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1F017-BC3A-D54D-9723-F9673F271CCE}" v="60" dt="2023-12-05T11:50:58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>
      <p:cViewPr>
        <p:scale>
          <a:sx n="100" d="100"/>
          <a:sy n="10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yueyang Lyu" userId="475d172c-79da-4056-ad45-be03bfb854c2" providerId="ADAL" clId="{FCC1F017-BC3A-D54D-9723-F9673F271CCE}"/>
    <pc:docChg chg="undo custSel addSld modSld">
      <pc:chgData name="Gaoyueyang Lyu" userId="475d172c-79da-4056-ad45-be03bfb854c2" providerId="ADAL" clId="{FCC1F017-BC3A-D54D-9723-F9673F271CCE}" dt="2023-12-05T11:50:58.600" v="103"/>
      <pc:docMkLst>
        <pc:docMk/>
      </pc:docMkLst>
      <pc:sldChg chg="addSp modSp mod">
        <pc:chgData name="Gaoyueyang Lyu" userId="475d172c-79da-4056-ad45-be03bfb854c2" providerId="ADAL" clId="{FCC1F017-BC3A-D54D-9723-F9673F271CCE}" dt="2023-12-05T03:47:30.291" v="13" actId="20577"/>
        <pc:sldMkLst>
          <pc:docMk/>
          <pc:sldMk cId="321773574" sldId="257"/>
        </pc:sldMkLst>
        <pc:spChg chg="add mod">
          <ac:chgData name="Gaoyueyang Lyu" userId="475d172c-79da-4056-ad45-be03bfb854c2" providerId="ADAL" clId="{FCC1F017-BC3A-D54D-9723-F9673F271CCE}" dt="2023-12-05T03:47:30.291" v="13" actId="20577"/>
          <ac:spMkLst>
            <pc:docMk/>
            <pc:sldMk cId="321773574" sldId="257"/>
            <ac:spMk id="10" creationId="{F6395183-2431-10BB-6B0B-2EA23C8E7D85}"/>
          </ac:spMkLst>
        </pc:spChg>
      </pc:sldChg>
      <pc:sldChg chg="addSp modSp">
        <pc:chgData name="Gaoyueyang Lyu" userId="475d172c-79da-4056-ad45-be03bfb854c2" providerId="ADAL" clId="{FCC1F017-BC3A-D54D-9723-F9673F271CCE}" dt="2023-12-05T03:47:51.580" v="29" actId="20577"/>
        <pc:sldMkLst>
          <pc:docMk/>
          <pc:sldMk cId="3733232646" sldId="258"/>
        </pc:sldMkLst>
        <pc:spChg chg="add mod">
          <ac:chgData name="Gaoyueyang Lyu" userId="475d172c-79da-4056-ad45-be03bfb854c2" providerId="ADAL" clId="{FCC1F017-BC3A-D54D-9723-F9673F271CCE}" dt="2023-12-05T03:47:51.580" v="29" actId="20577"/>
          <ac:spMkLst>
            <pc:docMk/>
            <pc:sldMk cId="3733232646" sldId="258"/>
            <ac:spMk id="8" creationId="{E6936360-4A03-3F7C-69B9-331CC0EF8C13}"/>
          </ac:spMkLst>
        </pc:spChg>
      </pc:sldChg>
      <pc:sldChg chg="addSp modSp">
        <pc:chgData name="Gaoyueyang Lyu" userId="475d172c-79da-4056-ad45-be03bfb854c2" providerId="ADAL" clId="{FCC1F017-BC3A-D54D-9723-F9673F271CCE}" dt="2023-12-05T11:48:13.457" v="76" actId="1076"/>
        <pc:sldMkLst>
          <pc:docMk/>
          <pc:sldMk cId="1006800618" sldId="260"/>
        </pc:sldMkLst>
        <pc:picChg chg="add mod">
          <ac:chgData name="Gaoyueyang Lyu" userId="475d172c-79da-4056-ad45-be03bfb854c2" providerId="ADAL" clId="{FCC1F017-BC3A-D54D-9723-F9673F271CCE}" dt="2023-12-05T11:48:13.457" v="76" actId="1076"/>
          <ac:picMkLst>
            <pc:docMk/>
            <pc:sldMk cId="1006800618" sldId="260"/>
            <ac:picMk id="4098" creationId="{DCDF29C1-2ED0-4FD7-C510-561E20B5D586}"/>
          </ac:picMkLst>
        </pc:picChg>
      </pc:sldChg>
      <pc:sldChg chg="addSp modSp mod">
        <pc:chgData name="Gaoyueyang Lyu" userId="475d172c-79da-4056-ad45-be03bfb854c2" providerId="ADAL" clId="{FCC1F017-BC3A-D54D-9723-F9673F271CCE}" dt="2023-12-05T04:05:25.579" v="32" actId="1076"/>
        <pc:sldMkLst>
          <pc:docMk/>
          <pc:sldMk cId="1293776925" sldId="261"/>
        </pc:sldMkLst>
        <pc:picChg chg="add mod">
          <ac:chgData name="Gaoyueyang Lyu" userId="475d172c-79da-4056-ad45-be03bfb854c2" providerId="ADAL" clId="{FCC1F017-BC3A-D54D-9723-F9673F271CCE}" dt="2023-12-05T04:05:25.579" v="32" actId="1076"/>
          <ac:picMkLst>
            <pc:docMk/>
            <pc:sldMk cId="1293776925" sldId="261"/>
            <ac:picMk id="10" creationId="{7FD46C85-8138-9104-E767-470CEC0210D5}"/>
          </ac:picMkLst>
        </pc:picChg>
      </pc:sldChg>
      <pc:sldChg chg="addSp modSp mod modAnim">
        <pc:chgData name="Gaoyueyang Lyu" userId="475d172c-79da-4056-ad45-be03bfb854c2" providerId="ADAL" clId="{FCC1F017-BC3A-D54D-9723-F9673F271CCE}" dt="2023-12-05T11:49:05.477" v="84"/>
        <pc:sldMkLst>
          <pc:docMk/>
          <pc:sldMk cId="463419287" sldId="262"/>
        </pc:sldMkLst>
        <pc:spChg chg="add mod">
          <ac:chgData name="Gaoyueyang Lyu" userId="475d172c-79da-4056-ad45-be03bfb854c2" providerId="ADAL" clId="{FCC1F017-BC3A-D54D-9723-F9673F271CCE}" dt="2023-12-05T11:48:53.821" v="83" actId="1076"/>
          <ac:spMkLst>
            <pc:docMk/>
            <pc:sldMk cId="463419287" sldId="262"/>
            <ac:spMk id="12" creationId="{86FA6976-290A-F815-2C86-6FF0DCB3A921}"/>
          </ac:spMkLst>
        </pc:spChg>
        <pc:picChg chg="mod">
          <ac:chgData name="Gaoyueyang Lyu" userId="475d172c-79da-4056-ad45-be03bfb854c2" providerId="ADAL" clId="{FCC1F017-BC3A-D54D-9723-F9673F271CCE}" dt="2023-12-05T11:48:33.108" v="77" actId="1076"/>
          <ac:picMkLst>
            <pc:docMk/>
            <pc:sldMk cId="463419287" sldId="262"/>
            <ac:picMk id="11" creationId="{B07AB3ED-2967-4221-9147-8CC89FA5C653}"/>
          </ac:picMkLst>
        </pc:picChg>
      </pc:sldChg>
      <pc:sldChg chg="addSp delSp modSp mod">
        <pc:chgData name="Gaoyueyang Lyu" userId="475d172c-79da-4056-ad45-be03bfb854c2" providerId="ADAL" clId="{FCC1F017-BC3A-D54D-9723-F9673F271CCE}" dt="2023-12-05T11:48:37.414" v="78" actId="478"/>
        <pc:sldMkLst>
          <pc:docMk/>
          <pc:sldMk cId="843130535" sldId="263"/>
        </pc:sldMkLst>
        <pc:spChg chg="add del mod">
          <ac:chgData name="Gaoyueyang Lyu" userId="475d172c-79da-4056-ad45-be03bfb854c2" providerId="ADAL" clId="{FCC1F017-BC3A-D54D-9723-F9673F271CCE}" dt="2023-12-05T11:45:15.246" v="50" actId="478"/>
          <ac:spMkLst>
            <pc:docMk/>
            <pc:sldMk cId="843130535" sldId="263"/>
            <ac:spMk id="8" creationId="{3B03B24D-A17C-C974-CBB9-9E549C93AB6E}"/>
          </ac:spMkLst>
        </pc:spChg>
        <pc:spChg chg="add del mod">
          <ac:chgData name="Gaoyueyang Lyu" userId="475d172c-79da-4056-ad45-be03bfb854c2" providerId="ADAL" clId="{FCC1F017-BC3A-D54D-9723-F9673F271CCE}" dt="2023-12-05T11:45:07.836" v="46"/>
          <ac:spMkLst>
            <pc:docMk/>
            <pc:sldMk cId="843130535" sldId="263"/>
            <ac:spMk id="9" creationId="{19B45B60-7273-38EF-C4E3-A17E7588E6F4}"/>
          </ac:spMkLst>
        </pc:spChg>
        <pc:spChg chg="add del mod">
          <ac:chgData name="Gaoyueyang Lyu" userId="475d172c-79da-4056-ad45-be03bfb854c2" providerId="ADAL" clId="{FCC1F017-BC3A-D54D-9723-F9673F271CCE}" dt="2023-12-05T11:48:37.414" v="78" actId="478"/>
          <ac:spMkLst>
            <pc:docMk/>
            <pc:sldMk cId="843130535" sldId="263"/>
            <ac:spMk id="11" creationId="{236C6FCE-88CD-A36D-E402-14503E588C97}"/>
          </ac:spMkLst>
        </pc:spChg>
        <pc:spChg chg="add del">
          <ac:chgData name="Gaoyueyang Lyu" userId="475d172c-79da-4056-ad45-be03bfb854c2" providerId="ADAL" clId="{FCC1F017-BC3A-D54D-9723-F9673F271CCE}" dt="2023-12-05T11:46:10.127" v="63" actId="22"/>
          <ac:spMkLst>
            <pc:docMk/>
            <pc:sldMk cId="843130535" sldId="263"/>
            <ac:spMk id="13" creationId="{5451F1B1-3365-F8C4-3D3C-8EEF2E538637}"/>
          </ac:spMkLst>
        </pc:spChg>
        <pc:picChg chg="add del mod">
          <ac:chgData name="Gaoyueyang Lyu" userId="475d172c-79da-4056-ad45-be03bfb854c2" providerId="ADAL" clId="{FCC1F017-BC3A-D54D-9723-F9673F271CCE}" dt="2023-12-05T11:45:28.141" v="53" actId="478"/>
          <ac:picMkLst>
            <pc:docMk/>
            <pc:sldMk cId="843130535" sldId="263"/>
            <ac:picMk id="10" creationId="{C7066948-2440-6E82-F219-E01BD2EE1695}"/>
          </ac:picMkLst>
        </pc:picChg>
      </pc:sldChg>
      <pc:sldChg chg="addSp delSp modSp mod">
        <pc:chgData name="Gaoyueyang Lyu" userId="475d172c-79da-4056-ad45-be03bfb854c2" providerId="ADAL" clId="{FCC1F017-BC3A-D54D-9723-F9673F271CCE}" dt="2023-12-05T11:44:16.865" v="35"/>
        <pc:sldMkLst>
          <pc:docMk/>
          <pc:sldMk cId="1665671877" sldId="264"/>
        </pc:sldMkLst>
        <pc:spChg chg="add del mod">
          <ac:chgData name="Gaoyueyang Lyu" userId="475d172c-79da-4056-ad45-be03bfb854c2" providerId="ADAL" clId="{FCC1F017-BC3A-D54D-9723-F9673F271CCE}" dt="2023-12-05T11:44:16.865" v="35"/>
          <ac:spMkLst>
            <pc:docMk/>
            <pc:sldMk cId="1665671877" sldId="264"/>
            <ac:spMk id="7" creationId="{9D99402C-6188-EB7A-391E-5E456C540DF2}"/>
          </ac:spMkLst>
        </pc:spChg>
      </pc:sldChg>
      <pc:sldChg chg="modSp add modAnim">
        <pc:chgData name="Gaoyueyang Lyu" userId="475d172c-79da-4056-ad45-be03bfb854c2" providerId="ADAL" clId="{FCC1F017-BC3A-D54D-9723-F9673F271CCE}" dt="2023-12-05T11:50:58.600" v="103"/>
        <pc:sldMkLst>
          <pc:docMk/>
          <pc:sldMk cId="2109584095" sldId="266"/>
        </pc:sldMkLst>
        <pc:spChg chg="mod">
          <ac:chgData name="Gaoyueyang Lyu" userId="475d172c-79da-4056-ad45-be03bfb854c2" providerId="ADAL" clId="{FCC1F017-BC3A-D54D-9723-F9673F271CCE}" dt="2023-12-05T11:50:50.484" v="101" actId="20577"/>
          <ac:spMkLst>
            <pc:docMk/>
            <pc:sldMk cId="2109584095" sldId="266"/>
            <ac:spMk id="4" creationId="{0E8A046E-5371-5199-305A-F2CA9FCD9C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ECCD7-9D22-6038-FCF3-A9B3EC0E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E6D00C-442F-5C00-0DFF-BED8C2D8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BE513-F707-7CC4-F6BB-5CE6C3BE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28C81-D7FF-0D0A-1C8F-1826A01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46C7ED-93F8-E23F-03C4-C83B4BEE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1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80561-F349-7A42-394C-F247505F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F80C93-F8F8-71D1-9458-5AA6870A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9CC01-9749-DA21-69C3-D77E9776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B6A8A-9431-CE61-0F95-E3E9C8F3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9191E-0953-3157-402D-BA96654B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4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3347FF-4418-08D3-17D3-5649C7A9B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6DE038-B41B-5316-EC7B-9A9A9DD8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3DB1F-E126-85C3-C02D-ABCD14F1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65AA97-B0AD-3C1A-DA6E-918EC1E9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37EC5-7D2E-71B9-A84D-7A625150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6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56DFF-D784-D87C-CF43-CCCA3205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3FE93-DBCC-D15D-7F5B-C83D30FC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68915-8178-A430-A07E-68CD7F27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D37CB-BA49-2189-D308-712ED34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3C8744-DAFE-3939-E378-2B004F45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2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0AB48-3AAB-DDCC-87A9-549AEF7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8E8653-CC15-F237-C726-19DB4861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8579E-6F5F-AEC8-FB13-82221E33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9B914-A1A6-46DE-4E9B-A966EFCB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A3CA2-E8FD-9E98-A9FA-97897987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3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4E0D0-2C1E-8136-61DB-8DBC52D7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4A9B5-BCEF-F6CD-9C05-96734C2ED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3BA842-36C0-0860-5E0F-E3BAF5A6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6C06B5-5A37-C3B8-D678-BDC49531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C40F6F-1382-B0E8-565A-37CD9B67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109E27-F076-9947-485C-91FF61A0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59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EF582-385F-C0EF-C969-21EADA3A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68C7A-3E97-9089-F27A-1CADCFB3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CD78B0-2508-9AFD-1001-3E0806717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B70B21-F058-3B1E-0B10-143C5F342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401C46-784A-D09B-C0AE-E3FD5863B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334B1F-C83B-0779-5211-77B4EB49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69D5CC-40E3-4FF3-C50D-5CF6B063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02D621-7B1C-B7E3-2AC0-E6346AF8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9AB1A-2487-8C08-F6F4-4C784860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80A21B-7146-47A2-1D64-C5F088DB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E55C4D-E1E4-D0B9-4B4A-8F517CEE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24CA27-E26B-1A18-59F0-B8DF070A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7D9ACA-235F-D904-0135-0821C682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C564D6-8245-1419-9605-C110F866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0533B-C749-7567-9587-A88E1B4B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74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8877F-5D74-EF2C-5A0A-DBEF8C09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C7C6A-0B5B-1DFD-D02E-9B0492CA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438CD3-07CF-1F54-2B6E-6D70AE7A0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E8D486-67B8-8EE8-3546-35441480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808703-D87F-4662-18DA-6790102B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5815A8-49EA-2B17-66AC-30C373E2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404CE-AB05-7B9D-E9B4-34495F94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06E951-565C-EEA9-4C35-DF30D21D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71339A-F79E-33F5-5E30-521F879C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43A7F-CE38-B472-99A1-44F4F42A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04BA04-97E9-DBC4-43E1-B31D7307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313A77-0354-2AF3-7AC8-C4C8DE29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C0E84E-E28E-AC4B-EA1D-9F3CFA68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702A2-1AD8-233E-F1D0-305FE2F88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6CC9D-8FC1-5584-47C0-07F7D961D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8B47-142A-084C-ADE3-9CA5BF1AF6A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04DC9-FE95-1823-596D-F1A57F266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BECD2-EE13-D2E7-0D81-219F7CD42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23D6-65ED-2A4E-BA7F-23CC1BFB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3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8CCF9-EE8D-8838-038A-5F11F0746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Topologist</a:t>
            </a:r>
            <a:r>
              <a:rPr lang="fr-FR" dirty="0"/>
              <a:t> sine </a:t>
            </a:r>
            <a:r>
              <a:rPr lang="fr-FR" dirty="0" err="1"/>
              <a:t>curve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B66B34-3B79-8659-862C-DD2DB5A19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7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41F3371-5B9B-D23D-7035-D8E42F673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234"/>
                <a:ext cx="10515600" cy="19642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e>
                    </m:d>
                  </m:oMath>
                </a14:m>
                <a:r>
                  <a:rPr lang="fr-FR" b="0" dirty="0">
                    <a:ea typeface="Cambria Math" panose="02040503050406030204" pitchFamily="18" charset="0"/>
                  </a:rPr>
                  <a:t> 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∈(0,1]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41F3371-5B9B-D23D-7035-D8E42F673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234"/>
                <a:ext cx="10515600" cy="1964203"/>
              </a:xfrm>
              <a:blipFill>
                <a:blip r:embed="rId2"/>
                <a:stretch>
                  <a:fillRect l="-1086" t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E8A046E-5371-5199-305A-F2CA9FCD9CEC}"/>
              </a:ext>
            </a:extLst>
          </p:cNvPr>
          <p:cNvSpPr txBox="1">
            <a:spLocks/>
          </p:cNvSpPr>
          <p:nvPr/>
        </p:nvSpPr>
        <p:spPr>
          <a:xfrm>
            <a:off x="990600" y="4783338"/>
            <a:ext cx="10515600" cy="196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ea typeface="Cambria Math" panose="02040503050406030204" pitchFamily="18" charset="0"/>
              </a:rPr>
              <a:t>What</a:t>
            </a:r>
            <a:r>
              <a:rPr lang="fr-FR" dirty="0">
                <a:ea typeface="Cambria Math" panose="02040503050406030204" pitchFamily="18" charset="0"/>
              </a:rPr>
              <a:t> about </a:t>
            </a:r>
            <a:r>
              <a:rPr lang="fr-FR" dirty="0" err="1">
                <a:ea typeface="Cambria Math" panose="02040503050406030204" pitchFamily="18" charset="0"/>
              </a:rPr>
              <a:t>locally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compactedness</a:t>
            </a:r>
            <a:r>
              <a:rPr lang="fr-FR" dirty="0">
                <a:ea typeface="Cambria Math" panose="02040503050406030204" pitchFamily="18" charset="0"/>
              </a:rPr>
              <a:t>?</a:t>
            </a:r>
          </a:p>
          <a:p>
            <a:r>
              <a:rPr lang="fr-FR" dirty="0" err="1">
                <a:ea typeface="Cambria Math" panose="02040503050406030204" pitchFamily="18" charset="0"/>
              </a:rPr>
              <a:t>Continuous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maps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don’t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necessarily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send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locally</a:t>
            </a:r>
            <a:r>
              <a:rPr lang="fr-FR" dirty="0">
                <a:ea typeface="Cambria Math" panose="02040503050406030204" pitchFamily="18" charset="0"/>
              </a:rPr>
              <a:t> compact set to </a:t>
            </a:r>
            <a:r>
              <a:rPr lang="fr-FR" dirty="0" err="1">
                <a:ea typeface="Cambria Math" panose="02040503050406030204" pitchFamily="18" charset="0"/>
              </a:rPr>
              <a:t>locally</a:t>
            </a:r>
            <a:r>
              <a:rPr lang="fr-FR" dirty="0">
                <a:ea typeface="Cambria Math" panose="02040503050406030204" pitchFamily="18" charset="0"/>
              </a:rPr>
              <a:t> compact set</a:t>
            </a:r>
          </a:p>
          <a:p>
            <a:endParaRPr lang="fr-FR" dirty="0">
              <a:ea typeface="Cambria Math" panose="020405030504060302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6F3E580-FB1E-886C-808D-A7335D71CB3A}"/>
              </a:ext>
            </a:extLst>
          </p:cNvPr>
          <p:cNvSpPr txBox="1">
            <a:spLocks/>
          </p:cNvSpPr>
          <p:nvPr/>
        </p:nvSpPr>
        <p:spPr>
          <a:xfrm>
            <a:off x="990600" y="3648837"/>
            <a:ext cx="10515600" cy="982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ea typeface="Cambria Math" panose="02040503050406030204" pitchFamily="18" charset="0"/>
              </a:rPr>
              <a:t>Continuous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maps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don’t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necessarily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send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locally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connected</a:t>
            </a:r>
            <a:r>
              <a:rPr lang="fr-FR" dirty="0">
                <a:ea typeface="Cambria Math" panose="02040503050406030204" pitchFamily="18" charset="0"/>
              </a:rPr>
              <a:t> set to </a:t>
            </a:r>
            <a:r>
              <a:rPr lang="fr-FR" dirty="0" err="1">
                <a:ea typeface="Cambria Math" panose="02040503050406030204" pitchFamily="18" charset="0"/>
              </a:rPr>
              <a:t>locally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connected</a:t>
            </a:r>
            <a:r>
              <a:rPr lang="fr-FR" dirty="0">
                <a:ea typeface="Cambria Math" panose="02040503050406030204" pitchFamily="18" charset="0"/>
              </a:rPr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210958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B3ED733-F958-63D8-8F9B-AFEC4D03C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625"/>
                <a:ext cx="10515600" cy="1514475"/>
              </a:xfrm>
            </p:spPr>
            <p:txBody>
              <a:bodyPr/>
              <a:lstStyle/>
              <a:p>
                <a:r>
                  <a:rPr lang="fr-FR" dirty="0"/>
                  <a:t>Warsaw Circle: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/>
                  <a:t>, </a:t>
                </a:r>
                <a:r>
                  <a:rPr lang="fr-FR" dirty="0" err="1"/>
                  <a:t>where</a:t>
                </a:r>
                <a:r>
                  <a:rPr lang="fr-FR" dirty="0"/>
                  <a:t> C </a:t>
                </a:r>
                <a:r>
                  <a:rPr lang="fr-FR" dirty="0" err="1"/>
                  <a:t>is</a:t>
                </a:r>
                <a:r>
                  <a:rPr lang="fr-FR" dirty="0"/>
                  <a:t> an arc </a:t>
                </a:r>
                <a:r>
                  <a:rPr lang="fr-FR" dirty="0" err="1"/>
                  <a:t>joining</a:t>
                </a:r>
                <a:r>
                  <a:rPr lang="fr-FR" dirty="0"/>
                  <a:t> (0,0) and (1, sin1) </a:t>
                </a:r>
                <a:r>
                  <a:rPr lang="fr-CA" dirty="0" err="1"/>
                  <a:t>without</a:t>
                </a:r>
                <a:r>
                  <a:rPr lang="fr-CA" dirty="0"/>
                  <a:t> intersecting the </a:t>
                </a:r>
                <a:r>
                  <a:rPr lang="fr-CA" dirty="0" err="1"/>
                  <a:t>other</a:t>
                </a:r>
                <a:r>
                  <a:rPr lang="fr-CA" dirty="0"/>
                  <a:t> parts of the </a:t>
                </a:r>
                <a:r>
                  <a:rPr lang="fr-CA" dirty="0" err="1"/>
                  <a:t>Warsaw</a:t>
                </a:r>
                <a:r>
                  <a:rPr lang="fr-CA" dirty="0"/>
                  <a:t> </a:t>
                </a:r>
                <a:r>
                  <a:rPr lang="fr-CA" dirty="0" err="1"/>
                  <a:t>circle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B3ED733-F958-63D8-8F9B-AFEC4D03C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625"/>
                <a:ext cx="10515600" cy="1514475"/>
              </a:xfrm>
              <a:blipFill>
                <a:blip r:embed="rId2"/>
                <a:stretch>
                  <a:fillRect l="-1206" t="-6612" b="-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386675C8-1B57-EE0E-8A91-21806956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743200"/>
            <a:ext cx="5105400" cy="393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63A8F5CB-B8A9-BD15-55F5-BE02370BBA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98825"/>
                <a:ext cx="5854700" cy="1933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fr-FR" dirty="0"/>
                  <a:t> are trivial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Shape </a:t>
                </a:r>
                <a:r>
                  <a:rPr lang="fr-FR" dirty="0" err="1"/>
                  <a:t>equivalent</a:t>
                </a:r>
                <a:r>
                  <a:rPr lang="fr-FR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…</a:t>
                </a:r>
              </a:p>
            </p:txBody>
          </p:sp>
        </mc:Choice>
        <mc:Fallback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63A8F5CB-B8A9-BD15-55F5-BE02370BB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98825"/>
                <a:ext cx="5854700" cy="1933575"/>
              </a:xfrm>
              <a:prstGeom prst="rect">
                <a:avLst/>
              </a:prstGeom>
              <a:blipFill>
                <a:blip r:embed="rId4"/>
                <a:stretch>
                  <a:fillRect l="-1948" t="-52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8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8D9E2-2C8A-4399-1632-C20B5A6F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532301F-A2B3-57D6-9EFF-CFBED768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F3B2D0-863A-69F6-BC6B-F5BC57B7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5625"/>
            <a:ext cx="7772400" cy="220131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6395183-2431-10BB-6B0B-2EA23C8E7D85}"/>
              </a:ext>
            </a:extLst>
          </p:cNvPr>
          <p:cNvSpPr txBox="1"/>
          <p:nvPr/>
        </p:nvSpPr>
        <p:spPr>
          <a:xfrm>
            <a:off x="7721600" y="213360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(x, </a:t>
            </a:r>
            <a:r>
              <a:rPr lang="fr-FR" dirty="0" err="1"/>
              <a:t>sinx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7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B0C80-0987-278C-774C-A4D3B6C0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9D515-D765-32E1-718C-7DA6FCDB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255D2E-2319-C2DE-A7F8-889F3EE9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25" y="0"/>
            <a:ext cx="741514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CB0AF1-77AF-E7C6-916F-51D56486D7AF}"/>
              </a:ext>
            </a:extLst>
          </p:cNvPr>
          <p:cNvSpPr/>
          <p:nvPr/>
        </p:nvSpPr>
        <p:spPr>
          <a:xfrm flipH="1">
            <a:off x="6054012" y="365125"/>
            <a:ext cx="83974" cy="6127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BF6DB38-4B5F-9EAD-2E57-571A0358F5A3}"/>
              </a:ext>
            </a:extLst>
          </p:cNvPr>
          <p:cNvSpPr/>
          <p:nvPr/>
        </p:nvSpPr>
        <p:spPr>
          <a:xfrm>
            <a:off x="6017235" y="3342759"/>
            <a:ext cx="167943" cy="1724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9A3C3-7BBD-00EC-9AFC-C3BD71F18CDA}"/>
              </a:ext>
            </a:extLst>
          </p:cNvPr>
          <p:cNvSpPr/>
          <p:nvPr/>
        </p:nvSpPr>
        <p:spPr>
          <a:xfrm>
            <a:off x="6051959" y="365125"/>
            <a:ext cx="83973" cy="61277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6936360-4A03-3F7C-69B9-331CC0EF8C13}"/>
                  </a:ext>
                </a:extLst>
              </p:cNvPr>
              <p:cNvSpPr txBox="1"/>
              <p:nvPr/>
            </p:nvSpPr>
            <p:spPr>
              <a:xfrm>
                <a:off x="7747000" y="927100"/>
                <a:ext cx="12192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6936360-4A03-3F7C-69B9-331CC0EF8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0" y="927100"/>
                <a:ext cx="1219200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2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24E46E-A152-D0BC-6DED-464AC5ECC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800" y="1825625"/>
                <a:ext cx="10515600" cy="13255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36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={(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sin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)|0&lt;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fr-FR" sz="3600" dirty="0"/>
              </a:p>
              <a:p>
                <a:r>
                  <a:rPr lang="fr-FR" sz="3600" dirty="0" err="1"/>
                  <a:t>Topologist</a:t>
                </a:r>
                <a:r>
                  <a:rPr lang="fr-FR" sz="3600" dirty="0"/>
                  <a:t> sine </a:t>
                </a:r>
                <a:r>
                  <a:rPr lang="fr-FR" sz="3600" dirty="0" err="1"/>
                  <a:t>curve</a:t>
                </a:r>
                <a:r>
                  <a:rPr lang="fr-FR" sz="36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∪{(0,0)}</m:t>
                    </m:r>
                  </m:oMath>
                </a14:m>
                <a:endParaRPr lang="fr-FR" sz="3600" dirty="0"/>
              </a:p>
              <a:p>
                <a:r>
                  <a:rPr lang="fr-FR" sz="3600" dirty="0" err="1"/>
                  <a:t>Closed</a:t>
                </a:r>
                <a:r>
                  <a:rPr lang="fr-FR" sz="3600" dirty="0"/>
                  <a:t> </a:t>
                </a:r>
                <a:r>
                  <a:rPr lang="fr-FR" sz="3600" dirty="0" err="1"/>
                  <a:t>topologist</a:t>
                </a:r>
                <a:r>
                  <a:rPr lang="fr-FR" sz="3600" dirty="0"/>
                  <a:t> sine </a:t>
                </a:r>
                <a:r>
                  <a:rPr lang="fr-FR" sz="3600" dirty="0" err="1"/>
                  <a:t>curve</a:t>
                </a:r>
                <a:r>
                  <a:rPr lang="fr-FR" sz="3600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∪{(0,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)|−1≤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≤1}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24E46E-A152-D0BC-6DED-464AC5ECC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0" y="1825625"/>
                <a:ext cx="10515600" cy="1325563"/>
              </a:xfrm>
              <a:blipFill>
                <a:blip r:embed="rId2"/>
                <a:stretch>
                  <a:fillRect l="-1809" t="-2830" b="-943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3873FDD-29EE-D1A2-B2D8-84FBCE42C089}"/>
                  </a:ext>
                </a:extLst>
              </p:cNvPr>
              <p:cNvSpPr txBox="1"/>
              <p:nvPr/>
            </p:nvSpPr>
            <p:spPr>
              <a:xfrm>
                <a:off x="558800" y="4841754"/>
                <a:ext cx="1064260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If S </a:t>
                </a:r>
                <a:r>
                  <a:rPr lang="fr-FR" sz="2800" dirty="0" err="1"/>
                  <a:t>is</a:t>
                </a:r>
                <a:r>
                  <a:rPr lang="fr-FR" sz="2800" dirty="0"/>
                  <a:t> </a:t>
                </a:r>
                <a:r>
                  <a:rPr lang="fr-FR" sz="2800" dirty="0" err="1"/>
                  <a:t>connected</a:t>
                </a:r>
                <a:r>
                  <a:rPr lang="fr-FR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fr-FR" sz="2800" dirty="0"/>
                  <a:t>, </a:t>
                </a:r>
                <a:r>
                  <a:rPr lang="fr-FR" sz="2800" dirty="0" err="1"/>
                  <a:t>then</a:t>
                </a:r>
                <a:r>
                  <a:rPr lang="fr-FR" sz="2800" dirty="0"/>
                  <a:t> A </a:t>
                </a:r>
                <a:r>
                  <a:rPr lang="fr-FR" sz="2800" dirty="0" err="1"/>
                  <a:t>is</a:t>
                </a:r>
                <a:r>
                  <a:rPr lang="fr-FR" sz="2800" dirty="0"/>
                  <a:t> </a:t>
                </a:r>
                <a:r>
                  <a:rPr lang="fr-FR" sz="2800" dirty="0" err="1"/>
                  <a:t>connected</a:t>
                </a:r>
                <a:endParaRPr lang="fr-FR" sz="28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3873FDD-29EE-D1A2-B2D8-84FBCE42C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4841754"/>
                <a:ext cx="10642600" cy="524118"/>
              </a:xfrm>
              <a:prstGeom prst="rect">
                <a:avLst/>
              </a:prstGeom>
              <a:blipFill>
                <a:blip r:embed="rId3"/>
                <a:stretch>
                  <a:fillRect l="-1192" t="-9524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F83F5DC6-3F34-B42B-2E76-810FE1FCF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255" y="0"/>
            <a:ext cx="3866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41C02F-0E15-BB4C-6BBF-092BA5B0D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8900" cy="790575"/>
              </a:xfrm>
            </p:spPr>
            <p:txBody>
              <a:bodyPr/>
              <a:lstStyle/>
              <a:p>
                <a:r>
                  <a:rPr lang="fr-FR" dirty="0"/>
                  <a:t>Recall: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continuous</a:t>
                </a:r>
                <a:r>
                  <a:rPr lang="fr-FR" dirty="0"/>
                  <a:t>, </a:t>
                </a:r>
                <a:r>
                  <a:rPr lang="fr-FR" dirty="0" err="1"/>
                  <a:t>then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41C02F-0E15-BB4C-6BBF-092BA5B0D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8900" cy="790575"/>
              </a:xfrm>
              <a:blipFill>
                <a:blip r:embed="rId2"/>
                <a:stretch>
                  <a:fillRect l="-1114" t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81C4859A-59FB-D1AE-D336-B8C80719D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92602"/>
                <a:ext cx="10248900" cy="1400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But now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, </a:t>
                </a:r>
                <a:r>
                  <a:rPr lang="fr-FR" dirty="0" err="1"/>
                  <a:t>so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can’t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continuous</a:t>
                </a:r>
                <a:r>
                  <a:rPr lang="fr-FR" dirty="0"/>
                  <a:t>, </a:t>
                </a:r>
                <a:r>
                  <a:rPr lang="fr-FR" dirty="0" err="1"/>
                  <a:t>so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fr-FR" dirty="0"/>
                  <a:t> a </a:t>
                </a:r>
                <a:r>
                  <a:rPr lang="fr-FR" dirty="0" err="1"/>
                  <a:t>continuous</a:t>
                </a:r>
                <a:r>
                  <a:rPr lang="fr-FR" dirty="0"/>
                  <a:t> </a:t>
                </a:r>
                <a:r>
                  <a:rPr lang="fr-FR" dirty="0" err="1"/>
                  <a:t>path</a:t>
                </a:r>
                <a:endParaRPr lang="fr-FR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81C4859A-59FB-D1AE-D336-B8C80719D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2602"/>
                <a:ext cx="10248900" cy="1400176"/>
              </a:xfrm>
              <a:prstGeom prst="rect">
                <a:avLst/>
              </a:prstGeom>
              <a:blipFill>
                <a:blip r:embed="rId3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6D0ED05-F61C-C645-C505-F44D25398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47181"/>
                <a:ext cx="10248900" cy="1208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Recall: </a:t>
                </a:r>
                <a:r>
                  <a:rPr lang="en-US" dirty="0"/>
                  <a:t>Intermediate Value Theorem: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continuous</a:t>
                </a:r>
                <a:r>
                  <a:rPr lang="fr-FR" dirty="0"/>
                  <a:t>, and X </a:t>
                </a:r>
                <a:r>
                  <a:rPr lang="fr-FR" dirty="0" err="1"/>
                  <a:t>connected</a:t>
                </a:r>
                <a:r>
                  <a:rPr lang="fr-FR" dirty="0"/>
                  <a:t>. </a:t>
                </a:r>
                <a:r>
                  <a:rPr lang="fr-FR" dirty="0" err="1"/>
                  <a:t>Then</a:t>
                </a: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6D0ED05-F61C-C645-C505-F44D25398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7181"/>
                <a:ext cx="10248900" cy="1208089"/>
              </a:xfrm>
              <a:prstGeom prst="rect">
                <a:avLst/>
              </a:prstGeom>
              <a:blipFill>
                <a:blip r:embed="rId4"/>
                <a:stretch>
                  <a:fillRect l="-1114" t="-11458"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Topologist's sine curve - Wikipedia">
            <a:extLst>
              <a:ext uri="{FF2B5EF4-FFF2-40B4-BE49-F238E27FC236}">
                <a16:creationId xmlns:a16="http://schemas.microsoft.com/office/drawing/2014/main" id="{DCDF29C1-2ED0-4FD7-C510-561E20B5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715" y="327025"/>
            <a:ext cx="2984199" cy="21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0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0E27E-DA10-4350-14A0-32B4ECE6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E0FF7BC-AF89-1EB6-6F66-34B39E523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25475"/>
              </a:xfrm>
            </p:spPr>
            <p:txBody>
              <a:bodyPr/>
              <a:lstStyle/>
              <a:p>
                <a:r>
                  <a:rPr lang="fr-FR" dirty="0"/>
                  <a:t>Extended </a:t>
                </a:r>
                <a:r>
                  <a:rPr lang="fr-FR" dirty="0" err="1"/>
                  <a:t>topologist</a:t>
                </a:r>
                <a:r>
                  <a:rPr lang="fr-FR" dirty="0"/>
                  <a:t> sine </a:t>
                </a:r>
                <a:r>
                  <a:rPr lang="fr-FR" dirty="0" err="1"/>
                  <a:t>curve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,1)|0≤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E0FF7BC-AF89-1EB6-6F66-34B39E523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25475"/>
              </a:xfrm>
              <a:blipFill>
                <a:blip r:embed="rId2"/>
                <a:stretch>
                  <a:fillRect l="-1086" t="-16000"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D6B981C7-2EC4-E0AE-9F26-6F32F5467C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51100"/>
                <a:ext cx="10515600" cy="2527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Arc </a:t>
                </a:r>
                <a:r>
                  <a:rPr lang="fr-FR" dirty="0" err="1"/>
                  <a:t>Connectedness</a:t>
                </a:r>
                <a:r>
                  <a:rPr lang="fr-FR" dirty="0"/>
                  <a:t>: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𝑑𝑖𝑠𝑡𝑖𝑛𝑔𝑢𝑖𝑠h𝑎𝑏𝑙𝑒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h𝑜𝑚𝑒𝑜𝑚𝑜𝑟𝑝h𝑖𝑠𝑚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fr-FR" dirty="0" err="1"/>
                  <a:t>Distinguishable</a:t>
                </a:r>
                <a:r>
                  <a:rPr lang="fr-FR" dirty="0"/>
                  <a:t>: </a:t>
                </a:r>
                <a:r>
                  <a:rPr lang="fr-FR" dirty="0" err="1"/>
                  <a:t>x,y</a:t>
                </a:r>
                <a:r>
                  <a:rPr lang="fr-FR" dirty="0"/>
                  <a:t> are </a:t>
                </a:r>
                <a:r>
                  <a:rPr lang="fr-FR" dirty="0" err="1"/>
                  <a:t>distinguishable</a:t>
                </a:r>
                <a:r>
                  <a:rPr lang="fr-FR" dirty="0"/>
                  <a:t> if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D6B981C7-2EC4-E0AE-9F26-6F32F546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51100"/>
                <a:ext cx="10515600" cy="2527300"/>
              </a:xfrm>
              <a:prstGeom prst="rect">
                <a:avLst/>
              </a:prstGeom>
              <a:blipFill>
                <a:blip r:embed="rId3"/>
                <a:stretch>
                  <a:fillRect l="-1086" t="-3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E8F73BC-457A-9EEC-5303-CB4CCD5BC9C6}"/>
              </a:ext>
            </a:extLst>
          </p:cNvPr>
          <p:cNvSpPr txBox="1">
            <a:spLocks/>
          </p:cNvSpPr>
          <p:nvPr/>
        </p:nvSpPr>
        <p:spPr>
          <a:xfrm>
            <a:off x="838200" y="5143500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connected</a:t>
            </a:r>
            <a:r>
              <a:rPr lang="fr-FR" dirty="0"/>
              <a:t> Hausdorff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arc </a:t>
            </a:r>
            <a:r>
              <a:rPr lang="fr-FR" dirty="0" err="1"/>
              <a:t>connected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D46C85-8138-9104-E767-470CEC021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228" y="187325"/>
            <a:ext cx="181495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77864CB-B643-2F31-7B69-14BAB78D6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2376"/>
                <a:ext cx="10515600" cy="1057275"/>
              </a:xfrm>
            </p:spPr>
            <p:txBody>
              <a:bodyPr/>
              <a:lstStyle/>
              <a:p>
                <a:r>
                  <a:rPr lang="fr-FR" dirty="0"/>
                  <a:t>Recall: Local </a:t>
                </a:r>
                <a:r>
                  <a:rPr lang="fr-FR" dirty="0" err="1"/>
                  <a:t>Connectedness</a:t>
                </a:r>
                <a:r>
                  <a:rPr lang="fr-F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𝑐𝑜𝑛𝑛𝑒𝑐𝑡𝑒𝑑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77864CB-B643-2F31-7B69-14BAB78D6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2376"/>
                <a:ext cx="10515600" cy="1057275"/>
              </a:xfrm>
              <a:blipFill>
                <a:blip r:embed="rId2"/>
                <a:stretch>
                  <a:fillRect l="-1086" t="-9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B07AB3ED-2967-4221-9147-8CC89FA5C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34" t="4678" b="3021"/>
          <a:stretch/>
        </p:blipFill>
        <p:spPr>
          <a:xfrm>
            <a:off x="2040255" y="1979651"/>
            <a:ext cx="3818890" cy="4606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6FA6976-290A-F815-2C86-6FF0DCB3A921}"/>
                  </a:ext>
                </a:extLst>
              </p:cNvPr>
              <p:cNvSpPr txBox="1"/>
              <p:nvPr/>
            </p:nvSpPr>
            <p:spPr>
              <a:xfrm>
                <a:off x="5719445" y="3036926"/>
                <a:ext cx="6472555" cy="206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={(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sin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)|0&lt;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dirty="0"/>
                  <a:t>Topologist sine </a:t>
                </a:r>
                <a:r>
                  <a:rPr lang="fr-FR" sz="2000" dirty="0" err="1"/>
                  <a:t>curve</a:t>
                </a:r>
                <a:r>
                  <a:rPr lang="fr-FR" sz="20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∪{(0,0)}</m:t>
                    </m:r>
                  </m:oMath>
                </a14:m>
                <a:endParaRPr lang="fr-FR" sz="2000" dirty="0"/>
              </a:p>
              <a:p>
                <a:r>
                  <a:rPr lang="fr-FR" sz="2000" dirty="0" err="1"/>
                  <a:t>Closed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topologist</a:t>
                </a:r>
                <a:r>
                  <a:rPr lang="fr-FR" sz="2000" dirty="0"/>
                  <a:t> sine </a:t>
                </a:r>
                <a:r>
                  <a:rPr lang="fr-FR" sz="2000" dirty="0" err="1"/>
                  <a:t>curve</a:t>
                </a:r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∪{(0,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)|−1≤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Extended </a:t>
                </a:r>
                <a:r>
                  <a:rPr lang="fr-FR" sz="2000" dirty="0" err="1"/>
                  <a:t>topologist</a:t>
                </a:r>
                <a:r>
                  <a:rPr lang="fr-FR" sz="2000" dirty="0"/>
                  <a:t> sine </a:t>
                </a:r>
                <a:r>
                  <a:rPr lang="fr-FR" sz="2000" dirty="0" err="1"/>
                  <a:t>curve</a:t>
                </a:r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,1)|0≤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6FA6976-290A-F815-2C86-6FF0DCB3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445" y="3036926"/>
                <a:ext cx="6472555" cy="2069606"/>
              </a:xfrm>
              <a:prstGeom prst="rect">
                <a:avLst/>
              </a:prstGeom>
              <a:blipFill>
                <a:blip r:embed="rId4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41F3371-5B9B-D23D-7035-D8E42F673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234"/>
                <a:ext cx="10515600" cy="19642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e>
                    </m:d>
                  </m:oMath>
                </a14:m>
                <a:r>
                  <a:rPr lang="fr-FR" b="0" dirty="0">
                    <a:ea typeface="Cambria Math" panose="02040503050406030204" pitchFamily="18" charset="0"/>
                  </a:rPr>
                  <a:t> 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∈(0,1]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41F3371-5B9B-D23D-7035-D8E42F673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234"/>
                <a:ext cx="10515600" cy="1964203"/>
              </a:xfrm>
              <a:blipFill>
                <a:blip r:embed="rId2"/>
                <a:stretch>
                  <a:fillRect l="-1086" t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E8A046E-5371-5199-305A-F2CA9FCD9CEC}"/>
              </a:ext>
            </a:extLst>
          </p:cNvPr>
          <p:cNvSpPr txBox="1">
            <a:spLocks/>
          </p:cNvSpPr>
          <p:nvPr/>
        </p:nvSpPr>
        <p:spPr>
          <a:xfrm>
            <a:off x="990600" y="4783338"/>
            <a:ext cx="10515600" cy="196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ea typeface="Cambria Math" panose="02040503050406030204" pitchFamily="18" charset="0"/>
              </a:rPr>
              <a:t>What</a:t>
            </a:r>
            <a:r>
              <a:rPr lang="fr-FR" dirty="0">
                <a:ea typeface="Cambria Math" panose="02040503050406030204" pitchFamily="18" charset="0"/>
              </a:rPr>
              <a:t> about </a:t>
            </a:r>
            <a:r>
              <a:rPr lang="fr-FR" dirty="0" err="1">
                <a:ea typeface="Cambria Math" panose="02040503050406030204" pitchFamily="18" charset="0"/>
              </a:rPr>
              <a:t>locally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compactedness</a:t>
            </a:r>
            <a:r>
              <a:rPr lang="fr-FR" dirty="0"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6F3E580-FB1E-886C-808D-A7335D71CB3A}"/>
              </a:ext>
            </a:extLst>
          </p:cNvPr>
          <p:cNvSpPr txBox="1">
            <a:spLocks/>
          </p:cNvSpPr>
          <p:nvPr/>
        </p:nvSpPr>
        <p:spPr>
          <a:xfrm>
            <a:off x="990600" y="3648837"/>
            <a:ext cx="10515600" cy="982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ea typeface="Cambria Math" panose="02040503050406030204" pitchFamily="18" charset="0"/>
              </a:rPr>
              <a:t>Continuous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maps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don’t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necessarily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send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locally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connected</a:t>
            </a:r>
            <a:r>
              <a:rPr lang="fr-FR" dirty="0">
                <a:ea typeface="Cambria Math" panose="02040503050406030204" pitchFamily="18" charset="0"/>
              </a:rPr>
              <a:t> set to </a:t>
            </a:r>
            <a:r>
              <a:rPr lang="fr-FR" dirty="0" err="1">
                <a:ea typeface="Cambria Math" panose="02040503050406030204" pitchFamily="18" charset="0"/>
              </a:rPr>
              <a:t>locally</a:t>
            </a:r>
            <a:r>
              <a:rPr lang="fr-FR" dirty="0">
                <a:ea typeface="Cambria Math" panose="02040503050406030204" pitchFamily="18" charset="0"/>
              </a:rPr>
              <a:t> </a:t>
            </a:r>
            <a:r>
              <a:rPr lang="fr-FR" dirty="0" err="1">
                <a:ea typeface="Cambria Math" panose="02040503050406030204" pitchFamily="18" charset="0"/>
              </a:rPr>
              <a:t>connected</a:t>
            </a:r>
            <a:r>
              <a:rPr lang="fr-FR" dirty="0">
                <a:ea typeface="Cambria Math" panose="02040503050406030204" pitchFamily="18" charset="0"/>
              </a:rPr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8431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00D1C2-F59C-DF18-4C84-BA9DD530BD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0625"/>
                <a:ext cx="10515600" cy="995634"/>
              </a:xfrm>
            </p:spPr>
            <p:txBody>
              <a:bodyPr/>
              <a:lstStyle/>
              <a:p>
                <a:r>
                  <a:rPr lang="fr-FR" dirty="0"/>
                  <a:t>Locally </a:t>
                </a:r>
                <a:r>
                  <a:rPr lang="fr-FR" dirty="0" err="1"/>
                  <a:t>Compactedness</a:t>
                </a:r>
                <a:r>
                  <a:rPr lang="fr-F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𝑐𝑜𝑚𝑝𝑎𝑐𝑡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00D1C2-F59C-DF18-4C84-BA9DD530B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0625"/>
                <a:ext cx="10515600" cy="995634"/>
              </a:xfrm>
              <a:blipFill>
                <a:blip r:embed="rId2"/>
                <a:stretch>
                  <a:fillRect l="-1086" t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20D5E70-B4AF-CECE-FED1-DA34C666C5EA}"/>
              </a:ext>
            </a:extLst>
          </p:cNvPr>
          <p:cNvSpPr txBox="1">
            <a:spLocks/>
          </p:cNvSpPr>
          <p:nvPr/>
        </p:nvSpPr>
        <p:spPr>
          <a:xfrm>
            <a:off x="838200" y="2549525"/>
            <a:ext cx="10515600" cy="995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K is compact, then any sequence in K has some accumulation point in K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E5F534-0F12-7253-38F1-25BF82D6B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24" t="35730" r="51307" b="36351"/>
          <a:stretch/>
        </p:blipFill>
        <p:spPr>
          <a:xfrm>
            <a:off x="5067300" y="3044530"/>
            <a:ext cx="2590800" cy="364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1461A7-8B47-B042-883B-BF7642F629CF}">
  <we:reference id="4b785c87-866c-4bad-85d8-5d1ae467ac9a" version="3.12.1.0" store="EXCatalog" storeType="EXCatalog"/>
  <we:alternateReferences>
    <we:reference id="WA104381909" version="3.12.1.0" store="en-CA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S&lt;/mi&gt;&lt;mo&gt;=&lt;/mo&gt;&lt;mfenced open=\\\&quot;{\\\&quot; close=\\\&quot;}\\\&quot;&gt;&lt;mfenced&gt;&lt;mrow&gt;&lt;mi&gt;x&lt;/mi&gt;&lt;mo&gt;,&lt;/mo&gt;&lt;mo&gt;&amp;#xA0;&lt;/mo&gt;&lt;mi&gt;sin&lt;/mi&gt;&lt;mfrac&gt;&lt;mn&gt;1&lt;/mn&gt;&lt;mi&gt;x&lt;/mi&gt;&lt;/mfrac&gt;&lt;/mrow&gt;&lt;/mfenced&gt;&lt;/mfenced&gt;&lt;/mstyle&gt;&lt;/math&gt;\&quot;,\&quot;base64Image\&quot;:\&quot;iVBORw0KGgoAAAANSUhEUgAAAqUAAAETCAYAAAAPo3/HAAAACXBIWXMAAA7EAAAOxAGVKw4bAAAABGJhU0UAAACvhk0s5wAAKQNJREFUeNrt3QGEFd37wPHHWmtlRZIkiSRZSSR55ZVIstbKstbKSiJJkkSSJHlJkiRLVpKsSJIkkSRZiSRJEkmSJJKstdby+8/zv3N1u905z8y9c+89M/P9MH4/b7t3zp4z5zzPnTlzjgiArDoaHP+rOMapEgCo26WqMfU4VQIAtiNVg+eL4OikWgCgbjqGPq8aW49RLQAQbX/VoPkjOJZRLQDQsKXB8b1qjD1EtQDA33ZWDZZ6DFAtAJCagRrj7C6qBQB+668xUF6gWgAgdRdqjLf9VAsAiPwTHNNVA+Sb4OiiagAgdTq/9FXVmKtj8CaqBkCRrQiOb1WD40xw9FI1ANA0q8KxtnoO/0qqBkARLQiO9/L3Y6TDVA0ANN2BGuPvh+BYSNUAKJKO4HhUY0B8StUAQMvUGoefCMvwASiQWhPtp6T0OB8A0Bq6TNTPGuPxGFUDoAhqLf3EenkA0B77Isbk3VQNgDzTF5imawx+z6gaAGibxzXGZX0Rai1VAyCPeqT2i01zwtv2ANBO+tb9bI3x+ZOUXkoFgFyZkNqPiE5TNQDQdicjxujbVA2APImaR/oxOLqpHgBoO92w5EPEWL2X6gGQB/pG/a+IgY697QHAH30RY7W+C7CK6gGQdU8jBrkHVA0AeOduxJj9nKoBkGWHIwY3fblpNdUDAN7Rp1uzEWP3CaoHQFYHtpmIge0C1QMA3jor0TcUWC0FQOY8jhjUdPcQ9lYGAH/ND47vEWM460oDyJQ9EYOZHsepHgDw3mHHOL6f6gGQBQsc37C/CktAAUAWdEpp8fxaY/kP4YkXgAwYc3y7PkD1AEBm7HKM5+NUDwCfrXEMYPqNu4MqAoBMeecY19dTPQB89dgxeO2jegAgc0Yd4/ok1QPAR/3CXVIAyCPX3dIhqgeAb94Ic0kBII92O8b398JNBwAecU2G1zfuu6giAMgsTTo/Ocb5vVQRAF8Gq4+OwYpt6QAg+444xvnPwt1SAB5wLZSv24yylh0AZN+84PglTNMCEIMux3Q6OF638Jz6zfiDY5Aao1kAIDfOij8vtL4OY94amgXwg+5PfCjsnJWDQ6vsdAxQeqymiQAgN5YbY/7uFpal8ryvw1g4nyYC2jMwXAiO6YiBoVVeOQanRzQTAOTOHce4/65NSWn50Jh4LjiW0UxA8y0KjovBMWd8W22FzUYZBmkuAMidLcbY39fGpLR8aIw8L7zTADSNTiL/aXTECWndtm/3HeX4IryJCSA/Fkhp/uJlquL/ud4leNyiMmisu2HExB/CclVAqpYExxOj4+mj8t4WlmmVUZ7TNBuAHNA5iieDYyoc235RJf/vmPjzPkFvGANd5XkYHItpNqAx+pjkm/EtcLgN5TpvDAAraDoAGdYjpTWWq59OkZSW6M0S1zSyS20o00gYE6PKpLF0E00H1N/BXJ3+eXAsbUO5OoPju6NcT2g6ABmla3EedyQ3JKW/uaZw6Z3l7jaUaVkYG11rZw/QdEAyo+K+E3mnTR1e7TLKtofmA5AxOp4eMb5wk5T+adioq71tbMu7Rtl20HxAPP1GZ7rV5vK55u7MSumxFwBkQVdwHA6Or8a4S1L6N31qNu2oq8k2lk1ftHUtXaVPIbfQhIDbSnFv4/YkHAjaZZkxYN+mCQFkJKE6lCAZJSmt7ZpRXyvbWDa9Y/pU3O9ksJ4p4Phm91rck7Tb/fbgCWMAGqIZAXg+zuryep8TJqMkpbVZT/ZOtbl8i8X9svAkTQjUZi2x4cMcmDfifnTfRTMC8DQZ3Sel/dnLj2/1Ltq4lHYAmiQprbteXU/33ntQxiGjTQ/QjMDf3+amHJ3mvgdl7DU69k2aEYCn3obj1IvgOCil3fGqXSEprctVo87WeVDGh+J+jD+fZgR+O5eBTn3KKONOmhGAp06KvcHIYpLSuuww6uyMB2VcJ2z4AsSi39hnxL1bkw9cj+71UdgCmhJAxr0lKU1MXxqbddTZO0/K+choV1aOAcJv8K5BcNiDMlrbirJgPoA8uENSWhdrXdDVHpTRmlt6hGZE0ekkcdebgdPhz7TbYaMzH6UpAeTAbZLSuhzIQMKnd3RdTyU/0owoukGjI9/wpJwPjHKupykBkJQWlvU07bEn5bxhlHMbTYkisx4V+fDykH67nHOU8TvNCICktPA+iPu9g3kelHHEaN/rNCOKSjvorPj/8pD1ZuUNmhIASWnhWUtD+bDW9gKjjPp4v5OmRBENG53juSflvGiUczdNCYCklJhm1N2YJ+V8kYHkGfDuW+VZT8r5Svzd2xgASEr9YK3z+saTclrrgo/RlCiiT0bH6PegjD1GGZlPCoCkFGUfjPrzYUragFHGdzQjimah0Sl0Pmm3B+XMyuoAAEBS2n7Xjfob9KCM88TeuYttR1Eo1stDvnxTsx5zHKQpAZCUIjRq1N95T8r5Tvx/Ugm0zBGjQ0x4Us5HRjk305QASEoRsvaY92X3P2u90sM0JYrkmvi/Q5LuJOXa/WJO/NhtCgBISv1gxY1ZT+LGUaOdr9GUKBJrn2AflqSwvvG+pBkBkJSiivWEbYMHZbSm0N2lGVEk740OscWDMu7kmyQAklKS0oTGxf+dCjcbZXxPM6JIpowO4cN2bGNGGffRjABISlHFuqFxxYMyWm/g/6QZUSQzRofwYc7NfaOMfTQjAJJSVNlk1OEjD8rYIfZ2o0BhzBkdwgfW3dwemhEASSmqdBl1OO1JOV1lnKUZUSTWwr3tZu3kxMAMgKQUUb6I/zs7+R6HATpDqM8o3wOaEABJKeqsRx+mf5GUAhnpDNauHLx5D4CkFFGsN/BHicMASWlcF4zyHaIJAZCUIsIuox7HiMMASWlc1hZsO2hCACSliGAtTn+DOAyQlMb1zCjfvzQhAJJSROgV/3cEJCkFMtIZrOWgumhCACSliNBp1OMUcRggKY2DRYUBkJSSlDZqWvzeJIakFMhAZ1hplO0jzQeApBSGV0Zd9hKHAZJSy3ajbHdpPgAkpTDcMepyO3EYICm1DBllm6D5AJCUwnDdqMsh4jBAUmrZbZTtMs0HgKQUhjGjLncThwGSUstZo2xHaT4AJKUw7DHq8gJxGCAptVwxyraT5gNAUgrDTqMurxCHAZJSy4RRtkGaDwBJKQyD4vf7CSSlQAY6g/XGZB/NB4CkFIY+oy5vE4cBklLLPaNsW2k+ACSlMGw16vIecRggKbU8Ncq2geYDQFIKwwqjLl8ShwGSUst3o2w9NB8AklIYeoy6/E4cBkhKLT+NsnXTfABISmHoMuryJ3EYICm1TBll66L5AJCUwtDpeV2SlAIZ6AwzdFQAJKUkpU2OdTPEYYCklKQUAEhKSUqJdQBJKQCQlJKUEocBklI6KgCQlLY7nswR6wCSUjoqAJCUEuuIdQAdFQBISol1lA2go9JRAYCklFhHrAPoqABAUkqso2wAHZWOCgAkpcQ6Yh1ARwUAT90lKSXWEetAR6WjAkC7vSMpJdYR60BHpaMCQDvNk9Lamdbamh1UFbEOoKNSNgBolj0xxj89tlBVxDqAjkrZAKAZeoLjQ8yk9CHVRawD6KiUDQDStjg4nsRMSMvHJeExPrEOoKPSUQGgQQuCoz9MLqcSJqTl42NwnAyObcHRRZUS6wA6Kh0VACybguNrcPwIjpk6k1DrmAk/X88zRJUT6wA6Kh0VAKptbVIiGnWMUuXEOoCOSkcFABDriHUAHRUAAGIdQEelowIAiHXEOoCOCgAAsQ6go9JRAQDEOmIdQEcFCkW3pnwupeWApoPjcXAMUC0AsQ6go9JRgVa57egnZ6gegFgH0FHpqECznYzRV7hjCmIdsa5llgbHzuC4GhwP5PdOEXPh/+rWZe/Db9NjwTEc/k4cugXax7Bixrmu6aiUDfCG7nn+K0ZfeUJVgVhHrGsm3d92X3A8k/p3engaHLuCoyfiHD1hklv++RGuazoqZQO8sTrmWD9NVYFYR6xrlr1S2tM2rW3IZoPjoZTmHo2Gx7ng+Fz1c2u5rumolA3wRi9JKUCsa5fFUnoM4yr8dyk9Zh8MjpVSerxT1hUOYkPhz3xPkLjOcE3TUSkb4JWOcGyO81QMINYR61KzLji+OQqt84qOhIlnkgHtoJTmoFqV8ohrmo5K2QDvnI3RV4aoJhDriHVp6TUSx09Suitar2XB8daolEtc03RUygZ4pzu8acCSUACxrukWhEmn63H9shTOo1MDvvJNm45KRwUyR5966ZOy11J6R0DnkN4Pjj6qBiDWpem6Udg034jvd5xnJdc0HZWyAQCIdcWMdRuNgr5twjmfCm9u0lHpqAAAYh2xrsJ9o6BHm3DOkRrnucv1TEelbAAAYl0xY92SGAXd3ITzdkppTlLlec5yPdNRKRsAgFhXzFi3J0ZBu5p07uo3OQe5numolA0AQKwrZqybaGNBx6rOs4TrmY5K2QAAxLpixrrnbSzoaMU5fnAt01EpGwCAWFfcWDcVo6AdTTr3QMU5bnEt01EpGwCAWFfcWDcbo6ArmnTurRXnOMm1TEelbAAAYh1JqesYbtK5F1eco59rmY5K2QAAxLrixrrpGAW906Rz91ScYwHXMh2VsgEAiHXFjXVvYxR0LjhWNeHc88LP/8J1TEelbAAAYl2xY92tGAXV42GTzt8nzVmcH9npqLN0VKAmfclU597rxiK3wy/w02Gf0UNfVH0XHDeD47A0b/6/ZV1wnJHS7oDNPs9FKa0a0xmz/rYHx+XgeBHW12xYh5/C+LdPeFKHYsSTuSzEuoMxk1I9DnC9oQ7dxnX1lUEE+INObToRJqH/S3hcC46VFZ9V3tJ5XsplXBWWsfJp268m1MWiME69kvibunSGSXrc+psJjlPSvI1iQFLqQzz5bJRtoQ8VuDzBYKffMP/hmkNC/cZ1dYtBpGF6R0ifOJwM61MHn/IdtYdhP2+EfvYNKa0nrJ/5LTjO+zKI5cz28Ita1FSqz2GbPg2TwKjr9rGUNkeZSzHgLA2TvRcR50wrKe0Kk+l7jrs7XY5r9WMdybweL4VNXJDfeGI9GffmhfP7CTqtBqNlXHdI4KxxTe1nEKmL3g0aDJNFa71hDdI9dZxjsTE+vJHSnXCk43BEPT8IA0atR9barjuDY9K4Bv6ts0z6aHtvmORafeVXg9fzjvB6npH6tr8+U2cyWnm8FR7nI5/xZJ9Rtgu+VOK6hJ32HXdIEFOHuB8Z6F23RQwiiWhycUXirZxReRxPeJ714ZdQ63MPcZmnYk9E/9iZ4DOGJPru6dYEn6NfNHTHvbtiz0NrJCnV84wkSESjklJNzB+mkJA2e8UZkJS203yjn32T5m2WlNjlhJ12ss47LyiW3Rn4ZpaVpFQTjg9Sez5cnD77KcG5dJrOz5ifO8Fl3rDVEe24t47P2hCRmG6P+fs3JN761WkkpaMNJI7lpFTvaj5LMSFl7WzkOZ6ck4y8O6QJZtJ5OPpIqZNrEI67IJ8c148mPYsYRGLbFSYLd8KBY2PFt1rtv6dj/C0bYyZIPxKMAySljbsjtadGNPIFpvrz+hL0B53Tqm/7X5XSXfnnTUpKN4XJXznBXBjzOi4npT01EtJv4Wdsrvhc7Se9wXFE7Jc9KueXAnmLJ/ol7ru4Xzye70tl6mP8pI8Es/KYY2sTvkn7etz2pM4vGuXcxSCSyMIYXwJvGn+LtZ3vIuOLhI9zgrMu6mXT0w1+7t2qz9uRIFGsJc58zbRedLoR41z6pbfykb1+YTsh9hv0PTXqJupYz+WJHMaTIaOMV32q0OE6kqAbJKUkpVUGjDJeZxBp2hfLetcb1rtJj6t+dnn43zeGd8xq3U3iRafGRC3LN9jg566q+ryhBj9Pkz1rqkhaSelgjH5Z+SaxTmtZm+Dz9cvdixjnOMPliZzGkzGjnKM+VerxOhKhKySlJKWh9eJeqmbSs0Qmb+uUvhf3eoxRE9kr5xpFPZLXR/sXwoTgmDCvPA1RdwX7UvjsexWfN5LC51l3GNNKSlcmGO+eSH1vy6+P8dnPuDyR03jSIe6XAzVWbPKpYi9KvhJTktLW0Lszrje2X4p/y63kLSm9ZPw962r8zvaKf79LXGmpqPmaIymPe2nc+bjWoqS0U+JPH2tkwXtrGa1Z8ehtZJCUpkxvKjx1lPWHeDaF5XodCdFlktLCJqVrjYT0mfi5/l/eklLr0Wd1srOoot3eCHc/Wy1qlYObKX1+eSH+PS34wvOrhf0yjfo5GuM8q7lEkeN4ouP9EyMx3ehTgSfqSIrOkZQWLindIu43tvUx4jwGkZaYL8kmsZcf8eoC/KuIKd4kpXqXbmkKn19e7i+N+ZEnPEpK07jz2xfjPH1cosh5POkW90uyv3zrB3HfVKw8TpCUFiYp1eWJXAts/8cg0nLvJN5SN7sq/vseQTu41thM427gjvCzLqXwWftzlpQujnGeQS5RFCSeWF86j/qURU9K8uSIIJdvekfOtXSLroU2wCDSFq6pN/oFQufs6R7f5bvb97mc2+aqNHfHrM6wzcdJSv/SEeM8wy36ezjiH8ST5t7Ac03D03ncXkzD03lnH+q4eLYK8ki3unStZ/kgvAvBN9v2GI3RL+9VJBJLuaTbpj/GNXjKk7LmLSn16TwcJKW+WBTeqIj6G3QDis0+FHS5xNsLu3qS7AriTq5oe7q2oNSXZeZl6O/JY1K6Ruz1Sr3bVq6gOiTehgU67WIdSSlJKQfxpAX0Cflro6+v9KGg1hqUtY5X0tiyHfDPMnG/sadrZW4gKW2rOLuzsZWiH5LsAa+LXi8kKSUpJSklnjTJWnGvd/0szAG8oY/+ZhNeRBeJO7l0StxzFw9l4G/Ia1J6J8bfto5L2BsPJNkTqH0kpSSlJKXEk5QdlIy+uFzPdqT/EHdyqV/cd8/1ZahuBpGWs96kHOfS9YrO44rzGL+dj/RJSklKSUrzGU80Rk8Yfdv7F5cPSfLH+Mgnvd3/Vdxbiy5iEGkpaw3GAS5b7+hC7Unn7Ze/YLTikT5JKZC/eLJQ3CssfZUMPVUbSzh47uSaza1lxp0eXTtzCYNIy+g8btdjmL1cst4mpl/qSExb8UifpBTIVzzRmPzWUV6N6cuz1AD65uiTBAPnM67ZXFtqBFRNTBcxiLTMK8ffdY3L1VsaKJ5LfY82tc2b9ZIhSSmQn3iisdj1QtMXyehygboe5fcEgyZ7CefbKnFvOarz4HoYRFpi3PF3veZS9Zre6U76JKr65dK0+xlJKZCPeKJjwwtxP3npzXJDDCUYLA9x3ebeNvFrK9SiJqXWC4nzuVS91yf1Pc7X42NwbCQpJSkF8aTKbaOc2/PQGI9iDpQ3uW4L4ZxxHexjEGm6fcLLTnnQE/anuToS07kU+xpJKZD9eGLFhXPNOrE+/tEFtN+26A/dEHOQfMN1Wwjd4Z0aVwBbwiDSNMvE3ujiPJdppujUp3tS313TMySlJKUofDxZYsSFj9LEJRz/ldbPHXsRo1Gm2tAQW6U4a7j59Gjc2qnmEoNI00zG+NsmiSGZpGP7yzrGhmMkpSSlKHQ8uWSUb1czTz4iv/e5bpWjMRplhqS0MEmprs7w2VFW3RlsEYNI6ioXznc98tV/6ySOZNaIuJ9GpL2LF0kpkN14slDcu3F+CWN205yX3+tMtcr2GI0yS1JamKRUnTHKu59BJFUbKhLRX2Lfrc7FhPYC0y8VR8S94kXl8ZSklKQUhYwn1lzSpk/nKr9d9bOFf/Q84fE9Semf+o3y3mIQSbX/Va47NxJ+83V9Oz5JHGkrnSP6NYXP0blicV82rXdZPpJSILvx5JZRtv5mF6AcnOakybdkEzbKR5LSQiWl3UZ5vzKIpOaK1N7b/oHj73tAHGl7UqrtsKIJ10DUcZCklKQUhYsnn42yNXWr4g75cy7ZWo8apR1JE0mpvx11lkEkFTvkzxUuKt+gPCHuOd4dgnYnpXub8Jlp7+ZFUgpkN57MtbNsq6pOtrtFf3RHjEY5RVJKUupRR81DUlq5q9pU2P8rbTH+xk3EkrYnpXdT/Ex9lD/taO96z0VSChDrGr5roseNFv3RK2L84Vu5bumodNRUPTSCqL4M45pXephLtO1JqbbPvBQ/97Kjve+RlJKUgljXyrIdlr8f0XW34I8eNP5ofUOUR4V0VDpqeg5VlHXC8XNPpPGXzVZK6cWobi7p1JNSPfa0aCyu907pAZJSgFhXj2vSnqV3rIVZz3HN0lHpqKlZE37h1HLqi409jp/9z/E3Tsc4l+4Q9yr8+R0plV+XKHkYJjOz4f8+DJOfoiS+lUnpyxQ/d5ukP6fUGt9JSkGsI9bV9LjGCXW90mbepdTP/iruhbqXc83SUemoqdCk7a38fhJivczYZ/yd1u+PiX03Ni7dMOG5UR5dyHlzwZJSPba0ICmt947smNFm0y3sl2kkix1CUgpiXUvKNhNx0hNNPOcuYZ9t0FFbpfJpyL4YP98p7rcvXcsElXeH0yVF5qdQ9ocS76W92TC5KlJS+iKlzx1x3BxYlMI1F3WkceOjs0XJ4iKSUhDrml+2+eJe/qUZy0PNE/caWGkFM9BR81y2BVLaYcla3Px4RfluJvj8p46/czLid9bL7ze507iLt0GSrSah89CXFigp1eNACp8btVD2eAOfeTtGe6Wx3mqcF2bT2KO7L8Z5TghArGtqR9MEcUkT79rU+ma+mWuVjkpHddI535VvyOuj+VprV1a+xPgx4Ze9c8bfurHq5/XFpvKUnP9S+jt3S/JlzsZz3DdqJaXT4ZeBeq2W2nfFfzaY4MfZynQwhToZjHGeMymc53CM81xn+AaxrjGjMU6uL0UsS+l8p41z7eY6paPSUZ02Oc7/Tkp7mw9IaWm3ypdK1iQ8j7Ver847761IDL6F//1xin/rPkmelGqyntcXn6IWuv9WR/tK+CXlVcRnNvKC2tqYbXUthToZi3GepymcZzLGeT4xfINY15jLMQeP7w1+q+0Re47Rfq5R0FFNV+tI1PrqOI/O9/uR8Dx6NzbN7eeGpb5NIfpz2jdcuy/9knjzhctWOBLSQw2W80HMdtI7tP82cB59GXYq5rkaWfN6MMG1x7xSEOsacFuSDfY6KCZ5VNQRdtKPxmA6xPUJOmosEwn77M4GznU+wXm+SXp7spctTJB0pD2HMGtJafl4HX7Bj3q6peO3Ts2YjUgS631atTz83dcJ22ou/KKlX5w6E5xPY8aXBOfRaQ7HpDQXO67u8HfmEv49uhPhYoZyEOuS+1znnQhdI+9kOJAsrEpCdXDSRz8XYgwa+lhlJdcm6KixHZb4j7FHGjzX0phJoc4lXdukv3ckYVKgx5ECJ6WVh7bdm/D3NFmcEffUj40Jk0Jt95/i3gEsaYKqj8B1wf51VefTJPtyeCNlqsFz6KoF+uTudI2/S88zHtbZbIPneR6ep18AYp2po+ouhz76WVTxb/qNWpd+eVRHULCOD8JjDtBR66F3b56JPbft35TONxLji+WSJv/NvWFC8s5IrPI+Nz1pUhrn+BR+0Um6PNNoE8rimnKytQnnqLWAf18TznOJYR3EOttG+f2WpfXYTQOh3v3Uxywf6+yYs+GgOsC1CDpqQzrDREJfvpgOE7XyDkf6RbKrCWPFnfAc5XPd8qQvazJ1o6odijQdSK+FNeH4fFRKd+buhsnmz4rro3zof7svpUf4WxhuAGKdL2X7R0qPQurZsWNpOPBfCj9D73xOVQx8U+FdDf23s2Hw6uIaBB0VTVB9124VVQKAWEesA+ioaLUz8ufaygBArCPWAXRUtFzlGpJnqQ4AxDpiHUBHRautkz/feF5OlQAg1hHrADoqWu1xRf1foDoAEOuIdQAdFa1WuWarLmu3gCoBQKwj1gF0VLRSv6S3jSQAEE+IdQAdFYltl9L6m+V6P0aVACDWEesAOiodtZV0X/vKHeaYRwqAWEesA+iodNSW0Z2bLlbV92mqBQCxjlgH0FHpqK2iOzS9lD/3LB+hWgAQ64h1AB2VjtpKhyrq+J6UtjkGgLzGujliHUBSapmho7aFPrq/GRxbqAoABYh1M8RhgKSUpBQAQFJKrANISgEAJKXEYYCk1PLLKFsHzQcAMHQZseQXcRggKbX8MMrWRfMBAAzdRiz5SRwGSEot34yyzaP5AACG+UYs+U4cBkhKLQ+MsrFUEQDAstaIJS+JwwBJqeWeUbbNNB8AwLDNiCX3iMMASanltlG27TQfAMDQb8SS28RhgKTUMmGUbYDmAwAYBo1YMkEcBkhKLVeMsg3TfAAAw04jllwhDgMkpZYTRtl20XwAAMMRI5ZcIA4DJKWWUaNsF2k+AIBh3Iglu4nDAEmpZYdRtqs0HwDAcMOIJUPEYYCk1GIt43GL5gMAGO6K3yu5kJQCGegMi42yTdJ8ADKqQ0prLZ8Mv2B/Do7p4JgNjofBsbzBz9fP1juEP8LP1B3yzgfHwgLW9UcjlvQShwGS0jiDtqtsv2g+ABnSKaXliTRZnDLGN02keur8Mn/f8blvpLQXfJHMGHXdQRwGSErj+OUo25wHgwkAWP6V0rJD0zHG3MrjeMLzrJfSHVHrcw8VqO67MnBzg6QUyEhneGSUbwVNCMBT+gLNhxrjlnXnrnx8SnCuf4LjZ8zPnShQG2wSv/e9JykFMtQZrLcm+2hCAJ7StZR1Pued4DgQHBvl99MdfTR/OsYYvDHGeVZLae5o3DuwRUpKrd2cbhCHAZLSuKxBe5QmBOApfamo0/iZm8YYd9L4/UVSuqOaZFrA/gK1wSGjLi4RhwGS0riGhQX0AeTXOmOMe+j4Xb3r+rjqZ5eH/13vsNbaqlkfVxfpRadrGbixQVIKZKQz/GuU7zZNCCDj3jvGuBmJfqHznNiP5PXRvm6jqctOHZP63ujPsgfi/xQwklIgI53BenPyLU0IIOMuGePcuhq/s73i3+9ShZGspbcWEIcBktIkXBP4WRYKQNZZL+OMVP28ziMtL/2k6472UIU1LTDqdYo4DJCUJnW7jrsIAJAV840x7mrVz9+rSKpWUX2R+ox6fUQcBkhKkzprlHGYZgSQce8k3lqauyr++x6qzemgETvGicMASWlSQ8Ib+ADy7bq4pynp0lJL5Pd0pvtUmWnCiB07icMASWlSK4wyMjgDyLpRY5zbKr8f2+vWmEupMtNro043EIcBktJ6uPaMnqYZAWTcGrHXKy3//wNUl0nvLM856lN32vLlJVmSUiBjneGOUU4m+wPIuukYY/JLqimWrUY9PiUOAySl9TphlHOIpgSQcdaXb1Ybic/aXvQ8cRggKa2XtbTHZZoSQMZZX77HqaLYbhl1OUgcBkhK62XND3pNUwLIOOvL9wBVFNtP8X8nJ5JSIMOd4am4l0zppjkBZFiX8eV7L1UUy2ojrr0hDgMkpY36zyjrDpoTQMa9coxx16ieWPYasWKMOAyQlDbKepuSRfQBZN24ME2pUTclWzcwSEqBDHYGXVNulgEbQI4NG2PyfKrI9EuyNdWLpBTIaGe4bZR3CU0KIMP2CS87NWKjUX+PicMASWlarLlCO2lSABm1TNx3+XxbX9NHJ436O0ocBvw1l7HOsMQo7w2aFEBGTcZIUCapJqdnRv2tzlhSOkuTokhmjA7R4WGZXYPOtKdlBgCXyoXzXTcL9N86qa6aFhvx7J2n5XaVeYZmRZFYj4rmeVjmI0aZt9GsADJkQ0UiqmPyqDHGbafKatpj1Nt/Hpa5yyjzT5oVRfLW6BBbPCzzcmHLUQD5oF/831eMXyNirzRykmqr6Z4RG9Z5WOYFRpnf06wokruSzQXpXXOvvtGsADLiitTe2/6BY4x7QLX9pUfc0x58Te62GTH4Lk2LIrlmdIgjnpb7kFHuzTQtAM/tkD+3vqxcP/OEuOcZMnf+T9aUh1MZuAbYxQuFd9joEBOelnuR8a2Y3Z0A+ExfyvkejldTwbGq6t+3GGPzJqrwD9aj+5Weltu6wXKYpkWRDBgd4o3HZXdNPfjBnQQAHntYMV6N1vh3fcN+lmQllZsUPi+jZT2t7KN5USTWJGuflx/ZQWcGkEGVd8dcT6OeOMa3WzHPpXcI9cWo7hzX5wEjFuz1uOzWuqpsK4vC+ZDR5E7vhH5JYdAGgFZZI7/Xh9aXb3ocP/ufuNdktuhyQ6/E75dW0/DcUU9THifk1ioL7+guKKIrRlJ62uOynxL3ThgLaF4AntDkqLwMnyama42f7zPGZuv3x8TvdwPS0GvUkc/vF2wyyj5Gl0ERWY/Bn3hcdt0r2jWX6CDNC8ATlfMH98X4+c4GxreR8Gc+S74fAZ8z4levx2W3XjTeQZdBEVkT6nVQ7PG4/DccZX9N8wJoIn0aozssWXuqH68Yl24m+PynkvwFnvVSerzv6wYoacau7476eeR5+e+Le9kvtpNFYd00vrENelz2jcLSKQBab3/VF3p9NF/rpZrKO2IfJdmdS+tO4Maqn9cXm76Kv9tqpmmXZPdlV+tmEOuTotD6jc593fPyP8tw2QFkj2s+oL6gohuP6JJ7lU9ydF/7NQnPs9UYmz/J70fUevPgW/jfHxegDSYluy8JDRrtupUuhiLTtwA/OzrIT/F73U9XUq3TDxbTxABSdNVIKtK6c6fj7o+E59G7sQtzXv/rjDrY7Xn5Jxxl/0D3AkSOGZ18m+flf+Mo+0maF0CLkopax84GznU+wXn0TumKAtS/a9WYT+L3TZR54n50f4juBZTmOU05Osptz8s/bAzUXTQxgJRYb05XLk030uC5lhpjc/nQuaRrC1D3S8S9KsEBz8u/z1F2fXGrh+4FlJwR92PwVZ6X/62j/PtpXgAp0TVHrd149I7dvymdb8Q419MwWSuC04560Glovm8x/c5R/hN0LeA3nYf0y9FhfF+E2TV5/D3NCyBF+ga13jHVF250CaaZcPzUfe11DdG0n87om/Z3wnOUz6U71w0UqM710bdrju1ez8u/V9x3urlLClSxHkv5vsTSC2nOvC4AQHsdzfCNh0XiXld1F80L1Pbc6Pg+f5vbLCymDwB5o3eev0k219NWdyS7C/0DbbVc3I9IfH/p6a6j7EM0LwBkjusp3qTnZXfNg9VEm2ULAcM2cT/Gv+Rx2fWFrKi3M7lbCgDZondJvzri0XqPy37QUW6di/wPzQvEM2wkpuMel/2so9zDNC0AZIZrLukVj8t9StzLhW2jaYFkBsW90O/94FjgYbl13usXiZ4X20HTAoD3dCyPmk6muw36uHuVrvt9yxE3deWELTQtUB994941wfyLp9/4XGv7HaBZAcB7rvmYPq4/rbHwo7jXr11DswKN0YnYD8X9OF+/Ga70rNz3hTXhACCLdEOAqN2snnlW1tVSegnYipELaFYgPbr4r+vNfH3B6Lr4M/F8mWNQO0VzAoC3xiV6PmavJ2XUWHdD3Fuf6tNE3mUAmkTn8Jw3OuH/PCrvgYjyzYRJKwDAL2skG9txumKgvl2vNz94Kge0gCZ0F8KO53NSqqKmHtykGQHAO08jxuwXnpUz6kWmM1LaxQlAi+m3QF2L7bXHSakm0FHTDngLEgD8EfWSqk7FWuVxUqoJ877gmEcTAn7QRy6nxM9F6ociBrq3whJRAOAD13J+ez0s7+sw5q2m6QAkdU38n6MEAEV1TphqBaAg9LHKG6n90tMKqgcA2qY3IiH9IKUF6QEgd3ROUq1loh5TNQDQNq8ibhispWoA5NmwZGfOEgDk3ZGIMXk3VQOgCGrNXdK9lJdSNQDQMvr0aqbGeDxG1QAoklrrlz6kWgCgZZ7VGIefBEcnVQOgSHQf4nc1BsT9VA0ANN3RGuPveyntHAgAhbM8OL7J39vDraJqAKBpdF3r6sf234WVUAAU3AYpbQ1XOTjqosg8PgKA9HVLaeOS6psBm6gaABDZJn8/RrpAtQBA6i7WGG8HqBYA+G2EgRIAmmqgxji7i2oBgL/tqxosfwTHMqoFABq2LBxTK8fYw1QLAEQ7VDVoPhfmlwJAI3QMfVE1th6nWgDAVr3DyDhVAgB1u0xC2l7/B+pRpf2V3A4zAAABDHRFWHRNYXRoTUwAPG1hdGggeG1sbnM9Imh0dHA6Ly93d3cudzMub3JnLzE5OTgvTWF0aC9NYXRoTUwiPjxtc3R5bGUgbWF0aHNpemU9IjE2cHgiPjxtaT5TPC9taT48bW8+PTwvbW8+PG1mZW5jZWQgY2xvc2U9In0iIG9wZW49InsiPjxtZmVuY2VkPjxtcm93PjxtaT54PC9taT48bW8+LDwvbW8+PG1vPiYjeEEwOzwvbW8+PG1pPnNpbjwvbWk+PG1mcmFjPjxtbj4xPC9tbj48bWk+eDwvbWk+PC9tZnJhYz48L21yb3c+PC9tZmVuY2VkPjwvbWZlbmNlZD48L21zdHlsZT48L21hdGg+PBz9ZgAAAABJRU5ErkJggg==\&quot;,\&quot;slideId\&quot;:259,\&quot;accessibleText\&quot;:\&quot;S égal à accolade ouverte ouvrir la parenthèse x virgule espace sin 1 sur x fermer la parenthèse accolade fermée\&quot;,\&quot;imageHeight\&quot;:29.72972972972973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525</Words>
  <Application>Microsoft Macintosh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Topologist sine curve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Topologist sine curve</dc:title>
  <dc:creator>Gaoyueyang Lyu</dc:creator>
  <cp:lastModifiedBy>Gaoyueyang Lyu</cp:lastModifiedBy>
  <cp:revision>1</cp:revision>
  <dcterms:created xsi:type="dcterms:W3CDTF">2023-12-05T01:52:27Z</dcterms:created>
  <dcterms:modified xsi:type="dcterms:W3CDTF">2023-12-05T11:51:05Z</dcterms:modified>
</cp:coreProperties>
</file>