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5"/>
  </p:notesMasterIdLst>
  <p:sldIdLst>
    <p:sldId id="1652" r:id="rId4"/>
    <p:sldId id="1644" r:id="rId6"/>
    <p:sldId id="1661" r:id="rId7"/>
    <p:sldId id="1653" r:id="rId8"/>
    <p:sldId id="1662" r:id="rId9"/>
    <p:sldId id="1667" r:id="rId10"/>
    <p:sldId id="1664" r:id="rId11"/>
    <p:sldId id="1668" r:id="rId12"/>
    <p:sldId id="16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1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F68CA-EBD2-488E-A6D1-ABC4E933A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8CA9-64F1-4F50-803F-8291BEBCE5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3" y="3082755"/>
            <a:ext cx="697567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500" b="1" spc="451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350" smtClean="0"/>
            </a:lvl2pPr>
            <a:lvl3pPr>
              <a:defRPr lang="zh-CN" altLang="en-US" sz="135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 userDrawn="1">
            <p:ph type="title"/>
          </p:nvPr>
        </p:nvSpPr>
        <p:spPr>
          <a:xfrm>
            <a:off x="741698" y="102808"/>
            <a:ext cx="8048303" cy="441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50" b="1" kern="1200" spc="151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34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789988" y="6237304"/>
            <a:ext cx="2743200" cy="365125"/>
          </a:xfrm>
        </p:spPr>
        <p:txBody>
          <a:bodyPr/>
          <a:lstStyle/>
          <a:p>
            <a:fld id="{E9039B64-687C-49BC-8073-48795E2B7F86}" type="slidenum">
              <a:rPr lang="zh-CN" altLang="en-US" smtClean="0"/>
            </a:fld>
            <a:endParaRPr lang="zh-CN" altLang="en-US"/>
          </a:p>
        </p:txBody>
      </p:sp>
      <p:grpSp>
        <p:nvGrpSpPr>
          <p:cNvPr id="78" name="组合 5"/>
          <p:cNvGrpSpPr/>
          <p:nvPr userDrawn="1"/>
        </p:nvGrpSpPr>
        <p:grpSpPr>
          <a:xfrm>
            <a:off x="131127" y="152400"/>
            <a:ext cx="498796" cy="292900"/>
            <a:chOff x="81280" y="260750"/>
            <a:chExt cx="498796" cy="441960"/>
          </a:xfrm>
        </p:grpSpPr>
        <p:sp>
          <p:nvSpPr>
            <p:cNvPr id="1048635" name="箭头: V 形 6"/>
            <p:cNvSpPr/>
            <p:nvPr/>
          </p:nvSpPr>
          <p:spPr>
            <a:xfrm>
              <a:off x="330678" y="260750"/>
              <a:ext cx="249398" cy="441960"/>
            </a:xfrm>
            <a:prstGeom prst="chevron">
              <a:avLst/>
            </a:prstGeom>
            <a:solidFill>
              <a:srgbClr val="E3D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48636" name="箭头: V 形 7"/>
            <p:cNvSpPr/>
            <p:nvPr/>
          </p:nvSpPr>
          <p:spPr>
            <a:xfrm>
              <a:off x="81280" y="260750"/>
              <a:ext cx="249398" cy="441960"/>
            </a:xfrm>
            <a:prstGeom prst="chevron">
              <a:avLst/>
            </a:prstGeom>
            <a:solidFill>
              <a:srgbClr val="124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1048638" name="文本框 9"/>
          <p:cNvSpPr txBox="1"/>
          <p:nvPr userDrawn="1"/>
        </p:nvSpPr>
        <p:spPr>
          <a:xfrm flipH="1">
            <a:off x="8519071" y="6624156"/>
            <a:ext cx="378979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PHARMACEUTICAL UNIVERSITY</a:t>
            </a:r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图片 10"/>
          <p:cNvPicPr>
            <a:picLocks noChangeAspect="1"/>
          </p:cNvPicPr>
          <p:nvPr userDrawn="1"/>
        </p:nvPicPr>
        <p:blipFill>
          <a:blip r:embed="rId2" cstate="hqprint">
            <a:biLevel thresh="25000"/>
          </a:blip>
          <a:stretch>
            <a:fillRect/>
          </a:stretch>
        </p:blipFill>
        <p:spPr>
          <a:xfrm>
            <a:off x="0" y="6545259"/>
            <a:ext cx="1433470" cy="44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请勿抄袭搬运！盗版必究！微信DAJU_PPT" descr="背景图案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 flipH="1">
            <a:off x="8107984" y="6550228"/>
            <a:ext cx="3579661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CHINA PHARMACEUTICAL UNIVERSITY</a:t>
            </a:r>
            <a:endParaRPr lang="zh-CN" altLang="en-US" sz="105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964989" y="2687598"/>
            <a:ext cx="10067619" cy="129540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964987" y="4076441"/>
            <a:ext cx="5867844" cy="124087"/>
          </a:xfrm>
          <a:prstGeom prst="rect">
            <a:avLst/>
          </a:prstGeom>
          <a:solidFill>
            <a:srgbClr val="E3D3B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34497" y="2657475"/>
            <a:ext cx="1543051" cy="1543050"/>
            <a:chOff x="1123950" y="2686050"/>
            <a:chExt cx="1543050" cy="1543050"/>
          </a:xfrm>
          <a:solidFill>
            <a:srgbClr val="124985"/>
          </a:solidFill>
        </p:grpSpPr>
        <p:sp>
          <p:nvSpPr>
            <p:cNvPr id="10" name="矩形 9"/>
            <p:cNvSpPr/>
            <p:nvPr/>
          </p:nvSpPr>
          <p:spPr>
            <a:xfrm>
              <a:off x="1123950" y="2686050"/>
              <a:ext cx="1543050" cy="154305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07285" y="2903577"/>
              <a:ext cx="976380" cy="8542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95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2188723" y="2818444"/>
            <a:ext cx="9344465" cy="656177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此处输入章节中文标题</a:t>
            </a:r>
            <a:endParaRPr lang="zh-CN" altLang="en-US"/>
          </a:p>
        </p:txBody>
      </p:sp>
      <p:sp>
        <p:nvSpPr>
          <p:cNvPr id="18" name="文本占位符 15"/>
          <p:cNvSpPr>
            <a:spLocks noGrp="1"/>
          </p:cNvSpPr>
          <p:nvPr>
            <p:ph type="body" sz="quarter" idx="11" hasCustomPrompt="1"/>
          </p:nvPr>
        </p:nvSpPr>
        <p:spPr>
          <a:xfrm>
            <a:off x="2188723" y="3568051"/>
            <a:ext cx="9344465" cy="339508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/>
              <a:t>此处输入章节英文标题</a:t>
            </a:r>
            <a:endParaRPr lang="zh-CN" altLang="en-US"/>
          </a:p>
        </p:txBody>
      </p:sp>
      <p:sp>
        <p:nvSpPr>
          <p:cNvPr id="19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363821" y="3065773"/>
            <a:ext cx="1284403" cy="656177"/>
          </a:xfrm>
        </p:spPr>
        <p:txBody>
          <a:bodyPr>
            <a:noAutofit/>
          </a:bodyPr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1" y="0"/>
            <a:ext cx="159026" cy="755374"/>
          </a:xfrm>
          <a:prstGeom prst="rect">
            <a:avLst/>
          </a:prstGeom>
          <a:solidFill>
            <a:srgbClr val="A32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 rot="5400000">
            <a:off x="-119268" y="530088"/>
            <a:ext cx="715615" cy="159025"/>
          </a:xfrm>
          <a:prstGeom prst="rect">
            <a:avLst/>
          </a:prstGeom>
          <a:solidFill>
            <a:srgbClr val="A320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5" name="图片 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" name="图片 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grpSp>
        <p:nvGrpSpPr>
          <p:cNvPr id="64" name="组合 6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65" name="图片 6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6" name="图片 6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28297"/>
            <a:ext cx="12192000" cy="2484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5" name="图片 4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" name="图片 5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251921" y="409536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251923" y="195554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211072" y="409536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6211073" y="1955540"/>
            <a:ext cx="2970245" cy="189477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383899" y="195554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3383899" y="409536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2" name="矩形 11"/>
          <p:cNvSpPr/>
          <p:nvPr userDrawn="1"/>
        </p:nvSpPr>
        <p:spPr>
          <a:xfrm>
            <a:off x="9371037" y="195554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9371037" y="4095360"/>
            <a:ext cx="2637453" cy="1894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800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0039" y="6330239"/>
            <a:ext cx="2743200" cy="365125"/>
          </a:xfrm>
        </p:spPr>
        <p:txBody>
          <a:bodyPr/>
          <a:lstStyle>
            <a:lvl1pPr>
              <a:defRPr sz="1465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61" name="组合 60"/>
          <p:cNvGrpSpPr/>
          <p:nvPr userDrawn="1"/>
        </p:nvGrpSpPr>
        <p:grpSpPr>
          <a:xfrm>
            <a:off x="188807" y="6218767"/>
            <a:ext cx="2299547" cy="547793"/>
            <a:chOff x="5304" y="1803"/>
            <a:chExt cx="4012" cy="956"/>
          </a:xfrm>
        </p:grpSpPr>
        <p:pic>
          <p:nvPicPr>
            <p:cNvPr id="62" name="图片 61" descr="校名 黑色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4" y="1850"/>
              <a:ext cx="3022" cy="782"/>
            </a:xfrm>
            <a:prstGeom prst="rect">
              <a:avLst/>
            </a:prstGeom>
          </p:spPr>
        </p:pic>
        <p:pic>
          <p:nvPicPr>
            <p:cNvPr id="63" name="图片 62" descr="校徽黑色已抠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4" y="1803"/>
              <a:ext cx="956" cy="95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背景图案&#10;&#10;描述已自动生成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0" y="2060745"/>
            <a:ext cx="12192000" cy="2736510"/>
          </a:xfrm>
          <a:prstGeom prst="rect">
            <a:avLst/>
          </a:prstGeom>
          <a:solidFill>
            <a:srgbClr val="12498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2608163" y="3082755"/>
            <a:ext cx="697567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4500" b="1" spc="451" smtClean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lang="zh-CN" altLang="en-US" sz="1350" smtClean="0"/>
            </a:lvl2pPr>
            <a:lvl3pPr>
              <a:defRPr lang="zh-CN" altLang="en-US" sz="135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/>
            <a:r>
              <a:rPr lang="zh-CN" altLang="en-US"/>
              <a:t>输入您的标题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7BDF7-D034-494D-94E1-BE92719A05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D89A-C682-42AE-A6E3-2BE2A63118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.xml"/><Relationship Id="rId3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1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2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351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公共数据</a:t>
            </a:r>
            <a:r>
              <a:rPr lang="en-US" altLang="zh-CN"/>
              <a:t>MeRIP-seq</a:t>
            </a:r>
            <a:r>
              <a:rPr lang="zh-CN" altLang="en-US"/>
              <a:t>处理分析</a:t>
            </a:r>
            <a:r>
              <a:rPr lang="zh-CN" altLang="en-US"/>
              <a:t>流程</a:t>
            </a:r>
            <a:endParaRPr lang="zh-CN" altLang="en-US"/>
          </a:p>
        </p:txBody>
      </p:sp>
      <p:pic>
        <p:nvPicPr>
          <p:cNvPr id="2" name="图片 1" descr="MeRIP-seq分析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65" y="697865"/>
            <a:ext cx="7809865" cy="598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6815" y="695960"/>
            <a:ext cx="9511030" cy="452183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33425" y="1174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收集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926715" y="5805170"/>
            <a:ext cx="6030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需要获取到</a:t>
            </a:r>
            <a:r>
              <a:rPr lang="en-US" altLang="zh-CN"/>
              <a:t>SRR_Acc_List</a:t>
            </a:r>
            <a:r>
              <a:rPr lang="zh-CN" altLang="en-US"/>
              <a:t>和</a:t>
            </a:r>
            <a:r>
              <a:rPr lang="en-US" altLang="zh-CN"/>
              <a:t>srr_gsm</a:t>
            </a:r>
            <a:r>
              <a:rPr lang="zh-CN" altLang="en-US"/>
              <a:t>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数据大小</a:t>
            </a:r>
            <a:r>
              <a:rPr lang="zh-CN" altLang="en-US"/>
              <a:t>统计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1757680" y="908685"/>
          <a:ext cx="8534400" cy="466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步骤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r>
                        <a:rPr lang="en-US" altLang="zh-CN"/>
                        <a:t>(GB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  <a:tr h="6883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下载的</a:t>
                      </a:r>
                      <a:r>
                        <a:rPr lang="en-US" altLang="zh-CN"/>
                        <a:t>SRR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</a:tr>
              <a:tr h="697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fastq-dump split data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33.6</a:t>
                      </a:r>
                      <a:endParaRPr lang="en-US" altLang="zh-CN"/>
                    </a:p>
                  </a:txBody>
                  <a:tcPr/>
                </a:tc>
              </a:tr>
              <a:tr h="6883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fastQC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</a:tr>
              <a:tr h="629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trim 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130</a:t>
                      </a:r>
                      <a:endParaRPr lang="en-US" altLang="zh-CN"/>
                    </a:p>
                  </a:txBody>
                  <a:tcPr/>
                </a:tc>
              </a:tr>
              <a:tr h="7118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去除</a:t>
                      </a:r>
                      <a:r>
                        <a:rPr lang="en-US" altLang="zh-CN"/>
                        <a:t>rRNA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126</a:t>
                      </a:r>
                      <a:endParaRPr lang="en-US" altLang="zh-CN"/>
                    </a:p>
                  </a:txBody>
                  <a:tcPr/>
                </a:tc>
              </a:tr>
              <a:tr h="748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对比到参考基因</a:t>
                      </a:r>
                      <a:r>
                        <a:rPr lang="zh-CN" altLang="en-US"/>
                        <a:t>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188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7365" y="1362075"/>
            <a:ext cx="11459845" cy="38595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33425" y="117475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m6a-seq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65830" y="5629275"/>
            <a:ext cx="440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m6a-seq</a:t>
            </a:r>
            <a:r>
              <a:rPr lang="zh-CN" altLang="en-US"/>
              <a:t>通过</a:t>
            </a:r>
            <a:r>
              <a:rPr lang="en-US" altLang="zh-CN"/>
              <a:t>CPM</a:t>
            </a:r>
            <a:r>
              <a:rPr lang="zh-CN" altLang="en-US"/>
              <a:t>计算</a:t>
            </a:r>
            <a:r>
              <a:rPr lang="en-US" altLang="zh-CN"/>
              <a:t>IP/input</a:t>
            </a:r>
            <a:r>
              <a:rPr lang="zh-CN" altLang="en-US"/>
              <a:t>修饰</a:t>
            </a:r>
            <a:r>
              <a:rPr lang="zh-CN" altLang="en-US"/>
              <a:t>水平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04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RNA-seq</a:t>
            </a:r>
            <a:endParaRPr lang="en-US" altLang="zh-CN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65830" y="5629275"/>
            <a:ext cx="481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RNA-seq</a:t>
            </a:r>
            <a:r>
              <a:rPr lang="zh-CN" altLang="en-US"/>
              <a:t>通过</a:t>
            </a:r>
            <a:r>
              <a:rPr lang="en-US" altLang="zh-CN"/>
              <a:t>FPKM</a:t>
            </a:r>
            <a:r>
              <a:rPr lang="zh-CN" altLang="en-US"/>
              <a:t>计算</a:t>
            </a:r>
            <a:r>
              <a:rPr lang="en-US" altLang="zh-CN"/>
              <a:t>RNA</a:t>
            </a:r>
            <a:r>
              <a:rPr lang="zh-CN" altLang="en-US"/>
              <a:t>的相对表达</a:t>
            </a:r>
            <a:r>
              <a:rPr lang="zh-CN" altLang="en-US"/>
              <a:t>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530985"/>
            <a:ext cx="12192000" cy="3795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131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MANE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389380" y="5300980"/>
            <a:ext cx="9077325" cy="1153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mane</a:t>
            </a:r>
            <a:r>
              <a:rPr lang="zh-CN" altLang="en-US"/>
              <a:t>基因数据，MANE 提供了一个联合的转录集，以提高临床基因组学和研究中的一致性，特别是在临床变异报告和数据交换方面。首次发布的 MANE Select 包括 19,062 个转录本，覆盖 99% 的人类蛋白编码基因。MANE Plus Clinical 针对特定临床需求。该数据集现已被各种基因组资源采用，旨在成为报告临床变异的通用标准。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970915"/>
            <a:ext cx="12192000" cy="397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359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RNA-seq</a:t>
            </a:r>
            <a:r>
              <a:rPr lang="zh-CN" altLang="en-US"/>
              <a:t>对照</a:t>
            </a:r>
            <a:r>
              <a:rPr lang="en-US" altLang="zh-CN"/>
              <a:t>mane</a:t>
            </a:r>
            <a:r>
              <a:rPr lang="zh-CN" altLang="en-US"/>
              <a:t>数据进行整合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374140"/>
            <a:ext cx="12192000" cy="355092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116580" y="5386705"/>
            <a:ext cx="595884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</a:t>
            </a:r>
            <a:r>
              <a:rPr lang="en-US" altLang="zh-CN"/>
              <a:t>RNA-seq</a:t>
            </a:r>
            <a:r>
              <a:rPr lang="zh-CN" altLang="en-US"/>
              <a:t>的</a:t>
            </a:r>
            <a:r>
              <a:rPr lang="en-US" altLang="zh-CN"/>
              <a:t>Gene</a:t>
            </a:r>
            <a:r>
              <a:rPr lang="zh-CN" altLang="en-US"/>
              <a:t>、</a:t>
            </a:r>
            <a:r>
              <a:rPr lang="en-US" altLang="zh-CN"/>
              <a:t>Chr</a:t>
            </a:r>
            <a:r>
              <a:rPr lang="zh-CN" altLang="en-US"/>
              <a:t>、</a:t>
            </a:r>
            <a:r>
              <a:rPr lang="en-US" altLang="zh-CN"/>
              <a:t>Strand</a:t>
            </a:r>
            <a:r>
              <a:rPr lang="zh-CN" altLang="en-US"/>
              <a:t>去</a:t>
            </a:r>
            <a:r>
              <a:rPr lang="en-US" altLang="zh-CN"/>
              <a:t>mane</a:t>
            </a:r>
            <a:r>
              <a:rPr lang="zh-CN" altLang="en-US"/>
              <a:t>数据中筛选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357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m6A-seq</a:t>
            </a:r>
            <a:r>
              <a:rPr lang="zh-CN" altLang="en-US"/>
              <a:t>对照</a:t>
            </a:r>
            <a:r>
              <a:rPr lang="en-US" altLang="zh-CN"/>
              <a:t>mane</a:t>
            </a:r>
            <a:r>
              <a:rPr lang="zh-CN" altLang="en-US"/>
              <a:t>数据进行整合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116580" y="5849620"/>
            <a:ext cx="595884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</a:t>
            </a:r>
            <a:r>
              <a:rPr lang="en-US" altLang="zh-CN"/>
              <a:t>m6a-seq</a:t>
            </a:r>
            <a:r>
              <a:rPr lang="zh-CN" altLang="en-US"/>
              <a:t>的</a:t>
            </a:r>
            <a:r>
              <a:rPr lang="en-US" altLang="zh-CN"/>
              <a:t>Chr</a:t>
            </a:r>
            <a:r>
              <a:rPr lang="zh-CN" altLang="en-US"/>
              <a:t>、</a:t>
            </a:r>
            <a:r>
              <a:rPr lang="en-US" altLang="zh-CN"/>
              <a:t>Strand</a:t>
            </a:r>
            <a:r>
              <a:rPr lang="zh-CN" altLang="en-US"/>
              <a:t>和</a:t>
            </a:r>
            <a:r>
              <a:rPr lang="en-US" altLang="zh-CN"/>
              <a:t>Site</a:t>
            </a:r>
            <a:r>
              <a:rPr lang="zh-CN" altLang="en-US"/>
              <a:t>去</a:t>
            </a:r>
            <a:r>
              <a:rPr lang="en-US" altLang="zh-CN"/>
              <a:t>mane</a:t>
            </a:r>
            <a:r>
              <a:rPr lang="zh-CN" altLang="en-US"/>
              <a:t>数据中筛选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762125"/>
            <a:ext cx="12192000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33425" y="117475"/>
            <a:ext cx="380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将整合后的</a:t>
            </a:r>
            <a:r>
              <a:rPr lang="en-US" altLang="zh-CN"/>
              <a:t>RNA</a:t>
            </a:r>
            <a:r>
              <a:rPr lang="zh-CN" altLang="en-US"/>
              <a:t>数据和</a:t>
            </a:r>
            <a:r>
              <a:rPr lang="en-US" altLang="zh-CN"/>
              <a:t>m6a</a:t>
            </a:r>
            <a:r>
              <a:rPr lang="zh-CN" altLang="en-US"/>
              <a:t>数据合并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657985"/>
            <a:ext cx="12192000" cy="354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Widescreen</PresentationFormat>
  <Paragraphs>58</Paragraphs>
  <Slides>9</Slides>
  <Notes>33</Notes>
  <HiddenSlides>8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汉仪旗黑</vt:lpstr>
      <vt:lpstr>Times New Roman</vt:lpstr>
      <vt:lpstr>Calibri</vt:lpstr>
      <vt:lpstr>楷体</vt:lpstr>
      <vt:lpstr>汉仪楷体KW</vt:lpstr>
      <vt:lpstr>宋体</vt:lpstr>
      <vt:lpstr>Arial Unicode MS</vt:lpstr>
      <vt:lpstr>等线</vt:lpstr>
      <vt:lpstr>汉仪中等线KW</vt:lpstr>
      <vt:lpstr>Helvetica Neue</vt:lpstr>
      <vt:lpstr>汉仪书宋二KW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高利明</dc:creator>
  <cp:lastModifiedBy>quangao</cp:lastModifiedBy>
  <cp:revision>447</cp:revision>
  <dcterms:created xsi:type="dcterms:W3CDTF">2024-05-26T06:07:11Z</dcterms:created>
  <dcterms:modified xsi:type="dcterms:W3CDTF">2024-05-26T06:07:11Z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1-bc88714345d2_Enabled">
    <vt:lpwstr>true</vt:lpwstr>
  </property>
  <property fmtid="{D5CDD505-2E9C-101B-9397-08002B2CF9AE}" pid="3" name="MSIP_Label_defa4170-0d19-0005-0001-bc88714345d2_SetDate">
    <vt:lpwstr>2023-11-15T08:05:57Z</vt:lpwstr>
  </property>
  <property fmtid="{D5CDD505-2E9C-101B-9397-08002B2CF9AE}" pid="4" name="MSIP_Label_defa4170-0d19-0005-0001-bc88714345d2_Method">
    <vt:lpwstr>Privileged</vt:lpwstr>
  </property>
  <property fmtid="{D5CDD505-2E9C-101B-9397-08002B2CF9AE}" pid="5" name="MSIP_Label_defa4170-0d19-0005-0001-bc88714345d2_Name">
    <vt:lpwstr>defa4170-0d19-0005-0001-bc88714345d2</vt:lpwstr>
  </property>
  <property fmtid="{D5CDD505-2E9C-101B-9397-08002B2CF9AE}" pid="6" name="MSIP_Label_defa4170-0d19-0005-0001-bc88714345d2_SiteId">
    <vt:lpwstr>80d1d087-931e-4bcd-af82-b993297c8eec</vt:lpwstr>
  </property>
  <property fmtid="{D5CDD505-2E9C-101B-9397-08002B2CF9AE}" pid="7" name="MSIP_Label_defa4170-0d19-0005-0001-bc88714345d2_ActionId">
    <vt:lpwstr>1a0ed4f8-66dd-4302-a90a-e6e06f8449a6</vt:lpwstr>
  </property>
  <property fmtid="{D5CDD505-2E9C-101B-9397-08002B2CF9AE}" pid="8" name="MSIP_Label_defa4170-0d19-0005-0001-bc88714345d2_ContentBits">
    <vt:lpwstr>0</vt:lpwstr>
  </property>
  <property fmtid="{D5CDD505-2E9C-101B-9397-08002B2CF9AE}" pid="9" name="KSOProductBuildVer">
    <vt:lpwstr>2052-6.7.1.8828</vt:lpwstr>
  </property>
  <property fmtid="{D5CDD505-2E9C-101B-9397-08002B2CF9AE}" pid="10" name="ICV">
    <vt:lpwstr>9E429857F50FED92BB9E3C66D2F1297D_42</vt:lpwstr>
  </property>
</Properties>
</file>