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5"/>
  </p:notesMasterIdLst>
  <p:sldIdLst>
    <p:sldId id="1673" r:id="rId4"/>
    <p:sldId id="1682" r:id="rId6"/>
    <p:sldId id="1674" r:id="rId7"/>
    <p:sldId id="1652" r:id="rId8"/>
    <p:sldId id="1675" r:id="rId9"/>
    <p:sldId id="16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F68CA-EBD2-488E-A6D1-ABC4E933A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8CA9-64F1-4F50-803F-8291BEBCE5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3" y="3082755"/>
            <a:ext cx="697567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500" b="1" spc="451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350" smtClean="0"/>
            </a:lvl2pPr>
            <a:lvl3pPr>
              <a:defRPr lang="zh-CN" altLang="en-US" sz="135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 userDrawn="1">
            <p:ph type="title"/>
          </p:nvPr>
        </p:nvSpPr>
        <p:spPr>
          <a:xfrm>
            <a:off x="741698" y="102808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50" b="1" kern="1200" spc="151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789988" y="6237304"/>
            <a:ext cx="2743200" cy="365125"/>
          </a:xfrm>
        </p:spPr>
        <p:txBody>
          <a:bodyPr/>
          <a:lstStyle/>
          <a:p>
            <a:fld id="{E9039B64-687C-49BC-8073-48795E2B7F86}" type="slidenum">
              <a:rPr lang="zh-CN" altLang="en-US" smtClean="0"/>
            </a:fld>
            <a:endParaRPr lang="zh-CN" altLang="en-US"/>
          </a:p>
        </p:txBody>
      </p:sp>
      <p:grpSp>
        <p:nvGrpSpPr>
          <p:cNvPr id="78" name="组合 5"/>
          <p:cNvGrpSpPr/>
          <p:nvPr userDrawn="1"/>
        </p:nvGrpSpPr>
        <p:grpSpPr>
          <a:xfrm>
            <a:off x="131127" y="152400"/>
            <a:ext cx="498796" cy="292900"/>
            <a:chOff x="81280" y="260750"/>
            <a:chExt cx="498796" cy="441960"/>
          </a:xfrm>
        </p:grpSpPr>
        <p:sp>
          <p:nvSpPr>
            <p:cNvPr id="1048635" name="箭头: V 形 6"/>
            <p:cNvSpPr/>
            <p:nvPr/>
          </p:nvSpPr>
          <p:spPr>
            <a:xfrm>
              <a:off x="330678" y="260750"/>
              <a:ext cx="249398" cy="441960"/>
            </a:xfrm>
            <a:prstGeom prst="chevron">
              <a:avLst/>
            </a:prstGeom>
            <a:solidFill>
              <a:srgbClr val="E3D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48636" name="箭头: V 形 7"/>
            <p:cNvSpPr/>
            <p:nvPr/>
          </p:nvSpPr>
          <p:spPr>
            <a:xfrm>
              <a:off x="81280" y="260750"/>
              <a:ext cx="249398" cy="441960"/>
            </a:xfrm>
            <a:prstGeom prst="chevron">
              <a:avLst/>
            </a:prstGeom>
            <a:solidFill>
              <a:srgbClr val="124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048638" name="文本框 9"/>
          <p:cNvSpPr txBox="1"/>
          <p:nvPr userDrawn="1"/>
        </p:nvSpPr>
        <p:spPr>
          <a:xfrm flipH="1">
            <a:off x="8519071" y="6624156"/>
            <a:ext cx="378979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PHARMACEUTICAL UNIVERSITY</a:t>
            </a:r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图片 10"/>
          <p:cNvPicPr>
            <a:picLocks noChangeAspect="1"/>
          </p:cNvPicPr>
          <p:nvPr userDrawn="1"/>
        </p:nvPicPr>
        <p:blipFill>
          <a:blip r:embed="rId2" cstate="hqprint">
            <a:biLevel thresh="25000"/>
          </a:blip>
          <a:stretch>
            <a:fillRect/>
          </a:stretch>
        </p:blipFill>
        <p:spPr>
          <a:xfrm>
            <a:off x="0" y="6545259"/>
            <a:ext cx="1433470" cy="44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请勿抄袭搬运！盗版必究！微信DAJU_PPT" descr="背景图案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 flipH="1">
            <a:off x="8107984" y="6550228"/>
            <a:ext cx="357966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PHARMACEUTICAL UNIVERSITY</a:t>
            </a:r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964989" y="2687598"/>
            <a:ext cx="10067619" cy="129540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964987" y="4076441"/>
            <a:ext cx="5867844" cy="124087"/>
          </a:xfrm>
          <a:prstGeom prst="rect">
            <a:avLst/>
          </a:prstGeom>
          <a:solidFill>
            <a:srgbClr val="E3D3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34497" y="2657475"/>
            <a:ext cx="1543051" cy="1543050"/>
            <a:chOff x="1123950" y="2686050"/>
            <a:chExt cx="1543050" cy="1543050"/>
          </a:xfrm>
          <a:solidFill>
            <a:srgbClr val="124985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07285" y="2903577"/>
              <a:ext cx="976380" cy="8542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95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2188723" y="2818444"/>
            <a:ext cx="9344465" cy="656177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此处输入章节中文标题</a:t>
            </a:r>
            <a:endParaRPr lang="zh-CN" altLang="en-US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2188723" y="3568051"/>
            <a:ext cx="9344465" cy="339508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此处输入章节英文标题</a:t>
            </a:r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63821" y="3065773"/>
            <a:ext cx="1284403" cy="656177"/>
          </a:xfrm>
        </p:spPr>
        <p:txBody>
          <a:bodyPr>
            <a:noAutofit/>
          </a:bodyPr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59026" cy="755374"/>
          </a:xfrm>
          <a:prstGeom prst="rect">
            <a:avLst/>
          </a:prstGeom>
          <a:solidFill>
            <a:srgbClr val="A32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 rot="5400000">
            <a:off x="-119268" y="530088"/>
            <a:ext cx="715615" cy="159025"/>
          </a:xfrm>
          <a:prstGeom prst="rect">
            <a:avLst/>
          </a:prstGeom>
          <a:solidFill>
            <a:srgbClr val="A320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5" name="图片 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" name="图片 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grpSp>
        <p:nvGrpSpPr>
          <p:cNvPr id="64" name="组合 6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65" name="图片 6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6" name="图片 6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28297"/>
            <a:ext cx="12192000" cy="24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5" name="图片 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" name="图片 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51921" y="409536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51923" y="195554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11072" y="409536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211073" y="195554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383899" y="195554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3383899" y="409536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9371037" y="195554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9371037" y="409536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62" name="图片 61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3" name="图片 62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3" y="3082755"/>
            <a:ext cx="697567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500" b="1" spc="451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350" smtClean="0"/>
            </a:lvl2pPr>
            <a:lvl3pPr>
              <a:defRPr lang="zh-CN" altLang="en-US" sz="135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tags" Target="../tags/tag7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tags" Target="../tags/tag12.xml"/><Relationship Id="rId4" Type="http://schemas.openxmlformats.org/officeDocument/2006/relationships/image" Target="../media/image8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数据筛选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0" y="4591050"/>
            <a:ext cx="5438775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物种</a:t>
            </a:r>
            <a:r>
              <a:rPr lang="en-US" altLang="zh-CN"/>
              <a:t>(Oganism)</a:t>
            </a:r>
            <a:r>
              <a:rPr lang="zh-CN" altLang="en-US"/>
              <a:t>是人</a:t>
            </a:r>
            <a:r>
              <a:rPr lang="en-US" altLang="zh-CN"/>
              <a:t>(Homo spaiens)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需要在样本名以及描述里面看到是</a:t>
            </a:r>
            <a:r>
              <a:rPr lang="en-US" altLang="zh-CN"/>
              <a:t>m6A</a:t>
            </a:r>
            <a:r>
              <a:rPr lang="zh-CN" altLang="en-US"/>
              <a:t>抗体</a:t>
            </a:r>
            <a:r>
              <a:rPr lang="en-US" altLang="zh-CN"/>
              <a:t>IP</a:t>
            </a:r>
            <a:r>
              <a:rPr lang="zh-CN" altLang="en-US"/>
              <a:t>，比如：</a:t>
            </a:r>
            <a:r>
              <a:rPr lang="en-US" altLang="zh-CN"/>
              <a:t>m6a</a:t>
            </a:r>
            <a:r>
              <a:rPr lang="zh-CN" altLang="en-US"/>
              <a:t>、</a:t>
            </a:r>
            <a:r>
              <a:rPr lang="en-US" altLang="zh-CN"/>
              <a:t>m6a-seq</a:t>
            </a:r>
            <a:r>
              <a:rPr lang="zh-CN" altLang="en-US"/>
              <a:t>、</a:t>
            </a:r>
            <a:r>
              <a:rPr lang="en-US" altLang="zh-CN"/>
              <a:t>meRIP-seq</a:t>
            </a:r>
            <a:r>
              <a:rPr lang="zh-CN" altLang="en-US"/>
              <a:t>、</a:t>
            </a:r>
            <a:r>
              <a:rPr lang="en-US" altLang="zh-CN"/>
              <a:t>m6A RIP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需要有文章</a:t>
            </a:r>
            <a:r>
              <a:rPr lang="zh-CN" altLang="en-US"/>
              <a:t>引用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1155" y="604520"/>
            <a:ext cx="5298440" cy="610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数据筛选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6380" y="858520"/>
            <a:ext cx="5506720" cy="3363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59830" y="858520"/>
            <a:ext cx="5629275" cy="465836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18465" y="4594860"/>
            <a:ext cx="5438775" cy="173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需要注意的</a:t>
            </a:r>
            <a:r>
              <a:rPr lang="zh-CN" altLang="en-US"/>
              <a:t>两点：</a:t>
            </a:r>
            <a:endParaRPr lang="zh-CN" altLang="en-US"/>
          </a:p>
          <a:p>
            <a:r>
              <a:rPr lang="en-US" altLang="zh-CN"/>
              <a:t>1. Extracted molecule</a:t>
            </a:r>
            <a:r>
              <a:rPr lang="zh-CN" altLang="en-US"/>
              <a:t>需要是</a:t>
            </a:r>
            <a:r>
              <a:rPr lang="en-US" altLang="zh-CN"/>
              <a:t>mRNA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需要关注数据的</a:t>
            </a:r>
            <a:r>
              <a:rPr lang="en-US" altLang="zh-CN"/>
              <a:t>LibraryLayout</a:t>
            </a:r>
            <a:r>
              <a:rPr lang="zh-CN" altLang="en-US"/>
              <a:t>是</a:t>
            </a:r>
            <a:r>
              <a:rPr lang="en-US" altLang="zh-CN"/>
              <a:t>SINGLE</a:t>
            </a:r>
            <a:r>
              <a:rPr lang="zh-CN" altLang="en-US"/>
              <a:t>还是PAIRED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数据筛选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18465" y="766445"/>
            <a:ext cx="11151235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筛选完之后需要得到两个文件，一个是</a:t>
            </a:r>
            <a:r>
              <a:rPr lang="en-US" altLang="zh-CN"/>
              <a:t>SRR_Acc_List.txt</a:t>
            </a:r>
            <a:r>
              <a:rPr lang="zh-CN" altLang="en-US"/>
              <a:t>，一个是</a:t>
            </a:r>
            <a:r>
              <a:rPr lang="en-US" altLang="zh-CN"/>
              <a:t>srr_gsm.json</a:t>
            </a:r>
            <a:r>
              <a:rPr lang="zh-CN" altLang="en-US"/>
              <a:t>文件，文件格式</a:t>
            </a:r>
            <a:r>
              <a:rPr lang="zh-CN" altLang="en-US"/>
              <a:t>如下：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425" y="1914525"/>
            <a:ext cx="3759200" cy="331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49975" y="1400810"/>
            <a:ext cx="3458210" cy="521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MeRIP-seq</a:t>
            </a:r>
            <a:r>
              <a:rPr lang="zh-CN" altLang="en-US"/>
              <a:t>处理分析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4" name="图片 3" descr="MeRIP-seq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581025"/>
            <a:ext cx="8562975" cy="617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MeRIP-seq</a:t>
            </a:r>
            <a:r>
              <a:rPr lang="zh-CN" altLang="en-US"/>
              <a:t>处理分析</a:t>
            </a:r>
            <a:r>
              <a:rPr lang="zh-CN" altLang="en-US"/>
              <a:t>流程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460750" y="736600"/>
          <a:ext cx="773049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965"/>
                <a:gridCol w="5216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pipeline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注释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01_prefetch.sh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从</a:t>
                      </a:r>
                      <a:r>
                        <a:rPr lang="en-US" altLang="zh-CN" sz="1400"/>
                        <a:t>SRR_Acc_List.txt</a:t>
                      </a:r>
                      <a:r>
                        <a:rPr lang="zh-CN" altLang="en-US" sz="1400"/>
                        <a:t>通过</a:t>
                      </a:r>
                      <a:r>
                        <a:rPr lang="en-US" altLang="zh-CN" sz="1400"/>
                        <a:t>prefetch</a:t>
                      </a:r>
                      <a:r>
                        <a:rPr lang="zh-CN" altLang="en-US" sz="1400"/>
                        <a:t>下载</a:t>
                      </a:r>
                      <a:r>
                        <a:rPr lang="en-US" altLang="zh-CN" sz="1400"/>
                        <a:t>sra</a:t>
                      </a:r>
                      <a:r>
                        <a:rPr lang="zh-CN" altLang="en-US" sz="1400"/>
                        <a:t>数据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02_split_fastq.sh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将</a:t>
                      </a:r>
                      <a:r>
                        <a:rPr lang="en-US" altLang="zh-CN" sz="1400"/>
                        <a:t>sra</a:t>
                      </a:r>
                      <a:r>
                        <a:rPr lang="zh-CN" altLang="en-US" sz="1400"/>
                        <a:t>数据压缩并</a:t>
                      </a:r>
                      <a:r>
                        <a:rPr lang="zh-CN" altLang="en-US" sz="1400"/>
                        <a:t>拆分为FASTQ格式文件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03_merge_fastq.sh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将有些被拆分成多个的</a:t>
                      </a:r>
                      <a:r>
                        <a:rPr lang="en-US" altLang="zh-CN" sz="1400"/>
                        <a:t>FASTQ</a:t>
                      </a:r>
                      <a:r>
                        <a:rPr lang="zh-CN" altLang="en-US" sz="1400"/>
                        <a:t>合并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04_trim.sh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trim</a:t>
                      </a:r>
                      <a:r>
                        <a:rPr lang="zh-CN" altLang="en-US" sz="1400"/>
                        <a:t>去掉接头和低质量序列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05_rm_rRNA.sh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去掉</a:t>
                      </a:r>
                      <a:r>
                        <a:rPr lang="en-US" altLang="zh-CN" sz="1400"/>
                        <a:t>rRNA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06_run_hisat2_alignment.sh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Hista2</a:t>
                      </a:r>
                      <a:r>
                        <a:rPr lang="zh-CN" altLang="en-US" sz="1400"/>
                        <a:t>对比到参考基因组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07_run_sam2bam.sh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将</a:t>
                      </a:r>
                      <a:r>
                        <a:rPr lang="en-US" altLang="zh-CN" sz="1400"/>
                        <a:t>SAM</a:t>
                      </a:r>
                      <a:r>
                        <a:rPr lang="zh-CN" altLang="en-US" sz="1400"/>
                        <a:t>文件转换为</a:t>
                      </a:r>
                      <a:r>
                        <a:rPr lang="en-US" altLang="zh-CN" sz="1400"/>
                        <a:t>BAM</a:t>
                      </a:r>
                      <a:r>
                        <a:rPr lang="zh-CN" altLang="en-US" sz="1400"/>
                        <a:t>文件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08_run_mapq20.sh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MAPQ20</a:t>
                      </a:r>
                      <a:r>
                        <a:rPr lang="zh-CN" altLang="en-US" sz="1400"/>
                        <a:t>过滤筛选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09_run_index.sh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构建索引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10_run_bam_to_bw.sh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将</a:t>
                      </a:r>
                      <a:r>
                        <a:rPr lang="en-US" altLang="zh-CN" sz="1400"/>
                        <a:t>bam</a:t>
                      </a:r>
                      <a:r>
                        <a:rPr lang="zh-CN" altLang="en-US" sz="1400"/>
                        <a:t>文件转换为</a:t>
                      </a:r>
                      <a:r>
                        <a:rPr lang="en-US" altLang="zh-CN" sz="1400"/>
                        <a:t>bw</a:t>
                      </a:r>
                      <a:r>
                        <a:rPr lang="zh-CN" altLang="en-US" sz="1400"/>
                        <a:t>文件，用于可视化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11_split_strands.sh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拆分正负链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12_rename_hisat2.sh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为后续</a:t>
                      </a:r>
                      <a:r>
                        <a:rPr lang="en-US" altLang="zh-CN" sz="1400"/>
                        <a:t>call peek</a:t>
                      </a:r>
                      <a:r>
                        <a:rPr lang="zh-CN" altLang="en-US" sz="1400"/>
                        <a:t>将</a:t>
                      </a:r>
                      <a:r>
                        <a:rPr lang="en-US" altLang="zh-CN" sz="1400"/>
                        <a:t>hista2</a:t>
                      </a:r>
                      <a:r>
                        <a:rPr lang="zh-CN" altLang="en-US" sz="1400"/>
                        <a:t>结果重命名，用于知道</a:t>
                      </a:r>
                      <a:r>
                        <a:rPr lang="en-US" altLang="zh-CN" sz="1400"/>
                        <a:t>IP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input</a:t>
                      </a:r>
                      <a:r>
                        <a:rPr lang="zh-CN" altLang="en-US" sz="1400"/>
                        <a:t>数据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12_rename_hisat2_split.sh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将</a:t>
                      </a:r>
                      <a:r>
                        <a:rPr lang="en-US" altLang="zh-CN" sz="1400">
                          <a:sym typeface="+mn-ea"/>
                        </a:rPr>
                        <a:t>hista2</a:t>
                      </a:r>
                      <a:r>
                        <a:rPr lang="zh-CN" altLang="en-US" sz="1400">
                          <a:sym typeface="+mn-ea"/>
                        </a:rPr>
                        <a:t>结果重命名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13_call_peaks.sh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peek calling</a:t>
                      </a:r>
                      <a:r>
                        <a:rPr lang="zh-CN" altLang="en-US" sz="1400"/>
                        <a:t>调用峰值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8590" y="657860"/>
            <a:ext cx="3089275" cy="606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MeRIP-seq</a:t>
            </a:r>
            <a:r>
              <a:rPr lang="zh-CN" altLang="en-US"/>
              <a:t>处理分析</a:t>
            </a:r>
            <a:r>
              <a:rPr lang="zh-CN" altLang="en-US"/>
              <a:t>流程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52170" y="821690"/>
          <a:ext cx="97878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490"/>
                <a:gridCol w="574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pipeline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14_m6a_peaks_to_saf.py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</a:t>
                      </a:r>
                      <a:r>
                        <a:rPr lang="en-US" altLang="zh-CN"/>
                        <a:t>peek</a:t>
                      </a:r>
                      <a:r>
                        <a:rPr lang="zh-CN" altLang="en-US"/>
                        <a:t>的结果制备成</a:t>
                      </a:r>
                      <a:r>
                        <a:rPr lang="en-US" altLang="zh-CN"/>
                        <a:t>saf</a:t>
                      </a:r>
                      <a:r>
                        <a:rPr lang="zh-CN" altLang="en-US"/>
                        <a:t>格式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15_m6a_run_featurecounts.sh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m6a-seq</a:t>
                      </a:r>
                      <a:r>
                        <a:rPr lang="zh-CN" altLang="en-US"/>
                        <a:t>进行</a:t>
                      </a:r>
                      <a:r>
                        <a:rPr lang="en-US" altLang="zh-CN"/>
                        <a:t>reads</a:t>
                      </a:r>
                      <a:r>
                        <a:rPr lang="zh-CN" altLang="en-US"/>
                        <a:t>数目</a:t>
                      </a:r>
                      <a:r>
                        <a:rPr lang="zh-CN" altLang="en-US"/>
                        <a:t>定量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16_m6a_calculate_cpm.py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en-US" altLang="zh-CN"/>
                        <a:t>cpm</a:t>
                      </a:r>
                      <a:r>
                        <a:rPr lang="zh-CN" altLang="en-US"/>
                        <a:t>计算</a:t>
                      </a:r>
                      <a:r>
                        <a:rPr lang="zh-CN" altLang="en-US"/>
                        <a:t>表达量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17_m6a_sequence_cpm_level.ipynb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</a:t>
                      </a:r>
                      <a:r>
                        <a:rPr lang="en-US" altLang="zh-CN"/>
                        <a:t>ip/input</a:t>
                      </a:r>
                      <a:r>
                        <a:rPr lang="zh-CN" altLang="en-US"/>
                        <a:t>的值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18_rna_run_featurecounts.sh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rna-seq</a:t>
                      </a:r>
                      <a:r>
                        <a:rPr lang="zh-CN" altLang="en-US" sz="1800">
                          <a:sym typeface="+mn-ea"/>
                        </a:rPr>
                        <a:t>进行定量获取</a:t>
                      </a:r>
                      <a:r>
                        <a:rPr lang="en-US" altLang="zh-CN" sz="1800">
                          <a:sym typeface="+mn-ea"/>
                        </a:rPr>
                        <a:t>count</a:t>
                      </a:r>
                      <a:r>
                        <a:rPr lang="zh-CN" altLang="en-US" sz="1800">
                          <a:sym typeface="+mn-ea"/>
                        </a:rPr>
                        <a:t>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19_rna_calculate_fpkm.ipynb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通过</a:t>
                      </a:r>
                      <a:r>
                        <a:rPr lang="en-US" altLang="zh-CN"/>
                        <a:t>fpkm</a:t>
                      </a:r>
                      <a:r>
                        <a:rPr lang="zh-CN" altLang="en-US"/>
                        <a:t>计算</a:t>
                      </a:r>
                      <a:r>
                        <a:rPr lang="zh-CN" altLang="en-US"/>
                        <a:t>相对表达量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20_process_rna_m6a_sequence.ipynb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对照</a:t>
                      </a:r>
                      <a:r>
                        <a:rPr lang="en-US" altLang="zh-CN"/>
                        <a:t>mane</a:t>
                      </a:r>
                      <a:r>
                        <a:rPr lang="zh-CN" altLang="en-US"/>
                        <a:t>数据将</a:t>
                      </a:r>
                      <a:r>
                        <a:rPr lang="en-US" altLang="zh-CN"/>
                        <a:t>rna-seq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m6a-seq</a:t>
                      </a:r>
                      <a:r>
                        <a:rPr lang="zh-CN" altLang="en-US"/>
                        <a:t>数据进行合并</a:t>
                      </a:r>
                      <a:r>
                        <a:rPr lang="zh-CN" altLang="en-US"/>
                        <a:t>整合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build_hisat2_index.sh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下载并创建</a:t>
                      </a:r>
                      <a:r>
                        <a:rPr lang="en-US" altLang="zh-CN"/>
                        <a:t>hista2 </a:t>
                      </a:r>
                      <a:r>
                        <a:rPr lang="en-US" altLang="zh-CN"/>
                        <a:t>index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3805" y="4866640"/>
            <a:ext cx="940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后续会通过</a:t>
            </a:r>
            <a:r>
              <a:rPr lang="en-US" altLang="zh-CN"/>
              <a:t>snakemake</a:t>
            </a:r>
            <a:r>
              <a:rPr lang="zh-CN" altLang="en-US"/>
              <a:t>将脚本统一起来，搭建一个全流程自动化的数据处理</a:t>
            </a:r>
            <a:r>
              <a:rPr lang="en-US" altLang="zh-CN"/>
              <a:t>pipeline</a:t>
            </a:r>
            <a:r>
              <a:rPr lang="zh-CN" altLang="en-US"/>
              <a:t>，并且可以定制是否</a:t>
            </a:r>
            <a:r>
              <a:rPr lang="zh-CN" altLang="en-US"/>
              <a:t>跳步。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表格</Application>
  <PresentationFormat>Widescreen</PresentationFormat>
  <Paragraphs>124</Paragraphs>
  <Slides>6</Slides>
  <Notes>33</Notes>
  <HiddenSlides>8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Times New Roman</vt:lpstr>
      <vt:lpstr>Calibri</vt:lpstr>
      <vt:lpstr>楷体</vt:lpstr>
      <vt:lpstr>汉仪楷体KW</vt:lpstr>
      <vt:lpstr>宋体</vt:lpstr>
      <vt:lpstr>Arial Unicode MS</vt:lpstr>
      <vt:lpstr>等线</vt:lpstr>
      <vt:lpstr>汉仪中等线KW</vt:lpstr>
      <vt:lpstr>Helvetica Neue</vt:lpstr>
      <vt:lpstr>汉仪书宋二KW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高利明</dc:creator>
  <cp:lastModifiedBy>quangao</cp:lastModifiedBy>
  <cp:revision>573</cp:revision>
  <dcterms:created xsi:type="dcterms:W3CDTF">2024-05-24T09:14:46Z</dcterms:created>
  <dcterms:modified xsi:type="dcterms:W3CDTF">2024-05-24T09:14:46Z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1-bc88714345d2_Enabled">
    <vt:lpwstr>true</vt:lpwstr>
  </property>
  <property fmtid="{D5CDD505-2E9C-101B-9397-08002B2CF9AE}" pid="3" name="MSIP_Label_defa4170-0d19-0005-0001-bc88714345d2_SetDate">
    <vt:lpwstr>2023-11-15T08:05:57Z</vt:lpwstr>
  </property>
  <property fmtid="{D5CDD505-2E9C-101B-9397-08002B2CF9AE}" pid="4" name="MSIP_Label_defa4170-0d19-0005-0001-bc88714345d2_Method">
    <vt:lpwstr>Privileged</vt:lpwstr>
  </property>
  <property fmtid="{D5CDD505-2E9C-101B-9397-08002B2CF9AE}" pid="5" name="MSIP_Label_defa4170-0d19-0005-0001-bc88714345d2_Name">
    <vt:lpwstr>defa4170-0d19-0005-0001-bc88714345d2</vt:lpwstr>
  </property>
  <property fmtid="{D5CDD505-2E9C-101B-9397-08002B2CF9AE}" pid="6" name="MSIP_Label_defa4170-0d19-0005-0001-bc88714345d2_SiteId">
    <vt:lpwstr>80d1d087-931e-4bcd-af82-b993297c8eec</vt:lpwstr>
  </property>
  <property fmtid="{D5CDD505-2E9C-101B-9397-08002B2CF9AE}" pid="7" name="MSIP_Label_defa4170-0d19-0005-0001-bc88714345d2_ActionId">
    <vt:lpwstr>1a0ed4f8-66dd-4302-a90a-e6e06f8449a6</vt:lpwstr>
  </property>
  <property fmtid="{D5CDD505-2E9C-101B-9397-08002B2CF9AE}" pid="8" name="MSIP_Label_defa4170-0d19-0005-0001-bc88714345d2_ContentBits">
    <vt:lpwstr>0</vt:lpwstr>
  </property>
  <property fmtid="{D5CDD505-2E9C-101B-9397-08002B2CF9AE}" pid="9" name="KSOProductBuildVer">
    <vt:lpwstr>2052-6.7.1.8828</vt:lpwstr>
  </property>
  <property fmtid="{D5CDD505-2E9C-101B-9397-08002B2CF9AE}" pid="10" name="ICV">
    <vt:lpwstr>9E429857F50FED92BB9E3C66D2F1297D_42</vt:lpwstr>
  </property>
</Properties>
</file>