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8" r:id="rId2"/>
    <p:sldId id="533" r:id="rId3"/>
    <p:sldId id="534" r:id="rId4"/>
    <p:sldId id="535" r:id="rId5"/>
    <p:sldId id="536" r:id="rId6"/>
    <p:sldId id="537" r:id="rId7"/>
    <p:sldId id="554" r:id="rId8"/>
    <p:sldId id="555" r:id="rId9"/>
    <p:sldId id="559" r:id="rId10"/>
    <p:sldId id="556" r:id="rId11"/>
    <p:sldId id="561" r:id="rId12"/>
    <p:sldId id="560" r:id="rId13"/>
    <p:sldId id="557" r:id="rId14"/>
    <p:sldId id="558" r:id="rId15"/>
    <p:sldId id="562" r:id="rId16"/>
    <p:sldId id="563" r:id="rId17"/>
    <p:sldId id="564" r:id="rId18"/>
    <p:sldId id="567" r:id="rId19"/>
    <p:sldId id="565" r:id="rId20"/>
    <p:sldId id="282" r:id="rId21"/>
    <p:sldId id="539" r:id="rId22"/>
    <p:sldId id="541" r:id="rId23"/>
    <p:sldId id="543" r:id="rId24"/>
    <p:sldId id="544" r:id="rId25"/>
    <p:sldId id="546" r:id="rId26"/>
    <p:sldId id="548" r:id="rId27"/>
    <p:sldId id="547" r:id="rId28"/>
    <p:sldId id="549" r:id="rId29"/>
    <p:sldId id="550" r:id="rId30"/>
    <p:sldId id="551" r:id="rId31"/>
    <p:sldId id="552" r:id="rId32"/>
    <p:sldId id="553" r:id="rId33"/>
    <p:sldId id="569" r:id="rId34"/>
    <p:sldId id="570" r:id="rId35"/>
    <p:sldId id="573" r:id="rId36"/>
    <p:sldId id="371" r:id="rId37"/>
    <p:sldId id="372" r:id="rId38"/>
    <p:sldId id="572" r:id="rId39"/>
    <p:sldId id="568" r:id="rId40"/>
    <p:sldId id="373" r:id="rId41"/>
    <p:sldId id="374" r:id="rId42"/>
    <p:sldId id="299" r:id="rId43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4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61FD6"/>
    <a:srgbClr val="FFCC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5" autoAdjust="0"/>
    <p:restoredTop sz="89599" autoAdjust="0"/>
  </p:normalViewPr>
  <p:slideViewPr>
    <p:cSldViewPr>
      <p:cViewPr varScale="1">
        <p:scale>
          <a:sx n="48" d="100"/>
          <a:sy n="48" d="100"/>
        </p:scale>
        <p:origin x="-1470" y="-108"/>
      </p:cViewPr>
      <p:guideLst>
        <p:guide orient="horz" pos="214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C36E1-4CA5-41BF-9450-98765135DD06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38045-6A30-4172-96C5-DA912A2BB6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138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38045-6A30-4172-96C5-DA912A2BB6C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704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Canvas"/>
          <p:cNvSpPr>
            <a:spLocks noChangeArrowheads="1"/>
          </p:cNvSpPr>
          <p:nvPr/>
        </p:nvSpPr>
        <p:spPr bwMode="white">
          <a:xfrm>
            <a:off x="573088" y="201613"/>
            <a:ext cx="9097962" cy="64674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40963" name="Picture 3" descr="minispi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50800"/>
            <a:ext cx="1279525" cy="4286250"/>
          </a:xfrm>
          <a:prstGeom prst="rect">
            <a:avLst/>
          </a:prstGeom>
          <a:noFill/>
        </p:spPr>
      </p:pic>
      <p:sp>
        <p:nvSpPr>
          <p:cNvPr id="40964" name="Rectangle 4" descr="Canvas"/>
          <p:cNvSpPr>
            <a:spLocks noChangeArrowheads="1"/>
          </p:cNvSpPr>
          <p:nvPr/>
        </p:nvSpPr>
        <p:spPr bwMode="white">
          <a:xfrm>
            <a:off x="646113" y="4130675"/>
            <a:ext cx="1128712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40965" name="Picture 5" descr="minispir"/>
          <p:cNvPicPr>
            <a:picLocks noChangeAspect="1" noChangeArrowheads="1"/>
          </p:cNvPicPr>
          <p:nvPr/>
        </p:nvPicPr>
        <p:blipFill>
          <a:blip r:embed="rId3" cstate="print"/>
          <a:srcRect t="39999"/>
          <a:stretch>
            <a:fillRect/>
          </a:stretch>
        </p:blipFill>
        <p:spPr bwMode="ltGray">
          <a:xfrm>
            <a:off x="0" y="4222750"/>
            <a:ext cx="1279525" cy="2571750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836453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60538" y="3886200"/>
            <a:ext cx="69342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174750" y="60960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816350" y="60960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531100" y="60960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fld id="{9DDC71A8-FEF3-4764-9E4F-602BB81A44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33B2-91A8-4777-A838-AE452BF112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6950" y="381000"/>
            <a:ext cx="20637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5700" y="381000"/>
            <a:ext cx="60388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D54C6-AEA2-47E3-A7EF-D81F4EA837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F23F4-3213-46C5-83E2-F5663BC884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D5691-6293-4DA4-9CED-E24B86F2B5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5700" y="1752600"/>
            <a:ext cx="4051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59400" y="1752600"/>
            <a:ext cx="4051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472E4-966D-4705-B3D5-1AB3ED3461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18EA95-A4E4-415A-8810-8460D91908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3AF72-B0C0-434D-808C-C36870DAA0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FE392-32A8-4A84-9C90-C3A0A1B639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FBEE0-9E43-4D63-B61B-EC4F8D9050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6E51-1596-4FE9-9377-F7C16BD13B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ltGray">
          <a:xfrm>
            <a:off x="660400" y="228600"/>
            <a:ext cx="8926513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ltGray">
          <a:xfrm>
            <a:off x="1100138" y="1600200"/>
            <a:ext cx="8310562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9940" name="Picture 4" descr="minispir"/>
          <p:cNvPicPr>
            <a:picLocks noChangeAspect="1" noChangeArrowheads="1"/>
          </p:cNvPicPr>
          <p:nvPr/>
        </p:nvPicPr>
        <p:blipFill>
          <a:blip r:embed="rId13" cstate="print"/>
          <a:srcRect b="5333"/>
          <a:stretch>
            <a:fillRect/>
          </a:stretch>
        </p:blipFill>
        <p:spPr bwMode="ltGray">
          <a:xfrm>
            <a:off x="0" y="50800"/>
            <a:ext cx="1279525" cy="4057650"/>
          </a:xfrm>
          <a:prstGeom prst="rect">
            <a:avLst/>
          </a:prstGeom>
          <a:noFill/>
        </p:spPr>
      </p:pic>
      <p:pic>
        <p:nvPicPr>
          <p:cNvPr id="39941" name="Picture 5" descr="minispir"/>
          <p:cNvPicPr>
            <a:picLocks noChangeAspect="1" noChangeArrowheads="1"/>
          </p:cNvPicPr>
          <p:nvPr/>
        </p:nvPicPr>
        <p:blipFill>
          <a:blip r:embed="rId13" cstate="print"/>
          <a:srcRect t="39999"/>
          <a:stretch>
            <a:fillRect/>
          </a:stretch>
        </p:blipFill>
        <p:spPr bwMode="ltGray">
          <a:xfrm>
            <a:off x="0" y="4222750"/>
            <a:ext cx="1279525" cy="2571750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381000"/>
            <a:ext cx="82550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1752600"/>
            <a:ext cx="82550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8550" y="6107113"/>
            <a:ext cx="2063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40150" y="6107113"/>
            <a:ext cx="3136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4900" y="6107113"/>
            <a:ext cx="2063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/>
            </a:lvl1pPr>
          </a:lstStyle>
          <a:p>
            <a:fld id="{F056EF71-A72E-4FF2-BFA6-4A43FBE965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feature_extraction.text.HashingVectorizer.html" TargetMode="External"/><Relationship Id="rId2" Type="http://schemas.openxmlformats.org/officeDocument/2006/relationships/hyperlink" Target="http://scikit-learn.org/stable/modules/generated/sklearn.feature_extraction.text.TfidfTransforme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feature_selection.VarianceThreshol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 smtClean="0"/>
              <a:t>搜狗用户画像</a:t>
            </a:r>
            <a:endParaRPr lang="zh-CN" altLang="en-US" sz="540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784648" y="3212976"/>
            <a:ext cx="6984776" cy="2016224"/>
          </a:xfrm>
        </p:spPr>
        <p:txBody>
          <a:bodyPr/>
          <a:lstStyle/>
          <a:p>
            <a:r>
              <a:rPr lang="zh-CN" altLang="en-US" dirty="0" smtClean="0"/>
              <a:t>                                    </a:t>
            </a:r>
            <a:r>
              <a:rPr lang="en-US" altLang="zh-CN" dirty="0" err="1" smtClean="0"/>
              <a:t>zle</a:t>
            </a:r>
            <a:endParaRPr lang="en-US" altLang="zh-CN" dirty="0" smtClean="0"/>
          </a:p>
          <a:p>
            <a:r>
              <a:rPr lang="en-US" altLang="zh-CN" smtClean="0"/>
              <a:t>                                            2016.12                            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Feature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</a:t>
            </a:r>
            <a:r>
              <a:rPr lang="en-US" altLang="zh-CN" sz="2800" b="1" dirty="0" smtClean="0"/>
              <a:t>The Bag of Words representation</a:t>
            </a:r>
          </a:p>
          <a:p>
            <a:r>
              <a:rPr lang="en-US" altLang="zh-CN" sz="2800" b="1" dirty="0" smtClean="0"/>
              <a:t> Limitations of the Bag of Words representation</a:t>
            </a:r>
          </a:p>
          <a:p>
            <a:r>
              <a:rPr lang="en-US" altLang="zh-CN" sz="2800" dirty="0" smtClean="0"/>
              <a:t>A collection of unigrams (what bag of words is) cannot capture phrases and multi-word expressions, effectively disregarding any word order dependence. Additionally, the bag of words model doesn’t account for potential misspellings or word derivations.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Feature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</a:t>
            </a:r>
            <a:r>
              <a:rPr lang="en-US" altLang="zh-CN" sz="2800" b="1" dirty="0" smtClean="0"/>
              <a:t>The </a:t>
            </a:r>
            <a:r>
              <a:rPr lang="en-US" altLang="zh-CN" sz="2800" dirty="0" smtClean="0"/>
              <a:t>N-grams </a:t>
            </a:r>
            <a:r>
              <a:rPr lang="en-US" altLang="zh-CN" sz="2800" b="1" dirty="0" smtClean="0"/>
              <a:t>representation</a:t>
            </a:r>
          </a:p>
          <a:p>
            <a:r>
              <a:rPr lang="en-US" altLang="zh-CN" sz="2800" b="1" dirty="0" smtClean="0"/>
              <a:t> </a:t>
            </a:r>
            <a:r>
              <a:rPr lang="en-US" altLang="zh-CN" sz="2800" dirty="0" smtClean="0"/>
              <a:t>N-grams to the rescue! Instead of building a simple collection of unigrams (n=1), one might prefer a collection of bigrams (n=2), where occurrences of pairs of consecutive words are counted.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Feature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</a:t>
            </a:r>
            <a:r>
              <a:rPr lang="en-US" altLang="zh-CN" sz="2800" b="1" dirty="0" smtClean="0"/>
              <a:t>Common </a:t>
            </a:r>
            <a:r>
              <a:rPr lang="en-US" altLang="zh-CN" sz="2800" b="1" dirty="0" err="1" smtClean="0"/>
              <a:t>Vectorizer</a:t>
            </a:r>
            <a:r>
              <a:rPr lang="en-US" altLang="zh-CN" sz="2800" b="1" dirty="0" smtClean="0"/>
              <a:t> usage</a:t>
            </a:r>
            <a:r>
              <a:rPr lang="en-US" altLang="zh-CN" sz="2800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 smtClean="0">
                <a:hlinkClick r:id="rId2" tooltip="sklearn.feature_extraction.text.TfidfTransformer"/>
              </a:rPr>
              <a:t>CountVectorizer</a:t>
            </a:r>
            <a:endParaRPr lang="en-US" altLang="zh-CN" sz="2800" dirty="0" smtClean="0">
              <a:hlinkClick r:id="rId2" tooltip="sklearn.feature_extraction.text.TfidfTransform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 smtClean="0">
                <a:hlinkClick r:id="rId2" tooltip="sklearn.feature_extraction.text.TfidfTransformer"/>
              </a:rPr>
              <a:t>TfidfTransformer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 </a:t>
            </a:r>
            <a:r>
              <a:rPr lang="en-US" altLang="zh-CN" sz="2800" dirty="0" err="1" smtClean="0">
                <a:hlinkClick r:id="rId3" tooltip="sklearn.feature_extraction.text.HashingVectorizer"/>
              </a:rPr>
              <a:t>HashingVectorizer</a:t>
            </a:r>
            <a:endParaRPr lang="en-US" altLang="zh-CN" sz="2800" dirty="0" smtClean="0">
              <a:hlinkClick r:id="rId2" tooltip="sklearn.feature_extraction.text.TfidfTransform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 Feature selection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Filter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方差选择法</a:t>
            </a:r>
            <a:r>
              <a:rPr lang="en-US" altLang="zh-CN" sz="2800" dirty="0" err="1" smtClean="0">
                <a:hlinkClick r:id="rId2" tooltip="sklearn.feature_selection.VarianceThreshold"/>
              </a:rPr>
              <a:t>VarianceThreshold</a:t>
            </a:r>
            <a:endParaRPr lang="zh-CN" altLang="en-US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相关系数法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卡方检验</a:t>
            </a:r>
            <a:r>
              <a:rPr lang="en-US" altLang="zh-CN" sz="2800" dirty="0" smtClean="0">
                <a:hlinkClick r:id="rId2" tooltip="sklearn.feature_selection.VarianceThreshold"/>
              </a:rPr>
              <a:t>Chi2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Feature union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LDA</a:t>
            </a:r>
            <a:r>
              <a:rPr lang="zh-CN" altLang="en-US" sz="2800" dirty="0" smtClean="0"/>
              <a:t>（</a:t>
            </a:r>
            <a:r>
              <a:rPr lang="en-US" altLang="zh-CN" sz="2800" dirty="0" err="1" smtClean="0"/>
              <a:t>LatentDirichlet</a:t>
            </a:r>
            <a:r>
              <a:rPr lang="en-US" altLang="zh-CN" sz="2800" dirty="0" smtClean="0"/>
              <a:t> Allocation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LDA+TFIDF   +CHI2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HASH+TFIDF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LDA+HASH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N GRAMS……………………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Model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KNN   </a:t>
            </a:r>
            <a:r>
              <a:rPr lang="zh-CN" altLang="en-US" sz="2800" b="1" dirty="0" smtClean="0"/>
              <a:t>慢正确率不高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NB	</a:t>
            </a:r>
            <a:r>
              <a:rPr lang="zh-CN" altLang="en-US" sz="2800" b="1" dirty="0" smtClean="0"/>
              <a:t>正确率不高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SVM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linear</a:t>
            </a:r>
            <a:r>
              <a:rPr lang="zh-CN" altLang="en-US" sz="2800" b="1" dirty="0" smtClean="0"/>
              <a:t>）快   正确率高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Model Evaluation and</a:t>
            </a:r>
            <a:br>
              <a:rPr lang="en-US" altLang="zh-CN" b="1" dirty="0" smtClean="0"/>
            </a:br>
            <a:r>
              <a:rPr lang="en-US" altLang="zh-CN" b="1" dirty="0" smtClean="0"/>
              <a:t>Optimization</a:t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词的个数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卡方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LDA</a:t>
            </a:r>
            <a:r>
              <a:rPr lang="zh-CN" altLang="en-US" sz="2800" b="1" dirty="0" smtClean="0"/>
              <a:t>主题数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特征融合权重，融合哪几个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err="1" smtClean="0"/>
              <a:t>Svm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参数优化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最终  </a:t>
            </a:r>
            <a:r>
              <a:rPr lang="en-US" altLang="zh-CN" sz="2800" b="1" dirty="0" err="1" smtClean="0"/>
              <a:t>tfidf</a:t>
            </a:r>
            <a:r>
              <a:rPr lang="en-US" altLang="zh-CN" sz="2800" b="1" dirty="0" smtClean="0"/>
              <a:t> +chi2+svm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Age  :0.587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Gender : 0.822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Education :0.609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初赛</a:t>
            </a:r>
            <a:r>
              <a:rPr lang="en-US" altLang="zh-CN" sz="2800" b="1" dirty="0" smtClean="0"/>
              <a:t>113/894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复赛</a:t>
            </a:r>
            <a:r>
              <a:rPr lang="en-US" altLang="zh-CN" sz="2800" b="1" dirty="0" smtClean="0"/>
              <a:t>57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心得体会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大数据处理 复赛数据</a:t>
            </a:r>
            <a:r>
              <a:rPr lang="en-US" altLang="zh-CN" sz="2800" b="1" dirty="0" smtClean="0"/>
              <a:t>20W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时间换空间</a:t>
            </a:r>
            <a:r>
              <a:rPr lang="en-US" altLang="zh-CN" sz="2800" b="1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err="1" smtClean="0"/>
              <a:t>Trian</a:t>
            </a:r>
            <a:r>
              <a:rPr lang="en-US" altLang="zh-CN" sz="2800" b="1" dirty="0" smtClean="0"/>
              <a:t> data </a:t>
            </a:r>
            <a:r>
              <a:rPr lang="zh-CN" altLang="en-US" sz="2800" b="1" dirty="0" smtClean="0"/>
              <a:t>增量学习（准确率一般，且慢）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Test data </a:t>
            </a:r>
            <a:r>
              <a:rPr lang="zh-CN" altLang="en-US" sz="2800" b="1" dirty="0" smtClean="0"/>
              <a:t>迭代器（速度缓慢）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空间换时间</a:t>
            </a:r>
            <a:r>
              <a:rPr lang="en-US" altLang="zh-CN" sz="2800" b="1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分布式处理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心得体会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预处理</a:t>
            </a:r>
            <a:r>
              <a:rPr lang="en-US" altLang="zh-CN" sz="2800" b="1" dirty="0" smtClean="0"/>
              <a:t>70%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参数调优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特征提取决定分类正确率的上界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各种分类模型与参数不断逼近上界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700" y="1752600"/>
            <a:ext cx="8255000" cy="45567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  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现代数字广告投放系统中，以物拟人，以物窥人</a:t>
            </a:r>
            <a:r>
              <a:rPr lang="zh-CN" altLang="en-US" sz="2800" dirty="0" smtClean="0"/>
              <a:t>，是</a:t>
            </a:r>
            <a:r>
              <a:rPr lang="zh-CN" altLang="en-US" sz="2800" dirty="0"/>
              <a:t>比任何大数据都要更大的前提。</a:t>
            </a:r>
            <a:r>
              <a:rPr lang="zh-CN" altLang="en-US" sz="2800" dirty="0">
                <a:solidFill>
                  <a:srgbClr val="FF0000"/>
                </a:solidFill>
              </a:rPr>
              <a:t>如何把广告投放给需要的人，是大数据在精准营销中最核心的问题</a:t>
            </a:r>
            <a:r>
              <a:rPr lang="zh-CN" altLang="en-US" sz="2800" dirty="0"/>
              <a:t>，如何越来越精确的挖掘人群属性，也一直是技术上的天花板。对于企业主来说，了解自身产品的受众有助于进行产品定位，并设计营销解决方案。</a:t>
            </a:r>
          </a:p>
        </p:txBody>
      </p:sp>
    </p:spTree>
    <p:extLst>
      <p:ext uri="{BB962C8B-B14F-4D97-AF65-F5344CB8AC3E}">
        <p14:creationId xmlns="" xmlns:p14="http://schemas.microsoft.com/office/powerpoint/2010/main" val="4181697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ym typeface="+mn-ea"/>
              </a:rPr>
              <a:t>SVM简介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通俗理解</a:t>
            </a:r>
            <a:r>
              <a:rPr lang="en-US" altLang="zh-CN" dirty="0" err="1" smtClean="0"/>
              <a:t>svm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在很久以前的情人节，大侠</a:t>
            </a:r>
            <a:r>
              <a:rPr lang="zh-CN" altLang="en-US" sz="2800" dirty="0"/>
              <a:t>要去救他的爱人，但魔鬼和他玩了一个游戏。</a:t>
            </a:r>
            <a:br>
              <a:rPr lang="zh-CN" altLang="en-US" sz="2800" dirty="0"/>
            </a:br>
            <a:r>
              <a:rPr lang="zh-CN" altLang="en-US" sz="2800" dirty="0" smtClean="0"/>
              <a:t>        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0163108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魔鬼</a:t>
            </a:r>
            <a:r>
              <a:rPr lang="zh-CN" altLang="en-US" sz="2800" dirty="0"/>
              <a:t>在桌子上似乎有规律放了两种颜色的球，说：“你用一根棍分开它们？要求：尽量在放更多球之后，仍然适用。”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3804030"/>
            <a:ext cx="3384376" cy="23962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72379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于是大侠这样放，干得不错？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2996952"/>
            <a:ext cx="3600400" cy="25031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43842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然后魔鬼，又在桌上放了更多的球，似乎有一个球站错了阵营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3068960"/>
            <a:ext cx="3960440" cy="2798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1868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SVM</a:t>
            </a:r>
            <a:r>
              <a:rPr lang="zh-CN" altLang="en-US" sz="2800" dirty="0" smtClean="0"/>
              <a:t>就是试图把棍放在最佳位置，好让在棍的两边有尽可能大的空隙。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3284984"/>
            <a:ext cx="3816424" cy="26642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0959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700" y="1844824"/>
            <a:ext cx="8255000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现在即使魔鬼放了更多的球，棍仍然是一个好的分界线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3153617"/>
            <a:ext cx="3816424" cy="28060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03262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然后，在</a:t>
            </a:r>
            <a:r>
              <a:rPr lang="en-US" altLang="zh-CN" sz="2800" dirty="0"/>
              <a:t>SVM </a:t>
            </a:r>
            <a:r>
              <a:rPr lang="zh-CN" altLang="en-US" sz="2800" dirty="0"/>
              <a:t>工具箱中有另一个更加重要的 </a:t>
            </a:r>
            <a:r>
              <a:rPr lang="en-US" altLang="zh-CN" sz="2800" b="1" dirty="0"/>
              <a:t>trick</a:t>
            </a:r>
            <a:r>
              <a:rPr lang="zh-CN" altLang="en-US" sz="2800" dirty="0"/>
              <a:t>。 魔鬼看到大侠已经学会了一个</a:t>
            </a:r>
            <a:r>
              <a:rPr lang="en-US" altLang="zh-CN" sz="2800" dirty="0"/>
              <a:t>trick</a:t>
            </a:r>
            <a:r>
              <a:rPr lang="zh-CN" altLang="en-US" sz="2800" dirty="0"/>
              <a:t>，于是魔鬼给了大侠一个新的挑战。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3789040"/>
            <a:ext cx="3672408" cy="24482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23082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现在</a:t>
            </a:r>
            <a:r>
              <a:rPr lang="zh-CN" altLang="en-US" sz="2800" dirty="0"/>
              <a:t>，大侠没有棍可以很好帮他分开两种球了，现在怎么办呢？当然像所有武侠片中一样大侠桌子一拍，球飞到空中。然后，凭借大侠的轻功，大侠抓起一张纸，插到了两种球的中间。</a:t>
            </a:r>
          </a:p>
        </p:txBody>
      </p:sp>
    </p:spTree>
    <p:extLst>
      <p:ext uri="{BB962C8B-B14F-4D97-AF65-F5344CB8AC3E}">
        <p14:creationId xmlns="" xmlns:p14="http://schemas.microsoft.com/office/powerpoint/2010/main" val="26919307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2204864"/>
            <a:ext cx="5256584" cy="3168352"/>
          </a:xfrm>
        </p:spPr>
      </p:pic>
    </p:spTree>
    <p:extLst>
      <p:ext uri="{BB962C8B-B14F-4D97-AF65-F5344CB8AC3E}">
        <p14:creationId xmlns="" xmlns:p14="http://schemas.microsoft.com/office/powerpoint/2010/main" val="28238363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挖掘工作简介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  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现代广告投放系统中，多层级成体系的</a:t>
            </a:r>
            <a:r>
              <a:rPr lang="zh-CN" altLang="en-US" sz="2800" dirty="0">
                <a:solidFill>
                  <a:srgbClr val="FF0000"/>
                </a:solidFill>
              </a:rPr>
              <a:t>用户画像构建算法是实现精准广告投放的基础技术之一</a:t>
            </a:r>
            <a:r>
              <a:rPr lang="zh-CN" altLang="en-US" sz="2800" dirty="0"/>
              <a:t>。其中，基于人口属性的广告定向技术是普遍适用于</a:t>
            </a:r>
            <a:r>
              <a:rPr lang="zh-CN" altLang="en-US" sz="2800" dirty="0" smtClean="0"/>
              <a:t>品牌</a:t>
            </a:r>
            <a:r>
              <a:rPr lang="zh-CN" altLang="en-US" sz="2800" dirty="0"/>
              <a:t>展示广告和精准</a:t>
            </a:r>
            <a:r>
              <a:rPr lang="zh-CN" altLang="en-US" sz="2800" dirty="0" smtClean="0"/>
              <a:t>竞价广告</a:t>
            </a:r>
            <a:r>
              <a:rPr lang="zh-CN" altLang="en-US" sz="2800" dirty="0"/>
              <a:t>的关键性技术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920634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现在，从魔鬼的角度看这些球，这些球看起来像是被一条曲线分开了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3284984"/>
            <a:ext cx="4104456" cy="2582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5890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再</a:t>
            </a:r>
            <a:r>
              <a:rPr lang="zh-CN" altLang="en-US" sz="2800" dirty="0"/>
              <a:t>之后，无聊的大人们，把这些球叫做 </a:t>
            </a:r>
            <a:r>
              <a:rPr lang="en-US" altLang="zh-CN" sz="2800" b="1" dirty="0" smtClean="0"/>
              <a:t>data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把棍子 叫做 </a:t>
            </a:r>
            <a:r>
              <a:rPr lang="en-US" altLang="zh-CN" sz="2800" b="1" dirty="0" smtClean="0"/>
              <a:t>classifier</a:t>
            </a:r>
            <a:r>
              <a:rPr lang="en-US" altLang="zh-CN" sz="2800" dirty="0" smtClean="0"/>
              <a:t>, </a:t>
            </a:r>
            <a:r>
              <a:rPr lang="zh-CN" altLang="en-US" sz="2800" dirty="0"/>
              <a:t>最大间隙</a:t>
            </a:r>
            <a:r>
              <a:rPr lang="en-US" altLang="zh-CN" sz="2800" dirty="0"/>
              <a:t>trick </a:t>
            </a:r>
            <a:r>
              <a:rPr lang="zh-CN" altLang="en-US" sz="2800" dirty="0" smtClean="0"/>
              <a:t>叫做</a:t>
            </a:r>
            <a:r>
              <a:rPr lang="en-US" altLang="zh-CN" sz="2800" b="1" dirty="0" smtClean="0"/>
              <a:t>optimization</a:t>
            </a:r>
            <a:r>
              <a:rPr lang="zh-CN" altLang="en-US" sz="2800" dirty="0" smtClean="0"/>
              <a:t>， </a:t>
            </a:r>
            <a:r>
              <a:rPr lang="zh-CN" altLang="en-US" sz="2800" dirty="0"/>
              <a:t>拍桌子</a:t>
            </a:r>
            <a:r>
              <a:rPr lang="zh-CN" altLang="en-US" sz="2800" dirty="0" smtClean="0"/>
              <a:t>叫做</a:t>
            </a:r>
            <a:r>
              <a:rPr lang="en-US" altLang="zh-CN" sz="2800" b="1" dirty="0" smtClean="0"/>
              <a:t>kernelling</a:t>
            </a:r>
            <a:r>
              <a:rPr lang="en-US" altLang="zh-CN" sz="2800" dirty="0" smtClean="0"/>
              <a:t>, </a:t>
            </a:r>
            <a:r>
              <a:rPr lang="zh-CN" altLang="en-US" sz="2800" dirty="0"/>
              <a:t>那张纸</a:t>
            </a:r>
            <a:r>
              <a:rPr lang="zh-CN" altLang="en-US" sz="2800" dirty="0" smtClean="0"/>
              <a:t>叫做</a:t>
            </a:r>
            <a:r>
              <a:rPr lang="en-US" altLang="zh-CN" sz="2800" b="1" dirty="0" smtClean="0"/>
              <a:t>hyperplane</a:t>
            </a:r>
            <a:r>
              <a:rPr lang="zh-CN" altLang="en-US" b="1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363164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线性可分的</a:t>
            </a:r>
            <a:r>
              <a:rPr lang="en-US" altLang="zh-CN" dirty="0" smtClean="0"/>
              <a:t>SVM &gt;&gt;&gt;&gt;&gt;  hard margin </a:t>
            </a:r>
            <a:r>
              <a:rPr lang="en-US" altLang="zh-CN" dirty="0" err="1" smtClean="0"/>
              <a:t>svm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非线性可分的</a:t>
            </a:r>
            <a:r>
              <a:rPr lang="en-US" altLang="zh-CN" dirty="0" smtClean="0"/>
              <a:t>SVM  &gt;&gt;&gt;&gt;&gt;soft margin </a:t>
            </a:r>
            <a:r>
              <a:rPr lang="en-US" altLang="zh-CN" dirty="0" err="1" smtClean="0"/>
              <a:t>svm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72533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Svm</a:t>
            </a:r>
            <a:r>
              <a:rPr lang="zh-CN" altLang="en-US" dirty="0" smtClean="0"/>
              <a:t>预热数学原理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624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6736" y="1916832"/>
            <a:ext cx="544400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72533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Svm</a:t>
            </a:r>
            <a:r>
              <a:rPr lang="zh-CN" altLang="en-US" dirty="0" smtClean="0"/>
              <a:t>预热数学原理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4688" y="1563910"/>
            <a:ext cx="6609531" cy="481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72533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Svm</a:t>
            </a:r>
            <a:r>
              <a:rPr lang="zh-CN" altLang="en-US" dirty="0" smtClean="0"/>
              <a:t>预热数学原理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1769" y="1752600"/>
            <a:ext cx="54628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72533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线性可分的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SVM</a:t>
            </a:r>
            <a:endParaRPr lang="zh-CN" altLang="en-US" dirty="0"/>
          </a:p>
        </p:txBody>
      </p:sp>
      <p:pic>
        <p:nvPicPr>
          <p:cNvPr id="3891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664" y="1412776"/>
            <a:ext cx="641761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线性可分的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SVM</a:t>
            </a:r>
            <a:endParaRPr lang="zh-CN" altLang="en-US"/>
          </a:p>
        </p:txBody>
      </p:sp>
      <p:pic>
        <p:nvPicPr>
          <p:cNvPr id="4133" name="Picture 3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8599" y="1752600"/>
            <a:ext cx="546920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线性可分的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SVM</a:t>
            </a:r>
            <a:endParaRPr lang="zh-CN" altLang="en-US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260648"/>
            <a:ext cx="8445897" cy="635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线性可分的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SVM</a:t>
            </a:r>
            <a:endParaRPr lang="zh-CN" altLang="en-US" dirty="0"/>
          </a:p>
        </p:txBody>
      </p:sp>
      <p:pic>
        <p:nvPicPr>
          <p:cNvPr id="614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772816"/>
            <a:ext cx="6090791" cy="455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7041232" y="3501008"/>
            <a:ext cx="2576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W b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只依赖于训练数据中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a&gt;0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的点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  </a:t>
            </a:r>
            <a:r>
              <a:rPr lang="zh-CN" altLang="en-US" sz="2800" dirty="0" smtClean="0"/>
              <a:t>人口</a:t>
            </a:r>
            <a:r>
              <a:rPr lang="zh-CN" altLang="en-US" sz="2800" dirty="0"/>
              <a:t>属性包括自然人的性别、年龄、学历等基本属性</a:t>
            </a:r>
            <a:r>
              <a:rPr lang="zh-CN" altLang="en-US" sz="2800" dirty="0" smtClean="0"/>
              <a:t>。</a:t>
            </a:r>
            <a:r>
              <a:rPr lang="zh-CN" altLang="en-US" sz="2800" dirty="0"/>
              <a:t>在搜索竞价广告系统中，用户通过在搜索引擎输入具体的查询词来获取相关信息。因此，</a:t>
            </a:r>
            <a:r>
              <a:rPr lang="zh-CN" altLang="en-US" sz="2800" dirty="0">
                <a:solidFill>
                  <a:srgbClr val="FF0000"/>
                </a:solidFill>
              </a:rPr>
              <a:t>用户的历史查询词与用户的基本属性及潜在需求有密切的关系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347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线性不可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分的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SVM</a:t>
            </a:r>
            <a:endParaRPr lang="zh-CN" altLang="en-US" dirty="0"/>
          </a:p>
        </p:txBody>
      </p:sp>
      <p:pic>
        <p:nvPicPr>
          <p:cNvPr id="5145" name="Picture 2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672" y="1700808"/>
            <a:ext cx="6293896" cy="473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94" name="对象 93193"/>
          <p:cNvGraphicFramePr>
            <a:graphicFrameLocks noChangeAspect="1"/>
          </p:cNvGraphicFramePr>
          <p:nvPr/>
        </p:nvGraphicFramePr>
        <p:xfrm>
          <a:off x="2989580" y="2633980"/>
          <a:ext cx="3926840" cy="930275"/>
        </p:xfrm>
        <a:graphic>
          <a:graphicData uri="http://schemas.openxmlformats.org/presentationml/2006/ole">
            <p:oleObj spid="_x0000_s6167" r:id="rId3" imgW="1879560" imgH="444240" progId="Equation.3">
              <p:embed/>
            </p:oleObj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36576" y="260648"/>
            <a:ext cx="8255000" cy="11430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线性不可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sym typeface="+mn-ea"/>
              </a:rPr>
              <a:t>分的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sym typeface="+mn-ea"/>
              </a:rPr>
              <a:t>SVM</a:t>
            </a:r>
            <a:endParaRPr lang="zh-CN" altLang="en-US" dirty="0"/>
          </a:p>
        </p:txBody>
      </p:sp>
      <p:graphicFrame>
        <p:nvGraphicFramePr>
          <p:cNvPr id="93195" name="对象 93194"/>
          <p:cNvGraphicFramePr>
            <a:graphicFrameLocks noChangeAspect="1"/>
          </p:cNvGraphicFramePr>
          <p:nvPr/>
        </p:nvGraphicFramePr>
        <p:xfrm>
          <a:off x="2202815" y="4332605"/>
          <a:ext cx="5320665" cy="587375"/>
        </p:xfrm>
        <a:graphic>
          <a:graphicData uri="http://schemas.openxmlformats.org/presentationml/2006/ole">
            <p:oleObj spid="_x0000_s6168" r:id="rId4" imgW="2501640" imgH="241200" progId="Equation.3">
              <p:embed/>
            </p:oleObj>
          </a:graphicData>
        </a:graphic>
      </p:graphicFrame>
      <p:pic>
        <p:nvPicPr>
          <p:cNvPr id="6170" name="Picture 2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0632" y="1556792"/>
            <a:ext cx="7100699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 rot="3131087" flipV="1">
            <a:off x="3526011" y="644159"/>
            <a:ext cx="4245500" cy="5339068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880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0" y="381000"/>
            <a:ext cx="8255000" cy="11037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700" y="1628800"/>
            <a:ext cx="8255000" cy="489654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Eg: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/>
              <a:t>、 年龄在</a:t>
            </a:r>
            <a:r>
              <a:rPr lang="en-US" altLang="zh-CN" sz="2800" dirty="0"/>
              <a:t>19</a:t>
            </a:r>
            <a:r>
              <a:rPr lang="zh-CN" altLang="en-US" sz="2800" dirty="0"/>
              <a:t>岁至</a:t>
            </a:r>
            <a:r>
              <a:rPr lang="en-US" altLang="zh-CN" sz="2800" dirty="0"/>
              <a:t>23</a:t>
            </a:r>
            <a:r>
              <a:rPr lang="zh-CN" altLang="en-US" sz="2800" dirty="0"/>
              <a:t>岁区间的自然人会有较多的搜索行为与大学生活、社交等主题有关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 男性相比女性会在军事、汽车等主题有更多的搜索行为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 高学历人群会更加倾向于获取社会、经济等主题的信息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9070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      本次挖掘工作是利用用户</a:t>
            </a:r>
            <a:r>
              <a:rPr lang="zh-CN" altLang="en-US" sz="2800" dirty="0"/>
              <a:t>历史一个月的查询词与用户的人口属性标签（包括性别、年龄、学历）做为训练数据</a:t>
            </a:r>
            <a:r>
              <a:rPr lang="zh-CN" altLang="en-US" sz="2800" dirty="0" smtClean="0"/>
              <a:t>，通过支持向量机（</a:t>
            </a:r>
            <a:r>
              <a:rPr lang="en-US" altLang="zh-CN" sz="2800" dirty="0" smtClean="0"/>
              <a:t>SVM</a:t>
            </a:r>
            <a:r>
              <a:rPr lang="zh-CN" altLang="en-US" sz="2800" dirty="0" smtClean="0"/>
              <a:t>）算法对</a:t>
            </a:r>
            <a:r>
              <a:rPr lang="zh-CN" altLang="en-US" sz="2800" dirty="0"/>
              <a:t>新增用户的人口属性进行判定。</a:t>
            </a:r>
          </a:p>
        </p:txBody>
      </p:sp>
    </p:spTree>
    <p:extLst>
      <p:ext uri="{BB962C8B-B14F-4D97-AF65-F5344CB8AC3E}">
        <p14:creationId xmlns=""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具体流程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</a:t>
            </a:r>
            <a:r>
              <a:rPr lang="en-US" altLang="zh-CN" sz="2800" b="1" dirty="0" smtClean="0"/>
              <a:t>Preprocessing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sz="2800" b="1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Feature extraction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sz="2800" b="1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 Feature selection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sz="2800" b="1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Feature union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Model selection</a:t>
            </a:r>
            <a:r>
              <a:rPr lang="en-US" altLang="zh-CN" sz="2800" dirty="0" smtClean="0">
                <a:sym typeface="Wingdings" pitchFamily="2" charset="2"/>
              </a:rPr>
              <a:t> 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Model Evaluation and Optimization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</a:t>
            </a:r>
            <a:r>
              <a:rPr lang="en-US" altLang="zh-CN" b="1" dirty="0" smtClean="0"/>
              <a:t>Preprocessing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sym typeface="Wingdings" pitchFamily="2" charset="2"/>
              </a:rPr>
              <a:t>分词  停用词过滤</a:t>
            </a:r>
            <a:endParaRPr lang="en-US" altLang="zh-CN" sz="2800" dirty="0" smtClean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Train data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2564904"/>
            <a:ext cx="8228013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592" y="4293096"/>
            <a:ext cx="83518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</a:t>
            </a:r>
            <a:r>
              <a:rPr lang="en-US" altLang="zh-CN" b="1" dirty="0" smtClean="0"/>
              <a:t>Preprocessing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sym typeface="Wingdings" pitchFamily="2" charset="2"/>
              </a:rPr>
              <a:t>分词  停用词过滤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Test data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3068960"/>
            <a:ext cx="830421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14015"/>
  <p:tag name="MH_LIBRARY" val="GRAPHIC"/>
  <p:tag name="MH_ORDER" val="Freeform 6"/>
  <p:tag name="KSO_WM_TAG_VERSION" val="1.0"/>
  <p:tag name="KSO_WM_BEAUTIFY_FLAG" val="#wm#"/>
  <p:tag name="KSO_WM_UNIT_TYPE" val="i"/>
  <p:tag name="KSO_WM_UNIT_ID" val="custom160539_27*i*0"/>
  <p:tag name="KSO_WM_TEMPLATE_CATEGORY" val="custom"/>
  <p:tag name="KSO_WM_TEMPLATE_INDEX" val="160539"/>
  <p:tag name="KSO_WM_UNIT_INDEX" val="0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208</TotalTime>
  <Words>826</Words>
  <Application>Microsoft Office PowerPoint</Application>
  <PresentationFormat>A4 纸张(210x297 毫米)</PresentationFormat>
  <Paragraphs>155</Paragraphs>
  <Slides>42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Notebook</vt:lpstr>
      <vt:lpstr>Microsoft 公式 3.0</vt:lpstr>
      <vt:lpstr>搜狗用户画像</vt:lpstr>
      <vt:lpstr>背景介绍</vt:lpstr>
      <vt:lpstr>挖掘工作简介:</vt:lpstr>
      <vt:lpstr>幻灯片 4</vt:lpstr>
      <vt:lpstr>幻灯片 5</vt:lpstr>
      <vt:lpstr>幻灯片 6</vt:lpstr>
      <vt:lpstr>具体流程</vt:lpstr>
      <vt:lpstr> Preprocessing</vt:lpstr>
      <vt:lpstr> Preprocessing</vt:lpstr>
      <vt:lpstr>Feature extraction</vt:lpstr>
      <vt:lpstr>Feature extraction</vt:lpstr>
      <vt:lpstr>Feature extraction</vt:lpstr>
      <vt:lpstr> Feature selection </vt:lpstr>
      <vt:lpstr>Feature union</vt:lpstr>
      <vt:lpstr>Model selection</vt:lpstr>
      <vt:lpstr> Model Evaluation and Optimization </vt:lpstr>
      <vt:lpstr>实验结果</vt:lpstr>
      <vt:lpstr>心得体会</vt:lpstr>
      <vt:lpstr>心得体会</vt:lpstr>
      <vt:lpstr>SVM简介</vt:lpstr>
      <vt:lpstr>通俗理解svm：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Svm</vt:lpstr>
      <vt:lpstr>Svm预热数学原理1</vt:lpstr>
      <vt:lpstr>Svm预热数学原理2</vt:lpstr>
      <vt:lpstr>Svm预热数学原理2</vt:lpstr>
      <vt:lpstr>线性可分的SVM</vt:lpstr>
      <vt:lpstr>线性可分的SVM</vt:lpstr>
      <vt:lpstr>线性可分的SVM</vt:lpstr>
      <vt:lpstr>线性可分的SVM</vt:lpstr>
      <vt:lpstr>线性不可分的SVM</vt:lpstr>
      <vt:lpstr>线性不可分的SVM</vt:lpstr>
      <vt:lpstr>幻灯片 42</vt:lpstr>
    </vt:vector>
  </TitlesOfParts>
  <Company>hust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计算机仿真技术概论</dc:title>
  <dc:creator>Yingfu Yang</dc:creator>
  <cp:lastModifiedBy>zle</cp:lastModifiedBy>
  <cp:revision>105</cp:revision>
  <dcterms:created xsi:type="dcterms:W3CDTF">2001-11-18T01:50:00Z</dcterms:created>
  <dcterms:modified xsi:type="dcterms:W3CDTF">2017-03-20T11:30:14Z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