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4"/>
  </p:notesMasterIdLst>
  <p:handoutMasterIdLst>
    <p:handoutMasterId r:id="rId55"/>
  </p:handoutMasterIdLst>
  <p:sldIdLst>
    <p:sldId id="256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0" r:id="rId19"/>
    <p:sldId id="272" r:id="rId20"/>
    <p:sldId id="271" r:id="rId21"/>
    <p:sldId id="273" r:id="rId22"/>
    <p:sldId id="274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09" autoAdjust="0"/>
  </p:normalViewPr>
  <p:slideViewPr>
    <p:cSldViewPr snapToGrid="0">
      <p:cViewPr>
        <p:scale>
          <a:sx n="75" d="100"/>
          <a:sy n="75" d="100"/>
        </p:scale>
        <p:origin x="960" y="1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19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1327 151 24575,'0'-1'0,"0"0"0,-1 0 0,1 1 0,0-1 0,-1 0 0,1 0 0,-1 0 0,1 1 0,-1-1 0,0 0 0,1 1 0,-1-1 0,0 0 0,1 1 0,-1-1 0,0 1 0,0-1 0,1 1 0,-1-1 0,0 1 0,0 0 0,-1-1 0,-29-10 0,9 4 0,4-1 0,1 1 0,-2 1 0,1 0 0,-1 1 0,0 1 0,0 1 0,0 1 0,-29 0 0,33 1 0,-16-3 0,1-1 0,-1-2 0,-40-14 0,44 12 0,1 2 0,-2 0 0,1 2 0,-45-4 0,-299 10 0,340 2 0,-1 1 0,1 1 0,-58 18 0,84-22 0,-7 4 0,1 1 0,1 0 0,-1 0 0,1 1 0,0 1 0,0-1 0,1 2 0,0-1 0,-12 17 0,19-23 0,-2 4 0,0 0 0,1 0 0,-1 0 0,1 0 0,1 0 0,-1 1 0,1 0 0,1-1 0,-1 1 0,1 0 0,0 0 0,0-1 0,1 11 0,0 17 0,6 43 0,-5-66 0,0-6 0,1 1 0,-1-1 0,1 1 0,0-1 0,0 1 0,1-1 0,-1 0 0,1 0 0,0 0 0,1-1 0,-1 1 0,1-1 0,0 0 0,0 1 0,0-2 0,0 1 0,1-1 0,0 1 0,9 4 0,5 2 0,-1-2 0,1 0 0,0-1 0,27 6 0,-6-6 0,0-2 0,0-2 0,0-1 0,67-6 0,-2 0 0,429 4 0,-506-2 0,0-2 0,-1-1 0,1-1 0,-1-2 0,0 0 0,-1-2 0,0-1 0,35-19 0,-54 26 0,1-1 0,-1 1 0,0-1 0,-1 0 0,1-1 0,-1 0 0,0 0 0,0 0 0,-1 0 0,0-1 0,5-8 0,-8 10 0,1 0 0,-1 0 0,0 0 0,0 0 0,0 0 0,-1-1 0,0 1 0,0-1 0,0 1 0,-1 0 0,0-1 0,0 1 0,0-1 0,0 1 0,-1-1 0,0 1 0,-1-1 0,-1-4 0,2 7 5,0 1 0,0 0 0,-1 0 0,1 0 0,-1 0 0,1 0 0,-1 0 0,0 0 0,0 0 0,0 1 0,0-1 0,0 1 0,0-1 0,0 1-1,0 0 1,-1 0 0,1 0 0,0 0 0,-1 0 0,1 1 0,-5-2 0,-55-2-1158,58 4 832,-22 0-6505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23.2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1198 202 24575,'0'-3'0,"0"1"0,-1 0 0,0-1 0,0 1 0,1 0 0,-1 0 0,0 0 0,-1-1 0,1 1 0,0 0 0,-1 1 0,1-1 0,-1 0 0,1 0 0,-3-1 0,-33-28 0,20 18 0,0 0 0,-1 0 0,-1 2 0,0 0 0,0 0 0,-1 2 0,0 1 0,-1 0 0,1 2 0,-2 0 0,-30-4 0,-16 2 0,1 2 0,-71 5 0,107 1 0,0-1 0,0 1 0,1 1 0,-1 2 0,1 1 0,-1 2 0,-50 16 0,67-18 0,0 1 0,0 1 0,1 1 0,0-1 0,0 2 0,1 0 0,0 1 0,-22 19 0,18-12 0,6-7 0,0 0 0,1 1 0,0 0 0,0 0 0,1 1 0,1 0 0,0 1 0,0-1 0,1 1 0,-5 15 0,-16 46 0,21-61 0,1 1 0,0-1 0,1 2 0,0-1 0,1 0 0,-3 27 0,6-1 0,1 0 0,1 0 0,3-1 0,1 0 0,1 0 0,3 0 0,1-1 0,1 0 0,3-1 0,0-1 0,38 61 0,-45-86 0,1 1 0,0-1 0,1-1 0,0 1 0,1-2 0,12 9 0,-11-9 0,-1 0 0,0 1 0,0 1 0,-1 0 0,15 19 0,-14-12 0,1-1 0,1-1 0,1 0 0,24 22 0,-29-30 0,0-1 0,0 0 0,1 0 0,-1-1 0,1 0 0,1 0 0,-1-2 0,1 1 0,21 3 0,-5-2 0,23 4 0,1-2 0,67 1 0,-24-7 0,96-4 0,-176 2 0,0-1 0,0-1 0,-1 0 0,1-1 0,-1-1 0,0 0 0,0-1 0,0 0 0,-1-1 0,0 0 0,13-11 0,20-8 0,-37 22 0,0 0 0,0-1 0,-1 1 0,0-1 0,1-1 0,-2 0 0,9-7 0,-3-3 0,-1 0 0,0-1 0,-1 0 0,0-1 0,-2 0 0,0-1 0,-1 1 0,-1-1 0,0-1 0,-2 1 0,4-37 0,-5 44 0,-1 0 0,2 0 0,0 0 0,9-19 0,-8 20 0,0 0 0,-1 0 0,0-1 0,-1 1 0,3-20 0,-4-195 0,-4 113 0,1 102-54,0-1-1,-1 1 0,0 0 1,-1 0-1,0 0 1,0 1-1,-2-1 0,1 1 1,-1 0-1,-1 0 1,0 0-1,0 1 0,-1-1 1,0 2-1,0-1 0,-1 1 1,0 0-1,-1 1 1,0 0-1,0 0 0,0 1 1,-1 0-1,0 0 1,-19-6-1,9 4-6771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33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1025 53 24575,'-13'-1'0,"0"-1"0,0 0 0,0-1 0,1 0 0,-1-1 0,-12-6 0,11 5 0,0 0 0,0 0 0,-1 2 0,-27-4 0,-317 5 0,175 4 0,177-2 0,0 0 0,0 1 0,1-1 0,-1 2 0,0-1 0,0 1 0,1 0 0,-1 0 0,1 0 0,-1 1 0,1 0 0,0 1 0,0-1 0,0 1 0,-10 9 0,-36 19 0,46-30 0,0 1 0,0 0 0,0 0 0,0 1 0,1 0 0,-1 0 0,1 0 0,0 0 0,0 1 0,0 0 0,1 0 0,0 0 0,-6 9 0,4 0 0,0 0 0,1 1 0,0 0 0,1-1 0,1 1 0,0 1 0,1-1 0,1 0 0,0 1 0,2 17 0,0-25 0,-1-1 0,1 0 0,0 0 0,1 0 0,0 0 0,0 0 0,1-1 0,-1 1 0,1-1 0,1 1 0,-1-1 0,1 0 0,0 0 0,1-1 0,-1 1 0,1-1 0,0 0 0,1 0 0,-1 0 0,1-1 0,0 0 0,0 0 0,11 5 0,54 26 0,-45-21 0,41 16 0,8 2 0,-61-24 0,1-1 0,0-1 0,0 0 0,0-1 0,1-1 0,0 0 0,30 2 0,203-5 0,-105-3 0,-131 1 0,-1-1 0,0 0 0,0-1 0,0 0 0,-1-1 0,1 0 0,-1-1 0,17-10 0,-11 6 0,1 1 0,27-8 0,-23 10 0,-1-1 0,1-1 0,-2 0 0,1-2 0,-1 0 0,-1-2 0,0 0 0,0-1 0,-1-1 0,-1 0 0,30-34 0,-41 41 0,0 0 0,0 0 0,-1-1 0,-1 0 0,1 0 0,-1 0 0,0-1 0,-1 1 0,0-1 0,-1 0 0,0 0 0,0 0 0,0 0 0,-1 0 0,-1-1 0,0 1 0,0 0 0,-1 0 0,0 0 0,0-1 0,-1 1 0,0 0 0,-1 1 0,-3-10 0,1 11-72,1 0 1,-2 1-1,1-1 0,0 1 0,-1 0 0,0 0 0,-1 1 0,1 0 1,-1 0-1,0 0 0,-1 1 0,1 0 0,0 1 0,-1 0 0,0 0 1,0 0-1,0 1 0,-16-3 0,5 4-6754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23:14:38.2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4640 250 24575,'3'1'0,"1"-1"0,-1 0 0,0 1 0,1 0 0,-1 0 0,0 0 0,0 0 0,1 0 0,-1 1 0,0-1 0,0 1 0,0 0 0,-1 0 0,1 0 0,0 0 0,-1 1 0,1-1 0,-1 1 0,0-1 0,0 1 0,3 5 0,4 7 0,-2 0 0,1 0 0,6 23 0,7 14 0,-13-34 0,-1 1 0,0 0 0,-1 0 0,4 26 0,1 4 0,35 62 0,-36-67 0,-2 0 0,-2 0 0,-3 1 0,-1 65 0,-1-59 0,0-36 0,0 0 0,-1 0 0,0 0 0,-1 0 0,-1-1 0,0 1 0,-2 0 0,1-1 0,-9 20 0,-2-1 0,-17 52 0,25-62 0,-2-1 0,0 0 0,-2 0 0,0-1 0,-1 0 0,-16 21 0,-1 6 0,24-40 0,0 0 0,0-1 0,-1 1 0,0-1 0,0 0 0,-10 10 0,-4-2 0,0 0 0,-1-2 0,0 0 0,-1-1 0,0-1 0,-1-1 0,0-1 0,0-1 0,-1-1 0,0-1 0,0-1 0,-32 2 0,45-5 0,0 0 0,-1 1 0,1 0 0,1 0 0,-16 8 0,14-6 0,-1 0 0,0-1 0,-19 5 0,1-4 0,-25 5 0,0-2 0,-59 0 0,87-7 0,-49 10 0,-20 0 0,-368-10 0,222-2 0,219 0 0,0-2 0,-30-6 0,-42-3 0,81 10 0,1 0 0,0 0 0,0-1 0,0-1 0,-19-8 0,18 7 0,0 0 0,0 0 0,-1 2 0,1 0 0,-17-2 0,-14 1 0,-66-16 0,66 11 0,-71-6 0,22 2 0,64 8 0,-45-2 0,-47-6 0,82 7 0,-49-1 0,-453 8 0,514 1 0,0 1 0,0 1 0,-48 15 0,-15 2 0,-52 6 0,70-5 0,58-16 0,0-1 0,-1 0 0,0-1 0,-17 1 0,-28-1 0,28-2 0,-54 9 0,40-5 0,0-1 0,0-3 0,-60-4 0,23 0 0,76 2 0,-1-1 0,1-1 0,0 1 0,-1-1 0,1-1 0,0 0 0,-13-6 0,-57-35 0,45 24 0,26 16 0,1-1 0,-1 0 0,1 0 0,0 0 0,1-1 0,-1 0 0,1 0 0,0-1 0,0 1 0,1-1 0,0 0 0,0 0 0,1 0 0,0-1 0,0 1 0,1-1 0,0 0 0,-2-14 0,0-11 0,2 0 0,1-1 0,4-43 0,0 6 0,-4-16 0,3-77 0,2 135 0,1 1 0,14-41 0,1-8 0,-14 59 0,0 0 0,1 0 0,1 0 0,0 1 0,1 1 0,12-17 0,-8 14 0,-2-1 0,0-1 0,13-34 0,-9 4 0,-10 29 0,1 1 0,1 0 0,1 0 0,1 0 0,14-22 0,-17 37 0,0 0 0,0 0 0,1 0 0,-1 1 0,2 0 0,-1 1 0,0-1 0,1 1 0,0 0 0,10-3 0,40-23 0,-43 19 0,1 0 0,0 1 0,1 0 0,0 1 0,0 2 0,1-1 0,18-4 0,-30 11 0,21-7 0,0 2 0,1 1 0,50-3 0,-45 6 0,47-8 0,-47 4 0,50-1 0,1163 8 0,-1210-4 0,-1-1 0,0-2 0,0-2 0,35-12 0,-54 15 0,125-45 0,197-4 0,-274 43 0,17-2 0,13 1 0,-65 6 0,47-1 0,106-6 0,35 0 0,-186 14 0,1 2 0,49 9 0,63 14 0,-115-21 0,56 3 0,-54-7 0,50 10 0,-48-6 39,1-1 1,43-1-1,-43-3-533,-1 2-1,48 8 1,-61-5-6332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7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7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rchive.ics.uci.edu/dataset/352/online+retai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8824" y="4616822"/>
            <a:ext cx="6498940" cy="1256937"/>
          </a:xfrm>
        </p:spPr>
        <p:txBody>
          <a:bodyPr/>
          <a:lstStyle/>
          <a:p>
            <a:r>
              <a:rPr lang="en-US" dirty="0"/>
              <a:t>CUSTOMER PRODUCT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411" y="421341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SUMMARY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B4C0F-10A0-2542-BE6A-42F96B7541D8}"/>
              </a:ext>
            </a:extLst>
          </p:cNvPr>
          <p:cNvSpPr txBox="1"/>
          <p:nvPr/>
        </p:nvSpPr>
        <p:spPr>
          <a:xfrm>
            <a:off x="1775011" y="1488141"/>
            <a:ext cx="24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82DAB-2C42-0BE6-DD97-603D206A6CFA}"/>
              </a:ext>
            </a:extLst>
          </p:cNvPr>
          <p:cNvSpPr txBox="1"/>
          <p:nvPr/>
        </p:nvSpPr>
        <p:spPr>
          <a:xfrm>
            <a:off x="1775011" y="3818965"/>
            <a:ext cx="24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AA78D-4D93-856E-5043-25B4EDEF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36" y="2068526"/>
            <a:ext cx="6315956" cy="114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BF703-AFE8-C3AF-E544-C07C4889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259" y="4287529"/>
            <a:ext cx="487748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94447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TOP 10 MOST FREQUENT STOCK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27336-5B5E-8886-0B2C-4F55B344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4" y="1280522"/>
            <a:ext cx="988833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TOP 30 MOST FREQUENT </a:t>
            </a:r>
            <a:r>
              <a:rPr lang="en-US" altLang="zh-CN" sz="2000" dirty="0"/>
              <a:t>descriptions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3EA84-3D55-D3DC-350A-9E5FD9F1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54" y="1117844"/>
            <a:ext cx="9574890" cy="51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382942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Show all canceled transaction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6390-3331-26F8-4784-8B98E92D0B8E}"/>
              </a:ext>
            </a:extLst>
          </p:cNvPr>
          <p:cNvSpPr txBox="1"/>
          <p:nvPr/>
        </p:nvSpPr>
        <p:spPr>
          <a:xfrm>
            <a:off x="1763067" y="1032790"/>
            <a:ext cx="865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below </a:t>
            </a:r>
            <a:r>
              <a:rPr lang="en-US" dirty="0" err="1"/>
              <a:t>dataframe</a:t>
            </a:r>
            <a:r>
              <a:rPr lang="en-US" dirty="0"/>
              <a:t>, there are total 8,872 transaction are cancelled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transactions by filtering the rows where the </a:t>
            </a:r>
            <a:r>
              <a:rPr lang="en-US" b="1" dirty="0" err="1"/>
              <a:t>InvoiceNo</a:t>
            </a:r>
            <a:r>
              <a:rPr lang="en-US" b="1" dirty="0"/>
              <a:t> starts with "C"</a:t>
            </a:r>
            <a:r>
              <a:rPr lang="en-US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7A78C-CB3E-B28C-EB01-304395A9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20" y="1892443"/>
            <a:ext cx="9943158" cy="44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5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74551"/>
            <a:ext cx="4138334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4.1 Handling Missing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4.2 Handling Duplicate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4.3 Handling Cancelled Transactions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4.4 Correct </a:t>
            </a:r>
            <a:r>
              <a:rPr lang="en-US" dirty="0" err="1"/>
              <a:t>StockCode</a:t>
            </a:r>
            <a:r>
              <a:rPr lang="en-US" dirty="0"/>
              <a:t> Anomalies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4.5 Cleaning Description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4.6 Treating Zero Unit Prices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5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4.1 HANDLING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F7AA1-63E6-BB8F-1B0F-14A1D6BA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68" y="1637453"/>
            <a:ext cx="10317262" cy="33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7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missing value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758A4-E933-503D-6512-35BE7FA10409}"/>
              </a:ext>
            </a:extLst>
          </p:cNvPr>
          <p:cNvSpPr txBox="1"/>
          <p:nvPr/>
        </p:nvSpPr>
        <p:spPr>
          <a:xfrm>
            <a:off x="1384218" y="1290357"/>
            <a:ext cx="98163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CustomerID</a:t>
            </a:r>
            <a:r>
              <a:rPr lang="en-US" dirty="0"/>
              <a:t> (24.93% missing values)</a:t>
            </a:r>
          </a:p>
          <a:p>
            <a:pPr lvl="1"/>
            <a:r>
              <a:rPr lang="en-US" dirty="0"/>
              <a:t>- </a:t>
            </a:r>
            <a:r>
              <a:rPr lang="en-US" sz="1600" dirty="0"/>
              <a:t>The </a:t>
            </a:r>
            <a:r>
              <a:rPr lang="en-US" sz="1600" dirty="0" err="1"/>
              <a:t>CustomerID</a:t>
            </a:r>
            <a:r>
              <a:rPr lang="en-US" sz="1600" dirty="0"/>
              <a:t> column contains nearly a quarter of missing data. This column is essential for clustering customers and creating a recommendation system. Imputing such a large percentage of missing values might introduce significant bias or noise into the analysis. 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D0A91-980B-4D70-A92B-57E3291E4D35}"/>
              </a:ext>
            </a:extLst>
          </p:cNvPr>
          <p:cNvSpPr txBox="1"/>
          <p:nvPr/>
        </p:nvSpPr>
        <p:spPr>
          <a:xfrm>
            <a:off x="1384218" y="2506690"/>
            <a:ext cx="9816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(0.27% missing values)</a:t>
            </a:r>
          </a:p>
          <a:p>
            <a:pPr lvl="1"/>
            <a:r>
              <a:rPr lang="en-US" sz="1600" dirty="0"/>
              <a:t>- The Description column has a minor percentage of missing values. However, it has been noticed that there are inconsistencies in the data where the same </a:t>
            </a:r>
            <a:r>
              <a:rPr lang="en-US" sz="1600" dirty="0" err="1"/>
              <a:t>StockCode</a:t>
            </a:r>
            <a:r>
              <a:rPr lang="en-US" sz="1600" dirty="0"/>
              <a:t> does not always have the same Description. This indicates data quality issues and potential errors in the product descriptions.</a:t>
            </a:r>
          </a:p>
          <a:p>
            <a:pPr lvl="1"/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FE697-43E8-7A11-9A3A-017093A45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43" y="4120777"/>
            <a:ext cx="6124550" cy="4265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913E16-3D1E-AB80-5C9C-179F3B6F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62" y="3659071"/>
            <a:ext cx="5057751" cy="430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5ADE23-FCD4-78C9-01EB-CD28495A8D08}"/>
                  </a:ext>
                </a:extLst>
              </p14:cNvPr>
              <p14:cNvContentPartPr/>
              <p14:nvPr/>
            </p14:nvContentPartPr>
            <p14:xfrm>
              <a:off x="4178616" y="3898430"/>
              <a:ext cx="533520" cy="183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5ADE23-FCD4-78C9-01EB-CD28495A8D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0616" y="3880430"/>
                <a:ext cx="5691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7202EC-39EF-0F9D-A7C5-5F9D0F4276E0}"/>
                  </a:ext>
                </a:extLst>
              </p14:cNvPr>
              <p14:cNvContentPartPr/>
              <p14:nvPr/>
            </p14:nvContentPartPr>
            <p14:xfrm>
              <a:off x="3785496" y="4113350"/>
              <a:ext cx="531000" cy="46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7202EC-39EF-0F9D-A7C5-5F9D0F4276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7484" y="4095350"/>
                <a:ext cx="566664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DDA844-7589-9322-CBF3-ECA8EF9F86C2}"/>
                  </a:ext>
                </a:extLst>
              </p14:cNvPr>
              <p14:cNvContentPartPr/>
              <p14:nvPr/>
            </p14:nvContentPartPr>
            <p14:xfrm>
              <a:off x="4852176" y="3871070"/>
              <a:ext cx="506160" cy="226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DDA844-7589-9322-CBF3-ECA8EF9F86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176" y="3853070"/>
                <a:ext cx="541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B0A594-34EC-FA20-53EF-B9A56A41D33C}"/>
                  </a:ext>
                </a:extLst>
              </p14:cNvPr>
              <p14:cNvContentPartPr/>
              <p14:nvPr/>
            </p14:nvContentPartPr>
            <p14:xfrm>
              <a:off x="4330896" y="4033070"/>
              <a:ext cx="1761480" cy="66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B0A594-34EC-FA20-53EF-B9A56A41D3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2892" y="4015070"/>
                <a:ext cx="1797127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C9298CF-016E-13A2-24CE-026C9BC4436C}"/>
              </a:ext>
            </a:extLst>
          </p:cNvPr>
          <p:cNvSpPr txBox="1"/>
          <p:nvPr/>
        </p:nvSpPr>
        <p:spPr>
          <a:xfrm>
            <a:off x="1780346" y="4939588"/>
            <a:ext cx="9024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By removing rows with missing values in the </a:t>
            </a:r>
            <a:r>
              <a:rPr lang="en-US" b="1" dirty="0" err="1"/>
              <a:t>CustomerID</a:t>
            </a:r>
            <a:r>
              <a:rPr lang="en-US" dirty="0"/>
              <a:t> and </a:t>
            </a:r>
            <a:r>
              <a:rPr lang="en-US" b="1" dirty="0"/>
              <a:t>Description</a:t>
            </a:r>
            <a:r>
              <a:rPr lang="en-US" dirty="0"/>
              <a:t> columns, we aim to construct a cleaner and more reliable dataset, which is essential for achieving accurate clustering and creating an effective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354450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4.2 HANDLING DUPLICATE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D6ED5-A8B6-AB77-F090-F3BED568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1290339"/>
            <a:ext cx="889759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DUPLICATES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3555-26DE-0E87-4D3E-4EA60496AACC}"/>
              </a:ext>
            </a:extLst>
          </p:cNvPr>
          <p:cNvSpPr txBox="1"/>
          <p:nvPr/>
        </p:nvSpPr>
        <p:spPr>
          <a:xfrm>
            <a:off x="1076324" y="1397415"/>
            <a:ext cx="100393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5225 </a:t>
            </a:r>
            <a:r>
              <a:rPr lang="en-US" dirty="0" err="1"/>
              <a:t>dulplicates</a:t>
            </a:r>
            <a:r>
              <a:rPr lang="en-US" dirty="0"/>
              <a:t> rows, the presence of completely </a:t>
            </a:r>
            <a:r>
              <a:rPr lang="en-US" b="1" dirty="0"/>
              <a:t>identical rows, including identical transaction times</a:t>
            </a:r>
            <a:r>
              <a:rPr lang="en-US" dirty="0"/>
              <a:t>, suggests that these might be data recording errors rather than genuine repeated transactions.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these duplicate rows can introduce noise and potential inaccuracies in the clustering and 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these rows will help in achieving a cleaner dataset, which in turn would aid in building more accurate customer clusters based on their unique purchasing behaviors.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2EE4A-BEAD-EE69-EBE5-F4886BE4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8" y="4627119"/>
            <a:ext cx="502990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0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4.3 HANDLING cancelled transaction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FB9C0-CB30-1BA7-735D-0039B835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0" y="2209589"/>
            <a:ext cx="8516539" cy="1514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1799630" y="1377906"/>
            <a:ext cx="846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there are total 8,872 cancelled transactions from 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total transactions in the dataset 2.21 %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2582-5CCD-12E4-8D44-BBBB7DA9BC8F}"/>
              </a:ext>
            </a:extLst>
          </p:cNvPr>
          <p:cNvSpPr txBox="1"/>
          <p:nvPr/>
        </p:nvSpPr>
        <p:spPr>
          <a:xfrm>
            <a:off x="1799630" y="4092531"/>
            <a:ext cx="85927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for handling cancelled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project's objective to cluster customers based on their purchasing behavior and create a 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Therefore, the strategy is to retain these cancelled transactions in the dataset, marking them distinctly to do further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0E08-15E0-B28D-CD93-E8B675A2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93" y="509457"/>
            <a:ext cx="3171825" cy="655955"/>
          </a:xfrm>
        </p:spPr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4A6F-9125-6347-3568-4EB103AA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078" y="1362709"/>
            <a:ext cx="8993843" cy="49858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1800" dirty="0"/>
              <a:t>DATASET OVERVIEW</a:t>
            </a:r>
          </a:p>
          <a:p>
            <a:pPr marL="342900" indent="-342900">
              <a:buAutoNum type="arabicPeriod"/>
            </a:pPr>
            <a:r>
              <a:rPr lang="en-US" sz="1800" dirty="0"/>
              <a:t>EXPLORE DATA</a:t>
            </a:r>
          </a:p>
          <a:p>
            <a:pPr marL="342900" indent="-342900">
              <a:buAutoNum type="arabicPeriod"/>
            </a:pPr>
            <a:r>
              <a:rPr lang="en-US" sz="1800" dirty="0"/>
              <a:t>DATA PREPROCESSING</a:t>
            </a:r>
          </a:p>
          <a:p>
            <a:pPr marL="342900" indent="-342900">
              <a:buAutoNum type="arabicPeriod"/>
            </a:pPr>
            <a:r>
              <a:rPr lang="en-US" sz="1800" dirty="0"/>
              <a:t>FEATURE ENGINEERING</a:t>
            </a:r>
          </a:p>
          <a:p>
            <a:pPr marL="342900" indent="-342900">
              <a:buAutoNum type="arabicPeriod"/>
            </a:pPr>
            <a:r>
              <a:rPr lang="en-US" sz="1800" dirty="0"/>
              <a:t>CORRELATION ANALYSIS	</a:t>
            </a:r>
          </a:p>
          <a:p>
            <a:pPr marL="342900" indent="-342900">
              <a:buAutoNum type="arabicPeriod"/>
            </a:pPr>
            <a:r>
              <a:rPr lang="en-US" sz="1800" dirty="0"/>
              <a:t>DIMENSIONALITY REDUCTION</a:t>
            </a:r>
          </a:p>
          <a:p>
            <a:pPr marL="342900" indent="-342900">
              <a:buAutoNum type="arabicPeriod"/>
            </a:pPr>
            <a:r>
              <a:rPr lang="en-US" sz="1800" dirty="0"/>
              <a:t>MODELING</a:t>
            </a:r>
          </a:p>
          <a:p>
            <a:pPr marL="342900" indent="-342900">
              <a:buAutoNum type="arabicPeriod"/>
            </a:pPr>
            <a:r>
              <a:rPr lang="en-US" sz="1800" dirty="0"/>
              <a:t>MODEL EVALUATION &amp; ANALYSIS</a:t>
            </a:r>
          </a:p>
          <a:p>
            <a:pPr marL="342900" indent="-342900">
              <a:buAutoNum type="arabicPeriod"/>
            </a:pPr>
            <a:r>
              <a:rPr lang="en-US" sz="1800" dirty="0"/>
              <a:t>RECOMMENDATION SYSTEM</a:t>
            </a:r>
          </a:p>
          <a:p>
            <a:pPr marL="342900" indent="-3429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069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4.4 HANDLING STOCKCODE ANOMALIES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1978643" y="1013936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3,684 unique stock codes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52582-5CCD-12E4-8D44-BBBB7DA9BC8F}"/>
              </a:ext>
            </a:extLst>
          </p:cNvPr>
          <p:cNvSpPr txBox="1"/>
          <p:nvPr/>
        </p:nvSpPr>
        <p:spPr>
          <a:xfrm>
            <a:off x="1978643" y="3059668"/>
            <a:ext cx="85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most frequent stock codes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081F-F817-6D13-38D7-1DF455ED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66" y="1429898"/>
            <a:ext cx="6758489" cy="1271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A850-94EE-D0A0-D9CB-9E9CF183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0" y="3429000"/>
            <a:ext cx="6511183" cy="29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1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FAA505-79D9-80FD-9229-A0DEA45AA0FB}"/>
              </a:ext>
            </a:extLst>
          </p:cNvPr>
          <p:cNvSpPr txBox="1"/>
          <p:nvPr/>
        </p:nvSpPr>
        <p:spPr>
          <a:xfrm>
            <a:off x="2261285" y="451961"/>
            <a:ext cx="397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types of anomalous stock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9F914-A441-6AA6-0D52-48D3BD6F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29" y="946419"/>
            <a:ext cx="1578141" cy="1472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91472-5B9C-9E8E-61FC-1F94496C0EF0}"/>
              </a:ext>
            </a:extLst>
          </p:cNvPr>
          <p:cNvSpPr txBox="1"/>
          <p:nvPr/>
        </p:nvSpPr>
        <p:spPr>
          <a:xfrm>
            <a:off x="2261285" y="2834368"/>
            <a:ext cx="631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0.48 % of anomalous stock codes in the datasets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02251E-B195-F321-8651-95D46101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265" y="3203700"/>
            <a:ext cx="7026752" cy="1168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9F88A-B7F3-B2F9-7B8F-78C58B4F0B0C}"/>
              </a:ext>
            </a:extLst>
          </p:cNvPr>
          <p:cNvSpPr txBox="1"/>
          <p:nvPr/>
        </p:nvSpPr>
        <p:spPr>
          <a:xfrm>
            <a:off x="2082271" y="4741796"/>
            <a:ext cx="85927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Strategy for handling stock code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the previous visualization, we observed that those </a:t>
            </a:r>
            <a:r>
              <a:rPr lang="en-US" sz="1600" dirty="0" err="1"/>
              <a:t>anomalious</a:t>
            </a:r>
            <a:r>
              <a:rPr lang="en-US" sz="1600" dirty="0"/>
              <a:t> </a:t>
            </a:r>
            <a:r>
              <a:rPr lang="en-US" sz="1600" dirty="0" err="1"/>
              <a:t>stockcodes</a:t>
            </a:r>
            <a:r>
              <a:rPr lang="en-US" sz="1600" dirty="0"/>
              <a:t> did not</a:t>
            </a:r>
          </a:p>
          <a:p>
            <a:r>
              <a:rPr lang="en-US" sz="1600" dirty="0"/>
              <a:t>represent actual products and contains very small amount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including them in the analysis might create a noise and affect to the clustering and </a:t>
            </a:r>
          </a:p>
          <a:p>
            <a:r>
              <a:rPr lang="en-US" sz="1600" dirty="0"/>
              <a:t>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Hence, we will remove the row that included has stock anomalies.</a:t>
            </a:r>
          </a:p>
        </p:txBody>
      </p:sp>
    </p:spTree>
    <p:extLst>
      <p:ext uri="{BB962C8B-B14F-4D97-AF65-F5344CB8AC3E}">
        <p14:creationId xmlns:p14="http://schemas.microsoft.com/office/powerpoint/2010/main" val="199505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4.5 CLEANING DESCRIPTION COLUMN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978643" y="1013936"/>
            <a:ext cx="563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30 most frequent unique description in dataset.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9AE188-A88B-B88A-298D-28D48930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5" y="1463561"/>
            <a:ext cx="8073389" cy="44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2092943" y="547211"/>
            <a:ext cx="493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Descriptions containing lowercase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C911F-681F-2049-16A8-563525DF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18" y="1056998"/>
            <a:ext cx="3496163" cy="3962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3F5E3-1921-0F99-500E-C7BE4C7DD7F5}"/>
              </a:ext>
            </a:extLst>
          </p:cNvPr>
          <p:cNvSpPr txBox="1"/>
          <p:nvPr/>
        </p:nvSpPr>
        <p:spPr>
          <a:xfrm>
            <a:off x="1502854" y="5160406"/>
            <a:ext cx="9586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descriptions that contain lowercase characters, it shows some non-product description,</a:t>
            </a:r>
          </a:p>
          <a:p>
            <a:r>
              <a:rPr lang="en-US" dirty="0"/>
              <a:t>such as </a:t>
            </a:r>
            <a:r>
              <a:rPr lang="en-US" b="1" dirty="0"/>
              <a:t>"Next Day Carriage"</a:t>
            </a:r>
            <a:r>
              <a:rPr lang="en-US" dirty="0"/>
              <a:t> and </a:t>
            </a:r>
            <a:r>
              <a:rPr lang="en-US" b="1" dirty="0"/>
              <a:t>"High Resolution Image"</a:t>
            </a:r>
            <a:r>
              <a:rPr lang="en-US" dirty="0"/>
              <a:t>. Those seem to be unrelated to the</a:t>
            </a:r>
          </a:p>
          <a:p>
            <a:r>
              <a:rPr lang="en-US" dirty="0"/>
              <a:t>actual products</a:t>
            </a:r>
          </a:p>
        </p:txBody>
      </p:sp>
    </p:spTree>
    <p:extLst>
      <p:ext uri="{BB962C8B-B14F-4D97-AF65-F5344CB8AC3E}">
        <p14:creationId xmlns:p14="http://schemas.microsoft.com/office/powerpoint/2010/main" val="165681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7" y="459384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CLEANING DESCRIPTION</a:t>
            </a:r>
            <a:r>
              <a:rPr lang="en-US" sz="2000" b="1" dirty="0"/>
              <a:t> </a:t>
            </a:r>
            <a:r>
              <a:rPr lang="en-US" sz="2000" dirty="0"/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73555-26DE-0E87-4D3E-4EA60496AACC}"/>
              </a:ext>
            </a:extLst>
          </p:cNvPr>
          <p:cNvSpPr txBox="1"/>
          <p:nvPr/>
        </p:nvSpPr>
        <p:spPr>
          <a:xfrm>
            <a:off x="1076325" y="1540290"/>
            <a:ext cx="10039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1 </a:t>
            </a:r>
            <a:r>
              <a:rPr lang="en-US" dirty="0"/>
              <a:t>: Remove the rows where the descriptions contain non-product like "Next Day Carriage" and "High Resolution Image“.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Step 2 </a:t>
            </a:r>
            <a:r>
              <a:rPr lang="en-US" dirty="0"/>
              <a:t>: For the remaining descriptions with mixed case, change to all uppercase. This will also assist in reducing the chances of having duplicate entries with different case styles.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50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4.6 treating zero unit prices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978643" y="1013936"/>
            <a:ext cx="342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“</a:t>
            </a:r>
            <a:r>
              <a:rPr lang="en-US" dirty="0" err="1"/>
              <a:t>UnitPrice</a:t>
            </a:r>
            <a:r>
              <a:rPr lang="en-US" dirty="0"/>
              <a:t>”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066C8-C276-298E-9201-F7B69871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312" y="1644169"/>
            <a:ext cx="3029373" cy="2419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88B5-1F2D-E585-0524-E0CEB52B2142}"/>
              </a:ext>
            </a:extLst>
          </p:cNvPr>
          <p:cNvSpPr txBox="1"/>
          <p:nvPr/>
        </p:nvSpPr>
        <p:spPr>
          <a:xfrm>
            <a:off x="1343023" y="4541842"/>
            <a:ext cx="950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unit price is zero. The transaction that contain zero price indicating a free item or a data entry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Including these transactions in the clustering analysis might introduce noise and cause distortion of distance which leading to incorrect cluster assignments. </a:t>
            </a:r>
          </a:p>
        </p:txBody>
      </p:sp>
    </p:spTree>
    <p:extLst>
      <p:ext uri="{BB962C8B-B14F-4D97-AF65-F5344CB8AC3E}">
        <p14:creationId xmlns:p14="http://schemas.microsoft.com/office/powerpoint/2010/main" val="284700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CA39DF-4145-F47F-C2A7-22412076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31650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Handling zero unit prices 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3CFF6-887E-B2F0-E834-F91ED2122E6A}"/>
              </a:ext>
            </a:extLst>
          </p:cNvPr>
          <p:cNvSpPr txBox="1"/>
          <p:nvPr/>
        </p:nvSpPr>
        <p:spPr>
          <a:xfrm>
            <a:off x="1664316" y="1386815"/>
            <a:ext cx="9346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transactions that has the price that less than or equal to zero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essential for building an accurate and reliable clustering model and recommendation 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33F3-15E3-F705-7EB0-60EBDE92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67" y="3820391"/>
            <a:ext cx="6872661" cy="10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74551"/>
            <a:ext cx="4138334" cy="251936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5.1 RFM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5.2 Product Diversity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5.3 Behavioral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5.4 Geographic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5.5 Cancellation Insights</a:t>
            </a:r>
          </a:p>
          <a:p>
            <a:pPr marL="285750" indent="-285750">
              <a:buFontTx/>
              <a:buChar char="-"/>
            </a:pPr>
            <a:r>
              <a:rPr lang="en-US" dirty="0"/>
              <a:t>5.6 Seasonality &amp; Trends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22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5.1 RFM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identify customer behavior based on 3 data such as </a:t>
            </a:r>
            <a:r>
              <a:rPr lang="en-US" dirty="0">
                <a:solidFill>
                  <a:srgbClr val="0070C0"/>
                </a:solidFill>
              </a:rPr>
              <a:t>Recency, Frequency, Monetary </a:t>
            </a:r>
            <a:r>
              <a:rPr lang="en-US" dirty="0"/>
              <a:t>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Recency </a:t>
            </a:r>
            <a:r>
              <a:rPr lang="en-US" dirty="0"/>
              <a:t>: the time since customer's last purchase. Shorter period = more interaction</a:t>
            </a:r>
          </a:p>
          <a:p>
            <a:endParaRPr lang="en-US" dirty="0"/>
          </a:p>
          <a:p>
            <a:r>
              <a:rPr lang="en-US" b="1" dirty="0"/>
              <a:t>Frequency</a:t>
            </a:r>
            <a:r>
              <a:rPr lang="en-US" dirty="0"/>
              <a:t> : number of customer transaction</a:t>
            </a:r>
          </a:p>
          <a:p>
            <a:endParaRPr lang="en-US" b="1" dirty="0"/>
          </a:p>
          <a:p>
            <a:r>
              <a:rPr lang="en-US" b="1" dirty="0"/>
              <a:t>Monetary </a:t>
            </a:r>
            <a:r>
              <a:rPr lang="en-US" dirty="0"/>
              <a:t>: total amount of money a customer has spent over a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39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RECENCY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focus on understanding how recently a customer has made a purchase.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Days Since Last Purchase </a:t>
            </a:r>
            <a:r>
              <a:rPr lang="en-US" dirty="0"/>
              <a:t>: This feature represents the number of days that have passed since the customer's last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lower value indicates that the customer has purchased recently, implying a higher engagement level with the business.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higher value may indicate a lapse or decreased engagement.</a:t>
            </a:r>
          </a:p>
        </p:txBody>
      </p:sp>
    </p:spTree>
    <p:extLst>
      <p:ext uri="{BB962C8B-B14F-4D97-AF65-F5344CB8AC3E}">
        <p14:creationId xmlns:p14="http://schemas.microsoft.com/office/powerpoint/2010/main" val="42323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53FA-25C3-577D-5CAC-2B16A181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786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focus on feature that quantify the frequency of a customer's engagement with the retailer.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Transactions </a:t>
            </a:r>
            <a:r>
              <a:rPr lang="en-US" dirty="0"/>
              <a:t>: represents the total number of transactions made by a customer. It helps in understanding the engagement level of a customer with the retailer.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Products Purchased </a:t>
            </a:r>
            <a:r>
              <a:rPr lang="en-US" dirty="0"/>
              <a:t>: represents the total number of products (sum of quantities) purchased by a customer across all transactions. It gives an insight into the customer's buying behavior in terms of the volume of products purchased.</a:t>
            </a:r>
          </a:p>
        </p:txBody>
      </p:sp>
    </p:spTree>
    <p:extLst>
      <p:ext uri="{BB962C8B-B14F-4D97-AF65-F5344CB8AC3E}">
        <p14:creationId xmlns:p14="http://schemas.microsoft.com/office/powerpoint/2010/main" val="3714295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monetary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focus on features that represent the monetary aspect of customer's transactions.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Spend </a:t>
            </a:r>
            <a:r>
              <a:rPr lang="en-US" dirty="0"/>
              <a:t>: represents the total amount of money spent by each customer. It is calculated as the sum of the product of </a:t>
            </a:r>
            <a:r>
              <a:rPr lang="en-US" dirty="0" err="1"/>
              <a:t>UnitPrice</a:t>
            </a:r>
            <a:r>
              <a:rPr lang="en-US" dirty="0"/>
              <a:t> and Quantity for all transactions made by a customer.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helps in identifying the total revenue generated by each customer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Average Transaction Value </a:t>
            </a:r>
            <a:r>
              <a:rPr lang="en-US" dirty="0"/>
              <a:t>: indicates the average value of a transaction carried out by a customer. This feature is calculated as the Total Spend divided by the Total Transactions for each customer.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spending behavior of customers</a:t>
            </a:r>
          </a:p>
        </p:txBody>
      </p:sp>
    </p:spTree>
    <p:extLst>
      <p:ext uri="{BB962C8B-B14F-4D97-AF65-F5344CB8AC3E}">
        <p14:creationId xmlns:p14="http://schemas.microsoft.com/office/powerpoint/2010/main" val="2071411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5.2 product diversity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need to focus on the feature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diversity in the product purchase behavior of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product diversity can help in crafting personalized marketing strategies and product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Unique Products Purchased</a:t>
            </a:r>
            <a:r>
              <a:rPr lang="en-US" dirty="0"/>
              <a:t>: This feature represents the number of distinct products bought by a customer.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	- A higher value indicates that the customer has a diverse taste or preference, buying a wide range of products</a:t>
            </a:r>
          </a:p>
          <a:p>
            <a:r>
              <a:rPr lang="en-US" dirty="0"/>
              <a:t>	- A lower value might indicate a focused or specific preference.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5.3 Behavioral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need to focus on the feature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and capture the shopping patterns and behaviors of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features will give us insights into the customer's preferences regarding when they like to shop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b="1" dirty="0"/>
              <a:t>Average Days Between Purchases </a:t>
            </a:r>
            <a:r>
              <a:rPr lang="en-US" sz="1600" dirty="0"/>
              <a:t>: This feature represents the average number of days a customer waits before making another purchase.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feature can help in predicting when the customer is likely to make their next purchase</a:t>
            </a:r>
          </a:p>
          <a:p>
            <a:endParaRPr lang="en-US" sz="1600" dirty="0"/>
          </a:p>
          <a:p>
            <a:r>
              <a:rPr lang="en-US" sz="1600" b="1" dirty="0"/>
              <a:t>Favorite Shopping Day </a:t>
            </a:r>
            <a:r>
              <a:rPr lang="en-US" sz="1600" dirty="0"/>
              <a:t>: represent the day of the week when the customer shops the most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feature can help in identifying the preferred shopping days of different customer segments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Favorite Shopping Hour </a:t>
            </a:r>
            <a:r>
              <a:rPr lang="en-US" sz="1600" dirty="0"/>
              <a:t>: refers to the hour of the day when the customer shops the most.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identifying the favorite shopping hour can aid in optimizing the timing of marketing campaigns and promotions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72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5.4 Geographic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focus on a feature that reflects the geographical location of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us understand region-specific buying patterns and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analyze the ‘Country’ column, we observed that 89% of transaction comes from </a:t>
            </a:r>
            <a:r>
              <a:rPr lang="en-US" b="1" dirty="0"/>
              <a:t>United Kingdom</a:t>
            </a:r>
            <a:r>
              <a:rPr lang="en-US" dirty="0"/>
              <a:t>. Hence, we might consider creating a binary feature indicating whether the transaction is from the UK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 err="1"/>
              <a:t>Is_UK</a:t>
            </a:r>
            <a:r>
              <a:rPr lang="en-US" b="1" dirty="0"/>
              <a:t> </a:t>
            </a:r>
            <a:r>
              <a:rPr lang="en-US" dirty="0"/>
              <a:t>: indicate that whether that transaction is in UK or not</a:t>
            </a:r>
          </a:p>
        </p:txBody>
      </p:sp>
    </p:spTree>
    <p:extLst>
      <p:ext uri="{BB962C8B-B14F-4D97-AF65-F5344CB8AC3E}">
        <p14:creationId xmlns:p14="http://schemas.microsoft.com/office/powerpoint/2010/main" val="332778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5.5 Cancellation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will going to dive deeper into the cancellation patterns of customers to gain insights that can enhance our customer segmentation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Cancellation Frequency</a:t>
            </a:r>
            <a:r>
              <a:rPr lang="en-US" dirty="0"/>
              <a:t>: the total number of transactions a customer has canceled.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Cancellation Rate</a:t>
            </a:r>
            <a:r>
              <a:rPr lang="en-US" dirty="0"/>
              <a:t>: the proportion of transactions that a customer has canceled out of all their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gives a normalized view of cancellation behavior</a:t>
            </a:r>
          </a:p>
        </p:txBody>
      </p:sp>
    </p:spTree>
    <p:extLst>
      <p:ext uri="{BB962C8B-B14F-4D97-AF65-F5344CB8AC3E}">
        <p14:creationId xmlns:p14="http://schemas.microsoft.com/office/powerpoint/2010/main" val="3652582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5.6 Seasonality &amp;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step, we will focus on the seasonality and trends in customers' purchasing behaviors, which can offer insights for tailoring marketing strategies and enhancing customer satisfaction.</a:t>
            </a:r>
          </a:p>
          <a:p>
            <a:endParaRPr lang="en-US" dirty="0"/>
          </a:p>
          <a:p>
            <a:r>
              <a:rPr lang="en-US" b="1" dirty="0" err="1"/>
              <a:t>Monthly_Spending_Mean</a:t>
            </a:r>
            <a:r>
              <a:rPr lang="en-US" b="1" dirty="0"/>
              <a:t> </a:t>
            </a:r>
            <a:r>
              <a:rPr lang="en-US" dirty="0"/>
              <a:t>: This is the average amount a customer spends monthly.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 general spending habit of each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/>
              <a:t>Monthly_Spending_Std</a:t>
            </a:r>
            <a:r>
              <a:rPr lang="en-US" b="1" dirty="0"/>
              <a:t> </a:t>
            </a:r>
            <a:r>
              <a:rPr lang="en-US" dirty="0"/>
              <a:t>: indicates the variability in a customer's monthly spending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: a customer might generally spend a moderate amount each month, but occasionally, they make large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err="1"/>
              <a:t>Spending_Trend</a:t>
            </a:r>
            <a:r>
              <a:rPr lang="en-US" b="1" dirty="0"/>
              <a:t> </a:t>
            </a:r>
            <a:r>
              <a:rPr lang="en-US" dirty="0"/>
              <a:t>: reflects the trend in a customer's spending over time, calculated as the slope of the linear trend line fitted to their spending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positive value indicates an increasing trend in spending, possibly pointing to growing loyalty or satisfaction(vice versa).</a:t>
            </a:r>
          </a:p>
        </p:txBody>
      </p:sp>
    </p:spTree>
    <p:extLst>
      <p:ext uri="{BB962C8B-B14F-4D97-AF65-F5344CB8AC3E}">
        <p14:creationId xmlns:p14="http://schemas.microsoft.com/office/powerpoint/2010/main" val="2189009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237658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total 16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690CD-5291-F3C8-6E8D-C04A0A04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53" y="1676576"/>
            <a:ext cx="9296293" cy="46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8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CORRELATION ANALYSIS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CORRELATION ANALYSIS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75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BC602C-FBE8-A97E-6B24-FFDD2E0FA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6" y="0"/>
            <a:ext cx="73421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93C69-1DD9-41F1-B852-80F6741F1ACD}"/>
              </a:ext>
            </a:extLst>
          </p:cNvPr>
          <p:cNvSpPr txBox="1"/>
          <p:nvPr/>
        </p:nvSpPr>
        <p:spPr>
          <a:xfrm>
            <a:off x="427347" y="1690062"/>
            <a:ext cx="437477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that highly correlated, can potentially affect the clustering process and  not provide unique information (multicollinearity).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lead to clusters that are not well-separated and meaningful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We observe from above heatmap that there are some pairs of variables that have high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Monthly_Spending_Mean</a:t>
            </a:r>
            <a:r>
              <a:rPr lang="en-US" sz="1200" dirty="0"/>
              <a:t> and </a:t>
            </a:r>
            <a:r>
              <a:rPr lang="en-US" sz="1200" b="1" dirty="0" err="1"/>
              <a:t>Average_Transaction_Value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Total_Spend</a:t>
            </a:r>
            <a:r>
              <a:rPr lang="en-US" sz="1200" b="1" dirty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Total_Products_Purchased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Total_Transactions</a:t>
            </a:r>
            <a:r>
              <a:rPr lang="en-US" sz="1200" b="1" dirty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Total_Spend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Cancellation_Rate</a:t>
            </a:r>
            <a:r>
              <a:rPr lang="en-US" sz="1200" b="1" dirty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Cancellation_Frequency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Total_Transactions</a:t>
            </a:r>
            <a:r>
              <a:rPr lang="en-US" sz="1200" b="1" dirty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Total_Products_Purchased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446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E6C3-4C22-CD75-13D1-C80A88F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61" y="493058"/>
            <a:ext cx="6241677" cy="48409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3" y="1264025"/>
            <a:ext cx="8516472" cy="484094"/>
          </a:xfrm>
        </p:spPr>
        <p:txBody>
          <a:bodyPr/>
          <a:lstStyle/>
          <a:p>
            <a:r>
              <a:rPr lang="en-US" sz="1600" b="1" dirty="0"/>
              <a:t>Problem</a:t>
            </a:r>
            <a:r>
              <a:rPr lang="en-US" sz="1600" dirty="0"/>
              <a:t> : Improve product recommendations from each group customer behaviors.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1C27955-B4F4-AB9E-3DCA-3FF77872B144}"/>
              </a:ext>
            </a:extLst>
          </p:cNvPr>
          <p:cNvSpPr/>
          <p:nvPr/>
        </p:nvSpPr>
        <p:spPr>
          <a:xfrm>
            <a:off x="2725271" y="1945341"/>
            <a:ext cx="385482" cy="197223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3255A1-0604-796B-79B4-6261EE0B4735}"/>
              </a:ext>
            </a:extLst>
          </p:cNvPr>
          <p:cNvSpPr txBox="1">
            <a:spLocks/>
          </p:cNvSpPr>
          <p:nvPr/>
        </p:nvSpPr>
        <p:spPr>
          <a:xfrm>
            <a:off x="1837763" y="4312024"/>
            <a:ext cx="8516472" cy="231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Goal</a:t>
            </a:r>
            <a:r>
              <a:rPr lang="en-US" sz="1600" dirty="0"/>
              <a:t> : 	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creating new features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build a clustering model</a:t>
            </a:r>
          </a:p>
          <a:p>
            <a:r>
              <a:rPr lang="en-US" sz="1600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8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886326" cy="497541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71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Why We Need Dimensionality Reduction?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Remove Multicollinear Features </a:t>
            </a:r>
            <a:r>
              <a:rPr lang="en-US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help us remove redundant information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Noise Reduction 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focusing only on the most important features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Improved Computational Efficiency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 Reducing the number of features can speed up the computation time during the 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3943069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 PCA (Principal Component Analysis)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197650"/>
            <a:ext cx="95059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Technique reduce the number of features in our dataset while still retaining a significant amount of the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Making our clustering analysis potentially more fast and accurate.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65ECC-2BC8-1F4A-73A6-0E88B05778D7}"/>
              </a:ext>
            </a:extLst>
          </p:cNvPr>
          <p:cNvSpPr txBox="1"/>
          <p:nvPr/>
        </p:nvSpPr>
        <p:spPr>
          <a:xfrm>
            <a:off x="1343023" y="2120980"/>
            <a:ext cx="95059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Strategy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Plot the cumulative variance in each feature.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Choose the n component that has cumulative variance higher than 80 percent of datasets</a:t>
            </a:r>
          </a:p>
          <a:p>
            <a:pPr lvl="2"/>
            <a:r>
              <a:rPr lang="en-US" sz="1600" dirty="0"/>
              <a:t>- That n component will be optimal number of PCs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8A9BD-0765-F0CA-D5D4-106FFD40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946" y="3290532"/>
            <a:ext cx="6220103" cy="331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1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7" y="4106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/>
              <a:t>pca</a:t>
            </a:r>
            <a:r>
              <a:rPr lang="en-US" sz="2000" b="1" dirty="0"/>
              <a:t>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5" y="5810081"/>
            <a:ext cx="9505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highlight the top 3 highest absolute values in each component, it helpful because it provides insights into which features are most influential in shaping the principal components.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45356-A8FD-4F91-0D9B-E8DBBAB9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24" y="944746"/>
            <a:ext cx="6196552" cy="47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2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63270"/>
            <a:ext cx="4762501" cy="497541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192379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DA4755-0BE4-480A-2621-9FF4CABF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74551"/>
            <a:ext cx="4138334" cy="2519363"/>
          </a:xfrm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8.1 Determining the Optimal Number of Clusters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8.2 Clustering Model : K-means</a:t>
            </a:r>
          </a:p>
        </p:txBody>
      </p:sp>
    </p:spTree>
    <p:extLst>
      <p:ext uri="{BB962C8B-B14F-4D97-AF65-F5344CB8AC3E}">
        <p14:creationId xmlns:p14="http://schemas.microsoft.com/office/powerpoint/2010/main" val="74562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K-means clustering</a:t>
            </a:r>
            <a:r>
              <a:rPr lang="en-US" dirty="0"/>
              <a:t> is unsupervised machine learning algorithm that is used to divide a given dataset into a predetermined number of clusters(k).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goal of k-means is to partition the data points into groups based on their feature similarities.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91EF-D0A4-8147-FED8-82A4627F3806}"/>
              </a:ext>
            </a:extLst>
          </p:cNvPr>
          <p:cNvSpPr txBox="1"/>
          <p:nvPr/>
        </p:nvSpPr>
        <p:spPr>
          <a:xfrm>
            <a:off x="1343023" y="2988350"/>
            <a:ext cx="9505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clustering the model, we use 2 method to determine optimal of clusters(k)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Elbow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Silhouette Method</a:t>
            </a:r>
          </a:p>
        </p:txBody>
      </p:sp>
    </p:spTree>
    <p:extLst>
      <p:ext uri="{BB962C8B-B14F-4D97-AF65-F5344CB8AC3E}">
        <p14:creationId xmlns:p14="http://schemas.microsoft.com/office/powerpoint/2010/main" val="169952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ELBOW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2619373" y="3674150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91EF-D0A4-8147-FED8-82A4627F3806}"/>
              </a:ext>
            </a:extLst>
          </p:cNvPr>
          <p:cNvSpPr txBox="1"/>
          <p:nvPr/>
        </p:nvSpPr>
        <p:spPr>
          <a:xfrm>
            <a:off x="1343021" y="6025837"/>
            <a:ext cx="9505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 observe that the suggested optimal k value is approximately 5. However, we don't have a very distinct elbow point in this case, but from our visualization indicating that the optimum value of k could be between 3 and 7.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51B4ED-EAC7-8E60-A8E0-2024F5C0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0" y="2009436"/>
            <a:ext cx="8662991" cy="40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50819-C634-7D91-5949-638FC58ED1DA}"/>
              </a:ext>
            </a:extLst>
          </p:cNvPr>
          <p:cNvSpPr txBox="1"/>
          <p:nvPr/>
        </p:nvSpPr>
        <p:spPr>
          <a:xfrm>
            <a:off x="1343020" y="1360544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plotting the Within-Cluster Sum of Square (WCSS) or inertia against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1792007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5" y="486839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Silhouette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EC21E-CC04-C537-F773-EB38286E579C}"/>
              </a:ext>
            </a:extLst>
          </p:cNvPr>
          <p:cNvSpPr txBox="1"/>
          <p:nvPr/>
        </p:nvSpPr>
        <p:spPr>
          <a:xfrm>
            <a:off x="1343023" y="1397675"/>
            <a:ext cx="9505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how similar an object is to its own cluster compared to other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score ranges from -1 to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value indicates that the object is well matched to its own cluster, suggesting good clustering.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value indicates that the object is differ to its own cluster, leading poor clustering.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6A3F7-F20B-A9B0-31DD-E62059D4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3418701"/>
            <a:ext cx="10848973" cy="27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75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254447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deeper analyze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74EC0-BE90-F54C-B5BE-63AD3E67AD39}"/>
              </a:ext>
            </a:extLst>
          </p:cNvPr>
          <p:cNvSpPr txBox="1"/>
          <p:nvPr/>
        </p:nvSpPr>
        <p:spPr>
          <a:xfrm>
            <a:off x="1343026" y="4691673"/>
            <a:ext cx="9505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this </a:t>
            </a:r>
            <a:r>
              <a:rPr lang="en-US" sz="14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</a:t>
            </a:r>
            <a:r>
              <a:rPr lang="en-US" sz="1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ilhouette</a:t>
            </a:r>
            <a:r>
              <a:rPr lang="en-US" sz="1400" dirty="0"/>
              <a:t> plot, let analyst k=3 and k=4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3 Clusters (k = 3)</a:t>
            </a:r>
            <a:r>
              <a:rPr lang="en-US" sz="1400" dirty="0"/>
              <a:t>: You have only one cluster with a silhouette score below the average. This indicates that most clusters (2 out of 3) are performing well.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4 Clusters (k = 4) </a:t>
            </a:r>
            <a:r>
              <a:rPr lang="en-US" sz="1400" dirty="0"/>
              <a:t>: Here, two clusters have scores below the average. This suggests a less consistent clustering performance across the board, with a higher proportion of clusters (2 out of 4) not performing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Hence, we choose k = 3 as an optimal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EC066-AC5B-2719-A24F-DB75F47C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06" y="712934"/>
            <a:ext cx="7877585" cy="39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6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96" y="254447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8.2 Clustering Model : K-means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74EC0-BE90-F54C-B5BE-63AD3E67AD39}"/>
              </a:ext>
            </a:extLst>
          </p:cNvPr>
          <p:cNvSpPr txBox="1"/>
          <p:nvPr/>
        </p:nvSpPr>
        <p:spPr>
          <a:xfrm>
            <a:off x="1343025" y="1338873"/>
            <a:ext cx="95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we get the optimal k from step 8.1, let’s build the clustering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each customer is in what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7CB96-CCDE-CDD0-D210-C82D03D9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2423594"/>
            <a:ext cx="10100842" cy="181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4DE38-CF8F-1D8B-562D-2E9C8BEC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950" y="2423595"/>
            <a:ext cx="3038899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EF287-8E9C-866B-01E8-BD4528B82C06}"/>
              </a:ext>
            </a:extLst>
          </p:cNvPr>
          <p:cNvSpPr txBox="1"/>
          <p:nvPr/>
        </p:nvSpPr>
        <p:spPr>
          <a:xfrm>
            <a:off x="8792950" y="327481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856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E6C3-4C22-CD75-13D1-C80A88F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161" y="493058"/>
            <a:ext cx="6241677" cy="48409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3" y="1362635"/>
            <a:ext cx="8516472" cy="5100917"/>
          </a:xfrm>
        </p:spPr>
        <p:txBody>
          <a:bodyPr/>
          <a:lstStyle/>
          <a:p>
            <a:pPr lvl="1"/>
            <a:r>
              <a:rPr lang="en-US" sz="1600" dirty="0"/>
              <a:t>The objectives of the project are as follows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Data Cleaning &amp; Transformation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Engineering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Segmentation using K-Means Clustering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Analysis &amp; Evaluation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Recommendation System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9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103437"/>
            <a:ext cx="3946713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	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4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0AD7-EBF9-34A1-CB37-B487BD4F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764" y="1174377"/>
            <a:ext cx="8516472" cy="5100917"/>
          </a:xfrm>
        </p:spPr>
        <p:txBody>
          <a:bodyPr/>
          <a:lstStyle/>
          <a:p>
            <a:pPr lvl="1"/>
            <a:r>
              <a:rPr lang="en-US" dirty="0"/>
              <a:t>Dataset source : </a:t>
            </a:r>
            <a:r>
              <a:rPr lang="en-US" dirty="0">
                <a:hlinkClick r:id="rId2"/>
              </a:rPr>
              <a:t>https://archive.ics.uci.edu/dataset/352/online+retail</a:t>
            </a:r>
            <a:endParaRPr lang="en-US" dirty="0"/>
          </a:p>
          <a:p>
            <a:pPr lvl="1"/>
            <a:r>
              <a:rPr lang="en-US" dirty="0"/>
              <a:t>Dataset size : 541,909 rows and 8 columns</a:t>
            </a:r>
          </a:p>
          <a:p>
            <a:pPr lvl="1"/>
            <a:r>
              <a:rPr lang="en-US" dirty="0"/>
              <a:t>Features of Dataset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InvoiceNo</a:t>
            </a:r>
            <a:r>
              <a:rPr lang="en-US" dirty="0"/>
              <a:t> : invoice number for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StockCode</a:t>
            </a:r>
            <a:r>
              <a:rPr lang="en-US" dirty="0"/>
              <a:t> : the product code for each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: descriptions of the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Quantity : quantity of products purchased in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InvoiceDate</a:t>
            </a:r>
            <a:r>
              <a:rPr lang="en-US" dirty="0"/>
              <a:t> : records the date and time of each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UnitPrice</a:t>
            </a:r>
            <a:r>
              <a:rPr lang="en-US" dirty="0"/>
              <a:t> : price of each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CustomerID</a:t>
            </a:r>
            <a:r>
              <a:rPr lang="en-US" dirty="0"/>
              <a:t> : customer's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 : country where each transaction occurs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143A8-46E5-9C30-AD8A-71C78615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68" y="2161998"/>
            <a:ext cx="3077004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F63-F3AC-DA2D-7146-5BAF73CA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2103437"/>
            <a:ext cx="3946713" cy="1325563"/>
          </a:xfrm>
        </p:spPr>
        <p:txBody>
          <a:bodyPr/>
          <a:lstStyle/>
          <a:p>
            <a:r>
              <a:rPr lang="en-US" dirty="0"/>
              <a:t>EXPLORE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FC17DA-C447-E41A-528B-BA2A3111768B}"/>
              </a:ext>
            </a:extLst>
          </p:cNvPr>
          <p:cNvSpPr txBox="1">
            <a:spLocks/>
          </p:cNvSpPr>
          <p:nvPr/>
        </p:nvSpPr>
        <p:spPr>
          <a:xfrm>
            <a:off x="6720167" y="1308921"/>
            <a:ext cx="4138334" cy="4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DATASET OVERVIEW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EXPLORE DATA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DIMENSIONALITY REDUCTION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MODEL EVALUATION &amp;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RECOMMENDATION SYSTEM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4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C9D1-003D-8F31-31BD-F995D634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411" y="421341"/>
            <a:ext cx="6869207" cy="436526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First 10 rows of </a:t>
            </a:r>
            <a:r>
              <a:rPr lang="en-US" sz="2000" dirty="0" err="1"/>
              <a:t>dataframe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D84E-9EF4-E525-03E6-03B245EFC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71" y="1410853"/>
            <a:ext cx="8820929" cy="436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9757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1092</TotalTime>
  <Words>2475</Words>
  <Application>Microsoft Office PowerPoint</Application>
  <PresentationFormat>Widescreen</PresentationFormat>
  <Paragraphs>356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source-serif-pro</vt:lpstr>
      <vt:lpstr>Arial</vt:lpstr>
      <vt:lpstr>Calibri</vt:lpstr>
      <vt:lpstr>Tenorite</vt:lpstr>
      <vt:lpstr>Monoline</vt:lpstr>
      <vt:lpstr>CUSTOMER PRODUCT RECOMMENDATION SYSTEM</vt:lpstr>
      <vt:lpstr>SECTIONS</vt:lpstr>
      <vt:lpstr>Introduction</vt:lpstr>
      <vt:lpstr>Problem statement</vt:lpstr>
      <vt:lpstr>Objectives </vt:lpstr>
      <vt:lpstr>DATASET OVERVIEW</vt:lpstr>
      <vt:lpstr>PowerPoint Presentation</vt:lpstr>
      <vt:lpstr>EXPLORE data</vt:lpstr>
      <vt:lpstr>First 10 rows of dataframe</vt:lpstr>
      <vt:lpstr>SUMMARY STATISTICS</vt:lpstr>
      <vt:lpstr>TOP 10 MOST FREQUENT STOCK CODES</vt:lpstr>
      <vt:lpstr>TOP 30 MOST FREQUENT descriptions</vt:lpstr>
      <vt:lpstr>Show all canceled transaction</vt:lpstr>
      <vt:lpstr>DATA PREPROCESSING</vt:lpstr>
      <vt:lpstr>4.1 HANDLING MISSING VALUES</vt:lpstr>
      <vt:lpstr>HANDLING missing value strategy</vt:lpstr>
      <vt:lpstr>4.2 HANDLING DUPLICATE VALUES</vt:lpstr>
      <vt:lpstr>HANDLING DUPLICATES strategy</vt:lpstr>
      <vt:lpstr>4.3 HANDLING cancelled transaction</vt:lpstr>
      <vt:lpstr>4.4 HANDLING STOCKCODE ANOMALIES</vt:lpstr>
      <vt:lpstr>PowerPoint Presentation</vt:lpstr>
      <vt:lpstr>4.5 CLEANING DESCRIPTION COLUMN</vt:lpstr>
      <vt:lpstr>PowerPoint Presentation</vt:lpstr>
      <vt:lpstr>CLEANING DESCRIPTION strategy</vt:lpstr>
      <vt:lpstr>4.6 treating zero unit prices</vt:lpstr>
      <vt:lpstr>Handling zero unit prices strategy</vt:lpstr>
      <vt:lpstr>Feature engineering</vt:lpstr>
      <vt:lpstr>5.1 RFM MODEL</vt:lpstr>
      <vt:lpstr>RECENCY</vt:lpstr>
      <vt:lpstr>frequency</vt:lpstr>
      <vt:lpstr>monetary</vt:lpstr>
      <vt:lpstr>5.2 product diversity</vt:lpstr>
      <vt:lpstr>5.3 Behavioral Features</vt:lpstr>
      <vt:lpstr>5.4 Geographic Features</vt:lpstr>
      <vt:lpstr>5.5 Cancellation Insights</vt:lpstr>
      <vt:lpstr>5.6 Seasonality &amp; Trends</vt:lpstr>
      <vt:lpstr>summary</vt:lpstr>
      <vt:lpstr>CORRELATION ANALYSIS</vt:lpstr>
      <vt:lpstr>PowerPoint Presentation</vt:lpstr>
      <vt:lpstr>Dimensionality reduction</vt:lpstr>
      <vt:lpstr>Why We Need Dimensionality Reduction?</vt:lpstr>
      <vt:lpstr> PCA (Principal Component Analysis)</vt:lpstr>
      <vt:lpstr>pca result</vt:lpstr>
      <vt:lpstr>modeling</vt:lpstr>
      <vt:lpstr>K-means clustering</vt:lpstr>
      <vt:lpstr>ELBOW Method</vt:lpstr>
      <vt:lpstr>Silhouette Method</vt:lpstr>
      <vt:lpstr>deeper analyze</vt:lpstr>
      <vt:lpstr>8.2 Clustering Model : K-means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PRODUCT RECOMMENDATION SYSTEM</dc:title>
  <dc:creator>thaksin chang</dc:creator>
  <cp:lastModifiedBy>thaksin chang</cp:lastModifiedBy>
  <cp:revision>8</cp:revision>
  <dcterms:created xsi:type="dcterms:W3CDTF">2024-05-06T14:43:01Z</dcterms:created>
  <dcterms:modified xsi:type="dcterms:W3CDTF">2024-05-13T08:57:04Z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