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53638-5444-4B55-8495-3287D1C53D7A}">
  <a:tblStyle styleId="{A6853638-5444-4B55-8495-3287D1C53D7A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07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07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07" y="8685207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5830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041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67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175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04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737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1313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002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13351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8042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945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084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90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69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87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52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09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838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859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696A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5333996" y="179998"/>
            <a:ext cx="3571874" cy="827989"/>
            <a:chOff x="5333996" y="179998"/>
            <a:chExt cx="3571874" cy="827989"/>
          </a:xfrm>
        </p:grpSpPr>
        <p:pic>
          <p:nvPicPr>
            <p:cNvPr id="17" name="Shape 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3996" y="179998"/>
              <a:ext cx="3571874" cy="504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5333996" y="684820"/>
              <a:ext cx="3571874" cy="3231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rme"/>
                <a:buNone/>
              </a:pPr>
              <a:r>
                <a:rPr lang="de-DE" sz="1500" b="0" i="0" u="none" strike="noStrike" cap="none" baseline="0">
                  <a:solidFill>
                    <a:srgbClr val="000000"/>
                  </a:solidFill>
                  <a:latin typeface="Carme"/>
                  <a:ea typeface="Carme"/>
                  <a:cs typeface="Carme"/>
                  <a:sym typeface="Carme"/>
                </a:rPr>
                <a:t>Institut für Wirtschaftsinformatik</a:t>
              </a:r>
            </a:p>
          </p:txBody>
        </p:sp>
      </p:grpSp>
      <p:sp>
        <p:nvSpPr>
          <p:cNvPr id="19" name="Shape 19"/>
          <p:cNvSpPr txBox="1"/>
          <p:nvPr/>
        </p:nvSpPr>
        <p:spPr>
          <a:xfrm>
            <a:off x="761995" y="5486400"/>
            <a:ext cx="5562596" cy="4308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 sz="2200" b="1" i="0" u="none" strike="noStrike" cap="none" baseline="0" dirty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Ingo </a:t>
            </a:r>
            <a:r>
              <a:rPr lang="de-DE" sz="2200" b="1" i="0" u="none" strike="noStrike" cap="none" baseline="0" dirty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Rößner, Dan Häberlein</a:t>
            </a:r>
            <a:endParaRPr lang="de-DE" sz="2200" b="1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61995" y="1143000"/>
            <a:ext cx="8382003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61995" y="2057400"/>
            <a:ext cx="83693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600"/>
              </a:spcBef>
              <a:buFont typeface="Carme"/>
              <a:buNone/>
              <a:defRPr/>
            </a:lvl1pPr>
            <a:lvl2pPr marL="457200" indent="0" rtl="0">
              <a:spcBef>
                <a:spcPts val="600"/>
              </a:spcBef>
              <a:buFont typeface="Carme"/>
              <a:buNone/>
              <a:defRPr/>
            </a:lvl2pPr>
            <a:lvl3pPr marL="914400" indent="0" rtl="0">
              <a:spcBef>
                <a:spcPts val="0"/>
              </a:spcBef>
              <a:buFont typeface="Carme"/>
              <a:buNone/>
              <a:defRPr/>
            </a:lvl3pPr>
            <a:lvl4pPr marL="1371600" indent="0" rtl="0">
              <a:spcBef>
                <a:spcPts val="600"/>
              </a:spcBef>
              <a:buFont typeface="Carme"/>
              <a:buNone/>
              <a:defRPr/>
            </a:lvl4pPr>
            <a:lvl5pPr marL="1828800" indent="0" rtl="0">
              <a:spcBef>
                <a:spcPts val="600"/>
              </a:spcBef>
              <a:buFont typeface="Carm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20"/>
            <a:ext cx="452595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5" y="2171704"/>
            <a:ext cx="585152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3" y="190506"/>
            <a:ext cx="5851529" cy="60197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489696"/>
            <a:ext cx="9144000" cy="381003"/>
          </a:xfrm>
          <a:prstGeom prst="rect">
            <a:avLst/>
          </a:prstGeom>
          <a:solidFill>
            <a:srgbClr val="696A6E"/>
          </a:solidFill>
          <a:ln>
            <a:noFill/>
          </a:ln>
        </p:spPr>
        <p:txBody>
          <a:bodyPr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696A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500"/>
              </a:spcBef>
              <a:defRPr/>
            </a:lvl1pPr>
            <a:lvl2pPr rtl="0">
              <a:spcBef>
                <a:spcPts val="500"/>
              </a:spcBef>
              <a:defRPr/>
            </a:lvl2pPr>
            <a:lvl3pPr rtl="0">
              <a:spcBef>
                <a:spcPts val="400"/>
              </a:spcBef>
              <a:defRPr/>
            </a:lvl3pPr>
            <a:lvl4pPr rtl="0">
              <a:spcBef>
                <a:spcPts val="400"/>
              </a:spcBef>
              <a:defRPr/>
            </a:lvl4pPr>
            <a:lvl5pPr rtl="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rme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600200"/>
            <a:ext cx="419096" cy="487679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696A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5333996" y="179998"/>
            <a:ext cx="3571874" cy="827989"/>
            <a:chOff x="5333996" y="179998"/>
            <a:chExt cx="3571874" cy="827989"/>
          </a:xfrm>
        </p:grpSpPr>
        <p:pic>
          <p:nvPicPr>
            <p:cNvPr id="30" name="Shape 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3996" y="179998"/>
              <a:ext cx="3571874" cy="504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31"/>
            <p:cNvSpPr txBox="1"/>
            <p:nvPr/>
          </p:nvSpPr>
          <p:spPr>
            <a:xfrm>
              <a:off x="5333996" y="684820"/>
              <a:ext cx="3571874" cy="3231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rme"/>
                <a:buNone/>
              </a:pPr>
              <a:r>
                <a:rPr lang="de-DE" sz="1500" b="0" i="0" u="none" strike="noStrike" cap="none" baseline="0">
                  <a:solidFill>
                    <a:srgbClr val="000000"/>
                  </a:solidFill>
                  <a:latin typeface="Carme"/>
                  <a:ea typeface="Carme"/>
                  <a:cs typeface="Carme"/>
                  <a:sym typeface="Carme"/>
                </a:rPr>
                <a:t>Institut für Wirtschaftsinformatik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0" y="4406894"/>
            <a:ext cx="7772400" cy="1362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0" y="2906713"/>
            <a:ext cx="7772400" cy="1500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500"/>
              </a:spcBef>
              <a:buClr>
                <a:srgbClr val="898989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700"/>
              </a:spcBef>
              <a:defRPr/>
            </a:lvl1pPr>
            <a:lvl2pPr rtl="0">
              <a:spcBef>
                <a:spcPts val="600"/>
              </a:spcBef>
              <a:defRPr/>
            </a:lvl2pPr>
            <a:lvl3pPr rtl="0">
              <a:spcBef>
                <a:spcPts val="500"/>
              </a:spcBef>
              <a:defRPr/>
            </a:lvl3pPr>
            <a:lvl4pPr rtl="0">
              <a:spcBef>
                <a:spcPts val="400"/>
              </a:spcBef>
              <a:defRPr/>
            </a:lvl4pPr>
            <a:lvl5pPr rtl="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196" y="1600200"/>
            <a:ext cx="4038602" cy="452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700"/>
              </a:spcBef>
              <a:defRPr/>
            </a:lvl1pPr>
            <a:lvl2pPr rtl="0">
              <a:spcBef>
                <a:spcPts val="600"/>
              </a:spcBef>
              <a:defRPr/>
            </a:lvl2pPr>
            <a:lvl3pPr rtl="0">
              <a:spcBef>
                <a:spcPts val="500"/>
              </a:spcBef>
              <a:defRPr/>
            </a:lvl3pPr>
            <a:lvl4pPr rtl="0">
              <a:spcBef>
                <a:spcPts val="400"/>
              </a:spcBef>
              <a:defRPr/>
            </a:lvl4pPr>
            <a:lvl5pPr rtl="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3" cy="639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60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2"/>
            <a:ext cx="4040183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defRPr/>
            </a:lvl1pPr>
            <a:lvl2pPr rtl="0">
              <a:spcBef>
                <a:spcPts val="500"/>
              </a:spcBef>
              <a:defRPr/>
            </a:lvl2pPr>
            <a:lvl3pPr rtl="0">
              <a:spcBef>
                <a:spcPts val="400"/>
              </a:spcBef>
              <a:defRPr/>
            </a:lvl3pPr>
            <a:lvl4pPr rtl="0">
              <a:spcBef>
                <a:spcPts val="400"/>
              </a:spcBef>
              <a:defRPr/>
            </a:lvl4pPr>
            <a:lvl5pPr rtl="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3" y="1535112"/>
            <a:ext cx="4041776" cy="639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60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3" y="2174872"/>
            <a:ext cx="4041776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defRPr/>
            </a:lvl1pPr>
            <a:lvl2pPr rtl="0">
              <a:spcBef>
                <a:spcPts val="500"/>
              </a:spcBef>
              <a:defRPr/>
            </a:lvl2pPr>
            <a:lvl3pPr rtl="0">
              <a:spcBef>
                <a:spcPts val="400"/>
              </a:spcBef>
              <a:defRPr/>
            </a:lvl3pPr>
            <a:lvl4pPr rtl="0">
              <a:spcBef>
                <a:spcPts val="400"/>
              </a:spcBef>
              <a:defRPr/>
            </a:lvl4pPr>
            <a:lvl5pPr rtl="0">
              <a:spcBef>
                <a:spcPts val="4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3047"/>
            <a:ext cx="3008310" cy="1162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46" y="273047"/>
            <a:ext cx="5111752" cy="58531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0" cy="4691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5"/>
            <a:ext cx="5486399" cy="804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30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•"/>
              <a:defRPr/>
            </a:lvl1pPr>
            <a:lvl2pPr marL="742950" marR="0" indent="-107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–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•"/>
              <a:defRPr/>
            </a:lvl3pPr>
            <a:lvl4pPr marL="1600200" marR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–"/>
              <a:defRPr/>
            </a:lvl4pPr>
            <a:lvl5pPr marL="2057400" marR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»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553203" y="6530973"/>
            <a:ext cx="2133596" cy="32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324603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3" y="6248396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ref=nosim/gamesfromwith-2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p/googletest/" TargetMode="External"/><Relationship Id="rId4" Type="http://schemas.openxmlformats.org/officeDocument/2006/relationships/hyperlink" Target="http://gamesfromwithin.com/exploring-the-c-unit-testing-framework-jung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61995" y="1143000"/>
            <a:ext cx="8382003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rme"/>
              <a:buNone/>
            </a:pPr>
            <a:r>
              <a:rPr lang="de-DE" sz="2400" b="1" dirty="0" smtClean="0">
                <a:solidFill>
                  <a:srgbClr val="C00000"/>
                </a:solidFill>
                <a:latin typeface="Carme"/>
                <a:ea typeface="Carme"/>
                <a:cs typeface="Carme"/>
                <a:sym typeface="Carme"/>
              </a:rPr>
              <a:t>Forschungsseminar August 2014</a:t>
            </a:r>
            <a:endParaRPr lang="de-DE" sz="2400" b="1" i="0" u="none" strike="noStrike" cap="none" baseline="0" dirty="0">
              <a:solidFill>
                <a:srgbClr val="C00000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61995" y="2057400"/>
            <a:ext cx="8369301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400" b="1">
                <a:latin typeface="Carme"/>
                <a:ea typeface="Carme"/>
                <a:cs typeface="Carme"/>
                <a:sym typeface="Carme"/>
              </a:rPr>
              <a:t>LTest - ein C++ 11 Testframework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0104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de-DE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ManagedFixture</a:t>
            </a:r>
          </a:p>
        </p:txBody>
      </p:sp>
      <p:pic>
        <p:nvPicPr>
          <p:cNvPr id="153" name="Shape 1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1876" y="1828798"/>
            <a:ext cx="8200247" cy="40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6DC0BB4-74DB-4541-8244-29A68260EF0F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9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4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Tests können grundsätzlich Kontext unabhängig definiert werden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TestSuits sind nur Hilfsmittel zur Testerstellung außerhalb einer Funktion und Auflistung von Testnamen zum ausführen oder ignorieren einer menge von Tests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TestSuits kennen Testnamen aber weder die Tests noch LTest kennen die TestSuits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Für Before() und After() wird ein anderer Kontext als die TestSuite benötigt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CapturedParameter können als Kontext betrachtet werden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CapturedParameter sind in der Regel auch Ziel der von Before() und After() verursachten Änderungen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de-DE" sz="2000" b="0" i="0" u="none" strike="noStrike" cap="none" baseline="0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→</a:t>
            </a:r>
            <a:r>
              <a:rPr lang="de-DE" sz="20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 Before() und After() können anhand der CapturedParameter definiert werden</a:t>
            </a:r>
          </a:p>
          <a:p>
            <a:pPr marL="342900" marR="0" lvl="0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rme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Warum ManagedFixture?</a:t>
            </a:r>
          </a:p>
        </p:txBody>
      </p:sp>
      <p:sp>
        <p:nvSpPr>
          <p:cNvPr id="9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425DB790-EB02-432A-9789-D00BB5E798C8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10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1" y="1828798"/>
            <a:ext cx="5342296" cy="4144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Ignore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15406B0-FFB2-42CC-A468-294DE9BB4CF9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11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LTest::run()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6762" y="1828798"/>
            <a:ext cx="4990475" cy="37714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7295CE79-6936-49BE-91C5-80E6BECD7D3F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12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MuteMode &amp; TestResultSet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8406352" cy="35555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4D4E64C8-E80B-41C5-9F83-8D435A67D13E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13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Output Text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412" y="2534296"/>
            <a:ext cx="6603175" cy="2717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D5F99916-5F22-4DB8-82E9-1B32B2C551E8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14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Output XML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00495" y="1828800"/>
            <a:ext cx="8086295" cy="45243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&lt;testsuite failures="3" time="0.002" errors="1" skipped="0" tests="5" …&gt;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&lt;testcase time="0" name="test 1"/&gt;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&lt;testcase time="0" name="test 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&lt;failure&gt;return not true&lt;/failure&gt;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&lt;/testcase&gt;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&lt;testcase time="0.002" name="test 3"&gt;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&lt;failure&gt;bool = false, should be true&lt;/failure&gt;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&lt;/testcase&gt;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&lt;testcase time="0" name="test 5"&gt;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&lt;failure&gt;Failure at fixture 2&lt;/failure&gt;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&lt;system-out&gt;Test 5 (23) Test 5 (33)&lt;/system-out&gt;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&lt;/testcase&gt;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&lt;testcase time="0" name="test 4"&gt;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&lt;error&gt;std::exception&lt;/error&gt;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&lt;/testcase&gt;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de-DE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&lt;/testsuite&gt;</a:t>
            </a:r>
          </a:p>
        </p:txBody>
      </p:sp>
      <p:sp>
        <p:nvSpPr>
          <p:cNvPr id="8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CDF665BF-AC43-470A-8C17-243F73D1AA11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15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4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Weiteres vorgehen?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IDE Integration?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Paper zur näheren Erläuterung und als Werbung?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Projektstruktur/Ordnerstruktur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Parallelisierung? (mingw32 </a:t>
            </a:r>
            <a:r>
              <a:rPr lang="de-DE" sz="2200" b="0" i="0" u="none" strike="noStrike" cap="none" baseline="0" dirty="0" err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vs</a:t>
            </a:r>
            <a:r>
              <a:rPr lang="de-DE" sz="2200" b="0" i="0" u="none" strike="noStrike" cap="none" baseline="0" dirty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 mingw64</a:t>
            </a:r>
            <a:r>
              <a:rPr lang="de-DE" sz="2200" b="0" i="0" u="none" strike="noStrike" cap="none" baseline="0" dirty="0" smtClean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dirty="0" smtClean="0">
                <a:latin typeface="Carme"/>
                <a:ea typeface="Carme"/>
                <a:cs typeface="Carme"/>
                <a:sym typeface="Carme"/>
              </a:rPr>
              <a:t>Namensgebung (Parameter-Test Lambdas, </a:t>
            </a:r>
            <a:r>
              <a:rPr lang="de-DE" sz="2200" dirty="0" err="1" smtClean="0">
                <a:latin typeface="Carme"/>
                <a:ea typeface="Carme"/>
                <a:cs typeface="Carme"/>
                <a:sym typeface="Carme"/>
              </a:rPr>
              <a:t>DataFunction</a:t>
            </a:r>
            <a:r>
              <a:rPr lang="de-DE" sz="2200" dirty="0" smtClean="0">
                <a:latin typeface="Carme"/>
                <a:ea typeface="Carme"/>
                <a:cs typeface="Carme"/>
                <a:sym typeface="Carme"/>
              </a:rPr>
              <a:t> Klasse)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rme"/>
              <a:buChar char="•"/>
            </a:pPr>
            <a:r>
              <a:rPr lang="de-DE" sz="2200" b="0" i="0" u="none" strike="noStrike" cap="none" baseline="0" dirty="0" err="1" smtClean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Doxygen</a:t>
            </a:r>
            <a:r>
              <a:rPr lang="de-DE" sz="2200" b="0" i="0" u="none" strike="noStrike" cap="none" baseline="0" dirty="0" smtClean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 auf </a:t>
            </a:r>
            <a:r>
              <a:rPr lang="de-DE" sz="2200" b="0" i="0" u="none" strike="noStrike" cap="none" baseline="0" dirty="0" err="1" smtClean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GitHub</a:t>
            </a:r>
            <a:endParaRPr lang="de-DE" sz="2200" b="0" i="0" u="none" strike="noStrike" cap="none" baseline="0" dirty="0">
              <a:solidFill>
                <a:srgbClr val="000000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Ausblick &amp; unsere Fragen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57200" y="6492869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6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36411F77-C3ED-4F4B-AA34-199BD2FF33B1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16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4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rme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rme"/>
              <a:buNone/>
            </a:pPr>
            <a:endParaRPr sz="2200" b="0" i="0" u="none" strike="noStrike" cap="none" baseline="0">
              <a:solidFill>
                <a:srgbClr val="000000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9600" b="0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?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Fragen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7200" y="6492869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5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0" lvl="0" indent="457200" rtl="0">
              <a:lnSpc>
                <a:spcPct val="133333"/>
              </a:lnSpc>
              <a:spcBef>
                <a:spcPts val="0"/>
              </a:spcBef>
              <a:buNone/>
            </a:pPr>
            <a:r>
              <a:rPr lang="de-DE" sz="1800">
                <a:solidFill>
                  <a:schemeClr val="dk1"/>
                </a:solidFill>
              </a:rPr>
              <a:t>[1]	Kent Beck: </a:t>
            </a:r>
            <a:r>
              <a:rPr lang="de-DE" sz="1800" i="1">
                <a:solidFill>
                  <a:srgbClr val="1982D1"/>
                </a:solidFill>
                <a:hlinkClick r:id="rId3"/>
              </a:rPr>
              <a:t>Test-Driven Development: By Example</a:t>
            </a:r>
          </a:p>
          <a:p>
            <a:pPr marL="0" lvl="0" indent="457200" rtl="0">
              <a:lnSpc>
                <a:spcPct val="133333"/>
              </a:lnSpc>
              <a:spcBef>
                <a:spcPts val="0"/>
              </a:spcBef>
              <a:buNone/>
            </a:pPr>
            <a:endParaRPr sz="1800"/>
          </a:p>
          <a:p>
            <a:pPr marL="0" lvl="0" indent="457200" rtl="0">
              <a:lnSpc>
                <a:spcPct val="133333"/>
              </a:lnSpc>
              <a:spcBef>
                <a:spcPts val="0"/>
              </a:spcBef>
              <a:buNone/>
            </a:pPr>
            <a:r>
              <a:rPr lang="de-DE" sz="1800"/>
              <a:t>[2]	</a:t>
            </a:r>
            <a:r>
              <a:rPr lang="de-DE" sz="1800">
                <a:solidFill>
                  <a:schemeClr val="dk1"/>
                </a:solidFill>
              </a:rPr>
              <a:t>Exploring the C++ Unit Testing Framework Jungle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de-DE" sz="1800" u="sng">
                <a:solidFill>
                  <a:schemeClr val="hlink"/>
                </a:solidFill>
                <a:hlinkClick r:id="rId4"/>
              </a:rPr>
              <a:t>gamesfromwithin.com/exploring-the-c-unit-testing-framework-jungle</a:t>
            </a:r>
          </a:p>
          <a:p>
            <a:pPr rtl="0">
              <a:spcBef>
                <a:spcPts val="0"/>
              </a:spcBef>
              <a:buNone/>
            </a:pPr>
            <a:r>
              <a:rPr lang="de-DE" sz="1800"/>
              <a:t>			Abruf am 21.08.2014</a:t>
            </a:r>
          </a:p>
          <a:p>
            <a:pPr marL="0" indent="457200" rtl="0">
              <a:spcBef>
                <a:spcPts val="0"/>
              </a:spcBef>
              <a:buNone/>
            </a:pPr>
            <a:endParaRPr sz="1800"/>
          </a:p>
          <a:p>
            <a:pPr marL="0" indent="457200" rtl="0">
              <a:spcBef>
                <a:spcPts val="0"/>
              </a:spcBef>
              <a:buNone/>
            </a:pPr>
            <a:r>
              <a:rPr lang="de-DE" sz="1800"/>
              <a:t>[3]	Google Test Project Page und Wiki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de-DE" sz="1800"/>
              <a:t>	</a:t>
            </a:r>
            <a:r>
              <a:rPr lang="de-DE" sz="1800" u="sng">
                <a:solidFill>
                  <a:schemeClr val="hlink"/>
                </a:solidFill>
                <a:hlinkClick r:id="rId5"/>
              </a:rPr>
              <a:t>https://code.google.com/p/googletest/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de-DE" sz="1800"/>
              <a:t>	Abruf am 21.08.2014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de-DE" sz="28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Quellen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4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36363"/>
              </a:lnSpc>
              <a:spcBef>
                <a:spcPts val="0"/>
              </a:spcBef>
              <a:buSzPct val="61111"/>
              <a:buFont typeface="Arial"/>
              <a:buNone/>
            </a:pPr>
            <a:r>
              <a:rPr lang="de-DE" sz="1800" b="1">
                <a:solidFill>
                  <a:srgbClr val="333333"/>
                </a:solidFill>
              </a:rPr>
              <a:t>1 Was ist LTest?</a:t>
            </a:r>
          </a:p>
          <a:p>
            <a:pPr marL="0" lvl="0" indent="0" rtl="0">
              <a:lnSpc>
                <a:spcPct val="136363"/>
              </a:lnSpc>
              <a:spcBef>
                <a:spcPts val="800"/>
              </a:spcBef>
              <a:buSzPct val="61111"/>
              <a:buFont typeface="Arial"/>
              <a:buNone/>
            </a:pPr>
            <a:r>
              <a:rPr lang="de-DE" sz="1800" b="1">
                <a:solidFill>
                  <a:srgbClr val="333333"/>
                </a:solidFill>
              </a:rPr>
              <a:t>2 Warum noch ein C++ Unit-Test Framework?</a:t>
            </a:r>
          </a:p>
          <a:p>
            <a:pPr marL="0" lvl="0" indent="0" rtl="0">
              <a:lnSpc>
                <a:spcPct val="136363"/>
              </a:lnSpc>
              <a:spcBef>
                <a:spcPts val="800"/>
              </a:spcBef>
              <a:buSzPct val="61111"/>
              <a:buFont typeface="Arial"/>
              <a:buNone/>
            </a:pPr>
            <a:r>
              <a:rPr lang="de-DE" sz="1800" b="1">
                <a:solidFill>
                  <a:srgbClr val="333333"/>
                </a:solidFill>
              </a:rPr>
              <a:t>3 Vergleich und Abgrenzung</a:t>
            </a:r>
          </a:p>
          <a:p>
            <a:pPr marL="0" lvl="0" indent="0" rtl="0">
              <a:lnSpc>
                <a:spcPct val="136363"/>
              </a:lnSpc>
              <a:spcBef>
                <a:spcPts val="800"/>
              </a:spcBef>
              <a:buSzPct val="61111"/>
              <a:buFont typeface="Arial"/>
              <a:buNone/>
            </a:pPr>
            <a:r>
              <a:rPr lang="de-DE" sz="1800" b="1">
                <a:solidFill>
                  <a:srgbClr val="333333"/>
                </a:solidFill>
              </a:rPr>
              <a:t>4 Verwendungsbeispiele</a:t>
            </a:r>
          </a:p>
          <a:p>
            <a:pPr marL="0" lvl="0" indent="0" rtl="0">
              <a:lnSpc>
                <a:spcPct val="136363"/>
              </a:lnSpc>
              <a:spcBef>
                <a:spcPts val="800"/>
              </a:spcBef>
              <a:buSzPct val="61111"/>
              <a:buFont typeface="Arial"/>
              <a:buNone/>
            </a:pPr>
            <a:r>
              <a:rPr lang="de-DE" sz="1800" b="1">
                <a:solidFill>
                  <a:srgbClr val="333333"/>
                </a:solidFill>
              </a:rPr>
              <a:t>5 Ausblick &amp; Fragen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 sz="1400" b="0" i="0" u="none" strike="noStrike" cap="none" baseline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Ingo Rößner</a:t>
            </a:r>
            <a:r>
              <a:rPr lang="de-D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, Dan Häberlein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Agenda</a:t>
            </a:r>
          </a:p>
        </p:txBody>
      </p:sp>
      <p:sp>
        <p:nvSpPr>
          <p:cNvPr id="8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0E23AC35-6F65-40B2-87E5-CE0A23CE3B78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1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324064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/>
              <a:t>C++ Testframework für den aktuellen C++ Standard (</a:t>
            </a:r>
            <a:r>
              <a:rPr lang="de-DE" sz="1800" dirty="0" err="1"/>
              <a:t>std</a:t>
            </a:r>
            <a:r>
              <a:rPr lang="de-DE" sz="1800" dirty="0"/>
              <a:t>=</a:t>
            </a:r>
            <a:r>
              <a:rPr lang="de-DE" sz="1800" dirty="0" err="1"/>
              <a:t>c++</a:t>
            </a:r>
            <a:r>
              <a:rPr lang="de-DE" sz="1800" dirty="0"/>
              <a:t>11)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DE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Funktional</a:t>
            </a:r>
            <a:r>
              <a:rPr lang="de-DE" sz="1800" dirty="0" smtClean="0">
                <a:solidFill>
                  <a:schemeClr val="dk1"/>
                </a:solidFill>
              </a:rPr>
              <a:t>:			Verwendung </a:t>
            </a:r>
            <a:r>
              <a:rPr lang="de-DE" sz="1800" dirty="0">
                <a:solidFill>
                  <a:schemeClr val="dk1"/>
                </a:solidFill>
              </a:rPr>
              <a:t>von Lambda Funktionen zur </a:t>
            </a:r>
            <a:r>
              <a:rPr lang="de-DE" sz="1800" dirty="0" smtClean="0">
                <a:solidFill>
                  <a:schemeClr val="dk1"/>
                </a:solidFill>
              </a:rPr>
              <a:t>				einfachen Darstellung </a:t>
            </a:r>
            <a:r>
              <a:rPr lang="de-DE" sz="1800" dirty="0">
                <a:solidFill>
                  <a:schemeClr val="dk1"/>
                </a:solidFill>
              </a:rPr>
              <a:t>von </a:t>
            </a:r>
            <a:r>
              <a:rPr lang="de-DE" sz="1800" dirty="0" smtClean="0">
                <a:solidFill>
                  <a:schemeClr val="dk1"/>
                </a:solidFill>
              </a:rPr>
              <a:t>Testfällen</a:t>
            </a:r>
            <a:endParaRPr lang="de-DE" sz="1800" dirty="0"/>
          </a:p>
          <a:p>
            <a:pPr marL="0" lvl="0" indent="0" rtl="0">
              <a:spcBef>
                <a:spcPts val="0"/>
              </a:spcBef>
              <a:buNone/>
            </a:pPr>
            <a:endParaRPr lang="de-DE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 err="1">
                <a:solidFill>
                  <a:schemeClr val="dk1"/>
                </a:solidFill>
              </a:rPr>
              <a:t>LTest</a:t>
            </a:r>
            <a:r>
              <a:rPr lang="de-DE" sz="1800" dirty="0">
                <a:solidFill>
                  <a:schemeClr val="dk1"/>
                </a:solidFill>
              </a:rPr>
              <a:t> ist auch eine Bibliothek: </a:t>
            </a:r>
            <a:r>
              <a:rPr lang="de-DE" sz="1800" dirty="0" smtClean="0">
                <a:solidFill>
                  <a:schemeClr val="dk1"/>
                </a:solidFill>
              </a:rPr>
              <a:t>	programmatischer Zugriff auf 					Testergebnisse </a:t>
            </a:r>
            <a:r>
              <a:rPr lang="de-DE" sz="1800" dirty="0">
                <a:solidFill>
                  <a:schemeClr val="dk1"/>
                </a:solidFill>
              </a:rPr>
              <a:t>ist </a:t>
            </a:r>
            <a:r>
              <a:rPr lang="de-DE" sz="1800" dirty="0" smtClean="0">
                <a:solidFill>
                  <a:schemeClr val="dk1"/>
                </a:solidFill>
              </a:rPr>
              <a:t>möglich</a:t>
            </a:r>
            <a:endParaRPr lang="de-DE"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de-DE" sz="18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Stabil und </a:t>
            </a:r>
            <a:r>
              <a:rPr lang="de-DE" sz="1800" dirty="0" smtClean="0">
                <a:solidFill>
                  <a:schemeClr val="dk1"/>
                </a:solidFill>
              </a:rPr>
              <a:t>Nachvollziehbar:</a:t>
            </a:r>
            <a:r>
              <a:rPr lang="de-DE" sz="1800" dirty="0">
                <a:solidFill>
                  <a:schemeClr val="dk1"/>
                </a:solidFill>
              </a:rPr>
              <a:t>	</a:t>
            </a:r>
            <a:r>
              <a:rPr lang="de-DE" sz="1800" dirty="0" smtClean="0">
                <a:solidFill>
                  <a:schemeClr val="dk1"/>
                </a:solidFill>
              </a:rPr>
              <a:t>Ausschließliche </a:t>
            </a:r>
            <a:r>
              <a:rPr lang="de-DE" sz="1800" dirty="0">
                <a:solidFill>
                  <a:schemeClr val="dk1"/>
                </a:solidFill>
              </a:rPr>
              <a:t>Nutzung von C++	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DE" sz="18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 smtClean="0">
                <a:solidFill>
                  <a:schemeClr val="dk1"/>
                </a:solidFill>
              </a:rPr>
              <a:t>Ergebnisrepräsentation:</a:t>
            </a:r>
            <a:r>
              <a:rPr lang="de-DE" sz="1800" dirty="0">
                <a:solidFill>
                  <a:schemeClr val="dk1"/>
                </a:solidFill>
              </a:rPr>
              <a:t>	</a:t>
            </a:r>
            <a:r>
              <a:rPr lang="de-DE" sz="1800" dirty="0" smtClean="0">
                <a:solidFill>
                  <a:schemeClr val="dk1"/>
                </a:solidFill>
              </a:rPr>
              <a:t>Verschiedene </a:t>
            </a:r>
            <a:r>
              <a:rPr lang="de-DE" sz="1800" dirty="0">
                <a:solidFill>
                  <a:schemeClr val="dk1"/>
                </a:solidFill>
              </a:rPr>
              <a:t>Ausgabeformate möglich 				</a:t>
            </a:r>
            <a:r>
              <a:rPr lang="de-DE" sz="1800" dirty="0" smtClean="0">
                <a:solidFill>
                  <a:schemeClr val="dk1"/>
                </a:solidFill>
              </a:rPr>
              <a:t>implementiert</a:t>
            </a:r>
            <a:r>
              <a:rPr lang="de-DE" sz="1800" dirty="0">
                <a:solidFill>
                  <a:schemeClr val="dk1"/>
                </a:solidFill>
              </a:rPr>
              <a:t>: (Text, XML</a:t>
            </a:r>
            <a:r>
              <a:rPr lang="de-DE" sz="1800" dirty="0" smtClean="0">
                <a:solidFill>
                  <a:schemeClr val="dk1"/>
                </a:solidFill>
              </a:rPr>
              <a:t>)</a:t>
            </a:r>
            <a:endParaRPr lang="de-DE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de-DE" sz="2800"/>
              <a:t>Was ist LTest?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6492869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 sz="1400" b="0" i="0" u="none" strike="noStrike" cap="none" baseline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Ingo Rößner</a:t>
            </a:r>
            <a:r>
              <a:rPr lang="de-D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, Dan Häberlein</a:t>
            </a:r>
          </a:p>
        </p:txBody>
      </p:sp>
      <p:sp>
        <p:nvSpPr>
          <p:cNvPr id="6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E6E60E20-9B80-447E-BE25-5A44CE70167D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2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981202"/>
            <a:ext cx="8229600" cy="41451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/>
              <a:t>C++ 11 bietet neue Sprachmittel an, die in den meisten erprobten älteren Testframeworks (z.B. </a:t>
            </a:r>
            <a:r>
              <a:rPr lang="de-DE" sz="1800" dirty="0" err="1"/>
              <a:t>CppUnit</a:t>
            </a:r>
            <a:r>
              <a:rPr lang="de-DE" sz="1800" dirty="0"/>
              <a:t>) nicht eingearbeitet wurden (z.B. Lambdas)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de-DE" sz="1800" dirty="0"/>
              <a:t>→ Innovation zur Steigerung der Lesbarkeit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 Einfache Dinge sollen einfach, komplizierte Dinge möglich sein</a:t>
            </a:r>
          </a:p>
          <a:p>
            <a:pPr marL="0" lvl="0" indent="0" rtl="0">
              <a:spcBef>
                <a:spcPts val="0"/>
              </a:spcBef>
              <a:buSzPct val="100000"/>
              <a:buNone/>
            </a:pPr>
            <a:r>
              <a:rPr lang="de-DE" sz="1800" dirty="0">
                <a:solidFill>
                  <a:schemeClr val="dk1"/>
                </a:solidFill>
              </a:rPr>
              <a:t>              → Viele C++-Testframeworks schwer zu installieren &amp; verwenden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Vermeidung von Wiederholung (konsequentes DRY)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Vermeidung von Makros  </a:t>
            </a:r>
          </a:p>
          <a:p>
            <a:pPr marL="0" lvl="0" indent="0" rtl="0">
              <a:spcBef>
                <a:spcPts val="0"/>
              </a:spcBef>
              <a:buSzPct val="100000"/>
              <a:buNone/>
            </a:pPr>
            <a:r>
              <a:rPr lang="de-DE" sz="1800" dirty="0">
                <a:solidFill>
                  <a:schemeClr val="dk1"/>
                </a:solidFill>
              </a:rPr>
              <a:t>              → leichteres Debuggen </a:t>
            </a:r>
            <a:endParaRPr lang="de-DE" sz="18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SzPct val="100000"/>
              <a:buNone/>
            </a:pPr>
            <a:endParaRPr lang="de-DE"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de-DE" sz="1800" dirty="0">
                <a:solidFill>
                  <a:schemeClr val="dk1"/>
                </a:solidFill>
              </a:rPr>
              <a:t>Persönliches Interesse an C++ 11 &amp; TDD (siehe [1] </a:t>
            </a:r>
            <a:r>
              <a:rPr lang="de-DE" sz="1800" dirty="0" smtClean="0">
                <a:solidFill>
                  <a:schemeClr val="dk1"/>
                </a:solidFill>
              </a:rPr>
              <a:t>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2800"/>
              <a:t>Warum noch ein C++ Unit-Test Framework?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6492869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 sz="1400" b="0" i="0" u="none" strike="noStrike" cap="none" baseline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Ingo Rößner</a:t>
            </a:r>
            <a:r>
              <a:rPr lang="de-D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, Dan Häberlein</a:t>
            </a:r>
          </a:p>
        </p:txBody>
      </p:sp>
      <p:sp>
        <p:nvSpPr>
          <p:cNvPr id="6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C98F784E-FCE6-4AA5-BA73-F55C2A609BCF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3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de-DE" sz="2800"/>
              <a:t>Vergleich zu anderen Test-Frameworks [2][3]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1063850" y="2050425"/>
          <a:ext cx="7254975" cy="3870780"/>
        </p:xfrm>
        <a:graphic>
          <a:graphicData uri="http://schemas.openxmlformats.org/drawingml/2006/table">
            <a:tbl>
              <a:tblPr>
                <a:noFill/>
                <a:tableStyleId>{A6853638-5444-4B55-8495-3287D1C53D7A}</a:tableStyleId>
              </a:tblPr>
              <a:tblGrid>
                <a:gridCol w="1304650"/>
                <a:gridCol w="1050050"/>
                <a:gridCol w="986425"/>
                <a:gridCol w="922775"/>
                <a:gridCol w="779575"/>
                <a:gridCol w="986400"/>
                <a:gridCol w="1225100"/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Framework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de-DE" b="1"/>
                        <a:t>Test-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verbosity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de-DE" b="1"/>
                        <a:t>Modify-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Portable 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Fixtures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de-DE" b="1"/>
                        <a:t>Param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Tests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de-DE" b="1"/>
                        <a:t>Output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Formats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Grouping</a:t>
                      </a:r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LTest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2 Lines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STL / C++ 11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Variable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Centric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Text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XML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Suites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UnitTest++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4 Lines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Minimal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RAII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No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VS Comp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Suites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CppUnit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8 Lines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STL</a:t>
                      </a:r>
                      <a:br>
                        <a:rPr lang="de-DE"/>
                      </a:br>
                      <a:r>
                        <a:rPr lang="de-DE"/>
                        <a:t>RTTI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XUnit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VS Comp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Outputter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Interface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Suites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Boost Test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4 Lines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BOOST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RAII /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Makro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No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Text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No easy Interface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Verbose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Suites</a:t>
                      </a: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de-DE" b="1"/>
                        <a:t>Google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b="1"/>
                        <a:t> Test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5 Lines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STL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XUnit / </a:t>
                      </a:r>
                      <a:br>
                        <a:rPr lang="de-DE"/>
                      </a:br>
                      <a:r>
                        <a:rPr lang="de-DE"/>
                        <a:t>RAII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Text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XML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de-DE"/>
                        <a:t>Classes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457200" y="6492869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 sz="1400" b="0" i="0" u="none" strike="noStrike" cap="none" baseline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Ingo Rößner</a:t>
            </a:r>
            <a:r>
              <a:rPr lang="de-DE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, Dan Häberlein</a:t>
            </a:r>
          </a:p>
        </p:txBody>
      </p:sp>
      <p:sp>
        <p:nvSpPr>
          <p:cNvPr id="6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CC7887A8-F9B6-4D72-92AB-3EA2225D3D8F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4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Einfacher Test</a:t>
            </a:r>
          </a:p>
        </p:txBody>
      </p:sp>
      <p:pic>
        <p:nvPicPr>
          <p:cNvPr id="129" name="Shape 1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0356" y="1828798"/>
            <a:ext cx="5903288" cy="32455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B611BD50-7DF6-4066-8F32-598134A05D1B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5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0038" y="1828798"/>
            <a:ext cx="7423924" cy="406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LTAssert</a:t>
            </a:r>
          </a:p>
        </p:txBody>
      </p:sp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886F8F4F-E156-41A6-87BF-2ACFA85ACD67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6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Fixture Test</a:t>
            </a:r>
          </a:p>
        </p:txBody>
      </p:sp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8ED11D3B-896D-4C1A-8E61-11D772DFEBE6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7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76" y="1828798"/>
            <a:ext cx="6979248" cy="405338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6867" y="1828798"/>
            <a:ext cx="6830266" cy="377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57200" y="6492869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r>
              <a:rPr lang="de-DE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Ingo Rößner, Dan Häberlein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020762"/>
            <a:ext cx="8229600" cy="808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rme"/>
              <a:buNone/>
            </a:pPr>
            <a:r>
              <a:rPr lang="de-DE" sz="2800" b="1" i="0" u="none" strike="noStrike" cap="none" baseline="0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Fixture Test</a:t>
            </a:r>
          </a:p>
        </p:txBody>
      </p:sp>
      <p:sp>
        <p:nvSpPr>
          <p:cNvPr id="7" name="Shape 169"/>
          <p:cNvSpPr txBox="1"/>
          <p:nvPr/>
        </p:nvSpPr>
        <p:spPr>
          <a:xfrm>
            <a:off x="6553203" y="6553203"/>
            <a:ext cx="2133596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 fontScale="775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rme"/>
              <a:buNone/>
            </a:pPr>
            <a:fld id="{8ED11D3B-896D-4C1A-8E61-11D772DFEBE6}" type="slidenum">
              <a:rPr lang="de-DE" sz="1400" b="0" i="0" u="none" strike="noStrike" cap="none" baseline="0" smtClean="0">
                <a:solidFill>
                  <a:srgbClr val="FFFFFF"/>
                </a:solidFill>
                <a:latin typeface="Carme"/>
                <a:ea typeface="Carme"/>
                <a:cs typeface="Carme"/>
                <a:sym typeface="Carme"/>
              </a:rPr>
              <a:t>8</a:t>
            </a:fld>
            <a:endParaRPr lang="de-DE" sz="1400" b="0" i="0" u="none" strike="noStrike" cap="none" baseline="0" dirty="0">
              <a:solidFill>
                <a:srgbClr val="FFFFFF"/>
              </a:solidFill>
              <a:latin typeface="Carme"/>
              <a:ea typeface="Carme"/>
              <a:cs typeface="Carme"/>
              <a:sym typeface="Carme"/>
            </a:endParaRPr>
          </a:p>
        </p:txBody>
      </p:sp>
    </p:spTree>
    <p:extLst>
      <p:ext uri="{BB962C8B-B14F-4D97-AF65-F5344CB8AC3E}">
        <p14:creationId xmlns:p14="http://schemas.microsoft.com/office/powerpoint/2010/main" val="15401856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P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Bildschirmpräsentation (4:3)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Carme</vt:lpstr>
      <vt:lpstr>Noto Symbol</vt:lpstr>
      <vt:lpstr>PP_Template</vt:lpstr>
      <vt:lpstr>Forschungsseminar August 2014</vt:lpstr>
      <vt:lpstr>Agenda</vt:lpstr>
      <vt:lpstr>Was ist LTest?</vt:lpstr>
      <vt:lpstr>Warum noch ein C++ Unit-Test Framework?</vt:lpstr>
      <vt:lpstr>Vergleich zu anderen Test-Frameworks [2][3]</vt:lpstr>
      <vt:lpstr>Einfacher Test</vt:lpstr>
      <vt:lpstr>LTAssert</vt:lpstr>
      <vt:lpstr>Fixture Test</vt:lpstr>
      <vt:lpstr>Fixture Test</vt:lpstr>
      <vt:lpstr>ManagedFixture</vt:lpstr>
      <vt:lpstr>Warum ManagedFixture?</vt:lpstr>
      <vt:lpstr>Ignore</vt:lpstr>
      <vt:lpstr>LTest::run()</vt:lpstr>
      <vt:lpstr>MuteMode &amp; TestResultSet</vt:lpstr>
      <vt:lpstr>Output Text</vt:lpstr>
      <vt:lpstr>Output XML</vt:lpstr>
      <vt:lpstr>Ausblick &amp; unsere Fragen</vt:lpstr>
      <vt:lpstr>Fragen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</dc:title>
  <cp:lastModifiedBy>Ingo Rößner</cp:lastModifiedBy>
  <cp:revision>21</cp:revision>
  <dcterms:modified xsi:type="dcterms:W3CDTF">2014-08-22T12:41:52Z</dcterms:modified>
</cp:coreProperties>
</file>