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24"/>
  </p:notesMasterIdLst>
  <p:sldIdLst>
    <p:sldId id="258" r:id="rId2"/>
    <p:sldId id="385" r:id="rId3"/>
    <p:sldId id="386" r:id="rId4"/>
    <p:sldId id="424" r:id="rId5"/>
    <p:sldId id="432" r:id="rId6"/>
    <p:sldId id="341" r:id="rId7"/>
    <p:sldId id="433" r:id="rId8"/>
    <p:sldId id="434" r:id="rId9"/>
    <p:sldId id="368" r:id="rId10"/>
    <p:sldId id="369" r:id="rId11"/>
    <p:sldId id="435" r:id="rId12"/>
    <p:sldId id="436" r:id="rId13"/>
    <p:sldId id="437" r:id="rId14"/>
    <p:sldId id="438" r:id="rId15"/>
    <p:sldId id="440" r:id="rId16"/>
    <p:sldId id="439" r:id="rId17"/>
    <p:sldId id="441" r:id="rId18"/>
    <p:sldId id="442" r:id="rId19"/>
    <p:sldId id="280" r:id="rId20"/>
    <p:sldId id="363" r:id="rId21"/>
    <p:sldId id="364" r:id="rId22"/>
    <p:sldId id="36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1610891-81C3-45EA-9363-152DE519F32C}">
          <p14:sldIdLst>
            <p14:sldId id="258"/>
            <p14:sldId id="385"/>
            <p14:sldId id="386"/>
            <p14:sldId id="424"/>
            <p14:sldId id="432"/>
            <p14:sldId id="341"/>
            <p14:sldId id="433"/>
            <p14:sldId id="434"/>
            <p14:sldId id="368"/>
            <p14:sldId id="369"/>
            <p14:sldId id="435"/>
            <p14:sldId id="436"/>
            <p14:sldId id="437"/>
            <p14:sldId id="438"/>
            <p14:sldId id="440"/>
            <p14:sldId id="439"/>
            <p14:sldId id="441"/>
            <p14:sldId id="442"/>
            <p14:sldId id="280"/>
            <p14:sldId id="363"/>
            <p14:sldId id="364"/>
            <p14:sldId id="365"/>
          </p14:sldIdLst>
        </p14:section>
      </p14:sectionLst>
    </p:ext>
    <p:ext uri="{EFAFB233-063F-42B5-8137-9DF3F51BA10A}">
      <p15:sldGuideLst xmlns:p15="http://schemas.microsoft.com/office/powerpoint/2012/main">
        <p15:guide id="1" orient="horz" pos="216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C1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16" y="58"/>
      </p:cViewPr>
      <p:guideLst>
        <p:guide orient="horz" pos="216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C23EE-70E3-43FA-89E5-92D8C6131408}"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2DF0D-8D59-4378-A60B-0F758FC33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2DF0D-8D59-4378-A60B-0F758FC33E25}" type="slidenum">
              <a:rPr lang="zh-CN" altLang="en-US" smtClean="0"/>
              <a:t>17</a:t>
            </a:fld>
            <a:endParaRPr lang="zh-CN" altLang="en-US"/>
          </a:p>
        </p:txBody>
      </p:sp>
    </p:spTree>
    <p:extLst>
      <p:ext uri="{BB962C8B-B14F-4D97-AF65-F5344CB8AC3E}">
        <p14:creationId xmlns:p14="http://schemas.microsoft.com/office/powerpoint/2010/main" val="2846200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alpha val="100000"/>
          </a:schemeClr>
        </a:solidFill>
        <a:effectLst/>
      </p:bgPr>
    </p:bg>
    <p:spTree>
      <p:nvGrpSpPr>
        <p:cNvPr id="1" name=""/>
        <p:cNvGrpSpPr/>
        <p:nvPr/>
      </p:nvGrpSpPr>
      <p:grpSpPr>
        <a:xfrm>
          <a:off x="0" y="0"/>
          <a:ext cx="0" cy="0"/>
          <a:chOff x="0" y="0"/>
          <a:chExt cx="0" cy="0"/>
        </a:xfrm>
      </p:grpSpPr>
      <p:pic>
        <p:nvPicPr>
          <p:cNvPr id="2050" name="Picture 4"/>
          <p:cNvPicPr>
            <a:picLocks noChangeAspect="1"/>
          </p:cNvPicPr>
          <p:nvPr/>
        </p:nvPicPr>
        <p:blipFill>
          <a:blip r:embed="rId2"/>
          <a:stretch>
            <a:fillRect/>
          </a:stretch>
        </p:blipFill>
        <p:spPr>
          <a:xfrm>
            <a:off x="0" y="-11112"/>
            <a:ext cx="9163050" cy="6869112"/>
          </a:xfrm>
          <a:prstGeom prst="rect">
            <a:avLst/>
          </a:prstGeom>
          <a:noFill/>
          <a:ln w="9525">
            <a:noFill/>
          </a:ln>
        </p:spPr>
      </p:pic>
      <p:sp>
        <p:nvSpPr>
          <p:cNvPr id="2051" name="标题 2050"/>
          <p:cNvSpPr>
            <a:spLocks noGrp="1"/>
          </p:cNvSpPr>
          <p:nvPr>
            <p:ph type="ctrTitle"/>
          </p:nvPr>
        </p:nvSpPr>
        <p:spPr>
          <a:xfrm>
            <a:off x="1116013" y="1196975"/>
            <a:ext cx="6908800" cy="1082675"/>
          </a:xfrm>
          <a:prstGeom prst="rect">
            <a:avLst/>
          </a:prstGeom>
          <a:noFill/>
          <a:ln w="9525">
            <a:noFill/>
          </a:ln>
        </p:spPr>
        <p:txBody>
          <a:bodyPr anchor="ctr"/>
          <a:lstStyle>
            <a:lvl1pPr lvl="0" algn="ctr">
              <a:defRPr>
                <a:solidFill>
                  <a:schemeClr val="tx1"/>
                </a:solidFill>
              </a:defRPr>
            </a:lvl1pPr>
          </a:lstStyle>
          <a:p>
            <a:pPr lvl="0"/>
            <a:r>
              <a:rPr lang="zh-CN" altLang="en-US"/>
              <a:t>单击此处编辑母版标题样式</a:t>
            </a:r>
          </a:p>
        </p:txBody>
      </p:sp>
      <p:sp>
        <p:nvSpPr>
          <p:cNvPr id="2052" name="副标题 2051"/>
          <p:cNvSpPr>
            <a:spLocks noGrp="1"/>
          </p:cNvSpPr>
          <p:nvPr>
            <p:ph type="subTitle" idx="1"/>
          </p:nvPr>
        </p:nvSpPr>
        <p:spPr>
          <a:xfrm>
            <a:off x="1116013" y="2422525"/>
            <a:ext cx="6913562" cy="1752600"/>
          </a:xfrm>
          <a:prstGeom prst="rect">
            <a:avLst/>
          </a:prstGeom>
          <a:noFill/>
          <a:ln w="9525">
            <a:noFill/>
          </a:ln>
        </p:spPr>
        <p:txBody>
          <a:bodyPr anchor="t"/>
          <a:lstStyle>
            <a:lvl1pPr marL="0" lvl="0" indent="0" algn="ctr">
              <a:buNone/>
              <a:defRPr>
                <a:solidFill>
                  <a:schemeClr val="tx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zh-CN" altLang="en-US"/>
              <a:t>单击此处编辑母版副标题样式</a:t>
            </a:r>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lstStyle/>
          <a:p>
            <a:endParaRPr lang="zh-CN" altLang="en-US" dirty="0"/>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lstStyle/>
          <a:p>
            <a:pPr algn="ctr"/>
            <a:endParaRPr lang="zh-CN" altLang="en-US" dirty="0"/>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lstStyle/>
          <a:p>
            <a:pPr algn="r"/>
            <a:fld id="{9A0DB2DC-4C9A-4742-B13C-FB6460FD3503}" type="slidenum">
              <a:rPr lang="en-US" altLang="zh-CN"/>
              <a:t>‹#›</a:t>
            </a:fld>
            <a:endParaRPr lang="zh-CN"/>
          </a:p>
        </p:txBody>
      </p:sp>
      <p:pic>
        <p:nvPicPr>
          <p:cNvPr id="11270" name="Picture 6"/>
          <p:cNvPicPr>
            <a:picLocks noChangeAspect="1" noChangeArrowheads="1"/>
          </p:cNvPicPr>
          <p:nvPr userDrawn="1"/>
        </p:nvPicPr>
        <p:blipFill>
          <a:blip r:embed="rId3" cstate="print"/>
          <a:srcRect/>
          <a:stretch>
            <a:fillRect/>
          </a:stretch>
        </p:blipFill>
        <p:spPr bwMode="auto">
          <a:xfrm>
            <a:off x="3565525" y="5373688"/>
            <a:ext cx="1943100" cy="825500"/>
          </a:xfrm>
          <a:prstGeom prst="rect">
            <a:avLst/>
          </a:prstGeom>
          <a:noFill/>
          <a:ln w="9525">
            <a:noFill/>
            <a:miter lim="800000"/>
            <a:headEnd/>
            <a:tailEnd/>
          </a:ln>
          <a:effectLst/>
        </p:spPr>
      </p:pic>
      <p:sp>
        <p:nvSpPr>
          <p:cNvPr id="11273" name="Line 9"/>
          <p:cNvSpPr>
            <a:spLocks noChangeShapeType="1"/>
          </p:cNvSpPr>
          <p:nvPr userDrawn="1"/>
        </p:nvSpPr>
        <p:spPr bwMode="auto">
          <a:xfrm>
            <a:off x="838200" y="3048000"/>
            <a:ext cx="7543800" cy="0"/>
          </a:xfrm>
          <a:prstGeom prst="line">
            <a:avLst/>
          </a:prstGeom>
          <a:noFill/>
          <a:ln w="50800">
            <a:solidFill>
              <a:srgbClr val="0F2891"/>
            </a:solidFill>
            <a:round/>
          </a:ln>
          <a:effectLst/>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79" name="Text Box 15"/>
          <p:cNvSpPr txBox="1">
            <a:spLocks noChangeArrowheads="1"/>
          </p:cNvSpPr>
          <p:nvPr userDrawn="1"/>
        </p:nvSpPr>
        <p:spPr bwMode="auto">
          <a:xfrm>
            <a:off x="0" y="6205538"/>
            <a:ext cx="9144000" cy="652462"/>
          </a:xfrm>
          <a:prstGeom prst="rect">
            <a:avLst/>
          </a:prstGeom>
          <a:solidFill>
            <a:srgbClr val="0F2C91"/>
          </a:solidFill>
          <a:ln w="9525">
            <a:noFill/>
            <a:miter lim="800000"/>
          </a:ln>
        </p:spPr>
        <p:txBody>
          <a:bodyPr/>
          <a:lstStyle/>
          <a:p>
            <a:pPr fontAlgn="base">
              <a:spcBef>
                <a:spcPct val="0"/>
              </a:spcBef>
              <a:spcAft>
                <a:spcPct val="0"/>
              </a:spcAft>
            </a:pPr>
            <a:endParaRPr lang="zh-CN" altLang="zh-CN">
              <a:solidFill>
                <a:srgbClr val="000000"/>
              </a:solidFill>
              <a:ea typeface="宋体" panose="02010600030101010101" pitchFamily="2" charset="-122"/>
            </a:endParaRPr>
          </a:p>
        </p:txBody>
      </p:sp>
      <p:sp>
        <p:nvSpPr>
          <p:cNvPr id="11280" name="AutoShape 16"/>
          <p:cNvSpPr>
            <a:spLocks noChangeArrowheads="1"/>
          </p:cNvSpPr>
          <p:nvPr userDrawn="1"/>
        </p:nvSpPr>
        <p:spPr bwMode="auto">
          <a:xfrm rot="16200000">
            <a:off x="7530307" y="5252244"/>
            <a:ext cx="1509712" cy="1714500"/>
          </a:xfrm>
          <a:prstGeom prst="rtTriangle">
            <a:avLst/>
          </a:prstGeom>
          <a:solidFill>
            <a:srgbClr val="FFFFFF"/>
          </a:solidFill>
          <a:ln w="9525">
            <a:noFill/>
            <a:miter lim="800000"/>
          </a:ln>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281" name="AutoShape 17"/>
          <p:cNvSpPr>
            <a:spLocks noChangeArrowheads="1"/>
          </p:cNvSpPr>
          <p:nvPr userDrawn="1"/>
        </p:nvSpPr>
        <p:spPr bwMode="auto">
          <a:xfrm rot="16200000">
            <a:off x="8244682" y="5301456"/>
            <a:ext cx="830262" cy="974725"/>
          </a:xfrm>
          <a:prstGeom prst="rtTriangle">
            <a:avLst/>
          </a:prstGeom>
          <a:solidFill>
            <a:srgbClr val="FF7D00"/>
          </a:solidFill>
          <a:ln w="9525">
            <a:noFill/>
            <a:miter lim="800000"/>
          </a:ln>
        </p:spPr>
        <p:txBody>
          <a:bodyPr/>
          <a:lstStyle/>
          <a:p>
            <a:pPr fontAlgn="base">
              <a:spcBef>
                <a:spcPct val="0"/>
              </a:spcBef>
              <a:spcAft>
                <a:spcPct val="0"/>
              </a:spcAft>
            </a:pPr>
            <a:endParaRPr lang="zh-CN" altLang="en-US">
              <a:solidFill>
                <a:srgbClr val="000000"/>
              </a:solidFill>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52930"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74750"/>
            <a:ext cx="4032504"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174750"/>
            <a:ext cx="4032504"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1026" name="Picture 5"/>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190500"/>
            <a:ext cx="8229600" cy="582613"/>
          </a:xfrm>
          <a:prstGeom prst="rect">
            <a:avLst/>
          </a:prstGeom>
          <a:noFill/>
          <a:ln w="9525">
            <a:noFill/>
          </a:ln>
        </p:spPr>
        <p:txBody>
          <a:bodyPr anchor="ctr"/>
          <a:lstStyle/>
          <a:p>
            <a:pPr lvl="0"/>
            <a:r>
              <a:rPr lang="zh-CN" altLang="en-US"/>
              <a:t>单击此处编辑母版标题样式</a:t>
            </a:r>
          </a:p>
        </p:txBody>
      </p:sp>
      <p:sp>
        <p:nvSpPr>
          <p:cNvPr id="1028" name="文本占位符 1027"/>
          <p:cNvSpPr>
            <a:spLocks noGrp="1"/>
          </p:cNvSpPr>
          <p:nvPr>
            <p:ph type="body" idx="1"/>
          </p:nvPr>
        </p:nvSpPr>
        <p:spPr>
          <a:xfrm>
            <a:off x="457200" y="1174750"/>
            <a:ext cx="8229600" cy="49530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en-US" altLang="zh-CN"/>
              <a:t>‹#›</a:t>
            </a:fld>
            <a:endParaRPr lang="zh-CN"/>
          </a:p>
        </p:txBody>
      </p:sp>
      <p:sp>
        <p:nvSpPr>
          <p:cNvPr id="1034" name="Text Box 10"/>
          <p:cNvSpPr txBox="1">
            <a:spLocks noChangeArrowheads="1"/>
          </p:cNvSpPr>
          <p:nvPr userDrawn="1"/>
        </p:nvSpPr>
        <p:spPr bwMode="auto">
          <a:xfrm>
            <a:off x="450850" y="1106488"/>
            <a:ext cx="6624638" cy="92075"/>
          </a:xfrm>
          <a:prstGeom prst="rect">
            <a:avLst/>
          </a:prstGeom>
          <a:solidFill>
            <a:srgbClr val="0A408C"/>
          </a:solidFill>
          <a:ln w="9525">
            <a:noFill/>
            <a:miter lim="800000"/>
          </a:ln>
          <a:effectLst/>
        </p:spPr>
        <p:txBody>
          <a:bodyPr>
            <a:spAutoFit/>
          </a:bodyPr>
          <a:lstStyle/>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sp>
        <p:nvSpPr>
          <p:cNvPr id="1035" name="Text Box 11"/>
          <p:cNvSpPr txBox="1">
            <a:spLocks noChangeArrowheads="1"/>
          </p:cNvSpPr>
          <p:nvPr userDrawn="1"/>
        </p:nvSpPr>
        <p:spPr bwMode="auto">
          <a:xfrm>
            <a:off x="7092950" y="1008063"/>
            <a:ext cx="2051050" cy="92075"/>
          </a:xfrm>
          <a:prstGeom prst="rect">
            <a:avLst/>
          </a:prstGeom>
          <a:solidFill>
            <a:srgbClr val="FF9100"/>
          </a:solidFill>
          <a:ln w="9525">
            <a:noFill/>
            <a:miter lim="800000"/>
          </a:ln>
          <a:effectLst/>
        </p:spPr>
        <p:txBody>
          <a:bodyPr>
            <a:spAutoFit/>
          </a:bodyPr>
          <a:lstStyle/>
          <a:p>
            <a:pPr fontAlgn="base">
              <a:lnSpc>
                <a:spcPct val="0"/>
              </a:lnSpc>
              <a:spcBef>
                <a:spcPct val="0"/>
              </a:spcBef>
              <a:spcAft>
                <a:spcPct val="0"/>
              </a:spcAft>
            </a:pPr>
            <a:endParaRPr lang="zh-CN" altLang="zh-CN">
              <a:solidFill>
                <a:srgbClr val="000000"/>
              </a:solidFill>
              <a:ea typeface="宋体" panose="02010600030101010101" pitchFamily="2" charset="-122"/>
            </a:endParaRPr>
          </a:p>
        </p:txBody>
      </p:sp>
      <p:pic>
        <p:nvPicPr>
          <p:cNvPr id="2" name="Picture 2"/>
          <p:cNvPicPr>
            <a:picLocks noChangeAspect="1" noChangeArrowheads="1"/>
          </p:cNvPicPr>
          <p:nvPr userDrawn="1"/>
        </p:nvPicPr>
        <p:blipFill>
          <a:blip r:embed="rId14" cstate="print"/>
          <a:srcRect/>
          <a:stretch>
            <a:fillRect/>
          </a:stretch>
        </p:blipFill>
        <p:spPr bwMode="auto">
          <a:xfrm>
            <a:off x="428596" y="6305574"/>
            <a:ext cx="1552575" cy="552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subTitle" idx="1"/>
          </p:nvPr>
        </p:nvSpPr>
        <p:spPr>
          <a:xfrm>
            <a:off x="2015716" y="3429000"/>
            <a:ext cx="5184576" cy="1296144"/>
          </a:xfrm>
        </p:spPr>
        <p:txBody>
          <a:bodyPr/>
          <a:lstStyle/>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安信证券研究中心 金融工程</a:t>
            </a:r>
            <a:endPar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zh-CN" altLang="en-US"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周袤 </a:t>
            </a:r>
            <a:r>
              <a:rPr lang="en-US" altLang="zh-CN" sz="2800" dirty="0">
                <a:solidFill>
                  <a:srgbClr val="C00000"/>
                </a:solidFill>
                <a:latin typeface="Arial" panose="020B0604020202020204" pitchFamily="34" charset="0"/>
                <a:ea typeface="楷体_GB2312" panose="02010609030101010101" pitchFamily="49" charset="-122"/>
                <a:cs typeface="Arial" panose="020B0604020202020204" pitchFamily="34" charset="0"/>
              </a:rPr>
              <a:t>18601798125</a:t>
            </a:r>
            <a:endParaRPr lang="en-US" altLang="zh-CN" sz="2800" dirty="0">
              <a:solidFill>
                <a:srgbClr val="FF0000"/>
              </a:solidFill>
              <a:latin typeface="Arial" panose="020B0604020202020204" pitchFamily="34" charset="0"/>
              <a:ea typeface="楷体_GB2312" panose="02010609030101010101" pitchFamily="49" charset="-122"/>
              <a:cs typeface="Arial" panose="020B0604020202020204" pitchFamily="34" charset="0"/>
            </a:endParaRPr>
          </a:p>
          <a:p>
            <a:pPr>
              <a:spcAft>
                <a:spcPts val="1200"/>
              </a:spcAft>
            </a:pPr>
            <a:r>
              <a:rPr lang="en-US" altLang="zh-CN" sz="2000" dirty="0">
                <a:latin typeface="Arial" panose="020B0604020202020204" pitchFamily="34" charset="0"/>
                <a:ea typeface="楷体_GB2312" panose="02010609030101010101" pitchFamily="49" charset="-122"/>
                <a:cs typeface="Arial" panose="020B0604020202020204" pitchFamily="34" charset="0"/>
              </a:rPr>
              <a:t>SAC</a:t>
            </a:r>
            <a:r>
              <a:rPr lang="zh-CN" altLang="en-US" sz="2000" dirty="0">
                <a:latin typeface="Arial" panose="020B0604020202020204" pitchFamily="34" charset="0"/>
                <a:ea typeface="楷体_GB2312" panose="02010609030101010101" pitchFamily="49" charset="-122"/>
                <a:cs typeface="Arial" panose="020B0604020202020204" pitchFamily="34" charset="0"/>
              </a:rPr>
              <a:t>执业证书编号：</a:t>
            </a:r>
            <a:r>
              <a:rPr lang="en-US" altLang="zh-CN" sz="2000" dirty="0">
                <a:latin typeface="Arial" panose="020B0604020202020204" pitchFamily="34" charset="0"/>
                <a:ea typeface="楷体_GB2312" panose="02010609030101010101" pitchFamily="49" charset="-122"/>
                <a:cs typeface="Arial" panose="020B0604020202020204" pitchFamily="34" charset="0"/>
              </a:rPr>
              <a:t>S1450517120007</a:t>
            </a:r>
            <a:r>
              <a:rPr lang="zh-CN" altLang="en-US" sz="2800" dirty="0">
                <a:latin typeface="Arial" panose="020B0604020202020204" pitchFamily="34" charset="0"/>
                <a:ea typeface="楷体_GB2312" panose="02010609030101010101" pitchFamily="49" charset="-122"/>
                <a:cs typeface="Arial" panose="020B0604020202020204" pitchFamily="34" charset="0"/>
              </a:rPr>
              <a:t>  </a:t>
            </a:r>
            <a:endParaRPr lang="en-US" altLang="zh-CN" sz="2800" dirty="0">
              <a:latin typeface="Arial" panose="020B0604020202020204" pitchFamily="34" charset="0"/>
              <a:ea typeface="楷体_GB2312" panose="02010609030101010101" pitchFamily="49" charset="-122"/>
              <a:cs typeface="Arial" panose="020B0604020202020204" pitchFamily="34" charset="0"/>
            </a:endParaRPr>
          </a:p>
          <a:p>
            <a:endParaRPr lang="en-US" altLang="zh-CN" dirty="0">
              <a:latin typeface="Arial" panose="020B0604020202020204" pitchFamily="34" charset="0"/>
              <a:ea typeface="楷体_GB2312" panose="02010609030101010101" pitchFamily="49" charset="-122"/>
              <a:cs typeface="Arial" panose="020B0604020202020204" pitchFamily="34" charset="0"/>
            </a:endParaRPr>
          </a:p>
        </p:txBody>
      </p:sp>
      <p:sp>
        <p:nvSpPr>
          <p:cNvPr id="5" name="Rectangle 2"/>
          <p:cNvSpPr>
            <a:spLocks noGrp="1" noChangeArrowheads="1"/>
          </p:cNvSpPr>
          <p:nvPr>
            <p:ph type="ctrTitle"/>
          </p:nvPr>
        </p:nvSpPr>
        <p:spPr>
          <a:xfrm>
            <a:off x="827584" y="1412776"/>
            <a:ext cx="7560840" cy="1440159"/>
          </a:xfrm>
        </p:spPr>
        <p:txBody>
          <a:bodyPr/>
          <a:lstStyle/>
          <a:p>
            <a:r>
              <a:rPr lang="zh-CN" altLang="en-US" b="1" dirty="0">
                <a:solidFill>
                  <a:srgbClr val="FFFF00"/>
                </a:solidFill>
              </a:rPr>
              <a:t>策略自动产生与配置平台</a:t>
            </a:r>
            <a:br>
              <a:rPr lang="en-US" altLang="zh-CN" dirty="0"/>
            </a:br>
            <a:endParaRPr lang="zh-CN" altLang="en-US" sz="2000"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注册</a:t>
            </a:r>
          </a:p>
        </p:txBody>
      </p:sp>
      <p:pic>
        <p:nvPicPr>
          <p:cNvPr id="4" name="内容占位符 3"/>
          <p:cNvPicPr>
            <a:picLocks noGrp="1" noChangeAspect="1"/>
          </p:cNvPicPr>
          <p:nvPr>
            <p:ph idx="1"/>
          </p:nvPr>
        </p:nvPicPr>
        <p:blipFill>
          <a:blip r:embed="rId2"/>
          <a:stretch>
            <a:fillRect/>
          </a:stretch>
        </p:blipFill>
        <p:spPr>
          <a:xfrm>
            <a:off x="457200" y="1292225"/>
            <a:ext cx="8229600" cy="4920615"/>
          </a:xfrm>
          <a:prstGeom prst="rect">
            <a:avLst/>
          </a:prstGeom>
        </p:spPr>
      </p:pic>
    </p:spTree>
    <p:extLst>
      <p:ext uri="{BB962C8B-B14F-4D97-AF65-F5344CB8AC3E}">
        <p14:creationId xmlns:p14="http://schemas.microsoft.com/office/powerpoint/2010/main" val="39436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3A958-5933-4877-98C1-768E8A8BFAC9}"/>
              </a:ext>
            </a:extLst>
          </p:cNvPr>
          <p:cNvSpPr>
            <a:spLocks noGrp="1"/>
          </p:cNvSpPr>
          <p:nvPr>
            <p:ph type="title"/>
          </p:nvPr>
        </p:nvSpPr>
        <p:spPr>
          <a:xfrm>
            <a:off x="457200" y="254099"/>
            <a:ext cx="8229600" cy="582613"/>
          </a:xfrm>
        </p:spPr>
        <p:txBody>
          <a:bodyPr/>
          <a:lstStyle/>
          <a:p>
            <a:r>
              <a:rPr lang="zh-CN" altLang="en-US" b="1" dirty="0">
                <a:solidFill>
                  <a:srgbClr val="FFFF00"/>
                </a:solidFill>
              </a:rPr>
              <a:t>快速开始</a:t>
            </a:r>
            <a:endParaRPr lang="zh-CN" altLang="en-US" dirty="0"/>
          </a:p>
        </p:txBody>
      </p:sp>
      <p:sp>
        <p:nvSpPr>
          <p:cNvPr id="3" name="内容占位符 2">
            <a:extLst>
              <a:ext uri="{FF2B5EF4-FFF2-40B4-BE49-F238E27FC236}">
                <a16:creationId xmlns:a16="http://schemas.microsoft.com/office/drawing/2014/main" id="{C61818C7-5663-417C-BF5F-A55D1DC7FF85}"/>
              </a:ext>
            </a:extLst>
          </p:cNvPr>
          <p:cNvSpPr>
            <a:spLocks noGrp="1"/>
          </p:cNvSpPr>
          <p:nvPr>
            <p:ph idx="1"/>
          </p:nvPr>
        </p:nvSpPr>
        <p:spPr/>
        <p:txBody>
          <a:bodyPr/>
          <a:lstStyle/>
          <a:p>
            <a:pPr lvl="0"/>
            <a:r>
              <a:rPr lang="zh-CN" altLang="zh-CN" dirty="0"/>
              <a:t>使用</a:t>
            </a:r>
            <a:r>
              <a:rPr lang="en-US" altLang="zh-CN" dirty="0"/>
              <a:t>create, deploy</a:t>
            </a:r>
            <a:r>
              <a:rPr lang="zh-CN" altLang="zh-CN" dirty="0"/>
              <a:t>以及</a:t>
            </a:r>
            <a:r>
              <a:rPr lang="en-US" altLang="zh-CN" dirty="0"/>
              <a:t>run</a:t>
            </a:r>
            <a:r>
              <a:rPr lang="zh-CN" altLang="zh-CN" dirty="0"/>
              <a:t>命令去进行产生策略，部署策略，实盘或模拟盘运行策略</a:t>
            </a:r>
          </a:p>
          <a:p>
            <a:pPr lvl="0"/>
            <a:r>
              <a:rPr lang="zh-CN" altLang="zh-CN" dirty="0"/>
              <a:t>实盘时候首先要启动</a:t>
            </a:r>
            <a:r>
              <a:rPr lang="en-US" altLang="zh-CN" dirty="0"/>
              <a:t>Anaconda2</a:t>
            </a:r>
            <a:r>
              <a:rPr lang="zh-CN" altLang="zh-CN" dirty="0"/>
              <a:t>，输入</a:t>
            </a:r>
            <a:r>
              <a:rPr lang="en-US" altLang="zh-CN" dirty="0"/>
              <a:t>activate anaconda2, </a:t>
            </a:r>
            <a:r>
              <a:rPr lang="zh-CN" altLang="zh-CN" dirty="0"/>
              <a:t>然后</a:t>
            </a:r>
            <a:r>
              <a:rPr lang="en-US" altLang="zh-CN" dirty="0"/>
              <a:t>cd</a:t>
            </a:r>
            <a:r>
              <a:rPr lang="zh-CN" altLang="zh-CN" dirty="0"/>
              <a:t>到</a:t>
            </a:r>
            <a:r>
              <a:rPr lang="en-US" altLang="zh-CN" dirty="0"/>
              <a:t>\</a:t>
            </a:r>
            <a:r>
              <a:rPr lang="en-US" altLang="zh-CN" dirty="0" err="1"/>
              <a:t>vnpy</a:t>
            </a:r>
            <a:r>
              <a:rPr lang="en-US" altLang="zh-CN" dirty="0"/>
              <a:t>-master\examples\</a:t>
            </a:r>
            <a:r>
              <a:rPr lang="en-US" altLang="zh-CN" dirty="0" err="1"/>
              <a:t>VnTrader</a:t>
            </a:r>
            <a:r>
              <a:rPr lang="en-US" altLang="zh-CN" dirty="0"/>
              <a:t>\ </a:t>
            </a:r>
            <a:r>
              <a:rPr lang="zh-CN" altLang="zh-CN" dirty="0"/>
              <a:t>下， </a:t>
            </a:r>
            <a:r>
              <a:rPr lang="en-US" altLang="zh-CN" dirty="0"/>
              <a:t>python run.py</a:t>
            </a:r>
            <a:endParaRPr lang="zh-CN" altLang="zh-CN" dirty="0"/>
          </a:p>
          <a:p>
            <a:endParaRPr lang="zh-CN" altLang="en-US" dirty="0"/>
          </a:p>
        </p:txBody>
      </p:sp>
    </p:spTree>
    <p:extLst>
      <p:ext uri="{BB962C8B-B14F-4D97-AF65-F5344CB8AC3E}">
        <p14:creationId xmlns:p14="http://schemas.microsoft.com/office/powerpoint/2010/main" val="104583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C5F77-C0EF-492A-9C7B-2779640728F0}"/>
              </a:ext>
            </a:extLst>
          </p:cNvPr>
          <p:cNvSpPr>
            <a:spLocks noGrp="1"/>
          </p:cNvSpPr>
          <p:nvPr>
            <p:ph type="title"/>
          </p:nvPr>
        </p:nvSpPr>
        <p:spPr>
          <a:xfrm>
            <a:off x="457200" y="254099"/>
            <a:ext cx="8507288" cy="582613"/>
          </a:xfrm>
        </p:spPr>
        <p:txBody>
          <a:bodyPr/>
          <a:lstStyle/>
          <a:p>
            <a:r>
              <a:rPr lang="zh-CN" altLang="en-US" b="1" dirty="0">
                <a:solidFill>
                  <a:srgbClr val="FFFF00"/>
                </a:solidFill>
              </a:rPr>
              <a:t>基本命令介绍：一键产生</a:t>
            </a:r>
            <a:r>
              <a:rPr lang="zh-CN" altLang="en-US" b="1" dirty="0">
                <a:solidFill>
                  <a:srgbClr val="FF0000"/>
                </a:solidFill>
              </a:rPr>
              <a:t>基于规则的</a:t>
            </a:r>
            <a:r>
              <a:rPr lang="zh-CN" altLang="en-US" b="1" dirty="0">
                <a:solidFill>
                  <a:srgbClr val="FFFF00"/>
                </a:solidFill>
              </a:rPr>
              <a:t>策略</a:t>
            </a:r>
            <a:endParaRPr lang="zh-CN" altLang="en-US" dirty="0"/>
          </a:p>
        </p:txBody>
      </p:sp>
      <p:pic>
        <p:nvPicPr>
          <p:cNvPr id="5" name="内容占位符 4">
            <a:extLst>
              <a:ext uri="{FF2B5EF4-FFF2-40B4-BE49-F238E27FC236}">
                <a16:creationId xmlns:a16="http://schemas.microsoft.com/office/drawing/2014/main" id="{429819AD-2C9A-44B7-9557-AB5B0AAB2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11" y="6165304"/>
            <a:ext cx="8929227" cy="568851"/>
          </a:xfrm>
        </p:spPr>
      </p:pic>
      <p:graphicFrame>
        <p:nvGraphicFramePr>
          <p:cNvPr id="14" name="表格 13">
            <a:extLst>
              <a:ext uri="{FF2B5EF4-FFF2-40B4-BE49-F238E27FC236}">
                <a16:creationId xmlns:a16="http://schemas.microsoft.com/office/drawing/2014/main" id="{43F69837-E90D-4280-8473-285DDFF8281B}"/>
              </a:ext>
            </a:extLst>
          </p:cNvPr>
          <p:cNvGraphicFramePr>
            <a:graphicFrameLocks noGrp="1"/>
          </p:cNvGraphicFramePr>
          <p:nvPr>
            <p:extLst>
              <p:ext uri="{D42A27DB-BD31-4B8C-83A1-F6EECF244321}">
                <p14:modId xmlns:p14="http://schemas.microsoft.com/office/powerpoint/2010/main" val="1129653472"/>
              </p:ext>
            </p:extLst>
          </p:nvPr>
        </p:nvGraphicFramePr>
        <p:xfrm>
          <a:off x="971600" y="1124745"/>
          <a:ext cx="7560840" cy="5046279"/>
        </p:xfrm>
        <a:graphic>
          <a:graphicData uri="http://schemas.openxmlformats.org/drawingml/2006/table">
            <a:tbl>
              <a:tblPr firstRow="1" firstCol="1" bandRow="1"/>
              <a:tblGrid>
                <a:gridCol w="1728192">
                  <a:extLst>
                    <a:ext uri="{9D8B030D-6E8A-4147-A177-3AD203B41FA5}">
                      <a16:colId xmlns:a16="http://schemas.microsoft.com/office/drawing/2014/main" val="947026061"/>
                    </a:ext>
                  </a:extLst>
                </a:gridCol>
                <a:gridCol w="1584176">
                  <a:extLst>
                    <a:ext uri="{9D8B030D-6E8A-4147-A177-3AD203B41FA5}">
                      <a16:colId xmlns:a16="http://schemas.microsoft.com/office/drawing/2014/main" val="542902178"/>
                    </a:ext>
                  </a:extLst>
                </a:gridCol>
                <a:gridCol w="4248472">
                  <a:extLst>
                    <a:ext uri="{9D8B030D-6E8A-4147-A177-3AD203B41FA5}">
                      <a16:colId xmlns:a16="http://schemas.microsoft.com/office/drawing/2014/main" val="4036238414"/>
                    </a:ext>
                  </a:extLst>
                </a:gridCol>
              </a:tblGrid>
              <a:tr h="116598">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参数</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1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3563690"/>
                  </a:ext>
                </a:extLst>
              </a:tr>
              <a:tr h="228927">
                <a:tc>
                  <a:txBody>
                    <a:bodyPr/>
                    <a:lstStyle/>
                    <a:p>
                      <a:pPr indent="266700" algn="r">
                        <a:spcAft>
                          <a:spcPts val="0"/>
                        </a:spcAft>
                      </a:pPr>
                      <a:r>
                        <a:rPr lang="en-US" sz="1100" kern="100" dirty="0" err="1">
                          <a:effectLst/>
                          <a:latin typeface="等线" panose="02010600030101010101" pitchFamily="2" charset="-122"/>
                          <a:ea typeface="等线" panose="02010600030101010101" pitchFamily="2" charset="-122"/>
                          <a:cs typeface="Times New Roman" panose="02020603050405020304" pitchFamily="18" charset="0"/>
                        </a:rPr>
                        <a:t>TimestampPriceX</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sz="1100" kern="100" dirty="0" err="1">
                          <a:effectLst/>
                          <a:latin typeface="等线" panose="02010600030101010101" pitchFamily="2" charset="-122"/>
                          <a:ea typeface="等线" panose="02010600030101010101" pitchFamily="2" charset="-122"/>
                          <a:cs typeface="Times New Roman" panose="02020603050405020304" pitchFamily="18" charset="0"/>
                        </a:rPr>
                        <a:t>pandas.DataFrame</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原始输入的</a:t>
                      </a:r>
                      <a:r>
                        <a:rPr lang="en-US" sz="1100" kern="100">
                          <a:effectLst/>
                          <a:latin typeface="等线" panose="02010600030101010101" pitchFamily="2" charset="-122"/>
                          <a:ea typeface="等线" panose="02010600030101010101" pitchFamily="2" charset="-122"/>
                          <a:cs typeface="Times New Roman" panose="02020603050405020304" pitchFamily="18" charset="0"/>
                        </a:rPr>
                        <a:t>K</a:t>
                      </a:r>
                      <a:r>
                        <a:rPr lang="zh-CN" sz="1100" kern="100">
                          <a:effectLst/>
                          <a:latin typeface="等线" panose="02010600030101010101" pitchFamily="2" charset="-122"/>
                          <a:ea typeface="等线" panose="02010600030101010101" pitchFamily="2" charset="-122"/>
                          <a:cs typeface="Times New Roman" panose="02020603050405020304" pitchFamily="18" charset="0"/>
                        </a:rPr>
                        <a:t>线，具体要求参见</a:t>
                      </a:r>
                      <a:r>
                        <a:rPr lang="en-US" sz="1100" kern="100">
                          <a:effectLst/>
                          <a:latin typeface="等线" panose="02010600030101010101" pitchFamily="2" charset="-122"/>
                          <a:ea typeface="等线" panose="02010600030101010101" pitchFamily="2" charset="-122"/>
                          <a:cs typeface="Times New Roman" panose="02020603050405020304" pitchFamily="18" charset="0"/>
                        </a:rPr>
                        <a:t>API</a:t>
                      </a:r>
                      <a:r>
                        <a:rPr lang="zh-CN" sz="1100" kern="100">
                          <a:effectLst/>
                          <a:latin typeface="等线" panose="02010600030101010101" pitchFamily="2" charset="-122"/>
                          <a:ea typeface="等线" panose="02010600030101010101" pitchFamily="2" charset="-122"/>
                          <a:cs typeface="Times New Roman" panose="02020603050405020304" pitchFamily="18" charset="0"/>
                        </a:rPr>
                        <a:t>输入章节</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299350"/>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0482722"/>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code</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交易标的代码</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282164"/>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1305324"/>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numfeature</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单次抽取的特征数目</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1324264"/>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numstrategy</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需要产生策略的数目</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321792"/>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numtry</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尝试的次数</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22713"/>
                  </a:ext>
                </a:extLst>
              </a:tr>
              <a:tr h="343391">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target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学习演进目标</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目前只支持夏普</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sz="1100" kern="100" dirty="0" err="1">
                          <a:effectLst/>
                          <a:latin typeface="等线" panose="02010600030101010101" pitchFamily="2" charset="-122"/>
                          <a:ea typeface="等线" panose="02010600030101010101" pitchFamily="2" charset="-122"/>
                          <a:cs typeface="Times New Roman" panose="02020603050405020304" pitchFamily="18" charset="0"/>
                        </a:rPr>
                        <a:t>Sharpe_Ratio</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43915"/>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maxdepth</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最大</a:t>
                      </a:r>
                      <a:r>
                        <a:rPr lang="en-US" sz="1100" kern="100">
                          <a:effectLst/>
                          <a:latin typeface="等线" panose="02010600030101010101" pitchFamily="2" charset="-122"/>
                          <a:ea typeface="等线" panose="02010600030101010101" pitchFamily="2" charset="-122"/>
                          <a:cs typeface="Times New Roman" panose="02020603050405020304" pitchFamily="18" charset="0"/>
                        </a:rPr>
                        <a:t>if else</a:t>
                      </a:r>
                      <a:r>
                        <a:rPr lang="zh-CN" sz="1100" kern="100">
                          <a:effectLst/>
                          <a:latin typeface="等线" panose="02010600030101010101" pitchFamily="2" charset="-122"/>
                          <a:ea typeface="等线" panose="02010600030101010101" pitchFamily="2" charset="-122"/>
                          <a:cs typeface="Times New Roman" panose="02020603050405020304" pitchFamily="18" charset="0"/>
                        </a:rPr>
                        <a:t>判断次数</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032957"/>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fpr</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该节点是判断节点的概率</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245087"/>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ppr</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该节点是变量节点的概率</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913234"/>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popsize</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起始策略数目，种群数目</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439379"/>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maxgen</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最大演化代数</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373449"/>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mutationrate</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发生变异（</a:t>
                      </a:r>
                      <a:r>
                        <a:rPr lang="en-US" sz="1100" kern="100">
                          <a:effectLst/>
                          <a:latin typeface="等线" panose="02010600030101010101" pitchFamily="2" charset="-122"/>
                          <a:ea typeface="等线" panose="02010600030101010101" pitchFamily="2" charset="-122"/>
                          <a:cs typeface="Times New Roman" panose="02020603050405020304" pitchFamily="18" charset="0"/>
                        </a:rPr>
                        <a:t>Mutation</a:t>
                      </a:r>
                      <a:r>
                        <a:rPr lang="zh-CN" sz="1100" kern="100">
                          <a:effectLst/>
                          <a:latin typeface="等线" panose="02010600030101010101" pitchFamily="2" charset="-122"/>
                          <a:ea typeface="等线" panose="02010600030101010101" pitchFamily="2" charset="-122"/>
                          <a:cs typeface="Times New Roman" panose="02020603050405020304" pitchFamily="18" charset="0"/>
                        </a:rPr>
                        <a:t>）的概率</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969713"/>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breedingrate</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发生交叉</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(crossover)</a:t>
                      </a: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的概率</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508191"/>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pexp</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产生随机数的参数，通常选择</a:t>
                      </a: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0.9</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987702"/>
                  </a:ext>
                </a:extLst>
              </a:tr>
              <a:tr h="343391">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pnew</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在演化是种群中随机产生一个新个体的概率</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1161471"/>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opencost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开仓成本</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5655309"/>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closecost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平仓成本</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146165"/>
                  </a:ext>
                </a:extLst>
              </a:tr>
              <a:tr h="228927">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intradayclosecost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a:effectLst/>
                          <a:latin typeface="等线" panose="02010600030101010101" pitchFamily="2" charset="-122"/>
                          <a:ea typeface="等线" panose="02010600030101010101" pitchFamily="2" charset="-122"/>
                          <a:cs typeface="Times New Roman" panose="02020603050405020304" pitchFamily="18" charset="0"/>
                        </a:rPr>
                        <a:t>日内平仓成本（若允许日内平仓）</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89306"/>
                  </a:ext>
                </a:extLst>
              </a:tr>
              <a:tr h="116598">
                <a:tc>
                  <a:txBody>
                    <a:bodyPr/>
                    <a:lstStyle/>
                    <a:p>
                      <a:pPr indent="266700"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r</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百分比止损线</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752895"/>
                  </a:ext>
                </a:extLst>
              </a:tr>
              <a:tr h="271253">
                <a:tc>
                  <a:txBody>
                    <a:bodyPr/>
                    <a:lstStyle/>
                    <a:p>
                      <a:pPr indent="266700" algn="r">
                        <a:spcAft>
                          <a:spcPts val="0"/>
                        </a:spcAft>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Type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1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回测规则，‘</a:t>
                      </a:r>
                      <a:r>
                        <a:rPr lang="en-US" sz="1100" kern="100" dirty="0" err="1">
                          <a:effectLst/>
                          <a:latin typeface="等线" panose="02010600030101010101" pitchFamily="2" charset="-122"/>
                          <a:ea typeface="等线" panose="02010600030101010101" pitchFamily="2" charset="-122"/>
                          <a:cs typeface="Times New Roman" panose="02020603050405020304" pitchFamily="18" charset="0"/>
                        </a:rPr>
                        <a:t>LongShort</a:t>
                      </a: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’是多空回测，‘</a:t>
                      </a:r>
                      <a:r>
                        <a:rPr lang="en-US" sz="1100" kern="100" dirty="0" err="1">
                          <a:effectLst/>
                          <a:latin typeface="等线" panose="02010600030101010101" pitchFamily="2" charset="-122"/>
                          <a:ea typeface="等线" panose="02010600030101010101" pitchFamily="2" charset="-122"/>
                          <a:cs typeface="Times New Roman" panose="02020603050405020304" pitchFamily="18" charset="0"/>
                        </a:rPr>
                        <a:t>LongOnly</a:t>
                      </a:r>
                      <a:r>
                        <a:rPr lang="zh-CN" sz="1100" kern="100" dirty="0">
                          <a:effectLst/>
                          <a:latin typeface="等线" panose="02010600030101010101" pitchFamily="2" charset="-122"/>
                          <a:ea typeface="等线" panose="02010600030101010101" pitchFamily="2" charset="-122"/>
                          <a:cs typeface="Times New Roman" panose="02020603050405020304" pitchFamily="18" charset="0"/>
                        </a:rPr>
                        <a:t>’是只多不空回测</a:t>
                      </a:r>
                    </a:p>
                  </a:txBody>
                  <a:tcPr marL="51774" marR="517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91711"/>
                  </a:ext>
                </a:extLst>
              </a:tr>
            </a:tbl>
          </a:graphicData>
        </a:graphic>
      </p:graphicFrame>
    </p:spTree>
    <p:extLst>
      <p:ext uri="{BB962C8B-B14F-4D97-AF65-F5344CB8AC3E}">
        <p14:creationId xmlns:p14="http://schemas.microsoft.com/office/powerpoint/2010/main" val="346641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3BC24-8160-4F07-A769-444F118EBC42}"/>
              </a:ext>
            </a:extLst>
          </p:cNvPr>
          <p:cNvSpPr>
            <a:spLocks noGrp="1"/>
          </p:cNvSpPr>
          <p:nvPr>
            <p:ph type="title"/>
          </p:nvPr>
        </p:nvSpPr>
        <p:spPr>
          <a:xfrm>
            <a:off x="457200" y="260648"/>
            <a:ext cx="8229600" cy="582613"/>
          </a:xfrm>
        </p:spPr>
        <p:txBody>
          <a:bodyPr/>
          <a:lstStyle/>
          <a:p>
            <a:r>
              <a:rPr lang="zh-CN" altLang="en-US" b="1" dirty="0">
                <a:solidFill>
                  <a:srgbClr val="FFFF00"/>
                </a:solidFill>
              </a:rPr>
              <a:t>基本命令介绍：一键产生</a:t>
            </a:r>
            <a:r>
              <a:rPr lang="zh-CN" altLang="en-US" b="1" dirty="0">
                <a:solidFill>
                  <a:srgbClr val="FF0000"/>
                </a:solidFill>
              </a:rPr>
              <a:t>机器学习</a:t>
            </a:r>
            <a:r>
              <a:rPr lang="zh-CN" altLang="en-US" b="1" dirty="0">
                <a:solidFill>
                  <a:srgbClr val="FFFF00"/>
                </a:solidFill>
              </a:rPr>
              <a:t>策略</a:t>
            </a:r>
            <a:endParaRPr lang="zh-CN" altLang="en-US" dirty="0"/>
          </a:p>
        </p:txBody>
      </p:sp>
      <p:graphicFrame>
        <p:nvGraphicFramePr>
          <p:cNvPr id="5" name="内容占位符 4">
            <a:extLst>
              <a:ext uri="{FF2B5EF4-FFF2-40B4-BE49-F238E27FC236}">
                <a16:creationId xmlns:a16="http://schemas.microsoft.com/office/drawing/2014/main" id="{2F1B57FA-3AEA-4129-B105-9EC35AA9B7B6}"/>
              </a:ext>
            </a:extLst>
          </p:cNvPr>
          <p:cNvGraphicFramePr>
            <a:graphicFrameLocks noGrp="1"/>
          </p:cNvGraphicFramePr>
          <p:nvPr>
            <p:ph idx="1"/>
            <p:extLst>
              <p:ext uri="{D42A27DB-BD31-4B8C-83A1-F6EECF244321}">
                <p14:modId xmlns:p14="http://schemas.microsoft.com/office/powerpoint/2010/main" val="4057325023"/>
              </p:ext>
            </p:extLst>
          </p:nvPr>
        </p:nvGraphicFramePr>
        <p:xfrm>
          <a:off x="323528" y="1700808"/>
          <a:ext cx="8568951" cy="3200400"/>
        </p:xfrm>
        <a:graphic>
          <a:graphicData uri="http://schemas.openxmlformats.org/drawingml/2006/table">
            <a:tbl>
              <a:tblPr firstRow="1" firstCol="1" bandRow="1"/>
              <a:tblGrid>
                <a:gridCol w="1512168">
                  <a:extLst>
                    <a:ext uri="{9D8B030D-6E8A-4147-A177-3AD203B41FA5}">
                      <a16:colId xmlns:a16="http://schemas.microsoft.com/office/drawing/2014/main" val="3763800288"/>
                    </a:ext>
                  </a:extLst>
                </a:gridCol>
                <a:gridCol w="1728192">
                  <a:extLst>
                    <a:ext uri="{9D8B030D-6E8A-4147-A177-3AD203B41FA5}">
                      <a16:colId xmlns:a16="http://schemas.microsoft.com/office/drawing/2014/main" val="1956667"/>
                    </a:ext>
                  </a:extLst>
                </a:gridCol>
                <a:gridCol w="5328591">
                  <a:extLst>
                    <a:ext uri="{9D8B030D-6E8A-4147-A177-3AD203B41FA5}">
                      <a16:colId xmlns:a16="http://schemas.microsoft.com/office/drawing/2014/main" val="1364699553"/>
                    </a:ext>
                  </a:extLst>
                </a:gridCol>
              </a:tblGrid>
              <a:tr h="0">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4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297386"/>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TimestampPriceX</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pandas.DataFrame</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原始输入的</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线，具体要求参见</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API</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输入章节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810541"/>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172570"/>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code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交易标的代码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996921"/>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0288925"/>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numfeature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单次抽取的特征数目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868254"/>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numstrategy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需要产生策略的数目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1596235"/>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numtry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尝试的次数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930712"/>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opencost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开仓成本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963697"/>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平仓成本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219221"/>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intradayclosecost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日内平仓成本（若允许日内平仓）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2717384"/>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百分比止损线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4293588"/>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回测规则，‘</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LongShort</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’是多空回测，‘</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LongOnly</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’是只多不空回测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970529"/>
                  </a:ext>
                </a:extLst>
              </a:tr>
            </a:tbl>
          </a:graphicData>
        </a:graphic>
      </p:graphicFrame>
      <p:pic>
        <p:nvPicPr>
          <p:cNvPr id="9" name="图片 8">
            <a:extLst>
              <a:ext uri="{FF2B5EF4-FFF2-40B4-BE49-F238E27FC236}">
                <a16:creationId xmlns:a16="http://schemas.microsoft.com/office/drawing/2014/main" id="{1F48B4C9-142B-4C30-B206-96962D18B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290010"/>
            <a:ext cx="8568950" cy="471840"/>
          </a:xfrm>
          <a:prstGeom prst="rect">
            <a:avLst/>
          </a:prstGeom>
        </p:spPr>
      </p:pic>
    </p:spTree>
    <p:extLst>
      <p:ext uri="{BB962C8B-B14F-4D97-AF65-F5344CB8AC3E}">
        <p14:creationId xmlns:p14="http://schemas.microsoft.com/office/powerpoint/2010/main" val="373041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F196-2DFC-480A-BCB1-8D8F4D743B7E}"/>
              </a:ext>
            </a:extLst>
          </p:cNvPr>
          <p:cNvSpPr>
            <a:spLocks noGrp="1"/>
          </p:cNvSpPr>
          <p:nvPr>
            <p:ph type="title"/>
          </p:nvPr>
        </p:nvSpPr>
        <p:spPr>
          <a:xfrm>
            <a:off x="457200" y="254099"/>
            <a:ext cx="8229600" cy="582613"/>
          </a:xfrm>
        </p:spPr>
        <p:txBody>
          <a:bodyPr/>
          <a:lstStyle/>
          <a:p>
            <a:r>
              <a:rPr lang="zh-CN" altLang="en-US" b="1" dirty="0">
                <a:solidFill>
                  <a:srgbClr val="FFFF00"/>
                </a:solidFill>
              </a:rPr>
              <a:t>基本命令介绍：一键部署策略</a:t>
            </a:r>
            <a:endParaRPr lang="zh-CN" altLang="en-US" dirty="0"/>
          </a:p>
        </p:txBody>
      </p:sp>
      <p:pic>
        <p:nvPicPr>
          <p:cNvPr id="5" name="内容占位符 4">
            <a:extLst>
              <a:ext uri="{FF2B5EF4-FFF2-40B4-BE49-F238E27FC236}">
                <a16:creationId xmlns:a16="http://schemas.microsoft.com/office/drawing/2014/main" id="{784B16AB-30CA-49C1-AA5D-44128565E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445224"/>
            <a:ext cx="8229600" cy="409988"/>
          </a:xfrm>
        </p:spPr>
      </p:pic>
      <p:graphicFrame>
        <p:nvGraphicFramePr>
          <p:cNvPr id="6" name="表格 5">
            <a:extLst>
              <a:ext uri="{FF2B5EF4-FFF2-40B4-BE49-F238E27FC236}">
                <a16:creationId xmlns:a16="http://schemas.microsoft.com/office/drawing/2014/main" id="{85680981-D43D-484C-B716-B9EAF78AC09E}"/>
              </a:ext>
            </a:extLst>
          </p:cNvPr>
          <p:cNvGraphicFramePr>
            <a:graphicFrameLocks noGrp="1"/>
          </p:cNvGraphicFramePr>
          <p:nvPr>
            <p:extLst>
              <p:ext uri="{D42A27DB-BD31-4B8C-83A1-F6EECF244321}">
                <p14:modId xmlns:p14="http://schemas.microsoft.com/office/powerpoint/2010/main" val="3494252401"/>
              </p:ext>
            </p:extLst>
          </p:nvPr>
        </p:nvGraphicFramePr>
        <p:xfrm>
          <a:off x="457200" y="1660950"/>
          <a:ext cx="8147246" cy="3169920"/>
        </p:xfrm>
        <a:graphic>
          <a:graphicData uri="http://schemas.openxmlformats.org/drawingml/2006/table">
            <a:tbl>
              <a:tblPr firstRow="1" firstCol="1" bandRow="1"/>
              <a:tblGrid>
                <a:gridCol w="1882552">
                  <a:extLst>
                    <a:ext uri="{9D8B030D-6E8A-4147-A177-3AD203B41FA5}">
                      <a16:colId xmlns:a16="http://schemas.microsoft.com/office/drawing/2014/main" val="245236841"/>
                    </a:ext>
                  </a:extLst>
                </a:gridCol>
                <a:gridCol w="1944216">
                  <a:extLst>
                    <a:ext uri="{9D8B030D-6E8A-4147-A177-3AD203B41FA5}">
                      <a16:colId xmlns:a16="http://schemas.microsoft.com/office/drawing/2014/main" val="3443426162"/>
                    </a:ext>
                  </a:extLst>
                </a:gridCol>
                <a:gridCol w="4320478">
                  <a:extLst>
                    <a:ext uri="{9D8B030D-6E8A-4147-A177-3AD203B41FA5}">
                      <a16:colId xmlns:a16="http://schemas.microsoft.com/office/drawing/2014/main" val="823244662"/>
                    </a:ext>
                  </a:extLst>
                </a:gridCol>
              </a:tblGrid>
              <a:tr h="0">
                <a:tc>
                  <a:txBody>
                    <a:bodyPr/>
                    <a:lstStyle/>
                    <a:p>
                      <a:pPr indent="266700" algn="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6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4834"/>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857545"/>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345041"/>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vtSymbol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vnpy</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的实盘交易代码，若没有请填写模拟盘交易代码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370538"/>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vnpypath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VNPY</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的所在路径，不能和</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vnpysettingpath</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同时为</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None</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788887"/>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vnpystrategyfolder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strategy </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文件夹通常是在</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vnpy</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\\trader\\app\\</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ctaStrategy</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773609"/>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vnpysettingpath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用来添加策略至策略字典的路径，通常在</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VnTrader</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478981"/>
                  </a:ext>
                </a:extLst>
              </a:tr>
              <a:tr h="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signalpath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交易信号写入的数据库，若</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None</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则默认在</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strategyfolder</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向上一级文件夹下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2800660"/>
                  </a:ext>
                </a:extLst>
              </a:tr>
            </a:tbl>
          </a:graphicData>
        </a:graphic>
      </p:graphicFrame>
    </p:spTree>
    <p:extLst>
      <p:ext uri="{BB962C8B-B14F-4D97-AF65-F5344CB8AC3E}">
        <p14:creationId xmlns:p14="http://schemas.microsoft.com/office/powerpoint/2010/main" val="407963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2931-4943-4617-824C-DEF271FCFEF4}"/>
              </a:ext>
            </a:extLst>
          </p:cNvPr>
          <p:cNvSpPr>
            <a:spLocks noGrp="1"/>
          </p:cNvSpPr>
          <p:nvPr>
            <p:ph type="title"/>
          </p:nvPr>
        </p:nvSpPr>
        <p:spPr>
          <a:xfrm>
            <a:off x="457199" y="254099"/>
            <a:ext cx="8556709" cy="582613"/>
          </a:xfrm>
        </p:spPr>
        <p:txBody>
          <a:bodyPr/>
          <a:lstStyle/>
          <a:p>
            <a:r>
              <a:rPr lang="zh-CN" altLang="en-US" b="1" dirty="0">
                <a:solidFill>
                  <a:srgbClr val="FFFF00"/>
                </a:solidFill>
              </a:rPr>
              <a:t>基本命令介绍：一键运行</a:t>
            </a:r>
            <a:r>
              <a:rPr lang="zh-CN" altLang="en-US" b="1" dirty="0">
                <a:solidFill>
                  <a:srgbClr val="FF0000"/>
                </a:solidFill>
              </a:rPr>
              <a:t>基于规则的</a:t>
            </a:r>
            <a:r>
              <a:rPr lang="zh-CN" altLang="en-US" b="1" dirty="0">
                <a:solidFill>
                  <a:srgbClr val="FFFF00"/>
                </a:solidFill>
              </a:rPr>
              <a:t>策略</a:t>
            </a:r>
            <a:endParaRPr lang="zh-CN" altLang="en-US" dirty="0"/>
          </a:p>
        </p:txBody>
      </p:sp>
      <p:pic>
        <p:nvPicPr>
          <p:cNvPr id="8" name="内容占位符 7">
            <a:extLst>
              <a:ext uri="{FF2B5EF4-FFF2-40B4-BE49-F238E27FC236}">
                <a16:creationId xmlns:a16="http://schemas.microsoft.com/office/drawing/2014/main" id="{6C3D833F-32D9-468E-9CE6-BAF309A2C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718" y="5451334"/>
            <a:ext cx="8591193" cy="431809"/>
          </a:xfrm>
        </p:spPr>
      </p:pic>
      <p:graphicFrame>
        <p:nvGraphicFramePr>
          <p:cNvPr id="9" name="表格 8">
            <a:extLst>
              <a:ext uri="{FF2B5EF4-FFF2-40B4-BE49-F238E27FC236}">
                <a16:creationId xmlns:a16="http://schemas.microsoft.com/office/drawing/2014/main" id="{02990E51-906D-4A27-ACDA-46F556CAAF22}"/>
              </a:ext>
            </a:extLst>
          </p:cNvPr>
          <p:cNvGraphicFramePr>
            <a:graphicFrameLocks noGrp="1"/>
          </p:cNvGraphicFramePr>
          <p:nvPr>
            <p:extLst>
              <p:ext uri="{D42A27DB-BD31-4B8C-83A1-F6EECF244321}">
                <p14:modId xmlns:p14="http://schemas.microsoft.com/office/powerpoint/2010/main" val="537495982"/>
              </p:ext>
            </p:extLst>
          </p:nvPr>
        </p:nvGraphicFramePr>
        <p:xfrm>
          <a:off x="561025" y="1916832"/>
          <a:ext cx="8452884" cy="2835375"/>
        </p:xfrm>
        <a:graphic>
          <a:graphicData uri="http://schemas.openxmlformats.org/drawingml/2006/table">
            <a:tbl>
              <a:tblPr firstRow="1" firstCol="1" bandRow="1"/>
              <a:tblGrid>
                <a:gridCol w="1706719">
                  <a:extLst>
                    <a:ext uri="{9D8B030D-6E8A-4147-A177-3AD203B41FA5}">
                      <a16:colId xmlns:a16="http://schemas.microsoft.com/office/drawing/2014/main" val="1452055502"/>
                    </a:ext>
                  </a:extLst>
                </a:gridCol>
                <a:gridCol w="2304256">
                  <a:extLst>
                    <a:ext uri="{9D8B030D-6E8A-4147-A177-3AD203B41FA5}">
                      <a16:colId xmlns:a16="http://schemas.microsoft.com/office/drawing/2014/main" val="1048016372"/>
                    </a:ext>
                  </a:extLst>
                </a:gridCol>
                <a:gridCol w="4441909">
                  <a:extLst>
                    <a:ext uri="{9D8B030D-6E8A-4147-A177-3AD203B41FA5}">
                      <a16:colId xmlns:a16="http://schemas.microsoft.com/office/drawing/2014/main" val="1768062178"/>
                    </a:ext>
                  </a:extLst>
                </a:gridCol>
              </a:tblGrid>
              <a:tr h="213427">
                <a:tc>
                  <a:txBody>
                    <a:bodyPr/>
                    <a:lstStyle/>
                    <a:p>
                      <a:pPr indent="266700"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参数</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6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049960"/>
                  </a:ext>
                </a:extLst>
              </a:tr>
              <a:tr h="213427">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357963"/>
                  </a:ext>
                </a:extLst>
              </a:tr>
              <a:tr h="426854">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210575"/>
                  </a:ext>
                </a:extLst>
              </a:tr>
              <a:tr h="640280">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vtSymbol</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vnpy</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的实盘交易代码，若没有请填写模拟盘交易代码</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246438"/>
                  </a:ext>
                </a:extLst>
              </a:tr>
              <a:tr h="426854">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Newdata</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(pandas.DataFrame)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a:effectLst/>
                          <a:latin typeface="等线" panose="02010600030101010101" pitchFamily="2" charset="-122"/>
                          <a:ea typeface="等线" panose="02010600030101010101" pitchFamily="2" charset="-122"/>
                          <a:cs typeface="Times New Roman" panose="02020603050405020304" pitchFamily="18" charset="0"/>
                        </a:rPr>
                        <a:t>实盘输入的</a:t>
                      </a:r>
                      <a:r>
                        <a:rPr lang="en-US" sz="1600" kern="100">
                          <a:effectLst/>
                          <a:latin typeface="等线" panose="02010600030101010101" pitchFamily="2" charset="-122"/>
                          <a:ea typeface="等线" panose="02010600030101010101" pitchFamily="2" charset="-122"/>
                          <a:cs typeface="Times New Roman" panose="02020603050405020304" pitchFamily="18" charset="0"/>
                        </a:rPr>
                        <a:t>K</a:t>
                      </a:r>
                      <a:r>
                        <a:rPr lang="zh-CN" sz="1600" kern="100">
                          <a:effectLst/>
                          <a:latin typeface="等线" panose="02010600030101010101" pitchFamily="2" charset="-122"/>
                          <a:ea typeface="等线" panose="02010600030101010101" pitchFamily="2" charset="-122"/>
                          <a:cs typeface="Times New Roman" panose="02020603050405020304" pitchFamily="18" charset="0"/>
                        </a:rPr>
                        <a:t>线，字段与</a:t>
                      </a:r>
                      <a:r>
                        <a:rPr lang="en-US" sz="1600" kern="100">
                          <a:effectLst/>
                          <a:latin typeface="等线" panose="02010600030101010101" pitchFamily="2" charset="-122"/>
                          <a:ea typeface="等线" panose="02010600030101010101" pitchFamily="2" charset="-122"/>
                          <a:cs typeface="Times New Roman" panose="02020603050405020304" pitchFamily="18" charset="0"/>
                        </a:rPr>
                        <a:t>TimestampPriceX</a:t>
                      </a:r>
                      <a:r>
                        <a:rPr lang="zh-CN" sz="1600" kern="100">
                          <a:effectLst/>
                          <a:latin typeface="等线" panose="02010600030101010101" pitchFamily="2" charset="-122"/>
                          <a:ea typeface="等线" panose="02010600030101010101" pitchFamily="2" charset="-122"/>
                          <a:cs typeface="Times New Roman" panose="02020603050405020304" pitchFamily="18" charset="0"/>
                        </a:rPr>
                        <a:t>一致</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717717"/>
                  </a:ext>
                </a:extLst>
              </a:tr>
              <a:tr h="853707">
                <a:tc>
                  <a:txBody>
                    <a:bodyPr/>
                    <a:lstStyle/>
                    <a:p>
                      <a:pPr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signalpath</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6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交易信号写入的数据库，若</a:t>
                      </a:r>
                      <a:r>
                        <a:rPr lang="en-US" sz="1600" kern="100" dirty="0">
                          <a:effectLst/>
                          <a:latin typeface="等线" panose="02010600030101010101" pitchFamily="2" charset="-122"/>
                          <a:ea typeface="等线" panose="02010600030101010101" pitchFamily="2" charset="-122"/>
                          <a:cs typeface="Times New Roman" panose="02020603050405020304" pitchFamily="18" charset="0"/>
                        </a:rPr>
                        <a:t>None</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则默认在</a:t>
                      </a:r>
                      <a:r>
                        <a:rPr lang="en-US" sz="1600" kern="100" dirty="0" err="1">
                          <a:effectLst/>
                          <a:latin typeface="等线" panose="02010600030101010101" pitchFamily="2" charset="-122"/>
                          <a:ea typeface="等线" panose="02010600030101010101" pitchFamily="2" charset="-122"/>
                          <a:cs typeface="Times New Roman" panose="02020603050405020304" pitchFamily="18" charset="0"/>
                        </a:rPr>
                        <a:t>strategyfolder</a:t>
                      </a:r>
                      <a:r>
                        <a:rPr lang="zh-CN" sz="1600" kern="100" dirty="0">
                          <a:effectLst/>
                          <a:latin typeface="等线" panose="02010600030101010101" pitchFamily="2" charset="-122"/>
                          <a:ea typeface="等线" panose="02010600030101010101" pitchFamily="2" charset="-122"/>
                          <a:cs typeface="Times New Roman" panose="02020603050405020304" pitchFamily="18" charset="0"/>
                        </a:rPr>
                        <a:t>向上一级文件夹下</a:t>
                      </a:r>
                    </a:p>
                  </a:txBody>
                  <a:tcPr marL="91469" marR="91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900084"/>
                  </a:ext>
                </a:extLst>
              </a:tr>
            </a:tbl>
          </a:graphicData>
        </a:graphic>
      </p:graphicFrame>
    </p:spTree>
    <p:extLst>
      <p:ext uri="{BB962C8B-B14F-4D97-AF65-F5344CB8AC3E}">
        <p14:creationId xmlns:p14="http://schemas.microsoft.com/office/powerpoint/2010/main" val="299247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2931-4943-4617-824C-DEF271FCFEF4}"/>
              </a:ext>
            </a:extLst>
          </p:cNvPr>
          <p:cNvSpPr>
            <a:spLocks noGrp="1"/>
          </p:cNvSpPr>
          <p:nvPr>
            <p:ph type="title"/>
          </p:nvPr>
        </p:nvSpPr>
        <p:spPr>
          <a:xfrm>
            <a:off x="457200" y="326107"/>
            <a:ext cx="8229600" cy="582613"/>
          </a:xfrm>
        </p:spPr>
        <p:txBody>
          <a:bodyPr/>
          <a:lstStyle/>
          <a:p>
            <a:r>
              <a:rPr lang="zh-CN" altLang="en-US" b="1" dirty="0">
                <a:solidFill>
                  <a:srgbClr val="FFFF00"/>
                </a:solidFill>
              </a:rPr>
              <a:t>基本命令介绍：一键运行</a:t>
            </a:r>
            <a:r>
              <a:rPr lang="zh-CN" altLang="en-US" b="1" dirty="0">
                <a:solidFill>
                  <a:srgbClr val="FF0000"/>
                </a:solidFill>
              </a:rPr>
              <a:t>机器学习</a:t>
            </a:r>
            <a:r>
              <a:rPr lang="zh-CN" altLang="en-US" b="1" dirty="0">
                <a:solidFill>
                  <a:srgbClr val="FFFF00"/>
                </a:solidFill>
              </a:rPr>
              <a:t>策略</a:t>
            </a:r>
            <a:endParaRPr lang="zh-CN" altLang="en-US" dirty="0"/>
          </a:p>
        </p:txBody>
      </p:sp>
      <p:pic>
        <p:nvPicPr>
          <p:cNvPr id="5" name="内容占位符 4">
            <a:extLst>
              <a:ext uri="{FF2B5EF4-FFF2-40B4-BE49-F238E27FC236}">
                <a16:creationId xmlns:a16="http://schemas.microsoft.com/office/drawing/2014/main" id="{52BE2C00-B9D0-41E3-A479-A5DA8EA83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04" y="5351976"/>
            <a:ext cx="9027191" cy="504056"/>
          </a:xfrm>
        </p:spPr>
      </p:pic>
      <p:graphicFrame>
        <p:nvGraphicFramePr>
          <p:cNvPr id="7" name="表格 6">
            <a:extLst>
              <a:ext uri="{FF2B5EF4-FFF2-40B4-BE49-F238E27FC236}">
                <a16:creationId xmlns:a16="http://schemas.microsoft.com/office/drawing/2014/main" id="{18B3CF78-4749-4B98-8EB9-9861C5366E91}"/>
              </a:ext>
            </a:extLst>
          </p:cNvPr>
          <p:cNvGraphicFramePr>
            <a:graphicFrameLocks noGrp="1"/>
          </p:cNvGraphicFramePr>
          <p:nvPr>
            <p:extLst>
              <p:ext uri="{D42A27DB-BD31-4B8C-83A1-F6EECF244321}">
                <p14:modId xmlns:p14="http://schemas.microsoft.com/office/powerpoint/2010/main" val="4269966780"/>
              </p:ext>
            </p:extLst>
          </p:nvPr>
        </p:nvGraphicFramePr>
        <p:xfrm>
          <a:off x="434888" y="1772816"/>
          <a:ext cx="8136904" cy="2958319"/>
        </p:xfrm>
        <a:graphic>
          <a:graphicData uri="http://schemas.openxmlformats.org/drawingml/2006/table">
            <a:tbl>
              <a:tblPr firstRow="1" firstCol="1" bandRow="1"/>
              <a:tblGrid>
                <a:gridCol w="2705499">
                  <a:extLst>
                    <a:ext uri="{9D8B030D-6E8A-4147-A177-3AD203B41FA5}">
                      <a16:colId xmlns:a16="http://schemas.microsoft.com/office/drawing/2014/main" val="19367477"/>
                    </a:ext>
                  </a:extLst>
                </a:gridCol>
                <a:gridCol w="2704425">
                  <a:extLst>
                    <a:ext uri="{9D8B030D-6E8A-4147-A177-3AD203B41FA5}">
                      <a16:colId xmlns:a16="http://schemas.microsoft.com/office/drawing/2014/main" val="3610283069"/>
                    </a:ext>
                  </a:extLst>
                </a:gridCol>
                <a:gridCol w="2726980">
                  <a:extLst>
                    <a:ext uri="{9D8B030D-6E8A-4147-A177-3AD203B41FA5}">
                      <a16:colId xmlns:a16="http://schemas.microsoft.com/office/drawing/2014/main" val="1369347360"/>
                    </a:ext>
                  </a:extLst>
                </a:gridCol>
              </a:tblGrid>
              <a:tr h="227102">
                <a:tc>
                  <a:txBody>
                    <a:bodyPr/>
                    <a:lstStyle/>
                    <a:p>
                      <a:pPr indent="266700" algn="r">
                        <a:spcAft>
                          <a:spcPts val="0"/>
                        </a:spcAft>
                      </a:pPr>
                      <a:r>
                        <a:rPr lang="zh-CN" sz="1500" kern="100" dirty="0">
                          <a:effectLst/>
                          <a:latin typeface="等线" panose="02010600030101010101" pitchFamily="2" charset="-122"/>
                          <a:ea typeface="等线" panose="02010600030101010101" pitchFamily="2" charset="-122"/>
                          <a:cs typeface="Times New Roman" panose="02020603050405020304" pitchFamily="18" charset="0"/>
                        </a:rPr>
                        <a:t>参数</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5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5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6941996"/>
                  </a:ext>
                </a:extLst>
              </a:tr>
              <a:tr h="227102">
                <a:tc>
                  <a:txBody>
                    <a:bodyPr/>
                    <a:lstStyle/>
                    <a:p>
                      <a:pPr algn="r">
                        <a:spcAft>
                          <a:spcPts val="0"/>
                        </a:spcAft>
                      </a:pP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strategy</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5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507714"/>
                  </a:ext>
                </a:extLst>
              </a:tr>
              <a:tr h="454204">
                <a:tc>
                  <a:txBody>
                    <a:bodyPr/>
                    <a:lstStyle/>
                    <a:p>
                      <a:pPr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500" kern="100" dirty="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2085297"/>
                  </a:ext>
                </a:extLst>
              </a:tr>
              <a:tr h="681306">
                <a:tc>
                  <a:txBody>
                    <a:bodyPr/>
                    <a:lstStyle/>
                    <a:p>
                      <a:pPr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vtSymbol</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vnpy</a:t>
                      </a:r>
                      <a:r>
                        <a:rPr lang="zh-CN" sz="1500" kern="100">
                          <a:effectLst/>
                          <a:latin typeface="等线" panose="02010600030101010101" pitchFamily="2" charset="-122"/>
                          <a:ea typeface="等线" panose="02010600030101010101" pitchFamily="2" charset="-122"/>
                          <a:cs typeface="Times New Roman" panose="02020603050405020304" pitchFamily="18" charset="0"/>
                        </a:rPr>
                        <a:t>的实盘交易代码，若没有请填写模拟盘交易代码</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9539019"/>
                  </a:ext>
                </a:extLst>
              </a:tr>
              <a:tr h="454204">
                <a:tc>
                  <a:txBody>
                    <a:bodyPr/>
                    <a:lstStyle/>
                    <a:p>
                      <a:pPr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Newdata</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sz="1500" kern="100" dirty="0" err="1">
                          <a:effectLst/>
                          <a:latin typeface="等线" panose="02010600030101010101" pitchFamily="2" charset="-122"/>
                          <a:ea typeface="等线" panose="02010600030101010101" pitchFamily="2" charset="-122"/>
                          <a:cs typeface="Times New Roman" panose="02020603050405020304" pitchFamily="18" charset="0"/>
                        </a:rPr>
                        <a:t>pandas.DataFrame</a:t>
                      </a: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500" kern="100">
                          <a:effectLst/>
                          <a:latin typeface="等线" panose="02010600030101010101" pitchFamily="2" charset="-122"/>
                          <a:ea typeface="等线" panose="02010600030101010101" pitchFamily="2" charset="-122"/>
                          <a:cs typeface="Times New Roman" panose="02020603050405020304" pitchFamily="18" charset="0"/>
                        </a:rPr>
                        <a:t>实盘输入的</a:t>
                      </a:r>
                      <a:r>
                        <a:rPr lang="en-US" sz="1500" kern="100">
                          <a:effectLst/>
                          <a:latin typeface="等线" panose="02010600030101010101" pitchFamily="2" charset="-122"/>
                          <a:ea typeface="等线" panose="02010600030101010101" pitchFamily="2" charset="-122"/>
                          <a:cs typeface="Times New Roman" panose="02020603050405020304" pitchFamily="18" charset="0"/>
                        </a:rPr>
                        <a:t>K</a:t>
                      </a:r>
                      <a:r>
                        <a:rPr lang="zh-CN" sz="1500" kern="100">
                          <a:effectLst/>
                          <a:latin typeface="等线" panose="02010600030101010101" pitchFamily="2" charset="-122"/>
                          <a:ea typeface="等线" panose="02010600030101010101" pitchFamily="2" charset="-122"/>
                          <a:cs typeface="Times New Roman" panose="02020603050405020304" pitchFamily="18" charset="0"/>
                        </a:rPr>
                        <a:t>线，字段与</a:t>
                      </a:r>
                      <a:r>
                        <a:rPr lang="en-US" sz="1500" kern="100">
                          <a:effectLst/>
                          <a:latin typeface="等线" panose="02010600030101010101" pitchFamily="2" charset="-122"/>
                          <a:ea typeface="等线" panose="02010600030101010101" pitchFamily="2" charset="-122"/>
                          <a:cs typeface="Times New Roman" panose="02020603050405020304" pitchFamily="18" charset="0"/>
                        </a:rPr>
                        <a:t>TimestampPriceX</a:t>
                      </a:r>
                      <a:r>
                        <a:rPr lang="zh-CN" sz="1500" kern="100">
                          <a:effectLst/>
                          <a:latin typeface="等线" panose="02010600030101010101" pitchFamily="2" charset="-122"/>
                          <a:ea typeface="等线" panose="02010600030101010101" pitchFamily="2" charset="-122"/>
                          <a:cs typeface="Times New Roman" panose="02020603050405020304" pitchFamily="18" charset="0"/>
                        </a:rPr>
                        <a:t>一致</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994535"/>
                  </a:ext>
                </a:extLst>
              </a:tr>
              <a:tr h="908409">
                <a:tc>
                  <a:txBody>
                    <a:bodyPr/>
                    <a:lstStyle/>
                    <a:p>
                      <a:pPr algn="r">
                        <a:spcAft>
                          <a:spcPts val="0"/>
                        </a:spcAft>
                      </a:pPr>
                      <a:r>
                        <a:rPr lang="en-US" sz="1500" kern="100">
                          <a:effectLst/>
                          <a:latin typeface="等线" panose="02010600030101010101" pitchFamily="2" charset="-122"/>
                          <a:ea typeface="等线" panose="02010600030101010101" pitchFamily="2" charset="-122"/>
                          <a:cs typeface="Times New Roman" panose="02020603050405020304" pitchFamily="18" charset="0"/>
                        </a:rPr>
                        <a:t>signalpath</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(string)</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500" kern="100" dirty="0">
                          <a:effectLst/>
                          <a:latin typeface="等线" panose="02010600030101010101" pitchFamily="2" charset="-122"/>
                          <a:ea typeface="等线" panose="02010600030101010101" pitchFamily="2" charset="-122"/>
                          <a:cs typeface="Times New Roman" panose="02020603050405020304" pitchFamily="18" charset="0"/>
                        </a:rPr>
                        <a:t>交易信号写入的数据库，若</a:t>
                      </a:r>
                      <a:r>
                        <a:rPr lang="en-US" sz="1500" kern="100" dirty="0">
                          <a:effectLst/>
                          <a:latin typeface="等线" panose="02010600030101010101" pitchFamily="2" charset="-122"/>
                          <a:ea typeface="等线" panose="02010600030101010101" pitchFamily="2" charset="-122"/>
                          <a:cs typeface="Times New Roman" panose="02020603050405020304" pitchFamily="18" charset="0"/>
                        </a:rPr>
                        <a:t>None</a:t>
                      </a:r>
                      <a:r>
                        <a:rPr lang="zh-CN" sz="1500" kern="100" dirty="0">
                          <a:effectLst/>
                          <a:latin typeface="等线" panose="02010600030101010101" pitchFamily="2" charset="-122"/>
                          <a:ea typeface="等线" panose="02010600030101010101" pitchFamily="2" charset="-122"/>
                          <a:cs typeface="Times New Roman" panose="02020603050405020304" pitchFamily="18" charset="0"/>
                        </a:rPr>
                        <a:t>则默认在</a:t>
                      </a:r>
                      <a:r>
                        <a:rPr lang="en-US" sz="1500" kern="100" dirty="0" err="1">
                          <a:effectLst/>
                          <a:latin typeface="等线" panose="02010600030101010101" pitchFamily="2" charset="-122"/>
                          <a:ea typeface="等线" panose="02010600030101010101" pitchFamily="2" charset="-122"/>
                          <a:cs typeface="Times New Roman" panose="02020603050405020304" pitchFamily="18" charset="0"/>
                        </a:rPr>
                        <a:t>strategyfolder</a:t>
                      </a:r>
                      <a:r>
                        <a:rPr lang="zh-CN" sz="1500" kern="100" dirty="0">
                          <a:effectLst/>
                          <a:latin typeface="等线" panose="02010600030101010101" pitchFamily="2" charset="-122"/>
                          <a:ea typeface="等线" panose="02010600030101010101" pitchFamily="2" charset="-122"/>
                          <a:cs typeface="Times New Roman" panose="02020603050405020304" pitchFamily="18" charset="0"/>
                        </a:rPr>
                        <a:t>向上一级文件夹下</a:t>
                      </a:r>
                    </a:p>
                  </a:txBody>
                  <a:tcPr marL="96216" marR="9621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343415"/>
                  </a:ext>
                </a:extLst>
              </a:tr>
            </a:tbl>
          </a:graphicData>
        </a:graphic>
      </p:graphicFrame>
    </p:spTree>
    <p:extLst>
      <p:ext uri="{BB962C8B-B14F-4D97-AF65-F5344CB8AC3E}">
        <p14:creationId xmlns:p14="http://schemas.microsoft.com/office/powerpoint/2010/main" val="385291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764DD-2AB9-426B-9312-C118C23C371A}"/>
              </a:ext>
            </a:extLst>
          </p:cNvPr>
          <p:cNvSpPr>
            <a:spLocks noGrp="1"/>
          </p:cNvSpPr>
          <p:nvPr>
            <p:ph type="title"/>
          </p:nvPr>
        </p:nvSpPr>
        <p:spPr>
          <a:xfrm>
            <a:off x="323528" y="260648"/>
            <a:ext cx="8579296" cy="582613"/>
          </a:xfrm>
        </p:spPr>
        <p:txBody>
          <a:bodyPr/>
          <a:lstStyle/>
          <a:p>
            <a:r>
              <a:rPr lang="zh-CN" altLang="en-US" b="1" dirty="0">
                <a:solidFill>
                  <a:srgbClr val="FFFF00"/>
                </a:solidFill>
              </a:rPr>
              <a:t>基本命令介绍：一键分析</a:t>
            </a:r>
            <a:r>
              <a:rPr lang="zh-CN" altLang="en-US" b="1" dirty="0">
                <a:solidFill>
                  <a:srgbClr val="FF0000"/>
                </a:solidFill>
              </a:rPr>
              <a:t>基于规则的</a:t>
            </a:r>
            <a:r>
              <a:rPr lang="zh-CN" altLang="en-US" b="1" dirty="0">
                <a:solidFill>
                  <a:srgbClr val="FFFF00"/>
                </a:solidFill>
              </a:rPr>
              <a:t>策略</a:t>
            </a:r>
            <a:endParaRPr lang="zh-CN" altLang="en-US" dirty="0"/>
          </a:p>
        </p:txBody>
      </p:sp>
      <p:graphicFrame>
        <p:nvGraphicFramePr>
          <p:cNvPr id="9" name="内容占位符 8">
            <a:extLst>
              <a:ext uri="{FF2B5EF4-FFF2-40B4-BE49-F238E27FC236}">
                <a16:creationId xmlns:a16="http://schemas.microsoft.com/office/drawing/2014/main" id="{9BE8F9BF-5886-4D1B-9375-C2737E50566D}"/>
              </a:ext>
            </a:extLst>
          </p:cNvPr>
          <p:cNvGraphicFramePr>
            <a:graphicFrameLocks noGrp="1"/>
          </p:cNvGraphicFramePr>
          <p:nvPr>
            <p:ph idx="1"/>
            <p:extLst>
              <p:ext uri="{D42A27DB-BD31-4B8C-83A1-F6EECF244321}">
                <p14:modId xmlns:p14="http://schemas.microsoft.com/office/powerpoint/2010/main" val="3594963009"/>
              </p:ext>
            </p:extLst>
          </p:nvPr>
        </p:nvGraphicFramePr>
        <p:xfrm>
          <a:off x="467544" y="1402080"/>
          <a:ext cx="8435280" cy="4053840"/>
        </p:xfrm>
        <a:graphic>
          <a:graphicData uri="http://schemas.openxmlformats.org/drawingml/2006/table">
            <a:tbl>
              <a:tblPr firstRow="1" firstCol="1" bandRow="1"/>
              <a:tblGrid>
                <a:gridCol w="2804708">
                  <a:extLst>
                    <a:ext uri="{9D8B030D-6E8A-4147-A177-3AD203B41FA5}">
                      <a16:colId xmlns:a16="http://schemas.microsoft.com/office/drawing/2014/main" val="3534467281"/>
                    </a:ext>
                  </a:extLst>
                </a:gridCol>
                <a:gridCol w="2803595">
                  <a:extLst>
                    <a:ext uri="{9D8B030D-6E8A-4147-A177-3AD203B41FA5}">
                      <a16:colId xmlns:a16="http://schemas.microsoft.com/office/drawing/2014/main" val="1003364491"/>
                    </a:ext>
                  </a:extLst>
                </a:gridCol>
                <a:gridCol w="2826977">
                  <a:extLst>
                    <a:ext uri="{9D8B030D-6E8A-4147-A177-3AD203B41FA5}">
                      <a16:colId xmlns:a16="http://schemas.microsoft.com/office/drawing/2014/main" val="1343213209"/>
                    </a:ext>
                  </a:extLst>
                </a:gridCol>
              </a:tblGrid>
              <a:tr h="0">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4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308306"/>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TimestampPriceX</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(pandas.DataFrame)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原始输入的</a:t>
                      </a:r>
                      <a:r>
                        <a:rPr lang="en-US" sz="1400" kern="100">
                          <a:effectLst/>
                          <a:latin typeface="等线" panose="02010600030101010101" pitchFamily="2" charset="-122"/>
                          <a:ea typeface="等线" panose="02010600030101010101" pitchFamily="2" charset="-122"/>
                          <a:cs typeface="Times New Roman" panose="02020603050405020304" pitchFamily="18" charset="0"/>
                        </a:rPr>
                        <a:t>K</a:t>
                      </a:r>
                      <a:r>
                        <a:rPr lang="zh-CN" sz="1400" kern="100">
                          <a:effectLst/>
                          <a:latin typeface="等线" panose="02010600030101010101" pitchFamily="2" charset="-122"/>
                          <a:ea typeface="等线" panose="02010600030101010101" pitchFamily="2" charset="-122"/>
                          <a:cs typeface="Times New Roman" panose="02020603050405020304" pitchFamily="18" charset="0"/>
                        </a:rPr>
                        <a:t>线，具体要求参见</a:t>
                      </a:r>
                      <a:r>
                        <a:rPr lang="en-US" sz="1400" kern="100">
                          <a:effectLst/>
                          <a:latin typeface="等线" panose="02010600030101010101" pitchFamily="2" charset="-122"/>
                          <a:ea typeface="等线" panose="02010600030101010101" pitchFamily="2" charset="-122"/>
                          <a:cs typeface="Times New Roman" panose="02020603050405020304" pitchFamily="18" charset="0"/>
                        </a:rPr>
                        <a:t>API</a:t>
                      </a:r>
                      <a:r>
                        <a:rPr lang="zh-CN" sz="1400" kern="100">
                          <a:effectLst/>
                          <a:latin typeface="等线" panose="02010600030101010101" pitchFamily="2" charset="-122"/>
                          <a:ea typeface="等线" panose="02010600030101010101" pitchFamily="2" charset="-122"/>
                          <a:cs typeface="Times New Roman" panose="02020603050405020304" pitchFamily="18" charset="0"/>
                        </a:rPr>
                        <a:t>输入章节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6483019"/>
                  </a:ext>
                </a:extLst>
              </a:tr>
              <a:tr h="0">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310196"/>
                  </a:ext>
                </a:extLst>
              </a:tr>
              <a:tr h="0">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369084"/>
                  </a:ext>
                </a:extLst>
              </a:tr>
              <a:tr h="0">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useDBsignal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(boolean)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是否使用交易信号数据库来回测分析，如果是，那么为</a:t>
                      </a:r>
                      <a:r>
                        <a:rPr lang="en-US" sz="1400" kern="100">
                          <a:effectLst/>
                          <a:latin typeface="等线" panose="02010600030101010101" pitchFamily="2" charset="-122"/>
                          <a:ea typeface="等线" panose="02010600030101010101" pitchFamily="2" charset="-122"/>
                          <a:cs typeface="Times New Roman" panose="02020603050405020304" pitchFamily="18" charset="0"/>
                        </a:rPr>
                        <a:t>True</a:t>
                      </a:r>
                      <a:r>
                        <a:rPr lang="zh-CN" sz="1400" kern="100">
                          <a:effectLst/>
                          <a:latin typeface="等线" panose="02010600030101010101" pitchFamily="2" charset="-122"/>
                          <a:ea typeface="等线" panose="02010600030101010101" pitchFamily="2" charset="-122"/>
                          <a:cs typeface="Times New Roman" panose="02020603050405020304" pitchFamily="18" charset="0"/>
                        </a:rPr>
                        <a:t>，如果重新计算交易信号就是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False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507204"/>
                  </a:ext>
                </a:extLst>
              </a:tr>
              <a:tr h="0">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lastn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对最后多少根</a:t>
                      </a:r>
                      <a:r>
                        <a:rPr lang="en-US" sz="1400" kern="100">
                          <a:effectLst/>
                          <a:latin typeface="等线" panose="02010600030101010101" pitchFamily="2" charset="-122"/>
                          <a:ea typeface="等线" panose="02010600030101010101" pitchFamily="2" charset="-122"/>
                          <a:cs typeface="Times New Roman" panose="02020603050405020304" pitchFamily="18" charset="0"/>
                        </a:rPr>
                        <a:t>K</a:t>
                      </a:r>
                      <a:r>
                        <a:rPr lang="zh-CN" sz="1400" kern="100">
                          <a:effectLst/>
                          <a:latin typeface="等线" panose="02010600030101010101" pitchFamily="2" charset="-122"/>
                          <a:ea typeface="等线" panose="02010600030101010101" pitchFamily="2" charset="-122"/>
                          <a:cs typeface="Times New Roman" panose="02020603050405020304" pitchFamily="18" charset="0"/>
                        </a:rPr>
                        <a:t>线进行回测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4307146"/>
                  </a:ext>
                </a:extLst>
              </a:tr>
              <a:tr h="0">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signalpath</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交易信号写入的数据库，若</a:t>
                      </a:r>
                      <a:r>
                        <a:rPr lang="en-US" sz="1400" kern="100" dirty="0">
                          <a:effectLst/>
                          <a:latin typeface="等线" panose="02010600030101010101" pitchFamily="2" charset="-122"/>
                          <a:ea typeface="等线" panose="02010600030101010101" pitchFamily="2" charset="-122"/>
                          <a:cs typeface="Times New Roman" panose="02020603050405020304" pitchFamily="18" charset="0"/>
                        </a:rPr>
                        <a:t>None</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则默认在</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strategyfolder</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向上一级文件夹下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139068"/>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opencost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开仓成本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19749"/>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平仓成本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946426"/>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intradayclosecost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日内平仓成本（若允许日内平仓）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753034"/>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百分比止损线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718502"/>
                  </a:ext>
                </a:extLst>
              </a:tr>
              <a:tr h="0">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回测规则，‘</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LongShort</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’是多空回测，‘</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LongOnly</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’是只多不空回测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961820"/>
                  </a:ext>
                </a:extLst>
              </a:tr>
            </a:tbl>
          </a:graphicData>
        </a:graphic>
      </p:graphicFrame>
      <p:pic>
        <p:nvPicPr>
          <p:cNvPr id="11" name="图片 10">
            <a:extLst>
              <a:ext uri="{FF2B5EF4-FFF2-40B4-BE49-F238E27FC236}">
                <a16:creationId xmlns:a16="http://schemas.microsoft.com/office/drawing/2014/main" id="{EC8717B4-C2E5-4C99-B82E-8FBDA075B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783718"/>
            <a:ext cx="8435280" cy="440589"/>
          </a:xfrm>
          <a:prstGeom prst="rect">
            <a:avLst/>
          </a:prstGeom>
        </p:spPr>
      </p:pic>
    </p:spTree>
    <p:extLst>
      <p:ext uri="{BB962C8B-B14F-4D97-AF65-F5344CB8AC3E}">
        <p14:creationId xmlns:p14="http://schemas.microsoft.com/office/powerpoint/2010/main" val="62139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445D8-912F-4594-BDBA-C308137C3EAE}"/>
              </a:ext>
            </a:extLst>
          </p:cNvPr>
          <p:cNvSpPr>
            <a:spLocks noGrp="1"/>
          </p:cNvSpPr>
          <p:nvPr>
            <p:ph type="title"/>
          </p:nvPr>
        </p:nvSpPr>
        <p:spPr>
          <a:xfrm>
            <a:off x="457200" y="254099"/>
            <a:ext cx="8229600" cy="582613"/>
          </a:xfrm>
        </p:spPr>
        <p:txBody>
          <a:bodyPr/>
          <a:lstStyle/>
          <a:p>
            <a:r>
              <a:rPr lang="zh-CN" altLang="en-US" b="1" dirty="0">
                <a:solidFill>
                  <a:srgbClr val="FFFF00"/>
                </a:solidFill>
              </a:rPr>
              <a:t>基本命令介绍：一键分析</a:t>
            </a:r>
            <a:r>
              <a:rPr lang="zh-CN" altLang="en-US" b="1" dirty="0">
                <a:solidFill>
                  <a:srgbClr val="FF0000"/>
                </a:solidFill>
              </a:rPr>
              <a:t>机器学习</a:t>
            </a:r>
            <a:r>
              <a:rPr lang="zh-CN" altLang="en-US" b="1" dirty="0">
                <a:solidFill>
                  <a:srgbClr val="FFFF00"/>
                </a:solidFill>
              </a:rPr>
              <a:t>策略</a:t>
            </a:r>
            <a:endParaRPr lang="zh-CN" altLang="en-US" dirty="0"/>
          </a:p>
        </p:txBody>
      </p:sp>
      <p:graphicFrame>
        <p:nvGraphicFramePr>
          <p:cNvPr id="4" name="内容占位符 3">
            <a:extLst>
              <a:ext uri="{FF2B5EF4-FFF2-40B4-BE49-F238E27FC236}">
                <a16:creationId xmlns:a16="http://schemas.microsoft.com/office/drawing/2014/main" id="{1C91D582-EBFE-4018-A02C-34CC1EB64245}"/>
              </a:ext>
            </a:extLst>
          </p:cNvPr>
          <p:cNvGraphicFramePr>
            <a:graphicFrameLocks noGrp="1"/>
          </p:cNvGraphicFramePr>
          <p:nvPr>
            <p:ph idx="1"/>
            <p:extLst>
              <p:ext uri="{D42A27DB-BD31-4B8C-83A1-F6EECF244321}">
                <p14:modId xmlns:p14="http://schemas.microsoft.com/office/powerpoint/2010/main" val="3767922563"/>
              </p:ext>
            </p:extLst>
          </p:nvPr>
        </p:nvGraphicFramePr>
        <p:xfrm>
          <a:off x="457200" y="1268761"/>
          <a:ext cx="8435280" cy="4457778"/>
        </p:xfrm>
        <a:graphic>
          <a:graphicData uri="http://schemas.openxmlformats.org/drawingml/2006/table">
            <a:tbl>
              <a:tblPr firstRow="1" firstCol="1" bandRow="1"/>
              <a:tblGrid>
                <a:gridCol w="1666528">
                  <a:extLst>
                    <a:ext uri="{9D8B030D-6E8A-4147-A177-3AD203B41FA5}">
                      <a16:colId xmlns:a16="http://schemas.microsoft.com/office/drawing/2014/main" val="768949176"/>
                    </a:ext>
                  </a:extLst>
                </a:gridCol>
                <a:gridCol w="1800200">
                  <a:extLst>
                    <a:ext uri="{9D8B030D-6E8A-4147-A177-3AD203B41FA5}">
                      <a16:colId xmlns:a16="http://schemas.microsoft.com/office/drawing/2014/main" val="2568814772"/>
                    </a:ext>
                  </a:extLst>
                </a:gridCol>
                <a:gridCol w="4968552">
                  <a:extLst>
                    <a:ext uri="{9D8B030D-6E8A-4147-A177-3AD203B41FA5}">
                      <a16:colId xmlns:a16="http://schemas.microsoft.com/office/drawing/2014/main" val="3993927023"/>
                    </a:ext>
                  </a:extLst>
                </a:gridCol>
              </a:tblGrid>
              <a:tr h="206106">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参数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Python</a:t>
                      </a:r>
                      <a:r>
                        <a:rPr lang="zh-CN" sz="1400" kern="100">
                          <a:effectLst/>
                          <a:latin typeface="等线" panose="02010600030101010101" pitchFamily="2" charset="-122"/>
                          <a:ea typeface="等线" panose="02010600030101010101" pitchFamily="2" charset="-122"/>
                          <a:cs typeface="Times New Roman" panose="02020603050405020304" pitchFamily="18" charset="0"/>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065128"/>
                  </a:ext>
                </a:extLst>
              </a:tr>
              <a:tr h="412211">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TimestampPriceX</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(pandas.DataFrame)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原始输入的</a:t>
                      </a:r>
                      <a:r>
                        <a:rPr lang="en-US" sz="1400" kern="100">
                          <a:effectLst/>
                          <a:latin typeface="等线" panose="02010600030101010101" pitchFamily="2" charset="-122"/>
                          <a:ea typeface="等线" panose="02010600030101010101" pitchFamily="2" charset="-122"/>
                          <a:cs typeface="Times New Roman" panose="02020603050405020304" pitchFamily="18" charset="0"/>
                        </a:rPr>
                        <a:t>K</a:t>
                      </a:r>
                      <a:r>
                        <a:rPr lang="zh-CN" sz="1400" kern="100">
                          <a:effectLst/>
                          <a:latin typeface="等线" panose="02010600030101010101" pitchFamily="2" charset="-122"/>
                          <a:ea typeface="等线" panose="02010600030101010101" pitchFamily="2" charset="-122"/>
                          <a:cs typeface="Times New Roman" panose="02020603050405020304" pitchFamily="18" charset="0"/>
                        </a:rPr>
                        <a:t>线，具体要求参见</a:t>
                      </a:r>
                      <a:r>
                        <a:rPr lang="en-US" sz="1400" kern="100">
                          <a:effectLst/>
                          <a:latin typeface="等线" panose="02010600030101010101" pitchFamily="2" charset="-122"/>
                          <a:ea typeface="等线" panose="02010600030101010101" pitchFamily="2" charset="-122"/>
                          <a:cs typeface="Times New Roman" panose="02020603050405020304" pitchFamily="18" charset="0"/>
                        </a:rPr>
                        <a:t>API</a:t>
                      </a:r>
                      <a:r>
                        <a:rPr lang="zh-CN" sz="1400" kern="100">
                          <a:effectLst/>
                          <a:latin typeface="等线" panose="02010600030101010101" pitchFamily="2" charset="-122"/>
                          <a:ea typeface="等线" panose="02010600030101010101" pitchFamily="2" charset="-122"/>
                          <a:cs typeface="Times New Roman" panose="02020603050405020304" pitchFamily="18" charset="0"/>
                        </a:rPr>
                        <a:t>输入章节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405541"/>
                  </a:ext>
                </a:extLst>
              </a:tr>
              <a:tr h="206106">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策略名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339265"/>
                  </a:ext>
                </a:extLst>
              </a:tr>
              <a:tr h="317193">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strategyfolder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用于存放策略的文件夹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401927"/>
                  </a:ext>
                </a:extLst>
              </a:tr>
              <a:tr h="634384">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useDBsignal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(boolean)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是否使用交易信号数据库来回测分析，如果是，那么为</a:t>
                      </a:r>
                      <a:r>
                        <a:rPr lang="en-US" sz="1400" kern="100">
                          <a:effectLst/>
                          <a:latin typeface="等线" panose="02010600030101010101" pitchFamily="2" charset="-122"/>
                          <a:ea typeface="等线" panose="02010600030101010101" pitchFamily="2" charset="-122"/>
                          <a:cs typeface="Times New Roman" panose="02020603050405020304" pitchFamily="18" charset="0"/>
                        </a:rPr>
                        <a:t>True</a:t>
                      </a:r>
                      <a:r>
                        <a:rPr lang="zh-CN" sz="1400" kern="100">
                          <a:effectLst/>
                          <a:latin typeface="等线" panose="02010600030101010101" pitchFamily="2" charset="-122"/>
                          <a:ea typeface="等线" panose="02010600030101010101" pitchFamily="2" charset="-122"/>
                          <a:cs typeface="Times New Roman" panose="02020603050405020304" pitchFamily="18" charset="0"/>
                        </a:rPr>
                        <a:t>，如果重新计算交易信号就是</a:t>
                      </a:r>
                      <a:r>
                        <a:rPr lang="en-US" sz="1400" kern="100">
                          <a:effectLst/>
                          <a:latin typeface="等线" panose="02010600030101010101" pitchFamily="2" charset="-122"/>
                          <a:ea typeface="等线" panose="02010600030101010101" pitchFamily="2" charset="-122"/>
                          <a:cs typeface="Times New Roman" panose="02020603050405020304" pitchFamily="18" charset="0"/>
                        </a:rPr>
                        <a:t>False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301602"/>
                  </a:ext>
                </a:extLst>
              </a:tr>
              <a:tr h="317193">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lastn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对最后多少根</a:t>
                      </a:r>
                      <a:r>
                        <a:rPr lang="en-US" sz="1400" kern="100">
                          <a:effectLst/>
                          <a:latin typeface="等线" panose="02010600030101010101" pitchFamily="2" charset="-122"/>
                          <a:ea typeface="等线" panose="02010600030101010101" pitchFamily="2" charset="-122"/>
                          <a:cs typeface="Times New Roman" panose="02020603050405020304" pitchFamily="18" charset="0"/>
                        </a:rPr>
                        <a:t>K</a:t>
                      </a:r>
                      <a:r>
                        <a:rPr lang="zh-CN" sz="1400" kern="100">
                          <a:effectLst/>
                          <a:latin typeface="等线" panose="02010600030101010101" pitchFamily="2" charset="-122"/>
                          <a:ea typeface="等线" panose="02010600030101010101" pitchFamily="2" charset="-122"/>
                          <a:cs typeface="Times New Roman" panose="02020603050405020304" pitchFamily="18" charset="0"/>
                        </a:rPr>
                        <a:t>线进行回测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522500"/>
                  </a:ext>
                </a:extLst>
              </a:tr>
              <a:tr h="634384">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signalpath</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交易信号写入的数据库，若</a:t>
                      </a:r>
                      <a:r>
                        <a:rPr lang="en-US" sz="1400" kern="100">
                          <a:effectLst/>
                          <a:latin typeface="等线" panose="02010600030101010101" pitchFamily="2" charset="-122"/>
                          <a:ea typeface="等线" panose="02010600030101010101" pitchFamily="2" charset="-122"/>
                          <a:cs typeface="Times New Roman" panose="02020603050405020304" pitchFamily="18" charset="0"/>
                        </a:rPr>
                        <a:t>None</a:t>
                      </a:r>
                      <a:r>
                        <a:rPr lang="zh-CN" sz="1400" kern="100">
                          <a:effectLst/>
                          <a:latin typeface="等线" panose="02010600030101010101" pitchFamily="2" charset="-122"/>
                          <a:ea typeface="等线" panose="02010600030101010101" pitchFamily="2" charset="-122"/>
                          <a:cs typeface="Times New Roman" panose="02020603050405020304" pitchFamily="18" charset="0"/>
                        </a:rPr>
                        <a:t>则默认在</a:t>
                      </a:r>
                      <a:r>
                        <a:rPr lang="en-US" sz="1400" kern="100">
                          <a:effectLst/>
                          <a:latin typeface="等线" panose="02010600030101010101" pitchFamily="2" charset="-122"/>
                          <a:ea typeface="等线" panose="02010600030101010101" pitchFamily="2" charset="-122"/>
                          <a:cs typeface="Times New Roman" panose="02020603050405020304" pitchFamily="18" charset="0"/>
                        </a:rPr>
                        <a:t>strategyfolder</a:t>
                      </a:r>
                      <a:r>
                        <a:rPr lang="zh-CN" sz="1400" kern="100">
                          <a:effectLst/>
                          <a:latin typeface="等线" panose="02010600030101010101" pitchFamily="2" charset="-122"/>
                          <a:ea typeface="等线" panose="02010600030101010101" pitchFamily="2" charset="-122"/>
                          <a:cs typeface="Times New Roman" panose="02020603050405020304" pitchFamily="18" charset="0"/>
                        </a:rPr>
                        <a:t>向上一级文件夹下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979827"/>
                  </a:ext>
                </a:extLst>
              </a:tr>
              <a:tr h="206106">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opencost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开仓成本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5612818"/>
                  </a:ext>
                </a:extLst>
              </a:tr>
              <a:tr h="206106">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平仓成本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4586241"/>
                  </a:ext>
                </a:extLst>
              </a:tr>
              <a:tr h="412211">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intradayclosecost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日内平仓成本（若允许日内平仓）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86538"/>
                  </a:ext>
                </a:extLst>
              </a:tr>
              <a:tr h="206106">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r</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(float)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a:effectLst/>
                          <a:latin typeface="等线" panose="02010600030101010101" pitchFamily="2" charset="-122"/>
                          <a:ea typeface="等线" panose="02010600030101010101" pitchFamily="2" charset="-122"/>
                          <a:cs typeface="Times New Roman" panose="02020603050405020304" pitchFamily="18" charset="0"/>
                        </a:rPr>
                        <a:t>百分比止损线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905445"/>
                  </a:ext>
                </a:extLst>
              </a:tr>
              <a:tr h="634384">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Type</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en-US" sz="1400" kern="100">
                          <a:effectLst/>
                          <a:latin typeface="等线" panose="02010600030101010101" pitchFamily="2" charset="-122"/>
                          <a:ea typeface="等线" panose="02010600030101010101" pitchFamily="2" charset="-122"/>
                          <a:cs typeface="Times New Roman" panose="02020603050405020304" pitchFamily="18" charset="0"/>
                        </a:rPr>
                        <a:t>(string)</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r">
                        <a:spcAft>
                          <a:spcPts val="0"/>
                        </a:spcAft>
                      </a:pP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回测规则，‘</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LongShort</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’是多空回测，‘</a:t>
                      </a:r>
                      <a:r>
                        <a:rPr lang="en-US" sz="1400" kern="100" dirty="0" err="1">
                          <a:effectLst/>
                          <a:latin typeface="等线" panose="02010600030101010101" pitchFamily="2" charset="-122"/>
                          <a:ea typeface="等线" panose="02010600030101010101" pitchFamily="2" charset="-122"/>
                          <a:cs typeface="Times New Roman" panose="02020603050405020304" pitchFamily="18" charset="0"/>
                        </a:rPr>
                        <a:t>LongOnly</a:t>
                      </a:r>
                      <a:r>
                        <a:rPr lang="zh-CN" sz="1400" kern="100" dirty="0">
                          <a:effectLst/>
                          <a:latin typeface="等线" panose="02010600030101010101" pitchFamily="2" charset="-122"/>
                          <a:ea typeface="等线" panose="02010600030101010101" pitchFamily="2" charset="-122"/>
                          <a:cs typeface="Times New Roman" panose="02020603050405020304" pitchFamily="18" charset="0"/>
                        </a:rPr>
                        <a:t>’是只多不空回测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753810"/>
                  </a:ext>
                </a:extLst>
              </a:tr>
            </a:tbl>
          </a:graphicData>
        </a:graphic>
      </p:graphicFrame>
      <p:pic>
        <p:nvPicPr>
          <p:cNvPr id="6" name="图片 5">
            <a:extLst>
              <a:ext uri="{FF2B5EF4-FFF2-40B4-BE49-F238E27FC236}">
                <a16:creationId xmlns:a16="http://schemas.microsoft.com/office/drawing/2014/main" id="{3017F594-B806-4354-A482-CCF2A37A3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793260"/>
            <a:ext cx="8147248" cy="399914"/>
          </a:xfrm>
          <a:prstGeom prst="rect">
            <a:avLst/>
          </a:prstGeom>
        </p:spPr>
      </p:pic>
    </p:spTree>
    <p:extLst>
      <p:ext uri="{BB962C8B-B14F-4D97-AF65-F5344CB8AC3E}">
        <p14:creationId xmlns:p14="http://schemas.microsoft.com/office/powerpoint/2010/main" val="297372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23528" y="5373216"/>
            <a:ext cx="8496944" cy="1008112"/>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just">
              <a:lnSpc>
                <a:spcPts val="1800"/>
              </a:lnSpc>
              <a:spcBef>
                <a:spcPts val="60"/>
              </a:spcBef>
              <a:spcAft>
                <a:spcPts val="600"/>
              </a:spcAft>
              <a:buNone/>
            </a:pPr>
            <a:endParaRPr lang="en-US" altLang="zh-CN" sz="1800" kern="100" dirty="0">
              <a:solidFill>
                <a:srgbClr val="0A4090"/>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2" name="矩形 1"/>
          <p:cNvSpPr/>
          <p:nvPr/>
        </p:nvSpPr>
        <p:spPr>
          <a:xfrm>
            <a:off x="2418207" y="2204864"/>
            <a:ext cx="4307589" cy="1323439"/>
          </a:xfrm>
          <a:prstGeom prst="rect">
            <a:avLst/>
          </a:prstGeom>
          <a:noFill/>
        </p:spPr>
        <p:txBody>
          <a:bodyPr wrap="none" lIns="91440" tIns="45720" rIns="91440" bIns="45720">
            <a:spAutoFit/>
          </a:bodyPr>
          <a:lstStyle/>
          <a:p>
            <a:pPr algn="ctr"/>
            <a:r>
              <a:rPr lang="zh-CN" altLang="en-US" sz="8000" b="1" dirty="0">
                <a:ln w="22225">
                  <a:solidFill>
                    <a:schemeClr val="accent2"/>
                  </a:solidFill>
                  <a:prstDash val="solid"/>
                </a:ln>
                <a:solidFill>
                  <a:schemeClr val="accent2">
                    <a:lumMod val="40000"/>
                    <a:lumOff val="60000"/>
                  </a:schemeClr>
                </a:solidFill>
                <a:effectLst>
                  <a:innerShdw blurRad="63500" dist="50800" dir="18900000">
                    <a:prstClr val="black">
                      <a:alpha val="50000"/>
                    </a:prstClr>
                  </a:innerShdw>
                </a:effectLst>
              </a:rPr>
              <a:t>感谢聆听</a:t>
            </a:r>
          </a:p>
        </p:txBody>
      </p:sp>
      <p:sp>
        <p:nvSpPr>
          <p:cNvPr id="6" name="Rectangle 3"/>
          <p:cNvSpPr txBox="1">
            <a:spLocks noChangeArrowheads="1"/>
          </p:cNvSpPr>
          <p:nvPr/>
        </p:nvSpPr>
        <p:spPr bwMode="auto">
          <a:xfrm>
            <a:off x="2483768" y="4149080"/>
            <a:ext cx="4104456" cy="129614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har char="•"/>
              <a:defRPr sz="2800">
                <a:solidFill>
                  <a:srgbClr val="0A408C"/>
                </a:solidFill>
                <a:latin typeface="+mn-lt"/>
                <a:ea typeface="+mn-ea"/>
                <a:cs typeface="+mn-cs"/>
              </a:defRPr>
            </a:lvl1pPr>
            <a:lvl2pPr marL="742950" indent="-285750" algn="l" rtl="0" fontAlgn="base">
              <a:spcBef>
                <a:spcPct val="20000"/>
              </a:spcBef>
              <a:spcAft>
                <a:spcPct val="0"/>
              </a:spcAft>
              <a:buChar char="–"/>
              <a:defRPr sz="2400">
                <a:solidFill>
                  <a:srgbClr val="0A408C"/>
                </a:solidFill>
                <a:latin typeface="+mn-lt"/>
                <a:ea typeface="+mn-ea"/>
              </a:defRPr>
            </a:lvl2pPr>
            <a:lvl3pPr marL="1143000" indent="-228600" algn="l" rtl="0" fontAlgn="base">
              <a:spcBef>
                <a:spcPct val="20000"/>
              </a:spcBef>
              <a:spcAft>
                <a:spcPct val="0"/>
              </a:spcAft>
              <a:buChar char="•"/>
              <a:defRPr sz="2000">
                <a:solidFill>
                  <a:srgbClr val="0A408C"/>
                </a:solidFill>
                <a:latin typeface="+mn-lt"/>
                <a:ea typeface="+mn-ea"/>
              </a:defRPr>
            </a:lvl3pPr>
            <a:lvl4pPr marL="1600200" indent="-228600" algn="l" rtl="0" fontAlgn="base">
              <a:spcBef>
                <a:spcPct val="20000"/>
              </a:spcBef>
              <a:spcAft>
                <a:spcPct val="0"/>
              </a:spcAft>
              <a:buChar char="–"/>
              <a:defRPr>
                <a:solidFill>
                  <a:srgbClr val="0A408C"/>
                </a:solidFill>
                <a:latin typeface="+mn-lt"/>
                <a:ea typeface="+mn-ea"/>
              </a:defRPr>
            </a:lvl4pPr>
            <a:lvl5pPr marL="2057400" indent="-228600" algn="l" rtl="0" fontAlgn="base">
              <a:spcBef>
                <a:spcPct val="20000"/>
              </a:spcBef>
              <a:spcAft>
                <a:spcPct val="0"/>
              </a:spcAft>
              <a:buChar char="»"/>
              <a:defRPr>
                <a:solidFill>
                  <a:srgbClr val="0A408C"/>
                </a:solidFill>
                <a:latin typeface="+mn-lt"/>
                <a:ea typeface="+mn-ea"/>
              </a:defRPr>
            </a:lvl5pPr>
            <a:lvl6pPr marL="2514600" indent="-228600" algn="l" rtl="0" fontAlgn="base">
              <a:spcBef>
                <a:spcPct val="20000"/>
              </a:spcBef>
              <a:spcAft>
                <a:spcPct val="0"/>
              </a:spcAft>
              <a:buChar char="»"/>
              <a:defRPr>
                <a:solidFill>
                  <a:srgbClr val="0A408C"/>
                </a:solidFill>
                <a:latin typeface="+mn-lt"/>
                <a:ea typeface="+mn-ea"/>
              </a:defRPr>
            </a:lvl6pPr>
            <a:lvl7pPr marL="2971800" indent="-228600" algn="l" rtl="0" fontAlgn="base">
              <a:spcBef>
                <a:spcPct val="20000"/>
              </a:spcBef>
              <a:spcAft>
                <a:spcPct val="0"/>
              </a:spcAft>
              <a:buChar char="»"/>
              <a:defRPr>
                <a:solidFill>
                  <a:srgbClr val="0A408C"/>
                </a:solidFill>
                <a:latin typeface="+mn-lt"/>
                <a:ea typeface="+mn-ea"/>
              </a:defRPr>
            </a:lvl7pPr>
            <a:lvl8pPr marL="3429000" indent="-228600" algn="l" rtl="0" fontAlgn="base">
              <a:spcBef>
                <a:spcPct val="20000"/>
              </a:spcBef>
              <a:spcAft>
                <a:spcPct val="0"/>
              </a:spcAft>
              <a:buChar char="»"/>
              <a:defRPr>
                <a:solidFill>
                  <a:srgbClr val="0A408C"/>
                </a:solidFill>
                <a:latin typeface="+mn-lt"/>
                <a:ea typeface="+mn-ea"/>
              </a:defRPr>
            </a:lvl8pPr>
            <a:lvl9pPr marL="3886200" indent="-228600" algn="l" rtl="0" fontAlgn="base">
              <a:spcBef>
                <a:spcPct val="20000"/>
              </a:spcBef>
              <a:spcAft>
                <a:spcPct val="0"/>
              </a:spcAft>
              <a:buChar char="»"/>
              <a:defRPr>
                <a:solidFill>
                  <a:srgbClr val="0A408C"/>
                </a:solidFill>
                <a:latin typeface="+mn-lt"/>
                <a:ea typeface="+mn-ea"/>
              </a:defRPr>
            </a:lvl9pPr>
          </a:lstStyle>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安信证券研究中心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zh-CN" altLang="en-US" sz="2400" kern="0" dirty="0">
                <a:latin typeface="Arial" panose="020B0604020202020204" pitchFamily="34" charset="0"/>
                <a:ea typeface="楷体_GB2312" panose="02010609030101010101" pitchFamily="49" charset="-122"/>
                <a:cs typeface="Arial" panose="020B0604020202020204" pitchFamily="34" charset="0"/>
              </a:rPr>
              <a:t>金融工程   </a:t>
            </a: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a:p>
            <a:pPr marL="0" indent="0" algn="ctr">
              <a:spcAft>
                <a:spcPts val="1200"/>
              </a:spcAft>
              <a:buNone/>
            </a:pPr>
            <a:r>
              <a:rPr lang="en-US" altLang="zh-CN" sz="1800" kern="0" dirty="0">
                <a:latin typeface="Arial" panose="020B0604020202020204" pitchFamily="34" charset="0"/>
                <a:ea typeface="楷体_GB2312" panose="02010609030101010101" pitchFamily="49" charset="-122"/>
                <a:cs typeface="Arial" panose="020B0604020202020204" pitchFamily="34" charset="0"/>
              </a:rPr>
              <a:t>2017.12</a:t>
            </a:r>
          </a:p>
          <a:p>
            <a:pPr algn="ctr"/>
            <a:endParaRPr lang="en-US" altLang="zh-CN" sz="2400" kern="0" dirty="0">
              <a:latin typeface="Arial" panose="020B0604020202020204" pitchFamily="34" charset="0"/>
              <a:ea typeface="楷体_GB2312" panose="0201060903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策略表现</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93" y="2708920"/>
            <a:ext cx="4258816" cy="259232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534" y="2708920"/>
            <a:ext cx="4489466" cy="2680401"/>
          </a:xfrm>
          <a:prstGeom prst="rect">
            <a:avLst/>
          </a:prstGeom>
        </p:spPr>
      </p:pic>
    </p:spTree>
    <p:extLst>
      <p:ext uri="{BB962C8B-B14F-4D97-AF65-F5344CB8AC3E}">
        <p14:creationId xmlns:p14="http://schemas.microsoft.com/office/powerpoint/2010/main" val="336982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pPr lvl="0"/>
            <a:r>
              <a:rPr lang="zh-CN" altLang="en-US" b="1" dirty="0">
                <a:latin typeface="华文楷体" panose="02010600040101010101" pitchFamily="2" charset="-122"/>
                <a:ea typeface="华文楷体" panose="02010600040101010101" pitchFamily="2" charset="-122"/>
              </a:rPr>
              <a:t>分析师声明</a:t>
            </a:r>
            <a:endParaRPr lang="zh-CN" altLang="en-US" dirty="0">
              <a:latin typeface="华文楷体" panose="02010600040101010101" pitchFamily="2" charset="-122"/>
              <a:ea typeface="华文楷体" panose="02010600040101010101" pitchFamily="2" charset="-122"/>
            </a:endParaRPr>
          </a:p>
        </p:txBody>
      </p:sp>
      <p:sp>
        <p:nvSpPr>
          <p:cNvPr id="3" name="内容占位符 2"/>
          <p:cNvSpPr>
            <a:spLocks noGrp="1"/>
          </p:cNvSpPr>
          <p:nvPr>
            <p:ph idx="4294967295"/>
          </p:nvPr>
        </p:nvSpPr>
        <p:spPr>
          <a:xfrm>
            <a:off x="457200" y="1268413"/>
            <a:ext cx="8229600" cy="4968875"/>
          </a:xfrm>
          <a:prstGeom prst="rect">
            <a:avLst/>
          </a:prstGeom>
        </p:spPr>
        <p:txBody>
          <a:bodyPr/>
          <a:lstStyle/>
          <a:p>
            <a:pPr lvl="0">
              <a:buFont typeface="Wingdings" panose="05000000000000000000" pitchFamily="2" charset="2"/>
              <a:buChar char="n"/>
            </a:pPr>
            <a:r>
              <a:rPr lang="zh-CN" altLang="zh-CN" sz="1800" b="1" dirty="0"/>
              <a:t>分析师声明</a:t>
            </a:r>
            <a:endParaRPr lang="zh-CN" altLang="zh-CN" sz="1800" dirty="0"/>
          </a:p>
          <a:p>
            <a:pPr>
              <a:buNone/>
            </a:pPr>
            <a:r>
              <a:rPr lang="en-US" altLang="zh-CN" sz="1800" dirty="0"/>
              <a:t>	</a:t>
            </a:r>
            <a:r>
              <a:rPr lang="zh-CN" altLang="en-US" sz="1800" dirty="0"/>
              <a:t>本人具有中国证券业协会授予的证券投资咨询执业资格，勤勉尽责、诚实守信。本人对本报告的内容和观点负责，保证信息来源合法合规、研究方法专业审慎、研究观点独立公正、分析结论具有合理依据，特此声明</a:t>
            </a:r>
            <a:r>
              <a:rPr lang="zh-CN" altLang="zh-CN" sz="1800" dirty="0"/>
              <a:t>。</a:t>
            </a:r>
          </a:p>
          <a:p>
            <a:pPr>
              <a:buNone/>
            </a:pPr>
            <a:endParaRPr lang="en-US" altLang="zh-CN" sz="1800" dirty="0"/>
          </a:p>
          <a:p>
            <a:pPr>
              <a:buNone/>
            </a:pPr>
            <a:endParaRPr lang="zh-CN" altLang="zh-CN" sz="1800" dirty="0"/>
          </a:p>
          <a:p>
            <a:pPr lvl="0">
              <a:buFont typeface="Wingdings" panose="05000000000000000000" pitchFamily="2" charset="2"/>
              <a:buChar char="n"/>
            </a:pPr>
            <a:r>
              <a:rPr lang="zh-CN" altLang="zh-CN" sz="1800" b="1" dirty="0"/>
              <a:t>本公司具备证券投资咨询业务资格的说明</a:t>
            </a:r>
            <a:endParaRPr lang="zh-CN" altLang="zh-CN" sz="1800" dirty="0"/>
          </a:p>
          <a:p>
            <a:pPr>
              <a:buNone/>
            </a:pPr>
            <a:r>
              <a:rPr lang="en-US" altLang="zh-CN" sz="1800" dirty="0"/>
              <a:t>	</a:t>
            </a:r>
            <a:r>
              <a:rPr lang="zh-CN" altLang="en-US" sz="1800" dirty="0"/>
              <a:t>安信证券股份有限公司（以下简称“本公司”）经中国证券监督管理委员会核准，取得证券投资咨询业务许可。本公司及其投资咨询人员可以为证券投资人或客户提供证券投资分析、预测或者建议等直接或间接的有偿咨询服务。发布证券研究报告，是证券投资咨询业务的一种基本形式，本公司可以对证券及证券相关产品的价值、市场走势或者相关影响因素进行分析，形成证券估值、投资评级等投资分析意见，制作证券研究报告，并向本公司的客户发布。</a:t>
            </a:r>
            <a:r>
              <a:rPr lang="en-US" altLang="zh-CN" sz="1400" dirty="0">
                <a:latin typeface="华文楷体" panose="02010600040101010101" pitchFamily="2" charset="-122"/>
                <a:ea typeface="华文楷体" panose="02010600040101010101" pitchFamily="2" charset="-122"/>
              </a:rPr>
              <a:t>	</a:t>
            </a:r>
            <a:endParaRPr lang="zh-CN" altLang="zh-CN" sz="1400" b="1" dirty="0">
              <a:latin typeface="华文楷体" panose="02010600040101010101" pitchFamily="2" charset="-122"/>
              <a:ea typeface="华文楷体" panose="02010600040101010101" pitchFamily="2" charset="-122"/>
            </a:endParaRPr>
          </a:p>
          <a:p>
            <a:pPr>
              <a:buNone/>
            </a:pPr>
            <a:r>
              <a:rPr lang="en-US" altLang="zh-CN" sz="1400" dirty="0">
                <a:latin typeface="华文楷体" panose="02010600040101010101" pitchFamily="2" charset="-122"/>
                <a:ea typeface="华文楷体" panose="02010600040101010101" pitchFamily="2" charset="-122"/>
              </a:rPr>
              <a:t>	</a:t>
            </a:r>
            <a:endParaRPr lang="en-US" altLang="zh-CN" sz="2000" dirty="0"/>
          </a:p>
          <a:p>
            <a:pPr>
              <a:buNone/>
            </a:pPr>
            <a:endParaRPr lang="zh-CN" altLang="en-US" sz="2000"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7875"/>
          </a:xfrm>
        </p:spPr>
        <p:txBody>
          <a:bodyPr/>
          <a:lstStyle/>
          <a:p>
            <a:r>
              <a:rPr lang="zh-CN" altLang="en-US" dirty="0"/>
              <a:t>免责声明</a:t>
            </a:r>
          </a:p>
        </p:txBody>
      </p:sp>
      <p:sp>
        <p:nvSpPr>
          <p:cNvPr id="3" name="内容占位符 2"/>
          <p:cNvSpPr>
            <a:spLocks noGrp="1"/>
          </p:cNvSpPr>
          <p:nvPr>
            <p:ph idx="4294967295"/>
          </p:nvPr>
        </p:nvSpPr>
        <p:spPr>
          <a:xfrm>
            <a:off x="457200" y="1268413"/>
            <a:ext cx="8229600" cy="4968875"/>
          </a:xfrm>
          <a:prstGeom prst="rect">
            <a:avLst/>
          </a:prstGeom>
        </p:spPr>
        <p:txBody>
          <a:bodyPr>
            <a:noAutofit/>
          </a:bodyPr>
          <a:lstStyle/>
          <a:p>
            <a:pPr marL="0" indent="0">
              <a:buNone/>
            </a:pPr>
            <a:r>
              <a:rPr lang="zh-CN" altLang="en-US" sz="1400" dirty="0"/>
              <a:t>本报告仅供安信证券股份有限公司（以下简称“本公司”）的客户使用。本公司不会因为任何机构或个人接收到本报告而视其为本公司的当然客户。</a:t>
            </a:r>
          </a:p>
          <a:p>
            <a:pPr marL="0" indent="0">
              <a:buNone/>
            </a:pPr>
            <a:r>
              <a:rPr lang="zh-CN" altLang="en-US" sz="1400" dirty="0"/>
              <a:t>本报告基于已公开的资料或信息撰写，但本公司不保证该等信息及资料的完整性、准确性。本报告所载的信息、资料、建议及推测仅反映本公司于本报告发布当日的判断，本报告中的证券或投资标的价格、价值及投资带来的收入可能会波动。在不同时期，本公司可能撰写并发布与本报告所载资料、建议及推测不一致的报告。本公司不保证本报告所含信息及资料保持在最新状态，本公司将随时补充、更新和修订有关信息及资料，但不保证及时公开发布。同时，本公司有权对本报告所含信息在不发出通知的情形下做出修改，投资者应当自行关注相应的更新或修改。任何有关本报告的摘要或节选都不代表本报告正式完整的观点，一切须以本公司向客户发布的本报告完整版本为准，如有需要，客户可以向本公司投资顾问进一步咨询。</a:t>
            </a:r>
          </a:p>
          <a:p>
            <a:pPr marL="0" indent="0">
              <a:buNone/>
            </a:pPr>
            <a:r>
              <a:rPr lang="zh-CN" altLang="en-US" sz="1400" dirty="0"/>
              <a:t>在法律许可的情况下，本公司及所属关联机构可能会持有报告中提到的公司所发行的证券或期权并进行证券或期权交易，也可能为这些公司提供或者争取提供投资银行、财务顾问或者金融产品等相关服务，提请客户充分注意。客户不应将本报告为作出其投资决策的惟一参考因素，亦不应认为本报告可以取代客户自身的投资判断与决策。在任何情况下，本报告中的信息或所表述的意见均不构成对任何人的投资建议，无论是否已经明示或暗示，本报告不能作为道义的、责任的和法律的依据或者凭证。在任何情况下，本公司亦不对任何人因使用本报告中的任何内容所引致的任何损失负任何责任。</a:t>
            </a:r>
          </a:p>
          <a:p>
            <a:pPr marL="0" indent="0">
              <a:buNone/>
            </a:pPr>
            <a:r>
              <a:rPr lang="zh-CN" altLang="en-US" sz="1400" dirty="0"/>
              <a:t>本报告版权仅为本公司所有，未经事先书面许可，任何机构和个人不得以任何形式翻版、复制、发表、转发或引用本报告的任何部分。如征得本公司同意进行引用、刊发的，需在允许的范围内使用，并注明出处为“安信证券股份有限公司研究中心”，且不得对本报告进行任何有悖原意的引用、删节和修改。</a:t>
            </a:r>
          </a:p>
          <a:p>
            <a:pPr marL="0" indent="0">
              <a:buNone/>
            </a:pPr>
            <a:r>
              <a:rPr lang="zh-CN" altLang="en-US" sz="1400" dirty="0"/>
              <a:t>本报告的估值结果和分析结论是基于所预定的假设，并采用适当的估值方法和模型得出的，由于假设、估值方法和模型均存在一定的局限性，估值结果和分析结论也存在局限性，请谨慎使用。</a:t>
            </a:r>
          </a:p>
          <a:p>
            <a:pPr marL="0" indent="0">
              <a:buNone/>
            </a:pPr>
            <a:r>
              <a:rPr lang="zh-CN" altLang="en-US" sz="1400" dirty="0"/>
              <a:t>安信证券股份有限公司对本声明条款具有惟一修改权和最终解释权。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4294967295"/>
          </p:nvPr>
        </p:nvGraphicFramePr>
        <p:xfrm>
          <a:off x="1115617" y="1412875"/>
          <a:ext cx="7571183" cy="1112520"/>
        </p:xfrm>
        <a:graphic>
          <a:graphicData uri="http://schemas.openxmlformats.org/drawingml/2006/table">
            <a:tbl>
              <a:tblPr firstRow="1" bandRow="1">
                <a:tableStyleId>{5C22544A-7EE6-4342-B048-85BDC9FD1C3A}</a:tableStyleId>
              </a:tblPr>
              <a:tblGrid>
                <a:gridCol w="1892796">
                  <a:extLst>
                    <a:ext uri="{9D8B030D-6E8A-4147-A177-3AD203B41FA5}">
                      <a16:colId xmlns:a16="http://schemas.microsoft.com/office/drawing/2014/main" val="20000"/>
                    </a:ext>
                  </a:extLst>
                </a:gridCol>
                <a:gridCol w="1059531">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2818656">
                  <a:extLst>
                    <a:ext uri="{9D8B030D-6E8A-4147-A177-3AD203B41FA5}">
                      <a16:colId xmlns:a16="http://schemas.microsoft.com/office/drawing/2014/main" val="20003"/>
                    </a:ext>
                  </a:extLst>
                </a:gridCol>
              </a:tblGrid>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上海销售联系人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潘艳</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021-35082957</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panyan@essence.com.cn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北京销售联系人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李倩</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010-59113575</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liqian1@essence.com.cn</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zh-CN" altLang="en-US" b="0" dirty="0">
                          <a:solidFill>
                            <a:srgbClr val="0A408C"/>
                          </a:solidFill>
                          <a:latin typeface="华文楷体" panose="02010600040101010101" pitchFamily="2" charset="-122"/>
                          <a:ea typeface="华文楷体" panose="02010600040101010101" pitchFamily="2" charset="-122"/>
                        </a:rPr>
                        <a:t>深圳销售联系人</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b="0" dirty="0">
                          <a:solidFill>
                            <a:srgbClr val="0A408C"/>
                          </a:solidFill>
                          <a:latin typeface="华文楷体" panose="02010600040101010101" pitchFamily="2" charset="-122"/>
                          <a:ea typeface="华文楷体" panose="02010600040101010101" pitchFamily="2" charset="-122"/>
                        </a:rPr>
                        <a:t>王红彦</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0755-82558361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b="0" dirty="0">
                          <a:solidFill>
                            <a:srgbClr val="0A408C"/>
                          </a:solidFill>
                          <a:latin typeface="华文楷体" panose="02010600040101010101" pitchFamily="2" charset="-122"/>
                          <a:ea typeface="华文楷体" panose="02010600040101010101" pitchFamily="2" charset="-122"/>
                        </a:rPr>
                        <a:t>wanghy8@essence.com.cn </a:t>
                      </a:r>
                      <a:endParaRPr lang="zh-CN" altLang="en-US" b="0" dirty="0">
                        <a:solidFill>
                          <a:srgbClr val="0A408C"/>
                        </a:solidFill>
                        <a:latin typeface="华文楷体" panose="02010600040101010101" pitchFamily="2" charset="-122"/>
                        <a:ea typeface="华文楷体" panose="02010600040101010101" pitchFamily="2" charset="-122"/>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标题 2"/>
          <p:cNvSpPr>
            <a:spLocks noGrp="1"/>
          </p:cNvSpPr>
          <p:nvPr>
            <p:ph type="title"/>
          </p:nvPr>
        </p:nvSpPr>
        <p:spPr/>
        <p:txBody>
          <a:bodyPr/>
          <a:lstStyle/>
          <a:p>
            <a:r>
              <a:rPr lang="zh-CN" altLang="en-US" dirty="0"/>
              <a:t>联系方式</a:t>
            </a:r>
          </a:p>
        </p:txBody>
      </p:sp>
      <p:graphicFrame>
        <p:nvGraphicFramePr>
          <p:cNvPr id="6" name="表格 5"/>
          <p:cNvGraphicFramePr>
            <a:graphicFrameLocks noGrp="1"/>
          </p:cNvGraphicFramePr>
          <p:nvPr/>
        </p:nvGraphicFramePr>
        <p:xfrm>
          <a:off x="1187624" y="3429000"/>
          <a:ext cx="6120680" cy="27432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252718">
                <a:tc gridSpan="2">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安信证券研究中心</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extLst>
                  <a:ext uri="{0D108BD9-81ED-4DB2-BD59-A6C34878D82A}">
                    <a16:rowId xmlns:a16="http://schemas.microsoft.com/office/drawing/2014/main" val="10000"/>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深圳市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深圳市福田区深南大道</a:t>
                      </a:r>
                      <a:r>
                        <a:rPr lang="en-US" altLang="zh-CN" sz="1200" b="1" dirty="0">
                          <a:solidFill>
                            <a:srgbClr val="0A408C"/>
                          </a:solidFill>
                          <a:latin typeface="华文楷体" panose="02010600040101010101" pitchFamily="2" charset="-122"/>
                          <a:ea typeface="华文楷体" panose="02010600040101010101" pitchFamily="2" charset="-122"/>
                        </a:rPr>
                        <a:t>2008</a:t>
                      </a:r>
                      <a:r>
                        <a:rPr lang="zh-CN" altLang="en-US" sz="1200" b="1" dirty="0">
                          <a:solidFill>
                            <a:srgbClr val="0A408C"/>
                          </a:solidFill>
                          <a:latin typeface="华文楷体" panose="02010600040101010101" pitchFamily="2" charset="-122"/>
                          <a:ea typeface="华文楷体" panose="02010600040101010101" pitchFamily="2" charset="-122"/>
                        </a:rPr>
                        <a:t>号中国凤凰大厦</a:t>
                      </a:r>
                      <a:r>
                        <a:rPr lang="en-US" altLang="zh-CN" sz="1200" b="1" dirty="0">
                          <a:solidFill>
                            <a:srgbClr val="0A408C"/>
                          </a:solidFill>
                          <a:latin typeface="华文楷体" panose="02010600040101010101" pitchFamily="2" charset="-122"/>
                          <a:ea typeface="华文楷体" panose="02010600040101010101" pitchFamily="2" charset="-122"/>
                        </a:rPr>
                        <a:t>1</a:t>
                      </a:r>
                      <a:r>
                        <a:rPr lang="zh-CN" altLang="en-US" sz="1200" b="1" dirty="0">
                          <a:solidFill>
                            <a:srgbClr val="0A408C"/>
                          </a:solidFill>
                          <a:latin typeface="华文楷体" panose="02010600040101010101" pitchFamily="2" charset="-122"/>
                          <a:ea typeface="华文楷体" panose="02010600040101010101" pitchFamily="2" charset="-122"/>
                        </a:rPr>
                        <a:t>栋</a:t>
                      </a:r>
                      <a:r>
                        <a:rPr lang="en-US" altLang="zh-CN" sz="1200" b="1" dirty="0">
                          <a:solidFill>
                            <a:srgbClr val="0A408C"/>
                          </a:solidFill>
                          <a:latin typeface="华文楷体" panose="02010600040101010101" pitchFamily="2" charset="-122"/>
                          <a:ea typeface="华文楷体" panose="02010600040101010101" pitchFamily="2" charset="-122"/>
                        </a:rPr>
                        <a:t>7</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US" altLang="zh-CN" sz="1200" b="1" dirty="0">
                          <a:solidFill>
                            <a:srgbClr val="0A408C"/>
                          </a:solidFill>
                          <a:latin typeface="华文楷体" panose="02010600040101010101" pitchFamily="2" charset="-122"/>
                          <a:ea typeface="华文楷体" panose="02010600040101010101" pitchFamily="2" charset="-122"/>
                        </a:rPr>
                        <a:t>518026</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上海市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上海市虹口区东大名路</a:t>
                      </a:r>
                      <a:r>
                        <a:rPr lang="en-US" altLang="zh-CN" sz="1200" b="1" dirty="0">
                          <a:solidFill>
                            <a:srgbClr val="0A408C"/>
                          </a:solidFill>
                          <a:latin typeface="华文楷体" panose="02010600040101010101" pitchFamily="2" charset="-122"/>
                          <a:ea typeface="华文楷体" panose="02010600040101010101" pitchFamily="2" charset="-122"/>
                        </a:rPr>
                        <a:t>638</a:t>
                      </a:r>
                      <a:r>
                        <a:rPr lang="zh-CN" altLang="en-US" sz="1200" b="1" dirty="0">
                          <a:solidFill>
                            <a:srgbClr val="0A408C"/>
                          </a:solidFill>
                          <a:latin typeface="华文楷体" panose="02010600040101010101" pitchFamily="2" charset="-122"/>
                          <a:ea typeface="华文楷体" panose="02010600040101010101" pitchFamily="2" charset="-122"/>
                        </a:rPr>
                        <a:t>号国投大厦</a:t>
                      </a:r>
                      <a:r>
                        <a:rPr lang="en-US" altLang="zh-CN" sz="1200" b="1" dirty="0">
                          <a:solidFill>
                            <a:srgbClr val="0A408C"/>
                          </a:solidFill>
                          <a:latin typeface="华文楷体" panose="02010600040101010101" pitchFamily="2" charset="-122"/>
                          <a:ea typeface="华文楷体" panose="02010600040101010101" pitchFamily="2" charset="-122"/>
                        </a:rPr>
                        <a:t>3</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rgbClr val="0A408C"/>
                          </a:solidFill>
                          <a:latin typeface="华文楷体" panose="02010600040101010101" pitchFamily="2" charset="-122"/>
                          <a:ea typeface="华文楷体" panose="02010600040101010101" pitchFamily="2" charset="-122"/>
                        </a:rPr>
                        <a:t>200080</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北京市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地址：</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0A408C"/>
                          </a:solidFill>
                          <a:latin typeface="华文楷体" panose="02010600040101010101" pitchFamily="2" charset="-122"/>
                          <a:ea typeface="华文楷体" panose="02010600040101010101" pitchFamily="2" charset="-122"/>
                        </a:rPr>
                        <a:t>北京市西城区阜成门北大街</a:t>
                      </a:r>
                      <a:r>
                        <a:rPr lang="en-US" altLang="zh-CN" sz="1200" b="1" dirty="0">
                          <a:solidFill>
                            <a:srgbClr val="0A408C"/>
                          </a:solidFill>
                          <a:latin typeface="华文楷体" panose="02010600040101010101" pitchFamily="2" charset="-122"/>
                          <a:ea typeface="华文楷体" panose="02010600040101010101" pitchFamily="2" charset="-122"/>
                        </a:rPr>
                        <a:t>2</a:t>
                      </a:r>
                      <a:r>
                        <a:rPr lang="zh-CN" altLang="en-US" sz="1200" b="1" dirty="0">
                          <a:solidFill>
                            <a:srgbClr val="0A408C"/>
                          </a:solidFill>
                          <a:latin typeface="华文楷体" panose="02010600040101010101" pitchFamily="2" charset="-122"/>
                          <a:ea typeface="华文楷体" panose="02010600040101010101" pitchFamily="2" charset="-122"/>
                        </a:rPr>
                        <a:t>号楼国投金融大厦</a:t>
                      </a:r>
                      <a:r>
                        <a:rPr lang="en-US" altLang="zh-CN" sz="1200" b="1" dirty="0">
                          <a:solidFill>
                            <a:srgbClr val="0A408C"/>
                          </a:solidFill>
                          <a:latin typeface="华文楷体" panose="02010600040101010101" pitchFamily="2" charset="-122"/>
                          <a:ea typeface="华文楷体" panose="02010600040101010101" pitchFamily="2" charset="-122"/>
                        </a:rPr>
                        <a:t>15</a:t>
                      </a:r>
                      <a:r>
                        <a:rPr lang="zh-CN" altLang="en-US" sz="1200" b="1" dirty="0">
                          <a:solidFill>
                            <a:srgbClr val="0A408C"/>
                          </a:solidFill>
                          <a:latin typeface="华文楷体" panose="02010600040101010101" pitchFamily="2" charset="-122"/>
                          <a:ea typeface="华文楷体" panose="02010600040101010101" pitchFamily="2" charset="-122"/>
                        </a:rPr>
                        <a:t>层</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52718">
                <a:tc>
                  <a:txBody>
                    <a:bodyPr/>
                    <a:lstStyle/>
                    <a:p>
                      <a:pPr>
                        <a:lnSpc>
                          <a:spcPct val="100000"/>
                        </a:lnSpc>
                      </a:pPr>
                      <a:r>
                        <a:rPr lang="zh-CN" altLang="en-US" sz="1200" b="1" dirty="0">
                          <a:solidFill>
                            <a:srgbClr val="0A408C"/>
                          </a:solidFill>
                          <a:latin typeface="华文楷体" panose="02010600040101010101" pitchFamily="2" charset="-122"/>
                          <a:ea typeface="华文楷体" panose="02010600040101010101" pitchFamily="2" charset="-122"/>
                        </a:rPr>
                        <a:t>邮编：</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dirty="0">
                          <a:solidFill>
                            <a:srgbClr val="0A408C"/>
                          </a:solidFill>
                          <a:latin typeface="华文楷体" panose="02010600040101010101" pitchFamily="2" charset="-122"/>
                          <a:ea typeface="华文楷体" panose="02010600040101010101" pitchFamily="2" charset="-122"/>
                        </a:rPr>
                        <a:t>100034</a:t>
                      </a:r>
                      <a:endParaRPr lang="zh-CN" altLang="en-US" sz="1200" b="1" dirty="0">
                        <a:solidFill>
                          <a:srgbClr val="0A408C"/>
                        </a:solidFill>
                        <a:latin typeface="华文楷体" panose="02010600040101010101" pitchFamily="2" charset="-122"/>
                        <a:ea typeface="华文楷体" panose="02010600040101010101" pitchFamily="2" charset="-122"/>
                      </a:endParaRP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pPr algn="l"/>
            <a:r>
              <a:rPr lang="zh-CN" altLang="en-US" b="1" dirty="0">
                <a:solidFill>
                  <a:srgbClr val="FFFF00"/>
                </a:solidFill>
                <a:effectLst/>
              </a:rPr>
              <a:t>在中证500股票池上的选股</a:t>
            </a:r>
          </a:p>
        </p:txBody>
      </p:sp>
      <p:sp>
        <p:nvSpPr>
          <p:cNvPr id="7" name="文本框 6"/>
          <p:cNvSpPr txBox="1"/>
          <p:nvPr/>
        </p:nvSpPr>
        <p:spPr>
          <a:xfrm>
            <a:off x="667058" y="1427753"/>
            <a:ext cx="3312368" cy="369332"/>
          </a:xfrm>
          <a:prstGeom prst="rect">
            <a:avLst/>
          </a:prstGeom>
          <a:noFill/>
        </p:spPr>
        <p:txBody>
          <a:bodyPr wrap="square" rtlCol="0">
            <a:spAutoFit/>
          </a:bodyPr>
          <a:lstStyle/>
          <a:p>
            <a:pPr algn="ctr"/>
            <a:r>
              <a:rPr lang="zh-CN" altLang="en-US" dirty="0"/>
              <a:t>样本内效果 </a:t>
            </a:r>
            <a:r>
              <a:rPr lang="en-US" altLang="zh-CN" dirty="0"/>
              <a:t>(2007-2017.10)</a:t>
            </a:r>
            <a:endParaRPr lang="zh-CN" altLang="en-US" dirty="0"/>
          </a:p>
        </p:txBody>
      </p:sp>
      <p:pic>
        <p:nvPicPr>
          <p:cNvPr id="3" name="图片 2" descr="随机20只股票样本外"/>
          <p:cNvPicPr>
            <a:picLocks noChangeAspect="1"/>
          </p:cNvPicPr>
          <p:nvPr/>
        </p:nvPicPr>
        <p:blipFill>
          <a:blip r:embed="rId2"/>
          <a:stretch>
            <a:fillRect/>
          </a:stretch>
        </p:blipFill>
        <p:spPr>
          <a:xfrm>
            <a:off x="4610100" y="1881505"/>
            <a:ext cx="4504690" cy="3094990"/>
          </a:xfrm>
          <a:prstGeom prst="rect">
            <a:avLst/>
          </a:prstGeom>
        </p:spPr>
      </p:pic>
      <p:sp>
        <p:nvSpPr>
          <p:cNvPr id="6" name="文本框 5"/>
          <p:cNvSpPr txBox="1"/>
          <p:nvPr/>
        </p:nvSpPr>
        <p:spPr>
          <a:xfrm>
            <a:off x="5353583" y="1427480"/>
            <a:ext cx="3172664" cy="369332"/>
          </a:xfrm>
          <a:prstGeom prst="rect">
            <a:avLst/>
          </a:prstGeom>
          <a:noFill/>
        </p:spPr>
        <p:txBody>
          <a:bodyPr wrap="none" rtlCol="0" anchor="t">
            <a:spAutoFit/>
          </a:bodyPr>
          <a:lstStyle/>
          <a:p>
            <a:pPr algn="ctr"/>
            <a:r>
              <a:rPr lang="zh-CN" altLang="en-US" dirty="0">
                <a:sym typeface="+mn-ea"/>
              </a:rPr>
              <a:t>样本外效果 </a:t>
            </a:r>
            <a:r>
              <a:rPr lang="en-US" altLang="zh-CN" dirty="0">
                <a:sym typeface="+mn-ea"/>
              </a:rPr>
              <a:t>(2017.10-2018.4)</a:t>
            </a:r>
            <a:endParaRPr lang="zh-CN" altLang="en-US" dirty="0"/>
          </a:p>
        </p:txBody>
      </p:sp>
      <p:pic>
        <p:nvPicPr>
          <p:cNvPr id="15" name="内容占位符 14"/>
          <p:cNvPicPr>
            <a:picLocks noGrp="1" noChangeAspect="1"/>
          </p:cNvPicPr>
          <p:nvPr>
            <p:ph idx="1"/>
          </p:nvPr>
        </p:nvPicPr>
        <p:blipFill>
          <a:blip r:embed="rId3"/>
          <a:stretch>
            <a:fillRect/>
          </a:stretch>
        </p:blipFill>
        <p:spPr>
          <a:xfrm>
            <a:off x="0" y="1881505"/>
            <a:ext cx="4499818" cy="3120564"/>
          </a:xfrm>
          <a:prstGeom prst="rect">
            <a:avLst/>
          </a:prstGeom>
        </p:spPr>
      </p:pic>
    </p:spTree>
    <p:extLst>
      <p:ext uri="{BB962C8B-B14F-4D97-AF65-F5344CB8AC3E}">
        <p14:creationId xmlns:p14="http://schemas.microsoft.com/office/powerpoint/2010/main" val="12968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942A-0A48-4D26-B3E8-6E9811868978}"/>
              </a:ext>
            </a:extLst>
          </p:cNvPr>
          <p:cNvSpPr>
            <a:spLocks noGrp="1"/>
          </p:cNvSpPr>
          <p:nvPr>
            <p:ph type="title"/>
          </p:nvPr>
        </p:nvSpPr>
        <p:spPr>
          <a:xfrm>
            <a:off x="457200" y="326107"/>
            <a:ext cx="8229600" cy="582613"/>
          </a:xfrm>
        </p:spPr>
        <p:txBody>
          <a:bodyPr/>
          <a:lstStyle/>
          <a:p>
            <a:r>
              <a:rPr lang="zh-CN" altLang="en-US" b="1" dirty="0">
                <a:solidFill>
                  <a:srgbClr val="FFFF00"/>
                </a:solidFill>
              </a:rPr>
              <a:t>版本</a:t>
            </a:r>
            <a:r>
              <a:rPr lang="en-US" altLang="zh-CN" b="1" dirty="0">
                <a:solidFill>
                  <a:srgbClr val="FFFF00"/>
                </a:solidFill>
              </a:rPr>
              <a:t>0.3</a:t>
            </a:r>
            <a:endParaRPr lang="zh-CN" altLang="en-US" b="1" dirty="0">
              <a:solidFill>
                <a:srgbClr val="FFFF00"/>
              </a:solidFill>
            </a:endParaRPr>
          </a:p>
        </p:txBody>
      </p:sp>
      <p:pic>
        <p:nvPicPr>
          <p:cNvPr id="5" name="内容占位符 4">
            <a:extLst>
              <a:ext uri="{FF2B5EF4-FFF2-40B4-BE49-F238E27FC236}">
                <a16:creationId xmlns:a16="http://schemas.microsoft.com/office/drawing/2014/main" id="{4B2CE694-42D7-4D3D-B256-4507E8495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1688"/>
            <a:ext cx="8229600" cy="4419123"/>
          </a:xfrm>
        </p:spPr>
      </p:pic>
    </p:spTree>
    <p:extLst>
      <p:ext uri="{BB962C8B-B14F-4D97-AF65-F5344CB8AC3E}">
        <p14:creationId xmlns:p14="http://schemas.microsoft.com/office/powerpoint/2010/main" val="362586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A285E-E6D7-4A1C-AC12-67200AB7483B}"/>
              </a:ext>
            </a:extLst>
          </p:cNvPr>
          <p:cNvSpPr>
            <a:spLocks noGrp="1"/>
          </p:cNvSpPr>
          <p:nvPr>
            <p:ph type="title"/>
          </p:nvPr>
        </p:nvSpPr>
        <p:spPr>
          <a:xfrm>
            <a:off x="457200" y="254099"/>
            <a:ext cx="8229600" cy="582613"/>
          </a:xfrm>
        </p:spPr>
        <p:txBody>
          <a:bodyPr/>
          <a:lstStyle/>
          <a:p>
            <a:r>
              <a:rPr lang="zh-CN" altLang="en-US" b="1" dirty="0">
                <a:solidFill>
                  <a:srgbClr val="FFFF00"/>
                </a:solidFill>
              </a:rPr>
              <a:t>版本</a:t>
            </a:r>
            <a:r>
              <a:rPr lang="en-US" altLang="zh-CN" b="1" dirty="0">
                <a:solidFill>
                  <a:srgbClr val="FFFF00"/>
                </a:solidFill>
              </a:rPr>
              <a:t>0.3</a:t>
            </a:r>
            <a:endParaRPr lang="zh-CN" altLang="en-US" dirty="0"/>
          </a:p>
        </p:txBody>
      </p:sp>
      <p:pic>
        <p:nvPicPr>
          <p:cNvPr id="5" name="内容占位符 4">
            <a:extLst>
              <a:ext uri="{FF2B5EF4-FFF2-40B4-BE49-F238E27FC236}">
                <a16:creationId xmlns:a16="http://schemas.microsoft.com/office/drawing/2014/main" id="{DFDBB0CB-661F-419A-B4D2-039D9D237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5297"/>
            <a:ext cx="8229600" cy="3631906"/>
          </a:xfrm>
        </p:spPr>
      </p:pic>
    </p:spTree>
    <p:extLst>
      <p:ext uri="{BB962C8B-B14F-4D97-AF65-F5344CB8AC3E}">
        <p14:creationId xmlns:p14="http://schemas.microsoft.com/office/powerpoint/2010/main" val="239039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scene3d>
              <a:camera prst="orthographicFront"/>
              <a:lightRig rig="threePt" dir="t"/>
            </a:scene3d>
          </a:bodyPr>
          <a:lstStyle/>
          <a:p>
            <a:r>
              <a:rPr lang="zh-CN" altLang="en-US" b="1" dirty="0">
                <a:solidFill>
                  <a:srgbClr val="FFFF00"/>
                </a:solidFill>
                <a:effectLst/>
              </a:rPr>
              <a:t>快速开始</a:t>
            </a:r>
          </a:p>
        </p:txBody>
      </p:sp>
      <p:sp>
        <p:nvSpPr>
          <p:cNvPr id="3" name="内容占位符 2"/>
          <p:cNvSpPr>
            <a:spLocks noGrp="1"/>
          </p:cNvSpPr>
          <p:nvPr>
            <p:ph idx="1"/>
          </p:nvPr>
        </p:nvSpPr>
        <p:spPr/>
        <p:txBody>
          <a:bodyPr/>
          <a:lstStyle/>
          <a:p>
            <a:pPr lvl="0"/>
            <a:r>
              <a:rPr lang="zh-CN" altLang="zh-CN" dirty="0"/>
              <a:t>安装</a:t>
            </a:r>
            <a:r>
              <a:rPr lang="en-US" altLang="zh-CN" dirty="0"/>
              <a:t>Anaconda3</a:t>
            </a:r>
            <a:r>
              <a:rPr lang="zh-CN" altLang="zh-CN" dirty="0"/>
              <a:t>，推荐</a:t>
            </a:r>
            <a:r>
              <a:rPr lang="en-US" altLang="zh-CN" dirty="0"/>
              <a:t>5.0</a:t>
            </a:r>
            <a:r>
              <a:rPr lang="zh-CN" altLang="zh-CN" dirty="0"/>
              <a:t>版本</a:t>
            </a:r>
            <a:endParaRPr lang="en-US" altLang="zh-CN" dirty="0"/>
          </a:p>
          <a:p>
            <a:pPr marL="0" lvl="0" indent="0">
              <a:buNone/>
            </a:pPr>
            <a:endParaRPr lang="zh-CN" altLang="zh-CN" dirty="0"/>
          </a:p>
          <a:p>
            <a:pPr lvl="0"/>
            <a:r>
              <a:rPr lang="zh-CN" altLang="zh-CN" dirty="0"/>
              <a:t>安装需要的一些</a:t>
            </a:r>
            <a:r>
              <a:rPr lang="en-US" altLang="zh-CN" dirty="0"/>
              <a:t>Python</a:t>
            </a:r>
            <a:r>
              <a:rPr lang="zh-CN" altLang="zh-CN" dirty="0"/>
              <a:t>包</a:t>
            </a:r>
          </a:p>
          <a:p>
            <a:pPr lvl="1"/>
            <a:r>
              <a:rPr lang="en-US" altLang="zh-CN" dirty="0"/>
              <a:t>pip install TA_Lib-0.4.17-cp35-cp35m-win_amd64.whl</a:t>
            </a:r>
            <a:endParaRPr lang="zh-CN" altLang="zh-CN" dirty="0"/>
          </a:p>
          <a:p>
            <a:pPr lvl="1"/>
            <a:r>
              <a:rPr lang="en-US" altLang="zh-CN" dirty="0"/>
              <a:t>pip install </a:t>
            </a:r>
            <a:r>
              <a:rPr lang="en-US" altLang="zh-CN" dirty="0" err="1"/>
              <a:t>tushare</a:t>
            </a:r>
            <a:endParaRPr lang="zh-CN" altLang="zh-CN" dirty="0"/>
          </a:p>
          <a:p>
            <a:pPr lvl="1"/>
            <a:r>
              <a:rPr lang="en-US" altLang="zh-CN" dirty="0"/>
              <a:t>pip install </a:t>
            </a:r>
            <a:r>
              <a:rPr lang="en-US" altLang="zh-CN" dirty="0" err="1"/>
              <a:t>pymysql</a:t>
            </a:r>
            <a:endParaRPr lang="zh-CN" altLang="zh-CN" dirty="0"/>
          </a:p>
          <a:p>
            <a:pPr lvl="1"/>
            <a:r>
              <a:rPr lang="en-US" altLang="zh-CN" dirty="0"/>
              <a:t>pip install </a:t>
            </a:r>
            <a:r>
              <a:rPr lang="en-US" altLang="zh-CN" dirty="0" err="1"/>
              <a:t>passlib</a:t>
            </a:r>
            <a:endParaRPr lang="zh-CN" altLang="zh-CN" dirty="0"/>
          </a:p>
          <a:p>
            <a:pPr lvl="1"/>
            <a:r>
              <a:rPr lang="en-US" altLang="zh-CN" dirty="0" err="1"/>
              <a:t>statsmodels</a:t>
            </a:r>
            <a:r>
              <a:rPr lang="zh-CN" altLang="zh-CN" dirty="0"/>
              <a:t>版本必须为</a:t>
            </a:r>
            <a:r>
              <a:rPr lang="en-US" altLang="zh-CN" dirty="0"/>
              <a:t>0.8.0</a:t>
            </a:r>
            <a:endParaRPr lang="zh-CN"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97A49-BF5B-4644-B8A9-FEC7346EB871}"/>
              </a:ext>
            </a:extLst>
          </p:cNvPr>
          <p:cNvSpPr>
            <a:spLocks noGrp="1"/>
          </p:cNvSpPr>
          <p:nvPr>
            <p:ph type="title"/>
          </p:nvPr>
        </p:nvSpPr>
        <p:spPr>
          <a:xfrm>
            <a:off x="457200" y="254099"/>
            <a:ext cx="8229600" cy="582613"/>
          </a:xfrm>
        </p:spPr>
        <p:txBody>
          <a:bodyPr/>
          <a:lstStyle/>
          <a:p>
            <a:r>
              <a:rPr lang="zh-CN" altLang="en-US" b="1" dirty="0">
                <a:solidFill>
                  <a:srgbClr val="FFFF00"/>
                </a:solidFill>
              </a:rPr>
              <a:t>快速开始</a:t>
            </a:r>
            <a:endParaRPr lang="zh-CN" altLang="en-US" dirty="0"/>
          </a:p>
        </p:txBody>
      </p:sp>
      <p:sp>
        <p:nvSpPr>
          <p:cNvPr id="3" name="内容占位符 2">
            <a:extLst>
              <a:ext uri="{FF2B5EF4-FFF2-40B4-BE49-F238E27FC236}">
                <a16:creationId xmlns:a16="http://schemas.microsoft.com/office/drawing/2014/main" id="{BAD9872A-20AF-461D-9633-4A125E5432CD}"/>
              </a:ext>
            </a:extLst>
          </p:cNvPr>
          <p:cNvSpPr>
            <a:spLocks noGrp="1"/>
          </p:cNvSpPr>
          <p:nvPr>
            <p:ph idx="1"/>
          </p:nvPr>
        </p:nvSpPr>
        <p:spPr/>
        <p:txBody>
          <a:bodyPr/>
          <a:lstStyle/>
          <a:p>
            <a:r>
              <a:rPr lang="zh-CN" altLang="zh-CN" dirty="0"/>
              <a:t>若要连接</a:t>
            </a:r>
            <a:r>
              <a:rPr lang="en-US" altLang="zh-CN" dirty="0"/>
              <a:t>CTP</a:t>
            </a:r>
            <a:r>
              <a:rPr lang="zh-CN" altLang="zh-CN" dirty="0"/>
              <a:t>接口进行程序化交易，请安装</a:t>
            </a:r>
            <a:r>
              <a:rPr lang="en-US" altLang="zh-CN" dirty="0"/>
              <a:t>VNPY</a:t>
            </a:r>
            <a:r>
              <a:rPr lang="zh-CN" altLang="zh-CN" dirty="0"/>
              <a:t>（传送门：</a:t>
            </a:r>
            <a:r>
              <a:rPr lang="en-US" altLang="zh-CN" dirty="0"/>
              <a:t>https://github.com/vnpy/vnpy</a:t>
            </a:r>
            <a:r>
              <a:rPr lang="zh-CN" altLang="zh-CN" dirty="0"/>
              <a:t>），注意，安装</a:t>
            </a:r>
            <a:r>
              <a:rPr lang="en-US" altLang="zh-CN" dirty="0"/>
              <a:t>Anaconda2</a:t>
            </a:r>
            <a:r>
              <a:rPr lang="zh-CN" altLang="zh-CN" dirty="0"/>
              <a:t>时候，路径为</a:t>
            </a:r>
            <a:r>
              <a:rPr lang="en-US" altLang="zh-CN" dirty="0"/>
              <a:t>C:\Anaconda3\envs\Anaconda2</a:t>
            </a:r>
            <a:r>
              <a:rPr lang="zh-CN" altLang="zh-CN" dirty="0"/>
              <a:t>。</a:t>
            </a:r>
            <a:endParaRPr lang="en-US" altLang="zh-CN" dirty="0"/>
          </a:p>
          <a:p>
            <a:endParaRPr lang="en-US" altLang="zh-CN" dirty="0"/>
          </a:p>
          <a:p>
            <a:r>
              <a:rPr lang="zh-CN" altLang="zh-CN" dirty="0"/>
              <a:t>如果</a:t>
            </a:r>
            <a:r>
              <a:rPr lang="en-US" altLang="zh-CN" dirty="0" err="1"/>
              <a:t>talib</a:t>
            </a:r>
            <a:r>
              <a:rPr lang="zh-CN" altLang="zh-CN" dirty="0"/>
              <a:t>包无法安装，请</a:t>
            </a:r>
            <a:r>
              <a:rPr lang="en-US" altLang="zh-CN" dirty="0"/>
              <a:t>cd</a:t>
            </a:r>
            <a:r>
              <a:rPr lang="zh-CN" altLang="zh-CN" dirty="0"/>
              <a:t>到安装包下，并</a:t>
            </a:r>
            <a:r>
              <a:rPr lang="en-US" altLang="zh-CN" dirty="0"/>
              <a:t>pip install TA_Lib-0.4.17-cp27-cp27m-win32.whl</a:t>
            </a:r>
            <a:r>
              <a:rPr lang="zh-CN" altLang="zh-CN" dirty="0"/>
              <a:t>。</a:t>
            </a:r>
          </a:p>
          <a:p>
            <a:endParaRPr lang="zh-CN" altLang="en-US" dirty="0"/>
          </a:p>
        </p:txBody>
      </p:sp>
    </p:spTree>
    <p:extLst>
      <p:ext uri="{BB962C8B-B14F-4D97-AF65-F5344CB8AC3E}">
        <p14:creationId xmlns:p14="http://schemas.microsoft.com/office/powerpoint/2010/main" val="417798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08E23-B3AB-443D-8A13-6734757B00DF}"/>
              </a:ext>
            </a:extLst>
          </p:cNvPr>
          <p:cNvSpPr>
            <a:spLocks noGrp="1"/>
          </p:cNvSpPr>
          <p:nvPr>
            <p:ph type="title"/>
          </p:nvPr>
        </p:nvSpPr>
        <p:spPr>
          <a:xfrm>
            <a:off x="457200" y="254099"/>
            <a:ext cx="8229600" cy="582613"/>
          </a:xfrm>
        </p:spPr>
        <p:txBody>
          <a:bodyPr/>
          <a:lstStyle/>
          <a:p>
            <a:r>
              <a:rPr lang="zh-CN" altLang="en-US" b="1" dirty="0">
                <a:solidFill>
                  <a:srgbClr val="FFFF00"/>
                </a:solidFill>
              </a:rPr>
              <a:t>快速开始</a:t>
            </a:r>
            <a:endParaRPr lang="zh-CN" altLang="en-US" dirty="0"/>
          </a:p>
        </p:txBody>
      </p:sp>
      <p:sp>
        <p:nvSpPr>
          <p:cNvPr id="3" name="内容占位符 2">
            <a:extLst>
              <a:ext uri="{FF2B5EF4-FFF2-40B4-BE49-F238E27FC236}">
                <a16:creationId xmlns:a16="http://schemas.microsoft.com/office/drawing/2014/main" id="{8B9A2F63-B121-41BF-B229-A78F9972AA27}"/>
              </a:ext>
            </a:extLst>
          </p:cNvPr>
          <p:cNvSpPr>
            <a:spLocks noGrp="1"/>
          </p:cNvSpPr>
          <p:nvPr>
            <p:ph idx="1"/>
          </p:nvPr>
        </p:nvSpPr>
        <p:spPr/>
        <p:txBody>
          <a:bodyPr/>
          <a:lstStyle/>
          <a:p>
            <a:pPr lvl="0"/>
            <a:r>
              <a:rPr lang="zh-CN" altLang="zh-CN" dirty="0"/>
              <a:t>将</a:t>
            </a:r>
            <a:r>
              <a:rPr lang="en-US" altLang="zh-CN" dirty="0" err="1"/>
              <a:t>AutoStrategy</a:t>
            </a:r>
            <a:r>
              <a:rPr lang="zh-CN" altLang="zh-CN" dirty="0"/>
              <a:t>文件夹放入</a:t>
            </a:r>
            <a:r>
              <a:rPr lang="en-US" altLang="zh-CN" dirty="0"/>
              <a:t>Anaconda3\Lib\site-packages\ </a:t>
            </a:r>
            <a:r>
              <a:rPr lang="zh-CN" altLang="zh-CN" dirty="0"/>
              <a:t>目录下</a:t>
            </a:r>
          </a:p>
          <a:p>
            <a:pPr lvl="0"/>
            <a:r>
              <a:rPr lang="zh-CN" altLang="zh-CN" dirty="0"/>
              <a:t>在</a:t>
            </a:r>
            <a:r>
              <a:rPr lang="en-US" altLang="zh-CN" dirty="0"/>
              <a:t>estrategyhouse.com</a:t>
            </a:r>
            <a:r>
              <a:rPr lang="zh-CN" altLang="zh-CN" dirty="0"/>
              <a:t>上注册用户名和密码</a:t>
            </a:r>
          </a:p>
          <a:p>
            <a:pPr lvl="0"/>
            <a:r>
              <a:rPr lang="zh-CN" altLang="zh-CN" dirty="0"/>
              <a:t>打开</a:t>
            </a:r>
            <a:r>
              <a:rPr lang="en-US" altLang="zh-CN" dirty="0"/>
              <a:t>Anaconda</a:t>
            </a:r>
            <a:endParaRPr lang="zh-CN" altLang="zh-CN" dirty="0"/>
          </a:p>
          <a:p>
            <a:pPr lvl="0"/>
            <a:r>
              <a:rPr lang="zh-CN" altLang="zh-CN" dirty="0"/>
              <a:t>使用</a:t>
            </a:r>
            <a:r>
              <a:rPr lang="en-US" altLang="zh-CN" dirty="0"/>
              <a:t>import </a:t>
            </a:r>
            <a:r>
              <a:rPr lang="en-US" altLang="zh-CN" dirty="0" err="1"/>
              <a:t>AutoStrategy</a:t>
            </a:r>
            <a:r>
              <a:rPr lang="zh-CN" altLang="zh-CN" dirty="0"/>
              <a:t>导入自动产生策略系统，期间会要求用户输入</a:t>
            </a:r>
            <a:r>
              <a:rPr lang="en-US" altLang="zh-CN" dirty="0"/>
              <a:t>estrategyhouse.com</a:t>
            </a:r>
            <a:r>
              <a:rPr lang="zh-CN" altLang="zh-CN" dirty="0"/>
              <a:t>上注册的用户名和密码</a:t>
            </a:r>
          </a:p>
          <a:p>
            <a:endParaRPr lang="zh-CN" altLang="en-US" dirty="0"/>
          </a:p>
        </p:txBody>
      </p:sp>
    </p:spTree>
    <p:extLst>
      <p:ext uri="{BB962C8B-B14F-4D97-AF65-F5344CB8AC3E}">
        <p14:creationId xmlns:p14="http://schemas.microsoft.com/office/powerpoint/2010/main" val="222792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4010"/>
            <a:ext cx="8229600" cy="582613"/>
          </a:xfrm>
        </p:spPr>
        <p:txBody>
          <a:bodyPr/>
          <a:lstStyle/>
          <a:p>
            <a:r>
              <a:rPr lang="zh-CN" altLang="en-US" b="1" dirty="0">
                <a:solidFill>
                  <a:srgbClr val="FFFF00"/>
                </a:solidFill>
                <a:effectLst/>
              </a:rPr>
              <a:t>注册</a:t>
            </a:r>
            <a:endParaRPr lang="zh-CN" altLang="en-US"/>
          </a:p>
        </p:txBody>
      </p:sp>
      <p:pic>
        <p:nvPicPr>
          <p:cNvPr id="6" name="内容占位符 5"/>
          <p:cNvPicPr>
            <a:picLocks noGrp="1" noChangeAspect="1"/>
          </p:cNvPicPr>
          <p:nvPr>
            <p:ph idx="1"/>
          </p:nvPr>
        </p:nvPicPr>
        <p:blipFill>
          <a:blip r:embed="rId2"/>
          <a:stretch>
            <a:fillRect/>
          </a:stretch>
        </p:blipFill>
        <p:spPr>
          <a:xfrm>
            <a:off x="457200" y="1292225"/>
            <a:ext cx="8229600" cy="4921250"/>
          </a:xfrm>
          <a:prstGeom prst="rect">
            <a:avLst/>
          </a:prstGeom>
        </p:spPr>
      </p:pic>
      <p:sp>
        <p:nvSpPr>
          <p:cNvPr id="3" name="文本框 2"/>
          <p:cNvSpPr txBox="1"/>
          <p:nvPr/>
        </p:nvSpPr>
        <p:spPr>
          <a:xfrm>
            <a:off x="4051300" y="5908675"/>
            <a:ext cx="4104005" cy="368300"/>
          </a:xfrm>
          <a:prstGeom prst="rect">
            <a:avLst/>
          </a:prstGeom>
          <a:noFill/>
        </p:spPr>
        <p:txBody>
          <a:bodyPr wrap="square" rtlCol="0">
            <a:spAutoFit/>
          </a:bodyPr>
          <a:lstStyle/>
          <a:p>
            <a:r>
              <a:rPr lang="zh-CN" altLang="en-US">
                <a:solidFill>
                  <a:srgbClr val="FF0000"/>
                </a:solidFill>
              </a:rPr>
              <a:t>需要用</a:t>
            </a:r>
            <a:r>
              <a:rPr lang="en-US" altLang="zh-CN">
                <a:solidFill>
                  <a:srgbClr val="FF0000"/>
                </a:solidFill>
              </a:rPr>
              <a:t>Chrome</a:t>
            </a:r>
            <a:r>
              <a:rPr lang="zh-CN" altLang="en-US">
                <a:solidFill>
                  <a:srgbClr val="FF0000"/>
                </a:solidFill>
              </a:rPr>
              <a:t>或者火狐浏览器打开</a:t>
            </a:r>
          </a:p>
        </p:txBody>
      </p:sp>
    </p:spTree>
    <p:extLst>
      <p:ext uri="{BB962C8B-B14F-4D97-AF65-F5344CB8AC3E}">
        <p14:creationId xmlns:p14="http://schemas.microsoft.com/office/powerpoint/2010/main" val="656339775"/>
      </p:ext>
    </p:extLst>
  </p:cSld>
  <p:clrMapOvr>
    <a:masterClrMapping/>
  </p:clrMapOvr>
</p:sld>
</file>

<file path=ppt/theme/theme1.xml><?xml version="1.0" encoding="utf-8"?>
<a:theme xmlns:a="http://schemas.openxmlformats.org/drawingml/2006/main" name="蓝色背景">
  <a:themeElements>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DDDDDD"/>
        </a:accent1>
        <a:accent2>
          <a:srgbClr val="B2B2B2"/>
        </a:accent2>
        <a:accent3>
          <a:srgbClr val="AAAAAA"/>
        </a:accent3>
        <a:accent4>
          <a:srgbClr val="DCDCDC"/>
        </a:accent4>
        <a:accent5>
          <a:srgbClr val="EBEBEB"/>
        </a:accent5>
        <a:accent6>
          <a:srgbClr val="9F9F9F"/>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1976</Words>
  <Application>Microsoft Office PowerPoint</Application>
  <PresentationFormat>全屏显示(4:3)</PresentationFormat>
  <Paragraphs>330</Paragraphs>
  <Slides>22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华文楷体</vt:lpstr>
      <vt:lpstr>楷体_GB2312</vt:lpstr>
      <vt:lpstr>宋体</vt:lpstr>
      <vt:lpstr>Arial</vt:lpstr>
      <vt:lpstr>Calibri</vt:lpstr>
      <vt:lpstr>Times New Roman</vt:lpstr>
      <vt:lpstr>Wingdings</vt:lpstr>
      <vt:lpstr>蓝色背景</vt:lpstr>
      <vt:lpstr>策略自动产生与配置平台 </vt:lpstr>
      <vt:lpstr>策略表现</vt:lpstr>
      <vt:lpstr>在中证500股票池上的选股</vt:lpstr>
      <vt:lpstr>版本0.3</vt:lpstr>
      <vt:lpstr>版本0.3</vt:lpstr>
      <vt:lpstr>快速开始</vt:lpstr>
      <vt:lpstr>快速开始</vt:lpstr>
      <vt:lpstr>快速开始</vt:lpstr>
      <vt:lpstr>注册</vt:lpstr>
      <vt:lpstr>注册</vt:lpstr>
      <vt:lpstr>快速开始</vt:lpstr>
      <vt:lpstr>基本命令介绍：一键产生基于规则的策略</vt:lpstr>
      <vt:lpstr>基本命令介绍：一键产生机器学习策略</vt:lpstr>
      <vt:lpstr>基本命令介绍：一键部署策略</vt:lpstr>
      <vt:lpstr>基本命令介绍：一键运行基于规则的策略</vt:lpstr>
      <vt:lpstr>基本命令介绍：一键运行机器学习策略</vt:lpstr>
      <vt:lpstr>基本命令介绍：一键分析基于规则的策略</vt:lpstr>
      <vt:lpstr>基本命令介绍：一键分析机器学习策略</vt:lpstr>
      <vt:lpstr>PowerPoint 演示文稿</vt:lpstr>
      <vt:lpstr>分析师声明</vt:lpstr>
      <vt:lpstr>免责声明</vt:lpstr>
      <vt:lpstr>联系方式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量化投资中的机器学习 从线性到非线性</dc:title>
  <dc:creator>Administrator</dc:creator>
  <cp:lastModifiedBy>MAO ZHOU</cp:lastModifiedBy>
  <cp:revision>195</cp:revision>
  <dcterms:created xsi:type="dcterms:W3CDTF">2017-11-29T10:58:00Z</dcterms:created>
  <dcterms:modified xsi:type="dcterms:W3CDTF">2018-10-09T12:24:32Z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