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27"/>
  </p:notesMasterIdLst>
  <p:sldIdLst>
    <p:sldId id="258" r:id="rId2"/>
    <p:sldId id="424" r:id="rId3"/>
    <p:sldId id="341" r:id="rId4"/>
    <p:sldId id="389" r:id="rId5"/>
    <p:sldId id="390" r:id="rId6"/>
    <p:sldId id="405" r:id="rId7"/>
    <p:sldId id="406" r:id="rId8"/>
    <p:sldId id="430" r:id="rId9"/>
    <p:sldId id="425" r:id="rId10"/>
    <p:sldId id="431" r:id="rId11"/>
    <p:sldId id="426" r:id="rId12"/>
    <p:sldId id="428" r:id="rId13"/>
    <p:sldId id="429" r:id="rId14"/>
    <p:sldId id="383" r:id="rId15"/>
    <p:sldId id="384" r:id="rId16"/>
    <p:sldId id="385" r:id="rId17"/>
    <p:sldId id="386" r:id="rId18"/>
    <p:sldId id="368" r:id="rId19"/>
    <p:sldId id="369" r:id="rId20"/>
    <p:sldId id="408" r:id="rId21"/>
    <p:sldId id="423" r:id="rId22"/>
    <p:sldId id="280" r:id="rId23"/>
    <p:sldId id="363" r:id="rId24"/>
    <p:sldId id="364" r:id="rId25"/>
    <p:sldId id="36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610891-81C3-45EA-9363-152DE519F32C}">
          <p14:sldIdLst>
            <p14:sldId id="258"/>
            <p14:sldId id="424"/>
            <p14:sldId id="341"/>
            <p14:sldId id="389"/>
            <p14:sldId id="390"/>
            <p14:sldId id="405"/>
            <p14:sldId id="406"/>
            <p14:sldId id="430"/>
            <p14:sldId id="425"/>
            <p14:sldId id="431"/>
            <p14:sldId id="426"/>
            <p14:sldId id="428"/>
            <p14:sldId id="429"/>
            <p14:sldId id="383"/>
            <p14:sldId id="384"/>
            <p14:sldId id="385"/>
            <p14:sldId id="386"/>
            <p14:sldId id="368"/>
            <p14:sldId id="369"/>
            <p14:sldId id="408"/>
            <p14:sldId id="423"/>
            <p14:sldId id="280"/>
            <p14:sldId id="363"/>
            <p14:sldId id="364"/>
            <p14:sldId id="365"/>
          </p14:sldIdLst>
        </p14:section>
      </p14:sectionLst>
    </p:ext>
    <p:ext uri="{EFAFB233-063F-42B5-8137-9DF3F51BA10A}">
      <p15:sldGuideLst xmlns:p15="http://schemas.microsoft.com/office/powerpoint/2012/main">
        <p15:guide id="1" orient="horz" pos="216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1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54" y="58"/>
      </p:cViewPr>
      <p:guideLst>
        <p:guide orient="horz" pos="216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C23EE-70E3-43FA-89E5-92D8C6131408}"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2DF0D-8D59-4378-A60B-0F758FC33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alpha val="100000"/>
          </a:schemeClr>
        </a:solidFill>
        <a:effectLst/>
      </p:bgPr>
    </p:bg>
    <p:spTree>
      <p:nvGrpSpPr>
        <p:cNvPr id="1" name=""/>
        <p:cNvGrpSpPr/>
        <p:nvPr/>
      </p:nvGrpSpPr>
      <p:grpSpPr>
        <a:xfrm>
          <a:off x="0" y="0"/>
          <a:ext cx="0" cy="0"/>
          <a:chOff x="0" y="0"/>
          <a:chExt cx="0" cy="0"/>
        </a:xfrm>
      </p:grpSpPr>
      <p:pic>
        <p:nvPicPr>
          <p:cNvPr id="2050" name="Picture 4"/>
          <p:cNvPicPr>
            <a:picLocks noChangeAspect="1"/>
          </p:cNvPicPr>
          <p:nvPr/>
        </p:nvPicPr>
        <p:blipFill>
          <a:blip r:embed="rId2"/>
          <a:stretch>
            <a:fillRect/>
          </a:stretch>
        </p:blipFill>
        <p:spPr>
          <a:xfrm>
            <a:off x="0" y="-11112"/>
            <a:ext cx="9163050" cy="6869112"/>
          </a:xfrm>
          <a:prstGeom prst="rect">
            <a:avLst/>
          </a:prstGeom>
          <a:noFill/>
          <a:ln w="9525">
            <a:noFill/>
          </a:ln>
        </p:spPr>
      </p:pic>
      <p:sp>
        <p:nvSpPr>
          <p:cNvPr id="2051" name="标题 2050"/>
          <p:cNvSpPr>
            <a:spLocks noGrp="1"/>
          </p:cNvSpPr>
          <p:nvPr>
            <p:ph type="ctrTitle"/>
          </p:nvPr>
        </p:nvSpPr>
        <p:spPr>
          <a:xfrm>
            <a:off x="1116013" y="1196975"/>
            <a:ext cx="6908800" cy="1082675"/>
          </a:xfrm>
          <a:prstGeom prst="rect">
            <a:avLst/>
          </a:prstGeom>
          <a:noFill/>
          <a:ln w="9525">
            <a:noFill/>
          </a:ln>
        </p:spPr>
        <p:txBody>
          <a:bodyPr anchor="ctr"/>
          <a:lstStyle>
            <a:lvl1pPr lvl="0" algn="ctr">
              <a:defRPr>
                <a:solidFill>
                  <a:schemeClr val="tx1"/>
                </a:solidFill>
              </a:defRPr>
            </a:lvl1pPr>
          </a:lstStyle>
          <a:p>
            <a:pPr lvl="0"/>
            <a:r>
              <a:rPr lang="zh-CN" altLang="en-US"/>
              <a:t>单击此处编辑母版标题样式</a:t>
            </a:r>
          </a:p>
        </p:txBody>
      </p:sp>
      <p:sp>
        <p:nvSpPr>
          <p:cNvPr id="2052" name="副标题 2051"/>
          <p:cNvSpPr>
            <a:spLocks noGrp="1"/>
          </p:cNvSpPr>
          <p:nvPr>
            <p:ph type="subTitle" idx="1"/>
          </p:nvPr>
        </p:nvSpPr>
        <p:spPr>
          <a:xfrm>
            <a:off x="1116013" y="2422525"/>
            <a:ext cx="6913562" cy="1752600"/>
          </a:xfrm>
          <a:prstGeom prst="rect">
            <a:avLst/>
          </a:prstGeom>
          <a:noFill/>
          <a:ln w="9525">
            <a:noFill/>
          </a:ln>
        </p:spPr>
        <p:txBody>
          <a:bodyPr anchor="t"/>
          <a:lstStyle>
            <a:lvl1pPr marL="0" lvl="0" indent="0" algn="ctr">
              <a:buNone/>
              <a:defRPr>
                <a:solidFill>
                  <a:schemeClr val="tx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zh-CN" altLang="en-US"/>
              <a:t>单击此处编辑母版副标题样式</a:t>
            </a:r>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lstStyle/>
          <a:p>
            <a:endParaRPr lang="zh-CN" altLang="en-US" dirty="0"/>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lstStyle/>
          <a:p>
            <a:pPr algn="ctr"/>
            <a:endParaRPr lang="zh-CN" altLang="en-US" dirty="0"/>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lstStyle/>
          <a:p>
            <a:pPr algn="r"/>
            <a:fld id="{9A0DB2DC-4C9A-4742-B13C-FB6460FD3503}" type="slidenum">
              <a:rPr lang="en-US" altLang="zh-CN"/>
              <a:t>‹#›</a:t>
            </a:fld>
            <a:endParaRPr lang="zh-CN"/>
          </a:p>
        </p:txBody>
      </p:sp>
      <p:pic>
        <p:nvPicPr>
          <p:cNvPr id="11270" name="Picture 6"/>
          <p:cNvPicPr>
            <a:picLocks noChangeAspect="1" noChangeArrowheads="1"/>
          </p:cNvPicPr>
          <p:nvPr userDrawn="1"/>
        </p:nvPicPr>
        <p:blipFill>
          <a:blip r:embed="rId3" cstate="print"/>
          <a:srcRect/>
          <a:stretch>
            <a:fillRect/>
          </a:stretch>
        </p:blipFill>
        <p:spPr bwMode="auto">
          <a:xfrm>
            <a:off x="3565525" y="5373688"/>
            <a:ext cx="1943100" cy="825500"/>
          </a:xfrm>
          <a:prstGeom prst="rect">
            <a:avLst/>
          </a:prstGeom>
          <a:noFill/>
          <a:ln w="9525">
            <a:noFill/>
            <a:miter lim="800000"/>
            <a:headEnd/>
            <a:tailEnd/>
          </a:ln>
          <a:effectLst/>
        </p:spPr>
      </p:pic>
      <p:sp>
        <p:nvSpPr>
          <p:cNvPr id="11273" name="Line 9"/>
          <p:cNvSpPr>
            <a:spLocks noChangeShapeType="1"/>
          </p:cNvSpPr>
          <p:nvPr userDrawn="1"/>
        </p:nvSpPr>
        <p:spPr bwMode="auto">
          <a:xfrm>
            <a:off x="838200" y="3048000"/>
            <a:ext cx="7543800" cy="0"/>
          </a:xfrm>
          <a:prstGeom prst="line">
            <a:avLst/>
          </a:prstGeom>
          <a:noFill/>
          <a:ln w="50800">
            <a:solidFill>
              <a:srgbClr val="0F2891"/>
            </a:solidFill>
            <a:round/>
          </a:ln>
          <a:effectLst/>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79" name="Text Box 15"/>
          <p:cNvSpPr txBox="1">
            <a:spLocks noChangeArrowheads="1"/>
          </p:cNvSpPr>
          <p:nvPr userDrawn="1"/>
        </p:nvSpPr>
        <p:spPr bwMode="auto">
          <a:xfrm>
            <a:off x="0" y="6205538"/>
            <a:ext cx="9144000" cy="652462"/>
          </a:xfrm>
          <a:prstGeom prst="rect">
            <a:avLst/>
          </a:prstGeom>
          <a:solidFill>
            <a:srgbClr val="0F2C91"/>
          </a:solidFill>
          <a:ln w="9525">
            <a:noFill/>
            <a:miter lim="800000"/>
          </a:ln>
        </p:spPr>
        <p:txBody>
          <a:bodyPr/>
          <a:lstStyle/>
          <a:p>
            <a:pPr fontAlgn="base">
              <a:spcBef>
                <a:spcPct val="0"/>
              </a:spcBef>
              <a:spcAft>
                <a:spcPct val="0"/>
              </a:spcAft>
            </a:pPr>
            <a:endParaRPr lang="zh-CN" altLang="zh-CN">
              <a:solidFill>
                <a:srgbClr val="000000"/>
              </a:solidFill>
              <a:ea typeface="宋体" panose="02010600030101010101" pitchFamily="2" charset="-122"/>
            </a:endParaRPr>
          </a:p>
        </p:txBody>
      </p:sp>
      <p:sp>
        <p:nvSpPr>
          <p:cNvPr id="11280" name="AutoShape 16"/>
          <p:cNvSpPr>
            <a:spLocks noChangeArrowheads="1"/>
          </p:cNvSpPr>
          <p:nvPr userDrawn="1"/>
        </p:nvSpPr>
        <p:spPr bwMode="auto">
          <a:xfrm rot="16200000">
            <a:off x="7530307" y="5252244"/>
            <a:ext cx="1509712" cy="1714500"/>
          </a:xfrm>
          <a:prstGeom prst="rtTriangle">
            <a:avLst/>
          </a:prstGeom>
          <a:solidFill>
            <a:srgbClr val="FFFFFF"/>
          </a:solidFill>
          <a:ln w="9525">
            <a:noFill/>
            <a:miter lim="800000"/>
          </a:ln>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81" name="AutoShape 17"/>
          <p:cNvSpPr>
            <a:spLocks noChangeArrowheads="1"/>
          </p:cNvSpPr>
          <p:nvPr userDrawn="1"/>
        </p:nvSpPr>
        <p:spPr bwMode="auto">
          <a:xfrm rot="16200000">
            <a:off x="8244682" y="5301456"/>
            <a:ext cx="830262" cy="974725"/>
          </a:xfrm>
          <a:prstGeom prst="rtTriangle">
            <a:avLst/>
          </a:prstGeom>
          <a:solidFill>
            <a:srgbClr val="FF7D00"/>
          </a:solidFill>
          <a:ln w="9525">
            <a:noFill/>
            <a:miter lim="800000"/>
          </a:ln>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52930"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74750"/>
            <a:ext cx="4032504"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174750"/>
            <a:ext cx="4032504"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1026" name="Picture 5"/>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190500"/>
            <a:ext cx="8229600" cy="582613"/>
          </a:xfrm>
          <a:prstGeom prst="rect">
            <a:avLst/>
          </a:prstGeom>
          <a:noFill/>
          <a:ln w="9525">
            <a:noFill/>
          </a:ln>
        </p:spPr>
        <p:txBody>
          <a:bodyPr anchor="ctr"/>
          <a:lstStyle/>
          <a:p>
            <a:pPr lvl="0"/>
            <a:r>
              <a:rPr lang="zh-CN" altLang="en-US"/>
              <a:t>单击此处编辑母版标题样式</a:t>
            </a:r>
          </a:p>
        </p:txBody>
      </p:sp>
      <p:sp>
        <p:nvSpPr>
          <p:cNvPr id="1028" name="文本占位符 1027"/>
          <p:cNvSpPr>
            <a:spLocks noGrp="1"/>
          </p:cNvSpPr>
          <p:nvPr>
            <p:ph type="body" idx="1"/>
          </p:nvPr>
        </p:nvSpPr>
        <p:spPr>
          <a:xfrm>
            <a:off x="457200" y="1174750"/>
            <a:ext cx="8229600" cy="49530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ltLang="zh-CN"/>
              <a:t>‹#›</a:t>
            </a:fld>
            <a:endParaRPr lang="zh-CN"/>
          </a:p>
        </p:txBody>
      </p:sp>
      <p:sp>
        <p:nvSpPr>
          <p:cNvPr id="1034" name="Text Box 10"/>
          <p:cNvSpPr txBox="1">
            <a:spLocks noChangeArrowheads="1"/>
          </p:cNvSpPr>
          <p:nvPr userDrawn="1"/>
        </p:nvSpPr>
        <p:spPr bwMode="auto">
          <a:xfrm>
            <a:off x="450850" y="1106488"/>
            <a:ext cx="6624638" cy="92075"/>
          </a:xfrm>
          <a:prstGeom prst="rect">
            <a:avLst/>
          </a:prstGeom>
          <a:solidFill>
            <a:srgbClr val="0A408C"/>
          </a:solidFill>
          <a:ln w="9525">
            <a:noFill/>
            <a:miter lim="800000"/>
          </a:ln>
          <a:effectLst/>
        </p:spPr>
        <p:txBody>
          <a:bodyPr>
            <a:spAutoFit/>
          </a:bodyPr>
          <a:lstStyle/>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sp>
        <p:nvSpPr>
          <p:cNvPr id="1035" name="Text Box 11"/>
          <p:cNvSpPr txBox="1">
            <a:spLocks noChangeArrowheads="1"/>
          </p:cNvSpPr>
          <p:nvPr userDrawn="1"/>
        </p:nvSpPr>
        <p:spPr bwMode="auto">
          <a:xfrm>
            <a:off x="7092950" y="1008063"/>
            <a:ext cx="2051050" cy="92075"/>
          </a:xfrm>
          <a:prstGeom prst="rect">
            <a:avLst/>
          </a:prstGeom>
          <a:solidFill>
            <a:srgbClr val="FF9100"/>
          </a:solidFill>
          <a:ln w="9525">
            <a:noFill/>
            <a:miter lim="800000"/>
          </a:ln>
          <a:effectLst/>
        </p:spPr>
        <p:txBody>
          <a:bodyPr>
            <a:spAutoFit/>
          </a:bodyPr>
          <a:lstStyle/>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pic>
        <p:nvPicPr>
          <p:cNvPr id="2" name="Picture 2"/>
          <p:cNvPicPr>
            <a:picLocks noChangeAspect="1" noChangeArrowheads="1"/>
          </p:cNvPicPr>
          <p:nvPr userDrawn="1"/>
        </p:nvPicPr>
        <p:blipFill>
          <a:blip r:embed="rId14" cstate="print"/>
          <a:srcRect/>
          <a:stretch>
            <a:fillRect/>
          </a:stretch>
        </p:blipFill>
        <p:spPr bwMode="auto">
          <a:xfrm>
            <a:off x="428596" y="6305574"/>
            <a:ext cx="1552575" cy="552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a:xfrm>
            <a:off x="2015716" y="3429000"/>
            <a:ext cx="5184576" cy="1296144"/>
          </a:xfrm>
        </p:spPr>
        <p:txBody>
          <a:bodyPr/>
          <a:lstStyle/>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安信证券研究中心 金融工程</a:t>
            </a:r>
            <a:endPar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周袤 </a:t>
            </a:r>
            <a:r>
              <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18601798125</a:t>
            </a:r>
            <a:endParaRPr lang="en-US" altLang="zh-CN" sz="2800" dirty="0">
              <a:solidFill>
                <a:srgbClr val="FF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en-US" altLang="zh-CN" sz="2000" dirty="0">
                <a:latin typeface="Arial" panose="020B0604020202020204" pitchFamily="34" charset="0"/>
                <a:ea typeface="楷体_GB2312" panose="02010609030101010101" pitchFamily="49" charset="-122"/>
                <a:cs typeface="Arial" panose="020B0604020202020204" pitchFamily="34" charset="0"/>
              </a:rPr>
              <a:t>SAC</a:t>
            </a:r>
            <a:r>
              <a:rPr lang="zh-CN" altLang="en-US" sz="2000" dirty="0">
                <a:latin typeface="Arial" panose="020B0604020202020204" pitchFamily="34" charset="0"/>
                <a:ea typeface="楷体_GB2312" panose="02010609030101010101" pitchFamily="49" charset="-122"/>
                <a:cs typeface="Arial" panose="020B0604020202020204" pitchFamily="34" charset="0"/>
              </a:rPr>
              <a:t>执业证书编号：</a:t>
            </a:r>
            <a:r>
              <a:rPr lang="en-US" altLang="zh-CN" sz="2000" dirty="0">
                <a:latin typeface="Arial" panose="020B0604020202020204" pitchFamily="34" charset="0"/>
                <a:ea typeface="楷体_GB2312" panose="02010609030101010101" pitchFamily="49" charset="-122"/>
                <a:cs typeface="Arial" panose="020B0604020202020204" pitchFamily="34" charset="0"/>
              </a:rPr>
              <a:t>S1450517120007</a:t>
            </a:r>
            <a:r>
              <a:rPr lang="zh-CN" altLang="en-US" sz="2800" dirty="0">
                <a:latin typeface="Arial" panose="020B0604020202020204" pitchFamily="34" charset="0"/>
                <a:ea typeface="楷体_GB2312" panose="02010609030101010101" pitchFamily="49" charset="-122"/>
                <a:cs typeface="Arial" panose="020B0604020202020204" pitchFamily="34" charset="0"/>
              </a:rPr>
              <a:t>  </a:t>
            </a:r>
            <a:endParaRPr lang="en-US" altLang="zh-CN" sz="2800" dirty="0">
              <a:latin typeface="Arial" panose="020B0604020202020204" pitchFamily="34" charset="0"/>
              <a:ea typeface="楷体_GB2312" panose="02010609030101010101" pitchFamily="49" charset="-122"/>
              <a:cs typeface="Arial" panose="020B0604020202020204" pitchFamily="34" charset="0"/>
            </a:endParaRPr>
          </a:p>
          <a:p>
            <a:endParaRPr lang="en-US" altLang="zh-CN" dirty="0">
              <a:latin typeface="Arial" panose="020B0604020202020204" pitchFamily="34" charset="0"/>
              <a:ea typeface="楷体_GB2312" panose="02010609030101010101" pitchFamily="49" charset="-122"/>
              <a:cs typeface="Arial" panose="020B0604020202020204" pitchFamily="34" charset="0"/>
            </a:endParaRPr>
          </a:p>
        </p:txBody>
      </p:sp>
      <p:sp>
        <p:nvSpPr>
          <p:cNvPr id="5" name="Rectangle 2"/>
          <p:cNvSpPr>
            <a:spLocks noGrp="1" noChangeArrowheads="1"/>
          </p:cNvSpPr>
          <p:nvPr>
            <p:ph type="ctrTitle"/>
          </p:nvPr>
        </p:nvSpPr>
        <p:spPr>
          <a:xfrm>
            <a:off x="827584" y="1412776"/>
            <a:ext cx="7560840" cy="1440159"/>
          </a:xfrm>
        </p:spPr>
        <p:txBody>
          <a:bodyPr/>
          <a:lstStyle/>
          <a:p>
            <a:r>
              <a:rPr lang="zh-CN" altLang="en-US" b="1" dirty="0">
                <a:solidFill>
                  <a:srgbClr val="FFFF00"/>
                </a:solidFill>
              </a:rPr>
              <a:t>策略自动产生与配置平台</a:t>
            </a:r>
            <a:br>
              <a:rPr lang="en-US" altLang="zh-CN" dirty="0"/>
            </a:br>
            <a:r>
              <a:rPr lang="zh-CN" altLang="en-US" sz="2800" dirty="0">
                <a:solidFill>
                  <a:srgbClr val="FFFF00"/>
                </a:solidFill>
              </a:rPr>
              <a:t>基于规则篇</a:t>
            </a:r>
            <a:endParaRPr lang="zh-CN" altLang="en-US" sz="2000"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18483-5DDB-471C-9B79-6FA18EEA990D}"/>
              </a:ext>
            </a:extLst>
          </p:cNvPr>
          <p:cNvSpPr>
            <a:spLocks noGrp="1"/>
          </p:cNvSpPr>
          <p:nvPr>
            <p:ph type="title"/>
          </p:nvPr>
        </p:nvSpPr>
        <p:spPr>
          <a:xfrm>
            <a:off x="457200" y="254099"/>
            <a:ext cx="8229600" cy="582613"/>
          </a:xfrm>
        </p:spPr>
        <p:txBody>
          <a:bodyPr/>
          <a:lstStyle/>
          <a:p>
            <a:r>
              <a:rPr lang="en-US" altLang="zh-CN" b="1" dirty="0">
                <a:solidFill>
                  <a:srgbClr val="FFFF00"/>
                </a:solidFill>
              </a:rPr>
              <a:t>Mutation</a:t>
            </a:r>
            <a:endParaRPr lang="zh-CN" altLang="en-US" dirty="0"/>
          </a:p>
        </p:txBody>
      </p:sp>
      <p:pic>
        <p:nvPicPr>
          <p:cNvPr id="4" name="内容占位符 3">
            <a:extLst>
              <a:ext uri="{FF2B5EF4-FFF2-40B4-BE49-F238E27FC236}">
                <a16:creationId xmlns:a16="http://schemas.microsoft.com/office/drawing/2014/main" id="{93A85C59-99B1-433D-BE9A-1C0D3ABF7941}"/>
              </a:ext>
            </a:extLst>
          </p:cNvPr>
          <p:cNvPicPr>
            <a:picLocks noGrp="1" noChangeAspect="1"/>
          </p:cNvPicPr>
          <p:nvPr>
            <p:ph idx="1"/>
          </p:nvPr>
        </p:nvPicPr>
        <p:blipFill>
          <a:blip r:embed="rId2"/>
          <a:stretch>
            <a:fillRect/>
          </a:stretch>
        </p:blipFill>
        <p:spPr>
          <a:xfrm>
            <a:off x="523875" y="2060575"/>
            <a:ext cx="8096250" cy="3181350"/>
          </a:xfrm>
          <a:prstGeom prst="rect">
            <a:avLst/>
          </a:prstGeom>
        </p:spPr>
      </p:pic>
    </p:spTree>
    <p:extLst>
      <p:ext uri="{BB962C8B-B14F-4D97-AF65-F5344CB8AC3E}">
        <p14:creationId xmlns:p14="http://schemas.microsoft.com/office/powerpoint/2010/main" val="75890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554A8-22C2-420C-BCF7-68D6EDD145DC}"/>
              </a:ext>
            </a:extLst>
          </p:cNvPr>
          <p:cNvSpPr>
            <a:spLocks noGrp="1"/>
          </p:cNvSpPr>
          <p:nvPr>
            <p:ph type="title"/>
          </p:nvPr>
        </p:nvSpPr>
        <p:spPr>
          <a:xfrm>
            <a:off x="457200" y="260648"/>
            <a:ext cx="8229600" cy="582613"/>
          </a:xfrm>
        </p:spPr>
        <p:txBody>
          <a:bodyPr/>
          <a:lstStyle/>
          <a:p>
            <a:r>
              <a:rPr lang="zh-CN" altLang="en-US" b="1" dirty="0">
                <a:solidFill>
                  <a:srgbClr val="FFFF00"/>
                </a:solidFill>
              </a:rPr>
              <a:t>步骤</a:t>
            </a:r>
            <a:r>
              <a:rPr lang="en-US" altLang="zh-CN" b="1" dirty="0">
                <a:solidFill>
                  <a:srgbClr val="FFFF00"/>
                </a:solidFill>
              </a:rPr>
              <a:t>Mutation</a:t>
            </a:r>
            <a:endParaRPr lang="zh-CN" altLang="en-US" dirty="0"/>
          </a:p>
        </p:txBody>
      </p:sp>
      <p:sp>
        <p:nvSpPr>
          <p:cNvPr id="4" name="椭圆 3">
            <a:extLst>
              <a:ext uri="{FF2B5EF4-FFF2-40B4-BE49-F238E27FC236}">
                <a16:creationId xmlns:a16="http://schemas.microsoft.com/office/drawing/2014/main" id="{C5A2A970-4C23-406B-AB05-8E0E215D8ED4}"/>
              </a:ext>
            </a:extLst>
          </p:cNvPr>
          <p:cNvSpPr/>
          <p:nvPr/>
        </p:nvSpPr>
        <p:spPr>
          <a:xfrm>
            <a:off x="2915816"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rgbClr val="FF0000"/>
                </a:solidFill>
              </a:rPr>
              <a:t>&gt;</a:t>
            </a:r>
            <a:endParaRPr lang="zh-CN" altLang="en-US" sz="4400" dirty="0">
              <a:solidFill>
                <a:srgbClr val="FF0000"/>
              </a:solidFill>
            </a:endParaRPr>
          </a:p>
        </p:txBody>
      </p:sp>
      <p:sp>
        <p:nvSpPr>
          <p:cNvPr id="5" name="椭圆 4">
            <a:extLst>
              <a:ext uri="{FF2B5EF4-FFF2-40B4-BE49-F238E27FC236}">
                <a16:creationId xmlns:a16="http://schemas.microsoft.com/office/drawing/2014/main" id="{DA0F46C6-B2A9-441C-966F-490027CC939E}"/>
              </a:ext>
            </a:extLst>
          </p:cNvPr>
          <p:cNvSpPr/>
          <p:nvPr/>
        </p:nvSpPr>
        <p:spPr>
          <a:xfrm>
            <a:off x="1979712"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9E46C64-11A6-41B8-ACAA-6AA25D59CAB2}"/>
              </a:ext>
            </a:extLst>
          </p:cNvPr>
          <p:cNvSpPr/>
          <p:nvPr/>
        </p:nvSpPr>
        <p:spPr>
          <a:xfrm>
            <a:off x="3923928" y="1954459"/>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5FE57F3-53F8-4E70-A6A2-81EDE4241B76}"/>
              </a:ext>
            </a:extLst>
          </p:cNvPr>
          <p:cNvSpPr/>
          <p:nvPr/>
        </p:nvSpPr>
        <p:spPr>
          <a:xfrm>
            <a:off x="4932040"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FF0000"/>
                </a:solidFill>
              </a:rPr>
              <a:t>&gt;</a:t>
            </a:r>
            <a:endParaRPr lang="zh-CN" altLang="en-US" sz="4400" dirty="0"/>
          </a:p>
        </p:txBody>
      </p:sp>
      <p:sp>
        <p:nvSpPr>
          <p:cNvPr id="8" name="椭圆 7">
            <a:extLst>
              <a:ext uri="{FF2B5EF4-FFF2-40B4-BE49-F238E27FC236}">
                <a16:creationId xmlns:a16="http://schemas.microsoft.com/office/drawing/2014/main" id="{1A0E690D-CDBC-4EEA-9E2A-B81B100AB264}"/>
              </a:ext>
            </a:extLst>
          </p:cNvPr>
          <p:cNvSpPr/>
          <p:nvPr/>
        </p:nvSpPr>
        <p:spPr>
          <a:xfrm>
            <a:off x="3392906"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9" name="椭圆 8">
            <a:extLst>
              <a:ext uri="{FF2B5EF4-FFF2-40B4-BE49-F238E27FC236}">
                <a16:creationId xmlns:a16="http://schemas.microsoft.com/office/drawing/2014/main" id="{3F8A7A80-7445-407D-9C12-987B20920E24}"/>
              </a:ext>
            </a:extLst>
          </p:cNvPr>
          <p:cNvSpPr/>
          <p:nvPr/>
        </p:nvSpPr>
        <p:spPr>
          <a:xfrm>
            <a:off x="5976156"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9E2AEDAF-57ED-4F9C-941B-07FE4E340C45}"/>
              </a:ext>
            </a:extLst>
          </p:cNvPr>
          <p:cNvCxnSpPr>
            <a:cxnSpLocks/>
            <a:stCxn id="6" idx="3"/>
            <a:endCxn id="4" idx="7"/>
          </p:cNvCxnSpPr>
          <p:nvPr/>
        </p:nvCxnSpPr>
        <p:spPr>
          <a:xfrm flipH="1">
            <a:off x="3591905"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0948C38-2540-49F0-B8FC-3BEFF34F42B5}"/>
              </a:ext>
            </a:extLst>
          </p:cNvPr>
          <p:cNvCxnSpPr>
            <a:stCxn id="6" idx="5"/>
            <a:endCxn id="7" idx="1"/>
          </p:cNvCxnSpPr>
          <p:nvPr/>
        </p:nvCxnSpPr>
        <p:spPr>
          <a:xfrm>
            <a:off x="4600017"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A74FF37-BCB1-42D4-AE19-682B5624A535}"/>
              </a:ext>
            </a:extLst>
          </p:cNvPr>
          <p:cNvCxnSpPr>
            <a:cxnSpLocks/>
            <a:stCxn id="4" idx="3"/>
            <a:endCxn id="5" idx="7"/>
          </p:cNvCxnSpPr>
          <p:nvPr/>
        </p:nvCxnSpPr>
        <p:spPr>
          <a:xfrm flipH="1">
            <a:off x="2655801" y="3817057"/>
            <a:ext cx="376014" cy="8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78DF0B-E046-44E9-819C-5492E58A4BEA}"/>
              </a:ext>
            </a:extLst>
          </p:cNvPr>
          <p:cNvCxnSpPr>
            <a:cxnSpLocks/>
            <a:stCxn id="4" idx="5"/>
            <a:endCxn id="8" idx="0"/>
          </p:cNvCxnSpPr>
          <p:nvPr/>
        </p:nvCxnSpPr>
        <p:spPr>
          <a:xfrm>
            <a:off x="3591905" y="3817057"/>
            <a:ext cx="197045"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B65396E-0B50-4191-89DC-098C990C2044}"/>
              </a:ext>
            </a:extLst>
          </p:cNvPr>
          <p:cNvCxnSpPr>
            <a:cxnSpLocks/>
            <a:stCxn id="7" idx="3"/>
            <a:endCxn id="20" idx="0"/>
          </p:cNvCxnSpPr>
          <p:nvPr/>
        </p:nvCxnSpPr>
        <p:spPr>
          <a:xfrm flipH="1">
            <a:off x="4778896" y="3817057"/>
            <a:ext cx="269143"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806264E-F1CB-436F-B646-EC5B51C6C851}"/>
              </a:ext>
            </a:extLst>
          </p:cNvPr>
          <p:cNvCxnSpPr>
            <a:stCxn id="7" idx="5"/>
            <a:endCxn id="9" idx="1"/>
          </p:cNvCxnSpPr>
          <p:nvPr/>
        </p:nvCxnSpPr>
        <p:spPr>
          <a:xfrm>
            <a:off x="5608129" y="3817057"/>
            <a:ext cx="484026" cy="8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22261D7-E60F-4A76-BDB1-173BDB9405ED}"/>
              </a:ext>
            </a:extLst>
          </p:cNvPr>
          <p:cNvSpPr txBox="1"/>
          <p:nvPr/>
        </p:nvSpPr>
        <p:spPr>
          <a:xfrm>
            <a:off x="4051970" y="1977106"/>
            <a:ext cx="432048" cy="769441"/>
          </a:xfrm>
          <a:prstGeom prst="rect">
            <a:avLst/>
          </a:prstGeom>
          <a:noFill/>
        </p:spPr>
        <p:txBody>
          <a:bodyPr wrap="square" rtlCol="0">
            <a:spAutoFit/>
          </a:bodyPr>
          <a:lstStyle/>
          <a:p>
            <a:r>
              <a:rPr lang="en-US" altLang="zh-CN" sz="4400" dirty="0">
                <a:solidFill>
                  <a:srgbClr val="FF0000"/>
                </a:solidFill>
              </a:rPr>
              <a:t>&amp;</a:t>
            </a:r>
            <a:endParaRPr lang="zh-CN" altLang="en-US" sz="4400" dirty="0">
              <a:solidFill>
                <a:srgbClr val="FF0000"/>
              </a:solidFill>
            </a:endParaRPr>
          </a:p>
        </p:txBody>
      </p:sp>
      <p:sp>
        <p:nvSpPr>
          <p:cNvPr id="17" name="文本框 16">
            <a:extLst>
              <a:ext uri="{FF2B5EF4-FFF2-40B4-BE49-F238E27FC236}">
                <a16:creationId xmlns:a16="http://schemas.microsoft.com/office/drawing/2014/main" id="{F434A3E9-1BFF-4D49-BEAE-2B5E7C26EDB8}"/>
              </a:ext>
            </a:extLst>
          </p:cNvPr>
          <p:cNvSpPr txBox="1"/>
          <p:nvPr/>
        </p:nvSpPr>
        <p:spPr>
          <a:xfrm>
            <a:off x="2035645" y="4785859"/>
            <a:ext cx="936104" cy="307777"/>
          </a:xfrm>
          <a:prstGeom prst="rect">
            <a:avLst/>
          </a:prstGeom>
          <a:noFill/>
        </p:spPr>
        <p:txBody>
          <a:bodyPr wrap="square" rtlCol="0">
            <a:spAutoFit/>
          </a:bodyPr>
          <a:lstStyle/>
          <a:p>
            <a:r>
              <a:rPr lang="en-US" altLang="zh-CN" sz="1400" dirty="0">
                <a:solidFill>
                  <a:srgbClr val="FF0000"/>
                </a:solidFill>
              </a:rPr>
              <a:t>MA(5)</a:t>
            </a:r>
            <a:endParaRPr lang="zh-CN" altLang="en-US" sz="1400" dirty="0">
              <a:solidFill>
                <a:srgbClr val="FF0000"/>
              </a:solidFill>
            </a:endParaRPr>
          </a:p>
        </p:txBody>
      </p:sp>
      <p:sp>
        <p:nvSpPr>
          <p:cNvPr id="18" name="文本框 17">
            <a:extLst>
              <a:ext uri="{FF2B5EF4-FFF2-40B4-BE49-F238E27FC236}">
                <a16:creationId xmlns:a16="http://schemas.microsoft.com/office/drawing/2014/main" id="{9FCE2C13-C29B-42BC-8DC3-AF59BB54A829}"/>
              </a:ext>
            </a:extLst>
          </p:cNvPr>
          <p:cNvSpPr txBox="1"/>
          <p:nvPr/>
        </p:nvSpPr>
        <p:spPr>
          <a:xfrm>
            <a:off x="6050446" y="4808942"/>
            <a:ext cx="1080120" cy="276999"/>
          </a:xfrm>
          <a:prstGeom prst="rect">
            <a:avLst/>
          </a:prstGeom>
          <a:noFill/>
        </p:spPr>
        <p:txBody>
          <a:bodyPr wrap="square" rtlCol="0">
            <a:spAutoFit/>
          </a:bodyPr>
          <a:lstStyle/>
          <a:p>
            <a:r>
              <a:rPr lang="en-US" altLang="zh-CN" sz="1200" dirty="0">
                <a:solidFill>
                  <a:srgbClr val="00B050"/>
                </a:solidFill>
              </a:rPr>
              <a:t>MA(80)</a:t>
            </a:r>
            <a:endParaRPr lang="zh-CN" altLang="en-US" sz="1200" dirty="0">
              <a:solidFill>
                <a:srgbClr val="00B050"/>
              </a:solidFill>
            </a:endParaRPr>
          </a:p>
        </p:txBody>
      </p:sp>
      <p:sp>
        <p:nvSpPr>
          <p:cNvPr id="19" name="文本框 18">
            <a:extLst>
              <a:ext uri="{FF2B5EF4-FFF2-40B4-BE49-F238E27FC236}">
                <a16:creationId xmlns:a16="http://schemas.microsoft.com/office/drawing/2014/main" id="{B31D933A-781A-4915-B4DA-D7BE4E481D47}"/>
              </a:ext>
            </a:extLst>
          </p:cNvPr>
          <p:cNvSpPr txBox="1"/>
          <p:nvPr/>
        </p:nvSpPr>
        <p:spPr>
          <a:xfrm>
            <a:off x="3469896" y="4816637"/>
            <a:ext cx="638108"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
        <p:nvSpPr>
          <p:cNvPr id="20" name="椭圆 19">
            <a:extLst>
              <a:ext uri="{FF2B5EF4-FFF2-40B4-BE49-F238E27FC236}">
                <a16:creationId xmlns:a16="http://schemas.microsoft.com/office/drawing/2014/main" id="{CBF12DC4-8B52-4F46-A535-94B1E34641B7}"/>
              </a:ext>
            </a:extLst>
          </p:cNvPr>
          <p:cNvSpPr/>
          <p:nvPr/>
        </p:nvSpPr>
        <p:spPr>
          <a:xfrm>
            <a:off x="4382852"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21" name="文本框 20">
            <a:extLst>
              <a:ext uri="{FF2B5EF4-FFF2-40B4-BE49-F238E27FC236}">
                <a16:creationId xmlns:a16="http://schemas.microsoft.com/office/drawing/2014/main" id="{71637BF7-B82E-4B7A-B5FE-6253501EEA54}"/>
              </a:ext>
            </a:extLst>
          </p:cNvPr>
          <p:cNvSpPr txBox="1"/>
          <p:nvPr/>
        </p:nvSpPr>
        <p:spPr>
          <a:xfrm>
            <a:off x="4434373" y="4855615"/>
            <a:ext cx="638108"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Tree>
    <p:extLst>
      <p:ext uri="{BB962C8B-B14F-4D97-AF65-F5344CB8AC3E}">
        <p14:creationId xmlns:p14="http://schemas.microsoft.com/office/powerpoint/2010/main" val="107005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554A8-22C2-420C-BCF7-68D6EDD145DC}"/>
              </a:ext>
            </a:extLst>
          </p:cNvPr>
          <p:cNvSpPr>
            <a:spLocks noGrp="1"/>
          </p:cNvSpPr>
          <p:nvPr>
            <p:ph type="title"/>
          </p:nvPr>
        </p:nvSpPr>
        <p:spPr>
          <a:xfrm>
            <a:off x="457200" y="260648"/>
            <a:ext cx="8229600" cy="582613"/>
          </a:xfrm>
        </p:spPr>
        <p:txBody>
          <a:bodyPr/>
          <a:lstStyle/>
          <a:p>
            <a:r>
              <a:rPr lang="zh-CN" altLang="en-US" b="1" dirty="0">
                <a:solidFill>
                  <a:srgbClr val="FFFF00"/>
                </a:solidFill>
              </a:rPr>
              <a:t>步骤</a:t>
            </a:r>
            <a:r>
              <a:rPr lang="en-US" altLang="zh-CN" b="1" dirty="0">
                <a:solidFill>
                  <a:srgbClr val="FFFF00"/>
                </a:solidFill>
              </a:rPr>
              <a:t>Mutation</a:t>
            </a:r>
            <a:endParaRPr lang="zh-CN" altLang="en-US" dirty="0"/>
          </a:p>
        </p:txBody>
      </p:sp>
      <p:sp>
        <p:nvSpPr>
          <p:cNvPr id="4" name="椭圆 3">
            <a:extLst>
              <a:ext uri="{FF2B5EF4-FFF2-40B4-BE49-F238E27FC236}">
                <a16:creationId xmlns:a16="http://schemas.microsoft.com/office/drawing/2014/main" id="{C5A2A970-4C23-406B-AB05-8E0E215D8ED4}"/>
              </a:ext>
            </a:extLst>
          </p:cNvPr>
          <p:cNvSpPr/>
          <p:nvPr/>
        </p:nvSpPr>
        <p:spPr>
          <a:xfrm>
            <a:off x="2915816"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rgbClr val="FF0000"/>
                </a:solidFill>
              </a:rPr>
              <a:t>&gt;</a:t>
            </a:r>
            <a:endParaRPr lang="zh-CN" altLang="en-US" sz="4400" dirty="0">
              <a:solidFill>
                <a:srgbClr val="FF0000"/>
              </a:solidFill>
            </a:endParaRPr>
          </a:p>
        </p:txBody>
      </p:sp>
      <p:sp>
        <p:nvSpPr>
          <p:cNvPr id="5" name="椭圆 4">
            <a:extLst>
              <a:ext uri="{FF2B5EF4-FFF2-40B4-BE49-F238E27FC236}">
                <a16:creationId xmlns:a16="http://schemas.microsoft.com/office/drawing/2014/main" id="{DA0F46C6-B2A9-441C-966F-490027CC939E}"/>
              </a:ext>
            </a:extLst>
          </p:cNvPr>
          <p:cNvSpPr/>
          <p:nvPr/>
        </p:nvSpPr>
        <p:spPr>
          <a:xfrm>
            <a:off x="1979712"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9E46C64-11A6-41B8-ACAA-6AA25D59CAB2}"/>
              </a:ext>
            </a:extLst>
          </p:cNvPr>
          <p:cNvSpPr/>
          <p:nvPr/>
        </p:nvSpPr>
        <p:spPr>
          <a:xfrm>
            <a:off x="3923928" y="1954459"/>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5FE57F3-53F8-4E70-A6A2-81EDE4241B76}"/>
              </a:ext>
            </a:extLst>
          </p:cNvPr>
          <p:cNvSpPr/>
          <p:nvPr/>
        </p:nvSpPr>
        <p:spPr>
          <a:xfrm>
            <a:off x="4932040"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00B050"/>
                </a:solidFill>
              </a:rPr>
              <a:t>&gt;</a:t>
            </a:r>
            <a:endParaRPr lang="zh-CN" altLang="en-US" sz="4400" dirty="0">
              <a:solidFill>
                <a:srgbClr val="00B050"/>
              </a:solidFill>
            </a:endParaRPr>
          </a:p>
        </p:txBody>
      </p:sp>
      <p:sp>
        <p:nvSpPr>
          <p:cNvPr id="8" name="椭圆 7">
            <a:extLst>
              <a:ext uri="{FF2B5EF4-FFF2-40B4-BE49-F238E27FC236}">
                <a16:creationId xmlns:a16="http://schemas.microsoft.com/office/drawing/2014/main" id="{1A0E690D-CDBC-4EEA-9E2A-B81B100AB264}"/>
              </a:ext>
            </a:extLst>
          </p:cNvPr>
          <p:cNvSpPr/>
          <p:nvPr/>
        </p:nvSpPr>
        <p:spPr>
          <a:xfrm>
            <a:off x="3392906"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9" name="椭圆 8">
            <a:extLst>
              <a:ext uri="{FF2B5EF4-FFF2-40B4-BE49-F238E27FC236}">
                <a16:creationId xmlns:a16="http://schemas.microsoft.com/office/drawing/2014/main" id="{3F8A7A80-7445-407D-9C12-987B20920E24}"/>
              </a:ext>
            </a:extLst>
          </p:cNvPr>
          <p:cNvSpPr/>
          <p:nvPr/>
        </p:nvSpPr>
        <p:spPr>
          <a:xfrm>
            <a:off x="5976156"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9E2AEDAF-57ED-4F9C-941B-07FE4E340C45}"/>
              </a:ext>
            </a:extLst>
          </p:cNvPr>
          <p:cNvCxnSpPr>
            <a:cxnSpLocks/>
            <a:stCxn id="6" idx="3"/>
            <a:endCxn id="4" idx="7"/>
          </p:cNvCxnSpPr>
          <p:nvPr/>
        </p:nvCxnSpPr>
        <p:spPr>
          <a:xfrm flipH="1">
            <a:off x="3591905"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0948C38-2540-49F0-B8FC-3BEFF34F42B5}"/>
              </a:ext>
            </a:extLst>
          </p:cNvPr>
          <p:cNvCxnSpPr>
            <a:stCxn id="6" idx="5"/>
            <a:endCxn id="7" idx="1"/>
          </p:cNvCxnSpPr>
          <p:nvPr/>
        </p:nvCxnSpPr>
        <p:spPr>
          <a:xfrm>
            <a:off x="4600017"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A74FF37-BCB1-42D4-AE19-682B5624A535}"/>
              </a:ext>
            </a:extLst>
          </p:cNvPr>
          <p:cNvCxnSpPr>
            <a:cxnSpLocks/>
            <a:stCxn id="4" idx="3"/>
            <a:endCxn id="5" idx="7"/>
          </p:cNvCxnSpPr>
          <p:nvPr/>
        </p:nvCxnSpPr>
        <p:spPr>
          <a:xfrm flipH="1">
            <a:off x="2655801" y="3817057"/>
            <a:ext cx="376014" cy="8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78DF0B-E046-44E9-819C-5492E58A4BEA}"/>
              </a:ext>
            </a:extLst>
          </p:cNvPr>
          <p:cNvCxnSpPr>
            <a:cxnSpLocks/>
            <a:stCxn id="4" idx="5"/>
            <a:endCxn id="8" idx="0"/>
          </p:cNvCxnSpPr>
          <p:nvPr/>
        </p:nvCxnSpPr>
        <p:spPr>
          <a:xfrm>
            <a:off x="3591905" y="3817057"/>
            <a:ext cx="197045"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B65396E-0B50-4191-89DC-098C990C2044}"/>
              </a:ext>
            </a:extLst>
          </p:cNvPr>
          <p:cNvCxnSpPr>
            <a:cxnSpLocks/>
            <a:stCxn id="7" idx="3"/>
            <a:endCxn id="20" idx="0"/>
          </p:cNvCxnSpPr>
          <p:nvPr/>
        </p:nvCxnSpPr>
        <p:spPr>
          <a:xfrm flipH="1">
            <a:off x="4778896" y="3817057"/>
            <a:ext cx="269143"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806264E-F1CB-436F-B646-EC5B51C6C851}"/>
              </a:ext>
            </a:extLst>
          </p:cNvPr>
          <p:cNvCxnSpPr>
            <a:stCxn id="7" idx="5"/>
            <a:endCxn id="9" idx="1"/>
          </p:cNvCxnSpPr>
          <p:nvPr/>
        </p:nvCxnSpPr>
        <p:spPr>
          <a:xfrm>
            <a:off x="5608129" y="3817057"/>
            <a:ext cx="484026" cy="8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22261D7-E60F-4A76-BDB1-173BDB9405ED}"/>
              </a:ext>
            </a:extLst>
          </p:cNvPr>
          <p:cNvSpPr txBox="1"/>
          <p:nvPr/>
        </p:nvSpPr>
        <p:spPr>
          <a:xfrm>
            <a:off x="4051970" y="1977106"/>
            <a:ext cx="432048" cy="769441"/>
          </a:xfrm>
          <a:prstGeom prst="rect">
            <a:avLst/>
          </a:prstGeom>
          <a:noFill/>
        </p:spPr>
        <p:txBody>
          <a:bodyPr wrap="square" rtlCol="0">
            <a:spAutoFit/>
          </a:bodyPr>
          <a:lstStyle/>
          <a:p>
            <a:r>
              <a:rPr lang="en-US" altLang="zh-CN" sz="4400" dirty="0">
                <a:solidFill>
                  <a:srgbClr val="FF0000"/>
                </a:solidFill>
              </a:rPr>
              <a:t>&amp;</a:t>
            </a:r>
            <a:endParaRPr lang="zh-CN" altLang="en-US" sz="4400" dirty="0">
              <a:solidFill>
                <a:srgbClr val="FF0000"/>
              </a:solidFill>
            </a:endParaRPr>
          </a:p>
        </p:txBody>
      </p:sp>
      <p:sp>
        <p:nvSpPr>
          <p:cNvPr id="17" name="文本框 16">
            <a:extLst>
              <a:ext uri="{FF2B5EF4-FFF2-40B4-BE49-F238E27FC236}">
                <a16:creationId xmlns:a16="http://schemas.microsoft.com/office/drawing/2014/main" id="{F434A3E9-1BFF-4D49-BEAE-2B5E7C26EDB8}"/>
              </a:ext>
            </a:extLst>
          </p:cNvPr>
          <p:cNvSpPr txBox="1"/>
          <p:nvPr/>
        </p:nvSpPr>
        <p:spPr>
          <a:xfrm>
            <a:off x="2035645" y="4785859"/>
            <a:ext cx="936104" cy="307777"/>
          </a:xfrm>
          <a:prstGeom prst="rect">
            <a:avLst/>
          </a:prstGeom>
          <a:noFill/>
        </p:spPr>
        <p:txBody>
          <a:bodyPr wrap="square" rtlCol="0">
            <a:spAutoFit/>
          </a:bodyPr>
          <a:lstStyle/>
          <a:p>
            <a:r>
              <a:rPr lang="en-US" altLang="zh-CN" sz="1400" dirty="0">
                <a:solidFill>
                  <a:srgbClr val="FF0000"/>
                </a:solidFill>
              </a:rPr>
              <a:t>MA(5)</a:t>
            </a:r>
            <a:endParaRPr lang="zh-CN" altLang="en-US" sz="1400" dirty="0">
              <a:solidFill>
                <a:srgbClr val="FF0000"/>
              </a:solidFill>
            </a:endParaRPr>
          </a:p>
        </p:txBody>
      </p:sp>
      <p:sp>
        <p:nvSpPr>
          <p:cNvPr id="18" name="文本框 17">
            <a:extLst>
              <a:ext uri="{FF2B5EF4-FFF2-40B4-BE49-F238E27FC236}">
                <a16:creationId xmlns:a16="http://schemas.microsoft.com/office/drawing/2014/main" id="{9FCE2C13-C29B-42BC-8DC3-AF59BB54A829}"/>
              </a:ext>
            </a:extLst>
          </p:cNvPr>
          <p:cNvSpPr txBox="1"/>
          <p:nvPr/>
        </p:nvSpPr>
        <p:spPr>
          <a:xfrm>
            <a:off x="6100294" y="4755082"/>
            <a:ext cx="1080120" cy="338554"/>
          </a:xfrm>
          <a:prstGeom prst="rect">
            <a:avLst/>
          </a:prstGeom>
          <a:noFill/>
        </p:spPr>
        <p:txBody>
          <a:bodyPr wrap="square" rtlCol="0">
            <a:spAutoFit/>
          </a:bodyPr>
          <a:lstStyle/>
          <a:p>
            <a:r>
              <a:rPr lang="en-US" altLang="zh-CN" sz="1600" dirty="0">
                <a:solidFill>
                  <a:srgbClr val="00B050"/>
                </a:solidFill>
              </a:rPr>
              <a:t>max</a:t>
            </a:r>
            <a:endParaRPr lang="zh-CN" altLang="en-US" sz="1600" dirty="0">
              <a:solidFill>
                <a:srgbClr val="00B050"/>
              </a:solidFill>
            </a:endParaRPr>
          </a:p>
        </p:txBody>
      </p:sp>
      <p:sp>
        <p:nvSpPr>
          <p:cNvPr id="19" name="文本框 18">
            <a:extLst>
              <a:ext uri="{FF2B5EF4-FFF2-40B4-BE49-F238E27FC236}">
                <a16:creationId xmlns:a16="http://schemas.microsoft.com/office/drawing/2014/main" id="{B31D933A-781A-4915-B4DA-D7BE4E481D47}"/>
              </a:ext>
            </a:extLst>
          </p:cNvPr>
          <p:cNvSpPr txBox="1"/>
          <p:nvPr/>
        </p:nvSpPr>
        <p:spPr>
          <a:xfrm>
            <a:off x="3469896" y="4816637"/>
            <a:ext cx="638108"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
        <p:nvSpPr>
          <p:cNvPr id="20" name="椭圆 19">
            <a:extLst>
              <a:ext uri="{FF2B5EF4-FFF2-40B4-BE49-F238E27FC236}">
                <a16:creationId xmlns:a16="http://schemas.microsoft.com/office/drawing/2014/main" id="{CBF12DC4-8B52-4F46-A535-94B1E34641B7}"/>
              </a:ext>
            </a:extLst>
          </p:cNvPr>
          <p:cNvSpPr/>
          <p:nvPr/>
        </p:nvSpPr>
        <p:spPr>
          <a:xfrm>
            <a:off x="4382852"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22" name="椭圆 21">
            <a:extLst>
              <a:ext uri="{FF2B5EF4-FFF2-40B4-BE49-F238E27FC236}">
                <a16:creationId xmlns:a16="http://schemas.microsoft.com/office/drawing/2014/main" id="{A2CE40F4-B9D9-4EB2-8108-1386B1DB93F3}"/>
              </a:ext>
            </a:extLst>
          </p:cNvPr>
          <p:cNvSpPr/>
          <p:nvPr/>
        </p:nvSpPr>
        <p:spPr>
          <a:xfrm>
            <a:off x="4932040" y="6065912"/>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23" name="椭圆 22">
            <a:extLst>
              <a:ext uri="{FF2B5EF4-FFF2-40B4-BE49-F238E27FC236}">
                <a16:creationId xmlns:a16="http://schemas.microsoft.com/office/drawing/2014/main" id="{29E79836-99B0-4AB3-8140-C24423020FD9}"/>
              </a:ext>
            </a:extLst>
          </p:cNvPr>
          <p:cNvSpPr/>
          <p:nvPr/>
        </p:nvSpPr>
        <p:spPr>
          <a:xfrm>
            <a:off x="7229019" y="6065912"/>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24" name="文本框 23">
            <a:extLst>
              <a:ext uri="{FF2B5EF4-FFF2-40B4-BE49-F238E27FC236}">
                <a16:creationId xmlns:a16="http://schemas.microsoft.com/office/drawing/2014/main" id="{B15AF8A8-55D3-44CD-BAB1-1219BB70554A}"/>
              </a:ext>
            </a:extLst>
          </p:cNvPr>
          <p:cNvSpPr txBox="1"/>
          <p:nvPr/>
        </p:nvSpPr>
        <p:spPr>
          <a:xfrm>
            <a:off x="7229019" y="6308642"/>
            <a:ext cx="964475" cy="276999"/>
          </a:xfrm>
          <a:prstGeom prst="rect">
            <a:avLst/>
          </a:prstGeom>
          <a:noFill/>
        </p:spPr>
        <p:txBody>
          <a:bodyPr wrap="square" rtlCol="0">
            <a:spAutoFit/>
          </a:bodyPr>
          <a:lstStyle/>
          <a:p>
            <a:r>
              <a:rPr lang="en-US" altLang="zh-CN" sz="1200" dirty="0">
                <a:solidFill>
                  <a:srgbClr val="00B050"/>
                </a:solidFill>
              </a:rPr>
              <a:t>MA(vol,5)</a:t>
            </a:r>
            <a:endParaRPr lang="zh-CN" altLang="en-US" sz="1200" dirty="0">
              <a:solidFill>
                <a:srgbClr val="00B050"/>
              </a:solidFill>
            </a:endParaRPr>
          </a:p>
        </p:txBody>
      </p:sp>
      <p:cxnSp>
        <p:nvCxnSpPr>
          <p:cNvPr id="25" name="直接箭头连接符 24">
            <a:extLst>
              <a:ext uri="{FF2B5EF4-FFF2-40B4-BE49-F238E27FC236}">
                <a16:creationId xmlns:a16="http://schemas.microsoft.com/office/drawing/2014/main" id="{80C8524E-CE89-4ACD-9CE3-322A07BC7BCB}"/>
              </a:ext>
            </a:extLst>
          </p:cNvPr>
          <p:cNvCxnSpPr>
            <a:stCxn id="9" idx="4"/>
            <a:endCxn id="22" idx="0"/>
          </p:cNvCxnSpPr>
          <p:nvPr/>
        </p:nvCxnSpPr>
        <p:spPr>
          <a:xfrm flipH="1">
            <a:off x="5328084" y="5335792"/>
            <a:ext cx="1044116" cy="7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183207B-3054-4B75-9F1E-CF40A6ABDF03}"/>
              </a:ext>
            </a:extLst>
          </p:cNvPr>
          <p:cNvCxnSpPr>
            <a:stCxn id="9" idx="4"/>
            <a:endCxn id="23" idx="0"/>
          </p:cNvCxnSpPr>
          <p:nvPr/>
        </p:nvCxnSpPr>
        <p:spPr>
          <a:xfrm>
            <a:off x="6372200" y="5335792"/>
            <a:ext cx="1252863" cy="7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7F712D9-5F13-4268-B9FC-F3F93BEF3148}"/>
              </a:ext>
            </a:extLst>
          </p:cNvPr>
          <p:cNvSpPr txBox="1"/>
          <p:nvPr/>
        </p:nvSpPr>
        <p:spPr>
          <a:xfrm>
            <a:off x="4909829" y="6308068"/>
            <a:ext cx="964475" cy="276999"/>
          </a:xfrm>
          <a:prstGeom prst="rect">
            <a:avLst/>
          </a:prstGeom>
          <a:noFill/>
        </p:spPr>
        <p:txBody>
          <a:bodyPr wrap="square" rtlCol="0">
            <a:spAutoFit/>
          </a:bodyPr>
          <a:lstStyle/>
          <a:p>
            <a:r>
              <a:rPr lang="en-US" altLang="zh-CN" sz="1200" dirty="0">
                <a:solidFill>
                  <a:srgbClr val="00B050"/>
                </a:solidFill>
              </a:rPr>
              <a:t>MA(vol,20)</a:t>
            </a:r>
            <a:endParaRPr lang="zh-CN" altLang="en-US" sz="1200" dirty="0">
              <a:solidFill>
                <a:srgbClr val="00B050"/>
              </a:solidFill>
            </a:endParaRPr>
          </a:p>
        </p:txBody>
      </p:sp>
      <p:sp>
        <p:nvSpPr>
          <p:cNvPr id="29" name="文本框 28">
            <a:extLst>
              <a:ext uri="{FF2B5EF4-FFF2-40B4-BE49-F238E27FC236}">
                <a16:creationId xmlns:a16="http://schemas.microsoft.com/office/drawing/2014/main" id="{4DE5CE80-6417-43D0-A3F3-EE6B056273A2}"/>
              </a:ext>
            </a:extLst>
          </p:cNvPr>
          <p:cNvSpPr txBox="1"/>
          <p:nvPr/>
        </p:nvSpPr>
        <p:spPr>
          <a:xfrm>
            <a:off x="4546085" y="4798798"/>
            <a:ext cx="501954" cy="369332"/>
          </a:xfrm>
          <a:prstGeom prst="rect">
            <a:avLst/>
          </a:prstGeom>
          <a:noFill/>
        </p:spPr>
        <p:txBody>
          <a:bodyPr wrap="square" rtlCol="0">
            <a:spAutoFit/>
          </a:bodyPr>
          <a:lstStyle/>
          <a:p>
            <a:r>
              <a:rPr lang="en-US" altLang="zh-CN" dirty="0">
                <a:solidFill>
                  <a:srgbClr val="00B050"/>
                </a:solidFill>
              </a:rPr>
              <a:t>vol</a:t>
            </a:r>
            <a:endParaRPr lang="zh-CN" altLang="en-US" dirty="0">
              <a:solidFill>
                <a:srgbClr val="00B050"/>
              </a:solidFill>
            </a:endParaRPr>
          </a:p>
        </p:txBody>
      </p:sp>
    </p:spTree>
    <p:extLst>
      <p:ext uri="{BB962C8B-B14F-4D97-AF65-F5344CB8AC3E}">
        <p14:creationId xmlns:p14="http://schemas.microsoft.com/office/powerpoint/2010/main" val="255470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92F8-6A70-41AD-B3F3-60738912562A}"/>
              </a:ext>
            </a:extLst>
          </p:cNvPr>
          <p:cNvSpPr>
            <a:spLocks noGrp="1"/>
          </p:cNvSpPr>
          <p:nvPr>
            <p:ph type="title"/>
          </p:nvPr>
        </p:nvSpPr>
        <p:spPr>
          <a:xfrm>
            <a:off x="457200" y="254099"/>
            <a:ext cx="8229600" cy="582613"/>
          </a:xfrm>
        </p:spPr>
        <p:txBody>
          <a:bodyPr/>
          <a:lstStyle/>
          <a:p>
            <a:r>
              <a:rPr lang="zh-CN" altLang="en-US" b="1" dirty="0">
                <a:solidFill>
                  <a:srgbClr val="FFFF00"/>
                </a:solidFill>
              </a:rPr>
              <a:t>步骤</a:t>
            </a:r>
            <a:r>
              <a:rPr lang="en-US" altLang="zh-CN" b="1" dirty="0">
                <a:solidFill>
                  <a:srgbClr val="FFFF00"/>
                </a:solidFill>
              </a:rPr>
              <a:t>—</a:t>
            </a:r>
            <a:r>
              <a:rPr lang="zh-CN" altLang="en-US" b="1" dirty="0">
                <a:solidFill>
                  <a:srgbClr val="FFFF00"/>
                </a:solidFill>
              </a:rPr>
              <a:t>遗传规划（举例）</a:t>
            </a:r>
            <a:endParaRPr lang="zh-CN" altLang="en-US" dirty="0"/>
          </a:p>
        </p:txBody>
      </p:sp>
      <p:pic>
        <p:nvPicPr>
          <p:cNvPr id="4" name="内容占位符 3">
            <a:extLst>
              <a:ext uri="{FF2B5EF4-FFF2-40B4-BE49-F238E27FC236}">
                <a16:creationId xmlns:a16="http://schemas.microsoft.com/office/drawing/2014/main" id="{45EB6F99-C5DC-41F4-BA9F-B1F87224A917}"/>
              </a:ext>
            </a:extLst>
          </p:cNvPr>
          <p:cNvPicPr>
            <a:picLocks noGrp="1" noChangeAspect="1"/>
          </p:cNvPicPr>
          <p:nvPr>
            <p:ph idx="1"/>
          </p:nvPr>
        </p:nvPicPr>
        <p:blipFill>
          <a:blip r:embed="rId2"/>
          <a:stretch>
            <a:fillRect/>
          </a:stretch>
        </p:blipFill>
        <p:spPr>
          <a:xfrm>
            <a:off x="395536" y="1268760"/>
            <a:ext cx="3541632" cy="4953000"/>
          </a:xfrm>
          <a:prstGeom prst="rect">
            <a:avLst/>
          </a:prstGeom>
        </p:spPr>
      </p:pic>
      <p:sp>
        <p:nvSpPr>
          <p:cNvPr id="5" name="文本框 4">
            <a:extLst>
              <a:ext uri="{FF2B5EF4-FFF2-40B4-BE49-F238E27FC236}">
                <a16:creationId xmlns:a16="http://schemas.microsoft.com/office/drawing/2014/main" id="{E340C8AC-7646-44D9-BC1E-026CEE88D3C3}"/>
              </a:ext>
            </a:extLst>
          </p:cNvPr>
          <p:cNvSpPr txBox="1"/>
          <p:nvPr/>
        </p:nvSpPr>
        <p:spPr>
          <a:xfrm>
            <a:off x="4211960" y="1372416"/>
            <a:ext cx="2020895" cy="369332"/>
          </a:xfrm>
          <a:prstGeom prst="rect">
            <a:avLst/>
          </a:prstGeom>
          <a:noFill/>
          <a:ln w="50800">
            <a:solidFill>
              <a:srgbClr val="FF0000"/>
            </a:solidFill>
          </a:ln>
        </p:spPr>
        <p:txBody>
          <a:bodyPr wrap="square" rtlCol="0">
            <a:spAutoFit/>
          </a:bodyPr>
          <a:lstStyle/>
          <a:p>
            <a:pPr algn="ctr"/>
            <a:r>
              <a:rPr lang="zh-CN" altLang="en-US" dirty="0"/>
              <a:t>随机产生</a:t>
            </a:r>
            <a:r>
              <a:rPr lang="en-US" altLang="zh-CN" dirty="0"/>
              <a:t>n</a:t>
            </a:r>
            <a:r>
              <a:rPr lang="zh-CN" altLang="en-US" dirty="0"/>
              <a:t>个策略</a:t>
            </a:r>
          </a:p>
        </p:txBody>
      </p:sp>
      <p:sp>
        <p:nvSpPr>
          <p:cNvPr id="6" name="文本框 5">
            <a:extLst>
              <a:ext uri="{FF2B5EF4-FFF2-40B4-BE49-F238E27FC236}">
                <a16:creationId xmlns:a16="http://schemas.microsoft.com/office/drawing/2014/main" id="{A9274B7D-4CD2-4982-AEE8-386196B4F8A2}"/>
              </a:ext>
            </a:extLst>
          </p:cNvPr>
          <p:cNvSpPr txBox="1"/>
          <p:nvPr/>
        </p:nvSpPr>
        <p:spPr>
          <a:xfrm>
            <a:off x="4205165" y="2693860"/>
            <a:ext cx="2058817" cy="369332"/>
          </a:xfrm>
          <a:prstGeom prst="rect">
            <a:avLst/>
          </a:prstGeom>
          <a:noFill/>
          <a:ln w="50800">
            <a:solidFill>
              <a:srgbClr val="FF0000"/>
            </a:solidFill>
          </a:ln>
        </p:spPr>
        <p:txBody>
          <a:bodyPr wrap="square" rtlCol="0">
            <a:spAutoFit/>
          </a:bodyPr>
          <a:lstStyle/>
          <a:p>
            <a:pPr algn="ctr"/>
            <a:r>
              <a:rPr lang="zh-CN" altLang="en-US" dirty="0"/>
              <a:t>留下最佳的</a:t>
            </a:r>
            <a:r>
              <a:rPr lang="en-US" altLang="zh-CN" dirty="0"/>
              <a:t>m</a:t>
            </a:r>
            <a:r>
              <a:rPr lang="zh-CN" altLang="en-US" dirty="0"/>
              <a:t>策略</a:t>
            </a:r>
          </a:p>
        </p:txBody>
      </p:sp>
      <p:sp>
        <p:nvSpPr>
          <p:cNvPr id="8" name="文本框 7">
            <a:extLst>
              <a:ext uri="{FF2B5EF4-FFF2-40B4-BE49-F238E27FC236}">
                <a16:creationId xmlns:a16="http://schemas.microsoft.com/office/drawing/2014/main" id="{2200E8AC-1BF5-4B0B-BA61-F558D3979BB7}"/>
              </a:ext>
            </a:extLst>
          </p:cNvPr>
          <p:cNvSpPr txBox="1"/>
          <p:nvPr/>
        </p:nvSpPr>
        <p:spPr>
          <a:xfrm>
            <a:off x="4205472" y="2033138"/>
            <a:ext cx="2033870" cy="369332"/>
          </a:xfrm>
          <a:prstGeom prst="rect">
            <a:avLst/>
          </a:prstGeom>
          <a:noFill/>
          <a:ln w="50800">
            <a:solidFill>
              <a:srgbClr val="FF0000"/>
            </a:solidFill>
          </a:ln>
        </p:spPr>
        <p:txBody>
          <a:bodyPr wrap="square" rtlCol="0">
            <a:spAutoFit/>
          </a:bodyPr>
          <a:lstStyle/>
          <a:p>
            <a:pPr algn="ctr"/>
            <a:r>
              <a:rPr lang="zh-CN" altLang="en-US" dirty="0"/>
              <a:t>回测得到回测结果</a:t>
            </a:r>
          </a:p>
        </p:txBody>
      </p:sp>
      <p:sp>
        <p:nvSpPr>
          <p:cNvPr id="11" name="文本框 10">
            <a:extLst>
              <a:ext uri="{FF2B5EF4-FFF2-40B4-BE49-F238E27FC236}">
                <a16:creationId xmlns:a16="http://schemas.microsoft.com/office/drawing/2014/main" id="{BAA732A6-EAC6-4EC1-A0DB-2804B059B891}"/>
              </a:ext>
            </a:extLst>
          </p:cNvPr>
          <p:cNvSpPr txBox="1"/>
          <p:nvPr/>
        </p:nvSpPr>
        <p:spPr>
          <a:xfrm>
            <a:off x="4198986" y="3923764"/>
            <a:ext cx="2089943" cy="369332"/>
          </a:xfrm>
          <a:prstGeom prst="rect">
            <a:avLst/>
          </a:prstGeom>
          <a:noFill/>
          <a:ln w="50800">
            <a:solidFill>
              <a:srgbClr val="FF0000"/>
            </a:solidFill>
          </a:ln>
        </p:spPr>
        <p:txBody>
          <a:bodyPr wrap="square" rtlCol="0">
            <a:spAutoFit/>
          </a:bodyPr>
          <a:lstStyle/>
          <a:p>
            <a:pPr algn="ctr"/>
            <a:r>
              <a:rPr lang="zh-CN" altLang="en-US" dirty="0"/>
              <a:t>再次产生</a:t>
            </a:r>
            <a:r>
              <a:rPr lang="en-US" altLang="zh-CN" dirty="0"/>
              <a:t>n</a:t>
            </a:r>
            <a:r>
              <a:rPr lang="zh-CN" altLang="en-US" dirty="0"/>
              <a:t>个策略</a:t>
            </a:r>
          </a:p>
        </p:txBody>
      </p:sp>
      <p:sp>
        <p:nvSpPr>
          <p:cNvPr id="12" name="文本框 11">
            <a:extLst>
              <a:ext uri="{FF2B5EF4-FFF2-40B4-BE49-F238E27FC236}">
                <a16:creationId xmlns:a16="http://schemas.microsoft.com/office/drawing/2014/main" id="{1DBE5275-DC83-4936-8B7B-87204528451D}"/>
              </a:ext>
            </a:extLst>
          </p:cNvPr>
          <p:cNvSpPr txBox="1"/>
          <p:nvPr/>
        </p:nvSpPr>
        <p:spPr>
          <a:xfrm>
            <a:off x="3993424" y="3284984"/>
            <a:ext cx="2501066" cy="369332"/>
          </a:xfrm>
          <a:prstGeom prst="rect">
            <a:avLst/>
          </a:prstGeom>
          <a:noFill/>
          <a:ln w="50800">
            <a:solidFill>
              <a:srgbClr val="FF0000"/>
            </a:solidFill>
          </a:ln>
        </p:spPr>
        <p:txBody>
          <a:bodyPr wrap="square" rtlCol="0">
            <a:spAutoFit/>
          </a:bodyPr>
          <a:lstStyle/>
          <a:p>
            <a:pPr algn="ctr"/>
            <a:r>
              <a:rPr lang="en-US" altLang="zh-CN" dirty="0"/>
              <a:t>Crossover/Mutation</a:t>
            </a:r>
            <a:endParaRPr lang="zh-CN" altLang="en-US" dirty="0"/>
          </a:p>
        </p:txBody>
      </p:sp>
      <p:sp>
        <p:nvSpPr>
          <p:cNvPr id="21" name="文本框 20">
            <a:extLst>
              <a:ext uri="{FF2B5EF4-FFF2-40B4-BE49-F238E27FC236}">
                <a16:creationId xmlns:a16="http://schemas.microsoft.com/office/drawing/2014/main" id="{143768F0-2EDD-47DB-8846-CE543DEA2E38}"/>
              </a:ext>
            </a:extLst>
          </p:cNvPr>
          <p:cNvSpPr txBox="1"/>
          <p:nvPr/>
        </p:nvSpPr>
        <p:spPr>
          <a:xfrm>
            <a:off x="4226970" y="5816536"/>
            <a:ext cx="2089943" cy="369332"/>
          </a:xfrm>
          <a:prstGeom prst="rect">
            <a:avLst/>
          </a:prstGeom>
          <a:noFill/>
          <a:ln w="50800">
            <a:solidFill>
              <a:srgbClr val="FF0000"/>
            </a:solidFill>
          </a:ln>
        </p:spPr>
        <p:txBody>
          <a:bodyPr wrap="square" rtlCol="0">
            <a:spAutoFit/>
          </a:bodyPr>
          <a:lstStyle/>
          <a:p>
            <a:pPr algn="ctr"/>
            <a:r>
              <a:rPr lang="en-US" altLang="zh-CN" dirty="0"/>
              <a:t>END</a:t>
            </a:r>
            <a:endParaRPr lang="zh-CN" altLang="en-US" dirty="0"/>
          </a:p>
        </p:txBody>
      </p:sp>
      <p:sp>
        <p:nvSpPr>
          <p:cNvPr id="22" name="文本框 21">
            <a:extLst>
              <a:ext uri="{FF2B5EF4-FFF2-40B4-BE49-F238E27FC236}">
                <a16:creationId xmlns:a16="http://schemas.microsoft.com/office/drawing/2014/main" id="{30FD4D77-501C-4C4E-B7F1-EF493427C035}"/>
              </a:ext>
            </a:extLst>
          </p:cNvPr>
          <p:cNvSpPr txBox="1"/>
          <p:nvPr/>
        </p:nvSpPr>
        <p:spPr>
          <a:xfrm>
            <a:off x="4211960" y="4873517"/>
            <a:ext cx="2089943" cy="369332"/>
          </a:xfrm>
          <a:prstGeom prst="rect">
            <a:avLst/>
          </a:prstGeom>
          <a:noFill/>
          <a:ln w="50800">
            <a:solidFill>
              <a:srgbClr val="00B050"/>
            </a:solidFill>
          </a:ln>
        </p:spPr>
        <p:txBody>
          <a:bodyPr wrap="square" rtlCol="0">
            <a:spAutoFit/>
          </a:bodyPr>
          <a:lstStyle/>
          <a:p>
            <a:pPr algn="ctr"/>
            <a:r>
              <a:rPr lang="zh-CN" altLang="en-US" dirty="0"/>
              <a:t>回测结果满足要求</a:t>
            </a:r>
          </a:p>
        </p:txBody>
      </p:sp>
      <p:cxnSp>
        <p:nvCxnSpPr>
          <p:cNvPr id="24" name="直接箭头连接符 23">
            <a:extLst>
              <a:ext uri="{FF2B5EF4-FFF2-40B4-BE49-F238E27FC236}">
                <a16:creationId xmlns:a16="http://schemas.microsoft.com/office/drawing/2014/main" id="{3C9E22C2-CBE3-450B-8367-869942BDAB67}"/>
              </a:ext>
            </a:extLst>
          </p:cNvPr>
          <p:cNvCxnSpPr>
            <a:stCxn id="5" idx="2"/>
            <a:endCxn id="8" idx="0"/>
          </p:cNvCxnSpPr>
          <p:nvPr/>
        </p:nvCxnSpPr>
        <p:spPr>
          <a:xfrm flipH="1">
            <a:off x="5222407" y="1741748"/>
            <a:ext cx="1" cy="291390"/>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25A6187-39B9-46B5-908D-D8E39D21C002}"/>
              </a:ext>
            </a:extLst>
          </p:cNvPr>
          <p:cNvCxnSpPr/>
          <p:nvPr/>
        </p:nvCxnSpPr>
        <p:spPr>
          <a:xfrm flipH="1">
            <a:off x="5222407" y="2407167"/>
            <a:ext cx="1" cy="291390"/>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AE47D5-F9B0-4CA4-8D95-203913F93433}"/>
              </a:ext>
            </a:extLst>
          </p:cNvPr>
          <p:cNvCxnSpPr/>
          <p:nvPr/>
        </p:nvCxnSpPr>
        <p:spPr>
          <a:xfrm flipH="1">
            <a:off x="5234573" y="3001773"/>
            <a:ext cx="1" cy="291390"/>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122041D-E452-442B-8E9B-02E950342426}"/>
              </a:ext>
            </a:extLst>
          </p:cNvPr>
          <p:cNvCxnSpPr/>
          <p:nvPr/>
        </p:nvCxnSpPr>
        <p:spPr>
          <a:xfrm flipH="1">
            <a:off x="5244057" y="3667799"/>
            <a:ext cx="1" cy="291390"/>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9149BFB-CB93-43F0-84B4-DBA18F4C4704}"/>
              </a:ext>
            </a:extLst>
          </p:cNvPr>
          <p:cNvCxnSpPr>
            <a:cxnSpLocks/>
            <a:stCxn id="22" idx="2"/>
            <a:endCxn id="21" idx="0"/>
          </p:cNvCxnSpPr>
          <p:nvPr/>
        </p:nvCxnSpPr>
        <p:spPr>
          <a:xfrm>
            <a:off x="5256932" y="5242849"/>
            <a:ext cx="15010" cy="573687"/>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33F05E4-6AD1-4F61-A5F1-8436525750CC}"/>
              </a:ext>
            </a:extLst>
          </p:cNvPr>
          <p:cNvCxnSpPr>
            <a:cxnSpLocks/>
            <a:stCxn id="11" idx="2"/>
            <a:endCxn id="22" idx="0"/>
          </p:cNvCxnSpPr>
          <p:nvPr/>
        </p:nvCxnSpPr>
        <p:spPr>
          <a:xfrm>
            <a:off x="5243958" y="4293096"/>
            <a:ext cx="12974" cy="580421"/>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671EF66-A11C-491F-A560-348C2F072C95}"/>
              </a:ext>
            </a:extLst>
          </p:cNvPr>
          <p:cNvSpPr txBox="1"/>
          <p:nvPr/>
        </p:nvSpPr>
        <p:spPr>
          <a:xfrm>
            <a:off x="5443167" y="5353541"/>
            <a:ext cx="595971" cy="369332"/>
          </a:xfrm>
          <a:prstGeom prst="rect">
            <a:avLst/>
          </a:prstGeom>
          <a:noFill/>
        </p:spPr>
        <p:txBody>
          <a:bodyPr wrap="square" rtlCol="0">
            <a:spAutoFit/>
          </a:bodyPr>
          <a:lstStyle/>
          <a:p>
            <a:r>
              <a:rPr lang="en-US" altLang="zh-CN" dirty="0"/>
              <a:t>Yes</a:t>
            </a:r>
          </a:p>
        </p:txBody>
      </p:sp>
      <p:cxnSp>
        <p:nvCxnSpPr>
          <p:cNvPr id="38" name="直接连接符 37">
            <a:extLst>
              <a:ext uri="{FF2B5EF4-FFF2-40B4-BE49-F238E27FC236}">
                <a16:creationId xmlns:a16="http://schemas.microsoft.com/office/drawing/2014/main" id="{7B160BDA-3874-440C-A43A-E89ABD08BF2D}"/>
              </a:ext>
            </a:extLst>
          </p:cNvPr>
          <p:cNvCxnSpPr>
            <a:stCxn id="22" idx="3"/>
          </p:cNvCxnSpPr>
          <p:nvPr/>
        </p:nvCxnSpPr>
        <p:spPr>
          <a:xfrm>
            <a:off x="6301903" y="5058183"/>
            <a:ext cx="165447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6781A1A5-4A5D-4962-B767-0749D8D40C67}"/>
              </a:ext>
            </a:extLst>
          </p:cNvPr>
          <p:cNvCxnSpPr/>
          <p:nvPr/>
        </p:nvCxnSpPr>
        <p:spPr>
          <a:xfrm flipV="1">
            <a:off x="7956376" y="2217804"/>
            <a:ext cx="0" cy="284037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C0B35AE-7190-450D-A378-33FCBC8741A8}"/>
              </a:ext>
            </a:extLst>
          </p:cNvPr>
          <p:cNvCxnSpPr>
            <a:endCxn id="8" idx="3"/>
          </p:cNvCxnSpPr>
          <p:nvPr/>
        </p:nvCxnSpPr>
        <p:spPr>
          <a:xfrm flipH="1">
            <a:off x="6239342" y="2217804"/>
            <a:ext cx="1717034"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6A265023-AA36-495C-A3BD-2932186E6FCB}"/>
              </a:ext>
            </a:extLst>
          </p:cNvPr>
          <p:cNvSpPr/>
          <p:nvPr/>
        </p:nvSpPr>
        <p:spPr>
          <a:xfrm>
            <a:off x="7325439" y="2730982"/>
            <a:ext cx="479618" cy="369332"/>
          </a:xfrm>
          <a:prstGeom prst="rect">
            <a:avLst/>
          </a:prstGeom>
        </p:spPr>
        <p:txBody>
          <a:bodyPr wrap="none">
            <a:spAutoFit/>
          </a:bodyPr>
          <a:lstStyle/>
          <a:p>
            <a:r>
              <a:rPr lang="en-US" altLang="zh-CN" dirty="0"/>
              <a:t>No</a:t>
            </a:r>
          </a:p>
        </p:txBody>
      </p:sp>
    </p:spTree>
    <p:extLst>
      <p:ext uri="{BB962C8B-B14F-4D97-AF65-F5344CB8AC3E}">
        <p14:creationId xmlns:p14="http://schemas.microsoft.com/office/powerpoint/2010/main" val="298157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策略产生与配置平台与传统策略的不同</a:t>
            </a:r>
          </a:p>
        </p:txBody>
      </p:sp>
      <p:graphicFrame>
        <p:nvGraphicFramePr>
          <p:cNvPr id="4" name="内容占位符 3"/>
          <p:cNvGraphicFramePr>
            <a:graphicFrameLocks noGrp="1"/>
          </p:cNvGraphicFramePr>
          <p:nvPr>
            <p:ph idx="1"/>
          </p:nvPr>
        </p:nvGraphicFramePr>
        <p:xfrm>
          <a:off x="457200" y="1268413"/>
          <a:ext cx="8435279" cy="5156115"/>
        </p:xfrm>
        <a:graphic>
          <a:graphicData uri="http://schemas.openxmlformats.org/drawingml/2006/table">
            <a:tbl>
              <a:tblPr firstRow="1" bandRow="1">
                <a:tableStyleId>{5C22544A-7EE6-4342-B048-85BDC9FD1C3A}</a:tableStyleId>
              </a:tblPr>
              <a:tblGrid>
                <a:gridCol w="1855794">
                  <a:extLst>
                    <a:ext uri="{9D8B030D-6E8A-4147-A177-3AD203B41FA5}">
                      <a16:colId xmlns:a16="http://schemas.microsoft.com/office/drawing/2014/main" val="20000"/>
                    </a:ext>
                  </a:extLst>
                </a:gridCol>
                <a:gridCol w="3339126">
                  <a:extLst>
                    <a:ext uri="{9D8B030D-6E8A-4147-A177-3AD203B41FA5}">
                      <a16:colId xmlns:a16="http://schemas.microsoft.com/office/drawing/2014/main" val="20001"/>
                    </a:ext>
                  </a:extLst>
                </a:gridCol>
                <a:gridCol w="3240359">
                  <a:extLst>
                    <a:ext uri="{9D8B030D-6E8A-4147-A177-3AD203B41FA5}">
                      <a16:colId xmlns:a16="http://schemas.microsoft.com/office/drawing/2014/main" val="20002"/>
                    </a:ext>
                  </a:extLst>
                </a:gridCol>
              </a:tblGrid>
              <a:tr h="370840">
                <a:tc>
                  <a:txBody>
                    <a:bodyPr/>
                    <a:lstStyle/>
                    <a:p>
                      <a:endParaRPr lang="zh-CN" altLang="en-US" dirty="0"/>
                    </a:p>
                  </a:txBody>
                  <a:tcPr>
                    <a:blipFill>
                      <a:blip r:embed="rId2"/>
                    </a:blipFill>
                  </a:tcPr>
                </a:tc>
                <a:tc>
                  <a:txBody>
                    <a:bodyPr/>
                    <a:lstStyle/>
                    <a:p>
                      <a:pPr algn="ctr"/>
                      <a:r>
                        <a:rPr lang="zh-CN" altLang="en-US" b="1" dirty="0">
                          <a:solidFill>
                            <a:srgbClr val="C00000"/>
                          </a:solidFill>
                        </a:rPr>
                        <a:t>传统策略</a:t>
                      </a:r>
                    </a:p>
                  </a:txBody>
                  <a:tcPr>
                    <a:blipFill>
                      <a:blip r:embed="rId2"/>
                    </a:blipFill>
                  </a:tcPr>
                </a:tc>
                <a:tc>
                  <a:txBody>
                    <a:bodyPr/>
                    <a:lstStyle/>
                    <a:p>
                      <a:pPr algn="ctr"/>
                      <a:r>
                        <a:rPr lang="zh-CN" altLang="en-US" b="1" dirty="0">
                          <a:solidFill>
                            <a:srgbClr val="C00000"/>
                          </a:solidFill>
                        </a:rPr>
                        <a:t>策略产生与配置平台</a:t>
                      </a:r>
                    </a:p>
                  </a:txBody>
                  <a:tcPr>
                    <a:blipFill>
                      <a:blip r:embed="rId2"/>
                    </a:blipFill>
                  </a:tcPr>
                </a:tc>
                <a:extLst>
                  <a:ext uri="{0D108BD9-81ED-4DB2-BD59-A6C34878D82A}">
                    <a16:rowId xmlns:a16="http://schemas.microsoft.com/office/drawing/2014/main" val="10000"/>
                  </a:ext>
                </a:extLst>
              </a:tr>
              <a:tr h="640080">
                <a:tc>
                  <a:txBody>
                    <a:bodyPr/>
                    <a:lstStyle/>
                    <a:p>
                      <a:pPr algn="ctr"/>
                      <a:r>
                        <a:rPr lang="zh-CN" altLang="en-US" b="1" dirty="0">
                          <a:solidFill>
                            <a:schemeClr val="bg2"/>
                          </a:solidFill>
                        </a:rPr>
                        <a:t>因子组成方式</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金融</a:t>
                      </a:r>
                      <a:r>
                        <a:rPr lang="en-US" altLang="zh-CN" sz="1800" b="1" i="0" u="none" strike="noStrike" dirty="0">
                          <a:solidFill>
                            <a:schemeClr val="bg1"/>
                          </a:solidFill>
                          <a:effectLst/>
                          <a:latin typeface="宋体" panose="02010600030101010101" pitchFamily="2" charset="-122"/>
                        </a:rPr>
                        <a:t>/</a:t>
                      </a:r>
                      <a:r>
                        <a:rPr lang="zh-CN" altLang="en-US" sz="1800" b="1" i="0" u="none" strike="noStrike" dirty="0">
                          <a:solidFill>
                            <a:schemeClr val="bg1"/>
                          </a:solidFill>
                          <a:effectLst/>
                          <a:latin typeface="宋体" panose="02010600030101010101" pitchFamily="2" charset="-122"/>
                        </a:rPr>
                        <a:t>物理</a:t>
                      </a:r>
                      <a:r>
                        <a:rPr lang="en-US" altLang="zh-CN" sz="1800" b="1" i="0" u="none" strike="noStrike" dirty="0">
                          <a:solidFill>
                            <a:schemeClr val="bg1"/>
                          </a:solidFill>
                          <a:effectLst/>
                          <a:latin typeface="宋体" panose="02010600030101010101" pitchFamily="2" charset="-122"/>
                        </a:rPr>
                        <a:t>/</a:t>
                      </a:r>
                      <a:r>
                        <a:rPr lang="zh-CN" altLang="en-US" sz="1800" b="1" i="0" u="none" strike="noStrike" dirty="0">
                          <a:solidFill>
                            <a:schemeClr val="bg1"/>
                          </a:solidFill>
                          <a:effectLst/>
                          <a:latin typeface="宋体" panose="02010600030101010101" pitchFamily="2" charset="-122"/>
                        </a:rPr>
                        <a:t>数学理论支持下的因子</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根据预设好的规则大批量寻找因子和策略</a:t>
                      </a:r>
                    </a:p>
                  </a:txBody>
                  <a:tcPr>
                    <a:blipFill>
                      <a:blip r:embed="rId2"/>
                    </a:blipFill>
                  </a:tcPr>
                </a:tc>
                <a:extLst>
                  <a:ext uri="{0D108BD9-81ED-4DB2-BD59-A6C34878D82A}">
                    <a16:rowId xmlns:a16="http://schemas.microsoft.com/office/drawing/2014/main" val="10001"/>
                  </a:ext>
                </a:extLst>
              </a:tr>
              <a:tr h="370840">
                <a:tc>
                  <a:txBody>
                    <a:bodyPr/>
                    <a:lstStyle/>
                    <a:p>
                      <a:pPr algn="ctr"/>
                      <a:r>
                        <a:rPr lang="zh-CN" altLang="en-US" b="1" dirty="0">
                          <a:solidFill>
                            <a:schemeClr val="bg2"/>
                          </a:solidFill>
                        </a:rPr>
                        <a:t>回测</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有</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有</a:t>
                      </a:r>
                    </a:p>
                  </a:txBody>
                  <a:tcPr>
                    <a:blipFill>
                      <a:blip r:embed="rId2"/>
                    </a:blipFill>
                  </a:tcPr>
                </a:tc>
                <a:extLst>
                  <a:ext uri="{0D108BD9-81ED-4DB2-BD59-A6C34878D82A}">
                    <a16:rowId xmlns:a16="http://schemas.microsoft.com/office/drawing/2014/main" val="10002"/>
                  </a:ext>
                </a:extLst>
              </a:tr>
              <a:tr h="370840">
                <a:tc>
                  <a:txBody>
                    <a:bodyPr/>
                    <a:lstStyle/>
                    <a:p>
                      <a:pPr algn="ctr"/>
                      <a:r>
                        <a:rPr lang="zh-CN" altLang="en-US" b="1" dirty="0">
                          <a:solidFill>
                            <a:schemeClr val="bg2"/>
                          </a:solidFill>
                        </a:rPr>
                        <a:t>因子产生数目</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较多</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百万级</a:t>
                      </a:r>
                    </a:p>
                  </a:txBody>
                  <a:tcPr>
                    <a:blipFill>
                      <a:blip r:embed="rId2"/>
                    </a:blipFill>
                  </a:tcPr>
                </a:tc>
                <a:extLst>
                  <a:ext uri="{0D108BD9-81ED-4DB2-BD59-A6C34878D82A}">
                    <a16:rowId xmlns:a16="http://schemas.microsoft.com/office/drawing/2014/main" val="10003"/>
                  </a:ext>
                </a:extLst>
              </a:tr>
              <a:tr h="370840">
                <a:tc>
                  <a:txBody>
                    <a:bodyPr/>
                    <a:lstStyle/>
                    <a:p>
                      <a:pPr algn="ctr"/>
                      <a:r>
                        <a:rPr lang="zh-CN" altLang="en-US" b="1" dirty="0">
                          <a:solidFill>
                            <a:schemeClr val="bg2"/>
                          </a:solidFill>
                        </a:rPr>
                        <a:t>因子使用方式</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线性模型</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非线性，因果性</a:t>
                      </a:r>
                    </a:p>
                  </a:txBody>
                  <a:tcPr>
                    <a:blipFill>
                      <a:blip r:embed="rId2"/>
                    </a:blipFill>
                  </a:tcPr>
                </a:tc>
                <a:extLst>
                  <a:ext uri="{0D108BD9-81ED-4DB2-BD59-A6C34878D82A}">
                    <a16:rowId xmlns:a16="http://schemas.microsoft.com/office/drawing/2014/main" val="10004"/>
                  </a:ext>
                </a:extLst>
              </a:tr>
              <a:tr h="370840">
                <a:tc>
                  <a:txBody>
                    <a:bodyPr/>
                    <a:lstStyle/>
                    <a:p>
                      <a:pPr algn="ctr"/>
                      <a:r>
                        <a:rPr lang="zh-CN" altLang="en-US" b="1" dirty="0">
                          <a:solidFill>
                            <a:schemeClr val="bg2"/>
                          </a:solidFill>
                        </a:rPr>
                        <a:t>研究员数目</a:t>
                      </a:r>
                    </a:p>
                  </a:txBody>
                  <a:tcPr>
                    <a:blipFill>
                      <a:blip r:embed="rId2"/>
                    </a:blipFill>
                  </a:tcPr>
                </a:tc>
                <a:tc>
                  <a:txBody>
                    <a:bodyPr/>
                    <a:lstStyle/>
                    <a:p>
                      <a:pPr algn="ctr"/>
                      <a:r>
                        <a:rPr lang="zh-CN" altLang="en-US" b="1" dirty="0">
                          <a:solidFill>
                            <a:schemeClr val="bg1"/>
                          </a:solidFill>
                        </a:rPr>
                        <a:t>需要大量的研究员</a:t>
                      </a:r>
                    </a:p>
                  </a:txBody>
                  <a:tcPr>
                    <a:blipFill>
                      <a:blip r:embed="rId2"/>
                    </a:blipFill>
                  </a:tcPr>
                </a:tc>
                <a:tc>
                  <a:txBody>
                    <a:bodyPr/>
                    <a:lstStyle/>
                    <a:p>
                      <a:pPr algn="ctr"/>
                      <a:r>
                        <a:rPr lang="zh-CN" altLang="en-US" b="1" dirty="0">
                          <a:solidFill>
                            <a:schemeClr val="bg1"/>
                          </a:solidFill>
                        </a:rPr>
                        <a:t>几乎不需的研究员</a:t>
                      </a:r>
                    </a:p>
                  </a:txBody>
                  <a:tcPr>
                    <a:blipFill>
                      <a:blip r:embed="rId2"/>
                    </a:blipFill>
                  </a:tcPr>
                </a:tc>
                <a:extLst>
                  <a:ext uri="{0D108BD9-81ED-4DB2-BD59-A6C34878D82A}">
                    <a16:rowId xmlns:a16="http://schemas.microsoft.com/office/drawing/2014/main" val="10005"/>
                  </a:ext>
                </a:extLst>
              </a:tr>
              <a:tr h="370840">
                <a:tc>
                  <a:txBody>
                    <a:bodyPr/>
                    <a:lstStyle/>
                    <a:p>
                      <a:pPr algn="ctr"/>
                      <a:r>
                        <a:rPr lang="zh-CN" altLang="en-US" b="1" dirty="0">
                          <a:solidFill>
                            <a:schemeClr val="bg2"/>
                          </a:solidFill>
                        </a:rPr>
                        <a:t>研究员背景</a:t>
                      </a:r>
                    </a:p>
                  </a:txBody>
                  <a:tcPr>
                    <a:blipFill>
                      <a:blip r:embed="rId2"/>
                    </a:blipFill>
                  </a:tcPr>
                </a:tc>
                <a:tc>
                  <a:txBody>
                    <a:bodyPr/>
                    <a:lstStyle/>
                    <a:p>
                      <a:pPr algn="ctr"/>
                      <a:r>
                        <a:rPr lang="zh-CN" altLang="en-US" b="1" dirty="0">
                          <a:solidFill>
                            <a:schemeClr val="bg1"/>
                          </a:solidFill>
                        </a:rPr>
                        <a:t>数学，物理学家</a:t>
                      </a:r>
                    </a:p>
                  </a:txBody>
                  <a:tcPr>
                    <a:blipFill>
                      <a:blip r:embed="rId2"/>
                    </a:blipFill>
                  </a:tcPr>
                </a:tc>
                <a:tc>
                  <a:txBody>
                    <a:bodyPr/>
                    <a:lstStyle/>
                    <a:p>
                      <a:pPr algn="ctr"/>
                      <a:r>
                        <a:rPr lang="zh-CN" altLang="en-US" b="1" dirty="0">
                          <a:solidFill>
                            <a:schemeClr val="bg1"/>
                          </a:solidFill>
                        </a:rPr>
                        <a:t>统计，计算机专家</a:t>
                      </a:r>
                    </a:p>
                  </a:txBody>
                  <a:tcPr>
                    <a:blipFill>
                      <a:blip r:embed="rId2"/>
                    </a:blipFill>
                  </a:tcPr>
                </a:tc>
                <a:extLst>
                  <a:ext uri="{0D108BD9-81ED-4DB2-BD59-A6C34878D82A}">
                    <a16:rowId xmlns:a16="http://schemas.microsoft.com/office/drawing/2014/main" val="10006"/>
                  </a:ext>
                </a:extLst>
              </a:tr>
              <a:tr h="370840">
                <a:tc>
                  <a:txBody>
                    <a:bodyPr/>
                    <a:lstStyle/>
                    <a:p>
                      <a:pPr algn="ctr"/>
                      <a:r>
                        <a:rPr lang="zh-CN" altLang="en-US" b="1" dirty="0">
                          <a:solidFill>
                            <a:schemeClr val="bg2"/>
                          </a:solidFill>
                        </a:rPr>
                        <a:t>硬件需求</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普通计算机</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服务器集群</a:t>
                      </a:r>
                    </a:p>
                  </a:txBody>
                  <a:tcPr>
                    <a:blipFill>
                      <a:blip r:embed="rId2"/>
                    </a:blipFill>
                  </a:tcPr>
                </a:tc>
                <a:extLst>
                  <a:ext uri="{0D108BD9-81ED-4DB2-BD59-A6C34878D82A}">
                    <a16:rowId xmlns:a16="http://schemas.microsoft.com/office/drawing/2014/main" val="10007"/>
                  </a:ext>
                </a:extLst>
              </a:tr>
              <a:tr h="436795">
                <a:tc>
                  <a:txBody>
                    <a:bodyPr/>
                    <a:lstStyle/>
                    <a:p>
                      <a:pPr algn="ctr"/>
                      <a:r>
                        <a:rPr lang="zh-CN" altLang="en-US" b="1" dirty="0">
                          <a:solidFill>
                            <a:schemeClr val="bg2"/>
                          </a:solidFill>
                        </a:rPr>
                        <a:t>持仓时间</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较长，按月或者周</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较短，日内或者分钟级</a:t>
                      </a:r>
                    </a:p>
                  </a:txBody>
                  <a:tcPr>
                    <a:blipFill>
                      <a:blip r:embed="rId2"/>
                    </a:blipFill>
                  </a:tcPr>
                </a:tc>
                <a:extLst>
                  <a:ext uri="{0D108BD9-81ED-4DB2-BD59-A6C34878D82A}">
                    <a16:rowId xmlns:a16="http://schemas.microsoft.com/office/drawing/2014/main" val="10008"/>
                  </a:ext>
                </a:extLst>
              </a:tr>
              <a:tr h="370840">
                <a:tc>
                  <a:txBody>
                    <a:bodyPr/>
                    <a:lstStyle/>
                    <a:p>
                      <a:pPr algn="ctr"/>
                      <a:r>
                        <a:rPr lang="zh-CN" altLang="en-US" b="1" dirty="0">
                          <a:solidFill>
                            <a:schemeClr val="bg2"/>
                          </a:solidFill>
                        </a:rPr>
                        <a:t>回撤</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可以忍受</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非常低</a:t>
                      </a:r>
                    </a:p>
                  </a:txBody>
                  <a:tcPr>
                    <a:blipFill>
                      <a:blip r:embed="rId2"/>
                    </a:blipFill>
                  </a:tcPr>
                </a:tc>
                <a:extLst>
                  <a:ext uri="{0D108BD9-81ED-4DB2-BD59-A6C34878D82A}">
                    <a16:rowId xmlns:a16="http://schemas.microsoft.com/office/drawing/2014/main" val="10009"/>
                  </a:ext>
                </a:extLst>
              </a:tr>
              <a:tr h="370840">
                <a:tc>
                  <a:txBody>
                    <a:bodyPr/>
                    <a:lstStyle/>
                    <a:p>
                      <a:pPr algn="ctr"/>
                      <a:r>
                        <a:rPr lang="zh-CN" altLang="en-US" b="1" dirty="0">
                          <a:solidFill>
                            <a:schemeClr val="bg2"/>
                          </a:solidFill>
                        </a:rPr>
                        <a:t>关键字</a:t>
                      </a:r>
                    </a:p>
                  </a:txBody>
                  <a:tcPr>
                    <a:blipFill>
                      <a:blip r:embed="rId2"/>
                    </a:blipFill>
                  </a:tcPr>
                </a:tc>
                <a:tc>
                  <a:txBody>
                    <a:bodyPr/>
                    <a:lstStyle/>
                    <a:p>
                      <a:pPr algn="ctr"/>
                      <a:r>
                        <a:rPr lang="en-US" altLang="zh-CN" sz="1800" b="1" i="0" u="none" strike="noStrike" dirty="0">
                          <a:solidFill>
                            <a:schemeClr val="bg1"/>
                          </a:solidFill>
                          <a:effectLst/>
                          <a:latin typeface="宋体" panose="02010600030101010101" pitchFamily="2" charset="-122"/>
                        </a:rPr>
                        <a:t>CAPM</a:t>
                      </a:r>
                      <a:r>
                        <a:rPr lang="zh-CN" altLang="en-US" sz="1800" b="1" i="0" u="none" strike="noStrike" dirty="0">
                          <a:solidFill>
                            <a:schemeClr val="bg1"/>
                          </a:solidFill>
                          <a:effectLst/>
                          <a:latin typeface="宋体" panose="02010600030101010101" pitchFamily="2" charset="-122"/>
                        </a:rPr>
                        <a:t>，传统多因子模型</a:t>
                      </a:r>
                    </a:p>
                  </a:txBody>
                  <a:tcPr>
                    <a:blipFill>
                      <a:blip r:embed="rId2"/>
                    </a:blipFill>
                  </a:tcPr>
                </a:tc>
                <a:tc>
                  <a:txBody>
                    <a:bodyPr/>
                    <a:lstStyle/>
                    <a:p>
                      <a:pPr algn="ctr"/>
                      <a:r>
                        <a:rPr lang="zh-CN" altLang="en-US" sz="1800" b="1" i="0" u="none" strike="noStrike" dirty="0">
                          <a:solidFill>
                            <a:schemeClr val="bg1"/>
                          </a:solidFill>
                          <a:effectLst/>
                          <a:latin typeface="宋体" panose="02010600030101010101" pitchFamily="2" charset="-122"/>
                        </a:rPr>
                        <a:t>大数据，机器学习</a:t>
                      </a:r>
                    </a:p>
                  </a:txBody>
                  <a:tcPr>
                    <a:blipFill>
                      <a:blip r:embed="rId2"/>
                    </a:blipFill>
                  </a:tcPr>
                </a:tc>
                <a:extLst>
                  <a:ext uri="{0D108BD9-81ED-4DB2-BD59-A6C34878D82A}">
                    <a16:rowId xmlns:a16="http://schemas.microsoft.com/office/drawing/2014/main" val="10010"/>
                  </a:ext>
                </a:extLst>
              </a:tr>
              <a:tr h="370840">
                <a:tc>
                  <a:txBody>
                    <a:bodyPr/>
                    <a:lstStyle/>
                    <a:p>
                      <a:pPr algn="ctr"/>
                      <a:r>
                        <a:rPr lang="zh-CN" altLang="en-US" b="1" dirty="0">
                          <a:solidFill>
                            <a:schemeClr val="bg2"/>
                          </a:solidFill>
                        </a:rPr>
                        <a:t>时代</a:t>
                      </a:r>
                    </a:p>
                  </a:txBody>
                  <a:tcPr>
                    <a:blipFill>
                      <a:blip r:embed="rId2"/>
                    </a:blipFill>
                  </a:tcPr>
                </a:tc>
                <a:tc>
                  <a:txBody>
                    <a:bodyPr/>
                    <a:lstStyle/>
                    <a:p>
                      <a:pPr algn="ctr"/>
                      <a:r>
                        <a:rPr lang="en-US" altLang="zh-CN" sz="1800" b="1" kern="1200" dirty="0">
                          <a:solidFill>
                            <a:schemeClr val="bg1"/>
                          </a:solidFill>
                          <a:latin typeface="+mn-lt"/>
                          <a:ea typeface="+mn-ea"/>
                          <a:cs typeface="+mn-cs"/>
                        </a:rPr>
                        <a:t>1990-2014</a:t>
                      </a:r>
                    </a:p>
                  </a:txBody>
                  <a:tcPr>
                    <a:blipFill>
                      <a:blip r:embed="rId2"/>
                    </a:blipFill>
                  </a:tcPr>
                </a:tc>
                <a:tc>
                  <a:txBody>
                    <a:bodyPr/>
                    <a:lstStyle/>
                    <a:p>
                      <a:pPr algn="ctr"/>
                      <a:r>
                        <a:rPr lang="en-US" altLang="zh-CN" sz="1800" b="1" kern="1200" dirty="0">
                          <a:solidFill>
                            <a:schemeClr val="bg1"/>
                          </a:solidFill>
                          <a:latin typeface="+mn-lt"/>
                          <a:ea typeface="+mn-ea"/>
                          <a:cs typeface="+mn-cs"/>
                        </a:rPr>
                        <a:t>2014-</a:t>
                      </a:r>
                    </a:p>
                  </a:txBody>
                  <a:tcPr>
                    <a:blipFill>
                      <a:blip r:embed="rId2"/>
                    </a:blipFill>
                  </a:tcPr>
                </a:tc>
                <a:extLst>
                  <a:ext uri="{0D108BD9-81ED-4DB2-BD59-A6C34878D82A}">
                    <a16:rowId xmlns:a16="http://schemas.microsoft.com/office/drawing/2014/main" val="10011"/>
                  </a:ext>
                </a:extLst>
              </a:tr>
              <a:tr h="370840">
                <a:tc>
                  <a:txBody>
                    <a:bodyPr/>
                    <a:lstStyle/>
                    <a:p>
                      <a:pPr algn="ctr"/>
                      <a:r>
                        <a:rPr lang="zh-CN" altLang="en-US" dirty="0">
                          <a:solidFill>
                            <a:srgbClr val="FF0000"/>
                          </a:solidFill>
                        </a:rPr>
                        <a:t>总结</a:t>
                      </a:r>
                    </a:p>
                  </a:txBody>
                  <a:tcPr>
                    <a:blipFill>
                      <a:blip r:embed="rId2"/>
                    </a:blipFill>
                  </a:tcPr>
                </a:tc>
                <a:tc>
                  <a:txBody>
                    <a:bodyPr/>
                    <a:lstStyle/>
                    <a:p>
                      <a:pPr algn="ctr"/>
                      <a:r>
                        <a:rPr lang="zh-CN" altLang="en-US" sz="1800" b="1" i="0" u="none" strike="noStrike" dirty="0">
                          <a:solidFill>
                            <a:srgbClr val="FF0000"/>
                          </a:solidFill>
                          <a:effectLst/>
                          <a:latin typeface="宋体" panose="02010600030101010101" pitchFamily="2" charset="-122"/>
                        </a:rPr>
                        <a:t>半自动生产</a:t>
                      </a:r>
                    </a:p>
                  </a:txBody>
                  <a:tcPr>
                    <a:blipFill>
                      <a:blip r:embed="rId2"/>
                    </a:blipFill>
                  </a:tcPr>
                </a:tc>
                <a:tc>
                  <a:txBody>
                    <a:bodyPr/>
                    <a:lstStyle/>
                    <a:p>
                      <a:pPr algn="ctr"/>
                      <a:r>
                        <a:rPr lang="zh-CN" altLang="en-US" sz="1800" b="1" i="0" u="none" strike="noStrike" dirty="0">
                          <a:solidFill>
                            <a:srgbClr val="FF0000"/>
                          </a:solidFill>
                          <a:effectLst/>
                          <a:latin typeface="宋体" panose="02010600030101010101" pitchFamily="2" charset="-122"/>
                        </a:rPr>
                        <a:t>全自动生产</a:t>
                      </a:r>
                    </a:p>
                  </a:txBody>
                  <a:tcPr>
                    <a:blipFill>
                      <a:blip r:embed="rId2"/>
                    </a:blip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我们用到了什么技术</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030" y="1268413"/>
            <a:ext cx="5957940" cy="49688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策略表现</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93" y="2708920"/>
            <a:ext cx="4258816" cy="259232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534" y="2708920"/>
            <a:ext cx="4489466" cy="26804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在中证500股票池上的选股</a:t>
            </a:r>
          </a:p>
        </p:txBody>
      </p:sp>
      <p:sp>
        <p:nvSpPr>
          <p:cNvPr id="7" name="文本框 6"/>
          <p:cNvSpPr txBox="1"/>
          <p:nvPr/>
        </p:nvSpPr>
        <p:spPr>
          <a:xfrm>
            <a:off x="667058" y="1427753"/>
            <a:ext cx="3312368" cy="369332"/>
          </a:xfrm>
          <a:prstGeom prst="rect">
            <a:avLst/>
          </a:prstGeom>
          <a:noFill/>
        </p:spPr>
        <p:txBody>
          <a:bodyPr wrap="square" rtlCol="0">
            <a:spAutoFit/>
          </a:bodyPr>
          <a:lstStyle/>
          <a:p>
            <a:pPr algn="ctr"/>
            <a:r>
              <a:rPr lang="zh-CN" altLang="en-US" dirty="0"/>
              <a:t>样本内效果 </a:t>
            </a:r>
            <a:r>
              <a:rPr lang="en-US" altLang="zh-CN" dirty="0"/>
              <a:t>(2007-2017.10)</a:t>
            </a:r>
            <a:endParaRPr lang="zh-CN" altLang="en-US" dirty="0"/>
          </a:p>
        </p:txBody>
      </p:sp>
      <p:pic>
        <p:nvPicPr>
          <p:cNvPr id="3" name="图片 2" descr="随机20只股票样本外"/>
          <p:cNvPicPr>
            <a:picLocks noChangeAspect="1"/>
          </p:cNvPicPr>
          <p:nvPr/>
        </p:nvPicPr>
        <p:blipFill>
          <a:blip r:embed="rId2"/>
          <a:stretch>
            <a:fillRect/>
          </a:stretch>
        </p:blipFill>
        <p:spPr>
          <a:xfrm>
            <a:off x="4610100" y="1881505"/>
            <a:ext cx="4504690" cy="3094990"/>
          </a:xfrm>
          <a:prstGeom prst="rect">
            <a:avLst/>
          </a:prstGeom>
        </p:spPr>
      </p:pic>
      <p:sp>
        <p:nvSpPr>
          <p:cNvPr id="6" name="文本框 5"/>
          <p:cNvSpPr txBox="1"/>
          <p:nvPr/>
        </p:nvSpPr>
        <p:spPr>
          <a:xfrm>
            <a:off x="5353583" y="1427480"/>
            <a:ext cx="3172664" cy="369332"/>
          </a:xfrm>
          <a:prstGeom prst="rect">
            <a:avLst/>
          </a:prstGeom>
          <a:noFill/>
        </p:spPr>
        <p:txBody>
          <a:bodyPr wrap="none" rtlCol="0" anchor="t">
            <a:spAutoFit/>
          </a:bodyPr>
          <a:lstStyle/>
          <a:p>
            <a:pPr algn="ctr"/>
            <a:r>
              <a:rPr lang="zh-CN" altLang="en-US" dirty="0">
                <a:sym typeface="+mn-ea"/>
              </a:rPr>
              <a:t>样本外效果 </a:t>
            </a:r>
            <a:r>
              <a:rPr lang="en-US" altLang="zh-CN" dirty="0">
                <a:sym typeface="+mn-ea"/>
              </a:rPr>
              <a:t>(2017.10-2018.4)</a:t>
            </a:r>
            <a:endParaRPr lang="zh-CN" altLang="en-US" dirty="0"/>
          </a:p>
        </p:txBody>
      </p:sp>
      <p:pic>
        <p:nvPicPr>
          <p:cNvPr id="15" name="内容占位符 14"/>
          <p:cNvPicPr>
            <a:picLocks noGrp="1" noChangeAspect="1"/>
          </p:cNvPicPr>
          <p:nvPr>
            <p:ph idx="1"/>
          </p:nvPr>
        </p:nvPicPr>
        <p:blipFill>
          <a:blip r:embed="rId3"/>
          <a:stretch>
            <a:fillRect/>
          </a:stretch>
        </p:blipFill>
        <p:spPr>
          <a:xfrm>
            <a:off x="0" y="1881505"/>
            <a:ext cx="4499818" cy="31205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r>
              <a:rPr lang="zh-CN" altLang="en-US" b="1" dirty="0">
                <a:solidFill>
                  <a:srgbClr val="FFFF00"/>
                </a:solidFill>
                <a:effectLst/>
              </a:rPr>
              <a:t>注册</a:t>
            </a:r>
            <a:endParaRPr lang="zh-CN" altLang="en-US"/>
          </a:p>
        </p:txBody>
      </p:sp>
      <p:pic>
        <p:nvPicPr>
          <p:cNvPr id="6" name="内容占位符 5"/>
          <p:cNvPicPr>
            <a:picLocks noGrp="1" noChangeAspect="1"/>
          </p:cNvPicPr>
          <p:nvPr>
            <p:ph idx="1"/>
          </p:nvPr>
        </p:nvPicPr>
        <p:blipFill>
          <a:blip r:embed="rId2"/>
          <a:stretch>
            <a:fillRect/>
          </a:stretch>
        </p:blipFill>
        <p:spPr>
          <a:xfrm>
            <a:off x="457200" y="1292225"/>
            <a:ext cx="8229600" cy="4921250"/>
          </a:xfrm>
          <a:prstGeom prst="rect">
            <a:avLst/>
          </a:prstGeom>
        </p:spPr>
      </p:pic>
      <p:sp>
        <p:nvSpPr>
          <p:cNvPr id="3" name="文本框 2"/>
          <p:cNvSpPr txBox="1"/>
          <p:nvPr/>
        </p:nvSpPr>
        <p:spPr>
          <a:xfrm>
            <a:off x="4051300" y="5908675"/>
            <a:ext cx="4104005" cy="368300"/>
          </a:xfrm>
          <a:prstGeom prst="rect">
            <a:avLst/>
          </a:prstGeom>
          <a:noFill/>
        </p:spPr>
        <p:txBody>
          <a:bodyPr wrap="square" rtlCol="0">
            <a:spAutoFit/>
          </a:bodyPr>
          <a:lstStyle/>
          <a:p>
            <a:r>
              <a:rPr lang="zh-CN" altLang="en-US">
                <a:solidFill>
                  <a:srgbClr val="FF0000"/>
                </a:solidFill>
              </a:rPr>
              <a:t>需要用</a:t>
            </a:r>
            <a:r>
              <a:rPr lang="en-US" altLang="zh-CN">
                <a:solidFill>
                  <a:srgbClr val="FF0000"/>
                </a:solidFill>
              </a:rPr>
              <a:t>Chrome</a:t>
            </a:r>
            <a:r>
              <a:rPr lang="zh-CN" altLang="en-US">
                <a:solidFill>
                  <a:srgbClr val="FF0000"/>
                </a:solidFill>
              </a:rPr>
              <a:t>或者火狐浏览器打开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注册</a:t>
            </a:r>
          </a:p>
        </p:txBody>
      </p:sp>
      <p:pic>
        <p:nvPicPr>
          <p:cNvPr id="4" name="内容占位符 3"/>
          <p:cNvPicPr>
            <a:picLocks noGrp="1" noChangeAspect="1"/>
          </p:cNvPicPr>
          <p:nvPr>
            <p:ph idx="1"/>
          </p:nvPr>
        </p:nvPicPr>
        <p:blipFill>
          <a:blip r:embed="rId2"/>
          <a:stretch>
            <a:fillRect/>
          </a:stretch>
        </p:blipFill>
        <p:spPr>
          <a:xfrm>
            <a:off x="457200" y="1292225"/>
            <a:ext cx="8229600" cy="4920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942A-0A48-4D26-B3E8-6E9811868978}"/>
              </a:ext>
            </a:extLst>
          </p:cNvPr>
          <p:cNvSpPr>
            <a:spLocks noGrp="1"/>
          </p:cNvSpPr>
          <p:nvPr>
            <p:ph type="title"/>
          </p:nvPr>
        </p:nvSpPr>
        <p:spPr>
          <a:xfrm>
            <a:off x="457200" y="326107"/>
            <a:ext cx="8229600" cy="582613"/>
          </a:xfrm>
        </p:spPr>
        <p:txBody>
          <a:bodyPr/>
          <a:lstStyle/>
          <a:p>
            <a:r>
              <a:rPr lang="zh-CN" altLang="en-US" b="1" dirty="0">
                <a:solidFill>
                  <a:srgbClr val="FFFF00"/>
                </a:solidFill>
              </a:rPr>
              <a:t>基于规则</a:t>
            </a:r>
            <a:endParaRPr lang="zh-CN" altLang="en-US" b="1" dirty="0"/>
          </a:p>
        </p:txBody>
      </p:sp>
      <p:sp>
        <p:nvSpPr>
          <p:cNvPr id="3" name="内容占位符 2">
            <a:extLst>
              <a:ext uri="{FF2B5EF4-FFF2-40B4-BE49-F238E27FC236}">
                <a16:creationId xmlns:a16="http://schemas.microsoft.com/office/drawing/2014/main" id="{D04EEE12-E995-41A1-812F-B1F467AD9CED}"/>
              </a:ext>
            </a:extLst>
          </p:cNvPr>
          <p:cNvSpPr>
            <a:spLocks noGrp="1"/>
          </p:cNvSpPr>
          <p:nvPr>
            <p:ph idx="1"/>
          </p:nvPr>
        </p:nvSpPr>
        <p:spPr/>
        <p:txBody>
          <a:bodyPr/>
          <a:lstStyle/>
          <a:p>
            <a:r>
              <a:rPr lang="en-US" altLang="zh-CN" dirty="0"/>
              <a:t>ROE&gt;25% &amp; P/E&lt;10 </a:t>
            </a:r>
            <a:r>
              <a:rPr lang="zh-CN" altLang="en-US" dirty="0"/>
              <a:t>买入</a:t>
            </a:r>
            <a:endParaRPr lang="en-US" altLang="zh-CN" dirty="0"/>
          </a:p>
          <a:p>
            <a:endParaRPr lang="en-US" altLang="zh-CN" dirty="0"/>
          </a:p>
          <a:p>
            <a:r>
              <a:rPr lang="en-US" altLang="zh-CN" dirty="0"/>
              <a:t>MA(5)&gt;MA(10) &amp; MA(10)&gt;MA(20)</a:t>
            </a:r>
          </a:p>
          <a:p>
            <a:endParaRPr lang="en-US" altLang="zh-CN" dirty="0"/>
          </a:p>
          <a:p>
            <a:r>
              <a:rPr lang="zh-CN" altLang="en-US" dirty="0"/>
              <a:t>所谓基于规则，本质上是由</a:t>
            </a:r>
            <a:r>
              <a:rPr lang="en-US" altLang="zh-CN" dirty="0"/>
              <a:t>if-else</a:t>
            </a:r>
            <a:r>
              <a:rPr lang="zh-CN" altLang="en-US" dirty="0"/>
              <a:t>组成的决策树</a:t>
            </a:r>
            <a:endParaRPr lang="en-US" altLang="zh-CN" dirty="0"/>
          </a:p>
        </p:txBody>
      </p:sp>
    </p:spTree>
    <p:extLst>
      <p:ext uri="{BB962C8B-B14F-4D97-AF65-F5344CB8AC3E}">
        <p14:creationId xmlns:p14="http://schemas.microsoft.com/office/powerpoint/2010/main" val="3625869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Q&amp;A：系统能低频化么？</a:t>
            </a:r>
          </a:p>
        </p:txBody>
      </p:sp>
      <p:sp>
        <p:nvSpPr>
          <p:cNvPr id="3" name="内容占位符 2"/>
          <p:cNvSpPr>
            <a:spLocks noGrp="1"/>
          </p:cNvSpPr>
          <p:nvPr>
            <p:ph idx="1"/>
          </p:nvPr>
        </p:nvSpPr>
        <p:spPr/>
        <p:txBody>
          <a:bodyPr/>
          <a:lstStyle/>
          <a:p>
            <a:r>
              <a:rPr lang="zh-CN" altLang="en-US"/>
              <a:t>不能</a:t>
            </a:r>
          </a:p>
          <a:p>
            <a:pPr lvl="1"/>
            <a:r>
              <a:rPr lang="zh-CN" altLang="en-US"/>
              <a:t>策略的回测并不能达到统计显著</a:t>
            </a:r>
          </a:p>
          <a:p>
            <a:pPr lvl="1"/>
            <a:r>
              <a:rPr lang="zh-CN" altLang="en-US"/>
              <a:t>低频下有大量非结构化的因子，非结构化的数据处理暂时并不包含在这套系统之中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定制策略</a:t>
            </a:r>
          </a:p>
        </p:txBody>
      </p:sp>
      <p:sp>
        <p:nvSpPr>
          <p:cNvPr id="3" name="内容占位符 2"/>
          <p:cNvSpPr>
            <a:spLocks noGrp="1"/>
          </p:cNvSpPr>
          <p:nvPr>
            <p:ph idx="1"/>
          </p:nvPr>
        </p:nvSpPr>
        <p:spPr/>
        <p:txBody>
          <a:bodyPr/>
          <a:lstStyle/>
          <a:p>
            <a:r>
              <a:rPr lang="zh-CN" altLang="en-US">
                <a:solidFill>
                  <a:srgbClr val="C00000"/>
                </a:solidFill>
              </a:rPr>
              <a:t>策略的原始数据频率</a:t>
            </a:r>
          </a:p>
          <a:p>
            <a:pPr lvl="1"/>
            <a:r>
              <a:rPr lang="en-US" altLang="zh-CN"/>
              <a:t>5,10,15,30,60,120</a:t>
            </a:r>
            <a:r>
              <a:rPr lang="zh-CN" altLang="en-US"/>
              <a:t>分钟线</a:t>
            </a:r>
          </a:p>
          <a:p>
            <a:pPr lvl="0"/>
            <a:r>
              <a:rPr lang="zh-CN" altLang="en-US">
                <a:solidFill>
                  <a:srgbClr val="C00000"/>
                </a:solidFill>
              </a:rPr>
              <a:t>因子数目</a:t>
            </a:r>
            <a:endParaRPr lang="zh-CN" altLang="en-US"/>
          </a:p>
          <a:p>
            <a:pPr lvl="1"/>
            <a:r>
              <a:rPr lang="en-US" altLang="zh-CN" sz="2800"/>
              <a:t>3,4,5,6,7,8...</a:t>
            </a:r>
            <a:endParaRPr lang="zh-CN" altLang="en-US"/>
          </a:p>
          <a:p>
            <a:pPr lvl="0"/>
            <a:r>
              <a:rPr lang="zh-CN" altLang="en-US">
                <a:solidFill>
                  <a:srgbClr val="C00000"/>
                </a:solidFill>
              </a:rPr>
              <a:t>标的</a:t>
            </a:r>
          </a:p>
          <a:p>
            <a:pPr lvl="1"/>
            <a:r>
              <a:rPr lang="en-US" altLang="zh-CN"/>
              <a:t>SZ000905</a:t>
            </a:r>
          </a:p>
          <a:p>
            <a:pPr lvl="0"/>
            <a:r>
              <a:rPr lang="zh-CN" altLang="en-US">
                <a:solidFill>
                  <a:srgbClr val="C00000"/>
                </a:solidFill>
              </a:rPr>
              <a:t>策略所拥有的特性</a:t>
            </a:r>
            <a:endParaRPr lang="zh-CN" altLang="en-US"/>
          </a:p>
          <a:p>
            <a:pPr lvl="1"/>
            <a:r>
              <a:rPr lang="en-US" altLang="zh-CN" sz="2800"/>
              <a:t>E.g. </a:t>
            </a:r>
            <a:r>
              <a:rPr lang="zh-CN" altLang="en-US" sz="2800"/>
              <a:t>夏普</a:t>
            </a:r>
            <a:r>
              <a:rPr lang="en-US" altLang="zh-CN" sz="2800"/>
              <a:t>&gt;2</a:t>
            </a:r>
            <a:r>
              <a:rPr lang="zh-CN" altLang="en-US" sz="2800"/>
              <a:t>，最大回撤小于</a:t>
            </a:r>
            <a:r>
              <a:rPr lang="en-US" altLang="zh-CN" sz="2800"/>
              <a:t>15%</a:t>
            </a:r>
            <a:r>
              <a:rPr lang="zh-CN" altLang="en-US" sz="2800"/>
              <a:t>，每年年度收益均为正</a:t>
            </a:r>
            <a:endParaRPr lang="en-US" altLang="zh-CN"/>
          </a:p>
          <a:p>
            <a:pPr lvl="0"/>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23528" y="5373216"/>
            <a:ext cx="8496944" cy="1008112"/>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just">
              <a:lnSpc>
                <a:spcPts val="1800"/>
              </a:lnSpc>
              <a:spcBef>
                <a:spcPts val="60"/>
              </a:spcBef>
              <a:spcAft>
                <a:spcPts val="600"/>
              </a:spcAft>
              <a:buNone/>
            </a:pPr>
            <a:endParaRPr lang="en-US" altLang="zh-CN" sz="1800" kern="100" dirty="0">
              <a:solidFill>
                <a:srgbClr val="0A4090"/>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2" name="矩形 1"/>
          <p:cNvSpPr/>
          <p:nvPr/>
        </p:nvSpPr>
        <p:spPr>
          <a:xfrm>
            <a:off x="2418207" y="2204864"/>
            <a:ext cx="4307589" cy="1323439"/>
          </a:xfrm>
          <a:prstGeom prst="rect">
            <a:avLst/>
          </a:prstGeom>
          <a:noFill/>
        </p:spPr>
        <p:txBody>
          <a:bodyPr wrap="none" lIns="91440" tIns="45720" rIns="91440" bIns="45720">
            <a:spAutoFit/>
          </a:bodyPr>
          <a:lstStyle/>
          <a:p>
            <a:pPr algn="ctr"/>
            <a:r>
              <a:rPr lang="zh-CN" altLang="en-US" sz="8000" b="1" dirty="0">
                <a:ln w="22225">
                  <a:solidFill>
                    <a:schemeClr val="accent2"/>
                  </a:solidFill>
                  <a:prstDash val="solid"/>
                </a:ln>
                <a:solidFill>
                  <a:schemeClr val="accent2">
                    <a:lumMod val="40000"/>
                    <a:lumOff val="60000"/>
                  </a:schemeClr>
                </a:solidFill>
                <a:effectLst>
                  <a:innerShdw blurRad="63500" dist="50800" dir="18900000">
                    <a:prstClr val="black">
                      <a:alpha val="50000"/>
                    </a:prstClr>
                  </a:innerShdw>
                </a:effectLst>
              </a:rPr>
              <a:t>感谢聆听</a:t>
            </a:r>
          </a:p>
        </p:txBody>
      </p:sp>
      <p:sp>
        <p:nvSpPr>
          <p:cNvPr id="6" name="Rectangle 3"/>
          <p:cNvSpPr txBox="1">
            <a:spLocks noChangeArrowheads="1"/>
          </p:cNvSpPr>
          <p:nvPr/>
        </p:nvSpPr>
        <p:spPr bwMode="auto">
          <a:xfrm>
            <a:off x="2483768" y="4149080"/>
            <a:ext cx="4104456" cy="129614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安信证券研究中心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金融工程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en-US" altLang="zh-CN" sz="1800" kern="0" dirty="0">
                <a:latin typeface="Arial" panose="020B0604020202020204" pitchFamily="34" charset="0"/>
                <a:ea typeface="楷体_GB2312" panose="02010609030101010101" pitchFamily="49" charset="-122"/>
                <a:cs typeface="Arial" panose="020B0604020202020204" pitchFamily="34" charset="0"/>
              </a:rPr>
              <a:t>2017.12</a:t>
            </a:r>
          </a:p>
          <a:p>
            <a:pPr algn="ct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pPr lvl="0"/>
            <a:r>
              <a:rPr lang="zh-CN" altLang="en-US" b="1" dirty="0">
                <a:latin typeface="华文楷体" panose="02010600040101010101" pitchFamily="2" charset="-122"/>
                <a:ea typeface="华文楷体" panose="02010600040101010101" pitchFamily="2" charset="-122"/>
              </a:rPr>
              <a:t>分析师声明</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4294967295"/>
          </p:nvPr>
        </p:nvSpPr>
        <p:spPr>
          <a:xfrm>
            <a:off x="457200" y="1268413"/>
            <a:ext cx="8229600" cy="4968875"/>
          </a:xfrm>
          <a:prstGeom prst="rect">
            <a:avLst/>
          </a:prstGeom>
        </p:spPr>
        <p:txBody>
          <a:bodyPr/>
          <a:lstStyle/>
          <a:p>
            <a:pPr lvl="0">
              <a:buFont typeface="Wingdings" panose="05000000000000000000" pitchFamily="2" charset="2"/>
              <a:buChar char="n"/>
            </a:pPr>
            <a:r>
              <a:rPr lang="zh-CN" altLang="zh-CN" sz="1800" b="1" dirty="0"/>
              <a:t>分析师声明</a:t>
            </a:r>
            <a:endParaRPr lang="zh-CN" altLang="zh-CN" sz="1800" dirty="0"/>
          </a:p>
          <a:p>
            <a:pPr>
              <a:buNone/>
            </a:pPr>
            <a:r>
              <a:rPr lang="en-US" altLang="zh-CN" sz="1800" dirty="0"/>
              <a:t>	</a:t>
            </a:r>
            <a:r>
              <a:rPr lang="zh-CN" altLang="en-US" sz="1800" dirty="0"/>
              <a:t>本人具有中国证券业协会授予的证券投资咨询执业资格，勤勉尽责、诚实守信。本人对本报告的内容和观点负责，保证信息来源合法合规、研究方法专业审慎、研究观点独立公正、分析结论具有合理依据，特此声明</a:t>
            </a:r>
            <a:r>
              <a:rPr lang="zh-CN" altLang="zh-CN" sz="1800" dirty="0"/>
              <a:t>。</a:t>
            </a:r>
          </a:p>
          <a:p>
            <a:pPr>
              <a:buNone/>
            </a:pPr>
            <a:endParaRPr lang="en-US" altLang="zh-CN" sz="1800" dirty="0"/>
          </a:p>
          <a:p>
            <a:pPr>
              <a:buNone/>
            </a:pPr>
            <a:endParaRPr lang="zh-CN" altLang="zh-CN" sz="1800" dirty="0"/>
          </a:p>
          <a:p>
            <a:pPr lvl="0">
              <a:buFont typeface="Wingdings" panose="05000000000000000000" pitchFamily="2" charset="2"/>
              <a:buChar char="n"/>
            </a:pPr>
            <a:r>
              <a:rPr lang="zh-CN" altLang="zh-CN" sz="1800" b="1" dirty="0"/>
              <a:t>本公司具备证券投资咨询业务资格的说明</a:t>
            </a:r>
            <a:endParaRPr lang="zh-CN" altLang="zh-CN" sz="1800" dirty="0"/>
          </a:p>
          <a:p>
            <a:pPr>
              <a:buNone/>
            </a:pPr>
            <a:r>
              <a:rPr lang="en-US" altLang="zh-CN" sz="1800" dirty="0"/>
              <a:t>	</a:t>
            </a:r>
            <a:r>
              <a:rPr lang="zh-CN" altLang="en-US" sz="1800" dirty="0"/>
              <a:t>安信证券股份有限公司（以下简称“本公司”）经中国证券监督管理委员会核准，取得证券投资咨询业务许可。本公司及其投资咨询人员可以为证券投资人或客户提供证券投资分析、预测或者建议等直接或间接的有偿咨询服务。发布证券研究报告，是证券投资咨询业务的一种基本形式，本公司可以对证券及证券相关产品的价值、市场走势或者相关影响因素进行分析，形成证券估值、投资评级等投资分析意见，制作证券研究报告，并向本公司的客户发布。</a:t>
            </a:r>
            <a:r>
              <a:rPr lang="en-US" altLang="zh-CN" sz="1400" dirty="0">
                <a:latin typeface="华文楷体" panose="02010600040101010101" pitchFamily="2" charset="-122"/>
                <a:ea typeface="华文楷体" panose="02010600040101010101" pitchFamily="2" charset="-122"/>
              </a:rPr>
              <a:t>	</a:t>
            </a:r>
            <a:endParaRPr lang="zh-CN" altLang="zh-CN" sz="1400" b="1" dirty="0">
              <a:latin typeface="华文楷体" panose="02010600040101010101" pitchFamily="2" charset="-122"/>
              <a:ea typeface="华文楷体" panose="02010600040101010101" pitchFamily="2" charset="-122"/>
            </a:endParaRPr>
          </a:p>
          <a:p>
            <a:pPr>
              <a:buNone/>
            </a:pPr>
            <a:r>
              <a:rPr lang="en-US" altLang="zh-CN" sz="1400" dirty="0">
                <a:latin typeface="华文楷体" panose="02010600040101010101" pitchFamily="2" charset="-122"/>
                <a:ea typeface="华文楷体" panose="02010600040101010101" pitchFamily="2" charset="-122"/>
              </a:rPr>
              <a:t>	</a:t>
            </a:r>
            <a:endParaRPr lang="en-US" altLang="zh-CN" sz="2000" dirty="0"/>
          </a:p>
          <a:p>
            <a:pPr>
              <a:buNone/>
            </a:pPr>
            <a:endParaRPr lang="zh-CN" altLang="en-US" sz="2000"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r>
              <a:rPr lang="zh-CN" altLang="en-US" dirty="0"/>
              <a:t>免责声明</a:t>
            </a:r>
          </a:p>
        </p:txBody>
      </p:sp>
      <p:sp>
        <p:nvSpPr>
          <p:cNvPr id="3" name="内容占位符 2"/>
          <p:cNvSpPr>
            <a:spLocks noGrp="1"/>
          </p:cNvSpPr>
          <p:nvPr>
            <p:ph idx="4294967295"/>
          </p:nvPr>
        </p:nvSpPr>
        <p:spPr>
          <a:xfrm>
            <a:off x="457200" y="1268413"/>
            <a:ext cx="8229600" cy="4968875"/>
          </a:xfrm>
          <a:prstGeom prst="rect">
            <a:avLst/>
          </a:prstGeom>
        </p:spPr>
        <p:txBody>
          <a:bodyPr>
            <a:noAutofit/>
          </a:bodyPr>
          <a:lstStyle/>
          <a:p>
            <a:pPr marL="0" indent="0">
              <a:buNone/>
            </a:pPr>
            <a:r>
              <a:rPr lang="zh-CN" altLang="en-US" sz="1400" dirty="0"/>
              <a:t>本报告仅供安信证券股份有限公司（以下简称“本公司”）的客户使用。本公司不会因为任何机构或个人接收到本报告而视其为本公司的当然客户。</a:t>
            </a:r>
          </a:p>
          <a:p>
            <a:pPr marL="0" indent="0">
              <a:buNone/>
            </a:pPr>
            <a:r>
              <a:rPr lang="zh-CN" altLang="en-US" sz="1400" dirty="0"/>
              <a:t>本报告基于已公开的资料或信息撰写，但本公司不保证该等信息及资料的完整性、准确性。本报告所载的信息、资料、建议及推测仅反映本公司于本报告发布当日的判断，本报告中的证券或投资标的价格、价值及投资带来的收入可能会波动。在不同时期，本公司可能撰写并发布与本报告所载资料、建议及推测不一致的报告。本公司不保证本报告所含信息及资料保持在最新状态，本公司将随时补充、更新和修订有关信息及资料，但不保证及时公开发布。同时，本公司有权对本报告所含信息在不发出通知的情形下做出修改，投资者应当自行关注相应的更新或修改。任何有关本报告的摘要或节选都不代表本报告正式完整的观点，一切须以本公司向客户发布的本报告完整版本为准，如有需要，客户可以向本公司投资顾问进一步咨询。</a:t>
            </a:r>
          </a:p>
          <a:p>
            <a:pPr marL="0" indent="0">
              <a:buNone/>
            </a:pPr>
            <a:r>
              <a:rPr lang="zh-CN" altLang="en-US" sz="1400" dirty="0"/>
              <a:t>在法律许可的情况下，本公司及所属关联机构可能会持有报告中提到的公司所发行的证券或期权并进行证券或期权交易，也可能为这些公司提供或者争取提供投资银行、财务顾问或者金融产品等相关服务，提请客户充分注意。客户不应将本报告为作出其投资决策的惟一参考因素，亦不应认为本报告可以取代客户自身的投资判断与决策。在任何情况下，本报告中的信息或所表述的意见均不构成对任何人的投资建议，无论是否已经明示或暗示，本报告不能作为道义的、责任的和法律的依据或者凭证。在任何情况下，本公司亦不对任何人因使用本报告中的任何内容所引致的任何损失负任何责任。</a:t>
            </a:r>
          </a:p>
          <a:p>
            <a:pPr marL="0" indent="0">
              <a:buNone/>
            </a:pPr>
            <a:r>
              <a:rPr lang="zh-CN" altLang="en-US" sz="1400" dirty="0"/>
              <a:t>本报告版权仅为本公司所有，未经事先书面许可，任何机构和个人不得以任何形式翻版、复制、发表、转发或引用本报告的任何部分。如征得本公司同意进行引用、刊发的，需在允许的范围内使用，并注明出处为“安信证券股份有限公司研究中心”，且不得对本报告进行任何有悖原意的引用、删节和修改。</a:t>
            </a:r>
          </a:p>
          <a:p>
            <a:pPr marL="0" indent="0">
              <a:buNone/>
            </a:pPr>
            <a:r>
              <a:rPr lang="zh-CN" altLang="en-US" sz="1400" dirty="0"/>
              <a:t>本报告的估值结果和分析结论是基于所预定的假设，并采用适当的估值方法和模型得出的，由于假设、估值方法和模型均存在一定的局限性，估值结果和分析结论也存在局限性，请谨慎使用。</a:t>
            </a:r>
          </a:p>
          <a:p>
            <a:pPr marL="0" indent="0">
              <a:buNone/>
            </a:pPr>
            <a:r>
              <a:rPr lang="zh-CN" altLang="en-US" sz="1400" dirty="0"/>
              <a:t>安信证券股份有限公司对本声明条款具有惟一修改权和最终解释权。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4294967295"/>
          </p:nvPr>
        </p:nvGraphicFramePr>
        <p:xfrm>
          <a:off x="1115617" y="1412875"/>
          <a:ext cx="7571183" cy="1112520"/>
        </p:xfrm>
        <a:graphic>
          <a:graphicData uri="http://schemas.openxmlformats.org/drawingml/2006/table">
            <a:tbl>
              <a:tblPr firstRow="1" bandRow="1">
                <a:tableStyleId>{5C22544A-7EE6-4342-B048-85BDC9FD1C3A}</a:tableStyleId>
              </a:tblPr>
              <a:tblGrid>
                <a:gridCol w="1892796">
                  <a:extLst>
                    <a:ext uri="{9D8B030D-6E8A-4147-A177-3AD203B41FA5}">
                      <a16:colId xmlns:a16="http://schemas.microsoft.com/office/drawing/2014/main" val="20000"/>
                    </a:ext>
                  </a:extLst>
                </a:gridCol>
                <a:gridCol w="1059531">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818656">
                  <a:extLst>
                    <a:ext uri="{9D8B030D-6E8A-4147-A177-3AD203B41FA5}">
                      <a16:colId xmlns:a16="http://schemas.microsoft.com/office/drawing/2014/main" val="20003"/>
                    </a:ext>
                  </a:extLst>
                </a:gridCol>
              </a:tblGrid>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上海销售联系人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潘艳</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021-35082957</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panyan@essence.com.cn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北京销售联系人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李倩</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010-59113575</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liqian1@essence.com.cn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深圳销售联系人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王红彦</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0755-82558361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wanghy8@essence.com.cn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标题 2"/>
          <p:cNvSpPr>
            <a:spLocks noGrp="1"/>
          </p:cNvSpPr>
          <p:nvPr>
            <p:ph type="title"/>
          </p:nvPr>
        </p:nvSpPr>
        <p:spPr/>
        <p:txBody>
          <a:bodyPr/>
          <a:lstStyle/>
          <a:p>
            <a:r>
              <a:rPr lang="zh-CN" altLang="en-US" dirty="0"/>
              <a:t>联系方式</a:t>
            </a:r>
          </a:p>
        </p:txBody>
      </p:sp>
      <p:graphicFrame>
        <p:nvGraphicFramePr>
          <p:cNvPr id="6" name="表格 5"/>
          <p:cNvGraphicFramePr>
            <a:graphicFrameLocks noGrp="1"/>
          </p:cNvGraphicFramePr>
          <p:nvPr/>
        </p:nvGraphicFramePr>
        <p:xfrm>
          <a:off x="1187624" y="3429000"/>
          <a:ext cx="6120680" cy="27432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252718">
                <a:tc gridSpan="2">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安信证券研究中心</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extLst>
                  <a:ext uri="{0D108BD9-81ED-4DB2-BD59-A6C34878D82A}">
                    <a16:rowId xmlns:a16="http://schemas.microsoft.com/office/drawing/2014/main" val="10000"/>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深圳市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深圳市福田区深南大道</a:t>
                      </a:r>
                      <a:r>
                        <a:rPr lang="en-US" altLang="zh-CN" sz="1200" b="1" dirty="0">
                          <a:solidFill>
                            <a:srgbClr val="0A408C"/>
                          </a:solidFill>
                          <a:latin typeface="华文楷体" panose="02010600040101010101" pitchFamily="2" charset="-122"/>
                          <a:ea typeface="华文楷体" panose="02010600040101010101" pitchFamily="2" charset="-122"/>
                        </a:rPr>
                        <a:t>2008</a:t>
                      </a:r>
                      <a:r>
                        <a:rPr lang="zh-CN" altLang="en-US" sz="1200" b="1" dirty="0">
                          <a:solidFill>
                            <a:srgbClr val="0A408C"/>
                          </a:solidFill>
                          <a:latin typeface="华文楷体" panose="02010600040101010101" pitchFamily="2" charset="-122"/>
                          <a:ea typeface="华文楷体" panose="02010600040101010101" pitchFamily="2" charset="-122"/>
                        </a:rPr>
                        <a:t>号中国凤凰大厦</a:t>
                      </a:r>
                      <a:r>
                        <a:rPr lang="en-US" altLang="zh-CN" sz="1200" b="1" dirty="0">
                          <a:solidFill>
                            <a:srgbClr val="0A408C"/>
                          </a:solidFill>
                          <a:latin typeface="华文楷体" panose="02010600040101010101" pitchFamily="2" charset="-122"/>
                          <a:ea typeface="华文楷体" panose="02010600040101010101" pitchFamily="2" charset="-122"/>
                        </a:rPr>
                        <a:t>1</a:t>
                      </a:r>
                      <a:r>
                        <a:rPr lang="zh-CN" altLang="en-US" sz="1200" b="1" dirty="0">
                          <a:solidFill>
                            <a:srgbClr val="0A408C"/>
                          </a:solidFill>
                          <a:latin typeface="华文楷体" panose="02010600040101010101" pitchFamily="2" charset="-122"/>
                          <a:ea typeface="华文楷体" panose="02010600040101010101" pitchFamily="2" charset="-122"/>
                        </a:rPr>
                        <a:t>栋</a:t>
                      </a:r>
                      <a:r>
                        <a:rPr lang="en-US" altLang="zh-CN" sz="1200" b="1" dirty="0">
                          <a:solidFill>
                            <a:srgbClr val="0A408C"/>
                          </a:solidFill>
                          <a:latin typeface="华文楷体" panose="02010600040101010101" pitchFamily="2" charset="-122"/>
                          <a:ea typeface="华文楷体" panose="02010600040101010101" pitchFamily="2" charset="-122"/>
                        </a:rPr>
                        <a:t>7</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200" b="1" dirty="0">
                          <a:solidFill>
                            <a:srgbClr val="0A408C"/>
                          </a:solidFill>
                          <a:latin typeface="华文楷体" panose="02010600040101010101" pitchFamily="2" charset="-122"/>
                          <a:ea typeface="华文楷体" panose="02010600040101010101" pitchFamily="2" charset="-122"/>
                        </a:rPr>
                        <a:t>518026</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上海市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上海市虹口区东大名路</a:t>
                      </a:r>
                      <a:r>
                        <a:rPr lang="en-US" altLang="zh-CN" sz="1200" b="1" dirty="0">
                          <a:solidFill>
                            <a:srgbClr val="0A408C"/>
                          </a:solidFill>
                          <a:latin typeface="华文楷体" panose="02010600040101010101" pitchFamily="2" charset="-122"/>
                          <a:ea typeface="华文楷体" panose="02010600040101010101" pitchFamily="2" charset="-122"/>
                        </a:rPr>
                        <a:t>638</a:t>
                      </a:r>
                      <a:r>
                        <a:rPr lang="zh-CN" altLang="en-US" sz="1200" b="1" dirty="0">
                          <a:solidFill>
                            <a:srgbClr val="0A408C"/>
                          </a:solidFill>
                          <a:latin typeface="华文楷体" panose="02010600040101010101" pitchFamily="2" charset="-122"/>
                          <a:ea typeface="华文楷体" panose="02010600040101010101" pitchFamily="2" charset="-122"/>
                        </a:rPr>
                        <a:t>号国投大厦</a:t>
                      </a:r>
                      <a:r>
                        <a:rPr lang="en-US" altLang="zh-CN" sz="1200" b="1" dirty="0">
                          <a:solidFill>
                            <a:srgbClr val="0A408C"/>
                          </a:solidFill>
                          <a:latin typeface="华文楷体" panose="02010600040101010101" pitchFamily="2" charset="-122"/>
                          <a:ea typeface="华文楷体" panose="02010600040101010101" pitchFamily="2" charset="-122"/>
                        </a:rPr>
                        <a:t>3</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rgbClr val="0A408C"/>
                          </a:solidFill>
                          <a:latin typeface="华文楷体" panose="02010600040101010101" pitchFamily="2" charset="-122"/>
                          <a:ea typeface="华文楷体" panose="02010600040101010101" pitchFamily="2" charset="-122"/>
                        </a:rPr>
                        <a:t>200080</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北京市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北京市西城区阜成门北大街</a:t>
                      </a:r>
                      <a:r>
                        <a:rPr lang="en-US" altLang="zh-CN" sz="1200" b="1" dirty="0">
                          <a:solidFill>
                            <a:srgbClr val="0A408C"/>
                          </a:solidFill>
                          <a:latin typeface="华文楷体" panose="02010600040101010101" pitchFamily="2" charset="-122"/>
                          <a:ea typeface="华文楷体" panose="02010600040101010101" pitchFamily="2" charset="-122"/>
                        </a:rPr>
                        <a:t>2</a:t>
                      </a:r>
                      <a:r>
                        <a:rPr lang="zh-CN" altLang="en-US" sz="1200" b="1" dirty="0">
                          <a:solidFill>
                            <a:srgbClr val="0A408C"/>
                          </a:solidFill>
                          <a:latin typeface="华文楷体" panose="02010600040101010101" pitchFamily="2" charset="-122"/>
                          <a:ea typeface="华文楷体" panose="02010600040101010101" pitchFamily="2" charset="-122"/>
                        </a:rPr>
                        <a:t>号楼国投金融大厦</a:t>
                      </a:r>
                      <a:r>
                        <a:rPr lang="en-US" altLang="zh-CN" sz="1200" b="1" dirty="0">
                          <a:solidFill>
                            <a:srgbClr val="0A408C"/>
                          </a:solidFill>
                          <a:latin typeface="华文楷体" panose="02010600040101010101" pitchFamily="2" charset="-122"/>
                          <a:ea typeface="华文楷体" panose="02010600040101010101" pitchFamily="2" charset="-122"/>
                        </a:rPr>
                        <a:t>15</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rgbClr val="0A408C"/>
                          </a:solidFill>
                          <a:latin typeface="华文楷体" panose="02010600040101010101" pitchFamily="2" charset="-122"/>
                          <a:ea typeface="华文楷体" panose="02010600040101010101" pitchFamily="2" charset="-122"/>
                        </a:rPr>
                        <a:t>100034</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scene3d>
              <a:camera prst="orthographicFront"/>
              <a:lightRig rig="threePt" dir="t"/>
            </a:scene3d>
          </a:bodyPr>
          <a:lstStyle/>
          <a:p>
            <a:r>
              <a:rPr lang="zh-CN" altLang="en-US" b="1" dirty="0">
                <a:solidFill>
                  <a:srgbClr val="FFFF00"/>
                </a:solidFill>
                <a:effectLst/>
              </a:rPr>
              <a:t>策略自动产生与配置平台</a:t>
            </a:r>
          </a:p>
        </p:txBody>
      </p:sp>
      <p:sp>
        <p:nvSpPr>
          <p:cNvPr id="3" name="内容占位符 2"/>
          <p:cNvSpPr>
            <a:spLocks noGrp="1"/>
          </p:cNvSpPr>
          <p:nvPr>
            <p:ph idx="1"/>
          </p:nvPr>
        </p:nvSpPr>
        <p:spPr/>
        <p:txBody>
          <a:bodyPr/>
          <a:lstStyle/>
          <a:p>
            <a:r>
              <a:rPr lang="zh-CN" altLang="en-US" sz="2800" dirty="0">
                <a:solidFill>
                  <a:srgbClr val="FF0000"/>
                </a:solidFill>
                <a:latin typeface="黑体" panose="02010609060101010101" pitchFamily="2" charset="-122"/>
                <a:ea typeface="黑体" panose="02010609060101010101" pitchFamily="2" charset="-122"/>
              </a:rPr>
              <a:t>一个平台</a:t>
            </a:r>
            <a:r>
              <a:rPr lang="zh-CN" altLang="en-US" sz="2800" dirty="0">
                <a:latin typeface="黑体" panose="02010609060101010101" pitchFamily="2" charset="-122"/>
                <a:ea typeface="黑体" panose="02010609060101010101" pitchFamily="2" charset="-122"/>
              </a:rPr>
              <a:t>：自主研发了全自动生产交易策略的平台</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千种策略</a:t>
            </a:r>
            <a:r>
              <a:rPr lang="zh-CN" altLang="en-US" sz="2800" dirty="0">
                <a:latin typeface="黑体" panose="02010609060101010101" pitchFamily="2" charset="-122"/>
                <a:ea typeface="黑体" panose="02010609060101010101" pitchFamily="2" charset="-122"/>
              </a:rPr>
              <a:t>：从成千上万策略中按指定方案选出一篮子样本外优秀可供交易的策略</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万般配置</a:t>
            </a:r>
            <a:r>
              <a:rPr lang="zh-CN" altLang="en-US" sz="2800" dirty="0">
                <a:latin typeface="黑体" panose="02010609060101010101" pitchFamily="2" charset="-122"/>
                <a:ea typeface="黑体" panose="02010609060101010101" pitchFamily="2" charset="-122"/>
              </a:rPr>
              <a:t>：可基于各种投资约束以及各种配置模型对优秀策略进行动态配置</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无限容量</a:t>
            </a:r>
            <a:r>
              <a:rPr lang="zh-CN" altLang="en-US" sz="2800" dirty="0">
                <a:latin typeface="黑体" panose="02010609060101010101" pitchFamily="2" charset="-122"/>
                <a:ea typeface="黑体" panose="02010609060101010101" pitchFamily="2" charset="-122"/>
              </a:rPr>
              <a:t>：策略足够多，资金容量就足够大</a:t>
            </a:r>
          </a:p>
          <a:p>
            <a:r>
              <a:rPr lang="zh-CN" altLang="en-US" sz="2800" dirty="0">
                <a:solidFill>
                  <a:srgbClr val="FF0000"/>
                </a:solidFill>
                <a:latin typeface="黑体" panose="02010609060101010101" pitchFamily="2" charset="-122"/>
                <a:ea typeface="黑体" panose="02010609060101010101" pitchFamily="2" charset="-122"/>
              </a:rPr>
              <a:t>任意频率</a:t>
            </a:r>
            <a:r>
              <a:rPr lang="zh-CN" altLang="en-US" sz="2800" dirty="0">
                <a:latin typeface="黑体" panose="02010609060101010101" pitchFamily="2" charset="-122"/>
                <a:ea typeface="黑体" panose="02010609060101010101" pitchFamily="2" charset="-122"/>
              </a:rPr>
              <a:t>：从中低频到高频，都可以通过此平台产生策略</a:t>
            </a:r>
          </a:p>
          <a:p>
            <a:r>
              <a:rPr lang="zh-CN" altLang="en-US" sz="2800" dirty="0">
                <a:latin typeface="黑体" panose="02010609060101010101" pitchFamily="2" charset="-122"/>
                <a:ea typeface="黑体" panose="02010609060101010101" pitchFamily="2" charset="-122"/>
              </a:rPr>
              <a:t>所有策略均通过回测的检验</a:t>
            </a:r>
            <a:endParaRPr lang="zh-CN" altLang="en-US" dirty="0">
              <a:latin typeface="黑体" panose="02010609060101010101" pitchFamily="2" charset="-122"/>
              <a:ea typeface="黑体" panose="02010609060101010101" pitchFamily="2" charset="-122"/>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r>
              <a:rPr lang="zh-CN" altLang="en-US" b="1" dirty="0">
                <a:solidFill>
                  <a:srgbClr val="FFFF00"/>
                </a:solidFill>
                <a:effectLst/>
              </a:rPr>
              <a:t>研发平台初衷</a:t>
            </a:r>
            <a:endParaRPr lang="zh-CN" altLang="en-US"/>
          </a:p>
        </p:txBody>
      </p:sp>
      <p:sp>
        <p:nvSpPr>
          <p:cNvPr id="3" name="内容占位符 2"/>
          <p:cNvSpPr>
            <a:spLocks noGrp="1"/>
          </p:cNvSpPr>
          <p:nvPr>
            <p:ph idx="1"/>
          </p:nvPr>
        </p:nvSpPr>
        <p:spPr/>
        <p:txBody>
          <a:bodyPr/>
          <a:lstStyle/>
          <a:p>
            <a:r>
              <a:rPr lang="zh-CN" altLang="en-US" sz="2800">
                <a:solidFill>
                  <a:srgbClr val="FF0000"/>
                </a:solidFill>
              </a:rPr>
              <a:t>因子研究</a:t>
            </a:r>
            <a:endParaRPr lang="zh-CN" altLang="en-US" sz="2800"/>
          </a:p>
          <a:p>
            <a:pPr lvl="1"/>
            <a:r>
              <a:rPr lang="zh-CN" altLang="en-US" sz="2400"/>
              <a:t>研究员的因子研究需要花费大量的时间来做因子的组合和因子参数的确定</a:t>
            </a:r>
          </a:p>
          <a:p>
            <a:r>
              <a:rPr lang="zh-CN" altLang="en-US" sz="2800">
                <a:solidFill>
                  <a:srgbClr val="FF0000"/>
                </a:solidFill>
              </a:rPr>
              <a:t>股性</a:t>
            </a:r>
            <a:endParaRPr lang="zh-CN" altLang="en-US" sz="2800"/>
          </a:p>
          <a:p>
            <a:pPr lvl="1"/>
            <a:r>
              <a:rPr lang="zh-CN" altLang="en-US" sz="2400"/>
              <a:t>个股是具有自己的股性的，横截面选股难以体现出这一点</a:t>
            </a:r>
          </a:p>
          <a:p>
            <a:r>
              <a:rPr lang="zh-CN" altLang="en-US" sz="2800">
                <a:solidFill>
                  <a:srgbClr val="FF0000"/>
                </a:solidFill>
              </a:rPr>
              <a:t>交易频率</a:t>
            </a:r>
            <a:endParaRPr lang="zh-CN" altLang="en-US" sz="2800"/>
          </a:p>
          <a:p>
            <a:pPr lvl="1"/>
            <a:r>
              <a:rPr lang="zh-CN" altLang="en-US" sz="2400"/>
              <a:t>相对高频的策略收益回撤比更加优秀，但是资金容量也更加小</a:t>
            </a:r>
          </a:p>
          <a:p>
            <a:r>
              <a:rPr lang="zh-CN" altLang="en-US" sz="2800">
                <a:solidFill>
                  <a:srgbClr val="FF0000"/>
                </a:solidFill>
              </a:rPr>
              <a:t>资产配置</a:t>
            </a:r>
            <a:endParaRPr lang="zh-CN" altLang="en-US" sz="2800"/>
          </a:p>
          <a:p>
            <a:pPr lvl="1"/>
            <a:r>
              <a:rPr lang="zh-CN" altLang="en-US" sz="2400"/>
              <a:t>国内底层资产品种少，难以进行配置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r>
              <a:rPr lang="zh-CN" altLang="en-US" b="1" dirty="0">
                <a:solidFill>
                  <a:srgbClr val="FFFF00"/>
                </a:solidFill>
                <a:effectLst/>
              </a:rPr>
              <a:t>解决方案</a:t>
            </a:r>
          </a:p>
        </p:txBody>
      </p:sp>
      <p:sp>
        <p:nvSpPr>
          <p:cNvPr id="3" name="内容占位符 2"/>
          <p:cNvSpPr>
            <a:spLocks noGrp="1"/>
          </p:cNvSpPr>
          <p:nvPr>
            <p:ph idx="1"/>
          </p:nvPr>
        </p:nvSpPr>
        <p:spPr/>
        <p:txBody>
          <a:bodyPr/>
          <a:lstStyle/>
          <a:p>
            <a:r>
              <a:rPr lang="zh-CN" altLang="en-US" sz="2800" dirty="0">
                <a:solidFill>
                  <a:srgbClr val="FF0000"/>
                </a:solidFill>
                <a:sym typeface="+mn-ea"/>
              </a:rPr>
              <a:t>因子研究</a:t>
            </a:r>
          </a:p>
          <a:p>
            <a:pPr lvl="1"/>
            <a:r>
              <a:rPr lang="zh-CN" altLang="en-US" sz="2400" dirty="0"/>
              <a:t>通过分析自动产生的策略，可以观测到哪些因子组合，哪些因子参数对某一个标的比较合适</a:t>
            </a:r>
          </a:p>
          <a:p>
            <a:pPr lvl="0"/>
            <a:r>
              <a:rPr lang="zh-CN" altLang="en-US" sz="2800" dirty="0">
                <a:solidFill>
                  <a:srgbClr val="FF0000"/>
                </a:solidFill>
                <a:sym typeface="+mn-ea"/>
              </a:rPr>
              <a:t>股性</a:t>
            </a:r>
          </a:p>
          <a:p>
            <a:pPr lvl="1"/>
            <a:r>
              <a:rPr lang="zh-CN" altLang="en-US" sz="2400" dirty="0"/>
              <a:t>基于遗传规划的基于规则的个股择时能有效抓住个股的股性</a:t>
            </a:r>
          </a:p>
          <a:p>
            <a:pPr lvl="0"/>
            <a:r>
              <a:rPr lang="zh-CN" altLang="en-US" sz="2800" dirty="0">
                <a:solidFill>
                  <a:srgbClr val="FF0000"/>
                </a:solidFill>
                <a:sym typeface="+mn-ea"/>
              </a:rPr>
              <a:t>交易频率</a:t>
            </a:r>
          </a:p>
          <a:p>
            <a:pPr lvl="1"/>
            <a:r>
              <a:rPr lang="zh-CN" altLang="en-US" sz="2400" dirty="0"/>
              <a:t>由于能够批量产出策略，使得高频策略的资金容量得到显著的提高</a:t>
            </a:r>
          </a:p>
          <a:p>
            <a:pPr lvl="0"/>
            <a:r>
              <a:rPr lang="zh-CN" altLang="en-US" sz="2800" dirty="0">
                <a:solidFill>
                  <a:srgbClr val="FF0000"/>
                </a:solidFill>
                <a:sym typeface="+mn-ea"/>
              </a:rPr>
              <a:t>资产配置</a:t>
            </a:r>
            <a:endParaRPr lang="zh-CN" altLang="en-US" sz="2800" dirty="0"/>
          </a:p>
          <a:p>
            <a:pPr lvl="1"/>
            <a:r>
              <a:rPr lang="zh-CN" altLang="en-US" sz="2400" dirty="0"/>
              <a:t>策略即资产，不同收益风险特征的策略成就策略配置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策略产生与配置平台大致架构</a:t>
            </a:r>
          </a:p>
        </p:txBody>
      </p:sp>
      <p:sp>
        <p:nvSpPr>
          <p:cNvPr id="3" name="内容占位符 2"/>
          <p:cNvSpPr>
            <a:spLocks noGrp="1"/>
          </p:cNvSpPr>
          <p:nvPr>
            <p:ph idx="1"/>
          </p:nvPr>
        </p:nvSpPr>
        <p:spPr>
          <a:xfrm>
            <a:off x="457200" y="1174750"/>
            <a:ext cx="8229600" cy="5483225"/>
          </a:xfrm>
        </p:spPr>
        <p:txBody>
          <a:bodyPr/>
          <a:lstStyle/>
          <a:p>
            <a:r>
              <a:rPr lang="zh-CN" altLang="en-US" sz="2800" dirty="0">
                <a:solidFill>
                  <a:srgbClr val="FF0000"/>
                </a:solidFill>
              </a:rPr>
              <a:t>因子库</a:t>
            </a:r>
            <a:endParaRPr lang="zh-CN" altLang="en-US" sz="2800" dirty="0"/>
          </a:p>
          <a:p>
            <a:pPr lvl="1"/>
            <a:r>
              <a:rPr lang="zh-CN" altLang="en-US" sz="2400" dirty="0"/>
              <a:t>技术类因子：MACD，RSI</a:t>
            </a:r>
          </a:p>
          <a:p>
            <a:pPr lvl="1"/>
            <a:r>
              <a:rPr lang="zh-CN" altLang="en-US" sz="2400" dirty="0"/>
              <a:t>模式识别类因子：头肩底，头肩顶</a:t>
            </a:r>
          </a:p>
          <a:p>
            <a:pPr lvl="1"/>
            <a:r>
              <a:rPr lang="zh-CN" altLang="en-US" sz="2400" dirty="0"/>
              <a:t>波动率因子：ATR</a:t>
            </a:r>
          </a:p>
          <a:p>
            <a:pPr lvl="1"/>
            <a:r>
              <a:rPr lang="zh-CN" altLang="en-US" sz="2400" dirty="0"/>
              <a:t>数学类因子：SIN，COR</a:t>
            </a:r>
          </a:p>
          <a:p>
            <a:r>
              <a:rPr lang="zh-CN" altLang="en-US" sz="2800" dirty="0">
                <a:solidFill>
                  <a:srgbClr val="FF0000"/>
                </a:solidFill>
              </a:rPr>
              <a:t>遗传规划系统</a:t>
            </a:r>
          </a:p>
          <a:p>
            <a:pPr lvl="1"/>
            <a:r>
              <a:rPr lang="zh-CN" altLang="en-US" sz="2400" dirty="0"/>
              <a:t>通过遗传规划的方法让策略根据回测结果自身演化。</a:t>
            </a:r>
          </a:p>
          <a:p>
            <a:r>
              <a:rPr lang="zh-CN" altLang="en-US" sz="2800" dirty="0">
                <a:solidFill>
                  <a:srgbClr val="FF0000"/>
                </a:solidFill>
              </a:rPr>
              <a:t>回测与绩效归因系统</a:t>
            </a:r>
            <a:endParaRPr lang="zh-CN" altLang="en-US" sz="2800" dirty="0"/>
          </a:p>
          <a:p>
            <a:pPr lvl="1"/>
            <a:r>
              <a:rPr lang="zh-CN" altLang="en-US" sz="2400" dirty="0"/>
              <a:t>回测系统指从预测值到回测的部分</a:t>
            </a:r>
          </a:p>
          <a:p>
            <a:pPr lvl="1"/>
            <a:r>
              <a:rPr lang="zh-CN" altLang="en-US" sz="2400" dirty="0"/>
              <a:t>年化夏普，收益的峰度、偏度，盈亏比，胜率</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r>
              <a:rPr lang="zh-CN" altLang="en-US" b="1" dirty="0">
                <a:solidFill>
                  <a:srgbClr val="FFFF00"/>
                </a:solidFill>
                <a:effectLst/>
              </a:rPr>
              <a:t>步骤与回测方式</a:t>
            </a:r>
            <a:endParaRPr lang="zh-CN" altLang="en-US" dirty="0"/>
          </a:p>
        </p:txBody>
      </p:sp>
      <p:sp>
        <p:nvSpPr>
          <p:cNvPr id="7" name="椭圆 6">
            <a:extLst>
              <a:ext uri="{FF2B5EF4-FFF2-40B4-BE49-F238E27FC236}">
                <a16:creationId xmlns:a16="http://schemas.microsoft.com/office/drawing/2014/main" id="{C83D93A4-6B2D-4EB5-8CDB-42C2B3D5B1FD}"/>
              </a:ext>
            </a:extLst>
          </p:cNvPr>
          <p:cNvSpPr/>
          <p:nvPr/>
        </p:nvSpPr>
        <p:spPr>
          <a:xfrm>
            <a:off x="2915816"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rgbClr val="FF0000"/>
                </a:solidFill>
              </a:rPr>
              <a:t>&gt;</a:t>
            </a:r>
            <a:endParaRPr lang="zh-CN" altLang="en-US" sz="4400" dirty="0">
              <a:solidFill>
                <a:srgbClr val="FF0000"/>
              </a:solidFill>
            </a:endParaRPr>
          </a:p>
        </p:txBody>
      </p:sp>
      <p:sp>
        <p:nvSpPr>
          <p:cNvPr id="9" name="椭圆 8">
            <a:extLst>
              <a:ext uri="{FF2B5EF4-FFF2-40B4-BE49-F238E27FC236}">
                <a16:creationId xmlns:a16="http://schemas.microsoft.com/office/drawing/2014/main" id="{E961BB1A-556B-4054-B6BE-D495C0E7F753}"/>
              </a:ext>
            </a:extLst>
          </p:cNvPr>
          <p:cNvSpPr/>
          <p:nvPr/>
        </p:nvSpPr>
        <p:spPr>
          <a:xfrm>
            <a:off x="1979712"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060F810-9B09-46D3-BD9B-ED9A12104E8C}"/>
              </a:ext>
            </a:extLst>
          </p:cNvPr>
          <p:cNvSpPr/>
          <p:nvPr/>
        </p:nvSpPr>
        <p:spPr>
          <a:xfrm>
            <a:off x="3923928" y="1954459"/>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95D5175-229F-43DB-A635-EC561D8C95B8}"/>
              </a:ext>
            </a:extLst>
          </p:cNvPr>
          <p:cNvSpPr/>
          <p:nvPr/>
        </p:nvSpPr>
        <p:spPr>
          <a:xfrm>
            <a:off x="4932040" y="314096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FF0000"/>
                </a:solidFill>
              </a:rPr>
              <a:t>&gt;</a:t>
            </a:r>
            <a:endParaRPr lang="zh-CN" altLang="en-US" sz="4400" dirty="0"/>
          </a:p>
        </p:txBody>
      </p:sp>
      <p:sp>
        <p:nvSpPr>
          <p:cNvPr id="15" name="椭圆 14">
            <a:extLst>
              <a:ext uri="{FF2B5EF4-FFF2-40B4-BE49-F238E27FC236}">
                <a16:creationId xmlns:a16="http://schemas.microsoft.com/office/drawing/2014/main" id="{BE9BDCCD-004C-49DC-90BB-B80B528EA090}"/>
              </a:ext>
            </a:extLst>
          </p:cNvPr>
          <p:cNvSpPr/>
          <p:nvPr/>
        </p:nvSpPr>
        <p:spPr>
          <a:xfrm>
            <a:off x="3392906"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16" name="椭圆 15">
            <a:extLst>
              <a:ext uri="{FF2B5EF4-FFF2-40B4-BE49-F238E27FC236}">
                <a16:creationId xmlns:a16="http://schemas.microsoft.com/office/drawing/2014/main" id="{4E7B249D-BA27-4162-BAA9-A12AD021A2F1}"/>
              </a:ext>
            </a:extLst>
          </p:cNvPr>
          <p:cNvSpPr/>
          <p:nvPr/>
        </p:nvSpPr>
        <p:spPr>
          <a:xfrm>
            <a:off x="5976156" y="4543704"/>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093BD169-9FC5-4558-9D06-50A41EDE9D2B}"/>
              </a:ext>
            </a:extLst>
          </p:cNvPr>
          <p:cNvCxnSpPr>
            <a:cxnSpLocks/>
            <a:stCxn id="12" idx="3"/>
            <a:endCxn id="7" idx="7"/>
          </p:cNvCxnSpPr>
          <p:nvPr/>
        </p:nvCxnSpPr>
        <p:spPr>
          <a:xfrm flipH="1">
            <a:off x="3591905"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42A4B42-1F8A-4C6F-AC71-5A348207ECFC}"/>
              </a:ext>
            </a:extLst>
          </p:cNvPr>
          <p:cNvCxnSpPr>
            <a:stCxn id="12" idx="5"/>
            <a:endCxn id="14" idx="1"/>
          </p:cNvCxnSpPr>
          <p:nvPr/>
        </p:nvCxnSpPr>
        <p:spPr>
          <a:xfrm>
            <a:off x="4600017" y="2630548"/>
            <a:ext cx="448022" cy="6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0325BBB-4843-42E2-8FD8-C998EF8D2B49}"/>
              </a:ext>
            </a:extLst>
          </p:cNvPr>
          <p:cNvCxnSpPr>
            <a:cxnSpLocks/>
            <a:stCxn id="7" idx="3"/>
            <a:endCxn id="9" idx="0"/>
          </p:cNvCxnSpPr>
          <p:nvPr/>
        </p:nvCxnSpPr>
        <p:spPr>
          <a:xfrm flipH="1">
            <a:off x="2375756" y="3817057"/>
            <a:ext cx="656059" cy="72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6341E41-E010-4A4C-AEDE-BEA4C1161CFA}"/>
              </a:ext>
            </a:extLst>
          </p:cNvPr>
          <p:cNvCxnSpPr>
            <a:cxnSpLocks/>
            <a:stCxn id="7" idx="5"/>
            <a:endCxn id="15" idx="0"/>
          </p:cNvCxnSpPr>
          <p:nvPr/>
        </p:nvCxnSpPr>
        <p:spPr>
          <a:xfrm>
            <a:off x="3591905" y="3817057"/>
            <a:ext cx="197045"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04036F7-DE93-4089-8563-E47C8889014C}"/>
              </a:ext>
            </a:extLst>
          </p:cNvPr>
          <p:cNvCxnSpPr>
            <a:cxnSpLocks/>
            <a:stCxn id="14" idx="3"/>
            <a:endCxn id="49" idx="0"/>
          </p:cNvCxnSpPr>
          <p:nvPr/>
        </p:nvCxnSpPr>
        <p:spPr>
          <a:xfrm flipH="1">
            <a:off x="4778896" y="3817057"/>
            <a:ext cx="269143" cy="75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CFC4C5A-C856-42F2-ADC8-A370FDAD9875}"/>
              </a:ext>
            </a:extLst>
          </p:cNvPr>
          <p:cNvCxnSpPr>
            <a:cxnSpLocks/>
            <a:stCxn id="14" idx="5"/>
            <a:endCxn id="16" idx="0"/>
          </p:cNvCxnSpPr>
          <p:nvPr/>
        </p:nvCxnSpPr>
        <p:spPr>
          <a:xfrm>
            <a:off x="5608129" y="3817057"/>
            <a:ext cx="764071" cy="72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3FCDD84-4B5D-4382-A145-DCC1A7D578DD}"/>
              </a:ext>
            </a:extLst>
          </p:cNvPr>
          <p:cNvSpPr txBox="1"/>
          <p:nvPr/>
        </p:nvSpPr>
        <p:spPr>
          <a:xfrm>
            <a:off x="4051970" y="1977106"/>
            <a:ext cx="432048" cy="769441"/>
          </a:xfrm>
          <a:prstGeom prst="rect">
            <a:avLst/>
          </a:prstGeom>
          <a:noFill/>
        </p:spPr>
        <p:txBody>
          <a:bodyPr wrap="square" rtlCol="0">
            <a:spAutoFit/>
          </a:bodyPr>
          <a:lstStyle/>
          <a:p>
            <a:r>
              <a:rPr lang="en-US" altLang="zh-CN" sz="4400" dirty="0">
                <a:solidFill>
                  <a:srgbClr val="FF0000"/>
                </a:solidFill>
              </a:rPr>
              <a:t>&amp;</a:t>
            </a:r>
            <a:endParaRPr lang="zh-CN" altLang="en-US" sz="4400" dirty="0">
              <a:solidFill>
                <a:srgbClr val="FF0000"/>
              </a:solidFill>
            </a:endParaRPr>
          </a:p>
        </p:txBody>
      </p:sp>
      <p:sp>
        <p:nvSpPr>
          <p:cNvPr id="42" name="文本框 41">
            <a:extLst>
              <a:ext uri="{FF2B5EF4-FFF2-40B4-BE49-F238E27FC236}">
                <a16:creationId xmlns:a16="http://schemas.microsoft.com/office/drawing/2014/main" id="{6BC62CDC-2A6B-427D-8ABD-0B3A082ADFB0}"/>
              </a:ext>
            </a:extLst>
          </p:cNvPr>
          <p:cNvSpPr txBox="1"/>
          <p:nvPr/>
        </p:nvSpPr>
        <p:spPr>
          <a:xfrm>
            <a:off x="2035645" y="4785859"/>
            <a:ext cx="936104" cy="307777"/>
          </a:xfrm>
          <a:prstGeom prst="rect">
            <a:avLst/>
          </a:prstGeom>
          <a:noFill/>
        </p:spPr>
        <p:txBody>
          <a:bodyPr wrap="square" rtlCol="0">
            <a:spAutoFit/>
          </a:bodyPr>
          <a:lstStyle/>
          <a:p>
            <a:r>
              <a:rPr lang="en-US" altLang="zh-CN" sz="1400" dirty="0">
                <a:solidFill>
                  <a:srgbClr val="FF0000"/>
                </a:solidFill>
              </a:rPr>
              <a:t>MA(5)</a:t>
            </a:r>
            <a:endParaRPr lang="zh-CN" altLang="en-US" sz="1400" dirty="0">
              <a:solidFill>
                <a:srgbClr val="FF0000"/>
              </a:solidFill>
            </a:endParaRPr>
          </a:p>
        </p:txBody>
      </p:sp>
      <p:sp>
        <p:nvSpPr>
          <p:cNvPr id="47" name="文本框 46">
            <a:extLst>
              <a:ext uri="{FF2B5EF4-FFF2-40B4-BE49-F238E27FC236}">
                <a16:creationId xmlns:a16="http://schemas.microsoft.com/office/drawing/2014/main" id="{1AF49F3A-6959-4F7E-B6A2-716C4019681E}"/>
              </a:ext>
            </a:extLst>
          </p:cNvPr>
          <p:cNvSpPr txBox="1"/>
          <p:nvPr/>
        </p:nvSpPr>
        <p:spPr>
          <a:xfrm>
            <a:off x="6050446" y="4808942"/>
            <a:ext cx="1080120" cy="276999"/>
          </a:xfrm>
          <a:prstGeom prst="rect">
            <a:avLst/>
          </a:prstGeom>
          <a:noFill/>
        </p:spPr>
        <p:txBody>
          <a:bodyPr wrap="square" rtlCol="0">
            <a:spAutoFit/>
          </a:bodyPr>
          <a:lstStyle/>
          <a:p>
            <a:r>
              <a:rPr lang="en-US" altLang="zh-CN" sz="1200" dirty="0">
                <a:solidFill>
                  <a:srgbClr val="FF0000"/>
                </a:solidFill>
              </a:rPr>
              <a:t>MA(60)</a:t>
            </a:r>
            <a:endParaRPr lang="zh-CN" altLang="en-US" sz="1200" dirty="0">
              <a:solidFill>
                <a:srgbClr val="FF0000"/>
              </a:solidFill>
            </a:endParaRPr>
          </a:p>
        </p:txBody>
      </p:sp>
      <p:sp>
        <p:nvSpPr>
          <p:cNvPr id="48" name="文本框 47">
            <a:extLst>
              <a:ext uri="{FF2B5EF4-FFF2-40B4-BE49-F238E27FC236}">
                <a16:creationId xmlns:a16="http://schemas.microsoft.com/office/drawing/2014/main" id="{C0C54025-7BF2-4695-BA0F-F7C45D34E025}"/>
              </a:ext>
            </a:extLst>
          </p:cNvPr>
          <p:cNvSpPr txBox="1"/>
          <p:nvPr/>
        </p:nvSpPr>
        <p:spPr>
          <a:xfrm>
            <a:off x="3469896" y="4816637"/>
            <a:ext cx="638108"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
        <p:nvSpPr>
          <p:cNvPr id="49" name="椭圆 48">
            <a:extLst>
              <a:ext uri="{FF2B5EF4-FFF2-40B4-BE49-F238E27FC236}">
                <a16:creationId xmlns:a16="http://schemas.microsoft.com/office/drawing/2014/main" id="{D53F2255-D5F2-43AB-B770-1E05BF904BDE}"/>
              </a:ext>
            </a:extLst>
          </p:cNvPr>
          <p:cNvSpPr/>
          <p:nvPr/>
        </p:nvSpPr>
        <p:spPr>
          <a:xfrm>
            <a:off x="4382852" y="4574848"/>
            <a:ext cx="79208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60" name="文本框 59">
            <a:extLst>
              <a:ext uri="{FF2B5EF4-FFF2-40B4-BE49-F238E27FC236}">
                <a16:creationId xmlns:a16="http://schemas.microsoft.com/office/drawing/2014/main" id="{6B0DE5F2-46DE-4E31-A327-603D6C5ECC15}"/>
              </a:ext>
            </a:extLst>
          </p:cNvPr>
          <p:cNvSpPr txBox="1"/>
          <p:nvPr/>
        </p:nvSpPr>
        <p:spPr>
          <a:xfrm>
            <a:off x="4434373" y="4855615"/>
            <a:ext cx="638108"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E75FD-B50C-498E-A1CB-428CC0EB745F}"/>
              </a:ext>
            </a:extLst>
          </p:cNvPr>
          <p:cNvSpPr>
            <a:spLocks noGrp="1"/>
          </p:cNvSpPr>
          <p:nvPr>
            <p:ph type="title"/>
          </p:nvPr>
        </p:nvSpPr>
        <p:spPr>
          <a:xfrm>
            <a:off x="457200" y="254099"/>
            <a:ext cx="8229600" cy="582613"/>
          </a:xfrm>
        </p:spPr>
        <p:txBody>
          <a:bodyPr/>
          <a:lstStyle/>
          <a:p>
            <a:r>
              <a:rPr lang="en-US" altLang="zh-CN" b="1" dirty="0">
                <a:solidFill>
                  <a:srgbClr val="FFFF00"/>
                </a:solidFill>
              </a:rPr>
              <a:t>Crossover</a:t>
            </a:r>
            <a:endParaRPr lang="zh-CN" altLang="en-US" dirty="0"/>
          </a:p>
        </p:txBody>
      </p:sp>
      <p:pic>
        <p:nvPicPr>
          <p:cNvPr id="4" name="内容占位符 3">
            <a:extLst>
              <a:ext uri="{FF2B5EF4-FFF2-40B4-BE49-F238E27FC236}">
                <a16:creationId xmlns:a16="http://schemas.microsoft.com/office/drawing/2014/main" id="{17F27F3B-DB01-4EB9-8A67-F2CE46DFEDFC}"/>
              </a:ext>
            </a:extLst>
          </p:cNvPr>
          <p:cNvPicPr>
            <a:picLocks noGrp="1" noChangeAspect="1"/>
          </p:cNvPicPr>
          <p:nvPr>
            <p:ph idx="1"/>
          </p:nvPr>
        </p:nvPicPr>
        <p:blipFill>
          <a:blip r:embed="rId2"/>
          <a:stretch>
            <a:fillRect/>
          </a:stretch>
        </p:blipFill>
        <p:spPr>
          <a:xfrm>
            <a:off x="457200" y="2420888"/>
            <a:ext cx="8459681" cy="2016224"/>
          </a:xfrm>
          <a:prstGeom prst="rect">
            <a:avLst/>
          </a:prstGeom>
        </p:spPr>
      </p:pic>
    </p:spTree>
    <p:extLst>
      <p:ext uri="{BB962C8B-B14F-4D97-AF65-F5344CB8AC3E}">
        <p14:creationId xmlns:p14="http://schemas.microsoft.com/office/powerpoint/2010/main" val="37828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7B7B9-0197-4F84-AB68-DD43C61A02C4}"/>
              </a:ext>
            </a:extLst>
          </p:cNvPr>
          <p:cNvSpPr>
            <a:spLocks noGrp="1"/>
          </p:cNvSpPr>
          <p:nvPr>
            <p:ph type="title"/>
          </p:nvPr>
        </p:nvSpPr>
        <p:spPr>
          <a:xfrm>
            <a:off x="461662" y="260648"/>
            <a:ext cx="8229600" cy="582613"/>
          </a:xfrm>
        </p:spPr>
        <p:txBody>
          <a:bodyPr/>
          <a:lstStyle/>
          <a:p>
            <a:r>
              <a:rPr lang="zh-CN" altLang="en-US" b="1" dirty="0">
                <a:solidFill>
                  <a:srgbClr val="FFFF00"/>
                </a:solidFill>
              </a:rPr>
              <a:t>步骤</a:t>
            </a:r>
            <a:r>
              <a:rPr lang="en-US" altLang="zh-CN" b="1" dirty="0">
                <a:solidFill>
                  <a:srgbClr val="FFFF00"/>
                </a:solidFill>
              </a:rPr>
              <a:t>Crossover</a:t>
            </a:r>
            <a:endParaRPr lang="zh-CN" altLang="en-US" dirty="0"/>
          </a:p>
        </p:txBody>
      </p:sp>
      <p:sp>
        <p:nvSpPr>
          <p:cNvPr id="20" name="椭圆 19">
            <a:extLst>
              <a:ext uri="{FF2B5EF4-FFF2-40B4-BE49-F238E27FC236}">
                <a16:creationId xmlns:a16="http://schemas.microsoft.com/office/drawing/2014/main" id="{C4A2824E-B5F7-4F6A-9CE9-385FFFBD3556}"/>
              </a:ext>
            </a:extLst>
          </p:cNvPr>
          <p:cNvSpPr/>
          <p:nvPr/>
        </p:nvSpPr>
        <p:spPr>
          <a:xfrm>
            <a:off x="858266" y="3197997"/>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rgbClr val="FF0000"/>
                </a:solidFill>
              </a:rPr>
              <a:t>&gt;</a:t>
            </a:r>
            <a:endParaRPr lang="zh-CN" altLang="en-US" sz="4400" dirty="0">
              <a:solidFill>
                <a:srgbClr val="FF0000"/>
              </a:solidFill>
            </a:endParaRPr>
          </a:p>
        </p:txBody>
      </p:sp>
      <p:sp>
        <p:nvSpPr>
          <p:cNvPr id="21" name="椭圆 20">
            <a:extLst>
              <a:ext uri="{FF2B5EF4-FFF2-40B4-BE49-F238E27FC236}">
                <a16:creationId xmlns:a16="http://schemas.microsoft.com/office/drawing/2014/main" id="{CECC89D9-81B8-4B7B-8CA0-4F34BF23B62D}"/>
              </a:ext>
            </a:extLst>
          </p:cNvPr>
          <p:cNvSpPr/>
          <p:nvPr/>
        </p:nvSpPr>
        <p:spPr>
          <a:xfrm>
            <a:off x="250090" y="4771345"/>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3C7FD01C-22AC-48E5-8218-8F3EEEDA6932}"/>
              </a:ext>
            </a:extLst>
          </p:cNvPr>
          <p:cNvSpPr/>
          <p:nvPr/>
        </p:nvSpPr>
        <p:spPr>
          <a:xfrm>
            <a:off x="1873738" y="1777532"/>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C44BF9B-8247-401D-88C8-BCED8B0CA778}"/>
              </a:ext>
            </a:extLst>
          </p:cNvPr>
          <p:cNvSpPr/>
          <p:nvPr/>
        </p:nvSpPr>
        <p:spPr>
          <a:xfrm>
            <a:off x="2874490" y="3197997"/>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FF0000"/>
                </a:solidFill>
              </a:rPr>
              <a:t>&gt;</a:t>
            </a:r>
            <a:endParaRPr lang="zh-CN" altLang="en-US" sz="4400" dirty="0"/>
          </a:p>
        </p:txBody>
      </p:sp>
      <p:sp>
        <p:nvSpPr>
          <p:cNvPr id="24" name="椭圆 23">
            <a:extLst>
              <a:ext uri="{FF2B5EF4-FFF2-40B4-BE49-F238E27FC236}">
                <a16:creationId xmlns:a16="http://schemas.microsoft.com/office/drawing/2014/main" id="{80041E62-1FF8-459B-84AE-0FBDF2D1076F}"/>
              </a:ext>
            </a:extLst>
          </p:cNvPr>
          <p:cNvSpPr/>
          <p:nvPr/>
        </p:nvSpPr>
        <p:spPr>
          <a:xfrm>
            <a:off x="1268921" y="4771345"/>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25" name="椭圆 24">
            <a:extLst>
              <a:ext uri="{FF2B5EF4-FFF2-40B4-BE49-F238E27FC236}">
                <a16:creationId xmlns:a16="http://schemas.microsoft.com/office/drawing/2014/main" id="{A1B00F12-A144-451B-8488-A74B3DAF1DE4}"/>
              </a:ext>
            </a:extLst>
          </p:cNvPr>
          <p:cNvSpPr/>
          <p:nvPr/>
        </p:nvSpPr>
        <p:spPr>
          <a:xfrm>
            <a:off x="3535078" y="4775342"/>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箭头连接符 25">
            <a:extLst>
              <a:ext uri="{FF2B5EF4-FFF2-40B4-BE49-F238E27FC236}">
                <a16:creationId xmlns:a16="http://schemas.microsoft.com/office/drawing/2014/main" id="{34A5AD2F-820C-4B32-957B-C90984EAAFA2}"/>
              </a:ext>
            </a:extLst>
          </p:cNvPr>
          <p:cNvCxnSpPr>
            <a:cxnSpLocks/>
            <a:stCxn id="22" idx="3"/>
            <a:endCxn id="20" idx="7"/>
          </p:cNvCxnSpPr>
          <p:nvPr/>
        </p:nvCxnSpPr>
        <p:spPr>
          <a:xfrm flipH="1">
            <a:off x="1475490" y="2394756"/>
            <a:ext cx="504147" cy="90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E9EAF25-BE64-4BB6-9443-208C7B2C75AC}"/>
              </a:ext>
            </a:extLst>
          </p:cNvPr>
          <p:cNvCxnSpPr>
            <a:stCxn id="22" idx="5"/>
            <a:endCxn id="23" idx="1"/>
          </p:cNvCxnSpPr>
          <p:nvPr/>
        </p:nvCxnSpPr>
        <p:spPr>
          <a:xfrm>
            <a:off x="2490962" y="2394756"/>
            <a:ext cx="489427" cy="90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BC5E910-6C9D-481A-ABFD-EDBF9A27052C}"/>
              </a:ext>
            </a:extLst>
          </p:cNvPr>
          <p:cNvCxnSpPr>
            <a:cxnSpLocks/>
            <a:stCxn id="20" idx="3"/>
            <a:endCxn id="21" idx="0"/>
          </p:cNvCxnSpPr>
          <p:nvPr/>
        </p:nvCxnSpPr>
        <p:spPr>
          <a:xfrm flipH="1">
            <a:off x="611652" y="3815221"/>
            <a:ext cx="352513" cy="95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00AE84E-3BDD-443F-BCED-0AA0F66C761A}"/>
              </a:ext>
            </a:extLst>
          </p:cNvPr>
          <p:cNvCxnSpPr>
            <a:cxnSpLocks/>
            <a:stCxn id="20" idx="5"/>
            <a:endCxn id="24" idx="0"/>
          </p:cNvCxnSpPr>
          <p:nvPr/>
        </p:nvCxnSpPr>
        <p:spPr>
          <a:xfrm>
            <a:off x="1475490" y="3815221"/>
            <a:ext cx="154993" cy="95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346E1F6-6DF3-411A-8865-A254F8F74E30}"/>
              </a:ext>
            </a:extLst>
          </p:cNvPr>
          <p:cNvCxnSpPr>
            <a:cxnSpLocks/>
            <a:stCxn id="23" idx="3"/>
            <a:endCxn id="74" idx="0"/>
          </p:cNvCxnSpPr>
          <p:nvPr/>
        </p:nvCxnSpPr>
        <p:spPr>
          <a:xfrm flipH="1">
            <a:off x="2690372" y="3815221"/>
            <a:ext cx="290017" cy="92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3B7320F-CA37-434A-A55C-58BCDA403ECC}"/>
              </a:ext>
            </a:extLst>
          </p:cNvPr>
          <p:cNvCxnSpPr>
            <a:cxnSpLocks/>
            <a:stCxn id="23" idx="5"/>
            <a:endCxn id="25" idx="0"/>
          </p:cNvCxnSpPr>
          <p:nvPr/>
        </p:nvCxnSpPr>
        <p:spPr>
          <a:xfrm>
            <a:off x="3491714" y="3815221"/>
            <a:ext cx="404926" cy="96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FA42F393-CADF-4F94-87FE-367997918743}"/>
              </a:ext>
            </a:extLst>
          </p:cNvPr>
          <p:cNvSpPr txBox="1"/>
          <p:nvPr/>
        </p:nvSpPr>
        <p:spPr>
          <a:xfrm>
            <a:off x="1965112" y="1814644"/>
            <a:ext cx="394431" cy="769441"/>
          </a:xfrm>
          <a:prstGeom prst="rect">
            <a:avLst/>
          </a:prstGeom>
          <a:noFill/>
        </p:spPr>
        <p:txBody>
          <a:bodyPr wrap="square" rtlCol="0">
            <a:spAutoFit/>
          </a:bodyPr>
          <a:lstStyle/>
          <a:p>
            <a:r>
              <a:rPr lang="en-US" altLang="zh-CN" sz="4400" dirty="0">
                <a:solidFill>
                  <a:srgbClr val="FF0000"/>
                </a:solidFill>
              </a:rPr>
              <a:t>&amp;</a:t>
            </a:r>
            <a:endParaRPr lang="zh-CN" altLang="en-US" sz="4400" dirty="0">
              <a:solidFill>
                <a:srgbClr val="FF0000"/>
              </a:solidFill>
            </a:endParaRPr>
          </a:p>
        </p:txBody>
      </p:sp>
      <p:sp>
        <p:nvSpPr>
          <p:cNvPr id="33" name="文本框 32">
            <a:extLst>
              <a:ext uri="{FF2B5EF4-FFF2-40B4-BE49-F238E27FC236}">
                <a16:creationId xmlns:a16="http://schemas.microsoft.com/office/drawing/2014/main" id="{63A3FFBA-F6A0-413C-8213-A1CEABC7796C}"/>
              </a:ext>
            </a:extLst>
          </p:cNvPr>
          <p:cNvSpPr txBox="1"/>
          <p:nvPr/>
        </p:nvSpPr>
        <p:spPr>
          <a:xfrm>
            <a:off x="278219" y="4949221"/>
            <a:ext cx="854601" cy="307777"/>
          </a:xfrm>
          <a:prstGeom prst="rect">
            <a:avLst/>
          </a:prstGeom>
          <a:noFill/>
        </p:spPr>
        <p:txBody>
          <a:bodyPr wrap="square" rtlCol="0">
            <a:spAutoFit/>
          </a:bodyPr>
          <a:lstStyle/>
          <a:p>
            <a:r>
              <a:rPr lang="en-US" altLang="zh-CN" sz="1400" dirty="0">
                <a:solidFill>
                  <a:srgbClr val="FF0000"/>
                </a:solidFill>
              </a:rPr>
              <a:t>MA(5)</a:t>
            </a:r>
            <a:endParaRPr lang="zh-CN" altLang="en-US" sz="1400" dirty="0">
              <a:solidFill>
                <a:srgbClr val="FF0000"/>
              </a:solidFill>
            </a:endParaRPr>
          </a:p>
        </p:txBody>
      </p:sp>
      <p:sp>
        <p:nvSpPr>
          <p:cNvPr id="34" name="文本框 33">
            <a:extLst>
              <a:ext uri="{FF2B5EF4-FFF2-40B4-BE49-F238E27FC236}">
                <a16:creationId xmlns:a16="http://schemas.microsoft.com/office/drawing/2014/main" id="{7EBC95E0-98B1-4094-BBD2-976E6F5F63B3}"/>
              </a:ext>
            </a:extLst>
          </p:cNvPr>
          <p:cNvSpPr txBox="1"/>
          <p:nvPr/>
        </p:nvSpPr>
        <p:spPr>
          <a:xfrm>
            <a:off x="3585354" y="4994406"/>
            <a:ext cx="1080120" cy="276999"/>
          </a:xfrm>
          <a:prstGeom prst="rect">
            <a:avLst/>
          </a:prstGeom>
          <a:noFill/>
        </p:spPr>
        <p:txBody>
          <a:bodyPr wrap="square" rtlCol="0">
            <a:spAutoFit/>
          </a:bodyPr>
          <a:lstStyle/>
          <a:p>
            <a:r>
              <a:rPr lang="en-US" altLang="zh-CN" sz="1200" dirty="0">
                <a:solidFill>
                  <a:srgbClr val="FF0000"/>
                </a:solidFill>
              </a:rPr>
              <a:t>MA(60)</a:t>
            </a:r>
            <a:endParaRPr lang="zh-CN" altLang="en-US" sz="1200" dirty="0">
              <a:solidFill>
                <a:srgbClr val="FF0000"/>
              </a:solidFill>
            </a:endParaRPr>
          </a:p>
        </p:txBody>
      </p:sp>
      <p:sp>
        <p:nvSpPr>
          <p:cNvPr id="35" name="文本框 34">
            <a:extLst>
              <a:ext uri="{FF2B5EF4-FFF2-40B4-BE49-F238E27FC236}">
                <a16:creationId xmlns:a16="http://schemas.microsoft.com/office/drawing/2014/main" id="{02102DE8-3255-4A93-BCD2-042E6028952B}"/>
              </a:ext>
            </a:extLst>
          </p:cNvPr>
          <p:cNvSpPr txBox="1"/>
          <p:nvPr/>
        </p:nvSpPr>
        <p:spPr>
          <a:xfrm>
            <a:off x="1273660" y="4964608"/>
            <a:ext cx="681743"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
        <p:nvSpPr>
          <p:cNvPr id="36" name="椭圆 35">
            <a:extLst>
              <a:ext uri="{FF2B5EF4-FFF2-40B4-BE49-F238E27FC236}">
                <a16:creationId xmlns:a16="http://schemas.microsoft.com/office/drawing/2014/main" id="{AA1424BF-4568-4906-8091-A83D8724A08C}"/>
              </a:ext>
            </a:extLst>
          </p:cNvPr>
          <p:cNvSpPr/>
          <p:nvPr/>
        </p:nvSpPr>
        <p:spPr>
          <a:xfrm>
            <a:off x="5561087" y="3175349"/>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rgbClr val="FF0000"/>
                </a:solidFill>
              </a:rPr>
              <a:t>&lt;</a:t>
            </a:r>
            <a:endParaRPr lang="zh-CN" altLang="en-US" sz="4400" dirty="0">
              <a:solidFill>
                <a:srgbClr val="FF0000"/>
              </a:solidFill>
            </a:endParaRPr>
          </a:p>
        </p:txBody>
      </p:sp>
      <p:sp>
        <p:nvSpPr>
          <p:cNvPr id="37" name="椭圆 36">
            <a:extLst>
              <a:ext uri="{FF2B5EF4-FFF2-40B4-BE49-F238E27FC236}">
                <a16:creationId xmlns:a16="http://schemas.microsoft.com/office/drawing/2014/main" id="{EB1F1EB0-2644-4693-9900-6E002FF78DD8}"/>
              </a:ext>
            </a:extLst>
          </p:cNvPr>
          <p:cNvSpPr/>
          <p:nvPr/>
        </p:nvSpPr>
        <p:spPr>
          <a:xfrm>
            <a:off x="4856694" y="4757572"/>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A9C57F8C-6D03-4A3A-88DC-70EA69C05760}"/>
              </a:ext>
            </a:extLst>
          </p:cNvPr>
          <p:cNvSpPr/>
          <p:nvPr/>
        </p:nvSpPr>
        <p:spPr>
          <a:xfrm>
            <a:off x="6569199" y="1774834"/>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BA79AE7-4B4D-4444-BA69-AF9F12C47737}"/>
              </a:ext>
            </a:extLst>
          </p:cNvPr>
          <p:cNvSpPr/>
          <p:nvPr/>
        </p:nvSpPr>
        <p:spPr>
          <a:xfrm>
            <a:off x="7577311" y="3175349"/>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FF0000"/>
                </a:solidFill>
              </a:rPr>
              <a:t>&gt;</a:t>
            </a:r>
            <a:endParaRPr lang="zh-CN" altLang="en-US" sz="4400" dirty="0"/>
          </a:p>
        </p:txBody>
      </p:sp>
      <p:sp>
        <p:nvSpPr>
          <p:cNvPr id="40" name="椭圆 39">
            <a:extLst>
              <a:ext uri="{FF2B5EF4-FFF2-40B4-BE49-F238E27FC236}">
                <a16:creationId xmlns:a16="http://schemas.microsoft.com/office/drawing/2014/main" id="{232E2C32-AC7A-4431-8ED0-6C90E6AAF16E}"/>
              </a:ext>
            </a:extLst>
          </p:cNvPr>
          <p:cNvSpPr/>
          <p:nvPr/>
        </p:nvSpPr>
        <p:spPr>
          <a:xfrm>
            <a:off x="6139029" y="4786794"/>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41" name="椭圆 40">
            <a:extLst>
              <a:ext uri="{FF2B5EF4-FFF2-40B4-BE49-F238E27FC236}">
                <a16:creationId xmlns:a16="http://schemas.microsoft.com/office/drawing/2014/main" id="{A0F63559-383C-4475-A55A-8CD29F0A6921}"/>
              </a:ext>
            </a:extLst>
          </p:cNvPr>
          <p:cNvSpPr/>
          <p:nvPr/>
        </p:nvSpPr>
        <p:spPr>
          <a:xfrm>
            <a:off x="8339333" y="4770128"/>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65107CB7-921D-4FDD-9882-7C51D793711E}"/>
              </a:ext>
            </a:extLst>
          </p:cNvPr>
          <p:cNvCxnSpPr>
            <a:cxnSpLocks/>
            <a:stCxn id="38" idx="3"/>
            <a:endCxn id="36" idx="7"/>
          </p:cNvCxnSpPr>
          <p:nvPr/>
        </p:nvCxnSpPr>
        <p:spPr>
          <a:xfrm flipH="1">
            <a:off x="6178311" y="2392058"/>
            <a:ext cx="496787" cy="88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1DC62DB-773C-455A-9A8F-7AC85EBD8E1C}"/>
              </a:ext>
            </a:extLst>
          </p:cNvPr>
          <p:cNvCxnSpPr>
            <a:stCxn id="38" idx="5"/>
            <a:endCxn id="39" idx="1"/>
          </p:cNvCxnSpPr>
          <p:nvPr/>
        </p:nvCxnSpPr>
        <p:spPr>
          <a:xfrm>
            <a:off x="7186423" y="2392058"/>
            <a:ext cx="496787" cy="88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FEDF4E5-E794-43F2-8785-A8C3D0003897}"/>
              </a:ext>
            </a:extLst>
          </p:cNvPr>
          <p:cNvCxnSpPr>
            <a:cxnSpLocks/>
            <a:stCxn id="36" idx="3"/>
            <a:endCxn id="37" idx="0"/>
          </p:cNvCxnSpPr>
          <p:nvPr/>
        </p:nvCxnSpPr>
        <p:spPr>
          <a:xfrm flipH="1">
            <a:off x="5218256" y="3792573"/>
            <a:ext cx="448730" cy="964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364DC5C-8EC2-4C3F-8F9C-0620F3C113AB}"/>
              </a:ext>
            </a:extLst>
          </p:cNvPr>
          <p:cNvCxnSpPr>
            <a:cxnSpLocks/>
            <a:stCxn id="36" idx="5"/>
            <a:endCxn id="40" idx="0"/>
          </p:cNvCxnSpPr>
          <p:nvPr/>
        </p:nvCxnSpPr>
        <p:spPr>
          <a:xfrm>
            <a:off x="6178311" y="3792573"/>
            <a:ext cx="322280" cy="994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29068A1-A199-4A65-88CA-B7C888863E83}"/>
              </a:ext>
            </a:extLst>
          </p:cNvPr>
          <p:cNvCxnSpPr>
            <a:cxnSpLocks/>
            <a:stCxn id="39" idx="3"/>
            <a:endCxn id="88" idx="0"/>
          </p:cNvCxnSpPr>
          <p:nvPr/>
        </p:nvCxnSpPr>
        <p:spPr>
          <a:xfrm flipH="1">
            <a:off x="7479376" y="3792573"/>
            <a:ext cx="203834" cy="994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C2F2AB8-927E-48D8-AAEF-7B12867EF610}"/>
              </a:ext>
            </a:extLst>
          </p:cNvPr>
          <p:cNvCxnSpPr>
            <a:cxnSpLocks/>
            <a:stCxn id="39" idx="5"/>
            <a:endCxn id="41" idx="0"/>
          </p:cNvCxnSpPr>
          <p:nvPr/>
        </p:nvCxnSpPr>
        <p:spPr>
          <a:xfrm>
            <a:off x="8194535" y="3792573"/>
            <a:ext cx="506360" cy="97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2C8F0CF-B842-4D29-A935-3C91E809172A}"/>
              </a:ext>
            </a:extLst>
          </p:cNvPr>
          <p:cNvSpPr txBox="1"/>
          <p:nvPr/>
        </p:nvSpPr>
        <p:spPr>
          <a:xfrm>
            <a:off x="6664937" y="1800261"/>
            <a:ext cx="394431" cy="769441"/>
          </a:xfrm>
          <a:prstGeom prst="rect">
            <a:avLst/>
          </a:prstGeom>
          <a:noFill/>
        </p:spPr>
        <p:txBody>
          <a:bodyPr wrap="square" rtlCol="0">
            <a:spAutoFit/>
          </a:bodyPr>
          <a:lstStyle/>
          <a:p>
            <a:r>
              <a:rPr lang="en-US" altLang="zh-CN" sz="4400" dirty="0">
                <a:solidFill>
                  <a:srgbClr val="FF0000"/>
                </a:solidFill>
              </a:rPr>
              <a:t>&amp;</a:t>
            </a:r>
            <a:endParaRPr lang="zh-CN" altLang="en-US" sz="4400" dirty="0">
              <a:solidFill>
                <a:srgbClr val="FF0000"/>
              </a:solidFill>
            </a:endParaRPr>
          </a:p>
        </p:txBody>
      </p:sp>
      <p:sp>
        <p:nvSpPr>
          <p:cNvPr id="49" name="文本框 48">
            <a:extLst>
              <a:ext uri="{FF2B5EF4-FFF2-40B4-BE49-F238E27FC236}">
                <a16:creationId xmlns:a16="http://schemas.microsoft.com/office/drawing/2014/main" id="{7F88C24F-E7BA-44DA-BD1C-B1DA288C8032}"/>
              </a:ext>
            </a:extLst>
          </p:cNvPr>
          <p:cNvSpPr txBox="1"/>
          <p:nvPr/>
        </p:nvSpPr>
        <p:spPr>
          <a:xfrm>
            <a:off x="4811223" y="4975745"/>
            <a:ext cx="876628" cy="276999"/>
          </a:xfrm>
          <a:prstGeom prst="rect">
            <a:avLst/>
          </a:prstGeom>
          <a:noFill/>
        </p:spPr>
        <p:txBody>
          <a:bodyPr wrap="square" rtlCol="0">
            <a:spAutoFit/>
          </a:bodyPr>
          <a:lstStyle/>
          <a:p>
            <a:r>
              <a:rPr lang="en-US" altLang="zh-CN" sz="1200" dirty="0">
                <a:solidFill>
                  <a:srgbClr val="FF0000"/>
                </a:solidFill>
              </a:rPr>
              <a:t>MA(vol,5)</a:t>
            </a:r>
            <a:endParaRPr lang="zh-CN" altLang="en-US" sz="1200" dirty="0">
              <a:solidFill>
                <a:srgbClr val="FF0000"/>
              </a:solidFill>
            </a:endParaRPr>
          </a:p>
        </p:txBody>
      </p:sp>
      <p:sp>
        <p:nvSpPr>
          <p:cNvPr id="50" name="文本框 49">
            <a:extLst>
              <a:ext uri="{FF2B5EF4-FFF2-40B4-BE49-F238E27FC236}">
                <a16:creationId xmlns:a16="http://schemas.microsoft.com/office/drawing/2014/main" id="{17E3F028-5433-416D-9668-0D3A51FABB13}"/>
              </a:ext>
            </a:extLst>
          </p:cNvPr>
          <p:cNvSpPr txBox="1"/>
          <p:nvPr/>
        </p:nvSpPr>
        <p:spPr>
          <a:xfrm>
            <a:off x="8497060" y="4995474"/>
            <a:ext cx="1137830" cy="307777"/>
          </a:xfrm>
          <a:prstGeom prst="rect">
            <a:avLst/>
          </a:prstGeom>
          <a:noFill/>
        </p:spPr>
        <p:txBody>
          <a:bodyPr wrap="square" rtlCol="0">
            <a:spAutoFit/>
          </a:bodyPr>
          <a:lstStyle/>
          <a:p>
            <a:r>
              <a:rPr lang="en-US" altLang="zh-CN" sz="1400" dirty="0">
                <a:solidFill>
                  <a:srgbClr val="FF0000"/>
                </a:solidFill>
              </a:rPr>
              <a:t>80</a:t>
            </a:r>
            <a:endParaRPr lang="zh-CN" altLang="en-US" sz="1400" dirty="0">
              <a:solidFill>
                <a:srgbClr val="FF0000"/>
              </a:solidFill>
            </a:endParaRPr>
          </a:p>
        </p:txBody>
      </p:sp>
      <p:sp>
        <p:nvSpPr>
          <p:cNvPr id="51" name="文本框 50">
            <a:extLst>
              <a:ext uri="{FF2B5EF4-FFF2-40B4-BE49-F238E27FC236}">
                <a16:creationId xmlns:a16="http://schemas.microsoft.com/office/drawing/2014/main" id="{0210BE8A-83A8-46E2-9098-ADCC140F37C5}"/>
              </a:ext>
            </a:extLst>
          </p:cNvPr>
          <p:cNvSpPr txBox="1"/>
          <p:nvPr/>
        </p:nvSpPr>
        <p:spPr>
          <a:xfrm>
            <a:off x="6291090" y="4996934"/>
            <a:ext cx="466443" cy="307777"/>
          </a:xfrm>
          <a:prstGeom prst="rect">
            <a:avLst/>
          </a:prstGeom>
          <a:noFill/>
        </p:spPr>
        <p:txBody>
          <a:bodyPr wrap="square" rtlCol="0">
            <a:spAutoFit/>
          </a:bodyPr>
          <a:lstStyle/>
          <a:p>
            <a:r>
              <a:rPr lang="en-US" altLang="zh-CN" sz="1400" dirty="0">
                <a:solidFill>
                  <a:srgbClr val="FF0000"/>
                </a:solidFill>
              </a:rPr>
              <a:t>Vol</a:t>
            </a:r>
            <a:endParaRPr lang="zh-CN" altLang="en-US" sz="1400" dirty="0">
              <a:solidFill>
                <a:srgbClr val="FF0000"/>
              </a:solidFill>
            </a:endParaRPr>
          </a:p>
        </p:txBody>
      </p:sp>
      <p:sp>
        <p:nvSpPr>
          <p:cNvPr id="74" name="椭圆 73">
            <a:extLst>
              <a:ext uri="{FF2B5EF4-FFF2-40B4-BE49-F238E27FC236}">
                <a16:creationId xmlns:a16="http://schemas.microsoft.com/office/drawing/2014/main" id="{EFDA2CCC-F6C4-4A29-A2B9-66258B9B2188}"/>
              </a:ext>
            </a:extLst>
          </p:cNvPr>
          <p:cNvSpPr/>
          <p:nvPr/>
        </p:nvSpPr>
        <p:spPr>
          <a:xfrm>
            <a:off x="2328810" y="4741547"/>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81" name="文本框 80">
            <a:extLst>
              <a:ext uri="{FF2B5EF4-FFF2-40B4-BE49-F238E27FC236}">
                <a16:creationId xmlns:a16="http://schemas.microsoft.com/office/drawing/2014/main" id="{CEB3FBAC-5E55-40B1-81BA-5AB2503FB4BD}"/>
              </a:ext>
            </a:extLst>
          </p:cNvPr>
          <p:cNvSpPr txBox="1"/>
          <p:nvPr/>
        </p:nvSpPr>
        <p:spPr>
          <a:xfrm>
            <a:off x="2369213" y="4982501"/>
            <a:ext cx="704469" cy="276999"/>
          </a:xfrm>
          <a:prstGeom prst="rect">
            <a:avLst/>
          </a:prstGeom>
          <a:noFill/>
        </p:spPr>
        <p:txBody>
          <a:bodyPr wrap="square" rtlCol="0">
            <a:spAutoFit/>
          </a:bodyPr>
          <a:lstStyle/>
          <a:p>
            <a:r>
              <a:rPr lang="en-US" altLang="zh-CN" sz="1200" dirty="0">
                <a:solidFill>
                  <a:srgbClr val="FF0000"/>
                </a:solidFill>
              </a:rPr>
              <a:t>MA(20)</a:t>
            </a:r>
            <a:endParaRPr lang="zh-CN" altLang="en-US" sz="1200" dirty="0">
              <a:solidFill>
                <a:srgbClr val="FF0000"/>
              </a:solidFill>
            </a:endParaRPr>
          </a:p>
        </p:txBody>
      </p:sp>
      <p:sp>
        <p:nvSpPr>
          <p:cNvPr id="88" name="椭圆 87">
            <a:extLst>
              <a:ext uri="{FF2B5EF4-FFF2-40B4-BE49-F238E27FC236}">
                <a16:creationId xmlns:a16="http://schemas.microsoft.com/office/drawing/2014/main" id="{DFBD9739-3A53-4FB5-9D05-37A5E89CFEE4}"/>
              </a:ext>
            </a:extLst>
          </p:cNvPr>
          <p:cNvSpPr/>
          <p:nvPr/>
        </p:nvSpPr>
        <p:spPr>
          <a:xfrm>
            <a:off x="7117814" y="4786793"/>
            <a:ext cx="723123" cy="72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solidFill>
                <a:srgbClr val="FF0000"/>
              </a:solidFill>
            </a:endParaRPr>
          </a:p>
        </p:txBody>
      </p:sp>
      <p:sp>
        <p:nvSpPr>
          <p:cNvPr id="90" name="文本框 89">
            <a:extLst>
              <a:ext uri="{FF2B5EF4-FFF2-40B4-BE49-F238E27FC236}">
                <a16:creationId xmlns:a16="http://schemas.microsoft.com/office/drawing/2014/main" id="{B86AF5B3-35A3-405D-A44A-D64489910F41}"/>
              </a:ext>
            </a:extLst>
          </p:cNvPr>
          <p:cNvSpPr txBox="1"/>
          <p:nvPr/>
        </p:nvSpPr>
        <p:spPr>
          <a:xfrm>
            <a:off x="7137477" y="4982501"/>
            <a:ext cx="795497" cy="307777"/>
          </a:xfrm>
          <a:prstGeom prst="rect">
            <a:avLst/>
          </a:prstGeom>
          <a:noFill/>
        </p:spPr>
        <p:txBody>
          <a:bodyPr wrap="square" rtlCol="0">
            <a:spAutoFit/>
          </a:bodyPr>
          <a:lstStyle/>
          <a:p>
            <a:r>
              <a:rPr lang="en-US" altLang="zh-CN" sz="1400" dirty="0">
                <a:solidFill>
                  <a:srgbClr val="FF0000"/>
                </a:solidFill>
              </a:rPr>
              <a:t>RSI(14)</a:t>
            </a:r>
            <a:endParaRPr lang="zh-CN" altLang="en-US" sz="1400" dirty="0">
              <a:solidFill>
                <a:srgbClr val="FF0000"/>
              </a:solidFill>
            </a:endParaRPr>
          </a:p>
        </p:txBody>
      </p:sp>
      <p:sp>
        <p:nvSpPr>
          <p:cNvPr id="92" name="矩形: 圆角 91">
            <a:extLst>
              <a:ext uri="{FF2B5EF4-FFF2-40B4-BE49-F238E27FC236}">
                <a16:creationId xmlns:a16="http://schemas.microsoft.com/office/drawing/2014/main" id="{E2500934-5CA3-4258-99A3-15E4B5D43D6E}"/>
              </a:ext>
            </a:extLst>
          </p:cNvPr>
          <p:cNvSpPr/>
          <p:nvPr/>
        </p:nvSpPr>
        <p:spPr>
          <a:xfrm>
            <a:off x="2199103" y="2996952"/>
            <a:ext cx="2156546" cy="2921836"/>
          </a:xfrm>
          <a:prstGeom prst="roundRect">
            <a:avLst/>
          </a:prstGeom>
          <a:solidFill>
            <a:schemeClr val="accent1">
              <a:alpha val="0"/>
            </a:schemeClr>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9D988985-CDED-4731-8F4C-C3A7DDCA02D5}"/>
              </a:ext>
            </a:extLst>
          </p:cNvPr>
          <p:cNvSpPr/>
          <p:nvPr/>
        </p:nvSpPr>
        <p:spPr>
          <a:xfrm>
            <a:off x="4750396" y="2996952"/>
            <a:ext cx="2156546" cy="2921836"/>
          </a:xfrm>
          <a:prstGeom prst="roundRect">
            <a:avLst/>
          </a:prstGeom>
          <a:solidFill>
            <a:schemeClr val="accent1">
              <a:alpha val="0"/>
            </a:schemeClr>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连接符: 曲线 94">
            <a:extLst>
              <a:ext uri="{FF2B5EF4-FFF2-40B4-BE49-F238E27FC236}">
                <a16:creationId xmlns:a16="http://schemas.microsoft.com/office/drawing/2014/main" id="{A2B9E490-C272-4A5B-B0A9-FC02074F9080}"/>
              </a:ext>
            </a:extLst>
          </p:cNvPr>
          <p:cNvCxnSpPr>
            <a:stCxn id="92" idx="0"/>
            <a:endCxn id="93" idx="0"/>
          </p:cNvCxnSpPr>
          <p:nvPr/>
        </p:nvCxnSpPr>
        <p:spPr>
          <a:xfrm rot="5400000" flipH="1" flipV="1">
            <a:off x="4553022" y="1721306"/>
            <a:ext cx="12700" cy="2551293"/>
          </a:xfrm>
          <a:prstGeom prst="curvedConnector3">
            <a:avLst>
              <a:gd name="adj1" fmla="val 10248984"/>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037040"/>
      </p:ext>
    </p:extLst>
  </p:cSld>
  <p:clrMapOvr>
    <a:masterClrMapping/>
  </p:clrMapOvr>
</p:sld>
</file>

<file path=ppt/theme/theme1.xml><?xml version="1.0" encoding="utf-8"?>
<a:theme xmlns:a="http://schemas.openxmlformats.org/drawingml/2006/main" name="蓝色背景">
  <a:themeElements>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themeOverride>
</file>

<file path=docProps/app.xml><?xml version="1.0" encoding="utf-8"?>
<Properties xmlns="http://schemas.openxmlformats.org/officeDocument/2006/extended-properties" xmlns:vt="http://schemas.openxmlformats.org/officeDocument/2006/docPropsVTypes">
  <TotalTime>266</TotalTime>
  <Words>1478</Words>
  <Application>Microsoft Office PowerPoint</Application>
  <PresentationFormat>全屏显示(4:3)</PresentationFormat>
  <Paragraphs>207</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黑体</vt:lpstr>
      <vt:lpstr>华文楷体</vt:lpstr>
      <vt:lpstr>楷体_GB2312</vt:lpstr>
      <vt:lpstr>宋体</vt:lpstr>
      <vt:lpstr>Arial</vt:lpstr>
      <vt:lpstr>Calibri</vt:lpstr>
      <vt:lpstr>Times New Roman</vt:lpstr>
      <vt:lpstr>Wingdings</vt:lpstr>
      <vt:lpstr>蓝色背景</vt:lpstr>
      <vt:lpstr>策略自动产生与配置平台 基于规则篇</vt:lpstr>
      <vt:lpstr>基于规则</vt:lpstr>
      <vt:lpstr>策略自动产生与配置平台</vt:lpstr>
      <vt:lpstr>研发平台初衷</vt:lpstr>
      <vt:lpstr>解决方案</vt:lpstr>
      <vt:lpstr>策略产生与配置平台大致架构</vt:lpstr>
      <vt:lpstr>步骤与回测方式</vt:lpstr>
      <vt:lpstr>Crossover</vt:lpstr>
      <vt:lpstr>步骤Crossover</vt:lpstr>
      <vt:lpstr>Mutation</vt:lpstr>
      <vt:lpstr>步骤Mutation</vt:lpstr>
      <vt:lpstr>步骤Mutation</vt:lpstr>
      <vt:lpstr>步骤—遗传规划（举例）</vt:lpstr>
      <vt:lpstr>策略产生与配置平台与传统策略的不同</vt:lpstr>
      <vt:lpstr>我们用到了什么技术</vt:lpstr>
      <vt:lpstr>策略表现</vt:lpstr>
      <vt:lpstr>在中证500股票池上的选股</vt:lpstr>
      <vt:lpstr>注册</vt:lpstr>
      <vt:lpstr>注册</vt:lpstr>
      <vt:lpstr>Q&amp;A：系统能低频化么？</vt:lpstr>
      <vt:lpstr>定制策略</vt:lpstr>
      <vt:lpstr>PowerPoint 演示文稿</vt:lpstr>
      <vt:lpstr>分析师声明</vt:lpstr>
      <vt:lpstr>免责声明</vt:lpstr>
      <vt:lpstr>联系方式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量化投资中的机器学习 从线性到非线性</dc:title>
  <dc:creator>Administrator</dc:creator>
  <cp:lastModifiedBy>MAO ZHOU</cp:lastModifiedBy>
  <cp:revision>184</cp:revision>
  <dcterms:created xsi:type="dcterms:W3CDTF">2017-11-29T10:58:00Z</dcterms:created>
  <dcterms:modified xsi:type="dcterms:W3CDTF">2018-10-09T02:08:17Z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