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26"/>
  </p:notesMasterIdLst>
  <p:sldIdLst>
    <p:sldId id="258" r:id="rId3"/>
    <p:sldId id="341" r:id="rId4"/>
    <p:sldId id="389" r:id="rId5"/>
    <p:sldId id="390" r:id="rId6"/>
    <p:sldId id="405" r:id="rId7"/>
    <p:sldId id="406" r:id="rId8"/>
    <p:sldId id="407" r:id="rId9"/>
    <p:sldId id="383" r:id="rId10"/>
    <p:sldId id="384" r:id="rId11"/>
    <p:sldId id="385" r:id="rId12"/>
    <p:sldId id="386" r:id="rId13"/>
    <p:sldId id="368" r:id="rId14"/>
    <p:sldId id="369" r:id="rId15"/>
    <p:sldId id="370" r:id="rId16"/>
    <p:sldId id="387" r:id="rId17"/>
    <p:sldId id="371" r:id="rId18"/>
    <p:sldId id="388" r:id="rId19"/>
    <p:sldId id="408" r:id="rId20"/>
    <p:sldId id="423" r:id="rId21"/>
    <p:sldId id="280" r:id="rId22"/>
    <p:sldId id="363" r:id="rId23"/>
    <p:sldId id="364" r:id="rId24"/>
    <p:sldId id="365"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1610891-81C3-45EA-9363-152DE519F32C}">
          <p14:sldIdLst>
            <p14:sldId id="258"/>
            <p14:sldId id="341"/>
            <p14:sldId id="389"/>
            <p14:sldId id="390"/>
            <p14:sldId id="405"/>
            <p14:sldId id="406"/>
            <p14:sldId id="407"/>
            <p14:sldId id="383"/>
            <p14:sldId id="384"/>
            <p14:sldId id="385"/>
            <p14:sldId id="368"/>
            <p14:sldId id="370"/>
            <p14:sldId id="387"/>
            <p14:sldId id="371"/>
            <p14:sldId id="388"/>
            <p14:sldId id="408"/>
            <p14:sldId id="423"/>
            <p14:sldId id="280"/>
            <p14:sldId id="363"/>
            <p14:sldId id="364"/>
            <p14:sldId id="365"/>
            <p14:sldId id="386"/>
            <p14:sldId id="3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C1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456" y="66"/>
      </p:cViewPr>
      <p:guideLst>
        <p:guide orient="horz" pos="216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C23EE-70E3-43FA-89E5-92D8C61314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92DF0D-8D59-4378-A60B-0F758FC33E2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alpha val="100000"/>
          </a:schemeClr>
        </a:solidFill>
        <a:effectLst/>
      </p:bgPr>
    </p:bg>
    <p:spTree>
      <p:nvGrpSpPr>
        <p:cNvPr id="1" name=""/>
        <p:cNvGrpSpPr/>
        <p:nvPr/>
      </p:nvGrpSpPr>
      <p:grpSpPr/>
      <p:pic>
        <p:nvPicPr>
          <p:cNvPr id="2050" name="Picture 4"/>
          <p:cNvPicPr>
            <a:picLocks noChangeAspect="1"/>
          </p:cNvPicPr>
          <p:nvPr/>
        </p:nvPicPr>
        <p:blipFill>
          <a:blip r:embed="rId2"/>
          <a:stretch>
            <a:fillRect/>
          </a:stretch>
        </p:blipFill>
        <p:spPr>
          <a:xfrm>
            <a:off x="0" y="-11112"/>
            <a:ext cx="9163050" cy="6869112"/>
          </a:xfrm>
          <a:prstGeom prst="rect">
            <a:avLst/>
          </a:prstGeom>
          <a:noFill/>
          <a:ln w="9525">
            <a:noFill/>
          </a:ln>
        </p:spPr>
      </p:pic>
      <p:sp>
        <p:nvSpPr>
          <p:cNvPr id="2051" name="标题 2050"/>
          <p:cNvSpPr>
            <a:spLocks noGrp="1"/>
          </p:cNvSpPr>
          <p:nvPr>
            <p:ph type="ctrTitle"/>
          </p:nvPr>
        </p:nvSpPr>
        <p:spPr>
          <a:xfrm>
            <a:off x="1116013" y="1196975"/>
            <a:ext cx="6908800" cy="1082675"/>
          </a:xfrm>
          <a:prstGeom prst="rect">
            <a:avLst/>
          </a:prstGeom>
          <a:noFill/>
          <a:ln w="9525">
            <a:noFill/>
          </a:ln>
        </p:spPr>
        <p:txBody>
          <a:bodyPr anchor="ctr"/>
          <a:lstStyle>
            <a:lvl1pPr lvl="0" algn="ctr">
              <a:defRPr>
                <a:solidFill>
                  <a:schemeClr val="tx1"/>
                </a:solidFill>
              </a:defRPr>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1116013" y="2422525"/>
            <a:ext cx="6913562" cy="1752600"/>
          </a:xfrm>
          <a:prstGeom prst="rect">
            <a:avLst/>
          </a:prstGeom>
          <a:noFill/>
          <a:ln w="9525">
            <a:noFill/>
          </a:ln>
        </p:spPr>
        <p:txBody>
          <a:bodyPr anchor="t"/>
          <a:lstStyle>
            <a:lvl1pPr marL="0" lvl="0" indent="0" algn="ctr">
              <a:buNone/>
              <a:defRPr>
                <a:solidFill>
                  <a:schemeClr val="tx1"/>
                </a:solidFill>
              </a:defRPr>
            </a:lvl1pPr>
            <a:lvl2pPr marL="457200" lvl="1" indent="0" algn="ctr">
              <a:buNone/>
              <a:defRPr>
                <a:solidFill>
                  <a:schemeClr val="tx1"/>
                </a:solidFill>
              </a:defRPr>
            </a:lvl2pPr>
            <a:lvl3pPr marL="914400" lvl="2" indent="0" algn="ctr">
              <a:buNone/>
              <a:defRPr>
                <a:solidFill>
                  <a:schemeClr val="tx1"/>
                </a:solidFill>
              </a:defRPr>
            </a:lvl3pPr>
            <a:lvl4pPr marL="1371600" lvl="3" indent="0" algn="ctr">
              <a:buNone/>
              <a:defRPr>
                <a:solidFill>
                  <a:schemeClr val="tx1"/>
                </a:solidFill>
              </a:defRPr>
            </a:lvl4pPr>
            <a:lvl5pPr marL="1828800" lvl="4" indent="0" algn="ctr">
              <a:buNone/>
              <a:defRPr>
                <a:solidFill>
                  <a:schemeClr val="tx1"/>
                </a:solidFill>
              </a:defRPr>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457200" y="6245225"/>
            <a:ext cx="2133600" cy="476250"/>
          </a:xfrm>
          <a:prstGeom prst="rect">
            <a:avLst/>
          </a:prstGeom>
          <a:noFill/>
          <a:ln w="9525">
            <a:noFill/>
          </a:ln>
        </p:spPr>
        <p:txBody>
          <a:bodyPr anchor="t"/>
          <a:p>
            <a:endParaRPr lang="zh-CN" altLang="en-US" dirty="0"/>
          </a:p>
        </p:txBody>
      </p:sp>
      <p:sp>
        <p:nvSpPr>
          <p:cNvPr id="2054" name="页脚占位符 2053"/>
          <p:cNvSpPr>
            <a:spLocks noGrp="1"/>
          </p:cNvSpPr>
          <p:nvPr>
            <p:ph type="ftr" sz="quarter" idx="3"/>
          </p:nvPr>
        </p:nvSpPr>
        <p:spPr>
          <a:xfrm>
            <a:off x="3124200" y="6245225"/>
            <a:ext cx="2895600" cy="476250"/>
          </a:xfrm>
          <a:prstGeom prst="rect">
            <a:avLst/>
          </a:prstGeom>
          <a:noFill/>
          <a:ln w="9525">
            <a:noFill/>
          </a:ln>
        </p:spPr>
        <p:txBody>
          <a:bodyPr anchor="t"/>
          <a:p>
            <a:pPr algn="ctr"/>
            <a:endParaRPr lang="zh-CN" altLang="en-US" dirty="0"/>
          </a:p>
        </p:txBody>
      </p:sp>
      <p:sp>
        <p:nvSpPr>
          <p:cNvPr id="2055" name="灯片编号占位符 2054"/>
          <p:cNvSpPr>
            <a:spLocks noGrp="1"/>
          </p:cNvSpPr>
          <p:nvPr>
            <p:ph type="sldNum" sz="quarter" idx="4"/>
          </p:nvPr>
        </p:nvSpPr>
        <p:spPr>
          <a:xfrm>
            <a:off x="6553200" y="6245225"/>
            <a:ext cx="2133600" cy="476250"/>
          </a:xfrm>
          <a:prstGeom prst="rect">
            <a:avLst/>
          </a:prstGeom>
          <a:noFill/>
          <a:ln w="9525">
            <a:noFill/>
          </a:ln>
        </p:spPr>
        <p:txBody>
          <a:bodyPr anchor="t"/>
          <a:p>
            <a:pPr algn="r"/>
            <a:fld id="{9A0DB2DC-4C9A-4742-B13C-FB6460FD3503}" type="slidenum">
              <a:rPr lang="zh-CN"/>
            </a:fld>
            <a:endParaRPr lang="zh-CN"/>
          </a:p>
        </p:txBody>
      </p:sp>
      <p:pic>
        <p:nvPicPr>
          <p:cNvPr id="11270" name="Picture 6"/>
          <p:cNvPicPr>
            <a:picLocks noChangeAspect="1" noChangeArrowheads="1"/>
          </p:cNvPicPr>
          <p:nvPr userDrawn="1"/>
        </p:nvPicPr>
        <p:blipFill>
          <a:blip r:embed="rId3" cstate="print"/>
          <a:srcRect/>
          <a:stretch>
            <a:fillRect/>
          </a:stretch>
        </p:blipFill>
        <p:spPr bwMode="auto">
          <a:xfrm>
            <a:off x="3565525" y="5373688"/>
            <a:ext cx="1943100" cy="825500"/>
          </a:xfrm>
          <a:prstGeom prst="rect">
            <a:avLst/>
          </a:prstGeom>
          <a:noFill/>
          <a:ln w="9525">
            <a:noFill/>
            <a:miter lim="800000"/>
            <a:headEnd/>
            <a:tailEnd/>
          </a:ln>
          <a:effectLst/>
        </p:spPr>
      </p:pic>
      <p:sp>
        <p:nvSpPr>
          <p:cNvPr id="11273" name="Line 9"/>
          <p:cNvSpPr>
            <a:spLocks noChangeShapeType="1"/>
          </p:cNvSpPr>
          <p:nvPr userDrawn="1"/>
        </p:nvSpPr>
        <p:spPr bwMode="auto">
          <a:xfrm>
            <a:off x="838200" y="3048000"/>
            <a:ext cx="7543800" cy="0"/>
          </a:xfrm>
          <a:prstGeom prst="line">
            <a:avLst/>
          </a:prstGeom>
          <a:noFill/>
          <a:ln w="50800">
            <a:solidFill>
              <a:srgbClr val="0F2891"/>
            </a:solidFill>
            <a:round/>
          </a:ln>
          <a:effectLst/>
        </p:spPr>
        <p:txBody>
          <a:bodyPr/>
          <a:p>
            <a:pPr fontAlgn="base">
              <a:spcBef>
                <a:spcPct val="0"/>
              </a:spcBef>
              <a:spcAft>
                <a:spcPct val="0"/>
              </a:spcAft>
            </a:pPr>
            <a:endParaRPr lang="zh-CN" altLang="en-US">
              <a:solidFill>
                <a:srgbClr val="000000"/>
              </a:solidFill>
              <a:ea typeface="宋体" panose="02010600030101010101" pitchFamily="2" charset="-122"/>
            </a:endParaRPr>
          </a:p>
        </p:txBody>
      </p:sp>
      <p:sp>
        <p:nvSpPr>
          <p:cNvPr id="11279" name="Text Box 15"/>
          <p:cNvSpPr txBox="1">
            <a:spLocks noChangeArrowheads="1"/>
          </p:cNvSpPr>
          <p:nvPr userDrawn="1"/>
        </p:nvSpPr>
        <p:spPr bwMode="auto">
          <a:xfrm>
            <a:off x="0" y="6205538"/>
            <a:ext cx="9144000" cy="652462"/>
          </a:xfrm>
          <a:prstGeom prst="rect">
            <a:avLst/>
          </a:prstGeom>
          <a:solidFill>
            <a:srgbClr val="0F2C91"/>
          </a:solidFill>
          <a:ln w="9525">
            <a:noFill/>
            <a:miter lim="800000"/>
          </a:ln>
        </p:spPr>
        <p:txBody>
          <a:bodyPr/>
          <a:p>
            <a:pPr fontAlgn="base">
              <a:spcBef>
                <a:spcPct val="0"/>
              </a:spcBef>
              <a:spcAft>
                <a:spcPct val="0"/>
              </a:spcAft>
            </a:pPr>
            <a:endParaRPr lang="zh-CN" altLang="zh-CN">
              <a:solidFill>
                <a:srgbClr val="000000"/>
              </a:solidFill>
              <a:ea typeface="宋体" panose="02010600030101010101" pitchFamily="2" charset="-122"/>
            </a:endParaRPr>
          </a:p>
        </p:txBody>
      </p:sp>
      <p:sp>
        <p:nvSpPr>
          <p:cNvPr id="11280" name="AutoShape 16"/>
          <p:cNvSpPr>
            <a:spLocks noChangeArrowheads="1"/>
          </p:cNvSpPr>
          <p:nvPr userDrawn="1"/>
        </p:nvSpPr>
        <p:spPr bwMode="auto">
          <a:xfrm rot="16200000">
            <a:off x="7530307" y="5252244"/>
            <a:ext cx="1509712" cy="1714500"/>
          </a:xfrm>
          <a:prstGeom prst="rtTriangle">
            <a:avLst/>
          </a:prstGeom>
          <a:solidFill>
            <a:srgbClr val="FFFFFF"/>
          </a:solidFill>
          <a:ln w="9525">
            <a:noFill/>
            <a:miter lim="800000"/>
          </a:ln>
        </p:spPr>
        <p:txBody>
          <a:bodyPr/>
          <a:p>
            <a:pPr fontAlgn="base">
              <a:spcBef>
                <a:spcPct val="0"/>
              </a:spcBef>
              <a:spcAft>
                <a:spcPct val="0"/>
              </a:spcAft>
            </a:pPr>
            <a:endParaRPr lang="zh-CN" altLang="en-US">
              <a:solidFill>
                <a:srgbClr val="000000"/>
              </a:solidFill>
              <a:ea typeface="宋体" panose="02010600030101010101" pitchFamily="2" charset="-122"/>
            </a:endParaRPr>
          </a:p>
        </p:txBody>
      </p:sp>
      <p:sp>
        <p:nvSpPr>
          <p:cNvPr id="11281" name="AutoShape 17"/>
          <p:cNvSpPr>
            <a:spLocks noChangeArrowheads="1"/>
          </p:cNvSpPr>
          <p:nvPr userDrawn="1"/>
        </p:nvSpPr>
        <p:spPr bwMode="auto">
          <a:xfrm rot="16200000">
            <a:off x="8244682" y="5301456"/>
            <a:ext cx="830262" cy="974725"/>
          </a:xfrm>
          <a:prstGeom prst="rtTriangle">
            <a:avLst/>
          </a:prstGeom>
          <a:solidFill>
            <a:srgbClr val="FF7D00"/>
          </a:solidFill>
          <a:ln w="9525">
            <a:noFill/>
            <a:miter lim="800000"/>
          </a:ln>
        </p:spPr>
        <p:txBody>
          <a:bodyPr/>
          <a:p>
            <a:pPr fontAlgn="base">
              <a:spcBef>
                <a:spcPct val="0"/>
              </a:spcBef>
              <a:spcAft>
                <a:spcPct val="0"/>
              </a:spcAft>
            </a:pPr>
            <a:endParaRPr lang="zh-CN" altLang="en-US">
              <a:solidFill>
                <a:srgbClr val="000000"/>
              </a:solidFill>
              <a:ea typeface="宋体" panose="02010600030101010101" pitchFamily="2" charset="-122"/>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90500"/>
            <a:ext cx="6052930" cy="59372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74750"/>
            <a:ext cx="4032504"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174750"/>
            <a:ext cx="4032504"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pic>
        <p:nvPicPr>
          <p:cNvPr id="1026" name="Picture 5"/>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标题 1026"/>
          <p:cNvSpPr>
            <a:spLocks noGrp="1"/>
          </p:cNvSpPr>
          <p:nvPr>
            <p:ph type="title"/>
          </p:nvPr>
        </p:nvSpPr>
        <p:spPr>
          <a:xfrm>
            <a:off x="457200" y="190500"/>
            <a:ext cx="8229600" cy="582613"/>
          </a:xfrm>
          <a:prstGeom prst="rect">
            <a:avLst/>
          </a:prstGeom>
          <a:noFill/>
          <a:ln w="9525">
            <a:noFill/>
          </a:ln>
        </p:spPr>
        <p:txBody>
          <a:bodyPr anchor="ctr"/>
          <a:p>
            <a:pPr lvl="0"/>
            <a:r>
              <a:rPr lang="zh-CN" altLang="en-US"/>
              <a:t>单击此处编辑母版标题样式</a:t>
            </a:r>
            <a:endParaRPr lang="zh-CN" altLang="en-US"/>
          </a:p>
        </p:txBody>
      </p:sp>
      <p:sp>
        <p:nvSpPr>
          <p:cNvPr id="1028" name="文本占位符 1027"/>
          <p:cNvSpPr>
            <a:spLocks noGrp="1"/>
          </p:cNvSpPr>
          <p:nvPr>
            <p:ph type="body" idx="1"/>
          </p:nvPr>
        </p:nvSpPr>
        <p:spPr>
          <a:xfrm>
            <a:off x="457200" y="1174750"/>
            <a:ext cx="8229600" cy="495300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日期占位符 1028"/>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p>
        </p:txBody>
      </p:sp>
      <p:sp>
        <p:nvSpPr>
          <p:cNvPr id="1030" name="页脚占位符 1029"/>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p>
        </p:txBody>
      </p:sp>
      <p:sp>
        <p:nvSpPr>
          <p:cNvPr id="1031" name="灯片编号占位符 1030"/>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fld>
            <a:endParaRPr lang="zh-CN"/>
          </a:p>
        </p:txBody>
      </p:sp>
      <p:sp>
        <p:nvSpPr>
          <p:cNvPr id="1034" name="Text Box 10"/>
          <p:cNvSpPr txBox="1">
            <a:spLocks noChangeArrowheads="1"/>
          </p:cNvSpPr>
          <p:nvPr userDrawn="1"/>
        </p:nvSpPr>
        <p:spPr bwMode="auto">
          <a:xfrm>
            <a:off x="450850" y="1106488"/>
            <a:ext cx="6624638" cy="92075"/>
          </a:xfrm>
          <a:prstGeom prst="rect">
            <a:avLst/>
          </a:prstGeom>
          <a:solidFill>
            <a:srgbClr val="0A408C"/>
          </a:solidFill>
          <a:ln w="9525">
            <a:noFill/>
            <a:miter lim="800000"/>
          </a:ln>
          <a:effectLst/>
        </p:spPr>
        <p:txBody>
          <a:bodyPr>
            <a:spAutoFit/>
          </a:bodyPr>
          <a:p>
            <a:pPr fontAlgn="base">
              <a:lnSpc>
                <a:spcPct val="0"/>
              </a:lnSpc>
              <a:spcBef>
                <a:spcPct val="0"/>
              </a:spcBef>
              <a:spcAft>
                <a:spcPct val="0"/>
              </a:spcAft>
            </a:pPr>
            <a:endParaRPr lang="zh-CN" altLang="zh-CN">
              <a:solidFill>
                <a:srgbClr val="000000"/>
              </a:solidFill>
              <a:ea typeface="宋体" panose="02010600030101010101" pitchFamily="2" charset="-122"/>
            </a:endParaRPr>
          </a:p>
        </p:txBody>
      </p:sp>
      <p:sp>
        <p:nvSpPr>
          <p:cNvPr id="1035" name="Text Box 11"/>
          <p:cNvSpPr txBox="1">
            <a:spLocks noChangeArrowheads="1"/>
          </p:cNvSpPr>
          <p:nvPr userDrawn="1"/>
        </p:nvSpPr>
        <p:spPr bwMode="auto">
          <a:xfrm>
            <a:off x="7092950" y="1008063"/>
            <a:ext cx="2051050" cy="92075"/>
          </a:xfrm>
          <a:prstGeom prst="rect">
            <a:avLst/>
          </a:prstGeom>
          <a:solidFill>
            <a:srgbClr val="FF9100"/>
          </a:solidFill>
          <a:ln w="9525">
            <a:noFill/>
            <a:miter lim="800000"/>
          </a:ln>
          <a:effectLst/>
        </p:spPr>
        <p:txBody>
          <a:bodyPr>
            <a:spAutoFit/>
          </a:bodyPr>
          <a:p>
            <a:pPr fontAlgn="base">
              <a:lnSpc>
                <a:spcPct val="0"/>
              </a:lnSpc>
              <a:spcBef>
                <a:spcPct val="0"/>
              </a:spcBef>
              <a:spcAft>
                <a:spcPct val="0"/>
              </a:spcAft>
            </a:pPr>
            <a:endParaRPr lang="zh-CN" altLang="zh-CN">
              <a:solidFill>
                <a:srgbClr val="000000"/>
              </a:solidFill>
              <a:ea typeface="宋体" panose="02010600030101010101" pitchFamily="2" charset="-122"/>
            </a:endParaRPr>
          </a:p>
        </p:txBody>
      </p:sp>
      <p:pic>
        <p:nvPicPr>
          <p:cNvPr id="2" name="Picture 2"/>
          <p:cNvPicPr>
            <a:picLocks noChangeAspect="1" noChangeArrowheads="1"/>
          </p:cNvPicPr>
          <p:nvPr userDrawn="1"/>
        </p:nvPicPr>
        <p:blipFill>
          <a:blip r:embed="rId13" cstate="print"/>
          <a:srcRect/>
          <a:stretch>
            <a:fillRect/>
          </a:stretch>
        </p:blipFill>
        <p:spPr bwMode="auto">
          <a:xfrm>
            <a:off x="428596" y="6305574"/>
            <a:ext cx="1552575" cy="5524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1" fontAlgn="base" latinLnBrk="0" hangingPunct="1">
        <a:lnSpc>
          <a:spcPct val="100000"/>
        </a:lnSpc>
        <a:spcBef>
          <a:spcPct val="0"/>
        </a:spcBef>
        <a:spcAft>
          <a:spcPct val="0"/>
        </a:spcAft>
        <a:buNone/>
        <a:defRPr sz="3600" b="0" i="0" u="none" kern="1200" baseline="0">
          <a:solidFill>
            <a:schemeClr val="tx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subTitle" idx="1"/>
          </p:nvPr>
        </p:nvSpPr>
        <p:spPr>
          <a:xfrm>
            <a:off x="2015716" y="3429000"/>
            <a:ext cx="5184576" cy="1296144"/>
          </a:xfrm>
        </p:spPr>
        <p:txBody>
          <a:bodyPr/>
          <a:lstStyle/>
          <a:p>
            <a:pPr>
              <a:spcAft>
                <a:spcPts val="1200"/>
              </a:spcAft>
            </a:pPr>
            <a:r>
              <a:rPr lang="zh-CN" altLang="en-US" sz="2800" dirty="0">
                <a:solidFill>
                  <a:srgbClr val="C00000"/>
                </a:solidFill>
                <a:latin typeface="Arial" panose="020B0604020202020204" pitchFamily="34" charset="0"/>
                <a:ea typeface="楷体_GB2312" panose="02010609030101010101" pitchFamily="49" charset="-122"/>
                <a:cs typeface="Arial" panose="020B0604020202020204" pitchFamily="34" charset="0"/>
              </a:rPr>
              <a:t>安信证券研究中心 金融工程</a:t>
            </a:r>
            <a:endParaRPr lang="en-US" altLang="zh-CN" sz="2800" dirty="0">
              <a:solidFill>
                <a:srgbClr val="C00000"/>
              </a:solidFill>
              <a:latin typeface="Arial" panose="020B0604020202020204" pitchFamily="34" charset="0"/>
              <a:ea typeface="楷体_GB2312" panose="02010609030101010101" pitchFamily="49" charset="-122"/>
              <a:cs typeface="Arial" panose="020B0604020202020204" pitchFamily="34" charset="0"/>
            </a:endParaRPr>
          </a:p>
          <a:p>
            <a:pPr>
              <a:spcAft>
                <a:spcPts val="1200"/>
              </a:spcAft>
            </a:pPr>
            <a:r>
              <a:rPr lang="zh-CN" altLang="en-US" sz="2800" dirty="0">
                <a:solidFill>
                  <a:srgbClr val="C00000"/>
                </a:solidFill>
                <a:latin typeface="Arial" panose="020B0604020202020204" pitchFamily="34" charset="0"/>
                <a:ea typeface="楷体_GB2312" panose="02010609030101010101" pitchFamily="49" charset="-122"/>
                <a:cs typeface="Arial" panose="020B0604020202020204" pitchFamily="34" charset="0"/>
              </a:rPr>
              <a:t>周袤 </a:t>
            </a:r>
            <a:r>
              <a:rPr lang="en-US" altLang="zh-CN" sz="2800" dirty="0">
                <a:solidFill>
                  <a:srgbClr val="C00000"/>
                </a:solidFill>
                <a:latin typeface="Arial" panose="020B0604020202020204" pitchFamily="34" charset="0"/>
                <a:ea typeface="楷体_GB2312" panose="02010609030101010101" pitchFamily="49" charset="-122"/>
                <a:cs typeface="Arial" panose="020B0604020202020204" pitchFamily="34" charset="0"/>
              </a:rPr>
              <a:t>18601798125</a:t>
            </a:r>
            <a:endParaRPr lang="en-US" altLang="zh-CN" sz="2800" dirty="0">
              <a:solidFill>
                <a:srgbClr val="FF0000"/>
              </a:solidFill>
              <a:latin typeface="Arial" panose="020B0604020202020204" pitchFamily="34" charset="0"/>
              <a:ea typeface="楷体_GB2312" panose="02010609030101010101" pitchFamily="49" charset="-122"/>
              <a:cs typeface="Arial" panose="020B0604020202020204" pitchFamily="34" charset="0"/>
            </a:endParaRPr>
          </a:p>
          <a:p>
            <a:pPr>
              <a:spcAft>
                <a:spcPts val="1200"/>
              </a:spcAft>
            </a:pPr>
            <a:r>
              <a:rPr lang="en-US" altLang="zh-CN" sz="2000" dirty="0">
                <a:latin typeface="Arial" panose="020B0604020202020204" pitchFamily="34" charset="0"/>
                <a:ea typeface="楷体_GB2312" panose="02010609030101010101" pitchFamily="49" charset="-122"/>
                <a:cs typeface="Arial" panose="020B0604020202020204" pitchFamily="34" charset="0"/>
              </a:rPr>
              <a:t>SAC</a:t>
            </a:r>
            <a:r>
              <a:rPr lang="zh-CN" altLang="en-US" sz="2000" dirty="0">
                <a:latin typeface="Arial" panose="020B0604020202020204" pitchFamily="34" charset="0"/>
                <a:ea typeface="楷体_GB2312" panose="02010609030101010101" pitchFamily="49" charset="-122"/>
                <a:cs typeface="Arial" panose="020B0604020202020204" pitchFamily="34" charset="0"/>
              </a:rPr>
              <a:t>执业证书</a:t>
            </a:r>
            <a:r>
              <a:rPr lang="zh-CN" altLang="en-US" sz="2000" dirty="0" smtClean="0">
                <a:latin typeface="Arial" panose="020B0604020202020204" pitchFamily="34" charset="0"/>
                <a:ea typeface="楷体_GB2312" panose="02010609030101010101" pitchFamily="49" charset="-122"/>
                <a:cs typeface="Arial" panose="020B0604020202020204" pitchFamily="34" charset="0"/>
              </a:rPr>
              <a:t>编号：</a:t>
            </a:r>
            <a:r>
              <a:rPr lang="en-US" altLang="zh-CN" sz="2000" dirty="0" smtClean="0">
                <a:latin typeface="Arial" panose="020B0604020202020204" pitchFamily="34" charset="0"/>
                <a:ea typeface="楷体_GB2312" panose="02010609030101010101" pitchFamily="49" charset="-122"/>
                <a:cs typeface="Arial" panose="020B0604020202020204" pitchFamily="34" charset="0"/>
              </a:rPr>
              <a:t>S1450517120007</a:t>
            </a:r>
            <a:r>
              <a:rPr lang="zh-CN" altLang="en-US" sz="2800" dirty="0" smtClean="0">
                <a:latin typeface="Arial" panose="020B0604020202020204" pitchFamily="34" charset="0"/>
                <a:ea typeface="楷体_GB2312" panose="02010609030101010101" pitchFamily="49" charset="-122"/>
                <a:cs typeface="Arial" panose="020B0604020202020204" pitchFamily="34" charset="0"/>
              </a:rPr>
              <a:t>  </a:t>
            </a:r>
            <a:endParaRPr lang="en-US" altLang="zh-CN" sz="2800" dirty="0">
              <a:latin typeface="Arial" panose="020B0604020202020204" pitchFamily="34" charset="0"/>
              <a:ea typeface="楷体_GB2312" panose="02010609030101010101" pitchFamily="49" charset="-122"/>
              <a:cs typeface="Arial" panose="020B0604020202020204" pitchFamily="34" charset="0"/>
            </a:endParaRPr>
          </a:p>
          <a:p>
            <a:endParaRPr lang="en-US" altLang="zh-CN" dirty="0">
              <a:latin typeface="Arial" panose="020B0604020202020204" pitchFamily="34" charset="0"/>
              <a:ea typeface="楷体_GB2312" panose="02010609030101010101" pitchFamily="49" charset="-122"/>
              <a:cs typeface="Arial" panose="020B0604020202020204" pitchFamily="34" charset="0"/>
            </a:endParaRPr>
          </a:p>
        </p:txBody>
      </p:sp>
      <p:sp>
        <p:nvSpPr>
          <p:cNvPr id="5" name="Rectangle 2"/>
          <p:cNvSpPr>
            <a:spLocks noGrp="1" noChangeArrowheads="1"/>
          </p:cNvSpPr>
          <p:nvPr>
            <p:ph type="ctrTitle"/>
          </p:nvPr>
        </p:nvSpPr>
        <p:spPr>
          <a:xfrm>
            <a:off x="827584" y="1412776"/>
            <a:ext cx="7560840" cy="1440159"/>
          </a:xfrm>
        </p:spPr>
        <p:txBody>
          <a:bodyPr/>
          <a:lstStyle/>
          <a:p>
            <a:r>
              <a:rPr lang="zh-CN" altLang="en-US" b="1" dirty="0" smtClean="0">
                <a:solidFill>
                  <a:srgbClr val="FFFF00"/>
                </a:solidFill>
              </a:rPr>
              <a:t>策略自动产生与配置平台</a:t>
            </a:r>
            <a:br>
              <a:rPr lang="en-US" altLang="zh-CN" dirty="0" smtClean="0"/>
            </a:br>
            <a:endParaRPr lang="zh-CN"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pPr algn="l"/>
            <a:r>
              <a:rPr lang="zh-CN" altLang="en-US" b="1" dirty="0" smtClean="0">
                <a:solidFill>
                  <a:srgbClr val="FFFF00"/>
                </a:solidFill>
                <a:effectLst/>
              </a:rPr>
              <a:t>策略表现</a:t>
            </a:r>
            <a:endParaRPr lang="zh-CN" altLang="en-US" b="1" dirty="0" smtClean="0">
              <a:solidFill>
                <a:srgbClr val="FFFF00"/>
              </a:solidFill>
              <a:effectLst/>
            </a:endParaRPr>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95793" y="2708920"/>
            <a:ext cx="4258816" cy="2592322"/>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534" y="2708920"/>
            <a:ext cx="4489466" cy="268040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pPr algn="l"/>
            <a:r>
              <a:rPr lang="zh-CN" altLang="en-US" b="1" dirty="0" smtClean="0">
                <a:solidFill>
                  <a:srgbClr val="FFFF00"/>
                </a:solidFill>
                <a:effectLst/>
              </a:rPr>
              <a:t>在中证500股票池上的选股</a:t>
            </a:r>
            <a:endParaRPr lang="zh-CN" altLang="en-US" b="1" dirty="0" smtClean="0">
              <a:solidFill>
                <a:srgbClr val="FFFF00"/>
              </a:solidFill>
              <a:effectLst/>
            </a:endParaRPr>
          </a:p>
        </p:txBody>
      </p:sp>
      <p:sp>
        <p:nvSpPr>
          <p:cNvPr id="7" name="文本框 6"/>
          <p:cNvSpPr txBox="1"/>
          <p:nvPr/>
        </p:nvSpPr>
        <p:spPr>
          <a:xfrm>
            <a:off x="667058" y="1427753"/>
            <a:ext cx="3312368" cy="369332"/>
          </a:xfrm>
          <a:prstGeom prst="rect">
            <a:avLst/>
          </a:prstGeom>
          <a:noFill/>
        </p:spPr>
        <p:txBody>
          <a:bodyPr wrap="square" rtlCol="0">
            <a:spAutoFit/>
          </a:bodyPr>
          <a:lstStyle/>
          <a:p>
            <a:pPr algn="ctr"/>
            <a:r>
              <a:rPr lang="zh-CN" altLang="en-US" dirty="0" smtClean="0"/>
              <a:t>样本内效果 </a:t>
            </a:r>
            <a:r>
              <a:rPr lang="en-US" altLang="zh-CN" dirty="0" smtClean="0"/>
              <a:t>(2007-2017.10)</a:t>
            </a:r>
            <a:endParaRPr lang="zh-CN" altLang="en-US" dirty="0"/>
          </a:p>
        </p:txBody>
      </p:sp>
      <p:pic>
        <p:nvPicPr>
          <p:cNvPr id="3" name="图片 2" descr="随机20只股票样本外"/>
          <p:cNvPicPr>
            <a:picLocks noChangeAspect="1"/>
          </p:cNvPicPr>
          <p:nvPr/>
        </p:nvPicPr>
        <p:blipFill>
          <a:blip r:embed="rId1"/>
          <a:stretch>
            <a:fillRect/>
          </a:stretch>
        </p:blipFill>
        <p:spPr>
          <a:xfrm>
            <a:off x="4610100" y="1881505"/>
            <a:ext cx="4504690" cy="3094990"/>
          </a:xfrm>
          <a:prstGeom prst="rect">
            <a:avLst/>
          </a:prstGeom>
        </p:spPr>
      </p:pic>
      <p:sp>
        <p:nvSpPr>
          <p:cNvPr id="6" name="文本框 5"/>
          <p:cNvSpPr txBox="1"/>
          <p:nvPr/>
        </p:nvSpPr>
        <p:spPr>
          <a:xfrm>
            <a:off x="5353583" y="1427480"/>
            <a:ext cx="3172664" cy="369332"/>
          </a:xfrm>
          <a:prstGeom prst="rect">
            <a:avLst/>
          </a:prstGeom>
          <a:noFill/>
        </p:spPr>
        <p:txBody>
          <a:bodyPr wrap="none" rtlCol="0" anchor="t">
            <a:spAutoFit/>
          </a:bodyPr>
          <a:lstStyle/>
          <a:p>
            <a:pPr algn="ctr"/>
            <a:r>
              <a:rPr lang="zh-CN" altLang="en-US" dirty="0" smtClean="0">
                <a:sym typeface="+mn-ea"/>
              </a:rPr>
              <a:t>样本</a:t>
            </a:r>
            <a:r>
              <a:rPr lang="zh-CN" altLang="en-US" dirty="0">
                <a:sym typeface="+mn-ea"/>
              </a:rPr>
              <a:t>外</a:t>
            </a:r>
            <a:r>
              <a:rPr lang="zh-CN" altLang="en-US" dirty="0" smtClean="0">
                <a:sym typeface="+mn-ea"/>
              </a:rPr>
              <a:t>效果 </a:t>
            </a:r>
            <a:r>
              <a:rPr lang="en-US" altLang="zh-CN" dirty="0" smtClean="0">
                <a:sym typeface="+mn-ea"/>
              </a:rPr>
              <a:t>(2017.10-2018.4)</a:t>
            </a:r>
            <a:endParaRPr lang="zh-CN" altLang="en-US" dirty="0"/>
          </a:p>
        </p:txBody>
      </p:sp>
      <p:pic>
        <p:nvPicPr>
          <p:cNvPr id="15" name="内容占位符 14"/>
          <p:cNvPicPr>
            <a:picLocks noGrp="1" noChangeAspect="1"/>
          </p:cNvPicPr>
          <p:nvPr>
            <p:ph idx="1"/>
          </p:nvPr>
        </p:nvPicPr>
        <p:blipFill>
          <a:blip r:embed="rId2"/>
          <a:stretch>
            <a:fillRect/>
          </a:stretch>
        </p:blipFill>
        <p:spPr>
          <a:xfrm>
            <a:off x="0" y="1881505"/>
            <a:ext cx="4499818" cy="31205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34010"/>
            <a:ext cx="8229600" cy="582613"/>
          </a:xfrm>
        </p:spPr>
        <p:txBody>
          <a:bodyPr/>
          <a:p>
            <a:r>
              <a:rPr lang="zh-CN" altLang="en-US" b="1" dirty="0" smtClean="0">
                <a:solidFill>
                  <a:srgbClr val="FFFF00"/>
                </a:solidFill>
                <a:effectLst/>
              </a:rPr>
              <a:t>注册</a:t>
            </a:r>
            <a:endParaRPr lang="zh-CN" altLang="en-US"/>
          </a:p>
        </p:txBody>
      </p:sp>
      <p:pic>
        <p:nvPicPr>
          <p:cNvPr id="6" name="内容占位符 5"/>
          <p:cNvPicPr>
            <a:picLocks noChangeAspect="1"/>
          </p:cNvPicPr>
          <p:nvPr>
            <p:ph idx="1"/>
          </p:nvPr>
        </p:nvPicPr>
        <p:blipFill>
          <a:blip r:embed="rId1"/>
          <a:stretch>
            <a:fillRect/>
          </a:stretch>
        </p:blipFill>
        <p:spPr>
          <a:xfrm>
            <a:off x="457200" y="1292225"/>
            <a:ext cx="8229600" cy="4921250"/>
          </a:xfrm>
          <a:prstGeom prst="rect">
            <a:avLst/>
          </a:prstGeom>
        </p:spPr>
      </p:pic>
      <p:sp>
        <p:nvSpPr>
          <p:cNvPr id="3" name="文本框 2"/>
          <p:cNvSpPr txBox="1"/>
          <p:nvPr/>
        </p:nvSpPr>
        <p:spPr>
          <a:xfrm>
            <a:off x="4051300" y="5908675"/>
            <a:ext cx="4104005" cy="368300"/>
          </a:xfrm>
          <a:prstGeom prst="rect">
            <a:avLst/>
          </a:prstGeom>
          <a:noFill/>
        </p:spPr>
        <p:txBody>
          <a:bodyPr wrap="square" rtlCol="0">
            <a:spAutoFit/>
          </a:bodyPr>
          <a:p>
            <a:r>
              <a:rPr lang="zh-CN" altLang="en-US">
                <a:solidFill>
                  <a:srgbClr val="FF0000"/>
                </a:solidFill>
              </a:rPr>
              <a:t>需要用</a:t>
            </a:r>
            <a:r>
              <a:rPr lang="en-US" altLang="zh-CN">
                <a:solidFill>
                  <a:srgbClr val="FF0000"/>
                </a:solidFill>
              </a:rPr>
              <a:t>Chrome</a:t>
            </a:r>
            <a:r>
              <a:rPr lang="zh-CN" altLang="en-US">
                <a:solidFill>
                  <a:srgbClr val="FF0000"/>
                </a:solidFill>
              </a:rPr>
              <a:t>或者火狐浏览器打开</a:t>
            </a:r>
            <a:endParaRPr lang="zh-CN" altLang="en-US">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34010"/>
            <a:ext cx="8229600" cy="582613"/>
          </a:xfrm>
        </p:spPr>
        <p:txBody>
          <a:bodyPr/>
          <a:p>
            <a:pPr algn="l"/>
            <a:r>
              <a:rPr lang="zh-CN" altLang="en-US" b="1" dirty="0" smtClean="0">
                <a:solidFill>
                  <a:srgbClr val="FFFF00"/>
                </a:solidFill>
                <a:effectLst/>
              </a:rPr>
              <a:t>注册</a:t>
            </a:r>
            <a:endParaRPr lang="zh-CN" altLang="en-US" b="1" dirty="0" smtClean="0">
              <a:solidFill>
                <a:srgbClr val="FFFF00"/>
              </a:solidFill>
              <a:effectLst/>
            </a:endParaRPr>
          </a:p>
        </p:txBody>
      </p:sp>
      <p:pic>
        <p:nvPicPr>
          <p:cNvPr id="4" name="内容占位符 3"/>
          <p:cNvPicPr>
            <a:picLocks noChangeAspect="1"/>
          </p:cNvPicPr>
          <p:nvPr>
            <p:ph idx="1"/>
          </p:nvPr>
        </p:nvPicPr>
        <p:blipFill>
          <a:blip r:embed="rId1"/>
          <a:stretch>
            <a:fillRect/>
          </a:stretch>
        </p:blipFill>
        <p:spPr>
          <a:xfrm>
            <a:off x="457200" y="1292225"/>
            <a:ext cx="8229600" cy="49206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34010"/>
            <a:ext cx="9098915" cy="582930"/>
          </a:xfrm>
        </p:spPr>
        <p:txBody>
          <a:bodyPr/>
          <a:p>
            <a:pPr algn="l"/>
            <a:r>
              <a:rPr lang="zh-CN" altLang="en-US" b="1" dirty="0" smtClean="0">
                <a:solidFill>
                  <a:srgbClr val="FFFF00"/>
                </a:solidFill>
                <a:effectLst/>
              </a:rPr>
              <a:t>上传Key得到某股票（期货）上涨的概率</a:t>
            </a:r>
            <a:endParaRPr lang="zh-CN" altLang="en-US" b="1" dirty="0" smtClean="0">
              <a:solidFill>
                <a:srgbClr val="FFFF00"/>
              </a:solidFill>
              <a:effectLst/>
            </a:endParaRPr>
          </a:p>
        </p:txBody>
      </p:sp>
      <p:pic>
        <p:nvPicPr>
          <p:cNvPr id="4" name="内容占位符 3"/>
          <p:cNvPicPr>
            <a:picLocks noChangeAspect="1"/>
          </p:cNvPicPr>
          <p:nvPr>
            <p:ph idx="1"/>
          </p:nvPr>
        </p:nvPicPr>
        <p:blipFill>
          <a:blip r:embed="rId1"/>
          <a:stretch>
            <a:fillRect/>
          </a:stretch>
        </p:blipFill>
        <p:spPr>
          <a:xfrm>
            <a:off x="457200" y="1295400"/>
            <a:ext cx="8229600" cy="4914900"/>
          </a:xfrm>
          <a:prstGeom prst="rect">
            <a:avLst/>
          </a:prstGeom>
        </p:spPr>
      </p:pic>
      <p:sp>
        <p:nvSpPr>
          <p:cNvPr id="3" name="文本框 2"/>
          <p:cNvSpPr txBox="1"/>
          <p:nvPr/>
        </p:nvSpPr>
        <p:spPr>
          <a:xfrm>
            <a:off x="5277485" y="5842000"/>
            <a:ext cx="3409315" cy="368300"/>
          </a:xfrm>
          <a:prstGeom prst="rect">
            <a:avLst/>
          </a:prstGeom>
          <a:noFill/>
        </p:spPr>
        <p:txBody>
          <a:bodyPr wrap="square" rtlCol="0">
            <a:spAutoFit/>
          </a:bodyPr>
          <a:p>
            <a:r>
              <a:rPr lang="en-US" altLang="zh-CN">
                <a:solidFill>
                  <a:srgbClr val="FF0000"/>
                </a:solidFill>
              </a:rPr>
              <a:t>Key</a:t>
            </a:r>
            <a:r>
              <a:rPr lang="zh-CN" altLang="en-US">
                <a:solidFill>
                  <a:srgbClr val="FF0000"/>
                </a:solidFill>
              </a:rPr>
              <a:t>是含有策略的钥匙</a:t>
            </a:r>
            <a:endParaRPr lang="zh-CN" altLang="en-US">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34010"/>
            <a:ext cx="8229600" cy="582613"/>
          </a:xfrm>
        </p:spPr>
        <p:txBody>
          <a:bodyPr/>
          <a:p>
            <a:pPr algn="l"/>
            <a:r>
              <a:rPr lang="zh-CN" altLang="en-US" b="1" dirty="0" smtClean="0">
                <a:solidFill>
                  <a:srgbClr val="FFFF00"/>
                </a:solidFill>
                <a:effectLst/>
              </a:rPr>
              <a:t>诊股结果</a:t>
            </a:r>
            <a:endParaRPr lang="zh-CN" altLang="en-US" b="1" dirty="0" smtClean="0">
              <a:solidFill>
                <a:srgbClr val="FFFF00"/>
              </a:solidFill>
              <a:effectLst/>
            </a:endParaRPr>
          </a:p>
        </p:txBody>
      </p:sp>
      <p:pic>
        <p:nvPicPr>
          <p:cNvPr id="4" name="内容占位符 3"/>
          <p:cNvPicPr>
            <a:picLocks noChangeAspect="1"/>
          </p:cNvPicPr>
          <p:nvPr>
            <p:ph idx="1"/>
          </p:nvPr>
        </p:nvPicPr>
        <p:blipFill>
          <a:blip r:embed="rId1"/>
          <a:stretch>
            <a:fillRect/>
          </a:stretch>
        </p:blipFill>
        <p:spPr>
          <a:xfrm>
            <a:off x="457200" y="1298575"/>
            <a:ext cx="8229600" cy="4907915"/>
          </a:xfrm>
          <a:prstGeom prst="rect">
            <a:avLst/>
          </a:prstGeom>
        </p:spPr>
      </p:pic>
      <p:cxnSp>
        <p:nvCxnSpPr>
          <p:cNvPr id="3" name="直接箭头连接符 2"/>
          <p:cNvCxnSpPr/>
          <p:nvPr/>
        </p:nvCxnSpPr>
        <p:spPr>
          <a:xfrm flipH="1">
            <a:off x="5436235" y="3439160"/>
            <a:ext cx="1288415" cy="20574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5" name="文本框 4"/>
          <p:cNvSpPr txBox="1"/>
          <p:nvPr/>
        </p:nvSpPr>
        <p:spPr>
          <a:xfrm>
            <a:off x="6629400" y="3174365"/>
            <a:ext cx="822960" cy="368300"/>
          </a:xfrm>
          <a:prstGeom prst="rect">
            <a:avLst/>
          </a:prstGeom>
          <a:noFill/>
        </p:spPr>
        <p:txBody>
          <a:bodyPr wrap="square" rtlCol="0">
            <a:spAutoFit/>
          </a:bodyPr>
          <a:p>
            <a:r>
              <a:rPr lang="zh-CN" altLang="en-US">
                <a:solidFill>
                  <a:schemeClr val="bg1"/>
                </a:solidFill>
              </a:rPr>
              <a:t>回测</a:t>
            </a:r>
            <a:endParaRPr lang="zh-CN" altLang="en-US">
              <a:solidFill>
                <a:schemeClr val="bg1"/>
              </a:solidFill>
            </a:endParaRPr>
          </a:p>
        </p:txBody>
      </p:sp>
      <p:cxnSp>
        <p:nvCxnSpPr>
          <p:cNvPr id="6" name="直接箭头连接符 5"/>
          <p:cNvCxnSpPr/>
          <p:nvPr/>
        </p:nvCxnSpPr>
        <p:spPr>
          <a:xfrm flipH="1">
            <a:off x="5364480" y="4956175"/>
            <a:ext cx="1561465" cy="92075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7" name="文本框 6"/>
          <p:cNvSpPr txBox="1"/>
          <p:nvPr/>
        </p:nvSpPr>
        <p:spPr>
          <a:xfrm>
            <a:off x="6819900" y="4733290"/>
            <a:ext cx="1276350" cy="368300"/>
          </a:xfrm>
          <a:prstGeom prst="rect">
            <a:avLst/>
          </a:prstGeom>
          <a:noFill/>
        </p:spPr>
        <p:txBody>
          <a:bodyPr wrap="square" rtlCol="0">
            <a:spAutoFit/>
          </a:bodyPr>
          <a:p>
            <a:r>
              <a:rPr lang="zh-CN" altLang="en-US">
                <a:solidFill>
                  <a:schemeClr val="bg1"/>
                </a:solidFill>
              </a:rPr>
              <a:t>上涨概率</a:t>
            </a:r>
            <a:endParaRPr lang="zh-CN" altLang="en-US">
              <a:solidFill>
                <a:schemeClr val="bg1"/>
              </a:solidFill>
            </a:endParaRPr>
          </a:p>
        </p:txBody>
      </p:sp>
      <p:cxnSp>
        <p:nvCxnSpPr>
          <p:cNvPr id="8" name="直接箭头连接符 7"/>
          <p:cNvCxnSpPr/>
          <p:nvPr/>
        </p:nvCxnSpPr>
        <p:spPr>
          <a:xfrm flipH="1" flipV="1">
            <a:off x="5563235" y="2193290"/>
            <a:ext cx="1673225" cy="51689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9" name="文本框 8"/>
          <p:cNvSpPr txBox="1"/>
          <p:nvPr/>
        </p:nvSpPr>
        <p:spPr>
          <a:xfrm>
            <a:off x="7223125" y="2537460"/>
            <a:ext cx="1774825" cy="645160"/>
          </a:xfrm>
          <a:prstGeom prst="rect">
            <a:avLst/>
          </a:prstGeom>
          <a:noFill/>
        </p:spPr>
        <p:txBody>
          <a:bodyPr wrap="square" rtlCol="0">
            <a:spAutoFit/>
          </a:bodyPr>
          <a:p>
            <a:r>
              <a:rPr lang="zh-CN" altLang="en-US">
                <a:solidFill>
                  <a:schemeClr val="bg1"/>
                </a:solidFill>
              </a:rPr>
              <a:t>策略是由哪些因子构成的</a:t>
            </a:r>
            <a:endParaRPr lang="zh-CN" altLang="en-US">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34010"/>
            <a:ext cx="8229600" cy="582613"/>
          </a:xfrm>
        </p:spPr>
        <p:txBody>
          <a:bodyPr/>
          <a:p>
            <a:pPr algn="l"/>
            <a:r>
              <a:rPr lang="zh-CN" altLang="en-US" b="1" dirty="0" smtClean="0">
                <a:solidFill>
                  <a:srgbClr val="FFFF00"/>
                </a:solidFill>
                <a:effectLst/>
              </a:rPr>
              <a:t>单次随机因子组合的研究</a:t>
            </a:r>
            <a:endParaRPr lang="zh-CN" altLang="en-US" b="1" dirty="0" smtClean="0">
              <a:solidFill>
                <a:srgbClr val="FFFF00"/>
              </a:solidFill>
              <a:effectLst/>
            </a:endParaRPr>
          </a:p>
        </p:txBody>
      </p:sp>
      <p:pic>
        <p:nvPicPr>
          <p:cNvPr id="4" name="内容占位符 3"/>
          <p:cNvPicPr>
            <a:picLocks noChangeAspect="1"/>
          </p:cNvPicPr>
          <p:nvPr>
            <p:ph idx="1"/>
          </p:nvPr>
        </p:nvPicPr>
        <p:blipFill>
          <a:blip r:embed="rId1"/>
          <a:stretch>
            <a:fillRect/>
          </a:stretch>
        </p:blipFill>
        <p:spPr>
          <a:xfrm>
            <a:off x="475615" y="1292225"/>
            <a:ext cx="8229600" cy="4920615"/>
          </a:xfrm>
          <a:prstGeom prst="rect">
            <a:avLst/>
          </a:prstGeom>
        </p:spPr>
      </p:pic>
      <p:cxnSp>
        <p:nvCxnSpPr>
          <p:cNvPr id="5" name="直接箭头连接符 4"/>
          <p:cNvCxnSpPr/>
          <p:nvPr/>
        </p:nvCxnSpPr>
        <p:spPr>
          <a:xfrm flipH="1">
            <a:off x="1835785" y="2834640"/>
            <a:ext cx="4241800" cy="522605"/>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sp>
        <p:nvSpPr>
          <p:cNvPr id="6" name="文本框 5"/>
          <p:cNvSpPr txBox="1"/>
          <p:nvPr/>
        </p:nvSpPr>
        <p:spPr>
          <a:xfrm>
            <a:off x="6098540" y="2569210"/>
            <a:ext cx="1304290" cy="368300"/>
          </a:xfrm>
          <a:prstGeom prst="rect">
            <a:avLst/>
          </a:prstGeom>
          <a:noFill/>
        </p:spPr>
        <p:txBody>
          <a:bodyPr wrap="square" rtlCol="0">
            <a:spAutoFit/>
          </a:bodyPr>
          <a:p>
            <a:r>
              <a:rPr lang="zh-CN" altLang="en-US">
                <a:solidFill>
                  <a:schemeClr val="bg1"/>
                </a:solidFill>
              </a:rPr>
              <a:t>选择标的</a:t>
            </a:r>
            <a:endParaRPr lang="zh-CN" altLang="en-US">
              <a:solidFill>
                <a:schemeClr val="bg1"/>
              </a:solidFill>
            </a:endParaRPr>
          </a:p>
        </p:txBody>
      </p:sp>
      <p:cxnSp>
        <p:nvCxnSpPr>
          <p:cNvPr id="8" name="直接箭头连接符 7"/>
          <p:cNvCxnSpPr/>
          <p:nvPr/>
        </p:nvCxnSpPr>
        <p:spPr>
          <a:xfrm flipH="1" flipV="1">
            <a:off x="1764030" y="4509135"/>
            <a:ext cx="717550" cy="934720"/>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sp>
        <p:nvSpPr>
          <p:cNvPr id="9" name="文本框 8"/>
          <p:cNvSpPr txBox="1"/>
          <p:nvPr/>
        </p:nvSpPr>
        <p:spPr>
          <a:xfrm>
            <a:off x="2526665" y="5290820"/>
            <a:ext cx="4127500" cy="368300"/>
          </a:xfrm>
          <a:prstGeom prst="rect">
            <a:avLst/>
          </a:prstGeom>
          <a:noFill/>
        </p:spPr>
        <p:txBody>
          <a:bodyPr wrap="square" rtlCol="0">
            <a:spAutoFit/>
          </a:bodyPr>
          <a:p>
            <a:r>
              <a:rPr lang="zh-CN" altLang="en-US">
                <a:solidFill>
                  <a:schemeClr val="bg1"/>
                </a:solidFill>
              </a:rPr>
              <a:t>几分钟出一次（</a:t>
            </a:r>
            <a:r>
              <a:rPr lang="en-US" altLang="zh-CN">
                <a:solidFill>
                  <a:schemeClr val="bg1"/>
                </a:solidFill>
              </a:rPr>
              <a:t>0,1</a:t>
            </a:r>
            <a:r>
              <a:rPr lang="zh-CN" altLang="en-US">
                <a:solidFill>
                  <a:schemeClr val="bg1"/>
                </a:solidFill>
              </a:rPr>
              <a:t>，</a:t>
            </a:r>
            <a:r>
              <a:rPr lang="en-US" altLang="zh-CN">
                <a:solidFill>
                  <a:schemeClr val="bg1"/>
                </a:solidFill>
              </a:rPr>
              <a:t>-1</a:t>
            </a:r>
            <a:r>
              <a:rPr lang="zh-CN" altLang="en-US">
                <a:solidFill>
                  <a:schemeClr val="bg1"/>
                </a:solidFill>
              </a:rPr>
              <a:t>）的交易信号</a:t>
            </a:r>
            <a:endParaRPr lang="zh-CN" altLang="en-US">
              <a:solidFill>
                <a:schemeClr val="bg1"/>
              </a:solidFill>
            </a:endParaRPr>
          </a:p>
        </p:txBody>
      </p:sp>
      <p:cxnSp>
        <p:nvCxnSpPr>
          <p:cNvPr id="10" name="直接箭头连接符 9"/>
          <p:cNvCxnSpPr/>
          <p:nvPr/>
        </p:nvCxnSpPr>
        <p:spPr>
          <a:xfrm flipH="1" flipV="1">
            <a:off x="1619885" y="4004945"/>
            <a:ext cx="2855595" cy="47371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4507865" y="4309110"/>
            <a:ext cx="3781425" cy="368300"/>
          </a:xfrm>
          <a:prstGeom prst="rect">
            <a:avLst/>
          </a:prstGeom>
          <a:noFill/>
        </p:spPr>
        <p:txBody>
          <a:bodyPr wrap="square" rtlCol="0">
            <a:spAutoFit/>
          </a:bodyPr>
          <a:p>
            <a:r>
              <a:rPr lang="zh-CN" altLang="en-US">
                <a:solidFill>
                  <a:schemeClr val="bg1"/>
                </a:solidFill>
              </a:rPr>
              <a:t>时间序列上多因子的因子数目</a:t>
            </a:r>
            <a:endParaRPr lang="zh-CN" altLang="en-US">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34010"/>
            <a:ext cx="8229600" cy="582613"/>
          </a:xfrm>
        </p:spPr>
        <p:txBody>
          <a:bodyPr/>
          <a:p>
            <a:pPr algn="l"/>
            <a:r>
              <a:rPr lang="zh-CN" altLang="en-US" b="1" dirty="0" smtClean="0">
                <a:solidFill>
                  <a:srgbClr val="FFFF00"/>
                </a:solidFill>
                <a:effectLst/>
              </a:rPr>
              <a:t>单次随机因子组合的研究</a:t>
            </a:r>
            <a:endParaRPr lang="zh-CN" altLang="en-US" b="1" dirty="0" smtClean="0">
              <a:solidFill>
                <a:srgbClr val="FFFF00"/>
              </a:solidFill>
              <a:effectLst/>
            </a:endParaRPr>
          </a:p>
        </p:txBody>
      </p:sp>
      <p:pic>
        <p:nvPicPr>
          <p:cNvPr id="4" name="内容占位符 3"/>
          <p:cNvPicPr>
            <a:picLocks noChangeAspect="1"/>
          </p:cNvPicPr>
          <p:nvPr>
            <p:ph idx="1"/>
          </p:nvPr>
        </p:nvPicPr>
        <p:blipFill>
          <a:blip r:embed="rId1"/>
          <a:stretch>
            <a:fillRect/>
          </a:stretch>
        </p:blipFill>
        <p:spPr>
          <a:xfrm>
            <a:off x="457200" y="1295400"/>
            <a:ext cx="8229600" cy="4914900"/>
          </a:xfrm>
          <a:prstGeom prst="rect">
            <a:avLst/>
          </a:prstGeom>
        </p:spPr>
      </p:pic>
      <p:cxnSp>
        <p:nvCxnSpPr>
          <p:cNvPr id="3" name="直接箭头连接符 2"/>
          <p:cNvCxnSpPr/>
          <p:nvPr/>
        </p:nvCxnSpPr>
        <p:spPr>
          <a:xfrm flipH="1">
            <a:off x="5436235" y="4765040"/>
            <a:ext cx="1309370" cy="104140"/>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cxnSp>
        <p:nvCxnSpPr>
          <p:cNvPr id="5" name="直接箭头连接符 4"/>
          <p:cNvCxnSpPr/>
          <p:nvPr/>
        </p:nvCxnSpPr>
        <p:spPr>
          <a:xfrm flipH="1" flipV="1">
            <a:off x="5724525" y="2997200"/>
            <a:ext cx="1254760" cy="463550"/>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sp>
        <p:nvSpPr>
          <p:cNvPr id="6" name="文本框 5"/>
          <p:cNvSpPr txBox="1"/>
          <p:nvPr/>
        </p:nvSpPr>
        <p:spPr>
          <a:xfrm>
            <a:off x="6915785" y="3280410"/>
            <a:ext cx="2012950" cy="368300"/>
          </a:xfrm>
          <a:prstGeom prst="rect">
            <a:avLst/>
          </a:prstGeom>
          <a:noFill/>
        </p:spPr>
        <p:txBody>
          <a:bodyPr wrap="square" rtlCol="0">
            <a:spAutoFit/>
          </a:bodyPr>
          <a:p>
            <a:r>
              <a:rPr lang="zh-CN" altLang="en-US">
                <a:solidFill>
                  <a:schemeClr val="bg1"/>
                </a:solidFill>
              </a:rPr>
              <a:t>策略因子及其解释</a:t>
            </a:r>
            <a:endParaRPr lang="zh-CN" altLang="en-US">
              <a:solidFill>
                <a:schemeClr val="bg1"/>
              </a:solidFill>
            </a:endParaRPr>
          </a:p>
        </p:txBody>
      </p:sp>
      <p:sp>
        <p:nvSpPr>
          <p:cNvPr id="7" name="文本框 6"/>
          <p:cNvSpPr txBox="1"/>
          <p:nvPr/>
        </p:nvSpPr>
        <p:spPr>
          <a:xfrm>
            <a:off x="6745605" y="4606290"/>
            <a:ext cx="1282700" cy="368300"/>
          </a:xfrm>
          <a:prstGeom prst="rect">
            <a:avLst/>
          </a:prstGeom>
          <a:noFill/>
        </p:spPr>
        <p:txBody>
          <a:bodyPr wrap="square" rtlCol="0">
            <a:spAutoFit/>
          </a:bodyPr>
          <a:p>
            <a:r>
              <a:rPr lang="zh-CN" altLang="en-US">
                <a:solidFill>
                  <a:schemeClr val="bg1"/>
                </a:solidFill>
              </a:rPr>
              <a:t>回测</a:t>
            </a:r>
            <a:endParaRPr lang="zh-CN" altLang="en-US">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34010"/>
            <a:ext cx="8229600" cy="582613"/>
          </a:xfrm>
        </p:spPr>
        <p:txBody>
          <a:bodyPr/>
          <a:p>
            <a:pPr algn="l"/>
            <a:r>
              <a:rPr lang="zh-CN" altLang="en-US" b="1" dirty="0" smtClean="0">
                <a:solidFill>
                  <a:srgbClr val="FFFF00"/>
                </a:solidFill>
                <a:effectLst/>
              </a:rPr>
              <a:t>Q&amp;A：系统能低频化么？</a:t>
            </a:r>
            <a:endParaRPr lang="zh-CN" altLang="en-US" b="1" dirty="0" smtClean="0">
              <a:solidFill>
                <a:srgbClr val="FFFF00"/>
              </a:solidFill>
              <a:effectLst/>
            </a:endParaRPr>
          </a:p>
        </p:txBody>
      </p:sp>
      <p:sp>
        <p:nvSpPr>
          <p:cNvPr id="3" name="内容占位符 2"/>
          <p:cNvSpPr>
            <a:spLocks noGrp="1"/>
          </p:cNvSpPr>
          <p:nvPr>
            <p:ph idx="1"/>
          </p:nvPr>
        </p:nvSpPr>
        <p:spPr/>
        <p:txBody>
          <a:bodyPr/>
          <a:p>
            <a:r>
              <a:rPr lang="zh-CN" altLang="en-US"/>
              <a:t>不能</a:t>
            </a:r>
            <a:endParaRPr lang="zh-CN" altLang="en-US"/>
          </a:p>
          <a:p>
            <a:pPr lvl="1"/>
            <a:r>
              <a:rPr lang="zh-CN" altLang="en-US"/>
              <a:t>策略的回测并不能达到统计显著</a:t>
            </a:r>
            <a:endParaRPr lang="zh-CN" altLang="en-US"/>
          </a:p>
          <a:p>
            <a:pPr lvl="1"/>
            <a:r>
              <a:rPr lang="zh-CN" altLang="en-US"/>
              <a:t>低频下有大量非结构化的因子，非结构化的数据处理暂时并不包含在这套系统之中</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34010"/>
            <a:ext cx="8229600" cy="582613"/>
          </a:xfrm>
        </p:spPr>
        <p:txBody>
          <a:bodyPr/>
          <a:p>
            <a:pPr algn="l"/>
            <a:r>
              <a:rPr lang="zh-CN" altLang="en-US" b="1" dirty="0" smtClean="0">
                <a:solidFill>
                  <a:srgbClr val="FFFF00"/>
                </a:solidFill>
                <a:effectLst/>
              </a:rPr>
              <a:t>定制策略</a:t>
            </a:r>
            <a:endParaRPr lang="zh-CN" altLang="en-US" b="1" dirty="0" smtClean="0">
              <a:solidFill>
                <a:srgbClr val="FFFF00"/>
              </a:solidFill>
              <a:effectLst/>
            </a:endParaRPr>
          </a:p>
        </p:txBody>
      </p:sp>
      <p:sp>
        <p:nvSpPr>
          <p:cNvPr id="3" name="内容占位符 2"/>
          <p:cNvSpPr>
            <a:spLocks noGrp="1"/>
          </p:cNvSpPr>
          <p:nvPr>
            <p:ph idx="1"/>
          </p:nvPr>
        </p:nvSpPr>
        <p:spPr/>
        <p:txBody>
          <a:bodyPr/>
          <a:p>
            <a:r>
              <a:rPr lang="zh-CN" altLang="en-US">
                <a:solidFill>
                  <a:srgbClr val="C00000"/>
                </a:solidFill>
              </a:rPr>
              <a:t>策略的原始数据频率</a:t>
            </a:r>
            <a:endParaRPr lang="zh-CN" altLang="en-US">
              <a:solidFill>
                <a:srgbClr val="C00000"/>
              </a:solidFill>
            </a:endParaRPr>
          </a:p>
          <a:p>
            <a:pPr lvl="1"/>
            <a:r>
              <a:rPr lang="en-US" altLang="zh-CN"/>
              <a:t>5,10,15,30,60,120</a:t>
            </a:r>
            <a:r>
              <a:rPr lang="zh-CN" altLang="en-US"/>
              <a:t>分钟线</a:t>
            </a:r>
            <a:endParaRPr lang="zh-CN" altLang="en-US"/>
          </a:p>
          <a:p>
            <a:pPr lvl="0"/>
            <a:r>
              <a:rPr lang="zh-CN" altLang="en-US">
                <a:solidFill>
                  <a:srgbClr val="C00000"/>
                </a:solidFill>
              </a:rPr>
              <a:t>因子数目</a:t>
            </a:r>
            <a:endParaRPr lang="zh-CN" altLang="en-US"/>
          </a:p>
          <a:p>
            <a:pPr lvl="1"/>
            <a:r>
              <a:rPr lang="en-US" altLang="zh-CN" sz="2800"/>
              <a:t>3,4,5,6,7,8...</a:t>
            </a:r>
            <a:endParaRPr lang="zh-CN" altLang="en-US"/>
          </a:p>
          <a:p>
            <a:pPr lvl="0"/>
            <a:r>
              <a:rPr lang="zh-CN" altLang="en-US">
                <a:solidFill>
                  <a:srgbClr val="C00000"/>
                </a:solidFill>
              </a:rPr>
              <a:t>标的</a:t>
            </a:r>
            <a:endParaRPr lang="zh-CN" altLang="en-US">
              <a:solidFill>
                <a:srgbClr val="C00000"/>
              </a:solidFill>
            </a:endParaRPr>
          </a:p>
          <a:p>
            <a:pPr lvl="1"/>
            <a:r>
              <a:rPr lang="en-US" altLang="zh-CN"/>
              <a:t>SZ000905</a:t>
            </a:r>
            <a:endParaRPr lang="en-US" altLang="zh-CN"/>
          </a:p>
          <a:p>
            <a:pPr lvl="0"/>
            <a:r>
              <a:rPr lang="zh-CN" altLang="en-US">
                <a:solidFill>
                  <a:srgbClr val="C00000"/>
                </a:solidFill>
              </a:rPr>
              <a:t>策略所拥有的特性</a:t>
            </a:r>
            <a:endParaRPr lang="zh-CN" altLang="en-US"/>
          </a:p>
          <a:p>
            <a:pPr lvl="1"/>
            <a:r>
              <a:rPr lang="en-US" altLang="zh-CN" sz="2800"/>
              <a:t>E.g. </a:t>
            </a:r>
            <a:r>
              <a:rPr lang="zh-CN" altLang="en-US" sz="2800"/>
              <a:t>夏普</a:t>
            </a:r>
            <a:r>
              <a:rPr lang="en-US" altLang="zh-CN" sz="2800"/>
              <a:t>&gt;2</a:t>
            </a:r>
            <a:r>
              <a:rPr lang="zh-CN" altLang="en-US" sz="2800"/>
              <a:t>，最大回撤小于</a:t>
            </a:r>
            <a:r>
              <a:rPr lang="en-US" altLang="zh-CN" sz="2800"/>
              <a:t>15%</a:t>
            </a:r>
            <a:r>
              <a:rPr lang="zh-CN" altLang="en-US" sz="2800"/>
              <a:t>，每年年度收益均为正</a:t>
            </a:r>
            <a:endParaRPr lang="en-US" altLang="zh-CN"/>
          </a:p>
          <a:p>
            <a:pPr lvl="0"/>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scene3d>
              <a:camera prst="orthographicFront"/>
              <a:lightRig rig="threePt" dir="t"/>
            </a:scene3d>
          </a:bodyPr>
          <a:lstStyle/>
          <a:p>
            <a:r>
              <a:rPr lang="zh-CN" altLang="en-US" b="1" dirty="0" smtClean="0">
                <a:solidFill>
                  <a:srgbClr val="FFFF00"/>
                </a:solidFill>
                <a:effectLst/>
              </a:rPr>
              <a:t>策略自动产生与配置平台</a:t>
            </a:r>
            <a:endParaRPr lang="zh-CN" altLang="en-US" b="1" dirty="0" smtClean="0">
              <a:solidFill>
                <a:srgbClr val="FFFF00"/>
              </a:solidFill>
              <a:effectLst/>
            </a:endParaRPr>
          </a:p>
        </p:txBody>
      </p:sp>
      <p:sp>
        <p:nvSpPr>
          <p:cNvPr id="3" name="内容占位符 2"/>
          <p:cNvSpPr>
            <a:spLocks noGrp="1"/>
          </p:cNvSpPr>
          <p:nvPr>
            <p:ph idx="1"/>
          </p:nvPr>
        </p:nvSpPr>
        <p:spPr/>
        <p:txBody>
          <a:bodyPr/>
          <a:lstStyle/>
          <a:p>
            <a:r>
              <a:rPr lang="zh-CN" altLang="en-US" sz="2800" dirty="0">
                <a:solidFill>
                  <a:srgbClr val="FF0000"/>
                </a:solidFill>
                <a:latin typeface="黑体" panose="02010609060101010101" pitchFamily="2" charset="-122"/>
                <a:ea typeface="黑体" panose="02010609060101010101" pitchFamily="2" charset="-122"/>
              </a:rPr>
              <a:t>一个平台</a:t>
            </a:r>
            <a:r>
              <a:rPr lang="zh-CN" altLang="en-US" sz="2800" dirty="0">
                <a:latin typeface="黑体" panose="02010609060101010101" pitchFamily="2" charset="-122"/>
                <a:ea typeface="黑体" panose="02010609060101010101" pitchFamily="2" charset="-122"/>
              </a:rPr>
              <a:t>：自主研发了全自动生产交易策略的平台</a:t>
            </a:r>
            <a:endParaRPr lang="en-US" altLang="zh-CN" sz="2800" dirty="0">
              <a:latin typeface="黑体" panose="02010609060101010101" pitchFamily="2" charset="-122"/>
              <a:ea typeface="黑体" panose="02010609060101010101" pitchFamily="2" charset="-122"/>
            </a:endParaRPr>
          </a:p>
          <a:p>
            <a:r>
              <a:rPr lang="zh-CN" altLang="en-US" sz="2800" dirty="0">
                <a:solidFill>
                  <a:srgbClr val="FF0000"/>
                </a:solidFill>
                <a:latin typeface="黑体" panose="02010609060101010101" pitchFamily="2" charset="-122"/>
                <a:ea typeface="黑体" panose="02010609060101010101" pitchFamily="2" charset="-122"/>
              </a:rPr>
              <a:t>千种策略</a:t>
            </a:r>
            <a:r>
              <a:rPr lang="zh-CN" altLang="en-US" sz="2800" dirty="0">
                <a:latin typeface="黑体" panose="02010609060101010101" pitchFamily="2" charset="-122"/>
                <a:ea typeface="黑体" panose="02010609060101010101" pitchFamily="2" charset="-122"/>
              </a:rPr>
              <a:t>：从成千上万策略中按指定方案选出一篮子样本外优秀可供交易的策略</a:t>
            </a:r>
            <a:endParaRPr lang="en-US" altLang="zh-CN" sz="2800" dirty="0">
              <a:latin typeface="黑体" panose="02010609060101010101" pitchFamily="2" charset="-122"/>
              <a:ea typeface="黑体" panose="02010609060101010101" pitchFamily="2" charset="-122"/>
            </a:endParaRPr>
          </a:p>
          <a:p>
            <a:r>
              <a:rPr lang="zh-CN" altLang="en-US" sz="2800" dirty="0">
                <a:solidFill>
                  <a:srgbClr val="FF0000"/>
                </a:solidFill>
                <a:latin typeface="黑体" panose="02010609060101010101" pitchFamily="2" charset="-122"/>
                <a:ea typeface="黑体" panose="02010609060101010101" pitchFamily="2" charset="-122"/>
              </a:rPr>
              <a:t>万般配置</a:t>
            </a:r>
            <a:r>
              <a:rPr lang="zh-CN" altLang="en-US" sz="2800" dirty="0">
                <a:latin typeface="黑体" panose="02010609060101010101" pitchFamily="2" charset="-122"/>
                <a:ea typeface="黑体" panose="02010609060101010101" pitchFamily="2" charset="-122"/>
              </a:rPr>
              <a:t>：可基于各种投资约束以及各种配置模型对优秀策略进行动态配置</a:t>
            </a:r>
            <a:endParaRPr lang="en-US" altLang="zh-CN" sz="2800" dirty="0">
              <a:latin typeface="黑体" panose="02010609060101010101" pitchFamily="2" charset="-122"/>
              <a:ea typeface="黑体" panose="02010609060101010101" pitchFamily="2" charset="-122"/>
            </a:endParaRPr>
          </a:p>
          <a:p>
            <a:r>
              <a:rPr lang="zh-CN" altLang="en-US" sz="2800" dirty="0">
                <a:solidFill>
                  <a:srgbClr val="FF0000"/>
                </a:solidFill>
                <a:latin typeface="黑体" panose="02010609060101010101" pitchFamily="2" charset="-122"/>
                <a:ea typeface="黑体" panose="02010609060101010101" pitchFamily="2" charset="-122"/>
              </a:rPr>
              <a:t>无限容量</a:t>
            </a:r>
            <a:r>
              <a:rPr lang="zh-CN" altLang="en-US" sz="2800" dirty="0">
                <a:latin typeface="黑体" panose="02010609060101010101" pitchFamily="2" charset="-122"/>
                <a:ea typeface="黑体" panose="02010609060101010101" pitchFamily="2" charset="-122"/>
              </a:rPr>
              <a:t>：策略足够多，资金容量就足够大</a:t>
            </a:r>
            <a:endParaRPr lang="zh-CN" altLang="en-US" sz="2800" dirty="0">
              <a:latin typeface="黑体" panose="02010609060101010101" pitchFamily="2" charset="-122"/>
              <a:ea typeface="黑体" panose="02010609060101010101" pitchFamily="2" charset="-122"/>
            </a:endParaRPr>
          </a:p>
          <a:p>
            <a:r>
              <a:rPr lang="zh-CN" altLang="en-US" sz="2800" dirty="0">
                <a:solidFill>
                  <a:srgbClr val="FF0000"/>
                </a:solidFill>
                <a:latin typeface="黑体" panose="02010609060101010101" pitchFamily="2" charset="-122"/>
                <a:ea typeface="黑体" panose="02010609060101010101" pitchFamily="2" charset="-122"/>
              </a:rPr>
              <a:t>任意频率</a:t>
            </a:r>
            <a:r>
              <a:rPr lang="zh-CN" altLang="en-US" sz="2800" dirty="0">
                <a:latin typeface="黑体" panose="02010609060101010101" pitchFamily="2" charset="-122"/>
                <a:ea typeface="黑体" panose="02010609060101010101" pitchFamily="2" charset="-122"/>
              </a:rPr>
              <a:t>：从中低频到高频，都可以通过此平台产生策略</a:t>
            </a:r>
            <a:endParaRPr lang="zh-CN" altLang="en-US" sz="2800" dirty="0">
              <a:latin typeface="黑体" panose="02010609060101010101" pitchFamily="2" charset="-122"/>
              <a:ea typeface="黑体" panose="02010609060101010101" pitchFamily="2" charset="-122"/>
            </a:endParaRPr>
          </a:p>
          <a:p>
            <a:r>
              <a:rPr lang="zh-CN" altLang="en-US" sz="2800" dirty="0">
                <a:latin typeface="黑体" panose="02010609060101010101" pitchFamily="2" charset="-122"/>
                <a:ea typeface="黑体" panose="02010609060101010101" pitchFamily="2" charset="-122"/>
              </a:rPr>
              <a:t>所有策略均通过回测的检验</a:t>
            </a:r>
            <a:endParaRPr lang="zh-CN" altLang="en-US" dirty="0">
              <a:latin typeface="黑体" panose="02010609060101010101" pitchFamily="2" charset="-122"/>
              <a:ea typeface="黑体" panose="0201060906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23528" y="5373216"/>
            <a:ext cx="8496944" cy="1008112"/>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har char="•"/>
              <a:defRPr sz="2800">
                <a:solidFill>
                  <a:srgbClr val="0A408C"/>
                </a:solidFill>
                <a:latin typeface="+mn-lt"/>
                <a:ea typeface="+mn-ea"/>
                <a:cs typeface="+mn-cs"/>
              </a:defRPr>
            </a:lvl1pPr>
            <a:lvl2pPr marL="742950" indent="-285750" algn="l" rtl="0" fontAlgn="base">
              <a:spcBef>
                <a:spcPct val="20000"/>
              </a:spcBef>
              <a:spcAft>
                <a:spcPct val="0"/>
              </a:spcAft>
              <a:buChar char="–"/>
              <a:defRPr sz="2400">
                <a:solidFill>
                  <a:srgbClr val="0A408C"/>
                </a:solidFill>
                <a:latin typeface="+mn-lt"/>
                <a:ea typeface="+mn-ea"/>
              </a:defRPr>
            </a:lvl2pPr>
            <a:lvl3pPr marL="1143000" indent="-228600" algn="l" rtl="0" fontAlgn="base">
              <a:spcBef>
                <a:spcPct val="20000"/>
              </a:spcBef>
              <a:spcAft>
                <a:spcPct val="0"/>
              </a:spcAft>
              <a:buChar char="•"/>
              <a:defRPr sz="2000">
                <a:solidFill>
                  <a:srgbClr val="0A408C"/>
                </a:solidFill>
                <a:latin typeface="+mn-lt"/>
                <a:ea typeface="+mn-ea"/>
              </a:defRPr>
            </a:lvl3pPr>
            <a:lvl4pPr marL="1600200" indent="-228600" algn="l" rtl="0" fontAlgn="base">
              <a:spcBef>
                <a:spcPct val="20000"/>
              </a:spcBef>
              <a:spcAft>
                <a:spcPct val="0"/>
              </a:spcAft>
              <a:buChar char="–"/>
              <a:defRPr>
                <a:solidFill>
                  <a:srgbClr val="0A408C"/>
                </a:solidFill>
                <a:latin typeface="+mn-lt"/>
                <a:ea typeface="+mn-ea"/>
              </a:defRPr>
            </a:lvl4pPr>
            <a:lvl5pPr marL="2057400" indent="-228600" algn="l" rtl="0" fontAlgn="base">
              <a:spcBef>
                <a:spcPct val="20000"/>
              </a:spcBef>
              <a:spcAft>
                <a:spcPct val="0"/>
              </a:spcAft>
              <a:buChar char="»"/>
              <a:defRPr>
                <a:solidFill>
                  <a:srgbClr val="0A408C"/>
                </a:solidFill>
                <a:latin typeface="+mn-lt"/>
                <a:ea typeface="+mn-ea"/>
              </a:defRPr>
            </a:lvl5pPr>
            <a:lvl6pPr marL="2514600" indent="-228600" algn="l" rtl="0" fontAlgn="base">
              <a:spcBef>
                <a:spcPct val="20000"/>
              </a:spcBef>
              <a:spcAft>
                <a:spcPct val="0"/>
              </a:spcAft>
              <a:buChar char="»"/>
              <a:defRPr>
                <a:solidFill>
                  <a:srgbClr val="0A408C"/>
                </a:solidFill>
                <a:latin typeface="+mn-lt"/>
                <a:ea typeface="+mn-ea"/>
              </a:defRPr>
            </a:lvl6pPr>
            <a:lvl7pPr marL="2971800" indent="-228600" algn="l" rtl="0" fontAlgn="base">
              <a:spcBef>
                <a:spcPct val="20000"/>
              </a:spcBef>
              <a:spcAft>
                <a:spcPct val="0"/>
              </a:spcAft>
              <a:buChar char="»"/>
              <a:defRPr>
                <a:solidFill>
                  <a:srgbClr val="0A408C"/>
                </a:solidFill>
                <a:latin typeface="+mn-lt"/>
                <a:ea typeface="+mn-ea"/>
              </a:defRPr>
            </a:lvl7pPr>
            <a:lvl8pPr marL="3429000" indent="-228600" algn="l" rtl="0" fontAlgn="base">
              <a:spcBef>
                <a:spcPct val="20000"/>
              </a:spcBef>
              <a:spcAft>
                <a:spcPct val="0"/>
              </a:spcAft>
              <a:buChar char="»"/>
              <a:defRPr>
                <a:solidFill>
                  <a:srgbClr val="0A408C"/>
                </a:solidFill>
                <a:latin typeface="+mn-lt"/>
                <a:ea typeface="+mn-ea"/>
              </a:defRPr>
            </a:lvl8pPr>
            <a:lvl9pPr marL="3886200" indent="-228600" algn="l" rtl="0" fontAlgn="base">
              <a:spcBef>
                <a:spcPct val="20000"/>
              </a:spcBef>
              <a:spcAft>
                <a:spcPct val="0"/>
              </a:spcAft>
              <a:buChar char="»"/>
              <a:defRPr>
                <a:solidFill>
                  <a:srgbClr val="0A408C"/>
                </a:solidFill>
                <a:latin typeface="+mn-lt"/>
                <a:ea typeface="+mn-ea"/>
              </a:defRPr>
            </a:lvl9pPr>
          </a:lstStyle>
          <a:p>
            <a:pPr marL="0" indent="0" algn="just">
              <a:lnSpc>
                <a:spcPts val="1800"/>
              </a:lnSpc>
              <a:spcBef>
                <a:spcPts val="60"/>
              </a:spcBef>
              <a:spcAft>
                <a:spcPts val="600"/>
              </a:spcAft>
              <a:buNone/>
            </a:pPr>
            <a:endParaRPr lang="en-US" altLang="zh-CN" sz="1800" kern="100" dirty="0">
              <a:solidFill>
                <a:srgbClr val="0A4090"/>
              </a:solidFill>
              <a:latin typeface="Arial" panose="020B0604020202020204" pitchFamily="34" charset="0"/>
              <a:ea typeface="华文楷体" panose="02010600040101010101" pitchFamily="2" charset="-122"/>
              <a:cs typeface="Times New Roman" panose="02020603050405020304" pitchFamily="18" charset="0"/>
            </a:endParaRPr>
          </a:p>
        </p:txBody>
      </p:sp>
      <p:sp>
        <p:nvSpPr>
          <p:cNvPr id="2" name="矩形 1"/>
          <p:cNvSpPr/>
          <p:nvPr/>
        </p:nvSpPr>
        <p:spPr>
          <a:xfrm>
            <a:off x="2418207" y="2204864"/>
            <a:ext cx="4307589" cy="1323439"/>
          </a:xfrm>
          <a:prstGeom prst="rect">
            <a:avLst/>
          </a:prstGeom>
          <a:noFill/>
        </p:spPr>
        <p:txBody>
          <a:bodyPr wrap="none" lIns="91440" tIns="45720" rIns="91440" bIns="45720">
            <a:spAutoFit/>
          </a:bodyPr>
          <a:lstStyle/>
          <a:p>
            <a:pPr algn="ctr"/>
            <a:r>
              <a:rPr lang="zh-CN" altLang="en-US" sz="8000" b="1" dirty="0">
                <a:ln w="22225">
                  <a:solidFill>
                    <a:schemeClr val="accent2"/>
                  </a:solidFill>
                  <a:prstDash val="solid"/>
                </a:ln>
                <a:solidFill>
                  <a:schemeClr val="accent2">
                    <a:lumMod val="40000"/>
                    <a:lumOff val="60000"/>
                  </a:schemeClr>
                </a:solidFill>
                <a:effectLst>
                  <a:innerShdw blurRad="63500" dist="50800" dir="18900000">
                    <a:prstClr val="black">
                      <a:alpha val="50000"/>
                    </a:prstClr>
                  </a:innerShdw>
                </a:effectLst>
              </a:rPr>
              <a:t>感谢聆听</a:t>
            </a:r>
            <a:endParaRPr lang="zh-CN" altLang="en-US" sz="8000" b="1" dirty="0">
              <a:ln w="22225">
                <a:solidFill>
                  <a:schemeClr val="accent2"/>
                </a:solidFill>
                <a:prstDash val="solid"/>
              </a:ln>
              <a:solidFill>
                <a:schemeClr val="accent2">
                  <a:lumMod val="40000"/>
                  <a:lumOff val="60000"/>
                </a:schemeClr>
              </a:solidFill>
              <a:effectLst>
                <a:innerShdw blurRad="63500" dist="50800" dir="18900000">
                  <a:prstClr val="black">
                    <a:alpha val="50000"/>
                  </a:prstClr>
                </a:innerShdw>
              </a:effectLst>
            </a:endParaRPr>
          </a:p>
        </p:txBody>
      </p:sp>
      <p:sp>
        <p:nvSpPr>
          <p:cNvPr id="6" name="Rectangle 3"/>
          <p:cNvSpPr txBox="1">
            <a:spLocks noChangeArrowheads="1"/>
          </p:cNvSpPr>
          <p:nvPr/>
        </p:nvSpPr>
        <p:spPr bwMode="auto">
          <a:xfrm>
            <a:off x="2483768" y="4149080"/>
            <a:ext cx="4104456" cy="1296144"/>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har char="•"/>
              <a:defRPr sz="2800">
                <a:solidFill>
                  <a:srgbClr val="0A408C"/>
                </a:solidFill>
                <a:latin typeface="+mn-lt"/>
                <a:ea typeface="+mn-ea"/>
                <a:cs typeface="+mn-cs"/>
              </a:defRPr>
            </a:lvl1pPr>
            <a:lvl2pPr marL="742950" indent="-285750" algn="l" rtl="0" fontAlgn="base">
              <a:spcBef>
                <a:spcPct val="20000"/>
              </a:spcBef>
              <a:spcAft>
                <a:spcPct val="0"/>
              </a:spcAft>
              <a:buChar char="–"/>
              <a:defRPr sz="2400">
                <a:solidFill>
                  <a:srgbClr val="0A408C"/>
                </a:solidFill>
                <a:latin typeface="+mn-lt"/>
                <a:ea typeface="+mn-ea"/>
              </a:defRPr>
            </a:lvl2pPr>
            <a:lvl3pPr marL="1143000" indent="-228600" algn="l" rtl="0" fontAlgn="base">
              <a:spcBef>
                <a:spcPct val="20000"/>
              </a:spcBef>
              <a:spcAft>
                <a:spcPct val="0"/>
              </a:spcAft>
              <a:buChar char="•"/>
              <a:defRPr sz="2000">
                <a:solidFill>
                  <a:srgbClr val="0A408C"/>
                </a:solidFill>
                <a:latin typeface="+mn-lt"/>
                <a:ea typeface="+mn-ea"/>
              </a:defRPr>
            </a:lvl3pPr>
            <a:lvl4pPr marL="1600200" indent="-228600" algn="l" rtl="0" fontAlgn="base">
              <a:spcBef>
                <a:spcPct val="20000"/>
              </a:spcBef>
              <a:spcAft>
                <a:spcPct val="0"/>
              </a:spcAft>
              <a:buChar char="–"/>
              <a:defRPr>
                <a:solidFill>
                  <a:srgbClr val="0A408C"/>
                </a:solidFill>
                <a:latin typeface="+mn-lt"/>
                <a:ea typeface="+mn-ea"/>
              </a:defRPr>
            </a:lvl4pPr>
            <a:lvl5pPr marL="2057400" indent="-228600" algn="l" rtl="0" fontAlgn="base">
              <a:spcBef>
                <a:spcPct val="20000"/>
              </a:spcBef>
              <a:spcAft>
                <a:spcPct val="0"/>
              </a:spcAft>
              <a:buChar char="»"/>
              <a:defRPr>
                <a:solidFill>
                  <a:srgbClr val="0A408C"/>
                </a:solidFill>
                <a:latin typeface="+mn-lt"/>
                <a:ea typeface="+mn-ea"/>
              </a:defRPr>
            </a:lvl5pPr>
            <a:lvl6pPr marL="2514600" indent="-228600" algn="l" rtl="0" fontAlgn="base">
              <a:spcBef>
                <a:spcPct val="20000"/>
              </a:spcBef>
              <a:spcAft>
                <a:spcPct val="0"/>
              </a:spcAft>
              <a:buChar char="»"/>
              <a:defRPr>
                <a:solidFill>
                  <a:srgbClr val="0A408C"/>
                </a:solidFill>
                <a:latin typeface="+mn-lt"/>
                <a:ea typeface="+mn-ea"/>
              </a:defRPr>
            </a:lvl6pPr>
            <a:lvl7pPr marL="2971800" indent="-228600" algn="l" rtl="0" fontAlgn="base">
              <a:spcBef>
                <a:spcPct val="20000"/>
              </a:spcBef>
              <a:spcAft>
                <a:spcPct val="0"/>
              </a:spcAft>
              <a:buChar char="»"/>
              <a:defRPr>
                <a:solidFill>
                  <a:srgbClr val="0A408C"/>
                </a:solidFill>
                <a:latin typeface="+mn-lt"/>
                <a:ea typeface="+mn-ea"/>
              </a:defRPr>
            </a:lvl7pPr>
            <a:lvl8pPr marL="3429000" indent="-228600" algn="l" rtl="0" fontAlgn="base">
              <a:spcBef>
                <a:spcPct val="20000"/>
              </a:spcBef>
              <a:spcAft>
                <a:spcPct val="0"/>
              </a:spcAft>
              <a:buChar char="»"/>
              <a:defRPr>
                <a:solidFill>
                  <a:srgbClr val="0A408C"/>
                </a:solidFill>
                <a:latin typeface="+mn-lt"/>
                <a:ea typeface="+mn-ea"/>
              </a:defRPr>
            </a:lvl8pPr>
            <a:lvl9pPr marL="3886200" indent="-228600" algn="l" rtl="0" fontAlgn="base">
              <a:spcBef>
                <a:spcPct val="20000"/>
              </a:spcBef>
              <a:spcAft>
                <a:spcPct val="0"/>
              </a:spcAft>
              <a:buChar char="»"/>
              <a:defRPr>
                <a:solidFill>
                  <a:srgbClr val="0A408C"/>
                </a:solidFill>
                <a:latin typeface="+mn-lt"/>
                <a:ea typeface="+mn-ea"/>
              </a:defRPr>
            </a:lvl9pPr>
          </a:lstStyle>
          <a:p>
            <a:pPr marL="0" indent="0" algn="ctr">
              <a:spcAft>
                <a:spcPts val="1200"/>
              </a:spcAft>
              <a:buNone/>
            </a:pPr>
            <a:r>
              <a:rPr lang="zh-CN" altLang="en-US" sz="2400" kern="0" dirty="0">
                <a:latin typeface="Arial" panose="020B0604020202020204" pitchFamily="34" charset="0"/>
                <a:ea typeface="楷体_GB2312" panose="02010609030101010101" pitchFamily="49" charset="-122"/>
                <a:cs typeface="Arial" panose="020B0604020202020204" pitchFamily="34" charset="0"/>
              </a:rPr>
              <a:t>安信证券研究中心  </a:t>
            </a:r>
            <a:endParaRPr lang="en-US" altLang="zh-CN" sz="2400" kern="0" dirty="0">
              <a:latin typeface="Arial" panose="020B0604020202020204" pitchFamily="34" charset="0"/>
              <a:ea typeface="楷体_GB2312" panose="02010609030101010101" pitchFamily="49" charset="-122"/>
              <a:cs typeface="Arial" panose="020B0604020202020204" pitchFamily="34" charset="0"/>
            </a:endParaRPr>
          </a:p>
          <a:p>
            <a:pPr marL="0" indent="0" algn="ctr">
              <a:spcAft>
                <a:spcPts val="1200"/>
              </a:spcAft>
              <a:buNone/>
            </a:pPr>
            <a:r>
              <a:rPr lang="zh-CN" altLang="en-US" sz="2400" kern="0" dirty="0">
                <a:latin typeface="Arial" panose="020B0604020202020204" pitchFamily="34" charset="0"/>
                <a:ea typeface="楷体_GB2312" panose="02010609030101010101" pitchFamily="49" charset="-122"/>
                <a:cs typeface="Arial" panose="020B0604020202020204" pitchFamily="34" charset="0"/>
              </a:rPr>
              <a:t>金融工程   </a:t>
            </a:r>
            <a:endParaRPr lang="en-US" altLang="zh-CN" sz="2400" kern="0" dirty="0">
              <a:latin typeface="Arial" panose="020B0604020202020204" pitchFamily="34" charset="0"/>
              <a:ea typeface="楷体_GB2312" panose="02010609030101010101" pitchFamily="49" charset="-122"/>
              <a:cs typeface="Arial" panose="020B0604020202020204" pitchFamily="34" charset="0"/>
            </a:endParaRPr>
          </a:p>
          <a:p>
            <a:pPr marL="0" indent="0" algn="ctr">
              <a:spcAft>
                <a:spcPts val="1200"/>
              </a:spcAft>
              <a:buNone/>
            </a:pPr>
            <a:r>
              <a:rPr lang="en-US" altLang="zh-CN" sz="1800" kern="0" dirty="0" smtClean="0">
                <a:latin typeface="Arial" panose="020B0604020202020204" pitchFamily="34" charset="0"/>
                <a:ea typeface="楷体_GB2312" panose="02010609030101010101" pitchFamily="49" charset="-122"/>
                <a:cs typeface="Arial" panose="020B0604020202020204" pitchFamily="34" charset="0"/>
              </a:rPr>
              <a:t>2017.12</a:t>
            </a:r>
            <a:endParaRPr lang="en-US" altLang="zh-CN" sz="1800" kern="0" dirty="0">
              <a:latin typeface="Arial" panose="020B0604020202020204" pitchFamily="34" charset="0"/>
              <a:ea typeface="楷体_GB2312" panose="02010609030101010101" pitchFamily="49" charset="-122"/>
              <a:cs typeface="Arial" panose="020B0604020202020204" pitchFamily="34" charset="0"/>
            </a:endParaRPr>
          </a:p>
          <a:p>
            <a:pPr algn="ctr"/>
            <a:endParaRPr lang="en-US" altLang="zh-CN" sz="2400" kern="0" dirty="0">
              <a:latin typeface="Arial" panose="020B0604020202020204" pitchFamily="34" charset="0"/>
              <a:ea typeface="楷体_GB2312" panose="0201060903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7875"/>
          </a:xfrm>
        </p:spPr>
        <p:txBody>
          <a:bodyPr/>
          <a:lstStyle/>
          <a:p>
            <a:pPr lvl="0"/>
            <a:r>
              <a:rPr lang="zh-CN" altLang="en-US" b="1" dirty="0" smtClean="0">
                <a:latin typeface="华文楷体" panose="02010600040101010101" pitchFamily="2" charset="-122"/>
                <a:ea typeface="华文楷体" panose="02010600040101010101" pitchFamily="2" charset="-122"/>
              </a:rPr>
              <a:t>分析师声明</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4294967295"/>
          </p:nvPr>
        </p:nvSpPr>
        <p:spPr>
          <a:xfrm>
            <a:off x="457200" y="1268413"/>
            <a:ext cx="8229600" cy="4968875"/>
          </a:xfrm>
          <a:prstGeom prst="rect">
            <a:avLst/>
          </a:prstGeom>
        </p:spPr>
        <p:txBody>
          <a:bodyPr/>
          <a:lstStyle/>
          <a:p>
            <a:pPr lvl="0">
              <a:buFont typeface="Wingdings" panose="05000000000000000000" pitchFamily="2" charset="2"/>
              <a:buChar char="n"/>
            </a:pPr>
            <a:r>
              <a:rPr lang="zh-CN" altLang="zh-CN" sz="1800" b="1" dirty="0"/>
              <a:t>分析师声明</a:t>
            </a:r>
            <a:endParaRPr lang="zh-CN" altLang="zh-CN" sz="1800" dirty="0"/>
          </a:p>
          <a:p>
            <a:pPr>
              <a:buNone/>
            </a:pPr>
            <a:r>
              <a:rPr lang="en-US" altLang="zh-CN" sz="1800" dirty="0"/>
              <a:t>	</a:t>
            </a:r>
            <a:r>
              <a:rPr lang="zh-CN" altLang="en-US" sz="1800" dirty="0"/>
              <a:t>本人具有中国证券业协会授予的证券投资咨询执业资格，勤勉尽责、诚实守信。本人对本报告的内容和观点负责，保证信息来源合法合规、研究方法专业审慎、研究观点独立公正、分析结论具有合理依据，特此</a:t>
            </a:r>
            <a:r>
              <a:rPr lang="zh-CN" altLang="en-US" sz="1800" dirty="0" smtClean="0"/>
              <a:t>声明</a:t>
            </a:r>
            <a:r>
              <a:rPr lang="zh-CN" altLang="zh-CN" sz="1800" dirty="0" smtClean="0"/>
              <a:t>。</a:t>
            </a:r>
            <a:endParaRPr lang="zh-CN" altLang="zh-CN" sz="1800" dirty="0"/>
          </a:p>
          <a:p>
            <a:pPr>
              <a:buNone/>
            </a:pPr>
            <a:endParaRPr lang="en-US" altLang="zh-CN" sz="1800" dirty="0" smtClean="0"/>
          </a:p>
          <a:p>
            <a:pPr>
              <a:buNone/>
            </a:pPr>
            <a:endParaRPr lang="zh-CN" altLang="zh-CN" sz="1800" dirty="0"/>
          </a:p>
          <a:p>
            <a:pPr lvl="0">
              <a:buFont typeface="Wingdings" panose="05000000000000000000" pitchFamily="2" charset="2"/>
              <a:buChar char="n"/>
            </a:pPr>
            <a:r>
              <a:rPr lang="zh-CN" altLang="zh-CN" sz="1800" b="1" dirty="0"/>
              <a:t>本公司具备证券投资咨询业务资格的说明</a:t>
            </a:r>
            <a:endParaRPr lang="zh-CN" altLang="zh-CN" sz="1800" dirty="0"/>
          </a:p>
          <a:p>
            <a:pPr>
              <a:buNone/>
            </a:pPr>
            <a:r>
              <a:rPr lang="en-US" altLang="zh-CN" sz="1800" dirty="0"/>
              <a:t>	</a:t>
            </a:r>
            <a:r>
              <a:rPr lang="zh-CN" altLang="en-US" sz="1800" dirty="0"/>
              <a:t>安信证券股份有限公司（以下简称“本公司”）经中国证券监督管理委员会核准，取得证券投资咨询业务许可。本公司及其投资咨询人员可以为证券投资人或客户提供证券投资分析、预测或者建议等直接或间接的有偿咨询服务。发布证券研究报告，是证券投资咨询业务的一种基本形式，本公司可以对证券及证券相关产品的价值、市场走势或者相关影响因素进行分析，形成证券估值、投资评级等投资分析意见，制作证券研究报告，并向本公司的客户发布。</a:t>
            </a:r>
            <a:r>
              <a:rPr lang="en-US" altLang="zh-CN" sz="1400" dirty="0">
                <a:latin typeface="华文楷体" panose="02010600040101010101" pitchFamily="2" charset="-122"/>
                <a:ea typeface="华文楷体" panose="02010600040101010101" pitchFamily="2" charset="-122"/>
              </a:rPr>
              <a:t>	</a:t>
            </a:r>
            <a:endParaRPr lang="zh-CN" altLang="zh-CN" sz="1400" b="1" dirty="0">
              <a:latin typeface="华文楷体" panose="02010600040101010101" pitchFamily="2" charset="-122"/>
              <a:ea typeface="华文楷体" panose="02010600040101010101" pitchFamily="2" charset="-122"/>
            </a:endParaRPr>
          </a:p>
          <a:p>
            <a:pPr>
              <a:buNone/>
            </a:pPr>
            <a:r>
              <a:rPr lang="en-US" altLang="zh-CN" sz="1400" dirty="0">
                <a:latin typeface="华文楷体" panose="02010600040101010101" pitchFamily="2" charset="-122"/>
                <a:ea typeface="华文楷体" panose="02010600040101010101" pitchFamily="2" charset="-122"/>
              </a:rPr>
              <a:t>	</a:t>
            </a:r>
            <a:endParaRPr lang="en-US" altLang="zh-CN" sz="2000" dirty="0" smtClean="0"/>
          </a:p>
          <a:p>
            <a:pPr>
              <a:buNone/>
            </a:pPr>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7875"/>
          </a:xfrm>
        </p:spPr>
        <p:txBody>
          <a:bodyPr/>
          <a:lstStyle/>
          <a:p>
            <a:r>
              <a:rPr lang="zh-CN" altLang="en-US" dirty="0" smtClean="0"/>
              <a:t>免责声明</a:t>
            </a:r>
            <a:endParaRPr lang="zh-CN" altLang="en-US" dirty="0"/>
          </a:p>
        </p:txBody>
      </p:sp>
      <p:sp>
        <p:nvSpPr>
          <p:cNvPr id="3" name="内容占位符 2"/>
          <p:cNvSpPr>
            <a:spLocks noGrp="1"/>
          </p:cNvSpPr>
          <p:nvPr>
            <p:ph idx="4294967295"/>
          </p:nvPr>
        </p:nvSpPr>
        <p:spPr>
          <a:xfrm>
            <a:off x="457200" y="1268413"/>
            <a:ext cx="8229600" cy="4968875"/>
          </a:xfrm>
          <a:prstGeom prst="rect">
            <a:avLst/>
          </a:prstGeom>
        </p:spPr>
        <p:txBody>
          <a:bodyPr>
            <a:noAutofit/>
          </a:bodyPr>
          <a:lstStyle/>
          <a:p>
            <a:pPr marL="0" indent="0">
              <a:buNone/>
            </a:pPr>
            <a:r>
              <a:rPr lang="zh-CN" altLang="en-US" sz="1400" dirty="0"/>
              <a:t>本报告仅供安信证券股份有限公司（以下简称“本公司”）的客户使用。本公司不会因为任何机构或个人接收到本报告而视其为本公司的当然客户。</a:t>
            </a:r>
            <a:endParaRPr lang="zh-CN" altLang="en-US" sz="1400" dirty="0"/>
          </a:p>
          <a:p>
            <a:pPr marL="0" indent="0">
              <a:buNone/>
            </a:pPr>
            <a:r>
              <a:rPr lang="zh-CN" altLang="en-US" sz="1400" dirty="0"/>
              <a:t>本报告基于已公开的资料或信息撰写，但本公司不保证该等信息及资料的完整性、准确性。本报告所载的信息、资料、建议及推测仅反映本公司于本报告发布当日的判断，本报告中的证券或投资标的价格、价值及投资带来的收入可能会波动。在不同时期，本公司可能撰写并发布与本报告所载资料、建议及推测不一致的报告。本公司不保证本报告所含信息及资料保持在最新状态，本公司将随时补充、更新和修订有关信息及资料，但不保证及时公开发布。同时，本公司有权对本报告所含信息在不发出通知的情形下做出修改，投资者应当自行关注相应的更新或修改。任何有关本报告的摘要或节选都不代表本报告正式完整的观点，一切须以本公司向客户发布的本报告完整版本为准，如有需要，客户可以向本公司投资顾问进一步咨询。</a:t>
            </a:r>
            <a:endParaRPr lang="zh-CN" altLang="en-US" sz="1400" dirty="0"/>
          </a:p>
          <a:p>
            <a:pPr marL="0" indent="0">
              <a:buNone/>
            </a:pPr>
            <a:r>
              <a:rPr lang="zh-CN" altLang="en-US" sz="1400" dirty="0"/>
              <a:t>在法律许可的情况下，本公司及所属关联机构可能会持有报告中提到的公司所发行的证券或期权并进行证券或期权交易，也可能为这些公司提供或者争取提供投资银行、财务顾问或者金融产品等相关服务，提请客户充分注意。客户不应将本报告为作出其投资决策的惟一参考因素，亦不应认为本报告可以取代客户自身的投资判断与决策。在任何情况下，本报告中的信息或所表述的意见均不构成对任何人的投资建议，无论是否已经明示或暗示，本报告不能作为道义的、责任的和法律的依据或者凭证。在任何情况下，本公司亦不对任何人因使用本报告中的任何内容所引致的任何损失负任何责任。</a:t>
            </a:r>
            <a:endParaRPr lang="zh-CN" altLang="en-US" sz="1400" dirty="0"/>
          </a:p>
          <a:p>
            <a:pPr marL="0" indent="0">
              <a:buNone/>
            </a:pPr>
            <a:r>
              <a:rPr lang="zh-CN" altLang="en-US" sz="1400" dirty="0"/>
              <a:t>本报告版权仅为本公司所有，未经事先书面许可，任何机构和个人不得以任何形式翻版、复制、发表、转发或引用本报告的任何部分。如征得本公司同意进行引用、刊发的，需在允许的范围内使用，并注明出处为“安信证券股份有限公司研究中心”，且不得对本报告进行任何有悖原意的引用、删节和修改。</a:t>
            </a:r>
            <a:endParaRPr lang="zh-CN" altLang="en-US" sz="1400" dirty="0"/>
          </a:p>
          <a:p>
            <a:pPr marL="0" indent="0">
              <a:buNone/>
            </a:pPr>
            <a:r>
              <a:rPr lang="zh-CN" altLang="en-US" sz="1400" dirty="0"/>
              <a:t>本报告的估值结果和分析结论是基于所预定的假设，并采用适当的估值方法和模型得出的，由于假设、估值方法和模型均存在一定的局限性，估值结果和分析结论也存在局限性，请谨慎使用。</a:t>
            </a:r>
            <a:endParaRPr lang="zh-CN" altLang="en-US" sz="1400" dirty="0"/>
          </a:p>
          <a:p>
            <a:pPr marL="0" indent="0">
              <a:buNone/>
            </a:pPr>
            <a:r>
              <a:rPr lang="zh-CN" altLang="en-US" sz="1400" dirty="0"/>
              <a:t>安信证券股份有限公司对本声明条款具有惟一修改权和最终解释权</a:t>
            </a:r>
            <a:r>
              <a:rPr lang="zh-CN" altLang="en-US" sz="1400" dirty="0" smtClean="0"/>
              <a:t>。</a:t>
            </a:r>
            <a:endParaRPr lang="zh-CN" altLang="en-US" sz="1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sz="quarter" idx="4294967295"/>
          </p:nvPr>
        </p:nvGraphicFramePr>
        <p:xfrm>
          <a:off x="1115617" y="1412875"/>
          <a:ext cx="7571183" cy="1112520"/>
        </p:xfrm>
        <a:graphic>
          <a:graphicData uri="http://schemas.openxmlformats.org/drawingml/2006/table">
            <a:tbl>
              <a:tblPr firstRow="1" bandRow="1">
                <a:tableStyleId>{5C22544A-7EE6-4342-B048-85BDC9FD1C3A}</a:tableStyleId>
              </a:tblPr>
              <a:tblGrid>
                <a:gridCol w="1892796"/>
                <a:gridCol w="1059531"/>
                <a:gridCol w="1800200"/>
                <a:gridCol w="2818656"/>
              </a:tblGrid>
              <a:tr h="370840">
                <a:tc>
                  <a:txBody>
                    <a:bodyPr/>
                    <a:lstStyle/>
                    <a:p>
                      <a:r>
                        <a:rPr lang="zh-CN" altLang="en-US" b="0" dirty="0" smtClean="0">
                          <a:solidFill>
                            <a:srgbClr val="0A408C"/>
                          </a:solidFill>
                          <a:latin typeface="华文楷体" panose="02010600040101010101" pitchFamily="2" charset="-122"/>
                          <a:ea typeface="华文楷体" panose="02010600040101010101" pitchFamily="2" charset="-122"/>
                        </a:rPr>
                        <a:t>上海销售联系人</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b="0" dirty="0" smtClean="0">
                          <a:solidFill>
                            <a:srgbClr val="0A408C"/>
                          </a:solidFill>
                          <a:latin typeface="华文楷体" panose="02010600040101010101" pitchFamily="2" charset="-122"/>
                          <a:ea typeface="华文楷体" panose="02010600040101010101" pitchFamily="2" charset="-122"/>
                        </a:rPr>
                        <a:t>潘艳</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smtClean="0">
                          <a:solidFill>
                            <a:srgbClr val="0A408C"/>
                          </a:solidFill>
                          <a:latin typeface="华文楷体" panose="02010600040101010101" pitchFamily="2" charset="-122"/>
                          <a:ea typeface="华文楷体" panose="02010600040101010101" pitchFamily="2" charset="-122"/>
                        </a:rPr>
                        <a:t>021-35082957</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smtClean="0">
                          <a:solidFill>
                            <a:srgbClr val="0A408C"/>
                          </a:solidFill>
                          <a:latin typeface="华文楷体" panose="02010600040101010101" pitchFamily="2" charset="-122"/>
                          <a:ea typeface="华文楷体" panose="02010600040101010101" pitchFamily="2" charset="-122"/>
                        </a:rPr>
                        <a:t>panyan@essence.com.cn</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zh-CN" altLang="en-US" b="0" dirty="0" smtClean="0">
                          <a:solidFill>
                            <a:srgbClr val="0A408C"/>
                          </a:solidFill>
                          <a:latin typeface="华文楷体" panose="02010600040101010101" pitchFamily="2" charset="-122"/>
                          <a:ea typeface="华文楷体" panose="02010600040101010101" pitchFamily="2" charset="-122"/>
                        </a:rPr>
                        <a:t>北京销售联系人</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b="0" dirty="0" smtClean="0">
                          <a:solidFill>
                            <a:srgbClr val="0A408C"/>
                          </a:solidFill>
                          <a:latin typeface="华文楷体" panose="02010600040101010101" pitchFamily="2" charset="-122"/>
                          <a:ea typeface="华文楷体" panose="02010600040101010101" pitchFamily="2" charset="-122"/>
                        </a:rPr>
                        <a:t>李倩</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smtClean="0">
                          <a:solidFill>
                            <a:srgbClr val="0A408C"/>
                          </a:solidFill>
                          <a:latin typeface="华文楷体" panose="02010600040101010101" pitchFamily="2" charset="-122"/>
                          <a:ea typeface="华文楷体" panose="02010600040101010101" pitchFamily="2" charset="-122"/>
                        </a:rPr>
                        <a:t>010-59113575</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smtClean="0">
                          <a:solidFill>
                            <a:srgbClr val="0A408C"/>
                          </a:solidFill>
                          <a:latin typeface="华文楷体" panose="02010600040101010101" pitchFamily="2" charset="-122"/>
                          <a:ea typeface="华文楷体" panose="02010600040101010101" pitchFamily="2" charset="-122"/>
                        </a:rPr>
                        <a:t>liqian1@essence.com.cn</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zh-CN" altLang="en-US" b="0" dirty="0" smtClean="0">
                          <a:solidFill>
                            <a:srgbClr val="0A408C"/>
                          </a:solidFill>
                          <a:latin typeface="华文楷体" panose="02010600040101010101" pitchFamily="2" charset="-122"/>
                          <a:ea typeface="华文楷体" panose="02010600040101010101" pitchFamily="2" charset="-122"/>
                        </a:rPr>
                        <a:t>深圳销售联系人</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b="0" dirty="0" smtClean="0">
                          <a:solidFill>
                            <a:srgbClr val="0A408C"/>
                          </a:solidFill>
                          <a:latin typeface="华文楷体" panose="02010600040101010101" pitchFamily="2" charset="-122"/>
                          <a:ea typeface="华文楷体" panose="02010600040101010101" pitchFamily="2" charset="-122"/>
                        </a:rPr>
                        <a:t>王红彦</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smtClean="0">
                          <a:solidFill>
                            <a:srgbClr val="0A408C"/>
                          </a:solidFill>
                          <a:latin typeface="华文楷体" panose="02010600040101010101" pitchFamily="2" charset="-122"/>
                          <a:ea typeface="华文楷体" panose="02010600040101010101" pitchFamily="2" charset="-122"/>
                        </a:rPr>
                        <a:t>0755-82558361 </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smtClean="0">
                          <a:solidFill>
                            <a:srgbClr val="0A408C"/>
                          </a:solidFill>
                          <a:latin typeface="华文楷体" panose="02010600040101010101" pitchFamily="2" charset="-122"/>
                          <a:ea typeface="华文楷体" panose="02010600040101010101" pitchFamily="2" charset="-122"/>
                        </a:rPr>
                        <a:t>wanghy8@essence.com.cn </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标题 2"/>
          <p:cNvSpPr>
            <a:spLocks noGrp="1"/>
          </p:cNvSpPr>
          <p:nvPr>
            <p:ph type="title"/>
          </p:nvPr>
        </p:nvSpPr>
        <p:spPr/>
        <p:txBody>
          <a:bodyPr/>
          <a:lstStyle/>
          <a:p>
            <a:r>
              <a:rPr lang="zh-CN" altLang="en-US" dirty="0" smtClean="0"/>
              <a:t>联系方式</a:t>
            </a:r>
            <a:endParaRPr lang="zh-CN" altLang="en-US" dirty="0"/>
          </a:p>
        </p:txBody>
      </p:sp>
      <p:graphicFrame>
        <p:nvGraphicFramePr>
          <p:cNvPr id="6" name="表格 5"/>
          <p:cNvGraphicFramePr>
            <a:graphicFrameLocks noGrp="1"/>
          </p:cNvGraphicFramePr>
          <p:nvPr/>
        </p:nvGraphicFramePr>
        <p:xfrm>
          <a:off x="1187624" y="3429000"/>
          <a:ext cx="6120680" cy="2743200"/>
        </p:xfrm>
        <a:graphic>
          <a:graphicData uri="http://schemas.openxmlformats.org/drawingml/2006/table">
            <a:tbl>
              <a:tblPr firstRow="1" bandRow="1">
                <a:tableStyleId>{5C22544A-7EE6-4342-B048-85BDC9FD1C3A}</a:tableStyleId>
              </a:tblPr>
              <a:tblGrid>
                <a:gridCol w="720080"/>
                <a:gridCol w="5400600"/>
              </a:tblGrid>
              <a:tr h="252718">
                <a:tc gridSpan="2">
                  <a:txBody>
                    <a:bodyPr/>
                    <a:lstStyle/>
                    <a:p>
                      <a:pPr>
                        <a:lnSpc>
                          <a:spcPct val="100000"/>
                        </a:lnSpc>
                      </a:pPr>
                      <a:r>
                        <a:rPr lang="zh-CN" altLang="en-US" sz="1200" b="1" dirty="0" smtClean="0">
                          <a:solidFill>
                            <a:srgbClr val="0A408C"/>
                          </a:solidFill>
                          <a:latin typeface="华文楷体" panose="02010600040101010101" pitchFamily="2" charset="-122"/>
                          <a:ea typeface="华文楷体" panose="02010600040101010101" pitchFamily="2" charset="-122"/>
                        </a:rPr>
                        <a:t>安信证券研究中心</a:t>
                      </a: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r>
              <a:tr h="252718">
                <a:tc>
                  <a:txBody>
                    <a:bodyPr/>
                    <a:lstStyle/>
                    <a:p>
                      <a:pPr>
                        <a:lnSpc>
                          <a:spcPct val="100000"/>
                        </a:lnSpc>
                      </a:pPr>
                      <a:r>
                        <a:rPr lang="zh-CN" altLang="en-US" sz="1200" b="1" dirty="0" smtClean="0">
                          <a:solidFill>
                            <a:srgbClr val="0A408C"/>
                          </a:solidFill>
                          <a:latin typeface="华文楷体" panose="02010600040101010101" pitchFamily="2" charset="-122"/>
                          <a:ea typeface="华文楷体" panose="02010600040101010101" pitchFamily="2" charset="-122"/>
                        </a:rPr>
                        <a:t>深圳市</a:t>
                      </a: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r>
              <a:tr h="252718">
                <a:tc>
                  <a:txBody>
                    <a:bodyPr/>
                    <a:lstStyle/>
                    <a:p>
                      <a:pPr>
                        <a:lnSpc>
                          <a:spcPct val="100000"/>
                        </a:lnSpc>
                      </a:pPr>
                      <a:r>
                        <a:rPr lang="zh-CN" altLang="en-US" sz="1200" b="1" dirty="0" smtClean="0">
                          <a:solidFill>
                            <a:srgbClr val="0A408C"/>
                          </a:solidFill>
                          <a:latin typeface="华文楷体" panose="02010600040101010101" pitchFamily="2" charset="-122"/>
                          <a:ea typeface="华文楷体" panose="02010600040101010101" pitchFamily="2" charset="-122"/>
                        </a:rPr>
                        <a:t>地址：</a:t>
                      </a: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dirty="0" smtClean="0">
                          <a:solidFill>
                            <a:srgbClr val="0A408C"/>
                          </a:solidFill>
                          <a:latin typeface="华文楷体" panose="02010600040101010101" pitchFamily="2" charset="-122"/>
                          <a:ea typeface="华文楷体" panose="02010600040101010101" pitchFamily="2" charset="-122"/>
                        </a:rPr>
                        <a:t>深圳市福田区深南大道</a:t>
                      </a:r>
                      <a:r>
                        <a:rPr lang="en-US" altLang="zh-CN" sz="1200" b="1" dirty="0" smtClean="0">
                          <a:solidFill>
                            <a:srgbClr val="0A408C"/>
                          </a:solidFill>
                          <a:latin typeface="华文楷体" panose="02010600040101010101" pitchFamily="2" charset="-122"/>
                          <a:ea typeface="华文楷体" panose="02010600040101010101" pitchFamily="2" charset="-122"/>
                        </a:rPr>
                        <a:t>2008</a:t>
                      </a:r>
                      <a:r>
                        <a:rPr lang="zh-CN" altLang="en-US" sz="1200" b="1" dirty="0" smtClean="0">
                          <a:solidFill>
                            <a:srgbClr val="0A408C"/>
                          </a:solidFill>
                          <a:latin typeface="华文楷体" panose="02010600040101010101" pitchFamily="2" charset="-122"/>
                          <a:ea typeface="华文楷体" panose="02010600040101010101" pitchFamily="2" charset="-122"/>
                        </a:rPr>
                        <a:t>号中国凤凰大厦</a:t>
                      </a:r>
                      <a:r>
                        <a:rPr lang="en-US" altLang="zh-CN" sz="1200" b="1" dirty="0" smtClean="0">
                          <a:solidFill>
                            <a:srgbClr val="0A408C"/>
                          </a:solidFill>
                          <a:latin typeface="华文楷体" panose="02010600040101010101" pitchFamily="2" charset="-122"/>
                          <a:ea typeface="华文楷体" panose="02010600040101010101" pitchFamily="2" charset="-122"/>
                        </a:rPr>
                        <a:t>1</a:t>
                      </a:r>
                      <a:r>
                        <a:rPr lang="zh-CN" altLang="en-US" sz="1200" b="1" dirty="0" smtClean="0">
                          <a:solidFill>
                            <a:srgbClr val="0A408C"/>
                          </a:solidFill>
                          <a:latin typeface="华文楷体" panose="02010600040101010101" pitchFamily="2" charset="-122"/>
                          <a:ea typeface="华文楷体" panose="02010600040101010101" pitchFamily="2" charset="-122"/>
                        </a:rPr>
                        <a:t>栋</a:t>
                      </a:r>
                      <a:r>
                        <a:rPr lang="en-US" altLang="zh-CN" sz="1200" b="1" dirty="0" smtClean="0">
                          <a:solidFill>
                            <a:srgbClr val="0A408C"/>
                          </a:solidFill>
                          <a:latin typeface="华文楷体" panose="02010600040101010101" pitchFamily="2" charset="-122"/>
                          <a:ea typeface="华文楷体" panose="02010600040101010101" pitchFamily="2" charset="-122"/>
                        </a:rPr>
                        <a:t>7</a:t>
                      </a:r>
                      <a:r>
                        <a:rPr lang="zh-CN" altLang="en-US" sz="1200" b="1" dirty="0" smtClean="0">
                          <a:solidFill>
                            <a:srgbClr val="0A408C"/>
                          </a:solidFill>
                          <a:latin typeface="华文楷体" panose="02010600040101010101" pitchFamily="2" charset="-122"/>
                          <a:ea typeface="华文楷体" panose="02010600040101010101" pitchFamily="2" charset="-122"/>
                        </a:rPr>
                        <a:t>层</a:t>
                      </a:r>
                      <a:endParaRPr lang="zh-CN" altLang="en-US" sz="1200" b="1" dirty="0" smtClean="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r>
              <a:tr h="252718">
                <a:tc>
                  <a:txBody>
                    <a:bodyPr/>
                    <a:lstStyle/>
                    <a:p>
                      <a:pPr>
                        <a:lnSpc>
                          <a:spcPct val="100000"/>
                        </a:lnSpc>
                      </a:pPr>
                      <a:r>
                        <a:rPr lang="zh-CN" altLang="en-US" sz="1200" b="1" dirty="0" smtClean="0">
                          <a:solidFill>
                            <a:srgbClr val="0A408C"/>
                          </a:solidFill>
                          <a:latin typeface="华文楷体" panose="02010600040101010101" pitchFamily="2" charset="-122"/>
                          <a:ea typeface="华文楷体" panose="02010600040101010101" pitchFamily="2" charset="-122"/>
                        </a:rPr>
                        <a:t>邮编：</a:t>
                      </a: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200" b="1" dirty="0" smtClean="0">
                          <a:solidFill>
                            <a:srgbClr val="0A408C"/>
                          </a:solidFill>
                          <a:latin typeface="华文楷体" panose="02010600040101010101" pitchFamily="2" charset="-122"/>
                          <a:ea typeface="华文楷体" panose="02010600040101010101" pitchFamily="2" charset="-122"/>
                        </a:rPr>
                        <a:t>518026</a:t>
                      </a: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r>
              <a:tr h="252718">
                <a:tc>
                  <a:txBody>
                    <a:bodyPr/>
                    <a:lstStyle/>
                    <a:p>
                      <a:pPr>
                        <a:lnSpc>
                          <a:spcPct val="100000"/>
                        </a:lnSpc>
                      </a:pPr>
                      <a:r>
                        <a:rPr lang="zh-CN" altLang="en-US" sz="1200" b="1" dirty="0" smtClean="0">
                          <a:solidFill>
                            <a:srgbClr val="0A408C"/>
                          </a:solidFill>
                          <a:latin typeface="华文楷体" panose="02010600040101010101" pitchFamily="2" charset="-122"/>
                          <a:ea typeface="华文楷体" panose="02010600040101010101" pitchFamily="2" charset="-122"/>
                        </a:rPr>
                        <a:t>上海市</a:t>
                      </a: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r>
              <a:tr h="252718">
                <a:tc>
                  <a:txBody>
                    <a:bodyPr/>
                    <a:lstStyle/>
                    <a:p>
                      <a:pPr>
                        <a:lnSpc>
                          <a:spcPct val="100000"/>
                        </a:lnSpc>
                      </a:pPr>
                      <a:r>
                        <a:rPr lang="zh-CN" altLang="en-US" sz="1200" b="1" dirty="0" smtClean="0">
                          <a:solidFill>
                            <a:srgbClr val="0A408C"/>
                          </a:solidFill>
                          <a:latin typeface="华文楷体" panose="02010600040101010101" pitchFamily="2" charset="-122"/>
                          <a:ea typeface="华文楷体" panose="02010600040101010101" pitchFamily="2" charset="-122"/>
                        </a:rPr>
                        <a:t>地址：</a:t>
                      </a: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dirty="0" smtClean="0">
                          <a:solidFill>
                            <a:srgbClr val="0A408C"/>
                          </a:solidFill>
                          <a:latin typeface="华文楷体" panose="02010600040101010101" pitchFamily="2" charset="-122"/>
                          <a:ea typeface="华文楷体" panose="02010600040101010101" pitchFamily="2" charset="-122"/>
                        </a:rPr>
                        <a:t>上海市虹口区东大名路</a:t>
                      </a:r>
                      <a:r>
                        <a:rPr lang="en-US" altLang="zh-CN" sz="1200" b="1" dirty="0" smtClean="0">
                          <a:solidFill>
                            <a:srgbClr val="0A408C"/>
                          </a:solidFill>
                          <a:latin typeface="华文楷体" panose="02010600040101010101" pitchFamily="2" charset="-122"/>
                          <a:ea typeface="华文楷体" panose="02010600040101010101" pitchFamily="2" charset="-122"/>
                        </a:rPr>
                        <a:t>638</a:t>
                      </a:r>
                      <a:r>
                        <a:rPr lang="zh-CN" altLang="en-US" sz="1200" b="1" dirty="0" smtClean="0">
                          <a:solidFill>
                            <a:srgbClr val="0A408C"/>
                          </a:solidFill>
                          <a:latin typeface="华文楷体" panose="02010600040101010101" pitchFamily="2" charset="-122"/>
                          <a:ea typeface="华文楷体" panose="02010600040101010101" pitchFamily="2" charset="-122"/>
                        </a:rPr>
                        <a:t>号国投大厦</a:t>
                      </a:r>
                      <a:r>
                        <a:rPr lang="en-US" altLang="zh-CN" sz="1200" b="1" dirty="0" smtClean="0">
                          <a:solidFill>
                            <a:srgbClr val="0A408C"/>
                          </a:solidFill>
                          <a:latin typeface="华文楷体" panose="02010600040101010101" pitchFamily="2" charset="-122"/>
                          <a:ea typeface="华文楷体" panose="02010600040101010101" pitchFamily="2" charset="-122"/>
                        </a:rPr>
                        <a:t>3</a:t>
                      </a:r>
                      <a:r>
                        <a:rPr lang="zh-CN" altLang="en-US" sz="1200" b="1" dirty="0" smtClean="0">
                          <a:solidFill>
                            <a:srgbClr val="0A408C"/>
                          </a:solidFill>
                          <a:latin typeface="华文楷体" panose="02010600040101010101" pitchFamily="2" charset="-122"/>
                          <a:ea typeface="华文楷体" panose="02010600040101010101" pitchFamily="2" charset="-122"/>
                        </a:rPr>
                        <a:t>层</a:t>
                      </a:r>
                      <a:endParaRPr lang="zh-CN" altLang="en-US" sz="1200" b="1" dirty="0" smtClean="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r>
              <a:tr h="252718">
                <a:tc>
                  <a:txBody>
                    <a:bodyPr/>
                    <a:lstStyle/>
                    <a:p>
                      <a:pPr>
                        <a:lnSpc>
                          <a:spcPct val="100000"/>
                        </a:lnSpc>
                      </a:pPr>
                      <a:r>
                        <a:rPr lang="zh-CN" altLang="en-US" sz="1200" b="1" dirty="0" smtClean="0">
                          <a:solidFill>
                            <a:srgbClr val="0A408C"/>
                          </a:solidFill>
                          <a:latin typeface="华文楷体" panose="02010600040101010101" pitchFamily="2" charset="-122"/>
                          <a:ea typeface="华文楷体" panose="02010600040101010101" pitchFamily="2" charset="-122"/>
                        </a:rPr>
                        <a:t>邮编：</a:t>
                      </a: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1" dirty="0" smtClean="0">
                          <a:solidFill>
                            <a:srgbClr val="0A408C"/>
                          </a:solidFill>
                          <a:latin typeface="华文楷体" panose="02010600040101010101" pitchFamily="2" charset="-122"/>
                          <a:ea typeface="华文楷体" panose="02010600040101010101" pitchFamily="2" charset="-122"/>
                        </a:rPr>
                        <a:t>200080</a:t>
                      </a:r>
                      <a:endParaRPr lang="zh-CN" altLang="en-US" sz="1200" b="1" dirty="0" smtClean="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r>
              <a:tr h="252718">
                <a:tc>
                  <a:txBody>
                    <a:bodyPr/>
                    <a:lstStyle/>
                    <a:p>
                      <a:pPr>
                        <a:lnSpc>
                          <a:spcPct val="100000"/>
                        </a:lnSpc>
                      </a:pPr>
                      <a:r>
                        <a:rPr lang="zh-CN" altLang="en-US" sz="1200" b="1" dirty="0" smtClean="0">
                          <a:solidFill>
                            <a:srgbClr val="0A408C"/>
                          </a:solidFill>
                          <a:latin typeface="华文楷体" panose="02010600040101010101" pitchFamily="2" charset="-122"/>
                          <a:ea typeface="华文楷体" panose="02010600040101010101" pitchFamily="2" charset="-122"/>
                        </a:rPr>
                        <a:t>北京市</a:t>
                      </a: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r>
              <a:tr h="252718">
                <a:tc>
                  <a:txBody>
                    <a:bodyPr/>
                    <a:lstStyle/>
                    <a:p>
                      <a:pPr>
                        <a:lnSpc>
                          <a:spcPct val="100000"/>
                        </a:lnSpc>
                      </a:pPr>
                      <a:r>
                        <a:rPr lang="zh-CN" altLang="en-US" sz="1200" b="1" dirty="0" smtClean="0">
                          <a:solidFill>
                            <a:srgbClr val="0A408C"/>
                          </a:solidFill>
                          <a:latin typeface="华文楷体" panose="02010600040101010101" pitchFamily="2" charset="-122"/>
                          <a:ea typeface="华文楷体" panose="02010600040101010101" pitchFamily="2" charset="-122"/>
                        </a:rPr>
                        <a:t>地址：</a:t>
                      </a: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dirty="0" smtClean="0">
                          <a:solidFill>
                            <a:srgbClr val="0A408C"/>
                          </a:solidFill>
                          <a:latin typeface="华文楷体" panose="02010600040101010101" pitchFamily="2" charset="-122"/>
                          <a:ea typeface="华文楷体" panose="02010600040101010101" pitchFamily="2" charset="-122"/>
                        </a:rPr>
                        <a:t>北京市西城区阜成门北大街</a:t>
                      </a:r>
                      <a:r>
                        <a:rPr lang="en-US" altLang="zh-CN" sz="1200" b="1" dirty="0" smtClean="0">
                          <a:solidFill>
                            <a:srgbClr val="0A408C"/>
                          </a:solidFill>
                          <a:latin typeface="华文楷体" panose="02010600040101010101" pitchFamily="2" charset="-122"/>
                          <a:ea typeface="华文楷体" panose="02010600040101010101" pitchFamily="2" charset="-122"/>
                        </a:rPr>
                        <a:t>2</a:t>
                      </a:r>
                      <a:r>
                        <a:rPr lang="zh-CN" altLang="en-US" sz="1200" b="1" dirty="0" smtClean="0">
                          <a:solidFill>
                            <a:srgbClr val="0A408C"/>
                          </a:solidFill>
                          <a:latin typeface="华文楷体" panose="02010600040101010101" pitchFamily="2" charset="-122"/>
                          <a:ea typeface="华文楷体" panose="02010600040101010101" pitchFamily="2" charset="-122"/>
                        </a:rPr>
                        <a:t>号楼国投金融大厦</a:t>
                      </a:r>
                      <a:r>
                        <a:rPr lang="en-US" altLang="zh-CN" sz="1200" b="1" dirty="0" smtClean="0">
                          <a:solidFill>
                            <a:srgbClr val="0A408C"/>
                          </a:solidFill>
                          <a:latin typeface="华文楷体" panose="02010600040101010101" pitchFamily="2" charset="-122"/>
                          <a:ea typeface="华文楷体" panose="02010600040101010101" pitchFamily="2" charset="-122"/>
                        </a:rPr>
                        <a:t>15</a:t>
                      </a:r>
                      <a:r>
                        <a:rPr lang="zh-CN" altLang="en-US" sz="1200" b="1" dirty="0" smtClean="0">
                          <a:solidFill>
                            <a:srgbClr val="0A408C"/>
                          </a:solidFill>
                          <a:latin typeface="华文楷体" panose="02010600040101010101" pitchFamily="2" charset="-122"/>
                          <a:ea typeface="华文楷体" panose="02010600040101010101" pitchFamily="2" charset="-122"/>
                        </a:rPr>
                        <a:t>层</a:t>
                      </a:r>
                      <a:endParaRPr lang="zh-CN" altLang="en-US" sz="1200" b="1" dirty="0" smtClean="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r>
              <a:tr h="252718">
                <a:tc>
                  <a:txBody>
                    <a:bodyPr/>
                    <a:lstStyle/>
                    <a:p>
                      <a:pPr>
                        <a:lnSpc>
                          <a:spcPct val="100000"/>
                        </a:lnSpc>
                      </a:pPr>
                      <a:r>
                        <a:rPr lang="zh-CN" altLang="en-US" sz="1200" b="1" dirty="0" smtClean="0">
                          <a:solidFill>
                            <a:srgbClr val="0A408C"/>
                          </a:solidFill>
                          <a:latin typeface="华文楷体" panose="02010600040101010101" pitchFamily="2" charset="-122"/>
                          <a:ea typeface="华文楷体" panose="02010600040101010101" pitchFamily="2" charset="-122"/>
                        </a:rPr>
                        <a:t>邮编：</a:t>
                      </a: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1" dirty="0" smtClean="0">
                          <a:solidFill>
                            <a:srgbClr val="0A408C"/>
                          </a:solidFill>
                          <a:latin typeface="华文楷体" panose="02010600040101010101" pitchFamily="2" charset="-122"/>
                          <a:ea typeface="华文楷体" panose="02010600040101010101" pitchFamily="2" charset="-122"/>
                        </a:rPr>
                        <a:t>100034</a:t>
                      </a:r>
                      <a:endParaRPr lang="zh-CN" altLang="en-US" sz="1200" b="1" dirty="0" smtClean="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34010"/>
            <a:ext cx="8229600" cy="582613"/>
          </a:xfrm>
        </p:spPr>
        <p:txBody>
          <a:bodyPr/>
          <a:p>
            <a:r>
              <a:rPr lang="zh-CN" altLang="en-US" b="1" dirty="0" smtClean="0">
                <a:solidFill>
                  <a:srgbClr val="FFFF00"/>
                </a:solidFill>
                <a:effectLst/>
              </a:rPr>
              <a:t>研发平台初衷</a:t>
            </a:r>
            <a:endParaRPr lang="zh-CN" altLang="en-US"/>
          </a:p>
        </p:txBody>
      </p:sp>
      <p:sp>
        <p:nvSpPr>
          <p:cNvPr id="3" name="内容占位符 2"/>
          <p:cNvSpPr>
            <a:spLocks noGrp="1"/>
          </p:cNvSpPr>
          <p:nvPr>
            <p:ph idx="1"/>
          </p:nvPr>
        </p:nvSpPr>
        <p:spPr/>
        <p:txBody>
          <a:bodyPr/>
          <a:p>
            <a:r>
              <a:rPr lang="zh-CN" altLang="en-US" sz="2800">
                <a:solidFill>
                  <a:srgbClr val="FF0000"/>
                </a:solidFill>
              </a:rPr>
              <a:t>因子研究</a:t>
            </a:r>
            <a:endParaRPr lang="zh-CN" altLang="en-US" sz="2800"/>
          </a:p>
          <a:p>
            <a:pPr lvl="1"/>
            <a:r>
              <a:rPr lang="zh-CN" altLang="en-US" sz="2400"/>
              <a:t>研究员的因子研究需要花费大量的时间来做因子的组合和因子参数的确定</a:t>
            </a:r>
            <a:endParaRPr lang="zh-CN" altLang="en-US" sz="2400"/>
          </a:p>
          <a:p>
            <a:r>
              <a:rPr lang="zh-CN" altLang="en-US" sz="2800">
                <a:solidFill>
                  <a:srgbClr val="FF0000"/>
                </a:solidFill>
              </a:rPr>
              <a:t>股性</a:t>
            </a:r>
            <a:endParaRPr lang="zh-CN" altLang="en-US" sz="2800"/>
          </a:p>
          <a:p>
            <a:pPr lvl="1"/>
            <a:r>
              <a:rPr lang="zh-CN" altLang="en-US" sz="2400"/>
              <a:t>个股是具有自己的股性的，横截面选股难以体现出这一点</a:t>
            </a:r>
            <a:endParaRPr lang="zh-CN" altLang="en-US" sz="2400"/>
          </a:p>
          <a:p>
            <a:r>
              <a:rPr lang="zh-CN" altLang="en-US" sz="2800">
                <a:solidFill>
                  <a:srgbClr val="FF0000"/>
                </a:solidFill>
              </a:rPr>
              <a:t>交易频率</a:t>
            </a:r>
            <a:endParaRPr lang="zh-CN" altLang="en-US" sz="2800"/>
          </a:p>
          <a:p>
            <a:pPr lvl="1"/>
            <a:r>
              <a:rPr lang="zh-CN" altLang="en-US" sz="2400"/>
              <a:t>相对高频的策略收益回撤比更加优秀，但是资金容量也更加小</a:t>
            </a:r>
            <a:endParaRPr lang="zh-CN" altLang="en-US" sz="2400"/>
          </a:p>
          <a:p>
            <a:r>
              <a:rPr lang="zh-CN" altLang="en-US" sz="2800">
                <a:solidFill>
                  <a:srgbClr val="FF0000"/>
                </a:solidFill>
              </a:rPr>
              <a:t>资产配置</a:t>
            </a:r>
            <a:endParaRPr lang="zh-CN" altLang="en-US" sz="2800"/>
          </a:p>
          <a:p>
            <a:pPr lvl="1"/>
            <a:r>
              <a:rPr lang="zh-CN" altLang="en-US" sz="2400"/>
              <a:t>国内底层资产品种少，难以进行配置</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34010"/>
            <a:ext cx="8229600" cy="582613"/>
          </a:xfrm>
        </p:spPr>
        <p:txBody>
          <a:bodyPr/>
          <a:p>
            <a:r>
              <a:rPr lang="zh-CN" altLang="en-US" b="1" dirty="0" smtClean="0">
                <a:solidFill>
                  <a:srgbClr val="FFFF00"/>
                </a:solidFill>
                <a:effectLst/>
              </a:rPr>
              <a:t>解决方案</a:t>
            </a:r>
            <a:endParaRPr lang="zh-CN" altLang="en-US" b="1" dirty="0" smtClean="0">
              <a:solidFill>
                <a:srgbClr val="FFFF00"/>
              </a:solidFill>
              <a:effectLst/>
            </a:endParaRPr>
          </a:p>
        </p:txBody>
      </p:sp>
      <p:sp>
        <p:nvSpPr>
          <p:cNvPr id="3" name="内容占位符 2"/>
          <p:cNvSpPr>
            <a:spLocks noGrp="1"/>
          </p:cNvSpPr>
          <p:nvPr>
            <p:ph idx="1"/>
          </p:nvPr>
        </p:nvSpPr>
        <p:spPr/>
        <p:txBody>
          <a:bodyPr/>
          <a:p>
            <a:r>
              <a:rPr lang="zh-CN" altLang="en-US" sz="2800">
                <a:solidFill>
                  <a:srgbClr val="FF0000"/>
                </a:solidFill>
                <a:sym typeface="+mn-ea"/>
              </a:rPr>
              <a:t>因子研究</a:t>
            </a:r>
            <a:endParaRPr lang="zh-CN" altLang="en-US" sz="2800">
              <a:solidFill>
                <a:srgbClr val="FF0000"/>
              </a:solidFill>
              <a:sym typeface="+mn-ea"/>
            </a:endParaRPr>
          </a:p>
          <a:p>
            <a:pPr lvl="1"/>
            <a:r>
              <a:rPr lang="zh-CN" altLang="en-US" sz="2400"/>
              <a:t>通过分析自动产生的策略，可以观测到哪些因子组合，哪些因子参数对某一个标的比较合适</a:t>
            </a:r>
            <a:endParaRPr lang="zh-CN" altLang="en-US" sz="2400"/>
          </a:p>
          <a:p>
            <a:pPr lvl="0"/>
            <a:r>
              <a:rPr lang="zh-CN" altLang="en-US" sz="2800">
                <a:solidFill>
                  <a:srgbClr val="FF0000"/>
                </a:solidFill>
                <a:sym typeface="+mn-ea"/>
              </a:rPr>
              <a:t>股性</a:t>
            </a:r>
            <a:endParaRPr lang="zh-CN" altLang="en-US" sz="2800">
              <a:solidFill>
                <a:srgbClr val="FF0000"/>
              </a:solidFill>
              <a:sym typeface="+mn-ea"/>
            </a:endParaRPr>
          </a:p>
          <a:p>
            <a:pPr lvl="1"/>
            <a:r>
              <a:rPr lang="zh-CN" altLang="en-US" sz="2400"/>
              <a:t>基于时间序列多因子的个股择时能有效抓住个股的股性</a:t>
            </a:r>
            <a:endParaRPr lang="zh-CN" altLang="en-US" sz="2400"/>
          </a:p>
          <a:p>
            <a:pPr lvl="0"/>
            <a:r>
              <a:rPr lang="zh-CN" altLang="en-US" sz="2800">
                <a:solidFill>
                  <a:srgbClr val="FF0000"/>
                </a:solidFill>
                <a:sym typeface="+mn-ea"/>
              </a:rPr>
              <a:t>交易频率</a:t>
            </a:r>
            <a:endParaRPr lang="zh-CN" altLang="en-US" sz="2800">
              <a:solidFill>
                <a:srgbClr val="FF0000"/>
              </a:solidFill>
              <a:sym typeface="+mn-ea"/>
            </a:endParaRPr>
          </a:p>
          <a:p>
            <a:pPr lvl="1"/>
            <a:r>
              <a:rPr lang="zh-CN" altLang="en-US" sz="2400"/>
              <a:t>由于能够批量产出策略，使得高频策略的资金容量得到显著的提高</a:t>
            </a:r>
            <a:endParaRPr lang="zh-CN" altLang="en-US" sz="2400"/>
          </a:p>
          <a:p>
            <a:pPr lvl="0"/>
            <a:r>
              <a:rPr lang="zh-CN" altLang="en-US" sz="2800">
                <a:solidFill>
                  <a:srgbClr val="FF0000"/>
                </a:solidFill>
                <a:sym typeface="+mn-ea"/>
              </a:rPr>
              <a:t>资产配置</a:t>
            </a:r>
            <a:endParaRPr lang="zh-CN" altLang="en-US" sz="2800"/>
          </a:p>
          <a:p>
            <a:pPr lvl="1"/>
            <a:r>
              <a:rPr lang="zh-CN" altLang="en-US" sz="2400"/>
              <a:t>策略即资产，不同收益风险特征的策略成就策略配置</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 name="标题 1"/>
          <p:cNvSpPr>
            <a:spLocks noGrp="1"/>
          </p:cNvSpPr>
          <p:nvPr>
            <p:ph type="title"/>
          </p:nvPr>
        </p:nvSpPr>
        <p:spPr>
          <a:xfrm>
            <a:off x="457200" y="334010"/>
            <a:ext cx="8229600" cy="582613"/>
          </a:xfrm>
        </p:spPr>
        <p:txBody>
          <a:bodyPr/>
          <a:p>
            <a:pPr algn="l"/>
            <a:r>
              <a:rPr lang="zh-CN" altLang="en-US" b="1" dirty="0" smtClean="0">
                <a:solidFill>
                  <a:srgbClr val="FFFF00"/>
                </a:solidFill>
                <a:effectLst/>
              </a:rPr>
              <a:t>策略产生与配置平台大致架构</a:t>
            </a:r>
            <a:endParaRPr lang="zh-CN" altLang="en-US" b="1" dirty="0" smtClean="0">
              <a:solidFill>
                <a:srgbClr val="FFFF00"/>
              </a:solidFill>
              <a:effectLst/>
            </a:endParaRPr>
          </a:p>
        </p:txBody>
      </p:sp>
      <p:sp>
        <p:nvSpPr>
          <p:cNvPr id="3" name="内容占位符 2"/>
          <p:cNvSpPr>
            <a:spLocks noGrp="1"/>
          </p:cNvSpPr>
          <p:nvPr>
            <p:ph idx="1"/>
          </p:nvPr>
        </p:nvSpPr>
        <p:spPr>
          <a:xfrm>
            <a:off x="457200" y="1174750"/>
            <a:ext cx="8229600" cy="5483225"/>
          </a:xfrm>
        </p:spPr>
        <p:txBody>
          <a:bodyPr/>
          <a:p>
            <a:r>
              <a:rPr lang="zh-CN" altLang="en-US" sz="2800">
                <a:solidFill>
                  <a:srgbClr val="FF0000"/>
                </a:solidFill>
              </a:rPr>
              <a:t>因子库</a:t>
            </a:r>
            <a:endParaRPr lang="zh-CN" altLang="en-US" sz="2800"/>
          </a:p>
          <a:p>
            <a:pPr lvl="1"/>
            <a:r>
              <a:rPr lang="zh-CN" altLang="en-US" sz="2400"/>
              <a:t>技术类因子：MACD，RSI</a:t>
            </a:r>
            <a:endParaRPr lang="zh-CN" altLang="en-US" sz="2400"/>
          </a:p>
          <a:p>
            <a:pPr lvl="1"/>
            <a:r>
              <a:rPr lang="zh-CN" altLang="en-US" sz="2400"/>
              <a:t>模式识别类因子：头肩底，头肩顶</a:t>
            </a:r>
            <a:endParaRPr lang="zh-CN" altLang="en-US" sz="2400"/>
          </a:p>
          <a:p>
            <a:pPr lvl="1"/>
            <a:r>
              <a:rPr lang="zh-CN" altLang="en-US" sz="2400"/>
              <a:t>波动率因子：ATR</a:t>
            </a:r>
            <a:endParaRPr lang="zh-CN" altLang="en-US" sz="2400"/>
          </a:p>
          <a:p>
            <a:pPr lvl="1"/>
            <a:r>
              <a:rPr lang="zh-CN" altLang="en-US" sz="2400"/>
              <a:t>数学类因子：SIN，COR</a:t>
            </a:r>
            <a:endParaRPr lang="zh-CN" altLang="en-US" sz="2400"/>
          </a:p>
          <a:p>
            <a:r>
              <a:rPr lang="zh-CN" altLang="en-US" sz="2800">
                <a:solidFill>
                  <a:srgbClr val="FF0000"/>
                </a:solidFill>
              </a:rPr>
              <a:t>映射系统</a:t>
            </a:r>
            <a:endParaRPr lang="zh-CN" altLang="en-US" sz="2800">
              <a:solidFill>
                <a:srgbClr val="FF0000"/>
              </a:solidFill>
            </a:endParaRPr>
          </a:p>
          <a:p>
            <a:pPr lvl="1"/>
            <a:r>
              <a:rPr lang="zh-CN" altLang="en-US" sz="2400"/>
              <a:t>线性回归，神经网络，随机森林，Boosting Tree等等。</a:t>
            </a:r>
            <a:endParaRPr lang="zh-CN" altLang="en-US" sz="2400"/>
          </a:p>
          <a:p>
            <a:r>
              <a:rPr lang="zh-CN" altLang="en-US" sz="2800">
                <a:solidFill>
                  <a:srgbClr val="FF0000"/>
                </a:solidFill>
              </a:rPr>
              <a:t>回测与绩效归因系统</a:t>
            </a:r>
            <a:endParaRPr lang="zh-CN" altLang="en-US" sz="2800"/>
          </a:p>
          <a:p>
            <a:pPr lvl="1"/>
            <a:r>
              <a:rPr lang="zh-CN" altLang="en-US" sz="2400"/>
              <a:t>回测系统指从预测值到回测的部分</a:t>
            </a:r>
            <a:endParaRPr lang="zh-CN" altLang="en-US" sz="2400"/>
          </a:p>
          <a:p>
            <a:pPr lvl="1"/>
            <a:r>
              <a:rPr lang="zh-CN" altLang="en-US" sz="2400"/>
              <a:t>年化夏普，收益的峰度、偏度，盈亏比，胜率</a:t>
            </a:r>
            <a:endParaRPr lang="zh-CN" altLang="en-US" sz="2400"/>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34010"/>
            <a:ext cx="8229600" cy="582613"/>
          </a:xfrm>
        </p:spPr>
        <p:txBody>
          <a:bodyPr/>
          <a:p>
            <a:r>
              <a:rPr lang="zh-CN" altLang="en-US" b="1" dirty="0" smtClean="0">
                <a:solidFill>
                  <a:srgbClr val="FFFF00"/>
                </a:solidFill>
                <a:effectLst/>
              </a:rPr>
              <a:t>步骤与回测方式</a:t>
            </a:r>
            <a:endParaRPr lang="zh-CN" altLang="en-US"/>
          </a:p>
        </p:txBody>
      </p:sp>
      <p:sp>
        <p:nvSpPr>
          <p:cNvPr id="3" name="内容占位符 2"/>
          <p:cNvSpPr>
            <a:spLocks noGrp="1"/>
          </p:cNvSpPr>
          <p:nvPr>
            <p:ph idx="1"/>
          </p:nvPr>
        </p:nvSpPr>
        <p:spPr/>
        <p:txBody>
          <a:bodyPr/>
          <a:p>
            <a:r>
              <a:rPr lang="zh-CN" altLang="en-US" sz="2800"/>
              <a:t>从因子库中随机抽取m个因子</a:t>
            </a:r>
            <a:endParaRPr lang="zh-CN" altLang="en-US" sz="2800"/>
          </a:p>
          <a:p>
            <a:endParaRPr lang="zh-CN" altLang="en-US" sz="2800"/>
          </a:p>
          <a:p>
            <a:r>
              <a:rPr lang="zh-CN" altLang="en-US" sz="2800"/>
              <a:t>对这m个因子赋值</a:t>
            </a:r>
            <a:endParaRPr lang="zh-CN" altLang="en-US" sz="2800"/>
          </a:p>
          <a:p>
            <a:endParaRPr lang="zh-CN" altLang="en-US" sz="2800"/>
          </a:p>
          <a:p>
            <a:r>
              <a:rPr lang="zh-CN" altLang="en-US" sz="2800"/>
              <a:t>从因子库中随机抽取预测目标</a:t>
            </a:r>
            <a:endParaRPr lang="zh-CN" altLang="en-US" sz="2800"/>
          </a:p>
          <a:p>
            <a:endParaRPr lang="zh-CN" altLang="en-US" sz="2800"/>
          </a:p>
          <a:p>
            <a:r>
              <a:rPr lang="zh-CN" altLang="en-US" sz="2800"/>
              <a:t>为预测目标因子赋值</a:t>
            </a:r>
            <a:endParaRPr lang="zh-CN" altLang="en-US" sz="2800"/>
          </a:p>
          <a:p>
            <a:endParaRPr lang="zh-CN" altLang="en-US" sz="2800"/>
          </a:p>
          <a:p>
            <a:r>
              <a:rPr lang="zh-CN" altLang="en-US" sz="2800"/>
              <a:t>在因子和预测目标之间建立映射关系</a:t>
            </a:r>
            <a:endParaRPr lang="zh-C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34010"/>
            <a:ext cx="8229600" cy="582613"/>
          </a:xfrm>
        </p:spPr>
        <p:txBody>
          <a:bodyPr/>
          <a:p>
            <a:pPr algn="l"/>
            <a:r>
              <a:rPr lang="zh-CN" altLang="en-US" b="1" dirty="0" smtClean="0">
                <a:solidFill>
                  <a:srgbClr val="FFFF00"/>
                </a:solidFill>
                <a:effectLst/>
                <a:sym typeface="+mn-ea"/>
              </a:rPr>
              <a:t>步骤与回测方式</a:t>
            </a:r>
            <a:endParaRPr lang="zh-CN" altLang="en-US" b="1" dirty="0" smtClean="0">
              <a:solidFill>
                <a:srgbClr val="FFFF00"/>
              </a:solidFill>
              <a:effectLst/>
            </a:endParaRPr>
          </a:p>
        </p:txBody>
      </p:sp>
      <p:sp>
        <p:nvSpPr>
          <p:cNvPr id="3" name="内容占位符 2"/>
          <p:cNvSpPr>
            <a:spLocks noGrp="1"/>
          </p:cNvSpPr>
          <p:nvPr>
            <p:ph idx="1"/>
          </p:nvPr>
        </p:nvSpPr>
        <p:spPr/>
        <p:txBody>
          <a:bodyPr/>
          <a:p>
            <a:r>
              <a:rPr lang="zh-CN" altLang="en-US" sz="2800"/>
              <a:t>依托步骤五选出的模型，产生样本外预测值并进行回测</a:t>
            </a:r>
            <a:endParaRPr lang="zh-CN" altLang="en-US" sz="2800"/>
          </a:p>
          <a:p>
            <a:endParaRPr lang="zh-CN" altLang="en-US" sz="2800"/>
          </a:p>
          <a:p>
            <a:r>
              <a:rPr lang="zh-CN" altLang="en-US" sz="2800"/>
              <a:t>根据回测结果和最开始以及设置好的策略绩效评判标准，决定是否应该接受当前策略</a:t>
            </a:r>
            <a:endParaRPr lang="zh-CN" altLang="en-US" sz="2800"/>
          </a:p>
          <a:p>
            <a:endParaRPr lang="zh-CN" altLang="en-US" sz="2800"/>
          </a:p>
          <a:p>
            <a:r>
              <a:rPr lang="zh-CN" altLang="en-US" sz="2800"/>
              <a:t>若接受，当前策略入库，若不接受，放弃当前策略，进入下一轮循环</a:t>
            </a:r>
            <a:endParaRPr lang="zh-CN"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pPr algn="l"/>
            <a:r>
              <a:rPr lang="zh-CN" altLang="en-US" b="1" dirty="0" smtClean="0">
                <a:solidFill>
                  <a:srgbClr val="FFFF00"/>
                </a:solidFill>
                <a:effectLst/>
              </a:rPr>
              <a:t>策略产生与配置平台与传统策略的不同</a:t>
            </a:r>
            <a:endParaRPr lang="zh-CN" altLang="en-US" b="1" dirty="0" smtClean="0">
              <a:solidFill>
                <a:srgbClr val="FFFF00"/>
              </a:solidFill>
              <a:effectLst/>
            </a:endParaRPr>
          </a:p>
        </p:txBody>
      </p:sp>
      <p:graphicFrame>
        <p:nvGraphicFramePr>
          <p:cNvPr id="4" name="内容占位符 3"/>
          <p:cNvGraphicFramePr>
            <a:graphicFrameLocks noGrp="1"/>
          </p:cNvGraphicFramePr>
          <p:nvPr>
            <p:ph idx="1"/>
          </p:nvPr>
        </p:nvGraphicFramePr>
        <p:xfrm>
          <a:off x="457200" y="1268413"/>
          <a:ext cx="8435279" cy="5156115"/>
        </p:xfrm>
        <a:graphic>
          <a:graphicData uri="http://schemas.openxmlformats.org/drawingml/2006/table">
            <a:tbl>
              <a:tblPr firstRow="1" bandRow="1">
                <a:tableStyleId>{5C22544A-7EE6-4342-B048-85BDC9FD1C3A}</a:tableStyleId>
              </a:tblPr>
              <a:tblGrid>
                <a:gridCol w="1855794"/>
                <a:gridCol w="3339126"/>
                <a:gridCol w="3240359"/>
              </a:tblGrid>
              <a:tr h="370840">
                <a:tc>
                  <a:txBody>
                    <a:bodyPr/>
                    <a:lstStyle/>
                    <a:p>
                      <a:endParaRPr lang="zh-CN" altLang="en-US" dirty="0"/>
                    </a:p>
                  </a:txBody>
                  <a:tcPr>
                    <a:blipFill>
                      <a:blip r:embed="rId1"/>
                    </a:blipFill>
                  </a:tcPr>
                </a:tc>
                <a:tc>
                  <a:txBody>
                    <a:bodyPr/>
                    <a:lstStyle/>
                    <a:p>
                      <a:pPr algn="ctr"/>
                      <a:r>
                        <a:rPr lang="zh-CN" altLang="en-US" b="1" dirty="0">
                          <a:solidFill>
                            <a:srgbClr val="C00000"/>
                          </a:solidFill>
                        </a:rPr>
                        <a:t>传统策略</a:t>
                      </a:r>
                      <a:endParaRPr lang="zh-CN" altLang="en-US" b="1" dirty="0">
                        <a:solidFill>
                          <a:srgbClr val="C00000"/>
                        </a:solidFill>
                      </a:endParaRPr>
                    </a:p>
                  </a:txBody>
                  <a:tcPr>
                    <a:blipFill>
                      <a:blip r:embed="rId1"/>
                    </a:blipFill>
                  </a:tcPr>
                </a:tc>
                <a:tc>
                  <a:txBody>
                    <a:bodyPr/>
                    <a:lstStyle/>
                    <a:p>
                      <a:pPr algn="ctr"/>
                      <a:r>
                        <a:rPr lang="zh-CN" altLang="en-US" b="1" dirty="0">
                          <a:solidFill>
                            <a:srgbClr val="C00000"/>
                          </a:solidFill>
                        </a:rPr>
                        <a:t>策略产生与配置平台</a:t>
                      </a:r>
                      <a:endParaRPr lang="zh-CN" altLang="en-US" b="1" dirty="0">
                        <a:solidFill>
                          <a:srgbClr val="C00000"/>
                        </a:solidFill>
                      </a:endParaRPr>
                    </a:p>
                  </a:txBody>
                  <a:tcPr>
                    <a:blipFill>
                      <a:blip r:embed="rId1"/>
                    </a:blipFill>
                  </a:tcPr>
                </a:tc>
              </a:tr>
              <a:tr h="640080">
                <a:tc>
                  <a:txBody>
                    <a:bodyPr/>
                    <a:lstStyle/>
                    <a:p>
                      <a:pPr algn="ctr"/>
                      <a:r>
                        <a:rPr lang="zh-CN" altLang="en-US" b="1" dirty="0" smtClean="0">
                          <a:solidFill>
                            <a:schemeClr val="bg2"/>
                          </a:solidFill>
                        </a:rPr>
                        <a:t>因子组成方式</a:t>
                      </a:r>
                      <a:endParaRPr lang="zh-CN" altLang="en-US" b="1" dirty="0" smtClean="0">
                        <a:solidFill>
                          <a:schemeClr val="bg2"/>
                        </a:solidFill>
                      </a:endParaRPr>
                    </a:p>
                  </a:txBody>
                  <a:tcPr>
                    <a:blipFill>
                      <a:blip r:embed="rId1"/>
                    </a:blipFill>
                  </a:tcPr>
                </a:tc>
                <a:tc>
                  <a:txBody>
                    <a:bodyPr/>
                    <a:lstStyle/>
                    <a:p>
                      <a:pPr algn="ctr"/>
                      <a:r>
                        <a:rPr lang="zh-CN" altLang="en-US" sz="1800" b="1" i="0" u="none" strike="noStrike" dirty="0" smtClean="0">
                          <a:solidFill>
                            <a:schemeClr val="bg1"/>
                          </a:solidFill>
                          <a:effectLst/>
                          <a:latin typeface="宋体" panose="02010600030101010101" pitchFamily="2" charset="-122"/>
                        </a:rPr>
                        <a:t>金融</a:t>
                      </a:r>
                      <a:r>
                        <a:rPr lang="en-US" altLang="zh-CN" sz="1800" b="1" i="0" u="none" strike="noStrike" dirty="0" smtClean="0">
                          <a:solidFill>
                            <a:schemeClr val="bg1"/>
                          </a:solidFill>
                          <a:effectLst/>
                          <a:latin typeface="宋体" panose="02010600030101010101" pitchFamily="2" charset="-122"/>
                        </a:rPr>
                        <a:t>/</a:t>
                      </a:r>
                      <a:r>
                        <a:rPr lang="zh-CN" altLang="en-US" sz="1800" b="1" i="0" u="none" strike="noStrike" dirty="0" smtClean="0">
                          <a:solidFill>
                            <a:schemeClr val="bg1"/>
                          </a:solidFill>
                          <a:effectLst/>
                          <a:latin typeface="宋体" panose="02010600030101010101" pitchFamily="2" charset="-122"/>
                        </a:rPr>
                        <a:t>物理</a:t>
                      </a:r>
                      <a:r>
                        <a:rPr lang="en-US" altLang="zh-CN" sz="1800" b="1" i="0" u="none" strike="noStrike" dirty="0" smtClean="0">
                          <a:solidFill>
                            <a:schemeClr val="bg1"/>
                          </a:solidFill>
                          <a:effectLst/>
                          <a:latin typeface="宋体" panose="02010600030101010101" pitchFamily="2" charset="-122"/>
                        </a:rPr>
                        <a:t>/</a:t>
                      </a:r>
                      <a:r>
                        <a:rPr lang="zh-CN" altLang="en-US" sz="1800" b="1" i="0" u="none" strike="noStrike" dirty="0" smtClean="0">
                          <a:solidFill>
                            <a:schemeClr val="bg1"/>
                          </a:solidFill>
                          <a:effectLst/>
                          <a:latin typeface="宋体" panose="02010600030101010101" pitchFamily="2" charset="-122"/>
                        </a:rPr>
                        <a:t>数学理论支持下的因子</a:t>
                      </a:r>
                      <a:endParaRPr lang="zh-CN" altLang="en-US" sz="1800" b="1" i="0" u="none" strike="noStrike" dirty="0" smtClean="0">
                        <a:solidFill>
                          <a:schemeClr val="bg1"/>
                        </a:solidFill>
                        <a:effectLst/>
                        <a:latin typeface="宋体" panose="02010600030101010101" pitchFamily="2" charset="-122"/>
                      </a:endParaRPr>
                    </a:p>
                  </a:txBody>
                  <a:tcPr>
                    <a:blipFill>
                      <a:blip r:embed="rId1"/>
                    </a:blipFill>
                  </a:tcPr>
                </a:tc>
                <a:tc>
                  <a:txBody>
                    <a:bodyPr/>
                    <a:lstStyle/>
                    <a:p>
                      <a:pPr algn="ctr"/>
                      <a:r>
                        <a:rPr lang="zh-CN" altLang="en-US" sz="1800" b="1" i="0" u="none" strike="noStrike" dirty="0" smtClean="0">
                          <a:solidFill>
                            <a:schemeClr val="bg1"/>
                          </a:solidFill>
                          <a:effectLst/>
                          <a:latin typeface="宋体" panose="02010600030101010101" pitchFamily="2" charset="-122"/>
                        </a:rPr>
                        <a:t>根据预设好的规则大批量寻找因子和策略</a:t>
                      </a:r>
                      <a:endParaRPr lang="zh-CN" altLang="en-US" sz="1800" b="1" i="0" u="none" strike="noStrike" dirty="0" smtClean="0">
                        <a:solidFill>
                          <a:schemeClr val="bg1"/>
                        </a:solidFill>
                        <a:effectLst/>
                        <a:latin typeface="宋体" panose="02010600030101010101" pitchFamily="2" charset="-122"/>
                      </a:endParaRPr>
                    </a:p>
                  </a:txBody>
                  <a:tcPr>
                    <a:blipFill>
                      <a:blip r:embed="rId1"/>
                    </a:blipFill>
                  </a:tcPr>
                </a:tc>
              </a:tr>
              <a:tr h="370840">
                <a:tc>
                  <a:txBody>
                    <a:bodyPr/>
                    <a:lstStyle/>
                    <a:p>
                      <a:pPr algn="ctr"/>
                      <a:r>
                        <a:rPr lang="zh-CN" altLang="en-US" b="1" dirty="0" smtClean="0">
                          <a:solidFill>
                            <a:schemeClr val="bg2"/>
                          </a:solidFill>
                        </a:rPr>
                        <a:t>回测</a:t>
                      </a:r>
                      <a:endParaRPr lang="zh-CN" altLang="en-US" b="1" dirty="0" smtClean="0">
                        <a:solidFill>
                          <a:schemeClr val="bg2"/>
                        </a:solidFill>
                      </a:endParaRPr>
                    </a:p>
                  </a:txBody>
                  <a:tcPr>
                    <a:blipFill>
                      <a:blip r:embed="rId1"/>
                    </a:blipFill>
                  </a:tcPr>
                </a:tc>
                <a:tc>
                  <a:txBody>
                    <a:bodyPr/>
                    <a:lstStyle/>
                    <a:p>
                      <a:pPr algn="ctr"/>
                      <a:r>
                        <a:rPr lang="zh-CN" altLang="en-US" sz="1800" b="1" i="0" u="none" strike="noStrike" dirty="0" smtClean="0">
                          <a:solidFill>
                            <a:schemeClr val="bg1"/>
                          </a:solidFill>
                          <a:effectLst/>
                          <a:latin typeface="宋体" panose="02010600030101010101" pitchFamily="2" charset="-122"/>
                        </a:rPr>
                        <a:t>有</a:t>
                      </a:r>
                      <a:endParaRPr lang="zh-CN" altLang="en-US" sz="1800" b="1" i="0" u="none" strike="noStrike" dirty="0" smtClean="0">
                        <a:solidFill>
                          <a:schemeClr val="bg1"/>
                        </a:solidFill>
                        <a:effectLst/>
                        <a:latin typeface="宋体" panose="02010600030101010101" pitchFamily="2" charset="-122"/>
                      </a:endParaRPr>
                    </a:p>
                  </a:txBody>
                  <a:tcPr>
                    <a:blipFill>
                      <a:blip r:embed="rId1"/>
                    </a:blipFill>
                  </a:tcPr>
                </a:tc>
                <a:tc>
                  <a:txBody>
                    <a:bodyPr/>
                    <a:lstStyle/>
                    <a:p>
                      <a:pPr algn="ctr"/>
                      <a:r>
                        <a:rPr lang="zh-CN" altLang="en-US" sz="1800" b="1" i="0" u="none" strike="noStrike" dirty="0" smtClean="0">
                          <a:solidFill>
                            <a:schemeClr val="bg1"/>
                          </a:solidFill>
                          <a:effectLst/>
                          <a:latin typeface="宋体" panose="02010600030101010101" pitchFamily="2" charset="-122"/>
                        </a:rPr>
                        <a:t>有</a:t>
                      </a:r>
                      <a:endParaRPr lang="zh-CN" altLang="en-US" sz="1800" b="1" i="0" u="none" strike="noStrike" dirty="0" smtClean="0">
                        <a:solidFill>
                          <a:schemeClr val="bg1"/>
                        </a:solidFill>
                        <a:effectLst/>
                        <a:latin typeface="宋体" panose="02010600030101010101" pitchFamily="2" charset="-122"/>
                      </a:endParaRPr>
                    </a:p>
                  </a:txBody>
                  <a:tcPr>
                    <a:blipFill>
                      <a:blip r:embed="rId1"/>
                    </a:blipFill>
                  </a:tcPr>
                </a:tc>
              </a:tr>
              <a:tr h="370840">
                <a:tc>
                  <a:txBody>
                    <a:bodyPr/>
                    <a:lstStyle/>
                    <a:p>
                      <a:pPr algn="ctr"/>
                      <a:r>
                        <a:rPr lang="zh-CN" altLang="en-US" b="1" dirty="0" smtClean="0">
                          <a:solidFill>
                            <a:schemeClr val="bg2"/>
                          </a:solidFill>
                        </a:rPr>
                        <a:t>因子产生数目</a:t>
                      </a:r>
                      <a:endParaRPr lang="zh-CN" altLang="en-US" b="1" dirty="0" smtClean="0">
                        <a:solidFill>
                          <a:schemeClr val="bg2"/>
                        </a:solidFill>
                      </a:endParaRPr>
                    </a:p>
                  </a:txBody>
                  <a:tcPr>
                    <a:blipFill>
                      <a:blip r:embed="rId1"/>
                    </a:blipFill>
                  </a:tcPr>
                </a:tc>
                <a:tc>
                  <a:txBody>
                    <a:bodyPr/>
                    <a:lstStyle/>
                    <a:p>
                      <a:pPr algn="ctr"/>
                      <a:r>
                        <a:rPr lang="zh-CN" altLang="en-US" sz="1800" b="1" i="0" u="none" strike="noStrike" dirty="0" smtClean="0">
                          <a:solidFill>
                            <a:schemeClr val="bg1"/>
                          </a:solidFill>
                          <a:effectLst/>
                          <a:latin typeface="宋体" panose="02010600030101010101" pitchFamily="2" charset="-122"/>
                        </a:rPr>
                        <a:t>较多</a:t>
                      </a:r>
                      <a:endParaRPr lang="zh-CN" altLang="en-US" sz="1800" b="1" i="0" u="none" strike="noStrike" dirty="0" smtClean="0">
                        <a:solidFill>
                          <a:schemeClr val="bg1"/>
                        </a:solidFill>
                        <a:effectLst/>
                        <a:latin typeface="宋体" panose="02010600030101010101" pitchFamily="2" charset="-122"/>
                      </a:endParaRPr>
                    </a:p>
                  </a:txBody>
                  <a:tcPr>
                    <a:blipFill>
                      <a:blip r:embed="rId1"/>
                    </a:blipFill>
                  </a:tcPr>
                </a:tc>
                <a:tc>
                  <a:txBody>
                    <a:bodyPr/>
                    <a:lstStyle/>
                    <a:p>
                      <a:pPr algn="ctr"/>
                      <a:r>
                        <a:rPr lang="zh-CN" altLang="en-US" sz="1800" b="1" i="0" u="none" strike="noStrike" dirty="0" smtClean="0">
                          <a:solidFill>
                            <a:schemeClr val="bg1"/>
                          </a:solidFill>
                          <a:effectLst/>
                          <a:latin typeface="宋体" panose="02010600030101010101" pitchFamily="2" charset="-122"/>
                        </a:rPr>
                        <a:t>百万级</a:t>
                      </a:r>
                      <a:endParaRPr lang="zh-CN" altLang="en-US" sz="1800" b="1" i="0" u="none" strike="noStrike" dirty="0" smtClean="0">
                        <a:solidFill>
                          <a:schemeClr val="bg1"/>
                        </a:solidFill>
                        <a:effectLst/>
                        <a:latin typeface="宋体" panose="02010600030101010101" pitchFamily="2" charset="-122"/>
                      </a:endParaRPr>
                    </a:p>
                  </a:txBody>
                  <a:tcPr>
                    <a:blipFill>
                      <a:blip r:embed="rId1"/>
                    </a:blipFill>
                  </a:tcPr>
                </a:tc>
              </a:tr>
              <a:tr h="370840">
                <a:tc>
                  <a:txBody>
                    <a:bodyPr/>
                    <a:lstStyle/>
                    <a:p>
                      <a:pPr algn="ctr"/>
                      <a:r>
                        <a:rPr lang="zh-CN" altLang="en-US" b="1" dirty="0" smtClean="0">
                          <a:solidFill>
                            <a:schemeClr val="bg2"/>
                          </a:solidFill>
                        </a:rPr>
                        <a:t>因子使用方式</a:t>
                      </a:r>
                      <a:endParaRPr lang="zh-CN" altLang="en-US" b="1" dirty="0" smtClean="0">
                        <a:solidFill>
                          <a:schemeClr val="bg2"/>
                        </a:solidFill>
                      </a:endParaRPr>
                    </a:p>
                  </a:txBody>
                  <a:tcPr>
                    <a:blipFill>
                      <a:blip r:embed="rId1"/>
                    </a:blipFill>
                  </a:tcPr>
                </a:tc>
                <a:tc>
                  <a:txBody>
                    <a:bodyPr/>
                    <a:lstStyle/>
                    <a:p>
                      <a:pPr algn="ctr"/>
                      <a:r>
                        <a:rPr lang="zh-CN" altLang="en-US" sz="1800" b="1" i="0" u="none" strike="noStrike" dirty="0" smtClean="0">
                          <a:solidFill>
                            <a:schemeClr val="bg1"/>
                          </a:solidFill>
                          <a:effectLst/>
                          <a:latin typeface="宋体" panose="02010600030101010101" pitchFamily="2" charset="-122"/>
                        </a:rPr>
                        <a:t>线性模型</a:t>
                      </a:r>
                      <a:endParaRPr lang="zh-CN" altLang="en-US" sz="1800" b="1" i="0" u="none" strike="noStrike" dirty="0" smtClean="0">
                        <a:solidFill>
                          <a:schemeClr val="bg1"/>
                        </a:solidFill>
                        <a:effectLst/>
                        <a:latin typeface="宋体" panose="02010600030101010101" pitchFamily="2" charset="-122"/>
                      </a:endParaRPr>
                    </a:p>
                  </a:txBody>
                  <a:tcPr>
                    <a:blipFill>
                      <a:blip r:embed="rId1"/>
                    </a:blipFill>
                  </a:tcPr>
                </a:tc>
                <a:tc>
                  <a:txBody>
                    <a:bodyPr/>
                    <a:lstStyle/>
                    <a:p>
                      <a:pPr algn="ctr"/>
                      <a:r>
                        <a:rPr lang="zh-CN" altLang="en-US" sz="1800" b="1" i="0" u="none" strike="noStrike" dirty="0" smtClean="0">
                          <a:solidFill>
                            <a:schemeClr val="bg1"/>
                          </a:solidFill>
                          <a:effectLst/>
                          <a:latin typeface="宋体" panose="02010600030101010101" pitchFamily="2" charset="-122"/>
                        </a:rPr>
                        <a:t>非线性，因果性</a:t>
                      </a:r>
                      <a:endParaRPr lang="zh-CN" altLang="en-US" sz="1800" b="1" i="0" u="none" strike="noStrike" dirty="0" smtClean="0">
                        <a:solidFill>
                          <a:schemeClr val="bg1"/>
                        </a:solidFill>
                        <a:effectLst/>
                        <a:latin typeface="宋体" panose="02010600030101010101" pitchFamily="2" charset="-122"/>
                      </a:endParaRPr>
                    </a:p>
                  </a:txBody>
                  <a:tcPr>
                    <a:blipFill>
                      <a:blip r:embed="rId1"/>
                    </a:blipFill>
                  </a:tcPr>
                </a:tc>
              </a:tr>
              <a:tr h="370840">
                <a:tc>
                  <a:txBody>
                    <a:bodyPr/>
                    <a:lstStyle/>
                    <a:p>
                      <a:pPr algn="ctr"/>
                      <a:r>
                        <a:rPr lang="zh-CN" altLang="en-US" b="1" dirty="0" smtClean="0">
                          <a:solidFill>
                            <a:schemeClr val="bg2"/>
                          </a:solidFill>
                        </a:rPr>
                        <a:t>研究员数目</a:t>
                      </a:r>
                      <a:endParaRPr lang="zh-CN" altLang="en-US" b="1" dirty="0" smtClean="0">
                        <a:solidFill>
                          <a:schemeClr val="bg2"/>
                        </a:solidFill>
                      </a:endParaRPr>
                    </a:p>
                  </a:txBody>
                  <a:tcPr>
                    <a:blipFill>
                      <a:blip r:embed="rId1"/>
                    </a:blipFill>
                  </a:tcPr>
                </a:tc>
                <a:tc>
                  <a:txBody>
                    <a:bodyPr/>
                    <a:lstStyle/>
                    <a:p>
                      <a:pPr algn="ctr"/>
                      <a:r>
                        <a:rPr lang="zh-CN" altLang="en-US" b="1" dirty="0" smtClean="0">
                          <a:solidFill>
                            <a:schemeClr val="bg1"/>
                          </a:solidFill>
                        </a:rPr>
                        <a:t>需要大量的研究员</a:t>
                      </a:r>
                      <a:endParaRPr lang="zh-CN" altLang="en-US" b="1" dirty="0" smtClean="0">
                        <a:solidFill>
                          <a:schemeClr val="bg1"/>
                        </a:solidFill>
                      </a:endParaRPr>
                    </a:p>
                  </a:txBody>
                  <a:tcPr>
                    <a:blipFill>
                      <a:blip r:embed="rId1"/>
                    </a:blipFill>
                  </a:tcPr>
                </a:tc>
                <a:tc>
                  <a:txBody>
                    <a:bodyPr/>
                    <a:lstStyle/>
                    <a:p>
                      <a:pPr algn="ctr"/>
                      <a:r>
                        <a:rPr lang="zh-CN" altLang="en-US" b="1" dirty="0" smtClean="0">
                          <a:solidFill>
                            <a:schemeClr val="bg1"/>
                          </a:solidFill>
                        </a:rPr>
                        <a:t>几乎不需的研究员</a:t>
                      </a:r>
                      <a:endParaRPr lang="zh-CN" altLang="en-US" b="1" dirty="0" smtClean="0">
                        <a:solidFill>
                          <a:schemeClr val="bg1"/>
                        </a:solidFill>
                      </a:endParaRPr>
                    </a:p>
                  </a:txBody>
                  <a:tcPr>
                    <a:blipFill>
                      <a:blip r:embed="rId1"/>
                    </a:blipFill>
                  </a:tcPr>
                </a:tc>
              </a:tr>
              <a:tr h="370840">
                <a:tc>
                  <a:txBody>
                    <a:bodyPr/>
                    <a:lstStyle/>
                    <a:p>
                      <a:pPr algn="ctr"/>
                      <a:r>
                        <a:rPr lang="zh-CN" altLang="en-US" b="1" dirty="0" smtClean="0">
                          <a:solidFill>
                            <a:schemeClr val="bg2"/>
                          </a:solidFill>
                        </a:rPr>
                        <a:t>研究员背景</a:t>
                      </a:r>
                      <a:endParaRPr lang="zh-CN" altLang="en-US" b="1" dirty="0" smtClean="0">
                        <a:solidFill>
                          <a:schemeClr val="bg2"/>
                        </a:solidFill>
                      </a:endParaRPr>
                    </a:p>
                  </a:txBody>
                  <a:tcPr>
                    <a:blipFill>
                      <a:blip r:embed="rId1"/>
                    </a:blipFill>
                  </a:tcPr>
                </a:tc>
                <a:tc>
                  <a:txBody>
                    <a:bodyPr/>
                    <a:lstStyle/>
                    <a:p>
                      <a:pPr algn="ctr"/>
                      <a:r>
                        <a:rPr lang="zh-CN" altLang="en-US" b="1" dirty="0" smtClean="0">
                          <a:solidFill>
                            <a:schemeClr val="bg1"/>
                          </a:solidFill>
                        </a:rPr>
                        <a:t>数学，物理学家</a:t>
                      </a:r>
                      <a:endParaRPr lang="zh-CN" altLang="en-US" b="1" dirty="0" smtClean="0">
                        <a:solidFill>
                          <a:schemeClr val="bg1"/>
                        </a:solidFill>
                      </a:endParaRPr>
                    </a:p>
                  </a:txBody>
                  <a:tcPr>
                    <a:blipFill>
                      <a:blip r:embed="rId1"/>
                    </a:blipFill>
                  </a:tcPr>
                </a:tc>
                <a:tc>
                  <a:txBody>
                    <a:bodyPr/>
                    <a:lstStyle/>
                    <a:p>
                      <a:pPr algn="ctr"/>
                      <a:r>
                        <a:rPr lang="zh-CN" altLang="en-US" b="1" dirty="0" smtClean="0">
                          <a:solidFill>
                            <a:schemeClr val="bg1"/>
                          </a:solidFill>
                        </a:rPr>
                        <a:t>统计，计算机专家</a:t>
                      </a:r>
                      <a:endParaRPr lang="zh-CN" altLang="en-US" b="1" dirty="0" smtClean="0">
                        <a:solidFill>
                          <a:schemeClr val="bg1"/>
                        </a:solidFill>
                      </a:endParaRPr>
                    </a:p>
                  </a:txBody>
                  <a:tcPr>
                    <a:blipFill>
                      <a:blip r:embed="rId1"/>
                    </a:blipFill>
                  </a:tcPr>
                </a:tc>
              </a:tr>
              <a:tr h="370840">
                <a:tc>
                  <a:txBody>
                    <a:bodyPr/>
                    <a:lstStyle/>
                    <a:p>
                      <a:pPr algn="ctr"/>
                      <a:r>
                        <a:rPr lang="zh-CN" altLang="en-US" b="1" dirty="0" smtClean="0">
                          <a:solidFill>
                            <a:schemeClr val="bg2"/>
                          </a:solidFill>
                        </a:rPr>
                        <a:t>硬件需求</a:t>
                      </a:r>
                      <a:endParaRPr lang="zh-CN" altLang="en-US" b="1" dirty="0" smtClean="0">
                        <a:solidFill>
                          <a:schemeClr val="bg2"/>
                        </a:solidFill>
                      </a:endParaRPr>
                    </a:p>
                  </a:txBody>
                  <a:tcPr>
                    <a:blipFill>
                      <a:blip r:embed="rId1"/>
                    </a:blipFill>
                  </a:tcPr>
                </a:tc>
                <a:tc>
                  <a:txBody>
                    <a:bodyPr/>
                    <a:lstStyle/>
                    <a:p>
                      <a:pPr algn="ctr"/>
                      <a:r>
                        <a:rPr lang="zh-CN" altLang="en-US" sz="1800" b="1" i="0" u="none" strike="noStrike" dirty="0" smtClean="0">
                          <a:solidFill>
                            <a:schemeClr val="bg1"/>
                          </a:solidFill>
                          <a:effectLst/>
                          <a:latin typeface="宋体" panose="02010600030101010101" pitchFamily="2" charset="-122"/>
                        </a:rPr>
                        <a:t>普通计算机</a:t>
                      </a:r>
                      <a:endParaRPr lang="zh-CN" altLang="en-US" sz="1800" b="1" i="0" u="none" strike="noStrike" dirty="0" smtClean="0">
                        <a:solidFill>
                          <a:schemeClr val="bg1"/>
                        </a:solidFill>
                        <a:effectLst/>
                        <a:latin typeface="宋体" panose="02010600030101010101" pitchFamily="2" charset="-122"/>
                      </a:endParaRPr>
                    </a:p>
                  </a:txBody>
                  <a:tcPr>
                    <a:blipFill>
                      <a:blip r:embed="rId1"/>
                    </a:blipFill>
                  </a:tcPr>
                </a:tc>
                <a:tc>
                  <a:txBody>
                    <a:bodyPr/>
                    <a:lstStyle/>
                    <a:p>
                      <a:pPr algn="ctr"/>
                      <a:r>
                        <a:rPr lang="zh-CN" altLang="en-US" sz="1800" b="1" i="0" u="none" strike="noStrike" dirty="0" smtClean="0">
                          <a:solidFill>
                            <a:schemeClr val="bg1"/>
                          </a:solidFill>
                          <a:effectLst/>
                          <a:latin typeface="宋体" panose="02010600030101010101" pitchFamily="2" charset="-122"/>
                        </a:rPr>
                        <a:t>服务器集群</a:t>
                      </a:r>
                      <a:endParaRPr lang="zh-CN" altLang="en-US" sz="1800" b="1" i="0" u="none" strike="noStrike" dirty="0" smtClean="0">
                        <a:solidFill>
                          <a:schemeClr val="bg1"/>
                        </a:solidFill>
                        <a:effectLst/>
                        <a:latin typeface="宋体" panose="02010600030101010101" pitchFamily="2" charset="-122"/>
                      </a:endParaRPr>
                    </a:p>
                  </a:txBody>
                  <a:tcPr>
                    <a:blipFill>
                      <a:blip r:embed="rId1"/>
                    </a:blipFill>
                  </a:tcPr>
                </a:tc>
              </a:tr>
              <a:tr h="436795">
                <a:tc>
                  <a:txBody>
                    <a:bodyPr/>
                    <a:lstStyle/>
                    <a:p>
                      <a:pPr algn="ctr"/>
                      <a:r>
                        <a:rPr lang="zh-CN" altLang="en-US" b="1" dirty="0" smtClean="0">
                          <a:solidFill>
                            <a:schemeClr val="bg2"/>
                          </a:solidFill>
                        </a:rPr>
                        <a:t>持仓时间</a:t>
                      </a:r>
                      <a:endParaRPr lang="zh-CN" altLang="en-US" b="1" dirty="0" smtClean="0">
                        <a:solidFill>
                          <a:schemeClr val="bg2"/>
                        </a:solidFill>
                      </a:endParaRPr>
                    </a:p>
                  </a:txBody>
                  <a:tcPr>
                    <a:blipFill>
                      <a:blip r:embed="rId1"/>
                    </a:blipFill>
                  </a:tcPr>
                </a:tc>
                <a:tc>
                  <a:txBody>
                    <a:bodyPr/>
                    <a:lstStyle/>
                    <a:p>
                      <a:pPr algn="ctr"/>
                      <a:r>
                        <a:rPr lang="zh-CN" altLang="en-US" sz="1800" b="1" i="0" u="none" strike="noStrike" dirty="0" smtClean="0">
                          <a:solidFill>
                            <a:schemeClr val="bg1"/>
                          </a:solidFill>
                          <a:effectLst/>
                          <a:latin typeface="宋体" panose="02010600030101010101" pitchFamily="2" charset="-122"/>
                        </a:rPr>
                        <a:t>较长，按月或者周</a:t>
                      </a:r>
                      <a:endParaRPr lang="zh-CN" altLang="en-US" sz="1800" b="1" i="0" u="none" strike="noStrike" dirty="0" smtClean="0">
                        <a:solidFill>
                          <a:schemeClr val="bg1"/>
                        </a:solidFill>
                        <a:effectLst/>
                        <a:latin typeface="宋体" panose="02010600030101010101" pitchFamily="2" charset="-122"/>
                      </a:endParaRPr>
                    </a:p>
                  </a:txBody>
                  <a:tcPr>
                    <a:blipFill>
                      <a:blip r:embed="rId1"/>
                    </a:blipFill>
                  </a:tcPr>
                </a:tc>
                <a:tc>
                  <a:txBody>
                    <a:bodyPr/>
                    <a:lstStyle/>
                    <a:p>
                      <a:pPr algn="ctr"/>
                      <a:r>
                        <a:rPr lang="zh-CN" altLang="en-US" sz="1800" b="1" i="0" u="none" strike="noStrike" dirty="0" smtClean="0">
                          <a:solidFill>
                            <a:schemeClr val="bg1"/>
                          </a:solidFill>
                          <a:effectLst/>
                          <a:latin typeface="宋体" panose="02010600030101010101" pitchFamily="2" charset="-122"/>
                        </a:rPr>
                        <a:t>较短，日内或者分钟级</a:t>
                      </a:r>
                      <a:endParaRPr lang="zh-CN" altLang="en-US" sz="1800" b="1" i="0" u="none" strike="noStrike" dirty="0" smtClean="0">
                        <a:solidFill>
                          <a:schemeClr val="bg1"/>
                        </a:solidFill>
                        <a:effectLst/>
                        <a:latin typeface="宋体" panose="02010600030101010101" pitchFamily="2" charset="-122"/>
                      </a:endParaRPr>
                    </a:p>
                  </a:txBody>
                  <a:tcPr>
                    <a:blipFill>
                      <a:blip r:embed="rId1"/>
                    </a:blipFill>
                  </a:tcPr>
                </a:tc>
              </a:tr>
              <a:tr h="370840">
                <a:tc>
                  <a:txBody>
                    <a:bodyPr/>
                    <a:lstStyle/>
                    <a:p>
                      <a:pPr algn="ctr"/>
                      <a:r>
                        <a:rPr lang="zh-CN" altLang="en-US" b="1" dirty="0" smtClean="0">
                          <a:solidFill>
                            <a:schemeClr val="bg2"/>
                          </a:solidFill>
                        </a:rPr>
                        <a:t>回撤</a:t>
                      </a:r>
                      <a:endParaRPr lang="zh-CN" altLang="en-US" b="1" dirty="0" smtClean="0">
                        <a:solidFill>
                          <a:schemeClr val="bg2"/>
                        </a:solidFill>
                      </a:endParaRPr>
                    </a:p>
                  </a:txBody>
                  <a:tcPr>
                    <a:blipFill>
                      <a:blip r:embed="rId1"/>
                    </a:blipFill>
                  </a:tcPr>
                </a:tc>
                <a:tc>
                  <a:txBody>
                    <a:bodyPr/>
                    <a:lstStyle/>
                    <a:p>
                      <a:pPr algn="ctr"/>
                      <a:r>
                        <a:rPr lang="zh-CN" altLang="en-US" sz="1800" b="1" i="0" u="none" strike="noStrike" dirty="0" smtClean="0">
                          <a:solidFill>
                            <a:schemeClr val="bg1"/>
                          </a:solidFill>
                          <a:effectLst/>
                          <a:latin typeface="宋体" panose="02010600030101010101" pitchFamily="2" charset="-122"/>
                        </a:rPr>
                        <a:t>可以忍受</a:t>
                      </a:r>
                      <a:endParaRPr lang="zh-CN" altLang="en-US" sz="1800" b="1" i="0" u="none" strike="noStrike" dirty="0" smtClean="0">
                        <a:solidFill>
                          <a:schemeClr val="bg1"/>
                        </a:solidFill>
                        <a:effectLst/>
                        <a:latin typeface="宋体" panose="02010600030101010101" pitchFamily="2" charset="-122"/>
                      </a:endParaRPr>
                    </a:p>
                  </a:txBody>
                  <a:tcPr>
                    <a:blipFill>
                      <a:blip r:embed="rId1"/>
                    </a:blipFill>
                  </a:tcPr>
                </a:tc>
                <a:tc>
                  <a:txBody>
                    <a:bodyPr/>
                    <a:lstStyle/>
                    <a:p>
                      <a:pPr algn="ctr"/>
                      <a:r>
                        <a:rPr lang="zh-CN" altLang="en-US" sz="1800" b="1" i="0" u="none" strike="noStrike" dirty="0" smtClean="0">
                          <a:solidFill>
                            <a:schemeClr val="bg1"/>
                          </a:solidFill>
                          <a:effectLst/>
                          <a:latin typeface="宋体" panose="02010600030101010101" pitchFamily="2" charset="-122"/>
                        </a:rPr>
                        <a:t>非常低</a:t>
                      </a:r>
                      <a:endParaRPr lang="zh-CN" altLang="en-US" sz="1800" b="1" i="0" u="none" strike="noStrike" dirty="0" smtClean="0">
                        <a:solidFill>
                          <a:schemeClr val="bg1"/>
                        </a:solidFill>
                        <a:effectLst/>
                        <a:latin typeface="宋体" panose="02010600030101010101" pitchFamily="2" charset="-122"/>
                      </a:endParaRPr>
                    </a:p>
                  </a:txBody>
                  <a:tcPr>
                    <a:blipFill>
                      <a:blip r:embed="rId1"/>
                    </a:blipFill>
                  </a:tcPr>
                </a:tc>
              </a:tr>
              <a:tr h="370840">
                <a:tc>
                  <a:txBody>
                    <a:bodyPr/>
                    <a:lstStyle/>
                    <a:p>
                      <a:pPr algn="ctr"/>
                      <a:r>
                        <a:rPr lang="zh-CN" altLang="en-US" b="1" dirty="0" smtClean="0">
                          <a:solidFill>
                            <a:schemeClr val="bg2"/>
                          </a:solidFill>
                        </a:rPr>
                        <a:t>关键字</a:t>
                      </a:r>
                      <a:endParaRPr lang="zh-CN" altLang="en-US" b="1" dirty="0" smtClean="0">
                        <a:solidFill>
                          <a:schemeClr val="bg2"/>
                        </a:solidFill>
                      </a:endParaRPr>
                    </a:p>
                  </a:txBody>
                  <a:tcPr>
                    <a:blipFill>
                      <a:blip r:embed="rId1"/>
                    </a:blipFill>
                  </a:tcPr>
                </a:tc>
                <a:tc>
                  <a:txBody>
                    <a:bodyPr/>
                    <a:lstStyle/>
                    <a:p>
                      <a:pPr algn="ctr"/>
                      <a:r>
                        <a:rPr lang="en-US" altLang="zh-CN" sz="1800" b="1" i="0" u="none" strike="noStrike" dirty="0" smtClean="0">
                          <a:solidFill>
                            <a:schemeClr val="bg1"/>
                          </a:solidFill>
                          <a:effectLst/>
                          <a:latin typeface="宋体" panose="02010600030101010101" pitchFamily="2" charset="-122"/>
                        </a:rPr>
                        <a:t>CAPM</a:t>
                      </a:r>
                      <a:r>
                        <a:rPr lang="zh-CN" altLang="en-US" sz="1800" b="1" i="0" u="none" strike="noStrike" dirty="0" smtClean="0">
                          <a:solidFill>
                            <a:schemeClr val="bg1"/>
                          </a:solidFill>
                          <a:effectLst/>
                          <a:latin typeface="宋体" panose="02010600030101010101" pitchFamily="2" charset="-122"/>
                        </a:rPr>
                        <a:t>，传统多因子模型</a:t>
                      </a:r>
                      <a:endParaRPr lang="zh-CN" altLang="en-US" sz="1800" b="1" i="0" u="none" strike="noStrike" dirty="0" smtClean="0">
                        <a:solidFill>
                          <a:schemeClr val="bg1"/>
                        </a:solidFill>
                        <a:effectLst/>
                        <a:latin typeface="宋体" panose="02010600030101010101" pitchFamily="2" charset="-122"/>
                      </a:endParaRPr>
                    </a:p>
                  </a:txBody>
                  <a:tcPr>
                    <a:blipFill>
                      <a:blip r:embed="rId1"/>
                    </a:blipFill>
                  </a:tcPr>
                </a:tc>
                <a:tc>
                  <a:txBody>
                    <a:bodyPr/>
                    <a:lstStyle/>
                    <a:p>
                      <a:pPr algn="ctr"/>
                      <a:r>
                        <a:rPr lang="zh-CN" altLang="en-US" sz="1800" b="1" i="0" u="none" strike="noStrike" dirty="0" smtClean="0">
                          <a:solidFill>
                            <a:schemeClr val="bg1"/>
                          </a:solidFill>
                          <a:effectLst/>
                          <a:latin typeface="宋体" panose="02010600030101010101" pitchFamily="2" charset="-122"/>
                        </a:rPr>
                        <a:t>大数据，机器学习</a:t>
                      </a:r>
                      <a:endParaRPr lang="zh-CN" altLang="en-US" sz="1800" b="1" i="0" u="none" strike="noStrike" dirty="0" smtClean="0">
                        <a:solidFill>
                          <a:schemeClr val="bg1"/>
                        </a:solidFill>
                        <a:effectLst/>
                        <a:latin typeface="宋体" panose="02010600030101010101" pitchFamily="2" charset="-122"/>
                      </a:endParaRPr>
                    </a:p>
                  </a:txBody>
                  <a:tcPr>
                    <a:blipFill>
                      <a:blip r:embed="rId1"/>
                    </a:blipFill>
                  </a:tcPr>
                </a:tc>
              </a:tr>
              <a:tr h="370840">
                <a:tc>
                  <a:txBody>
                    <a:bodyPr/>
                    <a:lstStyle/>
                    <a:p>
                      <a:pPr algn="ctr"/>
                      <a:r>
                        <a:rPr lang="zh-CN" altLang="en-US" b="1" dirty="0" smtClean="0">
                          <a:solidFill>
                            <a:schemeClr val="bg2"/>
                          </a:solidFill>
                        </a:rPr>
                        <a:t>时代</a:t>
                      </a:r>
                      <a:endParaRPr lang="zh-CN" altLang="en-US" b="1" dirty="0" smtClean="0">
                        <a:solidFill>
                          <a:schemeClr val="bg2"/>
                        </a:solidFill>
                      </a:endParaRPr>
                    </a:p>
                  </a:txBody>
                  <a:tcPr>
                    <a:blipFill>
                      <a:blip r:embed="rId1"/>
                    </a:blipFill>
                  </a:tcPr>
                </a:tc>
                <a:tc>
                  <a:txBody>
                    <a:bodyPr/>
                    <a:lstStyle/>
                    <a:p>
                      <a:pPr algn="ctr"/>
                      <a:r>
                        <a:rPr lang="en-US" altLang="zh-CN" sz="1800" b="1" kern="1200" dirty="0" smtClean="0">
                          <a:solidFill>
                            <a:schemeClr val="bg1"/>
                          </a:solidFill>
                          <a:latin typeface="+mn-lt"/>
                          <a:ea typeface="+mn-ea"/>
                          <a:cs typeface="+mn-cs"/>
                        </a:rPr>
                        <a:t>1990-2014</a:t>
                      </a:r>
                      <a:endParaRPr lang="en-US" altLang="zh-CN" sz="1800" b="1" kern="1200" dirty="0" smtClean="0">
                        <a:solidFill>
                          <a:schemeClr val="bg1"/>
                        </a:solidFill>
                        <a:latin typeface="+mn-lt"/>
                        <a:ea typeface="+mn-ea"/>
                        <a:cs typeface="+mn-cs"/>
                      </a:endParaRPr>
                    </a:p>
                  </a:txBody>
                  <a:tcPr>
                    <a:blipFill>
                      <a:blip r:embed="rId1"/>
                    </a:blipFill>
                  </a:tcPr>
                </a:tc>
                <a:tc>
                  <a:txBody>
                    <a:bodyPr/>
                    <a:lstStyle/>
                    <a:p>
                      <a:pPr algn="ctr"/>
                      <a:r>
                        <a:rPr lang="en-US" altLang="zh-CN" sz="1800" b="1" kern="1200" dirty="0" smtClean="0">
                          <a:solidFill>
                            <a:schemeClr val="bg1"/>
                          </a:solidFill>
                          <a:latin typeface="+mn-lt"/>
                          <a:ea typeface="+mn-ea"/>
                          <a:cs typeface="+mn-cs"/>
                        </a:rPr>
                        <a:t>2014-</a:t>
                      </a:r>
                      <a:endParaRPr lang="en-US" altLang="zh-CN" sz="1800" b="1" kern="1200" dirty="0" smtClean="0">
                        <a:solidFill>
                          <a:schemeClr val="bg1"/>
                        </a:solidFill>
                        <a:latin typeface="+mn-lt"/>
                        <a:ea typeface="+mn-ea"/>
                        <a:cs typeface="+mn-cs"/>
                      </a:endParaRPr>
                    </a:p>
                  </a:txBody>
                  <a:tcPr>
                    <a:blipFill>
                      <a:blip r:embed="rId1"/>
                    </a:blipFill>
                  </a:tcPr>
                </a:tc>
              </a:tr>
              <a:tr h="370840">
                <a:tc>
                  <a:txBody>
                    <a:bodyPr/>
                    <a:lstStyle/>
                    <a:p>
                      <a:pPr algn="ctr"/>
                      <a:r>
                        <a:rPr lang="zh-CN" altLang="en-US" dirty="0" smtClean="0">
                          <a:solidFill>
                            <a:srgbClr val="FF0000"/>
                          </a:solidFill>
                        </a:rPr>
                        <a:t>总结</a:t>
                      </a:r>
                      <a:endParaRPr lang="zh-CN" altLang="en-US" dirty="0">
                        <a:solidFill>
                          <a:srgbClr val="FF0000"/>
                        </a:solidFill>
                      </a:endParaRPr>
                    </a:p>
                  </a:txBody>
                  <a:tcPr>
                    <a:blipFill>
                      <a:blip r:embed="rId1"/>
                    </a:blipFill>
                  </a:tcPr>
                </a:tc>
                <a:tc>
                  <a:txBody>
                    <a:bodyPr/>
                    <a:lstStyle/>
                    <a:p>
                      <a:pPr algn="ctr"/>
                      <a:r>
                        <a:rPr lang="zh-CN" altLang="en-US" sz="1800" b="1" i="0" u="none" strike="noStrike" dirty="0" smtClean="0">
                          <a:solidFill>
                            <a:srgbClr val="FF0000"/>
                          </a:solidFill>
                          <a:effectLst/>
                          <a:latin typeface="宋体" panose="02010600030101010101" pitchFamily="2" charset="-122"/>
                        </a:rPr>
                        <a:t>半自动生产</a:t>
                      </a:r>
                      <a:endParaRPr lang="zh-CN" altLang="en-US" sz="1800" b="1" i="0" u="none" strike="noStrike" dirty="0" smtClean="0">
                        <a:solidFill>
                          <a:srgbClr val="FF0000"/>
                        </a:solidFill>
                        <a:effectLst/>
                        <a:latin typeface="宋体" panose="02010600030101010101" pitchFamily="2" charset="-122"/>
                      </a:endParaRPr>
                    </a:p>
                  </a:txBody>
                  <a:tcPr>
                    <a:blipFill>
                      <a:blip r:embed="rId1"/>
                    </a:blipFill>
                  </a:tcPr>
                </a:tc>
                <a:tc>
                  <a:txBody>
                    <a:bodyPr/>
                    <a:lstStyle/>
                    <a:p>
                      <a:pPr algn="ctr"/>
                      <a:r>
                        <a:rPr lang="zh-CN" altLang="en-US" sz="1800" b="1" i="0" u="none" strike="noStrike" dirty="0" smtClean="0">
                          <a:solidFill>
                            <a:srgbClr val="FF0000"/>
                          </a:solidFill>
                          <a:effectLst/>
                          <a:latin typeface="宋体" panose="02010600030101010101" pitchFamily="2" charset="-122"/>
                        </a:rPr>
                        <a:t>全自动生产</a:t>
                      </a:r>
                      <a:endParaRPr lang="zh-CN" altLang="en-US" sz="1800" b="1" i="0" u="none" strike="noStrike" dirty="0" smtClean="0">
                        <a:solidFill>
                          <a:srgbClr val="FF0000"/>
                        </a:solidFill>
                        <a:effectLst/>
                        <a:latin typeface="宋体" panose="02010600030101010101" pitchFamily="2" charset="-122"/>
                      </a:endParaRPr>
                    </a:p>
                  </a:txBody>
                  <a:tcPr>
                    <a:blipFill>
                      <a:blip r:embed="rId1"/>
                    </a:blip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pPr algn="l"/>
            <a:r>
              <a:rPr lang="zh-CN" altLang="en-US" b="1" dirty="0" smtClean="0">
                <a:solidFill>
                  <a:srgbClr val="FFFF00"/>
                </a:solidFill>
                <a:effectLst/>
              </a:rPr>
              <a:t>我们用到了什么技术</a:t>
            </a:r>
            <a:endParaRPr lang="zh-CN" altLang="en-US" b="1" dirty="0" smtClean="0">
              <a:solidFill>
                <a:srgbClr val="FFFF00"/>
              </a:solidFill>
              <a:effectLst/>
            </a:endParaRPr>
          </a:p>
        </p:txBody>
      </p:sp>
      <p:pic>
        <p:nvPicPr>
          <p:cNvPr id="4" name="内容占位符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593030" y="1268413"/>
            <a:ext cx="5957940" cy="496887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蓝色背景">
  <a:themeElements>
    <a:clrScheme name="">
      <a:dk1>
        <a:srgbClr val="FFFFFF"/>
      </a:dk1>
      <a:lt1>
        <a:srgbClr val="000000"/>
      </a:lt1>
      <a:dk2>
        <a:srgbClr val="E3EBF1"/>
      </a:dk2>
      <a:lt2>
        <a:srgbClr val="336699"/>
      </a:lt2>
      <a:accent1>
        <a:srgbClr val="DDDDDD"/>
      </a:accent1>
      <a:accent2>
        <a:srgbClr val="B2B2B2"/>
      </a:accent2>
      <a:accent3>
        <a:srgbClr val="AAAAAA"/>
      </a:accent3>
      <a:accent4>
        <a:srgbClr val="DCDCDC"/>
      </a:accent4>
      <a:accent5>
        <a:srgbClr val="EBEBEB"/>
      </a:accent5>
      <a:accent6>
        <a:srgbClr val="9F9F9F"/>
      </a:accent6>
      <a:hlink>
        <a:srgbClr val="0099FF"/>
      </a:hlink>
      <a:folHlink>
        <a:srgbClr val="0066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DDDDDD"/>
        </a:accent1>
        <a:accent2>
          <a:srgbClr val="B2B2B2"/>
        </a:accent2>
        <a:accent3>
          <a:srgbClr val="AAAAAA"/>
        </a:accent3>
        <a:accent4>
          <a:srgbClr val="DCDCDC"/>
        </a:accent4>
        <a:accent5>
          <a:srgbClr val="EBEBEB"/>
        </a:accent5>
        <a:accent6>
          <a:srgbClr val="9F9F9F"/>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FFFFFF"/>
    </a:dk1>
    <a:lt1>
      <a:srgbClr val="000000"/>
    </a:lt1>
    <a:dk2>
      <a:srgbClr val="E3EBF1"/>
    </a:dk2>
    <a:lt2>
      <a:srgbClr val="336699"/>
    </a:lt2>
    <a:accent1>
      <a:srgbClr val="DDDDDD"/>
    </a:accent1>
    <a:accent2>
      <a:srgbClr val="B2B2B2"/>
    </a:accent2>
    <a:accent3>
      <a:srgbClr val="AAAAAA"/>
    </a:accent3>
    <a:accent4>
      <a:srgbClr val="DCDCDC"/>
    </a:accent4>
    <a:accent5>
      <a:srgbClr val="EBEBEB"/>
    </a:accent5>
    <a:accent6>
      <a:srgbClr val="9F9F9F"/>
    </a:accent6>
    <a:hlink>
      <a:srgbClr val="0099FF"/>
    </a:hlink>
    <a:folHlink>
      <a:srgbClr val="0066FF"/>
    </a:folHlink>
  </a:clrScheme>
</a:themeOverride>
</file>

<file path=docProps/app.xml><?xml version="1.0" encoding="utf-8"?>
<Properties xmlns="http://schemas.openxmlformats.org/officeDocument/2006/extended-properties" xmlns:vt="http://schemas.openxmlformats.org/officeDocument/2006/docPropsVTypes">
  <TotalTime>0</TotalTime>
  <Words>2921</Words>
  <Application>WPS 演示</Application>
  <PresentationFormat>全屏显示(4:3)</PresentationFormat>
  <Paragraphs>298</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Wingdings</vt:lpstr>
      <vt:lpstr>楷体_GB2312</vt:lpstr>
      <vt:lpstr>黑体</vt:lpstr>
      <vt:lpstr>新宋体</vt:lpstr>
      <vt:lpstr>微软雅黑</vt:lpstr>
      <vt:lpstr>Arial Unicode MS</vt:lpstr>
      <vt:lpstr>Calibri</vt:lpstr>
      <vt:lpstr>华文楷体</vt:lpstr>
      <vt:lpstr>Times New Roman</vt:lpstr>
      <vt:lpstr>蓝色背景</vt:lpstr>
      <vt:lpstr>策略自动产生与配置平台 </vt:lpstr>
      <vt:lpstr>策略自动产生与配置平台</vt:lpstr>
      <vt:lpstr>研发平台初衷</vt:lpstr>
      <vt:lpstr>解决方案</vt:lpstr>
      <vt:lpstr>策略产生与配置平台大致架构</vt:lpstr>
      <vt:lpstr>步骤与回测方式</vt:lpstr>
      <vt:lpstr>步骤与回测方式</vt:lpstr>
      <vt:lpstr>策略产生与配置平台与传统策略的不同</vt:lpstr>
      <vt:lpstr>我们用到了什么技术</vt:lpstr>
      <vt:lpstr>策略表现</vt:lpstr>
      <vt:lpstr>在中证500股票池上的选股</vt:lpstr>
      <vt:lpstr>注册</vt:lpstr>
      <vt:lpstr>注册</vt:lpstr>
      <vt:lpstr>上传Key得到某股票（期货）上涨的概率</vt:lpstr>
      <vt:lpstr>诊股结果</vt:lpstr>
      <vt:lpstr>单次随机因子组合的研究</vt:lpstr>
      <vt:lpstr>单次随机因子组合的研究</vt:lpstr>
      <vt:lpstr>Q&amp;A：系统能低频化么？</vt:lpstr>
      <vt:lpstr>定制策略</vt:lpstr>
      <vt:lpstr>PowerPoint 演示文稿</vt:lpstr>
      <vt:lpstr>分析师声明</vt:lpstr>
      <vt:lpstr>免责声明</vt:lpstr>
      <vt:lpstr>联系方式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量化投资中的机器学习 从线性到非线性</dc:title>
  <dc:creator>Administrator</dc:creator>
  <cp:lastModifiedBy>PC</cp:lastModifiedBy>
  <cp:revision>162</cp:revision>
  <dcterms:created xsi:type="dcterms:W3CDTF">2017-11-29T10:58:00Z</dcterms:created>
  <dcterms:modified xsi:type="dcterms:W3CDTF">2018-08-22T13:39:12Z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