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5" r:id="rId4"/>
    <p:sldId id="257" r:id="rId5"/>
    <p:sldId id="258" r:id="rId6"/>
    <p:sldId id="260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CA22C-C19E-421B-929C-A9A3CEF9B1E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271E4-9160-4945-BCCC-5D39427FD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0458" tIns="44435" rIns="90458" bIns="44435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7825" y="573088"/>
            <a:ext cx="6116638" cy="34417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33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0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2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9B75-BD7F-44CA-AB29-8E25CF8E0B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DE8F-C592-43C5-99F4-06F242CEF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Rectangle 23"/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655406" y="626501"/>
            <a:ext cx="972341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5629774" y="626501"/>
            <a:ext cx="2804" cy="4572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916321" y="880622"/>
            <a:ext cx="190293" cy="9966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5338918" y="1171586"/>
            <a:ext cx="190293" cy="9966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695691" y="1572741"/>
            <a:ext cx="144355" cy="9966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983619" y="1956947"/>
            <a:ext cx="154745" cy="5203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6296065" y="2003425"/>
            <a:ext cx="80076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>
            <a:off x="6376142" y="600075"/>
            <a:ext cx="11325" cy="1381125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V="1">
            <a:off x="6390062" y="596898"/>
            <a:ext cx="491866" cy="3177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867493" y="604844"/>
            <a:ext cx="2212" cy="250257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ADDU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655406" y="626501"/>
            <a:ext cx="972341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5629774" y="626501"/>
            <a:ext cx="2804" cy="45720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916321" y="880622"/>
            <a:ext cx="190293" cy="9966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5338918" y="1171586"/>
            <a:ext cx="190293" cy="9966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695691" y="1572741"/>
            <a:ext cx="144355" cy="9966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983619" y="1956947"/>
            <a:ext cx="154745" cy="5203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6296065" y="2003425"/>
            <a:ext cx="80076" cy="0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>
            <a:off x="6376142" y="600075"/>
            <a:ext cx="11325" cy="1381125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V="1">
            <a:off x="6390062" y="596898"/>
            <a:ext cx="491866" cy="3177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867493" y="604844"/>
            <a:ext cx="2212" cy="250257"/>
          </a:xfrm>
          <a:prstGeom prst="line">
            <a:avLst/>
          </a:prstGeom>
          <a:ln w="38100">
            <a:solidFill>
              <a:schemeClr val="accent2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SUBU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Rectangle 23">
            <a:extLst>
              <a:ext uri="{FF2B5EF4-FFF2-40B4-BE49-F238E27FC236}">
                <a16:creationId xmlns:a16="http://schemas.microsoft.com/office/drawing/2014/main" id="{67356843-C22A-4D25-8BD8-A5AC0C5E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4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LUI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2162" y="652895"/>
            <a:ext cx="96043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59798" y="652895"/>
            <a:ext cx="0" cy="486371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02734" y="1582707"/>
            <a:ext cx="18592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74387" y="1957357"/>
            <a:ext cx="142875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79187" y="2039907"/>
            <a:ext cx="108913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12662" y="4480365"/>
            <a:ext cx="304800" cy="52082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 23">
            <a:extLst>
              <a:ext uri="{FF2B5EF4-FFF2-40B4-BE49-F238E27FC236}">
                <a16:creationId xmlns:a16="http://schemas.microsoft.com/office/drawing/2014/main" id="{AFA4DBAC-E910-484F-A330-C5451504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5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ORI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2162" y="652895"/>
            <a:ext cx="96043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59798" y="652895"/>
            <a:ext cx="0" cy="486371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02734" y="1582707"/>
            <a:ext cx="18592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74387" y="1957357"/>
            <a:ext cx="142875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79187" y="2039907"/>
            <a:ext cx="108913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12662" y="4480365"/>
            <a:ext cx="304800" cy="52082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 23">
            <a:extLst>
              <a:ext uri="{FF2B5EF4-FFF2-40B4-BE49-F238E27FC236}">
                <a16:creationId xmlns:a16="http://schemas.microsoft.com/office/drawing/2014/main" id="{686C9E5A-D617-42C7-BEA5-27D198E3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6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LW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669462" y="652895"/>
            <a:ext cx="97313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42600" y="716129"/>
            <a:ext cx="0" cy="423137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02734" y="1582707"/>
            <a:ext cx="10972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74387" y="1923793"/>
            <a:ext cx="142875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6312112" y="2017527"/>
            <a:ext cx="95552" cy="2238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412662" y="5001188"/>
            <a:ext cx="233363" cy="58102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 23">
            <a:extLst>
              <a:ext uri="{FF2B5EF4-FFF2-40B4-BE49-F238E27FC236}">
                <a16:creationId xmlns:a16="http://schemas.microsoft.com/office/drawing/2014/main" id="{FE066BD3-25BF-49BE-8761-C9FA1D34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  <a:ln w="38100">
            <a:headEnd/>
            <a:tailEnd/>
          </a:ln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SW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669462" y="652895"/>
            <a:ext cx="97313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59798" y="652895"/>
            <a:ext cx="0" cy="5145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26687" y="1167419"/>
            <a:ext cx="257175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59798" y="1582707"/>
            <a:ext cx="228864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36287" y="2039907"/>
            <a:ext cx="180975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517062" y="4848788"/>
            <a:ext cx="273045" cy="685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 23">
            <a:extLst>
              <a:ext uri="{FF2B5EF4-FFF2-40B4-BE49-F238E27FC236}">
                <a16:creationId xmlns:a16="http://schemas.microsoft.com/office/drawing/2014/main" id="{082568EA-37E4-4D75-9592-8B3BE3F8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80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  <a:ln w="38100">
            <a:headEnd/>
            <a:tailEnd/>
          </a:ln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BEQ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669462" y="652895"/>
            <a:ext cx="97313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59798" y="652895"/>
            <a:ext cx="0" cy="5145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ectangle 23">
            <a:extLst>
              <a:ext uri="{FF2B5EF4-FFF2-40B4-BE49-F238E27FC236}">
                <a16:creationId xmlns:a16="http://schemas.microsoft.com/office/drawing/2014/main" id="{050DF2C8-8EA5-4081-907A-BBEA62359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88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888662" y="414540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5509250" y="3231677"/>
            <a:ext cx="119927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ALUctr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1954334" y="4788628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1457950" y="3943913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busW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1554712" y="3261159"/>
            <a:ext cx="8760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 flipH="1">
            <a:off x="1767512" y="42630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1619875" y="4363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4593262" y="4086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4440862" y="37819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3647112" y="3781988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busA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3907462" y="46201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51887" y="47440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3678862" y="4315388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>
                <a:solidFill>
                  <a:prstClr val="black"/>
                </a:solidFill>
              </a:rPr>
              <a:t>busB</a:t>
            </a: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32978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548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405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V="1">
            <a:off x="2929562" y="36264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2764462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2343775" y="3853425"/>
            <a:ext cx="4759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RW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800975" y="3853425"/>
            <a:ext cx="41357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RA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3181975" y="3853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RB</a:t>
            </a: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2764462" y="3248588"/>
            <a:ext cx="34955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2596187" y="2486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3173630" y="3248588"/>
            <a:ext cx="34053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2164387" y="2486588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78" name="Rectangle 52"/>
          <p:cNvSpPr>
            <a:spLocks noChangeArrowheads="1"/>
          </p:cNvSpPr>
          <p:nvPr/>
        </p:nvSpPr>
        <p:spPr bwMode="auto">
          <a:xfrm>
            <a:off x="947854" y="2486588"/>
            <a:ext cx="90794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RegDst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79" name="Rectangle 53"/>
          <p:cNvSpPr>
            <a:spLocks noChangeArrowheads="1"/>
          </p:cNvSpPr>
          <p:nvPr/>
        </p:nvSpPr>
        <p:spPr bwMode="auto">
          <a:xfrm rot="5400000">
            <a:off x="3118109" y="5365541"/>
            <a:ext cx="1042416" cy="3566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Extender</a:t>
            </a: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83662" y="5582213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81" name="Line 56"/>
          <p:cNvSpPr>
            <a:spLocks noChangeShapeType="1"/>
          </p:cNvSpPr>
          <p:nvPr/>
        </p:nvSpPr>
        <p:spPr bwMode="auto">
          <a:xfrm flipH="1">
            <a:off x="4136062" y="54806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57"/>
          <p:cNvSpPr>
            <a:spLocks noChangeShapeType="1"/>
          </p:cNvSpPr>
          <p:nvPr/>
        </p:nvSpPr>
        <p:spPr bwMode="auto">
          <a:xfrm flipH="1">
            <a:off x="3056562" y="54822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2840206" y="5601729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925806" y="5325504"/>
            <a:ext cx="911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imm16</a:t>
            </a: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4056814" y="5915588"/>
            <a:ext cx="9124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ALUSrc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2626814" y="5958246"/>
            <a:ext cx="8102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ExtOp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7" name="Line 62"/>
          <p:cNvSpPr>
            <a:spLocks noChangeShapeType="1"/>
          </p:cNvSpPr>
          <p:nvPr/>
        </p:nvSpPr>
        <p:spPr bwMode="auto">
          <a:xfrm flipV="1">
            <a:off x="7565062" y="3873428"/>
            <a:ext cx="0" cy="47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6891454" y="3507668"/>
            <a:ext cx="133555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MemtoReg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5257757" y="5851420"/>
            <a:ext cx="55945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CLK</a:t>
            </a: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5106614" y="5305988"/>
            <a:ext cx="935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Data In</a:t>
            </a:r>
          </a:p>
        </p:txBody>
      </p:sp>
      <p:sp>
        <p:nvSpPr>
          <p:cNvPr id="91" name="Line 66"/>
          <p:cNvSpPr>
            <a:spLocks noChangeShapeType="1"/>
          </p:cNvSpPr>
          <p:nvPr/>
        </p:nvSpPr>
        <p:spPr bwMode="auto">
          <a:xfrm flipH="1">
            <a:off x="5553700" y="5225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5583862" y="5001188"/>
            <a:ext cx="39052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93" name="Line 68"/>
          <p:cNvSpPr>
            <a:spLocks noChangeShapeType="1"/>
          </p:cNvSpPr>
          <p:nvPr/>
        </p:nvSpPr>
        <p:spPr bwMode="auto">
          <a:xfrm flipV="1">
            <a:off x="6256962" y="4166036"/>
            <a:ext cx="12700" cy="93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5702734" y="3781988"/>
            <a:ext cx="104567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MemWr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grpSp>
        <p:nvGrpSpPr>
          <p:cNvPr id="95" name="Group 70"/>
          <p:cNvGrpSpPr>
            <a:grpSpLocks/>
          </p:cNvGrpSpPr>
          <p:nvPr/>
        </p:nvGrpSpPr>
        <p:grpSpPr bwMode="auto">
          <a:xfrm>
            <a:off x="2154862" y="2915213"/>
            <a:ext cx="838200" cy="336550"/>
            <a:chOff x="2640" y="1422"/>
            <a:chExt cx="528" cy="212"/>
          </a:xfrm>
        </p:grpSpPr>
        <p:sp>
          <p:nvSpPr>
            <p:cNvPr id="170" name="Rectangle 71"/>
            <p:cNvSpPr>
              <a:spLocks noChangeArrowheads="1"/>
            </p:cNvSpPr>
            <p:nvPr/>
          </p:nvSpPr>
          <p:spPr bwMode="auto">
            <a:xfrm>
              <a:off x="292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71" name="Rectangle 72"/>
            <p:cNvSpPr>
              <a:spLocks noChangeArrowheads="1"/>
            </p:cNvSpPr>
            <p:nvPr/>
          </p:nvSpPr>
          <p:spPr bwMode="auto">
            <a:xfrm>
              <a:off x="2688" y="1422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2" name="Freeform 73"/>
            <p:cNvSpPr>
              <a:spLocks/>
            </p:cNvSpPr>
            <p:nvPr/>
          </p:nvSpPr>
          <p:spPr bwMode="auto">
            <a:xfrm>
              <a:off x="2640" y="1440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48 w 528"/>
                <a:gd name="T3" fmla="*/ 192 h 192"/>
                <a:gd name="T4" fmla="*/ 480 w 528"/>
                <a:gd name="T5" fmla="*/ 192 h 192"/>
                <a:gd name="T6" fmla="*/ 528 w 528"/>
                <a:gd name="T7" fmla="*/ 0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48" y="192"/>
                  </a:lnTo>
                  <a:lnTo>
                    <a:pt x="480" y="192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Rectangle 74"/>
          <p:cNvSpPr>
            <a:spLocks noChangeArrowheads="1"/>
          </p:cNvSpPr>
          <p:nvPr/>
        </p:nvSpPr>
        <p:spPr bwMode="auto">
          <a:xfrm>
            <a:off x="2154862" y="3858188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 err="1">
                <a:solidFill>
                  <a:prstClr val="black"/>
                </a:solidFill>
              </a:rPr>
              <a:t>RegFile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4463087" y="4467788"/>
            <a:ext cx="358775" cy="1219200"/>
            <a:chOff x="3518" y="2640"/>
            <a:chExt cx="226" cy="768"/>
          </a:xfrm>
        </p:grpSpPr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518" y="2696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518" y="3187"/>
              <a:ext cx="1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sz="16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3552" y="26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768 h 768"/>
                <a:gd name="T4" fmla="*/ 192 w 192"/>
                <a:gd name="T5" fmla="*/ 672 h 768"/>
                <a:gd name="T6" fmla="*/ 192 w 192"/>
                <a:gd name="T7" fmla="*/ 96 h 768"/>
                <a:gd name="T8" fmla="*/ 0 w 192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0" y="0"/>
                  </a:moveTo>
                  <a:lnTo>
                    <a:pt x="0" y="768"/>
                  </a:lnTo>
                  <a:lnTo>
                    <a:pt x="192" y="672"/>
                  </a:lnTo>
                  <a:lnTo>
                    <a:pt x="192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79"/>
          <p:cNvGrpSpPr>
            <a:grpSpLocks/>
          </p:cNvGrpSpPr>
          <p:nvPr/>
        </p:nvGrpSpPr>
        <p:grpSpPr bwMode="auto">
          <a:xfrm>
            <a:off x="5326687" y="3858188"/>
            <a:ext cx="485775" cy="1143000"/>
            <a:chOff x="4009" y="2304"/>
            <a:chExt cx="306" cy="720"/>
          </a:xfrm>
        </p:grpSpPr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5400000">
              <a:off x="3999" y="2542"/>
              <a:ext cx="3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457200"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ALU</a:t>
              </a:r>
            </a:p>
          </p:txBody>
        </p:sp>
        <p:sp>
          <p:nvSpPr>
            <p:cNvPr id="166" name="Freeform 82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83"/>
          <p:cNvSpPr>
            <a:spLocks noChangeArrowheads="1"/>
          </p:cNvSpPr>
          <p:nvPr/>
        </p:nvSpPr>
        <p:spPr bwMode="auto">
          <a:xfrm>
            <a:off x="7358687" y="43630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0" name="Rectangle 84"/>
          <p:cNvSpPr>
            <a:spLocks noChangeArrowheads="1"/>
          </p:cNvSpPr>
          <p:nvPr/>
        </p:nvSpPr>
        <p:spPr bwMode="auto">
          <a:xfrm>
            <a:off x="7358687" y="5353613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7412662" y="4239188"/>
            <a:ext cx="304800" cy="1600200"/>
          </a:xfrm>
          <a:custGeom>
            <a:avLst/>
            <a:gdLst>
              <a:gd name="T0" fmla="*/ 0 w 192"/>
              <a:gd name="T1" fmla="*/ 0 h 1008"/>
              <a:gd name="T2" fmla="*/ 0 w 192"/>
              <a:gd name="T3" fmla="*/ 2147483647 h 1008"/>
              <a:gd name="T4" fmla="*/ 483870000 w 192"/>
              <a:gd name="T5" fmla="*/ 2147483647 h 1008"/>
              <a:gd name="T6" fmla="*/ 483870000 w 192"/>
              <a:gd name="T7" fmla="*/ 362902500 h 1008"/>
              <a:gd name="T8" fmla="*/ 0 w 192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1008"/>
              <a:gd name="T17" fmla="*/ 192 w 19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1008">
                <a:moveTo>
                  <a:pt x="0" y="0"/>
                </a:moveTo>
                <a:lnTo>
                  <a:pt x="0" y="1008"/>
                </a:lnTo>
                <a:lnTo>
                  <a:pt x="192" y="864"/>
                </a:lnTo>
                <a:lnTo>
                  <a:pt x="192" y="144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5955337" y="5101200"/>
            <a:ext cx="1127125" cy="11287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Data</a:t>
            </a:r>
          </a:p>
          <a:p>
            <a:pPr algn="ctr" defTabSz="457200">
              <a:defRPr/>
            </a:pPr>
            <a:r>
              <a:rPr lang="en-US" sz="2000" b="1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103" name="Rectangle 87"/>
          <p:cNvSpPr>
            <a:spLocks noChangeArrowheads="1"/>
          </p:cNvSpPr>
          <p:nvPr/>
        </p:nvSpPr>
        <p:spPr bwMode="auto">
          <a:xfrm>
            <a:off x="5936287" y="5048813"/>
            <a:ext cx="638175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WrEn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4" name="Rectangle 88"/>
          <p:cNvSpPr>
            <a:spLocks noChangeArrowheads="1"/>
          </p:cNvSpPr>
          <p:nvPr/>
        </p:nvSpPr>
        <p:spPr bwMode="auto">
          <a:xfrm>
            <a:off x="6547475" y="5048813"/>
            <a:ext cx="5883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 err="1">
                <a:solidFill>
                  <a:prstClr val="black"/>
                </a:solidFill>
              </a:rPr>
              <a:t>Addr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5" name="Line 90"/>
          <p:cNvSpPr>
            <a:spLocks noChangeShapeType="1"/>
          </p:cNvSpPr>
          <p:nvPr/>
        </p:nvSpPr>
        <p:spPr bwMode="auto">
          <a:xfrm>
            <a:off x="5964862" y="59917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91"/>
          <p:cNvSpPr>
            <a:spLocks noChangeShapeType="1"/>
          </p:cNvSpPr>
          <p:nvPr/>
        </p:nvSpPr>
        <p:spPr bwMode="auto">
          <a:xfrm flipH="1">
            <a:off x="5964862" y="6067988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92"/>
          <p:cNvSpPr>
            <a:spLocks noChangeShapeType="1"/>
          </p:cNvSpPr>
          <p:nvPr/>
        </p:nvSpPr>
        <p:spPr bwMode="auto">
          <a:xfrm>
            <a:off x="2383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93"/>
          <p:cNvSpPr>
            <a:spLocks noChangeShapeType="1"/>
          </p:cNvSpPr>
          <p:nvPr/>
        </p:nvSpPr>
        <p:spPr bwMode="auto">
          <a:xfrm>
            <a:off x="2764462" y="27913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94"/>
          <p:cNvSpPr>
            <a:spLocks/>
          </p:cNvSpPr>
          <p:nvPr/>
        </p:nvSpPr>
        <p:spPr bwMode="auto">
          <a:xfrm>
            <a:off x="1850062" y="2867588"/>
            <a:ext cx="304800" cy="228600"/>
          </a:xfrm>
          <a:custGeom>
            <a:avLst/>
            <a:gdLst>
              <a:gd name="T0" fmla="*/ 0 w 192"/>
              <a:gd name="T1" fmla="*/ 0 h 336"/>
              <a:gd name="T2" fmla="*/ 0 w 192"/>
              <a:gd name="T3" fmla="*/ 155529643 h 336"/>
              <a:gd name="T4" fmla="*/ 483870000 w 192"/>
              <a:gd name="T5" fmla="*/ 155529643 h 336"/>
              <a:gd name="T6" fmla="*/ 0 60000 65536"/>
              <a:gd name="T7" fmla="*/ 0 60000 65536"/>
              <a:gd name="T8" fmla="*/ 0 60000 65536"/>
              <a:gd name="T9" fmla="*/ 0 w 192"/>
              <a:gd name="T10" fmla="*/ 0 h 336"/>
              <a:gd name="T11" fmla="*/ 192 w 19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36">
                <a:moveTo>
                  <a:pt x="0" y="0"/>
                </a:moveTo>
                <a:lnTo>
                  <a:pt x="0" y="336"/>
                </a:lnTo>
                <a:lnTo>
                  <a:pt x="192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Line 95"/>
          <p:cNvSpPr>
            <a:spLocks noChangeShapeType="1"/>
          </p:cNvSpPr>
          <p:nvPr/>
        </p:nvSpPr>
        <p:spPr bwMode="auto">
          <a:xfrm>
            <a:off x="2307262" y="36295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Line 96"/>
          <p:cNvSpPr>
            <a:spLocks noChangeShapeType="1"/>
          </p:cNvSpPr>
          <p:nvPr/>
        </p:nvSpPr>
        <p:spPr bwMode="auto">
          <a:xfrm>
            <a:off x="2612062" y="32485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97"/>
          <p:cNvSpPr>
            <a:spLocks noChangeShapeType="1"/>
          </p:cNvSpPr>
          <p:nvPr/>
        </p:nvSpPr>
        <p:spPr bwMode="auto">
          <a:xfrm>
            <a:off x="2993062" y="35533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98"/>
          <p:cNvSpPr>
            <a:spLocks noChangeShapeType="1"/>
          </p:cNvSpPr>
          <p:nvPr/>
        </p:nvSpPr>
        <p:spPr bwMode="auto">
          <a:xfrm>
            <a:off x="3374062" y="35533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99"/>
          <p:cNvSpPr>
            <a:spLocks noChangeArrowheads="1"/>
          </p:cNvSpPr>
          <p:nvPr/>
        </p:nvSpPr>
        <p:spPr bwMode="auto">
          <a:xfrm>
            <a:off x="3167687" y="3477188"/>
            <a:ext cx="287338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5" name="Line 100"/>
          <p:cNvSpPr>
            <a:spLocks noChangeShapeType="1"/>
          </p:cNvSpPr>
          <p:nvPr/>
        </p:nvSpPr>
        <p:spPr bwMode="auto">
          <a:xfrm>
            <a:off x="3602662" y="41629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101"/>
          <p:cNvSpPr>
            <a:spLocks noChangeShapeType="1"/>
          </p:cNvSpPr>
          <p:nvPr/>
        </p:nvSpPr>
        <p:spPr bwMode="auto">
          <a:xfrm>
            <a:off x="5660062" y="3562532"/>
            <a:ext cx="0" cy="484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102"/>
          <p:cNvSpPr>
            <a:spLocks noChangeShapeType="1"/>
          </p:cNvSpPr>
          <p:nvPr/>
        </p:nvSpPr>
        <p:spPr bwMode="auto">
          <a:xfrm>
            <a:off x="3602662" y="469638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Line 103"/>
          <p:cNvSpPr>
            <a:spLocks noChangeShapeType="1"/>
          </p:cNvSpPr>
          <p:nvPr/>
        </p:nvSpPr>
        <p:spPr bwMode="auto">
          <a:xfrm>
            <a:off x="4821862" y="484878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ine 104"/>
          <p:cNvSpPr>
            <a:spLocks noChangeShapeType="1"/>
          </p:cNvSpPr>
          <p:nvPr/>
        </p:nvSpPr>
        <p:spPr bwMode="auto">
          <a:xfrm>
            <a:off x="3831262" y="55345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Line 105"/>
          <p:cNvSpPr>
            <a:spLocks noChangeShapeType="1"/>
          </p:cNvSpPr>
          <p:nvPr/>
        </p:nvSpPr>
        <p:spPr bwMode="auto">
          <a:xfrm>
            <a:off x="2764006" y="5554104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H="1">
            <a:off x="23834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107"/>
          <p:cNvSpPr>
            <a:spLocks noChangeShapeType="1"/>
          </p:cNvSpPr>
          <p:nvPr/>
        </p:nvSpPr>
        <p:spPr bwMode="auto">
          <a:xfrm>
            <a:off x="2459662" y="4696388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108"/>
          <p:cNvSpPr>
            <a:spLocks noChangeShapeType="1"/>
          </p:cNvSpPr>
          <p:nvPr/>
        </p:nvSpPr>
        <p:spPr bwMode="auto">
          <a:xfrm>
            <a:off x="2459662" y="48487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110"/>
          <p:cNvSpPr>
            <a:spLocks noChangeShapeType="1"/>
          </p:cNvSpPr>
          <p:nvPr/>
        </p:nvSpPr>
        <p:spPr bwMode="auto">
          <a:xfrm flipV="1">
            <a:off x="4669462" y="5610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111"/>
          <p:cNvSpPr>
            <a:spLocks noChangeShapeType="1"/>
          </p:cNvSpPr>
          <p:nvPr/>
        </p:nvSpPr>
        <p:spPr bwMode="auto">
          <a:xfrm flipH="1">
            <a:off x="5736262" y="6067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112"/>
          <p:cNvSpPr>
            <a:spLocks noChangeShapeType="1"/>
          </p:cNvSpPr>
          <p:nvPr/>
        </p:nvSpPr>
        <p:spPr bwMode="auto">
          <a:xfrm>
            <a:off x="5812462" y="4467788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803062" y="44677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 flipH="1">
            <a:off x="6041062" y="4391588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15"/>
          <p:cNvSpPr>
            <a:spLocks/>
          </p:cNvSpPr>
          <p:nvPr/>
        </p:nvSpPr>
        <p:spPr bwMode="auto">
          <a:xfrm>
            <a:off x="1621462" y="4315388"/>
            <a:ext cx="6248400" cy="2057400"/>
          </a:xfrm>
          <a:custGeom>
            <a:avLst/>
            <a:gdLst>
              <a:gd name="T0" fmla="*/ 2147483647 w 3936"/>
              <a:gd name="T1" fmla="*/ 1088707500 h 1296"/>
              <a:gd name="T2" fmla="*/ 2147483647 w 3936"/>
              <a:gd name="T3" fmla="*/ 1088707500 h 1296"/>
              <a:gd name="T4" fmla="*/ 2147483647 w 3936"/>
              <a:gd name="T5" fmla="*/ 2147483647 h 1296"/>
              <a:gd name="T6" fmla="*/ 0 w 3936"/>
              <a:gd name="T7" fmla="*/ 2147483647 h 1296"/>
              <a:gd name="T8" fmla="*/ 0 w 3936"/>
              <a:gd name="T9" fmla="*/ 0 h 1296"/>
              <a:gd name="T10" fmla="*/ 846772500 w 3936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6"/>
              <a:gd name="T19" fmla="*/ 0 h 1296"/>
              <a:gd name="T20" fmla="*/ 3936 w 3936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6" h="1296">
                <a:moveTo>
                  <a:pt x="3840" y="432"/>
                </a:moveTo>
                <a:lnTo>
                  <a:pt x="3936" y="432"/>
                </a:lnTo>
                <a:lnTo>
                  <a:pt x="3936" y="1296"/>
                </a:lnTo>
                <a:lnTo>
                  <a:pt x="0" y="1296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18"/>
          <p:cNvSpPr>
            <a:spLocks noChangeShapeType="1"/>
          </p:cNvSpPr>
          <p:nvPr/>
        </p:nvSpPr>
        <p:spPr bwMode="auto">
          <a:xfrm>
            <a:off x="7107862" y="561078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4"/>
          <p:cNvSpPr>
            <a:spLocks/>
          </p:cNvSpPr>
          <p:nvPr/>
        </p:nvSpPr>
        <p:spPr bwMode="auto">
          <a:xfrm>
            <a:off x="4124808" y="4705108"/>
            <a:ext cx="1828800" cy="609600"/>
          </a:xfrm>
          <a:custGeom>
            <a:avLst/>
            <a:gdLst>
              <a:gd name="T0" fmla="*/ 0 w 1152"/>
              <a:gd name="T1" fmla="*/ 0 h 288"/>
              <a:gd name="T2" fmla="*/ 0 w 1152"/>
              <a:gd name="T3" fmla="*/ 2147483647 h 288"/>
              <a:gd name="T4" fmla="*/ 2147483647 w 1152"/>
              <a:gd name="T5" fmla="*/ 2147483647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Rectangle 68"/>
          <p:cNvSpPr>
            <a:spLocks noChangeArrowheads="1"/>
          </p:cNvSpPr>
          <p:nvPr/>
        </p:nvSpPr>
        <p:spPr bwMode="auto">
          <a:xfrm>
            <a:off x="3026738" y="768957"/>
            <a:ext cx="627063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prstClr val="black"/>
                </a:solidFill>
              </a:rPr>
              <a:t>zero</a:t>
            </a:r>
          </a:p>
        </p:txBody>
      </p:sp>
      <p:sp>
        <p:nvSpPr>
          <p:cNvPr id="133" name="Rectangle 79"/>
          <p:cNvSpPr>
            <a:spLocks noChangeArrowheads="1"/>
          </p:cNvSpPr>
          <p:nvPr/>
        </p:nvSpPr>
        <p:spPr bwMode="auto">
          <a:xfrm>
            <a:off x="5374048" y="3895483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35" name="Line 109"/>
          <p:cNvSpPr>
            <a:spLocks noChangeShapeType="1"/>
          </p:cNvSpPr>
          <p:nvPr/>
        </p:nvSpPr>
        <p:spPr bwMode="auto">
          <a:xfrm flipV="1">
            <a:off x="3678862" y="6067988"/>
            <a:ext cx="0" cy="137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119"/>
          <p:cNvSpPr>
            <a:spLocks noChangeShapeType="1"/>
          </p:cNvSpPr>
          <p:nvPr/>
        </p:nvSpPr>
        <p:spPr bwMode="auto">
          <a:xfrm flipH="1">
            <a:off x="3364536" y="6205148"/>
            <a:ext cx="320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3358534" y="2062287"/>
            <a:ext cx="239712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2678671" y="257112"/>
            <a:ext cx="100348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sz="2000" u="sng" dirty="0" err="1">
                <a:solidFill>
                  <a:prstClr val="black"/>
                </a:solidFill>
              </a:rPr>
              <a:t>nPC_sel</a:t>
            </a: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155" name="Line 147"/>
          <p:cNvSpPr>
            <a:spLocks noChangeShapeType="1"/>
          </p:cNvSpPr>
          <p:nvPr/>
        </p:nvSpPr>
        <p:spPr bwMode="auto">
          <a:xfrm>
            <a:off x="3628339" y="509245"/>
            <a:ext cx="531992" cy="7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5" name="肘形连接符 184"/>
          <p:cNvCxnSpPr/>
          <p:nvPr/>
        </p:nvCxnSpPr>
        <p:spPr>
          <a:xfrm rot="16200000" flipV="1">
            <a:off x="2893657" y="1431567"/>
            <a:ext cx="3331036" cy="1900161"/>
          </a:xfrm>
          <a:prstGeom prst="bentConnector3">
            <a:avLst>
              <a:gd name="adj1" fmla="val 3055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8" name="Line 147"/>
          <p:cNvSpPr>
            <a:spLocks noChangeShapeType="1"/>
          </p:cNvSpPr>
          <p:nvPr/>
        </p:nvSpPr>
        <p:spPr bwMode="auto">
          <a:xfrm>
            <a:off x="3609092" y="731691"/>
            <a:ext cx="565904" cy="129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utoShape 36" descr="Wide downward diagonal"/>
          <p:cNvSpPr>
            <a:spLocks noChangeArrowheads="1"/>
          </p:cNvSpPr>
          <p:nvPr/>
        </p:nvSpPr>
        <p:spPr bwMode="auto">
          <a:xfrm>
            <a:off x="8641350" y="2375939"/>
            <a:ext cx="2408285" cy="728594"/>
          </a:xfrm>
          <a:prstGeom prst="roundRect">
            <a:avLst>
              <a:gd name="adj" fmla="val 12495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</a:p>
        </p:txBody>
      </p:sp>
      <p:grpSp>
        <p:nvGrpSpPr>
          <p:cNvPr id="221" name="组合 220"/>
          <p:cNvGrpSpPr/>
          <p:nvPr/>
        </p:nvGrpSpPr>
        <p:grpSpPr>
          <a:xfrm>
            <a:off x="8433595" y="-19498"/>
            <a:ext cx="3678942" cy="6576825"/>
            <a:chOff x="8136562" y="2890688"/>
            <a:chExt cx="3678942" cy="6576825"/>
          </a:xfrm>
        </p:grpSpPr>
        <p:sp>
          <p:nvSpPr>
            <p:cNvPr id="201" name="Line 9"/>
            <p:cNvSpPr>
              <a:spLocks noChangeShapeType="1"/>
            </p:cNvSpPr>
            <p:nvPr/>
          </p:nvSpPr>
          <p:spPr bwMode="auto">
            <a:xfrm>
              <a:off x="8238105" y="4164449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2" name="Rectangle 10"/>
            <p:cNvSpPr>
              <a:spLocks noChangeArrowheads="1"/>
            </p:cNvSpPr>
            <p:nvPr/>
          </p:nvSpPr>
          <p:spPr bwMode="auto">
            <a:xfrm>
              <a:off x="8136562" y="3585752"/>
              <a:ext cx="116077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205" name="Rectangle 13"/>
            <p:cNvSpPr>
              <a:spLocks noChangeArrowheads="1"/>
            </p:cNvSpPr>
            <p:nvPr/>
          </p:nvSpPr>
          <p:spPr bwMode="auto">
            <a:xfrm rot="5400000">
              <a:off x="10095230" y="3429669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&lt;15:11&gt;</a:t>
              </a:r>
            </a:p>
          </p:txBody>
        </p:sp>
        <p:sp>
          <p:nvSpPr>
            <p:cNvPr id="206" name="Rectangle 14"/>
            <p:cNvSpPr>
              <a:spLocks noChangeArrowheads="1"/>
            </p:cNvSpPr>
            <p:nvPr/>
          </p:nvSpPr>
          <p:spPr bwMode="auto">
            <a:xfrm rot="5400000">
              <a:off x="9170988" y="4465785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5</a:t>
              </a:r>
              <a:r>
                <a:rPr lang="en-US" sz="1600" dirty="0">
                  <a:latin typeface="+mn-lt"/>
                </a:rPr>
                <a:t>:0&gt;</a:t>
              </a: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 rot="5400000">
              <a:off x="11191617" y="4464486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zh-CN" sz="1600" dirty="0"/>
                <a:t>&lt;15:0&gt;</a:t>
              </a:r>
            </a:p>
          </p:txBody>
        </p:sp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9509316" y="4164033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>
              <a:off x="11529945" y="4164449"/>
              <a:ext cx="16902" cy="5303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1" name="Rectangle 19"/>
            <p:cNvSpPr>
              <a:spLocks noChangeArrowheads="1"/>
            </p:cNvSpPr>
            <p:nvPr/>
          </p:nvSpPr>
          <p:spPr bwMode="auto">
            <a:xfrm>
              <a:off x="9379650" y="9097982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mm16</a:t>
              </a:r>
            </a:p>
          </p:txBody>
        </p:sp>
        <p:sp>
          <p:nvSpPr>
            <p:cNvPr id="212" name="Rectangle 20"/>
            <p:cNvSpPr>
              <a:spLocks noChangeArrowheads="1"/>
            </p:cNvSpPr>
            <p:nvPr/>
          </p:nvSpPr>
          <p:spPr bwMode="auto">
            <a:xfrm>
              <a:off x="10089606" y="2890688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4" name="Rectangle 22"/>
            <p:cNvSpPr>
              <a:spLocks noChangeArrowheads="1"/>
            </p:cNvSpPr>
            <p:nvPr/>
          </p:nvSpPr>
          <p:spPr bwMode="auto">
            <a:xfrm>
              <a:off x="9557149" y="2961438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8786745" y="4164449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8384409" y="4987409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9" name="Rectangle 42"/>
            <p:cNvSpPr>
              <a:spLocks noChangeArrowheads="1"/>
            </p:cNvSpPr>
            <p:nvPr/>
          </p:nvSpPr>
          <p:spPr bwMode="auto">
            <a:xfrm>
              <a:off x="9189276" y="4986993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/>
                <a:t>f</a:t>
              </a:r>
              <a:r>
                <a:rPr lang="en-US" sz="1600" dirty="0" err="1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20" name="Rectangle 45"/>
            <p:cNvSpPr>
              <a:spLocks noChangeArrowheads="1"/>
            </p:cNvSpPr>
            <p:nvPr/>
          </p:nvSpPr>
          <p:spPr bwMode="auto">
            <a:xfrm rot="5400000">
              <a:off x="8448417" y="4466201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/>
                <a:t>31</a:t>
              </a:r>
              <a:r>
                <a:rPr lang="en-US" sz="1600" dirty="0">
                  <a:latin typeface="+mn-lt"/>
                </a:rPr>
                <a:t>:26&gt;</a:t>
              </a:r>
            </a:p>
          </p:txBody>
        </p:sp>
      </p:grpSp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95" y="3208985"/>
            <a:ext cx="2756351" cy="3885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41" name="肘形连接符 240"/>
          <p:cNvCxnSpPr/>
          <p:nvPr/>
        </p:nvCxnSpPr>
        <p:spPr>
          <a:xfrm flipV="1">
            <a:off x="2710686" y="226508"/>
            <a:ext cx="6855356" cy="2164274"/>
          </a:xfrm>
          <a:prstGeom prst="bentConnector3">
            <a:avLst>
              <a:gd name="adj1" fmla="val -130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48" name="Rectangle 21"/>
          <p:cNvSpPr>
            <a:spLocks noChangeArrowheads="1"/>
          </p:cNvSpPr>
          <p:nvPr/>
        </p:nvSpPr>
        <p:spPr bwMode="auto">
          <a:xfrm>
            <a:off x="9231920" y="132588"/>
            <a:ext cx="3315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/>
              <a:t>r</a:t>
            </a:r>
            <a:r>
              <a:rPr lang="en-US" sz="1600" dirty="0" err="1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cxnSp>
        <p:nvCxnSpPr>
          <p:cNvPr id="250" name="直接连接符 249"/>
          <p:cNvCxnSpPr/>
          <p:nvPr/>
        </p:nvCxnSpPr>
        <p:spPr>
          <a:xfrm flipH="1">
            <a:off x="9566017" y="245482"/>
            <a:ext cx="2555" cy="1018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5" name="Rectangle 41"/>
          <p:cNvSpPr>
            <a:spLocks noChangeArrowheads="1"/>
          </p:cNvSpPr>
          <p:nvPr/>
        </p:nvSpPr>
        <p:spPr bwMode="auto">
          <a:xfrm rot="5400000">
            <a:off x="9265885" y="515378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&lt;25:21&gt;</a:t>
            </a:r>
          </a:p>
        </p:txBody>
      </p:sp>
      <p:cxnSp>
        <p:nvCxnSpPr>
          <p:cNvPr id="256" name="直接连接符 255"/>
          <p:cNvCxnSpPr/>
          <p:nvPr/>
        </p:nvCxnSpPr>
        <p:spPr>
          <a:xfrm>
            <a:off x="10177914" y="128430"/>
            <a:ext cx="2147" cy="11237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8" name="肘形连接符 257"/>
          <p:cNvCxnSpPr/>
          <p:nvPr/>
        </p:nvCxnSpPr>
        <p:spPr>
          <a:xfrm flipV="1">
            <a:off x="2535862" y="128447"/>
            <a:ext cx="7642051" cy="2281588"/>
          </a:xfrm>
          <a:prstGeom prst="bentConnector3">
            <a:avLst>
              <a:gd name="adj1" fmla="val -188"/>
            </a:avLst>
          </a:prstGeom>
          <a:noFill/>
          <a:ln w="25400">
            <a:solidFill>
              <a:schemeClr val="tx1"/>
            </a:solidFill>
            <a:round/>
            <a:headEnd type="triangle"/>
            <a:tailEnd/>
          </a:ln>
        </p:spPr>
      </p:cxnSp>
      <p:sp>
        <p:nvSpPr>
          <p:cNvPr id="264" name="Rectangle 12"/>
          <p:cNvSpPr>
            <a:spLocks noChangeArrowheads="1"/>
          </p:cNvSpPr>
          <p:nvPr/>
        </p:nvSpPr>
        <p:spPr bwMode="auto">
          <a:xfrm rot="5400000">
            <a:off x="9835219" y="519385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&lt;20:16&gt;</a:t>
            </a:r>
          </a:p>
        </p:txBody>
      </p:sp>
      <p:cxnSp>
        <p:nvCxnSpPr>
          <p:cNvPr id="265" name="直接连接符 264"/>
          <p:cNvCxnSpPr/>
          <p:nvPr/>
        </p:nvCxnSpPr>
        <p:spPr>
          <a:xfrm>
            <a:off x="10721287" y="51252"/>
            <a:ext cx="12638" cy="11917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7" name="肘形连接符 266"/>
          <p:cNvCxnSpPr/>
          <p:nvPr/>
        </p:nvCxnSpPr>
        <p:spPr>
          <a:xfrm flipV="1">
            <a:off x="2311627" y="68120"/>
            <a:ext cx="8422300" cy="2355481"/>
          </a:xfrm>
          <a:prstGeom prst="bentConnector3">
            <a:avLst>
              <a:gd name="adj1" fmla="val 88"/>
            </a:avLst>
          </a:prstGeom>
          <a:noFill/>
          <a:ln w="25400">
            <a:solidFill>
              <a:schemeClr val="tx1"/>
            </a:solidFill>
            <a:bevel/>
            <a:headEnd type="triangle"/>
            <a:tailEnd/>
          </a:ln>
        </p:spPr>
      </p:cxnSp>
      <p:sp>
        <p:nvSpPr>
          <p:cNvPr id="279" name="Rectangle 51"/>
          <p:cNvSpPr>
            <a:spLocks noChangeArrowheads="1"/>
          </p:cNvSpPr>
          <p:nvPr/>
        </p:nvSpPr>
        <p:spPr bwMode="auto">
          <a:xfrm>
            <a:off x="1972345" y="2039907"/>
            <a:ext cx="3813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black"/>
                </a:solidFill>
              </a:rPr>
              <a:t>rd</a:t>
            </a:r>
          </a:p>
        </p:txBody>
      </p:sp>
      <p:sp>
        <p:nvSpPr>
          <p:cNvPr id="280" name="Rectangle 51"/>
          <p:cNvSpPr>
            <a:spLocks noChangeArrowheads="1"/>
          </p:cNvSpPr>
          <p:nvPr/>
        </p:nvSpPr>
        <p:spPr bwMode="auto">
          <a:xfrm>
            <a:off x="2250330" y="2047880"/>
            <a:ext cx="33983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rt</a:t>
            </a:r>
            <a:endParaRPr lang="en-US" altLang="zh-CN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1" name="Rectangle 51"/>
          <p:cNvSpPr>
            <a:spLocks noChangeArrowheads="1"/>
          </p:cNvSpPr>
          <p:nvPr/>
        </p:nvSpPr>
        <p:spPr bwMode="auto">
          <a:xfrm>
            <a:off x="2651325" y="2069041"/>
            <a:ext cx="3486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457200">
              <a:defRPr/>
            </a:pPr>
            <a:r>
              <a:rPr lang="en-US" dirty="0" err="1">
                <a:solidFill>
                  <a:prstClr val="black"/>
                </a:solidFill>
              </a:rPr>
              <a:t>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8552916" y="6557327"/>
            <a:ext cx="32909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任意多边形 286"/>
          <p:cNvSpPr/>
          <p:nvPr/>
        </p:nvSpPr>
        <p:spPr>
          <a:xfrm>
            <a:off x="8557213" y="3615353"/>
            <a:ext cx="1453971" cy="1995435"/>
          </a:xfrm>
          <a:custGeom>
            <a:avLst/>
            <a:gdLst>
              <a:gd name="connsiteX0" fmla="*/ 1724025 w 1743075"/>
              <a:gd name="connsiteY0" fmla="*/ 0 h 1323975"/>
              <a:gd name="connsiteX1" fmla="*/ 1743075 w 1743075"/>
              <a:gd name="connsiteY1" fmla="*/ 1314450 h 1323975"/>
              <a:gd name="connsiteX2" fmla="*/ 0 w 1743075"/>
              <a:gd name="connsiteY2" fmla="*/ 1323975 h 1323975"/>
              <a:gd name="connsiteX0" fmla="*/ 1751900 w 1751900"/>
              <a:gd name="connsiteY0" fmla="*/ 0 h 1320815"/>
              <a:gd name="connsiteX1" fmla="*/ 1743075 w 1751900"/>
              <a:gd name="connsiteY1" fmla="*/ 1311290 h 1320815"/>
              <a:gd name="connsiteX2" fmla="*/ 0 w 1751900"/>
              <a:gd name="connsiteY2" fmla="*/ 1320815 h 1320815"/>
              <a:gd name="connsiteX0" fmla="*/ 1747254 w 1747254"/>
              <a:gd name="connsiteY0" fmla="*/ 0 h 1323975"/>
              <a:gd name="connsiteX1" fmla="*/ 1743075 w 1747254"/>
              <a:gd name="connsiteY1" fmla="*/ 1314450 h 1323975"/>
              <a:gd name="connsiteX2" fmla="*/ 0 w 1747254"/>
              <a:gd name="connsiteY2" fmla="*/ 1323975 h 1323975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1929 h 1314450"/>
              <a:gd name="connsiteX0" fmla="*/ 1747254 w 1747254"/>
              <a:gd name="connsiteY0" fmla="*/ 0 h 1314450"/>
              <a:gd name="connsiteX1" fmla="*/ 1743075 w 1747254"/>
              <a:gd name="connsiteY1" fmla="*/ 1314450 h 1314450"/>
              <a:gd name="connsiteX2" fmla="*/ 0 w 1747254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  <a:gd name="connsiteX0" fmla="*/ 1714621 w 1714621"/>
              <a:gd name="connsiteY0" fmla="*/ 0 h 1314450"/>
              <a:gd name="connsiteX1" fmla="*/ 1710442 w 1714621"/>
              <a:gd name="connsiteY1" fmla="*/ 1314450 h 1314450"/>
              <a:gd name="connsiteX2" fmla="*/ 0 w 1714621"/>
              <a:gd name="connsiteY2" fmla="*/ 130927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621" h="1314450">
                <a:moveTo>
                  <a:pt x="1714621" y="0"/>
                </a:moveTo>
                <a:cubicBezTo>
                  <a:pt x="1711679" y="437097"/>
                  <a:pt x="1713384" y="877353"/>
                  <a:pt x="1710442" y="1314450"/>
                </a:cubicBezTo>
                <a:cubicBezTo>
                  <a:pt x="1140295" y="1312726"/>
                  <a:pt x="537512" y="1296304"/>
                  <a:pt x="0" y="130927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 rot="5400000">
            <a:off x="10938490" y="187322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&lt;2</a:t>
            </a:r>
            <a:r>
              <a:rPr lang="en-US" sz="1600" dirty="0"/>
              <a:t>5</a:t>
            </a:r>
            <a:r>
              <a:rPr lang="en-US" sz="1600" dirty="0">
                <a:latin typeface="+mn-lt"/>
              </a:rPr>
              <a:t>:0&gt;</a:t>
            </a:r>
          </a:p>
        </p:txBody>
      </p:sp>
      <p:sp>
        <p:nvSpPr>
          <p:cNvPr id="137" name="Line 17"/>
          <p:cNvSpPr>
            <a:spLocks noChangeShapeType="1"/>
          </p:cNvSpPr>
          <p:nvPr/>
        </p:nvSpPr>
        <p:spPr bwMode="auto">
          <a:xfrm>
            <a:off x="11520736" y="1243023"/>
            <a:ext cx="37583" cy="4901166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9788694" y="5732820"/>
            <a:ext cx="8246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1600" dirty="0" err="1"/>
              <a:t>tarAddr</a:t>
            </a: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 flipH="1" flipV="1">
            <a:off x="8530683" y="6144188"/>
            <a:ext cx="3027636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23024" y="22302"/>
            <a:ext cx="8307659" cy="6768791"/>
          </a:xfrm>
          <a:custGeom>
            <a:avLst/>
            <a:gdLst>
              <a:gd name="connsiteX0" fmla="*/ 0 w 8307659"/>
              <a:gd name="connsiteY0" fmla="*/ 0 h 6768791"/>
              <a:gd name="connsiteX1" fmla="*/ 8296508 w 8307659"/>
              <a:gd name="connsiteY1" fmla="*/ 22303 h 6768791"/>
              <a:gd name="connsiteX2" fmla="*/ 8307659 w 8307659"/>
              <a:gd name="connsiteY2" fmla="*/ 6768791 h 6768791"/>
              <a:gd name="connsiteX3" fmla="*/ 66908 w 8307659"/>
              <a:gd name="connsiteY3" fmla="*/ 6757639 h 6768791"/>
              <a:gd name="connsiteX4" fmla="*/ 0 w 8307659"/>
              <a:gd name="connsiteY4" fmla="*/ 0 h 676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659" h="6768791">
                <a:moveTo>
                  <a:pt x="0" y="0"/>
                </a:moveTo>
                <a:lnTo>
                  <a:pt x="8296508" y="22303"/>
                </a:lnTo>
                <a:lnTo>
                  <a:pt x="8307659" y="6768791"/>
                </a:lnTo>
                <a:lnTo>
                  <a:pt x="66908" y="6757639"/>
                </a:lnTo>
                <a:cubicBezTo>
                  <a:pt x="59474" y="4508810"/>
                  <a:pt x="52039" y="2259981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863" y="68120"/>
            <a:ext cx="183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Datapath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130" t="-454"/>
          <a:stretch/>
        </p:blipFill>
        <p:spPr>
          <a:xfrm>
            <a:off x="4156515" y="333071"/>
            <a:ext cx="4396401" cy="2415016"/>
          </a:xfrm>
          <a:prstGeom prst="rect">
            <a:avLst/>
          </a:prstGeom>
          <a:ln w="38100">
            <a:headEnd/>
            <a:tailEnd/>
          </a:ln>
        </p:spPr>
      </p:pic>
      <p:sp>
        <p:nvSpPr>
          <p:cNvPr id="148" name="文本框 147"/>
          <p:cNvSpPr txBox="1"/>
          <p:nvPr/>
        </p:nvSpPr>
        <p:spPr>
          <a:xfrm>
            <a:off x="4704702" y="660961"/>
            <a:ext cx="2188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91191" y="791313"/>
            <a:ext cx="183738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J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59798" y="2324503"/>
            <a:ext cx="0" cy="17260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5659798" y="2325542"/>
            <a:ext cx="152664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974387" y="1931842"/>
            <a:ext cx="152664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888662" y="943990"/>
            <a:ext cx="0" cy="54191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Rectangle 23">
            <a:extLst>
              <a:ext uri="{FF2B5EF4-FFF2-40B4-BE49-F238E27FC236}">
                <a16:creationId xmlns:a16="http://schemas.microsoft.com/office/drawing/2014/main" id="{BB375634-5AAB-474F-B92B-537D91C0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7683" y="3606201"/>
            <a:ext cx="1088007" cy="21978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nPC_sel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RegDst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ExtOp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ALUctr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MemWr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MemtoReg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600" dirty="0" err="1">
                <a:solidFill>
                  <a:srgbClr val="FF0000"/>
                </a:solidFill>
              </a:rPr>
              <a:t>jumpCtr</a:t>
            </a: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83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0373" y="35621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MIPS-lite Control Signals</a:t>
            </a:r>
          </a:p>
        </p:txBody>
      </p:sp>
      <p:sp>
        <p:nvSpPr>
          <p:cNvPr id="64667" name="Rectangle 5"/>
          <p:cNvSpPr>
            <a:spLocks noChangeArrowheads="1"/>
          </p:cNvSpPr>
          <p:nvPr/>
        </p:nvSpPr>
        <p:spPr bwMode="auto">
          <a:xfrm>
            <a:off x="3729647" y="2459639"/>
            <a:ext cx="808943" cy="348529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addu</a:t>
            </a:r>
            <a:endParaRPr lang="en-US" sz="1600" b="1" dirty="0"/>
          </a:p>
        </p:txBody>
      </p:sp>
      <p:sp>
        <p:nvSpPr>
          <p:cNvPr id="64668" name="Rectangle 6"/>
          <p:cNvSpPr>
            <a:spLocks noChangeArrowheads="1"/>
          </p:cNvSpPr>
          <p:nvPr/>
        </p:nvSpPr>
        <p:spPr bwMode="auto">
          <a:xfrm>
            <a:off x="4663116" y="2459639"/>
            <a:ext cx="59631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subu</a:t>
            </a:r>
            <a:endParaRPr lang="en-US" sz="1600" b="1" dirty="0"/>
          </a:p>
        </p:txBody>
      </p:sp>
      <p:sp>
        <p:nvSpPr>
          <p:cNvPr id="64669" name="Rectangle 7"/>
          <p:cNvSpPr>
            <a:spLocks noChangeArrowheads="1"/>
          </p:cNvSpPr>
          <p:nvPr/>
        </p:nvSpPr>
        <p:spPr bwMode="auto">
          <a:xfrm>
            <a:off x="5454814" y="2459639"/>
            <a:ext cx="41678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ori</a:t>
            </a:r>
            <a:endParaRPr lang="en-US" sz="1600" b="1" dirty="0"/>
          </a:p>
        </p:txBody>
      </p:sp>
      <p:sp>
        <p:nvSpPr>
          <p:cNvPr id="64670" name="Rectangle 8"/>
          <p:cNvSpPr>
            <a:spLocks noChangeArrowheads="1"/>
          </p:cNvSpPr>
          <p:nvPr/>
        </p:nvSpPr>
        <p:spPr bwMode="auto">
          <a:xfrm>
            <a:off x="6246513" y="2459639"/>
            <a:ext cx="3847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lw</a:t>
            </a:r>
          </a:p>
        </p:txBody>
      </p:sp>
      <p:sp>
        <p:nvSpPr>
          <p:cNvPr id="64671" name="Rectangle 9"/>
          <p:cNvSpPr>
            <a:spLocks noChangeArrowheads="1"/>
          </p:cNvSpPr>
          <p:nvPr/>
        </p:nvSpPr>
        <p:spPr bwMode="auto">
          <a:xfrm>
            <a:off x="7038211" y="2459639"/>
            <a:ext cx="41575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sw</a:t>
            </a:r>
          </a:p>
        </p:txBody>
      </p:sp>
      <p:sp>
        <p:nvSpPr>
          <p:cNvPr id="64672" name="Rectangle 10"/>
          <p:cNvSpPr>
            <a:spLocks noChangeArrowheads="1"/>
          </p:cNvSpPr>
          <p:nvPr/>
        </p:nvSpPr>
        <p:spPr bwMode="auto">
          <a:xfrm>
            <a:off x="7829909" y="2459639"/>
            <a:ext cx="5065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beq</a:t>
            </a:r>
            <a:endParaRPr lang="en-US" sz="1600" b="1" dirty="0"/>
          </a:p>
        </p:txBody>
      </p:sp>
      <p:sp>
        <p:nvSpPr>
          <p:cNvPr id="64674" name="Rectangle 12"/>
          <p:cNvSpPr>
            <a:spLocks noChangeArrowheads="1"/>
          </p:cNvSpPr>
          <p:nvPr/>
        </p:nvSpPr>
        <p:spPr bwMode="auto">
          <a:xfrm>
            <a:off x="2288021" y="2787666"/>
            <a:ext cx="77534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RegDst</a:t>
            </a:r>
          </a:p>
        </p:txBody>
      </p:sp>
      <p:sp>
        <p:nvSpPr>
          <p:cNvPr id="64675" name="Rectangle 13"/>
          <p:cNvSpPr>
            <a:spLocks noChangeArrowheads="1"/>
          </p:cNvSpPr>
          <p:nvPr/>
        </p:nvSpPr>
        <p:spPr bwMode="auto">
          <a:xfrm>
            <a:off x="2288021" y="3115693"/>
            <a:ext cx="77918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ALUSrc</a:t>
            </a:r>
          </a:p>
        </p:txBody>
      </p:sp>
      <p:sp>
        <p:nvSpPr>
          <p:cNvPr id="64676" name="Rectangle 14"/>
          <p:cNvSpPr>
            <a:spLocks noChangeArrowheads="1"/>
          </p:cNvSpPr>
          <p:nvPr/>
        </p:nvSpPr>
        <p:spPr bwMode="auto">
          <a:xfrm>
            <a:off x="2288021" y="3443720"/>
            <a:ext cx="112159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MemtoReg</a:t>
            </a:r>
          </a:p>
        </p:txBody>
      </p:sp>
      <p:sp>
        <p:nvSpPr>
          <p:cNvPr id="64677" name="Rectangle 15"/>
          <p:cNvSpPr>
            <a:spLocks noChangeArrowheads="1"/>
          </p:cNvSpPr>
          <p:nvPr/>
        </p:nvSpPr>
        <p:spPr bwMode="auto">
          <a:xfrm>
            <a:off x="2288021" y="3771746"/>
            <a:ext cx="96988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RegWrite</a:t>
            </a:r>
          </a:p>
        </p:txBody>
      </p:sp>
      <p:sp>
        <p:nvSpPr>
          <p:cNvPr id="64678" name="Rectangle 16"/>
          <p:cNvSpPr>
            <a:spLocks noChangeArrowheads="1"/>
          </p:cNvSpPr>
          <p:nvPr/>
        </p:nvSpPr>
        <p:spPr bwMode="auto">
          <a:xfrm>
            <a:off x="2288021" y="4099773"/>
            <a:ext cx="110594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MemWrite</a:t>
            </a:r>
          </a:p>
        </p:txBody>
      </p:sp>
      <p:sp>
        <p:nvSpPr>
          <p:cNvPr id="64679" name="Rectangle 17"/>
          <p:cNvSpPr>
            <a:spLocks noChangeArrowheads="1"/>
          </p:cNvSpPr>
          <p:nvPr/>
        </p:nvSpPr>
        <p:spPr bwMode="auto">
          <a:xfrm>
            <a:off x="2288021" y="4427800"/>
            <a:ext cx="84799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nPC_sel</a:t>
            </a:r>
            <a:endParaRPr lang="en-US" sz="1600" b="1" dirty="0"/>
          </a:p>
        </p:txBody>
      </p:sp>
      <p:sp>
        <p:nvSpPr>
          <p:cNvPr id="64680" name="Rectangle 18"/>
          <p:cNvSpPr>
            <a:spLocks noChangeArrowheads="1"/>
          </p:cNvSpPr>
          <p:nvPr/>
        </p:nvSpPr>
        <p:spPr bwMode="auto">
          <a:xfrm>
            <a:off x="2288021" y="4755827"/>
            <a:ext cx="6973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ExtOp</a:t>
            </a:r>
            <a:endParaRPr lang="en-US" sz="1600" b="1" dirty="0"/>
          </a:p>
        </p:txBody>
      </p:sp>
      <p:sp>
        <p:nvSpPr>
          <p:cNvPr id="64681" name="Rectangle 19"/>
          <p:cNvSpPr>
            <a:spLocks noChangeArrowheads="1"/>
          </p:cNvSpPr>
          <p:nvPr/>
        </p:nvSpPr>
        <p:spPr bwMode="auto">
          <a:xfrm>
            <a:off x="2288021" y="5083854"/>
            <a:ext cx="122450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ALUctr</a:t>
            </a:r>
            <a:r>
              <a:rPr lang="en-US" sz="1600" b="1" dirty="0"/>
              <a:t>&lt;2:0&gt;</a:t>
            </a:r>
          </a:p>
        </p:txBody>
      </p:sp>
      <p:sp>
        <p:nvSpPr>
          <p:cNvPr id="64683" name="Line 21"/>
          <p:cNvSpPr>
            <a:spLocks noChangeShapeType="1"/>
          </p:cNvSpPr>
          <p:nvPr/>
        </p:nvSpPr>
        <p:spPr bwMode="auto">
          <a:xfrm flipV="1">
            <a:off x="2164318" y="3116547"/>
            <a:ext cx="8046482" cy="59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84" name="Line 22"/>
          <p:cNvSpPr>
            <a:spLocks noChangeShapeType="1"/>
          </p:cNvSpPr>
          <p:nvPr/>
        </p:nvSpPr>
        <p:spPr bwMode="auto">
          <a:xfrm>
            <a:off x="2164318" y="3450553"/>
            <a:ext cx="8033287" cy="6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85" name="Line 23"/>
          <p:cNvSpPr>
            <a:spLocks noChangeShapeType="1"/>
          </p:cNvSpPr>
          <p:nvPr/>
        </p:nvSpPr>
        <p:spPr bwMode="auto">
          <a:xfrm>
            <a:off x="2164318" y="3778580"/>
            <a:ext cx="8046482" cy="272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86" name="Line 24"/>
          <p:cNvSpPr>
            <a:spLocks noChangeShapeType="1"/>
          </p:cNvSpPr>
          <p:nvPr/>
        </p:nvSpPr>
        <p:spPr bwMode="auto">
          <a:xfrm>
            <a:off x="2164317" y="4106607"/>
            <a:ext cx="8033287" cy="341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87" name="Line 25"/>
          <p:cNvSpPr>
            <a:spLocks noChangeShapeType="1"/>
          </p:cNvSpPr>
          <p:nvPr/>
        </p:nvSpPr>
        <p:spPr bwMode="auto">
          <a:xfrm>
            <a:off x="2173674" y="4457944"/>
            <a:ext cx="8033286" cy="7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88" name="Line 26"/>
          <p:cNvSpPr>
            <a:spLocks noChangeShapeType="1"/>
          </p:cNvSpPr>
          <p:nvPr/>
        </p:nvSpPr>
        <p:spPr bwMode="auto">
          <a:xfrm>
            <a:off x="2164318" y="4762661"/>
            <a:ext cx="8033286" cy="147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89" name="Line 27"/>
          <p:cNvSpPr>
            <a:spLocks noChangeShapeType="1"/>
          </p:cNvSpPr>
          <p:nvPr/>
        </p:nvSpPr>
        <p:spPr bwMode="auto">
          <a:xfrm>
            <a:off x="2164318" y="5090687"/>
            <a:ext cx="8046482" cy="341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0" name="Line 28"/>
          <p:cNvSpPr>
            <a:spLocks noChangeShapeType="1"/>
          </p:cNvSpPr>
          <p:nvPr/>
        </p:nvSpPr>
        <p:spPr bwMode="auto">
          <a:xfrm flipV="1">
            <a:off x="2164318" y="5411880"/>
            <a:ext cx="8033286" cy="68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1" name="Line 29"/>
          <p:cNvSpPr>
            <a:spLocks noChangeShapeType="1"/>
          </p:cNvSpPr>
          <p:nvPr/>
        </p:nvSpPr>
        <p:spPr bwMode="auto">
          <a:xfrm>
            <a:off x="2164318" y="2794500"/>
            <a:ext cx="8046482" cy="8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3" name="Line 31"/>
          <p:cNvSpPr>
            <a:spLocks noChangeShapeType="1"/>
          </p:cNvSpPr>
          <p:nvPr/>
        </p:nvSpPr>
        <p:spPr bwMode="auto">
          <a:xfrm flipH="1" flipV="1">
            <a:off x="3734520" y="2452804"/>
            <a:ext cx="34624" cy="32428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4" name="Line 32"/>
          <p:cNvSpPr>
            <a:spLocks noChangeShapeType="1"/>
          </p:cNvSpPr>
          <p:nvPr/>
        </p:nvSpPr>
        <p:spPr bwMode="auto">
          <a:xfrm>
            <a:off x="2164318" y="2466473"/>
            <a:ext cx="8046482" cy="6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5" name="Line 33"/>
          <p:cNvSpPr>
            <a:spLocks noChangeShapeType="1"/>
          </p:cNvSpPr>
          <p:nvPr/>
        </p:nvSpPr>
        <p:spPr bwMode="auto">
          <a:xfrm flipH="1" flipV="1">
            <a:off x="4526217" y="2452804"/>
            <a:ext cx="26067" cy="32428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6" name="Line 34"/>
          <p:cNvSpPr>
            <a:spLocks noChangeShapeType="1"/>
          </p:cNvSpPr>
          <p:nvPr/>
        </p:nvSpPr>
        <p:spPr bwMode="auto">
          <a:xfrm flipV="1">
            <a:off x="5317916" y="2452803"/>
            <a:ext cx="0" cy="32701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7" name="Line 35"/>
          <p:cNvSpPr>
            <a:spLocks noChangeShapeType="1"/>
          </p:cNvSpPr>
          <p:nvPr/>
        </p:nvSpPr>
        <p:spPr bwMode="auto">
          <a:xfrm flipV="1">
            <a:off x="6107675" y="2452804"/>
            <a:ext cx="1939" cy="327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8" name="Line 36"/>
          <p:cNvSpPr>
            <a:spLocks noChangeShapeType="1"/>
          </p:cNvSpPr>
          <p:nvPr/>
        </p:nvSpPr>
        <p:spPr bwMode="auto">
          <a:xfrm flipV="1">
            <a:off x="6901313" y="2485160"/>
            <a:ext cx="0" cy="32428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99" name="Line 37"/>
          <p:cNvSpPr>
            <a:spLocks noChangeShapeType="1"/>
          </p:cNvSpPr>
          <p:nvPr/>
        </p:nvSpPr>
        <p:spPr bwMode="auto">
          <a:xfrm flipV="1">
            <a:off x="7693011" y="2452804"/>
            <a:ext cx="0" cy="32701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702" name="Line 40"/>
          <p:cNvSpPr>
            <a:spLocks noChangeShapeType="1"/>
          </p:cNvSpPr>
          <p:nvPr/>
        </p:nvSpPr>
        <p:spPr bwMode="auto">
          <a:xfrm flipV="1">
            <a:off x="2151123" y="2452804"/>
            <a:ext cx="0" cy="32360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604" name="Rectangle 41"/>
          <p:cNvSpPr>
            <a:spLocks noChangeArrowheads="1"/>
          </p:cNvSpPr>
          <p:nvPr/>
        </p:nvSpPr>
        <p:spPr bwMode="auto">
          <a:xfrm>
            <a:off x="3950588" y="278766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05" name="Rectangle 42"/>
          <p:cNvSpPr>
            <a:spLocks noChangeArrowheads="1"/>
          </p:cNvSpPr>
          <p:nvPr/>
        </p:nvSpPr>
        <p:spPr bwMode="auto">
          <a:xfrm>
            <a:off x="3950588" y="311569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06" name="Rectangle 43"/>
          <p:cNvSpPr>
            <a:spLocks noChangeArrowheads="1"/>
          </p:cNvSpPr>
          <p:nvPr/>
        </p:nvSpPr>
        <p:spPr bwMode="auto">
          <a:xfrm>
            <a:off x="3950588" y="3443720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07" name="Rectangle 44"/>
          <p:cNvSpPr>
            <a:spLocks noChangeArrowheads="1"/>
          </p:cNvSpPr>
          <p:nvPr/>
        </p:nvSpPr>
        <p:spPr bwMode="auto">
          <a:xfrm>
            <a:off x="3950588" y="377174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08" name="Rectangle 45"/>
          <p:cNvSpPr>
            <a:spLocks noChangeArrowheads="1"/>
          </p:cNvSpPr>
          <p:nvPr/>
        </p:nvSpPr>
        <p:spPr bwMode="auto">
          <a:xfrm>
            <a:off x="3950588" y="409977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</a:p>
        </p:txBody>
      </p:sp>
      <p:sp>
        <p:nvSpPr>
          <p:cNvPr id="64609" name="Rectangle 46"/>
          <p:cNvSpPr>
            <a:spLocks noChangeArrowheads="1"/>
          </p:cNvSpPr>
          <p:nvPr/>
        </p:nvSpPr>
        <p:spPr bwMode="auto">
          <a:xfrm>
            <a:off x="3938215" y="540740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10" name="Rectangle 47"/>
          <p:cNvSpPr>
            <a:spLocks noChangeArrowheads="1"/>
          </p:cNvSpPr>
          <p:nvPr/>
        </p:nvSpPr>
        <p:spPr bwMode="auto">
          <a:xfrm>
            <a:off x="3950588" y="4755827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12" name="Rectangle 49"/>
          <p:cNvSpPr>
            <a:spLocks noChangeArrowheads="1"/>
          </p:cNvSpPr>
          <p:nvPr/>
        </p:nvSpPr>
        <p:spPr bwMode="auto">
          <a:xfrm>
            <a:off x="3898819" y="5083581"/>
            <a:ext cx="51616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Add</a:t>
            </a:r>
          </a:p>
        </p:txBody>
      </p:sp>
      <p:sp>
        <p:nvSpPr>
          <p:cNvPr id="64613" name="Rectangle 50"/>
          <p:cNvSpPr>
            <a:spLocks noChangeArrowheads="1"/>
          </p:cNvSpPr>
          <p:nvPr/>
        </p:nvSpPr>
        <p:spPr bwMode="auto">
          <a:xfrm>
            <a:off x="4742286" y="278766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14" name="Rectangle 51"/>
          <p:cNvSpPr>
            <a:spLocks noChangeArrowheads="1"/>
          </p:cNvSpPr>
          <p:nvPr/>
        </p:nvSpPr>
        <p:spPr bwMode="auto">
          <a:xfrm>
            <a:off x="4742286" y="311569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15" name="Rectangle 52"/>
          <p:cNvSpPr>
            <a:spLocks noChangeArrowheads="1"/>
          </p:cNvSpPr>
          <p:nvPr/>
        </p:nvSpPr>
        <p:spPr bwMode="auto">
          <a:xfrm>
            <a:off x="4742286" y="3443720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16" name="Rectangle 53"/>
          <p:cNvSpPr>
            <a:spLocks noChangeArrowheads="1"/>
          </p:cNvSpPr>
          <p:nvPr/>
        </p:nvSpPr>
        <p:spPr bwMode="auto">
          <a:xfrm>
            <a:off x="4742286" y="377174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17" name="Rectangle 54"/>
          <p:cNvSpPr>
            <a:spLocks noChangeArrowheads="1"/>
          </p:cNvSpPr>
          <p:nvPr/>
        </p:nvSpPr>
        <p:spPr bwMode="auto">
          <a:xfrm>
            <a:off x="4742286" y="409977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</a:p>
        </p:txBody>
      </p:sp>
      <p:sp>
        <p:nvSpPr>
          <p:cNvPr id="64618" name="Rectangle 55"/>
          <p:cNvSpPr>
            <a:spLocks noChangeArrowheads="1"/>
          </p:cNvSpPr>
          <p:nvPr/>
        </p:nvSpPr>
        <p:spPr bwMode="auto">
          <a:xfrm>
            <a:off x="4729913" y="540740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19" name="Rectangle 56"/>
          <p:cNvSpPr>
            <a:spLocks noChangeArrowheads="1"/>
          </p:cNvSpPr>
          <p:nvPr/>
        </p:nvSpPr>
        <p:spPr bwMode="auto">
          <a:xfrm>
            <a:off x="4742286" y="4755827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21" name="Rectangle 58"/>
          <p:cNvSpPr>
            <a:spLocks noChangeArrowheads="1"/>
          </p:cNvSpPr>
          <p:nvPr/>
        </p:nvSpPr>
        <p:spPr bwMode="auto">
          <a:xfrm>
            <a:off x="4470139" y="5083581"/>
            <a:ext cx="88133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Subtract</a:t>
            </a:r>
          </a:p>
        </p:txBody>
      </p:sp>
      <p:sp>
        <p:nvSpPr>
          <p:cNvPr id="64622" name="Rectangle 59"/>
          <p:cNvSpPr>
            <a:spLocks noChangeArrowheads="1"/>
          </p:cNvSpPr>
          <p:nvPr/>
        </p:nvSpPr>
        <p:spPr bwMode="auto">
          <a:xfrm>
            <a:off x="5544200" y="277785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</a:p>
        </p:txBody>
      </p:sp>
      <p:sp>
        <p:nvSpPr>
          <p:cNvPr id="64623" name="Rectangle 60"/>
          <p:cNvSpPr>
            <a:spLocks noChangeArrowheads="1"/>
          </p:cNvSpPr>
          <p:nvPr/>
        </p:nvSpPr>
        <p:spPr bwMode="auto">
          <a:xfrm>
            <a:off x="5544200" y="310588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24" name="Rectangle 61"/>
          <p:cNvSpPr>
            <a:spLocks noChangeArrowheads="1"/>
          </p:cNvSpPr>
          <p:nvPr/>
        </p:nvSpPr>
        <p:spPr bwMode="auto">
          <a:xfrm>
            <a:off x="5544200" y="343391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25" name="Rectangle 62"/>
          <p:cNvSpPr>
            <a:spLocks noChangeArrowheads="1"/>
          </p:cNvSpPr>
          <p:nvPr/>
        </p:nvSpPr>
        <p:spPr bwMode="auto">
          <a:xfrm>
            <a:off x="5544200" y="376193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26" name="Rectangle 63"/>
          <p:cNvSpPr>
            <a:spLocks noChangeArrowheads="1"/>
          </p:cNvSpPr>
          <p:nvPr/>
        </p:nvSpPr>
        <p:spPr bwMode="auto">
          <a:xfrm>
            <a:off x="5544200" y="408996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27" name="Rectangle 64"/>
          <p:cNvSpPr>
            <a:spLocks noChangeArrowheads="1"/>
          </p:cNvSpPr>
          <p:nvPr/>
        </p:nvSpPr>
        <p:spPr bwMode="auto">
          <a:xfrm>
            <a:off x="5531827" y="539759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28" name="Rectangle 65"/>
          <p:cNvSpPr>
            <a:spLocks noChangeArrowheads="1"/>
          </p:cNvSpPr>
          <p:nvPr/>
        </p:nvSpPr>
        <p:spPr bwMode="auto">
          <a:xfrm>
            <a:off x="5544200" y="4746020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30" name="Rectangle 67"/>
          <p:cNvSpPr>
            <a:spLocks noChangeArrowheads="1"/>
          </p:cNvSpPr>
          <p:nvPr/>
        </p:nvSpPr>
        <p:spPr bwMode="auto">
          <a:xfrm>
            <a:off x="5465030" y="5073774"/>
            <a:ext cx="39113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Or</a:t>
            </a:r>
          </a:p>
        </p:txBody>
      </p:sp>
      <p:sp>
        <p:nvSpPr>
          <p:cNvPr id="64631" name="Rectangle 68"/>
          <p:cNvSpPr>
            <a:spLocks noChangeArrowheads="1"/>
          </p:cNvSpPr>
          <p:nvPr/>
        </p:nvSpPr>
        <p:spPr bwMode="auto">
          <a:xfrm>
            <a:off x="6325683" y="278766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32" name="Rectangle 69"/>
          <p:cNvSpPr>
            <a:spLocks noChangeArrowheads="1"/>
          </p:cNvSpPr>
          <p:nvPr/>
        </p:nvSpPr>
        <p:spPr bwMode="auto">
          <a:xfrm>
            <a:off x="6325683" y="311569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33" name="Rectangle 70"/>
          <p:cNvSpPr>
            <a:spLocks noChangeArrowheads="1"/>
          </p:cNvSpPr>
          <p:nvPr/>
        </p:nvSpPr>
        <p:spPr bwMode="auto">
          <a:xfrm>
            <a:off x="6325683" y="3443720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34" name="Rectangle 71"/>
          <p:cNvSpPr>
            <a:spLocks noChangeArrowheads="1"/>
          </p:cNvSpPr>
          <p:nvPr/>
        </p:nvSpPr>
        <p:spPr bwMode="auto">
          <a:xfrm>
            <a:off x="6325683" y="377174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35" name="Rectangle 72"/>
          <p:cNvSpPr>
            <a:spLocks noChangeArrowheads="1"/>
          </p:cNvSpPr>
          <p:nvPr/>
        </p:nvSpPr>
        <p:spPr bwMode="auto">
          <a:xfrm>
            <a:off x="6325683" y="409977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36" name="Rectangle 73"/>
          <p:cNvSpPr>
            <a:spLocks noChangeArrowheads="1"/>
          </p:cNvSpPr>
          <p:nvPr/>
        </p:nvSpPr>
        <p:spPr bwMode="auto">
          <a:xfrm>
            <a:off x="6313310" y="540740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37" name="Rectangle 74"/>
          <p:cNvSpPr>
            <a:spLocks noChangeArrowheads="1"/>
          </p:cNvSpPr>
          <p:nvPr/>
        </p:nvSpPr>
        <p:spPr bwMode="auto">
          <a:xfrm>
            <a:off x="6325683" y="4755827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1</a:t>
            </a:r>
          </a:p>
        </p:txBody>
      </p:sp>
      <p:sp>
        <p:nvSpPr>
          <p:cNvPr id="64639" name="Rectangle 76"/>
          <p:cNvSpPr>
            <a:spLocks noChangeArrowheads="1"/>
          </p:cNvSpPr>
          <p:nvPr/>
        </p:nvSpPr>
        <p:spPr bwMode="auto">
          <a:xfrm>
            <a:off x="6246513" y="5083581"/>
            <a:ext cx="51616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Add</a:t>
            </a:r>
          </a:p>
        </p:txBody>
      </p:sp>
      <p:sp>
        <p:nvSpPr>
          <p:cNvPr id="64640" name="Rectangle 77"/>
          <p:cNvSpPr>
            <a:spLocks noChangeArrowheads="1"/>
          </p:cNvSpPr>
          <p:nvPr/>
        </p:nvSpPr>
        <p:spPr bwMode="auto">
          <a:xfrm>
            <a:off x="7117381" y="2787666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41" name="Rectangle 78"/>
          <p:cNvSpPr>
            <a:spLocks noChangeArrowheads="1"/>
          </p:cNvSpPr>
          <p:nvPr/>
        </p:nvSpPr>
        <p:spPr bwMode="auto">
          <a:xfrm>
            <a:off x="7117381" y="311569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42" name="Rectangle 79"/>
          <p:cNvSpPr>
            <a:spLocks noChangeArrowheads="1"/>
          </p:cNvSpPr>
          <p:nvPr/>
        </p:nvSpPr>
        <p:spPr bwMode="auto">
          <a:xfrm>
            <a:off x="7117381" y="3443720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43" name="Rectangle 80"/>
          <p:cNvSpPr>
            <a:spLocks noChangeArrowheads="1"/>
          </p:cNvSpPr>
          <p:nvPr/>
        </p:nvSpPr>
        <p:spPr bwMode="auto">
          <a:xfrm>
            <a:off x="7117381" y="377174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44" name="Rectangle 81"/>
          <p:cNvSpPr>
            <a:spLocks noChangeArrowheads="1"/>
          </p:cNvSpPr>
          <p:nvPr/>
        </p:nvSpPr>
        <p:spPr bwMode="auto">
          <a:xfrm>
            <a:off x="7117381" y="409977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64645" name="Rectangle 82"/>
          <p:cNvSpPr>
            <a:spLocks noChangeArrowheads="1"/>
          </p:cNvSpPr>
          <p:nvPr/>
        </p:nvSpPr>
        <p:spPr bwMode="auto">
          <a:xfrm>
            <a:off x="7105008" y="540740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46" name="Rectangle 83"/>
          <p:cNvSpPr>
            <a:spLocks noChangeArrowheads="1"/>
          </p:cNvSpPr>
          <p:nvPr/>
        </p:nvSpPr>
        <p:spPr bwMode="auto">
          <a:xfrm>
            <a:off x="7117381" y="4755827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1</a:t>
            </a:r>
          </a:p>
        </p:txBody>
      </p:sp>
      <p:sp>
        <p:nvSpPr>
          <p:cNvPr id="64648" name="Rectangle 85"/>
          <p:cNvSpPr>
            <a:spLocks noChangeArrowheads="1"/>
          </p:cNvSpPr>
          <p:nvPr/>
        </p:nvSpPr>
        <p:spPr bwMode="auto">
          <a:xfrm>
            <a:off x="7038211" y="5083581"/>
            <a:ext cx="51616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Add</a:t>
            </a:r>
          </a:p>
        </p:txBody>
      </p:sp>
      <p:sp>
        <p:nvSpPr>
          <p:cNvPr id="64649" name="Rectangle 86"/>
          <p:cNvSpPr>
            <a:spLocks noChangeArrowheads="1"/>
          </p:cNvSpPr>
          <p:nvPr/>
        </p:nvSpPr>
        <p:spPr bwMode="auto">
          <a:xfrm>
            <a:off x="7909079" y="2787666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50" name="Rectangle 87"/>
          <p:cNvSpPr>
            <a:spLocks noChangeArrowheads="1"/>
          </p:cNvSpPr>
          <p:nvPr/>
        </p:nvSpPr>
        <p:spPr bwMode="auto">
          <a:xfrm>
            <a:off x="7909079" y="311569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51" name="Rectangle 88"/>
          <p:cNvSpPr>
            <a:spLocks noChangeArrowheads="1"/>
          </p:cNvSpPr>
          <p:nvPr/>
        </p:nvSpPr>
        <p:spPr bwMode="auto">
          <a:xfrm>
            <a:off x="7909079" y="3443720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52" name="Rectangle 89"/>
          <p:cNvSpPr>
            <a:spLocks noChangeArrowheads="1"/>
          </p:cNvSpPr>
          <p:nvPr/>
        </p:nvSpPr>
        <p:spPr bwMode="auto">
          <a:xfrm>
            <a:off x="7909079" y="377174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53" name="Rectangle 90"/>
          <p:cNvSpPr>
            <a:spLocks noChangeArrowheads="1"/>
          </p:cNvSpPr>
          <p:nvPr/>
        </p:nvSpPr>
        <p:spPr bwMode="auto">
          <a:xfrm>
            <a:off x="7909079" y="409977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4654" name="Rectangle 91"/>
          <p:cNvSpPr>
            <a:spLocks noChangeArrowheads="1"/>
          </p:cNvSpPr>
          <p:nvPr/>
        </p:nvSpPr>
        <p:spPr bwMode="auto">
          <a:xfrm>
            <a:off x="7896706" y="5407403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</a:p>
        </p:txBody>
      </p:sp>
      <p:sp>
        <p:nvSpPr>
          <p:cNvPr id="64655" name="Rectangle 92"/>
          <p:cNvSpPr>
            <a:spLocks noChangeArrowheads="1"/>
          </p:cNvSpPr>
          <p:nvPr/>
        </p:nvSpPr>
        <p:spPr bwMode="auto">
          <a:xfrm>
            <a:off x="7909079" y="4755827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64657" name="Rectangle 94"/>
          <p:cNvSpPr>
            <a:spLocks noChangeArrowheads="1"/>
          </p:cNvSpPr>
          <p:nvPr/>
        </p:nvSpPr>
        <p:spPr bwMode="auto">
          <a:xfrm>
            <a:off x="7635283" y="5083581"/>
            <a:ext cx="88133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Subtract</a:t>
            </a:r>
          </a:p>
        </p:txBody>
      </p:sp>
      <p:sp>
        <p:nvSpPr>
          <p:cNvPr id="64516" name="Line 104"/>
          <p:cNvSpPr>
            <a:spLocks noChangeShapeType="1"/>
          </p:cNvSpPr>
          <p:nvPr/>
        </p:nvSpPr>
        <p:spPr bwMode="auto">
          <a:xfrm>
            <a:off x="3747714" y="2138446"/>
            <a:ext cx="6463085" cy="76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18" name="Rectangle 161"/>
          <p:cNvSpPr>
            <a:spLocks noChangeArrowheads="1"/>
          </p:cNvSpPr>
          <p:nvPr/>
        </p:nvSpPr>
        <p:spPr bwMode="auto">
          <a:xfrm>
            <a:off x="3158890" y="1803585"/>
            <a:ext cx="55624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func</a:t>
            </a:r>
          </a:p>
        </p:txBody>
      </p:sp>
      <p:sp>
        <p:nvSpPr>
          <p:cNvPr id="64519" name="Rectangle 162"/>
          <p:cNvSpPr>
            <a:spLocks noChangeArrowheads="1"/>
          </p:cNvSpPr>
          <p:nvPr/>
        </p:nvSpPr>
        <p:spPr bwMode="auto">
          <a:xfrm>
            <a:off x="3317229" y="2131612"/>
            <a:ext cx="40395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/>
              <a:t>op</a:t>
            </a:r>
          </a:p>
        </p:txBody>
      </p:sp>
      <p:sp>
        <p:nvSpPr>
          <p:cNvPr id="64520" name="Rectangle 163"/>
          <p:cNvSpPr>
            <a:spLocks noChangeArrowheads="1"/>
          </p:cNvSpPr>
          <p:nvPr/>
        </p:nvSpPr>
        <p:spPr bwMode="auto">
          <a:xfrm>
            <a:off x="3713078" y="2131612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00 0000</a:t>
            </a:r>
          </a:p>
        </p:txBody>
      </p:sp>
      <p:sp>
        <p:nvSpPr>
          <p:cNvPr id="64521" name="Rectangle 164"/>
          <p:cNvSpPr>
            <a:spLocks noChangeArrowheads="1"/>
          </p:cNvSpPr>
          <p:nvPr/>
        </p:nvSpPr>
        <p:spPr bwMode="auto">
          <a:xfrm>
            <a:off x="4504777" y="2131612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00 0000</a:t>
            </a:r>
          </a:p>
        </p:txBody>
      </p:sp>
      <p:sp>
        <p:nvSpPr>
          <p:cNvPr id="64522" name="Rectangle 165"/>
          <p:cNvSpPr>
            <a:spLocks noChangeArrowheads="1"/>
          </p:cNvSpPr>
          <p:nvPr/>
        </p:nvSpPr>
        <p:spPr bwMode="auto">
          <a:xfrm>
            <a:off x="5296475" y="2131612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00 1101</a:t>
            </a:r>
          </a:p>
        </p:txBody>
      </p:sp>
      <p:sp>
        <p:nvSpPr>
          <p:cNvPr id="64523" name="Rectangle 166"/>
          <p:cNvSpPr>
            <a:spLocks noChangeArrowheads="1"/>
          </p:cNvSpPr>
          <p:nvPr/>
        </p:nvSpPr>
        <p:spPr bwMode="auto">
          <a:xfrm>
            <a:off x="6088173" y="2131612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10 0011</a:t>
            </a:r>
          </a:p>
        </p:txBody>
      </p:sp>
      <p:sp>
        <p:nvSpPr>
          <p:cNvPr id="64524" name="Rectangle 167"/>
          <p:cNvSpPr>
            <a:spLocks noChangeArrowheads="1"/>
          </p:cNvSpPr>
          <p:nvPr/>
        </p:nvSpPr>
        <p:spPr bwMode="auto">
          <a:xfrm>
            <a:off x="6879871" y="2131612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10 1011</a:t>
            </a:r>
          </a:p>
        </p:txBody>
      </p:sp>
      <p:sp>
        <p:nvSpPr>
          <p:cNvPr id="64525" name="Rectangle 168"/>
          <p:cNvSpPr>
            <a:spLocks noChangeArrowheads="1"/>
          </p:cNvSpPr>
          <p:nvPr/>
        </p:nvSpPr>
        <p:spPr bwMode="auto">
          <a:xfrm>
            <a:off x="7671569" y="2141277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00 0100</a:t>
            </a:r>
          </a:p>
        </p:txBody>
      </p:sp>
      <p:sp>
        <p:nvSpPr>
          <p:cNvPr id="64527" name="Line 170"/>
          <p:cNvSpPr>
            <a:spLocks noChangeShapeType="1"/>
          </p:cNvSpPr>
          <p:nvPr/>
        </p:nvSpPr>
        <p:spPr bwMode="auto">
          <a:xfrm flipV="1">
            <a:off x="3734520" y="1796751"/>
            <a:ext cx="0" cy="6833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28" name="Line 171"/>
          <p:cNvSpPr>
            <a:spLocks noChangeShapeType="1"/>
          </p:cNvSpPr>
          <p:nvPr/>
        </p:nvSpPr>
        <p:spPr bwMode="auto">
          <a:xfrm>
            <a:off x="3747715" y="1810419"/>
            <a:ext cx="6463084" cy="76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29" name="Line 172"/>
          <p:cNvSpPr>
            <a:spLocks noChangeShapeType="1"/>
          </p:cNvSpPr>
          <p:nvPr/>
        </p:nvSpPr>
        <p:spPr bwMode="auto">
          <a:xfrm flipV="1">
            <a:off x="4526218" y="1796751"/>
            <a:ext cx="0" cy="6833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30" name="Line 173"/>
          <p:cNvSpPr>
            <a:spLocks noChangeShapeType="1"/>
          </p:cNvSpPr>
          <p:nvPr/>
        </p:nvSpPr>
        <p:spPr bwMode="auto">
          <a:xfrm flipV="1">
            <a:off x="5317916" y="1796751"/>
            <a:ext cx="0" cy="6833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31" name="Line 174"/>
          <p:cNvSpPr>
            <a:spLocks noChangeShapeType="1"/>
          </p:cNvSpPr>
          <p:nvPr/>
        </p:nvSpPr>
        <p:spPr bwMode="auto">
          <a:xfrm flipV="1">
            <a:off x="6109614" y="2124778"/>
            <a:ext cx="0" cy="355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32" name="Line 175"/>
          <p:cNvSpPr>
            <a:spLocks noChangeShapeType="1"/>
          </p:cNvSpPr>
          <p:nvPr/>
        </p:nvSpPr>
        <p:spPr bwMode="auto">
          <a:xfrm flipV="1">
            <a:off x="6901313" y="2124778"/>
            <a:ext cx="0" cy="355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33" name="Line 176"/>
          <p:cNvSpPr>
            <a:spLocks noChangeShapeType="1"/>
          </p:cNvSpPr>
          <p:nvPr/>
        </p:nvSpPr>
        <p:spPr bwMode="auto">
          <a:xfrm flipV="1">
            <a:off x="7693011" y="2124778"/>
            <a:ext cx="0" cy="355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36" name="Rectangle 179"/>
          <p:cNvSpPr>
            <a:spLocks noChangeArrowheads="1"/>
          </p:cNvSpPr>
          <p:nvPr/>
        </p:nvSpPr>
        <p:spPr bwMode="auto">
          <a:xfrm>
            <a:off x="1341407" y="2049605"/>
            <a:ext cx="121610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Green Sheet</a:t>
            </a:r>
          </a:p>
        </p:txBody>
      </p:sp>
      <p:sp>
        <p:nvSpPr>
          <p:cNvPr id="64537" name="Line 180"/>
          <p:cNvSpPr>
            <a:spLocks noChangeShapeType="1"/>
          </p:cNvSpPr>
          <p:nvPr/>
        </p:nvSpPr>
        <p:spPr bwMode="auto">
          <a:xfrm>
            <a:off x="2243488" y="1974432"/>
            <a:ext cx="9236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38" name="Rectangle 181"/>
          <p:cNvSpPr>
            <a:spLocks noChangeArrowheads="1"/>
          </p:cNvSpPr>
          <p:nvPr/>
        </p:nvSpPr>
        <p:spPr bwMode="auto">
          <a:xfrm>
            <a:off x="3713078" y="1803585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10 0001</a:t>
            </a:r>
          </a:p>
        </p:txBody>
      </p:sp>
      <p:sp>
        <p:nvSpPr>
          <p:cNvPr id="64539" name="Rectangle 182"/>
          <p:cNvSpPr>
            <a:spLocks noChangeArrowheads="1"/>
          </p:cNvSpPr>
          <p:nvPr/>
        </p:nvSpPr>
        <p:spPr bwMode="auto">
          <a:xfrm>
            <a:off x="1341407" y="1803585"/>
            <a:ext cx="95539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See MIPS</a:t>
            </a:r>
          </a:p>
        </p:txBody>
      </p:sp>
      <p:sp>
        <p:nvSpPr>
          <p:cNvPr id="64540" name="Line 183"/>
          <p:cNvSpPr>
            <a:spLocks noChangeShapeType="1"/>
          </p:cNvSpPr>
          <p:nvPr/>
        </p:nvSpPr>
        <p:spPr bwMode="auto">
          <a:xfrm>
            <a:off x="2626142" y="1988100"/>
            <a:ext cx="0" cy="3247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41" name="Line 184"/>
          <p:cNvSpPr>
            <a:spLocks noChangeShapeType="1"/>
          </p:cNvSpPr>
          <p:nvPr/>
        </p:nvSpPr>
        <p:spPr bwMode="auto">
          <a:xfrm>
            <a:off x="2623958" y="2302459"/>
            <a:ext cx="7030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4542" name="Rectangle 185"/>
          <p:cNvSpPr>
            <a:spLocks noChangeArrowheads="1"/>
          </p:cNvSpPr>
          <p:nvPr/>
        </p:nvSpPr>
        <p:spPr bwMode="auto">
          <a:xfrm>
            <a:off x="4504777" y="1803585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10 0011</a:t>
            </a:r>
          </a:p>
        </p:txBody>
      </p:sp>
      <p:sp>
        <p:nvSpPr>
          <p:cNvPr id="64543" name="Rectangle 186"/>
          <p:cNvSpPr>
            <a:spLocks noChangeArrowheads="1"/>
          </p:cNvSpPr>
          <p:nvPr/>
        </p:nvSpPr>
        <p:spPr bwMode="auto">
          <a:xfrm>
            <a:off x="6661619" y="1796751"/>
            <a:ext cx="47750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/>
              <a:t>n/a</a:t>
            </a: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10206960" y="1816979"/>
            <a:ext cx="3840" cy="39060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347009" y="2780832"/>
            <a:ext cx="727284" cy="2884960"/>
            <a:chOff x="736912" y="2834640"/>
            <a:chExt cx="700002" cy="2432304"/>
          </a:xfrm>
        </p:grpSpPr>
        <p:sp>
          <p:nvSpPr>
            <p:cNvPr id="119" name="Left Brace 118"/>
            <p:cNvSpPr/>
            <p:nvPr/>
          </p:nvSpPr>
          <p:spPr>
            <a:xfrm>
              <a:off x="1071154" y="2834640"/>
              <a:ext cx="365760" cy="243230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16200000">
              <a:off x="200902" y="3861046"/>
              <a:ext cx="1457121" cy="385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Control Signals</a:t>
              </a:r>
            </a:p>
          </p:txBody>
        </p:sp>
      </p:grp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 flipV="1">
            <a:off x="8514192" y="2165803"/>
            <a:ext cx="7259" cy="35122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18" name="Line 37"/>
          <p:cNvSpPr>
            <a:spLocks noChangeShapeType="1"/>
          </p:cNvSpPr>
          <p:nvPr/>
        </p:nvSpPr>
        <p:spPr bwMode="auto">
          <a:xfrm flipH="1" flipV="1">
            <a:off x="9374001" y="2123012"/>
            <a:ext cx="21292" cy="35999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9" name="Rectangle 10"/>
          <p:cNvSpPr>
            <a:spLocks noChangeArrowheads="1"/>
          </p:cNvSpPr>
          <p:nvPr/>
        </p:nvSpPr>
        <p:spPr bwMode="auto">
          <a:xfrm>
            <a:off x="8833739" y="2447984"/>
            <a:ext cx="23564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/>
              <a:t>j</a:t>
            </a:r>
          </a:p>
        </p:txBody>
      </p:sp>
      <p:sp>
        <p:nvSpPr>
          <p:cNvPr id="130" name="Rectangle 10"/>
          <p:cNvSpPr>
            <a:spLocks noChangeArrowheads="1"/>
          </p:cNvSpPr>
          <p:nvPr/>
        </p:nvSpPr>
        <p:spPr bwMode="auto">
          <a:xfrm>
            <a:off x="9519424" y="2470247"/>
            <a:ext cx="3927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lui</a:t>
            </a:r>
            <a:endParaRPr lang="en-US" sz="1600" b="1" dirty="0"/>
          </a:p>
        </p:txBody>
      </p:sp>
      <p:sp>
        <p:nvSpPr>
          <p:cNvPr id="131" name="Rectangle 168"/>
          <p:cNvSpPr>
            <a:spLocks noChangeArrowheads="1"/>
          </p:cNvSpPr>
          <p:nvPr/>
        </p:nvSpPr>
        <p:spPr bwMode="auto">
          <a:xfrm>
            <a:off x="8509908" y="2140733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00 0010</a:t>
            </a:r>
          </a:p>
        </p:txBody>
      </p:sp>
      <p:sp>
        <p:nvSpPr>
          <p:cNvPr id="132" name="Rectangle 168"/>
          <p:cNvSpPr>
            <a:spLocks noChangeArrowheads="1"/>
          </p:cNvSpPr>
          <p:nvPr/>
        </p:nvSpPr>
        <p:spPr bwMode="auto">
          <a:xfrm>
            <a:off x="9348366" y="2129447"/>
            <a:ext cx="85440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00 1111</a:t>
            </a:r>
          </a:p>
        </p:txBody>
      </p:sp>
      <p:sp>
        <p:nvSpPr>
          <p:cNvPr id="133" name="Rectangle 86"/>
          <p:cNvSpPr>
            <a:spLocks noChangeArrowheads="1"/>
          </p:cNvSpPr>
          <p:nvPr/>
        </p:nvSpPr>
        <p:spPr bwMode="auto">
          <a:xfrm>
            <a:off x="8770813" y="2765862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134" name="Rectangle 87"/>
          <p:cNvSpPr>
            <a:spLocks noChangeArrowheads="1"/>
          </p:cNvSpPr>
          <p:nvPr/>
        </p:nvSpPr>
        <p:spPr bwMode="auto">
          <a:xfrm>
            <a:off x="8770813" y="309388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135" name="Rectangle 88"/>
          <p:cNvSpPr>
            <a:spLocks noChangeArrowheads="1"/>
          </p:cNvSpPr>
          <p:nvPr/>
        </p:nvSpPr>
        <p:spPr bwMode="auto">
          <a:xfrm>
            <a:off x="8770813" y="3421916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136" name="Rectangle 89"/>
          <p:cNvSpPr>
            <a:spLocks noChangeArrowheads="1"/>
          </p:cNvSpPr>
          <p:nvPr/>
        </p:nvSpPr>
        <p:spPr bwMode="auto">
          <a:xfrm>
            <a:off x="8770813" y="3749942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137" name="Rectangle 90"/>
          <p:cNvSpPr>
            <a:spLocks noChangeArrowheads="1"/>
          </p:cNvSpPr>
          <p:nvPr/>
        </p:nvSpPr>
        <p:spPr bwMode="auto">
          <a:xfrm>
            <a:off x="8770813" y="407796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138" name="Rectangle 91"/>
          <p:cNvSpPr>
            <a:spLocks noChangeArrowheads="1"/>
          </p:cNvSpPr>
          <p:nvPr/>
        </p:nvSpPr>
        <p:spPr bwMode="auto">
          <a:xfrm>
            <a:off x="8758440" y="538559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8770813" y="4734023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140" name="Rectangle 59"/>
          <p:cNvSpPr>
            <a:spLocks noChangeArrowheads="1"/>
          </p:cNvSpPr>
          <p:nvPr/>
        </p:nvSpPr>
        <p:spPr bwMode="auto">
          <a:xfrm>
            <a:off x="9573125" y="2788405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</a:p>
        </p:txBody>
      </p:sp>
      <p:sp>
        <p:nvSpPr>
          <p:cNvPr id="141" name="Rectangle 60"/>
          <p:cNvSpPr>
            <a:spLocks noChangeArrowheads="1"/>
          </p:cNvSpPr>
          <p:nvPr/>
        </p:nvSpPr>
        <p:spPr bwMode="auto">
          <a:xfrm>
            <a:off x="9573125" y="3116432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142" name="Rectangle 61"/>
          <p:cNvSpPr>
            <a:spLocks noChangeArrowheads="1"/>
          </p:cNvSpPr>
          <p:nvPr/>
        </p:nvSpPr>
        <p:spPr bwMode="auto">
          <a:xfrm>
            <a:off x="9573125" y="344445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143" name="Rectangle 62"/>
          <p:cNvSpPr>
            <a:spLocks noChangeArrowheads="1"/>
          </p:cNvSpPr>
          <p:nvPr/>
        </p:nvSpPr>
        <p:spPr bwMode="auto">
          <a:xfrm>
            <a:off x="9573125" y="3772485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144" name="Rectangle 63"/>
          <p:cNvSpPr>
            <a:spLocks noChangeArrowheads="1"/>
          </p:cNvSpPr>
          <p:nvPr/>
        </p:nvSpPr>
        <p:spPr bwMode="auto">
          <a:xfrm>
            <a:off x="9573125" y="4100512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145" name="Rectangle 64"/>
          <p:cNvSpPr>
            <a:spLocks noChangeArrowheads="1"/>
          </p:cNvSpPr>
          <p:nvPr/>
        </p:nvSpPr>
        <p:spPr bwMode="auto">
          <a:xfrm>
            <a:off x="9560752" y="5408142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</a:p>
        </p:txBody>
      </p:sp>
      <p:sp>
        <p:nvSpPr>
          <p:cNvPr id="146" name="Rectangle 65"/>
          <p:cNvSpPr>
            <a:spLocks noChangeArrowheads="1"/>
          </p:cNvSpPr>
          <p:nvPr/>
        </p:nvSpPr>
        <p:spPr bwMode="auto">
          <a:xfrm>
            <a:off x="9573125" y="4756566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147" name="Rectangle 67"/>
          <p:cNvSpPr>
            <a:spLocks noChangeArrowheads="1"/>
          </p:cNvSpPr>
          <p:nvPr/>
        </p:nvSpPr>
        <p:spPr bwMode="auto">
          <a:xfrm>
            <a:off x="9493955" y="5084320"/>
            <a:ext cx="42319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 err="1"/>
              <a:t>Lui</a:t>
            </a:r>
            <a:endParaRPr lang="en-US" sz="1600" dirty="0"/>
          </a:p>
        </p:txBody>
      </p:sp>
      <p:sp>
        <p:nvSpPr>
          <p:cNvPr id="148" name="Rectangle 94"/>
          <p:cNvSpPr>
            <a:spLocks noChangeArrowheads="1"/>
          </p:cNvSpPr>
          <p:nvPr/>
        </p:nvSpPr>
        <p:spPr bwMode="auto">
          <a:xfrm>
            <a:off x="8765770" y="5116588"/>
            <a:ext cx="288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X</a:t>
            </a:r>
          </a:p>
        </p:txBody>
      </p:sp>
      <p:sp>
        <p:nvSpPr>
          <p:cNvPr id="149" name="Line 27"/>
          <p:cNvSpPr>
            <a:spLocks noChangeShapeType="1"/>
          </p:cNvSpPr>
          <p:nvPr/>
        </p:nvSpPr>
        <p:spPr bwMode="auto">
          <a:xfrm>
            <a:off x="2151123" y="5688866"/>
            <a:ext cx="8046482" cy="341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0" name="Rectangle 18"/>
          <p:cNvSpPr>
            <a:spLocks noChangeArrowheads="1"/>
          </p:cNvSpPr>
          <p:nvPr/>
        </p:nvSpPr>
        <p:spPr bwMode="auto">
          <a:xfrm>
            <a:off x="2266232" y="5407820"/>
            <a:ext cx="89127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b="1" dirty="0" err="1"/>
              <a:t>JumpCtr</a:t>
            </a:r>
            <a:endParaRPr lang="en-US" sz="1600" b="1" dirty="0"/>
          </a:p>
        </p:txBody>
      </p:sp>
      <p:sp>
        <p:nvSpPr>
          <p:cNvPr id="151" name="Rectangle 46"/>
          <p:cNvSpPr>
            <a:spLocks noChangeArrowheads="1"/>
          </p:cNvSpPr>
          <p:nvPr/>
        </p:nvSpPr>
        <p:spPr bwMode="auto">
          <a:xfrm>
            <a:off x="3980030" y="4430454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52" name="Rectangle 55"/>
          <p:cNvSpPr>
            <a:spLocks noChangeArrowheads="1"/>
          </p:cNvSpPr>
          <p:nvPr/>
        </p:nvSpPr>
        <p:spPr bwMode="auto">
          <a:xfrm>
            <a:off x="4771728" y="4430454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53" name="Rectangle 64"/>
          <p:cNvSpPr>
            <a:spLocks noChangeArrowheads="1"/>
          </p:cNvSpPr>
          <p:nvPr/>
        </p:nvSpPr>
        <p:spPr bwMode="auto">
          <a:xfrm>
            <a:off x="5563426" y="4430454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54" name="Rectangle 73"/>
          <p:cNvSpPr>
            <a:spLocks noChangeArrowheads="1"/>
          </p:cNvSpPr>
          <p:nvPr/>
        </p:nvSpPr>
        <p:spPr bwMode="auto">
          <a:xfrm>
            <a:off x="6355124" y="4430454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55" name="Rectangle 82"/>
          <p:cNvSpPr>
            <a:spLocks noChangeArrowheads="1"/>
          </p:cNvSpPr>
          <p:nvPr/>
        </p:nvSpPr>
        <p:spPr bwMode="auto">
          <a:xfrm>
            <a:off x="7143589" y="445223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56" name="Rectangle 91"/>
          <p:cNvSpPr>
            <a:spLocks noChangeArrowheads="1"/>
          </p:cNvSpPr>
          <p:nvPr/>
        </p:nvSpPr>
        <p:spPr bwMode="auto">
          <a:xfrm>
            <a:off x="7935288" y="4452239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1</a:t>
            </a:r>
          </a:p>
        </p:txBody>
      </p:sp>
      <p:sp>
        <p:nvSpPr>
          <p:cNvPr id="157" name="Rectangle 82"/>
          <p:cNvSpPr>
            <a:spLocks noChangeArrowheads="1"/>
          </p:cNvSpPr>
          <p:nvPr/>
        </p:nvSpPr>
        <p:spPr bwMode="auto">
          <a:xfrm>
            <a:off x="8808039" y="4462828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58" name="Rectangle 91"/>
          <p:cNvSpPr>
            <a:spLocks noChangeArrowheads="1"/>
          </p:cNvSpPr>
          <p:nvPr/>
        </p:nvSpPr>
        <p:spPr bwMode="auto">
          <a:xfrm>
            <a:off x="9593939" y="4462828"/>
            <a:ext cx="28693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600" dirty="0"/>
              <a:t>0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9849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929</Words>
  <Application>Microsoft Office PowerPoint</Application>
  <PresentationFormat>宽屏</PresentationFormat>
  <Paragraphs>763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MIPS-lite Control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吴家行</dc:creator>
  <cp:lastModifiedBy>董 舜尧</cp:lastModifiedBy>
  <cp:revision>43</cp:revision>
  <dcterms:created xsi:type="dcterms:W3CDTF">2017-12-19T02:00:56Z</dcterms:created>
  <dcterms:modified xsi:type="dcterms:W3CDTF">2018-11-27T15:30:26Z</dcterms:modified>
</cp:coreProperties>
</file>