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1"/>
  </p:handoutMasterIdLst>
  <p:sldIdLst>
    <p:sldId id="256" r:id="rId3"/>
    <p:sldId id="257" r:id="rId5"/>
    <p:sldId id="258" r:id="rId6"/>
    <p:sldId id="259" r:id="rId7"/>
    <p:sldId id="260" r:id="rId8"/>
    <p:sldId id="280" r:id="rId9"/>
    <p:sldId id="261" r:id="rId10"/>
    <p:sldId id="262" r:id="rId11"/>
    <p:sldId id="263" r:id="rId12"/>
    <p:sldId id="282" r:id="rId13"/>
    <p:sldId id="283" r:id="rId14"/>
    <p:sldId id="284" r:id="rId15"/>
    <p:sldId id="264" r:id="rId16"/>
    <p:sldId id="285" r:id="rId17"/>
    <p:sldId id="265" r:id="rId18"/>
    <p:sldId id="286" r:id="rId19"/>
    <p:sldId id="275" r:id="rId20"/>
  </p:sldIdLst>
  <p:sldSz cx="9144000" cy="5143500" type="screen16x9"/>
  <p:notesSz cx="6858000" cy="9144000"/>
  <p:custDataLst>
    <p:tags r:id="rId25"/>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orient="horz" pos="1633" userDrawn="1">
          <p15:clr>
            <a:srgbClr val="A4A3A4"/>
          </p15:clr>
        </p15:guide>
        <p15:guide id="3" pos="31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495E"/>
    <a:srgbClr val="232323"/>
    <a:srgbClr val="FAFAFA"/>
    <a:srgbClr val="DCE3E8"/>
    <a:srgbClr val="D9E2EB"/>
    <a:srgbClr val="848484"/>
    <a:srgbClr val="9B9B9B"/>
    <a:srgbClr val="F0F0F0"/>
    <a:srgbClr val="F6F4F7"/>
    <a:srgbClr val="192A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7" autoAdjust="0"/>
    <p:restoredTop sz="94660"/>
  </p:normalViewPr>
  <p:slideViewPr>
    <p:cSldViewPr snapToGrid="0" showGuides="1">
      <p:cViewPr varScale="1">
        <p:scale>
          <a:sx n="106" d="100"/>
          <a:sy n="106" d="100"/>
        </p:scale>
        <p:origin x="96" y="235"/>
      </p:cViewPr>
      <p:guideLst>
        <p:guide orient="horz" pos="2165"/>
        <p:guide orient="horz" pos="1633"/>
        <p:guide pos="3173"/>
      </p:guideLst>
    </p:cSldViewPr>
  </p:slideViewPr>
  <p:notesTextViewPr>
    <p:cViewPr>
      <p:scale>
        <a:sx n="1" d="1"/>
        <a:sy n="1" d="1"/>
      </p:scale>
      <p:origin x="0" y="0"/>
    </p:cViewPr>
  </p:notesTextViewPr>
  <p:notesViewPr>
    <p:cSldViewPr snapToGrid="0">
      <p:cViewPr varScale="1">
        <p:scale>
          <a:sx n="84" d="100"/>
          <a:sy n="84" d="100"/>
        </p:scale>
        <p:origin x="-3888" y="-72"/>
      </p:cViewPr>
      <p:guideLst>
        <p:guide orient="horz" pos="2903"/>
        <p:guide pos="218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5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timing>
    <p:tnLst>
      <p:par>
        <p:cTn id="1" dur="indefinite" restart="never" nodeType="tmRoot"/>
      </p:par>
    </p:tnLst>
  </p:timing>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矩形 4"/>
          <p:cNvSpPr/>
          <p:nvPr userDrawn="1"/>
        </p:nvSpPr>
        <p:spPr>
          <a:xfrm>
            <a:off x="577228" y="1023443"/>
            <a:ext cx="468000"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endParaRPr>
          </a:p>
        </p:txBody>
      </p:sp>
    </p:spTree>
  </p:cSld>
  <p:clrMapOvr>
    <a:masterClrMapping/>
  </p:clrMapOvr>
  <p:transition spd="slow">
    <p:fade/>
  </p:transition>
  <p:timing>
    <p:tnLst>
      <p:par>
        <p:cTn id="1" dur="indefinite" restart="never" nodeType="tmRoot"/>
      </p:par>
    </p:tnLst>
  </p:timing>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timing>
    <p:tnLst>
      <p:par>
        <p:cTn id="1" dur="indefinite" restart="never" nodeType="tmRoot"/>
      </p:par>
    </p:tnLst>
  </p:timing>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timing>
    <p:tnLst>
      <p:par>
        <p:cTn id="1" dur="indefinite" restart="never" nodeType="tmRoot"/>
      </p:par>
    </p:tnLst>
  </p:timing>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4"/>
            <a:ext cx="7886700" cy="435887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a:fld>
            <a:endParaRPr lang="zh-CN" altLang="en-US"/>
          </a:p>
        </p:txBody>
      </p:sp>
    </p:spTree>
  </p:cSld>
  <p:clrMapOvr>
    <a:masterClrMapping/>
  </p:clrMapOvr>
  <p:transition spd="slow">
    <p:fade/>
  </p:transition>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5" Type="http://schemas.openxmlformats.org/officeDocument/2006/relationships/theme" Target="../theme/theme1.xml"/><Relationship Id="rId54" Type="http://schemas.openxmlformats.org/officeDocument/2006/relationships/image" Target="../media/image1.png"/><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4"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Lst>
  <p:transition spd="slow">
    <p:fade/>
  </p:transition>
  <p:timing>
    <p:tnLst>
      <p:par>
        <p:cTn id="1" dur="indefinite" restart="never" nodeType="tmRoot"/>
      </p:par>
    </p:tnLst>
  </p:timing>
  <p:hf sldNum="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48.xml"/><Relationship Id="rId1" Type="http://schemas.openxmlformats.org/officeDocument/2006/relationships/tags" Target="../tags/tag47.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4" Type="http://schemas.openxmlformats.org/officeDocument/2006/relationships/notesSlide" Target="../notesSlides/notesSlide2.xml"/><Relationship Id="rId13" Type="http://schemas.openxmlformats.org/officeDocument/2006/relationships/slideLayout" Target="../slideLayouts/slideLayout1.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0" Type="http://schemas.openxmlformats.org/officeDocument/2006/relationships/notesSlide" Target="../notesSlides/notesSlide5.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5" Type="http://schemas.openxmlformats.org/officeDocument/2006/relationships/notesSlide" Target="../notesSlides/notesSlide7.xml"/><Relationship Id="rId24" Type="http://schemas.openxmlformats.org/officeDocument/2006/relationships/slideLayout" Target="../slideLayouts/slideLayout2.xml"/><Relationship Id="rId23" Type="http://schemas.openxmlformats.org/officeDocument/2006/relationships/tags" Target="../tags/tag43.xml"/><Relationship Id="rId22" Type="http://schemas.openxmlformats.org/officeDocument/2006/relationships/tags" Target="../tags/tag42.xml"/><Relationship Id="rId21" Type="http://schemas.openxmlformats.org/officeDocument/2006/relationships/tags" Target="../tags/tag41.xml"/><Relationship Id="rId20" Type="http://schemas.openxmlformats.org/officeDocument/2006/relationships/tags" Target="../tags/tag40.xml"/><Relationship Id="rId2" Type="http://schemas.openxmlformats.org/officeDocument/2006/relationships/tags" Target="../tags/tag22.xml"/><Relationship Id="rId19" Type="http://schemas.openxmlformats.org/officeDocument/2006/relationships/tags" Target="../tags/tag39.xml"/><Relationship Id="rId18" Type="http://schemas.openxmlformats.org/officeDocument/2006/relationships/tags" Target="../tags/tag38.xml"/><Relationship Id="rId17" Type="http://schemas.openxmlformats.org/officeDocument/2006/relationships/tags" Target="../tags/tag37.xml"/><Relationship Id="rId16" Type="http://schemas.openxmlformats.org/officeDocument/2006/relationships/tags" Target="../tags/tag36.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518032" y="2681899"/>
            <a:ext cx="4107936" cy="321945"/>
          </a:xfrm>
          <a:prstGeom prst="rect">
            <a:avLst/>
          </a:prstGeom>
          <a:noFill/>
        </p:spPr>
        <p:txBody>
          <a:bodyPr wrap="square" rtlCol="0">
            <a:spAutoFit/>
          </a:bodyPr>
          <a:lstStyle/>
          <a:p>
            <a:pPr algn="ctr"/>
            <a:r>
              <a:rPr lang="zh-CN" altLang="en-US" sz="1500" dirty="0">
                <a:solidFill>
                  <a:srgbClr val="33495E"/>
                </a:solidFill>
                <a:latin typeface="Arial" panose="020B0604020202020204"/>
                <a:ea typeface="微软雅黑" panose="020B0503020204020204" pitchFamily="34" charset="-122"/>
                <a:sym typeface="Arial" panose="020B0604020202020204"/>
              </a:rPr>
              <a:t>信息科学与工程学院</a:t>
            </a:r>
            <a:r>
              <a:rPr lang="en-US" altLang="zh-CN" sz="1500" dirty="0">
                <a:solidFill>
                  <a:srgbClr val="33495E"/>
                </a:solidFill>
                <a:latin typeface="Arial" panose="020B0604020202020204"/>
                <a:ea typeface="微软雅黑" panose="020B0503020204020204" pitchFamily="34" charset="-122"/>
                <a:sym typeface="Arial" panose="020B0604020202020204"/>
              </a:rPr>
              <a:t>    </a:t>
            </a:r>
            <a:r>
              <a:rPr lang="zh-CN" altLang="en-US" sz="1500" dirty="0">
                <a:solidFill>
                  <a:srgbClr val="33495E"/>
                </a:solidFill>
                <a:latin typeface="Arial" panose="020B0604020202020204"/>
                <a:ea typeface="微软雅黑" panose="020B0503020204020204" pitchFamily="34" charset="-122"/>
                <a:sym typeface="Arial" panose="020B0604020202020204"/>
              </a:rPr>
              <a:t>班级：</a:t>
            </a:r>
            <a:r>
              <a:rPr lang="en-US" altLang="zh-CN" sz="1500" dirty="0">
                <a:solidFill>
                  <a:srgbClr val="33495E"/>
                </a:solidFill>
                <a:latin typeface="Arial" panose="020B0604020202020204"/>
                <a:ea typeface="微软雅黑" panose="020B0503020204020204" pitchFamily="34" charset="-122"/>
                <a:sym typeface="Arial" panose="020B0604020202020204"/>
              </a:rPr>
              <a:t> </a:t>
            </a:r>
            <a:r>
              <a:rPr lang="zh-CN" altLang="en-US" sz="1500" dirty="0">
                <a:solidFill>
                  <a:srgbClr val="33495E"/>
                </a:solidFill>
                <a:latin typeface="Arial" panose="020B0604020202020204"/>
                <a:ea typeface="微软雅黑" panose="020B0503020204020204" pitchFamily="34" charset="-122"/>
                <a:sym typeface="Arial" panose="020B0604020202020204"/>
              </a:rPr>
              <a:t>电子</a:t>
            </a:r>
            <a:r>
              <a:rPr lang="en-US" altLang="zh-CN" sz="1500" dirty="0">
                <a:solidFill>
                  <a:srgbClr val="33495E"/>
                </a:solidFill>
                <a:latin typeface="Arial" panose="020B0604020202020204"/>
                <a:ea typeface="微软雅黑" panose="020B0503020204020204" pitchFamily="34" charset="-122"/>
                <a:sym typeface="Arial" panose="020B0604020202020204"/>
              </a:rPr>
              <a:t>2002</a:t>
            </a:r>
            <a:r>
              <a:rPr lang="zh-CN" altLang="en-US" sz="1500" dirty="0">
                <a:solidFill>
                  <a:srgbClr val="33495E"/>
                </a:solidFill>
                <a:latin typeface="Arial" panose="020B0604020202020204"/>
                <a:ea typeface="微软雅黑" panose="020B0503020204020204" pitchFamily="34" charset="-122"/>
                <a:sym typeface="Arial" panose="020B0604020202020204"/>
              </a:rPr>
              <a:t>班</a:t>
            </a:r>
            <a:endParaRPr lang="zh-CN" altLang="en-US" sz="1500" dirty="0">
              <a:solidFill>
                <a:srgbClr val="33495E"/>
              </a:solidFill>
              <a:latin typeface="Arial" panose="020B0604020202020204"/>
              <a:ea typeface="微软雅黑" panose="020B0503020204020204" pitchFamily="34" charset="-122"/>
              <a:sym typeface="Arial" panose="020B0604020202020204"/>
            </a:endParaRPr>
          </a:p>
        </p:txBody>
      </p:sp>
      <p:grpSp>
        <p:nvGrpSpPr>
          <p:cNvPr id="26" name="组合 25"/>
          <p:cNvGrpSpPr/>
          <p:nvPr/>
        </p:nvGrpSpPr>
        <p:grpSpPr>
          <a:xfrm>
            <a:off x="2931097" y="3870869"/>
            <a:ext cx="3281806" cy="284029"/>
            <a:chOff x="3153258" y="4604579"/>
            <a:chExt cx="3080245" cy="216027"/>
          </a:xfrm>
          <a:solidFill>
            <a:srgbClr val="232323"/>
          </a:solidFill>
        </p:grpSpPr>
        <p:sp>
          <p:nvSpPr>
            <p:cNvPr id="27" name="矩形 26"/>
            <p:cNvSpPr/>
            <p:nvPr/>
          </p:nvSpPr>
          <p:spPr>
            <a:xfrm>
              <a:off x="3153258" y="4604582"/>
              <a:ext cx="1449873"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chemeClr val="bg1"/>
                  </a:solidFill>
                  <a:latin typeface="Arial" panose="020B0604020202020204"/>
                  <a:ea typeface="微软雅黑" panose="020B0503020204020204" pitchFamily="34" charset="-122"/>
                  <a:sym typeface="Arial" panose="020B0604020202020204"/>
                </a:rPr>
                <a:t>答辩人：</a:t>
              </a:r>
              <a:r>
                <a:rPr lang="zh-CN" altLang="en-US" sz="1300" dirty="0">
                  <a:solidFill>
                    <a:schemeClr val="bg1"/>
                  </a:solidFill>
                  <a:latin typeface="Arial" panose="020B0604020202020204"/>
                  <a:ea typeface="微软雅黑" panose="020B0503020204020204" pitchFamily="34" charset="-122"/>
                  <a:sym typeface="Arial" panose="020B0604020202020204"/>
                </a:rPr>
                <a:t>高峰</a:t>
              </a:r>
              <a:endParaRPr lang="zh-CN" altLang="en-US" sz="1300" dirty="0">
                <a:solidFill>
                  <a:schemeClr val="bg1"/>
                </a:solidFill>
                <a:latin typeface="Arial" panose="020B0604020202020204"/>
                <a:ea typeface="微软雅黑" panose="020B0503020204020204" pitchFamily="34" charset="-122"/>
                <a:sym typeface="Arial" panose="020B0604020202020204"/>
              </a:endParaRPr>
            </a:p>
          </p:txBody>
        </p:sp>
        <p:sp>
          <p:nvSpPr>
            <p:cNvPr id="28" name="矩形 27"/>
            <p:cNvSpPr/>
            <p:nvPr/>
          </p:nvSpPr>
          <p:spPr>
            <a:xfrm>
              <a:off x="4780313" y="4604579"/>
              <a:ext cx="1453190"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chemeClr val="bg1"/>
                  </a:solidFill>
                  <a:latin typeface="Arial" panose="020B0604020202020204"/>
                  <a:ea typeface="微软雅黑" panose="020B0503020204020204" pitchFamily="34" charset="-122"/>
                  <a:sym typeface="Arial" panose="020B0604020202020204"/>
                </a:rPr>
                <a:t>导师：谢家</a:t>
              </a:r>
              <a:r>
                <a:rPr lang="zh-CN" altLang="en-US" sz="1300" dirty="0">
                  <a:solidFill>
                    <a:schemeClr val="bg1"/>
                  </a:solidFill>
                  <a:latin typeface="Arial" panose="020B0604020202020204"/>
                  <a:ea typeface="微软雅黑" panose="020B0503020204020204" pitchFamily="34" charset="-122"/>
                  <a:sym typeface="Arial" panose="020B0604020202020204"/>
                </a:rPr>
                <a:t>宇</a:t>
              </a:r>
              <a:endParaRPr lang="zh-CN" altLang="en-US" sz="1300" dirty="0">
                <a:solidFill>
                  <a:schemeClr val="bg1"/>
                </a:solidFill>
                <a:latin typeface="Arial" panose="020B0604020202020204"/>
                <a:ea typeface="微软雅黑" panose="020B0503020204020204" pitchFamily="34" charset="-122"/>
                <a:sym typeface="Arial" panose="020B0604020202020204"/>
              </a:endParaRPr>
            </a:p>
          </p:txBody>
        </p:sp>
      </p:grpSp>
      <p:sp>
        <p:nvSpPr>
          <p:cNvPr id="29" name="TextBox 28"/>
          <p:cNvSpPr txBox="1"/>
          <p:nvPr/>
        </p:nvSpPr>
        <p:spPr>
          <a:xfrm>
            <a:off x="1193026" y="1362591"/>
            <a:ext cx="6757949" cy="920750"/>
          </a:xfrm>
          <a:prstGeom prst="rect">
            <a:avLst/>
          </a:prstGeom>
          <a:noFill/>
        </p:spPr>
        <p:txBody>
          <a:bodyPr wrap="square" lIns="91413" tIns="45706" rIns="91413" bIns="45706" rtlCol="0">
            <a:spAutoFit/>
          </a:bodyPr>
          <a:lstStyle/>
          <a:p>
            <a:pPr algn="ctr"/>
            <a:r>
              <a:rPr lang="zh-CN" altLang="en-US" sz="5400" dirty="0">
                <a:solidFill>
                  <a:srgbClr val="33495E"/>
                </a:solidFill>
                <a:latin typeface="汉真广标" pitchFamily="49" charset="-122"/>
                <a:ea typeface="汉真广标" pitchFamily="49" charset="-122"/>
                <a:sym typeface="Arial" panose="020B0604020202020204"/>
              </a:rPr>
              <a:t>简易智能手环</a:t>
            </a:r>
            <a:endParaRPr lang="zh-CN" altLang="en-US" sz="5400" dirty="0">
              <a:solidFill>
                <a:srgbClr val="33495E"/>
              </a:solidFill>
              <a:latin typeface="汉真广标" pitchFamily="49" charset="-122"/>
              <a:ea typeface="汉真广标" pitchFamily="49" charset="-122"/>
              <a:sym typeface="Arial" panose="020B0604020202020204"/>
            </a:endParaRPr>
          </a:p>
        </p:txBody>
      </p:sp>
      <p:sp>
        <p:nvSpPr>
          <p:cNvPr id="31" name="TextBox 30"/>
          <p:cNvSpPr txBox="1"/>
          <p:nvPr/>
        </p:nvSpPr>
        <p:spPr>
          <a:xfrm>
            <a:off x="1762504" y="2176345"/>
            <a:ext cx="5667197" cy="335915"/>
          </a:xfrm>
          <a:prstGeom prst="rect">
            <a:avLst/>
          </a:prstGeom>
          <a:noFill/>
        </p:spPr>
        <p:txBody>
          <a:bodyPr wrap="square" lIns="91413" tIns="45706" rIns="91413" bIns="45706" rtlCol="0">
            <a:spAutoFit/>
          </a:bodyPr>
          <a:lstStyle/>
          <a:p>
            <a:pPr algn="ctr"/>
            <a:r>
              <a:rPr lang="en-US" altLang="zh-CN" sz="1600" spc="300" dirty="0">
                <a:solidFill>
                  <a:srgbClr val="33495E"/>
                </a:solidFill>
                <a:latin typeface="Arial" panose="020B0604020202020204"/>
                <a:ea typeface="微软雅黑" panose="020B0503020204020204" pitchFamily="34" charset="-122"/>
                <a:sym typeface="Arial" panose="020B0604020202020204"/>
              </a:rPr>
              <a:t>SIMPLE SMART BRACELE</a:t>
            </a:r>
            <a:r>
              <a:rPr lang="en-US" altLang="zh-CN" sz="1600" spc="300" dirty="0">
                <a:solidFill>
                  <a:srgbClr val="33495E"/>
                </a:solidFill>
                <a:latin typeface="Arial" panose="020B0604020202020204"/>
                <a:ea typeface="微软雅黑" panose="020B0503020204020204" pitchFamily="34" charset="-122"/>
                <a:sym typeface="Arial" panose="020B0604020202020204"/>
              </a:rPr>
              <a:t>T</a:t>
            </a:r>
            <a:endParaRPr lang="en-US" altLang="zh-CN" sz="1600" spc="300" dirty="0">
              <a:solidFill>
                <a:srgbClr val="33495E"/>
              </a:solidFill>
              <a:latin typeface="Arial" panose="020B0604020202020204"/>
              <a:ea typeface="微软雅黑" panose="020B0503020204020204" pitchFamily="34" charset="-122"/>
              <a:sym typeface="Arial" panose="020B0604020202020204"/>
            </a:endParaRPr>
          </a:p>
        </p:txBody>
      </p:sp>
      <p:sp>
        <p:nvSpPr>
          <p:cNvPr id="14" name="矩形 13"/>
          <p:cNvSpPr/>
          <p:nvPr/>
        </p:nvSpPr>
        <p:spPr>
          <a:xfrm>
            <a:off x="4376253" y="2578429"/>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p14:ripple dir="lu"/>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0"/>
          <p:cNvSpPr txBox="1"/>
          <p:nvPr/>
        </p:nvSpPr>
        <p:spPr>
          <a:xfrm>
            <a:off x="484782" y="465352"/>
            <a:ext cx="2736302" cy="36830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模块</a:t>
            </a:r>
            <a:r>
              <a:rPr lang="zh-CN" altLang="en-US" sz="1800" dirty="0">
                <a:solidFill>
                  <a:srgbClr val="33495E"/>
                </a:solidFill>
                <a:latin typeface="Arial" panose="020B0604020202020204"/>
                <a:ea typeface="微软雅黑" panose="020B0503020204020204" pitchFamily="34" charset="-122"/>
                <a:sym typeface="Arial" panose="020B0604020202020204"/>
              </a:rPr>
              <a:t>原理</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p:txBody>
      </p:sp>
      <p:sp>
        <p:nvSpPr>
          <p:cNvPr id="41" name="矩形 40"/>
          <p:cNvSpPr/>
          <p:nvPr>
            <p:custDataLst>
              <p:tags r:id="rId1"/>
            </p:custDataLst>
          </p:nvPr>
        </p:nvSpPr>
        <p:spPr>
          <a:xfrm>
            <a:off x="4516260" y="1810029"/>
            <a:ext cx="3699798" cy="1052830"/>
          </a:xfrm>
          <a:prstGeom prst="rect">
            <a:avLst/>
          </a:prstGeom>
        </p:spPr>
        <p:txBody>
          <a:bodyPr wrap="square">
            <a:spAutoFit/>
          </a:bodyPr>
          <a:lstStyle/>
          <a:p>
            <a:pPr>
              <a:lnSpc>
                <a:spcPts val="1500"/>
              </a:lnSpc>
            </a:pPr>
            <a:r>
              <a:rPr lang="en-US" altLang="zh-CN" sz="1050" kern="0" dirty="0">
                <a:solidFill>
                  <a:srgbClr val="232323"/>
                </a:solidFill>
                <a:latin typeface="Arial" panose="020B0604020202020204"/>
                <a:ea typeface="微软雅黑" panose="020B0503020204020204" pitchFamily="34" charset="-122"/>
                <a:sym typeface="Arial" panose="020B0604020202020204"/>
              </a:rPr>
              <a:t>       </a:t>
            </a:r>
            <a:r>
              <a:rPr lang="zh-CN" altLang="en-US" sz="1050" kern="0" dirty="0">
                <a:solidFill>
                  <a:srgbClr val="232323"/>
                </a:solidFill>
                <a:latin typeface="Arial" panose="020B0604020202020204"/>
                <a:ea typeface="微软雅黑" panose="020B0503020204020204" pitchFamily="34" charset="-122"/>
                <a:sym typeface="Arial" panose="020B0604020202020204"/>
              </a:rPr>
              <a:t>TM32F103C8T6是一款性能稳定、功能丰富、易于使用的微控制器。它广泛应用于各种嵌入式系统和应用，如工业控制、智能家居、消费电子产品、医疗设备等领域。开发者可以利用其强大的功能和灵活的接口，快速构建高性能的嵌入式应用系统。</a:t>
            </a:r>
            <a:endParaRPr lang="zh-CN" altLang="en-US" sz="1050" kern="0" dirty="0">
              <a:solidFill>
                <a:srgbClr val="232323"/>
              </a:solidFill>
              <a:latin typeface="Arial" panose="020B0604020202020204"/>
              <a:ea typeface="微软雅黑" panose="020B0503020204020204" pitchFamily="34" charset="-122"/>
              <a:sym typeface="Arial" panose="020B0604020202020204"/>
            </a:endParaRPr>
          </a:p>
        </p:txBody>
      </p:sp>
      <p:sp>
        <p:nvSpPr>
          <p:cNvPr id="58" name="矩形 57"/>
          <p:cNvSpPr/>
          <p:nvPr>
            <p:custDataLst>
              <p:tags r:id="rId2"/>
            </p:custDataLst>
          </p:nvPr>
        </p:nvSpPr>
        <p:spPr>
          <a:xfrm>
            <a:off x="4516260" y="3161084"/>
            <a:ext cx="3699798" cy="860425"/>
          </a:xfrm>
          <a:prstGeom prst="rect">
            <a:avLst/>
          </a:prstGeom>
        </p:spPr>
        <p:txBody>
          <a:bodyPr wrap="square">
            <a:spAutoFit/>
          </a:bodyPr>
          <a:lstStyle/>
          <a:p>
            <a:pPr>
              <a:lnSpc>
                <a:spcPts val="1500"/>
              </a:lnSpc>
            </a:pPr>
            <a:r>
              <a:rPr lang="en-US" altLang="zh-CN" sz="1050" kern="0" dirty="0">
                <a:solidFill>
                  <a:srgbClr val="232323"/>
                </a:solidFill>
                <a:latin typeface="Arial" panose="020B0604020202020204"/>
                <a:ea typeface="微软雅黑" panose="020B0503020204020204" pitchFamily="34" charset="-122"/>
                <a:sym typeface="Arial" panose="020B0604020202020204"/>
              </a:rPr>
              <a:t>        </a:t>
            </a:r>
            <a:r>
              <a:rPr lang="zh-CN" altLang="en-US" sz="1050" kern="0" dirty="0">
                <a:solidFill>
                  <a:srgbClr val="232323"/>
                </a:solidFill>
                <a:latin typeface="Arial" panose="020B0604020202020204"/>
                <a:ea typeface="微软雅黑" panose="020B0503020204020204" pitchFamily="34" charset="-122"/>
                <a:sym typeface="Arial" panose="020B0604020202020204"/>
              </a:rPr>
              <a:t>ST公司的STC89C52单片机作为主控制器，STC89S52主要是低功耗、高性能器件，具有良好的存储功能。该单片机价格低，功能比较全面， 功耗小，但它是个8位存储器，不能达到实现本次设计的需求，故而因此放弃。</a:t>
            </a:r>
            <a:endParaRPr lang="zh-CN" altLang="en-US" sz="1050" kern="0" dirty="0">
              <a:solidFill>
                <a:srgbClr val="232323"/>
              </a:solidFill>
              <a:latin typeface="Arial" panose="020B0604020202020204"/>
              <a:ea typeface="微软雅黑" panose="020B0503020204020204" pitchFamily="34" charset="-122"/>
              <a:sym typeface="Arial" panose="020B0604020202020204"/>
            </a:endParaRPr>
          </a:p>
        </p:txBody>
      </p:sp>
      <p:sp>
        <p:nvSpPr>
          <p:cNvPr id="66" name="TextBox 1956"/>
          <p:cNvSpPr/>
          <p:nvPr>
            <p:custDataLst>
              <p:tags r:id="rId3"/>
            </p:custDataLst>
          </p:nvPr>
        </p:nvSpPr>
        <p:spPr>
          <a:xfrm>
            <a:off x="4516120" y="1236345"/>
            <a:ext cx="3374390" cy="345440"/>
          </a:xfrm>
          <a:prstGeom prst="rect">
            <a:avLst/>
          </a:prstGeom>
          <a:noFill/>
          <a:ln w="9525">
            <a:noFill/>
            <a:miter/>
          </a:ln>
        </p:spPr>
        <p:txBody>
          <a:bodyPr wrap="square" lIns="68580" tIns="34290" rIns="68580" bIns="34290">
            <a:spAutoFit/>
          </a:bodyPr>
          <a:lstStyle/>
          <a:p>
            <a:pPr lvl="0"/>
            <a:r>
              <a:rPr lang="zh-CN" altLang="en-US" sz="1800" dirty="0">
                <a:solidFill>
                  <a:srgbClr val="232323"/>
                </a:solidFill>
                <a:latin typeface="Arial" panose="020B0604020202020204"/>
                <a:ea typeface="微软雅黑" panose="020B0503020204020204" pitchFamily="34" charset="-122"/>
                <a:sym typeface="Arial" panose="020B0604020202020204"/>
              </a:rPr>
              <a:t>STM32F103C8T6最小</a:t>
            </a:r>
            <a:r>
              <a:rPr lang="zh-CN" altLang="en-US" sz="1800" dirty="0">
                <a:solidFill>
                  <a:srgbClr val="232323"/>
                </a:solidFill>
                <a:latin typeface="Arial" panose="020B0604020202020204"/>
                <a:ea typeface="微软雅黑" panose="020B0503020204020204" pitchFamily="34" charset="-122"/>
                <a:sym typeface="Arial" panose="020B0604020202020204"/>
              </a:rPr>
              <a:t>开发板</a:t>
            </a:r>
            <a:endParaRPr lang="zh-CN" altLang="en-US" sz="1800" dirty="0">
              <a:solidFill>
                <a:srgbClr val="232323"/>
              </a:solidFill>
              <a:latin typeface="Arial" panose="020B0604020202020204"/>
              <a:ea typeface="微软雅黑" panose="020B0503020204020204" pitchFamily="34" charset="-122"/>
              <a:sym typeface="Arial" panose="020B0604020202020204"/>
            </a:endParaRPr>
          </a:p>
        </p:txBody>
      </p:sp>
      <p:pic>
        <p:nvPicPr>
          <p:cNvPr id="3" name="图片 2"/>
          <p:cNvPicPr>
            <a:picLocks noChangeAspect="1"/>
          </p:cNvPicPr>
          <p:nvPr/>
        </p:nvPicPr>
        <p:blipFill>
          <a:blip r:embed="rId4"/>
          <a:stretch>
            <a:fillRect/>
          </a:stretch>
        </p:blipFill>
        <p:spPr>
          <a:xfrm>
            <a:off x="584835" y="1195705"/>
            <a:ext cx="3436620" cy="3398520"/>
          </a:xfrm>
          <a:prstGeom prst="rect">
            <a:avLst/>
          </a:prstGeom>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0"/>
          <p:cNvSpPr txBox="1"/>
          <p:nvPr/>
        </p:nvSpPr>
        <p:spPr>
          <a:xfrm>
            <a:off x="484782" y="465352"/>
            <a:ext cx="2736302" cy="36830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模块</a:t>
            </a:r>
            <a:r>
              <a:rPr lang="zh-CN" altLang="en-US" sz="1800" dirty="0">
                <a:solidFill>
                  <a:srgbClr val="33495E"/>
                </a:solidFill>
                <a:latin typeface="Arial" panose="020B0604020202020204"/>
                <a:ea typeface="微软雅黑" panose="020B0503020204020204" pitchFamily="34" charset="-122"/>
                <a:sym typeface="Arial" panose="020B0604020202020204"/>
              </a:rPr>
              <a:t>原理</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p:txBody>
      </p:sp>
      <p:sp>
        <p:nvSpPr>
          <p:cNvPr id="41" name="矩形 40"/>
          <p:cNvSpPr/>
          <p:nvPr>
            <p:custDataLst>
              <p:tags r:id="rId1"/>
            </p:custDataLst>
          </p:nvPr>
        </p:nvSpPr>
        <p:spPr>
          <a:xfrm>
            <a:off x="4516120" y="2339975"/>
            <a:ext cx="3032125" cy="1052830"/>
          </a:xfrm>
          <a:prstGeom prst="rect">
            <a:avLst/>
          </a:prstGeom>
        </p:spPr>
        <p:txBody>
          <a:bodyPr wrap="square">
            <a:spAutoFit/>
          </a:bodyPr>
          <a:lstStyle/>
          <a:p>
            <a:pPr>
              <a:lnSpc>
                <a:spcPts val="1500"/>
              </a:lnSpc>
            </a:pPr>
            <a:r>
              <a:rPr lang="en-US" sz="1050" kern="0" dirty="0">
                <a:solidFill>
                  <a:srgbClr val="232323"/>
                </a:solidFill>
                <a:latin typeface="Arial" panose="020B0604020202020204"/>
                <a:ea typeface="微软雅黑" panose="020B0503020204020204" pitchFamily="34" charset="-122"/>
                <a:sym typeface="Arial" panose="020B0604020202020204"/>
              </a:rPr>
              <a:t>        </a:t>
            </a:r>
            <a:r>
              <a:rPr sz="1050" kern="0" dirty="0">
                <a:solidFill>
                  <a:srgbClr val="232323"/>
                </a:solidFill>
                <a:latin typeface="Arial" panose="020B0604020202020204"/>
                <a:ea typeface="微软雅黑" panose="020B0503020204020204" pitchFamily="34" charset="-122"/>
                <a:sym typeface="Arial" panose="020B0604020202020204"/>
              </a:rPr>
              <a:t>血氧心率模块通过红外光传感器发射红外光束进入皮肤组织，光电检测器接收组织反射或透射回来的光信号，通过检测血液脉搏波形和红外光在血液中的吸收情况，计算血氧饱和度和心率等生理参数。</a:t>
            </a:r>
            <a:endParaRPr sz="1050" kern="0" dirty="0">
              <a:solidFill>
                <a:srgbClr val="232323"/>
              </a:solidFill>
              <a:latin typeface="Arial" panose="020B0604020202020204"/>
              <a:ea typeface="微软雅黑" panose="020B0503020204020204" pitchFamily="34" charset="-122"/>
              <a:sym typeface="Arial" panose="020B0604020202020204"/>
            </a:endParaRPr>
          </a:p>
        </p:txBody>
      </p:sp>
      <p:sp>
        <p:nvSpPr>
          <p:cNvPr id="66" name="TextBox 1956"/>
          <p:cNvSpPr/>
          <p:nvPr>
            <p:custDataLst>
              <p:tags r:id="rId2"/>
            </p:custDataLst>
          </p:nvPr>
        </p:nvSpPr>
        <p:spPr>
          <a:xfrm>
            <a:off x="4516120" y="1638300"/>
            <a:ext cx="3374390" cy="345440"/>
          </a:xfrm>
          <a:prstGeom prst="rect">
            <a:avLst/>
          </a:prstGeom>
          <a:noFill/>
          <a:ln w="9525">
            <a:noFill/>
            <a:miter/>
          </a:ln>
        </p:spPr>
        <p:txBody>
          <a:bodyPr wrap="square" lIns="68580" tIns="34290" rIns="68580" bIns="34290">
            <a:spAutoFit/>
          </a:bodyPr>
          <a:lstStyle/>
          <a:p>
            <a:pPr lvl="0"/>
            <a:r>
              <a:rPr lang="zh-CN" altLang="en-US" sz="1800" dirty="0">
                <a:solidFill>
                  <a:srgbClr val="232323"/>
                </a:solidFill>
                <a:latin typeface="Arial" panose="020B0604020202020204"/>
                <a:ea typeface="微软雅黑" panose="020B0503020204020204" pitchFamily="34" charset="-122"/>
                <a:sym typeface="Arial" panose="020B0604020202020204"/>
              </a:rPr>
              <a:t>MAX30100血氧心率模块</a:t>
            </a:r>
            <a:endParaRPr lang="zh-CN" altLang="en-US" sz="1800" dirty="0">
              <a:solidFill>
                <a:srgbClr val="232323"/>
              </a:solidFill>
              <a:latin typeface="Arial" panose="020B0604020202020204"/>
              <a:ea typeface="微软雅黑" panose="020B0503020204020204" pitchFamily="34" charset="-122"/>
              <a:sym typeface="Arial" panose="020B0604020202020204"/>
            </a:endParaRPr>
          </a:p>
        </p:txBody>
      </p:sp>
      <p:pic>
        <p:nvPicPr>
          <p:cNvPr id="2" name="图片 1"/>
          <p:cNvPicPr>
            <a:picLocks noChangeAspect="1"/>
          </p:cNvPicPr>
          <p:nvPr/>
        </p:nvPicPr>
        <p:blipFill>
          <a:blip r:embed="rId3"/>
          <a:stretch>
            <a:fillRect/>
          </a:stretch>
        </p:blipFill>
        <p:spPr>
          <a:xfrm>
            <a:off x="915035" y="1581785"/>
            <a:ext cx="3017520" cy="2034540"/>
          </a:xfrm>
          <a:prstGeom prst="rect">
            <a:avLst/>
          </a:prstGeom>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0"/>
          <p:cNvSpPr txBox="1"/>
          <p:nvPr/>
        </p:nvSpPr>
        <p:spPr>
          <a:xfrm>
            <a:off x="484782" y="465352"/>
            <a:ext cx="2736302" cy="36830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模块</a:t>
            </a:r>
            <a:r>
              <a:rPr lang="zh-CN" altLang="en-US" sz="1800" dirty="0">
                <a:solidFill>
                  <a:srgbClr val="33495E"/>
                </a:solidFill>
                <a:latin typeface="Arial" panose="020B0604020202020204"/>
                <a:ea typeface="微软雅黑" panose="020B0503020204020204" pitchFamily="34" charset="-122"/>
                <a:sym typeface="Arial" panose="020B0604020202020204"/>
              </a:rPr>
              <a:t>原理</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p:txBody>
      </p:sp>
      <p:sp>
        <p:nvSpPr>
          <p:cNvPr id="41" name="矩形 40"/>
          <p:cNvSpPr/>
          <p:nvPr>
            <p:custDataLst>
              <p:tags r:id="rId1"/>
            </p:custDataLst>
          </p:nvPr>
        </p:nvSpPr>
        <p:spPr>
          <a:xfrm>
            <a:off x="4516260" y="1810029"/>
            <a:ext cx="3699798" cy="1052830"/>
          </a:xfrm>
          <a:prstGeom prst="rect">
            <a:avLst/>
          </a:prstGeom>
        </p:spPr>
        <p:txBody>
          <a:bodyPr wrap="square">
            <a:spAutoFit/>
          </a:bodyPr>
          <a:lstStyle/>
          <a:p>
            <a:pPr>
              <a:lnSpc>
                <a:spcPts val="1500"/>
              </a:lnSpc>
            </a:pPr>
            <a:r>
              <a:rPr lang="en-US" sz="1050" kern="0" dirty="0">
                <a:solidFill>
                  <a:srgbClr val="232323"/>
                </a:solidFill>
                <a:latin typeface="Arial" panose="020B0604020202020204"/>
                <a:ea typeface="微软雅黑" panose="020B0503020204020204" pitchFamily="34" charset="-122"/>
                <a:sym typeface="Arial" panose="020B0604020202020204"/>
              </a:rPr>
              <a:t>        </a:t>
            </a:r>
            <a:r>
              <a:rPr sz="1050" kern="0" dirty="0">
                <a:solidFill>
                  <a:srgbClr val="232323"/>
                </a:solidFill>
                <a:latin typeface="Arial" panose="020B0604020202020204"/>
                <a:ea typeface="微软雅黑" panose="020B0503020204020204" pitchFamily="34" charset="-122"/>
                <a:sym typeface="Arial" panose="020B0604020202020204"/>
              </a:rPr>
              <a:t>体位检测模块利用内置的三轴加速度计和三轴陀螺仪来检测物体的姿态和运动状态。加速度计用于测量物体的线性加速度，而陀螺仪则用于检测物体的角速度或旋转速率。通过结合这两种传感器的数据，MPU6050可以提供关于物体姿态、方向和运动状态的信息。</a:t>
            </a:r>
            <a:endParaRPr sz="1050" kern="0" dirty="0">
              <a:solidFill>
                <a:srgbClr val="232323"/>
              </a:solidFill>
              <a:latin typeface="Arial" panose="020B0604020202020204"/>
              <a:ea typeface="微软雅黑" panose="020B0503020204020204" pitchFamily="34" charset="-122"/>
              <a:sym typeface="Arial" panose="020B0604020202020204"/>
            </a:endParaRPr>
          </a:p>
        </p:txBody>
      </p:sp>
      <p:sp>
        <p:nvSpPr>
          <p:cNvPr id="58" name="矩形 57"/>
          <p:cNvSpPr/>
          <p:nvPr>
            <p:custDataLst>
              <p:tags r:id="rId2"/>
            </p:custDataLst>
          </p:nvPr>
        </p:nvSpPr>
        <p:spPr>
          <a:xfrm>
            <a:off x="4516260" y="3161084"/>
            <a:ext cx="3699798" cy="860425"/>
          </a:xfrm>
          <a:prstGeom prst="rect">
            <a:avLst/>
          </a:prstGeom>
        </p:spPr>
        <p:txBody>
          <a:bodyPr wrap="square">
            <a:spAutoFit/>
          </a:bodyPr>
          <a:lstStyle/>
          <a:p>
            <a:pPr>
              <a:lnSpc>
                <a:spcPts val="1500"/>
              </a:lnSpc>
            </a:pPr>
            <a:r>
              <a:rPr lang="en-US" altLang="zh-CN" sz="1050" kern="0" dirty="0">
                <a:solidFill>
                  <a:srgbClr val="232323"/>
                </a:solidFill>
                <a:latin typeface="Arial" panose="020B0604020202020204"/>
                <a:ea typeface="微软雅黑" panose="020B0503020204020204" pitchFamily="34" charset="-122"/>
                <a:sym typeface="Arial" panose="020B0604020202020204"/>
              </a:rPr>
              <a:t>        </a:t>
            </a:r>
            <a:r>
              <a:rPr lang="zh-CN" altLang="en-US" sz="1050" kern="0" dirty="0">
                <a:solidFill>
                  <a:srgbClr val="232323"/>
                </a:solidFill>
                <a:latin typeface="Arial" panose="020B0604020202020204"/>
                <a:ea typeface="微软雅黑" panose="020B0503020204020204" pitchFamily="34" charset="-122"/>
                <a:sym typeface="Arial" panose="020B0604020202020204"/>
              </a:rPr>
              <a:t>ST公司的STC89C52单片机作为主控制器，STC89S52主要是低功耗、高性能器件，具有良好的存储功能。该单片机价格低，功能比较全面， 功耗小，但它是个8位存储器，不能达到实现本次设计的需求，故而因此放弃。</a:t>
            </a:r>
            <a:endParaRPr lang="zh-CN" altLang="en-US" sz="1050" kern="0" dirty="0">
              <a:solidFill>
                <a:srgbClr val="232323"/>
              </a:solidFill>
              <a:latin typeface="Arial" panose="020B0604020202020204"/>
              <a:ea typeface="微软雅黑" panose="020B0503020204020204" pitchFamily="34" charset="-122"/>
              <a:sym typeface="Arial" panose="020B0604020202020204"/>
            </a:endParaRPr>
          </a:p>
        </p:txBody>
      </p:sp>
      <p:sp>
        <p:nvSpPr>
          <p:cNvPr id="66" name="TextBox 1956"/>
          <p:cNvSpPr/>
          <p:nvPr>
            <p:custDataLst>
              <p:tags r:id="rId3"/>
            </p:custDataLst>
          </p:nvPr>
        </p:nvSpPr>
        <p:spPr>
          <a:xfrm>
            <a:off x="4516120" y="1236345"/>
            <a:ext cx="3374390" cy="345440"/>
          </a:xfrm>
          <a:prstGeom prst="rect">
            <a:avLst/>
          </a:prstGeom>
          <a:noFill/>
          <a:ln w="9525">
            <a:noFill/>
            <a:miter/>
          </a:ln>
        </p:spPr>
        <p:txBody>
          <a:bodyPr wrap="square" lIns="68580" tIns="34290" rIns="68580" bIns="34290">
            <a:spAutoFit/>
          </a:bodyPr>
          <a:lstStyle/>
          <a:p>
            <a:pPr lvl="0"/>
            <a:r>
              <a:rPr lang="zh-CN" altLang="en-US" sz="1800" dirty="0">
                <a:solidFill>
                  <a:srgbClr val="232323"/>
                </a:solidFill>
                <a:latin typeface="Arial" panose="020B0604020202020204"/>
                <a:ea typeface="微软雅黑" panose="020B0503020204020204" pitchFamily="34" charset="-122"/>
                <a:sym typeface="Arial" panose="020B0604020202020204"/>
              </a:rPr>
              <a:t>MPU6050体位检测模块</a:t>
            </a:r>
            <a:endParaRPr lang="zh-CN" altLang="en-US" sz="1800" dirty="0">
              <a:solidFill>
                <a:srgbClr val="232323"/>
              </a:solidFill>
              <a:latin typeface="Arial" panose="020B0604020202020204"/>
              <a:ea typeface="微软雅黑" panose="020B0503020204020204" pitchFamily="34" charset="-122"/>
              <a:sym typeface="Arial" panose="020B0604020202020204"/>
            </a:endParaRPr>
          </a:p>
        </p:txBody>
      </p:sp>
      <p:pic>
        <p:nvPicPr>
          <p:cNvPr id="2" name="图片 1"/>
          <p:cNvPicPr>
            <a:picLocks noChangeAspect="1"/>
          </p:cNvPicPr>
          <p:nvPr/>
        </p:nvPicPr>
        <p:blipFill>
          <a:blip r:embed="rId4"/>
          <a:stretch>
            <a:fillRect/>
          </a:stretch>
        </p:blipFill>
        <p:spPr>
          <a:xfrm>
            <a:off x="692785" y="1504950"/>
            <a:ext cx="3451860" cy="2293620"/>
          </a:xfrm>
          <a:prstGeom prst="rect">
            <a:avLst/>
          </a:prstGeom>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10"/>
          <p:cNvSpPr txBox="1"/>
          <p:nvPr/>
        </p:nvSpPr>
        <p:spPr>
          <a:xfrm>
            <a:off x="484782" y="465352"/>
            <a:ext cx="2448272" cy="36830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功能</a:t>
            </a:r>
            <a:r>
              <a:rPr lang="zh-CN" altLang="en-US" sz="1800" dirty="0">
                <a:solidFill>
                  <a:srgbClr val="33495E"/>
                </a:solidFill>
                <a:latin typeface="Arial" panose="020B0604020202020204"/>
                <a:ea typeface="微软雅黑" panose="020B0503020204020204" pitchFamily="34" charset="-122"/>
                <a:sym typeface="Arial" panose="020B0604020202020204"/>
              </a:rPr>
              <a:t>实现</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p:txBody>
      </p:sp>
      <p:sp>
        <p:nvSpPr>
          <p:cNvPr id="67" name="矩形 66"/>
          <p:cNvSpPr/>
          <p:nvPr/>
        </p:nvSpPr>
        <p:spPr>
          <a:xfrm>
            <a:off x="7349465" y="1650096"/>
            <a:ext cx="880668" cy="769214"/>
          </a:xfrm>
          <a:prstGeom prst="rect">
            <a:avLst/>
          </a:prstGeom>
          <a:solidFill>
            <a:srgbClr val="DCE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 name="文本框 1"/>
          <p:cNvSpPr txBox="1"/>
          <p:nvPr/>
        </p:nvSpPr>
        <p:spPr>
          <a:xfrm>
            <a:off x="605790" y="1962150"/>
            <a:ext cx="3700145" cy="2759075"/>
          </a:xfrm>
          <a:prstGeom prst="rect">
            <a:avLst/>
          </a:prstGeom>
          <a:noFill/>
        </p:spPr>
        <p:txBody>
          <a:bodyPr wrap="square" rtlCol="0">
            <a:noAutofit/>
          </a:bodyPr>
          <a:p>
            <a:r>
              <a:rPr kern="0" dirty="0">
                <a:solidFill>
                  <a:schemeClr val="tx2">
                    <a:lumMod val="75000"/>
                  </a:schemeClr>
                </a:solidFill>
                <a:latin typeface="Arial" panose="020B0604020202020204"/>
                <a:ea typeface="微软雅黑" panose="020B0503020204020204" pitchFamily="34" charset="-122"/>
              </a:rPr>
              <a:t>传感器模块</a:t>
            </a:r>
            <a:endParaRPr kern="0" dirty="0">
              <a:solidFill>
                <a:schemeClr val="tx2">
                  <a:lumMod val="75000"/>
                </a:schemeClr>
              </a:solidFill>
              <a:latin typeface="Arial" panose="020B0604020202020204"/>
              <a:ea typeface="微软雅黑" panose="020B0503020204020204" pitchFamily="34" charset="-122"/>
            </a:endParaRPr>
          </a:p>
          <a:p>
            <a:pPr marL="171450" indent="-171450">
              <a:buFont typeface="Wingdings" panose="05000000000000000000" charset="0"/>
              <a:buChar char="u"/>
            </a:pPr>
            <a:r>
              <a:rPr kern="0" dirty="0">
                <a:solidFill>
                  <a:schemeClr val="tx2">
                    <a:lumMod val="75000"/>
                  </a:schemeClr>
                </a:solidFill>
                <a:latin typeface="Arial" panose="020B0604020202020204"/>
                <a:ea typeface="微软雅黑" panose="020B0503020204020204" pitchFamily="34" charset="-122"/>
              </a:rPr>
              <a:t>MAX30100血氧心率模块：用于实时监测用户的血氧饱和度和心率数据。</a:t>
            </a:r>
            <a:endParaRPr kern="0" dirty="0">
              <a:solidFill>
                <a:schemeClr val="tx2">
                  <a:lumMod val="75000"/>
                </a:schemeClr>
              </a:solidFill>
              <a:latin typeface="Arial" panose="020B0604020202020204"/>
              <a:ea typeface="微软雅黑" panose="020B0503020204020204" pitchFamily="34" charset="-122"/>
            </a:endParaRPr>
          </a:p>
          <a:p>
            <a:pPr marL="171450" indent="-171450">
              <a:buFont typeface="Wingdings" panose="05000000000000000000" charset="0"/>
              <a:buChar char="u"/>
            </a:pPr>
            <a:r>
              <a:rPr kern="0" dirty="0">
                <a:solidFill>
                  <a:schemeClr val="tx2">
                    <a:lumMod val="75000"/>
                  </a:schemeClr>
                </a:solidFill>
                <a:latin typeface="Arial" panose="020B0604020202020204"/>
                <a:ea typeface="微软雅黑" panose="020B0503020204020204" pitchFamily="34" charset="-122"/>
              </a:rPr>
              <a:t>ADXL345计步模块：实时检测用户的运动状态，记录步数和运动距离。</a:t>
            </a:r>
            <a:endParaRPr kern="0" dirty="0">
              <a:solidFill>
                <a:schemeClr val="tx2">
                  <a:lumMod val="75000"/>
                </a:schemeClr>
              </a:solidFill>
              <a:latin typeface="Arial" panose="020B0604020202020204"/>
              <a:ea typeface="微软雅黑" panose="020B0503020204020204" pitchFamily="34" charset="-122"/>
            </a:endParaRPr>
          </a:p>
          <a:p>
            <a:pPr marL="171450" indent="-171450">
              <a:buFont typeface="Wingdings" panose="05000000000000000000" charset="0"/>
              <a:buChar char="u"/>
            </a:pPr>
            <a:r>
              <a:rPr kern="0" dirty="0">
                <a:solidFill>
                  <a:schemeClr val="tx2">
                    <a:lumMod val="75000"/>
                  </a:schemeClr>
                </a:solidFill>
                <a:latin typeface="Arial" panose="020B0604020202020204"/>
                <a:ea typeface="微软雅黑" panose="020B0503020204020204" pitchFamily="34" charset="-122"/>
              </a:rPr>
              <a:t>DS3231时钟模块：提供精准的时间信息，实现时钟显示和时间管理功能。</a:t>
            </a:r>
            <a:endParaRPr kern="0" dirty="0">
              <a:solidFill>
                <a:schemeClr val="tx2">
                  <a:lumMod val="75000"/>
                </a:schemeClr>
              </a:solidFill>
              <a:latin typeface="Arial" panose="020B0604020202020204"/>
              <a:ea typeface="微软雅黑" panose="020B0503020204020204" pitchFamily="34" charset="-122"/>
            </a:endParaRPr>
          </a:p>
          <a:p>
            <a:pPr marL="171450" indent="-171450">
              <a:buFont typeface="Wingdings" panose="05000000000000000000" charset="0"/>
              <a:buChar char="u"/>
            </a:pPr>
            <a:r>
              <a:rPr kern="0" dirty="0">
                <a:solidFill>
                  <a:schemeClr val="tx2">
                    <a:lumMod val="75000"/>
                  </a:schemeClr>
                </a:solidFill>
                <a:latin typeface="Arial" panose="020B0604020202020204"/>
                <a:ea typeface="微软雅黑" panose="020B0503020204020204" pitchFamily="34" charset="-122"/>
              </a:rPr>
              <a:t>DS18B20温度模块：监测用户周围环境的温度，提供温度数据采集功能。</a:t>
            </a:r>
            <a:endParaRPr kern="0" dirty="0">
              <a:solidFill>
                <a:schemeClr val="tx2">
                  <a:lumMod val="75000"/>
                </a:schemeClr>
              </a:solidFill>
              <a:latin typeface="Arial" panose="020B0604020202020204"/>
              <a:ea typeface="微软雅黑" panose="020B0503020204020204" pitchFamily="34" charset="-122"/>
            </a:endParaRPr>
          </a:p>
          <a:p>
            <a:pPr marL="171450" indent="-171450">
              <a:buFont typeface="Wingdings" panose="05000000000000000000" charset="0"/>
              <a:buChar char="u"/>
            </a:pPr>
            <a:r>
              <a:rPr kern="0" dirty="0">
                <a:solidFill>
                  <a:schemeClr val="tx2">
                    <a:lumMod val="75000"/>
                  </a:schemeClr>
                </a:solidFill>
                <a:latin typeface="Arial" panose="020B0604020202020204"/>
                <a:ea typeface="微软雅黑" panose="020B0503020204020204" pitchFamily="34" charset="-122"/>
              </a:rPr>
              <a:t>MPU6050体位检测模块：检测用户的体位变化，记录用户的活动状态和姿势。</a:t>
            </a:r>
            <a:endParaRPr kern="0" dirty="0">
              <a:solidFill>
                <a:schemeClr val="tx2">
                  <a:lumMod val="75000"/>
                </a:schemeClr>
              </a:solidFill>
              <a:latin typeface="Arial" panose="020B0604020202020204"/>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219575" y="551180"/>
            <a:ext cx="4294505" cy="2503805"/>
          </a:xfrm>
          <a:prstGeom prst="rect">
            <a:avLst/>
          </a:prstGeom>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0"/>
          <p:cNvSpPr txBox="1"/>
          <p:nvPr/>
        </p:nvSpPr>
        <p:spPr>
          <a:xfrm>
            <a:off x="798765" y="1968925"/>
            <a:ext cx="4884161" cy="645160"/>
          </a:xfrm>
          <a:prstGeom prst="rect">
            <a:avLst/>
          </a:prstGeom>
          <a:noFill/>
        </p:spPr>
        <p:txBody>
          <a:bodyPr wrap="square" rtlCol="0">
            <a:spAutoFit/>
          </a:bodyPr>
          <a:lstStyle/>
          <a:p>
            <a:r>
              <a:rPr lang="zh-CN" altLang="en-US" sz="3600" dirty="0">
                <a:solidFill>
                  <a:srgbClr val="33495E"/>
                </a:solidFill>
                <a:latin typeface="Arial" panose="020B0604020202020204"/>
                <a:ea typeface="微软雅黑" panose="020B0503020204020204" pitchFamily="34" charset="-122"/>
                <a:sym typeface="Arial" panose="020B0604020202020204"/>
              </a:rPr>
              <a:t>总结分析与</a:t>
            </a:r>
            <a:r>
              <a:rPr lang="zh-CN" altLang="en-US" sz="3600" dirty="0">
                <a:solidFill>
                  <a:srgbClr val="33495E"/>
                </a:solidFill>
                <a:latin typeface="Arial" panose="020B0604020202020204"/>
                <a:ea typeface="微软雅黑" panose="020B0503020204020204" pitchFamily="34" charset="-122"/>
                <a:sym typeface="Arial" panose="020B0604020202020204"/>
              </a:rPr>
              <a:t>展望</a:t>
            </a:r>
            <a:endParaRPr lang="zh-CN" altLang="en-US" sz="3600" dirty="0">
              <a:solidFill>
                <a:srgbClr val="33495E"/>
              </a:solidFill>
              <a:latin typeface="Arial" panose="020B0604020202020204"/>
              <a:ea typeface="微软雅黑" panose="020B0503020204020204" pitchFamily="34" charset="-122"/>
              <a:sym typeface="Arial" panose="020B0604020202020204"/>
            </a:endParaRPr>
          </a:p>
        </p:txBody>
      </p:sp>
      <p:sp>
        <p:nvSpPr>
          <p:cNvPr id="10"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a:solidFill>
                  <a:srgbClr val="33495E"/>
                </a:solidFill>
                <a:latin typeface="Arial" panose="020B0604020202020204"/>
                <a:ea typeface="微软雅黑" panose="020B0503020204020204" pitchFamily="34" charset="-122"/>
                <a:sym typeface="Arial" panose="020B0604020202020204"/>
              </a:rPr>
              <a:t>PART 04</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798765" y="2743133"/>
            <a:ext cx="3860006" cy="49911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a:lnSpc>
                <a:spcPct val="100000"/>
              </a:lnSpc>
              <a:buClrTx/>
              <a:buSzTx/>
              <a:buFont typeface="Wingdings" panose="05000000000000000000" charset="0"/>
              <a:buChar char="l"/>
            </a:pPr>
            <a:r>
              <a:rPr lang="en-US" altLang="zh-CN" sz="1400" dirty="0">
                <a:solidFill>
                  <a:schemeClr val="tx1">
                    <a:lumMod val="50000"/>
                    <a:lumOff val="50000"/>
                  </a:schemeClr>
                </a:solidFill>
                <a:latin typeface="Arial" panose="020B0604020202020204"/>
                <a:ea typeface="微软雅黑" panose="020B0503020204020204" pitchFamily="34" charset="-122"/>
                <a:sym typeface="+mn-lt"/>
              </a:rPr>
              <a:t>设计总结</a:t>
            </a:r>
            <a:endParaRPr lang="en-US" altLang="zh-CN" sz="1400" dirty="0">
              <a:solidFill>
                <a:schemeClr val="tx1">
                  <a:lumMod val="50000"/>
                  <a:lumOff val="50000"/>
                </a:schemeClr>
              </a:solidFill>
              <a:latin typeface="Arial" panose="020B0604020202020204"/>
              <a:ea typeface="微软雅黑" panose="020B0503020204020204" pitchFamily="34" charset="-122"/>
              <a:sym typeface="+mn-lt"/>
            </a:endParaRPr>
          </a:p>
          <a:p>
            <a:pPr marL="171450" indent="-171450" algn="l">
              <a:lnSpc>
                <a:spcPct val="100000"/>
              </a:lnSpc>
              <a:buClrTx/>
              <a:buSzTx/>
              <a:buFont typeface="Wingdings" panose="05000000000000000000" charset="0"/>
              <a:buChar char="l"/>
            </a:pPr>
            <a:r>
              <a:rPr lang="en-US" altLang="zh-CN" sz="1400" dirty="0">
                <a:solidFill>
                  <a:schemeClr val="tx1">
                    <a:lumMod val="50000"/>
                    <a:lumOff val="50000"/>
                  </a:schemeClr>
                </a:solidFill>
                <a:latin typeface="Arial" panose="020B0604020202020204"/>
                <a:ea typeface="微软雅黑" panose="020B0503020204020204" pitchFamily="34" charset="-122"/>
                <a:sym typeface="+mn-lt"/>
              </a:rPr>
              <a:t>未来发展</a:t>
            </a:r>
            <a:endParaRPr lang="en-US" altLang="zh-CN" sz="1400"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52435" y="261399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06357"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04</a:t>
            </a:r>
            <a:endParaRPr lang="zh-CN" altLang="en-US" dirty="0">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265744" y="1560871"/>
            <a:ext cx="8609744" cy="0"/>
          </a:xfrm>
          <a:prstGeom prst="line">
            <a:avLst/>
          </a:prstGeom>
          <a:solidFill>
            <a:srgbClr val="FEDA5B"/>
          </a:solidFill>
          <a:ln w="12700">
            <a:solidFill>
              <a:srgbClr val="33495E"/>
            </a:solidFill>
          </a:ln>
        </p:spPr>
        <p:style>
          <a:lnRef idx="1">
            <a:schemeClr val="accent1"/>
          </a:lnRef>
          <a:fillRef idx="0">
            <a:schemeClr val="accent1"/>
          </a:fillRef>
          <a:effectRef idx="0">
            <a:schemeClr val="accent1"/>
          </a:effectRef>
          <a:fontRef idx="minor">
            <a:schemeClr val="tx1"/>
          </a:fontRef>
        </p:style>
      </p:cxnSp>
      <p:sp>
        <p:nvSpPr>
          <p:cNvPr id="25" name="文本框 10"/>
          <p:cNvSpPr txBox="1"/>
          <p:nvPr/>
        </p:nvSpPr>
        <p:spPr>
          <a:xfrm>
            <a:off x="484782" y="465352"/>
            <a:ext cx="2448272" cy="52322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研究方法与</a:t>
            </a:r>
            <a:r>
              <a:rPr lang="zh-CN" altLang="en-US" sz="1800" dirty="0">
                <a:solidFill>
                  <a:srgbClr val="33495E"/>
                </a:solidFill>
                <a:latin typeface="Arial" panose="020B0604020202020204"/>
                <a:ea typeface="微软雅黑" panose="020B0503020204020204" pitchFamily="34" charset="-122"/>
                <a:sym typeface="Arial" panose="020B0604020202020204"/>
              </a:rPr>
              <a:t>思路</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Research methods and ideas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44" name="TextBox 1210"/>
          <p:cNvSpPr/>
          <p:nvPr/>
        </p:nvSpPr>
        <p:spPr>
          <a:xfrm>
            <a:off x="3466459" y="988976"/>
            <a:ext cx="1307306" cy="375920"/>
          </a:xfrm>
          <a:prstGeom prst="rect">
            <a:avLst/>
          </a:prstGeom>
          <a:noFill/>
          <a:ln w="9525">
            <a:noFill/>
            <a:miter/>
          </a:ln>
        </p:spPr>
        <p:txBody>
          <a:bodyPr wrap="square" lIns="68580" tIns="34290" rIns="68580" bIns="34290">
            <a:spAutoFit/>
          </a:bodyPr>
          <a:lstStyle/>
          <a:p>
            <a:pPr lvl="0" algn="ctr"/>
            <a:r>
              <a:rPr lang="zh-CN" altLang="en-US" sz="2000" dirty="0">
                <a:solidFill>
                  <a:srgbClr val="232323"/>
                </a:solidFill>
                <a:latin typeface="Arial" panose="020B0604020202020204"/>
                <a:ea typeface="微软雅黑" panose="020B0503020204020204" pitchFamily="34" charset="-122"/>
                <a:sym typeface="Arial" panose="020B0604020202020204"/>
              </a:rPr>
              <a:t>总结</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2" name="文本框 1"/>
          <p:cNvSpPr txBox="1"/>
          <p:nvPr/>
        </p:nvSpPr>
        <p:spPr>
          <a:xfrm>
            <a:off x="681355" y="1708785"/>
            <a:ext cx="7866380" cy="2861310"/>
          </a:xfrm>
          <a:prstGeom prst="rect">
            <a:avLst/>
          </a:prstGeom>
          <a:noFill/>
        </p:spPr>
        <p:txBody>
          <a:bodyPr wrap="square" rtlCol="0">
            <a:spAutoFit/>
          </a:bodyPr>
          <a:p>
            <a:r>
              <a:rPr lang="zh-CN" altLang="en-US" sz="1200" kern="0" dirty="0">
                <a:solidFill>
                  <a:srgbClr val="232323"/>
                </a:solidFill>
                <a:latin typeface="Arial" panose="020B0604020202020204"/>
                <a:ea typeface="微软雅黑" panose="020B0503020204020204" pitchFamily="34" charset="-122"/>
              </a:rPr>
              <a:t>研究内容：</a:t>
            </a:r>
            <a:r>
              <a:rPr lang="en-US" altLang="zh-CN" sz="1200" kern="0" dirty="0">
                <a:solidFill>
                  <a:srgbClr val="232323"/>
                </a:solidFill>
                <a:latin typeface="Arial" panose="020B0604020202020204"/>
                <a:ea typeface="微软雅黑" panose="020B0503020204020204" pitchFamily="34" charset="-122"/>
              </a:rPr>
              <a:t>       </a:t>
            </a:r>
            <a:endParaRPr lang="en-US" altLang="zh-CN" sz="1200" kern="0" dirty="0">
              <a:solidFill>
                <a:srgbClr val="232323"/>
              </a:solidFill>
              <a:latin typeface="Arial" panose="020B0604020202020204"/>
              <a:ea typeface="微软雅黑" panose="020B0503020204020204" pitchFamily="34" charset="-122"/>
            </a:endParaRPr>
          </a:p>
          <a:p>
            <a:r>
              <a:rPr lang="zh-CN" altLang="en-US" sz="1200" kern="0" dirty="0">
                <a:solidFill>
                  <a:srgbClr val="232323"/>
                </a:solidFill>
                <a:latin typeface="Arial" panose="020B0604020202020204"/>
                <a:ea typeface="微软雅黑" panose="020B0503020204020204" pitchFamily="34" charset="-122"/>
              </a:rPr>
              <a:t>本设计基于STM32微控制器，开发了一款智能手环，主要包括MAX30100血氧心率模块、ADXL345计步模块、DS3231时钟模块、DS18B20温度模块和MPU6050体位检测模块。通过整合这些模块并利用STM32的处理能力和外设接口，手环实现了血氧心率监测、计步功能、时间显示、温度监测和体位检测等多项功能。这款智能手环为用户提供了全面的健康数据和运动辅助功能。</a:t>
            </a:r>
            <a:endParaRPr lang="zh-CN" altLang="en-US" sz="1200" kern="0" dirty="0">
              <a:solidFill>
                <a:srgbClr val="232323"/>
              </a:solidFill>
              <a:latin typeface="Arial" panose="020B0604020202020204"/>
              <a:ea typeface="微软雅黑" panose="020B0503020204020204" pitchFamily="34" charset="-122"/>
            </a:endParaRPr>
          </a:p>
          <a:p>
            <a:endParaRPr lang="zh-CN" altLang="en-US" sz="1200" kern="0" dirty="0">
              <a:solidFill>
                <a:srgbClr val="232323"/>
              </a:solidFill>
              <a:latin typeface="Arial" panose="020B0604020202020204"/>
              <a:ea typeface="微软雅黑" panose="020B0503020204020204" pitchFamily="34" charset="-122"/>
            </a:endParaRPr>
          </a:p>
          <a:p>
            <a:r>
              <a:rPr lang="zh-CN" altLang="en-US" sz="1200" kern="0" dirty="0">
                <a:solidFill>
                  <a:srgbClr val="232323"/>
                </a:solidFill>
                <a:latin typeface="Arial" panose="020B0604020202020204"/>
                <a:ea typeface="微软雅黑" panose="020B0503020204020204" pitchFamily="34" charset="-122"/>
              </a:rPr>
              <a:t>关键问题：</a:t>
            </a:r>
            <a:endParaRPr lang="zh-CN" altLang="en-US" sz="1200" kern="0" dirty="0">
              <a:solidFill>
                <a:srgbClr val="232323"/>
              </a:solidFill>
              <a:latin typeface="Arial" panose="020B0604020202020204"/>
              <a:ea typeface="微软雅黑" panose="020B0503020204020204" pitchFamily="34" charset="-122"/>
            </a:endParaRPr>
          </a:p>
          <a:p>
            <a:r>
              <a:rPr lang="zh-CN" altLang="en-US" sz="1200" kern="0" dirty="0">
                <a:solidFill>
                  <a:srgbClr val="232323"/>
                </a:solidFill>
                <a:latin typeface="Arial" panose="020B0604020202020204"/>
                <a:ea typeface="微软雅黑" panose="020B0503020204020204" pitchFamily="34" charset="-122"/>
              </a:rPr>
              <a:t>如何有效整合不同传感器模块，实现数据的准确采集和处理？</a:t>
            </a:r>
            <a:endParaRPr lang="zh-CN" altLang="en-US" sz="1200" kern="0" dirty="0">
              <a:solidFill>
                <a:srgbClr val="232323"/>
              </a:solidFill>
              <a:latin typeface="Arial" panose="020B0604020202020204"/>
              <a:ea typeface="微软雅黑" panose="020B0503020204020204" pitchFamily="34" charset="-122"/>
            </a:endParaRPr>
          </a:p>
          <a:p>
            <a:r>
              <a:rPr lang="zh-CN" altLang="en-US" sz="1200" kern="0" dirty="0">
                <a:solidFill>
                  <a:srgbClr val="232323"/>
                </a:solidFill>
                <a:latin typeface="Arial" panose="020B0604020202020204"/>
                <a:ea typeface="微软雅黑" panose="020B0503020204020204" pitchFamily="34" charset="-122"/>
              </a:rPr>
              <a:t>如何设计简洁直观的用户界面，提高用户体验和操作便捷性？</a:t>
            </a:r>
            <a:endParaRPr lang="zh-CN" altLang="en-US" sz="1200" kern="0" dirty="0">
              <a:solidFill>
                <a:srgbClr val="232323"/>
              </a:solidFill>
              <a:latin typeface="Arial" panose="020B0604020202020204"/>
              <a:ea typeface="微软雅黑" panose="020B0503020204020204" pitchFamily="34" charset="-122"/>
            </a:endParaRPr>
          </a:p>
          <a:p>
            <a:r>
              <a:rPr lang="zh-CN" altLang="en-US" sz="1200" kern="0" dirty="0">
                <a:solidFill>
                  <a:srgbClr val="232323"/>
                </a:solidFill>
                <a:latin typeface="Arial" panose="020B0604020202020204"/>
                <a:ea typeface="微软雅黑" panose="020B0503020204020204" pitchFamily="34" charset="-122"/>
              </a:rPr>
              <a:t>如何优化系统性能，确保数据处理和展示的效率和准确度？</a:t>
            </a:r>
            <a:endParaRPr lang="zh-CN" altLang="en-US" sz="1200" kern="0" dirty="0">
              <a:solidFill>
                <a:srgbClr val="232323"/>
              </a:solidFill>
              <a:latin typeface="Arial" panose="020B0604020202020204"/>
              <a:ea typeface="微软雅黑" panose="020B0503020204020204" pitchFamily="34" charset="-122"/>
            </a:endParaRPr>
          </a:p>
          <a:p>
            <a:endParaRPr lang="zh-CN" altLang="en-US" sz="1200" kern="0" dirty="0">
              <a:solidFill>
                <a:srgbClr val="232323"/>
              </a:solidFill>
              <a:latin typeface="Arial" panose="020B0604020202020204"/>
              <a:ea typeface="微软雅黑" panose="020B0503020204020204" pitchFamily="34" charset="-122"/>
            </a:endParaRPr>
          </a:p>
          <a:p>
            <a:r>
              <a:rPr lang="zh-CN" altLang="en-US" sz="1200" kern="0" dirty="0">
                <a:solidFill>
                  <a:srgbClr val="232323"/>
                </a:solidFill>
                <a:latin typeface="Arial" panose="020B0604020202020204"/>
                <a:ea typeface="微软雅黑" panose="020B0503020204020204" pitchFamily="34" charset="-122"/>
              </a:rPr>
              <a:t>预期成果：</a:t>
            </a:r>
            <a:endParaRPr lang="zh-CN" altLang="en-US" sz="1200" kern="0" dirty="0">
              <a:solidFill>
                <a:srgbClr val="232323"/>
              </a:solidFill>
              <a:latin typeface="Arial" panose="020B0604020202020204"/>
              <a:ea typeface="微软雅黑" panose="020B0503020204020204" pitchFamily="34" charset="-122"/>
            </a:endParaRPr>
          </a:p>
          <a:p>
            <a:r>
              <a:rPr lang="zh-CN" altLang="en-US" sz="1200" kern="0" dirty="0">
                <a:solidFill>
                  <a:srgbClr val="232323"/>
                </a:solidFill>
                <a:latin typeface="Arial" panose="020B0604020202020204"/>
                <a:ea typeface="微软雅黑" panose="020B0503020204020204" pitchFamily="34" charset="-122"/>
              </a:rPr>
              <a:t>完成一款功能完善的智能手环原型，具有血氧心率监测、计步功能、时间显示、温度监测和体位检测等多项功能。</a:t>
            </a:r>
            <a:endParaRPr lang="zh-CN" altLang="en-US" sz="1200" kern="0" dirty="0">
              <a:solidFill>
                <a:srgbClr val="232323"/>
              </a:solidFill>
              <a:latin typeface="Arial" panose="020B0604020202020204"/>
              <a:ea typeface="微软雅黑" panose="020B0503020204020204" pitchFamily="34" charset="-122"/>
            </a:endParaRPr>
          </a:p>
          <a:p>
            <a:r>
              <a:rPr lang="zh-CN" altLang="en-US" sz="1200" kern="0" dirty="0">
                <a:solidFill>
                  <a:srgbClr val="232323"/>
                </a:solidFill>
                <a:latin typeface="Arial" panose="020B0604020202020204"/>
                <a:ea typeface="微软雅黑" panose="020B0503020204020204" pitchFamily="34" charset="-122"/>
              </a:rPr>
              <a:t>提供用户友好的操作界面，实现数据的清晰展示和用户操作的便捷性。</a:t>
            </a:r>
            <a:endParaRPr lang="zh-CN" altLang="en-US" sz="1200" kern="0" dirty="0">
              <a:solidFill>
                <a:srgbClr val="232323"/>
              </a:solidFill>
              <a:latin typeface="Arial" panose="020B0604020202020204"/>
              <a:ea typeface="微软雅黑" panose="020B0503020204020204" pitchFamily="34" charset="-122"/>
            </a:endParaRPr>
          </a:p>
          <a:p>
            <a:r>
              <a:rPr lang="zh-CN" altLang="en-US" sz="1200" kern="0" dirty="0">
                <a:solidFill>
                  <a:srgbClr val="232323"/>
                </a:solidFill>
                <a:latin typeface="Arial" panose="020B0604020202020204"/>
                <a:ea typeface="微软雅黑" panose="020B0503020204020204" pitchFamily="34" charset="-122"/>
              </a:rPr>
              <a:t>通过系统测试和用户反馈，持续改进优化设计，提高系统性能和用户体验。</a:t>
            </a:r>
            <a:endParaRPr lang="zh-CN" altLang="en-US" sz="1200" kern="0" dirty="0">
              <a:solidFill>
                <a:srgbClr val="232323"/>
              </a:solidFill>
              <a:latin typeface="Arial" panose="020B0604020202020204"/>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265744" y="1560871"/>
            <a:ext cx="8609744" cy="0"/>
          </a:xfrm>
          <a:prstGeom prst="line">
            <a:avLst/>
          </a:prstGeom>
          <a:solidFill>
            <a:srgbClr val="FEDA5B"/>
          </a:solidFill>
          <a:ln w="12700">
            <a:solidFill>
              <a:srgbClr val="33495E"/>
            </a:solidFill>
          </a:ln>
        </p:spPr>
        <p:style>
          <a:lnRef idx="1">
            <a:schemeClr val="accent1"/>
          </a:lnRef>
          <a:fillRef idx="0">
            <a:schemeClr val="accent1"/>
          </a:fillRef>
          <a:effectRef idx="0">
            <a:schemeClr val="accent1"/>
          </a:effectRef>
          <a:fontRef idx="minor">
            <a:schemeClr val="tx1"/>
          </a:fontRef>
        </p:style>
      </p:cxnSp>
      <p:sp>
        <p:nvSpPr>
          <p:cNvPr id="25" name="文本框 10"/>
          <p:cNvSpPr txBox="1"/>
          <p:nvPr/>
        </p:nvSpPr>
        <p:spPr>
          <a:xfrm>
            <a:off x="484782" y="465352"/>
            <a:ext cx="2448272" cy="52322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研究方法与</a:t>
            </a:r>
            <a:r>
              <a:rPr lang="zh-CN" altLang="en-US" sz="1800" dirty="0">
                <a:solidFill>
                  <a:srgbClr val="33495E"/>
                </a:solidFill>
                <a:latin typeface="Arial" panose="020B0604020202020204"/>
                <a:ea typeface="微软雅黑" panose="020B0503020204020204" pitchFamily="34" charset="-122"/>
                <a:sym typeface="Arial" panose="020B0604020202020204"/>
              </a:rPr>
              <a:t>思路</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a:p>
            <a:r>
              <a:rPr lang="en-US" altLang="zh-CN" sz="1000" dirty="0">
                <a:solidFill>
                  <a:srgbClr val="33495E"/>
                </a:solidFill>
                <a:latin typeface="Arial" panose="020B0604020202020204"/>
                <a:ea typeface="微软雅黑" panose="020B0503020204020204" pitchFamily="34" charset="-122"/>
                <a:sym typeface="Arial" panose="020B0604020202020204"/>
              </a:rPr>
              <a:t>Research methods and ideas</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sp>
        <p:nvSpPr>
          <p:cNvPr id="44" name="TextBox 1210"/>
          <p:cNvSpPr/>
          <p:nvPr/>
        </p:nvSpPr>
        <p:spPr>
          <a:xfrm>
            <a:off x="3466459" y="988976"/>
            <a:ext cx="1307306" cy="375920"/>
          </a:xfrm>
          <a:prstGeom prst="rect">
            <a:avLst/>
          </a:prstGeom>
          <a:noFill/>
          <a:ln w="9525">
            <a:noFill/>
            <a:miter/>
          </a:ln>
        </p:spPr>
        <p:txBody>
          <a:bodyPr wrap="square" lIns="68580" tIns="34290" rIns="68580" bIns="34290">
            <a:spAutoFit/>
          </a:bodyPr>
          <a:lstStyle/>
          <a:p>
            <a:pPr lvl="0" algn="ctr"/>
            <a:r>
              <a:rPr lang="zh-CN" altLang="en-US" sz="2000" dirty="0">
                <a:solidFill>
                  <a:srgbClr val="232323"/>
                </a:solidFill>
                <a:latin typeface="Arial" panose="020B0604020202020204"/>
                <a:ea typeface="微软雅黑" panose="020B0503020204020204" pitchFamily="34" charset="-122"/>
                <a:sym typeface="Arial" panose="020B0604020202020204"/>
              </a:rPr>
              <a:t>未来</a:t>
            </a:r>
            <a:r>
              <a:rPr lang="zh-CN" altLang="en-US" sz="2000" dirty="0">
                <a:solidFill>
                  <a:srgbClr val="232323"/>
                </a:solidFill>
                <a:latin typeface="Arial" panose="020B0604020202020204"/>
                <a:ea typeface="微软雅黑" panose="020B0503020204020204" pitchFamily="34" charset="-122"/>
                <a:sym typeface="Arial" panose="020B0604020202020204"/>
              </a:rPr>
              <a:t>发展</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2" name="文本框 1"/>
          <p:cNvSpPr txBox="1"/>
          <p:nvPr/>
        </p:nvSpPr>
        <p:spPr>
          <a:xfrm>
            <a:off x="681355" y="1708785"/>
            <a:ext cx="7866380" cy="3046095"/>
          </a:xfrm>
          <a:prstGeom prst="rect">
            <a:avLst/>
          </a:prstGeom>
          <a:noFill/>
        </p:spPr>
        <p:txBody>
          <a:bodyPr wrap="square" rtlCol="0">
            <a:spAutoFit/>
          </a:bodyPr>
          <a:p>
            <a:r>
              <a:rPr lang="zh-CN" altLang="en-US" sz="1200" kern="0" dirty="0">
                <a:solidFill>
                  <a:srgbClr val="232323"/>
                </a:solidFill>
                <a:latin typeface="Arial" panose="020B0604020202020204"/>
                <a:ea typeface="微软雅黑" panose="020B0503020204020204" pitchFamily="34" charset="-122"/>
              </a:rPr>
              <a:t>未来智能手环的发展方向</a:t>
            </a:r>
            <a:r>
              <a:rPr lang="zh-CN" altLang="en-US" sz="1200" kern="0" dirty="0">
                <a:solidFill>
                  <a:srgbClr val="232323"/>
                </a:solidFill>
                <a:latin typeface="Arial" panose="020B0604020202020204"/>
                <a:ea typeface="微软雅黑" panose="020B0503020204020204" pitchFamily="34" charset="-122"/>
              </a:rPr>
              <a:t>如下：</a:t>
            </a:r>
            <a:endParaRPr lang="zh-CN" altLang="en-US" sz="1200" kern="0" dirty="0">
              <a:solidFill>
                <a:srgbClr val="232323"/>
              </a:solidFill>
              <a:latin typeface="Arial" panose="020B0604020202020204"/>
              <a:ea typeface="微软雅黑" panose="020B0503020204020204" pitchFamily="34" charset="-122"/>
            </a:endParaRPr>
          </a:p>
          <a:p>
            <a:pPr marL="171450" indent="-171450">
              <a:buFont typeface="Wingdings" panose="05000000000000000000" charset="0"/>
              <a:buChar char="p"/>
            </a:pPr>
            <a:r>
              <a:rPr lang="zh-CN" altLang="en-US" sz="1200" kern="0" dirty="0">
                <a:solidFill>
                  <a:srgbClr val="232323"/>
                </a:solidFill>
                <a:latin typeface="Arial" panose="020B0604020202020204"/>
                <a:ea typeface="微软雅黑" panose="020B0503020204020204" pitchFamily="34" charset="-122"/>
              </a:rPr>
              <a:t>多功能整合： 智能手环将继续整合更多的健康监测功能，例如睡眠监测、血压监测等，以满足用户对健康数据全面性的需求。</a:t>
            </a:r>
            <a:endParaRPr lang="zh-CN" altLang="en-US" sz="1200" kern="0" dirty="0">
              <a:solidFill>
                <a:srgbClr val="232323"/>
              </a:solidFill>
              <a:latin typeface="Arial" panose="020B0604020202020204"/>
              <a:ea typeface="微软雅黑" panose="020B0503020204020204" pitchFamily="34" charset="-122"/>
            </a:endParaRPr>
          </a:p>
          <a:p>
            <a:pPr marL="171450" indent="-171450">
              <a:buFont typeface="Wingdings" panose="05000000000000000000" charset="0"/>
              <a:buChar char="p"/>
            </a:pPr>
            <a:endParaRPr lang="zh-CN" altLang="en-US" sz="1200" kern="0" dirty="0">
              <a:solidFill>
                <a:srgbClr val="232323"/>
              </a:solidFill>
              <a:latin typeface="Arial" panose="020B0604020202020204"/>
              <a:ea typeface="微软雅黑" panose="020B0503020204020204" pitchFamily="34" charset="-122"/>
            </a:endParaRPr>
          </a:p>
          <a:p>
            <a:pPr marL="171450" indent="-171450">
              <a:buFont typeface="Wingdings" panose="05000000000000000000" charset="0"/>
              <a:buChar char="p"/>
            </a:pPr>
            <a:r>
              <a:rPr lang="zh-CN" altLang="en-US" sz="1200" kern="0" dirty="0">
                <a:solidFill>
                  <a:srgbClr val="232323"/>
                </a:solidFill>
                <a:latin typeface="Arial" panose="020B0604020202020204"/>
                <a:ea typeface="微软雅黑" panose="020B0503020204020204" pitchFamily="34" charset="-122"/>
              </a:rPr>
              <a:t>智能诊断与预警： 结合人工智能和大数据分析，智能手环有望实现更精准的健康诊断和个性化的健康预警功能，帮助用户更好地管理健康。</a:t>
            </a:r>
            <a:endParaRPr lang="zh-CN" altLang="en-US" sz="1200" kern="0" dirty="0">
              <a:solidFill>
                <a:srgbClr val="232323"/>
              </a:solidFill>
              <a:latin typeface="Arial" panose="020B0604020202020204"/>
              <a:ea typeface="微软雅黑" panose="020B0503020204020204" pitchFamily="34" charset="-122"/>
            </a:endParaRPr>
          </a:p>
          <a:p>
            <a:pPr marL="171450" indent="-171450">
              <a:buFont typeface="Wingdings" panose="05000000000000000000" charset="0"/>
              <a:buChar char="p"/>
            </a:pPr>
            <a:endParaRPr lang="zh-CN" altLang="en-US" sz="1200" kern="0" dirty="0">
              <a:solidFill>
                <a:srgbClr val="232323"/>
              </a:solidFill>
              <a:latin typeface="Arial" panose="020B0604020202020204"/>
              <a:ea typeface="微软雅黑" panose="020B0503020204020204" pitchFamily="34" charset="-122"/>
            </a:endParaRPr>
          </a:p>
          <a:p>
            <a:pPr marL="171450" indent="-171450">
              <a:buFont typeface="Wingdings" panose="05000000000000000000" charset="0"/>
              <a:buChar char="p"/>
            </a:pPr>
            <a:r>
              <a:rPr lang="zh-CN" altLang="en-US" sz="1200" kern="0" dirty="0">
                <a:solidFill>
                  <a:srgbClr val="232323"/>
                </a:solidFill>
                <a:latin typeface="Arial" panose="020B0604020202020204"/>
                <a:ea typeface="微软雅黑" panose="020B0503020204020204" pitchFamily="34" charset="-122"/>
              </a:rPr>
              <a:t>可穿戴支付功能： 智能手环可以集成支付功能，实现便捷的线上支付，为用户提供更便利的消费体验。</a:t>
            </a:r>
            <a:endParaRPr lang="zh-CN" altLang="en-US" sz="1200" kern="0" dirty="0">
              <a:solidFill>
                <a:srgbClr val="232323"/>
              </a:solidFill>
              <a:latin typeface="Arial" panose="020B0604020202020204"/>
              <a:ea typeface="微软雅黑" panose="020B0503020204020204" pitchFamily="34" charset="-122"/>
            </a:endParaRPr>
          </a:p>
          <a:p>
            <a:pPr marL="171450" indent="-171450">
              <a:buFont typeface="Wingdings" panose="05000000000000000000" charset="0"/>
              <a:buChar char="p"/>
            </a:pPr>
            <a:endParaRPr lang="zh-CN" altLang="en-US" sz="1200" kern="0" dirty="0">
              <a:solidFill>
                <a:srgbClr val="232323"/>
              </a:solidFill>
              <a:latin typeface="Arial" panose="020B0604020202020204"/>
              <a:ea typeface="微软雅黑" panose="020B0503020204020204" pitchFamily="34" charset="-122"/>
            </a:endParaRPr>
          </a:p>
          <a:p>
            <a:pPr marL="171450" indent="-171450">
              <a:buFont typeface="Wingdings" panose="05000000000000000000" charset="0"/>
              <a:buChar char="p"/>
            </a:pPr>
            <a:r>
              <a:rPr lang="zh-CN" altLang="en-US" sz="1200" kern="0" dirty="0">
                <a:solidFill>
                  <a:srgbClr val="232323"/>
                </a:solidFill>
                <a:latin typeface="Arial" panose="020B0604020202020204"/>
                <a:ea typeface="微软雅黑" panose="020B0503020204020204" pitchFamily="34" charset="-122"/>
              </a:rPr>
              <a:t>柔性显示技术： 随着柔性显示技术的发展，智能手环有望采用柔性屏幕，进一步提升佩戴舒适度和外观设计的灵活性。</a:t>
            </a:r>
            <a:endParaRPr lang="zh-CN" altLang="en-US" sz="1200" kern="0" dirty="0">
              <a:solidFill>
                <a:srgbClr val="232323"/>
              </a:solidFill>
              <a:latin typeface="Arial" panose="020B0604020202020204"/>
              <a:ea typeface="微软雅黑" panose="020B0503020204020204" pitchFamily="34" charset="-122"/>
            </a:endParaRPr>
          </a:p>
          <a:p>
            <a:pPr marL="171450" indent="-171450">
              <a:buFont typeface="Wingdings" panose="05000000000000000000" charset="0"/>
              <a:buChar char="p"/>
            </a:pPr>
            <a:endParaRPr lang="zh-CN" altLang="en-US" sz="1200" kern="0" dirty="0">
              <a:solidFill>
                <a:srgbClr val="232323"/>
              </a:solidFill>
              <a:latin typeface="Arial" panose="020B0604020202020204"/>
              <a:ea typeface="微软雅黑" panose="020B0503020204020204" pitchFamily="34" charset="-122"/>
            </a:endParaRPr>
          </a:p>
          <a:p>
            <a:pPr marL="171450" indent="-171450">
              <a:buFont typeface="Wingdings" panose="05000000000000000000" charset="0"/>
              <a:buChar char="p"/>
            </a:pPr>
            <a:r>
              <a:rPr lang="zh-CN" altLang="en-US" sz="1200" kern="0" dirty="0">
                <a:solidFill>
                  <a:srgbClr val="232323"/>
                </a:solidFill>
                <a:latin typeface="Arial" panose="020B0604020202020204"/>
                <a:ea typeface="微软雅黑" panose="020B0503020204020204" pitchFamily="34" charset="-122"/>
              </a:rPr>
              <a:t>生物识别技术： 结合生物识别技术，智能手环可以实现更安全的身份认证功能，扩展应用场景。</a:t>
            </a:r>
            <a:endParaRPr lang="zh-CN" altLang="en-US" sz="1200" kern="0" dirty="0">
              <a:solidFill>
                <a:srgbClr val="232323"/>
              </a:solidFill>
              <a:latin typeface="Arial" panose="020B0604020202020204"/>
              <a:ea typeface="微软雅黑" panose="020B0503020204020204" pitchFamily="34" charset="-122"/>
            </a:endParaRPr>
          </a:p>
          <a:p>
            <a:pPr marL="171450" indent="-171450">
              <a:buFont typeface="Wingdings" panose="05000000000000000000" charset="0"/>
              <a:buChar char="p"/>
            </a:pPr>
            <a:endParaRPr lang="zh-CN" altLang="en-US" sz="1200" kern="0" dirty="0">
              <a:solidFill>
                <a:srgbClr val="232323"/>
              </a:solidFill>
              <a:latin typeface="Arial" panose="020B0604020202020204"/>
              <a:ea typeface="微软雅黑" panose="020B0503020204020204" pitchFamily="34" charset="-122"/>
            </a:endParaRPr>
          </a:p>
          <a:p>
            <a:pPr marL="171450" indent="-171450">
              <a:buFont typeface="Wingdings" panose="05000000000000000000" charset="0"/>
              <a:buChar char="p"/>
            </a:pPr>
            <a:r>
              <a:rPr lang="zh-CN" altLang="en-US" sz="1200" kern="0" dirty="0">
                <a:solidFill>
                  <a:srgbClr val="232323"/>
                </a:solidFill>
                <a:latin typeface="Arial" panose="020B0604020202020204"/>
                <a:ea typeface="微软雅黑" panose="020B0503020204020204" pitchFamily="34" charset="-122"/>
              </a:rPr>
              <a:t>可穿戴医疗设备： 智能手环在医疗领域的应用也将得到拓展，例如远程医疗监护、慢性病管理等方面的发展前景广阔。</a:t>
            </a:r>
            <a:endParaRPr lang="zh-CN" altLang="en-US" sz="1200" kern="0" dirty="0">
              <a:solidFill>
                <a:srgbClr val="232323"/>
              </a:solidFill>
              <a:latin typeface="Arial" panose="020B0604020202020204"/>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35781" y="1245349"/>
            <a:ext cx="4272439" cy="1177245"/>
          </a:xfrm>
          <a:prstGeom prst="rect">
            <a:avLst/>
          </a:prstGeom>
          <a:noFill/>
        </p:spPr>
        <p:txBody>
          <a:bodyPr wrap="square" lIns="68580" tIns="34290" rIns="68580" bIns="34290" rtlCol="0">
            <a:spAutoFit/>
          </a:bodyPr>
          <a:lstStyle/>
          <a:p>
            <a:pPr algn="ctr">
              <a:defRPr/>
            </a:pPr>
            <a:r>
              <a:rPr lang="en-US" altLang="zh-CN" sz="7200" b="1" dirty="0">
                <a:solidFill>
                  <a:srgbClr val="33495E"/>
                </a:solidFill>
                <a:latin typeface="Arial" panose="020B0604020202020204"/>
                <a:ea typeface="微软雅黑" panose="020B0503020204020204" pitchFamily="34" charset="-122"/>
                <a:sym typeface="Arial" panose="020B0604020202020204"/>
              </a:rPr>
              <a:t>THANKS</a:t>
            </a:r>
            <a:endParaRPr lang="en-US" altLang="zh-CN" sz="7200" b="1" dirty="0">
              <a:solidFill>
                <a:srgbClr val="33495E"/>
              </a:solidFill>
              <a:latin typeface="Arial" panose="020B0604020202020204"/>
              <a:ea typeface="微软雅黑" panose="020B0503020204020204" pitchFamily="34" charset="-122"/>
              <a:sym typeface="Arial" panose="020B0604020202020204"/>
            </a:endParaRPr>
          </a:p>
        </p:txBody>
      </p:sp>
      <p:sp>
        <p:nvSpPr>
          <p:cNvPr id="2" name="文本框 1"/>
          <p:cNvSpPr txBox="1"/>
          <p:nvPr/>
        </p:nvSpPr>
        <p:spPr>
          <a:xfrm>
            <a:off x="3542110" y="2180959"/>
            <a:ext cx="2059781" cy="560705"/>
          </a:xfrm>
          <a:prstGeom prst="rect">
            <a:avLst/>
          </a:prstGeom>
          <a:noFill/>
        </p:spPr>
        <p:txBody>
          <a:bodyPr wrap="square" lIns="68580" tIns="34290" rIns="68580" bIns="34290" rtlCol="0">
            <a:spAutoFit/>
          </a:bodyPr>
          <a:lstStyle/>
          <a:p>
            <a:pPr algn="ctr">
              <a:defRPr/>
            </a:pPr>
            <a:r>
              <a:rPr lang="zh-CN" altLang="en-US" sz="3200" dirty="0">
                <a:solidFill>
                  <a:srgbClr val="33495E"/>
                </a:solidFill>
                <a:latin typeface="Arial" panose="020B0604020202020204"/>
                <a:ea typeface="微软雅黑" panose="020B0503020204020204" pitchFamily="34" charset="-122"/>
                <a:sym typeface="Arial" panose="020B0604020202020204"/>
              </a:rPr>
              <a:t>感谢观看</a:t>
            </a:r>
            <a:endParaRPr lang="zh-CN" altLang="en-US" sz="3200" dirty="0">
              <a:solidFill>
                <a:srgbClr val="33495E"/>
              </a:solidFill>
              <a:latin typeface="Arial" panose="020B0604020202020204"/>
              <a:ea typeface="微软雅黑" panose="020B0503020204020204" pitchFamily="34" charset="-122"/>
              <a:sym typeface="Arial" panose="020B0604020202020204"/>
            </a:endParaRPr>
          </a:p>
        </p:txBody>
      </p:sp>
      <p:sp>
        <p:nvSpPr>
          <p:cNvPr id="11" name="TextBox 24"/>
          <p:cNvSpPr txBox="1"/>
          <p:nvPr/>
        </p:nvSpPr>
        <p:spPr>
          <a:xfrm>
            <a:off x="2518032" y="2812527"/>
            <a:ext cx="4107936" cy="321945"/>
          </a:xfrm>
          <a:prstGeom prst="rect">
            <a:avLst/>
          </a:prstGeom>
          <a:noFill/>
        </p:spPr>
        <p:txBody>
          <a:bodyPr wrap="square" rtlCol="0">
            <a:spAutoFit/>
          </a:bodyPr>
          <a:lstStyle/>
          <a:p>
            <a:pPr algn="ctr"/>
            <a:r>
              <a:rPr lang="zh-CN" altLang="en-US" sz="1500" dirty="0">
                <a:solidFill>
                  <a:srgbClr val="33495E"/>
                </a:solidFill>
                <a:latin typeface="Arial" panose="020B0604020202020204"/>
                <a:ea typeface="微软雅黑" panose="020B0503020204020204" pitchFamily="34" charset="-122"/>
                <a:sym typeface="Arial" panose="020B0604020202020204"/>
              </a:rPr>
              <a:t>信息科学与工程学院      班级：</a:t>
            </a:r>
            <a:r>
              <a:rPr lang="en-US" altLang="zh-CN" sz="1500" dirty="0">
                <a:solidFill>
                  <a:srgbClr val="33495E"/>
                </a:solidFill>
                <a:latin typeface="Arial" panose="020B0604020202020204"/>
                <a:ea typeface="微软雅黑" panose="020B0503020204020204" pitchFamily="34" charset="-122"/>
                <a:sym typeface="Arial" panose="020B0604020202020204"/>
              </a:rPr>
              <a:t> </a:t>
            </a:r>
            <a:r>
              <a:rPr lang="zh-CN" altLang="en-US" sz="1500" dirty="0">
                <a:solidFill>
                  <a:srgbClr val="33495E"/>
                </a:solidFill>
                <a:latin typeface="Arial" panose="020B0604020202020204"/>
                <a:ea typeface="微软雅黑" panose="020B0503020204020204" pitchFamily="34" charset="-122"/>
                <a:sym typeface="Arial" panose="020B0604020202020204"/>
              </a:rPr>
              <a:t>电子</a:t>
            </a:r>
            <a:r>
              <a:rPr lang="en-US" altLang="zh-CN" sz="1500" dirty="0">
                <a:solidFill>
                  <a:srgbClr val="33495E"/>
                </a:solidFill>
                <a:latin typeface="Arial" panose="020B0604020202020204"/>
                <a:ea typeface="微软雅黑" panose="020B0503020204020204" pitchFamily="34" charset="-122"/>
                <a:sym typeface="Arial" panose="020B0604020202020204"/>
              </a:rPr>
              <a:t>2002</a:t>
            </a:r>
            <a:r>
              <a:rPr lang="zh-CN" altLang="en-US" sz="1500" dirty="0">
                <a:solidFill>
                  <a:srgbClr val="33495E"/>
                </a:solidFill>
                <a:latin typeface="Arial" panose="020B0604020202020204"/>
                <a:ea typeface="微软雅黑" panose="020B0503020204020204" pitchFamily="34" charset="-122"/>
                <a:sym typeface="Arial" panose="020B0604020202020204"/>
              </a:rPr>
              <a:t>班</a:t>
            </a:r>
            <a:endParaRPr lang="zh-CN" altLang="en-US" sz="1500" dirty="0">
              <a:solidFill>
                <a:srgbClr val="33495E"/>
              </a:solidFill>
              <a:latin typeface="Arial" panose="020B0604020202020204"/>
              <a:ea typeface="微软雅黑" panose="020B0503020204020204" pitchFamily="34" charset="-122"/>
              <a:sym typeface="Arial" panose="020B0604020202020204"/>
            </a:endParaRPr>
          </a:p>
        </p:txBody>
      </p:sp>
      <p:grpSp>
        <p:nvGrpSpPr>
          <p:cNvPr id="12" name="组合 11"/>
          <p:cNvGrpSpPr/>
          <p:nvPr/>
        </p:nvGrpSpPr>
        <p:grpSpPr>
          <a:xfrm>
            <a:off x="2931097" y="3870869"/>
            <a:ext cx="3281806" cy="284029"/>
            <a:chOff x="3153258" y="4604579"/>
            <a:chExt cx="3080245" cy="216027"/>
          </a:xfrm>
          <a:solidFill>
            <a:srgbClr val="232323"/>
          </a:solidFill>
        </p:grpSpPr>
        <p:sp>
          <p:nvSpPr>
            <p:cNvPr id="13" name="矩形 26"/>
            <p:cNvSpPr/>
            <p:nvPr/>
          </p:nvSpPr>
          <p:spPr>
            <a:xfrm>
              <a:off x="3153258" y="4604582"/>
              <a:ext cx="1449873"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chemeClr val="bg1"/>
                  </a:solidFill>
                  <a:latin typeface="Arial" panose="020B0604020202020204"/>
                  <a:ea typeface="微软雅黑" panose="020B0503020204020204" pitchFamily="34" charset="-122"/>
                  <a:sym typeface="Arial" panose="020B0604020202020204"/>
                </a:rPr>
                <a:t>答辩人：</a:t>
              </a:r>
              <a:r>
                <a:rPr lang="zh-CN" altLang="en-US" sz="1300" dirty="0">
                  <a:solidFill>
                    <a:schemeClr val="bg1"/>
                  </a:solidFill>
                  <a:latin typeface="Arial" panose="020B0604020202020204"/>
                  <a:ea typeface="微软雅黑" panose="020B0503020204020204" pitchFamily="34" charset="-122"/>
                  <a:sym typeface="Arial" panose="020B0604020202020204"/>
                </a:rPr>
                <a:t>高峰</a:t>
              </a:r>
              <a:endParaRPr lang="zh-CN" altLang="en-US" sz="1300" dirty="0">
                <a:solidFill>
                  <a:schemeClr val="bg1"/>
                </a:solidFill>
                <a:latin typeface="Arial" panose="020B0604020202020204"/>
                <a:ea typeface="微软雅黑" panose="020B0503020204020204" pitchFamily="34" charset="-122"/>
                <a:sym typeface="Arial" panose="020B0604020202020204"/>
              </a:endParaRPr>
            </a:p>
          </p:txBody>
        </p:sp>
        <p:sp>
          <p:nvSpPr>
            <p:cNvPr id="14" name="矩形 27"/>
            <p:cNvSpPr/>
            <p:nvPr/>
          </p:nvSpPr>
          <p:spPr>
            <a:xfrm>
              <a:off x="4780313" y="4604579"/>
              <a:ext cx="1453190" cy="216024"/>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chemeClr val="bg1"/>
                  </a:solidFill>
                  <a:latin typeface="Arial" panose="020B0604020202020204"/>
                  <a:ea typeface="微软雅黑" panose="020B0503020204020204" pitchFamily="34" charset="-122"/>
                  <a:sym typeface="Arial" panose="020B0604020202020204"/>
                </a:rPr>
                <a:t>导师：谢家</a:t>
              </a:r>
              <a:r>
                <a:rPr lang="zh-CN" altLang="en-US" sz="1300" dirty="0">
                  <a:solidFill>
                    <a:schemeClr val="bg1"/>
                  </a:solidFill>
                  <a:latin typeface="Arial" panose="020B0604020202020204"/>
                  <a:ea typeface="微软雅黑" panose="020B0503020204020204" pitchFamily="34" charset="-122"/>
                  <a:sym typeface="Arial" panose="020B0604020202020204"/>
                </a:rPr>
                <a:t>宇</a:t>
              </a:r>
              <a:endParaRPr lang="zh-CN" altLang="en-US" sz="1300" dirty="0">
                <a:solidFill>
                  <a:schemeClr val="bg1"/>
                </a:solidFill>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1"/>
            </p:custDataLst>
          </p:nvPr>
        </p:nvSpPr>
        <p:spPr>
          <a:xfrm>
            <a:off x="1757491" y="2311823"/>
            <a:ext cx="2876631" cy="737235"/>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选题背景与</a:t>
            </a:r>
            <a:r>
              <a:rPr lang="zh-CN" altLang="en-US" sz="1800" dirty="0">
                <a:solidFill>
                  <a:srgbClr val="33495E"/>
                </a:solidFill>
                <a:latin typeface="Arial" panose="020B0604020202020204"/>
                <a:ea typeface="微软雅黑" panose="020B0503020204020204" pitchFamily="34" charset="-122"/>
                <a:sym typeface="Arial" panose="020B0604020202020204"/>
              </a:rPr>
              <a:t>现状</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a:p>
            <a:pPr marL="171450" indent="-171450">
              <a:buFont typeface="Wingdings" panose="05000000000000000000" charset="0"/>
              <a:buChar char="l"/>
            </a:pPr>
            <a:r>
              <a:rPr lang="en-US" altLang="zh-CN" sz="1200" dirty="0">
                <a:solidFill>
                  <a:schemeClr val="tx1">
                    <a:lumMod val="50000"/>
                    <a:lumOff val="50000"/>
                  </a:schemeClr>
                </a:solidFill>
                <a:latin typeface="Arial" panose="020B0604020202020204"/>
                <a:ea typeface="微软雅黑" panose="020B0503020204020204" pitchFamily="34" charset="-122"/>
                <a:sym typeface="Arial" panose="020B0604020202020204"/>
              </a:rPr>
              <a:t>选题背景</a:t>
            </a:r>
            <a:endParaRPr lang="en-US" altLang="zh-CN" sz="1200"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marL="171450" indent="-171450">
              <a:buFont typeface="Wingdings" panose="05000000000000000000" charset="0"/>
              <a:buChar char="l"/>
            </a:pPr>
            <a:r>
              <a:rPr lang="en-US" altLang="zh-CN" sz="1200" dirty="0">
                <a:solidFill>
                  <a:schemeClr val="tx1">
                    <a:lumMod val="50000"/>
                    <a:lumOff val="50000"/>
                  </a:schemeClr>
                </a:solidFill>
                <a:latin typeface="Arial" panose="020B0604020202020204"/>
                <a:ea typeface="微软雅黑" panose="020B0503020204020204" pitchFamily="34" charset="-122"/>
                <a:sym typeface="Arial" panose="020B0604020202020204"/>
              </a:rPr>
              <a:t>国内外现状</a:t>
            </a:r>
            <a:endParaRPr lang="en-US" altLang="zh-CN" sz="1200"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sp>
        <p:nvSpPr>
          <p:cNvPr id="25" name="圆角矩形 24"/>
          <p:cNvSpPr/>
          <p:nvPr>
            <p:custDataLst>
              <p:tags r:id="rId2"/>
            </p:custDataLst>
          </p:nvPr>
        </p:nvSpPr>
        <p:spPr>
          <a:xfrm>
            <a:off x="1327390" y="2360348"/>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26" name="文本框 17"/>
          <p:cNvSpPr txBox="1"/>
          <p:nvPr>
            <p:custDataLst>
              <p:tags r:id="rId3"/>
            </p:custDataLst>
          </p:nvPr>
        </p:nvSpPr>
        <p:spPr>
          <a:xfrm>
            <a:off x="1277884" y="2364055"/>
            <a:ext cx="549978" cy="400110"/>
          </a:xfrm>
          <a:prstGeom prst="rect">
            <a:avLst/>
          </a:prstGeom>
          <a:noFill/>
        </p:spPr>
        <p:txBody>
          <a:bodyPr wrap="square" rtlCol="0">
            <a:spAutoFit/>
          </a:bodyPr>
          <a:lstStyle/>
          <a:p>
            <a:pPr algn="ctr">
              <a:defRPr/>
            </a:pPr>
            <a:r>
              <a:rPr lang="en-US" altLang="zh-CN" sz="2000" dirty="0">
                <a:solidFill>
                  <a:schemeClr val="bg1"/>
                </a:solidFill>
                <a:latin typeface="Arial" panose="020B0604020202020204"/>
                <a:ea typeface="微软雅黑" panose="020B0503020204020204" pitchFamily="34" charset="-122"/>
                <a:sym typeface="Arial" panose="020B0604020202020204"/>
              </a:rPr>
              <a:t>01</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37" name="圆角矩形 36"/>
          <p:cNvSpPr/>
          <p:nvPr>
            <p:custDataLst>
              <p:tags r:id="rId4"/>
            </p:custDataLst>
          </p:nvPr>
        </p:nvSpPr>
        <p:spPr>
          <a:xfrm>
            <a:off x="1327390" y="3317626"/>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38" name="文本框 17"/>
          <p:cNvSpPr txBox="1"/>
          <p:nvPr>
            <p:custDataLst>
              <p:tags r:id="rId5"/>
            </p:custDataLst>
          </p:nvPr>
        </p:nvSpPr>
        <p:spPr>
          <a:xfrm>
            <a:off x="1292460" y="3321333"/>
            <a:ext cx="549978" cy="400110"/>
          </a:xfrm>
          <a:prstGeom prst="rect">
            <a:avLst/>
          </a:prstGeom>
          <a:noFill/>
        </p:spPr>
        <p:txBody>
          <a:bodyPr wrap="square" rtlCol="0">
            <a:spAutoFit/>
          </a:bodyPr>
          <a:lstStyle/>
          <a:p>
            <a:pPr>
              <a:defRPr/>
            </a:pPr>
            <a:r>
              <a:rPr lang="en-US" altLang="zh-CN" sz="2000" dirty="0">
                <a:solidFill>
                  <a:schemeClr val="bg1"/>
                </a:solidFill>
                <a:latin typeface="Arial" panose="020B0604020202020204"/>
                <a:ea typeface="微软雅黑" panose="020B0503020204020204" pitchFamily="34" charset="-122"/>
                <a:sym typeface="Arial" panose="020B0604020202020204"/>
              </a:rPr>
              <a:t>03</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41" name="文本框 10"/>
          <p:cNvSpPr txBox="1"/>
          <p:nvPr>
            <p:custDataLst>
              <p:tags r:id="rId6"/>
            </p:custDataLst>
          </p:nvPr>
        </p:nvSpPr>
        <p:spPr>
          <a:xfrm>
            <a:off x="1772067" y="3254818"/>
            <a:ext cx="2862055" cy="101473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设计模块与</a:t>
            </a:r>
            <a:r>
              <a:rPr lang="zh-CN" altLang="en-US" sz="1800" dirty="0">
                <a:solidFill>
                  <a:srgbClr val="33495E"/>
                </a:solidFill>
                <a:latin typeface="Arial" panose="020B0604020202020204"/>
                <a:ea typeface="微软雅黑" panose="020B0503020204020204" pitchFamily="34" charset="-122"/>
                <a:sym typeface="Arial" panose="020B0604020202020204"/>
              </a:rPr>
              <a:t>功能</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a:p>
            <a:pPr marL="171450" indent="-171450" algn="l">
              <a:lnSpc>
                <a:spcPct val="100000"/>
              </a:lnSpc>
              <a:buClrTx/>
              <a:buSzTx/>
              <a:buFont typeface="Wingdings" panose="05000000000000000000" charset="0"/>
              <a:buChar char="l"/>
            </a:pPr>
            <a:r>
              <a:rPr lang="en-US" altLang="zh-CN" sz="1200" dirty="0">
                <a:solidFill>
                  <a:schemeClr val="tx1">
                    <a:lumMod val="50000"/>
                    <a:lumOff val="50000"/>
                  </a:schemeClr>
                </a:solidFill>
                <a:latin typeface="Arial" panose="020B0604020202020204"/>
                <a:ea typeface="微软雅黑" panose="020B0503020204020204" pitchFamily="34" charset="-122"/>
                <a:sym typeface="+mn-lt"/>
              </a:rPr>
              <a:t>模块原理</a:t>
            </a:r>
            <a:endParaRPr lang="en-US" altLang="zh-CN" sz="1200" dirty="0">
              <a:solidFill>
                <a:schemeClr val="tx1">
                  <a:lumMod val="50000"/>
                  <a:lumOff val="50000"/>
                </a:schemeClr>
              </a:solidFill>
              <a:latin typeface="Arial" panose="020B0604020202020204"/>
              <a:ea typeface="微软雅黑" panose="020B0503020204020204" pitchFamily="34" charset="-122"/>
              <a:sym typeface="+mn-lt"/>
            </a:endParaRPr>
          </a:p>
          <a:p>
            <a:pPr marL="171450" indent="-171450" algn="l">
              <a:lnSpc>
                <a:spcPct val="100000"/>
              </a:lnSpc>
              <a:buClrTx/>
              <a:buSzTx/>
              <a:buFont typeface="Wingdings" panose="05000000000000000000" charset="0"/>
              <a:buChar char="l"/>
            </a:pPr>
            <a:r>
              <a:rPr lang="en-US" altLang="zh-CN" sz="1200" dirty="0">
                <a:solidFill>
                  <a:schemeClr val="tx1">
                    <a:lumMod val="50000"/>
                    <a:lumOff val="50000"/>
                  </a:schemeClr>
                </a:solidFill>
                <a:latin typeface="Arial" panose="020B0604020202020204"/>
                <a:ea typeface="微软雅黑" panose="020B0503020204020204" pitchFamily="34" charset="-122"/>
                <a:sym typeface="+mn-lt"/>
              </a:rPr>
              <a:t>功能实现</a:t>
            </a:r>
            <a:endParaRPr lang="en-US" altLang="zh-CN" sz="1200" dirty="0">
              <a:solidFill>
                <a:schemeClr val="tx1">
                  <a:lumMod val="50000"/>
                  <a:lumOff val="50000"/>
                </a:schemeClr>
              </a:solidFill>
              <a:latin typeface="Arial" panose="020B0604020202020204"/>
              <a:ea typeface="微软雅黑" panose="020B0503020204020204" pitchFamily="34" charset="-122"/>
              <a:sym typeface="+mn-lt"/>
            </a:endParaRPr>
          </a:p>
          <a:p>
            <a:endParaRPr lang="zh-CN" altLang="en-US" sz="1800" dirty="0">
              <a:solidFill>
                <a:srgbClr val="33495E"/>
              </a:solidFill>
              <a:latin typeface="Arial" panose="020B0604020202020204"/>
              <a:ea typeface="微软雅黑" panose="020B0503020204020204" pitchFamily="34" charset="-122"/>
              <a:sym typeface="Arial" panose="020B0604020202020204"/>
            </a:endParaRPr>
          </a:p>
        </p:txBody>
      </p:sp>
      <p:sp>
        <p:nvSpPr>
          <p:cNvPr id="36" name="文本框 10"/>
          <p:cNvSpPr txBox="1"/>
          <p:nvPr>
            <p:custDataLst>
              <p:tags r:id="rId7"/>
            </p:custDataLst>
          </p:nvPr>
        </p:nvSpPr>
        <p:spPr>
          <a:xfrm>
            <a:off x="5834289" y="2311823"/>
            <a:ext cx="2639776" cy="737235"/>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设计流程与</a:t>
            </a:r>
            <a:r>
              <a:rPr lang="zh-CN" altLang="en-US" sz="1800" dirty="0">
                <a:solidFill>
                  <a:srgbClr val="33495E"/>
                </a:solidFill>
                <a:latin typeface="Arial" panose="020B0604020202020204"/>
                <a:ea typeface="微软雅黑" panose="020B0503020204020204" pitchFamily="34" charset="-122"/>
                <a:sym typeface="Arial" panose="020B0604020202020204"/>
              </a:rPr>
              <a:t>架构</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a:p>
            <a:pPr marL="171450" indent="-171450" algn="l">
              <a:buClrTx/>
              <a:buSzTx/>
              <a:buFont typeface="Wingdings" panose="05000000000000000000" charset="0"/>
              <a:buChar char="l"/>
            </a:pPr>
            <a:r>
              <a:rPr lang="en-US" altLang="zh-CN" sz="1200" dirty="0">
                <a:solidFill>
                  <a:schemeClr val="tx1">
                    <a:lumMod val="50000"/>
                    <a:lumOff val="50000"/>
                  </a:schemeClr>
                </a:solidFill>
                <a:latin typeface="Arial" panose="020B0604020202020204"/>
                <a:ea typeface="微软雅黑" panose="020B0503020204020204" pitchFamily="34" charset="-122"/>
                <a:sym typeface="Arial" panose="020B0604020202020204"/>
              </a:rPr>
              <a:t>系统设计流程</a:t>
            </a:r>
            <a:endParaRPr lang="en-US" altLang="zh-CN" sz="1200"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marL="171450" indent="-171450" algn="l">
              <a:buClrTx/>
              <a:buSzTx/>
              <a:buFont typeface="Wingdings" panose="05000000000000000000" charset="0"/>
              <a:buChar char="l"/>
            </a:pPr>
            <a:r>
              <a:rPr lang="en-US" altLang="zh-CN" sz="1200" dirty="0">
                <a:solidFill>
                  <a:schemeClr val="tx1">
                    <a:lumMod val="50000"/>
                    <a:lumOff val="50000"/>
                  </a:schemeClr>
                </a:solidFill>
                <a:latin typeface="Arial" panose="020B0604020202020204"/>
                <a:ea typeface="微软雅黑" panose="020B0503020204020204" pitchFamily="34" charset="-122"/>
                <a:sym typeface="Arial" panose="020B0604020202020204"/>
              </a:rPr>
              <a:t>系统架构</a:t>
            </a:r>
            <a:endParaRPr lang="en-US" altLang="zh-CN" sz="1200"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sp>
        <p:nvSpPr>
          <p:cNvPr id="42" name="圆角矩形 41"/>
          <p:cNvSpPr/>
          <p:nvPr>
            <p:custDataLst>
              <p:tags r:id="rId8"/>
            </p:custDataLst>
          </p:nvPr>
        </p:nvSpPr>
        <p:spPr>
          <a:xfrm>
            <a:off x="5399286" y="2360348"/>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43" name="文本框 17"/>
          <p:cNvSpPr txBox="1"/>
          <p:nvPr>
            <p:custDataLst>
              <p:tags r:id="rId9"/>
            </p:custDataLst>
          </p:nvPr>
        </p:nvSpPr>
        <p:spPr>
          <a:xfrm>
            <a:off x="5349780" y="2364055"/>
            <a:ext cx="549978" cy="400110"/>
          </a:xfrm>
          <a:prstGeom prst="rect">
            <a:avLst/>
          </a:prstGeom>
          <a:noFill/>
        </p:spPr>
        <p:txBody>
          <a:bodyPr wrap="square" rtlCol="0">
            <a:spAutoFit/>
          </a:bodyPr>
          <a:lstStyle/>
          <a:p>
            <a:pPr>
              <a:defRPr/>
            </a:pPr>
            <a:r>
              <a:rPr lang="en-US" altLang="zh-CN" sz="2000" dirty="0">
                <a:solidFill>
                  <a:schemeClr val="bg1"/>
                </a:solidFill>
                <a:latin typeface="Arial" panose="020B0604020202020204"/>
                <a:ea typeface="微软雅黑" panose="020B0503020204020204" pitchFamily="34" charset="-122"/>
                <a:sym typeface="Arial" panose="020B0604020202020204"/>
              </a:rPr>
              <a:t>02</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50" name="文本框 10"/>
          <p:cNvSpPr txBox="1"/>
          <p:nvPr>
            <p:custDataLst>
              <p:tags r:id="rId10"/>
            </p:custDataLst>
          </p:nvPr>
        </p:nvSpPr>
        <p:spPr>
          <a:xfrm>
            <a:off x="5834288" y="3254819"/>
            <a:ext cx="2633877" cy="883920"/>
          </a:xfrm>
          <a:prstGeom prst="rect">
            <a:avLst/>
          </a:prstGeom>
          <a:noFill/>
        </p:spPr>
        <p:txBody>
          <a:bodyPr wrap="square" rtlCol="0">
            <a:spAutoFit/>
          </a:bodyPr>
          <a:lstStyle/>
          <a:p>
            <a:pPr algn="l"/>
            <a:r>
              <a:rPr lang="zh-CN" altLang="en-US" sz="1800" dirty="0">
                <a:solidFill>
                  <a:srgbClr val="33495E"/>
                </a:solidFill>
                <a:latin typeface="Arial" panose="020B0604020202020204"/>
                <a:ea typeface="微软雅黑" panose="020B0503020204020204" pitchFamily="34" charset="-122"/>
                <a:sym typeface="+mn-lt"/>
              </a:rPr>
              <a:t>总结分析与展望</a:t>
            </a:r>
            <a:endParaRPr lang="zh-CN" altLang="en-US" sz="1800" dirty="0">
              <a:solidFill>
                <a:srgbClr val="33495E"/>
              </a:solidFill>
              <a:latin typeface="Arial" panose="020B0604020202020204"/>
              <a:ea typeface="微软雅黑" panose="020B0503020204020204" pitchFamily="34" charset="-122"/>
              <a:sym typeface="+mn-lt"/>
            </a:endParaRPr>
          </a:p>
          <a:p>
            <a:pPr marL="171450" indent="-171450" algn="l">
              <a:lnSpc>
                <a:spcPct val="100000"/>
              </a:lnSpc>
              <a:buClrTx/>
              <a:buSzTx/>
              <a:buFont typeface="Wingdings" panose="05000000000000000000" charset="0"/>
              <a:buChar char="l"/>
            </a:pPr>
            <a:r>
              <a:rPr lang="en-US" altLang="zh-CN" sz="1200" dirty="0">
                <a:solidFill>
                  <a:schemeClr val="tx1">
                    <a:lumMod val="50000"/>
                    <a:lumOff val="50000"/>
                  </a:schemeClr>
                </a:solidFill>
                <a:latin typeface="Arial" panose="020B0604020202020204"/>
                <a:ea typeface="微软雅黑" panose="020B0503020204020204" pitchFamily="34" charset="-122"/>
                <a:sym typeface="+mn-lt"/>
              </a:rPr>
              <a:t>设计总结</a:t>
            </a:r>
            <a:endParaRPr lang="en-US" altLang="zh-CN" sz="1200" dirty="0">
              <a:solidFill>
                <a:schemeClr val="tx1">
                  <a:lumMod val="50000"/>
                  <a:lumOff val="50000"/>
                </a:schemeClr>
              </a:solidFill>
              <a:latin typeface="Arial" panose="020B0604020202020204"/>
              <a:ea typeface="微软雅黑" panose="020B0503020204020204" pitchFamily="34" charset="-122"/>
              <a:sym typeface="+mn-lt"/>
            </a:endParaRPr>
          </a:p>
          <a:p>
            <a:pPr marL="171450" indent="-171450" algn="l">
              <a:lnSpc>
                <a:spcPct val="100000"/>
              </a:lnSpc>
              <a:buClrTx/>
              <a:buSzTx/>
              <a:buFont typeface="Wingdings" panose="05000000000000000000" charset="0"/>
              <a:buChar char="l"/>
            </a:pPr>
            <a:r>
              <a:rPr lang="en-US" altLang="zh-CN" sz="1200" dirty="0">
                <a:solidFill>
                  <a:schemeClr val="tx1">
                    <a:lumMod val="50000"/>
                    <a:lumOff val="50000"/>
                  </a:schemeClr>
                </a:solidFill>
                <a:latin typeface="Arial" panose="020B0604020202020204"/>
                <a:ea typeface="微软雅黑" panose="020B0503020204020204" pitchFamily="34" charset="-122"/>
                <a:sym typeface="+mn-lt"/>
              </a:rPr>
              <a:t>未来发展</a:t>
            </a:r>
            <a:endParaRPr lang="en-US" altLang="zh-CN" sz="1200" dirty="0">
              <a:solidFill>
                <a:schemeClr val="tx1">
                  <a:lumMod val="50000"/>
                  <a:lumOff val="50000"/>
                </a:schemeClr>
              </a:solidFill>
              <a:latin typeface="Arial" panose="020B0604020202020204"/>
              <a:ea typeface="微软雅黑" panose="020B0503020204020204" pitchFamily="34" charset="-122"/>
              <a:sym typeface="+mn-lt"/>
            </a:endParaRPr>
          </a:p>
          <a:p>
            <a:pPr algn="ctr"/>
            <a:endParaRPr lang="zh-CN" altLang="en-US" sz="950" dirty="0">
              <a:solidFill>
                <a:srgbClr val="33495E"/>
              </a:solidFill>
              <a:latin typeface="Arial" panose="020B0604020202020204"/>
              <a:ea typeface="微软雅黑" panose="020B0503020204020204" pitchFamily="34" charset="-122"/>
              <a:sym typeface="Arial" panose="020B0604020202020204"/>
            </a:endParaRPr>
          </a:p>
        </p:txBody>
      </p:sp>
      <p:sp>
        <p:nvSpPr>
          <p:cNvPr id="51" name="圆角矩形 50"/>
          <p:cNvSpPr/>
          <p:nvPr>
            <p:custDataLst>
              <p:tags r:id="rId11"/>
            </p:custDataLst>
          </p:nvPr>
        </p:nvSpPr>
        <p:spPr>
          <a:xfrm>
            <a:off x="5399286" y="3317627"/>
            <a:ext cx="407526" cy="407525"/>
          </a:xfrm>
          <a:prstGeom prst="round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bg1"/>
              </a:solidFill>
              <a:latin typeface="Arial" panose="020B0604020202020204"/>
              <a:ea typeface="微软雅黑" panose="020B0503020204020204" pitchFamily="34" charset="-122"/>
              <a:sym typeface="Arial" panose="020B0604020202020204"/>
            </a:endParaRPr>
          </a:p>
        </p:txBody>
      </p:sp>
      <p:sp>
        <p:nvSpPr>
          <p:cNvPr id="52" name="文本框 17"/>
          <p:cNvSpPr txBox="1"/>
          <p:nvPr>
            <p:custDataLst>
              <p:tags r:id="rId12"/>
            </p:custDataLst>
          </p:nvPr>
        </p:nvSpPr>
        <p:spPr>
          <a:xfrm>
            <a:off x="5327746" y="3321334"/>
            <a:ext cx="549978" cy="400110"/>
          </a:xfrm>
          <a:prstGeom prst="rect">
            <a:avLst/>
          </a:prstGeom>
          <a:noFill/>
        </p:spPr>
        <p:txBody>
          <a:bodyPr wrap="square" rtlCol="0">
            <a:spAutoFit/>
          </a:bodyPr>
          <a:lstStyle/>
          <a:p>
            <a:pPr algn="ctr">
              <a:defRPr/>
            </a:pPr>
            <a:r>
              <a:rPr lang="en-US" altLang="zh-CN" sz="2000" dirty="0">
                <a:solidFill>
                  <a:schemeClr val="bg1"/>
                </a:solidFill>
                <a:latin typeface="Arial" panose="020B0604020202020204"/>
                <a:ea typeface="微软雅黑" panose="020B0503020204020204" pitchFamily="34" charset="-122"/>
                <a:sym typeface="Arial" panose="020B0604020202020204"/>
              </a:rPr>
              <a:t>04</a:t>
            </a:r>
            <a:endParaRPr lang="en-US" altLang="zh-CN" sz="2000" dirty="0">
              <a:solidFill>
                <a:schemeClr val="bg1"/>
              </a:solidFill>
              <a:latin typeface="Arial" panose="020B0604020202020204"/>
              <a:ea typeface="微软雅黑" panose="020B0503020204020204" pitchFamily="34" charset="-122"/>
              <a:sym typeface="Arial" panose="020B0604020202020204"/>
            </a:endParaRPr>
          </a:p>
        </p:txBody>
      </p:sp>
      <p:sp>
        <p:nvSpPr>
          <p:cNvPr id="33" name="文本框 32"/>
          <p:cNvSpPr txBox="1"/>
          <p:nvPr/>
        </p:nvSpPr>
        <p:spPr>
          <a:xfrm>
            <a:off x="3648196" y="703339"/>
            <a:ext cx="1847608" cy="769441"/>
          </a:xfrm>
          <a:prstGeom prst="rect">
            <a:avLst/>
          </a:prstGeom>
          <a:noFill/>
        </p:spPr>
        <p:txBody>
          <a:bodyPr wrap="square" rtlCol="0">
            <a:spAutoFit/>
          </a:bodyPr>
          <a:lstStyle/>
          <a:p>
            <a:pPr algn="ctr"/>
            <a:r>
              <a:rPr lang="zh-CN" altLang="en-US" sz="4400" spc="-225" dirty="0">
                <a:solidFill>
                  <a:srgbClr val="33495E"/>
                </a:solidFill>
                <a:latin typeface="汉真广标" pitchFamily="49" charset="-122"/>
                <a:ea typeface="汉真广标" pitchFamily="49" charset="-122"/>
                <a:sym typeface="Arial" panose="020B0604020202020204"/>
              </a:rPr>
              <a:t>目 录</a:t>
            </a:r>
            <a:endParaRPr lang="zh-CN" altLang="en-US" sz="4400" spc="-225" dirty="0">
              <a:solidFill>
                <a:srgbClr val="33495E"/>
              </a:solidFill>
              <a:latin typeface="汉真广标" pitchFamily="49" charset="-122"/>
              <a:ea typeface="汉真广标" pitchFamily="49" charset="-122"/>
              <a:sym typeface="Arial" panose="020B0604020202020204"/>
            </a:endParaRPr>
          </a:p>
        </p:txBody>
      </p:sp>
      <p:sp>
        <p:nvSpPr>
          <p:cNvPr id="3" name="文本框 2"/>
          <p:cNvSpPr txBox="1"/>
          <p:nvPr/>
        </p:nvSpPr>
        <p:spPr>
          <a:xfrm>
            <a:off x="3733745" y="1376257"/>
            <a:ext cx="1676510" cy="369332"/>
          </a:xfrm>
          <a:prstGeom prst="rect">
            <a:avLst/>
          </a:prstGeom>
          <a:noFill/>
        </p:spPr>
        <p:txBody>
          <a:bodyPr vert="horz" wrap="square" rtlCol="0">
            <a:spAutoFit/>
          </a:bodyPr>
          <a:lstStyle/>
          <a:p>
            <a:pPr algn="ctr"/>
            <a:r>
              <a:rPr lang="en-US" altLang="zh-CN" sz="1800" b="1" dirty="0">
                <a:solidFill>
                  <a:srgbClr val="33495E"/>
                </a:solidFill>
                <a:latin typeface="Arial" panose="020B0604020202020204"/>
                <a:ea typeface="微软雅黑" panose="020B0503020204020204" pitchFamily="34" charset="-122"/>
                <a:sym typeface="Arial" panose="020B0604020202020204"/>
              </a:rPr>
              <a:t>CONTENTS</a:t>
            </a:r>
            <a:endParaRPr lang="en-US" altLang="zh-CN" sz="1800" b="1" dirty="0">
              <a:solidFill>
                <a:srgbClr val="33495E"/>
              </a:solidFill>
              <a:latin typeface="Arial" panose="020B0604020202020204"/>
              <a:ea typeface="微软雅黑" panose="020B0503020204020204" pitchFamily="34" charset="-122"/>
              <a:sym typeface="Arial" panose="020B0604020202020204"/>
            </a:endParaRPr>
          </a:p>
        </p:txBody>
      </p:sp>
      <p:sp>
        <p:nvSpPr>
          <p:cNvPr id="2" name="矩形 1"/>
          <p:cNvSpPr/>
          <p:nvPr/>
        </p:nvSpPr>
        <p:spPr>
          <a:xfrm>
            <a:off x="4261623" y="178557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17"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1"/>
          <p:cNvSpPr txBox="1"/>
          <p:nvPr/>
        </p:nvSpPr>
        <p:spPr>
          <a:xfrm>
            <a:off x="798765" y="1267549"/>
            <a:ext cx="3251597" cy="807913"/>
          </a:xfrm>
          <a:prstGeom prst="rect">
            <a:avLst/>
          </a:prstGeom>
          <a:noFill/>
        </p:spPr>
        <p:txBody>
          <a:bodyPr wrap="square" lIns="68580" tIns="34290" rIns="68580" bIns="34290" rtlCol="0">
            <a:spAutoFit/>
          </a:bodyPr>
          <a:lstStyle/>
          <a:p>
            <a:r>
              <a:rPr lang="en-US" altLang="zh-CN" sz="4800" dirty="0">
                <a:solidFill>
                  <a:srgbClr val="33495E"/>
                </a:solidFill>
                <a:latin typeface="Arial" panose="020B0604020202020204"/>
                <a:ea typeface="微软雅黑" panose="020B0503020204020204" pitchFamily="34" charset="-122"/>
                <a:sym typeface="Arial" panose="020B0604020202020204"/>
              </a:rPr>
              <a:t>PART 01</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7" name="文本框 36"/>
          <p:cNvSpPr txBox="1"/>
          <p:nvPr/>
        </p:nvSpPr>
        <p:spPr>
          <a:xfrm>
            <a:off x="798765" y="2710748"/>
            <a:ext cx="3860006" cy="49911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Wingdings" panose="05000000000000000000" charset="0"/>
              <a:buChar char="l"/>
            </a:pPr>
            <a:r>
              <a:rPr lang="en-US" altLang="zh-CN" sz="1400" dirty="0">
                <a:solidFill>
                  <a:schemeClr val="tx1">
                    <a:lumMod val="50000"/>
                    <a:lumOff val="50000"/>
                  </a:schemeClr>
                </a:solidFill>
                <a:latin typeface="Arial" panose="020B0604020202020204"/>
                <a:ea typeface="微软雅黑" panose="020B0503020204020204" pitchFamily="34" charset="-122"/>
                <a:sym typeface="Arial" panose="020B0604020202020204"/>
              </a:rPr>
              <a:t>选题背景</a:t>
            </a:r>
            <a:endParaRPr lang="en-US" altLang="zh-CN" sz="1400"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marL="171450" indent="-171450">
              <a:buFont typeface="Wingdings" panose="05000000000000000000" charset="0"/>
              <a:buChar char="l"/>
            </a:pPr>
            <a:r>
              <a:rPr lang="en-US" altLang="zh-CN" sz="1400" dirty="0">
                <a:solidFill>
                  <a:schemeClr val="tx1">
                    <a:lumMod val="50000"/>
                    <a:lumOff val="50000"/>
                  </a:schemeClr>
                </a:solidFill>
                <a:latin typeface="Arial" panose="020B0604020202020204"/>
                <a:ea typeface="微软雅黑" panose="020B0503020204020204" pitchFamily="34" charset="-122"/>
                <a:sym typeface="Arial" panose="020B0604020202020204"/>
              </a:rPr>
              <a:t>国内外现状</a:t>
            </a:r>
            <a:endParaRPr lang="en-US" altLang="zh-CN" sz="1400"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sp>
        <p:nvSpPr>
          <p:cNvPr id="8" name="文本框 10"/>
          <p:cNvSpPr txBox="1"/>
          <p:nvPr/>
        </p:nvSpPr>
        <p:spPr>
          <a:xfrm>
            <a:off x="798765" y="1968925"/>
            <a:ext cx="5760640" cy="645160"/>
          </a:xfrm>
          <a:prstGeom prst="rect">
            <a:avLst/>
          </a:prstGeom>
          <a:noFill/>
        </p:spPr>
        <p:txBody>
          <a:bodyPr wrap="square" rtlCol="0">
            <a:spAutoFit/>
          </a:bodyPr>
          <a:lstStyle/>
          <a:p>
            <a:r>
              <a:rPr lang="zh-CN" altLang="en-US" sz="3600" dirty="0">
                <a:solidFill>
                  <a:srgbClr val="33495E"/>
                </a:solidFill>
                <a:latin typeface="Arial" panose="020B0604020202020204"/>
                <a:ea typeface="微软雅黑" panose="020B0503020204020204" pitchFamily="34" charset="-122"/>
                <a:sym typeface="Arial" panose="020B0604020202020204"/>
              </a:rPr>
              <a:t>选题背景</a:t>
            </a:r>
            <a:r>
              <a:rPr lang="zh-CN" altLang="en-US" sz="3600" dirty="0">
                <a:solidFill>
                  <a:srgbClr val="33495E"/>
                </a:solidFill>
                <a:latin typeface="Arial" panose="020B0604020202020204"/>
                <a:ea typeface="微软雅黑" panose="020B0503020204020204" pitchFamily="34" charset="-122"/>
                <a:sym typeface="Arial" panose="020B0604020202020204"/>
              </a:rPr>
              <a:t>与</a:t>
            </a:r>
            <a:r>
              <a:rPr lang="zh-CN" altLang="en-US" sz="3600" dirty="0">
                <a:solidFill>
                  <a:srgbClr val="33495E"/>
                </a:solidFill>
                <a:latin typeface="Arial" panose="020B0604020202020204"/>
                <a:ea typeface="微软雅黑" panose="020B0503020204020204" pitchFamily="34" charset="-122"/>
                <a:sym typeface="Arial" panose="020B0604020202020204"/>
              </a:rPr>
              <a:t>意义</a:t>
            </a:r>
            <a:endParaRPr lang="zh-CN" altLang="en-US" sz="1600" dirty="0">
              <a:solidFill>
                <a:srgbClr val="33495E"/>
              </a:solidFill>
              <a:latin typeface="Arial" panose="020B0604020202020204"/>
              <a:ea typeface="微软雅黑" panose="020B0503020204020204" pitchFamily="34" charset="-122"/>
              <a:sym typeface="Arial" panose="020B0604020202020204"/>
            </a:endParaRPr>
          </a:p>
        </p:txBody>
      </p:sp>
      <p:sp>
        <p:nvSpPr>
          <p:cNvPr id="5" name="矩形 4"/>
          <p:cNvSpPr/>
          <p:nvPr/>
        </p:nvSpPr>
        <p:spPr>
          <a:xfrm>
            <a:off x="901635" y="2626063"/>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232323"/>
              </a:solidFill>
              <a:latin typeface="Arial" panose="020B0604020202020204"/>
              <a:ea typeface="微软雅黑" panose="020B0503020204020204" pitchFamily="34" charset="-122"/>
              <a:sym typeface="Arial" panose="020B0604020202020204"/>
            </a:endParaRPr>
          </a:p>
        </p:txBody>
      </p:sp>
      <p:sp>
        <p:nvSpPr>
          <p:cNvPr id="9" name="文本框 11"/>
          <p:cNvSpPr txBox="1"/>
          <p:nvPr/>
        </p:nvSpPr>
        <p:spPr>
          <a:xfrm>
            <a:off x="5304663" y="1027075"/>
            <a:ext cx="3251597" cy="3131627"/>
          </a:xfrm>
          <a:prstGeom prst="rect">
            <a:avLst/>
          </a:prstGeom>
          <a:noFill/>
        </p:spPr>
        <p:txBody>
          <a:bodyPr wrap="square" lIns="68580" tIns="34290" rIns="68580" bIns="34290" rtlCol="0">
            <a:spAutoFit/>
          </a:bodyPr>
          <a:lstStyle/>
          <a:p>
            <a:r>
              <a:rPr lang="en-US" altLang="zh-CN" sz="19900" b="1" i="1" dirty="0">
                <a:solidFill>
                  <a:srgbClr val="DCE3E8"/>
                </a:solidFill>
                <a:latin typeface="Arial" panose="020B0604020202020204"/>
                <a:ea typeface="微软雅黑" panose="020B0503020204020204" pitchFamily="34" charset="-122"/>
                <a:sym typeface="Arial" panose="020B0604020202020204"/>
              </a:rPr>
              <a:t>01</a:t>
            </a:r>
            <a:endParaRPr lang="zh-CN" altLang="en-US" sz="19900" b="1" i="1" dirty="0">
              <a:solidFill>
                <a:srgbClr val="DCE3E8"/>
              </a:solidFill>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886488" y="3473297"/>
            <a:ext cx="880668" cy="769214"/>
          </a:xfrm>
          <a:prstGeom prst="rect">
            <a:avLst/>
          </a:prstGeom>
          <a:solidFill>
            <a:srgbClr val="DCE3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3" name="矩形 52"/>
          <p:cNvSpPr/>
          <p:nvPr/>
        </p:nvSpPr>
        <p:spPr>
          <a:xfrm>
            <a:off x="4249501" y="1236821"/>
            <a:ext cx="3855907" cy="475615"/>
          </a:xfrm>
          <a:prstGeom prst="rect">
            <a:avLst/>
          </a:prstGeom>
        </p:spPr>
        <p:txBody>
          <a:bodyPr wrap="square">
            <a:spAutoFit/>
          </a:bodyPr>
          <a:lstStyle/>
          <a:p>
            <a:pPr>
              <a:lnSpc>
                <a:spcPts val="1500"/>
              </a:lnSpc>
            </a:pPr>
            <a:r>
              <a:rPr lang="en-US" sz="1000">
                <a:solidFill>
                  <a:srgbClr val="232323"/>
                </a:solidFill>
                <a:latin typeface="Arial" panose="020B0604020202020204"/>
                <a:ea typeface="微软雅黑" panose="020B0503020204020204" pitchFamily="34" charset="-122"/>
                <a:sym typeface="Arial" panose="020B0604020202020204"/>
              </a:rPr>
              <a:t>       </a:t>
            </a:r>
            <a:r>
              <a:rPr sz="1000">
                <a:solidFill>
                  <a:srgbClr val="232323"/>
                </a:solidFill>
                <a:latin typeface="Arial" panose="020B0604020202020204"/>
                <a:ea typeface="微软雅黑" panose="020B0503020204020204" pitchFamily="34" charset="-122"/>
                <a:sym typeface="Arial" panose="020B0604020202020204"/>
              </a:rPr>
              <a:t>智能手环作为一种结合了智能科技和健康管理的穿戴设备，已经成为现代生活中不可或缺的一部分。</a:t>
            </a:r>
            <a:endParaRPr sz="1000">
              <a:solidFill>
                <a:srgbClr val="232323"/>
              </a:solidFill>
              <a:latin typeface="Arial" panose="020B0604020202020204"/>
              <a:ea typeface="微软雅黑" panose="020B0503020204020204" pitchFamily="34" charset="-122"/>
              <a:sym typeface="Arial" panose="020B0604020202020204"/>
            </a:endParaRPr>
          </a:p>
        </p:txBody>
      </p:sp>
      <p:sp>
        <p:nvSpPr>
          <p:cNvPr id="15" name="矩形 14"/>
          <p:cNvSpPr/>
          <p:nvPr/>
        </p:nvSpPr>
        <p:spPr>
          <a:xfrm>
            <a:off x="4249501" y="2002693"/>
            <a:ext cx="3978296" cy="860425"/>
          </a:xfrm>
          <a:prstGeom prst="rect">
            <a:avLst/>
          </a:prstGeom>
        </p:spPr>
        <p:txBody>
          <a:bodyPr wrap="square">
            <a:spAutoFit/>
          </a:bodyPr>
          <a:lstStyle/>
          <a:p>
            <a:pPr>
              <a:lnSpc>
                <a:spcPts val="1500"/>
              </a:lnSpc>
            </a:pPr>
            <a:r>
              <a:rPr lang="en-US" altLang="zh-CN" sz="1000">
                <a:solidFill>
                  <a:srgbClr val="232323"/>
                </a:solidFill>
                <a:latin typeface="Arial" panose="020B0604020202020204"/>
                <a:ea typeface="微软雅黑" panose="020B0503020204020204" pitchFamily="34" charset="-122"/>
                <a:sym typeface="Arial" panose="020B0604020202020204"/>
              </a:rPr>
              <a:t>       </a:t>
            </a:r>
            <a:r>
              <a:rPr lang="zh-CN" sz="1000">
                <a:solidFill>
                  <a:srgbClr val="232323"/>
                </a:solidFill>
                <a:latin typeface="Arial" panose="020B0604020202020204"/>
                <a:ea typeface="微软雅黑" panose="020B0503020204020204" pitchFamily="34" charset="-122"/>
                <a:sym typeface="Arial" panose="020B0604020202020204"/>
              </a:rPr>
              <a:t>智能</a:t>
            </a:r>
            <a:r>
              <a:rPr sz="1000">
                <a:solidFill>
                  <a:srgbClr val="232323"/>
                </a:solidFill>
                <a:latin typeface="Arial" panose="020B0604020202020204"/>
                <a:ea typeface="微软雅黑" panose="020B0503020204020204" pitchFamily="34" charset="-122"/>
                <a:sym typeface="Arial" panose="020B0604020202020204"/>
              </a:rPr>
              <a:t>手环的是基于人们对健康和生活质量的需求，结合了智能科技的发展和创新，为用户提供了便捷、智能的健康管理和生活辅助解决方案。随着科技的不断进步和应用场景的扩展，智能手环将继续在健康领域发挥重要作用，成为人们健康生活的得力助手。</a:t>
            </a:r>
            <a:endParaRPr sz="1000">
              <a:solidFill>
                <a:srgbClr val="232323"/>
              </a:solidFill>
              <a:latin typeface="Arial" panose="020B0604020202020204"/>
              <a:ea typeface="微软雅黑" panose="020B0503020204020204" pitchFamily="34" charset="-122"/>
              <a:sym typeface="Arial" panose="020B0604020202020204"/>
            </a:endParaRPr>
          </a:p>
        </p:txBody>
      </p:sp>
      <p:sp>
        <p:nvSpPr>
          <p:cNvPr id="18" name="文本框 10"/>
          <p:cNvSpPr txBox="1"/>
          <p:nvPr/>
        </p:nvSpPr>
        <p:spPr>
          <a:xfrm>
            <a:off x="484782" y="465352"/>
            <a:ext cx="3342219" cy="36830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选题背景</a:t>
            </a:r>
            <a:endParaRPr lang="zh-CN" altLang="en-US" sz="1000" dirty="0">
              <a:solidFill>
                <a:srgbClr val="33495E"/>
              </a:solidFill>
              <a:latin typeface="Arial" panose="020B0604020202020204"/>
              <a:ea typeface="微软雅黑" panose="020B0503020204020204" pitchFamily="34" charset="-122"/>
              <a:sym typeface="Arial" panose="020B0604020202020204"/>
            </a:endParaRPr>
          </a:p>
        </p:txBody>
      </p:sp>
      <p:pic>
        <p:nvPicPr>
          <p:cNvPr id="4" name="图片 3"/>
          <p:cNvPicPr>
            <a:picLocks noChangeAspect="1"/>
          </p:cNvPicPr>
          <p:nvPr/>
        </p:nvPicPr>
        <p:blipFill>
          <a:blip r:embed="rId1"/>
          <a:stretch>
            <a:fillRect/>
          </a:stretch>
        </p:blipFill>
        <p:spPr>
          <a:xfrm>
            <a:off x="742950" y="1236980"/>
            <a:ext cx="3022600" cy="3057525"/>
          </a:xfrm>
          <a:prstGeom prst="rect">
            <a:avLst/>
          </a:prstGeom>
        </p:spPr>
      </p:pic>
      <p:sp>
        <p:nvSpPr>
          <p:cNvPr id="5" name="矩形 4"/>
          <p:cNvSpPr/>
          <p:nvPr/>
        </p:nvSpPr>
        <p:spPr>
          <a:xfrm>
            <a:off x="4372056" y="3153251"/>
            <a:ext cx="3855907" cy="860425"/>
          </a:xfrm>
          <a:prstGeom prst="rect">
            <a:avLst/>
          </a:prstGeom>
        </p:spPr>
        <p:txBody>
          <a:bodyPr wrap="square">
            <a:spAutoFit/>
          </a:bodyPr>
          <a:p>
            <a:pPr>
              <a:lnSpc>
                <a:spcPts val="1500"/>
              </a:lnSpc>
            </a:pPr>
            <a:r>
              <a:rPr lang="en-US" altLang="zh-CN" sz="1000">
                <a:solidFill>
                  <a:srgbClr val="232323"/>
                </a:solidFill>
                <a:latin typeface="Arial" panose="020B0604020202020204"/>
                <a:ea typeface="微软雅黑" panose="020B0503020204020204" pitchFamily="34" charset="-122"/>
                <a:sym typeface="Arial" panose="020B0604020202020204"/>
              </a:rPr>
              <a:t>       </a:t>
            </a:r>
            <a:r>
              <a:rPr lang="zh-CN" sz="1000">
                <a:solidFill>
                  <a:srgbClr val="232323"/>
                </a:solidFill>
                <a:latin typeface="Arial" panose="020B0604020202020204"/>
                <a:ea typeface="微软雅黑" panose="020B0503020204020204" pitchFamily="34" charset="-122"/>
                <a:sym typeface="Arial" panose="020B0604020202020204"/>
              </a:rPr>
              <a:t>智能手环通常具有多种功能，包括但不限于心率监测、睡眠追踪、运动记录、消息提醒等。通过传感器和智能算法的结合，智能手环能够实时监测用户的生理指标和活动数据，为用户提供全面的健康数据分析和反馈。</a:t>
            </a:r>
            <a:endParaRPr sz="1000">
              <a:solidFill>
                <a:srgbClr val="232323"/>
              </a:solidFill>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等腰三角形 42"/>
          <p:cNvSpPr/>
          <p:nvPr>
            <p:custDataLst>
              <p:tags r:id="rId1"/>
            </p:custDataLst>
          </p:nvPr>
        </p:nvSpPr>
        <p:spPr>
          <a:xfrm>
            <a:off x="1308768" y="1547785"/>
            <a:ext cx="1208868" cy="1208868"/>
          </a:xfrm>
          <a:prstGeom prst="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5" name="等腰三角形 42"/>
          <p:cNvSpPr/>
          <p:nvPr>
            <p:custDataLst>
              <p:tags r:id="rId2"/>
            </p:custDataLst>
          </p:nvPr>
        </p:nvSpPr>
        <p:spPr>
          <a:xfrm>
            <a:off x="6626365" y="3047812"/>
            <a:ext cx="1208868" cy="1208868"/>
          </a:xfrm>
          <a:prstGeom prst="rect">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0" name="文本框 10"/>
          <p:cNvSpPr txBox="1"/>
          <p:nvPr/>
        </p:nvSpPr>
        <p:spPr>
          <a:xfrm>
            <a:off x="484782" y="465352"/>
            <a:ext cx="3342219" cy="36830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国内外</a:t>
            </a:r>
            <a:r>
              <a:rPr lang="zh-CN" altLang="en-US" sz="1800" dirty="0">
                <a:solidFill>
                  <a:srgbClr val="33495E"/>
                </a:solidFill>
                <a:latin typeface="Arial" panose="020B0604020202020204"/>
                <a:ea typeface="微软雅黑" panose="020B0503020204020204" pitchFamily="34" charset="-122"/>
                <a:sym typeface="Arial" panose="020B0604020202020204"/>
              </a:rPr>
              <a:t>现状</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p:txBody>
      </p:sp>
      <p:sp>
        <p:nvSpPr>
          <p:cNvPr id="37" name="TextBox 24"/>
          <p:cNvSpPr>
            <a:spLocks noChangeArrowheads="1"/>
          </p:cNvSpPr>
          <p:nvPr>
            <p:custDataLst>
              <p:tags r:id="rId3"/>
            </p:custDataLst>
          </p:nvPr>
        </p:nvSpPr>
        <p:spPr bwMode="auto">
          <a:xfrm>
            <a:off x="1475846" y="1782887"/>
            <a:ext cx="8747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chemeClr val="bg1"/>
                </a:solidFill>
                <a:latin typeface="Arial" panose="020B0604020202020204"/>
                <a:ea typeface="微软雅黑" panose="020B0503020204020204" pitchFamily="34" charset="-122"/>
                <a:sym typeface="Arial" panose="020B0604020202020204"/>
              </a:rPr>
              <a:t>国内现状</a:t>
            </a:r>
            <a:endParaRPr lang="zh-CN" altLang="en-US" sz="2400" dirty="0">
              <a:solidFill>
                <a:schemeClr val="bg1"/>
              </a:solidFill>
              <a:latin typeface="Arial" panose="020B0604020202020204"/>
              <a:ea typeface="微软雅黑" panose="020B0503020204020204" pitchFamily="34" charset="-122"/>
              <a:sym typeface="Arial" panose="020B0604020202020204"/>
            </a:endParaRPr>
          </a:p>
        </p:txBody>
      </p:sp>
      <p:sp>
        <p:nvSpPr>
          <p:cNvPr id="38" name="TextBox 31"/>
          <p:cNvSpPr>
            <a:spLocks noChangeArrowheads="1"/>
          </p:cNvSpPr>
          <p:nvPr>
            <p:custDataLst>
              <p:tags r:id="rId4"/>
            </p:custDataLst>
          </p:nvPr>
        </p:nvSpPr>
        <p:spPr bwMode="auto">
          <a:xfrm>
            <a:off x="6793443" y="3282914"/>
            <a:ext cx="8747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dirty="0">
                <a:solidFill>
                  <a:schemeClr val="bg1"/>
                </a:solidFill>
                <a:latin typeface="Arial" panose="020B0604020202020204"/>
                <a:ea typeface="微软雅黑" panose="020B0503020204020204" pitchFamily="34" charset="-122"/>
                <a:sym typeface="Arial" panose="020B0604020202020204"/>
              </a:rPr>
              <a:t>国外现状</a:t>
            </a:r>
            <a:endParaRPr lang="zh-CN" altLang="en-US" sz="2400" dirty="0">
              <a:solidFill>
                <a:schemeClr val="bg1"/>
              </a:solidFill>
              <a:latin typeface="Arial" panose="020B0604020202020204"/>
              <a:ea typeface="微软雅黑" panose="020B0503020204020204" pitchFamily="34" charset="-122"/>
              <a:sym typeface="Arial" panose="020B0604020202020204"/>
            </a:endParaRPr>
          </a:p>
        </p:txBody>
      </p:sp>
      <p:sp>
        <p:nvSpPr>
          <p:cNvPr id="41" name="矩形 40"/>
          <p:cNvSpPr/>
          <p:nvPr>
            <p:custDataLst>
              <p:tags r:id="rId5"/>
            </p:custDataLst>
          </p:nvPr>
        </p:nvSpPr>
        <p:spPr>
          <a:xfrm>
            <a:off x="2676525" y="1613535"/>
            <a:ext cx="5087620" cy="1076325"/>
          </a:xfrm>
          <a:prstGeom prst="rect">
            <a:avLst/>
          </a:prstGeom>
        </p:spPr>
        <p:txBody>
          <a:bodyPr wrap="square">
            <a:noAutofit/>
          </a:bodyPr>
          <a:lstStyle/>
          <a:p>
            <a:pPr>
              <a:lnSpc>
                <a:spcPts val="1500"/>
              </a:lnSpc>
            </a:pPr>
            <a:r>
              <a:rPr sz="1000">
                <a:solidFill>
                  <a:srgbClr val="232323"/>
                </a:solidFill>
                <a:latin typeface="Arial" panose="020B0604020202020204"/>
                <a:ea typeface="微软雅黑" panose="020B0503020204020204" pitchFamily="34" charset="-122"/>
                <a:sym typeface="Arial" panose="020B0604020202020204"/>
              </a:rPr>
              <a:t>智能手环市场呈现出快速增长的态势。国内知名的科技公司也纷纷推出自己的智能手环产品，如小米、华为、荣耀等。不仅提供基本的健康监测功能，还具备多种实用的辅助功能，包括运动追踪、心率监测、睡眠分析、消息提醒等。此外，在健康管理领域，智能手环通过与手机APP的连接，提供更加个性化和专业的健康数据分析和建议，满足用户对健康管理的需求。</a:t>
            </a:r>
            <a:endParaRPr sz="1000">
              <a:solidFill>
                <a:srgbClr val="232323"/>
              </a:solidFill>
              <a:latin typeface="Arial" panose="020B0604020202020204"/>
              <a:ea typeface="微软雅黑" panose="020B0503020204020204" pitchFamily="34" charset="-122"/>
              <a:sym typeface="Arial" panose="020B0604020202020204"/>
            </a:endParaRPr>
          </a:p>
        </p:txBody>
      </p:sp>
      <p:sp>
        <p:nvSpPr>
          <p:cNvPr id="52" name="等腰三角形 42"/>
          <p:cNvSpPr/>
          <p:nvPr>
            <p:custDataLst>
              <p:tags r:id="rId6"/>
            </p:custDataLst>
          </p:nvPr>
        </p:nvSpPr>
        <p:spPr>
          <a:xfrm>
            <a:off x="2582763" y="1547785"/>
            <a:ext cx="5252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4" name="矩形 53"/>
          <p:cNvSpPr/>
          <p:nvPr>
            <p:custDataLst>
              <p:tags r:id="rId7"/>
            </p:custDataLst>
          </p:nvPr>
        </p:nvSpPr>
        <p:spPr>
          <a:xfrm>
            <a:off x="1435929" y="3125236"/>
            <a:ext cx="4998850" cy="1052830"/>
          </a:xfrm>
          <a:prstGeom prst="rect">
            <a:avLst/>
          </a:prstGeom>
        </p:spPr>
        <p:txBody>
          <a:bodyPr wrap="square">
            <a:spAutoFit/>
          </a:bodyPr>
          <a:lstStyle/>
          <a:p>
            <a:pPr>
              <a:lnSpc>
                <a:spcPts val="1500"/>
              </a:lnSpc>
            </a:pPr>
            <a:r>
              <a:rPr sz="1000">
                <a:solidFill>
                  <a:srgbClr val="232323"/>
                </a:solidFill>
                <a:latin typeface="Arial" panose="020B0604020202020204"/>
                <a:ea typeface="微软雅黑" panose="020B0503020204020204" pitchFamily="34" charset="-122"/>
                <a:sym typeface="Arial" panose="020B0604020202020204"/>
              </a:rPr>
              <a:t>智能手环市场同样蓬勃发展。全球知名的科技公司如Apple、Fitbit等也推出了各自的智能手环产品。这些产品不仅具备健康监测和运动追踪等基础功能，还采用了更多先进的技术和创新设计。例如，一些智能手环还可以进行支付功能、音乐控制、GPS定位等，为用户提供更多便利和娱乐选择。同时，智能手环在医疗健康领域也得到了广泛应用，被用于疾病预防、慢性病管理等方面</a:t>
            </a:r>
            <a:endParaRPr sz="1000">
              <a:solidFill>
                <a:srgbClr val="232323"/>
              </a:solidFill>
              <a:latin typeface="Arial" panose="020B0604020202020204"/>
              <a:ea typeface="微软雅黑" panose="020B0503020204020204" pitchFamily="34" charset="-122"/>
              <a:sym typeface="Arial" panose="020B0604020202020204"/>
            </a:endParaRPr>
          </a:p>
        </p:txBody>
      </p:sp>
      <p:sp>
        <p:nvSpPr>
          <p:cNvPr id="56" name="等腰三角形 42"/>
          <p:cNvSpPr/>
          <p:nvPr>
            <p:custDataLst>
              <p:tags r:id="rId8"/>
            </p:custDataLst>
          </p:nvPr>
        </p:nvSpPr>
        <p:spPr>
          <a:xfrm>
            <a:off x="1308768" y="3047812"/>
            <a:ext cx="5252470" cy="1208868"/>
          </a:xfrm>
          <a:prstGeom prst="rect">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809782" y="1968925"/>
            <a:ext cx="4228486" cy="645160"/>
          </a:xfrm>
          <a:prstGeom prst="rect">
            <a:avLst/>
          </a:prstGeom>
          <a:noFill/>
        </p:spPr>
        <p:txBody>
          <a:bodyPr wrap="square" rtlCol="0">
            <a:spAutoFit/>
          </a:bodyPr>
          <a:lstStyle/>
          <a:p>
            <a:r>
              <a:rPr lang="zh-CN" altLang="en-US" sz="3600" dirty="0">
                <a:solidFill>
                  <a:srgbClr val="33495E"/>
                </a:solidFill>
                <a:latin typeface="Arial" panose="020B0604020202020204"/>
                <a:ea typeface="微软雅黑" panose="020B0503020204020204" pitchFamily="34" charset="-122"/>
                <a:sym typeface="Arial" panose="020B0604020202020204"/>
              </a:rPr>
              <a:t>设计流程与</a:t>
            </a:r>
            <a:r>
              <a:rPr lang="zh-CN" altLang="en-US" sz="3600" dirty="0">
                <a:solidFill>
                  <a:srgbClr val="33495E"/>
                </a:solidFill>
                <a:latin typeface="Arial" panose="020B0604020202020204"/>
                <a:ea typeface="微软雅黑" panose="020B0503020204020204" pitchFamily="34" charset="-122"/>
                <a:sym typeface="Arial" panose="020B0604020202020204"/>
              </a:rPr>
              <a:t>架构</a:t>
            </a:r>
            <a:endParaRPr lang="zh-CN" altLang="en-US" sz="3600" dirty="0">
              <a:solidFill>
                <a:srgbClr val="33495E"/>
              </a:solidFill>
              <a:latin typeface="Arial" panose="020B0604020202020204"/>
              <a:ea typeface="微软雅黑" panose="020B0503020204020204" pitchFamily="34" charset="-122"/>
              <a:sym typeface="Arial" panose="020B0604020202020204"/>
            </a:endParaRPr>
          </a:p>
        </p:txBody>
      </p:sp>
      <p:sp>
        <p:nvSpPr>
          <p:cNvPr id="6" name="文本框 11"/>
          <p:cNvSpPr txBox="1"/>
          <p:nvPr/>
        </p:nvSpPr>
        <p:spPr>
          <a:xfrm>
            <a:off x="809782" y="1267549"/>
            <a:ext cx="3251597" cy="807913"/>
          </a:xfrm>
          <a:prstGeom prst="rect">
            <a:avLst/>
          </a:prstGeom>
          <a:noFill/>
        </p:spPr>
        <p:txBody>
          <a:bodyPr wrap="square" lIns="68580" tIns="34290" rIns="68580" bIns="34290" rtlCol="0">
            <a:spAutoFit/>
          </a:bodyPr>
          <a:lstStyle/>
          <a:p>
            <a:r>
              <a:rPr lang="en-US" altLang="zh-CN" sz="4800" dirty="0">
                <a:solidFill>
                  <a:srgbClr val="33495E"/>
                </a:solidFill>
                <a:latin typeface="Arial" panose="020B0604020202020204"/>
                <a:ea typeface="微软雅黑" panose="020B0503020204020204" pitchFamily="34" charset="-122"/>
                <a:sym typeface="Arial" panose="020B0604020202020204"/>
              </a:rPr>
              <a:t>PART 02</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809782" y="2771708"/>
            <a:ext cx="3860006" cy="49911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a:buClrTx/>
              <a:buSzTx/>
              <a:buFont typeface="Wingdings" panose="05000000000000000000" charset="0"/>
              <a:buChar char="l"/>
            </a:pPr>
            <a:r>
              <a:rPr lang="en-US" altLang="zh-CN" sz="1400" dirty="0">
                <a:solidFill>
                  <a:schemeClr val="tx1">
                    <a:lumMod val="50000"/>
                    <a:lumOff val="50000"/>
                  </a:schemeClr>
                </a:solidFill>
                <a:latin typeface="Arial" panose="020B0604020202020204"/>
                <a:ea typeface="微软雅黑" panose="020B0503020204020204" pitchFamily="34" charset="-122"/>
                <a:sym typeface="Arial" panose="020B0604020202020204"/>
              </a:rPr>
              <a:t>系统设计流程</a:t>
            </a:r>
            <a:endParaRPr lang="en-US" altLang="zh-CN" sz="1400" dirty="0">
              <a:solidFill>
                <a:schemeClr val="tx1">
                  <a:lumMod val="50000"/>
                  <a:lumOff val="50000"/>
                </a:schemeClr>
              </a:solidFill>
              <a:latin typeface="Arial" panose="020B0604020202020204"/>
              <a:ea typeface="微软雅黑" panose="020B0503020204020204" pitchFamily="34" charset="-122"/>
              <a:sym typeface="Arial" panose="020B0604020202020204"/>
            </a:endParaRPr>
          </a:p>
          <a:p>
            <a:pPr marL="171450" indent="-171450" algn="l">
              <a:buClrTx/>
              <a:buSzTx/>
              <a:buFont typeface="Wingdings" panose="05000000000000000000" charset="0"/>
              <a:buChar char="l"/>
            </a:pPr>
            <a:r>
              <a:rPr lang="en-US" altLang="zh-CN" sz="1400" dirty="0">
                <a:solidFill>
                  <a:schemeClr val="tx1">
                    <a:lumMod val="50000"/>
                    <a:lumOff val="50000"/>
                  </a:schemeClr>
                </a:solidFill>
                <a:latin typeface="Arial" panose="020B0604020202020204"/>
                <a:ea typeface="微软雅黑" panose="020B0503020204020204" pitchFamily="34" charset="-122"/>
                <a:sym typeface="Arial" panose="020B0604020202020204"/>
              </a:rPr>
              <a:t>系统架构</a:t>
            </a:r>
            <a:endParaRPr lang="en-US" altLang="zh-CN" sz="1400"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12652" y="261399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06357" y="1027075"/>
            <a:ext cx="3251597" cy="3131627"/>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02</a:t>
            </a:r>
            <a:endParaRPr lang="zh-CN" altLang="en-US" dirty="0">
              <a:sym typeface="Arial" panose="020B0604020202020204"/>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10"/>
          <p:cNvSpPr txBox="1"/>
          <p:nvPr/>
        </p:nvSpPr>
        <p:spPr>
          <a:xfrm>
            <a:off x="484782" y="465352"/>
            <a:ext cx="3342219" cy="36830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系统设计</a:t>
            </a:r>
            <a:r>
              <a:rPr lang="zh-CN" altLang="en-US" sz="1800" dirty="0">
                <a:solidFill>
                  <a:srgbClr val="33495E"/>
                </a:solidFill>
                <a:latin typeface="Arial" panose="020B0604020202020204"/>
                <a:ea typeface="微软雅黑" panose="020B0503020204020204" pitchFamily="34" charset="-122"/>
                <a:sym typeface="Arial" panose="020B0604020202020204"/>
              </a:rPr>
              <a:t>流程</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p:txBody>
      </p:sp>
      <p:sp>
        <p:nvSpPr>
          <p:cNvPr id="24" name="MH_Text_1"/>
          <p:cNvSpPr txBox="1"/>
          <p:nvPr>
            <p:custDataLst>
              <p:tags r:id="rId1"/>
            </p:custDataLst>
          </p:nvPr>
        </p:nvSpPr>
        <p:spPr>
          <a:xfrm>
            <a:off x="908685" y="3130550"/>
            <a:ext cx="1664335" cy="1300480"/>
          </a:xfrm>
          <a:prstGeom prst="rect">
            <a:avLst/>
          </a:prstGeom>
          <a:noFill/>
        </p:spPr>
        <p:txBody>
          <a:bodyPr lIns="68580" tIns="34290" rIns="68580" bIns="34290" anchor="ctr"/>
          <a:lstStyle/>
          <a:p>
            <a:pPr marL="171450" indent="-171450" algn="l">
              <a:lnSpc>
                <a:spcPts val="1500"/>
              </a:lnSpc>
              <a:buFont typeface="Wingdings" panose="05000000000000000000" charset="0"/>
              <a:buChar char="ü"/>
            </a:pPr>
            <a:r>
              <a:rPr sz="1000">
                <a:solidFill>
                  <a:srgbClr val="232323"/>
                </a:solidFill>
                <a:latin typeface="Arial" panose="020B0604020202020204"/>
                <a:ea typeface="微软雅黑" panose="020B0503020204020204" pitchFamily="34" charset="-122"/>
                <a:sym typeface="Arial" panose="020B0604020202020204"/>
              </a:rPr>
              <a:t>明确功能和性能要求</a:t>
            </a:r>
            <a:r>
              <a:rPr lang="zh-CN" sz="1000">
                <a:solidFill>
                  <a:srgbClr val="232323"/>
                </a:solidFill>
                <a:latin typeface="Arial" panose="020B0604020202020204"/>
                <a:ea typeface="微软雅黑" panose="020B0503020204020204" pitchFamily="34" charset="-122"/>
                <a:sym typeface="Arial" panose="020B0604020202020204"/>
              </a:rPr>
              <a:t>，分析各传感器模块的技术参数和特性。</a:t>
            </a:r>
            <a:endParaRPr lang="zh-CN" sz="1000">
              <a:solidFill>
                <a:srgbClr val="232323"/>
              </a:solidFill>
              <a:latin typeface="Arial" panose="020B0604020202020204"/>
              <a:ea typeface="微软雅黑" panose="020B0503020204020204" pitchFamily="34" charset="-122"/>
              <a:sym typeface="Arial" panose="020B0604020202020204"/>
            </a:endParaRPr>
          </a:p>
          <a:p>
            <a:pPr marL="171450" indent="-171450" algn="l">
              <a:lnSpc>
                <a:spcPts val="1500"/>
              </a:lnSpc>
              <a:buFont typeface="Wingdings" panose="05000000000000000000" charset="0"/>
              <a:buChar char="ü"/>
            </a:pPr>
            <a:endParaRPr lang="zh-CN" sz="1000">
              <a:solidFill>
                <a:srgbClr val="232323"/>
              </a:solidFill>
              <a:latin typeface="Arial" panose="020B0604020202020204"/>
              <a:ea typeface="微软雅黑" panose="020B0503020204020204" pitchFamily="34" charset="-122"/>
              <a:sym typeface="Arial" panose="020B0604020202020204"/>
            </a:endParaRPr>
          </a:p>
          <a:p>
            <a:pPr marL="171450" indent="-171450" algn="l">
              <a:lnSpc>
                <a:spcPts val="1500"/>
              </a:lnSpc>
              <a:buFont typeface="Wingdings" panose="05000000000000000000" charset="0"/>
              <a:buChar char="ü"/>
            </a:pPr>
            <a:r>
              <a:rPr lang="zh-CN" sz="1000">
                <a:solidFill>
                  <a:srgbClr val="232323"/>
                </a:solidFill>
                <a:latin typeface="Arial" panose="020B0604020202020204"/>
                <a:ea typeface="微软雅黑" panose="020B0503020204020204" pitchFamily="34" charset="-122"/>
                <a:sym typeface="Arial" panose="020B0604020202020204"/>
              </a:rPr>
              <a:t>确定合适的硬件平台和数据采集方案</a:t>
            </a:r>
            <a:endParaRPr lang="zh-CN" sz="1000">
              <a:solidFill>
                <a:srgbClr val="232323"/>
              </a:solidFill>
              <a:latin typeface="Arial" panose="020B0604020202020204"/>
              <a:ea typeface="微软雅黑" panose="020B0503020204020204" pitchFamily="34" charset="-122"/>
              <a:sym typeface="Arial" panose="020B0604020202020204"/>
            </a:endParaRPr>
          </a:p>
        </p:txBody>
      </p:sp>
      <p:sp>
        <p:nvSpPr>
          <p:cNvPr id="26" name="椭圆 25"/>
          <p:cNvSpPr/>
          <p:nvPr>
            <p:custDataLst>
              <p:tags r:id="rId2"/>
            </p:custDataLst>
          </p:nvPr>
        </p:nvSpPr>
        <p:spPr>
          <a:xfrm>
            <a:off x="5048606" y="1715785"/>
            <a:ext cx="907506" cy="907506"/>
          </a:xfrm>
          <a:prstGeom prst="ellipse">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32323"/>
              </a:solidFill>
              <a:latin typeface="Arial" panose="020B0604020202020204"/>
              <a:ea typeface="微软雅黑" panose="020B0503020204020204" pitchFamily="34" charset="-122"/>
              <a:sym typeface="Arial" panose="020B0604020202020204"/>
            </a:endParaRPr>
          </a:p>
        </p:txBody>
      </p:sp>
      <p:sp>
        <p:nvSpPr>
          <p:cNvPr id="27" name="Freeform 21"/>
          <p:cNvSpPr>
            <a:spLocks noEditPoints="1"/>
          </p:cNvSpPr>
          <p:nvPr>
            <p:custDataLst>
              <p:tags r:id="rId3"/>
            </p:custDataLst>
          </p:nvPr>
        </p:nvSpPr>
        <p:spPr bwMode="auto">
          <a:xfrm>
            <a:off x="5282699" y="1934591"/>
            <a:ext cx="435296" cy="427430"/>
          </a:xfrm>
          <a:custGeom>
            <a:avLst/>
            <a:gdLst>
              <a:gd name="T0" fmla="*/ 179 w 208"/>
              <a:gd name="T1" fmla="*/ 79 h 204"/>
              <a:gd name="T2" fmla="*/ 174 w 208"/>
              <a:gd name="T3" fmla="*/ 66 h 204"/>
              <a:gd name="T4" fmla="*/ 185 w 208"/>
              <a:gd name="T5" fmla="*/ 38 h 204"/>
              <a:gd name="T6" fmla="*/ 169 w 208"/>
              <a:gd name="T7" fmla="*/ 22 h 204"/>
              <a:gd name="T8" fmla="*/ 140 w 208"/>
              <a:gd name="T9" fmla="*/ 33 h 204"/>
              <a:gd name="T10" fmla="*/ 128 w 208"/>
              <a:gd name="T11" fmla="*/ 28 h 204"/>
              <a:gd name="T12" fmla="*/ 115 w 208"/>
              <a:gd name="T13" fmla="*/ 0 h 204"/>
              <a:gd name="T14" fmla="*/ 92 w 208"/>
              <a:gd name="T15" fmla="*/ 0 h 204"/>
              <a:gd name="T16" fmla="*/ 80 w 208"/>
              <a:gd name="T17" fmla="*/ 28 h 204"/>
              <a:gd name="T18" fmla="*/ 67 w 208"/>
              <a:gd name="T19" fmla="*/ 33 h 204"/>
              <a:gd name="T20" fmla="*/ 38 w 208"/>
              <a:gd name="T21" fmla="*/ 22 h 204"/>
              <a:gd name="T22" fmla="*/ 22 w 208"/>
              <a:gd name="T23" fmla="*/ 38 h 204"/>
              <a:gd name="T24" fmla="*/ 34 w 208"/>
              <a:gd name="T25" fmla="*/ 66 h 204"/>
              <a:gd name="T26" fmla="*/ 28 w 208"/>
              <a:gd name="T27" fmla="*/ 79 h 204"/>
              <a:gd name="T28" fmla="*/ 0 w 208"/>
              <a:gd name="T29" fmla="*/ 91 h 204"/>
              <a:gd name="T30" fmla="*/ 0 w 208"/>
              <a:gd name="T31" fmla="*/ 114 h 204"/>
              <a:gd name="T32" fmla="*/ 28 w 208"/>
              <a:gd name="T33" fmla="*/ 126 h 204"/>
              <a:gd name="T34" fmla="*/ 34 w 208"/>
              <a:gd name="T35" fmla="*/ 138 h 204"/>
              <a:gd name="T36" fmla="*/ 23 w 208"/>
              <a:gd name="T37" fmla="*/ 167 h 204"/>
              <a:gd name="T38" fmla="*/ 39 w 208"/>
              <a:gd name="T39" fmla="*/ 182 h 204"/>
              <a:gd name="T40" fmla="*/ 67 w 208"/>
              <a:gd name="T41" fmla="*/ 171 h 204"/>
              <a:gd name="T42" fmla="*/ 80 w 208"/>
              <a:gd name="T43" fmla="*/ 176 h 204"/>
              <a:gd name="T44" fmla="*/ 93 w 208"/>
              <a:gd name="T45" fmla="*/ 204 h 204"/>
              <a:gd name="T46" fmla="*/ 116 w 208"/>
              <a:gd name="T47" fmla="*/ 204 h 204"/>
              <a:gd name="T48" fmla="*/ 128 w 208"/>
              <a:gd name="T49" fmla="*/ 176 h 204"/>
              <a:gd name="T50" fmla="*/ 141 w 208"/>
              <a:gd name="T51" fmla="*/ 171 h 204"/>
              <a:gd name="T52" fmla="*/ 170 w 208"/>
              <a:gd name="T53" fmla="*/ 182 h 204"/>
              <a:gd name="T54" fmla="*/ 186 w 208"/>
              <a:gd name="T55" fmla="*/ 166 h 204"/>
              <a:gd name="T56" fmla="*/ 174 w 208"/>
              <a:gd name="T57" fmla="*/ 138 h 204"/>
              <a:gd name="T58" fmla="*/ 179 w 208"/>
              <a:gd name="T59" fmla="*/ 125 h 204"/>
              <a:gd name="T60" fmla="*/ 208 w 208"/>
              <a:gd name="T61" fmla="*/ 113 h 204"/>
              <a:gd name="T62" fmla="*/ 208 w 208"/>
              <a:gd name="T63" fmla="*/ 90 h 204"/>
              <a:gd name="T64" fmla="*/ 179 w 208"/>
              <a:gd name="T65" fmla="*/ 79 h 204"/>
              <a:gd name="T66" fmla="*/ 137 w 208"/>
              <a:gd name="T67" fmla="*/ 102 h 204"/>
              <a:gd name="T68" fmla="*/ 104 w 208"/>
              <a:gd name="T69" fmla="*/ 135 h 204"/>
              <a:gd name="T70" fmla="*/ 71 w 208"/>
              <a:gd name="T71" fmla="*/ 102 h 204"/>
              <a:gd name="T72" fmla="*/ 104 w 208"/>
              <a:gd name="T73" fmla="*/ 69 h 204"/>
              <a:gd name="T74" fmla="*/ 137 w 208"/>
              <a:gd name="T75" fmla="*/ 10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8" h="204">
                <a:moveTo>
                  <a:pt x="179" y="79"/>
                </a:moveTo>
                <a:cubicBezTo>
                  <a:pt x="174" y="66"/>
                  <a:pt x="174" y="66"/>
                  <a:pt x="174" y="66"/>
                </a:cubicBezTo>
                <a:cubicBezTo>
                  <a:pt x="174" y="66"/>
                  <a:pt x="186" y="39"/>
                  <a:pt x="185" y="38"/>
                </a:cubicBezTo>
                <a:cubicBezTo>
                  <a:pt x="169" y="22"/>
                  <a:pt x="169" y="22"/>
                  <a:pt x="169" y="22"/>
                </a:cubicBezTo>
                <a:cubicBezTo>
                  <a:pt x="168" y="21"/>
                  <a:pt x="140" y="33"/>
                  <a:pt x="140" y="33"/>
                </a:cubicBezTo>
                <a:cubicBezTo>
                  <a:pt x="128" y="28"/>
                  <a:pt x="128" y="28"/>
                  <a:pt x="128" y="28"/>
                </a:cubicBezTo>
                <a:cubicBezTo>
                  <a:pt x="128" y="28"/>
                  <a:pt x="116" y="0"/>
                  <a:pt x="115" y="0"/>
                </a:cubicBezTo>
                <a:cubicBezTo>
                  <a:pt x="92" y="0"/>
                  <a:pt x="92" y="0"/>
                  <a:pt x="92" y="0"/>
                </a:cubicBezTo>
                <a:cubicBezTo>
                  <a:pt x="90" y="0"/>
                  <a:pt x="80" y="28"/>
                  <a:pt x="80" y="28"/>
                </a:cubicBezTo>
                <a:cubicBezTo>
                  <a:pt x="67" y="33"/>
                  <a:pt x="67" y="33"/>
                  <a:pt x="67" y="33"/>
                </a:cubicBezTo>
                <a:cubicBezTo>
                  <a:pt x="67" y="33"/>
                  <a:pt x="39" y="21"/>
                  <a:pt x="38" y="22"/>
                </a:cubicBezTo>
                <a:cubicBezTo>
                  <a:pt x="22" y="38"/>
                  <a:pt x="22" y="38"/>
                  <a:pt x="22" y="38"/>
                </a:cubicBezTo>
                <a:cubicBezTo>
                  <a:pt x="21" y="39"/>
                  <a:pt x="34" y="66"/>
                  <a:pt x="34" y="66"/>
                </a:cubicBezTo>
                <a:cubicBezTo>
                  <a:pt x="28" y="79"/>
                  <a:pt x="28" y="79"/>
                  <a:pt x="28" y="79"/>
                </a:cubicBezTo>
                <a:cubicBezTo>
                  <a:pt x="28" y="79"/>
                  <a:pt x="0" y="90"/>
                  <a:pt x="0" y="91"/>
                </a:cubicBezTo>
                <a:cubicBezTo>
                  <a:pt x="0" y="114"/>
                  <a:pt x="0" y="114"/>
                  <a:pt x="0" y="114"/>
                </a:cubicBezTo>
                <a:cubicBezTo>
                  <a:pt x="0" y="115"/>
                  <a:pt x="28" y="126"/>
                  <a:pt x="28" y="126"/>
                </a:cubicBezTo>
                <a:cubicBezTo>
                  <a:pt x="34" y="138"/>
                  <a:pt x="34" y="138"/>
                  <a:pt x="34" y="138"/>
                </a:cubicBezTo>
                <a:cubicBezTo>
                  <a:pt x="34" y="138"/>
                  <a:pt x="21" y="166"/>
                  <a:pt x="23" y="167"/>
                </a:cubicBezTo>
                <a:cubicBezTo>
                  <a:pt x="39" y="182"/>
                  <a:pt x="39" y="182"/>
                  <a:pt x="39" y="182"/>
                </a:cubicBezTo>
                <a:cubicBezTo>
                  <a:pt x="40" y="184"/>
                  <a:pt x="67" y="171"/>
                  <a:pt x="67" y="171"/>
                </a:cubicBezTo>
                <a:cubicBezTo>
                  <a:pt x="80" y="176"/>
                  <a:pt x="80" y="176"/>
                  <a:pt x="80" y="176"/>
                </a:cubicBezTo>
                <a:cubicBezTo>
                  <a:pt x="80" y="176"/>
                  <a:pt x="91" y="204"/>
                  <a:pt x="93" y="204"/>
                </a:cubicBezTo>
                <a:cubicBezTo>
                  <a:pt x="116" y="204"/>
                  <a:pt x="116" y="204"/>
                  <a:pt x="116" y="204"/>
                </a:cubicBezTo>
                <a:cubicBezTo>
                  <a:pt x="117" y="204"/>
                  <a:pt x="128" y="176"/>
                  <a:pt x="128" y="176"/>
                </a:cubicBezTo>
                <a:cubicBezTo>
                  <a:pt x="141" y="171"/>
                  <a:pt x="141" y="171"/>
                  <a:pt x="141" y="171"/>
                </a:cubicBezTo>
                <a:cubicBezTo>
                  <a:pt x="141" y="171"/>
                  <a:pt x="169" y="183"/>
                  <a:pt x="170" y="182"/>
                </a:cubicBezTo>
                <a:cubicBezTo>
                  <a:pt x="186" y="166"/>
                  <a:pt x="186" y="166"/>
                  <a:pt x="186" y="166"/>
                </a:cubicBezTo>
                <a:cubicBezTo>
                  <a:pt x="187" y="165"/>
                  <a:pt x="174" y="138"/>
                  <a:pt x="174" y="138"/>
                </a:cubicBezTo>
                <a:cubicBezTo>
                  <a:pt x="179" y="125"/>
                  <a:pt x="179" y="125"/>
                  <a:pt x="179" y="125"/>
                </a:cubicBezTo>
                <a:cubicBezTo>
                  <a:pt x="179" y="125"/>
                  <a:pt x="208" y="114"/>
                  <a:pt x="208" y="113"/>
                </a:cubicBezTo>
                <a:cubicBezTo>
                  <a:pt x="208" y="90"/>
                  <a:pt x="208" y="90"/>
                  <a:pt x="208" y="90"/>
                </a:cubicBezTo>
                <a:cubicBezTo>
                  <a:pt x="208" y="89"/>
                  <a:pt x="179" y="79"/>
                  <a:pt x="179" y="79"/>
                </a:cubicBezTo>
                <a:close/>
                <a:moveTo>
                  <a:pt x="137" y="102"/>
                </a:moveTo>
                <a:cubicBezTo>
                  <a:pt x="137" y="120"/>
                  <a:pt x="122" y="135"/>
                  <a:pt x="104" y="135"/>
                </a:cubicBezTo>
                <a:cubicBezTo>
                  <a:pt x="86" y="135"/>
                  <a:pt x="71" y="120"/>
                  <a:pt x="71" y="102"/>
                </a:cubicBezTo>
                <a:cubicBezTo>
                  <a:pt x="71" y="84"/>
                  <a:pt x="86" y="69"/>
                  <a:pt x="104" y="69"/>
                </a:cubicBezTo>
                <a:cubicBezTo>
                  <a:pt x="122" y="69"/>
                  <a:pt x="137" y="84"/>
                  <a:pt x="137" y="102"/>
                </a:cubicBezTo>
                <a:close/>
              </a:path>
            </a:pathLst>
          </a:custGeom>
          <a:solidFill>
            <a:srgbClr val="F6F4F7"/>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232323"/>
              </a:solidFill>
              <a:latin typeface="Arial" panose="020B0604020202020204"/>
              <a:ea typeface="微软雅黑" panose="020B0503020204020204" pitchFamily="34" charset="-122"/>
              <a:sym typeface="Arial" panose="020B0604020202020204"/>
            </a:endParaRPr>
          </a:p>
        </p:txBody>
      </p:sp>
      <p:sp>
        <p:nvSpPr>
          <p:cNvPr id="29" name="椭圆 28"/>
          <p:cNvSpPr/>
          <p:nvPr>
            <p:custDataLst>
              <p:tags r:id="rId4"/>
            </p:custDataLst>
          </p:nvPr>
        </p:nvSpPr>
        <p:spPr>
          <a:xfrm>
            <a:off x="6925345" y="1715785"/>
            <a:ext cx="907506" cy="907506"/>
          </a:xfrm>
          <a:prstGeom prst="ellipse">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32323"/>
              </a:solidFill>
              <a:latin typeface="Arial" panose="020B0604020202020204"/>
              <a:ea typeface="微软雅黑" panose="020B0503020204020204" pitchFamily="34" charset="-122"/>
              <a:sym typeface="Arial" panose="020B0604020202020204"/>
            </a:endParaRPr>
          </a:p>
        </p:txBody>
      </p:sp>
      <p:sp>
        <p:nvSpPr>
          <p:cNvPr id="30" name="Freeform 33"/>
          <p:cNvSpPr>
            <a:spLocks noEditPoints="1"/>
          </p:cNvSpPr>
          <p:nvPr>
            <p:custDataLst>
              <p:tags r:id="rId5"/>
            </p:custDataLst>
          </p:nvPr>
        </p:nvSpPr>
        <p:spPr bwMode="auto">
          <a:xfrm>
            <a:off x="7090624" y="1921062"/>
            <a:ext cx="567362" cy="466152"/>
          </a:xfrm>
          <a:custGeom>
            <a:avLst/>
            <a:gdLst>
              <a:gd name="T0" fmla="*/ 221 w 244"/>
              <a:gd name="T1" fmla="*/ 66 h 200"/>
              <a:gd name="T2" fmla="*/ 207 w 244"/>
              <a:gd name="T3" fmla="*/ 80 h 200"/>
              <a:gd name="T4" fmla="*/ 221 w 244"/>
              <a:gd name="T5" fmla="*/ 93 h 200"/>
              <a:gd name="T6" fmla="*/ 235 w 244"/>
              <a:gd name="T7" fmla="*/ 80 h 200"/>
              <a:gd name="T8" fmla="*/ 221 w 244"/>
              <a:gd name="T9" fmla="*/ 66 h 200"/>
              <a:gd name="T10" fmla="*/ 23 w 244"/>
              <a:gd name="T11" fmla="*/ 66 h 200"/>
              <a:gd name="T12" fmla="*/ 9 w 244"/>
              <a:gd name="T13" fmla="*/ 80 h 200"/>
              <a:gd name="T14" fmla="*/ 23 w 244"/>
              <a:gd name="T15" fmla="*/ 93 h 200"/>
              <a:gd name="T16" fmla="*/ 37 w 244"/>
              <a:gd name="T17" fmla="*/ 80 h 200"/>
              <a:gd name="T18" fmla="*/ 23 w 244"/>
              <a:gd name="T19" fmla="*/ 66 h 200"/>
              <a:gd name="T20" fmla="*/ 180 w 244"/>
              <a:gd name="T21" fmla="*/ 41 h 200"/>
              <a:gd name="T22" fmla="*/ 160 w 244"/>
              <a:gd name="T23" fmla="*/ 61 h 200"/>
              <a:gd name="T24" fmla="*/ 180 w 244"/>
              <a:gd name="T25" fmla="*/ 82 h 200"/>
              <a:gd name="T26" fmla="*/ 201 w 244"/>
              <a:gd name="T27" fmla="*/ 61 h 200"/>
              <a:gd name="T28" fmla="*/ 180 w 244"/>
              <a:gd name="T29" fmla="*/ 41 h 200"/>
              <a:gd name="T30" fmla="*/ 244 w 244"/>
              <a:gd name="T31" fmla="*/ 166 h 200"/>
              <a:gd name="T32" fmla="*/ 220 w 244"/>
              <a:gd name="T33" fmla="*/ 166 h 200"/>
              <a:gd name="T34" fmla="*/ 220 w 244"/>
              <a:gd name="T35" fmla="*/ 123 h 200"/>
              <a:gd name="T36" fmla="*/ 215 w 244"/>
              <a:gd name="T37" fmla="*/ 102 h 200"/>
              <a:gd name="T38" fmla="*/ 221 w 244"/>
              <a:gd name="T39" fmla="*/ 101 h 200"/>
              <a:gd name="T40" fmla="*/ 244 w 244"/>
              <a:gd name="T41" fmla="*/ 124 h 200"/>
              <a:gd name="T42" fmla="*/ 244 w 244"/>
              <a:gd name="T43" fmla="*/ 166 h 200"/>
              <a:gd name="T44" fmla="*/ 64 w 244"/>
              <a:gd name="T45" fmla="*/ 41 h 200"/>
              <a:gd name="T46" fmla="*/ 43 w 244"/>
              <a:gd name="T47" fmla="*/ 61 h 200"/>
              <a:gd name="T48" fmla="*/ 64 w 244"/>
              <a:gd name="T49" fmla="*/ 82 h 200"/>
              <a:gd name="T50" fmla="*/ 84 w 244"/>
              <a:gd name="T51" fmla="*/ 61 h 200"/>
              <a:gd name="T52" fmla="*/ 64 w 244"/>
              <a:gd name="T53" fmla="*/ 41 h 200"/>
              <a:gd name="T54" fmla="*/ 23 w 244"/>
              <a:gd name="T55" fmla="*/ 101 h 200"/>
              <a:gd name="T56" fmla="*/ 29 w 244"/>
              <a:gd name="T57" fmla="*/ 102 h 200"/>
              <a:gd name="T58" fmla="*/ 24 w 244"/>
              <a:gd name="T59" fmla="*/ 123 h 200"/>
              <a:gd name="T60" fmla="*/ 24 w 244"/>
              <a:gd name="T61" fmla="*/ 166 h 200"/>
              <a:gd name="T62" fmla="*/ 0 w 244"/>
              <a:gd name="T63" fmla="*/ 166 h 200"/>
              <a:gd name="T64" fmla="*/ 0 w 244"/>
              <a:gd name="T65" fmla="*/ 124 h 200"/>
              <a:gd name="T66" fmla="*/ 23 w 244"/>
              <a:gd name="T67" fmla="*/ 101 h 200"/>
              <a:gd name="T68" fmla="*/ 122 w 244"/>
              <a:gd name="T69" fmla="*/ 0 h 200"/>
              <a:gd name="T70" fmla="*/ 92 w 244"/>
              <a:gd name="T71" fmla="*/ 30 h 200"/>
              <a:gd name="T72" fmla="*/ 122 w 244"/>
              <a:gd name="T73" fmla="*/ 60 h 200"/>
              <a:gd name="T74" fmla="*/ 152 w 244"/>
              <a:gd name="T75" fmla="*/ 30 h 200"/>
              <a:gd name="T76" fmla="*/ 122 w 244"/>
              <a:gd name="T77" fmla="*/ 0 h 200"/>
              <a:gd name="T78" fmla="*/ 213 w 244"/>
              <a:gd name="T79" fmla="*/ 182 h 200"/>
              <a:gd name="T80" fmla="*/ 177 w 244"/>
              <a:gd name="T81" fmla="*/ 182 h 200"/>
              <a:gd name="T82" fmla="*/ 177 w 244"/>
              <a:gd name="T83" fmla="*/ 116 h 200"/>
              <a:gd name="T84" fmla="*/ 171 w 244"/>
              <a:gd name="T85" fmla="*/ 91 h 200"/>
              <a:gd name="T86" fmla="*/ 180 w 244"/>
              <a:gd name="T87" fmla="*/ 90 h 200"/>
              <a:gd name="T88" fmla="*/ 213 w 244"/>
              <a:gd name="T89" fmla="*/ 123 h 200"/>
              <a:gd name="T90" fmla="*/ 213 w 244"/>
              <a:gd name="T91" fmla="*/ 182 h 200"/>
              <a:gd name="T92" fmla="*/ 67 w 244"/>
              <a:gd name="T93" fmla="*/ 116 h 200"/>
              <a:gd name="T94" fmla="*/ 67 w 244"/>
              <a:gd name="T95" fmla="*/ 182 h 200"/>
              <a:gd name="T96" fmla="*/ 31 w 244"/>
              <a:gd name="T97" fmla="*/ 182 h 200"/>
              <a:gd name="T98" fmla="*/ 31 w 244"/>
              <a:gd name="T99" fmla="*/ 123 h 200"/>
              <a:gd name="T100" fmla="*/ 64 w 244"/>
              <a:gd name="T101" fmla="*/ 90 h 200"/>
              <a:gd name="T102" fmla="*/ 73 w 244"/>
              <a:gd name="T103" fmla="*/ 91 h 200"/>
              <a:gd name="T104" fmla="*/ 67 w 244"/>
              <a:gd name="T105" fmla="*/ 116 h 200"/>
              <a:gd name="T106" fmla="*/ 74 w 244"/>
              <a:gd name="T107" fmla="*/ 200 h 200"/>
              <a:gd name="T108" fmla="*/ 170 w 244"/>
              <a:gd name="T109" fmla="*/ 200 h 200"/>
              <a:gd name="T110" fmla="*/ 170 w 244"/>
              <a:gd name="T111" fmla="*/ 116 h 200"/>
              <a:gd name="T112" fmla="*/ 122 w 244"/>
              <a:gd name="T113" fmla="*/ 69 h 200"/>
              <a:gd name="T114" fmla="*/ 74 w 244"/>
              <a:gd name="T115" fmla="*/ 116 h 200"/>
              <a:gd name="T116" fmla="*/ 74 w 244"/>
              <a:gd name="T1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4" h="200">
                <a:moveTo>
                  <a:pt x="221" y="66"/>
                </a:moveTo>
                <a:cubicBezTo>
                  <a:pt x="214" y="66"/>
                  <a:pt x="207" y="72"/>
                  <a:pt x="207" y="80"/>
                </a:cubicBezTo>
                <a:cubicBezTo>
                  <a:pt x="207" y="87"/>
                  <a:pt x="214" y="93"/>
                  <a:pt x="221" y="93"/>
                </a:cubicBezTo>
                <a:cubicBezTo>
                  <a:pt x="229" y="93"/>
                  <a:pt x="235" y="87"/>
                  <a:pt x="235" y="80"/>
                </a:cubicBezTo>
                <a:cubicBezTo>
                  <a:pt x="235" y="72"/>
                  <a:pt x="229" y="66"/>
                  <a:pt x="221" y="66"/>
                </a:cubicBezTo>
                <a:close/>
                <a:moveTo>
                  <a:pt x="23" y="66"/>
                </a:moveTo>
                <a:cubicBezTo>
                  <a:pt x="15" y="66"/>
                  <a:pt x="9" y="72"/>
                  <a:pt x="9" y="80"/>
                </a:cubicBezTo>
                <a:cubicBezTo>
                  <a:pt x="9" y="87"/>
                  <a:pt x="15" y="93"/>
                  <a:pt x="23" y="93"/>
                </a:cubicBezTo>
                <a:cubicBezTo>
                  <a:pt x="31" y="93"/>
                  <a:pt x="37" y="87"/>
                  <a:pt x="37" y="80"/>
                </a:cubicBezTo>
                <a:cubicBezTo>
                  <a:pt x="37" y="72"/>
                  <a:pt x="31" y="66"/>
                  <a:pt x="23" y="66"/>
                </a:cubicBezTo>
                <a:close/>
                <a:moveTo>
                  <a:pt x="180" y="41"/>
                </a:moveTo>
                <a:cubicBezTo>
                  <a:pt x="169" y="41"/>
                  <a:pt x="160" y="50"/>
                  <a:pt x="160" y="61"/>
                </a:cubicBezTo>
                <a:cubicBezTo>
                  <a:pt x="160" y="73"/>
                  <a:pt x="169" y="82"/>
                  <a:pt x="180" y="82"/>
                </a:cubicBezTo>
                <a:cubicBezTo>
                  <a:pt x="191" y="82"/>
                  <a:pt x="201" y="73"/>
                  <a:pt x="201" y="61"/>
                </a:cubicBezTo>
                <a:cubicBezTo>
                  <a:pt x="201" y="50"/>
                  <a:pt x="191" y="41"/>
                  <a:pt x="180" y="41"/>
                </a:cubicBezTo>
                <a:close/>
                <a:moveTo>
                  <a:pt x="244" y="166"/>
                </a:moveTo>
                <a:cubicBezTo>
                  <a:pt x="220" y="166"/>
                  <a:pt x="220" y="166"/>
                  <a:pt x="220" y="166"/>
                </a:cubicBezTo>
                <a:cubicBezTo>
                  <a:pt x="220" y="123"/>
                  <a:pt x="220" y="123"/>
                  <a:pt x="220" y="123"/>
                </a:cubicBezTo>
                <a:cubicBezTo>
                  <a:pt x="220" y="115"/>
                  <a:pt x="218" y="108"/>
                  <a:pt x="215" y="102"/>
                </a:cubicBezTo>
                <a:cubicBezTo>
                  <a:pt x="217" y="102"/>
                  <a:pt x="219" y="101"/>
                  <a:pt x="221" y="101"/>
                </a:cubicBezTo>
                <a:cubicBezTo>
                  <a:pt x="234" y="101"/>
                  <a:pt x="244" y="111"/>
                  <a:pt x="244" y="124"/>
                </a:cubicBezTo>
                <a:lnTo>
                  <a:pt x="244" y="166"/>
                </a:lnTo>
                <a:close/>
                <a:moveTo>
                  <a:pt x="64" y="41"/>
                </a:moveTo>
                <a:cubicBezTo>
                  <a:pt x="53" y="41"/>
                  <a:pt x="43" y="50"/>
                  <a:pt x="43" y="61"/>
                </a:cubicBezTo>
                <a:cubicBezTo>
                  <a:pt x="43" y="73"/>
                  <a:pt x="53" y="82"/>
                  <a:pt x="64" y="82"/>
                </a:cubicBezTo>
                <a:cubicBezTo>
                  <a:pt x="75" y="82"/>
                  <a:pt x="84" y="73"/>
                  <a:pt x="84" y="61"/>
                </a:cubicBezTo>
                <a:cubicBezTo>
                  <a:pt x="84" y="50"/>
                  <a:pt x="75" y="41"/>
                  <a:pt x="64" y="41"/>
                </a:cubicBezTo>
                <a:close/>
                <a:moveTo>
                  <a:pt x="23" y="101"/>
                </a:moveTo>
                <a:cubicBezTo>
                  <a:pt x="25" y="101"/>
                  <a:pt x="27" y="102"/>
                  <a:pt x="29" y="102"/>
                </a:cubicBezTo>
                <a:cubicBezTo>
                  <a:pt x="26" y="108"/>
                  <a:pt x="24" y="115"/>
                  <a:pt x="24" y="123"/>
                </a:cubicBezTo>
                <a:cubicBezTo>
                  <a:pt x="24" y="166"/>
                  <a:pt x="24" y="166"/>
                  <a:pt x="24" y="166"/>
                </a:cubicBezTo>
                <a:cubicBezTo>
                  <a:pt x="0" y="166"/>
                  <a:pt x="0" y="166"/>
                  <a:pt x="0" y="166"/>
                </a:cubicBezTo>
                <a:cubicBezTo>
                  <a:pt x="0" y="124"/>
                  <a:pt x="0" y="124"/>
                  <a:pt x="0" y="124"/>
                </a:cubicBezTo>
                <a:cubicBezTo>
                  <a:pt x="0" y="111"/>
                  <a:pt x="11" y="101"/>
                  <a:pt x="23" y="101"/>
                </a:cubicBezTo>
                <a:close/>
                <a:moveTo>
                  <a:pt x="122" y="0"/>
                </a:moveTo>
                <a:cubicBezTo>
                  <a:pt x="105" y="0"/>
                  <a:pt x="92" y="13"/>
                  <a:pt x="92" y="30"/>
                </a:cubicBezTo>
                <a:cubicBezTo>
                  <a:pt x="92" y="47"/>
                  <a:pt x="105" y="60"/>
                  <a:pt x="122" y="60"/>
                </a:cubicBezTo>
                <a:cubicBezTo>
                  <a:pt x="139" y="60"/>
                  <a:pt x="152" y="47"/>
                  <a:pt x="152" y="30"/>
                </a:cubicBezTo>
                <a:cubicBezTo>
                  <a:pt x="152" y="13"/>
                  <a:pt x="139" y="0"/>
                  <a:pt x="122" y="0"/>
                </a:cubicBezTo>
                <a:close/>
                <a:moveTo>
                  <a:pt x="213" y="182"/>
                </a:moveTo>
                <a:cubicBezTo>
                  <a:pt x="177" y="182"/>
                  <a:pt x="177" y="182"/>
                  <a:pt x="177" y="182"/>
                </a:cubicBezTo>
                <a:cubicBezTo>
                  <a:pt x="177" y="116"/>
                  <a:pt x="177" y="116"/>
                  <a:pt x="177" y="116"/>
                </a:cubicBezTo>
                <a:cubicBezTo>
                  <a:pt x="177" y="107"/>
                  <a:pt x="175" y="99"/>
                  <a:pt x="171" y="91"/>
                </a:cubicBezTo>
                <a:cubicBezTo>
                  <a:pt x="174" y="90"/>
                  <a:pt x="177" y="90"/>
                  <a:pt x="180" y="90"/>
                </a:cubicBezTo>
                <a:cubicBezTo>
                  <a:pt x="198" y="90"/>
                  <a:pt x="213" y="104"/>
                  <a:pt x="213" y="123"/>
                </a:cubicBezTo>
                <a:lnTo>
                  <a:pt x="213" y="182"/>
                </a:lnTo>
                <a:close/>
                <a:moveTo>
                  <a:pt x="67" y="116"/>
                </a:moveTo>
                <a:cubicBezTo>
                  <a:pt x="67" y="182"/>
                  <a:pt x="67" y="182"/>
                  <a:pt x="67" y="182"/>
                </a:cubicBezTo>
                <a:cubicBezTo>
                  <a:pt x="31" y="182"/>
                  <a:pt x="31" y="182"/>
                  <a:pt x="31" y="182"/>
                </a:cubicBezTo>
                <a:cubicBezTo>
                  <a:pt x="31" y="123"/>
                  <a:pt x="31" y="123"/>
                  <a:pt x="31" y="123"/>
                </a:cubicBezTo>
                <a:cubicBezTo>
                  <a:pt x="31" y="104"/>
                  <a:pt x="46" y="90"/>
                  <a:pt x="64" y="90"/>
                </a:cubicBezTo>
                <a:cubicBezTo>
                  <a:pt x="67" y="90"/>
                  <a:pt x="70" y="90"/>
                  <a:pt x="73" y="91"/>
                </a:cubicBezTo>
                <a:cubicBezTo>
                  <a:pt x="69" y="99"/>
                  <a:pt x="67" y="107"/>
                  <a:pt x="67" y="116"/>
                </a:cubicBezTo>
                <a:close/>
                <a:moveTo>
                  <a:pt x="74" y="200"/>
                </a:moveTo>
                <a:cubicBezTo>
                  <a:pt x="170" y="200"/>
                  <a:pt x="170" y="200"/>
                  <a:pt x="170" y="200"/>
                </a:cubicBezTo>
                <a:cubicBezTo>
                  <a:pt x="170" y="116"/>
                  <a:pt x="170" y="116"/>
                  <a:pt x="170" y="116"/>
                </a:cubicBezTo>
                <a:cubicBezTo>
                  <a:pt x="170" y="90"/>
                  <a:pt x="148" y="69"/>
                  <a:pt x="122" y="69"/>
                </a:cubicBezTo>
                <a:cubicBezTo>
                  <a:pt x="96" y="69"/>
                  <a:pt x="74" y="90"/>
                  <a:pt x="74" y="116"/>
                </a:cubicBezTo>
                <a:lnTo>
                  <a:pt x="74" y="200"/>
                </a:lnTo>
                <a:close/>
              </a:path>
            </a:pathLst>
          </a:custGeom>
          <a:solidFill>
            <a:srgbClr val="33495E"/>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rgbClr val="232323"/>
              </a:solidFill>
              <a:latin typeface="Arial" panose="020B0604020202020204"/>
              <a:ea typeface="微软雅黑" panose="020B0503020204020204" pitchFamily="34" charset="-122"/>
              <a:sym typeface="Arial" panose="020B0604020202020204"/>
            </a:endParaRPr>
          </a:p>
        </p:txBody>
      </p:sp>
      <p:sp>
        <p:nvSpPr>
          <p:cNvPr id="32" name="椭圆 31"/>
          <p:cNvSpPr/>
          <p:nvPr>
            <p:custDataLst>
              <p:tags r:id="rId6"/>
            </p:custDataLst>
          </p:nvPr>
        </p:nvSpPr>
        <p:spPr>
          <a:xfrm>
            <a:off x="3163133" y="1711055"/>
            <a:ext cx="916970" cy="916966"/>
          </a:xfrm>
          <a:prstGeom prst="ellipse">
            <a:avLst/>
          </a:prstGeom>
          <a:noFill/>
          <a:ln w="9525">
            <a:solidFill>
              <a:srgbClr val="33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grpSp>
        <p:nvGrpSpPr>
          <p:cNvPr id="33" name="组合 32"/>
          <p:cNvGrpSpPr/>
          <p:nvPr>
            <p:custDataLst>
              <p:tags r:id="rId7"/>
            </p:custDataLst>
          </p:nvPr>
        </p:nvGrpSpPr>
        <p:grpSpPr>
          <a:xfrm>
            <a:off x="3431757" y="1915069"/>
            <a:ext cx="414086" cy="493086"/>
            <a:chOff x="10787673" y="2508217"/>
            <a:chExt cx="478426" cy="569698"/>
          </a:xfrm>
          <a:solidFill>
            <a:srgbClr val="33495E"/>
          </a:solidFill>
        </p:grpSpPr>
        <p:sp>
          <p:nvSpPr>
            <p:cNvPr id="34" name="Freeform 25"/>
            <p:cNvSpPr>
              <a:spLocks noEditPoints="1"/>
            </p:cNvSpPr>
            <p:nvPr>
              <p:custDataLst>
                <p:tags r:id="rId8"/>
              </p:custDataLst>
            </p:nvPr>
          </p:nvSpPr>
          <p:spPr bwMode="auto">
            <a:xfrm>
              <a:off x="10787673" y="2508217"/>
              <a:ext cx="478426" cy="569698"/>
            </a:xfrm>
            <a:custGeom>
              <a:avLst/>
              <a:gdLst>
                <a:gd name="T0" fmla="*/ 145 w 156"/>
                <a:gd name="T1" fmla="*/ 22 h 178"/>
                <a:gd name="T2" fmla="*/ 134 w 156"/>
                <a:gd name="T3" fmla="*/ 22 h 178"/>
                <a:gd name="T4" fmla="*/ 134 w 156"/>
                <a:gd name="T5" fmla="*/ 11 h 178"/>
                <a:gd name="T6" fmla="*/ 123 w 156"/>
                <a:gd name="T7" fmla="*/ 0 h 178"/>
                <a:gd name="T8" fmla="*/ 11 w 156"/>
                <a:gd name="T9" fmla="*/ 0 h 178"/>
                <a:gd name="T10" fmla="*/ 0 w 156"/>
                <a:gd name="T11" fmla="*/ 11 h 178"/>
                <a:gd name="T12" fmla="*/ 0 w 156"/>
                <a:gd name="T13" fmla="*/ 145 h 178"/>
                <a:gd name="T14" fmla="*/ 11 w 156"/>
                <a:gd name="T15" fmla="*/ 156 h 178"/>
                <a:gd name="T16" fmla="*/ 22 w 156"/>
                <a:gd name="T17" fmla="*/ 156 h 178"/>
                <a:gd name="T18" fmla="*/ 22 w 156"/>
                <a:gd name="T19" fmla="*/ 167 h 178"/>
                <a:gd name="T20" fmla="*/ 33 w 156"/>
                <a:gd name="T21" fmla="*/ 178 h 178"/>
                <a:gd name="T22" fmla="*/ 145 w 156"/>
                <a:gd name="T23" fmla="*/ 178 h 178"/>
                <a:gd name="T24" fmla="*/ 156 w 156"/>
                <a:gd name="T25" fmla="*/ 167 h 178"/>
                <a:gd name="T26" fmla="*/ 156 w 156"/>
                <a:gd name="T27" fmla="*/ 33 h 178"/>
                <a:gd name="T28" fmla="*/ 145 w 156"/>
                <a:gd name="T29" fmla="*/ 22 h 178"/>
                <a:gd name="T30" fmla="*/ 11 w 156"/>
                <a:gd name="T31" fmla="*/ 145 h 178"/>
                <a:gd name="T32" fmla="*/ 11 w 156"/>
                <a:gd name="T33" fmla="*/ 11 h 178"/>
                <a:gd name="T34" fmla="*/ 123 w 156"/>
                <a:gd name="T35" fmla="*/ 11 h 178"/>
                <a:gd name="T36" fmla="*/ 123 w 156"/>
                <a:gd name="T37" fmla="*/ 145 h 178"/>
                <a:gd name="T38" fmla="*/ 11 w 156"/>
                <a:gd name="T39" fmla="*/ 145 h 178"/>
                <a:gd name="T40" fmla="*/ 145 w 156"/>
                <a:gd name="T41" fmla="*/ 167 h 178"/>
                <a:gd name="T42" fmla="*/ 33 w 156"/>
                <a:gd name="T43" fmla="*/ 167 h 178"/>
                <a:gd name="T44" fmla="*/ 33 w 156"/>
                <a:gd name="T45" fmla="*/ 156 h 178"/>
                <a:gd name="T46" fmla="*/ 123 w 156"/>
                <a:gd name="T47" fmla="*/ 156 h 178"/>
                <a:gd name="T48" fmla="*/ 134 w 156"/>
                <a:gd name="T49" fmla="*/ 145 h 178"/>
                <a:gd name="T50" fmla="*/ 134 w 156"/>
                <a:gd name="T51" fmla="*/ 33 h 178"/>
                <a:gd name="T52" fmla="*/ 145 w 156"/>
                <a:gd name="T53" fmla="*/ 33 h 178"/>
                <a:gd name="T54" fmla="*/ 145 w 156"/>
                <a:gd name="T55" fmla="*/ 16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6" h="178">
                  <a:moveTo>
                    <a:pt x="145" y="22"/>
                  </a:moveTo>
                  <a:cubicBezTo>
                    <a:pt x="134" y="22"/>
                    <a:pt x="134" y="22"/>
                    <a:pt x="134" y="22"/>
                  </a:cubicBezTo>
                  <a:cubicBezTo>
                    <a:pt x="134" y="11"/>
                    <a:pt x="134" y="11"/>
                    <a:pt x="134" y="11"/>
                  </a:cubicBezTo>
                  <a:cubicBezTo>
                    <a:pt x="134" y="5"/>
                    <a:pt x="129" y="0"/>
                    <a:pt x="123" y="0"/>
                  </a:cubicBezTo>
                  <a:cubicBezTo>
                    <a:pt x="11" y="0"/>
                    <a:pt x="11" y="0"/>
                    <a:pt x="11" y="0"/>
                  </a:cubicBezTo>
                  <a:cubicBezTo>
                    <a:pt x="5" y="0"/>
                    <a:pt x="0" y="5"/>
                    <a:pt x="0" y="11"/>
                  </a:cubicBezTo>
                  <a:cubicBezTo>
                    <a:pt x="0" y="145"/>
                    <a:pt x="0" y="145"/>
                    <a:pt x="0" y="145"/>
                  </a:cubicBezTo>
                  <a:cubicBezTo>
                    <a:pt x="0" y="151"/>
                    <a:pt x="5" y="156"/>
                    <a:pt x="11" y="156"/>
                  </a:cubicBezTo>
                  <a:cubicBezTo>
                    <a:pt x="22" y="156"/>
                    <a:pt x="22" y="156"/>
                    <a:pt x="22" y="156"/>
                  </a:cubicBezTo>
                  <a:cubicBezTo>
                    <a:pt x="22" y="167"/>
                    <a:pt x="22" y="167"/>
                    <a:pt x="22" y="167"/>
                  </a:cubicBezTo>
                  <a:cubicBezTo>
                    <a:pt x="22" y="173"/>
                    <a:pt x="27" y="178"/>
                    <a:pt x="33" y="178"/>
                  </a:cubicBezTo>
                  <a:cubicBezTo>
                    <a:pt x="145" y="178"/>
                    <a:pt x="145" y="178"/>
                    <a:pt x="145" y="178"/>
                  </a:cubicBezTo>
                  <a:cubicBezTo>
                    <a:pt x="151" y="178"/>
                    <a:pt x="156" y="173"/>
                    <a:pt x="156" y="167"/>
                  </a:cubicBezTo>
                  <a:cubicBezTo>
                    <a:pt x="156" y="33"/>
                    <a:pt x="156" y="33"/>
                    <a:pt x="156" y="33"/>
                  </a:cubicBezTo>
                  <a:cubicBezTo>
                    <a:pt x="156" y="27"/>
                    <a:pt x="151" y="22"/>
                    <a:pt x="145" y="22"/>
                  </a:cubicBezTo>
                  <a:close/>
                  <a:moveTo>
                    <a:pt x="11" y="145"/>
                  </a:moveTo>
                  <a:cubicBezTo>
                    <a:pt x="11" y="11"/>
                    <a:pt x="11" y="11"/>
                    <a:pt x="11" y="11"/>
                  </a:cubicBezTo>
                  <a:cubicBezTo>
                    <a:pt x="123" y="11"/>
                    <a:pt x="123" y="11"/>
                    <a:pt x="123" y="11"/>
                  </a:cubicBezTo>
                  <a:cubicBezTo>
                    <a:pt x="123" y="145"/>
                    <a:pt x="123" y="145"/>
                    <a:pt x="123" y="145"/>
                  </a:cubicBezTo>
                  <a:lnTo>
                    <a:pt x="11" y="145"/>
                  </a:lnTo>
                  <a:close/>
                  <a:moveTo>
                    <a:pt x="145" y="167"/>
                  </a:moveTo>
                  <a:cubicBezTo>
                    <a:pt x="33" y="167"/>
                    <a:pt x="33" y="167"/>
                    <a:pt x="33" y="167"/>
                  </a:cubicBezTo>
                  <a:cubicBezTo>
                    <a:pt x="33" y="156"/>
                    <a:pt x="33" y="156"/>
                    <a:pt x="33" y="156"/>
                  </a:cubicBezTo>
                  <a:cubicBezTo>
                    <a:pt x="123" y="156"/>
                    <a:pt x="123" y="156"/>
                    <a:pt x="123" y="156"/>
                  </a:cubicBezTo>
                  <a:cubicBezTo>
                    <a:pt x="129" y="156"/>
                    <a:pt x="134" y="151"/>
                    <a:pt x="134" y="145"/>
                  </a:cubicBezTo>
                  <a:cubicBezTo>
                    <a:pt x="134" y="33"/>
                    <a:pt x="134" y="33"/>
                    <a:pt x="134" y="33"/>
                  </a:cubicBezTo>
                  <a:cubicBezTo>
                    <a:pt x="145" y="33"/>
                    <a:pt x="145" y="33"/>
                    <a:pt x="145" y="33"/>
                  </a:cubicBezTo>
                  <a:lnTo>
                    <a:pt x="145" y="167"/>
                  </a:ln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35" name="Freeform 26"/>
            <p:cNvSpPr/>
            <p:nvPr>
              <p:custDataLst>
                <p:tags r:id="rId9"/>
              </p:custDataLst>
            </p:nvPr>
          </p:nvSpPr>
          <p:spPr bwMode="auto">
            <a:xfrm>
              <a:off x="10925460" y="2614454"/>
              <a:ext cx="205404" cy="34527"/>
            </a:xfrm>
            <a:custGeom>
              <a:avLst/>
              <a:gdLst>
                <a:gd name="T0" fmla="*/ 61 w 67"/>
                <a:gd name="T1" fmla="*/ 0 h 11"/>
                <a:gd name="T2" fmla="*/ 5 w 67"/>
                <a:gd name="T3" fmla="*/ 0 h 11"/>
                <a:gd name="T4" fmla="*/ 0 w 67"/>
                <a:gd name="T5" fmla="*/ 6 h 11"/>
                <a:gd name="T6" fmla="*/ 5 w 67"/>
                <a:gd name="T7" fmla="*/ 11 h 11"/>
                <a:gd name="T8" fmla="*/ 61 w 67"/>
                <a:gd name="T9" fmla="*/ 11 h 11"/>
                <a:gd name="T10" fmla="*/ 67 w 67"/>
                <a:gd name="T11" fmla="*/ 6 h 11"/>
                <a:gd name="T12" fmla="*/ 61 w 67"/>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7" h="11">
                  <a:moveTo>
                    <a:pt x="61" y="0"/>
                  </a:moveTo>
                  <a:cubicBezTo>
                    <a:pt x="5" y="0"/>
                    <a:pt x="5" y="0"/>
                    <a:pt x="5" y="0"/>
                  </a:cubicBezTo>
                  <a:cubicBezTo>
                    <a:pt x="2" y="0"/>
                    <a:pt x="0" y="3"/>
                    <a:pt x="0" y="6"/>
                  </a:cubicBezTo>
                  <a:cubicBezTo>
                    <a:pt x="0" y="9"/>
                    <a:pt x="2" y="11"/>
                    <a:pt x="5" y="11"/>
                  </a:cubicBezTo>
                  <a:cubicBezTo>
                    <a:pt x="61" y="11"/>
                    <a:pt x="61" y="11"/>
                    <a:pt x="61" y="11"/>
                  </a:cubicBezTo>
                  <a:cubicBezTo>
                    <a:pt x="64" y="11"/>
                    <a:pt x="67" y="9"/>
                    <a:pt x="67" y="6"/>
                  </a:cubicBezTo>
                  <a:cubicBezTo>
                    <a:pt x="67" y="3"/>
                    <a:pt x="64" y="0"/>
                    <a:pt x="61"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39" name="Freeform 27"/>
            <p:cNvSpPr/>
            <p:nvPr>
              <p:custDataLst>
                <p:tags r:id="rId10"/>
              </p:custDataLst>
            </p:nvPr>
          </p:nvSpPr>
          <p:spPr bwMode="auto">
            <a:xfrm>
              <a:off x="10854015" y="2723348"/>
              <a:ext cx="276849" cy="34527"/>
            </a:xfrm>
            <a:custGeom>
              <a:avLst/>
              <a:gdLst>
                <a:gd name="T0" fmla="*/ 84 w 90"/>
                <a:gd name="T1" fmla="*/ 0 h 11"/>
                <a:gd name="T2" fmla="*/ 6 w 90"/>
                <a:gd name="T3" fmla="*/ 0 h 11"/>
                <a:gd name="T4" fmla="*/ 0 w 90"/>
                <a:gd name="T5" fmla="*/ 5 h 11"/>
                <a:gd name="T6" fmla="*/ 6 w 90"/>
                <a:gd name="T7" fmla="*/ 11 h 11"/>
                <a:gd name="T8" fmla="*/ 84 w 90"/>
                <a:gd name="T9" fmla="*/ 11 h 11"/>
                <a:gd name="T10" fmla="*/ 90 w 90"/>
                <a:gd name="T11" fmla="*/ 5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2"/>
                    <a:pt x="0" y="5"/>
                  </a:cubicBezTo>
                  <a:cubicBezTo>
                    <a:pt x="0" y="8"/>
                    <a:pt x="3" y="11"/>
                    <a:pt x="6" y="11"/>
                  </a:cubicBezTo>
                  <a:cubicBezTo>
                    <a:pt x="84" y="11"/>
                    <a:pt x="84" y="11"/>
                    <a:pt x="84" y="11"/>
                  </a:cubicBezTo>
                  <a:cubicBezTo>
                    <a:pt x="87" y="11"/>
                    <a:pt x="90" y="8"/>
                    <a:pt x="90" y="5"/>
                  </a:cubicBezTo>
                  <a:cubicBezTo>
                    <a:pt x="90" y="2"/>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40" name="Freeform 28"/>
            <p:cNvSpPr/>
            <p:nvPr>
              <p:custDataLst>
                <p:tags r:id="rId11"/>
              </p:custDataLst>
            </p:nvPr>
          </p:nvSpPr>
          <p:spPr bwMode="auto">
            <a:xfrm>
              <a:off x="10854015" y="2793730"/>
              <a:ext cx="276849" cy="34527"/>
            </a:xfrm>
            <a:custGeom>
              <a:avLst/>
              <a:gdLst>
                <a:gd name="T0" fmla="*/ 84 w 90"/>
                <a:gd name="T1" fmla="*/ 0 h 11"/>
                <a:gd name="T2" fmla="*/ 6 w 90"/>
                <a:gd name="T3" fmla="*/ 0 h 11"/>
                <a:gd name="T4" fmla="*/ 0 w 90"/>
                <a:gd name="T5" fmla="*/ 6 h 11"/>
                <a:gd name="T6" fmla="*/ 6 w 90"/>
                <a:gd name="T7" fmla="*/ 11 h 11"/>
                <a:gd name="T8" fmla="*/ 84 w 90"/>
                <a:gd name="T9" fmla="*/ 11 h 11"/>
                <a:gd name="T10" fmla="*/ 90 w 90"/>
                <a:gd name="T11" fmla="*/ 6 h 11"/>
                <a:gd name="T12" fmla="*/ 84 w 90"/>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0" h="11">
                  <a:moveTo>
                    <a:pt x="84" y="0"/>
                  </a:moveTo>
                  <a:cubicBezTo>
                    <a:pt x="6" y="0"/>
                    <a:pt x="6" y="0"/>
                    <a:pt x="6" y="0"/>
                  </a:cubicBezTo>
                  <a:cubicBezTo>
                    <a:pt x="3" y="0"/>
                    <a:pt x="0" y="3"/>
                    <a:pt x="0" y="6"/>
                  </a:cubicBezTo>
                  <a:cubicBezTo>
                    <a:pt x="0" y="9"/>
                    <a:pt x="3" y="11"/>
                    <a:pt x="6" y="11"/>
                  </a:cubicBezTo>
                  <a:cubicBezTo>
                    <a:pt x="84" y="11"/>
                    <a:pt x="84" y="11"/>
                    <a:pt x="84" y="11"/>
                  </a:cubicBezTo>
                  <a:cubicBezTo>
                    <a:pt x="87" y="11"/>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sp>
          <p:nvSpPr>
            <p:cNvPr id="42" name="Freeform 29"/>
            <p:cNvSpPr/>
            <p:nvPr>
              <p:custDataLst>
                <p:tags r:id="rId12"/>
              </p:custDataLst>
            </p:nvPr>
          </p:nvSpPr>
          <p:spPr bwMode="auto">
            <a:xfrm>
              <a:off x="10854015" y="2862784"/>
              <a:ext cx="276849" cy="38511"/>
            </a:xfrm>
            <a:custGeom>
              <a:avLst/>
              <a:gdLst>
                <a:gd name="T0" fmla="*/ 84 w 90"/>
                <a:gd name="T1" fmla="*/ 0 h 12"/>
                <a:gd name="T2" fmla="*/ 6 w 90"/>
                <a:gd name="T3" fmla="*/ 0 h 12"/>
                <a:gd name="T4" fmla="*/ 0 w 90"/>
                <a:gd name="T5" fmla="*/ 6 h 12"/>
                <a:gd name="T6" fmla="*/ 6 w 90"/>
                <a:gd name="T7" fmla="*/ 12 h 12"/>
                <a:gd name="T8" fmla="*/ 84 w 90"/>
                <a:gd name="T9" fmla="*/ 12 h 12"/>
                <a:gd name="T10" fmla="*/ 90 w 90"/>
                <a:gd name="T11" fmla="*/ 6 h 12"/>
                <a:gd name="T12" fmla="*/ 84 w 9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90" h="12">
                  <a:moveTo>
                    <a:pt x="84" y="0"/>
                  </a:moveTo>
                  <a:cubicBezTo>
                    <a:pt x="6" y="0"/>
                    <a:pt x="6" y="0"/>
                    <a:pt x="6" y="0"/>
                  </a:cubicBezTo>
                  <a:cubicBezTo>
                    <a:pt x="3" y="0"/>
                    <a:pt x="0" y="3"/>
                    <a:pt x="0" y="6"/>
                  </a:cubicBezTo>
                  <a:cubicBezTo>
                    <a:pt x="0" y="9"/>
                    <a:pt x="3" y="12"/>
                    <a:pt x="6" y="12"/>
                  </a:cubicBezTo>
                  <a:cubicBezTo>
                    <a:pt x="84" y="12"/>
                    <a:pt x="84" y="12"/>
                    <a:pt x="84" y="12"/>
                  </a:cubicBezTo>
                  <a:cubicBezTo>
                    <a:pt x="87" y="12"/>
                    <a:pt x="90" y="9"/>
                    <a:pt x="90" y="6"/>
                  </a:cubicBezTo>
                  <a:cubicBezTo>
                    <a:pt x="90" y="3"/>
                    <a:pt x="87" y="0"/>
                    <a:pt x="84" y="0"/>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75000"/>
                    <a:lumOff val="25000"/>
                  </a:schemeClr>
                </a:solidFill>
                <a:latin typeface="Arial" panose="020B0604020202020204"/>
                <a:ea typeface="微软雅黑" panose="020B0503020204020204" pitchFamily="34" charset="-122"/>
                <a:sym typeface="Arial" panose="020B0604020202020204"/>
              </a:endParaRPr>
            </a:p>
          </p:txBody>
        </p:sp>
      </p:grpSp>
      <p:sp>
        <p:nvSpPr>
          <p:cNvPr id="44" name="椭圆 43"/>
          <p:cNvSpPr/>
          <p:nvPr>
            <p:custDataLst>
              <p:tags r:id="rId13"/>
            </p:custDataLst>
          </p:nvPr>
        </p:nvSpPr>
        <p:spPr>
          <a:xfrm>
            <a:off x="1287124" y="1715785"/>
            <a:ext cx="907506" cy="907506"/>
          </a:xfrm>
          <a:prstGeom prst="ellipse">
            <a:avLst/>
          </a:prstGeom>
          <a:solidFill>
            <a:srgbClr val="33495E"/>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232323"/>
              </a:solidFill>
              <a:latin typeface="Arial" panose="020B0604020202020204"/>
              <a:ea typeface="微软雅黑" panose="020B0503020204020204" pitchFamily="34" charset="-122"/>
              <a:sym typeface="Arial" panose="020B0604020202020204"/>
            </a:endParaRPr>
          </a:p>
        </p:txBody>
      </p:sp>
      <p:sp>
        <p:nvSpPr>
          <p:cNvPr id="49" name="TextBox 1210"/>
          <p:cNvSpPr/>
          <p:nvPr>
            <p:custDataLst>
              <p:tags r:id="rId14"/>
            </p:custDataLst>
          </p:nvPr>
        </p:nvSpPr>
        <p:spPr>
          <a:xfrm>
            <a:off x="1077370" y="2750975"/>
            <a:ext cx="1307306" cy="375920"/>
          </a:xfrm>
          <a:prstGeom prst="rect">
            <a:avLst/>
          </a:prstGeom>
          <a:noFill/>
          <a:ln w="9525">
            <a:noFill/>
            <a:miter/>
          </a:ln>
        </p:spPr>
        <p:txBody>
          <a:bodyPr wrap="square" lIns="68580" tIns="34290" rIns="68580" bIns="34290">
            <a:spAutoFit/>
          </a:bodyPr>
          <a:lstStyle/>
          <a:p>
            <a:pPr lvl="0" algn="ctr"/>
            <a:r>
              <a:rPr lang="zh-CN" altLang="en-US" sz="2000" dirty="0">
                <a:solidFill>
                  <a:srgbClr val="232323"/>
                </a:solidFill>
                <a:latin typeface="Arial" panose="020B0604020202020204"/>
                <a:ea typeface="微软雅黑" panose="020B0503020204020204" pitchFamily="34" charset="-122"/>
                <a:sym typeface="Arial" panose="020B0604020202020204"/>
              </a:rPr>
              <a:t>需求</a:t>
            </a:r>
            <a:r>
              <a:rPr lang="zh-CN" altLang="en-US" sz="2000" dirty="0">
                <a:solidFill>
                  <a:srgbClr val="232323"/>
                </a:solidFill>
                <a:latin typeface="Arial" panose="020B0604020202020204"/>
                <a:ea typeface="微软雅黑" panose="020B0503020204020204" pitchFamily="34" charset="-122"/>
                <a:sym typeface="Arial" panose="020B0604020202020204"/>
              </a:rPr>
              <a:t>分析</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50" name="MH_Text_1"/>
          <p:cNvSpPr txBox="1"/>
          <p:nvPr>
            <p:custDataLst>
              <p:tags r:id="rId15"/>
            </p:custDataLst>
          </p:nvPr>
        </p:nvSpPr>
        <p:spPr>
          <a:xfrm>
            <a:off x="2784475" y="3130550"/>
            <a:ext cx="1664335" cy="1300480"/>
          </a:xfrm>
          <a:prstGeom prst="rect">
            <a:avLst/>
          </a:prstGeom>
          <a:noFill/>
        </p:spPr>
        <p:txBody>
          <a:bodyPr lIns="68580" tIns="34290" rIns="68580" bIns="34290" anchor="ctr"/>
          <a:lstStyle/>
          <a:p>
            <a:pPr marL="171450" indent="-171450" algn="l">
              <a:lnSpc>
                <a:spcPts val="1500"/>
              </a:lnSpc>
              <a:buClrTx/>
              <a:buSzTx/>
              <a:buFont typeface="Wingdings" panose="05000000000000000000" charset="0"/>
              <a:buChar char="ü"/>
            </a:pPr>
            <a:r>
              <a:rPr sz="1000">
                <a:solidFill>
                  <a:srgbClr val="232323"/>
                </a:solidFill>
                <a:latin typeface="Arial" panose="020B0604020202020204"/>
                <a:ea typeface="微软雅黑" panose="020B0503020204020204" pitchFamily="34" charset="-122"/>
                <a:sym typeface="Arial" panose="020B0604020202020204"/>
              </a:rPr>
              <a:t>设计系统整体架构。</a:t>
            </a:r>
            <a:endParaRPr sz="1000">
              <a:solidFill>
                <a:srgbClr val="232323"/>
              </a:solidFill>
              <a:latin typeface="Arial" panose="020B0604020202020204"/>
              <a:ea typeface="微软雅黑" panose="020B0503020204020204" pitchFamily="34" charset="-122"/>
              <a:sym typeface="Arial" panose="020B0604020202020204"/>
            </a:endParaRPr>
          </a:p>
          <a:p>
            <a:pPr marL="171450" indent="-171450" algn="l">
              <a:lnSpc>
                <a:spcPts val="1500"/>
              </a:lnSpc>
              <a:buClrTx/>
              <a:buSzTx/>
              <a:buFont typeface="Wingdings" panose="05000000000000000000" charset="0"/>
              <a:buChar char="ü"/>
            </a:pPr>
            <a:endParaRPr sz="1000">
              <a:solidFill>
                <a:srgbClr val="232323"/>
              </a:solidFill>
              <a:latin typeface="Arial" panose="020B0604020202020204"/>
              <a:ea typeface="微软雅黑" panose="020B0503020204020204" pitchFamily="34" charset="-122"/>
              <a:sym typeface="Arial" panose="020B0604020202020204"/>
            </a:endParaRPr>
          </a:p>
          <a:p>
            <a:pPr marL="171450" indent="-171450" algn="l">
              <a:lnSpc>
                <a:spcPts val="1500"/>
              </a:lnSpc>
              <a:buClrTx/>
              <a:buSzTx/>
              <a:buFont typeface="Wingdings" panose="05000000000000000000" charset="0"/>
              <a:buChar char="ü"/>
            </a:pPr>
            <a:endParaRPr sz="1000">
              <a:solidFill>
                <a:srgbClr val="232323"/>
              </a:solidFill>
              <a:latin typeface="Arial" panose="020B0604020202020204"/>
              <a:ea typeface="微软雅黑" panose="020B0503020204020204" pitchFamily="34" charset="-122"/>
              <a:sym typeface="Arial" panose="020B0604020202020204"/>
            </a:endParaRPr>
          </a:p>
          <a:p>
            <a:pPr marL="171450" indent="-171450" algn="l">
              <a:lnSpc>
                <a:spcPts val="1500"/>
              </a:lnSpc>
              <a:buClrTx/>
              <a:buSzTx/>
              <a:buFont typeface="Wingdings" panose="05000000000000000000" charset="0"/>
              <a:buChar char="ü"/>
            </a:pPr>
            <a:r>
              <a:rPr lang="zh-CN" sz="1000">
                <a:solidFill>
                  <a:srgbClr val="232323"/>
                </a:solidFill>
                <a:latin typeface="Arial" panose="020B0604020202020204"/>
                <a:ea typeface="微软雅黑" panose="020B0503020204020204" pitchFamily="34" charset="-122"/>
                <a:sym typeface="Arial" panose="020B0604020202020204"/>
              </a:rPr>
              <a:t>确定</a:t>
            </a:r>
            <a:r>
              <a:rPr sz="1000">
                <a:solidFill>
                  <a:srgbClr val="232323"/>
                </a:solidFill>
                <a:latin typeface="Arial" panose="020B0604020202020204"/>
                <a:ea typeface="微软雅黑" panose="020B0503020204020204" pitchFamily="34" charset="-122"/>
                <a:sym typeface="Arial" panose="020B0604020202020204"/>
              </a:rPr>
              <a:t>硬件连接方式、数据通讯协议和功耗管理策略。</a:t>
            </a:r>
            <a:endParaRPr sz="1000">
              <a:solidFill>
                <a:srgbClr val="232323"/>
              </a:solidFill>
              <a:latin typeface="Arial" panose="020B0604020202020204"/>
              <a:ea typeface="微软雅黑" panose="020B0503020204020204" pitchFamily="34" charset="-122"/>
              <a:sym typeface="Arial" panose="020B0604020202020204"/>
            </a:endParaRPr>
          </a:p>
        </p:txBody>
      </p:sp>
      <p:sp>
        <p:nvSpPr>
          <p:cNvPr id="51" name="TextBox 1210"/>
          <p:cNvSpPr/>
          <p:nvPr>
            <p:custDataLst>
              <p:tags r:id="rId16"/>
            </p:custDataLst>
          </p:nvPr>
        </p:nvSpPr>
        <p:spPr>
          <a:xfrm>
            <a:off x="2953062" y="2750975"/>
            <a:ext cx="1307306" cy="375920"/>
          </a:xfrm>
          <a:prstGeom prst="rect">
            <a:avLst/>
          </a:prstGeom>
          <a:noFill/>
          <a:ln w="9525">
            <a:noFill/>
            <a:miter/>
          </a:ln>
        </p:spPr>
        <p:txBody>
          <a:bodyPr wrap="square" lIns="68580" tIns="34290" rIns="68580" bIns="34290">
            <a:spAutoFit/>
          </a:bodyPr>
          <a:lstStyle/>
          <a:p>
            <a:pPr lvl="0" algn="ctr"/>
            <a:r>
              <a:rPr lang="zh-CN" altLang="en-US" sz="2000" dirty="0">
                <a:solidFill>
                  <a:srgbClr val="232323"/>
                </a:solidFill>
                <a:latin typeface="Arial" panose="020B0604020202020204"/>
                <a:ea typeface="微软雅黑" panose="020B0503020204020204" pitchFamily="34" charset="-122"/>
                <a:sym typeface="Arial" panose="020B0604020202020204"/>
              </a:rPr>
              <a:t>系统</a:t>
            </a:r>
            <a:r>
              <a:rPr lang="zh-CN" altLang="en-US" sz="2000" dirty="0">
                <a:solidFill>
                  <a:srgbClr val="232323"/>
                </a:solidFill>
                <a:latin typeface="Arial" panose="020B0604020202020204"/>
                <a:ea typeface="微软雅黑" panose="020B0503020204020204" pitchFamily="34" charset="-122"/>
                <a:sym typeface="Arial" panose="020B0604020202020204"/>
              </a:rPr>
              <a:t>设计</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52" name="MH_Text_1"/>
          <p:cNvSpPr txBox="1"/>
          <p:nvPr>
            <p:custDataLst>
              <p:tags r:id="rId17"/>
            </p:custDataLst>
          </p:nvPr>
        </p:nvSpPr>
        <p:spPr>
          <a:xfrm>
            <a:off x="4660265" y="3130550"/>
            <a:ext cx="1664335" cy="1300480"/>
          </a:xfrm>
          <a:prstGeom prst="rect">
            <a:avLst/>
          </a:prstGeom>
          <a:noFill/>
        </p:spPr>
        <p:txBody>
          <a:bodyPr lIns="68580" tIns="34290" rIns="68580" bIns="34290" anchor="ctr"/>
          <a:lstStyle/>
          <a:p>
            <a:pPr marL="171450" indent="-171450" algn="l">
              <a:lnSpc>
                <a:spcPts val="1500"/>
              </a:lnSpc>
              <a:buClrTx/>
              <a:buSzTx/>
              <a:buFont typeface="Wingdings" panose="05000000000000000000" charset="0"/>
              <a:buChar char="ü"/>
            </a:pPr>
            <a:r>
              <a:rPr sz="1000">
                <a:solidFill>
                  <a:srgbClr val="232323"/>
                </a:solidFill>
                <a:latin typeface="Arial" panose="020B0604020202020204"/>
                <a:ea typeface="微软雅黑" panose="020B0503020204020204" pitchFamily="34" charset="-122"/>
                <a:sym typeface="Arial" panose="020B0604020202020204"/>
              </a:rPr>
              <a:t>硬件开发阶段：进行电路设计和原理图绘制。</a:t>
            </a:r>
            <a:endParaRPr sz="1000">
              <a:solidFill>
                <a:srgbClr val="232323"/>
              </a:solidFill>
              <a:latin typeface="Arial" panose="020B0604020202020204"/>
              <a:ea typeface="微软雅黑" panose="020B0503020204020204" pitchFamily="34" charset="-122"/>
              <a:sym typeface="Arial" panose="020B0604020202020204"/>
            </a:endParaRPr>
          </a:p>
          <a:p>
            <a:pPr marL="171450" indent="-171450" algn="l">
              <a:lnSpc>
                <a:spcPts val="1500"/>
              </a:lnSpc>
              <a:buClrTx/>
              <a:buSzTx/>
              <a:buFont typeface="Wingdings" panose="05000000000000000000" charset="0"/>
              <a:buChar char="ü"/>
            </a:pPr>
            <a:endParaRPr sz="1000">
              <a:solidFill>
                <a:srgbClr val="232323"/>
              </a:solidFill>
              <a:latin typeface="Arial" panose="020B0604020202020204"/>
              <a:ea typeface="微软雅黑" panose="020B0503020204020204" pitchFamily="34" charset="-122"/>
              <a:sym typeface="Arial" panose="020B0604020202020204"/>
            </a:endParaRPr>
          </a:p>
          <a:p>
            <a:pPr marL="171450" indent="-171450" algn="l">
              <a:lnSpc>
                <a:spcPts val="1500"/>
              </a:lnSpc>
              <a:buClrTx/>
              <a:buSzTx/>
              <a:buFont typeface="Wingdings" panose="05000000000000000000" charset="0"/>
              <a:buChar char="ü"/>
            </a:pPr>
            <a:r>
              <a:rPr lang="zh-CN" sz="1000">
                <a:solidFill>
                  <a:srgbClr val="232323"/>
                </a:solidFill>
                <a:latin typeface="Arial" panose="020B0604020202020204"/>
                <a:ea typeface="微软雅黑" panose="020B0503020204020204" pitchFamily="34" charset="-122"/>
                <a:sym typeface="Arial" panose="020B0604020202020204"/>
              </a:rPr>
              <a:t>软</a:t>
            </a:r>
            <a:r>
              <a:rPr sz="1000">
                <a:solidFill>
                  <a:srgbClr val="232323"/>
                </a:solidFill>
                <a:latin typeface="Arial" panose="020B0604020202020204"/>
                <a:ea typeface="微软雅黑" panose="020B0503020204020204" pitchFamily="34" charset="-122"/>
                <a:sym typeface="Arial" panose="020B0604020202020204"/>
              </a:rPr>
              <a:t>件开发阶段：编写STM32微控制器的固件程序。</a:t>
            </a:r>
            <a:endParaRPr sz="1000">
              <a:solidFill>
                <a:srgbClr val="232323"/>
              </a:solidFill>
              <a:latin typeface="Arial" panose="020B0604020202020204"/>
              <a:ea typeface="微软雅黑" panose="020B0503020204020204" pitchFamily="34" charset="-122"/>
              <a:sym typeface="Arial" panose="020B0604020202020204"/>
            </a:endParaRPr>
          </a:p>
        </p:txBody>
      </p:sp>
      <p:sp>
        <p:nvSpPr>
          <p:cNvPr id="54" name="TextBox 1210"/>
          <p:cNvSpPr/>
          <p:nvPr>
            <p:custDataLst>
              <p:tags r:id="rId18"/>
            </p:custDataLst>
          </p:nvPr>
        </p:nvSpPr>
        <p:spPr>
          <a:xfrm>
            <a:off x="4828755" y="2750975"/>
            <a:ext cx="1307306" cy="375920"/>
          </a:xfrm>
          <a:prstGeom prst="rect">
            <a:avLst/>
          </a:prstGeom>
          <a:noFill/>
          <a:ln w="9525">
            <a:noFill/>
            <a:miter/>
          </a:ln>
        </p:spPr>
        <p:txBody>
          <a:bodyPr wrap="square" lIns="68580" tIns="34290" rIns="68580" bIns="34290">
            <a:spAutoFit/>
          </a:bodyPr>
          <a:lstStyle/>
          <a:p>
            <a:pPr lvl="0" algn="ctr"/>
            <a:r>
              <a:rPr lang="zh-CN" altLang="en-US" sz="2000" dirty="0">
                <a:solidFill>
                  <a:srgbClr val="232323"/>
                </a:solidFill>
                <a:latin typeface="Arial" panose="020B0604020202020204"/>
                <a:ea typeface="微软雅黑" panose="020B0503020204020204" pitchFamily="34" charset="-122"/>
                <a:sym typeface="Arial" panose="020B0604020202020204"/>
              </a:rPr>
              <a:t>系统</a:t>
            </a:r>
            <a:r>
              <a:rPr lang="zh-CN" altLang="en-US" sz="2000" dirty="0">
                <a:solidFill>
                  <a:srgbClr val="232323"/>
                </a:solidFill>
                <a:latin typeface="Arial" panose="020B0604020202020204"/>
                <a:ea typeface="微软雅黑" panose="020B0503020204020204" pitchFamily="34" charset="-122"/>
                <a:sym typeface="Arial" panose="020B0604020202020204"/>
              </a:rPr>
              <a:t>开发</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sp>
        <p:nvSpPr>
          <p:cNvPr id="55" name="MH_Text_1"/>
          <p:cNvSpPr txBox="1"/>
          <p:nvPr>
            <p:custDataLst>
              <p:tags r:id="rId19"/>
            </p:custDataLst>
          </p:nvPr>
        </p:nvSpPr>
        <p:spPr>
          <a:xfrm>
            <a:off x="6570980" y="3130550"/>
            <a:ext cx="1664335" cy="1300480"/>
          </a:xfrm>
          <a:prstGeom prst="rect">
            <a:avLst/>
          </a:prstGeom>
          <a:noFill/>
        </p:spPr>
        <p:txBody>
          <a:bodyPr lIns="68580" tIns="34290" rIns="68580" bIns="34290" anchor="ctr"/>
          <a:lstStyle/>
          <a:p>
            <a:pPr marL="171450" indent="-171450" algn="l">
              <a:lnSpc>
                <a:spcPts val="1500"/>
              </a:lnSpc>
              <a:buClrTx/>
              <a:buSzTx/>
              <a:buFont typeface="Wingdings" panose="05000000000000000000" charset="0"/>
              <a:buChar char="ü"/>
            </a:pPr>
            <a:r>
              <a:rPr sz="1000">
                <a:solidFill>
                  <a:srgbClr val="232323"/>
                </a:solidFill>
                <a:latin typeface="Arial" panose="020B0604020202020204"/>
                <a:ea typeface="微软雅黑" panose="020B0503020204020204" pitchFamily="34" charset="-122"/>
                <a:sym typeface="Arial" panose="020B0604020202020204"/>
              </a:rPr>
              <a:t>验证各功能模块的准确性和稳定性</a:t>
            </a:r>
            <a:endParaRPr sz="1000">
              <a:solidFill>
                <a:srgbClr val="232323"/>
              </a:solidFill>
              <a:latin typeface="Arial" panose="020B0604020202020204"/>
              <a:ea typeface="微软雅黑" panose="020B0503020204020204" pitchFamily="34" charset="-122"/>
              <a:sym typeface="Arial" panose="020B0604020202020204"/>
            </a:endParaRPr>
          </a:p>
          <a:p>
            <a:pPr marL="171450" indent="-171450" algn="l">
              <a:lnSpc>
                <a:spcPts val="1500"/>
              </a:lnSpc>
              <a:buClrTx/>
              <a:buSzTx/>
              <a:buFont typeface="Wingdings" panose="05000000000000000000" charset="0"/>
              <a:buChar char="ü"/>
            </a:pPr>
            <a:endParaRPr sz="1000">
              <a:solidFill>
                <a:srgbClr val="232323"/>
              </a:solidFill>
              <a:latin typeface="Arial" panose="020B0604020202020204"/>
              <a:ea typeface="微软雅黑" panose="020B0503020204020204" pitchFamily="34" charset="-122"/>
              <a:sym typeface="Arial" panose="020B0604020202020204"/>
            </a:endParaRPr>
          </a:p>
          <a:p>
            <a:pPr marL="171450" indent="-171450" algn="l">
              <a:lnSpc>
                <a:spcPts val="1500"/>
              </a:lnSpc>
              <a:buClrTx/>
              <a:buSzTx/>
              <a:buFont typeface="Wingdings" panose="05000000000000000000" charset="0"/>
              <a:buChar char="ü"/>
            </a:pPr>
            <a:endParaRPr sz="1000">
              <a:solidFill>
                <a:srgbClr val="232323"/>
              </a:solidFill>
              <a:latin typeface="Arial" panose="020B0604020202020204"/>
              <a:ea typeface="微软雅黑" panose="020B0503020204020204" pitchFamily="34" charset="-122"/>
              <a:sym typeface="Arial" panose="020B0604020202020204"/>
            </a:endParaRPr>
          </a:p>
          <a:p>
            <a:pPr marL="171450" indent="-171450" algn="l">
              <a:lnSpc>
                <a:spcPts val="1500"/>
              </a:lnSpc>
              <a:buClrTx/>
              <a:buSzTx/>
              <a:buFont typeface="Wingdings" panose="05000000000000000000" charset="0"/>
              <a:buChar char="ü"/>
            </a:pPr>
            <a:r>
              <a:rPr sz="1000">
                <a:solidFill>
                  <a:srgbClr val="232323"/>
                </a:solidFill>
                <a:latin typeface="Arial" panose="020B0604020202020204"/>
                <a:ea typeface="微软雅黑" panose="020B0503020204020204" pitchFamily="34" charset="-122"/>
                <a:sym typeface="Arial" panose="020B0604020202020204"/>
              </a:rPr>
              <a:t>对实验数据进行分析和处理</a:t>
            </a:r>
            <a:endParaRPr sz="1000">
              <a:solidFill>
                <a:srgbClr val="232323"/>
              </a:solidFill>
              <a:latin typeface="Arial" panose="020B0604020202020204"/>
              <a:ea typeface="微软雅黑" panose="020B0503020204020204" pitchFamily="34" charset="-122"/>
              <a:sym typeface="Arial" panose="020B0604020202020204"/>
            </a:endParaRPr>
          </a:p>
        </p:txBody>
      </p:sp>
      <p:sp>
        <p:nvSpPr>
          <p:cNvPr id="56" name="TextBox 1210"/>
          <p:cNvSpPr/>
          <p:nvPr>
            <p:custDataLst>
              <p:tags r:id="rId20"/>
            </p:custDataLst>
          </p:nvPr>
        </p:nvSpPr>
        <p:spPr>
          <a:xfrm>
            <a:off x="6739617" y="2750975"/>
            <a:ext cx="1307306" cy="375920"/>
          </a:xfrm>
          <a:prstGeom prst="rect">
            <a:avLst/>
          </a:prstGeom>
          <a:noFill/>
          <a:ln w="9525">
            <a:noFill/>
            <a:miter/>
          </a:ln>
        </p:spPr>
        <p:txBody>
          <a:bodyPr wrap="square" lIns="68580" tIns="34290" rIns="68580" bIns="34290">
            <a:spAutoFit/>
          </a:bodyPr>
          <a:lstStyle/>
          <a:p>
            <a:pPr lvl="0" algn="ctr"/>
            <a:r>
              <a:rPr lang="zh-CN" altLang="en-US" sz="2000" dirty="0">
                <a:solidFill>
                  <a:srgbClr val="232323"/>
                </a:solidFill>
                <a:latin typeface="Arial" panose="020B0604020202020204"/>
                <a:ea typeface="微软雅黑" panose="020B0503020204020204" pitchFamily="34" charset="-122"/>
                <a:sym typeface="Arial" panose="020B0604020202020204"/>
              </a:rPr>
              <a:t>测验</a:t>
            </a:r>
            <a:r>
              <a:rPr lang="zh-CN" altLang="en-US" sz="2000" dirty="0">
                <a:solidFill>
                  <a:srgbClr val="232323"/>
                </a:solidFill>
                <a:latin typeface="Arial" panose="020B0604020202020204"/>
                <a:ea typeface="微软雅黑" panose="020B0503020204020204" pitchFamily="34" charset="-122"/>
                <a:sym typeface="Arial" panose="020B0604020202020204"/>
              </a:rPr>
              <a:t>分析</a:t>
            </a:r>
            <a:endParaRPr lang="zh-CN" altLang="en-US" sz="2000" dirty="0">
              <a:solidFill>
                <a:srgbClr val="232323"/>
              </a:solidFill>
              <a:latin typeface="Arial" panose="020B0604020202020204"/>
              <a:ea typeface="微软雅黑" panose="020B0503020204020204" pitchFamily="34" charset="-122"/>
              <a:sym typeface="Arial" panose="020B0604020202020204"/>
            </a:endParaRPr>
          </a:p>
        </p:txBody>
      </p:sp>
      <p:grpSp>
        <p:nvGrpSpPr>
          <p:cNvPr id="65" name="Group 51"/>
          <p:cNvGrpSpPr/>
          <p:nvPr>
            <p:custDataLst>
              <p:tags r:id="rId21"/>
            </p:custDataLst>
          </p:nvPr>
        </p:nvGrpSpPr>
        <p:grpSpPr bwMode="auto">
          <a:xfrm>
            <a:off x="1497720" y="1972806"/>
            <a:ext cx="486315" cy="393464"/>
            <a:chOff x="2801" y="1980"/>
            <a:chExt cx="136" cy="110"/>
          </a:xfrm>
          <a:solidFill>
            <a:schemeClr val="bg1"/>
          </a:solidFill>
        </p:grpSpPr>
        <p:sp>
          <p:nvSpPr>
            <p:cNvPr id="67" name="Freeform 42"/>
            <p:cNvSpPr>
              <a:spLocks noEditPoints="1"/>
            </p:cNvSpPr>
            <p:nvPr>
              <p:custDataLst>
                <p:tags r:id="rId22"/>
              </p:custDataLst>
            </p:nvPr>
          </p:nvSpPr>
          <p:spPr bwMode="auto">
            <a:xfrm>
              <a:off x="2801" y="2016"/>
              <a:ext cx="122" cy="74"/>
            </a:xfrm>
            <a:custGeom>
              <a:avLst/>
              <a:gdLst>
                <a:gd name="T0" fmla="*/ 34 w 122"/>
                <a:gd name="T1" fmla="*/ 28 h 74"/>
                <a:gd name="T2" fmla="*/ 34 w 122"/>
                <a:gd name="T3" fmla="*/ 74 h 74"/>
                <a:gd name="T4" fmla="*/ 54 w 122"/>
                <a:gd name="T5" fmla="*/ 74 h 74"/>
                <a:gd name="T6" fmla="*/ 54 w 122"/>
                <a:gd name="T7" fmla="*/ 29 h 74"/>
                <a:gd name="T8" fmla="*/ 44 w 122"/>
                <a:gd name="T9" fmla="*/ 20 h 74"/>
                <a:gd name="T10" fmla="*/ 34 w 122"/>
                <a:gd name="T11" fmla="*/ 28 h 74"/>
                <a:gd name="T12" fmla="*/ 0 w 122"/>
                <a:gd name="T13" fmla="*/ 74 h 74"/>
                <a:gd name="T14" fmla="*/ 20 w 122"/>
                <a:gd name="T15" fmla="*/ 74 h 74"/>
                <a:gd name="T16" fmla="*/ 20 w 122"/>
                <a:gd name="T17" fmla="*/ 39 h 74"/>
                <a:gd name="T18" fmla="*/ 0 w 122"/>
                <a:gd name="T19" fmla="*/ 56 h 74"/>
                <a:gd name="T20" fmla="*/ 0 w 122"/>
                <a:gd name="T21" fmla="*/ 74 h 74"/>
                <a:gd name="T22" fmla="*/ 102 w 122"/>
                <a:gd name="T23" fmla="*/ 18 h 74"/>
                <a:gd name="T24" fmla="*/ 102 w 122"/>
                <a:gd name="T25" fmla="*/ 74 h 74"/>
                <a:gd name="T26" fmla="*/ 122 w 122"/>
                <a:gd name="T27" fmla="*/ 74 h 74"/>
                <a:gd name="T28" fmla="*/ 122 w 122"/>
                <a:gd name="T29" fmla="*/ 0 h 74"/>
                <a:gd name="T30" fmla="*/ 102 w 122"/>
                <a:gd name="T31" fmla="*/ 18 h 74"/>
                <a:gd name="T32" fmla="*/ 67 w 122"/>
                <a:gd name="T33" fmla="*/ 40 h 74"/>
                <a:gd name="T34" fmla="*/ 67 w 122"/>
                <a:gd name="T35" fmla="*/ 74 h 74"/>
                <a:gd name="T36" fmla="*/ 88 w 122"/>
                <a:gd name="T37" fmla="*/ 74 h 74"/>
                <a:gd name="T38" fmla="*/ 88 w 122"/>
                <a:gd name="T39" fmla="*/ 29 h 74"/>
                <a:gd name="T40" fmla="*/ 72 w 122"/>
                <a:gd name="T41" fmla="*/ 43 h 74"/>
                <a:gd name="T42" fmla="*/ 67 w 122"/>
                <a:gd name="T43" fmla="*/ 4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74">
                  <a:moveTo>
                    <a:pt x="34" y="28"/>
                  </a:moveTo>
                  <a:lnTo>
                    <a:pt x="34" y="74"/>
                  </a:lnTo>
                  <a:lnTo>
                    <a:pt x="54" y="74"/>
                  </a:lnTo>
                  <a:lnTo>
                    <a:pt x="54" y="29"/>
                  </a:lnTo>
                  <a:lnTo>
                    <a:pt x="44" y="20"/>
                  </a:lnTo>
                  <a:lnTo>
                    <a:pt x="34" y="28"/>
                  </a:lnTo>
                  <a:close/>
                  <a:moveTo>
                    <a:pt x="0" y="74"/>
                  </a:moveTo>
                  <a:lnTo>
                    <a:pt x="20" y="74"/>
                  </a:lnTo>
                  <a:lnTo>
                    <a:pt x="20" y="39"/>
                  </a:lnTo>
                  <a:lnTo>
                    <a:pt x="0" y="56"/>
                  </a:lnTo>
                  <a:lnTo>
                    <a:pt x="0" y="74"/>
                  </a:lnTo>
                  <a:close/>
                  <a:moveTo>
                    <a:pt x="102" y="18"/>
                  </a:moveTo>
                  <a:lnTo>
                    <a:pt x="102" y="74"/>
                  </a:lnTo>
                  <a:lnTo>
                    <a:pt x="122" y="74"/>
                  </a:lnTo>
                  <a:lnTo>
                    <a:pt x="122" y="0"/>
                  </a:lnTo>
                  <a:lnTo>
                    <a:pt x="102" y="18"/>
                  </a:lnTo>
                  <a:close/>
                  <a:moveTo>
                    <a:pt x="67" y="40"/>
                  </a:moveTo>
                  <a:lnTo>
                    <a:pt x="67" y="74"/>
                  </a:lnTo>
                  <a:lnTo>
                    <a:pt x="88" y="74"/>
                  </a:lnTo>
                  <a:lnTo>
                    <a:pt x="88" y="29"/>
                  </a:lnTo>
                  <a:lnTo>
                    <a:pt x="72" y="43"/>
                  </a:lnTo>
                  <a:lnTo>
                    <a:pt x="67"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panose="020B0604020202020204"/>
                <a:ea typeface="微软雅黑" panose="020B0503020204020204" pitchFamily="34" charset="-122"/>
                <a:sym typeface="Arial" panose="020B0604020202020204"/>
              </a:endParaRPr>
            </a:p>
          </p:txBody>
        </p:sp>
        <p:sp>
          <p:nvSpPr>
            <p:cNvPr id="69" name="Freeform 43"/>
            <p:cNvSpPr/>
            <p:nvPr>
              <p:custDataLst>
                <p:tags r:id="rId23"/>
              </p:custDataLst>
            </p:nvPr>
          </p:nvSpPr>
          <p:spPr bwMode="auto">
            <a:xfrm>
              <a:off x="2801" y="1980"/>
              <a:ext cx="136" cy="79"/>
            </a:xfrm>
            <a:custGeom>
              <a:avLst/>
              <a:gdLst>
                <a:gd name="T0" fmla="*/ 136 w 136"/>
                <a:gd name="T1" fmla="*/ 0 h 79"/>
                <a:gd name="T2" fmla="*/ 96 w 136"/>
                <a:gd name="T3" fmla="*/ 0 h 79"/>
                <a:gd name="T4" fmla="*/ 113 w 136"/>
                <a:gd name="T5" fmla="*/ 16 h 79"/>
                <a:gd name="T6" fmla="*/ 72 w 136"/>
                <a:gd name="T7" fmla="*/ 52 h 79"/>
                <a:gd name="T8" fmla="*/ 44 w 136"/>
                <a:gd name="T9" fmla="*/ 28 h 79"/>
                <a:gd name="T10" fmla="*/ 0 w 136"/>
                <a:gd name="T11" fmla="*/ 64 h 79"/>
                <a:gd name="T12" fmla="*/ 0 w 136"/>
                <a:gd name="T13" fmla="*/ 79 h 79"/>
                <a:gd name="T14" fmla="*/ 44 w 136"/>
                <a:gd name="T15" fmla="*/ 43 h 79"/>
                <a:gd name="T16" fmla="*/ 72 w 136"/>
                <a:gd name="T17" fmla="*/ 67 h 79"/>
                <a:gd name="T18" fmla="*/ 122 w 136"/>
                <a:gd name="T19" fmla="*/ 25 h 79"/>
                <a:gd name="T20" fmla="*/ 136 w 136"/>
                <a:gd name="T21" fmla="*/ 38 h 79"/>
                <a:gd name="T22" fmla="*/ 136 w 136"/>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 h="79">
                  <a:moveTo>
                    <a:pt x="136" y="0"/>
                  </a:moveTo>
                  <a:lnTo>
                    <a:pt x="96" y="0"/>
                  </a:lnTo>
                  <a:lnTo>
                    <a:pt x="113" y="16"/>
                  </a:lnTo>
                  <a:lnTo>
                    <a:pt x="72" y="52"/>
                  </a:lnTo>
                  <a:lnTo>
                    <a:pt x="44" y="28"/>
                  </a:lnTo>
                  <a:lnTo>
                    <a:pt x="0" y="64"/>
                  </a:lnTo>
                  <a:lnTo>
                    <a:pt x="0" y="79"/>
                  </a:lnTo>
                  <a:lnTo>
                    <a:pt x="44" y="43"/>
                  </a:lnTo>
                  <a:lnTo>
                    <a:pt x="72" y="67"/>
                  </a:lnTo>
                  <a:lnTo>
                    <a:pt x="122" y="25"/>
                  </a:lnTo>
                  <a:lnTo>
                    <a:pt x="136" y="38"/>
                  </a:lnTo>
                  <a:lnTo>
                    <a:pt x="13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latin typeface="Arial" panose="020B0604020202020204"/>
                <a:ea typeface="微软雅黑" panose="020B0503020204020204" pitchFamily="34" charset="-122"/>
                <a:sym typeface="Arial" panose="020B0604020202020204"/>
              </a:endParaRPr>
            </a:p>
          </p:txBody>
        </p:sp>
      </p:gr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10"/>
          <p:cNvSpPr txBox="1"/>
          <p:nvPr/>
        </p:nvSpPr>
        <p:spPr>
          <a:xfrm>
            <a:off x="484782" y="465352"/>
            <a:ext cx="2736302" cy="368300"/>
          </a:xfrm>
          <a:prstGeom prst="rect">
            <a:avLst/>
          </a:prstGeom>
          <a:noFill/>
        </p:spPr>
        <p:txBody>
          <a:bodyPr wrap="square" rtlCol="0">
            <a:spAutoFit/>
          </a:bodyPr>
          <a:lstStyle/>
          <a:p>
            <a:r>
              <a:rPr lang="zh-CN" altLang="en-US" sz="1800" dirty="0">
                <a:solidFill>
                  <a:srgbClr val="33495E"/>
                </a:solidFill>
                <a:latin typeface="Arial" panose="020B0604020202020204"/>
                <a:ea typeface="微软雅黑" panose="020B0503020204020204" pitchFamily="34" charset="-122"/>
                <a:sym typeface="Arial" panose="020B0604020202020204"/>
              </a:rPr>
              <a:t>系统</a:t>
            </a:r>
            <a:r>
              <a:rPr lang="zh-CN" altLang="en-US" sz="1800" dirty="0">
                <a:solidFill>
                  <a:srgbClr val="33495E"/>
                </a:solidFill>
                <a:latin typeface="Arial" panose="020B0604020202020204"/>
                <a:ea typeface="微软雅黑" panose="020B0503020204020204" pitchFamily="34" charset="-122"/>
                <a:sym typeface="Arial" panose="020B0604020202020204"/>
              </a:rPr>
              <a:t>架构</a:t>
            </a:r>
            <a:endParaRPr lang="zh-CN" altLang="en-US" sz="1800" dirty="0">
              <a:solidFill>
                <a:srgbClr val="33495E"/>
              </a:solidFill>
              <a:latin typeface="Arial" panose="020B0604020202020204"/>
              <a:ea typeface="微软雅黑" panose="020B0503020204020204" pitchFamily="34" charset="-122"/>
              <a:sym typeface="Arial" panose="020B0604020202020204"/>
            </a:endParaRPr>
          </a:p>
        </p:txBody>
      </p:sp>
      <p:pic>
        <p:nvPicPr>
          <p:cNvPr id="1073743042" name="图片 1073743041"/>
          <p:cNvPicPr>
            <a:picLocks noChangeAspect="1"/>
          </p:cNvPicPr>
          <p:nvPr/>
        </p:nvPicPr>
        <p:blipFill>
          <a:blip r:embed="rId1"/>
          <a:stretch>
            <a:fillRect/>
          </a:stretch>
        </p:blipFill>
        <p:spPr>
          <a:xfrm>
            <a:off x="1196340" y="1231265"/>
            <a:ext cx="6963410" cy="3083560"/>
          </a:xfrm>
          <a:prstGeom prst="rect">
            <a:avLst/>
          </a:prstGeom>
          <a:noFill/>
          <a:ln w="9525">
            <a:noFill/>
          </a:ln>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a:off x="809782" y="1968925"/>
            <a:ext cx="4228486" cy="645160"/>
          </a:xfrm>
          <a:prstGeom prst="rect">
            <a:avLst/>
          </a:prstGeom>
          <a:noFill/>
        </p:spPr>
        <p:txBody>
          <a:bodyPr wrap="square" rtlCol="0">
            <a:spAutoFit/>
          </a:bodyPr>
          <a:lstStyle/>
          <a:p>
            <a:r>
              <a:rPr lang="zh-CN" altLang="en-US" sz="3600" dirty="0">
                <a:solidFill>
                  <a:srgbClr val="33495E"/>
                </a:solidFill>
                <a:latin typeface="Arial" panose="020B0604020202020204"/>
                <a:ea typeface="微软雅黑" panose="020B0503020204020204" pitchFamily="34" charset="-122"/>
                <a:sym typeface="Arial" panose="020B0604020202020204"/>
              </a:rPr>
              <a:t>设计模块及</a:t>
            </a:r>
            <a:r>
              <a:rPr lang="zh-CN" altLang="en-US" sz="3600" dirty="0">
                <a:solidFill>
                  <a:srgbClr val="33495E"/>
                </a:solidFill>
                <a:latin typeface="Arial" panose="020B0604020202020204"/>
                <a:ea typeface="微软雅黑" panose="020B0503020204020204" pitchFamily="34" charset="-122"/>
                <a:sym typeface="Arial" panose="020B0604020202020204"/>
              </a:rPr>
              <a:t>功能</a:t>
            </a:r>
            <a:endParaRPr lang="zh-CN" altLang="en-US" sz="3600" dirty="0">
              <a:solidFill>
                <a:srgbClr val="33495E"/>
              </a:solidFill>
              <a:latin typeface="Arial" panose="020B0604020202020204"/>
              <a:ea typeface="微软雅黑" panose="020B0503020204020204" pitchFamily="34" charset="-122"/>
              <a:sym typeface="Arial" panose="020B0604020202020204"/>
            </a:endParaRPr>
          </a:p>
        </p:txBody>
      </p:sp>
      <p:sp>
        <p:nvSpPr>
          <p:cNvPr id="6" name="文本框 11"/>
          <p:cNvSpPr txBox="1"/>
          <p:nvPr/>
        </p:nvSpPr>
        <p:spPr>
          <a:xfrm>
            <a:off x="809782" y="1267549"/>
            <a:ext cx="3251597" cy="807085"/>
          </a:xfrm>
          <a:prstGeom prst="rect">
            <a:avLst/>
          </a:prstGeom>
          <a:noFill/>
        </p:spPr>
        <p:txBody>
          <a:bodyPr wrap="square" lIns="68580" tIns="34290" rIns="68580" bIns="34290" rtlCol="0">
            <a:spAutoFit/>
          </a:bodyPr>
          <a:lstStyle/>
          <a:p>
            <a:r>
              <a:rPr lang="en-US" altLang="zh-CN" sz="4800" dirty="0">
                <a:solidFill>
                  <a:srgbClr val="33495E"/>
                </a:solidFill>
                <a:latin typeface="Arial" panose="020B0604020202020204"/>
                <a:ea typeface="微软雅黑" panose="020B0503020204020204" pitchFamily="34" charset="-122"/>
                <a:sym typeface="Arial" panose="020B0604020202020204"/>
              </a:rPr>
              <a:t>PART 03</a:t>
            </a:r>
            <a:endParaRPr lang="zh-CN" altLang="en-US" sz="4800" dirty="0">
              <a:solidFill>
                <a:srgbClr val="33495E"/>
              </a:solidFill>
              <a:latin typeface="Arial" panose="020B0604020202020204"/>
              <a:ea typeface="微软雅黑" panose="020B0503020204020204" pitchFamily="34" charset="-122"/>
              <a:sym typeface="Arial" panose="020B0604020202020204"/>
            </a:endParaRPr>
          </a:p>
        </p:txBody>
      </p:sp>
      <p:sp>
        <p:nvSpPr>
          <p:cNvPr id="11" name="文本框 36"/>
          <p:cNvSpPr txBox="1"/>
          <p:nvPr/>
        </p:nvSpPr>
        <p:spPr>
          <a:xfrm>
            <a:off x="809782" y="2901248"/>
            <a:ext cx="3860006" cy="499110"/>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l">
              <a:lnSpc>
                <a:spcPct val="100000"/>
              </a:lnSpc>
              <a:buClrTx/>
              <a:buSzTx/>
              <a:buFont typeface="Wingdings" panose="05000000000000000000" charset="0"/>
              <a:buChar char="l"/>
            </a:pPr>
            <a:r>
              <a:rPr lang="en-US" altLang="zh-CN" sz="1400" dirty="0">
                <a:solidFill>
                  <a:schemeClr val="tx1">
                    <a:lumMod val="50000"/>
                    <a:lumOff val="50000"/>
                  </a:schemeClr>
                </a:solidFill>
                <a:latin typeface="Arial" panose="020B0604020202020204"/>
                <a:ea typeface="微软雅黑" panose="020B0503020204020204" pitchFamily="34" charset="-122"/>
                <a:sym typeface="+mn-lt"/>
              </a:rPr>
              <a:t>模块原理</a:t>
            </a:r>
            <a:endParaRPr lang="en-US" altLang="zh-CN" sz="1400" dirty="0">
              <a:solidFill>
                <a:schemeClr val="tx1">
                  <a:lumMod val="50000"/>
                  <a:lumOff val="50000"/>
                </a:schemeClr>
              </a:solidFill>
              <a:latin typeface="Arial" panose="020B0604020202020204"/>
              <a:ea typeface="微软雅黑" panose="020B0503020204020204" pitchFamily="34" charset="-122"/>
              <a:sym typeface="+mn-lt"/>
            </a:endParaRPr>
          </a:p>
          <a:p>
            <a:pPr marL="171450" indent="-171450" algn="l">
              <a:lnSpc>
                <a:spcPct val="100000"/>
              </a:lnSpc>
              <a:buClrTx/>
              <a:buSzTx/>
              <a:buFont typeface="Wingdings" panose="05000000000000000000" charset="0"/>
              <a:buChar char="l"/>
            </a:pPr>
            <a:r>
              <a:rPr lang="en-US" altLang="zh-CN" sz="1400" dirty="0">
                <a:solidFill>
                  <a:schemeClr val="tx1">
                    <a:lumMod val="50000"/>
                    <a:lumOff val="50000"/>
                  </a:schemeClr>
                </a:solidFill>
                <a:latin typeface="Arial" panose="020B0604020202020204"/>
                <a:ea typeface="微软雅黑" panose="020B0503020204020204" pitchFamily="34" charset="-122"/>
                <a:sym typeface="+mn-lt"/>
              </a:rPr>
              <a:t>功能实现</a:t>
            </a:r>
            <a:endParaRPr lang="en-US" altLang="zh-CN" sz="1400" dirty="0">
              <a:solidFill>
                <a:schemeClr val="tx1">
                  <a:lumMod val="50000"/>
                  <a:lumOff val="50000"/>
                </a:schemeClr>
              </a:solidFill>
              <a:latin typeface="Arial" panose="020B0604020202020204"/>
              <a:ea typeface="微软雅黑" panose="020B0503020204020204" pitchFamily="34" charset="-122"/>
              <a:sym typeface="Arial" panose="020B0604020202020204"/>
            </a:endParaRPr>
          </a:p>
        </p:txBody>
      </p:sp>
      <p:sp>
        <p:nvSpPr>
          <p:cNvPr id="13" name="矩形 12"/>
          <p:cNvSpPr/>
          <p:nvPr/>
        </p:nvSpPr>
        <p:spPr>
          <a:xfrm>
            <a:off x="912652" y="2709248"/>
            <a:ext cx="620754" cy="28800"/>
          </a:xfrm>
          <a:prstGeom prst="rect">
            <a:avLst/>
          </a:prstGeom>
          <a:solidFill>
            <a:srgbClr val="33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solidFill>
                <a:srgbClr val="33495E"/>
              </a:solidFill>
              <a:latin typeface="Arial" panose="020B0604020202020204"/>
              <a:ea typeface="微软雅黑" panose="020B0503020204020204" pitchFamily="34" charset="-122"/>
              <a:sym typeface="Arial" panose="020B0604020202020204"/>
            </a:endParaRPr>
          </a:p>
        </p:txBody>
      </p:sp>
      <p:sp>
        <p:nvSpPr>
          <p:cNvPr id="7" name="文本框 11"/>
          <p:cNvSpPr txBox="1"/>
          <p:nvPr/>
        </p:nvSpPr>
        <p:spPr>
          <a:xfrm>
            <a:off x="5106357" y="1027075"/>
            <a:ext cx="3251597" cy="3130550"/>
          </a:xfrm>
          <a:prstGeom prst="rect">
            <a:avLst/>
          </a:prstGeom>
          <a:noFill/>
        </p:spPr>
        <p:txBody>
          <a:bodyPr wrap="square" lIns="68580" tIns="34290" rIns="68580" bIns="34290" rtlCol="0">
            <a:spAutoFit/>
          </a:bodyPr>
          <a:lstStyle>
            <a:defPPr>
              <a:defRPr lang="zh-CN"/>
            </a:defPPr>
            <a:lvl1pPr>
              <a:defRPr sz="19900" b="1" i="1">
                <a:solidFill>
                  <a:srgbClr val="DCE3E8"/>
                </a:solidFill>
                <a:latin typeface="Arial" panose="020B0604020202020204"/>
                <a:ea typeface="微软雅黑" panose="020B0503020204020204" pitchFamily="34" charset="-122"/>
              </a:defRPr>
            </a:lvl1pPr>
          </a:lstStyle>
          <a:p>
            <a:r>
              <a:rPr lang="en-US" altLang="zh-CN" dirty="0">
                <a:sym typeface="Arial" panose="020B0604020202020204"/>
              </a:rPr>
              <a:t>03</a:t>
            </a:r>
            <a:endParaRPr lang="zh-CN" altLang="en-US" dirty="0">
              <a:sym typeface="Arial" panose="020B0604020202020204"/>
            </a:endParaRPr>
          </a:p>
        </p:txBody>
      </p:sp>
    </p:spTree>
  </p:cSld>
  <p:clrMapOvr>
    <a:masterClrMapping/>
  </p:clrMapOvr>
  <p:transition spd="slow">
    <p:fade/>
  </p:transition>
  <p:timing>
    <p:tnLst>
      <p:par>
        <p:cTn id="1" dur="indefinite" restart="never" nodeType="tmRoot"/>
      </p:par>
    </p:tnLst>
  </p:timing>
</p:sld>
</file>

<file path=ppt/tags/tag1.xml><?xml version="1.0" encoding="utf-8"?>
<p:tagLst xmlns:p="http://schemas.openxmlformats.org/presentationml/2006/main">
  <p:tag name="KSO_WM_DIAGRAM_VIRTUALLY_FRAME" val="{&quot;height&quot;:154.15157480314966,&quot;left&quot;:100.6207874015748,&quot;top&quot;:182.03330708661412,&quot;width&quot;:566.6284251968505}"/>
</p:tagLst>
</file>

<file path=ppt/tags/tag10.xml><?xml version="1.0" encoding="utf-8"?>
<p:tagLst xmlns:p="http://schemas.openxmlformats.org/presentationml/2006/main">
  <p:tag name="KSO_WM_DIAGRAM_VIRTUALLY_FRAME" val="{&quot;height&quot;:154.15157480314966,&quot;left&quot;:100.6207874015748,&quot;top&quot;:182.03330708661412,&quot;width&quot;:566.6284251968505}"/>
</p:tagLst>
</file>

<file path=ppt/tags/tag11.xml><?xml version="1.0" encoding="utf-8"?>
<p:tagLst xmlns:p="http://schemas.openxmlformats.org/presentationml/2006/main">
  <p:tag name="KSO_WM_DIAGRAM_VIRTUALLY_FRAME" val="{&quot;height&quot;:154.15157480314966,&quot;left&quot;:100.6207874015748,&quot;top&quot;:182.03330708661412,&quot;width&quot;:566.6284251968505}"/>
</p:tagLst>
</file>

<file path=ppt/tags/tag12.xml><?xml version="1.0" encoding="utf-8"?>
<p:tagLst xmlns:p="http://schemas.openxmlformats.org/presentationml/2006/main">
  <p:tag name="KSO_WM_DIAGRAM_VIRTUALLY_FRAME" val="{&quot;height&quot;:154.15157480314966,&quot;left&quot;:100.6207874015748,&quot;top&quot;:182.03330708661412,&quot;width&quot;:566.6284251968505}"/>
</p:tagLst>
</file>

<file path=ppt/tags/tag13.xml><?xml version="1.0" encoding="utf-8"?>
<p:tagLst xmlns:p="http://schemas.openxmlformats.org/presentationml/2006/main">
  <p:tag name="KSO_WM_DIAGRAM_VIRTUALLY_FRAME" val="{&quot;height&quot;:213.73157480314958,&quot;left&quot;:103.05259842519686,&quot;top&quot;:121.8,&quot;width&quot;:513.8974015748032}"/>
</p:tagLst>
</file>

<file path=ppt/tags/tag14.xml><?xml version="1.0" encoding="utf-8"?>
<p:tagLst xmlns:p="http://schemas.openxmlformats.org/presentationml/2006/main">
  <p:tag name="KSO_WM_DIAGRAM_VIRTUALLY_FRAME" val="{&quot;height&quot;:213.73157480314958,&quot;left&quot;:103.05259842519686,&quot;top&quot;:121.8,&quot;width&quot;:513.8974015748032}"/>
</p:tagLst>
</file>

<file path=ppt/tags/tag15.xml><?xml version="1.0" encoding="utf-8"?>
<p:tagLst xmlns:p="http://schemas.openxmlformats.org/presentationml/2006/main">
  <p:tag name="KSO_WM_DIAGRAM_VIRTUALLY_FRAME" val="{&quot;height&quot;:213.73157480314958,&quot;left&quot;:103.05259842519686,&quot;top&quot;:121.8,&quot;width&quot;:513.8974015748032}"/>
</p:tagLst>
</file>

<file path=ppt/tags/tag16.xml><?xml version="1.0" encoding="utf-8"?>
<p:tagLst xmlns:p="http://schemas.openxmlformats.org/presentationml/2006/main">
  <p:tag name="KSO_WM_DIAGRAM_VIRTUALLY_FRAME" val="{&quot;height&quot;:213.73157480314958,&quot;left&quot;:103.05259842519686,&quot;top&quot;:121.8,&quot;width&quot;:513.8974015748032}"/>
</p:tagLst>
</file>

<file path=ppt/tags/tag17.xml><?xml version="1.0" encoding="utf-8"?>
<p:tagLst xmlns:p="http://schemas.openxmlformats.org/presentationml/2006/main">
  <p:tag name="KSO_WM_DIAGRAM_VIRTUALLY_FRAME" val="{&quot;height&quot;:213.73157480314958,&quot;left&quot;:103.05259842519686,&quot;top&quot;:121.8,&quot;width&quot;:513.8974015748032}"/>
</p:tagLst>
</file>

<file path=ppt/tags/tag18.xml><?xml version="1.0" encoding="utf-8"?>
<p:tagLst xmlns:p="http://schemas.openxmlformats.org/presentationml/2006/main">
  <p:tag name="KSO_WM_DIAGRAM_VIRTUALLY_FRAME" val="{&quot;height&quot;:213.73157480314958,&quot;left&quot;:103.05259842519686,&quot;top&quot;:121.8,&quot;width&quot;:513.8974015748032}"/>
</p:tagLst>
</file>

<file path=ppt/tags/tag19.xml><?xml version="1.0" encoding="utf-8"?>
<p:tagLst xmlns:p="http://schemas.openxmlformats.org/presentationml/2006/main">
  <p:tag name="KSO_WM_DIAGRAM_VIRTUALLY_FRAME" val="{&quot;height&quot;:213.73157480314958,&quot;left&quot;:103.05259842519686,&quot;top&quot;:121.8,&quot;width&quot;:513.8974015748032}"/>
</p:tagLst>
</file>

<file path=ppt/tags/tag2.xml><?xml version="1.0" encoding="utf-8"?>
<p:tagLst xmlns:p="http://schemas.openxmlformats.org/presentationml/2006/main">
  <p:tag name="KSO_WM_DIAGRAM_VIRTUALLY_FRAME" val="{&quot;height&quot;:154.15157480314966,&quot;left&quot;:100.6207874015748,&quot;top&quot;:182.03330708661412,&quot;width&quot;:566.6284251968505}"/>
</p:tagLst>
</file>

<file path=ppt/tags/tag20.xml><?xml version="1.0" encoding="utf-8"?>
<p:tagLst xmlns:p="http://schemas.openxmlformats.org/presentationml/2006/main">
  <p:tag name="KSO_WM_DIAGRAM_VIRTUALLY_FRAME" val="{&quot;height&quot;:213.73157480314958,&quot;left&quot;:103.05259842519686,&quot;top&quot;:121.8,&quot;width&quot;:513.8974015748032}"/>
</p:tagLst>
</file>

<file path=ppt/tags/tag21.xml><?xml version="1.0" encoding="utf-8"?>
<p:tagLst xmlns:p="http://schemas.openxmlformats.org/presentationml/2006/main">
  <p:tag name="KSO_WM_DIAGRAM_VIRTUALLY_FRAME" val="{&quot;height&quot;:228.31905511811038,&quot;left&quot;:71.55,&quot;top&quot;:134.72874015748033,&quot;width&quot;:576.9}"/>
</p:tagLst>
</file>

<file path=ppt/tags/tag22.xml><?xml version="1.0" encoding="utf-8"?>
<p:tagLst xmlns:p="http://schemas.openxmlformats.org/presentationml/2006/main">
  <p:tag name="KSO_WM_DIAGRAM_VIRTUALLY_FRAME" val="{&quot;height&quot;:228.31905511811038,&quot;left&quot;:71.55,&quot;top&quot;:134.72874015748033,&quot;width&quot;:576.9}"/>
</p:tagLst>
</file>

<file path=ppt/tags/tag23.xml><?xml version="1.0" encoding="utf-8"?>
<p:tagLst xmlns:p="http://schemas.openxmlformats.org/presentationml/2006/main">
  <p:tag name="KSO_WM_DIAGRAM_VIRTUALLY_FRAME" val="{&quot;height&quot;:228.31905511811038,&quot;left&quot;:71.55,&quot;top&quot;:134.72874015748033,&quot;width&quot;:576.9}"/>
</p:tagLst>
</file>

<file path=ppt/tags/tag24.xml><?xml version="1.0" encoding="utf-8"?>
<p:tagLst xmlns:p="http://schemas.openxmlformats.org/presentationml/2006/main">
  <p:tag name="KSO_WM_DIAGRAM_VIRTUALLY_FRAME" val="{&quot;height&quot;:228.31905511811038,&quot;left&quot;:71.55,&quot;top&quot;:134.72874015748033,&quot;width&quot;:576.9}"/>
</p:tagLst>
</file>

<file path=ppt/tags/tag25.xml><?xml version="1.0" encoding="utf-8"?>
<p:tagLst xmlns:p="http://schemas.openxmlformats.org/presentationml/2006/main">
  <p:tag name="KSO_WM_DIAGRAM_VIRTUALLY_FRAME" val="{&quot;height&quot;:228.31905511811038,&quot;left&quot;:71.55,&quot;top&quot;:134.72874015748033,&quot;width&quot;:576.9}"/>
</p:tagLst>
</file>

<file path=ppt/tags/tag26.xml><?xml version="1.0" encoding="utf-8"?>
<p:tagLst xmlns:p="http://schemas.openxmlformats.org/presentationml/2006/main">
  <p:tag name="KSO_WM_DIAGRAM_VIRTUALLY_FRAME" val="{&quot;height&quot;:228.31905511811038,&quot;left&quot;:71.55,&quot;top&quot;:134.72874015748033,&quot;width&quot;:576.9}"/>
</p:tagLst>
</file>

<file path=ppt/tags/tag27.xml><?xml version="1.0" encoding="utf-8"?>
<p:tagLst xmlns:p="http://schemas.openxmlformats.org/presentationml/2006/main">
  <p:tag name="KSO_WM_DIAGRAM_VIRTUALLY_FRAME" val="{&quot;height&quot;:228.31905511811038,&quot;left&quot;:71.55,&quot;top&quot;:134.72874015748033,&quot;width&quot;:576.9}"/>
</p:tagLst>
</file>

<file path=ppt/tags/tag28.xml><?xml version="1.0" encoding="utf-8"?>
<p:tagLst xmlns:p="http://schemas.openxmlformats.org/presentationml/2006/main">
  <p:tag name="KSO_WM_DIAGRAM_VIRTUALLY_FRAME" val="{&quot;height&quot;:228.31905511811038,&quot;left&quot;:71.55,&quot;top&quot;:134.72874015748033,&quot;width&quot;:576.9}"/>
</p:tagLst>
</file>

<file path=ppt/tags/tag29.xml><?xml version="1.0" encoding="utf-8"?>
<p:tagLst xmlns:p="http://schemas.openxmlformats.org/presentationml/2006/main">
  <p:tag name="KSO_WM_DIAGRAM_VIRTUALLY_FRAME" val="{&quot;height&quot;:228.31905511811038,&quot;left&quot;:71.55,&quot;top&quot;:134.72874015748033,&quot;width&quot;:576.9}"/>
</p:tagLst>
</file>

<file path=ppt/tags/tag3.xml><?xml version="1.0" encoding="utf-8"?>
<p:tagLst xmlns:p="http://schemas.openxmlformats.org/presentationml/2006/main">
  <p:tag name="KSO_WM_DIAGRAM_VIRTUALLY_FRAME" val="{&quot;height&quot;:154.15157480314966,&quot;left&quot;:100.6207874015748,&quot;top&quot;:182.03330708661412,&quot;width&quot;:566.6284251968505}"/>
</p:tagLst>
</file>

<file path=ppt/tags/tag30.xml><?xml version="1.0" encoding="utf-8"?>
<p:tagLst xmlns:p="http://schemas.openxmlformats.org/presentationml/2006/main">
  <p:tag name="KSO_WM_DIAGRAM_VIRTUALLY_FRAME" val="{&quot;height&quot;:228.31905511811038,&quot;left&quot;:71.55,&quot;top&quot;:134.72874015748033,&quot;width&quot;:576.9}"/>
</p:tagLst>
</file>

<file path=ppt/tags/tag31.xml><?xml version="1.0" encoding="utf-8"?>
<p:tagLst xmlns:p="http://schemas.openxmlformats.org/presentationml/2006/main">
  <p:tag name="KSO_WM_DIAGRAM_VIRTUALLY_FRAME" val="{&quot;height&quot;:228.31905511811038,&quot;left&quot;:71.55,&quot;top&quot;:134.72874015748033,&quot;width&quot;:576.9}"/>
</p:tagLst>
</file>

<file path=ppt/tags/tag32.xml><?xml version="1.0" encoding="utf-8"?>
<p:tagLst xmlns:p="http://schemas.openxmlformats.org/presentationml/2006/main">
  <p:tag name="KSO_WM_DIAGRAM_VIRTUALLY_FRAME" val="{&quot;height&quot;:228.31905511811038,&quot;left&quot;:71.55,&quot;top&quot;:134.72874015748033,&quot;width&quot;:576.9}"/>
</p:tagLst>
</file>

<file path=ppt/tags/tag33.xml><?xml version="1.0" encoding="utf-8"?>
<p:tagLst xmlns:p="http://schemas.openxmlformats.org/presentationml/2006/main">
  <p:tag name="KSO_WM_DIAGRAM_VIRTUALLY_FRAME" val="{&quot;height&quot;:228.31905511811038,&quot;left&quot;:71.55,&quot;top&quot;:134.72874015748033,&quot;width&quot;:576.9}"/>
</p:tagLst>
</file>

<file path=ppt/tags/tag34.xml><?xml version="1.0" encoding="utf-8"?>
<p:tagLst xmlns:p="http://schemas.openxmlformats.org/presentationml/2006/main">
  <p:tag name="KSO_WM_DIAGRAM_VIRTUALLY_FRAME" val="{&quot;height&quot;:228.31905511811038,&quot;left&quot;:71.55,&quot;top&quot;:134.72874015748033,&quot;width&quot;:576.9}"/>
</p:tagLst>
</file>

<file path=ppt/tags/tag35.xml><?xml version="1.0" encoding="utf-8"?>
<p:tagLst xmlns:p="http://schemas.openxmlformats.org/presentationml/2006/main">
  <p:tag name="KSO_WM_DIAGRAM_VIRTUALLY_FRAME" val="{&quot;height&quot;:228.31905511811038,&quot;left&quot;:71.55,&quot;top&quot;:134.72874015748033,&quot;width&quot;:576.9}"/>
</p:tagLst>
</file>

<file path=ppt/tags/tag36.xml><?xml version="1.0" encoding="utf-8"?>
<p:tagLst xmlns:p="http://schemas.openxmlformats.org/presentationml/2006/main">
  <p:tag name="KSO_WM_DIAGRAM_VIRTUALLY_FRAME" val="{&quot;height&quot;:228.31905511811038,&quot;left&quot;:71.55,&quot;top&quot;:134.72874015748033,&quot;width&quot;:576.9}"/>
</p:tagLst>
</file>

<file path=ppt/tags/tag37.xml><?xml version="1.0" encoding="utf-8"?>
<p:tagLst xmlns:p="http://schemas.openxmlformats.org/presentationml/2006/main">
  <p:tag name="KSO_WM_DIAGRAM_VIRTUALLY_FRAME" val="{&quot;height&quot;:228.31905511811038,&quot;left&quot;:71.55,&quot;top&quot;:134.72874015748033,&quot;width&quot;:576.9}"/>
</p:tagLst>
</file>

<file path=ppt/tags/tag38.xml><?xml version="1.0" encoding="utf-8"?>
<p:tagLst xmlns:p="http://schemas.openxmlformats.org/presentationml/2006/main">
  <p:tag name="KSO_WM_DIAGRAM_VIRTUALLY_FRAME" val="{&quot;height&quot;:228.31905511811038,&quot;left&quot;:71.55,&quot;top&quot;:134.72874015748033,&quot;width&quot;:576.9}"/>
</p:tagLst>
</file>

<file path=ppt/tags/tag39.xml><?xml version="1.0" encoding="utf-8"?>
<p:tagLst xmlns:p="http://schemas.openxmlformats.org/presentationml/2006/main">
  <p:tag name="KSO_WM_DIAGRAM_VIRTUALLY_FRAME" val="{&quot;height&quot;:228.31905511811038,&quot;left&quot;:71.55,&quot;top&quot;:134.72874015748033,&quot;width&quot;:576.9}"/>
</p:tagLst>
</file>

<file path=ppt/tags/tag4.xml><?xml version="1.0" encoding="utf-8"?>
<p:tagLst xmlns:p="http://schemas.openxmlformats.org/presentationml/2006/main">
  <p:tag name="KSO_WM_DIAGRAM_VIRTUALLY_FRAME" val="{&quot;height&quot;:154.15157480314966,&quot;left&quot;:100.6207874015748,&quot;top&quot;:182.03330708661412,&quot;width&quot;:566.6284251968505}"/>
</p:tagLst>
</file>

<file path=ppt/tags/tag40.xml><?xml version="1.0" encoding="utf-8"?>
<p:tagLst xmlns:p="http://schemas.openxmlformats.org/presentationml/2006/main">
  <p:tag name="KSO_WM_DIAGRAM_VIRTUALLY_FRAME" val="{&quot;height&quot;:228.31905511811038,&quot;left&quot;:71.55,&quot;top&quot;:134.72874015748033,&quot;width&quot;:576.9}"/>
</p:tagLst>
</file>

<file path=ppt/tags/tag41.xml><?xml version="1.0" encoding="utf-8"?>
<p:tagLst xmlns:p="http://schemas.openxmlformats.org/presentationml/2006/main">
  <p:tag name="KSO_WM_DIAGRAM_VIRTUALLY_FRAME" val="{&quot;height&quot;:228.31905511811038,&quot;left&quot;:71.55,&quot;top&quot;:134.72874015748033,&quot;width&quot;:576.9}"/>
</p:tagLst>
</file>

<file path=ppt/tags/tag42.xml><?xml version="1.0" encoding="utf-8"?>
<p:tagLst xmlns:p="http://schemas.openxmlformats.org/presentationml/2006/main">
  <p:tag name="KSO_WM_DIAGRAM_VIRTUALLY_FRAME" val="{&quot;height&quot;:228.31905511811038,&quot;left&quot;:71.55,&quot;top&quot;:134.72874015748033,&quot;width&quot;:576.9}"/>
</p:tagLst>
</file>

<file path=ppt/tags/tag43.xml><?xml version="1.0" encoding="utf-8"?>
<p:tagLst xmlns:p="http://schemas.openxmlformats.org/presentationml/2006/main">
  <p:tag name="KSO_WM_DIAGRAM_VIRTUALLY_FRAME" val="{&quot;height&quot;:228.31905511811038,&quot;left&quot;:71.55,&quot;top&quot;:134.72874015748033,&quot;width&quot;:576.9}"/>
</p:tagLst>
</file>

<file path=ppt/tags/tag44.xml><?xml version="1.0" encoding="utf-8"?>
<p:tagLst xmlns:p="http://schemas.openxmlformats.org/presentationml/2006/main">
  <p:tag name="KSO_WM_DIAGRAM_VIRTUALLY_FRAME" val="{&quot;height&quot;:221.81732283464567,&quot;left&quot;:355.6,&quot;top&quot;:97.33692913385826,&quot;width&quot;:291.33370078740154}"/>
</p:tagLst>
</file>

<file path=ppt/tags/tag45.xml><?xml version="1.0" encoding="utf-8"?>
<p:tagLst xmlns:p="http://schemas.openxmlformats.org/presentationml/2006/main">
  <p:tag name="KSO_WM_DIAGRAM_VIRTUALLY_FRAME" val="{&quot;height&quot;:221.81732283464567,&quot;left&quot;:355.6,&quot;top&quot;:97.33692913385826,&quot;width&quot;:291.33370078740154}"/>
</p:tagLst>
</file>

<file path=ppt/tags/tag46.xml><?xml version="1.0" encoding="utf-8"?>
<p:tagLst xmlns:p="http://schemas.openxmlformats.org/presentationml/2006/main">
  <p:tag name="KSO_WM_DIAGRAM_VIRTUALLY_FRAME" val="{&quot;height&quot;:221.81732283464567,&quot;left&quot;:355.6,&quot;top&quot;:97.33692913385826,&quot;width&quot;:291.33370078740154}"/>
</p:tagLst>
</file>

<file path=ppt/tags/tag47.xml><?xml version="1.0" encoding="utf-8"?>
<p:tagLst xmlns:p="http://schemas.openxmlformats.org/presentationml/2006/main">
  <p:tag name="KSO_WM_DIAGRAM_VIRTUALLY_FRAME" val="{&quot;height&quot;:221.81732283464567,&quot;left&quot;:355.6,&quot;top&quot;:97.33692913385826,&quot;width&quot;:291.33370078740154}"/>
</p:tagLst>
</file>

<file path=ppt/tags/tag48.xml><?xml version="1.0" encoding="utf-8"?>
<p:tagLst xmlns:p="http://schemas.openxmlformats.org/presentationml/2006/main">
  <p:tag name="KSO_WM_DIAGRAM_VIRTUALLY_FRAME" val="{&quot;height&quot;:221.81732283464567,&quot;left&quot;:355.6,&quot;top&quot;:97.33692913385826,&quot;width&quot;:291.33370078740154}"/>
</p:tagLst>
</file>

<file path=ppt/tags/tag49.xml><?xml version="1.0" encoding="utf-8"?>
<p:tagLst xmlns:p="http://schemas.openxmlformats.org/presentationml/2006/main">
  <p:tag name="KSO_WM_DIAGRAM_VIRTUALLY_FRAME" val="{&quot;height&quot;:221.81732283464567,&quot;left&quot;:355.6,&quot;top&quot;:97.33692913385826,&quot;width&quot;:291.33370078740154}"/>
</p:tagLst>
</file>

<file path=ppt/tags/tag5.xml><?xml version="1.0" encoding="utf-8"?>
<p:tagLst xmlns:p="http://schemas.openxmlformats.org/presentationml/2006/main">
  <p:tag name="KSO_WM_DIAGRAM_VIRTUALLY_FRAME" val="{&quot;height&quot;:154.15157480314966,&quot;left&quot;:100.6207874015748,&quot;top&quot;:182.03330708661412,&quot;width&quot;:566.6284251968505}"/>
</p:tagLst>
</file>

<file path=ppt/tags/tag50.xml><?xml version="1.0" encoding="utf-8"?>
<p:tagLst xmlns:p="http://schemas.openxmlformats.org/presentationml/2006/main">
  <p:tag name="KSO_WM_DIAGRAM_VIRTUALLY_FRAME" val="{&quot;height&quot;:221.81732283464567,&quot;left&quot;:355.6,&quot;top&quot;:97.33692913385826,&quot;width&quot;:291.33370078740154}"/>
</p:tagLst>
</file>

<file path=ppt/tags/tag51.xml><?xml version="1.0" encoding="utf-8"?>
<p:tagLst xmlns:p="http://schemas.openxmlformats.org/presentationml/2006/main">
  <p:tag name="KSO_WM_DIAGRAM_VIRTUALLY_FRAME" val="{&quot;height&quot;:221.81732283464567,&quot;left&quot;:355.6,&quot;top&quot;:97.33692913385826,&quot;width&quot;:291.33370078740154}"/>
</p:tagLst>
</file>

<file path=ppt/tags/tag52.xml><?xml version="1.0" encoding="utf-8"?>
<p:tagLst xmlns:p="http://schemas.openxmlformats.org/presentationml/2006/main">
  <p:tag name="commondata" val="eyJoZGlkIjoiNjQ5NDdhMjViYjQ1MTlmNGE2NzQ2ODE4OTBiYzM3ZTAifQ=="/>
</p:tagLst>
</file>

<file path=ppt/tags/tag6.xml><?xml version="1.0" encoding="utf-8"?>
<p:tagLst xmlns:p="http://schemas.openxmlformats.org/presentationml/2006/main">
  <p:tag name="KSO_WM_DIAGRAM_VIRTUALLY_FRAME" val="{&quot;height&quot;:154.15157480314966,&quot;left&quot;:100.6207874015748,&quot;top&quot;:182.03330708661412,&quot;width&quot;:566.6284251968505}"/>
</p:tagLst>
</file>

<file path=ppt/tags/tag7.xml><?xml version="1.0" encoding="utf-8"?>
<p:tagLst xmlns:p="http://schemas.openxmlformats.org/presentationml/2006/main">
  <p:tag name="KSO_WM_DIAGRAM_VIRTUALLY_FRAME" val="{&quot;height&quot;:154.15157480314966,&quot;left&quot;:100.6207874015748,&quot;top&quot;:182.03330708661412,&quot;width&quot;:566.6284251968505}"/>
</p:tagLst>
</file>

<file path=ppt/tags/tag8.xml><?xml version="1.0" encoding="utf-8"?>
<p:tagLst xmlns:p="http://schemas.openxmlformats.org/presentationml/2006/main">
  <p:tag name="KSO_WM_DIAGRAM_VIRTUALLY_FRAME" val="{&quot;height&quot;:154.15157480314966,&quot;left&quot;:100.6207874015748,&quot;top&quot;:182.03330708661412,&quot;width&quot;:566.6284251968505}"/>
</p:tagLst>
</file>

<file path=ppt/tags/tag9.xml><?xml version="1.0" encoding="utf-8"?>
<p:tagLst xmlns:p="http://schemas.openxmlformats.org/presentationml/2006/main">
  <p:tag name="KSO_WM_DIAGRAM_VIRTUALLY_FRAME" val="{&quot;height&quot;:154.15157480314966,&quot;left&quot;:100.6207874015748,&quot;top&quot;:182.03330708661412,&quot;width&quot;:566.628425196850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2736</Words>
  <Application>WPS 演示</Application>
  <PresentationFormat>全屏显示(16:9)</PresentationFormat>
  <Paragraphs>203</Paragraphs>
  <Slides>17</Slides>
  <Notes>20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宋体</vt:lpstr>
      <vt:lpstr>Wingdings</vt:lpstr>
      <vt:lpstr>微软雅黑</vt:lpstr>
      <vt:lpstr>Arial</vt:lpstr>
      <vt:lpstr>汉真广标</vt:lpstr>
      <vt:lpstr>Arial Unicode MS</vt:lpstr>
      <vt:lpstr>Calibri</vt:lpstr>
      <vt:lpstr>Open Sans Light</vt:lpstr>
      <vt:lpstr>MiSans Medium</vt:lpstr>
      <vt:lpstr>仓耳渔阳体 W01</vt:lpstr>
      <vt:lpstr>思源黑体 CN Normal</vt:lpstr>
      <vt:lpstr>黑体</vt:lpstr>
      <vt:lpstr>Helvetica Neue</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小峰</cp:lastModifiedBy>
  <cp:revision>130</cp:revision>
  <dcterms:created xsi:type="dcterms:W3CDTF">2016-05-20T12:59:00Z</dcterms:created>
  <dcterms:modified xsi:type="dcterms:W3CDTF">2024-03-15T06:15:04Z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C80A16FFB45A4836A610BC9B25A2881A_12</vt:lpwstr>
  </property>
  <property fmtid="{D5CDD505-2E9C-101B-9397-08002B2CF9AE}" pid="3" name="KSOProductBuildVer">
    <vt:lpwstr>2052-12.1.0.16399</vt:lpwstr>
  </property>
</Properties>
</file>