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4912360" y="180975"/>
            <a:ext cx="1303020" cy="42227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13" name="矩形 12"/>
          <p:cNvSpPr/>
          <p:nvPr/>
        </p:nvSpPr>
        <p:spPr>
          <a:xfrm>
            <a:off x="4457700" y="937895"/>
            <a:ext cx="2232025" cy="5556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IIC</a:t>
            </a:r>
            <a:r>
              <a:rPr lang="zh-CN" altLang="en-US">
                <a:solidFill>
                  <a:schemeClr val="tx1"/>
                </a:solidFill>
              </a:rPr>
              <a:t>初始化</a:t>
            </a:r>
          </a:p>
        </p:txBody>
      </p:sp>
      <p:sp>
        <p:nvSpPr>
          <p:cNvPr id="15" name="矩形 14"/>
          <p:cNvSpPr/>
          <p:nvPr/>
        </p:nvSpPr>
        <p:spPr>
          <a:xfrm>
            <a:off x="4457700" y="1848485"/>
            <a:ext cx="2232025" cy="554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tx1"/>
                </a:solidFill>
              </a:rPr>
              <a:t>配置</a:t>
            </a:r>
            <a:r>
              <a:rPr lang="en-US" altLang="zh-CN">
                <a:solidFill>
                  <a:schemeClr val="tx1"/>
                </a:solidFill>
              </a:rPr>
              <a:t>MAX30102</a:t>
            </a:r>
          </a:p>
        </p:txBody>
      </p:sp>
      <p:sp>
        <p:nvSpPr>
          <p:cNvPr id="16" name="矩形 15"/>
          <p:cNvSpPr/>
          <p:nvPr/>
        </p:nvSpPr>
        <p:spPr>
          <a:xfrm>
            <a:off x="4457700" y="2672080"/>
            <a:ext cx="2232025" cy="554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MAX30102</a:t>
            </a:r>
            <a:r>
              <a:rPr lang="zh-CN" altLang="en-US">
                <a:solidFill>
                  <a:schemeClr val="tx1"/>
                </a:solidFill>
              </a:rPr>
              <a:t>初始化</a:t>
            </a:r>
          </a:p>
        </p:txBody>
      </p:sp>
      <p:sp>
        <p:nvSpPr>
          <p:cNvPr id="17" name="矩形 16"/>
          <p:cNvSpPr/>
          <p:nvPr/>
        </p:nvSpPr>
        <p:spPr>
          <a:xfrm>
            <a:off x="4457700" y="3562350"/>
            <a:ext cx="2232025" cy="6464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MAX30102</a:t>
            </a:r>
            <a:r>
              <a:rPr lang="zh-CN" altLang="en-US">
                <a:solidFill>
                  <a:schemeClr val="tx1"/>
                </a:solidFill>
              </a:rPr>
              <a:t>读取缓冲器</a:t>
            </a:r>
            <a:r>
              <a:rPr lang="en-US" altLang="zh-CN">
                <a:solidFill>
                  <a:schemeClr val="tx1"/>
                </a:solidFill>
              </a:rPr>
              <a:t>FIFO</a:t>
            </a:r>
          </a:p>
        </p:txBody>
      </p:sp>
      <p:sp>
        <p:nvSpPr>
          <p:cNvPr id="18" name="矩形 17"/>
          <p:cNvSpPr/>
          <p:nvPr/>
        </p:nvSpPr>
        <p:spPr>
          <a:xfrm>
            <a:off x="4457700" y="4569460"/>
            <a:ext cx="2232025" cy="554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数据转换</a:t>
            </a:r>
          </a:p>
        </p:txBody>
      </p:sp>
      <p:sp>
        <p:nvSpPr>
          <p:cNvPr id="19" name="矩形 18"/>
          <p:cNvSpPr/>
          <p:nvPr/>
        </p:nvSpPr>
        <p:spPr>
          <a:xfrm>
            <a:off x="4457700" y="5459095"/>
            <a:ext cx="2232025" cy="554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tx1"/>
                </a:solidFill>
              </a:rPr>
              <a:t>心率和血氧浓度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912360" y="6277610"/>
            <a:ext cx="1303020" cy="42227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2" name="直接箭头连接符 21"/>
          <p:cNvCxnSpPr>
            <a:stCxn id="12" idx="2"/>
            <a:endCxn id="13" idx="0"/>
          </p:cNvCxnSpPr>
          <p:nvPr/>
        </p:nvCxnSpPr>
        <p:spPr>
          <a:xfrm>
            <a:off x="5563870" y="603250"/>
            <a:ext cx="10160" cy="334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2"/>
            <a:endCxn id="15" idx="0"/>
          </p:cNvCxnSpPr>
          <p:nvPr/>
        </p:nvCxnSpPr>
        <p:spPr>
          <a:xfrm>
            <a:off x="5574030" y="1493520"/>
            <a:ext cx="0" cy="354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2"/>
            <a:endCxn id="16" idx="0"/>
          </p:cNvCxnSpPr>
          <p:nvPr/>
        </p:nvCxnSpPr>
        <p:spPr>
          <a:xfrm>
            <a:off x="5574030" y="2402840"/>
            <a:ext cx="0" cy="269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2"/>
            <a:endCxn id="17" idx="0"/>
          </p:cNvCxnSpPr>
          <p:nvPr/>
        </p:nvCxnSpPr>
        <p:spPr>
          <a:xfrm>
            <a:off x="5574030" y="3226435"/>
            <a:ext cx="0" cy="335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2"/>
            <a:endCxn id="18" idx="0"/>
          </p:cNvCxnSpPr>
          <p:nvPr/>
        </p:nvCxnSpPr>
        <p:spPr>
          <a:xfrm>
            <a:off x="5574030" y="4208780"/>
            <a:ext cx="0" cy="360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" idx="2"/>
            <a:endCxn id="19" idx="0"/>
          </p:cNvCxnSpPr>
          <p:nvPr/>
        </p:nvCxnSpPr>
        <p:spPr>
          <a:xfrm>
            <a:off x="5574030" y="5123815"/>
            <a:ext cx="0" cy="335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2"/>
            <a:endCxn id="20" idx="0"/>
          </p:cNvCxnSpPr>
          <p:nvPr/>
        </p:nvCxnSpPr>
        <p:spPr>
          <a:xfrm flipH="1">
            <a:off x="5563870" y="6013450"/>
            <a:ext cx="10160" cy="264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488141" y="2384612"/>
            <a:ext cx="9448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488141" y="2841812"/>
            <a:ext cx="9448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828800" y="3299023"/>
            <a:ext cx="1013012" cy="7171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单片机</a:t>
            </a:r>
            <a:r>
              <a:rPr lang="en-US" altLang="zh-CN" sz="1600" dirty="0"/>
              <a:t>A</a:t>
            </a:r>
            <a:endParaRPr lang="zh-CN" altLang="en-US" sz="1600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079812" y="2841812"/>
            <a:ext cx="0" cy="457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590800" y="2384612"/>
            <a:ext cx="0" cy="9144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222812" y="3299023"/>
            <a:ext cx="1013012" cy="7171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单片机</a:t>
            </a:r>
            <a:r>
              <a:rPr lang="en-US" altLang="zh-CN" sz="1600" dirty="0"/>
              <a:t>B</a:t>
            </a:r>
            <a:endParaRPr lang="zh-CN" altLang="en-US" sz="1600" dirty="0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3473824" y="2841812"/>
            <a:ext cx="0" cy="457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3984812" y="2384612"/>
            <a:ext cx="0" cy="9144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616824" y="3299012"/>
            <a:ext cx="1013012" cy="91441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AD</a:t>
            </a:r>
            <a:r>
              <a:rPr lang="zh-CN" altLang="en-US" sz="1600" dirty="0"/>
              <a:t>或者</a:t>
            </a:r>
            <a:r>
              <a:rPr lang="en-US" altLang="zh-CN" sz="1600" dirty="0"/>
              <a:t>DA</a:t>
            </a:r>
            <a:endParaRPr lang="zh-CN" altLang="en-US" sz="1600" dirty="0"/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4867836" y="2841801"/>
            <a:ext cx="0" cy="457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5378824" y="2384601"/>
            <a:ext cx="0" cy="9144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010836" y="3299012"/>
            <a:ext cx="1013012" cy="138056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SRAM</a:t>
            </a:r>
            <a:r>
              <a:rPr lang="zh-CN" altLang="en-US" sz="1600" dirty="0"/>
              <a:t>或者</a:t>
            </a:r>
            <a:r>
              <a:rPr lang="en-US" altLang="zh-CN" sz="1600" dirty="0"/>
              <a:t>EEPROM</a:t>
            </a:r>
            <a:endParaRPr lang="zh-CN" altLang="en-US" sz="1600" dirty="0"/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6261848" y="2841801"/>
            <a:ext cx="0" cy="457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6772836" y="2384601"/>
            <a:ext cx="0" cy="9144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427259" y="3299012"/>
            <a:ext cx="1013012" cy="101301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日历时钟</a:t>
            </a:r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7678271" y="2841801"/>
            <a:ext cx="0" cy="457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8189259" y="2384601"/>
            <a:ext cx="0" cy="9144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056594" y="3299012"/>
            <a:ext cx="1013012" cy="148813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其他</a:t>
            </a:r>
            <a:r>
              <a:rPr lang="en-US" altLang="zh-CN" sz="1600" dirty="0"/>
              <a:t>IIC</a:t>
            </a:r>
            <a:r>
              <a:rPr lang="zh-CN" altLang="en-US" sz="1600" dirty="0"/>
              <a:t>外围设备</a:t>
            </a: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9307606" y="2841801"/>
            <a:ext cx="0" cy="457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9818594" y="2384601"/>
            <a:ext cx="0" cy="9144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20806" y="2160494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SDA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56913" y="265713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SCL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5973" y="5293648"/>
            <a:ext cx="5934636" cy="591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276609" y="5302613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836468" y="5293647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526750" y="5302613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050750" y="5293646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705174" y="5302613"/>
            <a:ext cx="0" cy="591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832858" y="5413782"/>
            <a:ext cx="20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348327" y="5419154"/>
            <a:ext cx="145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从机地地址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020246" y="5419154"/>
            <a:ext cx="34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773288" y="5413782"/>
            <a:ext cx="112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272631" y="5413782"/>
            <a:ext cx="37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980844" y="5397200"/>
            <a:ext cx="37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963270" y="385483"/>
            <a:ext cx="542373" cy="564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2675974" y="394448"/>
            <a:ext cx="1420898" cy="564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从机地址</a:t>
            </a:r>
          </a:p>
        </p:txBody>
      </p:sp>
      <p:sp>
        <p:nvSpPr>
          <p:cNvPr id="41" name="矩形 40"/>
          <p:cNvSpPr/>
          <p:nvPr/>
        </p:nvSpPr>
        <p:spPr>
          <a:xfrm>
            <a:off x="4405031" y="394448"/>
            <a:ext cx="542373" cy="564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5255563" y="407905"/>
            <a:ext cx="542373" cy="564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</a:t>
            </a:r>
            <a:endParaRPr lang="zh-CN" altLang="en-US" sz="2400" dirty="0"/>
          </a:p>
        </p:txBody>
      </p:sp>
      <p:sp>
        <p:nvSpPr>
          <p:cNvPr id="43" name="矩形 42"/>
          <p:cNvSpPr/>
          <p:nvPr/>
        </p:nvSpPr>
        <p:spPr>
          <a:xfrm>
            <a:off x="1967760" y="1649507"/>
            <a:ext cx="542373" cy="564776"/>
          </a:xfrm>
          <a:prstGeom prst="rect">
            <a:avLst/>
          </a:prstGeom>
          <a:solidFill>
            <a:schemeClr val="dk1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</a:t>
            </a:r>
            <a:endParaRPr lang="zh-CN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2505643" y="1649507"/>
            <a:ext cx="1420898" cy="564776"/>
          </a:xfrm>
          <a:prstGeom prst="rect">
            <a:avLst/>
          </a:prstGeom>
          <a:solidFill>
            <a:schemeClr val="dk1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从机地址</a:t>
            </a:r>
          </a:p>
        </p:txBody>
      </p:sp>
      <p:sp>
        <p:nvSpPr>
          <p:cNvPr id="45" name="矩形 44"/>
          <p:cNvSpPr/>
          <p:nvPr/>
        </p:nvSpPr>
        <p:spPr>
          <a:xfrm>
            <a:off x="3926541" y="1649507"/>
            <a:ext cx="542373" cy="564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6246178" y="407905"/>
            <a:ext cx="1420898" cy="564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47" name="矩形 46"/>
          <p:cNvSpPr/>
          <p:nvPr/>
        </p:nvSpPr>
        <p:spPr>
          <a:xfrm>
            <a:off x="4464424" y="1649507"/>
            <a:ext cx="1420898" cy="564776"/>
          </a:xfrm>
          <a:prstGeom prst="rect">
            <a:avLst/>
          </a:prstGeom>
          <a:solidFill>
            <a:schemeClr val="dk1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48" name="矩形 47"/>
          <p:cNvSpPr/>
          <p:nvPr/>
        </p:nvSpPr>
        <p:spPr>
          <a:xfrm>
            <a:off x="5885322" y="1649507"/>
            <a:ext cx="542373" cy="564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49" name="矩形 48"/>
          <p:cNvSpPr/>
          <p:nvPr/>
        </p:nvSpPr>
        <p:spPr>
          <a:xfrm>
            <a:off x="6423205" y="1649507"/>
            <a:ext cx="542373" cy="564776"/>
          </a:xfrm>
          <a:prstGeom prst="rect">
            <a:avLst/>
          </a:prstGeom>
          <a:solidFill>
            <a:schemeClr val="dk1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</a:t>
            </a:r>
            <a:endParaRPr lang="zh-CN" altLang="en-US" sz="2400" dirty="0"/>
          </a:p>
        </p:txBody>
      </p:sp>
      <p:sp>
        <p:nvSpPr>
          <p:cNvPr id="50" name="矩形 49"/>
          <p:cNvSpPr/>
          <p:nvPr/>
        </p:nvSpPr>
        <p:spPr>
          <a:xfrm>
            <a:off x="1957011" y="2631143"/>
            <a:ext cx="542373" cy="564776"/>
          </a:xfrm>
          <a:prstGeom prst="rect">
            <a:avLst/>
          </a:prstGeom>
          <a:solidFill>
            <a:schemeClr val="dk1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</a:t>
            </a:r>
            <a:endParaRPr lang="zh-CN" altLang="en-US" sz="2400" dirty="0"/>
          </a:p>
        </p:txBody>
      </p:sp>
      <p:sp>
        <p:nvSpPr>
          <p:cNvPr id="51" name="矩形 50"/>
          <p:cNvSpPr/>
          <p:nvPr/>
        </p:nvSpPr>
        <p:spPr>
          <a:xfrm>
            <a:off x="2494894" y="2631143"/>
            <a:ext cx="1420898" cy="564776"/>
          </a:xfrm>
          <a:prstGeom prst="rect">
            <a:avLst/>
          </a:prstGeom>
          <a:solidFill>
            <a:schemeClr val="dk1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从机地址</a:t>
            </a:r>
          </a:p>
        </p:txBody>
      </p:sp>
      <p:sp>
        <p:nvSpPr>
          <p:cNvPr id="52" name="矩形 51"/>
          <p:cNvSpPr/>
          <p:nvPr/>
        </p:nvSpPr>
        <p:spPr>
          <a:xfrm>
            <a:off x="3915792" y="2631143"/>
            <a:ext cx="542373" cy="564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53" name="矩形 52"/>
          <p:cNvSpPr/>
          <p:nvPr/>
        </p:nvSpPr>
        <p:spPr>
          <a:xfrm>
            <a:off x="4453675" y="2631143"/>
            <a:ext cx="1420898" cy="564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54" name="矩形 53"/>
          <p:cNvSpPr/>
          <p:nvPr/>
        </p:nvSpPr>
        <p:spPr>
          <a:xfrm>
            <a:off x="5874573" y="2631143"/>
            <a:ext cx="542373" cy="564776"/>
          </a:xfrm>
          <a:prstGeom prst="rect">
            <a:avLst/>
          </a:prstGeom>
          <a:solidFill>
            <a:schemeClr val="dk1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6412456" y="2631143"/>
            <a:ext cx="542373" cy="564776"/>
          </a:xfrm>
          <a:prstGeom prst="rect">
            <a:avLst/>
          </a:prstGeom>
          <a:solidFill>
            <a:schemeClr val="dk1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</a:t>
            </a:r>
            <a:endParaRPr lang="zh-CN" altLang="en-US" sz="2400" dirty="0"/>
          </a:p>
        </p:txBody>
      </p:sp>
      <p:sp>
        <p:nvSpPr>
          <p:cNvPr id="56" name="矩形 55"/>
          <p:cNvSpPr/>
          <p:nvPr/>
        </p:nvSpPr>
        <p:spPr>
          <a:xfrm>
            <a:off x="1957011" y="3747236"/>
            <a:ext cx="542373" cy="564776"/>
          </a:xfrm>
          <a:prstGeom prst="rect">
            <a:avLst/>
          </a:prstGeom>
          <a:solidFill>
            <a:schemeClr val="dk1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</a:t>
            </a:r>
            <a:endParaRPr lang="zh-CN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2494894" y="3747236"/>
            <a:ext cx="1420898" cy="564776"/>
          </a:xfrm>
          <a:prstGeom prst="rect">
            <a:avLst/>
          </a:prstGeom>
          <a:solidFill>
            <a:schemeClr val="dk1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从机地址</a:t>
            </a:r>
          </a:p>
        </p:txBody>
      </p:sp>
      <p:sp>
        <p:nvSpPr>
          <p:cNvPr id="58" name="矩形 57"/>
          <p:cNvSpPr/>
          <p:nvPr/>
        </p:nvSpPr>
        <p:spPr>
          <a:xfrm>
            <a:off x="3915792" y="3747236"/>
            <a:ext cx="542373" cy="564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4453675" y="3747236"/>
            <a:ext cx="1420898" cy="564776"/>
          </a:xfrm>
          <a:prstGeom prst="rect">
            <a:avLst/>
          </a:prstGeom>
          <a:solidFill>
            <a:schemeClr val="dk1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60" name="矩形 59"/>
          <p:cNvSpPr/>
          <p:nvPr/>
        </p:nvSpPr>
        <p:spPr>
          <a:xfrm>
            <a:off x="5874573" y="3747236"/>
            <a:ext cx="542373" cy="564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6412456" y="3747234"/>
            <a:ext cx="542373" cy="564776"/>
          </a:xfrm>
          <a:prstGeom prst="rect">
            <a:avLst/>
          </a:prstGeom>
          <a:solidFill>
            <a:schemeClr val="dk1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</a:t>
            </a:r>
            <a:endParaRPr lang="zh-CN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6950339" y="3747234"/>
            <a:ext cx="1420898" cy="564776"/>
          </a:xfrm>
          <a:prstGeom prst="rect">
            <a:avLst/>
          </a:prstGeom>
          <a:solidFill>
            <a:schemeClr val="dk1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从机地址</a:t>
            </a:r>
          </a:p>
        </p:txBody>
      </p:sp>
      <p:sp>
        <p:nvSpPr>
          <p:cNvPr id="63" name="矩形 62"/>
          <p:cNvSpPr/>
          <p:nvPr/>
        </p:nvSpPr>
        <p:spPr>
          <a:xfrm>
            <a:off x="8371237" y="3747234"/>
            <a:ext cx="542373" cy="564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8909120" y="3747234"/>
            <a:ext cx="1420898" cy="56477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65" name="矩形 64"/>
          <p:cNvSpPr/>
          <p:nvPr/>
        </p:nvSpPr>
        <p:spPr>
          <a:xfrm>
            <a:off x="10330018" y="3747234"/>
            <a:ext cx="542373" cy="564776"/>
          </a:xfrm>
          <a:prstGeom prst="rect">
            <a:avLst/>
          </a:prstGeom>
          <a:solidFill>
            <a:schemeClr val="dk1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66" name="矩形 65"/>
          <p:cNvSpPr/>
          <p:nvPr/>
        </p:nvSpPr>
        <p:spPr>
          <a:xfrm>
            <a:off x="10867901" y="3747234"/>
            <a:ext cx="542373" cy="564776"/>
          </a:xfrm>
          <a:prstGeom prst="rect">
            <a:avLst/>
          </a:prstGeom>
          <a:solidFill>
            <a:schemeClr val="dk1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</a:t>
            </a:r>
            <a:endParaRPr lang="zh-CN" altLang="en-US" sz="2400" dirty="0"/>
          </a:p>
        </p:txBody>
      </p:sp>
      <p:sp>
        <p:nvSpPr>
          <p:cNvPr id="67" name="文本框 66"/>
          <p:cNvSpPr txBox="1"/>
          <p:nvPr/>
        </p:nvSpPr>
        <p:spPr>
          <a:xfrm>
            <a:off x="1228172" y="1685394"/>
            <a:ext cx="94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68" name="文本框 67"/>
          <p:cNvSpPr txBox="1"/>
          <p:nvPr/>
        </p:nvSpPr>
        <p:spPr>
          <a:xfrm>
            <a:off x="1215190" y="2716315"/>
            <a:ext cx="94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69" name="文本框 68"/>
          <p:cNvSpPr txBox="1"/>
          <p:nvPr/>
        </p:nvSpPr>
        <p:spPr>
          <a:xfrm>
            <a:off x="1215190" y="3765178"/>
            <a:ext cx="94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11048" y="1906675"/>
            <a:ext cx="1909187" cy="304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29953" y="2537012"/>
            <a:ext cx="69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TX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4329953" y="3766991"/>
            <a:ext cx="69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RX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804507" y="1906675"/>
            <a:ext cx="1909187" cy="304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93860" y="2537012"/>
            <a:ext cx="69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TX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893860" y="3763912"/>
            <a:ext cx="69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RX</a:t>
            </a:r>
            <a:endParaRPr lang="zh-CN" altLang="en-US" sz="2400" dirty="0"/>
          </a:p>
        </p:txBody>
      </p:sp>
      <p:cxnSp>
        <p:nvCxnSpPr>
          <p:cNvPr id="18" name="连接符: 曲线 17"/>
          <p:cNvCxnSpPr>
            <a:stCxn id="5" idx="3"/>
          </p:cNvCxnSpPr>
          <p:nvPr/>
        </p:nvCxnSpPr>
        <p:spPr>
          <a:xfrm flipV="1">
            <a:off x="5020235" y="2767844"/>
            <a:ext cx="1784272" cy="1229980"/>
          </a:xfrm>
          <a:prstGeom prst="curved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/>
          <p:cNvCxnSpPr>
            <a:stCxn id="4" idx="3"/>
          </p:cNvCxnSpPr>
          <p:nvPr/>
        </p:nvCxnSpPr>
        <p:spPr>
          <a:xfrm>
            <a:off x="5020235" y="2767845"/>
            <a:ext cx="1784272" cy="1226899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84300" y="1771015"/>
            <a:ext cx="1129665" cy="45021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zh-CN" altLang="en-US"/>
              <a:t>心率血氧</a:t>
            </a:r>
          </a:p>
        </p:txBody>
      </p:sp>
      <p:sp>
        <p:nvSpPr>
          <p:cNvPr id="3" name="矩形 2"/>
          <p:cNvSpPr/>
          <p:nvPr/>
        </p:nvSpPr>
        <p:spPr>
          <a:xfrm>
            <a:off x="1384300" y="2482850"/>
            <a:ext cx="1129665" cy="45021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zh-CN" altLang="en-US"/>
              <a:t>温度</a:t>
            </a:r>
          </a:p>
        </p:txBody>
      </p:sp>
      <p:sp>
        <p:nvSpPr>
          <p:cNvPr id="4" name="矩形 3"/>
          <p:cNvSpPr/>
          <p:nvPr/>
        </p:nvSpPr>
        <p:spPr>
          <a:xfrm>
            <a:off x="1384300" y="3194685"/>
            <a:ext cx="1129665" cy="45021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zh-CN" altLang="en-US"/>
              <a:t>时间</a:t>
            </a:r>
          </a:p>
        </p:txBody>
      </p:sp>
      <p:sp>
        <p:nvSpPr>
          <p:cNvPr id="5" name="矩形 4"/>
          <p:cNvSpPr/>
          <p:nvPr/>
        </p:nvSpPr>
        <p:spPr>
          <a:xfrm>
            <a:off x="1384300" y="3906520"/>
            <a:ext cx="1455420" cy="45021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zh-CN" altLang="en-US"/>
              <a:t>三轴加速度</a:t>
            </a:r>
          </a:p>
        </p:txBody>
      </p:sp>
      <p:sp>
        <p:nvSpPr>
          <p:cNvPr id="6" name="矩形 5"/>
          <p:cNvSpPr/>
          <p:nvPr/>
        </p:nvSpPr>
        <p:spPr>
          <a:xfrm>
            <a:off x="5183504" y="2339975"/>
            <a:ext cx="2078355" cy="143700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运算处理芯片</a:t>
            </a:r>
          </a:p>
        </p:txBody>
      </p:sp>
      <p:sp>
        <p:nvSpPr>
          <p:cNvPr id="7" name="矩形 6"/>
          <p:cNvSpPr/>
          <p:nvPr/>
        </p:nvSpPr>
        <p:spPr>
          <a:xfrm>
            <a:off x="9518294" y="1640803"/>
            <a:ext cx="1602815" cy="45021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显示心率血氧</a:t>
            </a:r>
          </a:p>
        </p:txBody>
      </p:sp>
      <p:sp>
        <p:nvSpPr>
          <p:cNvPr id="8" name="矩形 7"/>
          <p:cNvSpPr/>
          <p:nvPr/>
        </p:nvSpPr>
        <p:spPr>
          <a:xfrm>
            <a:off x="9754868" y="2379644"/>
            <a:ext cx="1129665" cy="45021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显示温度</a:t>
            </a:r>
          </a:p>
        </p:txBody>
      </p:sp>
      <p:sp>
        <p:nvSpPr>
          <p:cNvPr id="9" name="矩形 8"/>
          <p:cNvSpPr/>
          <p:nvPr/>
        </p:nvSpPr>
        <p:spPr>
          <a:xfrm>
            <a:off x="9754868" y="3094355"/>
            <a:ext cx="1129665" cy="45021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显示时间</a:t>
            </a:r>
          </a:p>
        </p:txBody>
      </p:sp>
      <p:sp>
        <p:nvSpPr>
          <p:cNvPr id="10" name="矩形 9"/>
          <p:cNvSpPr/>
          <p:nvPr/>
        </p:nvSpPr>
        <p:spPr>
          <a:xfrm>
            <a:off x="9754868" y="3849818"/>
            <a:ext cx="1129665" cy="45021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显示步数</a:t>
            </a:r>
          </a:p>
        </p:txBody>
      </p:sp>
      <p:sp>
        <p:nvSpPr>
          <p:cNvPr id="12" name="椭圆 11"/>
          <p:cNvSpPr/>
          <p:nvPr/>
        </p:nvSpPr>
        <p:spPr>
          <a:xfrm>
            <a:off x="311150" y="1273175"/>
            <a:ext cx="3438525" cy="3945890"/>
          </a:xfrm>
          <a:prstGeom prst="ellips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503420" y="1273175"/>
            <a:ext cx="3438525" cy="3945890"/>
          </a:xfrm>
          <a:prstGeom prst="ellips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600440" y="1273175"/>
            <a:ext cx="3438525" cy="3945890"/>
          </a:xfrm>
          <a:prstGeom prst="ellips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458222" y="4534736"/>
            <a:ext cx="164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数据收集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746376" y="4534736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数据处理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741141" y="4534736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数据输出</a:t>
            </a:r>
          </a:p>
        </p:txBody>
      </p:sp>
      <p:cxnSp>
        <p:nvCxnSpPr>
          <p:cNvPr id="18" name="直接箭头连接符 17"/>
          <p:cNvCxnSpPr>
            <a:stCxn id="12" idx="6"/>
            <a:endCxn id="13" idx="2"/>
          </p:cNvCxnSpPr>
          <p:nvPr/>
        </p:nvCxnSpPr>
        <p:spPr>
          <a:xfrm>
            <a:off x="3749675" y="3246120"/>
            <a:ext cx="753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6"/>
            <a:endCxn id="14" idx="2"/>
          </p:cNvCxnSpPr>
          <p:nvPr/>
        </p:nvCxnSpPr>
        <p:spPr>
          <a:xfrm>
            <a:off x="7941945" y="3246120"/>
            <a:ext cx="658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4935855" y="180975"/>
            <a:ext cx="845820" cy="25844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13" name="矩形 12"/>
          <p:cNvSpPr/>
          <p:nvPr/>
        </p:nvSpPr>
        <p:spPr>
          <a:xfrm>
            <a:off x="4664710" y="725805"/>
            <a:ext cx="1388110" cy="463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ADXL345</a:t>
            </a:r>
            <a:r>
              <a:rPr lang="zh-CN" altLang="en-US" sz="1400">
                <a:solidFill>
                  <a:schemeClr val="tx1"/>
                </a:solidFill>
              </a:rPr>
              <a:t>初始化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733290" y="6113145"/>
            <a:ext cx="1303020" cy="42227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结束</a:t>
            </a:r>
          </a:p>
        </p:txBody>
      </p:sp>
      <p:cxnSp>
        <p:nvCxnSpPr>
          <p:cNvPr id="22" name="直接箭头连接符 21"/>
          <p:cNvCxnSpPr>
            <a:stCxn id="12" idx="2"/>
            <a:endCxn id="13" idx="0"/>
          </p:cNvCxnSpPr>
          <p:nvPr/>
        </p:nvCxnSpPr>
        <p:spPr>
          <a:xfrm>
            <a:off x="5355908" y="439420"/>
            <a:ext cx="5715" cy="2863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664710" y="1490980"/>
            <a:ext cx="1388110" cy="463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400">
                <a:solidFill>
                  <a:schemeClr val="tx1"/>
                </a:solidFill>
              </a:rPr>
              <a:t>写入起始信号</a:t>
            </a:r>
          </a:p>
        </p:txBody>
      </p:sp>
      <p:sp>
        <p:nvSpPr>
          <p:cNvPr id="3" name="矩形 2"/>
          <p:cNvSpPr/>
          <p:nvPr/>
        </p:nvSpPr>
        <p:spPr>
          <a:xfrm>
            <a:off x="4664710" y="2240915"/>
            <a:ext cx="1388110" cy="463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400">
                <a:solidFill>
                  <a:schemeClr val="tx1"/>
                </a:solidFill>
                <a:sym typeface="+mn-ea"/>
              </a:rPr>
              <a:t>接受应答信号</a:t>
            </a:r>
            <a:endParaRPr lang="zh-CN" sz="14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64710" y="3006090"/>
            <a:ext cx="1388110" cy="463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400">
                <a:solidFill>
                  <a:schemeClr val="tx1"/>
                </a:solidFill>
              </a:rPr>
              <a:t>写入停止信号</a:t>
            </a:r>
          </a:p>
        </p:txBody>
      </p:sp>
      <p:sp>
        <p:nvSpPr>
          <p:cNvPr id="5" name="矩形 4"/>
          <p:cNvSpPr/>
          <p:nvPr/>
        </p:nvSpPr>
        <p:spPr>
          <a:xfrm>
            <a:off x="4690745" y="3771265"/>
            <a:ext cx="1388110" cy="463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400">
                <a:solidFill>
                  <a:schemeClr val="tx1"/>
                </a:solidFill>
              </a:rPr>
              <a:t>读取三轴数据</a:t>
            </a:r>
          </a:p>
        </p:txBody>
      </p:sp>
      <p:sp>
        <p:nvSpPr>
          <p:cNvPr id="6" name="流程图: 决策 5"/>
          <p:cNvSpPr/>
          <p:nvPr/>
        </p:nvSpPr>
        <p:spPr>
          <a:xfrm>
            <a:off x="4646930" y="4536440"/>
            <a:ext cx="1475740" cy="603885"/>
          </a:xfrm>
          <a:prstGeom prst="flowChartDecis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是否发生位移</a:t>
            </a:r>
          </a:p>
        </p:txBody>
      </p:sp>
      <p:sp>
        <p:nvSpPr>
          <p:cNvPr id="7" name="矩形 6"/>
          <p:cNvSpPr/>
          <p:nvPr/>
        </p:nvSpPr>
        <p:spPr>
          <a:xfrm>
            <a:off x="4690745" y="5441950"/>
            <a:ext cx="1388110" cy="463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400">
                <a:solidFill>
                  <a:schemeClr val="tx1"/>
                </a:solidFill>
              </a:rPr>
              <a:t>步数加</a:t>
            </a:r>
            <a:r>
              <a:rPr lang="en-US" altLang="zh-CN" sz="140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" name="直接箭头连接符 8"/>
          <p:cNvCxnSpPr>
            <a:stCxn id="13" idx="2"/>
            <a:endCxn id="2" idx="0"/>
          </p:cNvCxnSpPr>
          <p:nvPr/>
        </p:nvCxnSpPr>
        <p:spPr>
          <a:xfrm>
            <a:off x="5358765" y="1189355"/>
            <a:ext cx="0" cy="301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2"/>
            <a:endCxn id="3" idx="0"/>
          </p:cNvCxnSpPr>
          <p:nvPr/>
        </p:nvCxnSpPr>
        <p:spPr>
          <a:xfrm>
            <a:off x="5358765" y="1954530"/>
            <a:ext cx="0" cy="286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356225" y="2712085"/>
            <a:ext cx="0" cy="301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361940" y="3469640"/>
            <a:ext cx="0" cy="301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384800" y="4234815"/>
            <a:ext cx="0" cy="301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7" idx="0"/>
          </p:cNvCxnSpPr>
          <p:nvPr/>
        </p:nvCxnSpPr>
        <p:spPr>
          <a:xfrm>
            <a:off x="5384800" y="5140325"/>
            <a:ext cx="0" cy="301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2"/>
            <a:endCxn id="20" idx="0"/>
          </p:cNvCxnSpPr>
          <p:nvPr/>
        </p:nvCxnSpPr>
        <p:spPr>
          <a:xfrm>
            <a:off x="5384800" y="5905500"/>
            <a:ext cx="0" cy="207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6" idx="3"/>
            <a:endCxn id="5" idx="3"/>
          </p:cNvCxnSpPr>
          <p:nvPr/>
        </p:nvCxnSpPr>
        <p:spPr>
          <a:xfrm flipH="1" flipV="1">
            <a:off x="6078855" y="4003040"/>
            <a:ext cx="43815" cy="835660"/>
          </a:xfrm>
          <a:prstGeom prst="bentConnector3">
            <a:avLst>
              <a:gd name="adj1" fmla="val -54347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452110" y="5140325"/>
            <a:ext cx="329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是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379210" y="4716145"/>
            <a:ext cx="329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9738" y="1063117"/>
            <a:ext cx="502285" cy="267335"/>
          </a:xfrm>
          <a:prstGeom prst="round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+mj-ea"/>
                <a:ea typeface="+mj-ea"/>
              </a:rPr>
              <a:t>开始</a:t>
            </a:r>
          </a:p>
        </p:txBody>
      </p:sp>
      <p:sp>
        <p:nvSpPr>
          <p:cNvPr id="3" name="矩形 2"/>
          <p:cNvSpPr/>
          <p:nvPr/>
        </p:nvSpPr>
        <p:spPr>
          <a:xfrm>
            <a:off x="3348384" y="1593214"/>
            <a:ext cx="804991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+mj-ea"/>
                <a:ea typeface="+mj-ea"/>
              </a:rPr>
              <a:t>DS18B20</a:t>
            </a:r>
          </a:p>
          <a:p>
            <a:pPr algn="ctr"/>
            <a:r>
              <a:rPr lang="zh-CN" altLang="en-US" sz="900" dirty="0">
                <a:latin typeface="+mj-ea"/>
                <a:ea typeface="+mj-ea"/>
              </a:rPr>
              <a:t>初始化</a:t>
            </a:r>
          </a:p>
        </p:txBody>
      </p:sp>
      <p:sp>
        <p:nvSpPr>
          <p:cNvPr id="7" name="矩形 6"/>
          <p:cNvSpPr/>
          <p:nvPr/>
        </p:nvSpPr>
        <p:spPr>
          <a:xfrm>
            <a:off x="3346975" y="2215976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+mj-ea"/>
                <a:ea typeface="+mj-ea"/>
              </a:rPr>
              <a:t>复位</a:t>
            </a:r>
            <a:r>
              <a:rPr lang="en-US" altLang="zh-CN" sz="900" dirty="0">
                <a:latin typeface="+mj-ea"/>
                <a:ea typeface="+mj-ea"/>
              </a:rPr>
              <a:t>DS18B20</a:t>
            </a:r>
            <a:endParaRPr lang="zh-CN" altLang="en-US" sz="900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6975" y="2819997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sz="900">
                <a:latin typeface="+mj-ea"/>
                <a:ea typeface="+mj-ea"/>
              </a:rPr>
              <a:t>写入跳过</a:t>
            </a:r>
            <a:r>
              <a:rPr lang="en-US" altLang="zh-CN" sz="900">
                <a:latin typeface="+mj-ea"/>
                <a:ea typeface="+mj-ea"/>
              </a:rPr>
              <a:t>ROM</a:t>
            </a:r>
            <a:r>
              <a:rPr lang="zh-CN" altLang="en-US" sz="900">
                <a:latin typeface="+mj-ea"/>
                <a:ea typeface="+mj-ea"/>
              </a:rPr>
              <a:t>指令</a:t>
            </a:r>
          </a:p>
        </p:txBody>
      </p:sp>
      <p:sp>
        <p:nvSpPr>
          <p:cNvPr id="9" name="矩形 8"/>
          <p:cNvSpPr/>
          <p:nvPr/>
        </p:nvSpPr>
        <p:spPr>
          <a:xfrm>
            <a:off x="3346975" y="3424018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sz="900">
                <a:latin typeface="+mj-ea"/>
                <a:ea typeface="+mj-ea"/>
              </a:rPr>
              <a:t>写入转化温度指令</a:t>
            </a:r>
            <a:endParaRPr lang="zh-CN" altLang="en-US" sz="90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6975" y="4027464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latin typeface="+mj-ea"/>
                <a:ea typeface="+mj-ea"/>
              </a:rPr>
              <a:t>复位</a:t>
            </a:r>
            <a:r>
              <a:rPr lang="en-US" altLang="zh-CN" sz="900">
                <a:latin typeface="+mj-ea"/>
                <a:ea typeface="+mj-ea"/>
              </a:rPr>
              <a:t>DS18B20</a:t>
            </a:r>
          </a:p>
        </p:txBody>
      </p:sp>
      <p:sp>
        <p:nvSpPr>
          <p:cNvPr id="11" name="矩形 10"/>
          <p:cNvSpPr/>
          <p:nvPr/>
        </p:nvSpPr>
        <p:spPr>
          <a:xfrm>
            <a:off x="3346975" y="4630614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sz="900">
                <a:latin typeface="+mj-ea"/>
                <a:ea typeface="+mj-ea"/>
                <a:sym typeface="+mn-ea"/>
              </a:rPr>
              <a:t>写入跳过</a:t>
            </a:r>
            <a:r>
              <a:rPr lang="en-US" altLang="zh-CN" sz="900">
                <a:latin typeface="+mj-ea"/>
                <a:ea typeface="+mj-ea"/>
                <a:sym typeface="+mn-ea"/>
              </a:rPr>
              <a:t>ROM</a:t>
            </a:r>
            <a:r>
              <a:rPr lang="zh-CN" altLang="en-US" sz="900">
                <a:latin typeface="+mj-ea"/>
                <a:ea typeface="+mj-ea"/>
                <a:sym typeface="+mn-ea"/>
              </a:rPr>
              <a:t>指令</a:t>
            </a:r>
            <a:endParaRPr lang="en-US" altLang="zh-CN" sz="90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6975" y="5233764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sz="900">
                <a:latin typeface="+mj-ea"/>
                <a:ea typeface="+mj-ea"/>
                <a:sym typeface="+mn-ea"/>
              </a:rPr>
              <a:t>写入读取</a:t>
            </a:r>
            <a:r>
              <a:rPr lang="en-US" altLang="zh-CN" sz="900">
                <a:latin typeface="+mj-ea"/>
                <a:ea typeface="+mj-ea"/>
                <a:sym typeface="+mn-ea"/>
              </a:rPr>
              <a:t>ROM</a:t>
            </a:r>
            <a:r>
              <a:rPr lang="zh-CN" altLang="en-US" sz="900">
                <a:latin typeface="+mj-ea"/>
                <a:ea typeface="+mj-ea"/>
                <a:sym typeface="+mn-ea"/>
              </a:rPr>
              <a:t>指令</a:t>
            </a:r>
            <a:endParaRPr lang="en-US" altLang="zh-CN" sz="900"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61560" y="1593214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sz="900" dirty="0">
                <a:latin typeface="+mj-ea"/>
                <a:ea typeface="+mj-ea"/>
              </a:rPr>
              <a:t>读取低</a:t>
            </a:r>
            <a:r>
              <a:rPr lang="en-US" altLang="zh-CN" sz="900" dirty="0">
                <a:latin typeface="+mj-ea"/>
                <a:ea typeface="+mj-ea"/>
              </a:rPr>
              <a:t>8</a:t>
            </a:r>
            <a:r>
              <a:rPr lang="zh-CN" altLang="en-US" sz="900" dirty="0">
                <a:latin typeface="+mj-ea"/>
                <a:ea typeface="+mj-ea"/>
              </a:rPr>
              <a:t>位数据</a:t>
            </a:r>
          </a:p>
        </p:txBody>
      </p:sp>
      <p:sp>
        <p:nvSpPr>
          <p:cNvPr id="21" name="矩形 20"/>
          <p:cNvSpPr/>
          <p:nvPr/>
        </p:nvSpPr>
        <p:spPr>
          <a:xfrm>
            <a:off x="5061560" y="2215976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sz="900" dirty="0">
                <a:latin typeface="+mj-ea"/>
                <a:ea typeface="+mj-ea"/>
              </a:rPr>
              <a:t>读取高</a:t>
            </a:r>
            <a:r>
              <a:rPr lang="en-US" altLang="zh-CN" sz="900" dirty="0">
                <a:latin typeface="+mj-ea"/>
                <a:ea typeface="+mj-ea"/>
              </a:rPr>
              <a:t>8</a:t>
            </a:r>
            <a:r>
              <a:rPr lang="zh-CN" altLang="en-US" sz="900" dirty="0">
                <a:latin typeface="+mj-ea"/>
                <a:ea typeface="+mj-ea"/>
              </a:rPr>
              <a:t>位数据</a:t>
            </a:r>
          </a:p>
        </p:txBody>
      </p:sp>
      <p:sp>
        <p:nvSpPr>
          <p:cNvPr id="29" name="矩形 28"/>
          <p:cNvSpPr/>
          <p:nvPr/>
        </p:nvSpPr>
        <p:spPr>
          <a:xfrm>
            <a:off x="5061560" y="2819997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sz="900">
                <a:latin typeface="+mj-ea"/>
                <a:ea typeface="+mj-ea"/>
              </a:rPr>
              <a:t>整合高低字节数据</a:t>
            </a:r>
          </a:p>
        </p:txBody>
      </p:sp>
      <p:sp>
        <p:nvSpPr>
          <p:cNvPr id="30" name="菱形 29"/>
          <p:cNvSpPr/>
          <p:nvPr/>
        </p:nvSpPr>
        <p:spPr>
          <a:xfrm>
            <a:off x="4989450" y="3445018"/>
            <a:ext cx="950620" cy="518402"/>
          </a:xfrm>
          <a:prstGeom prst="diamond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+mj-ea"/>
                <a:ea typeface="+mj-ea"/>
              </a:rPr>
              <a:t>是否为正数</a:t>
            </a:r>
          </a:p>
        </p:txBody>
      </p:sp>
      <p:sp>
        <p:nvSpPr>
          <p:cNvPr id="31" name="矩形 30"/>
          <p:cNvSpPr/>
          <p:nvPr/>
        </p:nvSpPr>
        <p:spPr>
          <a:xfrm>
            <a:off x="5061560" y="4270614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sz="900">
                <a:latin typeface="+mj-ea"/>
                <a:ea typeface="+mj-ea"/>
              </a:rPr>
              <a:t>数据转换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5061560" y="4937210"/>
            <a:ext cx="806400" cy="360000"/>
          </a:xfrm>
          <a:prstGeom prst="round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+mj-ea"/>
                <a:ea typeface="+mj-ea"/>
              </a:rPr>
              <a:t>结束</a:t>
            </a:r>
          </a:p>
        </p:txBody>
      </p:sp>
      <p:sp>
        <p:nvSpPr>
          <p:cNvPr id="33" name="矩形 32"/>
          <p:cNvSpPr/>
          <p:nvPr/>
        </p:nvSpPr>
        <p:spPr>
          <a:xfrm>
            <a:off x="6261710" y="3524219"/>
            <a:ext cx="626770" cy="352837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sz="900">
                <a:latin typeface="+mj-ea"/>
                <a:ea typeface="+mj-ea"/>
              </a:rPr>
              <a:t>求反加</a:t>
            </a:r>
            <a:r>
              <a:rPr lang="en-US" altLang="zh-CN" sz="900">
                <a:latin typeface="+mj-ea"/>
                <a:ea typeface="+mj-ea"/>
              </a:rPr>
              <a:t>1</a:t>
            </a:r>
          </a:p>
        </p:txBody>
      </p:sp>
      <p:cxnSp>
        <p:nvCxnSpPr>
          <p:cNvPr id="19" name="直接箭头连接符 18"/>
          <p:cNvCxnSpPr>
            <a:stCxn id="2" idx="2"/>
            <a:endCxn id="3" idx="0"/>
          </p:cNvCxnSpPr>
          <p:nvPr/>
        </p:nvCxnSpPr>
        <p:spPr>
          <a:xfrm flipH="1">
            <a:off x="3750880" y="1330452"/>
            <a:ext cx="1" cy="2627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" idx="2"/>
            <a:endCxn id="7" idx="0"/>
          </p:cNvCxnSpPr>
          <p:nvPr/>
        </p:nvCxnSpPr>
        <p:spPr>
          <a:xfrm flipH="1">
            <a:off x="3750175" y="1953214"/>
            <a:ext cx="705" cy="2627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2"/>
            <a:endCxn id="8" idx="0"/>
          </p:cNvCxnSpPr>
          <p:nvPr/>
        </p:nvCxnSpPr>
        <p:spPr>
          <a:xfrm>
            <a:off x="3750175" y="2575976"/>
            <a:ext cx="0" cy="2440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2"/>
            <a:endCxn id="9" idx="0"/>
          </p:cNvCxnSpPr>
          <p:nvPr/>
        </p:nvCxnSpPr>
        <p:spPr>
          <a:xfrm>
            <a:off x="3750175" y="3179997"/>
            <a:ext cx="0" cy="2440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2"/>
            <a:endCxn id="10" idx="0"/>
          </p:cNvCxnSpPr>
          <p:nvPr/>
        </p:nvCxnSpPr>
        <p:spPr>
          <a:xfrm>
            <a:off x="3750175" y="3784018"/>
            <a:ext cx="0" cy="2434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2"/>
            <a:endCxn id="11" idx="0"/>
          </p:cNvCxnSpPr>
          <p:nvPr/>
        </p:nvCxnSpPr>
        <p:spPr>
          <a:xfrm>
            <a:off x="3750175" y="4387464"/>
            <a:ext cx="0" cy="2431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1" idx="2"/>
            <a:endCxn id="12" idx="0"/>
          </p:cNvCxnSpPr>
          <p:nvPr/>
        </p:nvCxnSpPr>
        <p:spPr>
          <a:xfrm>
            <a:off x="3750175" y="4990614"/>
            <a:ext cx="0" cy="2431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连接符: 肘形 38"/>
          <p:cNvCxnSpPr>
            <a:stCxn id="12" idx="3"/>
            <a:endCxn id="14" idx="1"/>
          </p:cNvCxnSpPr>
          <p:nvPr/>
        </p:nvCxnSpPr>
        <p:spPr>
          <a:xfrm flipV="1">
            <a:off x="4153375" y="1773214"/>
            <a:ext cx="908185" cy="364055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4" idx="2"/>
            <a:endCxn id="21" idx="0"/>
          </p:cNvCxnSpPr>
          <p:nvPr/>
        </p:nvCxnSpPr>
        <p:spPr>
          <a:xfrm>
            <a:off x="5464760" y="1953214"/>
            <a:ext cx="0" cy="2627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1" idx="2"/>
            <a:endCxn id="29" idx="0"/>
          </p:cNvCxnSpPr>
          <p:nvPr/>
        </p:nvCxnSpPr>
        <p:spPr>
          <a:xfrm>
            <a:off x="5464760" y="2575976"/>
            <a:ext cx="0" cy="2440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9" idx="2"/>
            <a:endCxn id="30" idx="0"/>
          </p:cNvCxnSpPr>
          <p:nvPr/>
        </p:nvCxnSpPr>
        <p:spPr>
          <a:xfrm>
            <a:off x="5464760" y="3179997"/>
            <a:ext cx="0" cy="2650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0" idx="2"/>
            <a:endCxn id="31" idx="0"/>
          </p:cNvCxnSpPr>
          <p:nvPr/>
        </p:nvCxnSpPr>
        <p:spPr>
          <a:xfrm>
            <a:off x="5464760" y="3963420"/>
            <a:ext cx="0" cy="3071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1" idx="2"/>
            <a:endCxn id="32" idx="0"/>
          </p:cNvCxnSpPr>
          <p:nvPr/>
        </p:nvCxnSpPr>
        <p:spPr>
          <a:xfrm>
            <a:off x="5464760" y="4630614"/>
            <a:ext cx="0" cy="3065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0" idx="3"/>
            <a:endCxn id="33" idx="1"/>
          </p:cNvCxnSpPr>
          <p:nvPr/>
        </p:nvCxnSpPr>
        <p:spPr>
          <a:xfrm flipV="1">
            <a:off x="5940070" y="3700638"/>
            <a:ext cx="321640" cy="35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连接符: 肘形 56"/>
          <p:cNvCxnSpPr>
            <a:stCxn id="33" idx="3"/>
            <a:endCxn id="29" idx="3"/>
          </p:cNvCxnSpPr>
          <p:nvPr/>
        </p:nvCxnSpPr>
        <p:spPr>
          <a:xfrm flipH="1" flipV="1">
            <a:off x="5867960" y="2999997"/>
            <a:ext cx="1020520" cy="700641"/>
          </a:xfrm>
          <a:prstGeom prst="bentConnector3">
            <a:avLst>
              <a:gd name="adj1" fmla="val -224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464055" y="396342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是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930291" y="371232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9738" y="1063117"/>
            <a:ext cx="502285" cy="267335"/>
          </a:xfrm>
          <a:prstGeom prst="round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+mj-ea"/>
                <a:ea typeface="+mj-ea"/>
              </a:rPr>
              <a:t>开始</a:t>
            </a:r>
          </a:p>
        </p:txBody>
      </p:sp>
      <p:sp>
        <p:nvSpPr>
          <p:cNvPr id="3" name="矩形 2"/>
          <p:cNvSpPr/>
          <p:nvPr/>
        </p:nvSpPr>
        <p:spPr>
          <a:xfrm>
            <a:off x="3348384" y="1593214"/>
            <a:ext cx="804991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+mj-ea"/>
                <a:ea typeface="+mj-ea"/>
              </a:rPr>
              <a:t>DS1302</a:t>
            </a:r>
          </a:p>
          <a:p>
            <a:pPr algn="ctr"/>
            <a:r>
              <a:rPr lang="zh-CN" altLang="en-US" sz="900" dirty="0">
                <a:latin typeface="+mj-ea"/>
                <a:ea typeface="+mj-ea"/>
              </a:rPr>
              <a:t>初始化</a:t>
            </a:r>
          </a:p>
        </p:txBody>
      </p:sp>
      <p:sp>
        <p:nvSpPr>
          <p:cNvPr id="4" name="矩形 3"/>
          <p:cNvSpPr/>
          <p:nvPr/>
        </p:nvSpPr>
        <p:spPr>
          <a:xfrm>
            <a:off x="3346975" y="2215976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+mj-ea"/>
                <a:ea typeface="+mj-ea"/>
              </a:rPr>
              <a:t>禁止写保护功能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346975" y="2819997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+mj-ea"/>
                <a:ea typeface="+mj-ea"/>
              </a:rPr>
              <a:t>写入地址</a:t>
            </a:r>
            <a:r>
              <a:rPr lang="en-US" altLang="zh-CN" sz="900" dirty="0">
                <a:latin typeface="+mj-ea"/>
                <a:ea typeface="+mj-ea"/>
              </a:rPr>
              <a:t>DS1302</a:t>
            </a:r>
            <a:endParaRPr lang="zh-CN" altLang="en-US" sz="9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6975" y="3424018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+mj-ea"/>
                <a:ea typeface="+mj-ea"/>
              </a:rPr>
              <a:t>延时</a:t>
            </a:r>
          </a:p>
        </p:txBody>
      </p:sp>
      <p:sp>
        <p:nvSpPr>
          <p:cNvPr id="7" name="矩形 6"/>
          <p:cNvSpPr/>
          <p:nvPr/>
        </p:nvSpPr>
        <p:spPr>
          <a:xfrm>
            <a:off x="3346975" y="4027464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+mj-ea"/>
                <a:ea typeface="+mj-ea"/>
              </a:rPr>
              <a:t>写入时间数据</a:t>
            </a:r>
            <a:endParaRPr lang="en-US" altLang="zh-CN" sz="900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6975" y="4630614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+mj-ea"/>
                <a:ea typeface="+mj-ea"/>
                <a:sym typeface="+mn-ea"/>
              </a:rPr>
              <a:t>打开写保护功能</a:t>
            </a:r>
            <a:endParaRPr lang="en-US" altLang="zh-CN" sz="900" dirty="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94874" y="1596342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+mj-ea"/>
                <a:ea typeface="+mj-ea"/>
              </a:rPr>
              <a:t>延时</a:t>
            </a:r>
          </a:p>
        </p:txBody>
      </p:sp>
      <p:sp>
        <p:nvSpPr>
          <p:cNvPr id="11" name="矩形 10"/>
          <p:cNvSpPr/>
          <p:nvPr/>
        </p:nvSpPr>
        <p:spPr>
          <a:xfrm>
            <a:off x="4994874" y="2219104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zh-CN" sz="900" dirty="0">
                <a:latin typeface="+mj-ea"/>
                <a:ea typeface="+mj-ea"/>
              </a:rPr>
              <a:t>读取</a:t>
            </a:r>
            <a:r>
              <a:rPr lang="zh-CN" altLang="en-US" sz="900" dirty="0">
                <a:latin typeface="+mj-ea"/>
                <a:ea typeface="+mj-ea"/>
              </a:rPr>
              <a:t>时间数据</a:t>
            </a:r>
          </a:p>
        </p:txBody>
      </p:sp>
      <p:sp>
        <p:nvSpPr>
          <p:cNvPr id="12" name="矩形 11"/>
          <p:cNvSpPr/>
          <p:nvPr/>
        </p:nvSpPr>
        <p:spPr>
          <a:xfrm>
            <a:off x="4994874" y="2823125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+mj-ea"/>
                <a:ea typeface="+mj-ea"/>
              </a:rPr>
              <a:t>转换数据类型</a:t>
            </a:r>
            <a:endParaRPr lang="zh-CN" sz="900" dirty="0">
              <a:latin typeface="+mj-ea"/>
              <a:ea typeface="+mj-ea"/>
            </a:endParaRPr>
          </a:p>
        </p:txBody>
      </p:sp>
      <p:cxnSp>
        <p:nvCxnSpPr>
          <p:cNvPr id="17" name="直接箭头连接符 16"/>
          <p:cNvCxnSpPr>
            <a:stCxn id="2" idx="2"/>
            <a:endCxn id="3" idx="0"/>
          </p:cNvCxnSpPr>
          <p:nvPr/>
        </p:nvCxnSpPr>
        <p:spPr>
          <a:xfrm flipH="1">
            <a:off x="3750880" y="1330452"/>
            <a:ext cx="1" cy="2627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2"/>
            <a:endCxn id="4" idx="0"/>
          </p:cNvCxnSpPr>
          <p:nvPr/>
        </p:nvCxnSpPr>
        <p:spPr>
          <a:xfrm flipH="1">
            <a:off x="3750175" y="1953214"/>
            <a:ext cx="705" cy="2627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>
            <a:off x="3750175" y="2575976"/>
            <a:ext cx="0" cy="2440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6" idx="0"/>
          </p:cNvCxnSpPr>
          <p:nvPr/>
        </p:nvCxnSpPr>
        <p:spPr>
          <a:xfrm>
            <a:off x="3750175" y="3179997"/>
            <a:ext cx="0" cy="2440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  <a:endCxn id="7" idx="0"/>
          </p:cNvCxnSpPr>
          <p:nvPr/>
        </p:nvCxnSpPr>
        <p:spPr>
          <a:xfrm>
            <a:off x="3750175" y="3784018"/>
            <a:ext cx="0" cy="2434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8" idx="0"/>
          </p:cNvCxnSpPr>
          <p:nvPr/>
        </p:nvCxnSpPr>
        <p:spPr>
          <a:xfrm>
            <a:off x="3750175" y="4387464"/>
            <a:ext cx="0" cy="2431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连接符: 肘形 23"/>
          <p:cNvCxnSpPr>
            <a:stCxn id="8" idx="3"/>
          </p:cNvCxnSpPr>
          <p:nvPr/>
        </p:nvCxnSpPr>
        <p:spPr>
          <a:xfrm flipV="1">
            <a:off x="4153375" y="1773214"/>
            <a:ext cx="841499" cy="3037400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2"/>
            <a:endCxn id="11" idx="0"/>
          </p:cNvCxnSpPr>
          <p:nvPr/>
        </p:nvCxnSpPr>
        <p:spPr>
          <a:xfrm>
            <a:off x="5398074" y="1956342"/>
            <a:ext cx="0" cy="2627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2"/>
            <a:endCxn id="12" idx="0"/>
          </p:cNvCxnSpPr>
          <p:nvPr/>
        </p:nvCxnSpPr>
        <p:spPr>
          <a:xfrm>
            <a:off x="5398074" y="2579104"/>
            <a:ext cx="0" cy="2440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圆角矩形 31"/>
          <p:cNvSpPr/>
          <p:nvPr/>
        </p:nvSpPr>
        <p:spPr>
          <a:xfrm>
            <a:off x="4994874" y="3541007"/>
            <a:ext cx="806400" cy="360000"/>
          </a:xfrm>
          <a:prstGeom prst="round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+mj-ea"/>
                <a:ea typeface="+mj-ea"/>
              </a:rPr>
              <a:t>结束</a:t>
            </a:r>
          </a:p>
        </p:txBody>
      </p:sp>
      <p:cxnSp>
        <p:nvCxnSpPr>
          <p:cNvPr id="36" name="直接箭头连接符 35"/>
          <p:cNvCxnSpPr>
            <a:endCxn id="34" idx="0"/>
          </p:cNvCxnSpPr>
          <p:nvPr/>
        </p:nvCxnSpPr>
        <p:spPr>
          <a:xfrm>
            <a:off x="5398074" y="3183124"/>
            <a:ext cx="0" cy="3578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53741" y="1040246"/>
            <a:ext cx="653637" cy="286076"/>
          </a:xfrm>
          <a:prstGeom prst="round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+mj-ea"/>
                <a:ea typeface="+mj-ea"/>
              </a:rPr>
              <a:t>开始</a:t>
            </a:r>
          </a:p>
        </p:txBody>
      </p:sp>
      <p:sp>
        <p:nvSpPr>
          <p:cNvPr id="3" name="矩形 2"/>
          <p:cNvSpPr/>
          <p:nvPr/>
        </p:nvSpPr>
        <p:spPr>
          <a:xfrm>
            <a:off x="3014965" y="1593658"/>
            <a:ext cx="1124385" cy="557784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串口初始化</a:t>
            </a:r>
          </a:p>
        </p:txBody>
      </p:sp>
      <p:sp>
        <p:nvSpPr>
          <p:cNvPr id="4" name="矩形 3"/>
          <p:cNvSpPr/>
          <p:nvPr/>
        </p:nvSpPr>
        <p:spPr>
          <a:xfrm>
            <a:off x="3016150" y="3308050"/>
            <a:ext cx="1123200" cy="558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搜索蓝牙并配对</a:t>
            </a:r>
          </a:p>
        </p:txBody>
      </p:sp>
      <p:sp>
        <p:nvSpPr>
          <p:cNvPr id="5" name="矩形 4"/>
          <p:cNvSpPr/>
          <p:nvPr/>
        </p:nvSpPr>
        <p:spPr>
          <a:xfrm>
            <a:off x="3014965" y="4165354"/>
            <a:ext cx="1123200" cy="558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输入配对密码</a:t>
            </a:r>
          </a:p>
        </p:txBody>
      </p:sp>
      <p:sp>
        <p:nvSpPr>
          <p:cNvPr id="6" name="矩形 5"/>
          <p:cNvSpPr/>
          <p:nvPr/>
        </p:nvSpPr>
        <p:spPr>
          <a:xfrm>
            <a:off x="3016150" y="2450746"/>
            <a:ext cx="1123200" cy="558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设置对应波特率</a:t>
            </a:r>
          </a:p>
        </p:txBody>
      </p:sp>
      <p:sp>
        <p:nvSpPr>
          <p:cNvPr id="7" name="矩形 6"/>
          <p:cNvSpPr/>
          <p:nvPr/>
        </p:nvSpPr>
        <p:spPr>
          <a:xfrm>
            <a:off x="6808033" y="1593657"/>
            <a:ext cx="914400" cy="3241211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发生到手机</a:t>
            </a: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27" name="圆角矩形 1"/>
          <p:cNvSpPr/>
          <p:nvPr/>
        </p:nvSpPr>
        <p:spPr>
          <a:xfrm>
            <a:off x="8261450" y="2958613"/>
            <a:ext cx="914400" cy="526103"/>
          </a:xfrm>
          <a:prstGeom prst="round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</a:rPr>
              <a:t>结束</a:t>
            </a:r>
          </a:p>
        </p:txBody>
      </p:sp>
      <p:sp>
        <p:nvSpPr>
          <p:cNvPr id="8" name="菱形 7"/>
          <p:cNvSpPr/>
          <p:nvPr/>
        </p:nvSpPr>
        <p:spPr>
          <a:xfrm>
            <a:off x="4968243" y="1506346"/>
            <a:ext cx="1306388" cy="6775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心率血氧功能</a:t>
            </a:r>
          </a:p>
        </p:txBody>
      </p:sp>
      <p:sp>
        <p:nvSpPr>
          <p:cNvPr id="9" name="菱形 8"/>
          <p:cNvSpPr/>
          <p:nvPr/>
        </p:nvSpPr>
        <p:spPr>
          <a:xfrm>
            <a:off x="4968243" y="2390005"/>
            <a:ext cx="1306388" cy="6775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温度功能</a:t>
            </a:r>
          </a:p>
        </p:txBody>
      </p:sp>
      <p:sp>
        <p:nvSpPr>
          <p:cNvPr id="10" name="菱形 9"/>
          <p:cNvSpPr/>
          <p:nvPr/>
        </p:nvSpPr>
        <p:spPr>
          <a:xfrm>
            <a:off x="4968243" y="3273664"/>
            <a:ext cx="1306388" cy="6775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步数功能</a:t>
            </a:r>
          </a:p>
        </p:txBody>
      </p:sp>
      <p:sp>
        <p:nvSpPr>
          <p:cNvPr id="11" name="菱形 10"/>
          <p:cNvSpPr/>
          <p:nvPr/>
        </p:nvSpPr>
        <p:spPr>
          <a:xfrm>
            <a:off x="4968243" y="4157323"/>
            <a:ext cx="1306388" cy="6775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步数功能</a:t>
            </a:r>
          </a:p>
        </p:txBody>
      </p:sp>
      <p:cxnSp>
        <p:nvCxnSpPr>
          <p:cNvPr id="15" name="直接箭头连接符 14"/>
          <p:cNvCxnSpPr>
            <a:stCxn id="3" idx="2"/>
            <a:endCxn id="6" idx="0"/>
          </p:cNvCxnSpPr>
          <p:nvPr/>
        </p:nvCxnSpPr>
        <p:spPr>
          <a:xfrm>
            <a:off x="3577158" y="2151442"/>
            <a:ext cx="592" cy="29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4" idx="0"/>
          </p:cNvCxnSpPr>
          <p:nvPr/>
        </p:nvCxnSpPr>
        <p:spPr>
          <a:xfrm>
            <a:off x="3577750" y="3008746"/>
            <a:ext cx="0" cy="29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" idx="2"/>
            <a:endCxn id="3" idx="0"/>
          </p:cNvCxnSpPr>
          <p:nvPr/>
        </p:nvCxnSpPr>
        <p:spPr>
          <a:xfrm flipH="1">
            <a:off x="3577158" y="1326322"/>
            <a:ext cx="3402" cy="2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2"/>
            <a:endCxn id="5" idx="0"/>
          </p:cNvCxnSpPr>
          <p:nvPr/>
        </p:nvCxnSpPr>
        <p:spPr>
          <a:xfrm flipH="1">
            <a:off x="3576565" y="3866050"/>
            <a:ext cx="1185" cy="29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/>
          <p:cNvCxnSpPr>
            <a:stCxn id="5" idx="3"/>
            <a:endCxn id="8" idx="1"/>
          </p:cNvCxnSpPr>
          <p:nvPr/>
        </p:nvCxnSpPr>
        <p:spPr>
          <a:xfrm flipV="1">
            <a:off x="4138165" y="1845119"/>
            <a:ext cx="830078" cy="2599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2"/>
            <a:endCxn id="9" idx="0"/>
          </p:cNvCxnSpPr>
          <p:nvPr/>
        </p:nvCxnSpPr>
        <p:spPr>
          <a:xfrm>
            <a:off x="5621437" y="2183892"/>
            <a:ext cx="0" cy="20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2"/>
            <a:endCxn id="10" idx="0"/>
          </p:cNvCxnSpPr>
          <p:nvPr/>
        </p:nvCxnSpPr>
        <p:spPr>
          <a:xfrm>
            <a:off x="5621437" y="3067551"/>
            <a:ext cx="0" cy="20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" idx="2"/>
            <a:endCxn id="11" idx="0"/>
          </p:cNvCxnSpPr>
          <p:nvPr/>
        </p:nvCxnSpPr>
        <p:spPr>
          <a:xfrm>
            <a:off x="5621437" y="3951210"/>
            <a:ext cx="0" cy="20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3"/>
          </p:cNvCxnSpPr>
          <p:nvPr/>
        </p:nvCxnSpPr>
        <p:spPr>
          <a:xfrm>
            <a:off x="6274631" y="1845119"/>
            <a:ext cx="533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3"/>
          </p:cNvCxnSpPr>
          <p:nvPr/>
        </p:nvCxnSpPr>
        <p:spPr>
          <a:xfrm>
            <a:off x="6274631" y="2728778"/>
            <a:ext cx="533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0" idx="3"/>
          </p:cNvCxnSpPr>
          <p:nvPr/>
        </p:nvCxnSpPr>
        <p:spPr>
          <a:xfrm>
            <a:off x="6274631" y="3612437"/>
            <a:ext cx="533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1" idx="3"/>
          </p:cNvCxnSpPr>
          <p:nvPr/>
        </p:nvCxnSpPr>
        <p:spPr>
          <a:xfrm flipV="1">
            <a:off x="6274631" y="4496095"/>
            <a:ext cx="533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7" idx="3"/>
            <a:endCxn id="27" idx="1"/>
          </p:cNvCxnSpPr>
          <p:nvPr/>
        </p:nvCxnSpPr>
        <p:spPr>
          <a:xfrm>
            <a:off x="7722433" y="3214263"/>
            <a:ext cx="539017" cy="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357620" y="1605915"/>
            <a:ext cx="292100" cy="258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000"/>
              <a:t>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357620" y="2432050"/>
            <a:ext cx="280670" cy="263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000"/>
              <a:t>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400800" y="3308350"/>
            <a:ext cx="280670" cy="263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000"/>
              <a:t>是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400800" y="4184650"/>
            <a:ext cx="280670" cy="263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000"/>
              <a:t>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621655" y="2131695"/>
            <a:ext cx="292100" cy="258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000"/>
              <a:t>否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621655" y="3027680"/>
            <a:ext cx="292100" cy="258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000"/>
              <a:t>否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621655" y="3923665"/>
            <a:ext cx="292100" cy="258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000"/>
              <a:t>否</a:t>
            </a:r>
          </a:p>
        </p:txBody>
      </p:sp>
      <p:cxnSp>
        <p:nvCxnSpPr>
          <p:cNvPr id="32" name="肘形连接符 31"/>
          <p:cNvCxnSpPr>
            <a:stCxn id="11" idx="2"/>
            <a:endCxn id="27" idx="2"/>
          </p:cNvCxnSpPr>
          <p:nvPr/>
        </p:nvCxnSpPr>
        <p:spPr>
          <a:xfrm rot="5400000" flipH="1" flipV="1">
            <a:off x="6494780" y="2611120"/>
            <a:ext cx="1350010" cy="3096895"/>
          </a:xfrm>
          <a:prstGeom prst="bentConnector3">
            <a:avLst>
              <a:gd name="adj1" fmla="val -17615"/>
            </a:avLst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118985" y="5098415"/>
            <a:ext cx="292100" cy="258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000"/>
              <a:t>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9738" y="1063117"/>
            <a:ext cx="502285" cy="267335"/>
          </a:xfrm>
          <a:prstGeom prst="round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+mj-ea"/>
                <a:ea typeface="+mj-ea"/>
              </a:rPr>
              <a:t>开始</a:t>
            </a:r>
          </a:p>
        </p:txBody>
      </p:sp>
      <p:sp>
        <p:nvSpPr>
          <p:cNvPr id="3" name="矩形 2"/>
          <p:cNvSpPr/>
          <p:nvPr/>
        </p:nvSpPr>
        <p:spPr>
          <a:xfrm>
            <a:off x="3348384" y="1593214"/>
            <a:ext cx="804991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+mj-ea"/>
                <a:ea typeface="+mj-ea"/>
              </a:rPr>
              <a:t>OLED</a:t>
            </a:r>
            <a:r>
              <a:rPr lang="zh-CN" altLang="en-US" sz="900" dirty="0">
                <a:latin typeface="+mj-ea"/>
                <a:ea typeface="+mj-ea"/>
              </a:rPr>
              <a:t>初始化</a:t>
            </a:r>
          </a:p>
        </p:txBody>
      </p:sp>
      <p:sp>
        <p:nvSpPr>
          <p:cNvPr id="4" name="矩形 3"/>
          <p:cNvSpPr/>
          <p:nvPr/>
        </p:nvSpPr>
        <p:spPr>
          <a:xfrm>
            <a:off x="3346975" y="2215976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+mj-ea"/>
                <a:ea typeface="+mj-ea"/>
              </a:rPr>
              <a:t>设置显示开启</a:t>
            </a:r>
          </a:p>
        </p:txBody>
      </p:sp>
      <p:sp>
        <p:nvSpPr>
          <p:cNvPr id="5" name="矩形 4"/>
          <p:cNvSpPr/>
          <p:nvPr/>
        </p:nvSpPr>
        <p:spPr>
          <a:xfrm>
            <a:off x="3346975" y="2819997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+mj-ea"/>
                <a:ea typeface="+mj-ea"/>
              </a:rPr>
              <a:t>设置时钟分屏比</a:t>
            </a:r>
          </a:p>
        </p:txBody>
      </p:sp>
      <p:sp>
        <p:nvSpPr>
          <p:cNvPr id="6" name="矩形 5"/>
          <p:cNvSpPr/>
          <p:nvPr/>
        </p:nvSpPr>
        <p:spPr>
          <a:xfrm>
            <a:off x="3346975" y="3424018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+mj-ea"/>
                <a:ea typeface="+mj-ea"/>
              </a:rPr>
              <a:t>设置多路复用率</a:t>
            </a:r>
          </a:p>
        </p:txBody>
      </p:sp>
      <p:sp>
        <p:nvSpPr>
          <p:cNvPr id="7" name="矩形 6"/>
          <p:cNvSpPr/>
          <p:nvPr/>
        </p:nvSpPr>
        <p:spPr>
          <a:xfrm>
            <a:off x="3346975" y="4027464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+mj-ea"/>
                <a:ea typeface="+mj-ea"/>
              </a:rPr>
              <a:t>设置偏移率</a:t>
            </a:r>
            <a:endParaRPr lang="en-US" altLang="zh-CN" sz="900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6975" y="4630614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+mj-ea"/>
                <a:ea typeface="+mj-ea"/>
                <a:sym typeface="+mn-ea"/>
              </a:rPr>
              <a:t>设置左右上下方向</a:t>
            </a:r>
            <a:endParaRPr lang="en-US" altLang="zh-CN" sz="900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46975" y="5233764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+mj-ea"/>
                <a:ea typeface="+mj-ea"/>
                <a:sym typeface="+mn-ea"/>
              </a:rPr>
              <a:t>设置正常</a:t>
            </a:r>
            <a:r>
              <a:rPr lang="en-US" altLang="zh-CN" sz="900" dirty="0">
                <a:latin typeface="+mj-ea"/>
                <a:ea typeface="+mj-ea"/>
                <a:sym typeface="+mn-ea"/>
              </a:rPr>
              <a:t>/</a:t>
            </a:r>
            <a:r>
              <a:rPr lang="zh-CN" altLang="en-US" sz="900" dirty="0">
                <a:latin typeface="+mj-ea"/>
                <a:ea typeface="+mj-ea"/>
                <a:sym typeface="+mn-ea"/>
              </a:rPr>
              <a:t>反色</a:t>
            </a:r>
            <a:endParaRPr lang="en-US" altLang="zh-CN" sz="900" dirty="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53809" y="1593214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+mj-ea"/>
                <a:ea typeface="+mj-ea"/>
              </a:rPr>
              <a:t>清屏</a:t>
            </a:r>
          </a:p>
        </p:txBody>
      </p:sp>
      <p:sp>
        <p:nvSpPr>
          <p:cNvPr id="12" name="矩形 11"/>
          <p:cNvSpPr/>
          <p:nvPr/>
        </p:nvSpPr>
        <p:spPr>
          <a:xfrm>
            <a:off x="4953809" y="2212415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+mj-ea"/>
                <a:ea typeface="+mj-ea"/>
              </a:rPr>
              <a:t>显示函数</a:t>
            </a:r>
            <a:endParaRPr lang="zh-CN" sz="900" dirty="0">
              <a:latin typeface="+mj-ea"/>
              <a:ea typeface="+mj-ea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4881699" y="2837436"/>
            <a:ext cx="950620" cy="518402"/>
          </a:xfrm>
          <a:prstGeom prst="diamond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latin typeface="+mj-ea"/>
                <a:ea typeface="+mj-ea"/>
              </a:rPr>
              <a:t>是否更新</a:t>
            </a:r>
          </a:p>
        </p:txBody>
      </p:sp>
      <p:sp>
        <p:nvSpPr>
          <p:cNvPr id="14" name="矩形 13"/>
          <p:cNvSpPr/>
          <p:nvPr/>
        </p:nvSpPr>
        <p:spPr>
          <a:xfrm>
            <a:off x="4953809" y="3663032"/>
            <a:ext cx="806400" cy="360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+mj-ea"/>
                <a:ea typeface="+mj-ea"/>
              </a:rPr>
              <a:t>图像正常显示</a:t>
            </a:r>
            <a:endParaRPr lang="zh-CN" sz="900" dirty="0">
              <a:latin typeface="+mj-ea"/>
              <a:ea typeface="+mj-ea"/>
            </a:endParaRPr>
          </a:p>
        </p:txBody>
      </p:sp>
      <p:sp>
        <p:nvSpPr>
          <p:cNvPr id="15" name="圆角矩形 31"/>
          <p:cNvSpPr/>
          <p:nvPr/>
        </p:nvSpPr>
        <p:spPr>
          <a:xfrm>
            <a:off x="4953809" y="4329628"/>
            <a:ext cx="806400" cy="360000"/>
          </a:xfrm>
          <a:prstGeom prst="round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+mj-ea"/>
                <a:ea typeface="+mj-ea"/>
              </a:rPr>
              <a:t>结束</a:t>
            </a:r>
          </a:p>
        </p:txBody>
      </p:sp>
      <p:cxnSp>
        <p:nvCxnSpPr>
          <p:cNvPr id="17" name="直接箭头连接符 16"/>
          <p:cNvCxnSpPr>
            <a:stCxn id="2" idx="2"/>
            <a:endCxn id="3" idx="0"/>
          </p:cNvCxnSpPr>
          <p:nvPr/>
        </p:nvCxnSpPr>
        <p:spPr>
          <a:xfrm flipH="1">
            <a:off x="3750880" y="1330452"/>
            <a:ext cx="1" cy="2627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2"/>
            <a:endCxn id="4" idx="0"/>
          </p:cNvCxnSpPr>
          <p:nvPr/>
        </p:nvCxnSpPr>
        <p:spPr>
          <a:xfrm flipH="1">
            <a:off x="3750175" y="1953214"/>
            <a:ext cx="705" cy="2627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>
            <a:off x="3750175" y="2575976"/>
            <a:ext cx="0" cy="2440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6" idx="0"/>
          </p:cNvCxnSpPr>
          <p:nvPr/>
        </p:nvCxnSpPr>
        <p:spPr>
          <a:xfrm>
            <a:off x="3750175" y="3179997"/>
            <a:ext cx="0" cy="2440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  <a:endCxn id="7" idx="0"/>
          </p:cNvCxnSpPr>
          <p:nvPr/>
        </p:nvCxnSpPr>
        <p:spPr>
          <a:xfrm>
            <a:off x="3750175" y="3784018"/>
            <a:ext cx="0" cy="2434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8" idx="0"/>
          </p:cNvCxnSpPr>
          <p:nvPr/>
        </p:nvCxnSpPr>
        <p:spPr>
          <a:xfrm>
            <a:off x="3750175" y="4387464"/>
            <a:ext cx="0" cy="2431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9" idx="0"/>
          </p:cNvCxnSpPr>
          <p:nvPr/>
        </p:nvCxnSpPr>
        <p:spPr>
          <a:xfrm>
            <a:off x="3750175" y="4990614"/>
            <a:ext cx="0" cy="2431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连接符: 肘形 23"/>
          <p:cNvCxnSpPr>
            <a:stCxn id="9" idx="3"/>
            <a:endCxn id="10" idx="1"/>
          </p:cNvCxnSpPr>
          <p:nvPr/>
        </p:nvCxnSpPr>
        <p:spPr>
          <a:xfrm flipV="1">
            <a:off x="4153375" y="1773214"/>
            <a:ext cx="800434" cy="364055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2" idx="0"/>
          </p:cNvCxnSpPr>
          <p:nvPr/>
        </p:nvCxnSpPr>
        <p:spPr>
          <a:xfrm>
            <a:off x="5357009" y="1968394"/>
            <a:ext cx="0" cy="2440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2"/>
            <a:endCxn id="13" idx="0"/>
          </p:cNvCxnSpPr>
          <p:nvPr/>
        </p:nvCxnSpPr>
        <p:spPr>
          <a:xfrm>
            <a:off x="5357009" y="2572415"/>
            <a:ext cx="0" cy="2650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2"/>
            <a:endCxn id="14" idx="0"/>
          </p:cNvCxnSpPr>
          <p:nvPr/>
        </p:nvCxnSpPr>
        <p:spPr>
          <a:xfrm>
            <a:off x="5357009" y="3355838"/>
            <a:ext cx="0" cy="3071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4" idx="2"/>
            <a:endCxn id="15" idx="0"/>
          </p:cNvCxnSpPr>
          <p:nvPr/>
        </p:nvCxnSpPr>
        <p:spPr>
          <a:xfrm>
            <a:off x="5357009" y="4023032"/>
            <a:ext cx="0" cy="3065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连接符: 肘形 30"/>
          <p:cNvCxnSpPr>
            <a:stCxn id="13" idx="3"/>
            <a:endCxn id="12" idx="3"/>
          </p:cNvCxnSpPr>
          <p:nvPr/>
        </p:nvCxnSpPr>
        <p:spPr>
          <a:xfrm flipH="1" flipV="1">
            <a:off x="5760209" y="2392415"/>
            <a:ext cx="72110" cy="704222"/>
          </a:xfrm>
          <a:prstGeom prst="bentConnector3">
            <a:avLst>
              <a:gd name="adj1" fmla="val -317016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356304" y="335583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是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795918" y="313481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331990" y="16569"/>
            <a:ext cx="3652130" cy="789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OLED</a:t>
            </a:r>
          </a:p>
          <a:p>
            <a:pPr algn="ctr"/>
            <a:r>
              <a:rPr lang="zh-CN" altLang="en-US" dirty="0"/>
              <a:t>显示屏</a:t>
            </a:r>
          </a:p>
        </p:txBody>
      </p:sp>
      <p:sp>
        <p:nvSpPr>
          <p:cNvPr id="16" name="矩形 15"/>
          <p:cNvSpPr/>
          <p:nvPr/>
        </p:nvSpPr>
        <p:spPr>
          <a:xfrm>
            <a:off x="518069" y="1234885"/>
            <a:ext cx="1519200" cy="18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时钟图形</a:t>
            </a:r>
          </a:p>
        </p:txBody>
      </p:sp>
      <p:sp>
        <p:nvSpPr>
          <p:cNvPr id="17" name="矩形 16"/>
          <p:cNvSpPr/>
          <p:nvPr/>
        </p:nvSpPr>
        <p:spPr>
          <a:xfrm>
            <a:off x="2958262" y="1234885"/>
            <a:ext cx="1519200" cy="18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步数图形</a:t>
            </a:r>
          </a:p>
        </p:txBody>
      </p:sp>
      <p:sp>
        <p:nvSpPr>
          <p:cNvPr id="18" name="矩形 17"/>
          <p:cNvSpPr/>
          <p:nvPr/>
        </p:nvSpPr>
        <p:spPr>
          <a:xfrm>
            <a:off x="5398455" y="1232644"/>
            <a:ext cx="1519200" cy="18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显示时间</a:t>
            </a:r>
          </a:p>
        </p:txBody>
      </p:sp>
      <p:sp>
        <p:nvSpPr>
          <p:cNvPr id="19" name="矩形 18"/>
          <p:cNvSpPr/>
          <p:nvPr/>
        </p:nvSpPr>
        <p:spPr>
          <a:xfrm>
            <a:off x="10272766" y="1232644"/>
            <a:ext cx="1519200" cy="18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温度图形</a:t>
            </a:r>
          </a:p>
        </p:txBody>
      </p:sp>
      <p:sp>
        <p:nvSpPr>
          <p:cNvPr id="20" name="矩形 19"/>
          <p:cNvSpPr/>
          <p:nvPr/>
        </p:nvSpPr>
        <p:spPr>
          <a:xfrm>
            <a:off x="7838648" y="1232644"/>
            <a:ext cx="1519200" cy="18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心率图形</a:t>
            </a:r>
          </a:p>
        </p:txBody>
      </p:sp>
      <p:sp>
        <p:nvSpPr>
          <p:cNvPr id="21" name="矩形 20"/>
          <p:cNvSpPr/>
          <p:nvPr/>
        </p:nvSpPr>
        <p:spPr>
          <a:xfrm>
            <a:off x="518069" y="3538814"/>
            <a:ext cx="1519200" cy="18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返回</a:t>
            </a:r>
            <a:endParaRPr lang="en-US" altLang="zh-CN" sz="1400" dirty="0"/>
          </a:p>
          <a:p>
            <a:r>
              <a:rPr lang="zh-CN" altLang="en-US" sz="1400" dirty="0"/>
              <a:t>显示时间</a:t>
            </a:r>
            <a:endParaRPr lang="en-US" altLang="zh-CN" sz="1400" dirty="0"/>
          </a:p>
          <a:p>
            <a:r>
              <a:rPr lang="zh-CN" altLang="en-US" sz="1400" dirty="0"/>
              <a:t>修改年份</a:t>
            </a:r>
            <a:endParaRPr lang="en-US" altLang="zh-CN" sz="1400" dirty="0"/>
          </a:p>
          <a:p>
            <a:r>
              <a:rPr lang="zh-CN" altLang="en-US" sz="1400" dirty="0"/>
              <a:t>修改月份</a:t>
            </a:r>
            <a:endParaRPr lang="en-US" altLang="zh-CN" sz="1400" dirty="0"/>
          </a:p>
          <a:p>
            <a:r>
              <a:rPr lang="zh-CN" altLang="en-US" sz="1400" dirty="0"/>
              <a:t>修改日期</a:t>
            </a:r>
            <a:endParaRPr lang="en-US" altLang="zh-CN" sz="1400" dirty="0"/>
          </a:p>
          <a:p>
            <a:r>
              <a:rPr lang="zh-CN" altLang="en-US" sz="1400" dirty="0"/>
              <a:t>修改时位</a:t>
            </a:r>
            <a:endParaRPr lang="en-US" altLang="zh-CN" sz="1400" dirty="0"/>
          </a:p>
          <a:p>
            <a:r>
              <a:rPr lang="zh-CN" altLang="en-US" sz="1400" dirty="0"/>
              <a:t>修改分钟</a:t>
            </a:r>
            <a:endParaRPr lang="en-US" altLang="zh-CN" sz="1400" dirty="0"/>
          </a:p>
          <a:p>
            <a:r>
              <a:rPr lang="zh-CN" altLang="en-US" sz="1400" dirty="0"/>
              <a:t>修改秒数</a:t>
            </a:r>
          </a:p>
        </p:txBody>
      </p:sp>
      <p:sp>
        <p:nvSpPr>
          <p:cNvPr id="22" name="矩形 21"/>
          <p:cNvSpPr/>
          <p:nvPr/>
        </p:nvSpPr>
        <p:spPr>
          <a:xfrm>
            <a:off x="2958262" y="3538814"/>
            <a:ext cx="1519200" cy="18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步数：</a:t>
            </a:r>
            <a:endParaRPr lang="en-US" altLang="zh-CN" dirty="0"/>
          </a:p>
          <a:p>
            <a:r>
              <a:rPr lang="zh-CN" altLang="en-US" dirty="0"/>
              <a:t>建议：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398455" y="3536573"/>
            <a:ext cx="1519200" cy="18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显示全部</a:t>
            </a:r>
            <a:endParaRPr lang="en-US" altLang="zh-CN" dirty="0"/>
          </a:p>
          <a:p>
            <a:pPr algn="ctr"/>
            <a:r>
              <a:rPr lang="zh-CN" altLang="en-US" dirty="0"/>
              <a:t>时间</a:t>
            </a:r>
          </a:p>
        </p:txBody>
      </p:sp>
      <p:sp>
        <p:nvSpPr>
          <p:cNvPr id="24" name="矩形 23"/>
          <p:cNvSpPr/>
          <p:nvPr/>
        </p:nvSpPr>
        <p:spPr>
          <a:xfrm>
            <a:off x="10272766" y="3536573"/>
            <a:ext cx="1519200" cy="18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温度：</a:t>
            </a:r>
            <a:endParaRPr lang="en-US" altLang="zh-CN" dirty="0"/>
          </a:p>
          <a:p>
            <a:r>
              <a:rPr lang="zh-CN" altLang="en-US" dirty="0"/>
              <a:t>建议：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838648" y="3536573"/>
            <a:ext cx="1519200" cy="183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心率：</a:t>
            </a:r>
            <a:endParaRPr lang="en-US" altLang="zh-CN" dirty="0"/>
          </a:p>
          <a:p>
            <a:r>
              <a:rPr lang="zh-CN" altLang="en-US" dirty="0"/>
              <a:t>血氧浓度：</a:t>
            </a:r>
            <a:endParaRPr lang="en-US" altLang="zh-CN" dirty="0"/>
          </a:p>
          <a:p>
            <a:r>
              <a:rPr lang="zh-CN" altLang="en-US" dirty="0"/>
              <a:t>建议：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6" name="箭头: 下 25"/>
          <p:cNvSpPr/>
          <p:nvPr/>
        </p:nvSpPr>
        <p:spPr>
          <a:xfrm>
            <a:off x="6110466" y="805688"/>
            <a:ext cx="95177" cy="4269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直接箭头连接符 27"/>
          <p:cNvCxnSpPr>
            <a:stCxn id="16" idx="3"/>
            <a:endCxn id="17" idx="1"/>
          </p:cNvCxnSpPr>
          <p:nvPr/>
        </p:nvCxnSpPr>
        <p:spPr>
          <a:xfrm>
            <a:off x="2037269" y="2152885"/>
            <a:ext cx="920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7462" y="2150644"/>
            <a:ext cx="920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917655" y="2143035"/>
            <a:ext cx="920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9351773" y="2150644"/>
            <a:ext cx="9209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18069" y="1016356"/>
            <a:ext cx="15584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11193" y="641093"/>
            <a:ext cx="234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Key0</a:t>
            </a:r>
            <a:r>
              <a:rPr lang="zh-CN" altLang="en-US" sz="1600" dirty="0"/>
              <a:t>左移        </a:t>
            </a:r>
            <a:r>
              <a:rPr lang="en-US" altLang="zh-CN" sz="1600" dirty="0"/>
              <a:t>key1</a:t>
            </a:r>
            <a:r>
              <a:rPr lang="zh-CN" altLang="en-US" sz="1600" dirty="0"/>
              <a:t>右移</a:t>
            </a:r>
          </a:p>
        </p:txBody>
      </p:sp>
      <p:cxnSp>
        <p:nvCxnSpPr>
          <p:cNvPr id="46" name="直接箭头连接符 45"/>
          <p:cNvCxnSpPr>
            <a:stCxn id="16" idx="2"/>
            <a:endCxn id="21" idx="0"/>
          </p:cNvCxnSpPr>
          <p:nvPr/>
        </p:nvCxnSpPr>
        <p:spPr>
          <a:xfrm>
            <a:off x="1277669" y="3070885"/>
            <a:ext cx="0" cy="467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662281" y="3068644"/>
            <a:ext cx="0" cy="467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6205643" y="3068644"/>
            <a:ext cx="0" cy="467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8661972" y="3068644"/>
            <a:ext cx="0" cy="467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1046583" y="3068644"/>
            <a:ext cx="0" cy="467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2175155" y="3536573"/>
            <a:ext cx="0" cy="183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136827" y="3561170"/>
            <a:ext cx="5839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Key0</a:t>
            </a:r>
            <a:r>
              <a:rPr lang="zh-CN" altLang="en-US" sz="1400" dirty="0"/>
              <a:t>上移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Key1</a:t>
            </a:r>
          </a:p>
          <a:p>
            <a:r>
              <a:rPr lang="zh-CN" altLang="en-US" sz="1400" dirty="0"/>
              <a:t>下移</a:t>
            </a:r>
          </a:p>
        </p:txBody>
      </p:sp>
      <p:sp>
        <p:nvSpPr>
          <p:cNvPr id="56" name="矩形 55"/>
          <p:cNvSpPr/>
          <p:nvPr/>
        </p:nvSpPr>
        <p:spPr>
          <a:xfrm>
            <a:off x="518069" y="5853953"/>
            <a:ext cx="1519200" cy="929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年份：</a:t>
            </a: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1277669" y="5372573"/>
            <a:ext cx="0" cy="467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222897" y="3121072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key3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1227501" y="5400938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key3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2175155" y="5943154"/>
            <a:ext cx="11485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Key0</a:t>
            </a:r>
            <a:r>
              <a:rPr lang="zh-CN" altLang="en-US" sz="1400" dirty="0"/>
              <a:t>：加</a:t>
            </a:r>
            <a:r>
              <a:rPr lang="en-US" altLang="zh-CN" sz="1400" dirty="0"/>
              <a:t>1</a:t>
            </a:r>
          </a:p>
          <a:p>
            <a:endParaRPr lang="en-US" altLang="zh-CN" sz="1400" dirty="0"/>
          </a:p>
          <a:p>
            <a:r>
              <a:rPr lang="en-US" altLang="zh-CN" sz="1400" dirty="0"/>
              <a:t>Key1</a:t>
            </a:r>
            <a:r>
              <a:rPr lang="zh-CN" altLang="en-US" sz="1400" dirty="0"/>
              <a:t>：减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2175155" y="5853953"/>
            <a:ext cx="0" cy="9170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502635" y="1039803"/>
            <a:ext cx="653637" cy="286076"/>
          </a:xfrm>
          <a:prstGeom prst="round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+mj-ea"/>
                <a:ea typeface="+mj-ea"/>
              </a:rPr>
              <a:t>开始</a:t>
            </a:r>
          </a:p>
        </p:txBody>
      </p:sp>
      <p:sp>
        <p:nvSpPr>
          <p:cNvPr id="3" name="矩形 2"/>
          <p:cNvSpPr/>
          <p:nvPr/>
        </p:nvSpPr>
        <p:spPr>
          <a:xfrm>
            <a:off x="3373093" y="1593214"/>
            <a:ext cx="912720" cy="50381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+mj-ea"/>
                <a:ea typeface="+mj-ea"/>
              </a:rPr>
              <a:t>GPIO</a:t>
            </a:r>
            <a:r>
              <a:rPr lang="zh-CN" altLang="en-US" sz="900" dirty="0">
                <a:latin typeface="+mj-ea"/>
                <a:ea typeface="+mj-ea"/>
              </a:rPr>
              <a:t>初始化</a:t>
            </a:r>
          </a:p>
        </p:txBody>
      </p:sp>
      <p:sp>
        <p:nvSpPr>
          <p:cNvPr id="4" name="矩形 3"/>
          <p:cNvSpPr/>
          <p:nvPr/>
        </p:nvSpPr>
        <p:spPr>
          <a:xfrm>
            <a:off x="3372253" y="2383317"/>
            <a:ext cx="914400" cy="504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+mj-ea"/>
                <a:ea typeface="+mj-ea"/>
              </a:rPr>
              <a:t>OLED</a:t>
            </a:r>
            <a:r>
              <a:rPr lang="zh-CN" altLang="en-US" sz="900" dirty="0">
                <a:latin typeface="+mj-ea"/>
                <a:ea typeface="+mj-ea"/>
              </a:rPr>
              <a:t>初始化</a:t>
            </a:r>
          </a:p>
        </p:txBody>
      </p:sp>
      <p:sp>
        <p:nvSpPr>
          <p:cNvPr id="5" name="矩形 4"/>
          <p:cNvSpPr/>
          <p:nvPr/>
        </p:nvSpPr>
        <p:spPr>
          <a:xfrm>
            <a:off x="3372253" y="3176364"/>
            <a:ext cx="914400" cy="504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+mj-ea"/>
                <a:ea typeface="+mj-ea"/>
              </a:rPr>
              <a:t>MAX30102</a:t>
            </a:r>
            <a:r>
              <a:rPr lang="zh-CN" altLang="en-US" sz="900" dirty="0">
                <a:latin typeface="+mj-ea"/>
                <a:ea typeface="+mj-ea"/>
              </a:rPr>
              <a:t>初始化</a:t>
            </a:r>
          </a:p>
        </p:txBody>
      </p:sp>
      <p:sp>
        <p:nvSpPr>
          <p:cNvPr id="6" name="矩形 5"/>
          <p:cNvSpPr/>
          <p:nvPr/>
        </p:nvSpPr>
        <p:spPr>
          <a:xfrm>
            <a:off x="3372253" y="3971924"/>
            <a:ext cx="914400" cy="504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+mj-ea"/>
                <a:ea typeface="+mj-ea"/>
              </a:rPr>
              <a:t>DS18B20</a:t>
            </a:r>
            <a:r>
              <a:rPr lang="zh-CN" altLang="en-US" sz="900" dirty="0">
                <a:latin typeface="+mj-ea"/>
                <a:ea typeface="+mj-ea"/>
              </a:rPr>
              <a:t>初始</a:t>
            </a:r>
          </a:p>
        </p:txBody>
      </p:sp>
      <p:sp>
        <p:nvSpPr>
          <p:cNvPr id="7" name="矩形 6"/>
          <p:cNvSpPr/>
          <p:nvPr/>
        </p:nvSpPr>
        <p:spPr>
          <a:xfrm>
            <a:off x="3372253" y="4760786"/>
            <a:ext cx="914400" cy="504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+mj-ea"/>
                <a:ea typeface="+mj-ea"/>
              </a:rPr>
              <a:t>DS1302</a:t>
            </a:r>
            <a:r>
              <a:rPr lang="zh-CN" altLang="en-US" sz="900" dirty="0">
                <a:latin typeface="+mj-ea"/>
                <a:ea typeface="+mj-ea"/>
              </a:rPr>
              <a:t>初始化</a:t>
            </a:r>
            <a:endParaRPr lang="en-US" altLang="zh-CN" sz="900" dirty="0">
              <a:latin typeface="+mj-ea"/>
              <a:ea typeface="+mj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829453" y="1325879"/>
            <a:ext cx="1" cy="2673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829453" y="2097024"/>
            <a:ext cx="0" cy="2989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829453" y="2887317"/>
            <a:ext cx="0" cy="2989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829453" y="3672972"/>
            <a:ext cx="0" cy="2989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829453" y="4475924"/>
            <a:ext cx="0" cy="2989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829453" y="5264786"/>
            <a:ext cx="0" cy="2989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371413" y="5587882"/>
            <a:ext cx="914400" cy="504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+mj-ea"/>
                <a:ea typeface="+mj-ea"/>
              </a:rPr>
              <a:t>ADXL345</a:t>
            </a:r>
            <a:r>
              <a:rPr lang="zh-CN" altLang="en-US" sz="900" dirty="0">
                <a:latin typeface="+mj-ea"/>
                <a:ea typeface="+mj-ea"/>
              </a:rPr>
              <a:t>初始化</a:t>
            </a:r>
            <a:endParaRPr lang="en-US" altLang="zh-CN" sz="900" dirty="0"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48853" y="1593214"/>
            <a:ext cx="914400" cy="5040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+mj-ea"/>
                <a:ea typeface="+mj-ea"/>
              </a:rPr>
              <a:t>OLED</a:t>
            </a:r>
            <a:r>
              <a:rPr lang="zh-CN" altLang="en-US" sz="900" dirty="0">
                <a:latin typeface="+mj-ea"/>
                <a:ea typeface="+mj-ea"/>
              </a:rPr>
              <a:t>显示</a:t>
            </a:r>
            <a:endParaRPr lang="en-US" altLang="zh-CN" sz="900" dirty="0">
              <a:latin typeface="+mj-ea"/>
              <a:ea typeface="+mj-ea"/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5652334" y="2532793"/>
            <a:ext cx="1107439" cy="504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按键</a:t>
            </a:r>
          </a:p>
        </p:txBody>
      </p:sp>
      <p:sp>
        <p:nvSpPr>
          <p:cNvPr id="18" name="矩形 17"/>
          <p:cNvSpPr/>
          <p:nvPr/>
        </p:nvSpPr>
        <p:spPr>
          <a:xfrm>
            <a:off x="5255253" y="3472372"/>
            <a:ext cx="1899918" cy="1560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选择</a:t>
            </a:r>
          </a:p>
        </p:txBody>
      </p:sp>
      <p:cxnSp>
        <p:nvCxnSpPr>
          <p:cNvPr id="20" name="连接符: 肘形 19"/>
          <p:cNvCxnSpPr>
            <a:stCxn id="15" idx="3"/>
            <a:endCxn id="16" idx="1"/>
          </p:cNvCxnSpPr>
          <p:nvPr/>
        </p:nvCxnSpPr>
        <p:spPr>
          <a:xfrm flipV="1">
            <a:off x="4285813" y="1845214"/>
            <a:ext cx="1463040" cy="39946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2"/>
            <a:endCxn id="17" idx="0"/>
          </p:cNvCxnSpPr>
          <p:nvPr/>
        </p:nvCxnSpPr>
        <p:spPr>
          <a:xfrm>
            <a:off x="6206053" y="2097214"/>
            <a:ext cx="1" cy="43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2"/>
            <a:endCxn id="18" idx="0"/>
          </p:cNvCxnSpPr>
          <p:nvPr/>
        </p:nvCxnSpPr>
        <p:spPr>
          <a:xfrm flipH="1">
            <a:off x="6205212" y="3036793"/>
            <a:ext cx="842" cy="43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/>
          <p:cNvCxnSpPr>
            <a:stCxn id="17" idx="3"/>
            <a:endCxn id="16" idx="3"/>
          </p:cNvCxnSpPr>
          <p:nvPr/>
        </p:nvCxnSpPr>
        <p:spPr>
          <a:xfrm flipH="1" flipV="1">
            <a:off x="6663253" y="1845214"/>
            <a:ext cx="96520" cy="939579"/>
          </a:xfrm>
          <a:prstGeom prst="bentConnector3">
            <a:avLst>
              <a:gd name="adj1" fmla="val -236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160353" y="3094809"/>
            <a:ext cx="59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按下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355069" y="2198620"/>
            <a:ext cx="809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未按下</a:t>
            </a:r>
          </a:p>
        </p:txBody>
      </p:sp>
      <p:cxnSp>
        <p:nvCxnSpPr>
          <p:cNvPr id="34" name="连接符: 肘形 33"/>
          <p:cNvCxnSpPr>
            <a:stCxn id="18" idx="3"/>
            <a:endCxn id="16" idx="3"/>
          </p:cNvCxnSpPr>
          <p:nvPr/>
        </p:nvCxnSpPr>
        <p:spPr>
          <a:xfrm flipH="1" flipV="1">
            <a:off x="6663253" y="1845214"/>
            <a:ext cx="491918" cy="2407256"/>
          </a:xfrm>
          <a:prstGeom prst="bentConnector3">
            <a:avLst>
              <a:gd name="adj1" fmla="val -464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箭头: 右 34"/>
          <p:cNvSpPr/>
          <p:nvPr/>
        </p:nvSpPr>
        <p:spPr>
          <a:xfrm>
            <a:off x="7762240" y="2636270"/>
            <a:ext cx="1016001" cy="8370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断电</a:t>
            </a:r>
          </a:p>
        </p:txBody>
      </p:sp>
      <p:sp>
        <p:nvSpPr>
          <p:cNvPr id="37" name="椭圆 36"/>
          <p:cNvSpPr/>
          <p:nvPr/>
        </p:nvSpPr>
        <p:spPr>
          <a:xfrm>
            <a:off x="9087280" y="844115"/>
            <a:ext cx="809408" cy="4958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86395" y="1870037"/>
            <a:ext cx="1501140" cy="3213100"/>
          </a:xfrm>
          <a:prstGeom prst="rect">
            <a:avLst/>
          </a:prstGeom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微控制器</a:t>
            </a:r>
          </a:p>
        </p:txBody>
      </p:sp>
      <p:sp>
        <p:nvSpPr>
          <p:cNvPr id="3" name="矩形 2"/>
          <p:cNvSpPr/>
          <p:nvPr/>
        </p:nvSpPr>
        <p:spPr>
          <a:xfrm>
            <a:off x="2589904" y="1870037"/>
            <a:ext cx="2804160" cy="6477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心率血氧检测</a:t>
            </a:r>
          </a:p>
        </p:txBody>
      </p:sp>
      <p:sp>
        <p:nvSpPr>
          <p:cNvPr id="4" name="矩形 3"/>
          <p:cNvSpPr/>
          <p:nvPr/>
        </p:nvSpPr>
        <p:spPr>
          <a:xfrm>
            <a:off x="2589904" y="2716334"/>
            <a:ext cx="2804160" cy="6477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步数统计</a:t>
            </a:r>
          </a:p>
        </p:txBody>
      </p:sp>
      <p:sp>
        <p:nvSpPr>
          <p:cNvPr id="5" name="矩形 4"/>
          <p:cNvSpPr/>
          <p:nvPr/>
        </p:nvSpPr>
        <p:spPr>
          <a:xfrm>
            <a:off x="2589904" y="3565248"/>
            <a:ext cx="2804160" cy="6477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温度检测</a:t>
            </a:r>
          </a:p>
        </p:txBody>
      </p:sp>
      <p:sp>
        <p:nvSpPr>
          <p:cNvPr id="6" name="矩形 5"/>
          <p:cNvSpPr/>
          <p:nvPr/>
        </p:nvSpPr>
        <p:spPr>
          <a:xfrm>
            <a:off x="2589904" y="4435437"/>
            <a:ext cx="2804160" cy="6477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时钟设置</a:t>
            </a:r>
          </a:p>
        </p:txBody>
      </p:sp>
      <p:sp>
        <p:nvSpPr>
          <p:cNvPr id="7" name="矩形 6"/>
          <p:cNvSpPr/>
          <p:nvPr/>
        </p:nvSpPr>
        <p:spPr>
          <a:xfrm>
            <a:off x="6186395" y="797859"/>
            <a:ext cx="1501140" cy="72599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蓝牙交互</a:t>
            </a:r>
          </a:p>
        </p:txBody>
      </p:sp>
      <p:sp>
        <p:nvSpPr>
          <p:cNvPr id="8" name="矩形 7"/>
          <p:cNvSpPr/>
          <p:nvPr/>
        </p:nvSpPr>
        <p:spPr>
          <a:xfrm>
            <a:off x="6186395" y="5549153"/>
            <a:ext cx="1501140" cy="72599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按键控制</a:t>
            </a:r>
          </a:p>
        </p:txBody>
      </p:sp>
      <p:sp>
        <p:nvSpPr>
          <p:cNvPr id="9" name="矩形 8"/>
          <p:cNvSpPr/>
          <p:nvPr/>
        </p:nvSpPr>
        <p:spPr>
          <a:xfrm>
            <a:off x="8794377" y="1870037"/>
            <a:ext cx="2563906" cy="321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屏幕显示</a:t>
            </a:r>
          </a:p>
        </p:txBody>
      </p:sp>
      <p:pic>
        <p:nvPicPr>
          <p:cNvPr id="11" name="图形 10" descr="用户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624" y="2659109"/>
            <a:ext cx="1528603" cy="152860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501153" y="1783976"/>
            <a:ext cx="2985247" cy="339762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13" idx="1"/>
          </p:cNvCxnSpPr>
          <p:nvPr/>
        </p:nvCxnSpPr>
        <p:spPr>
          <a:xfrm>
            <a:off x="1479176" y="3482788"/>
            <a:ext cx="102197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连接符: 肘形 21"/>
          <p:cNvCxnSpPr>
            <a:endCxn id="8" idx="1"/>
          </p:cNvCxnSpPr>
          <p:nvPr/>
        </p:nvCxnSpPr>
        <p:spPr>
          <a:xfrm>
            <a:off x="1781227" y="3476587"/>
            <a:ext cx="4405168" cy="2435562"/>
          </a:xfrm>
          <a:prstGeom prst="bentConnector3">
            <a:avLst>
              <a:gd name="adj1" fmla="val 345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2"/>
            <a:endCxn id="2" idx="0"/>
          </p:cNvCxnSpPr>
          <p:nvPr/>
        </p:nvCxnSpPr>
        <p:spPr>
          <a:xfrm>
            <a:off x="6936965" y="1523851"/>
            <a:ext cx="0" cy="34618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506331" y="3468667"/>
            <a:ext cx="699995" cy="620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0"/>
            <a:endCxn id="2" idx="2"/>
          </p:cNvCxnSpPr>
          <p:nvPr/>
        </p:nvCxnSpPr>
        <p:spPr>
          <a:xfrm flipV="1">
            <a:off x="6936965" y="5083137"/>
            <a:ext cx="0" cy="46601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" idx="3"/>
            <a:endCxn id="9" idx="1"/>
          </p:cNvCxnSpPr>
          <p:nvPr/>
        </p:nvCxnSpPr>
        <p:spPr>
          <a:xfrm>
            <a:off x="7687535" y="3476587"/>
            <a:ext cx="110684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endCxn id="7" idx="1"/>
          </p:cNvCxnSpPr>
          <p:nvPr/>
        </p:nvCxnSpPr>
        <p:spPr>
          <a:xfrm flipV="1">
            <a:off x="1781227" y="1160855"/>
            <a:ext cx="4405168" cy="2307812"/>
          </a:xfrm>
          <a:prstGeom prst="bentConnector3">
            <a:avLst>
              <a:gd name="adj1" fmla="val 142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Q5NDdhMjViYjQ1MTlmNGE2NzQ2ODE4OTBiYzM3ZTA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宽屏</PresentationFormat>
  <Paragraphs>209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峰 高</cp:lastModifiedBy>
  <cp:revision>30</cp:revision>
  <dcterms:created xsi:type="dcterms:W3CDTF">2023-08-09T12:44:00Z</dcterms:created>
  <dcterms:modified xsi:type="dcterms:W3CDTF">2024-06-08T12:52:34Z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