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63"/>
  </p:notesMasterIdLst>
  <p:sldIdLst>
    <p:sldId id="259" r:id="rId2"/>
    <p:sldId id="402" r:id="rId3"/>
    <p:sldId id="403" r:id="rId4"/>
    <p:sldId id="404" r:id="rId5"/>
    <p:sldId id="405" r:id="rId6"/>
    <p:sldId id="409" r:id="rId7"/>
    <p:sldId id="414" r:id="rId8"/>
    <p:sldId id="422" r:id="rId9"/>
    <p:sldId id="423" r:id="rId10"/>
    <p:sldId id="424" r:id="rId11"/>
    <p:sldId id="425" r:id="rId12"/>
    <p:sldId id="428" r:id="rId13"/>
    <p:sldId id="429" r:id="rId14"/>
    <p:sldId id="430" r:id="rId15"/>
    <p:sldId id="431" r:id="rId16"/>
    <p:sldId id="432" r:id="rId17"/>
    <p:sldId id="433" r:id="rId18"/>
    <p:sldId id="434" r:id="rId19"/>
    <p:sldId id="435" r:id="rId20"/>
    <p:sldId id="437" r:id="rId21"/>
    <p:sldId id="438" r:id="rId22"/>
    <p:sldId id="439" r:id="rId23"/>
    <p:sldId id="440" r:id="rId24"/>
    <p:sldId id="441" r:id="rId25"/>
    <p:sldId id="442" r:id="rId26"/>
    <p:sldId id="443" r:id="rId27"/>
    <p:sldId id="444" r:id="rId28"/>
    <p:sldId id="445" r:id="rId29"/>
    <p:sldId id="268" r:id="rId30"/>
    <p:sldId id="258" r:id="rId31"/>
    <p:sldId id="269" r:id="rId32"/>
    <p:sldId id="260" r:id="rId33"/>
    <p:sldId id="261" r:id="rId34"/>
    <p:sldId id="262" r:id="rId35"/>
    <p:sldId id="263" r:id="rId36"/>
    <p:sldId id="264" r:id="rId37"/>
    <p:sldId id="265" r:id="rId38"/>
    <p:sldId id="266" r:id="rId39"/>
    <p:sldId id="267"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367" r:id="rId59"/>
    <p:sldId id="368" r:id="rId60"/>
    <p:sldId id="369" r:id="rId61"/>
    <p:sldId id="370" r:id="rId62"/>
    <p:sldId id="371" r:id="rId63"/>
    <p:sldId id="372" r:id="rId64"/>
    <p:sldId id="373" r:id="rId65"/>
    <p:sldId id="374" r:id="rId66"/>
    <p:sldId id="375" r:id="rId67"/>
    <p:sldId id="378" r:id="rId68"/>
    <p:sldId id="379" r:id="rId69"/>
    <p:sldId id="380" r:id="rId70"/>
    <p:sldId id="381" r:id="rId71"/>
    <p:sldId id="382" r:id="rId72"/>
    <p:sldId id="383" r:id="rId73"/>
    <p:sldId id="384" r:id="rId74"/>
    <p:sldId id="385" r:id="rId75"/>
    <p:sldId id="386" r:id="rId76"/>
    <p:sldId id="387" r:id="rId77"/>
    <p:sldId id="388" r:id="rId78"/>
    <p:sldId id="389" r:id="rId79"/>
    <p:sldId id="390" r:id="rId80"/>
    <p:sldId id="391" r:id="rId81"/>
    <p:sldId id="392" r:id="rId82"/>
    <p:sldId id="393" r:id="rId83"/>
    <p:sldId id="394" r:id="rId84"/>
    <p:sldId id="395" r:id="rId85"/>
    <p:sldId id="396" r:id="rId86"/>
    <p:sldId id="397" r:id="rId87"/>
    <p:sldId id="398" r:id="rId88"/>
    <p:sldId id="399" r:id="rId89"/>
    <p:sldId id="400" r:id="rId90"/>
    <p:sldId id="401" r:id="rId91"/>
    <p:sldId id="292" r:id="rId92"/>
    <p:sldId id="293" r:id="rId93"/>
    <p:sldId id="295" r:id="rId94"/>
    <p:sldId id="296" r:id="rId95"/>
    <p:sldId id="297" r:id="rId96"/>
    <p:sldId id="301" r:id="rId97"/>
    <p:sldId id="302" r:id="rId98"/>
    <p:sldId id="303" r:id="rId99"/>
    <p:sldId id="304" r:id="rId100"/>
    <p:sldId id="305" r:id="rId101"/>
    <p:sldId id="306" r:id="rId102"/>
    <p:sldId id="307" r:id="rId103"/>
    <p:sldId id="308" r:id="rId104"/>
    <p:sldId id="309" r:id="rId105"/>
    <p:sldId id="310" r:id="rId106"/>
    <p:sldId id="311" r:id="rId107"/>
    <p:sldId id="312" r:id="rId108"/>
    <p:sldId id="313" r:id="rId109"/>
    <p:sldId id="314" r:id="rId110"/>
    <p:sldId id="315" r:id="rId111"/>
    <p:sldId id="316" r:id="rId112"/>
    <p:sldId id="317" r:id="rId113"/>
    <p:sldId id="318" r:id="rId114"/>
    <p:sldId id="319" r:id="rId115"/>
    <p:sldId id="320" r:id="rId116"/>
    <p:sldId id="321" r:id="rId117"/>
    <p:sldId id="322" r:id="rId118"/>
    <p:sldId id="323" r:id="rId119"/>
    <p:sldId id="324" r:id="rId120"/>
    <p:sldId id="325" r:id="rId121"/>
    <p:sldId id="326" r:id="rId122"/>
    <p:sldId id="327" r:id="rId123"/>
    <p:sldId id="328" r:id="rId124"/>
    <p:sldId id="329" r:id="rId125"/>
    <p:sldId id="330" r:id="rId126"/>
    <p:sldId id="331" r:id="rId127"/>
    <p:sldId id="332" r:id="rId128"/>
    <p:sldId id="333" r:id="rId129"/>
    <p:sldId id="334" r:id="rId130"/>
    <p:sldId id="335" r:id="rId131"/>
    <p:sldId id="336" r:id="rId132"/>
    <p:sldId id="337" r:id="rId133"/>
    <p:sldId id="338" r:id="rId134"/>
    <p:sldId id="500" r:id="rId135"/>
    <p:sldId id="499" r:id="rId136"/>
    <p:sldId id="502" r:id="rId137"/>
    <p:sldId id="498" r:id="rId138"/>
    <p:sldId id="503" r:id="rId139"/>
    <p:sldId id="501" r:id="rId140"/>
    <p:sldId id="504" r:id="rId141"/>
    <p:sldId id="474" r:id="rId142"/>
    <p:sldId id="473" r:id="rId143"/>
    <p:sldId id="478" r:id="rId144"/>
    <p:sldId id="479" r:id="rId145"/>
    <p:sldId id="483" r:id="rId146"/>
    <p:sldId id="482" r:id="rId147"/>
    <p:sldId id="484" r:id="rId148"/>
    <p:sldId id="481" r:id="rId149"/>
    <p:sldId id="480" r:id="rId150"/>
    <p:sldId id="485" r:id="rId151"/>
    <p:sldId id="486" r:id="rId152"/>
    <p:sldId id="487" r:id="rId153"/>
    <p:sldId id="490" r:id="rId154"/>
    <p:sldId id="489" r:id="rId155"/>
    <p:sldId id="488" r:id="rId156"/>
    <p:sldId id="492" r:id="rId157"/>
    <p:sldId id="491" r:id="rId158"/>
    <p:sldId id="493" r:id="rId159"/>
    <p:sldId id="494" r:id="rId160"/>
    <p:sldId id="505" r:id="rId161"/>
    <p:sldId id="506" r:id="rId162"/>
  </p:sldIdLst>
  <p:sldSz cx="12192000" cy="6858000"/>
  <p:notesSz cx="6858000" cy="9144000"/>
  <p:custDataLst>
    <p:tags r:id="rId1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p:restoredTop sz="0"/>
  </p:normalViewPr>
  <p:slideViewPr>
    <p:cSldViewPr>
      <p:cViewPr varScale="1">
        <p:scale>
          <a:sx n="85" d="100"/>
          <a:sy n="85" d="100"/>
        </p:scale>
        <p:origin x="-470" y="-72"/>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83080-37C7-4A69-A067-4EA8EF10B39A}" type="datetimeFigureOut">
              <a:rPr lang="en-IN" smtClean="0"/>
              <a:pPr/>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65632-9269-431C-B200-CA237A98FD0D}" type="slidenum">
              <a:rPr lang="en-IN" smtClean="0"/>
              <a:pPr/>
              <a:t>‹#›</a:t>
            </a:fld>
            <a:endParaRPr lang="en-IN"/>
          </a:p>
        </p:txBody>
      </p:sp>
    </p:spTree>
    <p:extLst>
      <p:ext uri="{BB962C8B-B14F-4D97-AF65-F5344CB8AC3E}">
        <p14:creationId xmlns="" xmlns:p14="http://schemas.microsoft.com/office/powerpoint/2010/main" val="124659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6A1995E-69D9-4B21-AF5F-41060B7F416B}" type="slidenum">
              <a:rPr lang="en-US" smtClean="0"/>
              <a:pPr/>
              <a:t>2</a:t>
            </a:fld>
            <a:endParaRPr lang="en-US"/>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270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8D40922-2019-4DE5-97EA-1F4CE7EDDD3D}" type="slidenum">
              <a:rPr lang="en-US" smtClean="0"/>
              <a:pPr/>
              <a:t>24</a:t>
            </a:fld>
            <a:endParaRPr lang="en-US"/>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CB0AFD4E-8921-4FCF-B32E-A7497F69C2CF}" type="slidenum">
              <a:rPr lang="en-US" smtClean="0"/>
              <a:pPr/>
              <a:t>25</a:t>
            </a:fld>
            <a:endParaRPr lang="en-US"/>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806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3CE4C161-7425-4AFB-A8FE-89BE0D1441E3}" type="slidenum">
              <a:rPr lang="en-US" smtClean="0"/>
              <a:pPr/>
              <a:t>26</a:t>
            </a:fld>
            <a:endParaRPr lang="en-US"/>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miter lim="800000"/>
            <a:headEnd/>
            <a:tailEnd/>
          </a:ln>
        </p:spPr>
        <p:txBody>
          <a:bodyPr/>
          <a:lstStyle/>
          <a:p>
            <a:fld id="{504307B5-DC28-4C46-8EA4-D6374BE25903}" type="slidenum">
              <a:rPr lang="en-US" altLang="en-US"/>
              <a:pPr/>
              <a:t>33</a:t>
            </a:fld>
            <a:endParaRPr lang="en-US" alt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r>
              <a:rPr lang="en-US" altLang="en-US"/>
              <a:t>Answer: Part of specification for a PC is in MHz. What does that imply? A </a:t>
            </a:r>
            <a:r>
              <a:rPr lang="en-US" altLang="en-US" u="sng"/>
              <a:t>clock</a:t>
            </a:r>
            <a:r>
              <a:rPr lang="en-US" altLang="en-US"/>
              <a:t> which defines the discrete times for update of state for a </a:t>
            </a:r>
            <a:r>
              <a:rPr lang="en-US" altLang="en-US" u="sng"/>
              <a:t>synchronous</a:t>
            </a:r>
            <a:r>
              <a:rPr lang="en-US" altLang="en-US"/>
              <a:t> system. Not all of the computer may be synchronous, however.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4C50C661-A4B0-45EC-9DAD-B0CBA8CD5335}" type="slidenum">
              <a:rPr lang="en-US" altLang="en-US"/>
              <a:pPr/>
              <a:t>41</a:t>
            </a:fld>
            <a:endParaRPr lang="en-US" alt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dirty="0"/>
              <a:t>Powers of 2: 43210</a:t>
            </a:r>
          </a:p>
          <a:p>
            <a:r>
              <a:rPr lang="en-US" altLang="en-US" dirty="0"/>
              <a:t>                   11010</a:t>
            </a:r>
            <a:r>
              <a:rPr lang="en-US" altLang="en-US" baseline="-25000" dirty="0"/>
              <a:t>2</a:t>
            </a:r>
            <a:r>
              <a:rPr lang="en-US" altLang="en-US" dirty="0"/>
              <a:t> =&gt;</a:t>
            </a:r>
          </a:p>
          <a:p>
            <a:r>
              <a:rPr lang="en-US" altLang="en-US" dirty="0"/>
              <a:t>                   1 X 2</a:t>
            </a:r>
            <a:r>
              <a:rPr lang="en-US" altLang="en-US" baseline="30000" dirty="0"/>
              <a:t>4</a:t>
            </a:r>
            <a:r>
              <a:rPr lang="en-US" altLang="en-US" sz="800" dirty="0"/>
              <a:t>         </a:t>
            </a:r>
            <a:r>
              <a:rPr lang="en-US" altLang="en-US" dirty="0"/>
              <a:t>= 16</a:t>
            </a:r>
          </a:p>
          <a:p>
            <a:r>
              <a:rPr lang="en-US" altLang="en-US" dirty="0"/>
              <a:t>	         + 1 X 2</a:t>
            </a:r>
            <a:r>
              <a:rPr lang="en-US" altLang="en-US" baseline="30000" dirty="0"/>
              <a:t>3</a:t>
            </a:r>
            <a:r>
              <a:rPr lang="en-US" altLang="en-US" dirty="0"/>
              <a:t>       =  8</a:t>
            </a:r>
          </a:p>
          <a:p>
            <a:r>
              <a:rPr lang="en-US" altLang="en-US" dirty="0"/>
              <a:t>	           + 0 X 2</a:t>
            </a:r>
            <a:r>
              <a:rPr lang="en-US" altLang="en-US" baseline="30000" dirty="0"/>
              <a:t>2    </a:t>
            </a:r>
            <a:r>
              <a:rPr lang="en-US" altLang="en-US" dirty="0"/>
              <a:t>  =  0</a:t>
            </a:r>
          </a:p>
          <a:p>
            <a:r>
              <a:rPr lang="en-US" altLang="en-US" dirty="0"/>
              <a:t>	             + 1 X 2</a:t>
            </a:r>
            <a:r>
              <a:rPr lang="en-US" altLang="en-US" baseline="30000" dirty="0"/>
              <a:t>1 </a:t>
            </a:r>
            <a:r>
              <a:rPr lang="en-US" altLang="en-US" dirty="0"/>
              <a:t>  =  2</a:t>
            </a:r>
          </a:p>
          <a:p>
            <a:r>
              <a:rPr lang="en-US" altLang="en-US" dirty="0"/>
              <a:t>	              + 0 X 2</a:t>
            </a:r>
            <a:r>
              <a:rPr lang="en-US" altLang="en-US" baseline="30000" dirty="0"/>
              <a:t>0</a:t>
            </a:r>
            <a:r>
              <a:rPr lang="en-US" altLang="en-US" dirty="0"/>
              <a:t>  = </a:t>
            </a:r>
            <a:r>
              <a:rPr lang="en-US" altLang="en-US" u="sng" dirty="0"/>
              <a:t> 0</a:t>
            </a:r>
          </a:p>
          <a:p>
            <a:r>
              <a:rPr lang="en-US" altLang="en-US" dirty="0"/>
              <a:t>                                      26</a:t>
            </a:r>
            <a:r>
              <a:rPr lang="en-US" altLang="en-US" baseline="-25000" dirty="0"/>
              <a:t>10</a:t>
            </a:r>
          </a:p>
          <a:p>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76535F3E-19FF-44A2-AF70-C932AE5A5698}" type="slidenum">
              <a:rPr lang="en-US" altLang="en-US"/>
              <a:pPr/>
              <a:t>42</a:t>
            </a:fld>
            <a:endParaRPr lang="en-US"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r>
              <a:rPr lang="en-US" altLang="en-US"/>
              <a:t>625 </a:t>
            </a:r>
            <a:r>
              <a:rPr lang="en-US" altLang="en-US">
                <a:cs typeface="Times New Roman" pitchFamily="18" charset="0"/>
              </a:rPr>
              <a:t>– 512 = 113 =&gt; 9</a:t>
            </a:r>
          </a:p>
          <a:p>
            <a:r>
              <a:rPr lang="en-US" altLang="en-US"/>
              <a:t>113 </a:t>
            </a:r>
            <a:r>
              <a:rPr lang="en-US" altLang="en-US">
                <a:cs typeface="Times New Roman" pitchFamily="18" charset="0"/>
              </a:rPr>
              <a:t>–   64 =   49 =&gt; 6</a:t>
            </a:r>
          </a:p>
          <a:p>
            <a:r>
              <a:rPr lang="en-US" altLang="en-US"/>
              <a:t>  49 </a:t>
            </a:r>
            <a:r>
              <a:rPr lang="en-US" altLang="en-US">
                <a:cs typeface="Times New Roman" pitchFamily="18" charset="0"/>
              </a:rPr>
              <a:t>–   32 =   17 =&gt; 5</a:t>
            </a:r>
          </a:p>
          <a:p>
            <a:r>
              <a:rPr lang="en-US" altLang="en-US"/>
              <a:t>  17 </a:t>
            </a:r>
            <a:r>
              <a:rPr lang="en-US" altLang="en-US">
                <a:cs typeface="Times New Roman" pitchFamily="18" charset="0"/>
              </a:rPr>
              <a:t>–   16 =     1 =&gt; 4</a:t>
            </a:r>
          </a:p>
          <a:p>
            <a:r>
              <a:rPr lang="en-US" altLang="en-US">
                <a:cs typeface="Times New Roman" pitchFamily="18" charset="0"/>
              </a:rPr>
              <a:t>    1 –     1 =     0 =&gt; 0</a:t>
            </a:r>
          </a:p>
          <a:p>
            <a:r>
              <a:rPr lang="en-US" altLang="en-US">
                <a:cs typeface="Times New Roman" pitchFamily="18" charset="0"/>
              </a:rPr>
              <a:t>Placing 1’s in the result for the positions recorded and 0’s elsewhere,</a:t>
            </a:r>
          </a:p>
          <a:p>
            <a:r>
              <a:rPr lang="en-US" altLang="en-US">
                <a:cs typeface="Times New Roman" pitchFamily="18" charset="0"/>
              </a:rPr>
              <a:t>9 8 7 6 5 4 3 2 1 0</a:t>
            </a:r>
          </a:p>
          <a:p>
            <a:r>
              <a:rPr lang="en-US" altLang="en-US">
                <a:cs typeface="Times New Roman" pitchFamily="18" charset="0"/>
              </a:rPr>
              <a:t>1 0 0 1 1 1 0 0 0 1</a:t>
            </a:r>
          </a:p>
          <a:p>
            <a:endParaRPr lang="en-US" altLang="en-US">
              <a:cs typeface="Times New Roman" pitchFamily="18" charset="0"/>
            </a:endParaRPr>
          </a:p>
          <a:p>
            <a:endParaRPr lang="en-US" altLang="en-US">
              <a:cs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DF1AE5BD-FE63-4674-8DAB-28A67BEB3EDC}" type="slidenum">
              <a:rPr lang="en-US" altLang="en-US"/>
              <a:pPr/>
              <a:t>43</a:t>
            </a:fld>
            <a:endParaRPr lang="en-US"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r>
              <a:rPr lang="en-US" altLang="en-US"/>
              <a:t>Answer: The six letters A, B, C, D, E, and F represent the digits for values</a:t>
            </a:r>
          </a:p>
          <a:p>
            <a:r>
              <a:rPr lang="en-US" altLang="en-US"/>
              <a:t>10, 11, 12, 13, 14, 15 (given in decimal), respectively, in hexadecimal.</a:t>
            </a:r>
          </a:p>
          <a:p>
            <a:r>
              <a:rPr lang="en-US" altLang="en-US"/>
              <a:t>Alternatively, a, b, c, d, e, f are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03D5DA8A-4DEC-44AF-8043-2455936C6FA4}" type="slidenum">
              <a:rPr lang="en-US" altLang="en-US"/>
              <a:pPr/>
              <a:t>47</a:t>
            </a:fld>
            <a:endParaRPr lang="en-US"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normAutofit fontScale="62500" lnSpcReduction="20000"/>
          </a:bodyPr>
          <a:lstStyle/>
          <a:p>
            <a:r>
              <a:rPr lang="en-US" altLang="en-US" sz="2600" dirty="0"/>
              <a:t>Answer 1: Converting 46 as integral part:           Answer 2: Converting 0.6875 as fractional part:</a:t>
            </a:r>
          </a:p>
          <a:p>
            <a:r>
              <a:rPr lang="en-US" altLang="en-US" sz="2600" dirty="0"/>
              <a:t>46/2 = 23 </a:t>
            </a:r>
            <a:r>
              <a:rPr lang="en-US" altLang="en-US" sz="2600" dirty="0" err="1"/>
              <a:t>rem</a:t>
            </a:r>
            <a:r>
              <a:rPr lang="en-US" altLang="en-US" sz="2600" dirty="0"/>
              <a:t> = 0                                             0.6875 * 2 = 1.3750 </a:t>
            </a:r>
            <a:r>
              <a:rPr lang="en-US" altLang="en-US" sz="2600" dirty="0" err="1"/>
              <a:t>int</a:t>
            </a:r>
            <a:r>
              <a:rPr lang="en-US" altLang="en-US" sz="2600" dirty="0"/>
              <a:t> = 1</a:t>
            </a:r>
          </a:p>
          <a:p>
            <a:r>
              <a:rPr lang="en-US" altLang="en-US" sz="2600" dirty="0"/>
              <a:t>23/2 = 11 </a:t>
            </a:r>
            <a:r>
              <a:rPr lang="en-US" altLang="en-US" sz="2600" dirty="0" err="1"/>
              <a:t>rem</a:t>
            </a:r>
            <a:r>
              <a:rPr lang="en-US" altLang="en-US" sz="2600" dirty="0"/>
              <a:t> = 1                                             0.3750 * 2 = 0.7500 </a:t>
            </a:r>
            <a:r>
              <a:rPr lang="en-US" altLang="en-US" sz="2600" dirty="0" err="1"/>
              <a:t>int</a:t>
            </a:r>
            <a:r>
              <a:rPr lang="en-US" altLang="en-US" sz="2600" dirty="0"/>
              <a:t> = 0</a:t>
            </a:r>
          </a:p>
          <a:p>
            <a:r>
              <a:rPr lang="en-US" altLang="en-US" sz="2600" dirty="0"/>
              <a:t>11/2 = 5 remainder = 1                                      0.7500 * 2 = 1.5000 </a:t>
            </a:r>
            <a:r>
              <a:rPr lang="en-US" altLang="en-US" sz="2600" dirty="0" err="1"/>
              <a:t>int</a:t>
            </a:r>
            <a:r>
              <a:rPr lang="en-US" altLang="en-US" sz="2600" dirty="0"/>
              <a:t> = 1 </a:t>
            </a:r>
          </a:p>
          <a:p>
            <a:r>
              <a:rPr lang="en-US" altLang="en-US" sz="2600" dirty="0"/>
              <a:t>5/2 = 2 remainder = 1                                        0.5000 * 2 = 1.0000 </a:t>
            </a:r>
            <a:r>
              <a:rPr lang="en-US" altLang="en-US" sz="2600" dirty="0" err="1"/>
              <a:t>int</a:t>
            </a:r>
            <a:r>
              <a:rPr lang="en-US" altLang="en-US" sz="2600" dirty="0"/>
              <a:t> = 1</a:t>
            </a:r>
          </a:p>
          <a:p>
            <a:r>
              <a:rPr lang="en-US" altLang="en-US" sz="2600" dirty="0"/>
              <a:t>2/2 = 1 remainder = 0                                        0.0000 </a:t>
            </a:r>
          </a:p>
          <a:p>
            <a:r>
              <a:rPr lang="en-US" altLang="en-US" sz="2600" dirty="0"/>
              <a:t>1/2 = 0 remainder = 1                                        Reading off in the forward direction: 0.1011</a:t>
            </a:r>
            <a:r>
              <a:rPr lang="en-US" altLang="en-US" sz="2600" baseline="-25000" dirty="0"/>
              <a:t>2</a:t>
            </a:r>
          </a:p>
          <a:p>
            <a:r>
              <a:rPr lang="en-US" altLang="en-US" sz="2600" dirty="0"/>
              <a:t>Reading off in the reverse direction: 101110</a:t>
            </a:r>
            <a:r>
              <a:rPr lang="en-US" altLang="en-US" sz="2600" baseline="-25000" dirty="0"/>
              <a:t>2</a:t>
            </a:r>
          </a:p>
          <a:p>
            <a:r>
              <a:rPr lang="en-US" altLang="en-US" sz="2600" dirty="0"/>
              <a:t>Answer 3: Combining Integral and Fractional Parts:</a:t>
            </a:r>
          </a:p>
          <a:p>
            <a:r>
              <a:rPr lang="en-US" altLang="en-US" sz="2600" dirty="0"/>
              <a:t>101110. 1011</a:t>
            </a:r>
            <a:r>
              <a:rPr lang="en-US" altLang="en-US" sz="2600" baseline="-25000" dirty="0"/>
              <a:t>2</a:t>
            </a:r>
          </a:p>
          <a:p>
            <a:endParaRPr lang="en-US" altLang="en-US" sz="26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miter lim="800000"/>
            <a:headEnd/>
            <a:tailEnd/>
          </a:ln>
        </p:spPr>
        <p:txBody>
          <a:bodyPr/>
          <a:lstStyle/>
          <a:p>
            <a:fld id="{94693F77-2B47-468D-8A12-88CF702F0842}" type="slidenum">
              <a:rPr lang="en-US" altLang="en-US"/>
              <a:pPr/>
              <a:t>53</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a:spcBef>
                <a:spcPct val="0"/>
              </a:spcBef>
            </a:pPr>
            <a:r>
              <a:rPr lang="en-US" altLang="en-US" sz="2300" dirty="0">
                <a:cs typeface="Times New Roman" pitchFamily="18" charset="0"/>
                <a:sym typeface="Symbol" pitchFamily="18" charset="2"/>
              </a:rPr>
              <a:t>M = 10</a:t>
            </a:r>
          </a:p>
          <a:p>
            <a:pPr>
              <a:spcBef>
                <a:spcPct val="0"/>
              </a:spcBef>
            </a:pPr>
            <a:r>
              <a:rPr lang="en-US" altLang="en-US" sz="2300" dirty="0">
                <a:cs typeface="Times New Roman" pitchFamily="18" charset="0"/>
                <a:sym typeface="Symbol" pitchFamily="18" charset="2"/>
              </a:rPr>
              <a:t>Therefore n = 4 since:</a:t>
            </a:r>
          </a:p>
          <a:p>
            <a:pPr>
              <a:spcBef>
                <a:spcPct val="0"/>
              </a:spcBef>
            </a:pPr>
            <a:r>
              <a:rPr lang="en-US" altLang="en-US" sz="2300" dirty="0">
                <a:cs typeface="Times New Roman" pitchFamily="18" charset="0"/>
                <a:sym typeface="Symbol" pitchFamily="18" charset="2"/>
              </a:rPr>
              <a:t>2</a:t>
            </a:r>
            <a:r>
              <a:rPr lang="en-US" altLang="en-US" sz="2300" baseline="30000" dirty="0">
                <a:cs typeface="Times New Roman" pitchFamily="18" charset="0"/>
                <a:sym typeface="Symbol" pitchFamily="18" charset="2"/>
              </a:rPr>
              <a:t>4</a:t>
            </a:r>
            <a:r>
              <a:rPr lang="en-US" altLang="en-US" sz="2300" dirty="0">
                <a:cs typeface="Times New Roman" pitchFamily="18" charset="0"/>
                <a:sym typeface="Symbol" pitchFamily="18" charset="2"/>
              </a:rPr>
              <a:t> =16 is </a:t>
            </a:r>
            <a:r>
              <a:rPr lang="en-US" altLang="en-US" sz="2300" dirty="0">
                <a:cs typeface="Times New Roman" pitchFamily="18" charset="0"/>
              </a:rPr>
              <a:t> 10 </a:t>
            </a:r>
            <a:r>
              <a:rPr lang="en-US" altLang="en-US" sz="2300" dirty="0">
                <a:cs typeface="Times New Roman" pitchFamily="18" charset="0"/>
                <a:sym typeface="Symbol" pitchFamily="18" charset="2"/>
              </a:rPr>
              <a:t>&gt; 2</a:t>
            </a:r>
            <a:r>
              <a:rPr lang="en-US" altLang="en-US" sz="2300" baseline="30000" dirty="0">
                <a:cs typeface="Times New Roman" pitchFamily="18" charset="0"/>
                <a:sym typeface="Symbol" pitchFamily="18" charset="2"/>
              </a:rPr>
              <a:t>3</a:t>
            </a:r>
            <a:r>
              <a:rPr lang="en-US" altLang="en-US" sz="2300" dirty="0">
                <a:cs typeface="Times New Roman" pitchFamily="18" charset="0"/>
                <a:sym typeface="Symbol" pitchFamily="18" charset="2"/>
              </a:rPr>
              <a:t> = 8</a:t>
            </a:r>
            <a:endParaRPr lang="en-US" altLang="en-US" sz="900" dirty="0">
              <a:cs typeface="Times New Roman" pitchFamily="18" charset="0"/>
              <a:sym typeface="Symbol" pitchFamily="18" charset="2"/>
            </a:endParaRPr>
          </a:p>
          <a:p>
            <a:pPr>
              <a:spcBef>
                <a:spcPct val="0"/>
              </a:spcBef>
            </a:pPr>
            <a:r>
              <a:rPr lang="en-US" altLang="en-US" sz="2300" dirty="0">
                <a:cs typeface="Times New Roman" pitchFamily="18" charset="0"/>
                <a:sym typeface="Symbol" pitchFamily="18" charset="2"/>
              </a:rPr>
              <a:t>and the ceiling function for log</a:t>
            </a:r>
            <a:r>
              <a:rPr lang="en-US" altLang="en-US" sz="2300" baseline="-25000" dirty="0">
                <a:cs typeface="Times New Roman" pitchFamily="18" charset="0"/>
                <a:sym typeface="Symbol" pitchFamily="18" charset="2"/>
              </a:rPr>
              <a:t>2</a:t>
            </a:r>
            <a:r>
              <a:rPr lang="en-US" altLang="en-US" sz="2300" dirty="0">
                <a:cs typeface="Times New Roman" pitchFamily="18" charset="0"/>
                <a:sym typeface="Symbol" pitchFamily="18" charset="2"/>
              </a:rPr>
              <a:t> 10 is 4.</a:t>
            </a:r>
            <a:endParaRPr lang="en-US" altLang="en-US" sz="900" dirty="0">
              <a:cs typeface="Times New Roman" pitchFamily="18" charset="0"/>
              <a:sym typeface="Symbol" pitchFamily="18" charset="2"/>
            </a:endParaRPr>
          </a:p>
          <a:p>
            <a:endParaRPr lang="en-US" altLang="en-US" dirty="0"/>
          </a:p>
          <a:p>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miter lim="800000"/>
            <a:headEnd/>
            <a:tailEnd/>
          </a:ln>
        </p:spPr>
        <p:txBody>
          <a:bodyPr/>
          <a:lstStyle/>
          <a:p>
            <a:fld id="{CF666266-C7BE-4D04-BB42-B8FB6911D188}" type="slidenum">
              <a:rPr lang="en-US" altLang="en-US"/>
              <a:pPr/>
              <a:t>54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87A2962-1F9F-4FEF-8160-EFEB5F974D6C}" type="slidenum">
              <a:rPr lang="en-US" smtClean="0"/>
              <a:pPr/>
              <a:t>3</a:t>
            </a:fld>
            <a:endParaRPr lang="en-US"/>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48B820D2-0271-4A98-84BA-E05AD60768AF}" type="slidenum">
              <a:rPr lang="en-US" altLang="en-US"/>
              <a:pPr/>
              <a:t>56</a:t>
            </a:fld>
            <a:endParaRPr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r>
              <a:rPr lang="en-US" altLang="en-US"/>
              <a:t>Answer 1: 6</a:t>
            </a:r>
          </a:p>
          <a:p>
            <a:r>
              <a:rPr lang="en-US" altLang="en-US"/>
              <a:t>Answer 2: 1010, 1011, 1100, 1101, 1110, 1111</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miter lim="800000"/>
            <a:headEnd/>
            <a:tailEnd/>
          </a:ln>
        </p:spPr>
        <p:txBody>
          <a:bodyPr/>
          <a:lstStyle/>
          <a:p>
            <a:fld id="{63403108-7F73-4347-BB60-8F314E523F8A}" type="slidenum">
              <a:rPr lang="en-US" altLang="en-US"/>
              <a:pPr/>
              <a:t>57</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a:t>Answer: Both of these codes have the property that the codes for 0 and 9, 1 and 8, etc. can be obtained from each other by replacing the 0’s with the 1’s  and vice-versa in the code words. Such a code is sometimes called a </a:t>
            </a:r>
            <a:r>
              <a:rPr lang="en-US" altLang="en-US" i="1"/>
              <a:t>complement code</a:t>
            </a:r>
            <a:r>
              <a:rPr lang="en-US"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53701B43-5A16-4475-ADB8-2478652DFDBB}" type="slidenum">
              <a:rPr lang="en-US" altLang="en-US"/>
              <a:pPr/>
              <a:t>93</a:t>
            </a:fld>
            <a:endParaRPr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buClr>
                <a:schemeClr val="tx1"/>
              </a:buClr>
            </a:pPr>
            <a:r>
              <a:rPr lang="en-US" altLang="en-US">
                <a:cs typeface="Times New Roman" pitchFamily="18" charset="0"/>
              </a:rPr>
              <a:t>Carries	       0000</a:t>
            </a:r>
            <a:r>
              <a:rPr lang="en-US" altLang="en-US" u="sng">
                <a:cs typeface="Times New Roman" pitchFamily="18" charset="0"/>
              </a:rPr>
              <a:t>0</a:t>
            </a:r>
            <a:r>
              <a:rPr lang="en-US" altLang="en-US">
                <a:cs typeface="Times New Roman" pitchFamily="18" charset="0"/>
              </a:rPr>
              <a:t>     0110</a:t>
            </a:r>
            <a:r>
              <a:rPr lang="en-US" altLang="en-US" u="sng">
                <a:cs typeface="Times New Roman" pitchFamily="18" charset="0"/>
              </a:rPr>
              <a:t>0</a:t>
            </a:r>
          </a:p>
          <a:p>
            <a:pPr>
              <a:buClr>
                <a:schemeClr val="tx1"/>
              </a:buClr>
            </a:pPr>
            <a:r>
              <a:rPr lang="en-US" altLang="en-US">
                <a:cs typeface="Times New Roman" pitchFamily="18" charset="0"/>
              </a:rPr>
              <a:t>Augend	       01100     10110 </a:t>
            </a:r>
          </a:p>
          <a:p>
            <a:pPr>
              <a:buClr>
                <a:schemeClr val="tx1"/>
              </a:buClr>
            </a:pPr>
            <a:r>
              <a:rPr lang="en-US" altLang="en-US">
                <a:cs typeface="Times New Roman" pitchFamily="18" charset="0"/>
              </a:rPr>
              <a:t>Addend            </a:t>
            </a:r>
            <a:r>
              <a:rPr lang="en-US" altLang="en-US" u="sng">
                <a:cs typeface="Times New Roman" pitchFamily="18" charset="0"/>
              </a:rPr>
              <a:t>+10001</a:t>
            </a:r>
            <a:r>
              <a:rPr lang="en-US" altLang="en-US">
                <a:cs typeface="Times New Roman" pitchFamily="18" charset="0"/>
              </a:rPr>
              <a:t>   </a:t>
            </a:r>
            <a:r>
              <a:rPr lang="en-US" altLang="en-US" u="sng">
                <a:cs typeface="Times New Roman" pitchFamily="18" charset="0"/>
              </a:rPr>
              <a:t>+10111</a:t>
            </a:r>
            <a:endParaRPr lang="en-US" altLang="en-US">
              <a:cs typeface="Times New Roman" pitchFamily="18" charset="0"/>
            </a:endParaRPr>
          </a:p>
          <a:p>
            <a:pPr>
              <a:buClr>
                <a:schemeClr val="tx1"/>
              </a:buClr>
            </a:pPr>
            <a:r>
              <a:rPr lang="en-US" altLang="en-US">
                <a:cs typeface="Times New Roman" pitchFamily="18" charset="0"/>
              </a:rPr>
              <a:t>Sum                  11101    101101</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F2662465-71B5-43DA-B55B-D40D333482BC}" type="slidenum">
              <a:rPr lang="en-US" altLang="en-US"/>
              <a:pPr/>
              <a:t>95</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buClr>
                <a:schemeClr val="tx1"/>
              </a:buClr>
            </a:pPr>
            <a:r>
              <a:rPr lang="en-US" altLang="en-US" sz="1500" dirty="0">
                <a:cs typeface="Times New Roman" pitchFamily="18" charset="0"/>
              </a:rPr>
              <a:t>Borrows</a:t>
            </a:r>
            <a:r>
              <a:rPr lang="en-US" altLang="en-US" sz="1700" dirty="0">
                <a:cs typeface="Times New Roman" pitchFamily="18" charset="0"/>
              </a:rPr>
              <a:t>           0000</a:t>
            </a:r>
            <a:r>
              <a:rPr lang="en-US" altLang="en-US" sz="1700" u="sng" dirty="0">
                <a:cs typeface="Times New Roman" pitchFamily="18" charset="0"/>
              </a:rPr>
              <a:t>0</a:t>
            </a:r>
            <a:r>
              <a:rPr lang="en-US" altLang="en-US" sz="1700" dirty="0">
                <a:cs typeface="Times New Roman" pitchFamily="18" charset="0"/>
              </a:rPr>
              <a:t>      0011</a:t>
            </a:r>
            <a:r>
              <a:rPr lang="en-US" altLang="en-US" sz="1700" u="sng" dirty="0">
                <a:cs typeface="Times New Roman" pitchFamily="18" charset="0"/>
              </a:rPr>
              <a:t>0</a:t>
            </a:r>
            <a:endParaRPr lang="en-US" altLang="en-US" sz="1700" dirty="0">
              <a:cs typeface="Times New Roman" pitchFamily="18" charset="0"/>
            </a:endParaRPr>
          </a:p>
          <a:p>
            <a:pPr>
              <a:buClr>
                <a:schemeClr val="tx1"/>
              </a:buClr>
            </a:pPr>
            <a:r>
              <a:rPr lang="en-US" altLang="en-US" sz="1500" dirty="0">
                <a:cs typeface="Times New Roman" pitchFamily="18" charset="0"/>
              </a:rPr>
              <a:t>Minuend</a:t>
            </a:r>
            <a:r>
              <a:rPr lang="en-US" altLang="en-US" sz="1700" dirty="0">
                <a:cs typeface="Times New Roman" pitchFamily="18" charset="0"/>
              </a:rPr>
              <a:t>	    10110      10110 </a:t>
            </a:r>
          </a:p>
          <a:p>
            <a:pPr>
              <a:buClr>
                <a:schemeClr val="tx1"/>
              </a:buClr>
            </a:pPr>
            <a:r>
              <a:rPr lang="en-US" altLang="en-US" sz="1500" dirty="0">
                <a:cs typeface="Times New Roman" pitchFamily="18" charset="0"/>
              </a:rPr>
              <a:t>Subtrahend  </a:t>
            </a:r>
            <a:r>
              <a:rPr lang="en-US" altLang="en-US" sz="1700" dirty="0">
                <a:cs typeface="Times New Roman" pitchFamily="18" charset="0"/>
              </a:rPr>
              <a:t>  </a:t>
            </a:r>
            <a:r>
              <a:rPr lang="en-US" altLang="en-US" sz="1700" u="sng" dirty="0">
                <a:cs typeface="Times New Roman" pitchFamily="18" charset="0"/>
              </a:rPr>
              <a:t>–10010</a:t>
            </a:r>
            <a:r>
              <a:rPr lang="en-US" altLang="en-US" sz="1700" dirty="0">
                <a:cs typeface="Times New Roman" pitchFamily="18" charset="0"/>
              </a:rPr>
              <a:t>    </a:t>
            </a:r>
            <a:r>
              <a:rPr lang="en-US" altLang="en-US" sz="1700" u="sng" dirty="0">
                <a:cs typeface="Times New Roman" pitchFamily="18" charset="0"/>
              </a:rPr>
              <a:t>–10011</a:t>
            </a:r>
            <a:endParaRPr lang="en-US" altLang="en-US" sz="1700" dirty="0">
              <a:cs typeface="Times New Roman" pitchFamily="18" charset="0"/>
            </a:endParaRPr>
          </a:p>
          <a:p>
            <a:pPr>
              <a:buClr>
                <a:schemeClr val="tx1"/>
              </a:buClr>
            </a:pPr>
            <a:r>
              <a:rPr lang="en-US" altLang="en-US" sz="1500" dirty="0">
                <a:cs typeface="Times New Roman" pitchFamily="18" charset="0"/>
              </a:rPr>
              <a:t>Difference        00100      00011</a:t>
            </a:r>
          </a:p>
          <a:p>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95" name="Google Shape;95;p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12" name="Google Shape;112;p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22" name="Google Shape;122;p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31" name="Google Shape;131;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0" name="Google Shape;140;p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49" name="Google Shape;149;p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5E4D026-EE3F-4EB0-A27B-D8CD91037A48}" type="slidenum">
              <a:rPr lang="en-US" smtClean="0"/>
              <a:pPr/>
              <a:t>5</a:t>
            </a:fld>
            <a:endParaRPr lang="en-U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59" name="Google Shape;159;p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68" name="Google Shape;168;p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78" name="Google Shape;178;p1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87" name="Google Shape;187;p1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196" name="Google Shape;196;p1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06" name="Google Shape;206;p1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16" name="Google Shape;216;p1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25" name="Google Shape;225;p1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34" name="Google Shape;234;p1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43" name="Google Shape;243;p17: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B0C7A1D1-7F7A-4588-AE71-43C6F53DCE42}" type="slidenum">
              <a:rPr lang="en-US" smtClean="0"/>
              <a:pPr/>
              <a:t>6</a:t>
            </a:fld>
            <a:endParaRPr lang="en-US"/>
          </a:p>
        </p:txBody>
      </p:sp>
      <p:sp>
        <p:nvSpPr>
          <p:cNvPr id="788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885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53" name="Google Shape;253;p1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63" name="Google Shape;263;p19: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72" name="Google Shape;272;p20: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82" name="Google Shape;282;p2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2: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292" name="Google Shape;292;p22: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02" name="Google Shape;302;p2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12" name="Google Shape;312;p2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5:notes"/>
          <p:cNvSpPr txBox="1">
            <a:spLocks noGrp="1"/>
          </p:cNvSpPr>
          <p:nvPr>
            <p:ph type="body" idx="1"/>
          </p:nvPr>
        </p:nvSpPr>
        <p:spPr>
          <a:xfrm>
            <a:off x="685800" y="4343400"/>
            <a:ext cx="5486400" cy="4114800"/>
          </a:xfrm>
          <a:prstGeom prst="rect">
            <a:avLst/>
          </a:prstGeom>
        </p:spPr>
        <p:txBody>
          <a:bodyPr spcFirstLastPara="1" wrap="square" lIns="91417" tIns="45695" rIns="91417" bIns="45695" anchor="t" anchorCtr="0">
            <a:noAutofit/>
          </a:bodyPr>
          <a:lstStyle/>
          <a:p>
            <a:endParaRPr dirty="0"/>
          </a:p>
        </p:txBody>
      </p:sp>
      <p:sp>
        <p:nvSpPr>
          <p:cNvPr id="321" name="Google Shape;321;p2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146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07458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424DF4E9-C0F5-416C-8B1B-05CB192DD02B}" type="slidenum">
              <a:rPr lang="en-US" smtClean="0"/>
              <a:pPr/>
              <a:t>12</a:t>
            </a:fld>
            <a:endParaRPr lang="en-US"/>
          </a:p>
        </p:txBody>
      </p:sp>
      <p:sp>
        <p:nvSpPr>
          <p:cNvPr id="819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1924"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3DB7F51-F9B5-4422-8F48-62C25E064452}" type="slidenum">
              <a:rPr lang="en-US" smtClean="0"/>
              <a:pPr/>
              <a:t>13</a:t>
            </a:fld>
            <a:endParaRPr lang="en-US"/>
          </a:p>
        </p:txBody>
      </p:sp>
      <p:sp>
        <p:nvSpPr>
          <p:cNvPr id="829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2948"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4E00D2D3-36B0-4F8E-902E-347775E62406}" type="slidenum">
              <a:rPr lang="en-US" smtClean="0"/>
              <a:pPr/>
              <a:t>15</a:t>
            </a:fld>
            <a:endParaRPr lang="en-US"/>
          </a:p>
        </p:txBody>
      </p:sp>
      <p:sp>
        <p:nvSpPr>
          <p:cNvPr id="839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3972"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FF231EA-5362-4EFE-B511-A906E373A3D6}" type="slidenum">
              <a:rPr lang="en-US" smtClean="0"/>
              <a:pPr/>
              <a:t>22</a:t>
            </a:fld>
            <a:endParaRPr lang="en-US"/>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4996" name="Rectangle 3"/>
          <p:cNvSpPr>
            <a:spLocks noGrp="1" noChangeArrowheads="1"/>
          </p:cNvSpPr>
          <p:nvPr>
            <p:ph type="body" idx="1"/>
          </p:nvPr>
        </p:nvSpPr>
        <p:spPr>
          <a:noFill/>
          <a:ln/>
        </p:spPr>
        <p:txBody>
          <a:bodyPr/>
          <a:lstStyle/>
          <a:p>
            <a:endParaRPr lang="ar-JO"/>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58293C9-1B12-44E7-B168-64742A6DD377}" type="slidenum">
              <a:rPr lang="en-US" smtClean="0"/>
              <a:pPr/>
              <a:t>23</a:t>
            </a:fld>
            <a:endParaRPr lang="en-US"/>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6020" name="Rectangle 3"/>
          <p:cNvSpPr>
            <a:spLocks noGrp="1" noChangeArrowheads="1"/>
          </p:cNvSpPr>
          <p:nvPr>
            <p:ph type="body" idx="1"/>
          </p:nvPr>
        </p:nvSpPr>
        <p:spPr>
          <a:noFill/>
          <a:ln/>
        </p:spPr>
        <p:txBody>
          <a:bodyPr/>
          <a:lstStyle/>
          <a:p>
            <a:endParaRPr lang="ar-JO"/>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B82D3E-0BB0-4B2B-AF7D-D0560F2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A2352C8-8180-4A5D-B310-DE72CC1919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172FFE0-96E5-494E-BA22-93705B5A6770}"/>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72D1C0F9-D71C-43BE-8C8D-3434024CEBC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FBB3A6F-A55C-42C7-8538-FE15C778DE2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154743222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55EE3B-97CF-418B-8141-56A9CCFF46B2}"/>
              </a:ext>
            </a:extLst>
          </p:cNvPr>
          <p:cNvSpPr>
            <a:spLocks noGrp="1"/>
          </p:cNvSpPr>
          <p:nvPr>
            <p:ph type="title"/>
          </p:nvPr>
        </p:nvSpPr>
        <p:spPr/>
        <p:txBody>
          <a:bodyPr/>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9D4D13A-6126-4F8E-9183-1DD16E1100E8}"/>
              </a:ext>
            </a:extLst>
          </p:cNvPr>
          <p:cNvSpPr>
            <a:spLocks noGrp="1"/>
          </p:cNvSpPr>
          <p:nvPr>
            <p:ph type="body" orient="vert" idx="1"/>
          </p:nvPr>
        </p:nvSpPr>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20B63C0-502F-457F-85DA-6DC23ED0FB6D}"/>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4D4076CF-BE13-4C5B-9782-9AD57587A2F6}"/>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682B502-0517-4FF1-83E5-D5A705D4EDA8}"/>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4184439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96D89D9-4A48-4EF9-800D-2F3DAD779602}"/>
              </a:ext>
            </a:extLst>
          </p:cNvPr>
          <p:cNvSpPr>
            <a:spLocks noGrp="1"/>
          </p:cNvSpPr>
          <p:nvPr>
            <p:ph type="title" orient="vert"/>
          </p:nvPr>
        </p:nvSpPr>
        <p:spPr>
          <a:xfrm>
            <a:off x="8724900" y="365125"/>
            <a:ext cx="2628900" cy="5811838"/>
          </a:xfrm>
        </p:spPr>
        <p:txBody>
          <a:bodyPr vert="eaVert"/>
          <a:lstStyle>
            <a:defP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970469A-1999-4305-B825-74F293AD81DB}"/>
              </a:ext>
            </a:extLst>
          </p:cNvPr>
          <p:cNvSpPr>
            <a:spLocks noGrp="1"/>
          </p:cNvSpPr>
          <p:nvPr>
            <p:ph type="body" orient="vert" idx="1"/>
          </p:nvPr>
        </p:nvSpPr>
        <p:spPr>
          <a:xfrm>
            <a:off x="838200" y="365125"/>
            <a:ext cx="7734300" cy="5811838"/>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F361C9-7BC7-466A-822F-925A896AC7D9}"/>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F739C0ED-68E0-4B10-8CBD-A3ADC4941CF1}"/>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DB6E26EE-2616-4E24-BFC7-BD02FA77375A}"/>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32911063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4355C0-B4DF-4CEB-956F-5AF8591A9110}"/>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60D6505-5E04-4BCA-97D9-CDCEFEEF3612}"/>
              </a:ext>
            </a:extLst>
          </p:cNvPr>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697AD11-4400-44E4-93CF-AD6203ED1284}"/>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996EF8AE-1769-4712-9BC6-5A2E1A03EE42}"/>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312CB8BC-7D94-4D63-BC83-8D17C0E21BD4}"/>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34239575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C49DEE-F399-48C6-994F-44B4CF09A5C9}"/>
              </a:ext>
            </a:extLst>
          </p:cNvPr>
          <p:cNvSpPr>
            <a:spLocks noGrp="1"/>
          </p:cNvSpPr>
          <p:nvPr>
            <p:ph type="title"/>
          </p:nvPr>
        </p:nvSpPr>
        <p:spPr>
          <a:xfrm>
            <a:off x="831850" y="1709738"/>
            <a:ext cx="10515600" cy="2852737"/>
          </a:xfrm>
        </p:spPr>
        <p:txBody>
          <a:bodyPr anchor="b"/>
          <a:lstStyle>
            <a:defPPr/>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2D705CA-95AD-4C95-AE5C-6621A3A051C6}"/>
              </a:ext>
            </a:extLst>
          </p:cNvPr>
          <p:cNvSpPr>
            <a:spLocks noGrp="1"/>
          </p:cNvSpPr>
          <p:nvPr>
            <p:ph type="body" idx="1"/>
          </p:nvPr>
        </p:nvSpPr>
        <p:spPr>
          <a:xfrm>
            <a:off x="831850" y="4589463"/>
            <a:ext cx="10515600" cy="1500187"/>
          </a:xfrm>
        </p:spPr>
        <p:txBody>
          <a:bodyPr/>
          <a:lstStyle>
            <a:defPPr/>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4B791FB-1D6A-4015-A20F-6F3F9CDA8E83}"/>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96CDE21F-4EC0-4AF6-B082-582856EB093C}"/>
              </a:ext>
            </a:extLst>
          </p:cNvPr>
          <p:cNvSpPr>
            <a:spLocks noGrp="1"/>
          </p:cNvSpPr>
          <p:nvPr>
            <p:ph type="ftr" sz="quarter" idx="11"/>
          </p:nvPr>
        </p:nvSpPr>
        <p:spPr/>
        <p:txBody>
          <a:bodyPr/>
          <a:lstStyle>
            <a:defPPr/>
          </a:lstStyle>
          <a:p>
            <a:endParaRPr lang="en-IN"/>
          </a:p>
        </p:txBody>
      </p:sp>
      <p:sp>
        <p:nvSpPr>
          <p:cNvPr id="6" name="Slide Number Placeholder 5">
            <a:extLst>
              <a:ext uri="{FF2B5EF4-FFF2-40B4-BE49-F238E27FC236}">
                <a16:creationId xmlns="" xmlns:a16="http://schemas.microsoft.com/office/drawing/2014/main" id="{951468CE-6CF5-4FEF-9389-906E803BD326}"/>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202973989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26458B-4479-4616-A37B-8C7DCA0D2619}"/>
              </a:ext>
            </a:extLst>
          </p:cNvPr>
          <p:cNvSpPr>
            <a:spLocks noGrp="1"/>
          </p:cNvSpPr>
          <p:nvPr>
            <p:ph type="title"/>
          </p:nvPr>
        </p:nvSpPr>
        <p:spPr/>
        <p:txBody>
          <a:bodyPr/>
          <a:lstStyle>
            <a:def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0443BD2-40EE-431F-9707-944DE71881C8}"/>
              </a:ext>
            </a:extLst>
          </p:cNvPr>
          <p:cNvSpPr>
            <a:spLocks noGrp="1"/>
          </p:cNvSpPr>
          <p:nvPr>
            <p:ph sz="half" idx="1"/>
          </p:nvPr>
        </p:nvSpPr>
        <p:spPr>
          <a:xfrm>
            <a:off x="838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1DBA368-74F9-410D-8A3B-4E5326C80F31}"/>
              </a:ext>
            </a:extLst>
          </p:cNvPr>
          <p:cNvSpPr>
            <a:spLocks noGrp="1"/>
          </p:cNvSpPr>
          <p:nvPr>
            <p:ph sz="half" idx="2"/>
          </p:nvPr>
        </p:nvSpPr>
        <p:spPr>
          <a:xfrm>
            <a:off x="6172200" y="1825625"/>
            <a:ext cx="5181600" cy="435133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E2B4A0F1-83C5-47D7-B8C7-E6EDE2E93A73}"/>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6" name="Footer Placeholder 5">
            <a:extLst>
              <a:ext uri="{FF2B5EF4-FFF2-40B4-BE49-F238E27FC236}">
                <a16:creationId xmlns="" xmlns:a16="http://schemas.microsoft.com/office/drawing/2014/main" id="{CECE4129-532D-48BB-8868-8B8364EE08BF}"/>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862CD5EB-21FC-4842-A973-4CF45D74063F}"/>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346409317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94559D-6935-4240-9B4A-AB224EFB1D15}"/>
              </a:ext>
            </a:extLst>
          </p:cNvPr>
          <p:cNvSpPr>
            <a:spLocks noGrp="1"/>
          </p:cNvSpPr>
          <p:nvPr>
            <p:ph type="title"/>
          </p:nvPr>
        </p:nvSpPr>
        <p:spPr>
          <a:xfrm>
            <a:off x="839788" y="365125"/>
            <a:ext cx="10515600" cy="1325563"/>
          </a:xfrm>
        </p:spPr>
        <p:txBody>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54D6E3B-93F7-495A-AADD-141461155A2E}"/>
              </a:ext>
            </a:extLst>
          </p:cNvPr>
          <p:cNvSpPr>
            <a:spLocks noGrp="1"/>
          </p:cNvSpPr>
          <p:nvPr>
            <p:ph type="body" idx="1"/>
          </p:nvPr>
        </p:nvSpPr>
        <p:spPr>
          <a:xfrm>
            <a:off x="839788" y="1681163"/>
            <a:ext cx="5157787"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8A600A0-E46F-4EA0-80B3-605FA2066FDE}"/>
              </a:ext>
            </a:extLst>
          </p:cNvPr>
          <p:cNvSpPr>
            <a:spLocks noGrp="1"/>
          </p:cNvSpPr>
          <p:nvPr>
            <p:ph sz="half" idx="2"/>
          </p:nvPr>
        </p:nvSpPr>
        <p:spPr>
          <a:xfrm>
            <a:off x="839788" y="2505075"/>
            <a:ext cx="5157787"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05E94F5-739A-4426-A15F-706162F3B950}"/>
              </a:ext>
            </a:extLst>
          </p:cNvPr>
          <p:cNvSpPr>
            <a:spLocks noGrp="1"/>
          </p:cNvSpPr>
          <p:nvPr>
            <p:ph type="body" sz="quarter" idx="3"/>
          </p:nvPr>
        </p:nvSpPr>
        <p:spPr>
          <a:xfrm>
            <a:off x="6172200" y="1681163"/>
            <a:ext cx="5183188" cy="823912"/>
          </a:xfrm>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874889F-51C6-478F-B51B-479AD250D78B}"/>
              </a:ext>
            </a:extLst>
          </p:cNvPr>
          <p:cNvSpPr>
            <a:spLocks noGrp="1"/>
          </p:cNvSpPr>
          <p:nvPr>
            <p:ph sz="quarter" idx="4"/>
          </p:nvPr>
        </p:nvSpPr>
        <p:spPr>
          <a:xfrm>
            <a:off x="6172200" y="2505075"/>
            <a:ext cx="5183188" cy="3684588"/>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0572EAA-5497-4FED-8D09-F531083260A1}"/>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8" name="Footer Placeholder 7">
            <a:extLst>
              <a:ext uri="{FF2B5EF4-FFF2-40B4-BE49-F238E27FC236}">
                <a16:creationId xmlns="" xmlns:a16="http://schemas.microsoft.com/office/drawing/2014/main" id="{0D6D106C-8D1C-4478-AFE6-995F170C1491}"/>
              </a:ext>
            </a:extLst>
          </p:cNvPr>
          <p:cNvSpPr>
            <a:spLocks noGrp="1"/>
          </p:cNvSpPr>
          <p:nvPr>
            <p:ph type="ftr" sz="quarter" idx="11"/>
          </p:nvPr>
        </p:nvSpPr>
        <p:spPr/>
        <p:txBody>
          <a:bodyPr/>
          <a:lstStyle>
            <a:defPPr/>
          </a:lstStyle>
          <a:p>
            <a:endParaRPr lang="en-IN"/>
          </a:p>
        </p:txBody>
      </p:sp>
      <p:sp>
        <p:nvSpPr>
          <p:cNvPr id="9" name="Slide Number Placeholder 8">
            <a:extLst>
              <a:ext uri="{FF2B5EF4-FFF2-40B4-BE49-F238E27FC236}">
                <a16:creationId xmlns="" xmlns:a16="http://schemas.microsoft.com/office/drawing/2014/main" id="{7AEB04EA-5829-4615-821C-3A52507BCE2D}"/>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39447815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238A4-2E70-45F6-AF1C-DC410B50B7CA}"/>
              </a:ext>
            </a:extLst>
          </p:cNvPr>
          <p:cNvSpPr>
            <a:spLocks noGrp="1"/>
          </p:cNvSpPr>
          <p:nvPr>
            <p:ph type="title"/>
          </p:nvPr>
        </p:nvSpPr>
        <p:spPr/>
        <p:txBody>
          <a:bodyPr/>
          <a:lstStyle>
            <a:defP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49E5AC-341D-47D2-90A4-C8E4B5C1EA03}"/>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4" name="Footer Placeholder 3">
            <a:extLst>
              <a:ext uri="{FF2B5EF4-FFF2-40B4-BE49-F238E27FC236}">
                <a16:creationId xmlns="" xmlns:a16="http://schemas.microsoft.com/office/drawing/2014/main" id="{62E04CE1-E495-450E-AEA2-2B849569CA2C}"/>
              </a:ext>
            </a:extLst>
          </p:cNvPr>
          <p:cNvSpPr>
            <a:spLocks noGrp="1"/>
          </p:cNvSpPr>
          <p:nvPr>
            <p:ph type="ftr" sz="quarter" idx="11"/>
          </p:nvPr>
        </p:nvSpPr>
        <p:spPr/>
        <p:txBody>
          <a:bodyPr/>
          <a:lstStyle>
            <a:defPPr/>
          </a:lstStyle>
          <a:p>
            <a:endParaRPr lang="en-IN"/>
          </a:p>
        </p:txBody>
      </p:sp>
      <p:sp>
        <p:nvSpPr>
          <p:cNvPr id="5" name="Slide Number Placeholder 4">
            <a:extLst>
              <a:ext uri="{FF2B5EF4-FFF2-40B4-BE49-F238E27FC236}">
                <a16:creationId xmlns="" xmlns:a16="http://schemas.microsoft.com/office/drawing/2014/main" id="{B002043D-8BCE-4B33-80E7-132D4C61AE5C}"/>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31477391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DA9E540-39B2-4E16-A149-8F100F205213}"/>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3" name="Footer Placeholder 2">
            <a:extLst>
              <a:ext uri="{FF2B5EF4-FFF2-40B4-BE49-F238E27FC236}">
                <a16:creationId xmlns="" xmlns:a16="http://schemas.microsoft.com/office/drawing/2014/main" id="{38460D74-5DC1-4A04-9FB3-D270964F4502}"/>
              </a:ext>
            </a:extLst>
          </p:cNvPr>
          <p:cNvSpPr>
            <a:spLocks noGrp="1"/>
          </p:cNvSpPr>
          <p:nvPr>
            <p:ph type="ftr" sz="quarter" idx="11"/>
          </p:nvPr>
        </p:nvSpPr>
        <p:spPr/>
        <p:txBody>
          <a:bodyPr/>
          <a:lstStyle>
            <a:defPPr/>
          </a:lstStyle>
          <a:p>
            <a:endParaRPr lang="en-IN"/>
          </a:p>
        </p:txBody>
      </p:sp>
      <p:sp>
        <p:nvSpPr>
          <p:cNvPr id="4" name="Slide Number Placeholder 3">
            <a:extLst>
              <a:ext uri="{FF2B5EF4-FFF2-40B4-BE49-F238E27FC236}">
                <a16:creationId xmlns="" xmlns:a16="http://schemas.microsoft.com/office/drawing/2014/main" id="{21BCF351-3880-44E6-9D6F-743603AC2697}"/>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41441478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0BB1D-0499-4EEA-BB5D-BC6684BB568B}"/>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30D272E-B43D-45A3-93EA-920F9AA38A05}"/>
              </a:ext>
            </a:extLst>
          </p:cNvPr>
          <p:cNvSpPr>
            <a:spLocks noGrp="1"/>
          </p:cNvSpPr>
          <p:nvPr>
            <p:ph idx="1"/>
          </p:nvPr>
        </p:nvSpPr>
        <p:spPr>
          <a:xfrm>
            <a:off x="5183188" y="987425"/>
            <a:ext cx="6172200"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CF366412-F35E-468E-90EA-7264BCBDFEED}"/>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771B559-D7DA-4647-9500-9465FFF1A38F}"/>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6" name="Footer Placeholder 5">
            <a:extLst>
              <a:ext uri="{FF2B5EF4-FFF2-40B4-BE49-F238E27FC236}">
                <a16:creationId xmlns="" xmlns:a16="http://schemas.microsoft.com/office/drawing/2014/main" id="{85C69448-4F78-412A-9778-F6706F3BDCB4}"/>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52535731-178B-4A25-88B1-71453CF425E0}"/>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55861727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BECF9-1B54-4195-A267-3A2C6AF84022}"/>
              </a:ext>
            </a:extLst>
          </p:cNvPr>
          <p:cNvSpPr>
            <a:spLocks noGrp="1"/>
          </p:cNvSpPr>
          <p:nvPr>
            <p:ph type="title"/>
          </p:nvPr>
        </p:nvSpPr>
        <p:spPr>
          <a:xfrm>
            <a:off x="839788" y="457200"/>
            <a:ext cx="3932237" cy="1600200"/>
          </a:xfrm>
        </p:spPr>
        <p:txBody>
          <a:bodyPr anchor="b"/>
          <a:lstStyle>
            <a:defPPr/>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5FC8DFF-E6D9-405F-B539-46EF24DC2A27}"/>
              </a:ext>
            </a:extLst>
          </p:cNvPr>
          <p:cNvSpPr>
            <a:spLocks noGrp="1"/>
          </p:cNvSpPr>
          <p:nvPr>
            <p:ph type="pic" idx="1"/>
          </p:nvPr>
        </p:nvSpPr>
        <p:spPr>
          <a:xfrm>
            <a:off x="5183188" y="987425"/>
            <a:ext cx="6172200" cy="4873625"/>
          </a:xfrm>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37CB45B-D39F-40BD-8E34-05C136DD2FB0}"/>
              </a:ext>
            </a:extLst>
          </p:cNvPr>
          <p:cNvSpPr>
            <a:spLocks noGrp="1"/>
          </p:cNvSpPr>
          <p:nvPr>
            <p:ph type="body" sz="half" idx="2"/>
          </p:nvPr>
        </p:nvSpPr>
        <p:spPr>
          <a:xfrm>
            <a:off x="839788" y="2057400"/>
            <a:ext cx="3932237" cy="3811588"/>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51B433-B705-4F8B-B88A-D0ECF5990B31}"/>
              </a:ext>
            </a:extLst>
          </p:cNvPr>
          <p:cNvSpPr>
            <a:spLocks noGrp="1"/>
          </p:cNvSpPr>
          <p:nvPr>
            <p:ph type="dt" sz="half" idx="10"/>
          </p:nvPr>
        </p:nvSpPr>
        <p:spPr/>
        <p:txBody>
          <a:bodyPr/>
          <a:lstStyle>
            <a:defPPr/>
          </a:lstStyle>
          <a:p>
            <a:fld id="{8CCAC854-3267-4BB9-AFEB-FB2779F0093F}" type="datetimeFigureOut">
              <a:rPr lang="en-IN" smtClean="0"/>
              <a:pPr/>
              <a:t>24-07-2023</a:t>
            </a:fld>
            <a:endParaRPr lang="en-IN"/>
          </a:p>
        </p:txBody>
      </p:sp>
      <p:sp>
        <p:nvSpPr>
          <p:cNvPr id="6" name="Footer Placeholder 5">
            <a:extLst>
              <a:ext uri="{FF2B5EF4-FFF2-40B4-BE49-F238E27FC236}">
                <a16:creationId xmlns="" xmlns:a16="http://schemas.microsoft.com/office/drawing/2014/main" id="{36D85604-7040-4185-8AC0-D5AF0DC05CF0}"/>
              </a:ext>
            </a:extLst>
          </p:cNvPr>
          <p:cNvSpPr>
            <a:spLocks noGrp="1"/>
          </p:cNvSpPr>
          <p:nvPr>
            <p:ph type="ftr" sz="quarter" idx="11"/>
          </p:nvPr>
        </p:nvSpPr>
        <p:spPr/>
        <p:txBody>
          <a:bodyPr/>
          <a:lstStyle>
            <a:defPPr/>
          </a:lstStyle>
          <a:p>
            <a:endParaRPr lang="en-IN"/>
          </a:p>
        </p:txBody>
      </p:sp>
      <p:sp>
        <p:nvSpPr>
          <p:cNvPr id="7" name="Slide Number Placeholder 6">
            <a:extLst>
              <a:ext uri="{FF2B5EF4-FFF2-40B4-BE49-F238E27FC236}">
                <a16:creationId xmlns="" xmlns:a16="http://schemas.microsoft.com/office/drawing/2014/main" id="{259A5AEE-5DF9-4FCE-85A2-2C74E470A981}"/>
              </a:ext>
            </a:extLst>
          </p:cNvPr>
          <p:cNvSpPr>
            <a:spLocks noGrp="1"/>
          </p:cNvSpPr>
          <p:nvPr>
            <p:ph type="sldNum" sz="quarter" idx="12"/>
          </p:nvPr>
        </p:nvSpPr>
        <p:spPr/>
        <p:txBody>
          <a:bodyPr/>
          <a:lstStyle>
            <a:defPPr/>
          </a:lstStyle>
          <a:p>
            <a:fld id="{AE669347-E3B4-439D-9D1F-3479A370CD23}" type="slidenum">
              <a:rPr lang="en-IN" smtClean="0"/>
              <a:pPr/>
              <a:t>‹#›</a:t>
            </a:fld>
            <a:endParaRPr lang="en-IN"/>
          </a:p>
        </p:txBody>
      </p:sp>
    </p:spTree>
    <p:extLst>
      <p:ext uri="{BB962C8B-B14F-4D97-AF65-F5344CB8AC3E}">
        <p14:creationId xmlns="" xmlns:p14="http://schemas.microsoft.com/office/powerpoint/2010/main" val="5795683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0019C12-16CE-4C84-9769-35B37A854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7D1C575-7850-43BE-A61F-442B4FB5E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9A2E0C8-BC01-4950-9E89-280F7CE26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CAC854-3267-4BB9-AFEB-FB2779F0093F}" type="datetimeFigureOut">
              <a:rPr lang="en-IN" smtClean="0"/>
              <a:pPr/>
              <a:t>24-07-2023</a:t>
            </a:fld>
            <a:endParaRPr lang="en-IN"/>
          </a:p>
        </p:txBody>
      </p:sp>
      <p:sp>
        <p:nvSpPr>
          <p:cNvPr id="5" name="Footer Placeholder 4">
            <a:extLst>
              <a:ext uri="{FF2B5EF4-FFF2-40B4-BE49-F238E27FC236}">
                <a16:creationId xmlns="" xmlns:a16="http://schemas.microsoft.com/office/drawing/2014/main" id="{3F3ACBDF-1ABE-46D2-B4BE-E6558C875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 xmlns:a16="http://schemas.microsoft.com/office/drawing/2014/main" id="{2E02E81A-0BB5-4505-91F9-AB97B80BE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669347-E3B4-439D-9D1F-3479A370CD23}" type="slidenum">
              <a:rPr lang="en-IN" smtClean="0"/>
              <a:pPr/>
              <a:t>‹#›</a:t>
            </a:fld>
            <a:endParaRPr lang="en-IN"/>
          </a:p>
        </p:txBody>
      </p:sp>
      <p:sp>
        <p:nvSpPr>
          <p:cNvPr id="13" name="Rectangle 12">
            <a:extLst>
              <a:ext uri="{FF2B5EF4-FFF2-40B4-BE49-F238E27FC236}">
                <a16:creationId xmlns="" xmlns:a16="http://schemas.microsoft.com/office/drawing/2014/main" id="{7EA1AFDB-FD3D-4D0F-9B5D-7A3F51CB8ACC}"/>
              </a:ext>
            </a:extLst>
          </p:cNvPr>
          <p:cNvSpPr/>
          <p:nvPr userDrawn="1"/>
        </p:nvSpPr>
        <p:spPr>
          <a:xfrm>
            <a:off x="10504715" y="230188"/>
            <a:ext cx="1231640" cy="690465"/>
          </a:xfrm>
          <a:prstGeom prst="rect">
            <a:avLst/>
          </a:prstGeom>
          <a:blipFill dpi="0" rotWithShape="1">
            <a:blip r:embed="rId13" cstate="print">
              <a:extLst>
                <a:ext uri="{28A0092B-C50C-407E-A947-70E740481C1C}">
                  <a14:useLocalDpi xmlns=""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a:p>
        </p:txBody>
      </p:sp>
    </p:spTree>
    <p:extLst>
      <p:ext uri="{BB962C8B-B14F-4D97-AF65-F5344CB8AC3E}">
        <p14:creationId xmlns="" xmlns:p14="http://schemas.microsoft.com/office/powerpoint/2010/main" val="25527888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www.knowelectronic.com/binary-numb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ASCII%20Character%20set.pdf"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5F7AB217-BC9C-8E03-08A9-A2F893EFA7CF}"/>
              </a:ext>
            </a:extLst>
          </p:cNvPr>
          <p:cNvSpPr txBox="1"/>
          <p:nvPr/>
        </p:nvSpPr>
        <p:spPr>
          <a:xfrm>
            <a:off x="623392" y="908720"/>
            <a:ext cx="11089232" cy="5472608"/>
          </a:xfrm>
          <a:prstGeom prst="rect">
            <a:avLst/>
          </a:prstGeom>
          <a:noFill/>
          <a:ln w="28575">
            <a:solidFill>
              <a:schemeClr val="tx1"/>
            </a:solidFill>
          </a:ln>
        </p:spPr>
        <p:txBody>
          <a:bodyPr wrap="square" rtlCol="0">
            <a:spAutoFit/>
          </a:bodyPr>
          <a:lstStyle/>
          <a:p>
            <a:endParaRPr lang="en-IN" dirty="0"/>
          </a:p>
        </p:txBody>
      </p:sp>
      <p:sp>
        <p:nvSpPr>
          <p:cNvPr id="2" name="Title 1">
            <a:extLst>
              <a:ext uri="{FF2B5EF4-FFF2-40B4-BE49-F238E27FC236}">
                <a16:creationId xmlns="" xmlns:a16="http://schemas.microsoft.com/office/drawing/2014/main" id="{5AD227C5-F86A-4EC4-A0F4-C7E09560EEE7}"/>
              </a:ext>
            </a:extLst>
          </p:cNvPr>
          <p:cNvSpPr>
            <a:spLocks noGrp="1"/>
          </p:cNvSpPr>
          <p:nvPr>
            <p:ph type="ctrTitle"/>
          </p:nvPr>
        </p:nvSpPr>
        <p:spPr>
          <a:xfrm>
            <a:off x="1596008" y="1916832"/>
            <a:ext cx="9144000" cy="3888432"/>
          </a:xfrm>
        </p:spPr>
        <p:txBody>
          <a:bodyPr>
            <a:normAutofit fontScale="90000"/>
          </a:bodyPr>
          <a:lstStyle>
            <a:defPPr/>
          </a:lstStyle>
          <a:p>
            <a:r>
              <a:rPr lang="en-IN" sz="4800" b="1" dirty="0">
                <a:latin typeface="Palatino Linotype" panose="02040502050505030304" pitchFamily="18" charset="0"/>
              </a:rPr>
              <a:t/>
            </a:r>
            <a:br>
              <a:rPr lang="en-IN" sz="4800" b="1" dirty="0">
                <a:latin typeface="Palatino Linotype" panose="02040502050505030304" pitchFamily="18" charset="0"/>
              </a:rPr>
            </a:br>
            <a:r>
              <a:rPr lang="en-IN" sz="4800" b="1" dirty="0">
                <a:latin typeface="Palatino Linotype" panose="02040502050505030304" pitchFamily="18" charset="0"/>
              </a:rPr>
              <a:t/>
            </a:r>
            <a:br>
              <a:rPr lang="en-IN" sz="4800" b="1" dirty="0">
                <a:latin typeface="Palatino Linotype" panose="02040502050505030304" pitchFamily="18" charset="0"/>
              </a:rPr>
            </a:br>
            <a:r>
              <a:rPr lang="en-IN" sz="4800" b="1" dirty="0">
                <a:latin typeface="Palatino Linotype" panose="02040502050505030304" pitchFamily="18" charset="0"/>
              </a:rPr>
              <a:t/>
            </a:r>
            <a:br>
              <a:rPr lang="en-IN" sz="4800" b="1" dirty="0">
                <a:latin typeface="Palatino Linotype" panose="02040502050505030304" pitchFamily="18" charset="0"/>
              </a:rPr>
            </a:br>
            <a:r>
              <a:rPr lang="en-IN" sz="4900" b="1" dirty="0">
                <a:solidFill>
                  <a:srgbClr val="FF0000"/>
                </a:solidFill>
                <a:latin typeface="Arial Black" panose="020B0A04020102020204" pitchFamily="34" charset="0"/>
                <a:cs typeface="Times New Roman" panose="02020603050405020304" pitchFamily="18" charset="0"/>
              </a:rPr>
              <a:t>21CSS201T</a:t>
            </a:r>
            <a:br>
              <a:rPr lang="en-IN" sz="4900" b="1" dirty="0">
                <a:solidFill>
                  <a:srgbClr val="FF0000"/>
                </a:solidFill>
                <a:latin typeface="Arial Black" panose="020B0A04020102020204" pitchFamily="34" charset="0"/>
                <a:cs typeface="Times New Roman" panose="02020603050405020304" pitchFamily="18" charset="0"/>
              </a:rPr>
            </a:br>
            <a:r>
              <a:rPr lang="en-IN" sz="4900" b="1" dirty="0">
                <a:solidFill>
                  <a:srgbClr val="FF0000"/>
                </a:solidFill>
                <a:latin typeface="Arial Black" panose="020B0A04020102020204" pitchFamily="34" charset="0"/>
                <a:cs typeface="Times New Roman" panose="02020603050405020304" pitchFamily="18" charset="0"/>
              </a:rPr>
              <a:t>COMPUTER ORGANIZATION AND ARCHITECTURE</a:t>
            </a:r>
            <a:br>
              <a:rPr lang="en-IN" sz="4900" b="1" dirty="0">
                <a:solidFill>
                  <a:srgbClr val="FF0000"/>
                </a:solidFill>
                <a:latin typeface="Arial Black" panose="020B0A04020102020204" pitchFamily="34" charset="0"/>
                <a:cs typeface="Times New Roman" panose="02020603050405020304" pitchFamily="18" charset="0"/>
              </a:rPr>
            </a:br>
            <a:r>
              <a:rPr lang="en-IN" sz="4900" b="1" dirty="0">
                <a:solidFill>
                  <a:srgbClr val="FF0000"/>
                </a:solidFill>
                <a:latin typeface="Arial Black" panose="020B0A04020102020204" pitchFamily="34" charset="0"/>
                <a:cs typeface="Times New Roman" panose="02020603050405020304" pitchFamily="18" charset="0"/>
              </a:rPr>
              <a:t/>
            </a:r>
            <a:br>
              <a:rPr lang="en-IN" sz="4900" b="1" dirty="0">
                <a:solidFill>
                  <a:srgbClr val="FF0000"/>
                </a:solidFill>
                <a:latin typeface="Arial Black" panose="020B0A04020102020204" pitchFamily="34" charset="0"/>
                <a:cs typeface="Times New Roman" panose="02020603050405020304" pitchFamily="18" charset="0"/>
              </a:rPr>
            </a:br>
            <a:r>
              <a:rPr lang="en-IN" sz="4900" b="1" dirty="0">
                <a:solidFill>
                  <a:srgbClr val="FF0000"/>
                </a:solidFill>
                <a:latin typeface="Arial Black" panose="020B0A04020102020204" pitchFamily="34" charset="0"/>
                <a:cs typeface="Times New Roman" panose="02020603050405020304" pitchFamily="18" charset="0"/>
              </a:rPr>
              <a:t>UNIT-1</a:t>
            </a:r>
            <a:r>
              <a:rPr lang="en-IN" sz="4900" b="1" dirty="0">
                <a:latin typeface="Arial Black" panose="020B0A04020102020204" pitchFamily="34" charset="0"/>
              </a:rPr>
              <a:t/>
            </a:r>
            <a:br>
              <a:rPr lang="en-IN" sz="4900" b="1" dirty="0">
                <a:latin typeface="Arial Black" panose="020B0A04020102020204" pitchFamily="34" charset="0"/>
              </a:rPr>
            </a:br>
            <a:endParaRPr lang="en-IN" sz="4900" b="1" dirty="0">
              <a:latin typeface="Arial Black" panose="020B0A04020102020204" pitchFamily="34" charset="0"/>
            </a:endParaRPr>
          </a:p>
        </p:txBody>
      </p:sp>
    </p:spTree>
    <p:extLst>
      <p:ext uri="{BB962C8B-B14F-4D97-AF65-F5344CB8AC3E}">
        <p14:creationId xmlns="" xmlns:p14="http://schemas.microsoft.com/office/powerpoint/2010/main" val="17409642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0"/>
          </p:nvPr>
        </p:nvSpPr>
        <p:spPr>
          <a:noFill/>
        </p:spPr>
        <p:txBody>
          <a:bodyPr/>
          <a:lstStyle/>
          <a:p>
            <a:fld id="{06182655-58A7-44EC-9489-ADE2744A3000}" type="slidenum">
              <a:rPr lang="en-US" sz="2000" smtClean="0">
                <a:latin typeface="Arial Rounded MT Bold" pitchFamily="34" charset="0"/>
                <a:ea typeface="Times" pitchFamily="18" charset="0"/>
              </a:rPr>
              <a:pPr/>
              <a:t>10</a:t>
            </a:fld>
            <a:endParaRPr lang="en-US" sz="2000">
              <a:latin typeface="Arial Rounded MT Bold" pitchFamily="34" charset="0"/>
              <a:ea typeface="Times" pitchFamily="18" charset="0"/>
            </a:endParaRPr>
          </a:p>
        </p:txBody>
      </p:sp>
      <p:sp>
        <p:nvSpPr>
          <p:cNvPr id="35843" name="Rectangle 2"/>
          <p:cNvSpPr>
            <a:spLocks noGrp="1" noChangeArrowheads="1"/>
          </p:cNvSpPr>
          <p:nvPr>
            <p:ph type="title"/>
          </p:nvPr>
        </p:nvSpPr>
        <p:spPr>
          <a:xfrm>
            <a:off x="263352" y="116632"/>
            <a:ext cx="10009112" cy="108012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marL="457200" lvl="1" algn="l" rtl="0">
              <a:lnSpc>
                <a:spcPct val="90000"/>
              </a:lnSpc>
              <a:spcBef>
                <a:spcPts val="500"/>
              </a:spcBef>
              <a:defRPr/>
            </a:pPr>
            <a:r>
              <a:rPr lang="en-US" sz="4000" kern="1200" dirty="0" smtClean="0">
                <a:solidFill>
                  <a:schemeClr val="tx1"/>
                </a:solidFill>
                <a:latin typeface="Arial Black" panose="020B0A04020102020204" pitchFamily="34" charset="0"/>
                <a:cs typeface="Calibri" panose="020F0502020204030204" pitchFamily="34" charset="0"/>
              </a:rPr>
              <a:t/>
            </a:r>
            <a:br>
              <a:rPr lang="en-US" sz="4000" kern="1200" dirty="0" smtClean="0">
                <a:solidFill>
                  <a:schemeClr val="tx1"/>
                </a:solidFill>
                <a:latin typeface="Arial Black" panose="020B0A04020102020204" pitchFamily="34" charset="0"/>
                <a:cs typeface="Calibri" panose="020F0502020204030204" pitchFamily="34" charset="0"/>
              </a:rPr>
            </a:br>
            <a:r>
              <a:rPr lang="en-US" sz="4000" kern="1200" dirty="0" smtClean="0">
                <a:solidFill>
                  <a:schemeClr val="tx1"/>
                </a:solidFill>
                <a:latin typeface="Arial Black" panose="020B0A04020102020204" pitchFamily="34" charset="0"/>
                <a:cs typeface="Calibri" panose="020F0502020204030204" pitchFamily="34" charset="0"/>
              </a:rPr>
              <a:t>3RD GENERATION COMPUTERS </a:t>
            </a:r>
            <a:r>
              <a:rPr lang="en-US" sz="2700" dirty="0" smtClean="0">
                <a:solidFill>
                  <a:srgbClr val="0066FF"/>
                </a:solidFill>
                <a:latin typeface="Arial Black" panose="020B0A04020102020204" pitchFamily="34" charset="0"/>
              </a:rPr>
              <a:t>INTEGRATED </a:t>
            </a:r>
            <a:r>
              <a:rPr lang="en-US" sz="2700" dirty="0" smtClean="0">
                <a:latin typeface="Arial Black" panose="020B0A04020102020204" pitchFamily="34" charset="0"/>
                <a:cs typeface="Calibri" panose="020F0502020204030204" pitchFamily="34" charset="0"/>
              </a:rPr>
              <a:t>CIRCUIT</a:t>
            </a:r>
            <a:r>
              <a:rPr lang="en-US" sz="2700" dirty="0" smtClean="0">
                <a:solidFill>
                  <a:srgbClr val="0066FF"/>
                </a:solidFill>
                <a:latin typeface="Arial Black" panose="020B0A04020102020204" pitchFamily="34" charset="0"/>
              </a:rPr>
              <a:t> (IC) </a:t>
            </a:r>
            <a:br>
              <a:rPr lang="en-US" sz="2700" dirty="0" smtClean="0">
                <a:solidFill>
                  <a:srgbClr val="0066FF"/>
                </a:solidFill>
                <a:latin typeface="Arial Black" panose="020B0A04020102020204" pitchFamily="34" charset="0"/>
              </a:rPr>
            </a:br>
            <a:endParaRPr lang="en-US" sz="2700" kern="1200" dirty="0">
              <a:solidFill>
                <a:schemeClr val="tx1"/>
              </a:solidFill>
              <a:latin typeface="Arial Black" panose="020B0A04020102020204" pitchFamily="34" charset="0"/>
              <a:cs typeface="Calibri" panose="020F0502020204030204" pitchFamily="34" charset="0"/>
            </a:endParaRPr>
          </a:p>
        </p:txBody>
      </p:sp>
      <p:sp>
        <p:nvSpPr>
          <p:cNvPr id="22532" name="Rectangle 3"/>
          <p:cNvSpPr>
            <a:spLocks noGrp="1" noChangeArrowheads="1"/>
          </p:cNvSpPr>
          <p:nvPr>
            <p:ph type="body" idx="1"/>
          </p:nvPr>
        </p:nvSpPr>
        <p:spPr>
          <a:xfrm>
            <a:off x="263352" y="1340768"/>
            <a:ext cx="11522248" cy="4755232"/>
          </a:xfrm>
        </p:spPr>
        <p:txBody>
          <a:bodyPr>
            <a:normAutofit/>
          </a:bodyPr>
          <a:lstStyle/>
          <a:p>
            <a:pPr algn="just" eaLnBrk="1" hangingPunct="1">
              <a:lnSpc>
                <a:spcPct val="90000"/>
              </a:lnSpc>
              <a:buFontTx/>
              <a:buNone/>
              <a:defRPr/>
            </a:pPr>
            <a:r>
              <a:rPr lang="en-US" sz="2400" dirty="0">
                <a:latin typeface="Arial" panose="020B0604020202020204" pitchFamily="34" charset="0"/>
                <a:cs typeface="Arial" panose="020B0604020202020204" pitchFamily="34" charset="0"/>
              </a:rPr>
              <a:t>The ability to place circuits onto silicon chips</a:t>
            </a:r>
          </a:p>
          <a:p>
            <a:pPr lvl="1" algn="just">
              <a:defRPr/>
            </a:pPr>
            <a:r>
              <a:rPr lang="en-US" dirty="0">
                <a:latin typeface="Arial" panose="020B0604020202020204" pitchFamily="34" charset="0"/>
                <a:cs typeface="Arial" panose="020B0604020202020204" pitchFamily="34" charset="0"/>
              </a:rPr>
              <a:t>Replaced both transistors and magnetic core memory</a:t>
            </a:r>
          </a:p>
          <a:p>
            <a:pPr lvl="1" algn="just">
              <a:defRPr/>
            </a:pPr>
            <a:r>
              <a:rPr lang="en-US" dirty="0">
                <a:latin typeface="Arial" panose="020B0604020202020204" pitchFamily="34" charset="0"/>
                <a:cs typeface="Arial" panose="020B0604020202020204" pitchFamily="34" charset="0"/>
              </a:rPr>
              <a:t>Result was easily mass-produced components reducing the cost of computer manufacturing significantly</a:t>
            </a:r>
          </a:p>
          <a:p>
            <a:pPr lvl="1" algn="just">
              <a:defRPr/>
            </a:pPr>
            <a:r>
              <a:rPr lang="en-US" dirty="0">
                <a:latin typeface="Arial" panose="020B0604020202020204" pitchFamily="34" charset="0"/>
                <a:cs typeface="Arial" panose="020B0604020202020204" pitchFamily="34" charset="0"/>
              </a:rPr>
              <a:t>Also increased speed and memory capacity</a:t>
            </a:r>
          </a:p>
          <a:p>
            <a:pPr lvl="1" algn="just">
              <a:defRPr/>
            </a:pPr>
            <a:r>
              <a:rPr lang="en-US" dirty="0">
                <a:latin typeface="Arial" panose="020B0604020202020204" pitchFamily="34" charset="0"/>
                <a:cs typeface="Arial" panose="020B0604020202020204" pitchFamily="34" charset="0"/>
              </a:rPr>
              <a:t>Computer families introduced</a:t>
            </a:r>
          </a:p>
          <a:p>
            <a:pPr lvl="1" algn="just">
              <a:defRPr/>
            </a:pPr>
            <a:r>
              <a:rPr lang="en-US" dirty="0">
                <a:latin typeface="Arial" panose="020B0604020202020204" pitchFamily="34" charset="0"/>
                <a:cs typeface="Arial" panose="020B0604020202020204" pitchFamily="34" charset="0"/>
              </a:rPr>
              <a:t>Minicomputers introduced</a:t>
            </a:r>
          </a:p>
          <a:p>
            <a:pPr lvl="1" algn="just">
              <a:defRPr/>
            </a:pPr>
            <a:r>
              <a:rPr lang="en-US" dirty="0">
                <a:latin typeface="Arial" panose="020B0604020202020204" pitchFamily="34" charset="0"/>
                <a:cs typeface="Arial" panose="020B0604020202020204" pitchFamily="34" charset="0"/>
              </a:rPr>
              <a:t>More sophisticated programming languages and OS developed</a:t>
            </a:r>
          </a:p>
          <a:p>
            <a:pPr lvl="1" algn="just">
              <a:defRPr/>
            </a:pPr>
            <a:r>
              <a:rPr lang="en-US" dirty="0">
                <a:latin typeface="Arial" panose="020B0604020202020204" pitchFamily="34" charset="0"/>
                <a:cs typeface="Arial" panose="020B0604020202020204" pitchFamily="34" charset="0"/>
              </a:rPr>
              <a:t>Popular computers included PDP-8, PDP-11, IBM 360 and Cray produced their first supercomputer, Cray-1</a:t>
            </a:r>
          </a:p>
          <a:p>
            <a:pPr lvl="1" algn="just">
              <a:defRPr/>
            </a:pPr>
            <a:r>
              <a:rPr lang="en-US" dirty="0">
                <a:latin typeface="Arial" panose="020B0604020202020204" pitchFamily="34" charset="0"/>
                <a:cs typeface="Arial" panose="020B0604020202020204" pitchFamily="34" charset="0"/>
              </a:rPr>
              <a:t>Silicon chips now contained  both logic (CPU) and  memory</a:t>
            </a:r>
          </a:p>
          <a:p>
            <a:pPr lvl="1" algn="just">
              <a:defRPr/>
            </a:pPr>
            <a:r>
              <a:rPr lang="en-US" dirty="0">
                <a:latin typeface="Arial" panose="020B0604020202020204" pitchFamily="34" charset="0"/>
                <a:cs typeface="Arial" panose="020B0604020202020204" pitchFamily="34" charset="0"/>
              </a:rPr>
              <a:t>Large-scale computer usage led to time-sharing OS</a:t>
            </a:r>
          </a:p>
          <a:p>
            <a:pPr marL="457200" lvl="1" indent="0" algn="just" eaLnBrk="1" hangingPunct="1">
              <a:lnSpc>
                <a:spcPct val="90000"/>
              </a:lnSpc>
              <a:buFontTx/>
              <a:buNone/>
              <a:defRPr/>
            </a:pPr>
            <a:endParaRPr lang="en-US" dirty="0">
              <a:latin typeface="Arial" panose="020B0604020202020204" pitchFamily="34" charset="0"/>
              <a:cs typeface="Arial" panose="020B0604020202020204" pitchFamily="34" charset="0"/>
            </a:endParaRPr>
          </a:p>
          <a:p>
            <a:pPr lvl="2" eaLnBrk="1" hangingPunct="1">
              <a:lnSpc>
                <a:spcPct val="90000"/>
              </a:lnSpc>
              <a:defRPr/>
            </a:pPr>
            <a:endParaRPr lang="en-US" sz="1800" dirty="0">
              <a:latin typeface="Arial Rounded MT Bold"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43" name="Google Shape;143;p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a:t>This method is simple and also works as reverse of Binary to Octal Conversion. The algorithm is explained as following below.</a:t>
            </a:r>
            <a:endParaRPr/>
          </a:p>
          <a:p>
            <a:pPr marL="342900" indent="-342900" algn="just">
              <a:spcBef>
                <a:spcPts val="640"/>
              </a:spcBef>
              <a:buClr>
                <a:schemeClr val="dk1"/>
              </a:buClr>
              <a:buSzPts val="3200"/>
            </a:pPr>
            <a:r>
              <a:rPr lang="en-US"/>
              <a:t>Take Octal number as input</a:t>
            </a:r>
            <a:endParaRPr/>
          </a:p>
          <a:p>
            <a:pPr marL="342900" indent="-342900" algn="just">
              <a:spcBef>
                <a:spcPts val="640"/>
              </a:spcBef>
              <a:buClr>
                <a:schemeClr val="dk1"/>
              </a:buClr>
              <a:buSzPts val="3200"/>
            </a:pPr>
            <a:r>
              <a:rPr lang="en-US"/>
              <a:t>Convert each digit of octal into binary.</a:t>
            </a:r>
            <a:endParaRPr/>
          </a:p>
          <a:p>
            <a:pPr marL="342900" indent="-342900" algn="just">
              <a:spcBef>
                <a:spcPts val="640"/>
              </a:spcBef>
              <a:buClr>
                <a:schemeClr val="dk1"/>
              </a:buClr>
              <a:buSzPts val="3200"/>
            </a:pPr>
            <a:r>
              <a:rPr lang="en-US"/>
              <a:t>That will be output as binary number.</a:t>
            </a:r>
            <a:endParaRPr/>
          </a:p>
        </p:txBody>
      </p:sp>
      <p:sp>
        <p:nvSpPr>
          <p:cNvPr id="145" name="Google Shape;145;p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100</a:t>
            </a:fld>
            <a:endParaRPr/>
          </a:p>
        </p:txBody>
      </p:sp>
      <p:sp>
        <p:nvSpPr>
          <p:cNvPr id="146" name="Google Shape;146;p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52" name="Google Shape;152;p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Example-1</a:t>
            </a:r>
            <a:r>
              <a:rPr lang="en-US">
                <a:solidFill>
                  <a:srgbClr val="00B0F0"/>
                </a:solidFill>
              </a:rPr>
              <a:t> Convert octal number 25 into binary number.</a:t>
            </a:r>
            <a:endParaRPr/>
          </a:p>
        </p:txBody>
      </p:sp>
      <p:pic>
        <p:nvPicPr>
          <p:cNvPr id="153" name="Google Shape;153;p7"/>
          <p:cNvPicPr preferRelativeResize="0"/>
          <p:nvPr/>
        </p:nvPicPr>
        <p:blipFill rotWithShape="1">
          <a:blip r:embed="rId3" cstate="print">
            <a:alphaModFix/>
          </a:blip>
          <a:srcRect/>
          <a:stretch/>
        </p:blipFill>
        <p:spPr>
          <a:xfrm>
            <a:off x="3505200" y="2819400"/>
            <a:ext cx="4876800" cy="3432352"/>
          </a:xfrm>
          <a:prstGeom prst="rect">
            <a:avLst/>
          </a:prstGeom>
          <a:noFill/>
          <a:ln>
            <a:noFill/>
          </a:ln>
        </p:spPr>
      </p:pic>
      <p:sp>
        <p:nvSpPr>
          <p:cNvPr id="155" name="Google Shape;155;p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101</a:t>
            </a:fld>
            <a:endParaRPr/>
          </a:p>
        </p:txBody>
      </p:sp>
      <p:sp>
        <p:nvSpPr>
          <p:cNvPr id="156" name="Google Shape;156;p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62" name="Google Shape;162;p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Example-2</a:t>
            </a:r>
            <a:r>
              <a:rPr lang="en-US">
                <a:solidFill>
                  <a:srgbClr val="00B0F0"/>
                </a:solidFill>
              </a:rPr>
              <a:t> Convert octal number 540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(540)</a:t>
            </a:r>
            <a:r>
              <a:rPr lang="en-US" baseline="-25000"/>
              <a:t>8</a:t>
            </a:r>
            <a:r>
              <a:rPr lang="en-US"/>
              <a:t> = (101 100 000)</a:t>
            </a:r>
            <a:r>
              <a:rPr lang="en-US" baseline="-25000"/>
              <a:t>2</a:t>
            </a:r>
            <a:r>
              <a:rPr lang="en-US"/>
              <a:t> = (101100000)</a:t>
            </a:r>
            <a:r>
              <a:rPr lang="en-US" baseline="-25000"/>
              <a:t>2</a:t>
            </a:r>
            <a:endParaRPr/>
          </a:p>
        </p:txBody>
      </p:sp>
      <p:sp>
        <p:nvSpPr>
          <p:cNvPr id="164" name="Google Shape;164;p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102</a:t>
            </a:fld>
            <a:endParaRPr/>
          </a:p>
        </p:txBody>
      </p:sp>
      <p:sp>
        <p:nvSpPr>
          <p:cNvPr id="165" name="Google Shape;165;p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71" name="Google Shape;171;p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3: Convert octal number 12.5 &amp; 721 into binary number.</a:t>
            </a:r>
            <a:endParaRPr/>
          </a:p>
        </p:txBody>
      </p:sp>
      <p:pic>
        <p:nvPicPr>
          <p:cNvPr id="172" name="Google Shape;172;p9"/>
          <p:cNvPicPr preferRelativeResize="0"/>
          <p:nvPr/>
        </p:nvPicPr>
        <p:blipFill rotWithShape="1">
          <a:blip r:embed="rId3" cstate="print">
            <a:alphaModFix/>
          </a:blip>
          <a:srcRect l="5455" t="3607" r="30908" b="9829"/>
          <a:stretch/>
        </p:blipFill>
        <p:spPr>
          <a:xfrm>
            <a:off x="4572000" y="2895600"/>
            <a:ext cx="3276600" cy="3657600"/>
          </a:xfrm>
          <a:prstGeom prst="rect">
            <a:avLst/>
          </a:prstGeom>
          <a:noFill/>
          <a:ln w="228600" cap="sq" cmpd="thickThin">
            <a:solidFill>
              <a:srgbClr val="000000"/>
            </a:solidFill>
            <a:prstDash val="solid"/>
            <a:miter lim="800000"/>
            <a:headEnd type="none" w="sm" len="sm"/>
            <a:tailEnd type="none" w="sm" len="sm"/>
          </a:ln>
        </p:spPr>
      </p:pic>
      <p:sp>
        <p:nvSpPr>
          <p:cNvPr id="174" name="Google Shape;174;p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103</a:t>
            </a:fld>
            <a:endParaRPr/>
          </a:p>
        </p:txBody>
      </p:sp>
      <p:sp>
        <p:nvSpPr>
          <p:cNvPr id="175" name="Google Shape;175;p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81" name="Google Shape;181;p1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a:solidFill>
                  <a:srgbClr val="00B0F0"/>
                </a:solidFill>
              </a:rPr>
              <a:t>Example 4: Convert octal number 352.563 into binary number.</a:t>
            </a:r>
            <a:endParaRPr/>
          </a:p>
          <a:p>
            <a:pPr marL="342900" indent="-342900">
              <a:spcBef>
                <a:spcPts val="640"/>
              </a:spcBef>
              <a:buClr>
                <a:schemeClr val="dk1"/>
              </a:buClr>
              <a:buSzPts val="3200"/>
            </a:pPr>
            <a:r>
              <a:rPr lang="en-US"/>
              <a:t>According to above algorithm, equivalent binary number will be,</a:t>
            </a:r>
            <a:endParaRPr/>
          </a:p>
          <a:p>
            <a:pPr marL="342900" indent="-342900">
              <a:spcBef>
                <a:spcPts val="640"/>
              </a:spcBef>
              <a:buClr>
                <a:schemeClr val="dk1"/>
              </a:buClr>
              <a:buSzPts val="3200"/>
            </a:pPr>
            <a:r>
              <a:rPr lang="en-US"/>
              <a:t>= (352.563)</a:t>
            </a:r>
            <a:r>
              <a:rPr lang="en-US" baseline="-25000"/>
              <a:t>8</a:t>
            </a:r>
            <a:r>
              <a:rPr lang="en-US"/>
              <a:t> = (011 101 010 . 101 110 011)</a:t>
            </a:r>
            <a:r>
              <a:rPr lang="en-US" baseline="-25000"/>
              <a:t>2</a:t>
            </a:r>
            <a:r>
              <a:rPr lang="en-US"/>
              <a:t> = (011101010.101110011)</a:t>
            </a:r>
            <a:r>
              <a:rPr lang="en-US" baseline="-25000"/>
              <a:t>2</a:t>
            </a:r>
            <a:endParaRPr/>
          </a:p>
        </p:txBody>
      </p:sp>
      <p:sp>
        <p:nvSpPr>
          <p:cNvPr id="183" name="Google Shape;183;p1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104</a:t>
            </a:fld>
            <a:endParaRPr/>
          </a:p>
        </p:txBody>
      </p:sp>
      <p:sp>
        <p:nvSpPr>
          <p:cNvPr id="184" name="Google Shape;184;p1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0" name="Google Shape;190;p11"/>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To convert an octal number to a decimal number we need to multiply each digit of the given octal with the reducing power of 8. </a:t>
            </a:r>
            <a:endParaRPr/>
          </a:p>
          <a:p>
            <a:pPr marL="342900" indent="-342900">
              <a:spcBef>
                <a:spcPts val="640"/>
              </a:spcBef>
              <a:buClr>
                <a:schemeClr val="dk1"/>
              </a:buClr>
              <a:buSzPts val="3200"/>
            </a:pPr>
            <a:r>
              <a:rPr lang="en-US"/>
              <a:t>Let us learn here, the conversion of Octal number to Decimal Number or base 8 to base 10.</a:t>
            </a:r>
            <a:endParaRPr/>
          </a:p>
        </p:txBody>
      </p:sp>
      <p:sp>
        <p:nvSpPr>
          <p:cNvPr id="192" name="Google Shape;192;p1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105</a:t>
            </a:fld>
            <a:endParaRPr/>
          </a:p>
        </p:txBody>
      </p:sp>
      <p:sp>
        <p:nvSpPr>
          <p:cNvPr id="193" name="Google Shape;193;p1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199" name="Google Shape;199;p1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octal number 37246</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b="1"/>
          </a:p>
        </p:txBody>
      </p:sp>
      <p:pic>
        <p:nvPicPr>
          <p:cNvPr id="200" name="Google Shape;200;p12"/>
          <p:cNvPicPr preferRelativeResize="0"/>
          <p:nvPr/>
        </p:nvPicPr>
        <p:blipFill rotWithShape="1">
          <a:blip r:embed="rId3" cstate="print">
            <a:alphaModFix/>
          </a:blip>
          <a:srcRect/>
          <a:stretch/>
        </p:blipFill>
        <p:spPr>
          <a:xfrm>
            <a:off x="3352800" y="2895601"/>
            <a:ext cx="5334000" cy="3747871"/>
          </a:xfrm>
          <a:prstGeom prst="rect">
            <a:avLst/>
          </a:prstGeom>
          <a:noFill/>
          <a:ln>
            <a:noFill/>
          </a:ln>
        </p:spPr>
      </p:pic>
      <p:sp>
        <p:nvSpPr>
          <p:cNvPr id="202" name="Google Shape;202;p1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106</a:t>
            </a:fld>
            <a:endParaRPr/>
          </a:p>
        </p:txBody>
      </p:sp>
      <p:sp>
        <p:nvSpPr>
          <p:cNvPr id="203" name="Google Shape;203;p1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09" name="Google Shape;209;p1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1725.43</a:t>
            </a:r>
            <a:r>
              <a:rPr lang="en-US" baseline="-25000">
                <a:solidFill>
                  <a:srgbClr val="00B0F0"/>
                </a:solidFill>
              </a:rPr>
              <a:t>(8)</a:t>
            </a:r>
            <a:r>
              <a:rPr lang="en-US">
                <a:solidFill>
                  <a:srgbClr val="00B0F0"/>
                </a:solidFill>
              </a:rPr>
              <a:t> into decimal form.</a:t>
            </a:r>
            <a:endParaRPr/>
          </a:p>
          <a:p>
            <a:pPr marL="342900" indent="-139700">
              <a:spcBef>
                <a:spcPts val="640"/>
              </a:spcBef>
              <a:buClr>
                <a:schemeClr val="dk1"/>
              </a:buClr>
              <a:buSzPts val="3200"/>
              <a:buNone/>
            </a:pPr>
            <a:endParaRPr/>
          </a:p>
        </p:txBody>
      </p:sp>
      <p:pic>
        <p:nvPicPr>
          <p:cNvPr id="210" name="Google Shape;210;p13"/>
          <p:cNvPicPr preferRelativeResize="0"/>
          <p:nvPr/>
        </p:nvPicPr>
        <p:blipFill rotWithShape="1">
          <a:blip r:embed="rId3" cstate="print">
            <a:alphaModFix/>
          </a:blip>
          <a:srcRect l="7142" t="17563" r="4286" b="8992"/>
          <a:stretch/>
        </p:blipFill>
        <p:spPr>
          <a:xfrm>
            <a:off x="3276600" y="2667000"/>
            <a:ext cx="5105400" cy="3787877"/>
          </a:xfrm>
          <a:prstGeom prst="rect">
            <a:avLst/>
          </a:prstGeom>
          <a:noFill/>
          <a:ln>
            <a:noFill/>
          </a:ln>
        </p:spPr>
      </p:pic>
      <p:sp>
        <p:nvSpPr>
          <p:cNvPr id="212" name="Google Shape;212;p1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107</a:t>
            </a:fld>
            <a:endParaRPr/>
          </a:p>
        </p:txBody>
      </p:sp>
      <p:sp>
        <p:nvSpPr>
          <p:cNvPr id="213" name="Google Shape;213;p1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Decimal</a:t>
            </a:r>
            <a:endParaRPr/>
          </a:p>
        </p:txBody>
      </p:sp>
      <p:sp>
        <p:nvSpPr>
          <p:cNvPr id="219" name="Google Shape;219;p1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3: </a:t>
            </a:r>
            <a:r>
              <a:rPr lang="en-US">
                <a:solidFill>
                  <a:srgbClr val="00B0F0"/>
                </a:solidFill>
              </a:rPr>
              <a:t>Convert octal number 7.12172</a:t>
            </a:r>
            <a:r>
              <a:rPr lang="en-US" baseline="-25000">
                <a:solidFill>
                  <a:srgbClr val="00B0F0"/>
                </a:solidFill>
              </a:rPr>
              <a:t>(8)</a:t>
            </a:r>
            <a:r>
              <a:rPr lang="en-US">
                <a:solidFill>
                  <a:srgbClr val="00B0F0"/>
                </a:solidFill>
              </a:rPr>
              <a:t> into decimal form.</a:t>
            </a:r>
            <a:endParaRPr/>
          </a:p>
          <a:p>
            <a:pPr marL="342900" indent="-342900">
              <a:spcBef>
                <a:spcPts val="640"/>
              </a:spcBef>
              <a:buClr>
                <a:schemeClr val="dk1"/>
              </a:buClr>
              <a:buSzPts val="3200"/>
            </a:pPr>
            <a:r>
              <a:rPr lang="en-US"/>
              <a:t>= 7x8</a:t>
            </a:r>
            <a:r>
              <a:rPr lang="en-US" baseline="30000"/>
              <a:t>0</a:t>
            </a:r>
            <a:r>
              <a:rPr lang="en-US"/>
              <a:t> + 1x8</a:t>
            </a:r>
            <a:r>
              <a:rPr lang="en-US" baseline="30000"/>
              <a:t>-1</a:t>
            </a:r>
            <a:r>
              <a:rPr lang="en-US"/>
              <a:t> + 2x8</a:t>
            </a:r>
            <a:r>
              <a:rPr lang="en-US" baseline="30000"/>
              <a:t>-2</a:t>
            </a:r>
            <a:r>
              <a:rPr lang="en-US"/>
              <a:t> + 1x8</a:t>
            </a:r>
            <a:r>
              <a:rPr lang="en-US" baseline="30000"/>
              <a:t>-3</a:t>
            </a:r>
            <a:r>
              <a:rPr lang="en-US"/>
              <a:t> + 7x8</a:t>
            </a:r>
            <a:r>
              <a:rPr lang="en-US" baseline="30000"/>
              <a:t>-4</a:t>
            </a:r>
            <a:r>
              <a:rPr lang="en-US"/>
              <a:t> + 2x8</a:t>
            </a:r>
            <a:r>
              <a:rPr lang="en-US" baseline="30000"/>
              <a:t>-5</a:t>
            </a:r>
            <a:r>
              <a:rPr lang="en-US"/>
              <a:t> </a:t>
            </a:r>
            <a:endParaRPr/>
          </a:p>
          <a:p>
            <a:pPr marL="342900" indent="-342900">
              <a:spcBef>
                <a:spcPts val="640"/>
              </a:spcBef>
              <a:buClr>
                <a:schemeClr val="dk1"/>
              </a:buClr>
              <a:buSzPts val="3200"/>
            </a:pPr>
            <a:r>
              <a:rPr lang="en-US"/>
              <a:t>= 7 + 0.125 + 0.03125 + 0.001953125 + 0.001708984375 + 0.00006103515624 </a:t>
            </a:r>
            <a:endParaRPr/>
          </a:p>
          <a:p>
            <a:pPr marL="342900" indent="-342900">
              <a:spcBef>
                <a:spcPts val="640"/>
              </a:spcBef>
              <a:buClr>
                <a:schemeClr val="dk1"/>
              </a:buClr>
              <a:buSzPts val="3200"/>
            </a:pPr>
            <a:r>
              <a:rPr lang="en-US"/>
              <a:t>= 10.1599</a:t>
            </a:r>
            <a:endParaRPr/>
          </a:p>
          <a:p>
            <a:pPr marL="342900" indent="-139700">
              <a:spcBef>
                <a:spcPts val="640"/>
              </a:spcBef>
              <a:buClr>
                <a:schemeClr val="dk1"/>
              </a:buClr>
              <a:buSzPts val="3200"/>
              <a:buNone/>
            </a:pPr>
            <a:endParaRPr/>
          </a:p>
        </p:txBody>
      </p:sp>
      <p:sp>
        <p:nvSpPr>
          <p:cNvPr id="221" name="Google Shape;221;p1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108</a:t>
            </a:fld>
            <a:endParaRPr/>
          </a:p>
        </p:txBody>
      </p:sp>
      <p:sp>
        <p:nvSpPr>
          <p:cNvPr id="222" name="Google Shape;222;p1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sp>
        <p:nvSpPr>
          <p:cNvPr id="228" name="Google Shape;228;p15"/>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octal number into a </a:t>
            </a:r>
            <a:endParaRPr/>
          </a:p>
          <a:p>
            <a:pPr marL="342900" indent="-342900">
              <a:spcBef>
                <a:spcPts val="640"/>
              </a:spcBef>
              <a:buClr>
                <a:srgbClr val="FF0000"/>
              </a:buClr>
              <a:buSzPts val="3200"/>
            </a:pPr>
            <a:r>
              <a:rPr lang="en-US">
                <a:solidFill>
                  <a:srgbClr val="FF0000"/>
                </a:solidFill>
              </a:rPr>
              <a:t>1. Binary Digit</a:t>
            </a:r>
            <a:endParaRPr/>
          </a:p>
          <a:p>
            <a:pPr marL="342900" indent="-342900">
              <a:spcBef>
                <a:spcPts val="640"/>
              </a:spcBef>
              <a:buClr>
                <a:srgbClr val="FF0000"/>
              </a:buClr>
              <a:buSzPts val="3200"/>
            </a:pPr>
            <a:r>
              <a:rPr lang="en-US">
                <a:solidFill>
                  <a:srgbClr val="FF0000"/>
                </a:solidFill>
              </a:rPr>
              <a:t>2. binary to Hexadecimal</a:t>
            </a:r>
            <a:endParaRPr>
              <a:solidFill>
                <a:srgbClr val="FF0000"/>
              </a:solidFill>
            </a:endParaRPr>
          </a:p>
        </p:txBody>
      </p:sp>
      <p:sp>
        <p:nvSpPr>
          <p:cNvPr id="230" name="Google Shape;230;p1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109</a:t>
            </a:fld>
            <a:endParaRPr/>
          </a:p>
        </p:txBody>
      </p:sp>
      <p:sp>
        <p:nvSpPr>
          <p:cNvPr id="231" name="Google Shape;231;p1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0"/>
          </p:nvPr>
        </p:nvSpPr>
        <p:spPr>
          <a:noFill/>
        </p:spPr>
        <p:txBody>
          <a:bodyPr/>
          <a:lstStyle/>
          <a:p>
            <a:fld id="{EA94AC8D-009D-444F-8440-39107A99AA6B}" type="slidenum">
              <a:rPr lang="en-US" sz="2000" smtClean="0">
                <a:latin typeface="Arial" pitchFamily="34" charset="0"/>
                <a:ea typeface="Times" pitchFamily="18" charset="0"/>
              </a:rPr>
              <a:pPr/>
              <a:t>11</a:t>
            </a:fld>
            <a:endParaRPr lang="en-US" sz="2000">
              <a:latin typeface="Arial" pitchFamily="34" charset="0"/>
              <a:ea typeface="Times" pitchFamily="18" charset="0"/>
            </a:endParaRPr>
          </a:p>
        </p:txBody>
      </p:sp>
      <p:sp>
        <p:nvSpPr>
          <p:cNvPr id="36867" name="Rectangle 2"/>
          <p:cNvSpPr>
            <a:spLocks noGrp="1" noChangeArrowheads="1"/>
          </p:cNvSpPr>
          <p:nvPr>
            <p:ph type="title"/>
          </p:nvPr>
        </p:nvSpPr>
        <p:spPr>
          <a:xfrm>
            <a:off x="263352" y="332656"/>
            <a:ext cx="10225136" cy="854794"/>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eaLnBrk="1" hangingPunct="1"/>
            <a:r>
              <a:rPr lang="en-US" sz="3200" b="1" dirty="0">
                <a:latin typeface="Arial Black" panose="020B0A04020102020204" pitchFamily="34" charset="0"/>
              </a:rPr>
              <a:t>4</a:t>
            </a:r>
            <a:r>
              <a:rPr lang="en-US" sz="3200" b="1" baseline="30000" dirty="0">
                <a:latin typeface="Arial Black" panose="020B0A04020102020204" pitchFamily="34" charset="0"/>
              </a:rPr>
              <a:t>th</a:t>
            </a:r>
            <a:r>
              <a:rPr lang="en-US" sz="3200" b="1" dirty="0">
                <a:latin typeface="Arial Black" panose="020B0A04020102020204" pitchFamily="34" charset="0"/>
              </a:rPr>
              <a:t> Generation </a:t>
            </a:r>
            <a:r>
              <a:rPr lang="en-US" sz="3200" b="1" dirty="0" smtClean="0">
                <a:latin typeface="Arial Black" panose="020B0A04020102020204" pitchFamily="34" charset="0"/>
              </a:rPr>
              <a:t>Computers 1971-Present</a:t>
            </a:r>
            <a:r>
              <a:rPr lang="en-US" sz="3200" b="1" dirty="0">
                <a:latin typeface="Arial Black" panose="020B0A04020102020204" pitchFamily="34" charset="0"/>
              </a:rPr>
              <a:t>: Microprocessors</a:t>
            </a:r>
          </a:p>
        </p:txBody>
      </p:sp>
      <p:sp>
        <p:nvSpPr>
          <p:cNvPr id="36868" name="Rectangle 3"/>
          <p:cNvSpPr>
            <a:spLocks noGrp="1" noChangeArrowheads="1"/>
          </p:cNvSpPr>
          <p:nvPr>
            <p:ph type="body" idx="1"/>
          </p:nvPr>
        </p:nvSpPr>
        <p:spPr>
          <a:xfrm>
            <a:off x="263352" y="1295400"/>
            <a:ext cx="11233248" cy="4953000"/>
          </a:xfrm>
        </p:spPr>
        <p:txBody>
          <a:bodyPr/>
          <a:lstStyle/>
          <a:p>
            <a:pPr algn="just" eaLnBrk="1" hangingPunct="1">
              <a:lnSpc>
                <a:spcPct val="80000"/>
              </a:lnSpc>
            </a:pPr>
            <a:endParaRPr lang="en-US" sz="2400" dirty="0" smtClean="0">
              <a:latin typeface="Arial" panose="020B0604020202020204" pitchFamily="34" charset="0"/>
              <a:cs typeface="Arial" panose="020B0604020202020204" pitchFamily="34" charset="0"/>
            </a:endParaRPr>
          </a:p>
          <a:p>
            <a:pPr algn="just" eaLnBrk="1" hangingPunct="1">
              <a:lnSpc>
                <a:spcPct val="80000"/>
              </a:lnSpc>
            </a:pPr>
            <a:r>
              <a:rPr lang="en-US" sz="2400" dirty="0" smtClean="0">
                <a:latin typeface="Arial" panose="020B0604020202020204" pitchFamily="34" charset="0"/>
                <a:cs typeface="Arial" panose="020B0604020202020204" pitchFamily="34" charset="0"/>
              </a:rPr>
              <a:t>Miniaturization </a:t>
            </a:r>
            <a:r>
              <a:rPr lang="en-US" sz="2400" dirty="0">
                <a:latin typeface="Arial" panose="020B0604020202020204" pitchFamily="34" charset="0"/>
                <a:cs typeface="Arial" panose="020B0604020202020204" pitchFamily="34" charset="0"/>
              </a:rPr>
              <a:t>took over</a:t>
            </a:r>
          </a:p>
          <a:p>
            <a:pPr lvl="1" algn="just" eaLnBrk="1" hangingPunct="1">
              <a:lnSpc>
                <a:spcPct val="80000"/>
              </a:lnSpc>
            </a:pPr>
            <a:r>
              <a:rPr lang="en-US" sz="2000" dirty="0">
                <a:latin typeface="Arial" panose="020B0604020202020204" pitchFamily="34" charset="0"/>
                <a:cs typeface="Arial" panose="020B0604020202020204" pitchFamily="34" charset="0"/>
              </a:rPr>
              <a:t>From SSI (10-100 components per chip) to</a:t>
            </a:r>
          </a:p>
          <a:p>
            <a:pPr lvl="1" algn="just" eaLnBrk="1" hangingPunct="1">
              <a:lnSpc>
                <a:spcPct val="80000"/>
              </a:lnSpc>
            </a:pPr>
            <a:r>
              <a:rPr lang="en-US" sz="2000" dirty="0">
                <a:latin typeface="Arial" panose="020B0604020202020204" pitchFamily="34" charset="0"/>
                <a:cs typeface="Arial" panose="020B0604020202020204" pitchFamily="34" charset="0"/>
              </a:rPr>
              <a:t>MSI (100-1000), LSI (1,000-10,000), </a:t>
            </a:r>
            <a:r>
              <a:rPr lang="en-US" sz="2400" b="1" dirty="0">
                <a:solidFill>
                  <a:srgbClr val="FF0000"/>
                </a:solidFill>
                <a:latin typeface="Arial" panose="020B0604020202020204" pitchFamily="34" charset="0"/>
                <a:cs typeface="Arial" panose="020B0604020202020204" pitchFamily="34" charset="0"/>
              </a:rPr>
              <a:t>VLSI</a:t>
            </a:r>
            <a:r>
              <a:rPr lang="en-US" sz="24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(10,000</a:t>
            </a:r>
            <a:r>
              <a:rPr lang="en-US" sz="2000" dirty="0" smtClean="0">
                <a:latin typeface="Arial" panose="020B0604020202020204" pitchFamily="34" charset="0"/>
                <a:cs typeface="Arial" panose="020B0604020202020204" pitchFamily="34" charset="0"/>
              </a:rPr>
              <a:t>+)</a:t>
            </a:r>
          </a:p>
          <a:p>
            <a:pPr marL="457200" lvl="1" indent="0" algn="just" eaLnBrk="1" hangingPunct="1">
              <a:lnSpc>
                <a:spcPct val="80000"/>
              </a:lnSpc>
              <a:buNone/>
            </a:pPr>
            <a:endParaRPr lang="en-US" sz="20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Thousands of ICs were built onto a single silicon chip(VLSI), which allowed Intel, in 1971, to </a:t>
            </a:r>
          </a:p>
          <a:p>
            <a:pPr lvl="1" algn="just"/>
            <a:r>
              <a:rPr lang="en-US" sz="2000" dirty="0">
                <a:latin typeface="Arial" panose="020B0604020202020204" pitchFamily="34" charset="0"/>
                <a:cs typeface="Arial" panose="020B0604020202020204" pitchFamily="34" charset="0"/>
              </a:rPr>
              <a:t>create the world’s first microprocessor, the 4004, which was a fully functional, 4-bit system that ran at 108KHz. </a:t>
            </a:r>
          </a:p>
          <a:p>
            <a:pPr lvl="1" algn="just"/>
            <a:r>
              <a:rPr lang="en-US" sz="2400" dirty="0">
                <a:latin typeface="Arial" panose="020B0604020202020204" pitchFamily="34" charset="0"/>
                <a:cs typeface="Arial" panose="020B0604020202020204" pitchFamily="34" charset="0"/>
              </a:rPr>
              <a:t>Intel also introduced the RAM chip, accommodating 4Kb of memory on a single chip. This allowed computers of the </a:t>
            </a:r>
            <a:r>
              <a:rPr lang="en-US" sz="2400" b="1" dirty="0">
                <a:latin typeface="Arial" panose="020B0604020202020204" pitchFamily="34" charset="0"/>
                <a:cs typeface="Arial" panose="020B0604020202020204" pitchFamily="34" charset="0"/>
              </a:rPr>
              <a:t>4</a:t>
            </a:r>
            <a:r>
              <a:rPr lang="en-US" sz="2400" b="1" baseline="30000" dirty="0">
                <a:latin typeface="Arial" panose="020B0604020202020204" pitchFamily="34" charset="0"/>
                <a:cs typeface="Arial" panose="020B0604020202020204" pitchFamily="34" charset="0"/>
              </a:rPr>
              <a:t>th </a:t>
            </a:r>
            <a:r>
              <a:rPr lang="en-US" sz="2400" dirty="0">
                <a:latin typeface="Arial" panose="020B0604020202020204" pitchFamily="34" charset="0"/>
                <a:cs typeface="Arial" panose="020B0604020202020204" pitchFamily="34" charset="0"/>
              </a:rPr>
              <a:t>generation to become smaller and faster than their solid-state predecessors</a:t>
            </a:r>
          </a:p>
          <a:p>
            <a:pPr lvl="1" algn="just"/>
            <a:r>
              <a:rPr lang="en-US" sz="2400" dirty="0">
                <a:latin typeface="Arial" panose="020B0604020202020204" pitchFamily="34" charset="0"/>
                <a:cs typeface="Arial" panose="020B0604020202020204" pitchFamily="34" charset="0"/>
              </a:rPr>
              <a:t>Computers also saw the development of </a:t>
            </a:r>
            <a:r>
              <a:rPr lang="en-US" sz="2400" dirty="0">
                <a:solidFill>
                  <a:srgbClr val="0033CC"/>
                </a:solidFill>
                <a:latin typeface="Arial" panose="020B0604020202020204" pitchFamily="34" charset="0"/>
                <a:cs typeface="Arial" panose="020B0604020202020204" pitchFamily="34" charset="0"/>
              </a:rPr>
              <a:t>GUIs</a:t>
            </a:r>
            <a:r>
              <a:rPr lang="en-US" sz="2400" dirty="0">
                <a:latin typeface="Arial" panose="020B0604020202020204" pitchFamily="34" charset="0"/>
                <a:cs typeface="Arial" panose="020B0604020202020204" pitchFamily="34" charset="0"/>
              </a:rPr>
              <a:t>, the </a:t>
            </a:r>
            <a:r>
              <a:rPr lang="en-US" sz="2400" dirty="0">
                <a:solidFill>
                  <a:srgbClr val="0033CC"/>
                </a:solidFill>
                <a:latin typeface="Arial" panose="020B0604020202020204" pitchFamily="34" charset="0"/>
                <a:cs typeface="Arial" panose="020B0604020202020204" pitchFamily="34" charset="0"/>
              </a:rPr>
              <a:t>mouse</a:t>
            </a:r>
            <a:r>
              <a:rPr lang="en-US" sz="2400" dirty="0">
                <a:latin typeface="Arial" panose="020B0604020202020204" pitchFamily="34" charset="0"/>
                <a:cs typeface="Arial" panose="020B0604020202020204" pitchFamily="34" charset="0"/>
              </a:rPr>
              <a:t> and </a:t>
            </a:r>
            <a:r>
              <a:rPr lang="en-US" sz="2400" dirty="0">
                <a:solidFill>
                  <a:srgbClr val="0033CC"/>
                </a:solidFill>
                <a:latin typeface="Arial" panose="020B0604020202020204" pitchFamily="34" charset="0"/>
                <a:cs typeface="Arial" panose="020B0604020202020204" pitchFamily="34" charset="0"/>
              </a:rPr>
              <a:t>handheld</a:t>
            </a:r>
            <a:r>
              <a:rPr lang="en-US" sz="2400" dirty="0">
                <a:latin typeface="Arial" panose="020B0604020202020204" pitchFamily="34" charset="0"/>
                <a:cs typeface="Arial" panose="020B0604020202020204" pitchFamily="34" charset="0"/>
              </a:rPr>
              <a:t> devices</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Hexadecimal</a:t>
            </a:r>
            <a:endParaRPr/>
          </a:p>
        </p:txBody>
      </p:sp>
      <p:pic>
        <p:nvPicPr>
          <p:cNvPr id="237" name="Google Shape;237;p16"/>
          <p:cNvPicPr preferRelativeResize="0">
            <a:picLocks noGrp="1"/>
          </p:cNvPicPr>
          <p:nvPr>
            <p:ph type="body" idx="1"/>
          </p:nvPr>
        </p:nvPicPr>
        <p:blipFill rotWithShape="1">
          <a:blip r:embed="rId3" cstate="print">
            <a:alphaModFix/>
          </a:blip>
          <a:srcRect/>
          <a:stretch/>
        </p:blipFill>
        <p:spPr>
          <a:xfrm>
            <a:off x="4191000" y="1524001"/>
            <a:ext cx="3581400" cy="5000445"/>
          </a:xfrm>
          <a:prstGeom prst="rect">
            <a:avLst/>
          </a:prstGeom>
          <a:noFill/>
          <a:ln>
            <a:noFill/>
          </a:ln>
        </p:spPr>
      </p:pic>
      <p:sp>
        <p:nvSpPr>
          <p:cNvPr id="239" name="Google Shape;239;p16"/>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110</a:t>
            </a:fld>
            <a:endParaRPr/>
          </a:p>
        </p:txBody>
      </p:sp>
      <p:sp>
        <p:nvSpPr>
          <p:cNvPr id="240" name="Google Shape;240;p16"/>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7"/>
          <p:cNvSpPr txBox="1">
            <a:spLocks noGrp="1"/>
          </p:cNvSpPr>
          <p:nvPr>
            <p:ph type="title"/>
          </p:nvPr>
        </p:nvSpPr>
        <p:spPr>
          <a:xfrm>
            <a:off x="1752600" y="9906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46" name="Google Shape;246;p1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FF0000"/>
              </a:buClr>
              <a:buSzPts val="3200"/>
            </a:pPr>
            <a:r>
              <a:rPr lang="en-US" b="1">
                <a:solidFill>
                  <a:srgbClr val="FF0000"/>
                </a:solidFill>
              </a:rPr>
              <a:t>Example 1: </a:t>
            </a:r>
            <a:r>
              <a:rPr lang="en-US">
                <a:solidFill>
                  <a:srgbClr val="00B0F0"/>
                </a:solidFill>
              </a:rPr>
              <a:t>Convert octal number 5456 </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p:txBody>
      </p:sp>
      <p:pic>
        <p:nvPicPr>
          <p:cNvPr id="247" name="Google Shape;247;p17"/>
          <p:cNvPicPr preferRelativeResize="0"/>
          <p:nvPr/>
        </p:nvPicPr>
        <p:blipFill rotWithShape="1">
          <a:blip r:embed="rId3" cstate="print">
            <a:alphaModFix/>
          </a:blip>
          <a:srcRect/>
          <a:stretch/>
        </p:blipFill>
        <p:spPr>
          <a:xfrm>
            <a:off x="1905000" y="2667001"/>
            <a:ext cx="8229600" cy="3980329"/>
          </a:xfrm>
          <a:prstGeom prst="rect">
            <a:avLst/>
          </a:prstGeom>
          <a:noFill/>
          <a:ln>
            <a:noFill/>
          </a:ln>
        </p:spPr>
      </p:pic>
      <p:sp>
        <p:nvSpPr>
          <p:cNvPr id="249" name="Google Shape;249;p17"/>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111</a:t>
            </a:fld>
            <a:endParaRPr/>
          </a:p>
        </p:txBody>
      </p:sp>
      <p:sp>
        <p:nvSpPr>
          <p:cNvPr id="250" name="Google Shape;250;p17"/>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1905000" y="10668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Hexadecimal</a:t>
            </a:r>
            <a:endParaRPr/>
          </a:p>
        </p:txBody>
      </p:sp>
      <p:sp>
        <p:nvSpPr>
          <p:cNvPr id="256" name="Google Shape;256;p1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octal number 343.405</a:t>
            </a:r>
            <a:r>
              <a:rPr lang="en-US" baseline="-25000">
                <a:solidFill>
                  <a:srgbClr val="00B0F0"/>
                </a:solidFill>
              </a:rPr>
              <a:t>(8)</a:t>
            </a:r>
            <a:r>
              <a:rPr lang="en-US">
                <a:solidFill>
                  <a:srgbClr val="00B0F0"/>
                </a:solidFill>
              </a:rPr>
              <a:t> into hexadecimal form</a:t>
            </a:r>
            <a:r>
              <a:rPr lang="en-US"/>
              <a:t>.</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57" name="Google Shape;257;p18"/>
          <p:cNvPicPr preferRelativeResize="0"/>
          <p:nvPr/>
        </p:nvPicPr>
        <p:blipFill rotWithShape="1">
          <a:blip r:embed="rId3" cstate="print">
            <a:alphaModFix/>
          </a:blip>
          <a:srcRect/>
          <a:stretch/>
        </p:blipFill>
        <p:spPr>
          <a:xfrm>
            <a:off x="2667000" y="2895601"/>
            <a:ext cx="6629400" cy="3666311"/>
          </a:xfrm>
          <a:prstGeom prst="rect">
            <a:avLst/>
          </a:prstGeom>
          <a:noFill/>
          <a:ln>
            <a:noFill/>
          </a:ln>
        </p:spPr>
      </p:pic>
      <p:sp>
        <p:nvSpPr>
          <p:cNvPr id="259" name="Google Shape;259;p18"/>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112</a:t>
            </a:fld>
            <a:endParaRPr/>
          </a:p>
        </p:txBody>
      </p:sp>
      <p:sp>
        <p:nvSpPr>
          <p:cNvPr id="260" name="Google Shape;260;p18"/>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9"/>
          <p:cNvSpPr txBox="1">
            <a:spLocks noGrp="1"/>
          </p:cNvSpPr>
          <p:nvPr>
            <p:ph type="title"/>
          </p:nvPr>
        </p:nvSpPr>
        <p:spPr>
          <a:xfrm>
            <a:off x="1981200" y="12192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Number System</a:t>
            </a:r>
            <a:endParaRPr/>
          </a:p>
        </p:txBody>
      </p:sp>
      <p:sp>
        <p:nvSpPr>
          <p:cNvPr id="266" name="Google Shape;266;p19"/>
          <p:cNvSpPr txBox="1">
            <a:spLocks noGrp="1"/>
          </p:cNvSpPr>
          <p:nvPr>
            <p:ph type="body" idx="1"/>
          </p:nvPr>
        </p:nvSpPr>
        <p:spPr>
          <a:xfrm>
            <a:off x="1981200" y="2133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Hexadecimal to Binary</a:t>
            </a:r>
            <a:endParaRPr/>
          </a:p>
          <a:p>
            <a:pPr marL="342900" indent="-342900">
              <a:spcBef>
                <a:spcPts val="640"/>
              </a:spcBef>
              <a:buClr>
                <a:schemeClr val="dk1"/>
              </a:buClr>
              <a:buSzPts val="3200"/>
            </a:pPr>
            <a:r>
              <a:rPr lang="en-US"/>
              <a:t>Hexadecimal to decimal</a:t>
            </a:r>
            <a:endParaRPr/>
          </a:p>
          <a:p>
            <a:pPr marL="342900" indent="-342900">
              <a:spcBef>
                <a:spcPts val="640"/>
              </a:spcBef>
              <a:buClr>
                <a:schemeClr val="dk1"/>
              </a:buClr>
              <a:buSzPts val="3200"/>
            </a:pPr>
            <a:r>
              <a:rPr lang="en-US"/>
              <a:t>Hexadecimal to octal</a:t>
            </a:r>
            <a:endParaRPr/>
          </a:p>
          <a:p>
            <a:pPr marL="342900" indent="-139700">
              <a:spcBef>
                <a:spcPts val="640"/>
              </a:spcBef>
              <a:buClr>
                <a:schemeClr val="dk1"/>
              </a:buClr>
              <a:buSzPts val="3200"/>
              <a:buNone/>
            </a:pPr>
            <a:endParaRPr/>
          </a:p>
        </p:txBody>
      </p:sp>
      <p:sp>
        <p:nvSpPr>
          <p:cNvPr id="268" name="Google Shape;268;p19"/>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113</a:t>
            </a:fld>
            <a:endParaRPr/>
          </a:p>
        </p:txBody>
      </p:sp>
      <p:sp>
        <p:nvSpPr>
          <p:cNvPr id="269" name="Google Shape;269;p19"/>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1905000" y="12192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75" name="Google Shape;275;p20"/>
          <p:cNvSpPr txBox="1">
            <a:spLocks noGrp="1"/>
          </p:cNvSpPr>
          <p:nvPr>
            <p:ph type="body" idx="1"/>
          </p:nvPr>
        </p:nvSpPr>
        <p:spPr>
          <a:xfrm>
            <a:off x="1981200" y="19050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BAB2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76" name="Google Shape;276;p20"/>
          <p:cNvPicPr preferRelativeResize="0"/>
          <p:nvPr/>
        </p:nvPicPr>
        <p:blipFill rotWithShape="1">
          <a:blip r:embed="rId3" cstate="print">
            <a:alphaModFix/>
          </a:blip>
          <a:srcRect l="3999" t="17847" r="4000" b="8783"/>
          <a:stretch/>
        </p:blipFill>
        <p:spPr>
          <a:xfrm>
            <a:off x="3680254" y="2895600"/>
            <a:ext cx="4168346" cy="3352800"/>
          </a:xfrm>
          <a:prstGeom prst="rect">
            <a:avLst/>
          </a:prstGeom>
          <a:noFill/>
          <a:ln>
            <a:noFill/>
          </a:ln>
        </p:spPr>
      </p:pic>
      <p:sp>
        <p:nvSpPr>
          <p:cNvPr id="278" name="Google Shape;278;p20"/>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114</a:t>
            </a:fld>
            <a:endParaRPr/>
          </a:p>
        </p:txBody>
      </p:sp>
      <p:sp>
        <p:nvSpPr>
          <p:cNvPr id="279" name="Google Shape;279;p20"/>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1828800" y="1143000"/>
            <a:ext cx="8229600" cy="5794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Binary</a:t>
            </a:r>
            <a:endParaRPr/>
          </a:p>
        </p:txBody>
      </p:sp>
      <p:sp>
        <p:nvSpPr>
          <p:cNvPr id="285" name="Google Shape;285;p21"/>
          <p:cNvSpPr txBox="1">
            <a:spLocks noGrp="1"/>
          </p:cNvSpPr>
          <p:nvPr>
            <p:ph type="body" idx="1"/>
          </p:nvPr>
        </p:nvSpPr>
        <p:spPr>
          <a:xfrm>
            <a:off x="1905000" y="18288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CD4.28C </a:t>
            </a:r>
            <a:r>
              <a:rPr lang="en-US" baseline="-25000">
                <a:solidFill>
                  <a:srgbClr val="00B0F0"/>
                </a:solidFill>
              </a:rPr>
              <a:t>(16)</a:t>
            </a:r>
            <a:r>
              <a:rPr lang="en-US">
                <a:solidFill>
                  <a:srgbClr val="00B0F0"/>
                </a:solidFill>
              </a:rPr>
              <a:t> into binary form.</a:t>
            </a: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86" name="Google Shape;286;p21"/>
          <p:cNvPicPr preferRelativeResize="0"/>
          <p:nvPr/>
        </p:nvPicPr>
        <p:blipFill rotWithShape="1">
          <a:blip r:embed="rId3" cstate="print">
            <a:alphaModFix/>
          </a:blip>
          <a:srcRect/>
          <a:stretch/>
        </p:blipFill>
        <p:spPr>
          <a:xfrm>
            <a:off x="3429000" y="3200400"/>
            <a:ext cx="5584371" cy="2057400"/>
          </a:xfrm>
          <a:prstGeom prst="rect">
            <a:avLst/>
          </a:prstGeom>
          <a:noFill/>
          <a:ln>
            <a:noFill/>
          </a:ln>
        </p:spPr>
      </p:pic>
      <p:sp>
        <p:nvSpPr>
          <p:cNvPr id="288" name="Google Shape;288;p21"/>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115</a:t>
            </a:fld>
            <a:endParaRPr/>
          </a:p>
        </p:txBody>
      </p:sp>
      <p:sp>
        <p:nvSpPr>
          <p:cNvPr id="289" name="Google Shape;289;p21"/>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dirty="0"/>
              <a:t>21CSS201T Number System-Unit 1</a:t>
            </a:r>
            <a:endParaRPr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1981200" y="11430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295" name="Google Shape;295;p22"/>
          <p:cNvSpPr txBox="1">
            <a:spLocks noGrp="1"/>
          </p:cNvSpPr>
          <p:nvPr>
            <p:ph type="body" idx="1"/>
          </p:nvPr>
        </p:nvSpPr>
        <p:spPr>
          <a:xfrm>
            <a:off x="1981200" y="1752601"/>
            <a:ext cx="8229600" cy="39925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1AB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296" name="Google Shape;296;p22"/>
          <p:cNvPicPr preferRelativeResize="0"/>
          <p:nvPr/>
        </p:nvPicPr>
        <p:blipFill rotWithShape="1">
          <a:blip r:embed="rId3" cstate="print">
            <a:alphaModFix/>
          </a:blip>
          <a:srcRect l="2057" t="1629" r="3341" b="2240"/>
          <a:stretch/>
        </p:blipFill>
        <p:spPr>
          <a:xfrm>
            <a:off x="4343401" y="2286000"/>
            <a:ext cx="3326969" cy="4267200"/>
          </a:xfrm>
          <a:prstGeom prst="rect">
            <a:avLst/>
          </a:prstGeom>
          <a:noFill/>
          <a:ln>
            <a:noFill/>
          </a:ln>
        </p:spPr>
      </p:pic>
      <p:sp>
        <p:nvSpPr>
          <p:cNvPr id="298" name="Google Shape;298;p2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116</a:t>
            </a:fld>
            <a:endParaRPr/>
          </a:p>
        </p:txBody>
      </p:sp>
      <p:sp>
        <p:nvSpPr>
          <p:cNvPr id="299" name="Google Shape;299;p2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981200" y="1066800"/>
            <a:ext cx="8229600" cy="655638"/>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decimal</a:t>
            </a:r>
            <a:endParaRPr/>
          </a:p>
        </p:txBody>
      </p:sp>
      <p:sp>
        <p:nvSpPr>
          <p:cNvPr id="305" name="Google Shape;305;p23"/>
          <p:cNvSpPr txBox="1">
            <a:spLocks noGrp="1"/>
          </p:cNvSpPr>
          <p:nvPr>
            <p:ph type="body" idx="1"/>
          </p:nvPr>
        </p:nvSpPr>
        <p:spPr>
          <a:xfrm>
            <a:off x="1981200" y="1676401"/>
            <a:ext cx="8229600" cy="40687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2: </a:t>
            </a:r>
            <a:r>
              <a:rPr lang="en-US">
                <a:solidFill>
                  <a:srgbClr val="00B0F0"/>
                </a:solidFill>
              </a:rPr>
              <a:t>Convert hexadecimal number 54.D2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06" name="Google Shape;306;p23"/>
          <p:cNvPicPr preferRelativeResize="0"/>
          <p:nvPr/>
        </p:nvPicPr>
        <p:blipFill rotWithShape="1">
          <a:blip r:embed="rId3" cstate="print">
            <a:alphaModFix/>
          </a:blip>
          <a:srcRect/>
          <a:stretch/>
        </p:blipFill>
        <p:spPr>
          <a:xfrm>
            <a:off x="3352800" y="3124201"/>
            <a:ext cx="6019800" cy="3275661"/>
          </a:xfrm>
          <a:prstGeom prst="rect">
            <a:avLst/>
          </a:prstGeom>
          <a:noFill/>
          <a:ln>
            <a:noFill/>
          </a:ln>
        </p:spPr>
      </p:pic>
      <p:sp>
        <p:nvSpPr>
          <p:cNvPr id="308" name="Google Shape;308;p2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117</a:t>
            </a:fld>
            <a:endParaRPr/>
          </a:p>
        </p:txBody>
      </p:sp>
      <p:sp>
        <p:nvSpPr>
          <p:cNvPr id="309" name="Google Shape;309;p2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1828800" y="914400"/>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Hexadecimal to octal</a:t>
            </a:r>
            <a:endParaRPr/>
          </a:p>
        </p:txBody>
      </p:sp>
      <p:sp>
        <p:nvSpPr>
          <p:cNvPr id="315" name="Google Shape;315;p24"/>
          <p:cNvSpPr txBox="1">
            <a:spLocks noGrp="1"/>
          </p:cNvSpPr>
          <p:nvPr>
            <p:ph type="body" idx="1"/>
          </p:nvPr>
        </p:nvSpPr>
        <p:spPr>
          <a:xfrm>
            <a:off x="1981200" y="2057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US"/>
              <a:t>First turning the hexadecimal number into a </a:t>
            </a:r>
            <a:endParaRPr/>
          </a:p>
          <a:p>
            <a:pPr marL="342900" indent="-342900">
              <a:spcBef>
                <a:spcPts val="640"/>
              </a:spcBef>
              <a:buClr>
                <a:srgbClr val="FF0000"/>
              </a:buClr>
              <a:buSzPts val="3200"/>
            </a:pPr>
            <a:r>
              <a:rPr lang="en-US">
                <a:solidFill>
                  <a:srgbClr val="FF0000"/>
                </a:solidFill>
              </a:rPr>
              <a:t>1. Binary Number</a:t>
            </a:r>
            <a:endParaRPr/>
          </a:p>
          <a:p>
            <a:pPr marL="342900" indent="-342900">
              <a:spcBef>
                <a:spcPts val="640"/>
              </a:spcBef>
              <a:buClr>
                <a:srgbClr val="FF0000"/>
              </a:buClr>
              <a:buSzPts val="3200"/>
            </a:pPr>
            <a:r>
              <a:rPr lang="en-US">
                <a:solidFill>
                  <a:srgbClr val="FF0000"/>
                </a:solidFill>
              </a:rPr>
              <a:t>2. binary to octal</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sp>
        <p:nvSpPr>
          <p:cNvPr id="317" name="Google Shape;317;p2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118</a:t>
            </a:fld>
            <a:endParaRPr/>
          </a:p>
        </p:txBody>
      </p:sp>
      <p:sp>
        <p:nvSpPr>
          <p:cNvPr id="318" name="Google Shape;318;p2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title"/>
          </p:nvPr>
        </p:nvSpPr>
        <p:spPr>
          <a:xfrm>
            <a:off x="1905000" y="1143000"/>
            <a:ext cx="8229600" cy="6858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Hexadecimal to octal</a:t>
            </a:r>
            <a:endParaRPr/>
          </a:p>
        </p:txBody>
      </p:sp>
      <p:sp>
        <p:nvSpPr>
          <p:cNvPr id="324" name="Google Shape;324;p25"/>
          <p:cNvSpPr txBox="1">
            <a:spLocks noGrp="1"/>
          </p:cNvSpPr>
          <p:nvPr>
            <p:ph type="body" idx="1"/>
          </p:nvPr>
        </p:nvSpPr>
        <p:spPr>
          <a:xfrm>
            <a:off x="1981200" y="16764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rgbClr val="00B0F0"/>
              </a:buClr>
              <a:buSzPts val="3200"/>
            </a:pPr>
            <a:r>
              <a:rPr lang="en-US" b="1">
                <a:solidFill>
                  <a:srgbClr val="00B0F0"/>
                </a:solidFill>
              </a:rPr>
              <a:t>Example 1: </a:t>
            </a:r>
            <a:r>
              <a:rPr lang="en-US">
                <a:solidFill>
                  <a:srgbClr val="00B0F0"/>
                </a:solidFill>
              </a:rPr>
              <a:t>Convert hexadecimal number A4B.59E </a:t>
            </a:r>
            <a:r>
              <a:rPr lang="en-US" baseline="-25000">
                <a:solidFill>
                  <a:srgbClr val="00B0F0"/>
                </a:solidFill>
              </a:rPr>
              <a:t>(16)</a:t>
            </a:r>
            <a:r>
              <a:rPr lang="en-US">
                <a:solidFill>
                  <a:srgbClr val="00B0F0"/>
                </a:solidFill>
              </a:rPr>
              <a:t> into decimal form.</a:t>
            </a:r>
            <a:endParaRPr/>
          </a:p>
          <a:p>
            <a:pPr marL="342900" indent="-139700">
              <a:spcBef>
                <a:spcPts val="640"/>
              </a:spcBef>
              <a:buClr>
                <a:schemeClr val="dk1"/>
              </a:buClr>
              <a:buSzPts val="3200"/>
              <a:buNone/>
            </a:pPr>
            <a:endParaRPr>
              <a:solidFill>
                <a:srgbClr val="00B0F0"/>
              </a:solidFill>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a:p>
            <a:pPr marL="342900" indent="-139700">
              <a:spcBef>
                <a:spcPts val="640"/>
              </a:spcBef>
              <a:buClr>
                <a:schemeClr val="dk1"/>
              </a:buClr>
              <a:buSzPts val="3200"/>
              <a:buNone/>
            </a:pPr>
            <a:endParaRPr/>
          </a:p>
        </p:txBody>
      </p:sp>
      <p:pic>
        <p:nvPicPr>
          <p:cNvPr id="325" name="Google Shape;325;p25"/>
          <p:cNvPicPr preferRelativeResize="0"/>
          <p:nvPr/>
        </p:nvPicPr>
        <p:blipFill rotWithShape="1">
          <a:blip r:embed="rId3" cstate="print">
            <a:alphaModFix/>
          </a:blip>
          <a:srcRect/>
          <a:stretch/>
        </p:blipFill>
        <p:spPr>
          <a:xfrm>
            <a:off x="2971800" y="3048001"/>
            <a:ext cx="6348262" cy="3622131"/>
          </a:xfrm>
          <a:prstGeom prst="rect">
            <a:avLst/>
          </a:prstGeom>
          <a:noFill/>
          <a:ln>
            <a:noFill/>
          </a:ln>
        </p:spPr>
      </p:pic>
      <p:sp>
        <p:nvSpPr>
          <p:cNvPr id="327" name="Google Shape;327;p2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119</a:t>
            </a:fld>
            <a:endParaRPr/>
          </a:p>
        </p:txBody>
      </p:sp>
      <p:sp>
        <p:nvSpPr>
          <p:cNvPr id="328" name="Google Shape;328;p2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1"/>
          </p:nvPr>
        </p:nvSpPr>
        <p:spPr>
          <a:noFill/>
        </p:spPr>
        <p:txBody>
          <a:bodyPr/>
          <a:lstStyle/>
          <a:p>
            <a:fld id="{FDE8C836-6F57-4E02-A6FD-FF93ABBF1986}" type="slidenum">
              <a:rPr lang="en-US" sz="2000" smtClean="0">
                <a:latin typeface="Arial" pitchFamily="34" charset="0"/>
                <a:ea typeface="Times" pitchFamily="18" charset="0"/>
              </a:rPr>
              <a:pPr/>
              <a:t>12</a:t>
            </a:fld>
            <a:endParaRPr lang="en-US" sz="2000">
              <a:latin typeface="Arial" pitchFamily="34" charset="0"/>
              <a:ea typeface="Times" pitchFamily="18" charset="0"/>
            </a:endParaRPr>
          </a:p>
        </p:txBody>
      </p:sp>
      <p:sp>
        <p:nvSpPr>
          <p:cNvPr id="39939" name="Rectangle 2"/>
          <p:cNvSpPr>
            <a:spLocks noGrp="1" noChangeArrowheads="1"/>
          </p:cNvSpPr>
          <p:nvPr>
            <p:ph type="body" sz="half" idx="1"/>
          </p:nvPr>
        </p:nvSpPr>
        <p:spPr>
          <a:xfrm>
            <a:off x="203200" y="1124744"/>
            <a:ext cx="11365408" cy="4953000"/>
          </a:xfrm>
          <a:noFill/>
          <a:ln cap="flat">
            <a:noFill/>
          </a:ln>
        </p:spPr>
        <p:txBody>
          <a:bodyPr/>
          <a:lstStyle/>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Through the principle of abstraction, we can imagine the machine to be built from a hierarchy of levels, in which each level has a specific function and exists as a </a:t>
            </a:r>
            <a:r>
              <a:rPr lang="en-US" sz="2400" dirty="0">
                <a:solidFill>
                  <a:srgbClr val="0070C0"/>
                </a:solidFill>
                <a:latin typeface="Arial" panose="020B0604020202020204" pitchFamily="34" charset="0"/>
                <a:ea typeface="Times" pitchFamily="18" charset="0"/>
                <a:cs typeface="Arial" panose="020B0604020202020204" pitchFamily="34" charset="0"/>
              </a:rPr>
              <a:t>distinct hypothetical Machine</a:t>
            </a:r>
          </a:p>
          <a:p>
            <a:pPr algn="just">
              <a:lnSpc>
                <a:spcPct val="150000"/>
              </a:lnSpc>
              <a:buFont typeface="Wingdings" panose="05000000000000000000" pitchFamily="2" charset="2"/>
              <a:buChar char="Ø"/>
            </a:pPr>
            <a:r>
              <a:rPr lang="en-US" sz="2400" dirty="0">
                <a:solidFill>
                  <a:srgbClr val="C00000"/>
                </a:solidFill>
                <a:latin typeface="Arial" panose="020B0604020202020204" pitchFamily="34" charset="0"/>
                <a:cs typeface="Arial" panose="020B0604020202020204" pitchFamily="34" charset="0"/>
              </a:rPr>
              <a:t>Abstraction</a:t>
            </a:r>
            <a:r>
              <a:rPr lang="en-US" sz="2400" dirty="0">
                <a:latin typeface="Arial" panose="020B0604020202020204" pitchFamily="34" charset="0"/>
                <a:cs typeface="Arial" panose="020B0604020202020204" pitchFamily="34" charset="0"/>
              </a:rPr>
              <a:t> is the ability to focus on important aspects of a situation at a higher level while ignoring the underlying complex details</a:t>
            </a:r>
            <a:endParaRPr lang="en-US" sz="2400" dirty="0">
              <a:latin typeface="Arial" panose="020B0604020202020204" pitchFamily="34" charset="0"/>
              <a:ea typeface="Times" pitchFamily="18" charset="0"/>
              <a:cs typeface="Arial" panose="020B0604020202020204" pitchFamily="34" charset="0"/>
            </a:endParaRPr>
          </a:p>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We call the hypothetical computer at </a:t>
            </a:r>
            <a:r>
              <a:rPr lang="en-US" sz="2400" b="1" dirty="0">
                <a:solidFill>
                  <a:srgbClr val="FF0000"/>
                </a:solidFill>
                <a:latin typeface="Arial" panose="020B0604020202020204" pitchFamily="34" charset="0"/>
                <a:ea typeface="Times" pitchFamily="18" charset="0"/>
                <a:cs typeface="Arial" panose="020B0604020202020204" pitchFamily="34" charset="0"/>
              </a:rPr>
              <a:t>each level </a:t>
            </a:r>
            <a:r>
              <a:rPr lang="en-US" sz="2400" dirty="0">
                <a:latin typeface="Arial" panose="020B0604020202020204" pitchFamily="34" charset="0"/>
                <a:ea typeface="Times" pitchFamily="18" charset="0"/>
                <a:cs typeface="Arial" panose="020B0604020202020204" pitchFamily="34" charset="0"/>
              </a:rPr>
              <a:t>a </a:t>
            </a:r>
            <a:r>
              <a:rPr lang="en-US" sz="2400" b="1" i="1" dirty="0">
                <a:latin typeface="Arial" panose="020B0604020202020204" pitchFamily="34" charset="0"/>
                <a:ea typeface="Times" pitchFamily="18" charset="0"/>
                <a:cs typeface="Arial" panose="020B0604020202020204" pitchFamily="34" charset="0"/>
              </a:rPr>
              <a:t>virtual machine</a:t>
            </a:r>
            <a:r>
              <a:rPr lang="en-US" sz="2400" i="1" dirty="0">
                <a:latin typeface="Arial" panose="020B0604020202020204" pitchFamily="34" charset="0"/>
                <a:ea typeface="Times" pitchFamily="18" charset="0"/>
                <a:cs typeface="Arial" panose="020B0604020202020204" pitchFamily="34" charset="0"/>
              </a:rPr>
              <a:t>. </a:t>
            </a:r>
          </a:p>
          <a:p>
            <a:pPr algn="just">
              <a:lnSpc>
                <a:spcPct val="150000"/>
              </a:lnSpc>
              <a:buFont typeface="Wingdings" panose="05000000000000000000" pitchFamily="2" charset="2"/>
              <a:buChar char="Ø"/>
            </a:pPr>
            <a:r>
              <a:rPr lang="en-US" sz="2400" dirty="0">
                <a:latin typeface="Arial" panose="020B0604020202020204" pitchFamily="34" charset="0"/>
                <a:ea typeface="Times" pitchFamily="18" charset="0"/>
                <a:cs typeface="Arial" panose="020B0604020202020204" pitchFamily="34" charset="0"/>
              </a:rPr>
              <a:t>Each level’s virtual machine executes its own particular set of instructions, calling upon machines at lower levels to carry out the tasks when necessary</a:t>
            </a:r>
            <a:endParaRPr lang="en-US" sz="3000" dirty="0">
              <a:latin typeface="Arial" panose="020B0604020202020204" pitchFamily="34" charset="0"/>
              <a:ea typeface="Times" pitchFamily="18" charset="0"/>
              <a:cs typeface="Arial" panose="020B0604020202020204" pitchFamily="34" charset="0"/>
            </a:endParaRPr>
          </a:p>
        </p:txBody>
      </p:sp>
      <p:sp>
        <p:nvSpPr>
          <p:cNvPr id="39940"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838200" y="365125"/>
            <a:ext cx="9372600"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dirty="0"/>
              <a:t>Signed Binary Numbers</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767408" y="1166020"/>
            <a:ext cx="11161240" cy="5079207"/>
          </a:xfrm>
        </p:spPr>
        <p:txBody>
          <a:bodyPr/>
          <a:lstStyle/>
          <a:p>
            <a:pPr algn="just">
              <a:lnSpc>
                <a:spcPct val="200000"/>
              </a:lnSpc>
            </a:pPr>
            <a:r>
              <a:rPr lang="en-US" dirty="0"/>
              <a:t>Two ways of representing signed numbers:</a:t>
            </a:r>
            <a:endParaRPr lang="en-IN" dirty="0"/>
          </a:p>
          <a:p>
            <a:pPr lvl="1" algn="just">
              <a:lnSpc>
                <a:spcPct val="200000"/>
              </a:lnSpc>
            </a:pPr>
            <a:r>
              <a:rPr lang="en-IN" dirty="0"/>
              <a:t>1) Sign-magnitude form, 2) Complement form.</a:t>
            </a:r>
          </a:p>
          <a:p>
            <a:pPr algn="just">
              <a:lnSpc>
                <a:spcPct val="200000"/>
              </a:lnSpc>
            </a:pPr>
            <a:r>
              <a:rPr lang="en-IN" dirty="0"/>
              <a:t>Most of computers use complement form for negative number notation.</a:t>
            </a:r>
          </a:p>
          <a:p>
            <a:pPr algn="just">
              <a:lnSpc>
                <a:spcPct val="200000"/>
              </a:lnSpc>
            </a:pPr>
            <a:r>
              <a:rPr lang="en-IN" dirty="0"/>
              <a:t>1’s complement and 2’s complement are two different methods in this type.</a:t>
            </a:r>
          </a:p>
          <a:p>
            <a:pPr marL="0" indent="0" algn="just">
              <a:lnSpc>
                <a:spcPct val="200000"/>
              </a:lnSpc>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120</a:t>
            </a:fld>
            <a:endParaRPr lang="en-US"/>
          </a:p>
        </p:txBody>
      </p:sp>
    </p:spTree>
    <p:extLst>
      <p:ext uri="{BB962C8B-B14F-4D97-AF65-F5344CB8AC3E}">
        <p14:creationId xmlns="" xmlns:p14="http://schemas.microsoft.com/office/powerpoint/2010/main" val="1806036146"/>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838200" y="365126"/>
            <a:ext cx="9218240" cy="64588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1’s Complement</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1’s complement of a binary number is obtained by subtracting each digit of that binary number from 1.</a:t>
            </a:r>
          </a:p>
          <a:p>
            <a:r>
              <a:rPr lang="en-US" dirty="0"/>
              <a:t>Example</a:t>
            </a:r>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121</a:t>
            </a:fld>
            <a:endParaRPr lang="en-US"/>
          </a:p>
        </p:txBody>
      </p:sp>
      <p:pic>
        <p:nvPicPr>
          <p:cNvPr id="6" name="Picture 5"/>
          <p:cNvPicPr>
            <a:picLocks noChangeAspect="1"/>
          </p:cNvPicPr>
          <p:nvPr/>
        </p:nvPicPr>
        <p:blipFill>
          <a:blip r:embed="rId2" cstate="print"/>
          <a:stretch>
            <a:fillRect/>
          </a:stretch>
        </p:blipFill>
        <p:spPr>
          <a:xfrm>
            <a:off x="3385061" y="2810952"/>
            <a:ext cx="5044192" cy="2448267"/>
          </a:xfrm>
          <a:prstGeom prst="rect">
            <a:avLst/>
          </a:prstGeom>
        </p:spPr>
      </p:pic>
      <p:sp>
        <p:nvSpPr>
          <p:cNvPr id="7" name="TextBox 6">
            <a:extLst>
              <a:ext uri="{FF2B5EF4-FFF2-40B4-BE49-F238E27FC236}">
                <a16:creationId xmlns="" xmlns:a16="http://schemas.microsoft.com/office/drawing/2014/main" id="{BF71A0C9-8825-4160-BA6B-D630744A6077}"/>
              </a:ext>
            </a:extLst>
          </p:cNvPr>
          <p:cNvSpPr txBox="1"/>
          <p:nvPr/>
        </p:nvSpPr>
        <p:spPr>
          <a:xfrm>
            <a:off x="2385928" y="5259219"/>
            <a:ext cx="5691272" cy="830997"/>
          </a:xfrm>
          <a:prstGeom prst="rect">
            <a:avLst/>
          </a:prstGeom>
          <a:noFill/>
        </p:spPr>
        <p:txBody>
          <a:bodyPr wrap="square" rtlCol="0">
            <a:spAutoFit/>
          </a:bodyPr>
          <a:lstStyle/>
          <a:p>
            <a:r>
              <a:rPr lang="en-IN" sz="2400" dirty="0">
                <a:solidFill>
                  <a:schemeClr val="accent6"/>
                </a:solidFill>
              </a:rPr>
              <a:t>Shortcut:</a:t>
            </a:r>
            <a:r>
              <a:rPr lang="en-IN" sz="2400" dirty="0"/>
              <a:t> </a:t>
            </a:r>
            <a:r>
              <a:rPr lang="en-IN" sz="2400" dirty="0">
                <a:solidFill>
                  <a:schemeClr val="tx2"/>
                </a:solidFill>
              </a:rPr>
              <a:t>Invert the numbers from 0 to 1 and 1 to 0</a:t>
            </a:r>
          </a:p>
        </p:txBody>
      </p:sp>
    </p:spTree>
    <p:extLst>
      <p:ext uri="{BB962C8B-B14F-4D97-AF65-F5344CB8AC3E}">
        <p14:creationId xmlns="" xmlns:p14="http://schemas.microsoft.com/office/powerpoint/2010/main" val="8623091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838200" y="365125"/>
            <a:ext cx="9146232" cy="62125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dirty="0"/>
              <a:t>2’s Complement</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r>
              <a:rPr lang="en-US" dirty="0"/>
              <a:t>2’s complement of a binary number is obtained by adding 1 to its 1’s complement.</a:t>
            </a:r>
          </a:p>
          <a:p>
            <a:r>
              <a:rPr lang="en-IN" dirty="0"/>
              <a:t>Example</a:t>
            </a:r>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122</a:t>
            </a:fld>
            <a:endParaRPr lang="en-US"/>
          </a:p>
        </p:txBody>
      </p:sp>
      <p:pic>
        <p:nvPicPr>
          <p:cNvPr id="6" name="Picture 5"/>
          <p:cNvPicPr>
            <a:picLocks noChangeAspect="1"/>
          </p:cNvPicPr>
          <p:nvPr/>
        </p:nvPicPr>
        <p:blipFill>
          <a:blip r:embed="rId2" cstate="print"/>
          <a:stretch>
            <a:fillRect/>
          </a:stretch>
        </p:blipFill>
        <p:spPr>
          <a:xfrm>
            <a:off x="3492263" y="2581774"/>
            <a:ext cx="4372586" cy="2657846"/>
          </a:xfrm>
          <a:prstGeom prst="rect">
            <a:avLst/>
          </a:prstGeom>
        </p:spPr>
      </p:pic>
      <p:sp>
        <p:nvSpPr>
          <p:cNvPr id="7" name="Rectangle 6"/>
          <p:cNvSpPr/>
          <p:nvPr/>
        </p:nvSpPr>
        <p:spPr>
          <a:xfrm>
            <a:off x="2070652" y="5419258"/>
            <a:ext cx="8269357" cy="646331"/>
          </a:xfrm>
          <a:prstGeom prst="rect">
            <a:avLst/>
          </a:prstGeom>
        </p:spPr>
        <p:txBody>
          <a:bodyPr wrap="square">
            <a:spAutoFit/>
          </a:bodyPr>
          <a:lstStyle/>
          <a:p>
            <a:pPr marL="1162050" indent="-1162050">
              <a:tabLst>
                <a:tab pos="1347788" algn="l"/>
              </a:tabLst>
            </a:pPr>
            <a:r>
              <a:rPr lang="en-IN" dirty="0">
                <a:solidFill>
                  <a:schemeClr val="accent6"/>
                </a:solidFill>
              </a:rPr>
              <a:t>Shortcut:</a:t>
            </a:r>
            <a:r>
              <a:rPr lang="en-IN" dirty="0"/>
              <a:t> </a:t>
            </a:r>
            <a:r>
              <a:rPr lang="en-IN" dirty="0">
                <a:solidFill>
                  <a:schemeClr val="tx2"/>
                </a:solidFill>
              </a:rPr>
              <a:t>Starting from right side, all bits are same till first 1 occurs and then invert rest of the bits</a:t>
            </a:r>
          </a:p>
        </p:txBody>
      </p:sp>
    </p:spTree>
    <p:extLst>
      <p:ext uri="{BB962C8B-B14F-4D97-AF65-F5344CB8AC3E}">
        <p14:creationId xmlns="" xmlns:p14="http://schemas.microsoft.com/office/powerpoint/2010/main" val="75888137"/>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407369" y="118268"/>
            <a:ext cx="8700190" cy="71844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l"/>
            <a:r>
              <a:rPr lang="en-IN" sz="3600" dirty="0">
                <a:latin typeface="Arial Black" panose="020B0A04020102020204" pitchFamily="34" charset="0"/>
              </a:rPr>
              <a:t>Subtraction using 1’s complement</a:t>
            </a:r>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263352" y="1166020"/>
            <a:ext cx="11161240" cy="5079207"/>
          </a:xfrm>
        </p:spPr>
        <p:txBody>
          <a:bodyPr/>
          <a:lstStyle/>
          <a:p>
            <a:pPr algn="just">
              <a:lnSpc>
                <a:spcPct val="150000"/>
              </a:lnSpc>
            </a:pPr>
            <a:r>
              <a:rPr lang="en-US" dirty="0">
                <a:latin typeface="Arial" panose="020B0604020202020204" pitchFamily="34" charset="0"/>
                <a:cs typeface="Arial" panose="020B0604020202020204" pitchFamily="34" charset="0"/>
              </a:rPr>
              <a:t>Using 1’s complement</a:t>
            </a:r>
          </a:p>
          <a:p>
            <a:pPr lvl="1" algn="just">
              <a:lnSpc>
                <a:spcPct val="150000"/>
              </a:lnSpc>
            </a:pPr>
            <a:r>
              <a:rPr lang="en-US" dirty="0">
                <a:latin typeface="Arial" panose="020B0604020202020204" pitchFamily="34" charset="0"/>
                <a:cs typeface="Arial" panose="020B0604020202020204" pitchFamily="34" charset="0"/>
              </a:rPr>
              <a:t>Obtain 1’s complement of subtrahend</a:t>
            </a:r>
          </a:p>
          <a:p>
            <a:pPr lvl="1" algn="just">
              <a:lnSpc>
                <a:spcPct val="150000"/>
              </a:lnSpc>
            </a:pPr>
            <a:r>
              <a:rPr lang="en-US" dirty="0">
                <a:latin typeface="Arial" panose="020B0604020202020204" pitchFamily="34" charset="0"/>
                <a:cs typeface="Arial" panose="020B0604020202020204" pitchFamily="34" charset="0"/>
              </a:rPr>
              <a:t>Add the result to minuend and call it intermediate result</a:t>
            </a:r>
          </a:p>
          <a:p>
            <a:pPr lvl="1" algn="just">
              <a:lnSpc>
                <a:spcPct val="150000"/>
              </a:lnSpc>
            </a:pPr>
            <a:r>
              <a:rPr lang="en-US" dirty="0">
                <a:latin typeface="Arial" panose="020B0604020202020204" pitchFamily="34" charset="0"/>
                <a:cs typeface="Arial" panose="020B0604020202020204" pitchFamily="34" charset="0"/>
              </a:rPr>
              <a:t>If </a:t>
            </a:r>
            <a:r>
              <a:rPr lang="en-US" dirty="0">
                <a:solidFill>
                  <a:schemeClr val="tx2"/>
                </a:solidFill>
                <a:latin typeface="Arial" panose="020B0604020202020204" pitchFamily="34" charset="0"/>
                <a:cs typeface="Arial" panose="020B0604020202020204" pitchFamily="34" charset="0"/>
              </a:rPr>
              <a:t>carry is generated </a:t>
            </a:r>
            <a:r>
              <a:rPr lang="en-US" dirty="0">
                <a:latin typeface="Arial" panose="020B0604020202020204" pitchFamily="34" charset="0"/>
                <a:cs typeface="Arial" panose="020B0604020202020204" pitchFamily="34" charset="0"/>
              </a:rPr>
              <a:t>then answer is </a:t>
            </a:r>
            <a:r>
              <a:rPr lang="en-US" dirty="0">
                <a:solidFill>
                  <a:schemeClr val="tx2"/>
                </a:solidFill>
                <a:latin typeface="Arial" panose="020B0604020202020204" pitchFamily="34" charset="0"/>
                <a:cs typeface="Arial" panose="020B0604020202020204" pitchFamily="34" charset="0"/>
              </a:rPr>
              <a:t>positive</a:t>
            </a:r>
            <a:r>
              <a:rPr lang="en-US" dirty="0">
                <a:latin typeface="Arial" panose="020B0604020202020204" pitchFamily="34" charset="0"/>
                <a:cs typeface="Arial" panose="020B0604020202020204" pitchFamily="34" charset="0"/>
              </a:rPr>
              <a:t> and add the carry to Least Significant Digit (LSD)</a:t>
            </a:r>
          </a:p>
          <a:p>
            <a:pPr lvl="1" algn="just">
              <a:lnSpc>
                <a:spcPct val="150000"/>
              </a:lnSpc>
            </a:pPr>
            <a:r>
              <a:rPr lang="en-US" dirty="0">
                <a:latin typeface="Arial" panose="020B0604020202020204" pitchFamily="34" charset="0"/>
                <a:cs typeface="Arial" panose="020B0604020202020204" pitchFamily="34" charset="0"/>
              </a:rPr>
              <a:t>If there is </a:t>
            </a:r>
            <a:r>
              <a:rPr lang="en-US" dirty="0">
                <a:solidFill>
                  <a:schemeClr val="tx2"/>
                </a:solidFill>
                <a:latin typeface="Arial" panose="020B0604020202020204" pitchFamily="34" charset="0"/>
                <a:cs typeface="Arial" panose="020B0604020202020204" pitchFamily="34" charset="0"/>
              </a:rPr>
              <a:t>no carry</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negative</a:t>
            </a:r>
            <a:r>
              <a:rPr lang="en-US" dirty="0">
                <a:latin typeface="Arial" panose="020B0604020202020204" pitchFamily="34" charset="0"/>
                <a:cs typeface="Arial" panose="020B0604020202020204" pitchFamily="34" charset="0"/>
              </a:rPr>
              <a:t> and take 1’s complement of intermediate result and place negative sign to the result.</a:t>
            </a:r>
          </a:p>
          <a:p>
            <a:pPr lvl="1"/>
            <a:endParaRPr lang="en-US"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123</a:t>
            </a:fld>
            <a:endParaRPr lang="en-US"/>
          </a:p>
        </p:txBody>
      </p:sp>
    </p:spTree>
    <p:extLst>
      <p:ext uri="{BB962C8B-B14F-4D97-AF65-F5344CB8AC3E}">
        <p14:creationId xmlns="" xmlns:p14="http://schemas.microsoft.com/office/powerpoint/2010/main" val="3145251301"/>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335360" y="118268"/>
            <a:ext cx="9597145" cy="86246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l"/>
            <a:r>
              <a:rPr lang="en-IN" sz="3600" dirty="0">
                <a:latin typeface="Arial Black" panose="020B0A04020102020204" pitchFamily="34" charset="0"/>
              </a:rPr>
              <a:t>Subtraction using 2’s complement</a:t>
            </a:r>
            <a:endParaRPr lang="en-IN" sz="3600"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335360" y="1166020"/>
            <a:ext cx="11377264" cy="5079207"/>
          </a:xfrm>
        </p:spPr>
        <p:txBody>
          <a:bodyPr/>
          <a:lstStyle/>
          <a:p>
            <a:pPr algn="just">
              <a:lnSpc>
                <a:spcPct val="150000"/>
              </a:lnSpc>
            </a:pPr>
            <a:r>
              <a:rPr lang="en-US" dirty="0">
                <a:latin typeface="Arial" panose="020B0604020202020204" pitchFamily="34" charset="0"/>
                <a:cs typeface="Arial" panose="020B0604020202020204" pitchFamily="34" charset="0"/>
              </a:rPr>
              <a:t>Using 2’s complement</a:t>
            </a:r>
          </a:p>
          <a:p>
            <a:pPr lvl="1" algn="just">
              <a:lnSpc>
                <a:spcPct val="150000"/>
              </a:lnSpc>
            </a:pPr>
            <a:r>
              <a:rPr lang="en-US" dirty="0">
                <a:latin typeface="Arial" panose="020B0604020202020204" pitchFamily="34" charset="0"/>
                <a:cs typeface="Arial" panose="020B0604020202020204" pitchFamily="34" charset="0"/>
              </a:rPr>
              <a:t>Obtain 2’s complement of subtrahend</a:t>
            </a:r>
          </a:p>
          <a:p>
            <a:pPr lvl="1" algn="just">
              <a:lnSpc>
                <a:spcPct val="150000"/>
              </a:lnSpc>
            </a:pPr>
            <a:r>
              <a:rPr lang="en-US" dirty="0">
                <a:latin typeface="Arial" panose="020B0604020202020204" pitchFamily="34" charset="0"/>
                <a:cs typeface="Arial" panose="020B0604020202020204" pitchFamily="34" charset="0"/>
              </a:rPr>
              <a:t>Add the result to minuend</a:t>
            </a:r>
          </a:p>
          <a:p>
            <a:pPr lvl="1" algn="just">
              <a:lnSpc>
                <a:spcPct val="150000"/>
              </a:lnSpc>
            </a:pPr>
            <a:r>
              <a:rPr lang="en-US" dirty="0">
                <a:latin typeface="Arial" panose="020B0604020202020204" pitchFamily="34" charset="0"/>
                <a:cs typeface="Arial" panose="020B0604020202020204" pitchFamily="34" charset="0"/>
              </a:rPr>
              <a:t>If </a:t>
            </a:r>
            <a:r>
              <a:rPr lang="en-US" dirty="0">
                <a:solidFill>
                  <a:schemeClr val="tx2"/>
                </a:solidFill>
                <a:latin typeface="Arial" panose="020B0604020202020204" pitchFamily="34" charset="0"/>
                <a:cs typeface="Arial" panose="020B0604020202020204" pitchFamily="34" charset="0"/>
              </a:rPr>
              <a:t>carry is generated</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positive</a:t>
            </a:r>
            <a:r>
              <a:rPr lang="en-US" dirty="0">
                <a:latin typeface="Arial" panose="020B0604020202020204" pitchFamily="34" charset="0"/>
                <a:cs typeface="Arial" panose="020B0604020202020204" pitchFamily="34" charset="0"/>
              </a:rPr>
              <a:t>, ignore carry and result itself is answer</a:t>
            </a:r>
          </a:p>
          <a:p>
            <a:pPr lvl="1" algn="just">
              <a:lnSpc>
                <a:spcPct val="150000"/>
              </a:lnSpc>
            </a:pPr>
            <a:r>
              <a:rPr lang="en-US" dirty="0">
                <a:latin typeface="Arial" panose="020B0604020202020204" pitchFamily="34" charset="0"/>
                <a:cs typeface="Arial" panose="020B0604020202020204" pitchFamily="34" charset="0"/>
              </a:rPr>
              <a:t>If there is </a:t>
            </a:r>
            <a:r>
              <a:rPr lang="en-US" dirty="0">
                <a:solidFill>
                  <a:schemeClr val="tx2"/>
                </a:solidFill>
                <a:latin typeface="Arial" panose="020B0604020202020204" pitchFamily="34" charset="0"/>
                <a:cs typeface="Arial" panose="020B0604020202020204" pitchFamily="34" charset="0"/>
              </a:rPr>
              <a:t>no carry</a:t>
            </a:r>
            <a:r>
              <a:rPr lang="en-US" dirty="0">
                <a:latin typeface="Arial" panose="020B0604020202020204" pitchFamily="34" charset="0"/>
                <a:cs typeface="Arial" panose="020B0604020202020204" pitchFamily="34" charset="0"/>
              </a:rPr>
              <a:t> then answer is </a:t>
            </a:r>
            <a:r>
              <a:rPr lang="en-US" dirty="0">
                <a:solidFill>
                  <a:schemeClr val="tx2"/>
                </a:solidFill>
                <a:latin typeface="Arial" panose="020B0604020202020204" pitchFamily="34" charset="0"/>
                <a:cs typeface="Arial" panose="020B0604020202020204" pitchFamily="34" charset="0"/>
              </a:rPr>
              <a:t>negative</a:t>
            </a:r>
            <a:r>
              <a:rPr lang="en-US" dirty="0">
                <a:latin typeface="Arial" panose="020B0604020202020204" pitchFamily="34" charset="0"/>
                <a:cs typeface="Arial" panose="020B0604020202020204" pitchFamily="34" charset="0"/>
              </a:rPr>
              <a:t> and take 2’s complement of intermediate result and place negative sign to the result.</a:t>
            </a:r>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124</a:t>
            </a:fld>
            <a:endParaRPr lang="en-US"/>
          </a:p>
        </p:txBody>
      </p:sp>
    </p:spTree>
    <p:extLst>
      <p:ext uri="{BB962C8B-B14F-4D97-AF65-F5344CB8AC3E}">
        <p14:creationId xmlns="" xmlns:p14="http://schemas.microsoft.com/office/powerpoint/2010/main" val="324423402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2050774" y="164227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125</a:t>
            </a:fld>
            <a:endParaRPr lang="en-US"/>
          </a:p>
        </p:txBody>
      </p:sp>
      <p:pic>
        <p:nvPicPr>
          <p:cNvPr id="6" name="Picture 5"/>
          <p:cNvPicPr>
            <a:picLocks noChangeAspect="1"/>
          </p:cNvPicPr>
          <p:nvPr/>
        </p:nvPicPr>
        <p:blipFill>
          <a:blip r:embed="rId2" cstate="print"/>
          <a:stretch>
            <a:fillRect/>
          </a:stretch>
        </p:blipFill>
        <p:spPr>
          <a:xfrm>
            <a:off x="2848316" y="2321508"/>
            <a:ext cx="5501456" cy="3019846"/>
          </a:xfrm>
          <a:prstGeom prst="rect">
            <a:avLst/>
          </a:prstGeom>
        </p:spPr>
      </p:pic>
    </p:spTree>
    <p:extLst>
      <p:ext uri="{BB962C8B-B14F-4D97-AF65-F5344CB8AC3E}">
        <p14:creationId xmlns="" xmlns:p14="http://schemas.microsoft.com/office/powerpoint/2010/main" val="758258974"/>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1’s complement </a:t>
            </a:r>
            <a:br>
              <a:rPr lang="en-US" sz="3600" dirty="0"/>
            </a:br>
            <a:r>
              <a:rPr lang="en-US" sz="3600" dirty="0"/>
              <a:t>(Examples)</a:t>
            </a:r>
            <a:endParaRPr lang="en-IN" sz="3600"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39925" y="1778795"/>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126</a:t>
            </a:fld>
            <a:endParaRPr lang="en-US"/>
          </a:p>
        </p:txBody>
      </p:sp>
      <p:pic>
        <p:nvPicPr>
          <p:cNvPr id="6" name="Picture 5"/>
          <p:cNvPicPr>
            <a:picLocks noChangeAspect="1"/>
          </p:cNvPicPr>
          <p:nvPr/>
        </p:nvPicPr>
        <p:blipFill>
          <a:blip r:embed="rId2" cstate="print"/>
          <a:stretch>
            <a:fillRect/>
          </a:stretch>
        </p:blipFill>
        <p:spPr>
          <a:xfrm>
            <a:off x="3236122" y="2521373"/>
            <a:ext cx="5637206" cy="3829584"/>
          </a:xfrm>
          <a:prstGeom prst="rect">
            <a:avLst/>
          </a:prstGeom>
        </p:spPr>
      </p:pic>
    </p:spTree>
    <p:extLst>
      <p:ext uri="{BB962C8B-B14F-4D97-AF65-F5344CB8AC3E}">
        <p14:creationId xmlns="" xmlns:p14="http://schemas.microsoft.com/office/powerpoint/2010/main" val="4009061188"/>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a:t>
            </a:r>
            <a:br>
              <a:rPr lang="en-US" sz="3600" dirty="0"/>
            </a:br>
            <a:r>
              <a:rPr lang="en-US" sz="3600" dirty="0"/>
              <a:t> (Examples)</a:t>
            </a:r>
            <a:endParaRPr lang="en-IN" sz="3600"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709532"/>
            <a:ext cx="8229600" cy="4535695"/>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127</a:t>
            </a:fld>
            <a:endParaRPr lang="en-US"/>
          </a:p>
        </p:txBody>
      </p:sp>
      <p:pic>
        <p:nvPicPr>
          <p:cNvPr id="6" name="Picture 5"/>
          <p:cNvPicPr>
            <a:picLocks noChangeAspect="1"/>
          </p:cNvPicPr>
          <p:nvPr/>
        </p:nvPicPr>
        <p:blipFill>
          <a:blip r:embed="rId2" cstate="print"/>
          <a:stretch>
            <a:fillRect/>
          </a:stretch>
        </p:blipFill>
        <p:spPr>
          <a:xfrm>
            <a:off x="2943214" y="2616171"/>
            <a:ext cx="5351416" cy="2934109"/>
          </a:xfrm>
          <a:prstGeom prst="rect">
            <a:avLst/>
          </a:prstGeom>
        </p:spPr>
      </p:pic>
    </p:spTree>
    <p:extLst>
      <p:ext uri="{BB962C8B-B14F-4D97-AF65-F5344CB8AC3E}">
        <p14:creationId xmlns="" xmlns:p14="http://schemas.microsoft.com/office/powerpoint/2010/main" val="804430743"/>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p:txBody>
          <a:bodyPr>
            <a:normAutofit/>
          </a:bodyPr>
          <a:lstStyle/>
          <a:p>
            <a:pPr algn="l"/>
            <a:r>
              <a:rPr lang="en-US" sz="3600" dirty="0"/>
              <a:t>Subtraction using 2’s complement </a:t>
            </a:r>
            <a:br>
              <a:rPr lang="en-US" sz="3600" dirty="0"/>
            </a:br>
            <a:r>
              <a:rPr lang="en-US" sz="3600" dirty="0"/>
              <a:t>(Examples)</a:t>
            </a:r>
            <a:endParaRPr lang="en-IN" sz="3600"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39925" y="141764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128</a:t>
            </a:fld>
            <a:endParaRPr lang="en-US"/>
          </a:p>
        </p:txBody>
      </p:sp>
      <p:pic>
        <p:nvPicPr>
          <p:cNvPr id="6" name="Picture 5"/>
          <p:cNvPicPr>
            <a:picLocks noChangeAspect="1"/>
          </p:cNvPicPr>
          <p:nvPr/>
        </p:nvPicPr>
        <p:blipFill>
          <a:blip r:embed="rId2" cstate="print"/>
          <a:stretch>
            <a:fillRect/>
          </a:stretch>
        </p:blipFill>
        <p:spPr>
          <a:xfrm>
            <a:off x="3050989" y="2248169"/>
            <a:ext cx="5394284" cy="3772426"/>
          </a:xfrm>
          <a:prstGeom prst="rect">
            <a:avLst/>
          </a:prstGeom>
        </p:spPr>
      </p:pic>
    </p:spTree>
    <p:extLst>
      <p:ext uri="{BB962C8B-B14F-4D97-AF65-F5344CB8AC3E}">
        <p14:creationId xmlns="" xmlns:p14="http://schemas.microsoft.com/office/powerpoint/2010/main" val="149142110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839416" y="357724"/>
            <a:ext cx="9577064" cy="767020"/>
          </a:xfrm>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smtClean="0"/>
              <a:t>BCD ARITHMETIC</a:t>
            </a:r>
            <a:endParaRPr lang="en-IN" dirty="0"/>
          </a:p>
        </p:txBody>
      </p:sp>
      <p:pic>
        <p:nvPicPr>
          <p:cNvPr id="6" name="Content Placeholder 5"/>
          <p:cNvPicPr>
            <a:picLocks noGrp="1" noChangeAspect="1"/>
          </p:cNvPicPr>
          <p:nvPr>
            <p:ph idx="1"/>
          </p:nvPr>
        </p:nvPicPr>
        <p:blipFill>
          <a:blip r:embed="rId2" cstate="print"/>
          <a:stretch>
            <a:fillRect/>
          </a:stretch>
        </p:blipFill>
        <p:spPr>
          <a:xfrm>
            <a:off x="2819246" y="1526238"/>
            <a:ext cx="5937285" cy="3562847"/>
          </a:xfrm>
          <a:prstGeom prst="rect">
            <a:avLst/>
          </a:prstGeom>
        </p:spPr>
      </p:pic>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129</a:t>
            </a:fld>
            <a:endParaRPr lang="en-US"/>
          </a:p>
        </p:txBody>
      </p:sp>
    </p:spTree>
    <p:extLst>
      <p:ext uri="{BB962C8B-B14F-4D97-AF65-F5344CB8AC3E}">
        <p14:creationId xmlns="" xmlns:p14="http://schemas.microsoft.com/office/powerpoint/2010/main" val="425061014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idx="1"/>
          </p:nvPr>
        </p:nvSpPr>
        <p:spPr>
          <a:xfrm>
            <a:off x="119336" y="836712"/>
            <a:ext cx="11593288" cy="2895600"/>
          </a:xfrm>
          <a:ln cap="flat">
            <a:noFill/>
          </a:ln>
        </p:spPr>
        <p:txBody>
          <a:bodyPr/>
          <a:lstStyle/>
          <a:p>
            <a:pPr algn="ctr" eaLnBrk="1" hangingPunct="1">
              <a:lnSpc>
                <a:spcPct val="80000"/>
              </a:lnSpc>
              <a:spcBef>
                <a:spcPct val="40000"/>
              </a:spcBef>
              <a:buFontTx/>
              <a:buNone/>
            </a:pPr>
            <a:r>
              <a:rPr lang="en-US" sz="2800" b="1" dirty="0">
                <a:latin typeface="Times" pitchFamily="18" charset="0"/>
                <a:ea typeface="Times" pitchFamily="18" charset="0"/>
                <a:cs typeface="Times" pitchFamily="18" charset="0"/>
              </a:rPr>
              <a:t>Level 6: The User Level</a:t>
            </a:r>
          </a:p>
          <a:p>
            <a:r>
              <a:rPr lang="en-US" sz="2400" dirty="0">
                <a:latin typeface="Times" pitchFamily="18" charset="0"/>
                <a:ea typeface="Times" pitchFamily="18" charset="0"/>
                <a:cs typeface="Times" pitchFamily="18" charset="0"/>
              </a:rPr>
              <a:t>Composed of </a:t>
            </a:r>
            <a:r>
              <a:rPr lang="en-US" sz="2400" b="1" dirty="0">
                <a:solidFill>
                  <a:srgbClr val="FF0000"/>
                </a:solidFill>
                <a:latin typeface="Times" pitchFamily="18" charset="0"/>
                <a:ea typeface="Times" pitchFamily="18" charset="0"/>
                <a:cs typeface="Times" pitchFamily="18" charset="0"/>
              </a:rPr>
              <a:t>applications</a:t>
            </a:r>
            <a:r>
              <a:rPr lang="en-US" sz="2400" dirty="0">
                <a:latin typeface="Times" pitchFamily="18" charset="0"/>
                <a:ea typeface="Times" pitchFamily="18" charset="0"/>
                <a:cs typeface="Times" pitchFamily="18" charset="0"/>
              </a:rPr>
              <a:t> and is the level with which everyone is most familiar. </a:t>
            </a:r>
          </a:p>
          <a:p>
            <a:r>
              <a:rPr lang="en-US" sz="2400" dirty="0">
                <a:latin typeface="Times" pitchFamily="18" charset="0"/>
                <a:ea typeface="Times" pitchFamily="18" charset="0"/>
                <a:cs typeface="Times" pitchFamily="18" charset="0"/>
              </a:rPr>
              <a:t>At this level, we run programs such as word processors, graphics packages, or games. </a:t>
            </a:r>
            <a:endParaRPr lang="en-US" sz="2400" dirty="0" smtClean="0">
              <a:latin typeface="Times" pitchFamily="18" charset="0"/>
              <a:ea typeface="Times" pitchFamily="18" charset="0"/>
              <a:cs typeface="Times" pitchFamily="18" charset="0"/>
            </a:endParaRPr>
          </a:p>
          <a:p>
            <a:r>
              <a:rPr lang="en-US" sz="2400" dirty="0" smtClean="0">
                <a:latin typeface="Times" pitchFamily="18" charset="0"/>
                <a:ea typeface="Times" pitchFamily="18" charset="0"/>
                <a:cs typeface="Times" pitchFamily="18" charset="0"/>
              </a:rPr>
              <a:t>The </a:t>
            </a:r>
            <a:r>
              <a:rPr lang="en-US" sz="2400" dirty="0">
                <a:latin typeface="Times" pitchFamily="18" charset="0"/>
                <a:ea typeface="Times" pitchFamily="18" charset="0"/>
                <a:cs typeface="Times" pitchFamily="18" charset="0"/>
              </a:rPr>
              <a:t>lower levels are nearly invisible from the User Level</a:t>
            </a:r>
            <a:r>
              <a:rPr lang="en-US" dirty="0">
                <a:latin typeface="Times" pitchFamily="18" charset="0"/>
                <a:ea typeface="Times" pitchFamily="18" charset="0"/>
                <a:cs typeface="Times" pitchFamily="18" charset="0"/>
              </a:rPr>
              <a:t>.</a:t>
            </a:r>
            <a:endParaRPr lang="en-US" sz="4400" dirty="0">
              <a:latin typeface="Times" pitchFamily="18" charset="0"/>
              <a:ea typeface="Times" pitchFamily="18" charset="0"/>
              <a:cs typeface="Times" pitchFamily="18" charset="0"/>
            </a:endParaRPr>
          </a:p>
        </p:txBody>
      </p:sp>
      <p:sp>
        <p:nvSpPr>
          <p:cNvPr id="40964" name="Slide Number Placeholder 6"/>
          <p:cNvSpPr>
            <a:spLocks noGrp="1"/>
          </p:cNvSpPr>
          <p:nvPr>
            <p:ph type="sldNum" sz="quarter" idx="10"/>
          </p:nvPr>
        </p:nvSpPr>
        <p:spPr>
          <a:noFill/>
        </p:spPr>
        <p:txBody>
          <a:bodyPr/>
          <a:lstStyle/>
          <a:p>
            <a:fld id="{9957A70E-CDDD-4C2D-B302-95871F090EC9}" type="slidenum">
              <a:rPr lang="en-US" sz="2000" smtClean="0">
                <a:latin typeface="Arial" pitchFamily="34" charset="0"/>
                <a:ea typeface="Times" pitchFamily="18" charset="0"/>
              </a:rPr>
              <a:pPr/>
              <a:t>13</a:t>
            </a:fld>
            <a:endParaRPr lang="en-US" sz="2000">
              <a:latin typeface="Arial" pitchFamily="34" charset="0"/>
              <a:ea typeface="Times" pitchFamily="18" charset="0"/>
            </a:endParaRPr>
          </a:p>
        </p:txBody>
      </p:sp>
      <p:pic>
        <p:nvPicPr>
          <p:cNvPr id="40965" name="Picture 6" descr="Layers"/>
          <p:cNvPicPr>
            <a:picLocks noChangeAspect="1" noChangeArrowheads="1"/>
          </p:cNvPicPr>
          <p:nvPr/>
        </p:nvPicPr>
        <p:blipFill>
          <a:blip r:embed="rId3" cstate="print"/>
          <a:srcRect/>
          <a:stretch>
            <a:fillRect/>
          </a:stretch>
        </p:blipFill>
        <p:spPr bwMode="auto">
          <a:xfrm>
            <a:off x="3048000" y="3505200"/>
            <a:ext cx="7721600" cy="3352800"/>
          </a:xfrm>
          <a:prstGeom prst="rect">
            <a:avLst/>
          </a:prstGeom>
          <a:noFill/>
          <a:ln w="9525">
            <a:noFill/>
            <a:miter lim="800000"/>
            <a:headEnd/>
            <a:tailEnd/>
          </a:ln>
        </p:spPr>
      </p:pic>
      <p:sp>
        <p:nvSpPr>
          <p:cNvPr id="9" name="Rectangle 5"/>
          <p:cNvSpPr>
            <a:spLocks noGrp="1" noChangeArrowheads="1"/>
          </p:cNvSpPr>
          <p:nvPr>
            <p:ph type="title"/>
          </p:nvPr>
        </p:nvSpPr>
        <p:spPr>
          <a:xfrm>
            <a:off x="119336" y="169391"/>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p:txBody>
          <a:bodyPr/>
          <a:lstStyle/>
          <a:p>
            <a:r>
              <a:rPr lang="en-US" dirty="0"/>
              <a:t>BCD Addition</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130</a:t>
            </a:fld>
            <a:endParaRPr lang="en-US"/>
          </a:p>
        </p:txBody>
      </p:sp>
      <p:pic>
        <p:nvPicPr>
          <p:cNvPr id="6" name="Picture 5"/>
          <p:cNvPicPr>
            <a:picLocks noChangeAspect="1"/>
          </p:cNvPicPr>
          <p:nvPr/>
        </p:nvPicPr>
        <p:blipFill>
          <a:blip r:embed="rId2" cstate="print"/>
          <a:stretch>
            <a:fillRect/>
          </a:stretch>
        </p:blipFill>
        <p:spPr>
          <a:xfrm>
            <a:off x="3695365" y="2014340"/>
            <a:ext cx="4801270" cy="2829320"/>
          </a:xfrm>
          <a:prstGeom prst="rect">
            <a:avLst/>
          </a:prstGeom>
        </p:spPr>
      </p:pic>
      <p:sp>
        <p:nvSpPr>
          <p:cNvPr id="7" name="TextBox 6">
            <a:extLst>
              <a:ext uri="{FF2B5EF4-FFF2-40B4-BE49-F238E27FC236}">
                <a16:creationId xmlns="" xmlns:a16="http://schemas.microsoft.com/office/drawing/2014/main" id="{966B705B-BCAA-4B04-A6A0-9367DB8B344C}"/>
              </a:ext>
            </a:extLst>
          </p:cNvPr>
          <p:cNvSpPr txBox="1"/>
          <p:nvPr/>
        </p:nvSpPr>
        <p:spPr>
          <a:xfrm>
            <a:off x="2167329" y="5024865"/>
            <a:ext cx="8084746" cy="1200329"/>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there is an illegal code or carry is generated as a result of addition,    then add 0110 to particular that 4 bits of result.</a:t>
            </a:r>
            <a:endParaRPr lang="en-IN" sz="2400" dirty="0"/>
          </a:p>
        </p:txBody>
      </p:sp>
    </p:spTree>
    <p:extLst>
      <p:ext uri="{BB962C8B-B14F-4D97-AF65-F5344CB8AC3E}">
        <p14:creationId xmlns="" xmlns:p14="http://schemas.microsoft.com/office/powerpoint/2010/main" val="4216191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Addition</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IN" dirty="0"/>
              <a:t>Example - 2</a:t>
            </a:r>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131</a:t>
            </a:fld>
            <a:endParaRPr lang="en-US"/>
          </a:p>
        </p:txBody>
      </p:sp>
      <p:pic>
        <p:nvPicPr>
          <p:cNvPr id="6" name="Picture 5"/>
          <p:cNvPicPr>
            <a:picLocks noChangeAspect="1"/>
          </p:cNvPicPr>
          <p:nvPr/>
        </p:nvPicPr>
        <p:blipFill>
          <a:blip r:embed="rId2" cstate="print"/>
          <a:stretch>
            <a:fillRect/>
          </a:stretch>
        </p:blipFill>
        <p:spPr>
          <a:xfrm>
            <a:off x="3584621" y="1757489"/>
            <a:ext cx="5022758" cy="3896269"/>
          </a:xfrm>
          <a:prstGeom prst="rect">
            <a:avLst/>
          </a:prstGeom>
        </p:spPr>
      </p:pic>
    </p:spTree>
    <p:extLst>
      <p:ext uri="{BB962C8B-B14F-4D97-AF65-F5344CB8AC3E}">
        <p14:creationId xmlns="" xmlns:p14="http://schemas.microsoft.com/office/powerpoint/2010/main" val="131211306"/>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- 1</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132</a:t>
            </a:fld>
            <a:endParaRPr lang="en-US"/>
          </a:p>
        </p:txBody>
      </p:sp>
      <p:pic>
        <p:nvPicPr>
          <p:cNvPr id="6" name="Picture 5"/>
          <p:cNvPicPr>
            <a:picLocks noChangeAspect="1"/>
          </p:cNvPicPr>
          <p:nvPr/>
        </p:nvPicPr>
        <p:blipFill>
          <a:blip r:embed="rId2" cstate="print"/>
          <a:stretch>
            <a:fillRect/>
          </a:stretch>
        </p:blipFill>
        <p:spPr>
          <a:xfrm>
            <a:off x="3384570" y="2038156"/>
            <a:ext cx="5422863" cy="2781688"/>
          </a:xfrm>
          <a:prstGeom prst="rect">
            <a:avLst/>
          </a:prstGeom>
        </p:spPr>
      </p:pic>
      <p:sp>
        <p:nvSpPr>
          <p:cNvPr id="7" name="TextBox 6">
            <a:extLst>
              <a:ext uri="{FF2B5EF4-FFF2-40B4-BE49-F238E27FC236}">
                <a16:creationId xmlns="" xmlns:a16="http://schemas.microsoft.com/office/drawing/2014/main" id="{BBF3230B-74AD-4317-A1F3-2479F43F129C}"/>
              </a:ext>
            </a:extLst>
          </p:cNvPr>
          <p:cNvSpPr txBox="1"/>
          <p:nvPr/>
        </p:nvSpPr>
        <p:spPr>
          <a:xfrm>
            <a:off x="1939926" y="5117038"/>
            <a:ext cx="8529293" cy="830997"/>
          </a:xfrm>
          <a:prstGeom prst="rect">
            <a:avLst/>
          </a:prstGeom>
          <a:noFill/>
        </p:spPr>
        <p:txBody>
          <a:bodyPr wrap="square" rtlCol="0">
            <a:spAutoFit/>
          </a:bodyPr>
          <a:lstStyle/>
          <a:p>
            <a:pPr marL="620713" indent="-620713"/>
            <a:r>
              <a:rPr lang="en-US" sz="2400" dirty="0">
                <a:solidFill>
                  <a:schemeClr val="accent6"/>
                </a:solidFill>
              </a:rPr>
              <a:t>Rule: </a:t>
            </a:r>
            <a:r>
              <a:rPr lang="en-US" sz="2400" dirty="0"/>
              <a:t>If one 4-bit group needs to take borrow from neighbor, then subtract 0110 from the group which is receiving borrow.  </a:t>
            </a:r>
            <a:endParaRPr lang="en-IN" sz="2400" dirty="0"/>
          </a:p>
        </p:txBody>
      </p:sp>
    </p:spTree>
    <p:extLst>
      <p:ext uri="{BB962C8B-B14F-4D97-AF65-F5344CB8AC3E}">
        <p14:creationId xmlns="" xmlns:p14="http://schemas.microsoft.com/office/powerpoint/2010/main" val="1868477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1524000" y="0"/>
            <a:ext cx="8229600" cy="1143000"/>
          </a:xfrm>
        </p:spPr>
        <p:txBody>
          <a:bodyPr/>
          <a:lstStyle/>
          <a:p>
            <a:r>
              <a:rPr lang="en-US" dirty="0"/>
              <a:t>BCD Subtraction</a:t>
            </a:r>
            <a:endParaRPr lang="en-IN" dirty="0"/>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1981200" y="1166020"/>
            <a:ext cx="8229600" cy="5079207"/>
          </a:xfrm>
        </p:spPr>
        <p:txBody>
          <a:bodyPr/>
          <a:lstStyle/>
          <a:p>
            <a:pPr marL="0" indent="0">
              <a:buNone/>
            </a:pPr>
            <a:r>
              <a:rPr lang="en-US" dirty="0"/>
              <a:t>Example - 2</a:t>
            </a:r>
            <a:endParaRPr lang="en-IN" dirty="0"/>
          </a:p>
          <a:p>
            <a:pPr marL="0" indent="0">
              <a:buNone/>
            </a:pPr>
            <a:endParaRPr lang="en-IN" dirty="0"/>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4294967295"/>
          </p:nvPr>
        </p:nvSpPr>
        <p:spPr>
          <a:xfrm>
            <a:off x="1939927" y="6245225"/>
            <a:ext cx="5603875" cy="476250"/>
          </a:xfrm>
          <a:prstGeom prst="rect">
            <a:avLst/>
          </a:prstGeom>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4294967295"/>
          </p:nvPr>
        </p:nvSpPr>
        <p:spPr>
          <a:xfrm>
            <a:off x="8077200" y="6245225"/>
            <a:ext cx="2133600" cy="476250"/>
          </a:xfrm>
          <a:prstGeom prst="rect">
            <a:avLst/>
          </a:prstGeom>
        </p:spPr>
        <p:txBody>
          <a:bodyPr/>
          <a:lstStyle/>
          <a:p>
            <a:fld id="{9B618960-8005-486C-9A75-10CB2AAC16F9}" type="slidenum">
              <a:rPr lang="en-US" smtClean="0"/>
              <a:pPr/>
              <a:t>133</a:t>
            </a:fld>
            <a:endParaRPr lang="en-US"/>
          </a:p>
        </p:txBody>
      </p:sp>
      <p:pic>
        <p:nvPicPr>
          <p:cNvPr id="8" name="Picture 7"/>
          <p:cNvPicPr>
            <a:picLocks noChangeAspect="1"/>
          </p:cNvPicPr>
          <p:nvPr/>
        </p:nvPicPr>
        <p:blipFill>
          <a:blip r:embed="rId2" cstate="print"/>
          <a:stretch>
            <a:fillRect/>
          </a:stretch>
        </p:blipFill>
        <p:spPr>
          <a:xfrm>
            <a:off x="3506029" y="2190577"/>
            <a:ext cx="5179942" cy="2476846"/>
          </a:xfrm>
          <a:prstGeom prst="rect">
            <a:avLst/>
          </a:prstGeom>
        </p:spPr>
      </p:pic>
    </p:spTree>
    <p:extLst>
      <p:ext uri="{BB962C8B-B14F-4D97-AF65-F5344CB8AC3E}">
        <p14:creationId xmlns="" xmlns:p14="http://schemas.microsoft.com/office/powerpoint/2010/main" val="2429749519"/>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2F29C-7575-94F2-261E-F6F9AA757BD3}"/>
              </a:ext>
            </a:extLst>
          </p:cNvPr>
          <p:cNvSpPr>
            <a:spLocks noGrp="1"/>
          </p:cNvSpPr>
          <p:nvPr>
            <p:ph type="ctrTitle"/>
          </p:nvPr>
        </p:nvSpPr>
        <p:spPr>
          <a:xfrm>
            <a:off x="551384" y="188640"/>
            <a:ext cx="9430816" cy="938743"/>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altLang="en-US" dirty="0">
                <a:latin typeface="Arial Black" panose="020B0A04020102020204" pitchFamily="34" charset="0"/>
              </a:rPr>
              <a:t>Logic Gates</a:t>
            </a:r>
            <a:endParaRPr lang="en-IN" dirty="0">
              <a:latin typeface="Arial Black" panose="020B0A04020102020204" pitchFamily="34" charset="0"/>
            </a:endParaRPr>
          </a:p>
        </p:txBody>
      </p:sp>
      <p:sp>
        <p:nvSpPr>
          <p:cNvPr id="3" name="Subtitle 2">
            <a:extLst>
              <a:ext uri="{FF2B5EF4-FFF2-40B4-BE49-F238E27FC236}">
                <a16:creationId xmlns="" xmlns:a16="http://schemas.microsoft.com/office/drawing/2014/main" id="{021A2005-EAE5-8B2C-4A70-45F78A03BD2B}"/>
              </a:ext>
            </a:extLst>
          </p:cNvPr>
          <p:cNvSpPr>
            <a:spLocks noGrp="1"/>
          </p:cNvSpPr>
          <p:nvPr>
            <p:ph type="subTitle" idx="1"/>
          </p:nvPr>
        </p:nvSpPr>
        <p:spPr>
          <a:xfrm>
            <a:off x="335360" y="1196752"/>
            <a:ext cx="11377264" cy="4821494"/>
          </a:xfrm>
        </p:spPr>
        <p:txBody>
          <a:bodyPr>
            <a:normAutofit/>
          </a:bodyPr>
          <a:lstStyle/>
          <a:p>
            <a:pPr algn="just" eaLnBrk="1" hangingPunct="1">
              <a:lnSpc>
                <a:spcPct val="150000"/>
              </a:lnSpc>
            </a:pPr>
            <a:r>
              <a:rPr lang="en-US" altLang="en-US" sz="4000" dirty="0">
                <a:solidFill>
                  <a:schemeClr val="dk1"/>
                </a:solidFill>
                <a:latin typeface="Arial" panose="020B0604020202020204" pitchFamily="34" charset="0"/>
                <a:cs typeface="Arial" panose="020B0604020202020204" pitchFamily="34" charset="0"/>
              </a:rPr>
              <a:t>Goal</a:t>
            </a:r>
            <a:r>
              <a:rPr lang="en-US" altLang="en-US" b="1" dirty="0">
                <a:latin typeface="Arial" panose="020B0604020202020204" pitchFamily="34" charset="0"/>
                <a:cs typeface="Arial" panose="020B0604020202020204" pitchFamily="34" charset="0"/>
              </a:rPr>
              <a:t>:</a:t>
            </a:r>
          </a:p>
          <a:p>
            <a:pPr algn="just" eaLnBrk="1" hangingPunct="1">
              <a:lnSpc>
                <a:spcPct val="150000"/>
              </a:lnSpc>
            </a:pPr>
            <a:r>
              <a:rPr lang="en-US" altLang="en-US" sz="3200" dirty="0">
                <a:solidFill>
                  <a:schemeClr val="dk1"/>
                </a:solidFill>
                <a:latin typeface="Arial" panose="020B0604020202020204" pitchFamily="34" charset="0"/>
                <a:cs typeface="Arial" panose="020B0604020202020204" pitchFamily="34" charset="0"/>
              </a:rPr>
              <a:t>    To understand how digital a computer can work, at the lowest level</a:t>
            </a:r>
            <a:r>
              <a:rPr lang="en-US" altLang="en-US" dirty="0">
                <a:solidFill>
                  <a:schemeClr val="dk1"/>
                </a:solidFill>
                <a:latin typeface="Arial" panose="020B0604020202020204" pitchFamily="34" charset="0"/>
                <a:cs typeface="Arial" panose="020B0604020202020204" pitchFamily="34" charset="0"/>
              </a:rPr>
              <a:t>.</a:t>
            </a:r>
          </a:p>
          <a:p>
            <a:pPr algn="just" eaLnBrk="1" hangingPunct="1">
              <a:lnSpc>
                <a:spcPct val="150000"/>
              </a:lnSpc>
            </a:pPr>
            <a:r>
              <a:rPr lang="en-US" altLang="en-US" sz="3200" dirty="0">
                <a:solidFill>
                  <a:schemeClr val="dk1"/>
                </a:solidFill>
                <a:latin typeface="Arial" panose="020B0604020202020204" pitchFamily="34" charset="0"/>
                <a:cs typeface="Arial" panose="020B0604020202020204" pitchFamily="34" charset="0"/>
              </a:rPr>
              <a:t>    To understand what is possible and the limitations of what is possible for a digital computer.</a:t>
            </a:r>
          </a:p>
          <a:p>
            <a:endParaRPr lang="en-IN" dirty="0"/>
          </a:p>
        </p:txBody>
      </p:sp>
      <p:sp>
        <p:nvSpPr>
          <p:cNvPr id="4" name="Slide Number Placeholder 3">
            <a:extLst>
              <a:ext uri="{FF2B5EF4-FFF2-40B4-BE49-F238E27FC236}">
                <a16:creationId xmlns=""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134</a:t>
            </a:fld>
            <a:endParaRPr lang="en-US"/>
          </a:p>
        </p:txBody>
      </p:sp>
    </p:spTree>
    <p:extLst>
      <p:ext uri="{BB962C8B-B14F-4D97-AF65-F5344CB8AC3E}">
        <p14:creationId xmlns="" xmlns:p14="http://schemas.microsoft.com/office/powerpoint/2010/main" val="1073528977"/>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2F29C-7575-94F2-261E-F6F9AA757BD3}"/>
              </a:ext>
            </a:extLst>
          </p:cNvPr>
          <p:cNvSpPr>
            <a:spLocks noGrp="1"/>
          </p:cNvSpPr>
          <p:nvPr>
            <p:ph type="ctrTitle"/>
          </p:nvPr>
        </p:nvSpPr>
        <p:spPr>
          <a:xfrm>
            <a:off x="407368" y="404664"/>
            <a:ext cx="9803432"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sz="4400" dirty="0">
                <a:latin typeface="Arial Black" panose="020B0A04020102020204" pitchFamily="34" charset="0"/>
              </a:rPr>
              <a:t>Logic Gates</a:t>
            </a:r>
            <a:endParaRPr lang="en-IN" sz="4400" dirty="0">
              <a:latin typeface="Arial Black" panose="020B0A04020102020204" pitchFamily="34" charset="0"/>
            </a:endParaRPr>
          </a:p>
        </p:txBody>
      </p:sp>
      <p:sp>
        <p:nvSpPr>
          <p:cNvPr id="3" name="Subtitle 2">
            <a:extLst>
              <a:ext uri="{FF2B5EF4-FFF2-40B4-BE49-F238E27FC236}">
                <a16:creationId xmlns="" xmlns:a16="http://schemas.microsoft.com/office/drawing/2014/main" id="{021A2005-EAE5-8B2C-4A70-45F78A03BD2B}"/>
              </a:ext>
            </a:extLst>
          </p:cNvPr>
          <p:cNvSpPr>
            <a:spLocks noGrp="1"/>
          </p:cNvSpPr>
          <p:nvPr>
            <p:ph type="subTitle" idx="1"/>
          </p:nvPr>
        </p:nvSpPr>
        <p:spPr>
          <a:xfrm>
            <a:off x="407368" y="1196752"/>
            <a:ext cx="11377264" cy="5241371"/>
          </a:xfrm>
        </p:spPr>
        <p:txBody>
          <a:bodyPr>
            <a:normAutofit/>
          </a:bodyPr>
          <a:lstStyle/>
          <a:p>
            <a:pPr marL="482600" indent="-457200" algn="just">
              <a:buFont typeface="Arial" panose="020B0604020202020204" pitchFamily="34" charset="0"/>
              <a:buChar char="•"/>
            </a:pPr>
            <a:r>
              <a:rPr lang="en-US" altLang="en-US" sz="3500" dirty="0">
                <a:solidFill>
                  <a:schemeClr val="dk1"/>
                </a:solidFill>
              </a:rPr>
              <a:t>All digital computers for the past 50 years have been constructed using the same type of components.</a:t>
            </a:r>
          </a:p>
          <a:p>
            <a:pPr marL="482600" indent="-457200" algn="just">
              <a:buFont typeface="Arial" panose="020B0604020202020204" pitchFamily="34" charset="0"/>
              <a:buChar char="•"/>
            </a:pPr>
            <a:r>
              <a:rPr lang="en-US" altLang="en-US" sz="3500" dirty="0">
                <a:solidFill>
                  <a:schemeClr val="dk1"/>
                </a:solidFill>
              </a:rPr>
              <a:t>These components are called logic gates.</a:t>
            </a:r>
          </a:p>
          <a:p>
            <a:pPr marL="482600" indent="-457200" algn="just">
              <a:buFont typeface="Arial" panose="020B0604020202020204" pitchFamily="34" charset="0"/>
              <a:buChar char="•"/>
            </a:pPr>
            <a:r>
              <a:rPr lang="en-US" altLang="en-US" sz="3500" dirty="0">
                <a:solidFill>
                  <a:schemeClr val="dk1"/>
                </a:solidFill>
              </a:rPr>
              <a:t>Logic gates have been implemented in many different ways.</a:t>
            </a:r>
          </a:p>
          <a:p>
            <a:pPr marL="482600" indent="-457200" algn="just">
              <a:buFont typeface="Arial" panose="020B0604020202020204" pitchFamily="34" charset="0"/>
              <a:buChar char="•"/>
            </a:pPr>
            <a:r>
              <a:rPr lang="en-US" altLang="en-US" sz="3500" dirty="0">
                <a:solidFill>
                  <a:schemeClr val="dk1"/>
                </a:solidFill>
              </a:rPr>
              <a:t>Currently, logic gates are most commonly implemented using electronic VLSI transistor logic.</a:t>
            </a:r>
          </a:p>
          <a:p>
            <a:endParaRPr lang="en-IN" dirty="0"/>
          </a:p>
        </p:txBody>
      </p:sp>
      <p:sp>
        <p:nvSpPr>
          <p:cNvPr id="4" name="Slide Number Placeholder 3">
            <a:extLst>
              <a:ext uri="{FF2B5EF4-FFF2-40B4-BE49-F238E27FC236}">
                <a16:creationId xmlns=""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135</a:t>
            </a:fld>
            <a:endParaRPr lang="en-US"/>
          </a:p>
        </p:txBody>
      </p:sp>
    </p:spTree>
    <p:extLst>
      <p:ext uri="{BB962C8B-B14F-4D97-AF65-F5344CB8AC3E}">
        <p14:creationId xmlns="" xmlns:p14="http://schemas.microsoft.com/office/powerpoint/2010/main" val="101895783"/>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B986F3F-0845-46F2-77AF-B9E46C43B557}"/>
              </a:ext>
            </a:extLst>
          </p:cNvPr>
          <p:cNvSpPr>
            <a:spLocks noGrp="1"/>
          </p:cNvSpPr>
          <p:nvPr>
            <p:ph type="subTitle" idx="1"/>
          </p:nvPr>
        </p:nvSpPr>
        <p:spPr>
          <a:xfrm>
            <a:off x="263352" y="980728"/>
            <a:ext cx="11593288" cy="5375623"/>
          </a:xfrm>
        </p:spPr>
        <p:txBody>
          <a:bodyPr>
            <a:noAutofit/>
          </a:bodyPr>
          <a:lstStyle/>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A logic gate is a simple switching circuit that determines whether an input pulse can pass through to the output in digital circuits.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building blocks of a digital circuit are logic gates, which execute numerous logical operations that are required by any digital circuit.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These can take two or more inputs but only produce one output.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The mix of inputs applied across a logic gate determines its output. Logic gates use Boolean algebra to execute logical processes.</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Logic gates are found in nearly every digital gadget we use on a regular basis. </a:t>
            </a:r>
          </a:p>
          <a:p>
            <a:pPr marL="482600" indent="-457200" algn="just">
              <a:lnSpc>
                <a:spcPct val="150000"/>
              </a:lnSpc>
              <a:buFont typeface="Arial" panose="020B0604020202020204" pitchFamily="34" charset="0"/>
              <a:buChar char="•"/>
            </a:pPr>
            <a:r>
              <a:rPr lang="en-US" sz="2000" dirty="0">
                <a:solidFill>
                  <a:schemeClr val="dk1"/>
                </a:solidFill>
                <a:latin typeface="Arial" panose="020B0604020202020204" pitchFamily="34" charset="0"/>
                <a:cs typeface="Arial" panose="020B0604020202020204" pitchFamily="34" charset="0"/>
              </a:rPr>
              <a:t>Logic gates are used in the architecture of our telephones, laptops, tablets, and memory devices.</a:t>
            </a:r>
            <a:endParaRPr lang="en-IN" sz="2000" dirty="0">
              <a:solidFill>
                <a:schemeClr val="dk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D338F4D6-70F3-DBE0-94A7-E3F0F1A5827E}"/>
              </a:ext>
            </a:extLst>
          </p:cNvPr>
          <p:cNvSpPr>
            <a:spLocks noGrp="1"/>
          </p:cNvSpPr>
          <p:nvPr>
            <p:ph type="sldNum" idx="12"/>
          </p:nvPr>
        </p:nvSpPr>
        <p:spPr/>
        <p:txBody>
          <a:bodyPr/>
          <a:lstStyle/>
          <a:p>
            <a:fld id="{00000000-1234-1234-1234-123412341234}" type="slidenum">
              <a:rPr lang="en-US" smtClean="0"/>
              <a:pPr/>
              <a:t>136</a:t>
            </a:fld>
            <a:endParaRPr lang="en-US"/>
          </a:p>
        </p:txBody>
      </p:sp>
      <p:sp>
        <p:nvSpPr>
          <p:cNvPr id="6" name="Title 1">
            <a:extLst>
              <a:ext uri="{FF2B5EF4-FFF2-40B4-BE49-F238E27FC236}">
                <a16:creationId xmlns="" xmlns:a16="http://schemas.microsoft.com/office/drawing/2014/main" id="{8E82F29C-7575-94F2-261E-F6F9AA757BD3}"/>
              </a:ext>
            </a:extLst>
          </p:cNvPr>
          <p:cNvSpPr>
            <a:spLocks noGrp="1"/>
          </p:cNvSpPr>
          <p:nvPr>
            <p:ph type="ctrTitle"/>
          </p:nvPr>
        </p:nvSpPr>
        <p:spPr>
          <a:xfrm>
            <a:off x="407368" y="404664"/>
            <a:ext cx="9803432"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sz="4400" dirty="0">
                <a:latin typeface="Arial Black" panose="020B0A04020102020204" pitchFamily="34" charset="0"/>
              </a:rPr>
              <a:t>Logic Gates</a:t>
            </a:r>
            <a:endParaRPr lang="en-IN" sz="4400" dirty="0">
              <a:latin typeface="Arial Black" panose="020B0A04020102020204" pitchFamily="34" charset="0"/>
            </a:endParaRPr>
          </a:p>
        </p:txBody>
      </p:sp>
    </p:spTree>
    <p:extLst>
      <p:ext uri="{BB962C8B-B14F-4D97-AF65-F5344CB8AC3E}">
        <p14:creationId xmlns="" xmlns:p14="http://schemas.microsoft.com/office/powerpoint/2010/main" val="1130391824"/>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21A2005-EAE5-8B2C-4A70-45F78A03BD2B}"/>
              </a:ext>
            </a:extLst>
          </p:cNvPr>
          <p:cNvSpPr>
            <a:spLocks noGrp="1"/>
          </p:cNvSpPr>
          <p:nvPr>
            <p:ph type="subTitle" idx="1"/>
          </p:nvPr>
        </p:nvSpPr>
        <p:spPr>
          <a:xfrm>
            <a:off x="623392" y="1097360"/>
            <a:ext cx="9358808" cy="5340763"/>
          </a:xfrm>
        </p:spPr>
        <p:txBody>
          <a:bodyPr/>
          <a:lstStyle/>
          <a:p>
            <a:pPr algn="l"/>
            <a:r>
              <a:rPr lang="en-US" altLang="en-US" dirty="0">
                <a:solidFill>
                  <a:schemeClr val="dk1"/>
                </a:solidFill>
              </a:rPr>
              <a:t>All basic logic gates have the ability to accept either one or two input signals (depending upon the type of gate) and generate one output signal.</a:t>
            </a:r>
          </a:p>
          <a:p>
            <a:endParaRPr lang="en-IN" dirty="0"/>
          </a:p>
        </p:txBody>
      </p:sp>
      <p:sp>
        <p:nvSpPr>
          <p:cNvPr id="4" name="Slide Number Placeholder 3">
            <a:extLst>
              <a:ext uri="{FF2B5EF4-FFF2-40B4-BE49-F238E27FC236}">
                <a16:creationId xmlns=""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137</a:t>
            </a:fld>
            <a:endParaRPr lang="en-US"/>
          </a:p>
        </p:txBody>
      </p:sp>
      <p:pic>
        <p:nvPicPr>
          <p:cNvPr id="9" name="Picture 4" descr="1-2input">
            <a:extLst>
              <a:ext uri="{FF2B5EF4-FFF2-40B4-BE49-F238E27FC236}">
                <a16:creationId xmlns="" xmlns:a16="http://schemas.microsoft.com/office/drawing/2014/main" id="{6F43026B-3D49-52D2-D969-2B16E72A633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75520" y="2636912"/>
            <a:ext cx="8568951" cy="36028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8E82F29C-7575-94F2-261E-F6F9AA757BD3}"/>
              </a:ext>
            </a:extLst>
          </p:cNvPr>
          <p:cNvSpPr txBox="1">
            <a:spLocks/>
          </p:cNvSpPr>
          <p:nvPr/>
        </p:nvSpPr>
        <p:spPr>
          <a:xfrm>
            <a:off x="407368" y="404664"/>
            <a:ext cx="9803432"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b">
            <a:normAutofit fontScale="90000" lnSpcReduction="20000"/>
          </a:bodyPr>
          <a:lstStyle>
            <a:defPPr>
              <a:defRPr/>
            </a:defPPr>
            <a:lvl1pPr algn="ctr" defTabSz="914400" rtl="0" eaLnBrk="1" latinLnBrk="0" hangingPunct="1">
              <a:lnSpc>
                <a:spcPct val="90000"/>
              </a:lnSpc>
              <a:spcBef>
                <a:spcPct val="0"/>
              </a:spcBef>
              <a:buNone/>
              <a:defRPr sz="6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altLang="en-US" sz="4400" smtClean="0">
                <a:latin typeface="Arial Black" panose="020B0A04020102020204" pitchFamily="34" charset="0"/>
              </a:rPr>
              <a:t>Logic Gates</a:t>
            </a:r>
            <a:endParaRPr lang="en-IN" sz="4400" dirty="0">
              <a:latin typeface="Arial Black" panose="020B0A04020102020204" pitchFamily="34" charset="0"/>
            </a:endParaRPr>
          </a:p>
        </p:txBody>
      </p:sp>
    </p:spTree>
    <p:extLst>
      <p:ext uri="{BB962C8B-B14F-4D97-AF65-F5344CB8AC3E}">
        <p14:creationId xmlns="" xmlns:p14="http://schemas.microsoft.com/office/powerpoint/2010/main" val="4452976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496328-6F4E-1671-3F10-FF3DD7F79524}"/>
              </a:ext>
            </a:extLst>
          </p:cNvPr>
          <p:cNvSpPr>
            <a:spLocks noGrp="1"/>
          </p:cNvSpPr>
          <p:nvPr>
            <p:ph type="ctrTitle"/>
          </p:nvPr>
        </p:nvSpPr>
        <p:spPr>
          <a:xfrm>
            <a:off x="695400" y="332656"/>
            <a:ext cx="9649072" cy="80554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a:latin typeface="Arial Black" panose="020B0A04020102020204" pitchFamily="34" charset="0"/>
              </a:rPr>
              <a:t>Boolean Algebra</a:t>
            </a:r>
            <a:endParaRPr lang="en-IN" dirty="0">
              <a:latin typeface="Arial Black" panose="020B0A04020102020204" pitchFamily="34" charset="0"/>
            </a:endParaRPr>
          </a:p>
        </p:txBody>
      </p:sp>
      <p:sp>
        <p:nvSpPr>
          <p:cNvPr id="3" name="Subtitle 2">
            <a:extLst>
              <a:ext uri="{FF2B5EF4-FFF2-40B4-BE49-F238E27FC236}">
                <a16:creationId xmlns="" xmlns:a16="http://schemas.microsoft.com/office/drawing/2014/main" id="{38A759B4-C8C4-0853-3D47-C197C2FE553A}"/>
              </a:ext>
            </a:extLst>
          </p:cNvPr>
          <p:cNvSpPr>
            <a:spLocks noGrp="1"/>
          </p:cNvSpPr>
          <p:nvPr>
            <p:ph type="subTitle" idx="1"/>
          </p:nvPr>
        </p:nvSpPr>
        <p:spPr>
          <a:xfrm>
            <a:off x="263352" y="1484784"/>
            <a:ext cx="11377264" cy="4871567"/>
          </a:xfrm>
        </p:spPr>
        <p:txBody>
          <a:bodyPr>
            <a:normAutofit fontScale="25000" lnSpcReduction="20000"/>
          </a:bodyPr>
          <a:lstStyle/>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Boolean algebra is a type of logical algebra in which symbols represent logic levels.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The digits(or symbols) 1 and 0 are related to the logic levels in this algebra; in electrical circuits, logic 1 will represent a closed switch, a high voltage, or a device’s “on” state.</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An open switch, low voltage, or “off” state of the device will be represented by logic 0.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At any one time, a digital device will be in one of these two binary situations. A light bulb can be used to demonstrate the operation of a logic gate.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When logic 0 is supplied to the switch, it is turned off, and the bulb does not light up. </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The switch is in an ON state when logic 1 is applied, and the bulb would light up.</a:t>
            </a:r>
          </a:p>
          <a:p>
            <a:pPr marL="482600" indent="-457200" algn="just" fontAlgn="base">
              <a:lnSpc>
                <a:spcPct val="170000"/>
              </a:lnSpc>
              <a:buFont typeface="Arial" panose="020B0604020202020204" pitchFamily="34" charset="0"/>
              <a:buChar char="•"/>
            </a:pPr>
            <a:r>
              <a:rPr lang="en-US" sz="8000" dirty="0">
                <a:solidFill>
                  <a:schemeClr val="dk1"/>
                </a:solidFill>
                <a:latin typeface="Arial" panose="020B0604020202020204" pitchFamily="34" charset="0"/>
                <a:cs typeface="Arial" panose="020B0604020202020204" pitchFamily="34" charset="0"/>
              </a:rPr>
              <a:t> In integrated circuits (IC), logic gates are widely employed.</a:t>
            </a:r>
          </a:p>
          <a:p>
            <a:pPr>
              <a:lnSpc>
                <a:spcPct val="170000"/>
              </a:lnSpc>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E4281A86-2922-D761-2C27-18D6B935B5B2}"/>
              </a:ext>
            </a:extLst>
          </p:cNvPr>
          <p:cNvSpPr>
            <a:spLocks noGrp="1"/>
          </p:cNvSpPr>
          <p:nvPr>
            <p:ph type="sldNum" idx="12"/>
          </p:nvPr>
        </p:nvSpPr>
        <p:spPr/>
        <p:txBody>
          <a:bodyPr/>
          <a:lstStyle/>
          <a:p>
            <a:fld id="{00000000-1234-1234-1234-123412341234}" type="slidenum">
              <a:rPr lang="en-US" smtClean="0"/>
              <a:pPr/>
              <a:t>138</a:t>
            </a:fld>
            <a:endParaRPr lang="en-US"/>
          </a:p>
        </p:txBody>
      </p:sp>
    </p:spTree>
    <p:extLst>
      <p:ext uri="{BB962C8B-B14F-4D97-AF65-F5344CB8AC3E}">
        <p14:creationId xmlns="" xmlns:p14="http://schemas.microsoft.com/office/powerpoint/2010/main" val="746663562"/>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21A2005-EAE5-8B2C-4A70-45F78A03BD2B}"/>
              </a:ext>
            </a:extLst>
          </p:cNvPr>
          <p:cNvSpPr>
            <a:spLocks noGrp="1"/>
          </p:cNvSpPr>
          <p:nvPr>
            <p:ph type="subTitle" idx="1"/>
          </p:nvPr>
        </p:nvSpPr>
        <p:spPr>
          <a:xfrm>
            <a:off x="695400" y="548680"/>
            <a:ext cx="11017224" cy="5529403"/>
          </a:xfrm>
        </p:spPr>
        <p:txBody>
          <a:bodyPr>
            <a:normAutofit/>
          </a:bodyPr>
          <a:lstStyle/>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Input and Output signals are binary.</a:t>
            </a:r>
          </a:p>
          <a:p>
            <a:pPr marL="1562100" lvl="2"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binary:</a:t>
            </a:r>
          </a:p>
          <a:p>
            <a:pPr marL="2044700" lvl="3"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always in one of two possible states;</a:t>
            </a:r>
          </a:p>
          <a:p>
            <a:pPr marL="2044700" lvl="3"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typically treated as:</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On / Off (electrically)</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1   /  0</a:t>
            </a:r>
          </a:p>
          <a:p>
            <a:pPr marL="2501900" lvl="4" indent="-571500" algn="just">
              <a:lnSpc>
                <a:spcPct val="100000"/>
              </a:lnSpc>
              <a:buFont typeface="Arial" panose="020B0604020202020204" pitchFamily="34" charset="0"/>
              <a:buChar char="•"/>
            </a:pPr>
            <a:r>
              <a:rPr lang="en-US" altLang="en-US" sz="2400" dirty="0">
                <a:solidFill>
                  <a:schemeClr val="dk1"/>
                </a:solidFill>
                <a:latin typeface="Arial" panose="020B0604020202020204" pitchFamily="34" charset="0"/>
                <a:cs typeface="Arial" panose="020B0604020202020204" pitchFamily="34" charset="0"/>
              </a:rPr>
              <a:t>True / False</a:t>
            </a:r>
          </a:p>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There is a delay between when a change happens at a logic gates inputs and when the output changes, called gate switching time.</a:t>
            </a:r>
          </a:p>
          <a:p>
            <a:pPr marL="596900" indent="-571500" algn="just">
              <a:lnSpc>
                <a:spcPct val="100000"/>
              </a:lnSpc>
              <a:buFont typeface="Arial" panose="020B0604020202020204" pitchFamily="34" charset="0"/>
              <a:buChar char="•"/>
            </a:pPr>
            <a:r>
              <a:rPr lang="en-US" altLang="en-US" dirty="0">
                <a:solidFill>
                  <a:schemeClr val="dk1"/>
                </a:solidFill>
                <a:latin typeface="Arial" panose="020B0604020202020204" pitchFamily="34" charset="0"/>
                <a:cs typeface="Arial" panose="020B0604020202020204" pitchFamily="34" charset="0"/>
              </a:rPr>
              <a:t>The True or False view is most useful for thinking about the meaning of the basic logic gates.</a:t>
            </a:r>
          </a:p>
          <a:p>
            <a:pPr>
              <a:lnSpc>
                <a:spcPct val="100000"/>
              </a:lnSpc>
            </a:pP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139</a:t>
            </a:fld>
            <a:endParaRPr lang="en-US"/>
          </a:p>
        </p:txBody>
      </p:sp>
    </p:spTree>
    <p:extLst>
      <p:ext uri="{BB962C8B-B14F-4D97-AF65-F5344CB8AC3E}">
        <p14:creationId xmlns="" xmlns:p14="http://schemas.microsoft.com/office/powerpoint/2010/main" val="9715449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191344" y="1371600"/>
            <a:ext cx="11887200" cy="5486400"/>
          </a:xfrm>
        </p:spPr>
        <p:txBody>
          <a:bodyPr>
            <a:normAutofit/>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5: High-Level Language Level</a:t>
            </a:r>
          </a:p>
          <a:p>
            <a:pPr lvl="1" algn="just" eaLnBrk="1" hangingPunct="1">
              <a:lnSpc>
                <a:spcPct val="150000"/>
              </a:lnSpc>
              <a:spcBef>
                <a:spcPct val="40000"/>
              </a:spcBef>
            </a:pPr>
            <a:r>
              <a:rPr lang="en-US" dirty="0">
                <a:latin typeface="Arial" panose="020B0604020202020204" pitchFamily="34" charset="0"/>
                <a:ea typeface="Times" pitchFamily="18" charset="0"/>
                <a:cs typeface="Arial" panose="020B0604020202020204" pitchFamily="34" charset="0"/>
              </a:rPr>
              <a:t>The level with which </a:t>
            </a:r>
            <a:r>
              <a:rPr lang="en-US" b="1" dirty="0">
                <a:solidFill>
                  <a:srgbClr val="FF0000"/>
                </a:solidFill>
                <a:latin typeface="Arial" panose="020B0604020202020204" pitchFamily="34" charset="0"/>
                <a:ea typeface="Times" pitchFamily="18" charset="0"/>
                <a:cs typeface="Arial" panose="020B0604020202020204" pitchFamily="34" charset="0"/>
              </a:rPr>
              <a:t>we interact when we write programs in languages</a:t>
            </a:r>
            <a:r>
              <a:rPr lang="en-US" dirty="0">
                <a:latin typeface="Arial" panose="020B0604020202020204" pitchFamily="34" charset="0"/>
                <a:ea typeface="Times" pitchFamily="18" charset="0"/>
                <a:cs typeface="Arial" panose="020B0604020202020204" pitchFamily="34" charset="0"/>
              </a:rPr>
              <a:t> such as C, Pascal, Lisp, and Java</a:t>
            </a:r>
          </a:p>
          <a:p>
            <a:pPr lvl="1" algn="just">
              <a:lnSpc>
                <a:spcPct val="150000"/>
              </a:lnSpc>
            </a:pPr>
            <a:r>
              <a:rPr lang="en-US" dirty="0">
                <a:latin typeface="Arial" panose="020B0604020202020204" pitchFamily="34" charset="0"/>
                <a:ea typeface="Times" pitchFamily="18" charset="0"/>
                <a:cs typeface="Arial" panose="020B0604020202020204" pitchFamily="34" charset="0"/>
              </a:rPr>
              <a:t>These languages must be translated to a language the machine can understand. (using compiler / interpreter) </a:t>
            </a:r>
          </a:p>
          <a:p>
            <a:pPr lvl="1" algn="just">
              <a:lnSpc>
                <a:spcPct val="150000"/>
              </a:lnSpc>
            </a:pPr>
            <a:r>
              <a:rPr lang="en-US" b="1" dirty="0">
                <a:solidFill>
                  <a:srgbClr val="FF0000"/>
                </a:solidFill>
                <a:latin typeface="Arial" panose="020B0604020202020204" pitchFamily="34" charset="0"/>
                <a:ea typeface="Times" pitchFamily="18" charset="0"/>
                <a:cs typeface="Arial" panose="020B0604020202020204" pitchFamily="34" charset="0"/>
              </a:rPr>
              <a:t>Compiled languages are translated into assembly </a:t>
            </a:r>
            <a:r>
              <a:rPr lang="en-US" dirty="0">
                <a:latin typeface="Arial" panose="020B0604020202020204" pitchFamily="34" charset="0"/>
                <a:ea typeface="Times" pitchFamily="18" charset="0"/>
                <a:cs typeface="Arial" panose="020B0604020202020204" pitchFamily="34" charset="0"/>
              </a:rPr>
              <a:t>language and then assembled into machine code. (They are translated to the next lower level.) </a:t>
            </a:r>
          </a:p>
          <a:p>
            <a:pPr lvl="1" algn="just">
              <a:lnSpc>
                <a:spcPct val="150000"/>
              </a:lnSpc>
            </a:pPr>
            <a:r>
              <a:rPr lang="en-US" dirty="0">
                <a:latin typeface="Arial" panose="020B0604020202020204" pitchFamily="34" charset="0"/>
                <a:ea typeface="Times" pitchFamily="18" charset="0"/>
                <a:cs typeface="Arial" panose="020B0604020202020204" pitchFamily="34" charset="0"/>
              </a:rPr>
              <a:t>The user at this level sees very little of the lower levels </a:t>
            </a:r>
          </a:p>
        </p:txBody>
      </p:sp>
      <p:sp>
        <p:nvSpPr>
          <p:cNvPr id="41987" name="Slide Number Placeholder 3"/>
          <p:cNvSpPr>
            <a:spLocks noGrp="1"/>
          </p:cNvSpPr>
          <p:nvPr>
            <p:ph type="sldNum" sz="quarter" idx="10"/>
          </p:nvPr>
        </p:nvSpPr>
        <p:spPr>
          <a:noFill/>
        </p:spPr>
        <p:txBody>
          <a:bodyPr/>
          <a:lstStyle/>
          <a:p>
            <a:fld id="{D16542F3-CEBD-4D61-9825-A11FC406195C}" type="slidenum">
              <a:rPr lang="en-US" sz="2000" smtClean="0">
                <a:latin typeface="Arial" pitchFamily="34" charset="0"/>
                <a:ea typeface="Times" pitchFamily="18" charset="0"/>
              </a:rPr>
              <a:pPr/>
              <a:t>14</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EC445B-1AE7-7778-9660-DD59023A3308}"/>
              </a:ext>
            </a:extLst>
          </p:cNvPr>
          <p:cNvSpPr>
            <a:spLocks noGrp="1"/>
          </p:cNvSpPr>
          <p:nvPr>
            <p:ph type="ctrTitle"/>
          </p:nvPr>
        </p:nvSpPr>
        <p:spPr>
          <a:xfrm>
            <a:off x="335360" y="332656"/>
            <a:ext cx="9217024" cy="936104"/>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IN" dirty="0">
                <a:solidFill>
                  <a:schemeClr val="bg1"/>
                </a:solidFill>
                <a:effectLst/>
                <a:latin typeface="Nunito" pitchFamily="2" charset="0"/>
              </a:rPr>
              <a:t>Truth Table</a:t>
            </a:r>
            <a:endParaRPr lang="en-IN" dirty="0">
              <a:solidFill>
                <a:schemeClr val="bg1"/>
              </a:solidFill>
            </a:endParaRPr>
          </a:p>
        </p:txBody>
      </p:sp>
      <p:sp>
        <p:nvSpPr>
          <p:cNvPr id="3" name="Subtitle 2">
            <a:extLst>
              <a:ext uri="{FF2B5EF4-FFF2-40B4-BE49-F238E27FC236}">
                <a16:creationId xmlns="" xmlns:a16="http://schemas.microsoft.com/office/drawing/2014/main" id="{D6B27120-4D66-E49D-DD4A-3DDF07E0B676}"/>
              </a:ext>
            </a:extLst>
          </p:cNvPr>
          <p:cNvSpPr>
            <a:spLocks noGrp="1"/>
          </p:cNvSpPr>
          <p:nvPr>
            <p:ph type="subTitle" idx="1"/>
          </p:nvPr>
        </p:nvSpPr>
        <p:spPr>
          <a:xfrm>
            <a:off x="335360" y="1412776"/>
            <a:ext cx="11305256" cy="4226025"/>
          </a:xfrm>
        </p:spPr>
        <p:txBody>
          <a:bodyPr>
            <a:normAutofit/>
          </a:bodyPr>
          <a:lstStyle/>
          <a:p>
            <a:pPr marL="482600" indent="-457200" algn="l">
              <a:lnSpc>
                <a:spcPct val="200000"/>
              </a:lnSpc>
              <a:buFont typeface="Arial" panose="020B0604020202020204" pitchFamily="34" charset="0"/>
              <a:buChar char="•"/>
            </a:pPr>
            <a:r>
              <a:rPr lang="en-US" sz="2000" dirty="0">
                <a:solidFill>
                  <a:schemeClr val="dk1"/>
                </a:solidFill>
              </a:rPr>
              <a:t>The outputs for all conceivable combinations of inputs that may be applied to a logic gate or circuit are listed in a truth table. </a:t>
            </a:r>
          </a:p>
          <a:p>
            <a:pPr marL="482600" indent="-457200" algn="l">
              <a:lnSpc>
                <a:spcPct val="200000"/>
              </a:lnSpc>
              <a:buFont typeface="Arial" panose="020B0604020202020204" pitchFamily="34" charset="0"/>
              <a:buChar char="•"/>
            </a:pPr>
            <a:r>
              <a:rPr lang="en-US" sz="2000" dirty="0">
                <a:solidFill>
                  <a:schemeClr val="dk1"/>
                </a:solidFill>
              </a:rPr>
              <a:t>When we enter values into a truth table, we usually express them as 1 or 0, with 1 denoting True logic and 0 denoting False logic.</a:t>
            </a:r>
            <a:endParaRPr lang="en-IN" sz="2000" dirty="0">
              <a:solidFill>
                <a:schemeClr val="dk1"/>
              </a:solidFill>
            </a:endParaRPr>
          </a:p>
        </p:txBody>
      </p:sp>
      <p:sp>
        <p:nvSpPr>
          <p:cNvPr id="4" name="Slide Number Placeholder 3">
            <a:extLst>
              <a:ext uri="{FF2B5EF4-FFF2-40B4-BE49-F238E27FC236}">
                <a16:creationId xmlns="" xmlns:a16="http://schemas.microsoft.com/office/drawing/2014/main" id="{B762BA0B-EB1E-27DC-8A9E-4C96196EE54A}"/>
              </a:ext>
            </a:extLst>
          </p:cNvPr>
          <p:cNvSpPr>
            <a:spLocks noGrp="1"/>
          </p:cNvSpPr>
          <p:nvPr>
            <p:ph type="sldNum" idx="12"/>
          </p:nvPr>
        </p:nvSpPr>
        <p:spPr/>
        <p:txBody>
          <a:bodyPr/>
          <a:lstStyle/>
          <a:p>
            <a:fld id="{00000000-1234-1234-1234-123412341234}" type="slidenum">
              <a:rPr lang="en-US" smtClean="0"/>
              <a:pPr/>
              <a:t>140</a:t>
            </a:fld>
            <a:endParaRPr lang="en-US"/>
          </a:p>
        </p:txBody>
      </p:sp>
    </p:spTree>
    <p:extLst>
      <p:ext uri="{BB962C8B-B14F-4D97-AF65-F5344CB8AC3E}">
        <p14:creationId xmlns="" xmlns:p14="http://schemas.microsoft.com/office/powerpoint/2010/main" val="2233627558"/>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DC16FB-50C9-3047-B339-495BF9841B2C}"/>
              </a:ext>
            </a:extLst>
          </p:cNvPr>
          <p:cNvSpPr>
            <a:spLocks noGrp="1"/>
          </p:cNvSpPr>
          <p:nvPr>
            <p:ph type="title"/>
          </p:nvPr>
        </p:nvSpPr>
        <p:spPr>
          <a:xfrm>
            <a:off x="1127448" y="620688"/>
            <a:ext cx="8229600" cy="59074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dirty="0"/>
              <a:t>Classification</a:t>
            </a:r>
            <a:endParaRPr lang="en-IN" dirty="0"/>
          </a:p>
        </p:txBody>
      </p:sp>
      <p:sp>
        <p:nvSpPr>
          <p:cNvPr id="4" name="Slide Number Placeholder 3">
            <a:extLst>
              <a:ext uri="{FF2B5EF4-FFF2-40B4-BE49-F238E27FC236}">
                <a16:creationId xmlns="" xmlns:a16="http://schemas.microsoft.com/office/drawing/2014/main" id="{9F8F5DD1-CDD0-2045-96AC-8C25051B4579}"/>
              </a:ext>
            </a:extLst>
          </p:cNvPr>
          <p:cNvSpPr>
            <a:spLocks noGrp="1"/>
          </p:cNvSpPr>
          <p:nvPr>
            <p:ph type="sldNum" idx="12"/>
          </p:nvPr>
        </p:nvSpPr>
        <p:spPr/>
        <p:txBody>
          <a:bodyPr/>
          <a:lstStyle/>
          <a:p>
            <a:fld id="{00000000-1234-1234-1234-123412341234}" type="slidenum">
              <a:rPr lang="en-US" smtClean="0"/>
              <a:pPr/>
              <a:t>141</a:t>
            </a:fld>
            <a:endParaRPr lang="en-US"/>
          </a:p>
        </p:txBody>
      </p:sp>
      <p:pic>
        <p:nvPicPr>
          <p:cNvPr id="6" name="Picture 5">
            <a:extLst>
              <a:ext uri="{FF2B5EF4-FFF2-40B4-BE49-F238E27FC236}">
                <a16:creationId xmlns="" xmlns:a16="http://schemas.microsoft.com/office/drawing/2014/main" id="{E13A5BA7-9E2B-3A25-A382-25609D45A792}"/>
              </a:ext>
            </a:extLst>
          </p:cNvPr>
          <p:cNvPicPr>
            <a:picLocks noChangeAspect="1"/>
          </p:cNvPicPr>
          <p:nvPr/>
        </p:nvPicPr>
        <p:blipFill>
          <a:blip r:embed="rId2" cstate="print"/>
          <a:stretch>
            <a:fillRect/>
          </a:stretch>
        </p:blipFill>
        <p:spPr>
          <a:xfrm>
            <a:off x="911424" y="2096308"/>
            <a:ext cx="10081119" cy="3914808"/>
          </a:xfrm>
          <a:prstGeom prst="rect">
            <a:avLst/>
          </a:prstGeom>
        </p:spPr>
      </p:pic>
    </p:spTree>
    <p:extLst>
      <p:ext uri="{BB962C8B-B14F-4D97-AF65-F5344CB8AC3E}">
        <p14:creationId xmlns="" xmlns:p14="http://schemas.microsoft.com/office/powerpoint/2010/main" val="49591836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0BC9A7A1-D45A-E2F2-905D-B16CA610B76C}"/>
              </a:ext>
            </a:extLst>
          </p:cNvPr>
          <p:cNvSpPr>
            <a:spLocks noGrp="1"/>
          </p:cNvSpPr>
          <p:nvPr>
            <p:ph type="body" idx="1"/>
          </p:nvPr>
        </p:nvSpPr>
        <p:spPr>
          <a:xfrm>
            <a:off x="838200" y="548680"/>
            <a:ext cx="10515600" cy="5628283"/>
          </a:xfrm>
        </p:spPr>
        <p:txBody>
          <a:bodyPr>
            <a:normAutofit fontScale="92500" lnSpcReduction="10000"/>
          </a:bodyPr>
          <a:lstStyle/>
          <a:p>
            <a:pPr marL="114300" indent="0" fontAlgn="base">
              <a:buNone/>
            </a:pPr>
            <a:r>
              <a:rPr lang="en-US" b="1" i="0" u="sng" dirty="0">
                <a:solidFill>
                  <a:srgbClr val="303030"/>
                </a:solidFill>
                <a:effectLst/>
                <a:latin typeface="Roboto Condensed" panose="020F0502020204030204" pitchFamily="2" charset="0"/>
              </a:rPr>
              <a:t>Basic Logic Gates-</a:t>
            </a:r>
            <a:endParaRPr lang="en-US" b="1" i="0" dirty="0">
              <a:solidFill>
                <a:srgbClr val="303030"/>
              </a:solidFill>
              <a:effectLst/>
              <a:latin typeface="Roboto Condensed" panose="020F0502020204030204" pitchFamily="2" charset="0"/>
            </a:endParaRPr>
          </a:p>
          <a:p>
            <a:pPr marL="114300" indent="0" fontAlgn="base">
              <a:buNone/>
            </a:pPr>
            <a:r>
              <a:rPr lang="en-US" b="0" i="0" dirty="0">
                <a:solidFill>
                  <a:srgbClr val="303030"/>
                </a:solidFill>
                <a:effectLst/>
                <a:latin typeface="Arimo"/>
              </a:rPr>
              <a:t> </a:t>
            </a:r>
          </a:p>
          <a:p>
            <a:pPr algn="l" fontAlgn="base"/>
            <a:r>
              <a:rPr lang="en-US" b="0" i="0" dirty="0">
                <a:solidFill>
                  <a:srgbClr val="303030"/>
                </a:solidFill>
                <a:effectLst/>
                <a:latin typeface="Arimo"/>
              </a:rPr>
              <a:t>Basic Logic Gates are the fundamental logic gates using which universal logic gates and other logic gates are constructed.</a:t>
            </a:r>
          </a:p>
          <a:p>
            <a:pPr marL="114300" indent="0" fontAlgn="base">
              <a:buNone/>
            </a:pPr>
            <a:endParaRPr lang="en-US" b="0" i="0" dirty="0">
              <a:solidFill>
                <a:srgbClr val="303030"/>
              </a:solidFill>
              <a:effectLst/>
              <a:latin typeface="Arimo"/>
            </a:endParaRPr>
          </a:p>
          <a:p>
            <a:pPr marL="114300" indent="0" fontAlgn="base">
              <a:buNone/>
            </a:pPr>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Basic logic gates are associative in nature.</a:t>
            </a:r>
          </a:p>
          <a:p>
            <a:pPr algn="l" fontAlgn="base">
              <a:buFont typeface="Arial" panose="020B0604020202020204" pitchFamily="34" charset="0"/>
              <a:buChar char="•"/>
            </a:pPr>
            <a:r>
              <a:rPr lang="en-US" b="0" i="0" dirty="0">
                <a:solidFill>
                  <a:srgbClr val="303030"/>
                </a:solidFill>
                <a:effectLst/>
                <a:latin typeface="Arimo"/>
              </a:rPr>
              <a:t>Basic logic gates are commutative in nature.</a:t>
            </a:r>
          </a:p>
          <a:p>
            <a:pPr marL="114300" indent="0" fontAlgn="base">
              <a:buNone/>
            </a:pPr>
            <a:r>
              <a:rPr lang="en-US" b="0" i="0" dirty="0">
                <a:solidFill>
                  <a:srgbClr val="303030"/>
                </a:solidFill>
                <a:effectLst/>
                <a:latin typeface="Arimo"/>
              </a:rPr>
              <a:t> </a:t>
            </a:r>
          </a:p>
          <a:p>
            <a:pPr marL="114300" indent="0" fontAlgn="base">
              <a:buNone/>
            </a:pPr>
            <a:r>
              <a:rPr lang="en-US" b="0" i="0" dirty="0">
                <a:solidFill>
                  <a:srgbClr val="303030"/>
                </a:solidFill>
                <a:effectLst/>
                <a:latin typeface="Arimo"/>
              </a:rPr>
              <a:t>There are following three basic logic gates-</a:t>
            </a:r>
          </a:p>
          <a:p>
            <a:pPr algn="l" fontAlgn="base">
              <a:buFont typeface="+mj-lt"/>
              <a:buAutoNum type="arabicPeriod"/>
            </a:pPr>
            <a:r>
              <a:rPr lang="en-US" b="0" i="0" dirty="0">
                <a:solidFill>
                  <a:srgbClr val="303030"/>
                </a:solidFill>
                <a:effectLst/>
                <a:latin typeface="Arimo"/>
              </a:rPr>
              <a:t>AND Gate</a:t>
            </a:r>
          </a:p>
          <a:p>
            <a:pPr algn="l" fontAlgn="base">
              <a:buFont typeface="+mj-lt"/>
              <a:buAutoNum type="arabicPeriod"/>
            </a:pPr>
            <a:r>
              <a:rPr lang="en-US" b="0" i="0" dirty="0">
                <a:solidFill>
                  <a:srgbClr val="303030"/>
                </a:solidFill>
                <a:effectLst/>
                <a:latin typeface="Arimo"/>
              </a:rPr>
              <a:t>OR Gate</a:t>
            </a:r>
          </a:p>
          <a:p>
            <a:pPr algn="l" fontAlgn="base">
              <a:buFont typeface="+mj-lt"/>
              <a:buAutoNum type="arabicPeriod"/>
            </a:pPr>
            <a:r>
              <a:rPr lang="en-US" b="0" i="0" dirty="0">
                <a:solidFill>
                  <a:srgbClr val="303030"/>
                </a:solidFill>
                <a:effectLst/>
                <a:latin typeface="Arimo"/>
              </a:rPr>
              <a:t>NOT Gate</a:t>
            </a:r>
          </a:p>
          <a:p>
            <a:endParaRPr lang="en-IN" dirty="0"/>
          </a:p>
        </p:txBody>
      </p:sp>
      <p:sp>
        <p:nvSpPr>
          <p:cNvPr id="4" name="Slide Number Placeholder 3">
            <a:extLst>
              <a:ext uri="{FF2B5EF4-FFF2-40B4-BE49-F238E27FC236}">
                <a16:creationId xmlns=""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142</a:t>
            </a:fld>
            <a:endParaRPr lang="en-US"/>
          </a:p>
        </p:txBody>
      </p:sp>
    </p:spTree>
    <p:extLst>
      <p:ext uri="{BB962C8B-B14F-4D97-AF65-F5344CB8AC3E}">
        <p14:creationId xmlns="" xmlns:p14="http://schemas.microsoft.com/office/powerpoint/2010/main" val="414729999"/>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B0997-73B9-994E-FD8C-41398936778D}"/>
              </a:ext>
            </a:extLst>
          </p:cNvPr>
          <p:cNvSpPr>
            <a:spLocks noGrp="1"/>
          </p:cNvSpPr>
          <p:nvPr>
            <p:ph type="title"/>
          </p:nvPr>
        </p:nvSpPr>
        <p:spPr>
          <a:xfrm>
            <a:off x="1981200" y="1270500"/>
            <a:ext cx="8229600" cy="737120"/>
          </a:xfrm>
        </p:spPr>
        <p:txBody>
          <a:bodyPr>
            <a:normAutofit/>
          </a:bodyPr>
          <a:lstStyle/>
          <a:p>
            <a:r>
              <a:rPr lang="en-US" dirty="0"/>
              <a:t>AND gate</a:t>
            </a:r>
            <a:endParaRPr lang="en-IN" dirty="0"/>
          </a:p>
        </p:txBody>
      </p:sp>
      <p:sp>
        <p:nvSpPr>
          <p:cNvPr id="3" name="Text Placeholder 2">
            <a:extLst>
              <a:ext uri="{FF2B5EF4-FFF2-40B4-BE49-F238E27FC236}">
                <a16:creationId xmlns="" xmlns:a16="http://schemas.microsoft.com/office/drawing/2014/main" id="{0BC9A7A1-D45A-E2F2-905D-B16CA610B76C}"/>
              </a:ext>
            </a:extLst>
          </p:cNvPr>
          <p:cNvSpPr>
            <a:spLocks noGrp="1"/>
          </p:cNvSpPr>
          <p:nvPr>
            <p:ph type="body" idx="1"/>
          </p:nvPr>
        </p:nvSpPr>
        <p:spPr>
          <a:xfrm>
            <a:off x="1981200" y="2491273"/>
            <a:ext cx="8229600" cy="3634890"/>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The output of AND gate is high (‘1’) if all of its inputs are high (‘1’).</a:t>
            </a:r>
          </a:p>
          <a:p>
            <a:pPr algn="l" fontAlgn="base">
              <a:buFont typeface="Arial" panose="020B0604020202020204" pitchFamily="34" charset="0"/>
              <a:buChar char="•"/>
            </a:pPr>
            <a:r>
              <a:rPr lang="en-US" b="0" i="0" dirty="0">
                <a:solidFill>
                  <a:srgbClr val="303030"/>
                </a:solidFill>
                <a:effectLst/>
                <a:latin typeface="Arimo"/>
              </a:rPr>
              <a:t>The output of AND gate is low (‘0’) if any one of its inputs is low (‘0’).</a:t>
            </a:r>
          </a:p>
          <a:p>
            <a:endParaRPr lang="en-IN" dirty="0"/>
          </a:p>
        </p:txBody>
      </p:sp>
      <p:sp>
        <p:nvSpPr>
          <p:cNvPr id="4" name="Slide Number Placeholder 3">
            <a:extLst>
              <a:ext uri="{FF2B5EF4-FFF2-40B4-BE49-F238E27FC236}">
                <a16:creationId xmlns="" xmlns:a16="http://schemas.microsoft.com/office/drawing/2014/main" id="{4D102149-7008-B7A2-9AFB-7A172E48784A}"/>
              </a:ext>
            </a:extLst>
          </p:cNvPr>
          <p:cNvSpPr>
            <a:spLocks noGrp="1"/>
          </p:cNvSpPr>
          <p:nvPr>
            <p:ph type="sldNum" idx="12"/>
          </p:nvPr>
        </p:nvSpPr>
        <p:spPr/>
        <p:txBody>
          <a:bodyPr/>
          <a:lstStyle/>
          <a:p>
            <a:fld id="{00000000-1234-1234-1234-123412341234}" type="slidenum">
              <a:rPr lang="en-US" smtClean="0"/>
              <a:pPr/>
              <a:t>143</a:t>
            </a:fld>
            <a:endParaRPr lang="en-US"/>
          </a:p>
        </p:txBody>
      </p:sp>
    </p:spTree>
    <p:extLst>
      <p:ext uri="{BB962C8B-B14F-4D97-AF65-F5344CB8AC3E}">
        <p14:creationId xmlns="" xmlns:p14="http://schemas.microsoft.com/office/powerpoint/2010/main" val="2883676257"/>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144</a:t>
            </a:fld>
            <a:endParaRPr lang="en-US"/>
          </a:p>
        </p:txBody>
      </p:sp>
      <p:pic>
        <p:nvPicPr>
          <p:cNvPr id="5" name="Picture 4">
            <a:extLst>
              <a:ext uri="{FF2B5EF4-FFF2-40B4-BE49-F238E27FC236}">
                <a16:creationId xmlns="" xmlns:a16="http://schemas.microsoft.com/office/drawing/2014/main" id="{08186880-5AAE-A032-5A9C-590D068DA5BF}"/>
              </a:ext>
            </a:extLst>
          </p:cNvPr>
          <p:cNvPicPr>
            <a:picLocks noChangeAspect="1"/>
          </p:cNvPicPr>
          <p:nvPr/>
        </p:nvPicPr>
        <p:blipFill>
          <a:blip r:embed="rId2" cstate="print"/>
          <a:stretch>
            <a:fillRect/>
          </a:stretch>
        </p:blipFill>
        <p:spPr>
          <a:xfrm>
            <a:off x="3138195" y="2457451"/>
            <a:ext cx="5299788" cy="2585617"/>
          </a:xfrm>
          <a:prstGeom prst="rect">
            <a:avLst/>
          </a:prstGeom>
        </p:spPr>
      </p:pic>
    </p:spTree>
    <p:extLst>
      <p:ext uri="{BB962C8B-B14F-4D97-AF65-F5344CB8AC3E}">
        <p14:creationId xmlns="" xmlns:p14="http://schemas.microsoft.com/office/powerpoint/2010/main" val="2082210176"/>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145</a:t>
            </a:fld>
            <a:endParaRPr lang="en-US"/>
          </a:p>
        </p:txBody>
      </p:sp>
      <p:pic>
        <p:nvPicPr>
          <p:cNvPr id="8" name="Picture 7">
            <a:extLst>
              <a:ext uri="{FF2B5EF4-FFF2-40B4-BE49-F238E27FC236}">
                <a16:creationId xmlns="" xmlns:a16="http://schemas.microsoft.com/office/drawing/2014/main" id="{C6E4A373-E745-D6CD-4D0D-B34A2C49B430}"/>
              </a:ext>
            </a:extLst>
          </p:cNvPr>
          <p:cNvPicPr>
            <a:picLocks noChangeAspect="1"/>
          </p:cNvPicPr>
          <p:nvPr/>
        </p:nvPicPr>
        <p:blipFill>
          <a:blip r:embed="rId2" cstate="print"/>
          <a:stretch>
            <a:fillRect/>
          </a:stretch>
        </p:blipFill>
        <p:spPr>
          <a:xfrm>
            <a:off x="2886465" y="2542658"/>
            <a:ext cx="5934075" cy="3533775"/>
          </a:xfrm>
          <a:prstGeom prst="rect">
            <a:avLst/>
          </a:prstGeom>
        </p:spPr>
      </p:pic>
    </p:spTree>
    <p:extLst>
      <p:ext uri="{BB962C8B-B14F-4D97-AF65-F5344CB8AC3E}">
        <p14:creationId xmlns="" xmlns:p14="http://schemas.microsoft.com/office/powerpoint/2010/main" val="1408564130"/>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i="0" dirty="0">
                <a:solidFill>
                  <a:srgbClr val="303030"/>
                </a:solidFill>
                <a:effectLst/>
                <a:latin typeface="Roboto Condensed" panose="02000000000000000000" pitchFamily="2" charset="0"/>
              </a:rPr>
              <a:t>OR Gate</a:t>
            </a: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603241"/>
            <a:ext cx="8229600" cy="3493082"/>
          </a:xfrm>
        </p:spPr>
        <p:txBody>
          <a:bodyPr/>
          <a:lstStyle/>
          <a:p>
            <a:pPr algn="l"/>
            <a:r>
              <a:rPr lang="en-US" b="0" i="0" dirty="0">
                <a:solidFill>
                  <a:srgbClr val="303030"/>
                </a:solidFill>
                <a:effectLst/>
                <a:latin typeface="Arimo"/>
              </a:rPr>
              <a:t>The output of OR gate is high (‘1’) if any one of its inputs is high (‘1’).</a:t>
            </a:r>
          </a:p>
          <a:p>
            <a:pPr algn="l"/>
            <a:r>
              <a:rPr lang="en-US" b="0" i="0" dirty="0">
                <a:solidFill>
                  <a:srgbClr val="303030"/>
                </a:solidFill>
                <a:effectLst/>
                <a:latin typeface="Arimo"/>
              </a:rPr>
              <a:t>The output of OR gate is low (‘0’) if all of its inputs are low (‘0’).</a:t>
            </a: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146</a:t>
            </a:fld>
            <a:endParaRPr lang="en-US"/>
          </a:p>
        </p:txBody>
      </p:sp>
    </p:spTree>
    <p:extLst>
      <p:ext uri="{BB962C8B-B14F-4D97-AF65-F5344CB8AC3E}">
        <p14:creationId xmlns="" xmlns:p14="http://schemas.microsoft.com/office/powerpoint/2010/main" val="152944116"/>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Logic Symbol</a:t>
            </a: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6"/>
            <a:ext cx="8229600" cy="4192879"/>
          </a:xfrm>
        </p:spPr>
        <p:txBody>
          <a:bodyPr/>
          <a:lstStyle/>
          <a:p>
            <a:pPr algn="l" fontAlgn="base"/>
            <a:r>
              <a:rPr lang="en-US" sz="2800" b="1" u="sng" dirty="0">
                <a:solidFill>
                  <a:srgbClr val="303030"/>
                </a:solidFill>
                <a:latin typeface="Calibri" panose="020F0502020204030204" pitchFamily="34" charset="0"/>
                <a:cs typeface="Calibri" panose="020F0502020204030204" pitchFamily="34" charset="0"/>
              </a:rPr>
              <a:t>Logic Symbol-</a:t>
            </a:r>
            <a:endParaRPr lang="en-US" sz="2800" b="1" dirty="0">
              <a:solidFill>
                <a:srgbClr val="303030"/>
              </a:solidFill>
              <a:latin typeface="Calibri" panose="020F0502020204030204" pitchFamily="34" charset="0"/>
              <a:cs typeface="Calibri" panose="020F0502020204030204" pitchFamily="34" charset="0"/>
            </a:endParaRPr>
          </a:p>
          <a:p>
            <a:pPr algn="l" fontAlgn="base"/>
            <a:r>
              <a:rPr lang="en-US" sz="2800" dirty="0">
                <a:solidFill>
                  <a:srgbClr val="303030"/>
                </a:solidFill>
                <a:latin typeface="Calibri" panose="020F0502020204030204" pitchFamily="34" charset="0"/>
                <a:cs typeface="Calibri" panose="020F0502020204030204" pitchFamily="34" charset="0"/>
              </a:rPr>
              <a:t> </a:t>
            </a:r>
          </a:p>
          <a:p>
            <a:pPr algn="l" fontAlgn="base"/>
            <a:r>
              <a:rPr lang="en-US" sz="2800" dirty="0">
                <a:solidFill>
                  <a:srgbClr val="303030"/>
                </a:solidFill>
                <a:latin typeface="Calibri" panose="020F0502020204030204" pitchFamily="34" charset="0"/>
                <a:cs typeface="Calibri" panose="020F0502020204030204" pitchFamily="34" charset="0"/>
              </a:rPr>
              <a:t>The logic symbol for OR Gate is as shown below-</a:t>
            </a: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147</a:t>
            </a:fld>
            <a:endParaRPr lang="en-US"/>
          </a:p>
        </p:txBody>
      </p:sp>
      <p:pic>
        <p:nvPicPr>
          <p:cNvPr id="6" name="Picture 5">
            <a:extLst>
              <a:ext uri="{FF2B5EF4-FFF2-40B4-BE49-F238E27FC236}">
                <a16:creationId xmlns="" xmlns:a16="http://schemas.microsoft.com/office/drawing/2014/main" id="{6403645F-26E3-F49C-A338-B4E4C9DFE6C0}"/>
              </a:ext>
            </a:extLst>
          </p:cNvPr>
          <p:cNvPicPr>
            <a:picLocks noChangeAspect="1"/>
          </p:cNvPicPr>
          <p:nvPr/>
        </p:nvPicPr>
        <p:blipFill>
          <a:blip r:embed="rId2" cstate="print"/>
          <a:stretch>
            <a:fillRect/>
          </a:stretch>
        </p:blipFill>
        <p:spPr>
          <a:xfrm>
            <a:off x="3446107" y="4335592"/>
            <a:ext cx="5962261" cy="2295525"/>
          </a:xfrm>
          <a:prstGeom prst="rect">
            <a:avLst/>
          </a:prstGeom>
        </p:spPr>
      </p:pic>
    </p:spTree>
    <p:extLst>
      <p:ext uri="{BB962C8B-B14F-4D97-AF65-F5344CB8AC3E}">
        <p14:creationId xmlns="" xmlns:p14="http://schemas.microsoft.com/office/powerpoint/2010/main" val="2085179400"/>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US" dirty="0"/>
              <a:t>Truth Table</a:t>
            </a:r>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148</a:t>
            </a:fld>
            <a:endParaRPr lang="en-US"/>
          </a:p>
        </p:txBody>
      </p:sp>
      <p:pic>
        <p:nvPicPr>
          <p:cNvPr id="6" name="Picture 5">
            <a:extLst>
              <a:ext uri="{FF2B5EF4-FFF2-40B4-BE49-F238E27FC236}">
                <a16:creationId xmlns="" xmlns:a16="http://schemas.microsoft.com/office/drawing/2014/main" id="{73AA8C21-6634-836A-2E50-184C3488F466}"/>
              </a:ext>
            </a:extLst>
          </p:cNvPr>
          <p:cNvPicPr>
            <a:picLocks noChangeAspect="1"/>
          </p:cNvPicPr>
          <p:nvPr/>
        </p:nvPicPr>
        <p:blipFill>
          <a:blip r:embed="rId2" cstate="print"/>
          <a:stretch>
            <a:fillRect/>
          </a:stretch>
        </p:blipFill>
        <p:spPr>
          <a:xfrm>
            <a:off x="2712196" y="2943872"/>
            <a:ext cx="6543675" cy="3362325"/>
          </a:xfrm>
          <a:prstGeom prst="rect">
            <a:avLst/>
          </a:prstGeom>
        </p:spPr>
      </p:pic>
    </p:spTree>
    <p:extLst>
      <p:ext uri="{BB962C8B-B14F-4D97-AF65-F5344CB8AC3E}">
        <p14:creationId xmlns="" xmlns:p14="http://schemas.microsoft.com/office/powerpoint/2010/main" val="2812731806"/>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i="0" dirty="0">
                <a:solidFill>
                  <a:srgbClr val="303030"/>
                </a:solidFill>
                <a:effectLst/>
                <a:latin typeface="Calibri" panose="020F0502020204030204" pitchFamily="34" charset="0"/>
                <a:cs typeface="Calibri" panose="020F0502020204030204" pitchFamily="34" charset="0"/>
              </a:rPr>
              <a:t>NOT Gate</a:t>
            </a: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fontScale="92500" lnSpcReduction="10000"/>
          </a:bodyPr>
          <a:lstStyle/>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high (‘1’) if its input is low (‘0’).</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The output of NOT gate is low (‘0’) if its input is high (‘1’).</a:t>
            </a:r>
          </a:p>
          <a:p>
            <a:pPr algn="l" fontAlgn="base"/>
            <a:r>
              <a:rPr lang="en-US" sz="3300" dirty="0">
                <a:solidFill>
                  <a:srgbClr val="303030"/>
                </a:solidFill>
                <a:latin typeface="Calibri" panose="020F0502020204030204" pitchFamily="34" charset="0"/>
                <a:cs typeface="Calibri" panose="020F0502020204030204" pitchFamily="34" charset="0"/>
              </a:rPr>
              <a:t> From here-</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It is clear that NOT gate simply inverts the given input.</a:t>
            </a:r>
          </a:p>
          <a:p>
            <a:pPr algn="l" fontAlgn="base">
              <a:buFont typeface="Arial" panose="020B0604020202020204" pitchFamily="34" charset="0"/>
              <a:buChar char="•"/>
            </a:pPr>
            <a:r>
              <a:rPr lang="en-US" sz="3300" dirty="0">
                <a:solidFill>
                  <a:srgbClr val="303030"/>
                </a:solidFill>
                <a:latin typeface="Calibri" panose="020F0502020204030204" pitchFamily="34" charset="0"/>
                <a:cs typeface="Calibri" panose="020F0502020204030204" pitchFamily="34" charset="0"/>
              </a:rPr>
              <a:t>Since NOT gate simply inverts the given input, therefore it is also known as </a:t>
            </a:r>
            <a:r>
              <a:rPr lang="en-US" sz="3300" b="1" dirty="0">
                <a:solidFill>
                  <a:srgbClr val="303030"/>
                </a:solidFill>
                <a:latin typeface="Calibri" panose="020F0502020204030204" pitchFamily="34" charset="0"/>
                <a:cs typeface="Calibri" panose="020F0502020204030204" pitchFamily="34" charset="0"/>
              </a:rPr>
              <a:t>Inverter Gate</a:t>
            </a:r>
            <a:r>
              <a:rPr lang="en-US" sz="3300" dirty="0">
                <a:solidFill>
                  <a:srgbClr val="303030"/>
                </a:solidFill>
                <a:latin typeface="Calibri" panose="020F0502020204030204" pitchFamily="34" charset="0"/>
                <a:cs typeface="Calibri" panose="020F0502020204030204" pitchFamily="34" charset="0"/>
              </a:rPr>
              <a:t>.</a:t>
            </a: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149</a:t>
            </a:fld>
            <a:endParaRPr lang="en-US"/>
          </a:p>
        </p:txBody>
      </p:sp>
    </p:spTree>
    <p:extLst>
      <p:ext uri="{BB962C8B-B14F-4D97-AF65-F5344CB8AC3E}">
        <p14:creationId xmlns="" xmlns:p14="http://schemas.microsoft.com/office/powerpoint/2010/main" val="6594006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6"/>
          <p:cNvSpPr>
            <a:spLocks noGrp="1"/>
          </p:cNvSpPr>
          <p:nvPr>
            <p:ph type="sldNum" sz="quarter" idx="11"/>
          </p:nvPr>
        </p:nvSpPr>
        <p:spPr>
          <a:noFill/>
        </p:spPr>
        <p:txBody>
          <a:bodyPr/>
          <a:lstStyle/>
          <a:p>
            <a:fld id="{51210CD5-3F13-48FE-8456-94BFB58C614D}" type="slidenum">
              <a:rPr lang="en-US" sz="2000" smtClean="0">
                <a:latin typeface="Arial" pitchFamily="34" charset="0"/>
                <a:ea typeface="Times" pitchFamily="18" charset="0"/>
              </a:rPr>
              <a:pPr/>
              <a:t>15</a:t>
            </a:fld>
            <a:endParaRPr lang="en-US" sz="2000" dirty="0">
              <a:latin typeface="Arial" pitchFamily="34" charset="0"/>
              <a:ea typeface="Times" pitchFamily="18" charset="0"/>
            </a:endParaRPr>
          </a:p>
        </p:txBody>
      </p:sp>
      <p:sp>
        <p:nvSpPr>
          <p:cNvPr id="43011" name="Rectangle 2"/>
          <p:cNvSpPr>
            <a:spLocks noGrp="1" noChangeArrowheads="1"/>
          </p:cNvSpPr>
          <p:nvPr>
            <p:ph type="body" sz="half" idx="1"/>
          </p:nvPr>
        </p:nvSpPr>
        <p:spPr>
          <a:xfrm>
            <a:off x="203200" y="1052736"/>
            <a:ext cx="11509424" cy="4911824"/>
          </a:xfrm>
          <a:noFill/>
          <a:ln cap="flat">
            <a:noFill/>
          </a:ln>
        </p:spPr>
        <p:txBody>
          <a:bodyPr>
            <a:normAutofit fontScale="92500"/>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4: Assembly Language Level</a:t>
            </a:r>
          </a:p>
          <a:p>
            <a:pPr lvl="1" algn="just" eaLnBrk="1" hangingPunct="1">
              <a:lnSpc>
                <a:spcPct val="150000"/>
              </a:lnSpc>
              <a:spcBef>
                <a:spcPct val="40000"/>
              </a:spcBef>
            </a:pPr>
            <a:r>
              <a:rPr lang="en-US" b="1" dirty="0">
                <a:solidFill>
                  <a:srgbClr val="FF0000"/>
                </a:solidFill>
                <a:latin typeface="Arial" panose="020B0604020202020204" pitchFamily="34" charset="0"/>
                <a:ea typeface="Times" pitchFamily="18" charset="0"/>
                <a:cs typeface="Arial" panose="020B0604020202020204" pitchFamily="34" charset="0"/>
              </a:rPr>
              <a:t>Acts upon assembly language produced from Level 5</a:t>
            </a:r>
            <a:r>
              <a:rPr lang="en-US" dirty="0">
                <a:latin typeface="Arial" panose="020B0604020202020204" pitchFamily="34" charset="0"/>
                <a:ea typeface="Times" pitchFamily="18" charset="0"/>
                <a:cs typeface="Arial" panose="020B0604020202020204" pitchFamily="34" charset="0"/>
              </a:rPr>
              <a:t>, as well as instructions programmed directly at this level</a:t>
            </a:r>
          </a:p>
          <a:p>
            <a:pPr lvl="1" algn="just">
              <a:lnSpc>
                <a:spcPct val="150000"/>
              </a:lnSpc>
            </a:pPr>
            <a:r>
              <a:rPr lang="en-US" dirty="0">
                <a:latin typeface="Arial" panose="020B0604020202020204" pitchFamily="34" charset="0"/>
                <a:ea typeface="Times" pitchFamily="18" charset="0"/>
                <a:cs typeface="Arial" panose="020B0604020202020204" pitchFamily="34" charset="0"/>
              </a:rPr>
              <a:t>As previously mentioned, compiled </a:t>
            </a:r>
            <a:r>
              <a:rPr lang="en-US" dirty="0">
                <a:solidFill>
                  <a:srgbClr val="FF0000"/>
                </a:solidFill>
                <a:latin typeface="Arial" panose="020B0604020202020204" pitchFamily="34" charset="0"/>
                <a:ea typeface="Times" pitchFamily="18" charset="0"/>
                <a:cs typeface="Arial" panose="020B0604020202020204" pitchFamily="34" charset="0"/>
              </a:rPr>
              <a:t>higher-level languages </a:t>
            </a:r>
            <a:r>
              <a:rPr lang="en-US" dirty="0">
                <a:latin typeface="Arial" panose="020B0604020202020204" pitchFamily="34" charset="0"/>
                <a:ea typeface="Times" pitchFamily="18" charset="0"/>
                <a:cs typeface="Arial" panose="020B0604020202020204" pitchFamily="34" charset="0"/>
              </a:rPr>
              <a:t>are first translated to assembly, which is then directly </a:t>
            </a:r>
            <a:r>
              <a:rPr lang="en-US" dirty="0">
                <a:solidFill>
                  <a:srgbClr val="FF0000"/>
                </a:solidFill>
                <a:latin typeface="Arial" panose="020B0604020202020204" pitchFamily="34" charset="0"/>
                <a:ea typeface="Times" pitchFamily="18" charset="0"/>
                <a:cs typeface="Arial" panose="020B0604020202020204" pitchFamily="34" charset="0"/>
              </a:rPr>
              <a:t>translated to machine language</a:t>
            </a:r>
            <a:r>
              <a:rPr lang="en-US" dirty="0">
                <a:latin typeface="Arial" panose="020B0604020202020204" pitchFamily="34" charset="0"/>
                <a:ea typeface="Times" pitchFamily="18" charset="0"/>
                <a:cs typeface="Arial" panose="020B0604020202020204" pitchFamily="34" charset="0"/>
              </a:rPr>
              <a:t>. This is a </a:t>
            </a:r>
            <a:r>
              <a:rPr lang="en-US" dirty="0">
                <a:solidFill>
                  <a:srgbClr val="FF0000"/>
                </a:solidFill>
                <a:latin typeface="Arial" panose="020B0604020202020204" pitchFamily="34" charset="0"/>
                <a:ea typeface="Times" pitchFamily="18" charset="0"/>
                <a:cs typeface="Arial" panose="020B0604020202020204" pitchFamily="34" charset="0"/>
              </a:rPr>
              <a:t>one-to-one</a:t>
            </a:r>
            <a:r>
              <a:rPr lang="en-US" dirty="0">
                <a:latin typeface="Arial" panose="020B0604020202020204" pitchFamily="34" charset="0"/>
                <a:ea typeface="Times" pitchFamily="18" charset="0"/>
                <a:cs typeface="Arial" panose="020B0604020202020204" pitchFamily="34" charset="0"/>
              </a:rPr>
              <a:t> translation, meaning that </a:t>
            </a:r>
            <a:r>
              <a:rPr lang="en-US" dirty="0">
                <a:solidFill>
                  <a:srgbClr val="0070C0"/>
                </a:solidFill>
                <a:latin typeface="Arial" panose="020B0604020202020204" pitchFamily="34" charset="0"/>
                <a:ea typeface="Times" pitchFamily="18" charset="0"/>
                <a:cs typeface="Arial" panose="020B0604020202020204" pitchFamily="34" charset="0"/>
              </a:rPr>
              <a:t>one assembly language instruction is translated to exactly one machine language instruction</a:t>
            </a:r>
            <a:r>
              <a:rPr lang="en-US" dirty="0">
                <a:latin typeface="Arial" panose="020B0604020202020204" pitchFamily="34" charset="0"/>
                <a:ea typeface="Times" pitchFamily="18" charset="0"/>
                <a:cs typeface="Arial" panose="020B0604020202020204" pitchFamily="34" charset="0"/>
              </a:rPr>
              <a:t>. </a:t>
            </a:r>
          </a:p>
          <a:p>
            <a:pPr lvl="1" algn="just">
              <a:lnSpc>
                <a:spcPct val="150000"/>
              </a:lnSpc>
            </a:pPr>
            <a:r>
              <a:rPr lang="en-US" dirty="0">
                <a:latin typeface="Arial" panose="020B0604020202020204" pitchFamily="34" charset="0"/>
                <a:ea typeface="Times" pitchFamily="18" charset="0"/>
                <a:cs typeface="Arial" panose="020B0604020202020204" pitchFamily="34" charset="0"/>
              </a:rPr>
              <a:t>By having separate levels, we reduce the semantic gap between a high-level language and the actual machine language</a:t>
            </a:r>
          </a:p>
          <a:p>
            <a:pPr algn="just" eaLnBrk="1" hangingPunct="1">
              <a:lnSpc>
                <a:spcPct val="150000"/>
              </a:lnSpc>
              <a:spcBef>
                <a:spcPct val="40000"/>
              </a:spcBef>
              <a:buFontTx/>
              <a:buNone/>
            </a:pPr>
            <a:endParaRPr lang="en-US" sz="2400" b="1" dirty="0">
              <a:latin typeface="Arial" panose="020B0604020202020204" pitchFamily="34" charset="0"/>
              <a:ea typeface="Times" pitchFamily="18" charset="0"/>
              <a:cs typeface="Arial" panose="020B0604020202020204" pitchFamily="34"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2139820" y="2099390"/>
            <a:ext cx="8070980" cy="3909525"/>
          </a:xfrm>
        </p:spPr>
        <p:txBody>
          <a:bodyPr>
            <a:normAutofit/>
          </a:bodyPr>
          <a:lstStyle/>
          <a:p>
            <a:pPr algn="l" fontAlgn="base"/>
            <a:r>
              <a:rPr lang="en-US" b="1" i="0" u="sng" dirty="0">
                <a:solidFill>
                  <a:srgbClr val="303030"/>
                </a:solidFill>
                <a:effectLst/>
                <a:latin typeface="Roboto Condensed" panose="02000000000000000000" pitchFamily="2" charset="0"/>
              </a:rPr>
              <a:t>Logic Symbol-</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 logic symbol for NOT Gate is as shown below-</a:t>
            </a:r>
          </a:p>
          <a:p>
            <a:pPr algn="l" fontAlgn="base">
              <a:buFont typeface="Arial" panose="020B0604020202020204" pitchFamily="34" charset="0"/>
              <a:buChar char="•"/>
            </a:pPr>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150</a:t>
            </a:fld>
            <a:endParaRPr lang="en-US"/>
          </a:p>
        </p:txBody>
      </p:sp>
      <p:pic>
        <p:nvPicPr>
          <p:cNvPr id="6" name="Picture 5">
            <a:extLst>
              <a:ext uri="{FF2B5EF4-FFF2-40B4-BE49-F238E27FC236}">
                <a16:creationId xmlns="" xmlns:a16="http://schemas.microsoft.com/office/drawing/2014/main" id="{426E805D-71E3-B8E3-4F80-2447C027F8F3}"/>
              </a:ext>
            </a:extLst>
          </p:cNvPr>
          <p:cNvPicPr>
            <a:picLocks noChangeAspect="1"/>
          </p:cNvPicPr>
          <p:nvPr/>
        </p:nvPicPr>
        <p:blipFill>
          <a:blip r:embed="rId2" cstate="print"/>
          <a:stretch>
            <a:fillRect/>
          </a:stretch>
        </p:blipFill>
        <p:spPr>
          <a:xfrm>
            <a:off x="3877355" y="4473576"/>
            <a:ext cx="3590246" cy="1535339"/>
          </a:xfrm>
          <a:prstGeom prst="rect">
            <a:avLst/>
          </a:prstGeom>
        </p:spPr>
      </p:pic>
    </p:spTree>
    <p:extLst>
      <p:ext uri="{BB962C8B-B14F-4D97-AF65-F5344CB8AC3E}">
        <p14:creationId xmlns="" xmlns:p14="http://schemas.microsoft.com/office/powerpoint/2010/main" val="18972029"/>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151</a:t>
            </a:fld>
            <a:endParaRPr lang="en-US"/>
          </a:p>
        </p:txBody>
      </p:sp>
      <p:pic>
        <p:nvPicPr>
          <p:cNvPr id="6" name="Picture 5">
            <a:extLst>
              <a:ext uri="{FF2B5EF4-FFF2-40B4-BE49-F238E27FC236}">
                <a16:creationId xmlns="" xmlns:a16="http://schemas.microsoft.com/office/drawing/2014/main" id="{0A801C2C-2F42-1A39-6B2A-F2B7994961CC}"/>
              </a:ext>
            </a:extLst>
          </p:cNvPr>
          <p:cNvPicPr>
            <a:picLocks noChangeAspect="1"/>
          </p:cNvPicPr>
          <p:nvPr/>
        </p:nvPicPr>
        <p:blipFill>
          <a:blip r:embed="rId2" cstate="print"/>
          <a:stretch>
            <a:fillRect/>
          </a:stretch>
        </p:blipFill>
        <p:spPr>
          <a:xfrm>
            <a:off x="3664987" y="2508964"/>
            <a:ext cx="4514850" cy="2381250"/>
          </a:xfrm>
          <a:prstGeom prst="rect">
            <a:avLst/>
          </a:prstGeom>
        </p:spPr>
      </p:pic>
    </p:spTree>
    <p:extLst>
      <p:ext uri="{BB962C8B-B14F-4D97-AF65-F5344CB8AC3E}">
        <p14:creationId xmlns="" xmlns:p14="http://schemas.microsoft.com/office/powerpoint/2010/main" val="575025464"/>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1996976" y="836712"/>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i="0" dirty="0">
                <a:solidFill>
                  <a:srgbClr val="303030"/>
                </a:solidFill>
                <a:effectLst/>
                <a:latin typeface="Roboto Condensed" panose="02000000000000000000" pitchFamily="2" charset="0"/>
              </a:rPr>
              <a:t/>
            </a:r>
            <a:br>
              <a:rPr lang="en-IN" i="0" dirty="0">
                <a:solidFill>
                  <a:srgbClr val="303030"/>
                </a:solidFill>
                <a:effectLst/>
                <a:latin typeface="Roboto Condensed" panose="02000000000000000000" pitchFamily="2" charset="0"/>
              </a:rPr>
            </a:br>
            <a:r>
              <a:rPr lang="en-IN" i="0" dirty="0">
                <a:solidFill>
                  <a:srgbClr val="303030"/>
                </a:solidFill>
                <a:effectLst/>
                <a:latin typeface="Roboto Condensed" panose="02000000000000000000" pitchFamily="2" charset="0"/>
              </a:rPr>
              <a:t/>
            </a:r>
            <a:br>
              <a:rPr lang="en-IN" i="0" dirty="0">
                <a:solidFill>
                  <a:srgbClr val="303030"/>
                </a:solidFill>
                <a:effectLst/>
                <a:latin typeface="Roboto Condensed" panose="02000000000000000000" pitchFamily="2" charset="0"/>
              </a:rPr>
            </a:br>
            <a:r>
              <a:rPr lang="en-IN" sz="4400" i="0" dirty="0">
                <a:solidFill>
                  <a:srgbClr val="303030"/>
                </a:solidFill>
                <a:effectLst/>
                <a:latin typeface="+mn-lt"/>
              </a:rPr>
              <a:t>Universal Logic Gates</a:t>
            </a:r>
            <a:endParaRPr lang="en-IN" sz="4400" dirty="0">
              <a:latin typeface="+mn-lt"/>
            </a:endParaRPr>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752600" y="1988840"/>
            <a:ext cx="8229600" cy="4192879"/>
          </a:xfrm>
        </p:spPr>
        <p:txBody>
          <a:bodyPr>
            <a:normAutofit fontScale="92500" lnSpcReduction="10000"/>
          </a:bodyPr>
          <a:lstStyle/>
          <a:p>
            <a:pPr marL="25400" algn="l" fontAlgn="base"/>
            <a:endParaRPr lang="en-US" b="0" i="0" dirty="0">
              <a:solidFill>
                <a:srgbClr val="303030"/>
              </a:solidFill>
              <a:effectLst/>
              <a:latin typeface="Arimo"/>
            </a:endParaRPr>
          </a:p>
          <a:p>
            <a:pPr algn="l" fontAlgn="base"/>
            <a:r>
              <a:rPr lang="en-US" dirty="0">
                <a:solidFill>
                  <a:srgbClr val="303030"/>
                </a:solidFill>
                <a:latin typeface="Arimo"/>
              </a:rPr>
              <a:t>Universal logic gates are the logic gates that are capable of implementing any Boolean function without requiring any other type of gate.</a:t>
            </a:r>
          </a:p>
          <a:p>
            <a:pPr algn="l" fontAlgn="base"/>
            <a:r>
              <a:rPr lang="en-US" b="0" i="0" dirty="0">
                <a:solidFill>
                  <a:srgbClr val="303030"/>
                </a:solidFill>
                <a:effectLst/>
                <a:latin typeface="Arimo"/>
              </a:rPr>
              <a:t>They are called as “</a:t>
            </a:r>
            <a:r>
              <a:rPr lang="en-US" b="1" i="0" dirty="0">
                <a:solidFill>
                  <a:srgbClr val="303030"/>
                </a:solidFill>
                <a:effectLst/>
                <a:latin typeface="Arimo"/>
              </a:rPr>
              <a:t>Universal Gates</a:t>
            </a:r>
            <a:r>
              <a:rPr lang="en-US" b="0" i="0" dirty="0">
                <a:solidFill>
                  <a:srgbClr val="303030"/>
                </a:solidFill>
                <a:effectLst/>
                <a:latin typeface="Arimo"/>
              </a:rPr>
              <a:t>” because-</a:t>
            </a:r>
          </a:p>
          <a:p>
            <a:pPr algn="l" fontAlgn="base">
              <a:buFont typeface="Arial" panose="020B0604020202020204" pitchFamily="34" charset="0"/>
              <a:buChar char="•"/>
            </a:pPr>
            <a:r>
              <a:rPr lang="en-US" b="0" i="0" dirty="0">
                <a:solidFill>
                  <a:srgbClr val="303030"/>
                </a:solidFill>
                <a:effectLst/>
                <a:latin typeface="Arimo"/>
              </a:rPr>
              <a:t>They can realize all the binary operations.</a:t>
            </a:r>
          </a:p>
          <a:p>
            <a:pPr algn="l" fontAlgn="base">
              <a:buFont typeface="Arial" panose="020B0604020202020204" pitchFamily="34" charset="0"/>
              <a:buChar char="•"/>
            </a:pPr>
            <a:r>
              <a:rPr lang="en-US" b="0" i="0" dirty="0">
                <a:solidFill>
                  <a:srgbClr val="303030"/>
                </a:solidFill>
                <a:effectLst/>
                <a:latin typeface="Arimo"/>
              </a:rPr>
              <a:t>All the basic logic gates can be derived from them.</a:t>
            </a: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They have the following properties-</a:t>
            </a:r>
          </a:p>
          <a:p>
            <a:pPr algn="l" fontAlgn="base">
              <a:buFont typeface="Arial" panose="020B0604020202020204" pitchFamily="34" charset="0"/>
              <a:buChar char="•"/>
            </a:pPr>
            <a:r>
              <a:rPr lang="en-US" b="0" i="0" dirty="0">
                <a:solidFill>
                  <a:srgbClr val="303030"/>
                </a:solidFill>
                <a:effectLst/>
                <a:latin typeface="Arimo"/>
              </a:rPr>
              <a:t>Universal gates are not associative in nature.</a:t>
            </a:r>
          </a:p>
          <a:p>
            <a:pPr algn="l" fontAlgn="base">
              <a:buFont typeface="Arial" panose="020B0604020202020204" pitchFamily="34" charset="0"/>
              <a:buChar char="•"/>
            </a:pPr>
            <a:r>
              <a:rPr lang="en-US" b="0" i="0" dirty="0">
                <a:solidFill>
                  <a:srgbClr val="303030"/>
                </a:solidFill>
                <a:effectLst/>
                <a:latin typeface="Arimo"/>
              </a:rPr>
              <a:t>Universal gates are commutative in nature.</a:t>
            </a:r>
          </a:p>
          <a:p>
            <a:pPr algn="l"/>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152</a:t>
            </a:fld>
            <a:endParaRPr lang="en-US"/>
          </a:p>
        </p:txBody>
      </p:sp>
    </p:spTree>
    <p:extLst>
      <p:ext uri="{BB962C8B-B14F-4D97-AF65-F5344CB8AC3E}">
        <p14:creationId xmlns="" xmlns:p14="http://schemas.microsoft.com/office/powerpoint/2010/main" val="128185185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1651519"/>
            <a:ext cx="8229600" cy="2929609"/>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NAND Gate is constructed by connecting a NOT Gate at the output terminal of the AND Gate.</a:t>
            </a:r>
          </a:p>
          <a:p>
            <a:pPr algn="l" fontAlgn="base">
              <a:buFont typeface="Arial" panose="020B0604020202020204" pitchFamily="34" charset="0"/>
              <a:buChar char="•"/>
            </a:pPr>
            <a:r>
              <a:rPr lang="en-US" b="0" i="0" dirty="0">
                <a:solidFill>
                  <a:srgbClr val="303030"/>
                </a:solidFill>
                <a:effectLst/>
                <a:latin typeface="Arimo"/>
              </a:rPr>
              <a:t>The output of NAND gate is high (‘1’) if at least one of its inputs is low (‘0’).</a:t>
            </a:r>
          </a:p>
          <a:p>
            <a:pPr algn="l" fontAlgn="base">
              <a:buFont typeface="Arial" panose="020B0604020202020204" pitchFamily="34" charset="0"/>
              <a:buChar char="•"/>
            </a:pPr>
            <a:r>
              <a:rPr lang="en-US" b="0" i="0" dirty="0">
                <a:solidFill>
                  <a:srgbClr val="303030"/>
                </a:solidFill>
                <a:effectLst/>
                <a:latin typeface="Arimo"/>
              </a:rPr>
              <a:t>The output of NAND gate is low (‘0’) if all of its inputs are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153</a:t>
            </a:fld>
            <a:endParaRPr lang="en-US"/>
          </a:p>
        </p:txBody>
      </p:sp>
    </p:spTree>
    <p:extLst>
      <p:ext uri="{BB962C8B-B14F-4D97-AF65-F5344CB8AC3E}">
        <p14:creationId xmlns="" xmlns:p14="http://schemas.microsoft.com/office/powerpoint/2010/main" val="86063416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154</a:t>
            </a:fld>
            <a:endParaRPr lang="en-US"/>
          </a:p>
        </p:txBody>
      </p:sp>
      <p:pic>
        <p:nvPicPr>
          <p:cNvPr id="6" name="Picture 5">
            <a:extLst>
              <a:ext uri="{FF2B5EF4-FFF2-40B4-BE49-F238E27FC236}">
                <a16:creationId xmlns="" xmlns:a16="http://schemas.microsoft.com/office/drawing/2014/main" id="{5D0A5AED-09A9-4971-585D-FF9BEB2FF98B}"/>
              </a:ext>
            </a:extLst>
          </p:cNvPr>
          <p:cNvPicPr>
            <a:picLocks noChangeAspect="1"/>
          </p:cNvPicPr>
          <p:nvPr/>
        </p:nvPicPr>
        <p:blipFill>
          <a:blip r:embed="rId2" cstate="print"/>
          <a:stretch>
            <a:fillRect/>
          </a:stretch>
        </p:blipFill>
        <p:spPr>
          <a:xfrm>
            <a:off x="1738312" y="1744355"/>
            <a:ext cx="8715375" cy="3476625"/>
          </a:xfrm>
          <a:prstGeom prst="rect">
            <a:avLst/>
          </a:prstGeom>
        </p:spPr>
      </p:pic>
    </p:spTree>
    <p:extLst>
      <p:ext uri="{BB962C8B-B14F-4D97-AF65-F5344CB8AC3E}">
        <p14:creationId xmlns="" xmlns:p14="http://schemas.microsoft.com/office/powerpoint/2010/main" val="219182463"/>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155</a:t>
            </a:fld>
            <a:endParaRPr lang="en-US"/>
          </a:p>
        </p:txBody>
      </p:sp>
      <p:pic>
        <p:nvPicPr>
          <p:cNvPr id="6" name="Picture 5">
            <a:extLst>
              <a:ext uri="{FF2B5EF4-FFF2-40B4-BE49-F238E27FC236}">
                <a16:creationId xmlns="" xmlns:a16="http://schemas.microsoft.com/office/drawing/2014/main" id="{B84C0285-7272-7B97-F327-8C63A6A9E67F}"/>
              </a:ext>
            </a:extLst>
          </p:cNvPr>
          <p:cNvPicPr>
            <a:picLocks noChangeAspect="1"/>
          </p:cNvPicPr>
          <p:nvPr/>
        </p:nvPicPr>
        <p:blipFill>
          <a:blip r:embed="rId2" cstate="print"/>
          <a:stretch>
            <a:fillRect/>
          </a:stretch>
        </p:blipFill>
        <p:spPr>
          <a:xfrm>
            <a:off x="2828926" y="2394341"/>
            <a:ext cx="7153275" cy="3486150"/>
          </a:xfrm>
          <a:prstGeom prst="rect">
            <a:avLst/>
          </a:prstGeom>
        </p:spPr>
      </p:pic>
    </p:spTree>
    <p:extLst>
      <p:ext uri="{BB962C8B-B14F-4D97-AF65-F5344CB8AC3E}">
        <p14:creationId xmlns="" xmlns:p14="http://schemas.microsoft.com/office/powerpoint/2010/main" val="3152274568"/>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r>
              <a:rPr lang="en-US" sz="4400" b="0" i="0" dirty="0">
                <a:solidFill>
                  <a:srgbClr val="303030"/>
                </a:solidFill>
                <a:effectLst/>
                <a:latin typeface="+mn-lt"/>
              </a:rPr>
              <a:t>NOR Gate</a:t>
            </a:r>
            <a:endParaRPr lang="en-IN" sz="4400" dirty="0">
              <a:latin typeface="+mn-lt"/>
            </a:endParaRPr>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7"/>
            <a:ext cx="8229600" cy="2556588"/>
          </a:xfrm>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A NOR Gate is constructed by connecting a NOT Gate at the output terminal of the OR Gate.</a:t>
            </a:r>
          </a:p>
          <a:p>
            <a:pPr algn="l" fontAlgn="base">
              <a:buFont typeface="Arial" panose="020B0604020202020204" pitchFamily="34" charset="0"/>
              <a:buChar char="•"/>
            </a:pPr>
            <a:r>
              <a:rPr lang="en-US" b="0" i="0" dirty="0">
                <a:solidFill>
                  <a:srgbClr val="303030"/>
                </a:solidFill>
                <a:effectLst/>
                <a:latin typeface="Arimo"/>
              </a:rPr>
              <a:t>The output of OR gate is high (‘1’) if all of its inputs are low (‘0’).</a:t>
            </a:r>
          </a:p>
          <a:p>
            <a:pPr algn="l" fontAlgn="base">
              <a:buFont typeface="Arial" panose="020B0604020202020204" pitchFamily="34" charset="0"/>
              <a:buChar char="•"/>
            </a:pPr>
            <a:r>
              <a:rPr lang="en-US" b="0" i="0" dirty="0">
                <a:solidFill>
                  <a:srgbClr val="303030"/>
                </a:solidFill>
                <a:effectLst/>
                <a:latin typeface="Arimo"/>
              </a:rPr>
              <a:t>The output of OR gate is low (‘0’) if any of its inputs is high (‘1’).</a:t>
            </a:r>
          </a:p>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156</a:t>
            </a:fld>
            <a:endParaRPr lang="en-US"/>
          </a:p>
        </p:txBody>
      </p:sp>
    </p:spTree>
    <p:extLst>
      <p:ext uri="{BB962C8B-B14F-4D97-AF65-F5344CB8AC3E}">
        <p14:creationId xmlns="" xmlns:p14="http://schemas.microsoft.com/office/powerpoint/2010/main" val="1681655391"/>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38F0DC-6859-33B3-350A-67EEA84CE1E2}"/>
              </a:ext>
            </a:extLst>
          </p:cNvPr>
          <p:cNvSpPr>
            <a:spLocks noGrp="1"/>
          </p:cNvSpPr>
          <p:nvPr>
            <p:ph type="ctrTitle"/>
          </p:nvPr>
        </p:nvSpPr>
        <p:spPr>
          <a:xfrm>
            <a:off x="2209800" y="1374646"/>
            <a:ext cx="7772400" cy="724742"/>
          </a:xfrm>
        </p:spPr>
        <p:txBody>
          <a:bodyPr>
            <a:normAutofit fontScale="90000"/>
          </a:bodyPr>
          <a:lstStyle/>
          <a:p>
            <a:r>
              <a:rPr lang="en-IN" b="1" i="0" u="sng" dirty="0">
                <a:solidFill>
                  <a:srgbClr val="303030"/>
                </a:solidFill>
                <a:effectLst/>
                <a:latin typeface="Roboto Condensed" panose="02000000000000000000" pitchFamily="2" charset="0"/>
              </a:rPr>
              <a:t/>
            </a:r>
            <a:br>
              <a:rPr lang="en-IN" b="1" i="0" u="sng" dirty="0">
                <a:solidFill>
                  <a:srgbClr val="303030"/>
                </a:solidFill>
                <a:effectLst/>
                <a:latin typeface="Roboto Condensed" panose="02000000000000000000" pitchFamily="2" charset="0"/>
              </a:rPr>
            </a:br>
            <a:r>
              <a:rPr lang="en-IN" b="1" i="0" dirty="0">
                <a:solidFill>
                  <a:srgbClr val="303030"/>
                </a:solidFill>
                <a:effectLst/>
                <a:latin typeface="Roboto Condensed" panose="02000000000000000000" pitchFamily="2" charset="0"/>
              </a:rPr>
              <a:t/>
            </a:r>
            <a:br>
              <a:rPr lang="en-IN" b="1" i="0" dirty="0">
                <a:solidFill>
                  <a:srgbClr val="303030"/>
                </a:solidFill>
                <a:effectLst/>
                <a:latin typeface="Roboto Condensed" panose="02000000000000000000" pitchFamily="2" charset="0"/>
              </a:rPr>
            </a:br>
            <a:endParaRPr lang="en-IN" dirty="0"/>
          </a:p>
        </p:txBody>
      </p:sp>
      <p:sp>
        <p:nvSpPr>
          <p:cNvPr id="3" name="Subtitle 2">
            <a:extLst>
              <a:ext uri="{FF2B5EF4-FFF2-40B4-BE49-F238E27FC236}">
                <a16:creationId xmlns="" xmlns:a16="http://schemas.microsoft.com/office/drawing/2014/main" id="{63EA24F0-EFA5-25B8-C438-A5595E3E0DF0}"/>
              </a:ext>
            </a:extLst>
          </p:cNvPr>
          <p:cNvSpPr>
            <a:spLocks noGrp="1"/>
          </p:cNvSpPr>
          <p:nvPr>
            <p:ph type="subTitle" idx="1"/>
          </p:nvPr>
        </p:nvSpPr>
        <p:spPr>
          <a:xfrm>
            <a:off x="1981200" y="2528596"/>
            <a:ext cx="8229600" cy="4192879"/>
          </a:xfrm>
        </p:spPr>
        <p:txBody>
          <a:bodyPr>
            <a:normAutofit/>
          </a:bodyPr>
          <a:lstStyle/>
          <a:p>
            <a:pPr marL="25400" algn="l" fontAlgn="base"/>
            <a:endParaRPr lang="en-US" b="0" i="0" dirty="0">
              <a:solidFill>
                <a:srgbClr val="303030"/>
              </a:solidFill>
              <a:effectLst/>
              <a:latin typeface="Arimo"/>
            </a:endParaRPr>
          </a:p>
          <a:p>
            <a:endParaRPr lang="en-IN" dirty="0"/>
          </a:p>
        </p:txBody>
      </p:sp>
      <p:sp>
        <p:nvSpPr>
          <p:cNvPr id="4" name="Slide Number Placeholder 3">
            <a:extLst>
              <a:ext uri="{FF2B5EF4-FFF2-40B4-BE49-F238E27FC236}">
                <a16:creationId xmlns="" xmlns:a16="http://schemas.microsoft.com/office/drawing/2014/main" id="{26BDBCC4-F01C-DFF0-0EB5-70F3899DD853}"/>
              </a:ext>
            </a:extLst>
          </p:cNvPr>
          <p:cNvSpPr>
            <a:spLocks noGrp="1"/>
          </p:cNvSpPr>
          <p:nvPr>
            <p:ph type="sldNum" idx="12"/>
          </p:nvPr>
        </p:nvSpPr>
        <p:spPr/>
        <p:txBody>
          <a:bodyPr/>
          <a:lstStyle/>
          <a:p>
            <a:fld id="{00000000-1234-1234-1234-123412341234}" type="slidenum">
              <a:rPr lang="en-US" smtClean="0"/>
              <a:pPr/>
              <a:t>157</a:t>
            </a:fld>
            <a:endParaRPr lang="en-US"/>
          </a:p>
        </p:txBody>
      </p:sp>
      <p:pic>
        <p:nvPicPr>
          <p:cNvPr id="6" name="Picture 5">
            <a:extLst>
              <a:ext uri="{FF2B5EF4-FFF2-40B4-BE49-F238E27FC236}">
                <a16:creationId xmlns="" xmlns:a16="http://schemas.microsoft.com/office/drawing/2014/main" id="{0D8B70EF-1DF6-862A-42D7-C4248045874B}"/>
              </a:ext>
            </a:extLst>
          </p:cNvPr>
          <p:cNvPicPr>
            <a:picLocks noChangeAspect="1"/>
          </p:cNvPicPr>
          <p:nvPr/>
        </p:nvPicPr>
        <p:blipFill>
          <a:blip r:embed="rId2" cstate="print"/>
          <a:stretch>
            <a:fillRect/>
          </a:stretch>
        </p:blipFill>
        <p:spPr>
          <a:xfrm>
            <a:off x="2209800" y="1566862"/>
            <a:ext cx="8791575" cy="3724275"/>
          </a:xfrm>
          <a:prstGeom prst="rect">
            <a:avLst/>
          </a:prstGeom>
        </p:spPr>
      </p:pic>
    </p:spTree>
    <p:extLst>
      <p:ext uri="{BB962C8B-B14F-4D97-AF65-F5344CB8AC3E}">
        <p14:creationId xmlns="" xmlns:p14="http://schemas.microsoft.com/office/powerpoint/2010/main" val="807805317"/>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5B6AB5-214F-C8F0-9CE6-A5592AEACA11}"/>
              </a:ext>
            </a:extLst>
          </p:cNvPr>
          <p:cNvSpPr>
            <a:spLocks noGrp="1"/>
          </p:cNvSpPr>
          <p:nvPr>
            <p:ph type="ctrTitle"/>
          </p:nvPr>
        </p:nvSpPr>
        <p:spPr>
          <a:xfrm>
            <a:off x="2209800" y="1324948"/>
            <a:ext cx="7772400" cy="1035699"/>
          </a:xfrm>
        </p:spPr>
        <p:txBody>
          <a:bodyPr>
            <a:normAutofit/>
          </a:bodyPr>
          <a:lstStyle/>
          <a:p>
            <a:r>
              <a:rPr lang="en-US" dirty="0"/>
              <a:t>Truth Table</a:t>
            </a:r>
            <a:endParaRPr lang="en-IN" dirty="0"/>
          </a:p>
        </p:txBody>
      </p:sp>
      <p:sp>
        <p:nvSpPr>
          <p:cNvPr id="4" name="Slide Number Placeholder 3">
            <a:extLst>
              <a:ext uri="{FF2B5EF4-FFF2-40B4-BE49-F238E27FC236}">
                <a16:creationId xmlns="" xmlns:a16="http://schemas.microsoft.com/office/drawing/2014/main" id="{884AD1E1-0FCA-ACA0-3A27-2F10BF79EBB2}"/>
              </a:ext>
            </a:extLst>
          </p:cNvPr>
          <p:cNvSpPr>
            <a:spLocks noGrp="1"/>
          </p:cNvSpPr>
          <p:nvPr>
            <p:ph type="sldNum" idx="12"/>
          </p:nvPr>
        </p:nvSpPr>
        <p:spPr/>
        <p:txBody>
          <a:bodyPr/>
          <a:lstStyle/>
          <a:p>
            <a:fld id="{00000000-1234-1234-1234-123412341234}" type="slidenum">
              <a:rPr lang="en-US" smtClean="0"/>
              <a:pPr/>
              <a:t>158</a:t>
            </a:fld>
            <a:endParaRPr lang="en-US"/>
          </a:p>
        </p:txBody>
      </p:sp>
      <p:pic>
        <p:nvPicPr>
          <p:cNvPr id="6" name="Picture 5">
            <a:extLst>
              <a:ext uri="{FF2B5EF4-FFF2-40B4-BE49-F238E27FC236}">
                <a16:creationId xmlns="" xmlns:a16="http://schemas.microsoft.com/office/drawing/2014/main" id="{63E4BFE5-B051-0647-8301-A4F3246DDAE0}"/>
              </a:ext>
            </a:extLst>
          </p:cNvPr>
          <p:cNvPicPr>
            <a:picLocks noChangeAspect="1"/>
          </p:cNvPicPr>
          <p:nvPr/>
        </p:nvPicPr>
        <p:blipFill>
          <a:blip r:embed="rId2" cstate="print"/>
          <a:stretch>
            <a:fillRect/>
          </a:stretch>
        </p:blipFill>
        <p:spPr>
          <a:xfrm>
            <a:off x="2869261" y="2701148"/>
            <a:ext cx="6696075" cy="3314700"/>
          </a:xfrm>
          <a:prstGeom prst="rect">
            <a:avLst/>
          </a:prstGeom>
        </p:spPr>
      </p:pic>
    </p:spTree>
    <p:extLst>
      <p:ext uri="{BB962C8B-B14F-4D97-AF65-F5344CB8AC3E}">
        <p14:creationId xmlns="" xmlns:p14="http://schemas.microsoft.com/office/powerpoint/2010/main" val="674576827"/>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2F29C-7575-94F2-261E-F6F9AA757BD3}"/>
              </a:ext>
            </a:extLst>
          </p:cNvPr>
          <p:cNvSpPr>
            <a:spLocks noGrp="1"/>
          </p:cNvSpPr>
          <p:nvPr>
            <p:ph type="ctrTitle"/>
          </p:nvPr>
        </p:nvSpPr>
        <p:spPr>
          <a:xfrm>
            <a:off x="407368" y="260648"/>
            <a:ext cx="9145016" cy="720080"/>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l"/>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a:solidFill>
                  <a:srgbClr val="303030"/>
                </a:solidFill>
                <a:effectLst/>
                <a:latin typeface="Arial Black" panose="020B0A04020102020204" pitchFamily="34" charset="0"/>
              </a:rPr>
              <a:t/>
            </a:r>
            <a:br>
              <a:rPr lang="en-IN" sz="4400" i="0" dirty="0">
                <a:solidFill>
                  <a:srgbClr val="303030"/>
                </a:solidFill>
                <a:effectLst/>
                <a:latin typeface="Arial Black" panose="020B0A04020102020204" pitchFamily="34" charset="0"/>
              </a:rPr>
            </a:br>
            <a:r>
              <a:rPr lang="en-IN" sz="4400" i="0" dirty="0" smtClean="0">
                <a:solidFill>
                  <a:schemeClr val="bg1"/>
                </a:solidFill>
                <a:effectLst/>
                <a:latin typeface="Arial Black" panose="020B0A04020102020204" pitchFamily="34" charset="0"/>
                <a:cs typeface="Calibri" panose="020F0502020204030204" pitchFamily="34" charset="0"/>
              </a:rPr>
              <a:t>EX-OR </a:t>
            </a:r>
            <a:r>
              <a:rPr lang="en-IN" sz="4400" i="0" dirty="0">
                <a:solidFill>
                  <a:schemeClr val="bg1"/>
                </a:solidFill>
                <a:effectLst/>
                <a:latin typeface="Arial Black" panose="020B0A04020102020204" pitchFamily="34" charset="0"/>
                <a:cs typeface="Calibri" panose="020F0502020204030204" pitchFamily="34" charset="0"/>
              </a:rPr>
              <a:t>&amp; EX-NOR </a:t>
            </a:r>
            <a:r>
              <a:rPr lang="en-IN" sz="4400" i="0" dirty="0" smtClean="0">
                <a:solidFill>
                  <a:schemeClr val="bg1"/>
                </a:solidFill>
                <a:effectLst/>
                <a:latin typeface="Arial Black" panose="020B0A04020102020204" pitchFamily="34" charset="0"/>
                <a:cs typeface="Calibri" panose="020F0502020204030204" pitchFamily="34" charset="0"/>
              </a:rPr>
              <a:t>Gates</a:t>
            </a:r>
            <a:endParaRPr lang="en-IN" sz="4400" dirty="0">
              <a:solidFill>
                <a:schemeClr val="bg1"/>
              </a:solidFill>
              <a:latin typeface="Arial Black" panose="020B0A04020102020204" pitchFamily="34" charset="0"/>
            </a:endParaRPr>
          </a:p>
        </p:txBody>
      </p:sp>
      <p:sp>
        <p:nvSpPr>
          <p:cNvPr id="3" name="Subtitle 2">
            <a:extLst>
              <a:ext uri="{FF2B5EF4-FFF2-40B4-BE49-F238E27FC236}">
                <a16:creationId xmlns="" xmlns:a16="http://schemas.microsoft.com/office/drawing/2014/main" id="{021A2005-EAE5-8B2C-4A70-45F78A03BD2B}"/>
              </a:ext>
            </a:extLst>
          </p:cNvPr>
          <p:cNvSpPr>
            <a:spLocks noGrp="1"/>
          </p:cNvSpPr>
          <p:nvPr>
            <p:ph type="subTitle" idx="1"/>
          </p:nvPr>
        </p:nvSpPr>
        <p:spPr>
          <a:xfrm>
            <a:off x="407368" y="1331003"/>
            <a:ext cx="11449272" cy="5025347"/>
          </a:xfrm>
        </p:spPr>
        <p:txBody>
          <a:bodyPr>
            <a:normAutofit/>
          </a:bodyPr>
          <a:lstStyle/>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One of the inputs of alternative gate will have a bubble (which represents NOT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EX-OR structured original gate, alternative gate will be EX-NOR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For EX-NOR structured original gate, alternative gate will be EX-OR structured.</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present at the output of original gate, then no bubble will be present at the output of alternative gate.</a:t>
            </a:r>
          </a:p>
          <a:p>
            <a:pPr algn="just" fontAlgn="base">
              <a:buFont typeface="Arial" panose="020B0604020202020204" pitchFamily="34" charset="0"/>
              <a:buChar char="•"/>
            </a:pPr>
            <a:r>
              <a:rPr lang="en-US" sz="3100" dirty="0">
                <a:solidFill>
                  <a:srgbClr val="303030"/>
                </a:solidFill>
                <a:latin typeface="Calibri" panose="020F0502020204030204" pitchFamily="34" charset="0"/>
                <a:cs typeface="Calibri" panose="020F0502020204030204" pitchFamily="34" charset="0"/>
              </a:rPr>
              <a:t>If bubble is not present at the output of original gate, then a bubble will be present at the output of alternative gate.</a:t>
            </a:r>
          </a:p>
          <a:p>
            <a:endParaRPr lang="en-IN" dirty="0"/>
          </a:p>
        </p:txBody>
      </p:sp>
      <p:sp>
        <p:nvSpPr>
          <p:cNvPr id="4" name="Slide Number Placeholder 3">
            <a:extLst>
              <a:ext uri="{FF2B5EF4-FFF2-40B4-BE49-F238E27FC236}">
                <a16:creationId xmlns="" xmlns:a16="http://schemas.microsoft.com/office/drawing/2014/main" id="{F364B05E-C2C1-9135-5C7B-A7169B473150}"/>
              </a:ext>
            </a:extLst>
          </p:cNvPr>
          <p:cNvSpPr>
            <a:spLocks noGrp="1"/>
          </p:cNvSpPr>
          <p:nvPr>
            <p:ph type="sldNum" idx="12"/>
          </p:nvPr>
        </p:nvSpPr>
        <p:spPr/>
        <p:txBody>
          <a:bodyPr/>
          <a:lstStyle/>
          <a:p>
            <a:fld id="{00000000-1234-1234-1234-123412341234}" type="slidenum">
              <a:rPr lang="en-US" smtClean="0"/>
              <a:pPr/>
              <a:t>159</a:t>
            </a:fld>
            <a:endParaRPr lang="en-US"/>
          </a:p>
        </p:txBody>
      </p:sp>
    </p:spTree>
    <p:extLst>
      <p:ext uri="{BB962C8B-B14F-4D97-AF65-F5344CB8AC3E}">
        <p14:creationId xmlns="" xmlns:p14="http://schemas.microsoft.com/office/powerpoint/2010/main" val="2737625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6"/>
          <p:cNvSpPr>
            <a:spLocks noGrp="1"/>
          </p:cNvSpPr>
          <p:nvPr>
            <p:ph idx="1"/>
          </p:nvPr>
        </p:nvSpPr>
        <p:spPr>
          <a:xfrm>
            <a:off x="226391" y="1189037"/>
            <a:ext cx="11684000" cy="5668963"/>
          </a:xfrm>
        </p:spPr>
        <p:txBody>
          <a:bodyPr>
            <a:normAutofit/>
          </a:bodyPr>
          <a:lstStyle/>
          <a:p>
            <a:pPr algn="just" eaLnBrk="1" hangingPunct="1">
              <a:lnSpc>
                <a:spcPct val="150000"/>
              </a:lnSpc>
              <a:spcBef>
                <a:spcPct val="40000"/>
              </a:spcBef>
              <a:buFontTx/>
              <a:buNone/>
            </a:pPr>
            <a:r>
              <a:rPr lang="en-US" sz="2400" b="1" dirty="0">
                <a:latin typeface="Arial" panose="020B0604020202020204" pitchFamily="34" charset="0"/>
                <a:ea typeface="Times" pitchFamily="18" charset="0"/>
                <a:cs typeface="Arial" panose="020B0604020202020204" pitchFamily="34" charset="0"/>
              </a:rPr>
              <a:t>Level 3: System Software </a:t>
            </a:r>
            <a:r>
              <a:rPr lang="en-US" sz="2400" b="1" dirty="0" smtClean="0">
                <a:latin typeface="Arial" panose="020B0604020202020204" pitchFamily="34" charset="0"/>
                <a:ea typeface="Times" pitchFamily="18" charset="0"/>
                <a:cs typeface="Arial" panose="020B0604020202020204" pitchFamily="34" charset="0"/>
              </a:rPr>
              <a:t>Level</a:t>
            </a:r>
            <a:endParaRPr lang="en-US" sz="2400" b="1" dirty="0">
              <a:latin typeface="Arial" panose="020B0604020202020204" pitchFamily="34" charset="0"/>
              <a:ea typeface="Times" pitchFamily="18" charset="0"/>
              <a:cs typeface="Arial" panose="020B0604020202020204" pitchFamily="34" charset="0"/>
            </a:endParaRP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deals with </a:t>
            </a:r>
            <a:r>
              <a:rPr lang="en-US" b="1" dirty="0">
                <a:solidFill>
                  <a:srgbClr val="FF0000"/>
                </a:solidFill>
                <a:latin typeface="Arial" panose="020B0604020202020204" pitchFamily="34" charset="0"/>
                <a:ea typeface="Times" pitchFamily="18" charset="0"/>
                <a:cs typeface="Arial" panose="020B0604020202020204" pitchFamily="34" charset="0"/>
              </a:rPr>
              <a:t>operating system instructions</a:t>
            </a:r>
            <a:r>
              <a:rPr lang="en-US" dirty="0">
                <a:latin typeface="Arial" panose="020B0604020202020204" pitchFamily="34" charset="0"/>
                <a:ea typeface="Times" pitchFamily="18" charset="0"/>
                <a:cs typeface="Arial" panose="020B0604020202020204" pitchFamily="34" charset="0"/>
              </a:rPr>
              <a:t>.</a:t>
            </a: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This level is responsible for multiprogramming, protecting memory, synchronizing processes, and various other important functions. </a:t>
            </a:r>
          </a:p>
          <a:p>
            <a:pPr lvl="1" algn="just" eaLnBrk="1" hangingPunct="1">
              <a:lnSpc>
                <a:spcPct val="150000"/>
              </a:lnSpc>
            </a:pPr>
            <a:r>
              <a:rPr lang="en-US" dirty="0">
                <a:latin typeface="Arial" panose="020B0604020202020204" pitchFamily="34" charset="0"/>
                <a:ea typeface="Times" pitchFamily="18" charset="0"/>
                <a:cs typeface="Arial" panose="020B0604020202020204" pitchFamily="34" charset="0"/>
              </a:rPr>
              <a:t>Often, instructions translated from assembly language to machine language are passed through this level unmodified</a:t>
            </a:r>
          </a:p>
        </p:txBody>
      </p:sp>
      <p:sp>
        <p:nvSpPr>
          <p:cNvPr id="44035" name="Slide Number Placeholder 4"/>
          <p:cNvSpPr>
            <a:spLocks noGrp="1"/>
          </p:cNvSpPr>
          <p:nvPr>
            <p:ph type="sldNum" sz="quarter" idx="10"/>
          </p:nvPr>
        </p:nvSpPr>
        <p:spPr>
          <a:noFill/>
        </p:spPr>
        <p:txBody>
          <a:bodyPr/>
          <a:lstStyle/>
          <a:p>
            <a:fld id="{048FDF75-90F9-4EC2-82B5-D3FA1E059774}" type="slidenum">
              <a:rPr lang="en-US" sz="2000" smtClean="0">
                <a:latin typeface="Arial" pitchFamily="34" charset="0"/>
                <a:ea typeface="Times" pitchFamily="18" charset="0"/>
              </a:rPr>
              <a:pPr/>
              <a:t>16</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160</a:t>
            </a:fld>
            <a:endParaRPr lang="en-US"/>
          </a:p>
        </p:txBody>
      </p:sp>
      <p:sp>
        <p:nvSpPr>
          <p:cNvPr id="7" name="Subtitle 6">
            <a:extLst>
              <a:ext uri="{FF2B5EF4-FFF2-40B4-BE49-F238E27FC236}">
                <a16:creationId xmlns=""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1.Q = A AND (B AND C)</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“B AND C” part.</a:t>
            </a:r>
          </a:p>
          <a:p>
            <a:pPr algn="l" fontAlgn="base"/>
            <a:endParaRPr lang="en-US" sz="2000" dirty="0">
              <a:solidFill>
                <a:srgbClr val="404040"/>
              </a:solidFill>
              <a:latin typeface="Calibri" panose="020F0502020204030204" pitchFamily="34" charset="0"/>
              <a:cs typeface="Calibri" panose="020F0502020204030204" pitchFamily="34" charset="0"/>
            </a:endParaRPr>
          </a:p>
          <a:p>
            <a:endParaRPr lang="en-IN" dirty="0"/>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“A AND”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 xmlns:a16="http://schemas.microsoft.com/office/drawing/2014/main" id="{E361E110-3B33-2B2C-F138-6A6B7A61CFDD}"/>
              </a:ext>
            </a:extLst>
          </p:cNvPr>
          <p:cNvPicPr>
            <a:picLocks noChangeAspect="1"/>
          </p:cNvPicPr>
          <p:nvPr/>
        </p:nvPicPr>
        <p:blipFill>
          <a:blip r:embed="rId2" cstate="print"/>
          <a:stretch>
            <a:fillRect/>
          </a:stretch>
        </p:blipFill>
        <p:spPr>
          <a:xfrm>
            <a:off x="4463143" y="3045571"/>
            <a:ext cx="1707503" cy="742659"/>
          </a:xfrm>
          <a:prstGeom prst="rect">
            <a:avLst/>
          </a:prstGeom>
        </p:spPr>
      </p:pic>
      <p:pic>
        <p:nvPicPr>
          <p:cNvPr id="13" name="Picture 12">
            <a:extLst>
              <a:ext uri="{FF2B5EF4-FFF2-40B4-BE49-F238E27FC236}">
                <a16:creationId xmlns="" xmlns:a16="http://schemas.microsoft.com/office/drawing/2014/main" id="{A3BCCE4E-DB0E-70CF-7B14-08F2BB543F80}"/>
              </a:ext>
            </a:extLst>
          </p:cNvPr>
          <p:cNvPicPr>
            <a:picLocks noChangeAspect="1"/>
          </p:cNvPicPr>
          <p:nvPr/>
        </p:nvPicPr>
        <p:blipFill>
          <a:blip r:embed="rId3" cstate="print"/>
          <a:stretch>
            <a:fillRect/>
          </a:stretch>
        </p:blipFill>
        <p:spPr>
          <a:xfrm>
            <a:off x="4379167" y="4441049"/>
            <a:ext cx="3606282" cy="849409"/>
          </a:xfrm>
          <a:prstGeom prst="rect">
            <a:avLst/>
          </a:prstGeom>
        </p:spPr>
      </p:pic>
    </p:spTree>
    <p:extLst>
      <p:ext uri="{BB962C8B-B14F-4D97-AF65-F5344CB8AC3E}">
        <p14:creationId xmlns="" xmlns:p14="http://schemas.microsoft.com/office/powerpoint/2010/main" val="2497900364"/>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3E532-BD61-C1A0-B3A1-7D2802CF663C}"/>
              </a:ext>
            </a:extLst>
          </p:cNvPr>
          <p:cNvSpPr>
            <a:spLocks noGrp="1"/>
          </p:cNvSpPr>
          <p:nvPr>
            <p:ph type="ctrTitle"/>
          </p:nvPr>
        </p:nvSpPr>
        <p:spPr>
          <a:xfrm>
            <a:off x="2284445" y="1219201"/>
            <a:ext cx="7772400" cy="547461"/>
          </a:xfrm>
        </p:spPr>
        <p:txBody>
          <a:bodyPr>
            <a:normAutofit fontScale="90000"/>
          </a:bodyPr>
          <a:lstStyle/>
          <a:p>
            <a:r>
              <a:rPr lang="en-US" dirty="0"/>
              <a:t>Example</a:t>
            </a:r>
            <a:endParaRPr lang="en-IN" dirty="0"/>
          </a:p>
        </p:txBody>
      </p:sp>
      <p:sp>
        <p:nvSpPr>
          <p:cNvPr id="4" name="Slide Number Placeholder 3">
            <a:extLst>
              <a:ext uri="{FF2B5EF4-FFF2-40B4-BE49-F238E27FC236}">
                <a16:creationId xmlns="" xmlns:a16="http://schemas.microsoft.com/office/drawing/2014/main" id="{E773B910-87A3-1732-A3DE-48FABA7C7525}"/>
              </a:ext>
            </a:extLst>
          </p:cNvPr>
          <p:cNvSpPr>
            <a:spLocks noGrp="1"/>
          </p:cNvSpPr>
          <p:nvPr>
            <p:ph type="sldNum" idx="12"/>
          </p:nvPr>
        </p:nvSpPr>
        <p:spPr/>
        <p:txBody>
          <a:bodyPr/>
          <a:lstStyle/>
          <a:p>
            <a:fld id="{00000000-1234-1234-1234-123412341234}" type="slidenum">
              <a:rPr lang="en-US" smtClean="0"/>
              <a:pPr/>
              <a:t>161</a:t>
            </a:fld>
            <a:endParaRPr lang="en-US"/>
          </a:p>
        </p:txBody>
      </p:sp>
      <p:sp>
        <p:nvSpPr>
          <p:cNvPr id="7" name="Subtitle 6">
            <a:extLst>
              <a:ext uri="{FF2B5EF4-FFF2-40B4-BE49-F238E27FC236}">
                <a16:creationId xmlns="" xmlns:a16="http://schemas.microsoft.com/office/drawing/2014/main" id="{5959AF58-F8CE-AE3A-FF1C-70878CEB9934}"/>
              </a:ext>
            </a:extLst>
          </p:cNvPr>
          <p:cNvSpPr>
            <a:spLocks noGrp="1"/>
          </p:cNvSpPr>
          <p:nvPr>
            <p:ph type="subTitle" idx="1"/>
          </p:nvPr>
        </p:nvSpPr>
        <p:spPr>
          <a:xfrm>
            <a:off x="2284446" y="1997982"/>
            <a:ext cx="8145625" cy="4200979"/>
          </a:xfrm>
        </p:spPr>
        <p:txBody>
          <a:bodyPr/>
          <a:lstStyle/>
          <a:p>
            <a:pPr algn="l" fontAlgn="base"/>
            <a:r>
              <a:rPr lang="en-US" sz="2000" dirty="0">
                <a:solidFill>
                  <a:srgbClr val="404040"/>
                </a:solidFill>
                <a:latin typeface="Calibri" panose="020F0502020204030204" pitchFamily="34" charset="0"/>
                <a:cs typeface="Calibri" panose="020F0502020204030204" pitchFamily="34" charset="0"/>
              </a:rPr>
              <a:t>2.Q = NOT (A OR B)</a:t>
            </a:r>
          </a:p>
          <a:p>
            <a:pPr algn="l" fontAlgn="base"/>
            <a:r>
              <a:rPr lang="en-US" sz="2000" dirty="0">
                <a:solidFill>
                  <a:srgbClr val="404040"/>
                </a:solidFill>
                <a:latin typeface="Calibri" panose="020F0502020204030204" pitchFamily="34" charset="0"/>
                <a:cs typeface="Calibri" panose="020F0502020204030204" pitchFamily="34" charset="0"/>
              </a:rPr>
              <a:t>Step 1 – Start with the brackets, this is the “A OR B” part</a:t>
            </a:r>
          </a:p>
          <a:p>
            <a:endParaRPr lang="en-IN" dirty="0"/>
          </a:p>
          <a:p>
            <a:pPr algn="l"/>
            <a:endParaRPr lang="en-US" sz="2000" dirty="0">
              <a:solidFill>
                <a:srgbClr val="404040"/>
              </a:solidFill>
              <a:latin typeface="Calibri" panose="020F0502020204030204" pitchFamily="34" charset="0"/>
              <a:cs typeface="Calibri" panose="020F0502020204030204" pitchFamily="34" charset="0"/>
            </a:endParaRPr>
          </a:p>
          <a:p>
            <a:pPr algn="l"/>
            <a:r>
              <a:rPr lang="en-US" sz="2000" dirty="0">
                <a:solidFill>
                  <a:srgbClr val="404040"/>
                </a:solidFill>
                <a:latin typeface="Calibri" panose="020F0502020204030204" pitchFamily="34" charset="0"/>
                <a:cs typeface="Calibri" panose="020F0502020204030204" pitchFamily="34" charset="0"/>
              </a:rPr>
              <a:t>Step 2 – Add the outer expression, this is the “NOT” part.</a:t>
            </a:r>
          </a:p>
          <a:p>
            <a:pPr algn="l"/>
            <a:endParaRPr lang="en-IN" sz="2000" dirty="0">
              <a:solidFill>
                <a:srgbClr val="40404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91FE65FA-3B50-0FFB-E840-83C82C30350D}"/>
              </a:ext>
            </a:extLst>
          </p:cNvPr>
          <p:cNvPicPr>
            <a:picLocks noChangeAspect="1"/>
          </p:cNvPicPr>
          <p:nvPr/>
        </p:nvPicPr>
        <p:blipFill>
          <a:blip r:embed="rId2" cstate="print"/>
          <a:stretch>
            <a:fillRect/>
          </a:stretch>
        </p:blipFill>
        <p:spPr>
          <a:xfrm>
            <a:off x="4537788" y="2948473"/>
            <a:ext cx="2444620" cy="849409"/>
          </a:xfrm>
          <a:prstGeom prst="rect">
            <a:avLst/>
          </a:prstGeom>
        </p:spPr>
      </p:pic>
      <p:pic>
        <p:nvPicPr>
          <p:cNvPr id="8" name="Picture 7">
            <a:extLst>
              <a:ext uri="{FF2B5EF4-FFF2-40B4-BE49-F238E27FC236}">
                <a16:creationId xmlns="" xmlns:a16="http://schemas.microsoft.com/office/drawing/2014/main" id="{FD189836-F558-EDC1-6103-D2B7ED173AC6}"/>
              </a:ext>
            </a:extLst>
          </p:cNvPr>
          <p:cNvPicPr>
            <a:picLocks noChangeAspect="1"/>
          </p:cNvPicPr>
          <p:nvPr/>
        </p:nvPicPr>
        <p:blipFill>
          <a:blip r:embed="rId3" cstate="print"/>
          <a:stretch>
            <a:fillRect/>
          </a:stretch>
        </p:blipFill>
        <p:spPr>
          <a:xfrm>
            <a:off x="4775719" y="4748373"/>
            <a:ext cx="2789853" cy="1055269"/>
          </a:xfrm>
          <a:prstGeom prst="rect">
            <a:avLst/>
          </a:prstGeom>
        </p:spPr>
      </p:pic>
    </p:spTree>
    <p:extLst>
      <p:ext uri="{BB962C8B-B14F-4D97-AF65-F5344CB8AC3E}">
        <p14:creationId xmlns="" xmlns:p14="http://schemas.microsoft.com/office/powerpoint/2010/main" val="33870342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6"/>
          <p:cNvSpPr>
            <a:spLocks noGrp="1"/>
          </p:cNvSpPr>
          <p:nvPr>
            <p:ph idx="1"/>
          </p:nvPr>
        </p:nvSpPr>
        <p:spPr>
          <a:xfrm>
            <a:off x="292697" y="1134331"/>
            <a:ext cx="11419927" cy="4996408"/>
          </a:xfrm>
        </p:spPr>
        <p:txBody>
          <a:bodyPr>
            <a:noAutofit/>
          </a:bodyPr>
          <a:lstStyle/>
          <a:p>
            <a:pPr algn="just" eaLnBrk="1" hangingPunct="1">
              <a:lnSpc>
                <a:spcPct val="80000"/>
              </a:lnSpc>
              <a:spcBef>
                <a:spcPct val="40000"/>
              </a:spcBef>
              <a:buFontTx/>
              <a:buNone/>
              <a:defRPr/>
            </a:pPr>
            <a:r>
              <a:rPr lang="en-US" sz="2400" b="1" dirty="0">
                <a:latin typeface="Arial" panose="020B0604020202020204" pitchFamily="34" charset="0"/>
                <a:cs typeface="Arial" panose="020B0604020202020204" pitchFamily="34" charset="0"/>
              </a:rPr>
              <a:t>Level 2: Machine Level</a:t>
            </a:r>
          </a:p>
          <a:p>
            <a:pPr lvl="1" algn="just" eaLnBrk="1" hangingPunct="1">
              <a:lnSpc>
                <a:spcPct val="80000"/>
              </a:lnSpc>
              <a:spcBef>
                <a:spcPct val="40000"/>
              </a:spcBef>
              <a:defRPr/>
            </a:pPr>
            <a:r>
              <a:rPr lang="en-US" dirty="0">
                <a:latin typeface="Arial" panose="020B0604020202020204" pitchFamily="34" charset="0"/>
                <a:cs typeface="Arial" panose="020B0604020202020204" pitchFamily="34" charset="0"/>
              </a:rPr>
              <a:t>Consists of instructions (ISA)that are particular to the architecture of the machine</a:t>
            </a:r>
          </a:p>
          <a:p>
            <a:pPr lvl="1" algn="just" eaLnBrk="1" hangingPunct="1">
              <a:lnSpc>
                <a:spcPct val="80000"/>
              </a:lnSpc>
              <a:spcBef>
                <a:spcPct val="40000"/>
              </a:spcBef>
              <a:defRPr/>
            </a:pPr>
            <a:r>
              <a:rPr lang="en-US" dirty="0">
                <a:latin typeface="Arial" panose="020B0604020202020204" pitchFamily="34" charset="0"/>
                <a:cs typeface="Arial" panose="020B0604020202020204" pitchFamily="34" charset="0"/>
              </a:rPr>
              <a:t>Programs written in machine language need no compilers, interpreters, or assemblers</a:t>
            </a:r>
          </a:p>
          <a:p>
            <a:pPr algn="just" eaLnBrk="1" hangingPunct="1">
              <a:buFontTx/>
              <a:buNone/>
              <a:defRPr/>
            </a:pPr>
            <a:r>
              <a:rPr lang="en-US" sz="2400" b="1" dirty="0" smtClean="0">
                <a:latin typeface="Arial" panose="020B0604020202020204" pitchFamily="34" charset="0"/>
                <a:cs typeface="Arial" panose="020B0604020202020204" pitchFamily="34" charset="0"/>
              </a:rPr>
              <a:t>Level </a:t>
            </a:r>
            <a:r>
              <a:rPr lang="en-US" sz="2400" b="1" dirty="0">
                <a:latin typeface="Arial" panose="020B0604020202020204" pitchFamily="34" charset="0"/>
                <a:cs typeface="Arial" panose="020B0604020202020204" pitchFamily="34" charset="0"/>
              </a:rPr>
              <a:t>1: Control Level</a:t>
            </a:r>
          </a:p>
          <a:p>
            <a:pPr lvl="1" algn="just" eaLnBrk="1" hangingPunct="1">
              <a:defRPr/>
            </a:pPr>
            <a:r>
              <a:rPr lang="en-US" dirty="0">
                <a:latin typeface="Arial" panose="020B0604020202020204" pitchFamily="34" charset="0"/>
                <a:cs typeface="Arial" panose="020B0604020202020204" pitchFamily="34" charset="0"/>
              </a:rPr>
              <a:t>A </a:t>
            </a:r>
            <a:r>
              <a:rPr lang="en-US" i="1" dirty="0">
                <a:latin typeface="Arial" panose="020B0604020202020204" pitchFamily="34" charset="0"/>
                <a:cs typeface="Arial" panose="020B0604020202020204" pitchFamily="34" charset="0"/>
              </a:rPr>
              <a:t>control unit</a:t>
            </a:r>
            <a:r>
              <a:rPr lang="en-US" dirty="0">
                <a:latin typeface="Arial" panose="020B0604020202020204" pitchFamily="34" charset="0"/>
                <a:cs typeface="Arial" panose="020B0604020202020204" pitchFamily="34" charset="0"/>
              </a:rPr>
              <a:t> decodes and executes instructions and moves data through the system.</a:t>
            </a:r>
          </a:p>
          <a:p>
            <a:pPr lvl="1" algn="just" eaLnBrk="1" hangingPunct="1">
              <a:defRPr/>
            </a:pPr>
            <a:r>
              <a:rPr lang="en-US" dirty="0">
                <a:latin typeface="Arial" panose="020B0604020202020204" pitchFamily="34" charset="0"/>
                <a:cs typeface="Arial" panose="020B0604020202020204" pitchFamily="34" charset="0"/>
              </a:rPr>
              <a:t>Control units can be </a:t>
            </a:r>
            <a:r>
              <a:rPr lang="en-US" b="1" i="1" dirty="0" err="1">
                <a:latin typeface="Arial" panose="020B0604020202020204" pitchFamily="34" charset="0"/>
                <a:cs typeface="Arial" panose="020B0604020202020204" pitchFamily="34" charset="0"/>
              </a:rPr>
              <a:t>microprogrammed</a:t>
            </a:r>
            <a:r>
              <a:rPr lang="en-US" b="1" dirty="0">
                <a:latin typeface="Arial" panose="020B0604020202020204" pitchFamily="34" charset="0"/>
                <a:cs typeface="Arial" panose="020B0604020202020204" pitchFamily="34" charset="0"/>
              </a:rPr>
              <a:t> or </a:t>
            </a:r>
            <a:r>
              <a:rPr lang="en-US" b="1" i="1" dirty="0">
                <a:latin typeface="Arial" panose="020B0604020202020204" pitchFamily="34" charset="0"/>
                <a:cs typeface="Arial" panose="020B0604020202020204" pitchFamily="34" charset="0"/>
              </a:rPr>
              <a:t>hardwired</a:t>
            </a:r>
            <a:endParaRPr lang="en-US" dirty="0">
              <a:latin typeface="Arial" panose="020B0604020202020204" pitchFamily="34" charset="0"/>
              <a:cs typeface="Arial" panose="020B0604020202020204" pitchFamily="34" charset="0"/>
            </a:endParaRPr>
          </a:p>
          <a:p>
            <a:pPr lvl="1" algn="just" eaLnBrk="1" hangingPunct="1">
              <a:defRPr/>
            </a:pPr>
            <a:r>
              <a:rPr lang="en-US" dirty="0">
                <a:latin typeface="Arial" panose="020B0604020202020204" pitchFamily="34" charset="0"/>
                <a:cs typeface="Arial" panose="020B0604020202020204" pitchFamily="34" charset="0"/>
              </a:rPr>
              <a:t>A </a:t>
            </a:r>
            <a:r>
              <a:rPr lang="en-US" dirty="0" err="1">
                <a:solidFill>
                  <a:srgbClr val="0033CC"/>
                </a:solidFill>
                <a:latin typeface="Arial" panose="020B0604020202020204" pitchFamily="34" charset="0"/>
                <a:cs typeface="Arial" panose="020B0604020202020204" pitchFamily="34" charset="0"/>
              </a:rPr>
              <a:t>microprogram</a:t>
            </a:r>
            <a:r>
              <a:rPr lang="en-US" dirty="0">
                <a:solidFill>
                  <a:srgbClr val="0033CC"/>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program written in a low-level language that is implemented by the hardware.</a:t>
            </a:r>
          </a:p>
          <a:p>
            <a:pPr lvl="1" algn="just" eaLnBrk="1" hangingPunct="1">
              <a:defRPr/>
            </a:pPr>
            <a:r>
              <a:rPr lang="en-US" dirty="0">
                <a:solidFill>
                  <a:srgbClr val="0033CC"/>
                </a:solidFill>
                <a:latin typeface="Arial" panose="020B0604020202020204" pitchFamily="34" charset="0"/>
                <a:cs typeface="Arial" panose="020B0604020202020204" pitchFamily="34" charset="0"/>
              </a:rPr>
              <a:t>Hardwired</a:t>
            </a:r>
            <a:r>
              <a:rPr lang="en-US" dirty="0">
                <a:latin typeface="Arial" panose="020B0604020202020204" pitchFamily="34" charset="0"/>
                <a:cs typeface="Arial" panose="020B0604020202020204" pitchFamily="34" charset="0"/>
              </a:rPr>
              <a:t> control units consist of hardware that directly executes machine instruction</a:t>
            </a:r>
          </a:p>
        </p:txBody>
      </p:sp>
      <p:sp>
        <p:nvSpPr>
          <p:cNvPr id="45059" name="Slide Number Placeholder 4"/>
          <p:cNvSpPr>
            <a:spLocks noGrp="1"/>
          </p:cNvSpPr>
          <p:nvPr>
            <p:ph type="sldNum" sz="quarter" idx="10"/>
          </p:nvPr>
        </p:nvSpPr>
        <p:spPr>
          <a:noFill/>
        </p:spPr>
        <p:txBody>
          <a:bodyPr/>
          <a:lstStyle/>
          <a:p>
            <a:fld id="{BE4AF083-2BA2-494F-A4F1-F3ED7B741CE0}" type="slidenum">
              <a:rPr lang="en-US" sz="2000" smtClean="0">
                <a:latin typeface="Arial" pitchFamily="34" charset="0"/>
                <a:ea typeface="Times" pitchFamily="18" charset="0"/>
              </a:rPr>
              <a:pPr/>
              <a:t>17</a:t>
            </a:fld>
            <a:endParaRPr lang="en-US" sz="2000">
              <a:latin typeface="Arial" pitchFamily="34" charset="0"/>
              <a:ea typeface="Times" pitchFamily="18" charset="0"/>
            </a:endParaRPr>
          </a:p>
        </p:txBody>
      </p:sp>
      <p:sp>
        <p:nvSpPr>
          <p:cNvPr id="4"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235316" y="1052736"/>
            <a:ext cx="12192000" cy="2743200"/>
          </a:xfrm>
        </p:spPr>
        <p:txBody>
          <a:bodyPr>
            <a:normAutofit/>
          </a:bodyPr>
          <a:lstStyle/>
          <a:p>
            <a:pPr algn="just" eaLnBrk="1" hangingPunct="1">
              <a:buFontTx/>
              <a:buNone/>
            </a:pPr>
            <a:r>
              <a:rPr lang="en-US" sz="2400" b="1" dirty="0">
                <a:latin typeface="Arial" panose="020B0604020202020204" pitchFamily="34" charset="0"/>
                <a:cs typeface="Arial" panose="020B0604020202020204" pitchFamily="34" charset="0"/>
              </a:rPr>
              <a:t>Level 0: Digital Logic Level</a:t>
            </a:r>
          </a:p>
          <a:p>
            <a:pPr lvl="1" algn="just" eaLnBrk="1" hangingPunct="1"/>
            <a:r>
              <a:rPr lang="en-US" dirty="0">
                <a:latin typeface="Arial" panose="020B0604020202020204" pitchFamily="34" charset="0"/>
                <a:cs typeface="Arial" panose="020B0604020202020204" pitchFamily="34" charset="0"/>
              </a:rPr>
              <a:t>This level is where we find digital circuits (the chips)</a:t>
            </a:r>
          </a:p>
          <a:p>
            <a:pPr lvl="1" algn="just" eaLnBrk="1" hangingPunct="1"/>
            <a:r>
              <a:rPr lang="en-US" dirty="0">
                <a:latin typeface="Arial" panose="020B0604020202020204" pitchFamily="34" charset="0"/>
                <a:cs typeface="Arial" panose="020B0604020202020204" pitchFamily="34" charset="0"/>
              </a:rPr>
              <a:t>Digital circuits consist of gates and wires.</a:t>
            </a:r>
          </a:p>
          <a:p>
            <a:pPr lvl="1" algn="just" eaLnBrk="1" hangingPunct="1"/>
            <a:r>
              <a:rPr lang="en-US" dirty="0">
                <a:latin typeface="Arial" panose="020B0604020202020204" pitchFamily="34" charset="0"/>
                <a:cs typeface="Arial" panose="020B0604020202020204" pitchFamily="34" charset="0"/>
              </a:rPr>
              <a:t>These components implement the mathematical logic of all other levels</a:t>
            </a:r>
          </a:p>
        </p:txBody>
      </p:sp>
      <p:sp>
        <p:nvSpPr>
          <p:cNvPr id="46083" name="Slide Number Placeholder 3"/>
          <p:cNvSpPr>
            <a:spLocks noGrp="1"/>
          </p:cNvSpPr>
          <p:nvPr>
            <p:ph type="sldNum" sz="quarter" idx="10"/>
          </p:nvPr>
        </p:nvSpPr>
        <p:spPr>
          <a:noFill/>
        </p:spPr>
        <p:txBody>
          <a:bodyPr/>
          <a:lstStyle/>
          <a:p>
            <a:fld id="{E8EA224F-A6C0-4778-BB5B-7B7D2BC87A40}" type="slidenum">
              <a:rPr lang="en-US" sz="2000" smtClean="0">
                <a:latin typeface="Arial" pitchFamily="34" charset="0"/>
                <a:ea typeface="Times" pitchFamily="18" charset="0"/>
              </a:rPr>
              <a:pPr/>
              <a:t>18</a:t>
            </a:fld>
            <a:endParaRPr lang="en-US" sz="2000">
              <a:latin typeface="Arial" pitchFamily="34" charset="0"/>
              <a:ea typeface="Times" pitchFamily="18" charset="0"/>
            </a:endParaRPr>
          </a:p>
        </p:txBody>
      </p:sp>
      <p:pic>
        <p:nvPicPr>
          <p:cNvPr id="46084" name="Picture 2"/>
          <p:cNvPicPr>
            <a:picLocks noChangeAspect="1" noChangeArrowheads="1"/>
          </p:cNvPicPr>
          <p:nvPr/>
        </p:nvPicPr>
        <p:blipFill>
          <a:blip r:embed="rId2" cstate="print"/>
          <a:srcRect/>
          <a:stretch>
            <a:fillRect/>
          </a:stretch>
        </p:blipFill>
        <p:spPr bwMode="auto">
          <a:xfrm>
            <a:off x="2095500" y="2971800"/>
            <a:ext cx="8026400" cy="3886200"/>
          </a:xfrm>
          <a:prstGeom prst="rect">
            <a:avLst/>
          </a:prstGeom>
          <a:noFill/>
          <a:ln w="9525" algn="ctr">
            <a:noFill/>
            <a:miter lim="800000"/>
            <a:headEnd/>
            <a:tailEnd/>
          </a:ln>
        </p:spPr>
      </p:pic>
      <p:sp>
        <p:nvSpPr>
          <p:cNvPr id="5" name="Rectangle 5"/>
          <p:cNvSpPr>
            <a:spLocks noGrp="1" noChangeArrowheads="1"/>
          </p:cNvSpPr>
          <p:nvPr>
            <p:ph type="title"/>
          </p:nvPr>
        </p:nvSpPr>
        <p:spPr>
          <a:xfrm>
            <a:off x="203200" y="382589"/>
            <a:ext cx="10213280" cy="52613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a:latin typeface="Arial Black" panose="020B0A04020102020204" pitchFamily="34" charset="0"/>
              </a:rPr>
              <a:t>The Computer Level Hierarchy</a:t>
            </a:r>
            <a:endParaRPr lang="en-US" sz="3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274638"/>
            <a:ext cx="9590856" cy="79057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a:latin typeface="Arial Black" panose="020B0A04020102020204" pitchFamily="34" charset="0"/>
              </a:rPr>
              <a:t>The Von Neumann Architecture</a:t>
            </a:r>
          </a:p>
        </p:txBody>
      </p:sp>
      <p:sp>
        <p:nvSpPr>
          <p:cNvPr id="47107" name="Content Placeholder 3"/>
          <p:cNvSpPr>
            <a:spLocks noGrp="1"/>
          </p:cNvSpPr>
          <p:nvPr>
            <p:ph idx="1"/>
          </p:nvPr>
        </p:nvSpPr>
        <p:spPr>
          <a:xfrm>
            <a:off x="203200" y="1295401"/>
            <a:ext cx="11684000" cy="4830763"/>
          </a:xfrm>
        </p:spPr>
        <p:txBody>
          <a:bodyPr/>
          <a:lstStyle/>
          <a:p>
            <a:pPr algn="just" eaLnBrk="1" hangingPunct="1">
              <a:lnSpc>
                <a:spcPct val="250000"/>
              </a:lnSpc>
              <a:spcBef>
                <a:spcPct val="0"/>
              </a:spcBef>
              <a:buFont typeface="Wingdings" pitchFamily="2" charset="2"/>
              <a:buChar char="q"/>
            </a:pPr>
            <a:r>
              <a:rPr lang="en-US" sz="2400" dirty="0">
                <a:latin typeface="Arial" panose="020B0604020202020204" pitchFamily="34" charset="0"/>
                <a:cs typeface="Arial" panose="020B0604020202020204" pitchFamily="34" charset="0"/>
              </a:rPr>
              <a:t>Named after John von Neumann, Princeton, he designed a computer architecture whereby </a:t>
            </a:r>
            <a:r>
              <a:rPr lang="en-US" sz="2400" dirty="0">
                <a:solidFill>
                  <a:srgbClr val="FF0000"/>
                </a:solidFill>
                <a:latin typeface="Arial" panose="020B0604020202020204" pitchFamily="34" charset="0"/>
                <a:cs typeface="Arial" panose="020B0604020202020204" pitchFamily="34" charset="0"/>
              </a:rPr>
              <a:t>data and instructions would be retrieved from memory</a:t>
            </a:r>
            <a:r>
              <a:rPr lang="en-US" sz="2400" dirty="0">
                <a:latin typeface="Arial" panose="020B0604020202020204" pitchFamily="34" charset="0"/>
                <a:cs typeface="Arial" panose="020B0604020202020204" pitchFamily="34" charset="0"/>
              </a:rPr>
              <a:t>, operated on by an ALU, and moved back to memory (or I/O)</a:t>
            </a:r>
          </a:p>
          <a:p>
            <a:pPr algn="just" eaLnBrk="1" hangingPunct="1">
              <a:lnSpc>
                <a:spcPct val="250000"/>
              </a:lnSpc>
              <a:spcBef>
                <a:spcPct val="0"/>
              </a:spcBef>
              <a:buFont typeface="Wingdings" pitchFamily="2" charset="2"/>
              <a:buChar char="q"/>
            </a:pPr>
            <a:r>
              <a:rPr lang="en-US" sz="2400" dirty="0">
                <a:latin typeface="Arial" panose="020B0604020202020204" pitchFamily="34" charset="0"/>
                <a:cs typeface="Arial" panose="020B0604020202020204" pitchFamily="34" charset="0"/>
              </a:rPr>
              <a:t>This architecture is the basis for most modern computers (only parallel processors and a few other unique architectures use a different model)</a:t>
            </a:r>
          </a:p>
          <a:p>
            <a:endParaRPr lang="en-US" sz="2800" dirty="0"/>
          </a:p>
        </p:txBody>
      </p:sp>
      <p:sp>
        <p:nvSpPr>
          <p:cNvPr id="47108" name="Slide Number Placeholder 4"/>
          <p:cNvSpPr>
            <a:spLocks noGrp="1"/>
          </p:cNvSpPr>
          <p:nvPr>
            <p:ph type="sldNum" sz="quarter" idx="10"/>
          </p:nvPr>
        </p:nvSpPr>
        <p:spPr>
          <a:noFill/>
        </p:spPr>
        <p:txBody>
          <a:bodyPr/>
          <a:lstStyle/>
          <a:p>
            <a:pPr eaLnBrk="0" hangingPunct="0"/>
            <a:fld id="{601C8354-E533-4CB4-AD11-05C107562BBD}" type="slidenum">
              <a:rPr lang="en-US" sz="2400" smtClean="0">
                <a:latin typeface="Arial" pitchFamily="34" charset="0"/>
                <a:ea typeface="Times" pitchFamily="18" charset="0"/>
              </a:rPr>
              <a:pPr eaLnBrk="0" hangingPunct="0"/>
              <a:t>19</a:t>
            </a:fld>
            <a:endParaRPr lang="en-US" sz="2400">
              <a:latin typeface="Arial" pitchFamily="34" charset="0"/>
              <a:ea typeface="Times"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p:spPr>
        <p:txBody>
          <a:bodyPr/>
          <a:lstStyle/>
          <a:p>
            <a:fld id="{147EF0BF-D77E-4636-9BAA-E3763962CE8B}" type="slidenum">
              <a:rPr lang="en-US" sz="2000" smtClean="0">
                <a:latin typeface="Arial" pitchFamily="34" charset="0"/>
                <a:ea typeface="Times" pitchFamily="18" charset="0"/>
              </a:rPr>
              <a:pPr/>
              <a:t>2</a:t>
            </a:fld>
            <a:endParaRPr lang="en-US" sz="2000">
              <a:latin typeface="Arial" pitchFamily="34" charset="0"/>
              <a:ea typeface="Times" pitchFamily="18" charset="0"/>
            </a:endParaRPr>
          </a:p>
        </p:txBody>
      </p:sp>
      <p:sp>
        <p:nvSpPr>
          <p:cNvPr id="13315" name="Rectangle 3"/>
          <p:cNvSpPr>
            <a:spLocks noGrp="1" noChangeArrowheads="1"/>
          </p:cNvSpPr>
          <p:nvPr>
            <p:ph type="body" idx="1"/>
          </p:nvPr>
        </p:nvSpPr>
        <p:spPr>
          <a:xfrm>
            <a:off x="191344" y="1772816"/>
            <a:ext cx="11086256" cy="4104456"/>
          </a:xfrm>
          <a:noFill/>
          <a:ln cap="flat">
            <a:noFill/>
          </a:ln>
        </p:spPr>
        <p:txBody>
          <a:bodyPr/>
          <a:lstStyle/>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Know the difference between computer organization and computer architecture.</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Understand units of measure common to computer systems</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Appreciate the evolution of computers.</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Understand the computer as a layered system.</a:t>
            </a:r>
          </a:p>
          <a:p>
            <a:pPr algn="just" eaLnBrk="1" hangingPunct="1">
              <a:lnSpc>
                <a:spcPct val="120000"/>
              </a:lnSpc>
              <a:spcBef>
                <a:spcPct val="30000"/>
              </a:spcBef>
              <a:buFont typeface="Wingdings" panose="05000000000000000000" pitchFamily="2" charset="2"/>
              <a:buChar char="Ø"/>
            </a:pPr>
            <a:r>
              <a:rPr lang="en-US" sz="2400" dirty="0">
                <a:latin typeface="Arial" panose="020B0604020202020204" pitchFamily="34" charset="0"/>
                <a:ea typeface="FangSong" pitchFamily="49" charset="-122"/>
                <a:cs typeface="Arial" panose="020B0604020202020204" pitchFamily="34" charset="0"/>
              </a:rPr>
              <a:t>Be able to explain the von Neumann architecture and the function of basic computer components.</a:t>
            </a:r>
          </a:p>
        </p:txBody>
      </p:sp>
      <p:sp>
        <p:nvSpPr>
          <p:cNvPr id="13316" name="Rectangle 9"/>
          <p:cNvSpPr>
            <a:spLocks noGrp="1" noChangeArrowheads="1"/>
          </p:cNvSpPr>
          <p:nvPr>
            <p:ph type="title"/>
          </p:nvPr>
        </p:nvSpPr>
        <p:spPr>
          <a:xfrm>
            <a:off x="191344" y="152400"/>
            <a:ext cx="10297144" cy="1425922"/>
          </a:xfr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anchor="t">
            <a:normAutofit/>
          </a:bodyPr>
          <a:lstStyle/>
          <a:p>
            <a:pPr eaLnBrk="1" hangingPunct="1"/>
            <a:r>
              <a:rPr lang="en-US" b="1" dirty="0">
                <a:latin typeface="Arial Black" panose="020B0A04020102020204" pitchFamily="34" charset="0"/>
              </a:rPr>
              <a:t>Computer </a:t>
            </a:r>
            <a:r>
              <a:rPr lang="en-US" b="1" dirty="0" smtClean="0">
                <a:latin typeface="Arial Black" panose="020B0A04020102020204" pitchFamily="34" charset="0"/>
              </a:rPr>
              <a:t>Architecture </a:t>
            </a:r>
            <a:r>
              <a:rPr lang="en-US" b="1" dirty="0" smtClean="0">
                <a:solidFill>
                  <a:schemeClr val="bg1"/>
                </a:solidFill>
                <a:latin typeface="Arial Black" panose="020B0A04020102020204" pitchFamily="34" charset="0"/>
              </a:rPr>
              <a:t>Objectives</a:t>
            </a:r>
            <a:endParaRPr lang="en-US" dirty="0">
              <a:solidFill>
                <a:schemeClr val="bg1"/>
              </a:solidFill>
              <a:latin typeface="Arial Black" panose="020B0A040201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34391" y="1196752"/>
            <a:ext cx="11785600" cy="4525963"/>
          </a:xfrm>
        </p:spPr>
        <p:txBody>
          <a:bodyPr>
            <a:normAutofit lnSpcReduction="10000"/>
          </a:bodyPr>
          <a:lstStyle/>
          <a:p>
            <a:pPr algn="just" eaLnBrk="1" hangingPunct="1">
              <a:lnSpc>
                <a:spcPct val="150000"/>
              </a:lnSpc>
            </a:pPr>
            <a:r>
              <a:rPr lang="en-US" sz="2000" dirty="0">
                <a:latin typeface="Arial" panose="020B0604020202020204" pitchFamily="34" charset="0"/>
                <a:cs typeface="Arial" panose="020B0604020202020204" pitchFamily="34" charset="0"/>
              </a:rPr>
              <a:t>There is a single pathway used to move both data and instructions between memory, I/O and CPU</a:t>
            </a:r>
          </a:p>
          <a:p>
            <a:pPr lvl="1" algn="just" eaLnBrk="1" hangingPunct="1">
              <a:lnSpc>
                <a:spcPct val="150000"/>
              </a:lnSpc>
            </a:pPr>
            <a:r>
              <a:rPr lang="en-US" sz="2000" dirty="0">
                <a:latin typeface="Arial" panose="020B0604020202020204" pitchFamily="34" charset="0"/>
                <a:cs typeface="Arial" panose="020B0604020202020204" pitchFamily="34" charset="0"/>
              </a:rPr>
              <a:t>the pathway is implemented as a bus</a:t>
            </a:r>
          </a:p>
          <a:p>
            <a:pPr lvl="1" algn="just" eaLnBrk="1" hangingPunct="1">
              <a:lnSpc>
                <a:spcPct val="150000"/>
              </a:lnSpc>
            </a:pPr>
            <a:r>
              <a:rPr lang="en-US" sz="2000" dirty="0">
                <a:latin typeface="Arial" panose="020B0604020202020204" pitchFamily="34" charset="0"/>
                <a:cs typeface="Arial" panose="020B0604020202020204" pitchFamily="34" charset="0"/>
              </a:rPr>
              <a:t>the single pathway creates a bottleneck</a:t>
            </a:r>
          </a:p>
          <a:p>
            <a:pPr lvl="2" algn="just" eaLnBrk="1" hangingPunct="1">
              <a:lnSpc>
                <a:spcPct val="150000"/>
              </a:lnSpc>
            </a:pPr>
            <a:r>
              <a:rPr lang="en-US" dirty="0">
                <a:latin typeface="Arial" panose="020B0604020202020204" pitchFamily="34" charset="0"/>
                <a:cs typeface="Arial" panose="020B0604020202020204" pitchFamily="34" charset="0"/>
              </a:rPr>
              <a:t>known as the </a:t>
            </a:r>
            <a:r>
              <a:rPr lang="en-US" i="1" dirty="0">
                <a:latin typeface="Arial" panose="020B0604020202020204" pitchFamily="34" charset="0"/>
                <a:cs typeface="Arial" panose="020B0604020202020204" pitchFamily="34" charset="0"/>
              </a:rPr>
              <a:t>von Neumann bottleneck</a:t>
            </a:r>
          </a:p>
          <a:p>
            <a:pPr lvl="2" algn="just" eaLnBrk="1" hangingPunct="1">
              <a:lnSpc>
                <a:spcPct val="150000"/>
              </a:lnSpc>
            </a:pPr>
            <a:endParaRPr lang="en-US" i="1" dirty="0">
              <a:latin typeface="Arial" panose="020B0604020202020204" pitchFamily="34" charset="0"/>
              <a:cs typeface="Arial" panose="020B0604020202020204" pitchFamily="34" charset="0"/>
            </a:endParaRPr>
          </a:p>
          <a:p>
            <a:pPr lvl="1" algn="just" eaLnBrk="1" hangingPunct="1">
              <a:lnSpc>
                <a:spcPct val="150000"/>
              </a:lnSpc>
            </a:pPr>
            <a:r>
              <a:rPr lang="en-US" sz="2000" dirty="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variation</a:t>
            </a:r>
            <a:r>
              <a:rPr lang="en-US" sz="2000" dirty="0">
                <a:latin typeface="Arial" panose="020B0604020202020204" pitchFamily="34" charset="0"/>
                <a:cs typeface="Arial" panose="020B0604020202020204" pitchFamily="34" charset="0"/>
              </a:rPr>
              <a:t> of this architecture is the </a:t>
            </a:r>
            <a:r>
              <a:rPr lang="en-US" sz="2000" i="1" dirty="0">
                <a:solidFill>
                  <a:srgbClr val="FF0000"/>
                </a:solidFill>
                <a:latin typeface="Arial" panose="020B0604020202020204" pitchFamily="34" charset="0"/>
                <a:cs typeface="Arial" panose="020B0604020202020204" pitchFamily="34" charset="0"/>
              </a:rPr>
              <a:t>Harvard architecture </a:t>
            </a:r>
            <a:r>
              <a:rPr lang="en-US" sz="2000" dirty="0">
                <a:latin typeface="Arial" panose="020B0604020202020204" pitchFamily="34" charset="0"/>
                <a:cs typeface="Arial" panose="020B0604020202020204" pitchFamily="34" charset="0"/>
              </a:rPr>
              <a:t>which separates data and instructions into </a:t>
            </a:r>
            <a:r>
              <a:rPr lang="en-US" sz="2000" b="1" dirty="0">
                <a:solidFill>
                  <a:srgbClr val="FF0000"/>
                </a:solidFill>
                <a:latin typeface="Arial" panose="020B0604020202020204" pitchFamily="34" charset="0"/>
                <a:cs typeface="Arial" panose="020B0604020202020204" pitchFamily="34" charset="0"/>
              </a:rPr>
              <a:t>two pathways</a:t>
            </a:r>
            <a:endParaRPr lang="en-US" sz="2000" dirty="0">
              <a:latin typeface="Arial" panose="020B0604020202020204" pitchFamily="34" charset="0"/>
              <a:cs typeface="Arial" panose="020B0604020202020204" pitchFamily="34" charset="0"/>
            </a:endParaRPr>
          </a:p>
          <a:p>
            <a:pPr lvl="1" algn="just" eaLnBrk="1" hangingPunct="1">
              <a:lnSpc>
                <a:spcPct val="150000"/>
              </a:lnSpc>
            </a:pPr>
            <a:r>
              <a:rPr lang="en-US" sz="2000" b="1" dirty="0">
                <a:latin typeface="Arial" panose="020B0604020202020204" pitchFamily="34" charset="0"/>
                <a:cs typeface="Arial" panose="020B0604020202020204" pitchFamily="34" charset="0"/>
              </a:rPr>
              <a:t>Another variation</a:t>
            </a:r>
            <a:r>
              <a:rPr lang="en-US" sz="2000" dirty="0">
                <a:latin typeface="Arial" panose="020B0604020202020204" pitchFamily="34" charset="0"/>
                <a:cs typeface="Arial" panose="020B0604020202020204" pitchFamily="34" charset="0"/>
              </a:rPr>
              <a:t>, used in most computers, </a:t>
            </a:r>
            <a:r>
              <a:rPr lang="en-US" sz="2000" b="1" dirty="0">
                <a:latin typeface="Arial" panose="020B0604020202020204" pitchFamily="34" charset="0"/>
                <a:cs typeface="Arial" panose="020B0604020202020204" pitchFamily="34" charset="0"/>
              </a:rPr>
              <a:t>is the system bus version</a:t>
            </a:r>
            <a:r>
              <a:rPr lang="en-US" sz="2000" dirty="0">
                <a:latin typeface="Arial" panose="020B0604020202020204" pitchFamily="34" charset="0"/>
                <a:cs typeface="Arial" panose="020B0604020202020204" pitchFamily="34" charset="0"/>
              </a:rPr>
              <a:t> in which there are different buses between CPU and memory and memory and I/O</a:t>
            </a:r>
          </a:p>
        </p:txBody>
      </p:sp>
      <p:sp>
        <p:nvSpPr>
          <p:cNvPr id="48132" name="Slide Number Placeholder 6"/>
          <p:cNvSpPr>
            <a:spLocks noGrp="1"/>
          </p:cNvSpPr>
          <p:nvPr>
            <p:ph type="sldNum" sz="quarter" idx="10"/>
          </p:nvPr>
        </p:nvSpPr>
        <p:spPr>
          <a:noFill/>
        </p:spPr>
        <p:txBody>
          <a:bodyPr/>
          <a:lstStyle/>
          <a:p>
            <a:fld id="{7DCC58A9-A8A4-43FA-8606-B1D942065BD5}" type="slidenum">
              <a:rPr lang="en-US" sz="2000" smtClean="0">
                <a:latin typeface="Arial" pitchFamily="34" charset="0"/>
                <a:ea typeface="Times" pitchFamily="18" charset="0"/>
              </a:rPr>
              <a:pPr/>
              <a:t>20</a:t>
            </a:fld>
            <a:endParaRPr lang="en-US" sz="2000">
              <a:latin typeface="Arial" pitchFamily="34" charset="0"/>
              <a:ea typeface="Times" pitchFamily="18" charset="0"/>
            </a:endParaRPr>
          </a:p>
        </p:txBody>
      </p:sp>
      <p:sp>
        <p:nvSpPr>
          <p:cNvPr id="6" name="Rectangle 2"/>
          <p:cNvSpPr>
            <a:spLocks noGrp="1" noChangeArrowheads="1"/>
          </p:cNvSpPr>
          <p:nvPr>
            <p:ph type="title"/>
          </p:nvPr>
        </p:nvSpPr>
        <p:spPr>
          <a:xfrm>
            <a:off x="609600" y="274638"/>
            <a:ext cx="9590856" cy="790577"/>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b="1" dirty="0">
                <a:latin typeface="Arial Black" panose="020B0A04020102020204" pitchFamily="34" charset="0"/>
              </a:rPr>
              <a:t>The Von Neumann Architecture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38200" y="365125"/>
            <a:ext cx="9074224" cy="615603"/>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US" dirty="0">
                <a:latin typeface="Arial Black" panose="020B0A04020102020204" pitchFamily="34" charset="0"/>
              </a:rPr>
              <a:t>Fetch-execute cycle</a:t>
            </a:r>
          </a:p>
        </p:txBody>
      </p:sp>
      <p:sp>
        <p:nvSpPr>
          <p:cNvPr id="49155" name="Slide Number Placeholder 3"/>
          <p:cNvSpPr>
            <a:spLocks noGrp="1"/>
          </p:cNvSpPr>
          <p:nvPr>
            <p:ph type="sldNum" sz="quarter" idx="10"/>
          </p:nvPr>
        </p:nvSpPr>
        <p:spPr>
          <a:noFill/>
        </p:spPr>
        <p:txBody>
          <a:bodyPr/>
          <a:lstStyle/>
          <a:p>
            <a:fld id="{6A1476A4-DBB1-487A-91A6-C63330C361EB}" type="slidenum">
              <a:rPr lang="en-US" smtClean="0">
                <a:ea typeface="Times" pitchFamily="18" charset="0"/>
              </a:rPr>
              <a:pPr/>
              <a:t>21</a:t>
            </a:fld>
            <a:endParaRPr lang="en-US">
              <a:ea typeface="Times" pitchFamily="18" charset="0"/>
            </a:endParaRPr>
          </a:p>
        </p:txBody>
      </p:sp>
      <p:sp>
        <p:nvSpPr>
          <p:cNvPr id="49156" name="Rectangle 4"/>
          <p:cNvSpPr>
            <a:spLocks noGrp="1" noChangeArrowheads="1"/>
          </p:cNvSpPr>
          <p:nvPr>
            <p:ph idx="1"/>
          </p:nvPr>
        </p:nvSpPr>
        <p:spPr>
          <a:xfrm>
            <a:off x="838200" y="1340768"/>
            <a:ext cx="10515600" cy="4351338"/>
          </a:xfrm>
        </p:spPr>
        <p:txBody>
          <a:bodyPr>
            <a:normAutofit/>
          </a:bodyPr>
          <a:lstStyle/>
          <a:p>
            <a:pPr algn="just" eaLnBrk="1" hangingPunct="1">
              <a:lnSpc>
                <a:spcPct val="150000"/>
              </a:lnSpc>
            </a:pPr>
            <a:r>
              <a:rPr lang="en-US" sz="2400" dirty="0">
                <a:latin typeface="Arial" panose="020B0604020202020204" pitchFamily="34" charset="0"/>
                <a:cs typeface="Arial" panose="020B0604020202020204" pitchFamily="34" charset="0"/>
              </a:rPr>
              <a:t>The von Neumann architecture operates on the </a:t>
            </a:r>
            <a:r>
              <a:rPr lang="en-US" sz="2400" i="1" dirty="0">
                <a:latin typeface="Arial" panose="020B0604020202020204" pitchFamily="34" charset="0"/>
                <a:cs typeface="Arial" panose="020B0604020202020204" pitchFamily="34" charset="0"/>
              </a:rPr>
              <a:t>fetch-execute cycle</a:t>
            </a:r>
          </a:p>
          <a:p>
            <a:pPr lvl="1" algn="just" eaLnBrk="1" hangingPunct="1">
              <a:lnSpc>
                <a:spcPct val="150000"/>
              </a:lnSpc>
            </a:pPr>
            <a:r>
              <a:rPr lang="en-US" dirty="0">
                <a:latin typeface="Arial" panose="020B0604020202020204" pitchFamily="34" charset="0"/>
                <a:cs typeface="Arial" panose="020B0604020202020204" pitchFamily="34" charset="0"/>
              </a:rPr>
              <a:t>Fetch an instruction from memory as indicated by the Program Counter register</a:t>
            </a:r>
          </a:p>
          <a:p>
            <a:pPr lvl="1" algn="just" eaLnBrk="1" hangingPunct="1">
              <a:lnSpc>
                <a:spcPct val="150000"/>
              </a:lnSpc>
            </a:pPr>
            <a:r>
              <a:rPr lang="en-US" dirty="0">
                <a:latin typeface="Arial" panose="020B0604020202020204" pitchFamily="34" charset="0"/>
                <a:cs typeface="Arial" panose="020B0604020202020204" pitchFamily="34" charset="0"/>
              </a:rPr>
              <a:t>Decode the instruction in the control unit</a:t>
            </a:r>
          </a:p>
          <a:p>
            <a:pPr lvl="1" algn="just" eaLnBrk="1" hangingPunct="1">
              <a:lnSpc>
                <a:spcPct val="150000"/>
              </a:lnSpc>
            </a:pPr>
            <a:r>
              <a:rPr lang="en-US" dirty="0">
                <a:latin typeface="Arial" panose="020B0604020202020204" pitchFamily="34" charset="0"/>
                <a:cs typeface="Arial" panose="020B0604020202020204" pitchFamily="34" charset="0"/>
              </a:rPr>
              <a:t>Data operands needed for the instruction are fetched from memory</a:t>
            </a:r>
          </a:p>
          <a:p>
            <a:pPr lvl="1" algn="just" eaLnBrk="1" hangingPunct="1">
              <a:lnSpc>
                <a:spcPct val="150000"/>
              </a:lnSpc>
            </a:pPr>
            <a:r>
              <a:rPr lang="en-US" dirty="0">
                <a:latin typeface="Arial" panose="020B0604020202020204" pitchFamily="34" charset="0"/>
                <a:cs typeface="Arial" panose="020B0604020202020204" pitchFamily="34" charset="0"/>
              </a:rPr>
              <a:t>Execute the instruction in the ALU storing the result in a register</a:t>
            </a:r>
          </a:p>
          <a:p>
            <a:pPr lvl="1" algn="just" eaLnBrk="1" hangingPunct="1">
              <a:lnSpc>
                <a:spcPct val="150000"/>
              </a:lnSpc>
            </a:pPr>
            <a:r>
              <a:rPr lang="en-US" dirty="0">
                <a:latin typeface="Arial" panose="020B0604020202020204" pitchFamily="34" charset="0"/>
                <a:cs typeface="Arial" panose="020B0604020202020204" pitchFamily="34" charset="0"/>
              </a:rPr>
              <a:t>Move the result back to memory if needed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6"/>
          <p:cNvSpPr>
            <a:spLocks noGrp="1"/>
          </p:cNvSpPr>
          <p:nvPr>
            <p:ph type="sldNum" sz="quarter" idx="11"/>
          </p:nvPr>
        </p:nvSpPr>
        <p:spPr>
          <a:xfrm>
            <a:off x="914400" y="6248400"/>
            <a:ext cx="2540000" cy="457200"/>
          </a:xfrm>
          <a:noFill/>
        </p:spPr>
        <p:txBody>
          <a:bodyPr/>
          <a:lstStyle/>
          <a:p>
            <a:fld id="{8D6A3C10-562A-4733-B5FB-ED3708F4624A}" type="slidenum">
              <a:rPr lang="en-US" smtClean="0">
                <a:ea typeface="Times" pitchFamily="18" charset="0"/>
              </a:rPr>
              <a:pPr/>
              <a:t>22</a:t>
            </a:fld>
            <a:endParaRPr lang="en-US">
              <a:ea typeface="Times" pitchFamily="18" charset="0"/>
            </a:endParaRPr>
          </a:p>
        </p:txBody>
      </p:sp>
      <p:sp>
        <p:nvSpPr>
          <p:cNvPr id="50179" name="Rectangle 3"/>
          <p:cNvSpPr>
            <a:spLocks noGrp="1" noChangeArrowheads="1"/>
          </p:cNvSpPr>
          <p:nvPr>
            <p:ph type="body" sz="half" idx="1"/>
          </p:nvPr>
        </p:nvSpPr>
        <p:spPr>
          <a:xfrm>
            <a:off x="508000" y="1295400"/>
            <a:ext cx="3962400" cy="3352800"/>
          </a:xfrm>
          <a:noFill/>
        </p:spPr>
        <p:txBody>
          <a:bodyPr/>
          <a:lstStyle/>
          <a:p>
            <a:pPr>
              <a:lnSpc>
                <a:spcPct val="90000"/>
              </a:lnSpc>
              <a:spcBef>
                <a:spcPct val="15000"/>
              </a:spcBef>
            </a:pPr>
            <a:r>
              <a:rPr lang="en-US" sz="2200" b="1" dirty="0"/>
              <a:t>This is a general depiction of a von Neumann system:</a:t>
            </a:r>
          </a:p>
          <a:p>
            <a:pPr>
              <a:lnSpc>
                <a:spcPct val="90000"/>
              </a:lnSpc>
              <a:spcBef>
                <a:spcPct val="15000"/>
              </a:spcBef>
            </a:pPr>
            <a:endParaRPr lang="en-US" sz="2200" b="1" dirty="0"/>
          </a:p>
          <a:p>
            <a:pPr>
              <a:lnSpc>
                <a:spcPct val="90000"/>
              </a:lnSpc>
              <a:spcBef>
                <a:spcPct val="15000"/>
              </a:spcBef>
            </a:pPr>
            <a:r>
              <a:rPr lang="en-US" sz="2200" b="1" dirty="0"/>
              <a:t>These computers employ a fetch-decode-execute cycle to run programs as follows . . . </a:t>
            </a:r>
          </a:p>
        </p:txBody>
      </p:sp>
      <p:pic>
        <p:nvPicPr>
          <p:cNvPr id="50180" name="Picture 4" descr="ALU"/>
          <p:cNvPicPr>
            <a:picLocks noChangeAspect="1" noChangeArrowheads="1"/>
          </p:cNvPicPr>
          <p:nvPr/>
        </p:nvPicPr>
        <p:blipFill>
          <a:blip r:embed="rId3" cstate="print"/>
          <a:srcRect/>
          <a:stretch>
            <a:fillRect/>
          </a:stretch>
        </p:blipFill>
        <p:spPr bwMode="auto">
          <a:xfrm>
            <a:off x="4775200" y="1219200"/>
            <a:ext cx="7010400" cy="4198938"/>
          </a:xfrm>
          <a:prstGeom prst="rect">
            <a:avLst/>
          </a:prstGeom>
          <a:noFill/>
          <a:ln w="9525">
            <a:noFill/>
            <a:miter lim="800000"/>
            <a:headEnd/>
            <a:tailEnd/>
          </a:ln>
        </p:spPr>
      </p:pic>
      <p:sp>
        <p:nvSpPr>
          <p:cNvPr id="50181"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smtClean="0">
                <a:solidFill>
                  <a:schemeClr val="tx1"/>
                </a:solidFill>
                <a:latin typeface="Arial Black" panose="020B0A04020102020204" pitchFamily="34" charset="0"/>
              </a:rPr>
              <a:t>THE VON NEUMANN MODEL</a:t>
            </a:r>
            <a:endParaRPr lang="en-US"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6"/>
          <p:cNvSpPr>
            <a:spLocks noGrp="1"/>
          </p:cNvSpPr>
          <p:nvPr>
            <p:ph type="sldNum" sz="quarter" idx="11"/>
          </p:nvPr>
        </p:nvSpPr>
        <p:spPr>
          <a:xfrm>
            <a:off x="914400" y="6248400"/>
            <a:ext cx="2540000" cy="457200"/>
          </a:xfrm>
          <a:noFill/>
        </p:spPr>
        <p:txBody>
          <a:bodyPr/>
          <a:lstStyle/>
          <a:p>
            <a:fld id="{7537D9C1-ABC1-477E-B438-2F302FFBC31F}" type="slidenum">
              <a:rPr lang="en-US" smtClean="0">
                <a:ea typeface="Times" pitchFamily="18" charset="0"/>
              </a:rPr>
              <a:pPr/>
              <a:t>23</a:t>
            </a:fld>
            <a:endParaRPr lang="en-US">
              <a:ea typeface="Times" pitchFamily="18" charset="0"/>
            </a:endParaRPr>
          </a:p>
        </p:txBody>
      </p:sp>
      <p:pic>
        <p:nvPicPr>
          <p:cNvPr id="51203" name="Picture 6" descr="ALU1"/>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1204" name="Rectangle 3"/>
          <p:cNvSpPr>
            <a:spLocks noGrp="1" noChangeArrowheads="1"/>
          </p:cNvSpPr>
          <p:nvPr>
            <p:ph type="body" sz="half" idx="1"/>
          </p:nvPr>
        </p:nvSpPr>
        <p:spPr>
          <a:xfrm>
            <a:off x="406400" y="1190625"/>
            <a:ext cx="11582400" cy="990600"/>
          </a:xfrm>
          <a:noFill/>
        </p:spPr>
        <p:txBody>
          <a:bodyPr/>
          <a:lstStyle/>
          <a:p>
            <a:pPr>
              <a:lnSpc>
                <a:spcPct val="90000"/>
              </a:lnSpc>
              <a:spcBef>
                <a:spcPct val="15000"/>
              </a:spcBef>
            </a:pPr>
            <a:r>
              <a:rPr lang="en-US" sz="2000" b="1">
                <a:latin typeface="Arial Rounded MT Bold" pitchFamily="34" charset="0"/>
              </a:rPr>
              <a:t>The </a:t>
            </a:r>
            <a:r>
              <a:rPr lang="en-US" sz="2400" b="1">
                <a:solidFill>
                  <a:srgbClr val="FF0000"/>
                </a:solidFill>
                <a:latin typeface="Arial Rounded MT Bold" pitchFamily="34" charset="0"/>
              </a:rPr>
              <a:t>control unit </a:t>
            </a:r>
            <a:r>
              <a:rPr lang="en-US" sz="2000" b="1">
                <a:latin typeface="Arial Rounded MT Bold" pitchFamily="34" charset="0"/>
              </a:rPr>
              <a:t>fetches the next instruction from memory using the program counter to determine where the instruction is located</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smtClean="0">
                <a:solidFill>
                  <a:schemeClr val="tx1"/>
                </a:solidFill>
                <a:latin typeface="Arial Black" panose="020B0A04020102020204" pitchFamily="34" charset="0"/>
              </a:rPr>
              <a:t>THE VON NEUMANN MODEL</a:t>
            </a:r>
            <a:endParaRPr lang="en-US"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6"/>
          <p:cNvSpPr>
            <a:spLocks noGrp="1"/>
          </p:cNvSpPr>
          <p:nvPr>
            <p:ph type="sldNum" sz="quarter" idx="11"/>
          </p:nvPr>
        </p:nvSpPr>
        <p:spPr>
          <a:xfrm>
            <a:off x="914400" y="6248400"/>
            <a:ext cx="2540000" cy="457200"/>
          </a:xfrm>
          <a:noFill/>
        </p:spPr>
        <p:txBody>
          <a:bodyPr/>
          <a:lstStyle/>
          <a:p>
            <a:fld id="{93615C72-FEB9-4690-B199-38680E0F7186}" type="slidenum">
              <a:rPr lang="en-US" smtClean="0">
                <a:ea typeface="Times" pitchFamily="18" charset="0"/>
              </a:rPr>
              <a:pPr/>
              <a:t>24</a:t>
            </a:fld>
            <a:endParaRPr lang="en-US">
              <a:ea typeface="Times" pitchFamily="18" charset="0"/>
            </a:endParaRPr>
          </a:p>
        </p:txBody>
      </p:sp>
      <p:pic>
        <p:nvPicPr>
          <p:cNvPr id="52227" name="Picture 6" descr="ALU2"/>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52228" name="Rectangle 4"/>
          <p:cNvSpPr>
            <a:spLocks noGrp="1" noChangeArrowheads="1"/>
          </p:cNvSpPr>
          <p:nvPr>
            <p:ph type="body" sz="half" idx="1"/>
          </p:nvPr>
        </p:nvSpPr>
        <p:spPr>
          <a:xfrm>
            <a:off x="406400" y="1065213"/>
            <a:ext cx="11279717" cy="762000"/>
          </a:xfrm>
          <a:noFill/>
        </p:spPr>
        <p:txBody>
          <a:bodyPr/>
          <a:lstStyle/>
          <a:p>
            <a:pPr>
              <a:lnSpc>
                <a:spcPct val="90000"/>
              </a:lnSpc>
              <a:spcBef>
                <a:spcPct val="15000"/>
              </a:spcBef>
            </a:pPr>
            <a:r>
              <a:rPr lang="en-US" sz="2200" b="1"/>
              <a:t>The instruction is </a:t>
            </a:r>
            <a:r>
              <a:rPr lang="en-US" sz="2200" b="1">
                <a:solidFill>
                  <a:srgbClr val="FF0000"/>
                </a:solidFill>
              </a:rPr>
              <a:t>decoded</a:t>
            </a:r>
            <a:r>
              <a:rPr lang="en-US" sz="2200" b="1"/>
              <a:t> into a language that the ALU can understand.</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smtClean="0">
                <a:solidFill>
                  <a:schemeClr val="tx1"/>
                </a:solidFill>
                <a:latin typeface="Arial Black" panose="020B0A04020102020204" pitchFamily="34" charset="0"/>
              </a:rPr>
              <a:t>THE VON NEUMANN MODEL</a:t>
            </a:r>
            <a:endParaRPr lang="en-US"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6"/>
          <p:cNvSpPr>
            <a:spLocks noGrp="1"/>
          </p:cNvSpPr>
          <p:nvPr>
            <p:ph type="sldNum" sz="quarter" idx="11"/>
          </p:nvPr>
        </p:nvSpPr>
        <p:spPr>
          <a:xfrm>
            <a:off x="914400" y="6248400"/>
            <a:ext cx="2540000" cy="457200"/>
          </a:xfrm>
          <a:noFill/>
        </p:spPr>
        <p:txBody>
          <a:bodyPr/>
          <a:lstStyle/>
          <a:p>
            <a:fld id="{5133383E-2B10-41E6-A5E6-5CCA3976FE03}" type="slidenum">
              <a:rPr lang="en-US" smtClean="0">
                <a:ea typeface="Times" pitchFamily="18" charset="0"/>
              </a:rPr>
              <a:pPr/>
              <a:t>25</a:t>
            </a:fld>
            <a:endParaRPr lang="en-US">
              <a:ea typeface="Times" pitchFamily="18" charset="0"/>
            </a:endParaRPr>
          </a:p>
        </p:txBody>
      </p:sp>
      <p:pic>
        <p:nvPicPr>
          <p:cNvPr id="53251" name="Picture 5" descr="ALU3"/>
          <p:cNvPicPr>
            <a:picLocks noChangeAspect="1" noChangeArrowheads="1"/>
          </p:cNvPicPr>
          <p:nvPr/>
        </p:nvPicPr>
        <p:blipFill>
          <a:blip r:embed="rId3" cstate="print"/>
          <a:srcRect/>
          <a:stretch>
            <a:fillRect/>
          </a:stretch>
        </p:blipFill>
        <p:spPr bwMode="auto">
          <a:xfrm>
            <a:off x="2133601" y="2257426"/>
            <a:ext cx="7556500" cy="3686175"/>
          </a:xfrm>
          <a:prstGeom prst="rect">
            <a:avLst/>
          </a:prstGeom>
          <a:noFill/>
          <a:ln w="9525">
            <a:noFill/>
            <a:miter lim="800000"/>
            <a:headEnd/>
            <a:tailEnd/>
          </a:ln>
        </p:spPr>
      </p:pic>
      <p:sp>
        <p:nvSpPr>
          <p:cNvPr id="26628" name="Rectangle 4"/>
          <p:cNvSpPr>
            <a:spLocks noGrp="1" noChangeArrowheads="1"/>
          </p:cNvSpPr>
          <p:nvPr>
            <p:ph type="body" sz="half" idx="1"/>
          </p:nvPr>
        </p:nvSpPr>
        <p:spPr>
          <a:xfrm>
            <a:off x="812800" y="1143000"/>
            <a:ext cx="10871200" cy="990600"/>
          </a:xfrm>
        </p:spPr>
        <p:txBody>
          <a:bodyPr/>
          <a:lstStyle/>
          <a:p>
            <a:pPr>
              <a:lnSpc>
                <a:spcPct val="90000"/>
              </a:lnSpc>
              <a:spcBef>
                <a:spcPct val="15000"/>
              </a:spcBef>
              <a:defRPr/>
            </a:pPr>
            <a:r>
              <a:rPr lang="en-US" sz="2200" b="1" dirty="0"/>
              <a:t>Any </a:t>
            </a:r>
            <a:r>
              <a:rPr lang="en-US" sz="2200" b="1" dirty="0">
                <a:solidFill>
                  <a:srgbClr val="FF0000"/>
                </a:solidFill>
              </a:rPr>
              <a:t>data operands </a:t>
            </a:r>
            <a:r>
              <a:rPr lang="en-US" sz="2200" b="1" dirty="0"/>
              <a:t>required to execute the instruction are </a:t>
            </a:r>
            <a:r>
              <a:rPr lang="en-US" sz="2200" b="1" dirty="0">
                <a:solidFill>
                  <a:srgbClr val="FF0000"/>
                </a:solidFill>
                <a:effectLst>
                  <a:outerShdw blurRad="38100" dist="38100" dir="2700000" algn="tl">
                    <a:srgbClr val="000000">
                      <a:alpha val="43137"/>
                    </a:srgbClr>
                  </a:outerShdw>
                </a:effectLst>
              </a:rPr>
              <a:t>fetched from memory </a:t>
            </a:r>
            <a:r>
              <a:rPr lang="en-US" sz="2200" b="1" dirty="0"/>
              <a:t>and placed into registers within the CPU.</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smtClean="0">
                <a:solidFill>
                  <a:schemeClr val="tx1"/>
                </a:solidFill>
                <a:latin typeface="Arial Black" panose="020B0A04020102020204" pitchFamily="34" charset="0"/>
              </a:rPr>
              <a:t>THE VON NEUMANN MODEL</a:t>
            </a:r>
            <a:endParaRPr lang="en-US"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6"/>
          <p:cNvSpPr>
            <a:spLocks noGrp="1"/>
          </p:cNvSpPr>
          <p:nvPr>
            <p:ph type="sldNum" sz="quarter" idx="11"/>
          </p:nvPr>
        </p:nvSpPr>
        <p:spPr>
          <a:xfrm>
            <a:off x="914400" y="6248400"/>
            <a:ext cx="2540000" cy="457200"/>
          </a:xfrm>
          <a:noFill/>
        </p:spPr>
        <p:txBody>
          <a:bodyPr/>
          <a:lstStyle/>
          <a:p>
            <a:fld id="{A5DD67CC-8C9B-4140-A1F7-8DE4B67A0B2C}" type="slidenum">
              <a:rPr lang="en-US" smtClean="0">
                <a:ea typeface="Times" pitchFamily="18" charset="0"/>
              </a:rPr>
              <a:pPr/>
              <a:t>26</a:t>
            </a:fld>
            <a:endParaRPr lang="en-US">
              <a:ea typeface="Times" pitchFamily="18" charset="0"/>
            </a:endParaRPr>
          </a:p>
        </p:txBody>
      </p:sp>
      <p:pic>
        <p:nvPicPr>
          <p:cNvPr id="54275" name="Picture 6" descr="ALU4"/>
          <p:cNvPicPr>
            <a:picLocks noChangeAspect="1" noChangeArrowheads="1"/>
          </p:cNvPicPr>
          <p:nvPr/>
        </p:nvPicPr>
        <p:blipFill>
          <a:blip r:embed="rId3" cstate="print"/>
          <a:srcRect/>
          <a:stretch>
            <a:fillRect/>
          </a:stretch>
        </p:blipFill>
        <p:spPr bwMode="auto">
          <a:xfrm>
            <a:off x="2133600" y="2257425"/>
            <a:ext cx="7543800" cy="3678238"/>
          </a:xfrm>
          <a:prstGeom prst="rect">
            <a:avLst/>
          </a:prstGeom>
          <a:noFill/>
          <a:ln w="9525">
            <a:noFill/>
            <a:miter lim="800000"/>
            <a:headEnd/>
            <a:tailEnd/>
          </a:ln>
        </p:spPr>
      </p:pic>
      <p:sp>
        <p:nvSpPr>
          <p:cNvPr id="54276" name="Rectangle 4"/>
          <p:cNvSpPr>
            <a:spLocks noGrp="1" noChangeArrowheads="1"/>
          </p:cNvSpPr>
          <p:nvPr>
            <p:ph type="body" sz="half" idx="1"/>
          </p:nvPr>
        </p:nvSpPr>
        <p:spPr>
          <a:xfrm>
            <a:off x="508000" y="1143000"/>
            <a:ext cx="11379200" cy="990600"/>
          </a:xfrm>
          <a:noFill/>
        </p:spPr>
        <p:txBody>
          <a:bodyPr/>
          <a:lstStyle/>
          <a:p>
            <a:pPr>
              <a:lnSpc>
                <a:spcPct val="90000"/>
              </a:lnSpc>
              <a:spcBef>
                <a:spcPct val="15000"/>
              </a:spcBef>
            </a:pPr>
            <a:r>
              <a:rPr lang="en-US" sz="2200" b="1"/>
              <a:t>The ALU </a:t>
            </a:r>
            <a:r>
              <a:rPr lang="en-US" sz="2200" b="1">
                <a:solidFill>
                  <a:srgbClr val="FF0000"/>
                </a:solidFill>
              </a:rPr>
              <a:t>executes</a:t>
            </a:r>
            <a:r>
              <a:rPr lang="en-US" sz="2200" b="1"/>
              <a:t> the instruction and places results in registers or memory.</a:t>
            </a:r>
          </a:p>
        </p:txBody>
      </p:sp>
      <p:sp>
        <p:nvSpPr>
          <p:cNvPr id="7" name="Rectangle 6"/>
          <p:cNvSpPr>
            <a:spLocks noGrp="1" noChangeArrowheads="1"/>
          </p:cNvSpPr>
          <p:nvPr>
            <p:ph type="title"/>
          </p:nvPr>
        </p:nvSpPr>
        <p:spPr>
          <a:xfrm>
            <a:off x="609600" y="228600"/>
            <a:ext cx="9601200" cy="547688"/>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dirty="0" smtClean="0">
                <a:solidFill>
                  <a:schemeClr val="tx1"/>
                </a:solidFill>
                <a:latin typeface="Arial Black" panose="020B0A04020102020204" pitchFamily="34" charset="0"/>
              </a:rPr>
              <a:t>THE VON NEUMANN MODEL</a:t>
            </a:r>
            <a:endParaRPr lang="en-US" dirty="0">
              <a:solidFill>
                <a:schemeClr val="tx1"/>
              </a:solidFill>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5"/>
          <p:cNvSpPr>
            <a:spLocks noGrp="1"/>
          </p:cNvSpPr>
          <p:nvPr>
            <p:ph type="title"/>
          </p:nvPr>
        </p:nvSpPr>
        <p:spPr>
          <a:xfrm>
            <a:off x="119336" y="116631"/>
            <a:ext cx="10153128" cy="797769"/>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b="1" dirty="0" smtClean="0">
                <a:latin typeface="Arial Black" panose="020B0A04020102020204" pitchFamily="34" charset="0"/>
              </a:rPr>
              <a:t>Non-</a:t>
            </a:r>
            <a:r>
              <a:rPr lang="en-US" sz="4000" b="1" dirty="0">
                <a:latin typeface="Arial Black" panose="020B0A04020102020204" pitchFamily="34" charset="0"/>
              </a:rPr>
              <a:t>V</a:t>
            </a:r>
            <a:r>
              <a:rPr lang="en-US" sz="4000" b="1" dirty="0" smtClean="0">
                <a:latin typeface="Arial Black" panose="020B0A04020102020204" pitchFamily="34" charset="0"/>
              </a:rPr>
              <a:t>on </a:t>
            </a:r>
            <a:r>
              <a:rPr lang="en-US" b="1" dirty="0">
                <a:latin typeface="Arial Black" panose="020B0A04020102020204" pitchFamily="34" charset="0"/>
              </a:rPr>
              <a:t>Neumann Models</a:t>
            </a:r>
            <a:endParaRPr lang="en-US" dirty="0">
              <a:latin typeface="Arial Black" panose="020B0A04020102020204" pitchFamily="34" charset="0"/>
            </a:endParaRPr>
          </a:p>
        </p:txBody>
      </p:sp>
      <p:sp>
        <p:nvSpPr>
          <p:cNvPr id="7" name="Content Placeholder 6"/>
          <p:cNvSpPr>
            <a:spLocks noGrp="1"/>
          </p:cNvSpPr>
          <p:nvPr>
            <p:ph idx="1"/>
          </p:nvPr>
        </p:nvSpPr>
        <p:spPr>
          <a:xfrm>
            <a:off x="119336" y="1042745"/>
            <a:ext cx="11449272" cy="5211763"/>
          </a:xfrm>
        </p:spPr>
        <p:txBody>
          <a:bodyPr/>
          <a:lstStyle/>
          <a:p>
            <a:pPr algn="just">
              <a:lnSpc>
                <a:spcPct val="150000"/>
              </a:lnSpc>
              <a:defRPr/>
            </a:pPr>
            <a:r>
              <a:rPr lang="en-US" sz="2400" dirty="0">
                <a:latin typeface="Arial" panose="020B0604020202020204" pitchFamily="34" charset="0"/>
                <a:cs typeface="Arial" panose="020B0604020202020204" pitchFamily="34" charset="0"/>
              </a:rPr>
              <a:t>Conventional stored-program computers have undergone many incremental improvements over the years</a:t>
            </a:r>
          </a:p>
          <a:p>
            <a:pPr lvl="1" algn="just">
              <a:lnSpc>
                <a:spcPct val="150000"/>
              </a:lnSpc>
              <a:defRPr/>
            </a:pPr>
            <a:r>
              <a:rPr lang="en-US" b="1" dirty="0">
                <a:latin typeface="Arial" panose="020B0604020202020204" pitchFamily="34" charset="0"/>
                <a:cs typeface="Arial" panose="020B0604020202020204" pitchFamily="34" charset="0"/>
              </a:rPr>
              <a:t>specialized buses</a:t>
            </a:r>
          </a:p>
          <a:p>
            <a:pPr lvl="1" algn="just">
              <a:lnSpc>
                <a:spcPct val="150000"/>
              </a:lnSpc>
              <a:defRPr/>
            </a:pPr>
            <a:r>
              <a:rPr lang="en-US" b="1" dirty="0">
                <a:latin typeface="Arial" panose="020B0604020202020204" pitchFamily="34" charset="0"/>
                <a:cs typeface="Arial" panose="020B0604020202020204" pitchFamily="34" charset="0"/>
              </a:rPr>
              <a:t>floating-point units</a:t>
            </a:r>
          </a:p>
          <a:p>
            <a:pPr lvl="1" algn="just">
              <a:lnSpc>
                <a:spcPct val="150000"/>
              </a:lnSpc>
              <a:defRPr/>
            </a:pPr>
            <a:r>
              <a:rPr lang="en-US" b="1" dirty="0">
                <a:latin typeface="Arial" panose="020B0604020202020204" pitchFamily="34" charset="0"/>
                <a:cs typeface="Arial" panose="020B0604020202020204" pitchFamily="34" charset="0"/>
              </a:rPr>
              <a:t>cache memories</a:t>
            </a:r>
            <a:endParaRPr lang="ar-JO" b="1" dirty="0">
              <a:latin typeface="Arial" panose="020B0604020202020204" pitchFamily="34" charset="0"/>
              <a:cs typeface="Arial" panose="020B0604020202020204" pitchFamily="34" charset="0"/>
            </a:endParaRPr>
          </a:p>
          <a:p>
            <a:pPr algn="just">
              <a:lnSpc>
                <a:spcPct val="150000"/>
              </a:lnSpc>
              <a:defRPr/>
            </a:pPr>
            <a:r>
              <a:rPr lang="en-US" sz="2400" dirty="0">
                <a:latin typeface="Arial" panose="020B0604020202020204" pitchFamily="34" charset="0"/>
                <a:cs typeface="Arial" panose="020B0604020202020204" pitchFamily="34" charset="0"/>
              </a:rPr>
              <a:t>But enormous improvements in computational power require departure from the classic von Neumann architecture</a:t>
            </a:r>
          </a:p>
          <a:p>
            <a:pPr marL="342900" lvl="1" indent="-342900" algn="just">
              <a:lnSpc>
                <a:spcPct val="150000"/>
              </a:lnSpc>
              <a:defRPr/>
            </a:pPr>
            <a:r>
              <a:rPr lang="en-US" b="1" dirty="0">
                <a:latin typeface="Arial" panose="020B0604020202020204" pitchFamily="34" charset="0"/>
                <a:cs typeface="Arial" panose="020B0604020202020204" pitchFamily="34" charset="0"/>
              </a:rPr>
              <a:t>Adding processors is one approach</a:t>
            </a:r>
          </a:p>
          <a:p>
            <a:pPr>
              <a:defRPr/>
            </a:pPr>
            <a:endParaRPr lang="en-US" sz="2800" dirty="0">
              <a:latin typeface="Times" pitchFamily="18" charset="0"/>
            </a:endParaRPr>
          </a:p>
          <a:p>
            <a:pPr>
              <a:defRPr/>
            </a:pPr>
            <a:endParaRPr lang="en-US" dirty="0"/>
          </a:p>
        </p:txBody>
      </p:sp>
      <p:sp>
        <p:nvSpPr>
          <p:cNvPr id="55300" name="Slide Number Placeholder 4"/>
          <p:cNvSpPr>
            <a:spLocks noGrp="1"/>
          </p:cNvSpPr>
          <p:nvPr>
            <p:ph type="sldNum" sz="quarter" idx="10"/>
          </p:nvPr>
        </p:nvSpPr>
        <p:spPr>
          <a:noFill/>
        </p:spPr>
        <p:txBody>
          <a:bodyPr/>
          <a:lstStyle/>
          <a:p>
            <a:fld id="{B5713C39-5E81-43A3-AC30-12A68DF368D1}" type="slidenum">
              <a:rPr lang="en-US" sz="2000" smtClean="0">
                <a:latin typeface="Arial" pitchFamily="34" charset="0"/>
                <a:ea typeface="Times" pitchFamily="18" charset="0"/>
              </a:rPr>
              <a:pPr/>
              <a:t>27</a:t>
            </a:fld>
            <a:endParaRPr lang="en-US" sz="2000">
              <a:latin typeface="Arial" pitchFamily="34" charset="0"/>
              <a:ea typeface="Times"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304800" y="1447800"/>
            <a:ext cx="11684000" cy="4678363"/>
          </a:xfrm>
        </p:spPr>
        <p:txBody>
          <a:bodyPr>
            <a:normAutofit/>
          </a:bodyPr>
          <a:lstStyle/>
          <a:p>
            <a:pPr algn="just">
              <a:lnSpc>
                <a:spcPct val="150000"/>
              </a:lnSpc>
              <a:spcBef>
                <a:spcPct val="40000"/>
              </a:spcBef>
            </a:pPr>
            <a:r>
              <a:rPr lang="en-US" sz="2400" dirty="0">
                <a:latin typeface="Arial" panose="020B0604020202020204" pitchFamily="34" charset="0"/>
                <a:cs typeface="Arial" panose="020B0604020202020204" pitchFamily="34" charset="0"/>
              </a:rPr>
              <a:t>In the late 1960s, high-performance computer systems were equipped with </a:t>
            </a:r>
            <a:r>
              <a:rPr lang="en-US" sz="2400" dirty="0">
                <a:solidFill>
                  <a:srgbClr val="FF3300"/>
                </a:solidFill>
                <a:latin typeface="Arial" panose="020B0604020202020204" pitchFamily="34" charset="0"/>
                <a:cs typeface="Arial" panose="020B0604020202020204" pitchFamily="34" charset="0"/>
              </a:rPr>
              <a:t>dual processors</a:t>
            </a:r>
            <a:r>
              <a:rPr lang="en-US" sz="2400" dirty="0">
                <a:latin typeface="Arial" panose="020B0604020202020204" pitchFamily="34" charset="0"/>
                <a:cs typeface="Arial" panose="020B0604020202020204" pitchFamily="34" charset="0"/>
              </a:rPr>
              <a:t> to increase computational throughput.</a:t>
            </a:r>
          </a:p>
          <a:p>
            <a:pPr algn="just">
              <a:lnSpc>
                <a:spcPct val="150000"/>
              </a:lnSpc>
              <a:spcBef>
                <a:spcPct val="40000"/>
              </a:spcBef>
            </a:pPr>
            <a:r>
              <a:rPr lang="en-US" sz="2400" dirty="0">
                <a:latin typeface="Arial" panose="020B0604020202020204" pitchFamily="34" charset="0"/>
                <a:cs typeface="Arial" panose="020B0604020202020204" pitchFamily="34" charset="0"/>
              </a:rPr>
              <a:t>In the 1970s supercomputer systems were introduced with </a:t>
            </a:r>
            <a:r>
              <a:rPr lang="en-US" sz="2400" dirty="0">
                <a:solidFill>
                  <a:srgbClr val="FF3300"/>
                </a:solidFill>
                <a:latin typeface="Arial" panose="020B0604020202020204" pitchFamily="34" charset="0"/>
                <a:cs typeface="Arial" panose="020B0604020202020204" pitchFamily="34" charset="0"/>
              </a:rPr>
              <a:t>32 processors</a:t>
            </a:r>
            <a:r>
              <a:rPr lang="en-US" sz="2400" dirty="0">
                <a:latin typeface="Arial" panose="020B0604020202020204" pitchFamily="34" charset="0"/>
                <a:cs typeface="Arial" panose="020B0604020202020204" pitchFamily="34" charset="0"/>
              </a:rPr>
              <a:t>.</a:t>
            </a:r>
          </a:p>
          <a:p>
            <a:pPr algn="just">
              <a:lnSpc>
                <a:spcPct val="150000"/>
              </a:lnSpc>
              <a:spcBef>
                <a:spcPct val="40000"/>
              </a:spcBef>
            </a:pPr>
            <a:r>
              <a:rPr lang="en-US" sz="2400" dirty="0">
                <a:latin typeface="Arial" panose="020B0604020202020204" pitchFamily="34" charset="0"/>
                <a:cs typeface="Arial" panose="020B0604020202020204" pitchFamily="34" charset="0"/>
              </a:rPr>
              <a:t>Supercomputers with </a:t>
            </a:r>
            <a:r>
              <a:rPr lang="en-US" sz="2400" dirty="0">
                <a:solidFill>
                  <a:srgbClr val="FF3300"/>
                </a:solidFill>
                <a:latin typeface="Arial" panose="020B0604020202020204" pitchFamily="34" charset="0"/>
                <a:cs typeface="Arial" panose="020B0604020202020204" pitchFamily="34" charset="0"/>
              </a:rPr>
              <a:t>1,000 processors</a:t>
            </a:r>
            <a:r>
              <a:rPr lang="en-US" sz="2400" dirty="0">
                <a:latin typeface="Arial" panose="020B0604020202020204" pitchFamily="34" charset="0"/>
                <a:cs typeface="Arial" panose="020B0604020202020204" pitchFamily="34" charset="0"/>
              </a:rPr>
              <a:t> were built in the 1980s.</a:t>
            </a:r>
          </a:p>
          <a:p>
            <a:pPr algn="just">
              <a:lnSpc>
                <a:spcPct val="150000"/>
              </a:lnSpc>
              <a:spcBef>
                <a:spcPct val="40000"/>
              </a:spcBef>
            </a:pPr>
            <a:r>
              <a:rPr lang="en-US" sz="2400" dirty="0">
                <a:latin typeface="Arial" panose="020B0604020202020204" pitchFamily="34" charset="0"/>
                <a:cs typeface="Arial" panose="020B0604020202020204" pitchFamily="34" charset="0"/>
              </a:rPr>
              <a:t>In 1999, IBM announced its Blue Gene system containing over </a:t>
            </a:r>
            <a:r>
              <a:rPr lang="en-US" sz="2400" dirty="0">
                <a:solidFill>
                  <a:srgbClr val="FF3300"/>
                </a:solidFill>
                <a:latin typeface="Arial" panose="020B0604020202020204" pitchFamily="34" charset="0"/>
                <a:cs typeface="Arial" panose="020B0604020202020204" pitchFamily="34" charset="0"/>
              </a:rPr>
              <a:t>1 million </a:t>
            </a:r>
            <a:r>
              <a:rPr lang="en-US" sz="2400" dirty="0">
                <a:latin typeface="Arial" panose="020B0604020202020204" pitchFamily="34" charset="0"/>
                <a:cs typeface="Arial" panose="020B0604020202020204" pitchFamily="34" charset="0"/>
              </a:rPr>
              <a:t>processors</a:t>
            </a:r>
            <a:r>
              <a:rPr lang="en-US" sz="2400" dirty="0">
                <a:solidFill>
                  <a:srgbClr val="FF3300"/>
                </a:solidFill>
                <a:latin typeface="Arial" panose="020B0604020202020204" pitchFamily="34" charset="0"/>
                <a:cs typeface="Arial" panose="020B0604020202020204" pitchFamily="34" charset="0"/>
              </a:rPr>
              <a:t>.</a:t>
            </a:r>
          </a:p>
          <a:p>
            <a:pPr algn="just">
              <a:lnSpc>
                <a:spcPct val="150000"/>
              </a:lnSpc>
            </a:pPr>
            <a:endParaRPr lang="en-US" sz="2400" dirty="0">
              <a:latin typeface="Arial" panose="020B0604020202020204" pitchFamily="34" charset="0"/>
              <a:cs typeface="Arial" panose="020B0604020202020204" pitchFamily="34" charset="0"/>
            </a:endParaRPr>
          </a:p>
        </p:txBody>
      </p:sp>
      <p:sp>
        <p:nvSpPr>
          <p:cNvPr id="56324" name="Slide Number Placeholder 3"/>
          <p:cNvSpPr>
            <a:spLocks noGrp="1"/>
          </p:cNvSpPr>
          <p:nvPr>
            <p:ph type="sldNum" sz="quarter" idx="10"/>
          </p:nvPr>
        </p:nvSpPr>
        <p:spPr>
          <a:noFill/>
        </p:spPr>
        <p:txBody>
          <a:bodyPr/>
          <a:lstStyle/>
          <a:p>
            <a:fld id="{59771A2D-87A7-4C38-9A09-2F5A7DE5E6D7}" type="slidenum">
              <a:rPr lang="en-US" sz="2000" smtClean="0">
                <a:latin typeface="Arial" pitchFamily="34" charset="0"/>
                <a:ea typeface="Times" pitchFamily="18" charset="0"/>
              </a:rPr>
              <a:pPr/>
              <a:t>28</a:t>
            </a:fld>
            <a:endParaRPr lang="en-US" sz="2000">
              <a:latin typeface="Arial" pitchFamily="34" charset="0"/>
              <a:ea typeface="Times" pitchFamily="18" charset="0"/>
            </a:endParaRPr>
          </a:p>
        </p:txBody>
      </p:sp>
      <p:sp>
        <p:nvSpPr>
          <p:cNvPr id="6" name="Title 5"/>
          <p:cNvSpPr>
            <a:spLocks noGrp="1"/>
          </p:cNvSpPr>
          <p:nvPr>
            <p:ph type="title"/>
          </p:nvPr>
        </p:nvSpPr>
        <p:spPr>
          <a:xfrm>
            <a:off x="119336" y="116631"/>
            <a:ext cx="10153128" cy="797769"/>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b="1" dirty="0" smtClean="0">
                <a:latin typeface="Arial Black" panose="020B0A04020102020204" pitchFamily="34" charset="0"/>
              </a:rPr>
              <a:t>Non-</a:t>
            </a:r>
            <a:r>
              <a:rPr lang="en-US" sz="4000" b="1" dirty="0">
                <a:latin typeface="Arial Black" panose="020B0A04020102020204" pitchFamily="34" charset="0"/>
              </a:rPr>
              <a:t>V</a:t>
            </a:r>
            <a:r>
              <a:rPr lang="en-US" sz="4000" b="1" dirty="0" smtClean="0">
                <a:latin typeface="Arial Black" panose="020B0A04020102020204" pitchFamily="34" charset="0"/>
              </a:rPr>
              <a:t>on </a:t>
            </a:r>
            <a:r>
              <a:rPr lang="en-US" b="1" dirty="0">
                <a:latin typeface="Arial Black" panose="020B0A04020102020204" pitchFamily="34" charset="0"/>
              </a:rPr>
              <a:t>Neumann Models</a:t>
            </a:r>
            <a:endParaRPr lang="en-US"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8838F-1D84-4472-B916-1CE151DEC4CD}"/>
              </a:ext>
            </a:extLst>
          </p:cNvPr>
          <p:cNvSpPr>
            <a:spLocks noGrp="1"/>
          </p:cNvSpPr>
          <p:nvPr>
            <p:ph type="title"/>
          </p:nvPr>
        </p:nvSpPr>
        <p:spPr>
          <a:xfrm>
            <a:off x="119336" y="260648"/>
            <a:ext cx="10225136" cy="1008112"/>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defPPr/>
          </a:lstStyle>
          <a:p>
            <a:pPr lvl="1" algn="ctr" rtl="0">
              <a:lnSpc>
                <a:spcPct val="90000"/>
              </a:lnSpc>
              <a:spcBef>
                <a:spcPct val="0"/>
              </a:spcBef>
            </a:pPr>
            <a:r>
              <a:rPr lang="en-IN" sz="4000" b="1" dirty="0">
                <a:solidFill>
                  <a:schemeClr val="tx1"/>
                </a:solidFill>
                <a:latin typeface="Arial Black" panose="020B0A04020102020204" pitchFamily="34" charset="0"/>
                <a:ea typeface="Arial MT"/>
                <a:cs typeface="Times New Roman" panose="02020603050405020304" pitchFamily="18" charset="0"/>
              </a:rPr>
              <a:t>I</a:t>
            </a:r>
            <a:r>
              <a:rPr lang="en-US" sz="4000" b="1" dirty="0" smtClean="0">
                <a:solidFill>
                  <a:schemeClr val="tx1"/>
                </a:solidFill>
                <a:effectLst/>
                <a:latin typeface="Arial Black" panose="020B0A04020102020204" pitchFamily="34" charset="0"/>
                <a:ea typeface="Arial MT"/>
                <a:cs typeface="Times New Roman" panose="02020603050405020304" pitchFamily="18" charset="0"/>
              </a:rPr>
              <a:t>ntroduction</a:t>
            </a:r>
            <a:r>
              <a:rPr lang="en-US" sz="4000" b="1" spc="5" dirty="0" smtClean="0">
                <a:solidFill>
                  <a:schemeClr val="tx1"/>
                </a:solidFill>
                <a:effectLst/>
                <a:latin typeface="Arial Black" panose="020B0A04020102020204" pitchFamily="34" charset="0"/>
                <a:ea typeface="Arial MT"/>
                <a:cs typeface="Times New Roman" panose="02020603050405020304" pitchFamily="18" charset="0"/>
              </a:rPr>
              <a:t> </a:t>
            </a:r>
            <a:r>
              <a:rPr lang="en-US" sz="4000" b="1" dirty="0">
                <a:solidFill>
                  <a:schemeClr val="tx1"/>
                </a:solidFill>
                <a:effectLst/>
                <a:latin typeface="Arial Black" panose="020B0A04020102020204" pitchFamily="34" charset="0"/>
                <a:ea typeface="Arial MT"/>
                <a:cs typeface="Times New Roman" panose="02020603050405020304" pitchFamily="18" charset="0"/>
              </a:rPr>
              <a:t>to Number System and Logic</a:t>
            </a:r>
            <a:r>
              <a:rPr lang="en-US" sz="4000" b="1" spc="5" dirty="0">
                <a:solidFill>
                  <a:schemeClr val="tx1"/>
                </a:solidFill>
                <a:effectLst/>
                <a:latin typeface="Arial Black" panose="020B0A04020102020204" pitchFamily="34" charset="0"/>
                <a:ea typeface="Arial MT"/>
                <a:cs typeface="Times New Roman" panose="02020603050405020304" pitchFamily="18" charset="0"/>
              </a:rPr>
              <a:t> </a:t>
            </a:r>
            <a:r>
              <a:rPr lang="en-US" sz="4000" b="1" dirty="0" smtClean="0">
                <a:solidFill>
                  <a:schemeClr val="tx1"/>
                </a:solidFill>
                <a:effectLst/>
                <a:latin typeface="Arial Black" panose="020B0A04020102020204" pitchFamily="34" charset="0"/>
                <a:ea typeface="Arial MT"/>
                <a:cs typeface="Times New Roman" panose="02020603050405020304" pitchFamily="18" charset="0"/>
              </a:rPr>
              <a:t>Gates</a:t>
            </a:r>
            <a:endParaRPr lang="en-IN" sz="4000" b="1"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A88D1CB-DF46-415D-93A1-5E9FB865DC4F}"/>
              </a:ext>
            </a:extLst>
          </p:cNvPr>
          <p:cNvSpPr>
            <a:spLocks noGrp="1"/>
          </p:cNvSpPr>
          <p:nvPr>
            <p:ph idx="1"/>
          </p:nvPr>
        </p:nvSpPr>
        <p:spPr>
          <a:xfrm>
            <a:off x="153074" y="1412776"/>
            <a:ext cx="11631558" cy="5231565"/>
          </a:xfrm>
          <a:ln w="38100">
            <a:solidFill>
              <a:schemeClr val="tx1"/>
            </a:solidFill>
          </a:ln>
        </p:spPr>
        <p:txBody>
          <a:bodyPr>
            <a:normAutofit/>
          </a:bodyPr>
          <a:lstStyle>
            <a:defPPr/>
          </a:lstStyle>
          <a:p>
            <a:pPr marL="0" indent="0" algn="just">
              <a:lnSpc>
                <a:spcPct val="100000"/>
              </a:lnSpc>
              <a:buNone/>
            </a:pPr>
            <a:endParaRPr lang="en-IN" sz="2400" dirty="0">
              <a:latin typeface="Palatino Linotype" panose="02040502050505030304" pitchFamily="18" charset="0"/>
            </a:endParaRP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Number</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Systems- Binary, Decimal,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Octal,</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Hexadecimal</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Codes- Grey, BCD,Excess-3,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ASCII,</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Parity</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Binary Arithmetic- Addition, Subtraction, Multiplication, Division using Sign</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Magnitude</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1’s</a:t>
            </a:r>
            <a:r>
              <a:rPr lang="en-US" sz="2800" spc="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2’s</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compliment,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BCD</a:t>
            </a:r>
            <a:r>
              <a:rPr lang="en-US" sz="2800" spc="-5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Arithmetic;</a:t>
            </a:r>
          </a:p>
          <a:p>
            <a:pPr lvl="1">
              <a:lnSpc>
                <a:spcPct val="100000"/>
              </a:lnSpc>
              <a:buFont typeface="Wingdings" panose="05000000000000000000" pitchFamily="2" charset="2"/>
              <a:buChar char="Ø"/>
            </a:pP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Logic</a:t>
            </a:r>
            <a:r>
              <a:rPr lang="en-US" sz="2800" spc="-4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Gates-AND,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NOT,</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NAND,</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p>
          <a:p>
            <a:pPr lvl="1">
              <a:lnSpc>
                <a:spcPct val="100000"/>
              </a:lnSpc>
              <a:buFont typeface="Wingdings" panose="05000000000000000000" pitchFamily="2" charset="2"/>
              <a:buChar char="Ø"/>
            </a:pPr>
            <a:r>
              <a:rPr lang="en-US" sz="2800" dirty="0">
                <a:solidFill>
                  <a:srgbClr val="C00000"/>
                </a:solidFill>
                <a:effectLst/>
                <a:latin typeface="Times New Roman" panose="02020603050405020304" pitchFamily="18" charset="0"/>
                <a:ea typeface="Arial MT"/>
                <a:cs typeface="Times New Roman" panose="02020603050405020304" pitchFamily="18" charset="0"/>
              </a:rPr>
              <a:t>NOR,</a:t>
            </a:r>
            <a:r>
              <a:rPr lang="en-US" sz="2800" spc="-40"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EX-OR,</a:t>
            </a:r>
            <a:r>
              <a:rPr lang="en-US" sz="2800" spc="-55" dirty="0">
                <a:solidFill>
                  <a:srgbClr val="C00000"/>
                </a:solidFill>
                <a:effectLst/>
                <a:latin typeface="Times New Roman" panose="02020603050405020304" pitchFamily="18" charset="0"/>
                <a:ea typeface="Arial MT"/>
                <a:cs typeface="Times New Roman" panose="02020603050405020304" pitchFamily="18" charset="0"/>
              </a:rPr>
              <a:t> </a:t>
            </a:r>
            <a:r>
              <a:rPr lang="en-US" sz="2800" dirty="0">
                <a:solidFill>
                  <a:srgbClr val="C00000"/>
                </a:solidFill>
                <a:effectLst/>
                <a:latin typeface="Times New Roman" panose="02020603050405020304" pitchFamily="18" charset="0"/>
                <a:ea typeface="Arial MT"/>
                <a:cs typeface="Times New Roman" panose="02020603050405020304" pitchFamily="18" charset="0"/>
              </a:rPr>
              <a:t>EX-NOR</a:t>
            </a:r>
          </a:p>
        </p:txBody>
      </p:sp>
    </p:spTree>
    <p:extLst>
      <p:ext uri="{BB962C8B-B14F-4D97-AF65-F5344CB8AC3E}">
        <p14:creationId xmlns="" xmlns:p14="http://schemas.microsoft.com/office/powerpoint/2010/main" val="37632388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0"/>
          </p:nvPr>
        </p:nvSpPr>
        <p:spPr>
          <a:noFill/>
        </p:spPr>
        <p:txBody>
          <a:bodyPr/>
          <a:lstStyle/>
          <a:p>
            <a:fld id="{9AD06716-A09E-40A9-8920-C7C6EEA86A30}" type="slidenum">
              <a:rPr lang="en-US" sz="2000" smtClean="0">
                <a:latin typeface="Arial" pitchFamily="34" charset="0"/>
                <a:ea typeface="Times" pitchFamily="18" charset="0"/>
              </a:rPr>
              <a:pPr/>
              <a:t>3</a:t>
            </a:fld>
            <a:endParaRPr lang="en-US" sz="2000">
              <a:latin typeface="Arial" pitchFamily="34" charset="0"/>
              <a:ea typeface="Times" pitchFamily="18" charset="0"/>
            </a:endParaRPr>
          </a:p>
        </p:txBody>
      </p:sp>
      <p:sp>
        <p:nvSpPr>
          <p:cNvPr id="14339" name="Rectangle 3"/>
          <p:cNvSpPr>
            <a:spLocks noGrp="1" noChangeArrowheads="1"/>
          </p:cNvSpPr>
          <p:nvPr>
            <p:ph type="body" idx="1"/>
          </p:nvPr>
        </p:nvSpPr>
        <p:spPr>
          <a:xfrm>
            <a:off x="191344" y="914400"/>
            <a:ext cx="11797456" cy="5410200"/>
          </a:xfrm>
          <a:noFill/>
          <a:ln cap="flat">
            <a:noFill/>
          </a:ln>
        </p:spPr>
        <p:txBody>
          <a:bodyPr/>
          <a:lstStyle/>
          <a:p>
            <a:pPr algn="just"/>
            <a:r>
              <a:rPr lang="en-US" sz="2400" dirty="0">
                <a:latin typeface="Arial" panose="020B0604020202020204" pitchFamily="34" charset="0"/>
                <a:cs typeface="Arial" panose="020B0604020202020204" pitchFamily="34" charset="0"/>
              </a:rPr>
              <a:t>A modern computer is an electronic, digital, general purpose computing machine that automatically follows a step-by-step list of instructions to solve a problem. This step-by step list of instructions that a computer follows is also called an algorithm or a computer </a:t>
            </a:r>
            <a:r>
              <a:rPr lang="af-ZA" sz="2400" dirty="0">
                <a:latin typeface="Arial" panose="020B0604020202020204" pitchFamily="34" charset="0"/>
                <a:cs typeface="Arial" panose="020B0604020202020204" pitchFamily="34" charset="0"/>
              </a:rPr>
              <a:t>program.</a:t>
            </a:r>
            <a:r>
              <a:rPr lang="en-US" sz="2400" dirty="0">
                <a:latin typeface="Arial" panose="020B0604020202020204" pitchFamily="34" charset="0"/>
                <a:cs typeface="Arial" panose="020B0604020202020204" pitchFamily="34" charset="0"/>
              </a:rPr>
              <a:t>  </a:t>
            </a:r>
          </a:p>
          <a:p>
            <a:pPr eaLnBrk="1" hangingPunct="1">
              <a:lnSpc>
                <a:spcPct val="80000"/>
              </a:lnSpc>
              <a:spcBef>
                <a:spcPct val="40000"/>
              </a:spcBef>
            </a:pPr>
            <a:r>
              <a:rPr lang="en-US" sz="2400" dirty="0">
                <a:latin typeface="Arial" panose="020B0604020202020204" pitchFamily="34" charset="0"/>
                <a:cs typeface="Arial" panose="020B0604020202020204" pitchFamily="34" charset="0"/>
              </a:rPr>
              <a:t> </a:t>
            </a:r>
            <a:r>
              <a:rPr lang="en-US" sz="2400" dirty="0">
                <a:solidFill>
                  <a:srgbClr val="FF3300"/>
                </a:solidFill>
                <a:latin typeface="Arial" panose="020B0604020202020204" pitchFamily="34" charset="0"/>
                <a:cs typeface="Arial" panose="020B0604020202020204" pitchFamily="34" charset="0"/>
              </a:rPr>
              <a:t>Why </a:t>
            </a:r>
            <a:r>
              <a:rPr lang="en-US" sz="2400" dirty="0" smtClean="0">
                <a:solidFill>
                  <a:srgbClr val="FF3300"/>
                </a:solidFill>
                <a:latin typeface="Arial" panose="020B0604020202020204" pitchFamily="34" charset="0"/>
                <a:cs typeface="Arial" panose="020B0604020202020204" pitchFamily="34" charset="0"/>
              </a:rPr>
              <a:t>to study </a:t>
            </a:r>
            <a:r>
              <a:rPr lang="en-US" sz="2400" dirty="0">
                <a:solidFill>
                  <a:srgbClr val="FF3300"/>
                </a:solidFill>
                <a:latin typeface="Arial" panose="020B0604020202020204" pitchFamily="34" charset="0"/>
                <a:cs typeface="Arial" panose="020B0604020202020204" pitchFamily="34" charset="0"/>
              </a:rPr>
              <a:t>computer organization and architecture?</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Design better programs, including system software such as compilers, operating systems, and device drivers.</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Optimize program behavior.</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Evaluate (benchmark) computer system performance.</a:t>
            </a:r>
          </a:p>
          <a:p>
            <a:pPr lvl="1" eaLnBrk="1" hangingPunct="1">
              <a:lnSpc>
                <a:spcPct val="80000"/>
              </a:lnSpc>
              <a:spcBef>
                <a:spcPct val="40000"/>
              </a:spcBef>
            </a:pPr>
            <a:r>
              <a:rPr lang="en-US" dirty="0">
                <a:latin typeface="Arial" panose="020B0604020202020204" pitchFamily="34" charset="0"/>
                <a:cs typeface="Arial" panose="020B0604020202020204" pitchFamily="34" charset="0"/>
              </a:rPr>
              <a:t>Understand time, space, and price tradeoffs.</a:t>
            </a:r>
          </a:p>
          <a:p>
            <a:pPr eaLnBrk="1" hangingPunct="1">
              <a:lnSpc>
                <a:spcPct val="80000"/>
              </a:lnSpc>
            </a:pPr>
            <a:r>
              <a:rPr lang="en-US" sz="2400" dirty="0">
                <a:solidFill>
                  <a:srgbClr val="FF3300"/>
                </a:solidFill>
                <a:latin typeface="Arial" panose="020B0604020202020204" pitchFamily="34" charset="0"/>
                <a:cs typeface="Arial" panose="020B0604020202020204" pitchFamily="34" charset="0"/>
              </a:rPr>
              <a:t>Computer organization</a:t>
            </a:r>
          </a:p>
          <a:p>
            <a:pPr lvl="1" eaLnBrk="1" hangingPunct="1">
              <a:lnSpc>
                <a:spcPct val="80000"/>
              </a:lnSpc>
            </a:pPr>
            <a:r>
              <a:rPr lang="en-US" dirty="0">
                <a:latin typeface="Arial" panose="020B0604020202020204" pitchFamily="34" charset="0"/>
                <a:cs typeface="Arial" panose="020B0604020202020204" pitchFamily="34" charset="0"/>
              </a:rPr>
              <a:t>Encompasses all physical aspects of computer systems.</a:t>
            </a:r>
          </a:p>
          <a:p>
            <a:pPr lvl="1" eaLnBrk="1" hangingPunct="1">
              <a:lnSpc>
                <a:spcPct val="80000"/>
              </a:lnSpc>
            </a:pPr>
            <a:r>
              <a:rPr lang="en-US" dirty="0">
                <a:latin typeface="Arial" panose="020B0604020202020204" pitchFamily="34" charset="0"/>
                <a:cs typeface="Arial" panose="020B0604020202020204" pitchFamily="34" charset="0"/>
              </a:rPr>
              <a:t>E.g., circuit design, control signals, memory types.</a:t>
            </a:r>
          </a:p>
          <a:p>
            <a:pPr lvl="1" eaLnBrk="1" hangingPunct="1">
              <a:lnSpc>
                <a:spcPct val="80000"/>
              </a:lnSpc>
            </a:pPr>
            <a:r>
              <a:rPr lang="en-US" i="1" dirty="0">
                <a:latin typeface="Arial" panose="020B0604020202020204" pitchFamily="34" charset="0"/>
                <a:cs typeface="Arial" panose="020B0604020202020204" pitchFamily="34" charset="0"/>
              </a:rPr>
              <a:t>How does a computer work?</a:t>
            </a:r>
          </a:p>
          <a:p>
            <a:pPr lvl="1" eaLnBrk="1" hangingPunct="1">
              <a:lnSpc>
                <a:spcPct val="80000"/>
              </a:lnSpc>
              <a:spcBef>
                <a:spcPct val="40000"/>
              </a:spcBef>
            </a:pPr>
            <a:endParaRPr lang="en-US" sz="2000" dirty="0"/>
          </a:p>
        </p:txBody>
      </p:sp>
      <p:sp>
        <p:nvSpPr>
          <p:cNvPr id="14340" name="Rectangle 9"/>
          <p:cNvSpPr>
            <a:spLocks noGrp="1" noChangeArrowheads="1"/>
          </p:cNvSpPr>
          <p:nvPr>
            <p:ph type="title"/>
          </p:nvPr>
        </p:nvSpPr>
        <p:spPr>
          <a:xfrm>
            <a:off x="191344" y="152400"/>
            <a:ext cx="10153128" cy="54768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2400" b="1" dirty="0" smtClean="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miter lim="800000"/>
            <a:headEnd/>
            <a:tailEnd/>
          </a:ln>
        </p:spPr>
        <p:txBody>
          <a:bodyPr/>
          <a:lstStyle/>
          <a:p>
            <a:r>
              <a:rPr lang="en-US" altLang="en-US"/>
              <a:t>Chapter 1            </a:t>
            </a:r>
            <a:fld id="{78A4F8DB-02E4-4D98-90BE-77995F5B7F6F}" type="slidenum">
              <a:rPr lang="en-US" altLang="en-US"/>
              <a:pPr/>
              <a:t>30</a:t>
            </a:fld>
            <a:endParaRPr lang="en-US" altLang="en-US"/>
          </a:p>
        </p:txBody>
      </p:sp>
      <p:sp>
        <p:nvSpPr>
          <p:cNvPr id="15363" name="Rectangle 4"/>
          <p:cNvSpPr>
            <a:spLocks noGrp="1" noChangeArrowheads="1"/>
          </p:cNvSpPr>
          <p:nvPr>
            <p:ph type="title"/>
          </p:nvPr>
        </p:nvSpPr>
        <p:spPr>
          <a:xfrm>
            <a:off x="838200" y="323085"/>
            <a:ext cx="9506272" cy="757690"/>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US" altLang="en-US" b="1" dirty="0">
                <a:latin typeface="Arial Black" panose="020B0A04020102020204" pitchFamily="34" charset="0"/>
                <a:cs typeface="Times New Roman" panose="02020603050405020304" pitchFamily="18" charset="0"/>
              </a:rPr>
              <a:t>Digital System</a:t>
            </a:r>
          </a:p>
        </p:txBody>
      </p:sp>
      <p:sp>
        <p:nvSpPr>
          <p:cNvPr id="15364" name="Rectangle 6"/>
          <p:cNvSpPr>
            <a:spLocks noGrp="1" noChangeArrowheads="1"/>
          </p:cNvSpPr>
          <p:nvPr>
            <p:ph type="body" idx="1"/>
          </p:nvPr>
        </p:nvSpPr>
        <p:spPr>
          <a:xfrm>
            <a:off x="740571" y="1285695"/>
            <a:ext cx="10515600" cy="4351338"/>
          </a:xfrm>
          <a:noFill/>
        </p:spPr>
        <p:txBody>
          <a:bodyPr/>
          <a:lstStyle/>
          <a:p>
            <a:pPr>
              <a:spcBef>
                <a:spcPct val="50000"/>
              </a:spcBef>
            </a:pPr>
            <a:r>
              <a:rPr lang="en-US" altLang="en-US" sz="2400" b="1" dirty="0">
                <a:latin typeface="Times New Roman" panose="02020603050405020304" pitchFamily="18" charset="0"/>
                <a:cs typeface="Times New Roman" panose="02020603050405020304" pitchFamily="18" charset="0"/>
              </a:rPr>
              <a:t>Takes a set of discrete information inputs and discrete internal information (system state) and generates a set of discrete </a:t>
            </a:r>
            <a:r>
              <a:rPr lang="en-US" altLang="en-US" sz="2400" b="1" dirty="0">
                <a:cs typeface="Times New Roman" pitchFamily="18" charset="0"/>
              </a:rPr>
              <a:t>information outputs.</a:t>
            </a:r>
            <a:endParaRPr lang="en-US" altLang="en-US" dirty="0"/>
          </a:p>
        </p:txBody>
      </p:sp>
      <p:grpSp>
        <p:nvGrpSpPr>
          <p:cNvPr id="2" name="Group 26"/>
          <p:cNvGrpSpPr>
            <a:grpSpLocks/>
          </p:cNvGrpSpPr>
          <p:nvPr/>
        </p:nvGrpSpPr>
        <p:grpSpPr bwMode="auto">
          <a:xfrm>
            <a:off x="3776664" y="2492896"/>
            <a:ext cx="5083175" cy="3923781"/>
            <a:chOff x="1419" y="1840"/>
            <a:chExt cx="3202" cy="2202"/>
          </a:xfrm>
        </p:grpSpPr>
        <p:sp>
          <p:nvSpPr>
            <p:cNvPr id="15366" name="Rectangle 8"/>
            <p:cNvSpPr>
              <a:spLocks noChangeArrowheads="1"/>
            </p:cNvSpPr>
            <p:nvPr/>
          </p:nvSpPr>
          <p:spPr bwMode="auto">
            <a:xfrm>
              <a:off x="2462" y="3688"/>
              <a:ext cx="100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 State</a:t>
              </a:r>
              <a:endParaRPr lang="en-US" altLang="en-US" sz="2400" dirty="0"/>
            </a:p>
          </p:txBody>
        </p:sp>
        <p:sp>
          <p:nvSpPr>
            <p:cNvPr id="15367" name="Rectangle 9"/>
            <p:cNvSpPr>
              <a:spLocks noChangeArrowheads="1"/>
            </p:cNvSpPr>
            <p:nvPr/>
          </p:nvSpPr>
          <p:spPr bwMode="auto">
            <a:xfrm>
              <a:off x="2371" y="1840"/>
              <a:ext cx="1168" cy="1377"/>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68" name="Line 10"/>
            <p:cNvSpPr>
              <a:spLocks noChangeShapeType="1"/>
            </p:cNvSpPr>
            <p:nvPr/>
          </p:nvSpPr>
          <p:spPr bwMode="auto">
            <a:xfrm>
              <a:off x="2591" y="3217"/>
              <a:ext cx="1" cy="353"/>
            </a:xfrm>
            <a:prstGeom prst="line">
              <a:avLst/>
            </a:prstGeom>
            <a:noFill/>
            <a:ln w="57150">
              <a:solidFill>
                <a:srgbClr val="000000"/>
              </a:solidFill>
              <a:round/>
              <a:headEnd/>
              <a:tailEnd type="triangle" w="med" len="med"/>
            </a:ln>
          </p:spPr>
          <p:txBody>
            <a:bodyPr/>
            <a:lstStyle/>
            <a:p>
              <a:endParaRPr lang="en-US"/>
            </a:p>
          </p:txBody>
        </p:sp>
        <p:sp>
          <p:nvSpPr>
            <p:cNvPr id="15369" name="Line 11"/>
            <p:cNvSpPr>
              <a:spLocks noChangeShapeType="1"/>
            </p:cNvSpPr>
            <p:nvPr/>
          </p:nvSpPr>
          <p:spPr bwMode="auto">
            <a:xfrm flipH="1" flipV="1">
              <a:off x="3301" y="3207"/>
              <a:ext cx="6" cy="358"/>
            </a:xfrm>
            <a:prstGeom prst="line">
              <a:avLst/>
            </a:prstGeom>
            <a:noFill/>
            <a:ln w="57150">
              <a:solidFill>
                <a:srgbClr val="000000"/>
              </a:solidFill>
              <a:round/>
              <a:headEnd/>
              <a:tailEnd type="triangle" w="med" len="med"/>
            </a:ln>
          </p:spPr>
          <p:txBody>
            <a:bodyPr/>
            <a:lstStyle/>
            <a:p>
              <a:endParaRPr lang="en-US"/>
            </a:p>
          </p:txBody>
        </p:sp>
        <p:sp>
          <p:nvSpPr>
            <p:cNvPr id="15370" name="Line 12"/>
            <p:cNvSpPr>
              <a:spLocks noChangeShapeType="1"/>
            </p:cNvSpPr>
            <p:nvPr/>
          </p:nvSpPr>
          <p:spPr bwMode="auto">
            <a:xfrm>
              <a:off x="2003" y="2544"/>
              <a:ext cx="377" cy="3"/>
            </a:xfrm>
            <a:prstGeom prst="line">
              <a:avLst/>
            </a:prstGeom>
            <a:noFill/>
            <a:ln w="57150">
              <a:solidFill>
                <a:srgbClr val="000000"/>
              </a:solidFill>
              <a:round/>
              <a:headEnd/>
              <a:tailEnd type="triangle" w="med" len="med"/>
            </a:ln>
          </p:spPr>
          <p:txBody>
            <a:bodyPr/>
            <a:lstStyle/>
            <a:p>
              <a:endParaRPr lang="en-US"/>
            </a:p>
          </p:txBody>
        </p:sp>
        <p:sp>
          <p:nvSpPr>
            <p:cNvPr id="15371" name="Rectangle 13"/>
            <p:cNvSpPr>
              <a:spLocks noChangeArrowheads="1"/>
            </p:cNvSpPr>
            <p:nvPr/>
          </p:nvSpPr>
          <p:spPr bwMode="auto">
            <a:xfrm>
              <a:off x="2536" y="2084"/>
              <a:ext cx="642"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2" name="Rectangle 14"/>
            <p:cNvSpPr>
              <a:spLocks noChangeArrowheads="1"/>
            </p:cNvSpPr>
            <p:nvPr/>
          </p:nvSpPr>
          <p:spPr bwMode="auto">
            <a:xfrm>
              <a:off x="2536" y="2319"/>
              <a:ext cx="933"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Information</a:t>
              </a:r>
              <a:endParaRPr lang="en-US" altLang="en-US" sz="2400"/>
            </a:p>
          </p:txBody>
        </p:sp>
        <p:sp>
          <p:nvSpPr>
            <p:cNvPr id="15373" name="Rectangle 15"/>
            <p:cNvSpPr>
              <a:spLocks noChangeArrowheads="1"/>
            </p:cNvSpPr>
            <p:nvPr/>
          </p:nvSpPr>
          <p:spPr bwMode="auto">
            <a:xfrm>
              <a:off x="2536" y="2552"/>
              <a:ext cx="832"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Processing</a:t>
              </a:r>
              <a:endParaRPr lang="en-US" altLang="en-US" sz="2400" dirty="0"/>
            </a:p>
          </p:txBody>
        </p:sp>
        <p:sp>
          <p:nvSpPr>
            <p:cNvPr id="15374" name="Rectangle 16"/>
            <p:cNvSpPr>
              <a:spLocks noChangeArrowheads="1"/>
            </p:cNvSpPr>
            <p:nvPr/>
          </p:nvSpPr>
          <p:spPr bwMode="auto">
            <a:xfrm>
              <a:off x="2536" y="2787"/>
              <a:ext cx="565"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dirty="0">
                  <a:solidFill>
                    <a:srgbClr val="000000"/>
                  </a:solidFill>
                </a:rPr>
                <a:t>System</a:t>
              </a:r>
              <a:endParaRPr lang="en-US" altLang="en-US" sz="2400" dirty="0"/>
            </a:p>
          </p:txBody>
        </p:sp>
        <p:sp>
          <p:nvSpPr>
            <p:cNvPr id="15375" name="Rectangle 17"/>
            <p:cNvSpPr>
              <a:spLocks noChangeArrowheads="1"/>
            </p:cNvSpPr>
            <p:nvPr/>
          </p:nvSpPr>
          <p:spPr bwMode="auto">
            <a:xfrm>
              <a:off x="1419" y="2164"/>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6" name="Rectangle 18"/>
            <p:cNvSpPr>
              <a:spLocks noChangeArrowheads="1"/>
            </p:cNvSpPr>
            <p:nvPr/>
          </p:nvSpPr>
          <p:spPr bwMode="auto">
            <a:xfrm>
              <a:off x="1419" y="2399"/>
              <a:ext cx="495"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Inputs</a:t>
              </a:r>
              <a:endParaRPr lang="en-US" altLang="en-US" sz="2400"/>
            </a:p>
          </p:txBody>
        </p:sp>
        <p:sp>
          <p:nvSpPr>
            <p:cNvPr id="15377" name="Rectangle 19"/>
            <p:cNvSpPr>
              <a:spLocks noChangeArrowheads="1"/>
            </p:cNvSpPr>
            <p:nvPr/>
          </p:nvSpPr>
          <p:spPr bwMode="auto">
            <a:xfrm>
              <a:off x="3982" y="2461"/>
              <a:ext cx="639" cy="231"/>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Discrete</a:t>
              </a:r>
              <a:endParaRPr lang="en-US" altLang="en-US" sz="2400"/>
            </a:p>
          </p:txBody>
        </p:sp>
        <p:sp>
          <p:nvSpPr>
            <p:cNvPr id="15378" name="Rectangle 20"/>
            <p:cNvSpPr>
              <a:spLocks noChangeArrowheads="1"/>
            </p:cNvSpPr>
            <p:nvPr/>
          </p:nvSpPr>
          <p:spPr bwMode="auto">
            <a:xfrm>
              <a:off x="3982" y="2695"/>
              <a:ext cx="63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Outputs</a:t>
              </a:r>
              <a:endParaRPr lang="en-US" altLang="en-US" sz="2400"/>
            </a:p>
          </p:txBody>
        </p:sp>
        <p:sp>
          <p:nvSpPr>
            <p:cNvPr id="15379" name="Rectangle 21"/>
            <p:cNvSpPr>
              <a:spLocks noChangeArrowheads="1"/>
            </p:cNvSpPr>
            <p:nvPr/>
          </p:nvSpPr>
          <p:spPr bwMode="auto">
            <a:xfrm>
              <a:off x="2382" y="3573"/>
              <a:ext cx="1115" cy="469"/>
            </a:xfrm>
            <a:prstGeom prst="rect">
              <a:avLst/>
            </a:prstGeom>
            <a:noFill/>
            <a:ln w="31750">
              <a:solidFill>
                <a:srgbClr val="000000"/>
              </a:solidFill>
              <a:miter lim="800000"/>
              <a:headEnd/>
              <a:tailEnd/>
            </a:ln>
          </p:spPr>
          <p:txBody>
            <a:bodyPr/>
            <a:lstStyle/>
            <a:p>
              <a:pPr>
                <a:spcBef>
                  <a:spcPct val="20000"/>
                </a:spcBef>
                <a:buFont typeface="Wingdings" pitchFamily="2" charset="2"/>
                <a:buChar char="§"/>
              </a:pPr>
              <a:endParaRPr lang="en-IN"/>
            </a:p>
          </p:txBody>
        </p:sp>
        <p:sp>
          <p:nvSpPr>
            <p:cNvPr id="15380" name="Line 22"/>
            <p:cNvSpPr>
              <a:spLocks noChangeShapeType="1"/>
            </p:cNvSpPr>
            <p:nvPr/>
          </p:nvSpPr>
          <p:spPr bwMode="auto">
            <a:xfrm flipV="1">
              <a:off x="3539" y="2551"/>
              <a:ext cx="385" cy="5"/>
            </a:xfrm>
            <a:prstGeom prst="line">
              <a:avLst/>
            </a:prstGeom>
            <a:noFill/>
            <a:ln w="57150">
              <a:solidFill>
                <a:srgbClr val="000000"/>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miter lim="800000"/>
            <a:headEnd/>
            <a:tailEnd/>
          </a:ln>
        </p:spPr>
        <p:txBody>
          <a:bodyPr/>
          <a:lstStyle/>
          <a:p>
            <a:r>
              <a:rPr lang="en-US" altLang="en-US"/>
              <a:t>Chapter 1            </a:t>
            </a:r>
            <a:fld id="{F4629822-4C38-433F-8BC7-BF73F9E1D6D5}" type="slidenum">
              <a:rPr lang="en-US" altLang="en-US"/>
              <a:pPr/>
              <a:t>31</a:t>
            </a:fld>
            <a:endParaRPr lang="en-US" altLang="en-US"/>
          </a:p>
        </p:txBody>
      </p:sp>
      <p:sp>
        <p:nvSpPr>
          <p:cNvPr id="16387" name="Rectangle 2"/>
          <p:cNvSpPr>
            <a:spLocks noGrp="1" noChangeArrowheads="1"/>
          </p:cNvSpPr>
          <p:nvPr>
            <p:ph type="title"/>
          </p:nvPr>
        </p:nvSpPr>
        <p:spPr>
          <a:xfrm>
            <a:off x="838200" y="365125"/>
            <a:ext cx="9177338"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altLang="en-US" sz="4000" dirty="0">
                <a:latin typeface="Arial Black" panose="020B0A04020102020204" pitchFamily="34" charset="0"/>
                <a:cs typeface="Times New Roman" panose="02020603050405020304" pitchFamily="18" charset="0"/>
              </a:rPr>
              <a:t>Types of Digital Systems</a:t>
            </a:r>
          </a:p>
        </p:txBody>
      </p:sp>
      <p:sp>
        <p:nvSpPr>
          <p:cNvPr id="16388" name="Rectangle 33"/>
          <p:cNvSpPr>
            <a:spLocks noGrp="1" noChangeArrowheads="1"/>
          </p:cNvSpPr>
          <p:nvPr>
            <p:ph type="body" idx="1"/>
          </p:nvPr>
        </p:nvSpPr>
        <p:spPr>
          <a:xfrm>
            <a:off x="911424" y="1314450"/>
            <a:ext cx="10657184" cy="5029200"/>
          </a:xfrm>
        </p:spPr>
        <p:txBody>
          <a:bodyPr>
            <a:normAutofit/>
          </a:bodyPr>
          <a:lstStyle/>
          <a:p>
            <a:pPr>
              <a:lnSpc>
                <a:spcPct val="90000"/>
              </a:lnSpc>
            </a:pPr>
            <a:r>
              <a:rPr lang="en-US" altLang="en-US" sz="2400" dirty="0">
                <a:solidFill>
                  <a:srgbClr val="000000"/>
                </a:solidFill>
                <a:latin typeface="Arial" panose="020B0604020202020204" pitchFamily="34" charset="0"/>
                <a:cs typeface="Arial" panose="020B0604020202020204" pitchFamily="34" charset="0"/>
              </a:rPr>
              <a:t>No state present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Combinational Logic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Output = Function(Input)</a:t>
            </a:r>
          </a:p>
          <a:p>
            <a:pPr>
              <a:lnSpc>
                <a:spcPct val="90000"/>
              </a:lnSpc>
            </a:pPr>
            <a:r>
              <a:rPr lang="en-US" altLang="en-US" sz="2400" dirty="0">
                <a:solidFill>
                  <a:srgbClr val="000000"/>
                </a:solidFill>
                <a:latin typeface="Arial" panose="020B0604020202020204" pitchFamily="34" charset="0"/>
                <a:cs typeface="Arial" panose="020B0604020202020204" pitchFamily="34" charset="0"/>
              </a:rPr>
              <a:t>State present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updated at discrete times</a:t>
            </a:r>
          </a:p>
          <a:p>
            <a:pPr lvl="1">
              <a:lnSpc>
                <a:spcPct val="90000"/>
              </a:lnSpc>
              <a:buFontTx/>
              <a:buNone/>
            </a:pPr>
            <a:r>
              <a:rPr lang="en-US" altLang="en-US" dirty="0">
                <a:solidFill>
                  <a:srgbClr val="000000"/>
                </a:solidFill>
                <a:latin typeface="Arial" panose="020B0604020202020204" pitchFamily="34" charset="0"/>
                <a:cs typeface="Arial" panose="020B0604020202020204" pitchFamily="34" charset="0"/>
              </a:rPr>
              <a:t>   =&gt; Synchronous Sequential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updated at any time</a:t>
            </a:r>
          </a:p>
          <a:p>
            <a:pPr lvl="1">
              <a:lnSpc>
                <a:spcPct val="90000"/>
              </a:lnSpc>
              <a:buFontTx/>
              <a:buNone/>
            </a:pPr>
            <a:r>
              <a:rPr lang="en-US" altLang="en-US" dirty="0">
                <a:solidFill>
                  <a:srgbClr val="000000"/>
                </a:solidFill>
                <a:latin typeface="Arial" panose="020B0604020202020204" pitchFamily="34" charset="0"/>
                <a:cs typeface="Arial" panose="020B0604020202020204" pitchFamily="34" charset="0"/>
              </a:rPr>
              <a:t>   =&gt;Asynchronous Sequential System</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State = Function (State, Input)</a:t>
            </a:r>
          </a:p>
          <a:p>
            <a:pPr lvl="1">
              <a:lnSpc>
                <a:spcPct val="90000"/>
              </a:lnSpc>
            </a:pPr>
            <a:r>
              <a:rPr lang="en-US" altLang="en-US" dirty="0">
                <a:solidFill>
                  <a:srgbClr val="000000"/>
                </a:solidFill>
                <a:latin typeface="Arial" panose="020B0604020202020204" pitchFamily="34" charset="0"/>
                <a:cs typeface="Arial" panose="020B0604020202020204" pitchFamily="34" charset="0"/>
              </a:rPr>
              <a:t>Output = Function (State) </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0000"/>
                </a:solidFill>
                <a:latin typeface="Arial" panose="020B0604020202020204" pitchFamily="34" charset="0"/>
                <a:cs typeface="Arial" panose="020B0604020202020204" pitchFamily="34" charset="0"/>
              </a:rPr>
              <a:t>or Function (State, Input)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0"/>
          </p:nvPr>
        </p:nvSpPr>
        <p:spPr>
          <a:noFill/>
          <a:ln>
            <a:miter lim="800000"/>
            <a:headEnd/>
            <a:tailEnd/>
          </a:ln>
        </p:spPr>
        <p:txBody>
          <a:bodyPr/>
          <a:lstStyle/>
          <a:p>
            <a:r>
              <a:rPr lang="en-US" altLang="en-US"/>
              <a:t>Chapter 1            </a:t>
            </a:r>
            <a:fld id="{B9205091-B64F-4E78-8187-EF1272CB627D}" type="slidenum">
              <a:rPr lang="en-US" altLang="en-US"/>
              <a:pPr/>
              <a:t>32</a:t>
            </a:fld>
            <a:endParaRPr lang="en-US" altLang="en-US"/>
          </a:p>
        </p:txBody>
      </p:sp>
      <p:graphicFrame>
        <p:nvGraphicFramePr>
          <p:cNvPr id="91278" name="Group 142">
            <a:extLst>
              <a:ext uri="{FF2B5EF4-FFF2-40B4-BE49-F238E27FC236}">
                <a16:creationId xmlns="" xmlns:a16="http://schemas.microsoft.com/office/drawing/2014/main" id="{8D50D11A-CBE5-4D6E-8B87-AE5ADAC75AF4}"/>
              </a:ext>
            </a:extLst>
          </p:cNvPr>
          <p:cNvGraphicFramePr>
            <a:graphicFrameLocks noGrp="1"/>
          </p:cNvGraphicFramePr>
          <p:nvPr/>
        </p:nvGraphicFramePr>
        <p:xfrm>
          <a:off x="4335464" y="2481263"/>
          <a:ext cx="3413125" cy="808038"/>
        </p:xfrm>
        <a:graphic>
          <a:graphicData uri="http://schemas.openxmlformats.org/drawingml/2006/table">
            <a:tbl>
              <a:tblPr/>
              <a:tblGrid>
                <a:gridCol w="488950">
                  <a:extLst>
                    <a:ext uri="{9D8B030D-6E8A-4147-A177-3AD203B41FA5}">
                      <a16:colId xmlns="" xmlns:a16="http://schemas.microsoft.com/office/drawing/2014/main" val="3170503595"/>
                    </a:ext>
                  </a:extLst>
                </a:gridCol>
                <a:gridCol w="485775">
                  <a:extLst>
                    <a:ext uri="{9D8B030D-6E8A-4147-A177-3AD203B41FA5}">
                      <a16:colId xmlns="" xmlns:a16="http://schemas.microsoft.com/office/drawing/2014/main" val="2973964991"/>
                    </a:ext>
                  </a:extLst>
                </a:gridCol>
                <a:gridCol w="488950">
                  <a:extLst>
                    <a:ext uri="{9D8B030D-6E8A-4147-A177-3AD203B41FA5}">
                      <a16:colId xmlns="" xmlns:a16="http://schemas.microsoft.com/office/drawing/2014/main" val="2832276857"/>
                    </a:ext>
                  </a:extLst>
                </a:gridCol>
                <a:gridCol w="485775">
                  <a:extLst>
                    <a:ext uri="{9D8B030D-6E8A-4147-A177-3AD203B41FA5}">
                      <a16:colId xmlns="" xmlns:a16="http://schemas.microsoft.com/office/drawing/2014/main" val="2194875399"/>
                    </a:ext>
                  </a:extLst>
                </a:gridCol>
                <a:gridCol w="488950">
                  <a:extLst>
                    <a:ext uri="{9D8B030D-6E8A-4147-A177-3AD203B41FA5}">
                      <a16:colId xmlns="" xmlns:a16="http://schemas.microsoft.com/office/drawing/2014/main" val="790033347"/>
                    </a:ext>
                  </a:extLst>
                </a:gridCol>
                <a:gridCol w="485775">
                  <a:extLst>
                    <a:ext uri="{9D8B030D-6E8A-4147-A177-3AD203B41FA5}">
                      <a16:colId xmlns="" xmlns:a16="http://schemas.microsoft.com/office/drawing/2014/main" val="453828818"/>
                    </a:ext>
                  </a:extLst>
                </a:gridCol>
                <a:gridCol w="488950">
                  <a:extLst>
                    <a:ext uri="{9D8B030D-6E8A-4147-A177-3AD203B41FA5}">
                      <a16:colId xmlns="" xmlns:a16="http://schemas.microsoft.com/office/drawing/2014/main" val="2427638588"/>
                    </a:ext>
                  </a:extLst>
                </a:gridCol>
              </a:tblGrid>
              <a:tr h="8080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marL="0" marR="0" marT="0" marB="0" anchor="ctr"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565960923"/>
                  </a:ext>
                </a:extLst>
              </a:tr>
            </a:tbl>
          </a:graphicData>
        </a:graphic>
      </p:graphicFrame>
      <p:sp>
        <p:nvSpPr>
          <p:cNvPr id="17429" name="Rectangle 2"/>
          <p:cNvSpPr>
            <a:spLocks noGrp="1" noChangeArrowheads="1"/>
          </p:cNvSpPr>
          <p:nvPr>
            <p:ph type="title"/>
          </p:nvPr>
        </p:nvSpPr>
        <p:spPr>
          <a:xfrm>
            <a:off x="623392" y="228600"/>
            <a:ext cx="9358808" cy="838200"/>
          </a:xfrm>
        </p:spPr>
        <p:style>
          <a:lnRef idx="2">
            <a:schemeClr val="accent2">
              <a:shade val="50000"/>
            </a:schemeClr>
          </a:lnRef>
          <a:fillRef idx="1">
            <a:schemeClr val="accent2"/>
          </a:fillRef>
          <a:effectRef idx="0">
            <a:schemeClr val="accent2"/>
          </a:effectRef>
          <a:fontRef idx="minor">
            <a:schemeClr val="lt1"/>
          </a:fontRef>
        </p:style>
        <p:txBody>
          <a:bodyPr/>
          <a:lstStyle/>
          <a:p>
            <a:pPr algn="just"/>
            <a:r>
              <a:rPr lang="en-US" altLang="en-US" dirty="0">
                <a:latin typeface="Arial Black" panose="020B0A04020102020204" pitchFamily="34" charset="0"/>
                <a:cs typeface="Times New Roman" panose="02020603050405020304" pitchFamily="18" charset="0"/>
              </a:rPr>
              <a:t>Digital System Example</a:t>
            </a:r>
          </a:p>
        </p:txBody>
      </p:sp>
      <p:sp>
        <p:nvSpPr>
          <p:cNvPr id="17430" name="Rectangle 4"/>
          <p:cNvSpPr>
            <a:spLocks noChangeArrowheads="1"/>
          </p:cNvSpPr>
          <p:nvPr/>
        </p:nvSpPr>
        <p:spPr bwMode="auto">
          <a:xfrm>
            <a:off x="2794001" y="1468439"/>
            <a:ext cx="3284617"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dirty="0">
                <a:solidFill>
                  <a:srgbClr val="000000"/>
                </a:solidFill>
              </a:rPr>
              <a:t>A Digital Counter (e. g., odometer):</a:t>
            </a:r>
            <a:endParaRPr lang="en-US" altLang="en-US" sz="2400" dirty="0"/>
          </a:p>
        </p:txBody>
      </p:sp>
      <p:sp>
        <p:nvSpPr>
          <p:cNvPr id="17431" name="Line 53"/>
          <p:cNvSpPr>
            <a:spLocks noChangeShapeType="1"/>
          </p:cNvSpPr>
          <p:nvPr/>
        </p:nvSpPr>
        <p:spPr bwMode="auto">
          <a:xfrm>
            <a:off x="3494088" y="2614614"/>
            <a:ext cx="836612" cy="3175"/>
          </a:xfrm>
          <a:prstGeom prst="line">
            <a:avLst/>
          </a:prstGeom>
          <a:noFill/>
          <a:ln w="41275">
            <a:solidFill>
              <a:srgbClr val="000000"/>
            </a:solidFill>
            <a:round/>
            <a:headEnd/>
            <a:tailEnd type="triangle" w="med" len="med"/>
          </a:ln>
        </p:spPr>
        <p:txBody>
          <a:bodyPr/>
          <a:lstStyle/>
          <a:p>
            <a:endParaRPr lang="en-US"/>
          </a:p>
        </p:txBody>
      </p:sp>
      <p:sp>
        <p:nvSpPr>
          <p:cNvPr id="17432" name="Line 56"/>
          <p:cNvSpPr>
            <a:spLocks noChangeShapeType="1"/>
          </p:cNvSpPr>
          <p:nvPr/>
        </p:nvSpPr>
        <p:spPr bwMode="auto">
          <a:xfrm>
            <a:off x="3433763" y="3055939"/>
            <a:ext cx="895350" cy="1587"/>
          </a:xfrm>
          <a:prstGeom prst="line">
            <a:avLst/>
          </a:prstGeom>
          <a:noFill/>
          <a:ln w="41275">
            <a:solidFill>
              <a:srgbClr val="000000"/>
            </a:solidFill>
            <a:round/>
            <a:headEnd/>
            <a:tailEnd type="triangle" w="med" len="med"/>
          </a:ln>
        </p:spPr>
        <p:txBody>
          <a:bodyPr/>
          <a:lstStyle/>
          <a:p>
            <a:endParaRPr lang="en-US"/>
          </a:p>
        </p:txBody>
      </p:sp>
      <p:sp>
        <p:nvSpPr>
          <p:cNvPr id="17433" name="Rectangle 57"/>
          <p:cNvSpPr>
            <a:spLocks noChangeArrowheads="1"/>
          </p:cNvSpPr>
          <p:nvPr/>
        </p:nvSpPr>
        <p:spPr bwMode="auto">
          <a:xfrm>
            <a:off x="54816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1</a:t>
            </a:r>
            <a:endParaRPr lang="en-US" altLang="en-US" sz="3600"/>
          </a:p>
        </p:txBody>
      </p:sp>
      <p:sp>
        <p:nvSpPr>
          <p:cNvPr id="17434" name="Rectangle 58"/>
          <p:cNvSpPr>
            <a:spLocks noChangeArrowheads="1"/>
          </p:cNvSpPr>
          <p:nvPr/>
        </p:nvSpPr>
        <p:spPr bwMode="auto">
          <a:xfrm>
            <a:off x="598011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3</a:t>
            </a:r>
            <a:endParaRPr lang="en-US" altLang="en-US" sz="3600"/>
          </a:p>
        </p:txBody>
      </p:sp>
      <p:sp>
        <p:nvSpPr>
          <p:cNvPr id="17435" name="Rectangle 59"/>
          <p:cNvSpPr>
            <a:spLocks noChangeArrowheads="1"/>
          </p:cNvSpPr>
          <p:nvPr/>
        </p:nvSpPr>
        <p:spPr bwMode="auto">
          <a:xfrm>
            <a:off x="44846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6" name="Rectangle 60"/>
          <p:cNvSpPr>
            <a:spLocks noChangeArrowheads="1"/>
          </p:cNvSpPr>
          <p:nvPr/>
        </p:nvSpPr>
        <p:spPr bwMode="auto">
          <a:xfrm>
            <a:off x="49831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0</a:t>
            </a:r>
            <a:endParaRPr lang="en-US" altLang="en-US" sz="3600"/>
          </a:p>
        </p:txBody>
      </p:sp>
      <p:sp>
        <p:nvSpPr>
          <p:cNvPr id="17437" name="Rectangle 61"/>
          <p:cNvSpPr>
            <a:spLocks noChangeArrowheads="1"/>
          </p:cNvSpPr>
          <p:nvPr/>
        </p:nvSpPr>
        <p:spPr bwMode="auto">
          <a:xfrm>
            <a:off x="647858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5</a:t>
            </a:r>
            <a:endParaRPr lang="en-US" altLang="en-US" sz="3600"/>
          </a:p>
        </p:txBody>
      </p:sp>
      <p:sp>
        <p:nvSpPr>
          <p:cNvPr id="17438" name="Rectangle 62"/>
          <p:cNvSpPr>
            <a:spLocks noChangeArrowheads="1"/>
          </p:cNvSpPr>
          <p:nvPr/>
        </p:nvSpPr>
        <p:spPr bwMode="auto">
          <a:xfrm>
            <a:off x="6977063"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6</a:t>
            </a:r>
            <a:endParaRPr lang="en-US" altLang="en-US" sz="3600"/>
          </a:p>
        </p:txBody>
      </p:sp>
      <p:sp>
        <p:nvSpPr>
          <p:cNvPr id="17439" name="Rectangle 63"/>
          <p:cNvSpPr>
            <a:spLocks noChangeArrowheads="1"/>
          </p:cNvSpPr>
          <p:nvPr/>
        </p:nvSpPr>
        <p:spPr bwMode="auto">
          <a:xfrm>
            <a:off x="7412038" y="2621777"/>
            <a:ext cx="234038" cy="553998"/>
          </a:xfrm>
          <a:prstGeom prst="rect">
            <a:avLst/>
          </a:prstGeom>
          <a:noFill/>
          <a:ln w="9525">
            <a:noFill/>
            <a:miter lim="800000"/>
            <a:headEnd/>
            <a:tailEnd/>
          </a:ln>
        </p:spPr>
        <p:txBody>
          <a:bodyPr wrap="none" lIns="0" tIns="0" rIns="0" bIns="0" anchor="ctr">
            <a:spAutoFit/>
          </a:bodyPr>
          <a:lstStyle/>
          <a:p>
            <a:pPr>
              <a:spcBef>
                <a:spcPct val="20000"/>
              </a:spcBef>
              <a:buFont typeface="Wingdings" pitchFamily="2" charset="2"/>
              <a:buNone/>
            </a:pPr>
            <a:r>
              <a:rPr lang="en-US" altLang="en-US" sz="3600">
                <a:solidFill>
                  <a:srgbClr val="000000"/>
                </a:solidFill>
              </a:rPr>
              <a:t>4</a:t>
            </a:r>
            <a:endParaRPr lang="en-US" altLang="en-US" sz="3600"/>
          </a:p>
        </p:txBody>
      </p:sp>
      <p:sp>
        <p:nvSpPr>
          <p:cNvPr id="17440" name="Rectangle 64"/>
          <p:cNvSpPr>
            <a:spLocks noChangeArrowheads="1"/>
          </p:cNvSpPr>
          <p:nvPr/>
        </p:nvSpPr>
        <p:spPr bwMode="auto">
          <a:xfrm>
            <a:off x="1943100" y="2374901"/>
            <a:ext cx="885948"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Count Up</a:t>
            </a:r>
            <a:endParaRPr lang="en-US" altLang="en-US"/>
          </a:p>
        </p:txBody>
      </p:sp>
      <p:sp>
        <p:nvSpPr>
          <p:cNvPr id="17441" name="Rectangle 65"/>
          <p:cNvSpPr>
            <a:spLocks noChangeArrowheads="1"/>
          </p:cNvSpPr>
          <p:nvPr/>
        </p:nvSpPr>
        <p:spPr bwMode="auto">
          <a:xfrm>
            <a:off x="2522539" y="2832101"/>
            <a:ext cx="517321"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Reset</a:t>
            </a:r>
            <a:endParaRPr lang="en-US" altLang="en-US"/>
          </a:p>
        </p:txBody>
      </p:sp>
      <p:sp>
        <p:nvSpPr>
          <p:cNvPr id="17442" name="Rectangle 66"/>
          <p:cNvSpPr>
            <a:spLocks noChangeArrowheads="1"/>
          </p:cNvSpPr>
          <p:nvPr/>
        </p:nvSpPr>
        <p:spPr bwMode="auto">
          <a:xfrm>
            <a:off x="2794001" y="3794126"/>
            <a:ext cx="652423"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Inputs:</a:t>
            </a:r>
            <a:endParaRPr lang="en-US" altLang="en-US" sz="2400"/>
          </a:p>
        </p:txBody>
      </p:sp>
      <p:sp>
        <p:nvSpPr>
          <p:cNvPr id="17443" name="Rectangle 67"/>
          <p:cNvSpPr>
            <a:spLocks noChangeArrowheads="1"/>
          </p:cNvSpPr>
          <p:nvPr/>
        </p:nvSpPr>
        <p:spPr bwMode="auto">
          <a:xfrm>
            <a:off x="4344989" y="3795714"/>
            <a:ext cx="27019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Count Up, Reset</a:t>
            </a:r>
            <a:endParaRPr lang="en-US" altLang="en-US" sz="2400"/>
          </a:p>
        </p:txBody>
      </p:sp>
      <p:sp>
        <p:nvSpPr>
          <p:cNvPr id="17444" name="Rectangle 68"/>
          <p:cNvSpPr>
            <a:spLocks noChangeArrowheads="1"/>
          </p:cNvSpPr>
          <p:nvPr/>
        </p:nvSpPr>
        <p:spPr bwMode="auto">
          <a:xfrm>
            <a:off x="6783388" y="379412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5" name="Rectangle 69"/>
          <p:cNvSpPr>
            <a:spLocks noChangeArrowheads="1"/>
          </p:cNvSpPr>
          <p:nvPr/>
        </p:nvSpPr>
        <p:spPr bwMode="auto">
          <a:xfrm>
            <a:off x="2794000" y="4206876"/>
            <a:ext cx="823944"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Outputs:</a:t>
            </a:r>
            <a:endParaRPr lang="en-US" altLang="en-US" sz="2400"/>
          </a:p>
        </p:txBody>
      </p:sp>
      <p:sp>
        <p:nvSpPr>
          <p:cNvPr id="17446" name="Rectangle 70"/>
          <p:cNvSpPr>
            <a:spLocks noChangeArrowheads="1"/>
          </p:cNvSpPr>
          <p:nvPr/>
        </p:nvSpPr>
        <p:spPr bwMode="auto">
          <a:xfrm>
            <a:off x="4344989" y="4206876"/>
            <a:ext cx="1282915"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Visual Display</a:t>
            </a:r>
            <a:endParaRPr lang="en-US" altLang="en-US" sz="2400"/>
          </a:p>
        </p:txBody>
      </p:sp>
      <p:sp>
        <p:nvSpPr>
          <p:cNvPr id="17447" name="Rectangle 71"/>
          <p:cNvSpPr>
            <a:spLocks noChangeArrowheads="1"/>
          </p:cNvSpPr>
          <p:nvPr/>
        </p:nvSpPr>
        <p:spPr bwMode="auto">
          <a:xfrm>
            <a:off x="6583363" y="4206876"/>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48" name="Rectangle 72"/>
          <p:cNvSpPr>
            <a:spLocks noChangeArrowheads="1"/>
          </p:cNvSpPr>
          <p:nvPr/>
        </p:nvSpPr>
        <p:spPr bwMode="auto">
          <a:xfrm>
            <a:off x="2794001" y="4621214"/>
            <a:ext cx="54078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State:</a:t>
            </a:r>
            <a:endParaRPr lang="en-US" altLang="en-US" sz="2400"/>
          </a:p>
        </p:txBody>
      </p:sp>
      <p:sp>
        <p:nvSpPr>
          <p:cNvPr id="17449" name="Rectangle 73"/>
          <p:cNvSpPr>
            <a:spLocks noChangeArrowheads="1"/>
          </p:cNvSpPr>
          <p:nvPr/>
        </p:nvSpPr>
        <p:spPr bwMode="auto">
          <a:xfrm>
            <a:off x="4344989" y="4619626"/>
            <a:ext cx="3946525" cy="276999"/>
          </a:xfrm>
          <a:prstGeom prst="rect">
            <a:avLst/>
          </a:prstGeom>
          <a:noFill/>
          <a:ln w="9525">
            <a:noFill/>
            <a:miter lim="800000"/>
            <a:headEnd/>
            <a:tailEnd/>
          </a:ln>
        </p:spPr>
        <p:txBody>
          <a:bodyPr lIns="0" tIns="0" rIns="0" bIns="0">
            <a:spAutoFit/>
          </a:bodyPr>
          <a:lstStyle/>
          <a:p>
            <a:pPr>
              <a:spcBef>
                <a:spcPct val="20000"/>
              </a:spcBef>
              <a:buFont typeface="Wingdings" pitchFamily="2" charset="2"/>
              <a:buNone/>
            </a:pPr>
            <a:r>
              <a:rPr lang="en-US" altLang="en-US">
                <a:solidFill>
                  <a:srgbClr val="000000"/>
                </a:solidFill>
              </a:rPr>
              <a:t>"Value" of stored digits</a:t>
            </a:r>
            <a:endParaRPr lang="en-US" altLang="en-US" sz="2400"/>
          </a:p>
        </p:txBody>
      </p:sp>
      <p:sp>
        <p:nvSpPr>
          <p:cNvPr id="17450" name="Rectangle 75"/>
          <p:cNvSpPr>
            <a:spLocks noChangeArrowheads="1"/>
          </p:cNvSpPr>
          <p:nvPr/>
        </p:nvSpPr>
        <p:spPr bwMode="auto">
          <a:xfrm>
            <a:off x="2794000" y="5035551"/>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1" name="Rectangle 76"/>
          <p:cNvSpPr>
            <a:spLocks noChangeArrowheads="1"/>
          </p:cNvSpPr>
          <p:nvPr/>
        </p:nvSpPr>
        <p:spPr bwMode="auto">
          <a:xfrm>
            <a:off x="2794001" y="5449889"/>
            <a:ext cx="2935099"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Synchronous or Asynchronous?</a:t>
            </a:r>
            <a:endParaRPr lang="en-US" altLang="en-US" sz="2400"/>
          </a:p>
        </p:txBody>
      </p:sp>
      <p:sp>
        <p:nvSpPr>
          <p:cNvPr id="17452" name="Rectangle 77"/>
          <p:cNvSpPr>
            <a:spLocks noChangeArrowheads="1"/>
          </p:cNvSpPr>
          <p:nvPr/>
        </p:nvSpPr>
        <p:spPr bwMode="auto">
          <a:xfrm>
            <a:off x="7580313" y="5449889"/>
            <a:ext cx="52900" cy="276999"/>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a:solidFill>
                  <a:srgbClr val="000000"/>
                </a:solidFill>
              </a:rPr>
              <a:t> </a:t>
            </a:r>
            <a:endParaRPr lang="en-US" altLang="en-US" sz="2400"/>
          </a:p>
        </p:txBody>
      </p:sp>
      <p:sp>
        <p:nvSpPr>
          <p:cNvPr id="17453" name="Line 81"/>
          <p:cNvSpPr>
            <a:spLocks noChangeShapeType="1"/>
          </p:cNvSpPr>
          <p:nvPr/>
        </p:nvSpPr>
        <p:spPr bwMode="auto">
          <a:xfrm>
            <a:off x="2301876" y="5089525"/>
            <a:ext cx="7650163" cy="1588"/>
          </a:xfrm>
          <a:prstGeom prst="line">
            <a:avLst/>
          </a:prstGeom>
          <a:noFill/>
          <a:ln w="1588">
            <a:solidFill>
              <a:srgbClr val="FFFFFF"/>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0"/>
          </p:nvPr>
        </p:nvSpPr>
        <p:spPr>
          <a:noFill/>
          <a:ln>
            <a:miter lim="800000"/>
            <a:headEnd/>
            <a:tailEnd/>
          </a:ln>
        </p:spPr>
        <p:txBody>
          <a:bodyPr/>
          <a:lstStyle/>
          <a:p>
            <a:r>
              <a:rPr lang="en-US" altLang="en-US"/>
              <a:t>Chapter 1            </a:t>
            </a:r>
            <a:fld id="{A2D78DD0-720E-4F1F-B6D5-59F53B472D71}" type="slidenum">
              <a:rPr lang="en-US" altLang="en-US"/>
              <a:pPr/>
              <a:t>33</a:t>
            </a:fld>
            <a:endParaRPr lang="en-US" altLang="en-US"/>
          </a:p>
        </p:txBody>
      </p:sp>
      <p:sp>
        <p:nvSpPr>
          <p:cNvPr id="18435" name="Rectangle 2"/>
          <p:cNvSpPr>
            <a:spLocks noGrp="1" noChangeArrowheads="1"/>
          </p:cNvSpPr>
          <p:nvPr>
            <p:ph type="title"/>
          </p:nvPr>
        </p:nvSpPr>
        <p:spPr>
          <a:xfrm>
            <a:off x="695400" y="177800"/>
            <a:ext cx="9286800" cy="8382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just"/>
            <a:r>
              <a:rPr lang="en-US" altLang="en-US" sz="4000" dirty="0">
                <a:latin typeface="Arial Black" panose="020B0A04020102020204" pitchFamily="34" charset="0"/>
                <a:cs typeface="Times New Roman" panose="02020603050405020304" pitchFamily="18" charset="0"/>
              </a:rPr>
              <a:t>A Digital Computer Example</a:t>
            </a:r>
          </a:p>
        </p:txBody>
      </p:sp>
      <p:sp>
        <p:nvSpPr>
          <p:cNvPr id="18436" name="Text Box 4"/>
          <p:cNvSpPr txBox="1">
            <a:spLocks noChangeArrowheads="1"/>
          </p:cNvSpPr>
          <p:nvPr/>
        </p:nvSpPr>
        <p:spPr bwMode="auto">
          <a:xfrm>
            <a:off x="4375151" y="5313364"/>
            <a:ext cx="2803525" cy="646331"/>
          </a:xfrm>
          <a:prstGeom prst="rect">
            <a:avLst/>
          </a:prstGeom>
          <a:noFill/>
          <a:ln w="9525">
            <a:noFill/>
            <a:miter lim="800000"/>
            <a:headEnd/>
            <a:tailEnd/>
          </a:ln>
          <a:effectLst/>
        </p:spPr>
        <p:txBody>
          <a:bodyPr>
            <a:spAutoFit/>
          </a:bodyPr>
          <a:lstStyle/>
          <a:p>
            <a:pPr>
              <a:spcBef>
                <a:spcPct val="50000"/>
              </a:spcBef>
            </a:pPr>
            <a:r>
              <a:rPr lang="en-US" altLang="en-US"/>
              <a:t>Synchronous or Asynchronous?</a:t>
            </a:r>
          </a:p>
        </p:txBody>
      </p:sp>
      <p:sp>
        <p:nvSpPr>
          <p:cNvPr id="18437" name="Text Box 5"/>
          <p:cNvSpPr txBox="1">
            <a:spLocks noChangeArrowheads="1"/>
          </p:cNvSpPr>
          <p:nvPr/>
        </p:nvSpPr>
        <p:spPr bwMode="auto">
          <a:xfrm>
            <a:off x="1738313" y="3856039"/>
            <a:ext cx="2514600" cy="1200329"/>
          </a:xfrm>
          <a:prstGeom prst="rect">
            <a:avLst/>
          </a:prstGeom>
          <a:noFill/>
          <a:ln w="9525">
            <a:noFill/>
            <a:miter lim="800000"/>
            <a:headEnd/>
            <a:tailEnd/>
          </a:ln>
          <a:effectLst/>
        </p:spPr>
        <p:txBody>
          <a:bodyPr>
            <a:spAutoFit/>
          </a:bodyPr>
          <a:lstStyle/>
          <a:p>
            <a:pPr>
              <a:spcBef>
                <a:spcPct val="50000"/>
              </a:spcBef>
            </a:pPr>
            <a:r>
              <a:rPr lang="en-US" altLang="en-US" sz="2400"/>
              <a:t>Inputs: Keyboard, mouse, modem, microphone</a:t>
            </a:r>
          </a:p>
        </p:txBody>
      </p:sp>
      <p:sp>
        <p:nvSpPr>
          <p:cNvPr id="18438" name="Text Box 7"/>
          <p:cNvSpPr txBox="1">
            <a:spLocks noChangeArrowheads="1"/>
          </p:cNvSpPr>
          <p:nvPr/>
        </p:nvSpPr>
        <p:spPr bwMode="auto">
          <a:xfrm>
            <a:off x="7985125" y="4022726"/>
            <a:ext cx="2362200" cy="1200329"/>
          </a:xfrm>
          <a:prstGeom prst="rect">
            <a:avLst/>
          </a:prstGeom>
          <a:noFill/>
          <a:ln w="9525">
            <a:noFill/>
            <a:miter lim="800000"/>
            <a:headEnd/>
            <a:tailEnd/>
          </a:ln>
          <a:effectLst/>
        </p:spPr>
        <p:txBody>
          <a:bodyPr>
            <a:spAutoFit/>
          </a:bodyPr>
          <a:lstStyle/>
          <a:p>
            <a:pPr>
              <a:spcBef>
                <a:spcPct val="50000"/>
              </a:spcBef>
            </a:pPr>
            <a:r>
              <a:rPr lang="en-US" altLang="en-US" sz="2400"/>
              <a:t>Outputs: CRT, LCD, modem, speakers</a:t>
            </a:r>
          </a:p>
        </p:txBody>
      </p:sp>
      <p:pic>
        <p:nvPicPr>
          <p:cNvPr id="18439" name="Picture 93" descr="C:\Documents and Settings\Charles R Kime\My Documents\Texts\Website\Graphics\Chapter_01\Fig_1-2_nf.emf"/>
          <p:cNvPicPr>
            <a:picLocks noChangeAspect="1" noChangeArrowheads="1"/>
          </p:cNvPicPr>
          <p:nvPr/>
        </p:nvPicPr>
        <p:blipFill>
          <a:blip r:embed="rId3" cstate="print"/>
          <a:srcRect/>
          <a:stretch>
            <a:fillRect/>
          </a:stretch>
        </p:blipFill>
        <p:spPr bwMode="auto">
          <a:xfrm>
            <a:off x="2806700" y="1287464"/>
            <a:ext cx="5608638" cy="4060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miter lim="800000"/>
            <a:headEnd/>
            <a:tailEnd/>
          </a:ln>
        </p:spPr>
        <p:txBody>
          <a:bodyPr/>
          <a:lstStyle/>
          <a:p>
            <a:r>
              <a:rPr lang="en-US" altLang="en-US"/>
              <a:t>Chapter 1            </a:t>
            </a:r>
            <a:fld id="{179DABED-C8EE-443C-AD68-AA2A9D106493}" type="slidenum">
              <a:rPr lang="en-US" altLang="en-US"/>
              <a:pPr/>
              <a:t>34</a:t>
            </a:fld>
            <a:endParaRPr lang="en-US" altLang="en-US"/>
          </a:p>
        </p:txBody>
      </p:sp>
      <p:sp>
        <p:nvSpPr>
          <p:cNvPr id="20483" name="Rectangle 11"/>
          <p:cNvSpPr>
            <a:spLocks noGrp="1" noChangeArrowheads="1"/>
          </p:cNvSpPr>
          <p:nvPr>
            <p:ph type="title"/>
          </p:nvPr>
        </p:nvSpPr>
        <p:spPr>
          <a:xfrm>
            <a:off x="838200" y="365125"/>
            <a:ext cx="9218240" cy="615603"/>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altLang="en-US" dirty="0">
                <a:solidFill>
                  <a:schemeClr val="bg1"/>
                </a:solidFill>
                <a:latin typeface="Arial Black" panose="020B0A04020102020204" pitchFamily="34" charset="0"/>
                <a:cs typeface="Times New Roman" panose="02020603050405020304" pitchFamily="18" charset="0"/>
              </a:rPr>
              <a:t>Signal</a:t>
            </a:r>
          </a:p>
        </p:txBody>
      </p:sp>
      <p:sp>
        <p:nvSpPr>
          <p:cNvPr id="20484" name="Rectangle 12"/>
          <p:cNvSpPr>
            <a:spLocks noGrp="1" noChangeArrowheads="1"/>
          </p:cNvSpPr>
          <p:nvPr>
            <p:ph type="body" idx="1"/>
          </p:nvPr>
        </p:nvSpPr>
        <p:spPr>
          <a:xfrm>
            <a:off x="695400" y="1385888"/>
            <a:ext cx="11089232" cy="5027612"/>
          </a:xfrm>
        </p:spPr>
        <p:txBody>
          <a:bodyPr>
            <a:normAutofit/>
          </a:bodyPr>
          <a:lstStyle/>
          <a:p>
            <a:pPr algn="just">
              <a:lnSpc>
                <a:spcPct val="90000"/>
              </a:lnSpc>
            </a:pPr>
            <a:r>
              <a:rPr lang="en-US" altLang="en-US" sz="2400" dirty="0">
                <a:latin typeface="Arial" panose="020B0604020202020204" pitchFamily="34" charset="0"/>
                <a:cs typeface="Arial" panose="020B0604020202020204" pitchFamily="34" charset="0"/>
              </a:rPr>
              <a:t>An information variable represented by physical quantity. </a:t>
            </a:r>
          </a:p>
          <a:p>
            <a:pPr algn="just">
              <a:lnSpc>
                <a:spcPct val="90000"/>
              </a:lnSpc>
            </a:pPr>
            <a:r>
              <a:rPr lang="en-US" altLang="en-US" sz="2400" dirty="0">
                <a:latin typeface="Arial" panose="020B0604020202020204" pitchFamily="34" charset="0"/>
                <a:cs typeface="Arial" panose="020B0604020202020204" pitchFamily="34" charset="0"/>
              </a:rPr>
              <a:t>For digital systems, the variable takes on discrete values.   </a:t>
            </a:r>
          </a:p>
          <a:p>
            <a:pPr algn="just">
              <a:lnSpc>
                <a:spcPct val="90000"/>
              </a:lnSpc>
            </a:pPr>
            <a:r>
              <a:rPr lang="en-US" altLang="en-US" sz="2400" dirty="0">
                <a:latin typeface="Arial" panose="020B0604020202020204" pitchFamily="34" charset="0"/>
                <a:cs typeface="Arial" panose="020B0604020202020204" pitchFamily="34" charset="0"/>
              </a:rPr>
              <a:t>Two level, or binary values are the most prevalent values in digital systems. </a:t>
            </a:r>
          </a:p>
          <a:p>
            <a:pPr algn="just">
              <a:lnSpc>
                <a:spcPct val="90000"/>
              </a:lnSpc>
            </a:pPr>
            <a:r>
              <a:rPr lang="en-US" altLang="en-US" sz="2400" dirty="0">
                <a:latin typeface="Arial" panose="020B0604020202020204" pitchFamily="34" charset="0"/>
                <a:cs typeface="Arial" panose="020B0604020202020204" pitchFamily="34" charset="0"/>
              </a:rPr>
              <a:t>Binary values are represented abstractly by:</a:t>
            </a:r>
          </a:p>
          <a:p>
            <a:pPr lvl="1" algn="just">
              <a:lnSpc>
                <a:spcPct val="90000"/>
              </a:lnSpc>
            </a:pPr>
            <a:r>
              <a:rPr lang="en-US" altLang="en-US" dirty="0">
                <a:latin typeface="Arial" panose="020B0604020202020204" pitchFamily="34" charset="0"/>
                <a:cs typeface="Arial" panose="020B0604020202020204" pitchFamily="34" charset="0"/>
              </a:rPr>
              <a:t> digits 0 and 1</a:t>
            </a:r>
          </a:p>
          <a:p>
            <a:pPr lvl="1" algn="just">
              <a:lnSpc>
                <a:spcPct val="90000"/>
              </a:lnSpc>
            </a:pPr>
            <a:r>
              <a:rPr lang="en-US" altLang="en-US" dirty="0">
                <a:latin typeface="Arial" panose="020B0604020202020204" pitchFamily="34" charset="0"/>
                <a:cs typeface="Arial" panose="020B0604020202020204" pitchFamily="34" charset="0"/>
              </a:rPr>
              <a:t> words (symbols) False (F) and True (T)</a:t>
            </a:r>
          </a:p>
          <a:p>
            <a:pPr lvl="1" algn="just">
              <a:lnSpc>
                <a:spcPct val="90000"/>
              </a:lnSpc>
            </a:pPr>
            <a:r>
              <a:rPr lang="en-US" altLang="en-US" dirty="0">
                <a:latin typeface="Arial" panose="020B0604020202020204" pitchFamily="34" charset="0"/>
                <a:cs typeface="Arial" panose="020B0604020202020204" pitchFamily="34" charset="0"/>
              </a:rPr>
              <a:t> words (symbols) Low (L) and High (H) </a:t>
            </a:r>
          </a:p>
          <a:p>
            <a:pPr lvl="1" algn="just">
              <a:lnSpc>
                <a:spcPct val="90000"/>
              </a:lnSpc>
            </a:pPr>
            <a:r>
              <a:rPr lang="en-US" altLang="en-US" dirty="0">
                <a:latin typeface="Arial" panose="020B0604020202020204" pitchFamily="34" charset="0"/>
                <a:cs typeface="Arial" panose="020B0604020202020204" pitchFamily="34" charset="0"/>
              </a:rPr>
              <a:t> and words On and Off.</a:t>
            </a:r>
          </a:p>
          <a:p>
            <a:pPr algn="just">
              <a:lnSpc>
                <a:spcPct val="90000"/>
              </a:lnSpc>
            </a:pPr>
            <a:r>
              <a:rPr lang="en-US" altLang="en-US" sz="2400" dirty="0">
                <a:latin typeface="Arial" panose="020B0604020202020204" pitchFamily="34" charset="0"/>
                <a:cs typeface="Arial" panose="020B0604020202020204" pitchFamily="34" charset="0"/>
              </a:rPr>
              <a:t>Binary values are represented by values or ranges of values of physical quantities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miter lim="800000"/>
            <a:headEnd/>
            <a:tailEnd/>
          </a:ln>
        </p:spPr>
        <p:txBody>
          <a:bodyPr/>
          <a:lstStyle/>
          <a:p>
            <a:r>
              <a:rPr lang="en-US" altLang="en-US"/>
              <a:t>Chapter 1            </a:t>
            </a:r>
            <a:fld id="{CD4C79CB-9F73-4F56-A935-24ADD9DFEB0C}" type="slidenum">
              <a:rPr lang="en-US" altLang="en-US"/>
              <a:pPr/>
              <a:t>35</a:t>
            </a:fld>
            <a:endParaRPr lang="en-US" altLang="en-US"/>
          </a:p>
        </p:txBody>
      </p:sp>
      <p:sp>
        <p:nvSpPr>
          <p:cNvPr id="21507" name="Rectangle 2"/>
          <p:cNvSpPr>
            <a:spLocks noGrp="1" noChangeArrowheads="1"/>
          </p:cNvSpPr>
          <p:nvPr>
            <p:ph type="title"/>
          </p:nvPr>
        </p:nvSpPr>
        <p:spPr>
          <a:xfrm>
            <a:off x="335360" y="228600"/>
            <a:ext cx="9646840" cy="838200"/>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altLang="en-US" dirty="0">
                <a:latin typeface="Arial Black" panose="020B0A04020102020204" pitchFamily="34" charset="0"/>
              </a:rPr>
              <a:t>Signal Examples Over Time</a:t>
            </a:r>
          </a:p>
        </p:txBody>
      </p:sp>
      <p:grpSp>
        <p:nvGrpSpPr>
          <p:cNvPr id="2" name="Group 3"/>
          <p:cNvGrpSpPr>
            <a:grpSpLocks/>
          </p:cNvGrpSpPr>
          <p:nvPr/>
        </p:nvGrpSpPr>
        <p:grpSpPr bwMode="auto">
          <a:xfrm>
            <a:off x="4240213" y="2444751"/>
            <a:ext cx="4165600" cy="1211263"/>
            <a:chOff x="1711" y="1660"/>
            <a:chExt cx="2624" cy="763"/>
          </a:xfrm>
        </p:grpSpPr>
        <p:sp>
          <p:nvSpPr>
            <p:cNvPr id="21534" name="Freeform 4"/>
            <p:cNvSpPr>
              <a:spLocks/>
            </p:cNvSpPr>
            <p:nvPr/>
          </p:nvSpPr>
          <p:spPr bwMode="auto">
            <a:xfrm>
              <a:off x="1762" y="1660"/>
              <a:ext cx="2573" cy="763"/>
            </a:xfrm>
            <a:custGeom>
              <a:avLst/>
              <a:gdLst>
                <a:gd name="T0" fmla="*/ 0 w 2580"/>
                <a:gd name="T1" fmla="*/ 687 h 763"/>
                <a:gd name="T2" fmla="*/ 51 w 2580"/>
                <a:gd name="T3" fmla="*/ 687 h 763"/>
                <a:gd name="T4" fmla="*/ 129 w 2580"/>
                <a:gd name="T5" fmla="*/ 572 h 763"/>
                <a:gd name="T6" fmla="*/ 180 w 2580"/>
                <a:gd name="T7" fmla="*/ 382 h 763"/>
                <a:gd name="T8" fmla="*/ 180 w 2580"/>
                <a:gd name="T9" fmla="*/ 0 h 763"/>
                <a:gd name="T10" fmla="*/ 334 w 2580"/>
                <a:gd name="T11" fmla="*/ 0 h 763"/>
                <a:gd name="T12" fmla="*/ 437 w 2580"/>
                <a:gd name="T13" fmla="*/ 77 h 763"/>
                <a:gd name="T14" fmla="*/ 489 w 2580"/>
                <a:gd name="T15" fmla="*/ 382 h 763"/>
                <a:gd name="T16" fmla="*/ 541 w 2580"/>
                <a:gd name="T17" fmla="*/ 572 h 763"/>
                <a:gd name="T18" fmla="*/ 643 w 2580"/>
                <a:gd name="T19" fmla="*/ 687 h 763"/>
                <a:gd name="T20" fmla="*/ 797 w 2580"/>
                <a:gd name="T21" fmla="*/ 687 h 763"/>
                <a:gd name="T22" fmla="*/ 824 w 2580"/>
                <a:gd name="T23" fmla="*/ 572 h 763"/>
                <a:gd name="T24" fmla="*/ 901 w 2580"/>
                <a:gd name="T25" fmla="*/ 611 h 763"/>
                <a:gd name="T26" fmla="*/ 1003 w 2580"/>
                <a:gd name="T27" fmla="*/ 687 h 763"/>
                <a:gd name="T28" fmla="*/ 1210 w 2580"/>
                <a:gd name="T29" fmla="*/ 687 h 763"/>
                <a:gd name="T30" fmla="*/ 1287 w 2580"/>
                <a:gd name="T31" fmla="*/ 420 h 763"/>
                <a:gd name="T32" fmla="*/ 1337 w 2580"/>
                <a:gd name="T33" fmla="*/ 191 h 763"/>
                <a:gd name="T34" fmla="*/ 1467 w 2580"/>
                <a:gd name="T35" fmla="*/ 39 h 763"/>
                <a:gd name="T36" fmla="*/ 1595 w 2580"/>
                <a:gd name="T37" fmla="*/ 115 h 763"/>
                <a:gd name="T38" fmla="*/ 1671 w 2580"/>
                <a:gd name="T39" fmla="*/ 191 h 763"/>
                <a:gd name="T40" fmla="*/ 1749 w 2580"/>
                <a:gd name="T41" fmla="*/ 382 h 763"/>
                <a:gd name="T42" fmla="*/ 1775 w 2580"/>
                <a:gd name="T43" fmla="*/ 763 h 763"/>
                <a:gd name="T44" fmla="*/ 1904 w 2580"/>
                <a:gd name="T45" fmla="*/ 763 h 763"/>
                <a:gd name="T46" fmla="*/ 2032 w 2580"/>
                <a:gd name="T47" fmla="*/ 572 h 763"/>
                <a:gd name="T48" fmla="*/ 2084 w 2580"/>
                <a:gd name="T49" fmla="*/ 344 h 763"/>
                <a:gd name="T50" fmla="*/ 2161 w 2580"/>
                <a:gd name="T51" fmla="*/ 153 h 763"/>
                <a:gd name="T52" fmla="*/ 2212 w 2580"/>
                <a:gd name="T53" fmla="*/ 115 h 763"/>
                <a:gd name="T54" fmla="*/ 2392 w 2580"/>
                <a:gd name="T55" fmla="*/ 77 h 763"/>
                <a:gd name="T56" fmla="*/ 2573 w 2580"/>
                <a:gd name="T57" fmla="*/ 115 h 7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80" h="763">
                  <a:moveTo>
                    <a:pt x="0" y="687"/>
                  </a:moveTo>
                  <a:lnTo>
                    <a:pt x="51" y="687"/>
                  </a:lnTo>
                  <a:lnTo>
                    <a:pt x="129" y="572"/>
                  </a:lnTo>
                  <a:lnTo>
                    <a:pt x="180" y="382"/>
                  </a:lnTo>
                  <a:lnTo>
                    <a:pt x="180" y="0"/>
                  </a:lnTo>
                  <a:lnTo>
                    <a:pt x="335" y="0"/>
                  </a:lnTo>
                  <a:lnTo>
                    <a:pt x="438" y="77"/>
                  </a:lnTo>
                  <a:lnTo>
                    <a:pt x="490" y="382"/>
                  </a:lnTo>
                  <a:lnTo>
                    <a:pt x="542" y="572"/>
                  </a:lnTo>
                  <a:lnTo>
                    <a:pt x="645" y="687"/>
                  </a:lnTo>
                  <a:lnTo>
                    <a:pt x="799" y="687"/>
                  </a:lnTo>
                  <a:lnTo>
                    <a:pt x="826" y="572"/>
                  </a:lnTo>
                  <a:lnTo>
                    <a:pt x="903" y="611"/>
                  </a:lnTo>
                  <a:lnTo>
                    <a:pt x="1006" y="687"/>
                  </a:lnTo>
                  <a:lnTo>
                    <a:pt x="1213" y="687"/>
                  </a:lnTo>
                  <a:lnTo>
                    <a:pt x="1290" y="420"/>
                  </a:lnTo>
                  <a:lnTo>
                    <a:pt x="1341" y="191"/>
                  </a:lnTo>
                  <a:lnTo>
                    <a:pt x="1471" y="39"/>
                  </a:lnTo>
                  <a:lnTo>
                    <a:pt x="1599" y="115"/>
                  </a:lnTo>
                  <a:lnTo>
                    <a:pt x="1676" y="191"/>
                  </a:lnTo>
                  <a:lnTo>
                    <a:pt x="1754" y="382"/>
                  </a:lnTo>
                  <a:lnTo>
                    <a:pt x="1780" y="763"/>
                  </a:lnTo>
                  <a:lnTo>
                    <a:pt x="1909" y="763"/>
                  </a:lnTo>
                  <a:lnTo>
                    <a:pt x="2038" y="572"/>
                  </a:lnTo>
                  <a:lnTo>
                    <a:pt x="2090" y="344"/>
                  </a:lnTo>
                  <a:lnTo>
                    <a:pt x="2167" y="153"/>
                  </a:lnTo>
                  <a:lnTo>
                    <a:pt x="2218" y="115"/>
                  </a:lnTo>
                  <a:lnTo>
                    <a:pt x="2399" y="77"/>
                  </a:lnTo>
                  <a:lnTo>
                    <a:pt x="2580" y="115"/>
                  </a:lnTo>
                </a:path>
              </a:pathLst>
            </a:custGeom>
            <a:noFill/>
            <a:ln w="38100">
              <a:solidFill>
                <a:srgbClr val="000000"/>
              </a:solidFill>
              <a:prstDash val="solid"/>
              <a:round/>
              <a:headEnd/>
              <a:tailEnd/>
            </a:ln>
          </p:spPr>
          <p:txBody>
            <a:bodyPr/>
            <a:lstStyle/>
            <a:p>
              <a:endParaRPr lang="en-US"/>
            </a:p>
          </p:txBody>
        </p:sp>
        <p:sp>
          <p:nvSpPr>
            <p:cNvPr id="21535" name="Line 5"/>
            <p:cNvSpPr>
              <a:spLocks noChangeShapeType="1"/>
            </p:cNvSpPr>
            <p:nvPr/>
          </p:nvSpPr>
          <p:spPr bwMode="auto">
            <a:xfrm flipV="1">
              <a:off x="1711" y="1998"/>
              <a:ext cx="2608" cy="6"/>
            </a:xfrm>
            <a:prstGeom prst="line">
              <a:avLst/>
            </a:prstGeom>
            <a:noFill/>
            <a:ln w="38100">
              <a:solidFill>
                <a:srgbClr val="000000"/>
              </a:solidFill>
              <a:round/>
              <a:headEnd/>
              <a:tailEnd/>
            </a:ln>
          </p:spPr>
          <p:txBody>
            <a:bodyPr/>
            <a:lstStyle/>
            <a:p>
              <a:endParaRPr lang="en-US"/>
            </a:p>
          </p:txBody>
        </p:sp>
      </p:grpSp>
      <p:sp>
        <p:nvSpPr>
          <p:cNvPr id="21509" name="Freeform 6"/>
          <p:cNvSpPr>
            <a:spLocks/>
          </p:cNvSpPr>
          <p:nvPr/>
        </p:nvSpPr>
        <p:spPr bwMode="auto">
          <a:xfrm>
            <a:off x="4241801" y="4227514"/>
            <a:ext cx="4164013" cy="604837"/>
          </a:xfrm>
          <a:custGeom>
            <a:avLst/>
            <a:gdLst>
              <a:gd name="T0" fmla="*/ 0 w 2623"/>
              <a:gd name="T1" fmla="*/ 604837 h 381"/>
              <a:gd name="T2" fmla="*/ 342900 w 2623"/>
              <a:gd name="T3" fmla="*/ 604837 h 381"/>
              <a:gd name="T4" fmla="*/ 342900 w 2623"/>
              <a:gd name="T5" fmla="*/ 0 h 381"/>
              <a:gd name="T6" fmla="*/ 827088 w 2623"/>
              <a:gd name="T7" fmla="*/ 0 h 381"/>
              <a:gd name="T8" fmla="*/ 827088 w 2623"/>
              <a:gd name="T9" fmla="*/ 604837 h 381"/>
              <a:gd name="T10" fmla="*/ 2092325 w 2623"/>
              <a:gd name="T11" fmla="*/ 604837 h 381"/>
              <a:gd name="T12" fmla="*/ 2092325 w 2623"/>
              <a:gd name="T13" fmla="*/ 23812 h 381"/>
              <a:gd name="T14" fmla="*/ 2320925 w 2623"/>
              <a:gd name="T15" fmla="*/ 23812 h 381"/>
              <a:gd name="T16" fmla="*/ 2768600 w 2623"/>
              <a:gd name="T17" fmla="*/ 23812 h 381"/>
              <a:gd name="T18" fmla="*/ 2773363 w 2623"/>
              <a:gd name="T19" fmla="*/ 604837 h 381"/>
              <a:gd name="T20" fmla="*/ 3406775 w 2623"/>
              <a:gd name="T21" fmla="*/ 604837 h 381"/>
              <a:gd name="T22" fmla="*/ 3406775 w 2623"/>
              <a:gd name="T23" fmla="*/ 23812 h 381"/>
              <a:gd name="T24" fmla="*/ 4164013 w 2623"/>
              <a:gd name="T25" fmla="*/ 26987 h 38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23" h="381">
                <a:moveTo>
                  <a:pt x="0" y="381"/>
                </a:moveTo>
                <a:lnTo>
                  <a:pt x="216" y="381"/>
                </a:lnTo>
                <a:lnTo>
                  <a:pt x="216" y="0"/>
                </a:lnTo>
                <a:lnTo>
                  <a:pt x="521" y="0"/>
                </a:lnTo>
                <a:lnTo>
                  <a:pt x="521" y="381"/>
                </a:lnTo>
                <a:lnTo>
                  <a:pt x="1318" y="381"/>
                </a:lnTo>
                <a:lnTo>
                  <a:pt x="1318" y="15"/>
                </a:lnTo>
                <a:lnTo>
                  <a:pt x="1462" y="15"/>
                </a:lnTo>
                <a:lnTo>
                  <a:pt x="1744" y="15"/>
                </a:lnTo>
                <a:lnTo>
                  <a:pt x="1747" y="381"/>
                </a:lnTo>
                <a:lnTo>
                  <a:pt x="2146" y="381"/>
                </a:lnTo>
                <a:lnTo>
                  <a:pt x="2146" y="15"/>
                </a:lnTo>
                <a:lnTo>
                  <a:pt x="2623" y="17"/>
                </a:lnTo>
              </a:path>
            </a:pathLst>
          </a:custGeom>
          <a:noFill/>
          <a:ln w="30163">
            <a:solidFill>
              <a:srgbClr val="000000"/>
            </a:solidFill>
            <a:prstDash val="solid"/>
            <a:round/>
            <a:headEnd/>
            <a:tailEnd/>
          </a:ln>
        </p:spPr>
        <p:txBody>
          <a:bodyPr/>
          <a:lstStyle/>
          <a:p>
            <a:endParaRPr lang="en-US"/>
          </a:p>
        </p:txBody>
      </p:sp>
      <p:sp>
        <p:nvSpPr>
          <p:cNvPr id="21510" name="Freeform 7"/>
          <p:cNvSpPr>
            <a:spLocks/>
          </p:cNvSpPr>
          <p:nvPr/>
        </p:nvSpPr>
        <p:spPr bwMode="auto">
          <a:xfrm>
            <a:off x="4286250" y="5534026"/>
            <a:ext cx="4146550" cy="498475"/>
          </a:xfrm>
          <a:custGeom>
            <a:avLst/>
            <a:gdLst>
              <a:gd name="T0" fmla="*/ 0 w 2612"/>
              <a:gd name="T1" fmla="*/ 484188 h 314"/>
              <a:gd name="T2" fmla="*/ 471488 w 2612"/>
              <a:gd name="T3" fmla="*/ 484188 h 314"/>
              <a:gd name="T4" fmla="*/ 471488 w 2612"/>
              <a:gd name="T5" fmla="*/ 0 h 314"/>
              <a:gd name="T6" fmla="*/ 1508125 w 2612"/>
              <a:gd name="T7" fmla="*/ 0 h 314"/>
              <a:gd name="T8" fmla="*/ 1492250 w 2612"/>
              <a:gd name="T9" fmla="*/ 498475 h 314"/>
              <a:gd name="T10" fmla="*/ 2482850 w 2612"/>
              <a:gd name="T11" fmla="*/ 498475 h 314"/>
              <a:gd name="T12" fmla="*/ 2497138 w 2612"/>
              <a:gd name="T13" fmla="*/ 0 h 314"/>
              <a:gd name="T14" fmla="*/ 4146550 w 2612"/>
              <a:gd name="T15" fmla="*/ 0 h 3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12" h="314">
                <a:moveTo>
                  <a:pt x="0" y="305"/>
                </a:moveTo>
                <a:lnTo>
                  <a:pt x="297" y="305"/>
                </a:lnTo>
                <a:lnTo>
                  <a:pt x="297" y="0"/>
                </a:lnTo>
                <a:lnTo>
                  <a:pt x="950" y="0"/>
                </a:lnTo>
                <a:lnTo>
                  <a:pt x="940" y="314"/>
                </a:lnTo>
                <a:lnTo>
                  <a:pt x="1564" y="314"/>
                </a:lnTo>
                <a:lnTo>
                  <a:pt x="1573" y="0"/>
                </a:lnTo>
                <a:lnTo>
                  <a:pt x="2612" y="0"/>
                </a:lnTo>
              </a:path>
            </a:pathLst>
          </a:custGeom>
          <a:noFill/>
          <a:ln w="30163">
            <a:solidFill>
              <a:srgbClr val="000000"/>
            </a:solidFill>
            <a:prstDash val="solid"/>
            <a:round/>
            <a:headEnd/>
            <a:tailEnd/>
          </a:ln>
        </p:spPr>
        <p:txBody>
          <a:bodyPr/>
          <a:lstStyle/>
          <a:p>
            <a:endParaRPr lang="en-US"/>
          </a:p>
        </p:txBody>
      </p:sp>
      <p:sp>
        <p:nvSpPr>
          <p:cNvPr id="21511" name="Rectangle 8"/>
          <p:cNvSpPr>
            <a:spLocks noChangeArrowheads="1"/>
          </p:cNvSpPr>
          <p:nvPr/>
        </p:nvSpPr>
        <p:spPr bwMode="auto">
          <a:xfrm>
            <a:off x="3019461" y="2774951"/>
            <a:ext cx="6492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Analog</a:t>
            </a:r>
            <a:endParaRPr lang="en-US" altLang="en-US"/>
          </a:p>
        </p:txBody>
      </p:sp>
      <p:sp>
        <p:nvSpPr>
          <p:cNvPr id="21512" name="Rectangle 9"/>
          <p:cNvSpPr>
            <a:spLocks noChangeArrowheads="1"/>
          </p:cNvSpPr>
          <p:nvPr/>
        </p:nvSpPr>
        <p:spPr bwMode="auto">
          <a:xfrm>
            <a:off x="2678028" y="4351339"/>
            <a:ext cx="131779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Asynchronous</a:t>
            </a:r>
            <a:endParaRPr lang="en-US" altLang="en-US"/>
          </a:p>
        </p:txBody>
      </p:sp>
      <p:sp>
        <p:nvSpPr>
          <p:cNvPr id="21513" name="Rectangle 10"/>
          <p:cNvSpPr>
            <a:spLocks noChangeArrowheads="1"/>
          </p:cNvSpPr>
          <p:nvPr/>
        </p:nvSpPr>
        <p:spPr bwMode="auto">
          <a:xfrm>
            <a:off x="2888263" y="5545139"/>
            <a:ext cx="1202124"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Synchronous</a:t>
            </a:r>
            <a:endParaRPr lang="en-US" altLang="en-US"/>
          </a:p>
        </p:txBody>
      </p:sp>
      <p:sp>
        <p:nvSpPr>
          <p:cNvPr id="21514" name="Freeform 12"/>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5" name="Freeform 13"/>
          <p:cNvSpPr>
            <a:spLocks/>
          </p:cNvSpPr>
          <p:nvPr/>
        </p:nvSpPr>
        <p:spPr bwMode="auto">
          <a:xfrm>
            <a:off x="8355013" y="1855788"/>
            <a:ext cx="63500" cy="63500"/>
          </a:xfrm>
          <a:custGeom>
            <a:avLst/>
            <a:gdLst>
              <a:gd name="T0" fmla="*/ 0 w 40"/>
              <a:gd name="T1" fmla="*/ 0 h 40"/>
              <a:gd name="T2" fmla="*/ 63500 w 40"/>
              <a:gd name="T3" fmla="*/ 31750 h 40"/>
              <a:gd name="T4" fmla="*/ 0 w 40"/>
              <a:gd name="T5" fmla="*/ 63500 h 40"/>
              <a:gd name="T6" fmla="*/ 0 w 40"/>
              <a:gd name="T7" fmla="*/ 0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0">
                <a:moveTo>
                  <a:pt x="0" y="0"/>
                </a:moveTo>
                <a:lnTo>
                  <a:pt x="40" y="20"/>
                </a:lnTo>
                <a:lnTo>
                  <a:pt x="0" y="40"/>
                </a:lnTo>
                <a:lnTo>
                  <a:pt x="0" y="0"/>
                </a:lnTo>
              </a:path>
            </a:pathLst>
          </a:custGeom>
          <a:noFill/>
          <a:ln w="28575" cmpd="sng">
            <a:solidFill>
              <a:srgbClr val="000000"/>
            </a:solidFill>
            <a:prstDash val="solid"/>
            <a:round/>
            <a:headEnd/>
            <a:tailEnd/>
          </a:ln>
        </p:spPr>
        <p:txBody>
          <a:bodyPr/>
          <a:lstStyle/>
          <a:p>
            <a:endParaRPr lang="en-US"/>
          </a:p>
        </p:txBody>
      </p:sp>
      <p:sp>
        <p:nvSpPr>
          <p:cNvPr id="21516" name="Line 14"/>
          <p:cNvSpPr>
            <a:spLocks noChangeShapeType="1"/>
          </p:cNvSpPr>
          <p:nvPr/>
        </p:nvSpPr>
        <p:spPr bwMode="auto">
          <a:xfrm>
            <a:off x="4241801" y="1887539"/>
            <a:ext cx="4144963" cy="1587"/>
          </a:xfrm>
          <a:prstGeom prst="line">
            <a:avLst/>
          </a:prstGeom>
          <a:noFill/>
          <a:ln w="28575">
            <a:solidFill>
              <a:srgbClr val="000000"/>
            </a:solidFill>
            <a:round/>
            <a:headEnd/>
            <a:tailEnd/>
          </a:ln>
        </p:spPr>
        <p:txBody>
          <a:bodyPr/>
          <a:lstStyle/>
          <a:p>
            <a:endParaRPr lang="en-US"/>
          </a:p>
        </p:txBody>
      </p:sp>
      <p:sp>
        <p:nvSpPr>
          <p:cNvPr id="21517" name="Freeform 15"/>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18" name="Freeform 16"/>
          <p:cNvSpPr>
            <a:spLocks/>
          </p:cNvSpPr>
          <p:nvPr/>
        </p:nvSpPr>
        <p:spPr bwMode="auto">
          <a:xfrm>
            <a:off x="4725988" y="16192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19" name="Line 17"/>
          <p:cNvSpPr>
            <a:spLocks noChangeShapeType="1"/>
          </p:cNvSpPr>
          <p:nvPr/>
        </p:nvSpPr>
        <p:spPr bwMode="auto">
          <a:xfrm flipV="1">
            <a:off x="4745039" y="1690689"/>
            <a:ext cx="14287" cy="390525"/>
          </a:xfrm>
          <a:prstGeom prst="line">
            <a:avLst/>
          </a:prstGeom>
          <a:noFill/>
          <a:ln w="28575">
            <a:solidFill>
              <a:srgbClr val="000000"/>
            </a:solidFill>
            <a:round/>
            <a:headEnd/>
            <a:tailEnd/>
          </a:ln>
        </p:spPr>
        <p:txBody>
          <a:bodyPr/>
          <a:lstStyle/>
          <a:p>
            <a:endParaRPr lang="en-US"/>
          </a:p>
        </p:txBody>
      </p:sp>
      <p:sp>
        <p:nvSpPr>
          <p:cNvPr id="21520" name="Freeform 18"/>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1" name="Freeform 19"/>
          <p:cNvSpPr>
            <a:spLocks/>
          </p:cNvSpPr>
          <p:nvPr/>
        </p:nvSpPr>
        <p:spPr bwMode="auto">
          <a:xfrm>
            <a:off x="5762625" y="1606550"/>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2" name="Line 20"/>
          <p:cNvSpPr>
            <a:spLocks noChangeShapeType="1"/>
          </p:cNvSpPr>
          <p:nvPr/>
        </p:nvSpPr>
        <p:spPr bwMode="auto">
          <a:xfrm flipV="1">
            <a:off x="5794375" y="1690689"/>
            <a:ext cx="1588" cy="390525"/>
          </a:xfrm>
          <a:prstGeom prst="line">
            <a:avLst/>
          </a:prstGeom>
          <a:noFill/>
          <a:ln w="28575">
            <a:solidFill>
              <a:srgbClr val="000000"/>
            </a:solidFill>
            <a:round/>
            <a:headEnd/>
            <a:tailEnd/>
          </a:ln>
        </p:spPr>
        <p:txBody>
          <a:bodyPr/>
          <a:lstStyle/>
          <a:p>
            <a:endParaRPr lang="en-US"/>
          </a:p>
        </p:txBody>
      </p:sp>
      <p:sp>
        <p:nvSpPr>
          <p:cNvPr id="21523" name="Freeform 21"/>
          <p:cNvSpPr>
            <a:spLocks/>
          </p:cNvSpPr>
          <p:nvPr/>
        </p:nvSpPr>
        <p:spPr bwMode="auto">
          <a:xfrm>
            <a:off x="6751638" y="16097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4" name="Freeform 22"/>
          <p:cNvSpPr>
            <a:spLocks/>
          </p:cNvSpPr>
          <p:nvPr/>
        </p:nvSpPr>
        <p:spPr bwMode="auto">
          <a:xfrm>
            <a:off x="67516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5" name="Line 23"/>
          <p:cNvSpPr>
            <a:spLocks noChangeShapeType="1"/>
          </p:cNvSpPr>
          <p:nvPr/>
        </p:nvSpPr>
        <p:spPr bwMode="auto">
          <a:xfrm flipV="1">
            <a:off x="6783389" y="1706564"/>
            <a:ext cx="1587" cy="390525"/>
          </a:xfrm>
          <a:prstGeom prst="line">
            <a:avLst/>
          </a:prstGeom>
          <a:noFill/>
          <a:ln w="28575">
            <a:solidFill>
              <a:srgbClr val="000000"/>
            </a:solidFill>
            <a:round/>
            <a:headEnd/>
            <a:tailEnd/>
          </a:ln>
        </p:spPr>
        <p:txBody>
          <a:bodyPr/>
          <a:lstStyle/>
          <a:p>
            <a:endParaRPr lang="en-US"/>
          </a:p>
        </p:txBody>
      </p:sp>
      <p:sp>
        <p:nvSpPr>
          <p:cNvPr id="21526" name="Freeform 24"/>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close/>
              </a:path>
            </a:pathLst>
          </a:custGeom>
          <a:solidFill>
            <a:srgbClr val="000000"/>
          </a:solidFill>
          <a:ln w="28575" cmpd="sng">
            <a:solidFill>
              <a:srgbClr val="000000"/>
            </a:solidFill>
            <a:prstDash val="solid"/>
            <a:round/>
            <a:headEnd/>
            <a:tailEnd/>
          </a:ln>
        </p:spPr>
        <p:txBody>
          <a:bodyPr/>
          <a:lstStyle/>
          <a:p>
            <a:endParaRPr lang="en-US"/>
          </a:p>
        </p:txBody>
      </p:sp>
      <p:sp>
        <p:nvSpPr>
          <p:cNvPr id="21527" name="Freeform 25"/>
          <p:cNvSpPr>
            <a:spLocks/>
          </p:cNvSpPr>
          <p:nvPr/>
        </p:nvSpPr>
        <p:spPr bwMode="auto">
          <a:xfrm>
            <a:off x="7742238" y="1622425"/>
            <a:ext cx="63500" cy="65088"/>
          </a:xfrm>
          <a:custGeom>
            <a:avLst/>
            <a:gdLst>
              <a:gd name="T0" fmla="*/ 0 w 40"/>
              <a:gd name="T1" fmla="*/ 65088 h 41"/>
              <a:gd name="T2" fmla="*/ 31750 w 40"/>
              <a:gd name="T3" fmla="*/ 0 h 41"/>
              <a:gd name="T4" fmla="*/ 63500 w 40"/>
              <a:gd name="T5" fmla="*/ 65088 h 41"/>
              <a:gd name="T6" fmla="*/ 0 w 40"/>
              <a:gd name="T7" fmla="*/ 65088 h 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41">
                <a:moveTo>
                  <a:pt x="0" y="41"/>
                </a:moveTo>
                <a:lnTo>
                  <a:pt x="20" y="0"/>
                </a:lnTo>
                <a:lnTo>
                  <a:pt x="40" y="41"/>
                </a:lnTo>
                <a:lnTo>
                  <a:pt x="0" y="41"/>
                </a:lnTo>
              </a:path>
            </a:pathLst>
          </a:custGeom>
          <a:noFill/>
          <a:ln w="28575" cmpd="sng">
            <a:solidFill>
              <a:srgbClr val="000000"/>
            </a:solidFill>
            <a:prstDash val="solid"/>
            <a:round/>
            <a:headEnd/>
            <a:tailEnd/>
          </a:ln>
        </p:spPr>
        <p:txBody>
          <a:bodyPr/>
          <a:lstStyle/>
          <a:p>
            <a:endParaRPr lang="en-US"/>
          </a:p>
        </p:txBody>
      </p:sp>
      <p:sp>
        <p:nvSpPr>
          <p:cNvPr id="21528" name="Line 26"/>
          <p:cNvSpPr>
            <a:spLocks noChangeShapeType="1"/>
          </p:cNvSpPr>
          <p:nvPr/>
        </p:nvSpPr>
        <p:spPr bwMode="auto">
          <a:xfrm flipV="1">
            <a:off x="7773989" y="1693864"/>
            <a:ext cx="1587" cy="377825"/>
          </a:xfrm>
          <a:prstGeom prst="line">
            <a:avLst/>
          </a:prstGeom>
          <a:noFill/>
          <a:ln w="28575">
            <a:solidFill>
              <a:srgbClr val="000000"/>
            </a:solidFill>
            <a:round/>
            <a:headEnd/>
            <a:tailEnd/>
          </a:ln>
        </p:spPr>
        <p:txBody>
          <a:bodyPr/>
          <a:lstStyle/>
          <a:p>
            <a:endParaRPr lang="en-US"/>
          </a:p>
        </p:txBody>
      </p:sp>
      <p:sp>
        <p:nvSpPr>
          <p:cNvPr id="21529" name="Rectangle 27"/>
          <p:cNvSpPr>
            <a:spLocks noChangeArrowheads="1"/>
          </p:cNvSpPr>
          <p:nvPr/>
        </p:nvSpPr>
        <p:spPr bwMode="auto">
          <a:xfrm>
            <a:off x="3291022" y="1695451"/>
            <a:ext cx="464871"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Time</a:t>
            </a:r>
            <a:endParaRPr lang="en-US" altLang="en-US"/>
          </a:p>
        </p:txBody>
      </p:sp>
      <p:sp>
        <p:nvSpPr>
          <p:cNvPr id="21530" name="Rectangle 28"/>
          <p:cNvSpPr>
            <a:spLocks noChangeArrowheads="1"/>
          </p:cNvSpPr>
          <p:nvPr/>
        </p:nvSpPr>
        <p:spPr bwMode="auto">
          <a:xfrm>
            <a:off x="8459788" y="23050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Continuous in value &amp; time</a:t>
            </a:r>
            <a:endParaRPr lang="en-US" altLang="en-US" sz="2400">
              <a:solidFill>
                <a:schemeClr val="bg1"/>
              </a:solidFill>
            </a:endParaRPr>
          </a:p>
        </p:txBody>
      </p:sp>
      <p:sp>
        <p:nvSpPr>
          <p:cNvPr id="21531" name="Rectangle 29"/>
          <p:cNvSpPr>
            <a:spLocks noChangeArrowheads="1"/>
          </p:cNvSpPr>
          <p:nvPr/>
        </p:nvSpPr>
        <p:spPr bwMode="auto">
          <a:xfrm>
            <a:off x="8472488" y="3790950"/>
            <a:ext cx="1795462" cy="1477328"/>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continuous in time</a:t>
            </a:r>
            <a:endParaRPr lang="en-US" altLang="en-US" sz="2400">
              <a:solidFill>
                <a:schemeClr val="bg1"/>
              </a:solidFill>
            </a:endParaRPr>
          </a:p>
        </p:txBody>
      </p:sp>
      <p:sp>
        <p:nvSpPr>
          <p:cNvPr id="21532" name="Rectangle 30"/>
          <p:cNvSpPr>
            <a:spLocks noChangeArrowheads="1"/>
          </p:cNvSpPr>
          <p:nvPr/>
        </p:nvSpPr>
        <p:spPr bwMode="auto">
          <a:xfrm>
            <a:off x="8472488" y="5441950"/>
            <a:ext cx="1795462" cy="738664"/>
          </a:xfrm>
          <a:prstGeom prst="rect">
            <a:avLst/>
          </a:prstGeom>
          <a:solidFill>
            <a:srgbClr val="33CCCC"/>
          </a:solidFill>
          <a:ln w="9525">
            <a:noFill/>
            <a:miter lim="800000"/>
            <a:headEnd/>
            <a:tailEnd/>
          </a:ln>
        </p:spPr>
        <p:txBody>
          <a:bodyPr lIns="0" tIns="0" rIns="0" bIns="0">
            <a:spAutoFit/>
          </a:bodyPr>
          <a:lstStyle/>
          <a:p>
            <a:pPr algn="ctr">
              <a:spcBef>
                <a:spcPct val="20000"/>
              </a:spcBef>
              <a:buFont typeface="Wingdings" pitchFamily="2" charset="2"/>
              <a:buNone/>
            </a:pPr>
            <a:r>
              <a:rPr lang="en-US" altLang="en-US" sz="2400">
                <a:solidFill>
                  <a:schemeClr val="bg1"/>
                </a:solidFill>
                <a:latin typeface="SWISS" charset="0"/>
              </a:rPr>
              <a:t>Discrete in value &amp; time</a:t>
            </a:r>
            <a:endParaRPr lang="en-US" altLang="en-US" sz="2400">
              <a:solidFill>
                <a:schemeClr val="bg1"/>
              </a:solidFill>
            </a:endParaRPr>
          </a:p>
        </p:txBody>
      </p:sp>
      <p:sp>
        <p:nvSpPr>
          <p:cNvPr id="21533" name="Rectangle 31"/>
          <p:cNvSpPr>
            <a:spLocks noChangeArrowheads="1"/>
          </p:cNvSpPr>
          <p:nvPr/>
        </p:nvSpPr>
        <p:spPr bwMode="auto">
          <a:xfrm>
            <a:off x="3097320" y="3676651"/>
            <a:ext cx="5950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latin typeface="SWISS" charset="0"/>
              </a:rPr>
              <a:t>Digital</a:t>
            </a:r>
            <a:endParaRPr lang="en-US"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miter lim="800000"/>
            <a:headEnd/>
            <a:tailEnd/>
          </a:ln>
        </p:spPr>
        <p:txBody>
          <a:bodyPr/>
          <a:lstStyle/>
          <a:p>
            <a:r>
              <a:rPr lang="en-US" altLang="en-US"/>
              <a:t>Chapter 1            </a:t>
            </a:r>
            <a:fld id="{7054A492-1361-45E6-A9BE-8FC93888D9BD}" type="slidenum">
              <a:rPr lang="en-US" altLang="en-US"/>
              <a:pPr/>
              <a:t>36</a:t>
            </a:fld>
            <a:endParaRPr lang="en-US" altLang="en-US"/>
          </a:p>
        </p:txBody>
      </p:sp>
      <p:sp>
        <p:nvSpPr>
          <p:cNvPr id="22531" name="Rectangle 3"/>
          <p:cNvSpPr>
            <a:spLocks noGrp="1" noChangeArrowheads="1"/>
          </p:cNvSpPr>
          <p:nvPr>
            <p:ph type="body" idx="1"/>
          </p:nvPr>
        </p:nvSpPr>
        <p:spPr/>
        <p:txBody>
          <a:bodyPr/>
          <a:lstStyle/>
          <a:p>
            <a:r>
              <a:rPr lang="en-US" altLang="en-US" sz="3600" b="1" dirty="0">
                <a:latin typeface="Times New Roman" panose="02020603050405020304" pitchFamily="18" charset="0"/>
                <a:cs typeface="Times New Roman" panose="02020603050405020304" pitchFamily="18" charset="0"/>
              </a:rPr>
              <a:t>What are other physical quantities represent 0 and 1?</a:t>
            </a:r>
          </a:p>
          <a:p>
            <a:pPr lvl="1"/>
            <a:r>
              <a:rPr lang="en-US" altLang="en-US" sz="3200" b="1" dirty="0">
                <a:latin typeface="Times New Roman" panose="02020603050405020304" pitchFamily="18" charset="0"/>
                <a:cs typeface="Times New Roman" panose="02020603050405020304" pitchFamily="18" charset="0"/>
              </a:rPr>
              <a:t>CPU   </a:t>
            </a:r>
            <a:r>
              <a:rPr lang="en-US" altLang="en-US" sz="3200" b="1" dirty="0">
                <a:solidFill>
                  <a:schemeClr val="hlink"/>
                </a:solidFill>
                <a:latin typeface="Times New Roman" panose="02020603050405020304" pitchFamily="18" charset="0"/>
                <a:cs typeface="Times New Roman" panose="02020603050405020304" pitchFamily="18" charset="0"/>
              </a:rPr>
              <a:t>Voltage</a:t>
            </a:r>
          </a:p>
          <a:p>
            <a:pPr lvl="1"/>
            <a:r>
              <a:rPr lang="en-US" altLang="en-US" sz="3200" b="1" dirty="0">
                <a:latin typeface="Times New Roman" panose="02020603050405020304" pitchFamily="18" charset="0"/>
                <a:cs typeface="Times New Roman" panose="02020603050405020304" pitchFamily="18" charset="0"/>
              </a:rPr>
              <a:t>Disk</a:t>
            </a:r>
          </a:p>
          <a:p>
            <a:pPr lvl="1"/>
            <a:r>
              <a:rPr lang="en-US" altLang="en-US" sz="3200" b="1" dirty="0">
                <a:latin typeface="Times New Roman" panose="02020603050405020304" pitchFamily="18" charset="0"/>
                <a:cs typeface="Times New Roman" panose="02020603050405020304" pitchFamily="18" charset="0"/>
              </a:rPr>
              <a:t>CD</a:t>
            </a:r>
          </a:p>
          <a:p>
            <a:pPr lvl="1"/>
            <a:r>
              <a:rPr lang="en-US" altLang="en-US" sz="3200" b="1" dirty="0">
                <a:latin typeface="Times New Roman" panose="02020603050405020304" pitchFamily="18" charset="0"/>
                <a:cs typeface="Times New Roman" panose="02020603050405020304" pitchFamily="18" charset="0"/>
              </a:rPr>
              <a:t>Dynamic RAM</a:t>
            </a:r>
          </a:p>
          <a:p>
            <a:pPr lvl="1"/>
            <a:endParaRPr lang="en-US" altLang="en-US" b="1" dirty="0"/>
          </a:p>
          <a:p>
            <a:pPr lvl="1">
              <a:buFontTx/>
              <a:buNone/>
            </a:pPr>
            <a:endParaRPr lang="en-US" altLang="en-US" b="1" dirty="0"/>
          </a:p>
          <a:p>
            <a:pPr lvl="1"/>
            <a:endParaRPr lang="en-US" altLang="en-US" b="1" dirty="0"/>
          </a:p>
        </p:txBody>
      </p:sp>
      <p:sp>
        <p:nvSpPr>
          <p:cNvPr id="22532" name="Rectangle 2"/>
          <p:cNvSpPr>
            <a:spLocks noGrp="1" noChangeArrowheads="1"/>
          </p:cNvSpPr>
          <p:nvPr>
            <p:ph type="title"/>
          </p:nvPr>
        </p:nvSpPr>
        <p:spPr>
          <a:xfrm>
            <a:off x="0" y="228600"/>
            <a:ext cx="11353800" cy="838200"/>
          </a:xfrm>
        </p:spPr>
        <p:txBody>
          <a:bodyPr>
            <a:normAutofit fontScale="90000"/>
          </a:bodyPr>
          <a:lstStyle/>
          <a:p>
            <a:r>
              <a:rPr lang="en-US" altLang="en-US" dirty="0">
                <a:latin typeface="Arial Black" panose="020B0A04020102020204" pitchFamily="34" charset="0"/>
                <a:cs typeface="Times New Roman" panose="02020603050405020304" pitchFamily="18" charset="0"/>
              </a:rPr>
              <a:t>Binary Values: Other </a:t>
            </a:r>
            <a:r>
              <a:rPr lang="en-US" altLang="en-US" dirty="0" smtClean="0">
                <a:latin typeface="Arial Black" panose="020B0A04020102020204" pitchFamily="34" charset="0"/>
                <a:cs typeface="Times New Roman" panose="02020603050405020304" pitchFamily="18" charset="0"/>
              </a:rPr>
              <a:t>Physical Quantities</a:t>
            </a:r>
            <a:endParaRPr lang="en-US" altLang="en-US" dirty="0">
              <a:latin typeface="Arial Black" panose="020B0A04020102020204" pitchFamily="34" charset="0"/>
              <a:cs typeface="Times New Roman" panose="02020603050405020304" pitchFamily="18" charset="0"/>
            </a:endParaRPr>
          </a:p>
        </p:txBody>
      </p:sp>
      <p:sp>
        <p:nvSpPr>
          <p:cNvPr id="141316" name="Text Box 4"/>
          <p:cNvSpPr txBox="1">
            <a:spLocks noChangeArrowheads="1"/>
          </p:cNvSpPr>
          <p:nvPr/>
        </p:nvSpPr>
        <p:spPr bwMode="auto">
          <a:xfrm>
            <a:off x="4144963" y="3078164"/>
            <a:ext cx="4572000" cy="579437"/>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Magnetic Field Direction</a:t>
            </a:r>
          </a:p>
        </p:txBody>
      </p:sp>
      <p:sp>
        <p:nvSpPr>
          <p:cNvPr id="141317" name="Text Box 5"/>
          <p:cNvSpPr txBox="1">
            <a:spLocks noChangeArrowheads="1"/>
          </p:cNvSpPr>
          <p:nvPr/>
        </p:nvSpPr>
        <p:spPr bwMode="auto">
          <a:xfrm>
            <a:off x="4146550" y="3657600"/>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Surface Pits/Light</a:t>
            </a:r>
          </a:p>
        </p:txBody>
      </p:sp>
      <p:sp>
        <p:nvSpPr>
          <p:cNvPr id="141318" name="Text Box 6"/>
          <p:cNvSpPr txBox="1">
            <a:spLocks noChangeArrowheads="1"/>
          </p:cNvSpPr>
          <p:nvPr/>
        </p:nvSpPr>
        <p:spPr bwMode="auto">
          <a:xfrm>
            <a:off x="5943600" y="4219575"/>
            <a:ext cx="3886200" cy="579438"/>
          </a:xfrm>
          <a:prstGeom prst="rect">
            <a:avLst/>
          </a:prstGeom>
          <a:noFill/>
          <a:ln w="9525">
            <a:noFill/>
            <a:miter lim="800000"/>
            <a:headEnd/>
            <a:tailEnd/>
          </a:ln>
          <a:effectLst/>
        </p:spPr>
        <p:txBody>
          <a:bodyPr>
            <a:spAutoFit/>
          </a:bodyPr>
          <a:lstStyle/>
          <a:p>
            <a:pPr>
              <a:spcBef>
                <a:spcPct val="50000"/>
              </a:spcBef>
            </a:pPr>
            <a:r>
              <a:rPr lang="en-US" altLang="en-US" sz="3200">
                <a:solidFill>
                  <a:schemeClr val="hlink"/>
                </a:solidFill>
              </a:rPr>
              <a:t>Electrical Charge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 calcmode="lin" valueType="num">
                                      <p:cBhvr additive="base">
                                        <p:cTn id="7" dur="500" fill="hold"/>
                                        <p:tgtEl>
                                          <p:spTgt spid="141316"/>
                                        </p:tgtEl>
                                        <p:attrNameLst>
                                          <p:attrName>ppt_x</p:attrName>
                                        </p:attrNameLst>
                                      </p:cBhvr>
                                      <p:tavLst>
                                        <p:tav tm="0">
                                          <p:val>
                                            <p:strVal val="0-#ppt_w/2"/>
                                          </p:val>
                                        </p:tav>
                                        <p:tav tm="100000">
                                          <p:val>
                                            <p:strVal val="#ppt_x"/>
                                          </p:val>
                                        </p:tav>
                                      </p:tavLst>
                                    </p:anim>
                                    <p:anim calcmode="lin" valueType="num">
                                      <p:cBhvr additive="base">
                                        <p:cTn id="8" dur="500" fill="hold"/>
                                        <p:tgtEl>
                                          <p:spTgt spid="141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0-#ppt_w/2"/>
                                          </p:val>
                                        </p:tav>
                                        <p:tav tm="100000">
                                          <p:val>
                                            <p:strVal val="#ppt_x"/>
                                          </p:val>
                                        </p:tav>
                                      </p:tavLst>
                                    </p:anim>
                                    <p:anim calcmode="lin" valueType="num">
                                      <p:cBhvr additive="base">
                                        <p:cTn id="14" dur="500" fill="hold"/>
                                        <p:tgtEl>
                                          <p:spTgt spid="1413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1318"/>
                                        </p:tgtEl>
                                        <p:attrNameLst>
                                          <p:attrName>style.visibility</p:attrName>
                                        </p:attrNameLst>
                                      </p:cBhvr>
                                      <p:to>
                                        <p:strVal val="visible"/>
                                      </p:to>
                                    </p:set>
                                    <p:anim calcmode="lin" valueType="num">
                                      <p:cBhvr additive="base">
                                        <p:cTn id="19" dur="500" fill="hold"/>
                                        <p:tgtEl>
                                          <p:spTgt spid="141318"/>
                                        </p:tgtEl>
                                        <p:attrNameLst>
                                          <p:attrName>ppt_x</p:attrName>
                                        </p:attrNameLst>
                                      </p:cBhvr>
                                      <p:tavLst>
                                        <p:tav tm="0">
                                          <p:val>
                                            <p:strVal val="0-#ppt_w/2"/>
                                          </p:val>
                                        </p:tav>
                                        <p:tav tm="100000">
                                          <p:val>
                                            <p:strVal val="#ppt_x"/>
                                          </p:val>
                                        </p:tav>
                                      </p:tavLst>
                                    </p:anim>
                                    <p:anim calcmode="lin" valueType="num">
                                      <p:cBhvr additive="base">
                                        <p:cTn id="20" dur="500" fill="hold"/>
                                        <p:tgtEl>
                                          <p:spTgt spid="141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utoUpdateAnimBg="0"/>
      <p:bldP spid="141317" grpId="0" autoUpdateAnimBg="0"/>
      <p:bldP spid="141318"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miter lim="800000"/>
            <a:headEnd/>
            <a:tailEnd/>
          </a:ln>
        </p:spPr>
        <p:txBody>
          <a:bodyPr/>
          <a:lstStyle/>
          <a:p>
            <a:r>
              <a:rPr lang="en-US" altLang="en-US"/>
              <a:t>Chapter 1            </a:t>
            </a:r>
            <a:fld id="{A39E3B24-29F2-4DB5-A2C8-457C1D84F23E}" type="slidenum">
              <a:rPr lang="en-US" altLang="en-US"/>
              <a:pPr/>
              <a:t>37</a:t>
            </a:fld>
            <a:endParaRPr lang="en-US" altLang="en-US"/>
          </a:p>
        </p:txBody>
      </p:sp>
      <p:sp>
        <p:nvSpPr>
          <p:cNvPr id="23555" name="Rectangle 2"/>
          <p:cNvSpPr>
            <a:spLocks noGrp="1" noChangeArrowheads="1"/>
          </p:cNvSpPr>
          <p:nvPr>
            <p:ph type="title"/>
          </p:nvPr>
        </p:nvSpPr>
        <p:spPr>
          <a:xfrm>
            <a:off x="191343" y="404664"/>
            <a:ext cx="10410395" cy="527199"/>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r>
              <a:rPr lang="en-US" altLang="en-US" sz="4000" b="1" dirty="0">
                <a:solidFill>
                  <a:schemeClr val="tx1"/>
                </a:solidFill>
                <a:latin typeface="Arial Black" panose="020B0A04020102020204" pitchFamily="34" charset="0"/>
                <a:cs typeface="Times New Roman" panose="02020603050405020304" pitchFamily="18" charset="0"/>
              </a:rPr>
              <a:t>Number Systems </a:t>
            </a:r>
            <a:r>
              <a:rPr lang="en-US" altLang="en-US" sz="4000" b="1" dirty="0" smtClean="0">
                <a:solidFill>
                  <a:schemeClr val="tx1"/>
                </a:solidFill>
                <a:latin typeface="Arial Black" panose="020B0A04020102020204" pitchFamily="34" charset="0"/>
                <a:cs typeface="Times New Roman" panose="02020603050405020304" pitchFamily="18" charset="0"/>
              </a:rPr>
              <a:t>Representation</a:t>
            </a:r>
            <a:endParaRPr lang="en-US" altLang="en-US" sz="4000" b="1" dirty="0">
              <a:solidFill>
                <a:schemeClr val="tx1"/>
              </a:solidFill>
              <a:latin typeface="Arial Black" panose="020B0A04020102020204" pitchFamily="34" charset="0"/>
              <a:cs typeface="Times New Roman" panose="02020603050405020304" pitchFamily="18" charset="0"/>
            </a:endParaRPr>
          </a:p>
        </p:txBody>
      </p:sp>
      <p:sp>
        <p:nvSpPr>
          <p:cNvPr id="23556" name="Rectangle 3"/>
          <p:cNvSpPr>
            <a:spLocks noGrp="1" noChangeArrowheads="1"/>
          </p:cNvSpPr>
          <p:nvPr>
            <p:ph type="body" idx="1"/>
          </p:nvPr>
        </p:nvSpPr>
        <p:spPr>
          <a:xfrm>
            <a:off x="191343" y="1270001"/>
            <a:ext cx="11305257" cy="5027613"/>
          </a:xfrm>
        </p:spPr>
        <p:txBody>
          <a:bodyPr/>
          <a:lstStyle/>
          <a:p>
            <a:r>
              <a:rPr lang="en-US" altLang="en-US" dirty="0"/>
              <a:t>Positive radix, positional number systems</a:t>
            </a:r>
          </a:p>
          <a:p>
            <a:r>
              <a:rPr lang="en-US" altLang="en-US" dirty="0"/>
              <a:t>A number with </a:t>
            </a:r>
            <a:r>
              <a:rPr lang="en-US" altLang="en-US" i="1" dirty="0"/>
              <a:t>radix</a:t>
            </a:r>
            <a:r>
              <a:rPr lang="en-US" altLang="en-US" dirty="0"/>
              <a:t> </a:t>
            </a:r>
            <a:r>
              <a:rPr lang="en-US" altLang="en-US" b="1" i="1" dirty="0"/>
              <a:t>r</a:t>
            </a:r>
            <a:r>
              <a:rPr lang="en-US" altLang="en-US" dirty="0"/>
              <a:t> is represented by a string of digits:</a:t>
            </a:r>
            <a:br>
              <a:rPr lang="en-US" altLang="en-US" dirty="0"/>
            </a:br>
            <a:r>
              <a:rPr lang="en-US" altLang="en-US" dirty="0"/>
              <a:t>     </a:t>
            </a:r>
            <a:r>
              <a:rPr lang="en-US" altLang="en-US" b="1" i="1" dirty="0"/>
              <a:t>A</a:t>
            </a:r>
            <a:r>
              <a:rPr lang="en-US" altLang="en-US" b="1" baseline="-25000" dirty="0"/>
              <a:t>n </a:t>
            </a:r>
            <a:r>
              <a:rPr lang="en-US" altLang="en-US" baseline="-25000" dirty="0"/>
              <a:t>- </a:t>
            </a:r>
            <a:r>
              <a:rPr lang="en-US" altLang="en-US" b="1" baseline="-25000" dirty="0"/>
              <a:t>1</a:t>
            </a:r>
            <a:r>
              <a:rPr lang="en-US" altLang="en-US" b="1" i="1" dirty="0"/>
              <a:t>A</a:t>
            </a:r>
            <a:r>
              <a:rPr lang="en-US" altLang="en-US" b="1" baseline="-25000" dirty="0"/>
              <a:t>n </a:t>
            </a:r>
            <a:r>
              <a:rPr lang="en-US" altLang="en-US" baseline="-25000" dirty="0"/>
              <a:t>- </a:t>
            </a:r>
            <a:r>
              <a:rPr lang="en-US" altLang="en-US" b="1" baseline="-25000" dirty="0"/>
              <a:t>2</a:t>
            </a:r>
            <a:r>
              <a:rPr lang="en-US" altLang="en-US" b="1" dirty="0"/>
              <a:t> … </a:t>
            </a:r>
            <a:r>
              <a:rPr lang="en-US" altLang="en-US" b="1" i="1" dirty="0"/>
              <a:t>A</a:t>
            </a:r>
            <a:r>
              <a:rPr lang="en-US" altLang="en-US" b="1" baseline="-25000" dirty="0"/>
              <a:t>1</a:t>
            </a:r>
            <a:r>
              <a:rPr lang="en-US" altLang="en-US" b="1" i="1" dirty="0"/>
              <a:t>A</a:t>
            </a:r>
            <a:r>
              <a:rPr lang="en-US" altLang="en-US" b="1" baseline="-25000" dirty="0"/>
              <a:t>0 </a:t>
            </a:r>
            <a:r>
              <a:rPr lang="en-US" altLang="en-US" b="1" dirty="0"/>
              <a:t>. </a:t>
            </a:r>
            <a:r>
              <a:rPr lang="en-US" altLang="en-US" b="1" i="1" dirty="0"/>
              <a:t>A</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2 </a:t>
            </a:r>
            <a:r>
              <a:rPr lang="en-US" altLang="en-US" b="1" dirty="0"/>
              <a:t>… </a:t>
            </a:r>
            <a:r>
              <a:rPr lang="en-US" altLang="en-US" b="1" i="1" dirty="0"/>
              <a:t>A</a:t>
            </a:r>
            <a:r>
              <a:rPr lang="en-US" altLang="en-US" baseline="-25000" dirty="0"/>
              <a:t>- </a:t>
            </a:r>
            <a:r>
              <a:rPr lang="en-US" altLang="en-US" b="1" baseline="-25000" dirty="0"/>
              <a:t>m </a:t>
            </a:r>
            <a:r>
              <a:rPr lang="en-US" altLang="en-US" b="1" baseline="-25000" dirty="0">
                <a:latin typeface="Symbol" pitchFamily="18" charset="2"/>
              </a:rPr>
              <a:t>+</a:t>
            </a:r>
            <a:r>
              <a:rPr lang="en-US" altLang="en-US" baseline="-25000" dirty="0"/>
              <a:t> </a:t>
            </a:r>
            <a:r>
              <a:rPr lang="en-US" altLang="en-US" b="1" baseline="-25000" dirty="0"/>
              <a:t>1 </a:t>
            </a:r>
            <a:r>
              <a:rPr lang="en-US" altLang="en-US" b="1" i="1" dirty="0"/>
              <a:t>A</a:t>
            </a:r>
            <a:r>
              <a:rPr lang="en-US" altLang="en-US" baseline="-25000" dirty="0"/>
              <a:t>- </a:t>
            </a:r>
            <a:r>
              <a:rPr lang="en-US" altLang="en-US" b="1" baseline="-25000" dirty="0"/>
              <a:t>m</a:t>
            </a:r>
            <a:r>
              <a:rPr lang="en-US" altLang="en-US" baseline="-25000" dirty="0"/>
              <a:t> </a:t>
            </a:r>
            <a:br>
              <a:rPr lang="en-US" altLang="en-US" baseline="-25000" dirty="0"/>
            </a:br>
            <a:r>
              <a:rPr lang="en-US" altLang="en-US" dirty="0"/>
              <a:t>in which </a:t>
            </a:r>
            <a:r>
              <a:rPr lang="en-US" altLang="en-US" b="1" dirty="0"/>
              <a:t>0 </a:t>
            </a:r>
            <a:r>
              <a:rPr lang="en-US" altLang="en-US" b="1" dirty="0">
                <a:latin typeface="Symbol" pitchFamily="18" charset="2"/>
              </a:rPr>
              <a:t>£ </a:t>
            </a:r>
            <a:r>
              <a:rPr lang="en-US" altLang="en-US" b="1" i="1" dirty="0"/>
              <a:t>A</a:t>
            </a:r>
            <a:r>
              <a:rPr lang="en-US" altLang="en-US" b="1" baseline="-25000" dirty="0"/>
              <a:t>i</a:t>
            </a:r>
            <a:r>
              <a:rPr lang="en-US" altLang="en-US" b="1" dirty="0"/>
              <a:t> &lt; </a:t>
            </a:r>
            <a:r>
              <a:rPr lang="en-US" altLang="en-US" b="1" i="1" dirty="0"/>
              <a:t>r</a:t>
            </a:r>
            <a:r>
              <a:rPr lang="en-US" altLang="en-US" dirty="0"/>
              <a:t> and </a:t>
            </a:r>
            <a:r>
              <a:rPr lang="en-US" altLang="en-US" b="1" dirty="0"/>
              <a:t>.</a:t>
            </a:r>
            <a:r>
              <a:rPr lang="en-US" altLang="en-US" dirty="0"/>
              <a:t> is the </a:t>
            </a:r>
            <a:r>
              <a:rPr lang="en-US" altLang="en-US" i="1" dirty="0"/>
              <a:t>radix point</a:t>
            </a:r>
            <a:r>
              <a:rPr lang="en-US" altLang="en-US" dirty="0"/>
              <a:t>.</a:t>
            </a:r>
          </a:p>
          <a:p>
            <a:r>
              <a:rPr lang="en-US" altLang="en-US" dirty="0"/>
              <a:t>The string of digits represents the power series:</a:t>
            </a:r>
          </a:p>
          <a:p>
            <a:endParaRPr lang="en-US" altLang="en-US" dirty="0"/>
          </a:p>
        </p:txBody>
      </p:sp>
      <p:sp>
        <p:nvSpPr>
          <p:cNvPr id="23557" name="Rectangle 7"/>
          <p:cNvSpPr>
            <a:spLocks noChangeArrowheads="1"/>
          </p:cNvSpPr>
          <p:nvPr/>
        </p:nvSpPr>
        <p:spPr bwMode="auto">
          <a:xfrm>
            <a:off x="4397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8" name="Rectangle 8"/>
          <p:cNvSpPr>
            <a:spLocks noChangeArrowheads="1"/>
          </p:cNvSpPr>
          <p:nvPr/>
        </p:nvSpPr>
        <p:spPr bwMode="auto">
          <a:xfrm>
            <a:off x="6426200"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59" name="Rectangle 9"/>
          <p:cNvSpPr>
            <a:spLocks noChangeArrowheads="1"/>
          </p:cNvSpPr>
          <p:nvPr/>
        </p:nvSpPr>
        <p:spPr bwMode="auto">
          <a:xfrm>
            <a:off x="690562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sp>
        <p:nvSpPr>
          <p:cNvPr id="23560" name="Rectangle 10"/>
          <p:cNvSpPr>
            <a:spLocks noChangeArrowheads="1"/>
          </p:cNvSpPr>
          <p:nvPr/>
        </p:nvSpPr>
        <p:spPr bwMode="auto">
          <a:xfrm>
            <a:off x="8969375" y="4640264"/>
            <a:ext cx="279400" cy="1006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6600">
                <a:solidFill>
                  <a:srgbClr val="000000"/>
                </a:solidFill>
                <a:latin typeface="Symbol" pitchFamily="18" charset="2"/>
              </a:rPr>
              <a:t>)</a:t>
            </a:r>
            <a:endParaRPr lang="en-US" altLang="en-US"/>
          </a:p>
        </p:txBody>
      </p:sp>
      <p:grpSp>
        <p:nvGrpSpPr>
          <p:cNvPr id="2" name="Group 34"/>
          <p:cNvGrpSpPr>
            <a:grpSpLocks/>
          </p:cNvGrpSpPr>
          <p:nvPr/>
        </p:nvGrpSpPr>
        <p:grpSpPr bwMode="auto">
          <a:xfrm>
            <a:off x="2711624" y="4629015"/>
            <a:ext cx="7123113" cy="1433513"/>
            <a:chOff x="772" y="3022"/>
            <a:chExt cx="4487" cy="903"/>
          </a:xfrm>
        </p:grpSpPr>
        <p:sp>
          <p:nvSpPr>
            <p:cNvPr id="23562" name="Rectangle 5"/>
            <p:cNvSpPr>
              <a:spLocks noChangeArrowheads="1"/>
            </p:cNvSpPr>
            <p:nvPr/>
          </p:nvSpPr>
          <p:spPr bwMode="auto">
            <a:xfrm>
              <a:off x="772" y="3228"/>
              <a:ext cx="642"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(Number)</a:t>
              </a:r>
              <a:r>
                <a:rPr lang="en-US" altLang="en-US" baseline="-25000">
                  <a:solidFill>
                    <a:srgbClr val="000000"/>
                  </a:solidFill>
                </a:rPr>
                <a:t>r</a:t>
              </a:r>
            </a:p>
          </p:txBody>
        </p:sp>
        <p:sp>
          <p:nvSpPr>
            <p:cNvPr id="23563" name="Rectangle 6"/>
            <p:cNvSpPr>
              <a:spLocks noChangeArrowheads="1"/>
            </p:cNvSpPr>
            <p:nvPr/>
          </p:nvSpPr>
          <p:spPr bwMode="auto">
            <a:xfrm>
              <a:off x="1636" y="3228"/>
              <a:ext cx="139"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 </a:t>
              </a:r>
              <a:endParaRPr lang="en-US" altLang="en-US"/>
            </a:p>
          </p:txBody>
        </p:sp>
        <p:sp>
          <p:nvSpPr>
            <p:cNvPr id="23564" name="Rectangle 11"/>
            <p:cNvSpPr>
              <a:spLocks noChangeArrowheads="1"/>
            </p:cNvSpPr>
            <p:nvPr/>
          </p:nvSpPr>
          <p:spPr bwMode="auto">
            <a:xfrm>
              <a:off x="3576"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5" name="Rectangle 12"/>
            <p:cNvSpPr>
              <a:spLocks noChangeArrowheads="1"/>
            </p:cNvSpPr>
            <p:nvPr/>
          </p:nvSpPr>
          <p:spPr bwMode="auto">
            <a:xfrm>
              <a:off x="2003" y="3143"/>
              <a:ext cx="282" cy="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4900">
                  <a:solidFill>
                    <a:srgbClr val="000000"/>
                  </a:solidFill>
                  <a:latin typeface="Symbol" pitchFamily="18" charset="2"/>
                </a:rPr>
                <a:t>å</a:t>
              </a:r>
              <a:endParaRPr lang="en-US" altLang="en-US"/>
            </a:p>
          </p:txBody>
        </p:sp>
        <p:sp>
          <p:nvSpPr>
            <p:cNvPr id="23566" name="Rectangle 13"/>
            <p:cNvSpPr>
              <a:spLocks noChangeArrowheads="1"/>
            </p:cNvSpPr>
            <p:nvPr/>
          </p:nvSpPr>
          <p:spPr bwMode="auto">
            <a:xfrm>
              <a:off x="3245" y="3208"/>
              <a:ext cx="150"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a:solidFill>
                    <a:srgbClr val="000000"/>
                  </a:solidFill>
                  <a:latin typeface="Symbol" pitchFamily="18" charset="2"/>
                </a:rPr>
                <a:t>+</a:t>
              </a:r>
              <a:endParaRPr lang="en-US" altLang="en-US"/>
            </a:p>
          </p:txBody>
        </p:sp>
        <p:sp>
          <p:nvSpPr>
            <p:cNvPr id="23567" name="Rectangle 14"/>
            <p:cNvSpPr>
              <a:spLocks noChangeArrowheads="1"/>
            </p:cNvSpPr>
            <p:nvPr/>
          </p:nvSpPr>
          <p:spPr bwMode="auto">
            <a:xfrm>
              <a:off x="3478" y="3552"/>
              <a:ext cx="720"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m</a:t>
              </a:r>
              <a:endParaRPr lang="en-US" altLang="en-US"/>
            </a:p>
          </p:txBody>
        </p:sp>
        <p:sp>
          <p:nvSpPr>
            <p:cNvPr id="23568" name="Rectangle 15"/>
            <p:cNvSpPr>
              <a:spLocks noChangeArrowheads="1"/>
            </p:cNvSpPr>
            <p:nvPr/>
          </p:nvSpPr>
          <p:spPr bwMode="auto">
            <a:xfrm>
              <a:off x="4700" y="3217"/>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69" name="Rectangle 16"/>
            <p:cNvSpPr>
              <a:spLocks noChangeArrowheads="1"/>
            </p:cNvSpPr>
            <p:nvPr/>
          </p:nvSpPr>
          <p:spPr bwMode="auto">
            <a:xfrm>
              <a:off x="4296" y="3385"/>
              <a:ext cx="38"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j</a:t>
              </a:r>
              <a:endParaRPr lang="en-US" altLang="en-US"/>
            </a:p>
          </p:txBody>
        </p:sp>
        <p:sp>
          <p:nvSpPr>
            <p:cNvPr id="23570" name="Rectangle 17"/>
            <p:cNvSpPr>
              <a:spLocks noChangeArrowheads="1"/>
            </p:cNvSpPr>
            <p:nvPr/>
          </p:nvSpPr>
          <p:spPr bwMode="auto">
            <a:xfrm>
              <a:off x="3046" y="3217"/>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1" name="Rectangle 18"/>
            <p:cNvSpPr>
              <a:spLocks noChangeArrowheads="1"/>
            </p:cNvSpPr>
            <p:nvPr/>
          </p:nvSpPr>
          <p:spPr bwMode="auto">
            <a:xfrm>
              <a:off x="2050" y="3552"/>
              <a:ext cx="273"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i="1">
                  <a:solidFill>
                    <a:srgbClr val="000000"/>
                  </a:solidFill>
                </a:rPr>
                <a:t>i </a:t>
              </a:r>
              <a:r>
                <a:rPr lang="en-US" altLang="en-US" sz="2000">
                  <a:solidFill>
                    <a:srgbClr val="000000"/>
                  </a:solidFill>
                </a:rPr>
                <a:t>=</a:t>
              </a:r>
              <a:r>
                <a:rPr lang="en-US" altLang="en-US" sz="2000" i="1">
                  <a:solidFill>
                    <a:srgbClr val="000000"/>
                  </a:solidFill>
                </a:rPr>
                <a:t> 0</a:t>
              </a:r>
              <a:endParaRPr lang="en-US" altLang="en-US"/>
            </a:p>
          </p:txBody>
        </p:sp>
        <p:sp>
          <p:nvSpPr>
            <p:cNvPr id="23572" name="Rectangle 19"/>
            <p:cNvSpPr>
              <a:spLocks noChangeArrowheads="1"/>
            </p:cNvSpPr>
            <p:nvPr/>
          </p:nvSpPr>
          <p:spPr bwMode="auto">
            <a:xfrm>
              <a:off x="2680" y="3385"/>
              <a:ext cx="37" cy="19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000">
                  <a:solidFill>
                    <a:srgbClr val="000000"/>
                  </a:solidFill>
                </a:rPr>
                <a:t>i</a:t>
              </a:r>
              <a:endParaRPr lang="en-US" altLang="en-US"/>
            </a:p>
          </p:txBody>
        </p:sp>
        <p:sp>
          <p:nvSpPr>
            <p:cNvPr id="23573" name="Rectangle 20"/>
            <p:cNvSpPr>
              <a:spLocks noChangeArrowheads="1"/>
            </p:cNvSpPr>
            <p:nvPr/>
          </p:nvSpPr>
          <p:spPr bwMode="auto">
            <a:xfrm>
              <a:off x="4555"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4" name="Rectangle 21"/>
            <p:cNvSpPr>
              <a:spLocks noChangeArrowheads="1"/>
            </p:cNvSpPr>
            <p:nvPr/>
          </p:nvSpPr>
          <p:spPr bwMode="auto">
            <a:xfrm>
              <a:off x="4142"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i="1"/>
            </a:p>
          </p:txBody>
        </p:sp>
        <p:sp>
          <p:nvSpPr>
            <p:cNvPr id="23575" name="Rectangle 22"/>
            <p:cNvSpPr>
              <a:spLocks noChangeArrowheads="1"/>
            </p:cNvSpPr>
            <p:nvPr/>
          </p:nvSpPr>
          <p:spPr bwMode="auto">
            <a:xfrm>
              <a:off x="2914" y="3235"/>
              <a:ext cx="94"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r</a:t>
              </a:r>
              <a:endParaRPr lang="en-US" altLang="en-US"/>
            </a:p>
          </p:txBody>
        </p:sp>
        <p:sp>
          <p:nvSpPr>
            <p:cNvPr id="23576" name="Rectangle 23"/>
            <p:cNvSpPr>
              <a:spLocks noChangeArrowheads="1"/>
            </p:cNvSpPr>
            <p:nvPr/>
          </p:nvSpPr>
          <p:spPr bwMode="auto">
            <a:xfrm>
              <a:off x="2516" y="3235"/>
              <a:ext cx="159" cy="330"/>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3400" i="1">
                  <a:solidFill>
                    <a:srgbClr val="000000"/>
                  </a:solidFill>
                </a:rPr>
                <a:t>A</a:t>
              </a:r>
              <a:endParaRPr lang="en-US" altLang="en-US"/>
            </a:p>
          </p:txBody>
        </p:sp>
        <p:sp>
          <p:nvSpPr>
            <p:cNvPr id="23577" name="Rectangle 24"/>
            <p:cNvSpPr>
              <a:spLocks noChangeArrowheads="1"/>
            </p:cNvSpPr>
            <p:nvPr/>
          </p:nvSpPr>
          <p:spPr bwMode="auto">
            <a:xfrm>
              <a:off x="4868" y="3382"/>
              <a:ext cx="3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3578" name="Rectangle 25"/>
            <p:cNvSpPr>
              <a:spLocks noChangeArrowheads="1"/>
            </p:cNvSpPr>
            <p:nvPr/>
          </p:nvSpPr>
          <p:spPr bwMode="auto">
            <a:xfrm>
              <a:off x="1347" y="3735"/>
              <a:ext cx="1478"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(Integer Portion)  </a:t>
              </a:r>
              <a:endParaRPr lang="en-US" altLang="en-US"/>
            </a:p>
          </p:txBody>
        </p:sp>
        <p:sp>
          <p:nvSpPr>
            <p:cNvPr id="23579" name="Rectangle 26"/>
            <p:cNvSpPr>
              <a:spLocks noChangeArrowheads="1"/>
            </p:cNvSpPr>
            <p:nvPr/>
          </p:nvSpPr>
          <p:spPr bwMode="auto">
            <a:xfrm>
              <a:off x="3269" y="3751"/>
              <a:ext cx="73" cy="174"/>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a:t>
              </a:r>
              <a:endParaRPr lang="en-US" altLang="en-US"/>
            </a:p>
          </p:txBody>
        </p:sp>
        <p:sp>
          <p:nvSpPr>
            <p:cNvPr id="23580" name="Rectangle 27"/>
            <p:cNvSpPr>
              <a:spLocks noChangeArrowheads="1"/>
            </p:cNvSpPr>
            <p:nvPr/>
          </p:nvSpPr>
          <p:spPr bwMode="auto">
            <a:xfrm>
              <a:off x="3294" y="3735"/>
              <a:ext cx="1965" cy="174"/>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a:solidFill>
                    <a:srgbClr val="000000"/>
                  </a:solidFill>
                </a:rPr>
                <a:t>  (Fraction Portion)</a:t>
              </a:r>
              <a:endParaRPr lang="en-US" altLang="en-US"/>
            </a:p>
          </p:txBody>
        </p:sp>
        <p:sp>
          <p:nvSpPr>
            <p:cNvPr id="23581" name="Rectangle 28"/>
            <p:cNvSpPr>
              <a:spLocks noChangeArrowheads="1"/>
            </p:cNvSpPr>
            <p:nvPr/>
          </p:nvSpPr>
          <p:spPr bwMode="auto">
            <a:xfrm>
              <a:off x="4924" y="3781"/>
              <a:ext cx="22" cy="116"/>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200">
                  <a:solidFill>
                    <a:srgbClr val="000000"/>
                  </a:solidFill>
                </a:rPr>
                <a:t> </a:t>
              </a:r>
              <a:endParaRPr lang="en-US" altLang="en-US"/>
            </a:p>
          </p:txBody>
        </p:sp>
        <p:sp>
          <p:nvSpPr>
            <p:cNvPr id="23582" name="Oval 29"/>
            <p:cNvSpPr>
              <a:spLocks noChangeArrowheads="1"/>
            </p:cNvSpPr>
            <p:nvPr/>
          </p:nvSpPr>
          <p:spPr bwMode="auto">
            <a:xfrm>
              <a:off x="2813" y="3411"/>
              <a:ext cx="27" cy="27"/>
            </a:xfrm>
            <a:prstGeom prst="ellipse">
              <a:avLst/>
            </a:prstGeom>
            <a:solidFill>
              <a:schemeClr val="tx1"/>
            </a:solidFill>
            <a:ln w="1588">
              <a:solidFill>
                <a:srgbClr val="FFFFFF"/>
              </a:solidFill>
              <a:round/>
              <a:headEnd/>
              <a:tailEnd/>
            </a:ln>
            <a:effectLst/>
          </p:spPr>
          <p:txBody>
            <a:bodyPr wrap="none" anchor="ctr"/>
            <a:lstStyle/>
            <a:p>
              <a:pPr algn="ctr">
                <a:spcBef>
                  <a:spcPct val="20000"/>
                </a:spcBef>
                <a:buFont typeface="Wingdings" pitchFamily="2" charset="2"/>
                <a:buChar char="§"/>
              </a:pPr>
              <a:endParaRPr lang="en-US" altLang="en-US" sz="2400"/>
            </a:p>
          </p:txBody>
        </p:sp>
        <p:sp>
          <p:nvSpPr>
            <p:cNvPr id="23583" name="Oval 30"/>
            <p:cNvSpPr>
              <a:spLocks noChangeArrowheads="1"/>
            </p:cNvSpPr>
            <p:nvPr/>
          </p:nvSpPr>
          <p:spPr bwMode="auto">
            <a:xfrm>
              <a:off x="4421" y="3396"/>
              <a:ext cx="27" cy="27"/>
            </a:xfrm>
            <a:prstGeom prst="ellipse">
              <a:avLst/>
            </a:prstGeom>
            <a:solidFill>
              <a:schemeClr val="tx1"/>
            </a:solidFill>
            <a:ln w="1588">
              <a:solidFill>
                <a:srgbClr val="FFFFFF"/>
              </a:solidFill>
              <a:round/>
              <a:headEnd/>
              <a:tailEnd/>
            </a:ln>
            <a:effectLst/>
          </p:spPr>
          <p:txBody>
            <a:bodyPr wrap="none" anchor="ctr"/>
            <a:lstStyle/>
            <a:p>
              <a:pPr>
                <a:spcBef>
                  <a:spcPct val="20000"/>
                </a:spcBef>
                <a:buFont typeface="Wingdings" pitchFamily="2" charset="2"/>
                <a:buChar char="§"/>
              </a:pPr>
              <a:endParaRPr lang="en-IN"/>
            </a:p>
          </p:txBody>
        </p:sp>
        <p:sp>
          <p:nvSpPr>
            <p:cNvPr id="23584" name="Rectangle 31"/>
            <p:cNvSpPr>
              <a:spLocks noChangeArrowheads="1"/>
            </p:cNvSpPr>
            <p:nvPr/>
          </p:nvSpPr>
          <p:spPr bwMode="auto">
            <a:xfrm>
              <a:off x="2009" y="3052"/>
              <a:ext cx="65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i = n - 1</a:t>
              </a:r>
              <a:endParaRPr lang="en-US" altLang="en-US"/>
            </a:p>
          </p:txBody>
        </p:sp>
        <p:sp>
          <p:nvSpPr>
            <p:cNvPr id="23585" name="Rectangle 32"/>
            <p:cNvSpPr>
              <a:spLocks noChangeArrowheads="1"/>
            </p:cNvSpPr>
            <p:nvPr/>
          </p:nvSpPr>
          <p:spPr bwMode="auto">
            <a:xfrm>
              <a:off x="3647" y="3022"/>
              <a:ext cx="416" cy="192"/>
            </a:xfrm>
            <a:prstGeom prst="rect">
              <a:avLst/>
            </a:prstGeom>
            <a:noFill/>
            <a:ln w="9525">
              <a:noFill/>
              <a:miter lim="800000"/>
              <a:headEnd/>
              <a:tailEnd/>
            </a:ln>
          </p:spPr>
          <p:txBody>
            <a:bodyPr lIns="0" tIns="0" rIns="0" bIns="0">
              <a:spAutoFit/>
            </a:bodyPr>
            <a:lstStyle/>
            <a:p>
              <a:pPr algn="ctr">
                <a:spcBef>
                  <a:spcPct val="20000"/>
                </a:spcBef>
                <a:buFont typeface="Wingdings" pitchFamily="2" charset="2"/>
                <a:buNone/>
              </a:pPr>
              <a:r>
                <a:rPr lang="en-US" altLang="en-US" sz="2000">
                  <a:solidFill>
                    <a:srgbClr val="000000"/>
                  </a:solidFill>
                </a:rPr>
                <a:t>j = - 1</a:t>
              </a:r>
              <a:endParaRPr lang="en-US" altLang="en-US"/>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miter lim="800000"/>
            <a:headEnd/>
            <a:tailEnd/>
          </a:ln>
        </p:spPr>
        <p:txBody>
          <a:bodyPr/>
          <a:lstStyle/>
          <a:p>
            <a:r>
              <a:rPr lang="en-US" altLang="en-US"/>
              <a:t>Chapter 1            </a:t>
            </a:r>
            <a:fld id="{D084DC9B-6760-447F-918B-849832787F7A}" type="slidenum">
              <a:rPr lang="en-US" altLang="en-US"/>
              <a:pPr/>
              <a:t>38</a:t>
            </a:fld>
            <a:endParaRPr lang="en-US" altLang="en-US"/>
          </a:p>
        </p:txBody>
      </p:sp>
      <p:sp>
        <p:nvSpPr>
          <p:cNvPr id="24579" name="Rectangle 1026"/>
          <p:cNvSpPr>
            <a:spLocks noGrp="1" noChangeArrowheads="1"/>
          </p:cNvSpPr>
          <p:nvPr>
            <p:ph type="title"/>
          </p:nvPr>
        </p:nvSpPr>
        <p:spPr>
          <a:xfrm>
            <a:off x="263352" y="260649"/>
            <a:ext cx="10081120" cy="576064"/>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dirty="0">
                <a:latin typeface="Arial Black" panose="020B0A04020102020204" pitchFamily="34" charset="0"/>
              </a:rPr>
              <a:t>Number Systems – Examples</a:t>
            </a:r>
          </a:p>
        </p:txBody>
      </p:sp>
      <p:graphicFrame>
        <p:nvGraphicFramePr>
          <p:cNvPr id="249070" name="Group 1262">
            <a:extLst>
              <a:ext uri="{FF2B5EF4-FFF2-40B4-BE49-F238E27FC236}">
                <a16:creationId xmlns="" xmlns:a16="http://schemas.microsoft.com/office/drawing/2014/main" id="{8A4DF870-5737-4240-A7D9-32595F0B5CEE}"/>
              </a:ext>
            </a:extLst>
          </p:cNvPr>
          <p:cNvGraphicFramePr>
            <a:graphicFrameLocks noGrp="1"/>
          </p:cNvGraphicFramePr>
          <p:nvPr/>
        </p:nvGraphicFramePr>
        <p:xfrm>
          <a:off x="2032000" y="1524000"/>
          <a:ext cx="8013700" cy="4754880"/>
        </p:xfrm>
        <a:graphic>
          <a:graphicData uri="http://schemas.openxmlformats.org/drawingml/2006/table">
            <a:tbl>
              <a:tblPr/>
              <a:tblGrid>
                <a:gridCol w="1562100">
                  <a:extLst>
                    <a:ext uri="{9D8B030D-6E8A-4147-A177-3AD203B41FA5}">
                      <a16:colId xmlns="" xmlns:a16="http://schemas.microsoft.com/office/drawing/2014/main" val="1817733999"/>
                    </a:ext>
                  </a:extLst>
                </a:gridCol>
                <a:gridCol w="2743200">
                  <a:extLst>
                    <a:ext uri="{9D8B030D-6E8A-4147-A177-3AD203B41FA5}">
                      <a16:colId xmlns="" xmlns:a16="http://schemas.microsoft.com/office/drawing/2014/main" val="242980274"/>
                    </a:ext>
                  </a:extLst>
                </a:gridCol>
                <a:gridCol w="1714500">
                  <a:extLst>
                    <a:ext uri="{9D8B030D-6E8A-4147-A177-3AD203B41FA5}">
                      <a16:colId xmlns="" xmlns:a16="http://schemas.microsoft.com/office/drawing/2014/main" val="782366477"/>
                    </a:ext>
                  </a:extLst>
                </a:gridCol>
                <a:gridCol w="1993900">
                  <a:extLst>
                    <a:ext uri="{9D8B030D-6E8A-4147-A177-3AD203B41FA5}">
                      <a16:colId xmlns="" xmlns:a16="http://schemas.microsoft.com/office/drawing/2014/main" val="1570488126"/>
                    </a:ext>
                  </a:extLst>
                </a:gridCol>
              </a:tblGrid>
              <a:tr h="3175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General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Decimal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Binary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02584949"/>
                  </a:ext>
                </a:extLst>
              </a:tr>
              <a:tr h="2698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(Base)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700533198"/>
                  </a:ext>
                </a:extLst>
              </a:tr>
              <a:tr h="2714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r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 =&gt;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59971222"/>
                  </a:ext>
                </a:extLst>
              </a:tr>
              <a:tr h="30305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Powers of     4          </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Radix           5</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a:t>
                      </a:r>
                      <a:r>
                        <a:rPr kumimoji="0" lang="en-US" altLang="en-US" sz="1800" b="1" i="0" u="none" strike="noStrike" cap="none" normalizeH="0" baseline="30000">
                          <a:ln>
                            <a:noFill/>
                          </a:ln>
                          <a:solidFill>
                            <a:schemeClr val="tx1"/>
                          </a:solidFill>
                          <a:effectLst/>
                          <a:latin typeface="Times New Roman" panose="02020603050405020304" pitchFamily="18" charset="0"/>
                        </a:rPr>
                        <a:t>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-3</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r </a:t>
                      </a:r>
                      <a:r>
                        <a:rPr kumimoji="0" lang="en-US" altLang="en-US" sz="1800" b="1" i="0" u="none" strike="noStrike" cap="none" normalizeH="0" baseline="30000">
                          <a:ln>
                            <a:noFill/>
                          </a:ln>
                          <a:solidFill>
                            <a:schemeClr val="tx1"/>
                          </a:solidFill>
                          <a:effectLst/>
                          <a:latin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100,000</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4</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8</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16</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32</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0.125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0.0625</a:t>
                      </a:r>
                    </a:p>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0.03125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100270476"/>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2"/>
          <p:cNvSpPr>
            <a:spLocks noGrp="1"/>
          </p:cNvSpPr>
          <p:nvPr>
            <p:ph type="sldNum" sz="quarter" idx="10"/>
          </p:nvPr>
        </p:nvSpPr>
        <p:spPr>
          <a:noFill/>
          <a:ln>
            <a:miter lim="800000"/>
            <a:headEnd/>
            <a:tailEnd/>
          </a:ln>
        </p:spPr>
        <p:txBody>
          <a:bodyPr/>
          <a:lstStyle/>
          <a:p>
            <a:r>
              <a:rPr lang="en-US" altLang="en-US"/>
              <a:t>Chapter 1            </a:t>
            </a:r>
            <a:fld id="{3F5BEEDC-90B2-42CE-A4FC-080B5E4D9C13}" type="slidenum">
              <a:rPr lang="en-US" altLang="en-US"/>
              <a:pPr/>
              <a:t>39</a:t>
            </a:fld>
            <a:endParaRPr lang="en-US" altLang="en-US"/>
          </a:p>
        </p:txBody>
      </p:sp>
      <p:sp>
        <p:nvSpPr>
          <p:cNvPr id="25603" name="Rectangle 2"/>
          <p:cNvSpPr>
            <a:spLocks noGrp="1" noChangeArrowheads="1"/>
          </p:cNvSpPr>
          <p:nvPr>
            <p:ph type="title"/>
          </p:nvPr>
        </p:nvSpPr>
        <p:spPr>
          <a:xfrm>
            <a:off x="819876" y="367668"/>
            <a:ext cx="9118924" cy="838200"/>
          </a:xfrm>
        </p:spPr>
        <p:txBody>
          <a:bodyPr/>
          <a:lstStyle/>
          <a:p>
            <a:r>
              <a:rPr lang="en-US" altLang="en-US" dirty="0"/>
              <a:t>Special Powers of 2</a:t>
            </a:r>
          </a:p>
        </p:txBody>
      </p:sp>
      <p:sp>
        <p:nvSpPr>
          <p:cNvPr id="247811" name="Rectangle 3"/>
          <p:cNvSpPr>
            <a:spLocks noChangeArrowheads="1"/>
          </p:cNvSpPr>
          <p:nvPr/>
        </p:nvSpPr>
        <p:spPr bwMode="auto">
          <a:xfrm>
            <a:off x="2606971" y="2141539"/>
            <a:ext cx="5257208"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10 </a:t>
            </a:r>
            <a:r>
              <a:rPr lang="en-US" altLang="en-US" sz="3200">
                <a:solidFill>
                  <a:srgbClr val="000000"/>
                </a:solidFill>
              </a:rPr>
              <a:t> (1024) is Kilo, denoted "K"</a:t>
            </a:r>
            <a:endParaRPr lang="en-US" altLang="en-US" sz="3200"/>
          </a:p>
        </p:txBody>
      </p:sp>
      <p:sp>
        <p:nvSpPr>
          <p:cNvPr id="25605" name="Rectangle 4"/>
          <p:cNvSpPr>
            <a:spLocks noChangeArrowheads="1"/>
          </p:cNvSpPr>
          <p:nvPr/>
        </p:nvSpPr>
        <p:spPr bwMode="auto">
          <a:xfrm>
            <a:off x="9785889" y="21415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3" name="Rectangle 5"/>
          <p:cNvSpPr>
            <a:spLocks noChangeArrowheads="1"/>
          </p:cNvSpPr>
          <p:nvPr/>
        </p:nvSpPr>
        <p:spPr bwMode="auto">
          <a:xfrm>
            <a:off x="2028826" y="3022601"/>
            <a:ext cx="7470775" cy="492443"/>
          </a:xfrm>
          <a:prstGeom prst="rect">
            <a:avLst/>
          </a:prstGeom>
          <a:noFill/>
          <a:ln w="9525">
            <a:noFill/>
            <a:miter lim="800000"/>
            <a:headEnd/>
            <a:tailEnd/>
          </a:ln>
        </p:spPr>
        <p:txBody>
          <a:bodyPr lIns="0" tIns="0" rIns="0" bIns="0">
            <a:spAutoFit/>
          </a:bodyPr>
          <a:lstStyle/>
          <a:p>
            <a:pPr algn="ctr">
              <a:spcBef>
                <a:spcPct val="20000"/>
              </a:spcBef>
              <a:buClr>
                <a:schemeClr val="hlink"/>
              </a:buClr>
              <a:buFont typeface="Wingdings" pitchFamily="2" charset="2"/>
              <a:buChar char="§"/>
            </a:pPr>
            <a:r>
              <a:rPr lang="en-US" altLang="en-US" sz="3200">
                <a:solidFill>
                  <a:srgbClr val="000000"/>
                </a:solidFill>
              </a:rPr>
              <a:t> 2</a:t>
            </a:r>
            <a:r>
              <a:rPr lang="en-US" altLang="en-US" sz="4000" baseline="30000">
                <a:solidFill>
                  <a:srgbClr val="000000"/>
                </a:solidFill>
              </a:rPr>
              <a:t>20</a:t>
            </a:r>
            <a:r>
              <a:rPr lang="en-US" altLang="en-US" sz="3200">
                <a:solidFill>
                  <a:srgbClr val="000000"/>
                </a:solidFill>
              </a:rPr>
              <a:t> (1,048,576) is Mega, denoted "M"</a:t>
            </a:r>
            <a:endParaRPr lang="en-US" altLang="en-US" sz="3200"/>
          </a:p>
        </p:txBody>
      </p:sp>
      <p:sp>
        <p:nvSpPr>
          <p:cNvPr id="25607" name="Rectangle 6"/>
          <p:cNvSpPr>
            <a:spLocks noChangeArrowheads="1"/>
          </p:cNvSpPr>
          <p:nvPr/>
        </p:nvSpPr>
        <p:spPr bwMode="auto">
          <a:xfrm>
            <a:off x="10114501" y="315912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
        <p:nvSpPr>
          <p:cNvPr id="247815" name="Rectangle 7"/>
          <p:cNvSpPr>
            <a:spLocks noChangeArrowheads="1"/>
          </p:cNvSpPr>
          <p:nvPr/>
        </p:nvSpPr>
        <p:spPr bwMode="auto">
          <a:xfrm>
            <a:off x="2544298" y="3992564"/>
            <a:ext cx="6911316" cy="492443"/>
          </a:xfrm>
          <a:prstGeom prst="rect">
            <a:avLst/>
          </a:prstGeom>
          <a:noFill/>
          <a:ln w="9525">
            <a:noFill/>
            <a:miter lim="800000"/>
            <a:headEnd/>
            <a:tailEnd/>
          </a:ln>
        </p:spPr>
        <p:txBody>
          <a:bodyPr wrap="none" lIns="0" tIns="0" rIns="0" bIns="0">
            <a:spAutoFit/>
          </a:bodyPr>
          <a:lstStyle/>
          <a:p>
            <a:pPr algn="ctr">
              <a:spcBef>
                <a:spcPct val="20000"/>
              </a:spcBef>
              <a:buClr>
                <a:schemeClr val="hlink"/>
              </a:buClr>
              <a:buFont typeface="Wingdings" pitchFamily="2" charset="2"/>
              <a:buChar char="§"/>
            </a:pPr>
            <a:r>
              <a:rPr lang="en-US" altLang="en-US">
                <a:solidFill>
                  <a:srgbClr val="000000"/>
                </a:solidFill>
              </a:rPr>
              <a:t> </a:t>
            </a:r>
            <a:r>
              <a:rPr lang="en-US" altLang="en-US" sz="3200">
                <a:solidFill>
                  <a:srgbClr val="000000"/>
                </a:solidFill>
              </a:rPr>
              <a:t>2</a:t>
            </a:r>
            <a:r>
              <a:rPr lang="en-US" altLang="en-US" sz="4000" baseline="30000">
                <a:solidFill>
                  <a:srgbClr val="000000"/>
                </a:solidFill>
              </a:rPr>
              <a:t>30</a:t>
            </a:r>
            <a:r>
              <a:rPr lang="en-US" altLang="en-US" sz="3200">
                <a:solidFill>
                  <a:srgbClr val="000000"/>
                </a:solidFill>
              </a:rPr>
              <a:t> (1,073, 741,824)is Giga, denoted "G"</a:t>
            </a:r>
            <a:endParaRPr lang="en-US" altLang="en-US" sz="3200"/>
          </a:p>
        </p:txBody>
      </p:sp>
      <p:sp>
        <p:nvSpPr>
          <p:cNvPr id="25609" name="Rectangle 8"/>
          <p:cNvSpPr>
            <a:spLocks noChangeArrowheads="1"/>
          </p:cNvSpPr>
          <p:nvPr/>
        </p:nvSpPr>
        <p:spPr bwMode="auto">
          <a:xfrm>
            <a:off x="9885901" y="417671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1"/>
                                        </p:tgtEl>
                                        <p:attrNameLst>
                                          <p:attrName>style.visibility</p:attrName>
                                        </p:attrNameLst>
                                      </p:cBhvr>
                                      <p:to>
                                        <p:strVal val="visible"/>
                                      </p:to>
                                    </p:set>
                                    <p:anim calcmode="lin" valueType="num">
                                      <p:cBhvr additive="base">
                                        <p:cTn id="7" dur="500" fill="hold"/>
                                        <p:tgtEl>
                                          <p:spTgt spid="247811"/>
                                        </p:tgtEl>
                                        <p:attrNameLst>
                                          <p:attrName>ppt_x</p:attrName>
                                        </p:attrNameLst>
                                      </p:cBhvr>
                                      <p:tavLst>
                                        <p:tav tm="0">
                                          <p:val>
                                            <p:strVal val="0-#ppt_w/2"/>
                                          </p:val>
                                        </p:tav>
                                        <p:tav tm="100000">
                                          <p:val>
                                            <p:strVal val="#ppt_x"/>
                                          </p:val>
                                        </p:tav>
                                      </p:tavLst>
                                    </p:anim>
                                    <p:anim calcmode="lin" valueType="num">
                                      <p:cBhvr additive="base">
                                        <p:cTn id="8" dur="500" fill="hold"/>
                                        <p:tgtEl>
                                          <p:spTgt spid="2478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3"/>
                                        </p:tgtEl>
                                        <p:attrNameLst>
                                          <p:attrName>style.visibility</p:attrName>
                                        </p:attrNameLst>
                                      </p:cBhvr>
                                      <p:to>
                                        <p:strVal val="visible"/>
                                      </p:to>
                                    </p:set>
                                    <p:anim calcmode="lin" valueType="num">
                                      <p:cBhvr additive="base">
                                        <p:cTn id="13" dur="500" fill="hold"/>
                                        <p:tgtEl>
                                          <p:spTgt spid="247813"/>
                                        </p:tgtEl>
                                        <p:attrNameLst>
                                          <p:attrName>ppt_x</p:attrName>
                                        </p:attrNameLst>
                                      </p:cBhvr>
                                      <p:tavLst>
                                        <p:tav tm="0">
                                          <p:val>
                                            <p:strVal val="0-#ppt_w/2"/>
                                          </p:val>
                                        </p:tav>
                                        <p:tav tm="100000">
                                          <p:val>
                                            <p:strVal val="#ppt_x"/>
                                          </p:val>
                                        </p:tav>
                                      </p:tavLst>
                                    </p:anim>
                                    <p:anim calcmode="lin" valueType="num">
                                      <p:cBhvr additive="base">
                                        <p:cTn id="14"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7815"/>
                                        </p:tgtEl>
                                        <p:attrNameLst>
                                          <p:attrName>style.visibility</p:attrName>
                                        </p:attrNameLst>
                                      </p:cBhvr>
                                      <p:to>
                                        <p:strVal val="visible"/>
                                      </p:to>
                                    </p:set>
                                    <p:anim calcmode="lin" valueType="num">
                                      <p:cBhvr additive="base">
                                        <p:cTn id="19" dur="500" fill="hold"/>
                                        <p:tgtEl>
                                          <p:spTgt spid="247815"/>
                                        </p:tgtEl>
                                        <p:attrNameLst>
                                          <p:attrName>ppt_x</p:attrName>
                                        </p:attrNameLst>
                                      </p:cBhvr>
                                      <p:tavLst>
                                        <p:tav tm="0">
                                          <p:val>
                                            <p:strVal val="#ppt_x"/>
                                          </p:val>
                                        </p:tav>
                                        <p:tav tm="100000">
                                          <p:val>
                                            <p:strVal val="#ppt_x"/>
                                          </p:val>
                                        </p:tav>
                                      </p:tavLst>
                                    </p:anim>
                                    <p:anim calcmode="lin" valueType="num">
                                      <p:cBhvr additive="base">
                                        <p:cTn id="20" dur="500" fill="hold"/>
                                        <p:tgtEl>
                                          <p:spTgt spid="2478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autoUpdateAnimBg="0"/>
      <p:bldP spid="247813" grpId="0" autoUpdateAnimBg="0"/>
      <p:bldP spid="2478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263352" y="990600"/>
            <a:ext cx="11449272" cy="4886672"/>
          </a:xfrm>
        </p:spPr>
        <p:txBody>
          <a:bodyPr>
            <a:normAutofit lnSpcReduction="10000"/>
          </a:bodyPr>
          <a:lstStyle/>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Focuses on the </a:t>
            </a:r>
            <a:r>
              <a:rPr lang="en-US" sz="2400" b="1" dirty="0">
                <a:latin typeface="Arial" panose="020B0604020202020204" pitchFamily="34" charset="0"/>
                <a:cs typeface="Arial" panose="020B0604020202020204" pitchFamily="34" charset="0"/>
              </a:rPr>
              <a:t>structure(</a:t>
            </a:r>
            <a:r>
              <a:rPr lang="en-US" sz="2400" dirty="0">
                <a:latin typeface="Arial" panose="020B0604020202020204" pitchFamily="34" charset="0"/>
                <a:cs typeface="Arial" panose="020B0604020202020204" pitchFamily="34" charset="0"/>
              </a:rPr>
              <a:t>the way in which the components are interrelated</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and behavior of the computer system and refers to the logical aspects of system implementation as seen by the programmer</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Computer architecture includes many elements such as </a:t>
            </a:r>
          </a:p>
          <a:p>
            <a:pPr marL="457200" lvl="1" indent="0" algn="just">
              <a:buNone/>
            </a:pPr>
            <a:r>
              <a:rPr lang="en-US" dirty="0">
                <a:latin typeface="Arial" panose="020B0604020202020204" pitchFamily="34" charset="0"/>
                <a:cs typeface="Arial" panose="020B0604020202020204" pitchFamily="34" charset="0"/>
              </a:rPr>
              <a:t>instruction sets and formats, operation codes, data types, the number and types of registers, addressing modes, main memory access methods, and various I/O mechanisms.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architecture of a system directly affects the logical execution of programs.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computer architecture for a given machine is the combination of its hardware components plus its instruction set architecture (ISA). </a:t>
            </a:r>
          </a:p>
          <a:p>
            <a:pPr algn="just">
              <a:buFont typeface="Wingdings" panose="05000000000000000000" pitchFamily="2" charset="2"/>
              <a:buChar char="Ø"/>
            </a:pPr>
            <a:r>
              <a:rPr lang="en-US" sz="2400" dirty="0">
                <a:latin typeface="Arial" panose="020B0604020202020204" pitchFamily="34" charset="0"/>
                <a:cs typeface="Arial" panose="020B0604020202020204" pitchFamily="34" charset="0"/>
              </a:rPr>
              <a:t>The ISA is the interface between all the software that runs on the machine and the hard</a:t>
            </a:r>
          </a:p>
          <a:p>
            <a:pPr algn="just">
              <a:buFont typeface="Wingdings" panose="05000000000000000000" pitchFamily="2" charset="2"/>
              <a:buChar char="Ø"/>
            </a:pPr>
            <a:r>
              <a:rPr lang="en-US" sz="2400" b="1" dirty="0">
                <a:solidFill>
                  <a:srgbClr val="FF0000"/>
                </a:solidFill>
                <a:latin typeface="Arial" panose="020B0604020202020204" pitchFamily="34" charset="0"/>
                <a:cs typeface="Arial" panose="020B0604020202020204" pitchFamily="34" charset="0"/>
              </a:rPr>
              <a:t>Studying computer architecture helps us to answer the question: How do I design a computer?</a:t>
            </a:r>
          </a:p>
        </p:txBody>
      </p:sp>
      <p:sp>
        <p:nvSpPr>
          <p:cNvPr id="15364" name="Slide Number Placeholder 3"/>
          <p:cNvSpPr>
            <a:spLocks noGrp="1"/>
          </p:cNvSpPr>
          <p:nvPr>
            <p:ph type="sldNum" sz="quarter" idx="10"/>
          </p:nvPr>
        </p:nvSpPr>
        <p:spPr>
          <a:noFill/>
        </p:spPr>
        <p:txBody>
          <a:bodyPr/>
          <a:lstStyle/>
          <a:p>
            <a:fld id="{73769760-DA1B-4205-B142-DA15B8D8A975}" type="slidenum">
              <a:rPr lang="en-US" smtClean="0">
                <a:ea typeface="Times" pitchFamily="18" charset="0"/>
              </a:rPr>
              <a:pPr/>
              <a:t>4</a:t>
            </a:fld>
            <a:endParaRPr lang="en-US">
              <a:ea typeface="Times" pitchFamily="18" charset="0"/>
            </a:endParaRPr>
          </a:p>
        </p:txBody>
      </p:sp>
      <p:sp>
        <p:nvSpPr>
          <p:cNvPr id="6" name="Rectangle 9"/>
          <p:cNvSpPr txBox="1">
            <a:spLocks noChangeArrowheads="1"/>
          </p:cNvSpPr>
          <p:nvPr/>
        </p:nvSpPr>
        <p:spPr>
          <a:xfrm>
            <a:off x="263352" y="237678"/>
            <a:ext cx="10153128" cy="5476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7500"/>
          </a:bodyPr>
          <a:lstStyle>
            <a:defPPr>
              <a:defRPr/>
            </a:defPPr>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smtClean="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miter lim="800000"/>
            <a:headEnd/>
            <a:tailEnd/>
          </a:ln>
        </p:spPr>
        <p:txBody>
          <a:bodyPr/>
          <a:lstStyle/>
          <a:p>
            <a:r>
              <a:rPr lang="en-US" altLang="en-US"/>
              <a:t>Chapter 1            </a:t>
            </a:r>
            <a:fld id="{00383A13-DCB7-4331-A3FC-D8E181C5DD63}" type="slidenum">
              <a:rPr lang="en-US" altLang="en-US"/>
              <a:pPr/>
              <a:t>40</a:t>
            </a:fld>
            <a:endParaRPr lang="en-US" altLang="en-US"/>
          </a:p>
        </p:txBody>
      </p:sp>
      <p:sp>
        <p:nvSpPr>
          <p:cNvPr id="26627" name="Rectangle 1271"/>
          <p:cNvSpPr>
            <a:spLocks noGrp="1" noChangeArrowheads="1"/>
          </p:cNvSpPr>
          <p:nvPr>
            <p:ph type="body" idx="1"/>
          </p:nvPr>
        </p:nvSpPr>
        <p:spPr>
          <a:xfrm>
            <a:off x="838200" y="1412776"/>
            <a:ext cx="10515600" cy="4764187"/>
          </a:xfrm>
        </p:spPr>
        <p:txBody>
          <a:bodyPr/>
          <a:lstStyle/>
          <a:p>
            <a:r>
              <a:rPr lang="en-US" altLang="en-US" dirty="0"/>
              <a:t>Useful for Base Conversion</a:t>
            </a:r>
          </a:p>
        </p:txBody>
      </p:sp>
      <p:sp>
        <p:nvSpPr>
          <p:cNvPr id="26628" name="Rectangle 33"/>
          <p:cNvSpPr>
            <a:spLocks noChangeArrowheads="1"/>
          </p:cNvSpPr>
          <p:nvPr/>
        </p:nvSpPr>
        <p:spPr bwMode="auto">
          <a:xfrm>
            <a:off x="3144505"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29" name="Rectangle 35"/>
          <p:cNvSpPr>
            <a:spLocks noChangeArrowheads="1"/>
          </p:cNvSpPr>
          <p:nvPr/>
        </p:nvSpPr>
        <p:spPr bwMode="auto">
          <a:xfrm>
            <a:off x="46025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0" name="Rectangle 36"/>
          <p:cNvSpPr>
            <a:spLocks noChangeArrowheads="1"/>
          </p:cNvSpPr>
          <p:nvPr/>
        </p:nvSpPr>
        <p:spPr bwMode="auto">
          <a:xfrm>
            <a:off x="5283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1" name="Rectangle 37"/>
          <p:cNvSpPr>
            <a:spLocks noChangeArrowheads="1"/>
          </p:cNvSpPr>
          <p:nvPr/>
        </p:nvSpPr>
        <p:spPr bwMode="auto">
          <a:xfrm>
            <a:off x="5664660"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2" name="Rectangle 38"/>
          <p:cNvSpPr>
            <a:spLocks noChangeArrowheads="1"/>
          </p:cNvSpPr>
          <p:nvPr/>
        </p:nvSpPr>
        <p:spPr bwMode="auto">
          <a:xfrm>
            <a:off x="6305217" y="2052638"/>
            <a:ext cx="118494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Exponent</a:t>
            </a:r>
            <a:endParaRPr lang="en-US" altLang="en-US" sz="2400"/>
          </a:p>
        </p:txBody>
      </p:sp>
      <p:sp>
        <p:nvSpPr>
          <p:cNvPr id="26633" name="Rectangle 40"/>
          <p:cNvSpPr>
            <a:spLocks noChangeArrowheads="1"/>
          </p:cNvSpPr>
          <p:nvPr/>
        </p:nvSpPr>
        <p:spPr bwMode="auto">
          <a:xfrm>
            <a:off x="7942634" y="2052638"/>
            <a:ext cx="69140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Value</a:t>
            </a:r>
            <a:endParaRPr lang="en-US" altLang="en-US" sz="2400"/>
          </a:p>
        </p:txBody>
      </p:sp>
      <p:sp>
        <p:nvSpPr>
          <p:cNvPr id="26634" name="Rectangle 41"/>
          <p:cNvSpPr>
            <a:spLocks noChangeArrowheads="1"/>
          </p:cNvSpPr>
          <p:nvPr/>
        </p:nvSpPr>
        <p:spPr bwMode="auto">
          <a:xfrm>
            <a:off x="8625348" y="20526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5" name="Rectangle 82"/>
          <p:cNvSpPr>
            <a:spLocks noChangeArrowheads="1"/>
          </p:cNvSpPr>
          <p:nvPr/>
        </p:nvSpPr>
        <p:spPr bwMode="auto">
          <a:xfrm>
            <a:off x="3706854"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0</a:t>
            </a:r>
            <a:endParaRPr lang="en-US" altLang="en-US" sz="2400"/>
          </a:p>
        </p:txBody>
      </p:sp>
      <p:sp>
        <p:nvSpPr>
          <p:cNvPr id="26636" name="Rectangle 83"/>
          <p:cNvSpPr>
            <a:spLocks noChangeArrowheads="1"/>
          </p:cNvSpPr>
          <p:nvPr/>
        </p:nvSpPr>
        <p:spPr bwMode="auto">
          <a:xfrm>
            <a:off x="3837448"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7" name="Rectangle 84"/>
          <p:cNvSpPr>
            <a:spLocks noChangeArrowheads="1"/>
          </p:cNvSpPr>
          <p:nvPr/>
        </p:nvSpPr>
        <p:spPr bwMode="auto">
          <a:xfrm>
            <a:off x="5194342" y="24638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38" name="Rectangle 85"/>
          <p:cNvSpPr>
            <a:spLocks noChangeArrowheads="1"/>
          </p:cNvSpPr>
          <p:nvPr/>
        </p:nvSpPr>
        <p:spPr bwMode="auto">
          <a:xfrm>
            <a:off x="532493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39" name="Rectangle 87"/>
          <p:cNvSpPr>
            <a:spLocks noChangeArrowheads="1"/>
          </p:cNvSpPr>
          <p:nvPr/>
        </p:nvSpPr>
        <p:spPr bwMode="auto">
          <a:xfrm>
            <a:off x="6792996" y="24638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11</a:t>
            </a:r>
            <a:endParaRPr lang="en-US" altLang="en-US" sz="2400"/>
          </a:p>
        </p:txBody>
      </p:sp>
      <p:sp>
        <p:nvSpPr>
          <p:cNvPr id="26640" name="Rectangle 88"/>
          <p:cNvSpPr>
            <a:spLocks noChangeArrowheads="1"/>
          </p:cNvSpPr>
          <p:nvPr/>
        </p:nvSpPr>
        <p:spPr bwMode="auto">
          <a:xfrm>
            <a:off x="7058485"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1" name="Rectangle 89"/>
          <p:cNvSpPr>
            <a:spLocks noChangeArrowheads="1"/>
          </p:cNvSpPr>
          <p:nvPr/>
        </p:nvSpPr>
        <p:spPr bwMode="auto">
          <a:xfrm>
            <a:off x="8234160" y="2463800"/>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2,048</a:t>
            </a:r>
            <a:endParaRPr lang="en-US" altLang="en-US" sz="2400"/>
          </a:p>
        </p:txBody>
      </p:sp>
      <p:sp>
        <p:nvSpPr>
          <p:cNvPr id="26642" name="Rectangle 90"/>
          <p:cNvSpPr>
            <a:spLocks noChangeArrowheads="1"/>
          </p:cNvSpPr>
          <p:nvPr/>
        </p:nvSpPr>
        <p:spPr bwMode="auto">
          <a:xfrm>
            <a:off x="8839660" y="24638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3" name="Rectangle 127"/>
          <p:cNvSpPr>
            <a:spLocks noChangeArrowheads="1"/>
          </p:cNvSpPr>
          <p:nvPr/>
        </p:nvSpPr>
        <p:spPr bwMode="auto">
          <a:xfrm>
            <a:off x="3706854"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a:t>
            </a:r>
            <a:endParaRPr lang="en-US" altLang="en-US" sz="2400"/>
          </a:p>
        </p:txBody>
      </p:sp>
      <p:sp>
        <p:nvSpPr>
          <p:cNvPr id="26644" name="Rectangle 128"/>
          <p:cNvSpPr>
            <a:spLocks noChangeArrowheads="1"/>
          </p:cNvSpPr>
          <p:nvPr/>
        </p:nvSpPr>
        <p:spPr bwMode="auto">
          <a:xfrm>
            <a:off x="3837448"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5" name="Rectangle 129"/>
          <p:cNvSpPr>
            <a:spLocks noChangeArrowheads="1"/>
          </p:cNvSpPr>
          <p:nvPr/>
        </p:nvSpPr>
        <p:spPr bwMode="auto">
          <a:xfrm>
            <a:off x="5194342" y="28178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46" name="Rectangle 130"/>
          <p:cNvSpPr>
            <a:spLocks noChangeArrowheads="1"/>
          </p:cNvSpPr>
          <p:nvPr/>
        </p:nvSpPr>
        <p:spPr bwMode="auto">
          <a:xfrm>
            <a:off x="532493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7" name="Rectangle 132"/>
          <p:cNvSpPr>
            <a:spLocks noChangeArrowheads="1"/>
          </p:cNvSpPr>
          <p:nvPr/>
        </p:nvSpPr>
        <p:spPr bwMode="auto">
          <a:xfrm>
            <a:off x="6792996" y="28178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a:t>
            </a:r>
            <a:endParaRPr lang="en-US" altLang="en-US" sz="2400"/>
          </a:p>
        </p:txBody>
      </p:sp>
      <p:sp>
        <p:nvSpPr>
          <p:cNvPr id="26648" name="Rectangle 133"/>
          <p:cNvSpPr>
            <a:spLocks noChangeArrowheads="1"/>
          </p:cNvSpPr>
          <p:nvPr/>
        </p:nvSpPr>
        <p:spPr bwMode="auto">
          <a:xfrm>
            <a:off x="7058485"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49" name="Rectangle 134"/>
          <p:cNvSpPr>
            <a:spLocks noChangeArrowheads="1"/>
          </p:cNvSpPr>
          <p:nvPr/>
        </p:nvSpPr>
        <p:spPr bwMode="auto">
          <a:xfrm>
            <a:off x="8234160" y="2817813"/>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4,096</a:t>
            </a:r>
            <a:endParaRPr lang="en-US" altLang="en-US" sz="2400"/>
          </a:p>
        </p:txBody>
      </p:sp>
      <p:sp>
        <p:nvSpPr>
          <p:cNvPr id="26650" name="Rectangle 135"/>
          <p:cNvSpPr>
            <a:spLocks noChangeArrowheads="1"/>
          </p:cNvSpPr>
          <p:nvPr/>
        </p:nvSpPr>
        <p:spPr bwMode="auto">
          <a:xfrm>
            <a:off x="8839660" y="28178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1" name="Rectangle 172"/>
          <p:cNvSpPr>
            <a:spLocks noChangeArrowheads="1"/>
          </p:cNvSpPr>
          <p:nvPr/>
        </p:nvSpPr>
        <p:spPr bwMode="auto">
          <a:xfrm>
            <a:off x="3706854"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a:t>
            </a:r>
            <a:endParaRPr lang="en-US" altLang="en-US" sz="2400"/>
          </a:p>
        </p:txBody>
      </p:sp>
      <p:sp>
        <p:nvSpPr>
          <p:cNvPr id="26652" name="Rectangle 173"/>
          <p:cNvSpPr>
            <a:spLocks noChangeArrowheads="1"/>
          </p:cNvSpPr>
          <p:nvPr/>
        </p:nvSpPr>
        <p:spPr bwMode="auto">
          <a:xfrm>
            <a:off x="3837448"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3" name="Rectangle 174"/>
          <p:cNvSpPr>
            <a:spLocks noChangeArrowheads="1"/>
          </p:cNvSpPr>
          <p:nvPr/>
        </p:nvSpPr>
        <p:spPr bwMode="auto">
          <a:xfrm>
            <a:off x="5194342" y="31702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54" name="Rectangle 175"/>
          <p:cNvSpPr>
            <a:spLocks noChangeArrowheads="1"/>
          </p:cNvSpPr>
          <p:nvPr/>
        </p:nvSpPr>
        <p:spPr bwMode="auto">
          <a:xfrm>
            <a:off x="532493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5" name="Rectangle 177"/>
          <p:cNvSpPr>
            <a:spLocks noChangeArrowheads="1"/>
          </p:cNvSpPr>
          <p:nvPr/>
        </p:nvSpPr>
        <p:spPr bwMode="auto">
          <a:xfrm>
            <a:off x="6792996" y="31702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a:t>
            </a:r>
            <a:endParaRPr lang="en-US" altLang="en-US" sz="2400"/>
          </a:p>
        </p:txBody>
      </p:sp>
      <p:sp>
        <p:nvSpPr>
          <p:cNvPr id="26656" name="Rectangle 178"/>
          <p:cNvSpPr>
            <a:spLocks noChangeArrowheads="1"/>
          </p:cNvSpPr>
          <p:nvPr/>
        </p:nvSpPr>
        <p:spPr bwMode="auto">
          <a:xfrm>
            <a:off x="7058485"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7" name="Rectangle 179"/>
          <p:cNvSpPr>
            <a:spLocks noChangeArrowheads="1"/>
          </p:cNvSpPr>
          <p:nvPr/>
        </p:nvSpPr>
        <p:spPr bwMode="auto">
          <a:xfrm>
            <a:off x="8234160" y="3170238"/>
            <a:ext cx="698909"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8,192</a:t>
            </a:r>
            <a:endParaRPr lang="en-US" altLang="en-US" sz="2400"/>
          </a:p>
        </p:txBody>
      </p:sp>
      <p:sp>
        <p:nvSpPr>
          <p:cNvPr id="26658" name="Rectangle 180"/>
          <p:cNvSpPr>
            <a:spLocks noChangeArrowheads="1"/>
          </p:cNvSpPr>
          <p:nvPr/>
        </p:nvSpPr>
        <p:spPr bwMode="auto">
          <a:xfrm>
            <a:off x="8839660" y="31702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59" name="Rectangle 217"/>
          <p:cNvSpPr>
            <a:spLocks noChangeArrowheads="1"/>
          </p:cNvSpPr>
          <p:nvPr/>
        </p:nvSpPr>
        <p:spPr bwMode="auto">
          <a:xfrm>
            <a:off x="3706854"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a:t>
            </a:r>
            <a:endParaRPr lang="en-US" altLang="en-US" sz="2400"/>
          </a:p>
        </p:txBody>
      </p:sp>
      <p:sp>
        <p:nvSpPr>
          <p:cNvPr id="26660" name="Rectangle 218"/>
          <p:cNvSpPr>
            <a:spLocks noChangeArrowheads="1"/>
          </p:cNvSpPr>
          <p:nvPr/>
        </p:nvSpPr>
        <p:spPr bwMode="auto">
          <a:xfrm>
            <a:off x="3837448"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1" name="Rectangle 219"/>
          <p:cNvSpPr>
            <a:spLocks noChangeArrowheads="1"/>
          </p:cNvSpPr>
          <p:nvPr/>
        </p:nvSpPr>
        <p:spPr bwMode="auto">
          <a:xfrm>
            <a:off x="5194342" y="35242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662" name="Rectangle 220"/>
          <p:cNvSpPr>
            <a:spLocks noChangeArrowheads="1"/>
          </p:cNvSpPr>
          <p:nvPr/>
        </p:nvSpPr>
        <p:spPr bwMode="auto">
          <a:xfrm>
            <a:off x="532493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3" name="Rectangle 222"/>
          <p:cNvSpPr>
            <a:spLocks noChangeArrowheads="1"/>
          </p:cNvSpPr>
          <p:nvPr/>
        </p:nvSpPr>
        <p:spPr bwMode="auto">
          <a:xfrm>
            <a:off x="6792996" y="35242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14</a:t>
            </a:r>
            <a:endParaRPr lang="en-US" altLang="en-US" sz="2400"/>
          </a:p>
        </p:txBody>
      </p:sp>
      <p:sp>
        <p:nvSpPr>
          <p:cNvPr id="26664" name="Rectangle 223"/>
          <p:cNvSpPr>
            <a:spLocks noChangeArrowheads="1"/>
          </p:cNvSpPr>
          <p:nvPr/>
        </p:nvSpPr>
        <p:spPr bwMode="auto">
          <a:xfrm>
            <a:off x="7058485"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5" name="Rectangle 224"/>
          <p:cNvSpPr>
            <a:spLocks noChangeArrowheads="1"/>
          </p:cNvSpPr>
          <p:nvPr/>
        </p:nvSpPr>
        <p:spPr bwMode="auto">
          <a:xfrm>
            <a:off x="8097676" y="3524250"/>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16,384</a:t>
            </a:r>
            <a:endParaRPr lang="en-US" altLang="en-US" sz="2400"/>
          </a:p>
        </p:txBody>
      </p:sp>
      <p:sp>
        <p:nvSpPr>
          <p:cNvPr id="26666" name="Rectangle 225"/>
          <p:cNvSpPr>
            <a:spLocks noChangeArrowheads="1"/>
          </p:cNvSpPr>
          <p:nvPr/>
        </p:nvSpPr>
        <p:spPr bwMode="auto">
          <a:xfrm>
            <a:off x="8839660" y="3524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67" name="Rectangle 244"/>
          <p:cNvSpPr>
            <a:spLocks noChangeArrowheads="1"/>
          </p:cNvSpPr>
          <p:nvPr/>
        </p:nvSpPr>
        <p:spPr bwMode="auto">
          <a:xfrm>
            <a:off x="7208839" y="285908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68" name="Rectangle 263"/>
          <p:cNvSpPr>
            <a:spLocks noChangeArrowheads="1"/>
          </p:cNvSpPr>
          <p:nvPr/>
        </p:nvSpPr>
        <p:spPr bwMode="auto">
          <a:xfrm>
            <a:off x="3706854" y="387826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4</a:t>
            </a:r>
            <a:endParaRPr lang="en-US" altLang="en-US" sz="2400"/>
          </a:p>
        </p:txBody>
      </p:sp>
      <p:sp>
        <p:nvSpPr>
          <p:cNvPr id="26669" name="Rectangle 264"/>
          <p:cNvSpPr>
            <a:spLocks noChangeArrowheads="1"/>
          </p:cNvSpPr>
          <p:nvPr/>
        </p:nvSpPr>
        <p:spPr bwMode="auto">
          <a:xfrm>
            <a:off x="3837448"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0" name="Rectangle 265"/>
          <p:cNvSpPr>
            <a:spLocks noChangeArrowheads="1"/>
          </p:cNvSpPr>
          <p:nvPr/>
        </p:nvSpPr>
        <p:spPr bwMode="auto">
          <a:xfrm>
            <a:off x="505944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71" name="Rectangle 266"/>
          <p:cNvSpPr>
            <a:spLocks noChangeArrowheads="1"/>
          </p:cNvSpPr>
          <p:nvPr/>
        </p:nvSpPr>
        <p:spPr bwMode="auto">
          <a:xfrm>
            <a:off x="532493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2" name="Rectangle 268"/>
          <p:cNvSpPr>
            <a:spLocks noChangeArrowheads="1"/>
          </p:cNvSpPr>
          <p:nvPr/>
        </p:nvSpPr>
        <p:spPr bwMode="auto">
          <a:xfrm>
            <a:off x="6792996" y="387826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15</a:t>
            </a:r>
            <a:endParaRPr lang="en-US" altLang="en-US" sz="2400"/>
          </a:p>
        </p:txBody>
      </p:sp>
      <p:sp>
        <p:nvSpPr>
          <p:cNvPr id="26673" name="Rectangle 269"/>
          <p:cNvSpPr>
            <a:spLocks noChangeArrowheads="1"/>
          </p:cNvSpPr>
          <p:nvPr/>
        </p:nvSpPr>
        <p:spPr bwMode="auto">
          <a:xfrm>
            <a:off x="7058485"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4" name="Rectangle 270"/>
          <p:cNvSpPr>
            <a:spLocks noChangeArrowheads="1"/>
          </p:cNvSpPr>
          <p:nvPr/>
        </p:nvSpPr>
        <p:spPr bwMode="auto">
          <a:xfrm>
            <a:off x="8097676" y="3878263"/>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32,768</a:t>
            </a:r>
            <a:endParaRPr lang="en-US" altLang="en-US" sz="2400"/>
          </a:p>
        </p:txBody>
      </p:sp>
      <p:sp>
        <p:nvSpPr>
          <p:cNvPr id="26675" name="Rectangle 271"/>
          <p:cNvSpPr>
            <a:spLocks noChangeArrowheads="1"/>
          </p:cNvSpPr>
          <p:nvPr/>
        </p:nvSpPr>
        <p:spPr bwMode="auto">
          <a:xfrm>
            <a:off x="8839660" y="387826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6" name="Rectangle 308"/>
          <p:cNvSpPr>
            <a:spLocks noChangeArrowheads="1"/>
          </p:cNvSpPr>
          <p:nvPr/>
        </p:nvSpPr>
        <p:spPr bwMode="auto">
          <a:xfrm>
            <a:off x="3706854" y="423068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a:t>
            </a:r>
            <a:endParaRPr lang="en-US" altLang="en-US" sz="2400"/>
          </a:p>
        </p:txBody>
      </p:sp>
      <p:sp>
        <p:nvSpPr>
          <p:cNvPr id="26677" name="Rectangle 309"/>
          <p:cNvSpPr>
            <a:spLocks noChangeArrowheads="1"/>
          </p:cNvSpPr>
          <p:nvPr/>
        </p:nvSpPr>
        <p:spPr bwMode="auto">
          <a:xfrm>
            <a:off x="3837448"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78" name="Rectangle 310"/>
          <p:cNvSpPr>
            <a:spLocks noChangeArrowheads="1"/>
          </p:cNvSpPr>
          <p:nvPr/>
        </p:nvSpPr>
        <p:spPr bwMode="auto">
          <a:xfrm>
            <a:off x="505944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32</a:t>
            </a:r>
            <a:endParaRPr lang="en-US" altLang="en-US" sz="2400"/>
          </a:p>
        </p:txBody>
      </p:sp>
      <p:sp>
        <p:nvSpPr>
          <p:cNvPr id="26679" name="Rectangle 313"/>
          <p:cNvSpPr>
            <a:spLocks noChangeArrowheads="1"/>
          </p:cNvSpPr>
          <p:nvPr/>
        </p:nvSpPr>
        <p:spPr bwMode="auto">
          <a:xfrm>
            <a:off x="6792996" y="423068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16</a:t>
            </a:r>
            <a:endParaRPr lang="en-US" altLang="en-US" sz="2400"/>
          </a:p>
        </p:txBody>
      </p:sp>
      <p:sp>
        <p:nvSpPr>
          <p:cNvPr id="26680" name="Rectangle 314"/>
          <p:cNvSpPr>
            <a:spLocks noChangeArrowheads="1"/>
          </p:cNvSpPr>
          <p:nvPr/>
        </p:nvSpPr>
        <p:spPr bwMode="auto">
          <a:xfrm>
            <a:off x="7058485"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1" name="Rectangle 315"/>
          <p:cNvSpPr>
            <a:spLocks noChangeArrowheads="1"/>
          </p:cNvSpPr>
          <p:nvPr/>
        </p:nvSpPr>
        <p:spPr bwMode="auto">
          <a:xfrm>
            <a:off x="8097676" y="4230688"/>
            <a:ext cx="854401"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65,536</a:t>
            </a:r>
            <a:endParaRPr lang="en-US" altLang="en-US" sz="2400"/>
          </a:p>
        </p:txBody>
      </p:sp>
      <p:sp>
        <p:nvSpPr>
          <p:cNvPr id="26682" name="Rectangle 316"/>
          <p:cNvSpPr>
            <a:spLocks noChangeArrowheads="1"/>
          </p:cNvSpPr>
          <p:nvPr/>
        </p:nvSpPr>
        <p:spPr bwMode="auto">
          <a:xfrm>
            <a:off x="8839660" y="42306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3" name="Rectangle 353"/>
          <p:cNvSpPr>
            <a:spLocks noChangeArrowheads="1"/>
          </p:cNvSpPr>
          <p:nvPr/>
        </p:nvSpPr>
        <p:spPr bwMode="auto">
          <a:xfrm>
            <a:off x="3706854" y="458470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a:t>
            </a:r>
            <a:endParaRPr lang="en-US" altLang="en-US" sz="2400"/>
          </a:p>
        </p:txBody>
      </p:sp>
      <p:sp>
        <p:nvSpPr>
          <p:cNvPr id="26684" name="Rectangle 354"/>
          <p:cNvSpPr>
            <a:spLocks noChangeArrowheads="1"/>
          </p:cNvSpPr>
          <p:nvPr/>
        </p:nvSpPr>
        <p:spPr bwMode="auto">
          <a:xfrm>
            <a:off x="3837448"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5" name="Rectangle 355"/>
          <p:cNvSpPr>
            <a:spLocks noChangeArrowheads="1"/>
          </p:cNvSpPr>
          <p:nvPr/>
        </p:nvSpPr>
        <p:spPr bwMode="auto">
          <a:xfrm>
            <a:off x="505944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64</a:t>
            </a:r>
            <a:endParaRPr lang="en-US" altLang="en-US" sz="2400"/>
          </a:p>
        </p:txBody>
      </p:sp>
      <p:sp>
        <p:nvSpPr>
          <p:cNvPr id="26686" name="Rectangle 356"/>
          <p:cNvSpPr>
            <a:spLocks noChangeArrowheads="1"/>
          </p:cNvSpPr>
          <p:nvPr/>
        </p:nvSpPr>
        <p:spPr bwMode="auto">
          <a:xfrm>
            <a:off x="532493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7" name="Rectangle 358"/>
          <p:cNvSpPr>
            <a:spLocks noChangeArrowheads="1"/>
          </p:cNvSpPr>
          <p:nvPr/>
        </p:nvSpPr>
        <p:spPr bwMode="auto">
          <a:xfrm>
            <a:off x="6792996" y="458470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17</a:t>
            </a:r>
            <a:endParaRPr lang="en-US" altLang="en-US" sz="2400"/>
          </a:p>
        </p:txBody>
      </p:sp>
      <p:sp>
        <p:nvSpPr>
          <p:cNvPr id="26688" name="Rectangle 359"/>
          <p:cNvSpPr>
            <a:spLocks noChangeArrowheads="1"/>
          </p:cNvSpPr>
          <p:nvPr/>
        </p:nvSpPr>
        <p:spPr bwMode="auto">
          <a:xfrm>
            <a:off x="7058485"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89" name="Rectangle 360"/>
          <p:cNvSpPr>
            <a:spLocks noChangeArrowheads="1"/>
          </p:cNvSpPr>
          <p:nvPr/>
        </p:nvSpPr>
        <p:spPr bwMode="auto">
          <a:xfrm>
            <a:off x="7962780" y="4584700"/>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131,072</a:t>
            </a:r>
            <a:endParaRPr lang="en-US" altLang="en-US" sz="2400"/>
          </a:p>
        </p:txBody>
      </p:sp>
      <p:sp>
        <p:nvSpPr>
          <p:cNvPr id="26690" name="Rectangle 361"/>
          <p:cNvSpPr>
            <a:spLocks noChangeArrowheads="1"/>
          </p:cNvSpPr>
          <p:nvPr/>
        </p:nvSpPr>
        <p:spPr bwMode="auto">
          <a:xfrm>
            <a:off x="8839660" y="458470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1" name="Rectangle 379"/>
          <p:cNvSpPr>
            <a:spLocks noChangeArrowheads="1"/>
          </p:cNvSpPr>
          <p:nvPr/>
        </p:nvSpPr>
        <p:spPr bwMode="auto">
          <a:xfrm>
            <a:off x="7208839" y="391795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26692" name="Rectangle 398"/>
          <p:cNvSpPr>
            <a:spLocks noChangeArrowheads="1"/>
          </p:cNvSpPr>
          <p:nvPr/>
        </p:nvSpPr>
        <p:spPr bwMode="auto">
          <a:xfrm>
            <a:off x="3706854" y="4938713"/>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7</a:t>
            </a:r>
            <a:endParaRPr lang="en-US" altLang="en-US" sz="2400"/>
          </a:p>
        </p:txBody>
      </p:sp>
      <p:sp>
        <p:nvSpPr>
          <p:cNvPr id="26693" name="Rectangle 399"/>
          <p:cNvSpPr>
            <a:spLocks noChangeArrowheads="1"/>
          </p:cNvSpPr>
          <p:nvPr/>
        </p:nvSpPr>
        <p:spPr bwMode="auto">
          <a:xfrm>
            <a:off x="3837448"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4" name="Rectangle 400"/>
          <p:cNvSpPr>
            <a:spLocks noChangeArrowheads="1"/>
          </p:cNvSpPr>
          <p:nvPr/>
        </p:nvSpPr>
        <p:spPr bwMode="auto">
          <a:xfrm>
            <a:off x="4922963" y="4938713"/>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128</a:t>
            </a:r>
            <a:endParaRPr lang="en-US" altLang="en-US" sz="2400"/>
          </a:p>
        </p:txBody>
      </p:sp>
      <p:sp>
        <p:nvSpPr>
          <p:cNvPr id="26695" name="Rectangle 401"/>
          <p:cNvSpPr>
            <a:spLocks noChangeArrowheads="1"/>
          </p:cNvSpPr>
          <p:nvPr/>
        </p:nvSpPr>
        <p:spPr bwMode="auto">
          <a:xfrm>
            <a:off x="532493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6" name="Rectangle 403"/>
          <p:cNvSpPr>
            <a:spLocks noChangeArrowheads="1"/>
          </p:cNvSpPr>
          <p:nvPr/>
        </p:nvSpPr>
        <p:spPr bwMode="auto">
          <a:xfrm>
            <a:off x="6792996" y="4938713"/>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18</a:t>
            </a:r>
            <a:endParaRPr lang="en-US" altLang="en-US" sz="2400"/>
          </a:p>
        </p:txBody>
      </p:sp>
      <p:sp>
        <p:nvSpPr>
          <p:cNvPr id="26697" name="Rectangle 404"/>
          <p:cNvSpPr>
            <a:spLocks noChangeArrowheads="1"/>
          </p:cNvSpPr>
          <p:nvPr/>
        </p:nvSpPr>
        <p:spPr bwMode="auto">
          <a:xfrm>
            <a:off x="7058485"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698" name="Rectangle 405"/>
          <p:cNvSpPr>
            <a:spLocks noChangeArrowheads="1"/>
          </p:cNvSpPr>
          <p:nvPr/>
        </p:nvSpPr>
        <p:spPr bwMode="auto">
          <a:xfrm>
            <a:off x="7962780" y="4938713"/>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262,144</a:t>
            </a:r>
            <a:endParaRPr lang="en-US" altLang="en-US" sz="2400"/>
          </a:p>
        </p:txBody>
      </p:sp>
      <p:sp>
        <p:nvSpPr>
          <p:cNvPr id="26699" name="Rectangle 406"/>
          <p:cNvSpPr>
            <a:spLocks noChangeArrowheads="1"/>
          </p:cNvSpPr>
          <p:nvPr/>
        </p:nvSpPr>
        <p:spPr bwMode="auto">
          <a:xfrm>
            <a:off x="8839660" y="49387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0" name="Rectangle 440"/>
          <p:cNvSpPr>
            <a:spLocks noChangeArrowheads="1"/>
          </p:cNvSpPr>
          <p:nvPr/>
        </p:nvSpPr>
        <p:spPr bwMode="auto">
          <a:xfrm>
            <a:off x="6792996" y="5291138"/>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19</a:t>
            </a:r>
            <a:endParaRPr lang="en-US" altLang="en-US" sz="2400"/>
          </a:p>
        </p:txBody>
      </p:sp>
      <p:sp>
        <p:nvSpPr>
          <p:cNvPr id="26701" name="Rectangle 441"/>
          <p:cNvSpPr>
            <a:spLocks noChangeArrowheads="1"/>
          </p:cNvSpPr>
          <p:nvPr/>
        </p:nvSpPr>
        <p:spPr bwMode="auto">
          <a:xfrm>
            <a:off x="705848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2" name="Rectangle 442"/>
          <p:cNvSpPr>
            <a:spLocks noChangeArrowheads="1"/>
          </p:cNvSpPr>
          <p:nvPr/>
        </p:nvSpPr>
        <p:spPr bwMode="auto">
          <a:xfrm>
            <a:off x="7962780" y="5291138"/>
            <a:ext cx="1009893"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524,288</a:t>
            </a:r>
            <a:endParaRPr lang="en-US" altLang="en-US" sz="2400"/>
          </a:p>
        </p:txBody>
      </p:sp>
      <p:sp>
        <p:nvSpPr>
          <p:cNvPr id="26703" name="Rectangle 443"/>
          <p:cNvSpPr>
            <a:spLocks noChangeArrowheads="1"/>
          </p:cNvSpPr>
          <p:nvPr/>
        </p:nvSpPr>
        <p:spPr bwMode="auto">
          <a:xfrm>
            <a:off x="8839660"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4" name="Rectangle 456"/>
          <p:cNvSpPr>
            <a:spLocks noChangeArrowheads="1"/>
          </p:cNvSpPr>
          <p:nvPr/>
        </p:nvSpPr>
        <p:spPr bwMode="auto">
          <a:xfrm>
            <a:off x="6792996" y="5645150"/>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a:t>
            </a:r>
            <a:endParaRPr lang="en-US" altLang="en-US" sz="2400"/>
          </a:p>
        </p:txBody>
      </p:sp>
      <p:sp>
        <p:nvSpPr>
          <p:cNvPr id="26705" name="Rectangle 457"/>
          <p:cNvSpPr>
            <a:spLocks noChangeArrowheads="1"/>
          </p:cNvSpPr>
          <p:nvPr/>
        </p:nvSpPr>
        <p:spPr bwMode="auto">
          <a:xfrm>
            <a:off x="705848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6" name="Rectangle 458"/>
          <p:cNvSpPr>
            <a:spLocks noChangeArrowheads="1"/>
          </p:cNvSpPr>
          <p:nvPr/>
        </p:nvSpPr>
        <p:spPr bwMode="auto">
          <a:xfrm>
            <a:off x="7759249" y="5645150"/>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1,048,576</a:t>
            </a:r>
            <a:endParaRPr lang="en-US" altLang="en-US" sz="2400"/>
          </a:p>
        </p:txBody>
      </p:sp>
      <p:sp>
        <p:nvSpPr>
          <p:cNvPr id="26707" name="Rectangle 459"/>
          <p:cNvSpPr>
            <a:spLocks noChangeArrowheads="1"/>
          </p:cNvSpPr>
          <p:nvPr/>
        </p:nvSpPr>
        <p:spPr bwMode="auto">
          <a:xfrm>
            <a:off x="8839660"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08" name="Rectangle 472"/>
          <p:cNvSpPr>
            <a:spLocks noChangeArrowheads="1"/>
          </p:cNvSpPr>
          <p:nvPr/>
        </p:nvSpPr>
        <p:spPr bwMode="auto">
          <a:xfrm>
            <a:off x="6792996"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21</a:t>
            </a:r>
            <a:endParaRPr lang="en-US" altLang="en-US" sz="2400"/>
          </a:p>
        </p:txBody>
      </p:sp>
      <p:sp>
        <p:nvSpPr>
          <p:cNvPr id="26709" name="Rectangle 473"/>
          <p:cNvSpPr>
            <a:spLocks noChangeArrowheads="1"/>
          </p:cNvSpPr>
          <p:nvPr/>
        </p:nvSpPr>
        <p:spPr bwMode="auto">
          <a:xfrm>
            <a:off x="705848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0" name="Rectangle 474"/>
          <p:cNvSpPr>
            <a:spLocks noChangeArrowheads="1"/>
          </p:cNvSpPr>
          <p:nvPr/>
        </p:nvSpPr>
        <p:spPr bwMode="auto">
          <a:xfrm>
            <a:off x="7759249" y="5997575"/>
            <a:ext cx="1242328"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2,097,152</a:t>
            </a:r>
            <a:endParaRPr lang="en-US" altLang="en-US" sz="2400"/>
          </a:p>
        </p:txBody>
      </p:sp>
      <p:sp>
        <p:nvSpPr>
          <p:cNvPr id="26711" name="Rectangle 475"/>
          <p:cNvSpPr>
            <a:spLocks noChangeArrowheads="1"/>
          </p:cNvSpPr>
          <p:nvPr/>
        </p:nvSpPr>
        <p:spPr bwMode="auto">
          <a:xfrm>
            <a:off x="8839660"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2" name="Rectangle 509"/>
          <p:cNvSpPr>
            <a:spLocks noChangeArrowheads="1"/>
          </p:cNvSpPr>
          <p:nvPr/>
        </p:nvSpPr>
        <p:spPr bwMode="auto">
          <a:xfrm>
            <a:off x="3706854" y="5291138"/>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8</a:t>
            </a:r>
            <a:endParaRPr lang="en-US" altLang="en-US" sz="2400"/>
          </a:p>
        </p:txBody>
      </p:sp>
      <p:sp>
        <p:nvSpPr>
          <p:cNvPr id="26713" name="Rectangle 510"/>
          <p:cNvSpPr>
            <a:spLocks noChangeArrowheads="1"/>
          </p:cNvSpPr>
          <p:nvPr/>
        </p:nvSpPr>
        <p:spPr bwMode="auto">
          <a:xfrm>
            <a:off x="3837448"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4" name="Rectangle 511"/>
          <p:cNvSpPr>
            <a:spLocks noChangeArrowheads="1"/>
          </p:cNvSpPr>
          <p:nvPr/>
        </p:nvSpPr>
        <p:spPr bwMode="auto">
          <a:xfrm>
            <a:off x="4922963" y="5291138"/>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256</a:t>
            </a:r>
            <a:endParaRPr lang="en-US" altLang="en-US" sz="2400"/>
          </a:p>
        </p:txBody>
      </p:sp>
      <p:sp>
        <p:nvSpPr>
          <p:cNvPr id="26715" name="Rectangle 512"/>
          <p:cNvSpPr>
            <a:spLocks noChangeArrowheads="1"/>
          </p:cNvSpPr>
          <p:nvPr/>
        </p:nvSpPr>
        <p:spPr bwMode="auto">
          <a:xfrm>
            <a:off x="5324935" y="52911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6" name="Rectangle 526"/>
          <p:cNvSpPr>
            <a:spLocks noChangeArrowheads="1"/>
          </p:cNvSpPr>
          <p:nvPr/>
        </p:nvSpPr>
        <p:spPr bwMode="auto">
          <a:xfrm>
            <a:off x="3706854" y="5645150"/>
            <a:ext cx="155492"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9</a:t>
            </a:r>
            <a:endParaRPr lang="en-US" altLang="en-US" sz="2400"/>
          </a:p>
        </p:txBody>
      </p:sp>
      <p:sp>
        <p:nvSpPr>
          <p:cNvPr id="26717" name="Rectangle 527"/>
          <p:cNvSpPr>
            <a:spLocks noChangeArrowheads="1"/>
          </p:cNvSpPr>
          <p:nvPr/>
        </p:nvSpPr>
        <p:spPr bwMode="auto">
          <a:xfrm>
            <a:off x="3837448"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18" name="Rectangle 528"/>
          <p:cNvSpPr>
            <a:spLocks noChangeArrowheads="1"/>
          </p:cNvSpPr>
          <p:nvPr/>
        </p:nvSpPr>
        <p:spPr bwMode="auto">
          <a:xfrm>
            <a:off x="4922963" y="5645150"/>
            <a:ext cx="46647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512</a:t>
            </a:r>
            <a:endParaRPr lang="en-US" altLang="en-US" sz="2400"/>
          </a:p>
        </p:txBody>
      </p:sp>
      <p:sp>
        <p:nvSpPr>
          <p:cNvPr id="26719" name="Rectangle 529"/>
          <p:cNvSpPr>
            <a:spLocks noChangeArrowheads="1"/>
          </p:cNvSpPr>
          <p:nvPr/>
        </p:nvSpPr>
        <p:spPr bwMode="auto">
          <a:xfrm>
            <a:off x="5324935" y="56451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0" name="Rectangle 543"/>
          <p:cNvSpPr>
            <a:spLocks noChangeArrowheads="1"/>
          </p:cNvSpPr>
          <p:nvPr/>
        </p:nvSpPr>
        <p:spPr bwMode="auto">
          <a:xfrm>
            <a:off x="3629108" y="5997575"/>
            <a:ext cx="310984"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a:t>
            </a:r>
            <a:endParaRPr lang="en-US" altLang="en-US" sz="2400"/>
          </a:p>
        </p:txBody>
      </p:sp>
      <p:sp>
        <p:nvSpPr>
          <p:cNvPr id="26721" name="Rectangle 544"/>
          <p:cNvSpPr>
            <a:spLocks noChangeArrowheads="1"/>
          </p:cNvSpPr>
          <p:nvPr/>
        </p:nvSpPr>
        <p:spPr bwMode="auto">
          <a:xfrm>
            <a:off x="3894598"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26722" name="Rectangle 545"/>
          <p:cNvSpPr>
            <a:spLocks noChangeArrowheads="1"/>
          </p:cNvSpPr>
          <p:nvPr/>
        </p:nvSpPr>
        <p:spPr bwMode="auto">
          <a:xfrm>
            <a:off x="4788069" y="5997575"/>
            <a:ext cx="6219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1024</a:t>
            </a:r>
            <a:endParaRPr lang="en-US" altLang="en-US" sz="2400"/>
          </a:p>
        </p:txBody>
      </p:sp>
      <p:sp>
        <p:nvSpPr>
          <p:cNvPr id="26723" name="Rectangle 546"/>
          <p:cNvSpPr>
            <a:spLocks noChangeArrowheads="1"/>
          </p:cNvSpPr>
          <p:nvPr/>
        </p:nvSpPr>
        <p:spPr bwMode="auto">
          <a:xfrm>
            <a:off x="5324935" y="59975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graphicFrame>
        <p:nvGraphicFramePr>
          <p:cNvPr id="239917" name="Group 1325">
            <a:extLst>
              <a:ext uri="{FF2B5EF4-FFF2-40B4-BE49-F238E27FC236}">
                <a16:creationId xmlns="" xmlns:a16="http://schemas.microsoft.com/office/drawing/2014/main" id="{C9B51C7A-D7CE-4832-91B2-3C44F5AFAAFF}"/>
              </a:ext>
            </a:extLst>
          </p:cNvPr>
          <p:cNvGraphicFramePr>
            <a:graphicFrameLocks noGrp="1"/>
          </p:cNvGraphicFramePr>
          <p:nvPr>
            <p:extLst>
              <p:ext uri="{D42A27DB-BD31-4B8C-83A1-F6EECF244321}">
                <p14:modId xmlns="" xmlns:p14="http://schemas.microsoft.com/office/powerpoint/2010/main" val="2769210705"/>
              </p:ext>
            </p:extLst>
          </p:nvPr>
        </p:nvGraphicFramePr>
        <p:xfrm>
          <a:off x="2999656" y="1870075"/>
          <a:ext cx="6068145" cy="4518027"/>
        </p:xfrm>
        <a:graphic>
          <a:graphicData uri="http://schemas.openxmlformats.org/drawingml/2006/table">
            <a:tbl>
              <a:tblPr/>
              <a:tblGrid>
                <a:gridCol w="1296144">
                  <a:extLst>
                    <a:ext uri="{9D8B030D-6E8A-4147-A177-3AD203B41FA5}">
                      <a16:colId xmlns="" xmlns:a16="http://schemas.microsoft.com/office/drawing/2014/main" val="3632637593"/>
                    </a:ext>
                  </a:extLst>
                </a:gridCol>
                <a:gridCol w="1172336">
                  <a:extLst>
                    <a:ext uri="{9D8B030D-6E8A-4147-A177-3AD203B41FA5}">
                      <a16:colId xmlns="" xmlns:a16="http://schemas.microsoft.com/office/drawing/2014/main" val="120259133"/>
                    </a:ext>
                  </a:extLst>
                </a:gridCol>
                <a:gridCol w="651870">
                  <a:extLst>
                    <a:ext uri="{9D8B030D-6E8A-4147-A177-3AD203B41FA5}">
                      <a16:colId xmlns="" xmlns:a16="http://schemas.microsoft.com/office/drawing/2014/main" val="4073910997"/>
                    </a:ext>
                  </a:extLst>
                </a:gridCol>
                <a:gridCol w="1416154">
                  <a:extLst>
                    <a:ext uri="{9D8B030D-6E8A-4147-A177-3AD203B41FA5}">
                      <a16:colId xmlns="" xmlns:a16="http://schemas.microsoft.com/office/drawing/2014/main" val="3404629062"/>
                    </a:ext>
                  </a:extLst>
                </a:gridCol>
                <a:gridCol w="1531641">
                  <a:extLst>
                    <a:ext uri="{9D8B030D-6E8A-4147-A177-3AD203B41FA5}">
                      <a16:colId xmlns="" xmlns:a16="http://schemas.microsoft.com/office/drawing/2014/main" val="1638446124"/>
                    </a:ext>
                  </a:extLst>
                </a:gridCol>
              </a:tblGrid>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42626903"/>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92911781"/>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26102225"/>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479725626"/>
                  </a:ext>
                </a:extLst>
              </a:tr>
              <a:tr h="384231">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8552789"/>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22632780"/>
                  </a:ext>
                </a:extLst>
              </a:tr>
              <a:tr h="35773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6119399"/>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1580843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10128068"/>
                  </a:ext>
                </a:extLst>
              </a:tr>
              <a:tr h="370982">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03066967"/>
                  </a:ext>
                </a:extLst>
              </a:tr>
              <a:tr h="34448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026874345"/>
                  </a:ext>
                </a:extLst>
              </a:tr>
              <a:tr h="423979">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a:ln>
                          <a:noFill/>
                        </a:ln>
                        <a:solidFill>
                          <a:schemeClr val="tx1"/>
                        </a:solidFill>
                        <a:effectLst/>
                        <a:latin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48317308"/>
                  </a:ext>
                </a:extLst>
              </a:tr>
            </a:tbl>
          </a:graphicData>
        </a:graphic>
      </p:graphicFrame>
      <p:sp>
        <p:nvSpPr>
          <p:cNvPr id="26817" name="Rectangle 1273"/>
          <p:cNvSpPr>
            <a:spLocks noGrp="1" noChangeArrowheads="1"/>
          </p:cNvSpPr>
          <p:nvPr>
            <p:ph type="title"/>
          </p:nvPr>
        </p:nvSpPr>
        <p:spPr>
          <a:xfrm>
            <a:off x="838200" y="365125"/>
            <a:ext cx="10515600" cy="1067831"/>
          </a:xfrm>
          <a:noFill/>
        </p:spPr>
        <p:txBody>
          <a:bodyPr/>
          <a:lstStyle/>
          <a:p>
            <a:r>
              <a:rPr lang="en-US" altLang="en-US" dirty="0"/>
              <a:t>Positive Powers of 2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miter lim="800000"/>
            <a:headEnd/>
            <a:tailEnd/>
          </a:ln>
        </p:spPr>
        <p:txBody>
          <a:bodyPr/>
          <a:lstStyle/>
          <a:p>
            <a:r>
              <a:rPr lang="en-US" altLang="en-US"/>
              <a:t>Chapter 1            </a:t>
            </a:r>
            <a:fld id="{488DC43F-729A-4495-AECB-5991AD3D77CA}" type="slidenum">
              <a:rPr lang="en-US" altLang="en-US"/>
              <a:pPr/>
              <a:t>41</a:t>
            </a:fld>
            <a:endParaRPr lang="en-US" altLang="en-US"/>
          </a:p>
        </p:txBody>
      </p:sp>
      <p:sp>
        <p:nvSpPr>
          <p:cNvPr id="27651" name="Rectangle 1030"/>
          <p:cNvSpPr>
            <a:spLocks noGrp="1" noChangeArrowheads="1"/>
          </p:cNvSpPr>
          <p:nvPr>
            <p:ph type="body" idx="1"/>
          </p:nvPr>
        </p:nvSpPr>
        <p:spPr>
          <a:xfrm>
            <a:off x="2058988" y="1447801"/>
            <a:ext cx="8609012" cy="4587875"/>
          </a:xfrm>
          <a:noFill/>
        </p:spPr>
        <p:txBody>
          <a:bodyPr/>
          <a:lstStyle/>
          <a:p>
            <a:r>
              <a:rPr lang="en-US" altLang="en-US" b="1">
                <a:cs typeface="Times New Roman" pitchFamily="18" charset="0"/>
              </a:rPr>
              <a:t>To convert to decimal, use decimal arithmetic to form </a:t>
            </a:r>
            <a:r>
              <a:rPr lang="en-US" altLang="en-US" b="1">
                <a:latin typeface="Symbol" pitchFamily="18" charset="2"/>
                <a:cs typeface="Times New Roman" pitchFamily="18" charset="0"/>
              </a:rPr>
              <a:t>S</a:t>
            </a:r>
            <a:r>
              <a:rPr lang="en-US" altLang="en-US" b="1">
                <a:cs typeface="Times New Roman" pitchFamily="18" charset="0"/>
              </a:rPr>
              <a:t> (digit </a:t>
            </a:r>
            <a:r>
              <a:rPr lang="en-US" altLang="en-US" b="1" i="1">
                <a:cs typeface="Times New Roman" pitchFamily="18" charset="0"/>
              </a:rPr>
              <a:t>×</a:t>
            </a:r>
            <a:r>
              <a:rPr lang="en-US" altLang="en-US" b="1">
                <a:cs typeface="Times New Roman" pitchFamily="18" charset="0"/>
              </a:rPr>
              <a:t> respective power of 2).</a:t>
            </a:r>
          </a:p>
          <a:p>
            <a:r>
              <a:rPr lang="en-US" altLang="en-US" b="1">
                <a:cs typeface="Times New Roman" pitchFamily="18" charset="0"/>
              </a:rPr>
              <a:t>Example:Convert 11010</a:t>
            </a:r>
            <a:r>
              <a:rPr lang="en-US" altLang="en-US" sz="4000" b="1" baseline="-16000">
                <a:cs typeface="Times New Roman" pitchFamily="18" charset="0"/>
              </a:rPr>
              <a:t>2</a:t>
            </a:r>
            <a:r>
              <a:rPr lang="en-US" altLang="en-US" sz="3600" b="1" baseline="-16000">
                <a:cs typeface="Times New Roman" pitchFamily="18" charset="0"/>
              </a:rPr>
              <a:t> </a:t>
            </a:r>
            <a:r>
              <a:rPr lang="en-US" altLang="en-US" b="1">
                <a:cs typeface="Times New Roman" pitchFamily="18" charset="0"/>
              </a:rPr>
              <a:t>to N</a:t>
            </a:r>
            <a:r>
              <a:rPr lang="en-US" altLang="en-US" sz="4000" b="1" baseline="-15000">
                <a:cs typeface="Times New Roman" pitchFamily="18" charset="0"/>
              </a:rPr>
              <a:t>10</a:t>
            </a:r>
            <a:r>
              <a:rPr lang="en-US" altLang="en-US" b="1">
                <a:cs typeface="Times New Roman" pitchFamily="18" charset="0"/>
              </a:rPr>
              <a:t>:  </a:t>
            </a:r>
          </a:p>
          <a:p>
            <a:pPr>
              <a:buFont typeface="Wingdings" pitchFamily="2" charset="2"/>
              <a:buNone/>
            </a:pPr>
            <a:r>
              <a:rPr lang="en-US" altLang="en-US" b="1">
                <a:cs typeface="Times New Roman" pitchFamily="18" charset="0"/>
              </a:rPr>
              <a:t>	</a:t>
            </a:r>
          </a:p>
        </p:txBody>
      </p:sp>
      <p:sp>
        <p:nvSpPr>
          <p:cNvPr id="27652" name="Rectangle 1026"/>
          <p:cNvSpPr>
            <a:spLocks noGrp="1" noChangeArrowheads="1"/>
          </p:cNvSpPr>
          <p:nvPr>
            <p:ph type="title"/>
          </p:nvPr>
        </p:nvSpPr>
        <p:spPr>
          <a:xfrm>
            <a:off x="2209800" y="214313"/>
            <a:ext cx="7772400" cy="838200"/>
          </a:xfrm>
        </p:spPr>
        <p:txBody>
          <a:bodyPr/>
          <a:lstStyle/>
          <a:p>
            <a:r>
              <a:rPr lang="en-US" altLang="en-US"/>
              <a:t>Converting Binary to Decimal</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miter lim="800000"/>
            <a:headEnd/>
            <a:tailEnd/>
          </a:ln>
        </p:spPr>
        <p:txBody>
          <a:bodyPr/>
          <a:lstStyle/>
          <a:p>
            <a:r>
              <a:rPr lang="en-US" altLang="en-US"/>
              <a:t>Chapter 1            </a:t>
            </a:r>
            <a:fld id="{96C1528A-F6EA-4986-BE37-D75E1E26BE75}" type="slidenum">
              <a:rPr lang="en-US" altLang="en-US"/>
              <a:pPr/>
              <a:t>42</a:t>
            </a:fld>
            <a:endParaRPr lang="en-US" altLang="en-US"/>
          </a:p>
        </p:txBody>
      </p:sp>
      <p:sp>
        <p:nvSpPr>
          <p:cNvPr id="29699" name="Rectangle 1032"/>
          <p:cNvSpPr>
            <a:spLocks noGrp="1" noChangeArrowheads="1"/>
          </p:cNvSpPr>
          <p:nvPr>
            <p:ph type="body" idx="1"/>
          </p:nvPr>
        </p:nvSpPr>
        <p:spPr>
          <a:xfrm>
            <a:off x="2209801" y="1247775"/>
            <a:ext cx="8107363" cy="4814888"/>
          </a:xfrm>
        </p:spPr>
        <p:txBody>
          <a:bodyPr>
            <a:normAutofit lnSpcReduction="10000"/>
          </a:bodyPr>
          <a:lstStyle/>
          <a:p>
            <a:pPr>
              <a:lnSpc>
                <a:spcPct val="90000"/>
              </a:lnSpc>
            </a:pPr>
            <a:r>
              <a:rPr lang="en-US" altLang="en-US" b="1">
                <a:cs typeface="Times New Roman" pitchFamily="18" charset="0"/>
              </a:rPr>
              <a:t>Method 1</a:t>
            </a:r>
          </a:p>
          <a:p>
            <a:pPr lvl="1">
              <a:lnSpc>
                <a:spcPct val="90000"/>
              </a:lnSpc>
            </a:pPr>
            <a:r>
              <a:rPr lang="en-US" altLang="en-US" b="1">
                <a:cs typeface="Times New Roman" pitchFamily="18" charset="0"/>
              </a:rPr>
              <a:t>Subtract the largest power of 2 (see slide 14) that gives a positive remainder and record the power.</a:t>
            </a:r>
            <a:endParaRPr lang="en-US" altLang="en-US" sz="1000" b="1">
              <a:cs typeface="Times New Roman" pitchFamily="18" charset="0"/>
            </a:endParaRPr>
          </a:p>
          <a:p>
            <a:pPr lvl="1">
              <a:lnSpc>
                <a:spcPct val="90000"/>
              </a:lnSpc>
              <a:spcBef>
                <a:spcPct val="0"/>
              </a:spcBef>
            </a:pPr>
            <a:r>
              <a:rPr lang="en-US" altLang="en-US" b="1">
                <a:cs typeface="Times New Roman" pitchFamily="18" charset="0"/>
              </a:rPr>
              <a:t>Repeat, subtracting from the prior remainder and recording the power, until the remainder is zero.</a:t>
            </a:r>
          </a:p>
          <a:p>
            <a:pPr lvl="1">
              <a:lnSpc>
                <a:spcPct val="90000"/>
              </a:lnSpc>
              <a:spcBef>
                <a:spcPct val="0"/>
              </a:spcBef>
            </a:pPr>
            <a:r>
              <a:rPr lang="en-US" altLang="en-US" b="1">
                <a:cs typeface="Times New Roman" pitchFamily="18" charset="0"/>
              </a:rPr>
              <a:t>Place 1’s  in the positions in the binary result corresponding to the powers recorded; in all other positions place 0’s.</a:t>
            </a:r>
            <a:endParaRPr lang="en-US" altLang="en-US" sz="1000" b="1">
              <a:cs typeface="Times New Roman" pitchFamily="18" charset="0"/>
            </a:endParaRPr>
          </a:p>
          <a:p>
            <a:pPr>
              <a:lnSpc>
                <a:spcPct val="90000"/>
              </a:lnSpc>
              <a:spcBef>
                <a:spcPct val="0"/>
              </a:spcBef>
            </a:pPr>
            <a:r>
              <a:rPr lang="en-US" altLang="en-US" b="1">
                <a:cs typeface="Times New Roman" pitchFamily="18" charset="0"/>
              </a:rPr>
              <a:t>Example: Convert 625</a:t>
            </a:r>
            <a:r>
              <a:rPr lang="en-US" altLang="en-US" b="1" baseline="-25000">
                <a:cs typeface="Times New Roman" pitchFamily="18" charset="0"/>
              </a:rPr>
              <a:t>10 </a:t>
            </a:r>
            <a:r>
              <a:rPr lang="en-US" altLang="en-US" b="1">
                <a:cs typeface="Times New Roman" pitchFamily="18" charset="0"/>
              </a:rPr>
              <a:t>to</a:t>
            </a:r>
            <a:r>
              <a:rPr lang="en-US" altLang="en-US">
                <a:cs typeface="Times New Roman" pitchFamily="18" charset="0"/>
              </a:rPr>
              <a:t> </a:t>
            </a:r>
            <a:r>
              <a:rPr lang="en-US" altLang="en-US" b="1">
                <a:cs typeface="Times New Roman" pitchFamily="18" charset="0"/>
              </a:rPr>
              <a:t>N</a:t>
            </a:r>
            <a:r>
              <a:rPr lang="en-US" altLang="en-US" b="1" baseline="-25000">
                <a:cs typeface="Times New Roman" pitchFamily="18" charset="0"/>
              </a:rPr>
              <a:t>2</a:t>
            </a:r>
            <a:endParaRPr lang="en-US" altLang="en-US" sz="2000" b="1">
              <a:cs typeface="Times New Roman" pitchFamily="18" charset="0"/>
            </a:endParaRPr>
          </a:p>
          <a:p>
            <a:pPr>
              <a:lnSpc>
                <a:spcPct val="90000"/>
              </a:lnSpc>
              <a:spcBef>
                <a:spcPct val="0"/>
              </a:spcBef>
              <a:buClr>
                <a:schemeClr val="tx1"/>
              </a:buClr>
              <a:buFont typeface="Wingdings" pitchFamily="2" charset="2"/>
              <a:buNone/>
            </a:pPr>
            <a:r>
              <a:rPr lang="en-US" altLang="en-US" sz="3600" b="1" baseline="-25000">
                <a:cs typeface="Times New Roman" pitchFamily="18" charset="0"/>
              </a:rPr>
              <a:t>			   </a:t>
            </a:r>
            <a:r>
              <a:rPr lang="en-US" altLang="en-US" b="1">
                <a:cs typeface="Times New Roman" pitchFamily="18" charset="0"/>
              </a:rPr>
              <a:t>			      </a:t>
            </a: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endParaRPr lang="en-US" altLang="en-US" b="1">
              <a:cs typeface="Times New Roman" pitchFamily="18" charset="0"/>
            </a:endParaRPr>
          </a:p>
          <a:p>
            <a:pPr>
              <a:lnSpc>
                <a:spcPct val="90000"/>
              </a:lnSpc>
              <a:spcBef>
                <a:spcPct val="0"/>
              </a:spcBef>
              <a:buClr>
                <a:schemeClr val="tx1"/>
              </a:buClr>
              <a:buFont typeface="Wingdings" pitchFamily="2" charset="2"/>
              <a:buNone/>
            </a:pPr>
            <a:r>
              <a:rPr lang="en-US" altLang="en-US" b="1">
                <a:cs typeface="Times New Roman" pitchFamily="18" charset="0"/>
              </a:rPr>
              <a:t>    </a:t>
            </a:r>
          </a:p>
        </p:txBody>
      </p:sp>
      <p:sp>
        <p:nvSpPr>
          <p:cNvPr id="29700" name="Rectangle 1026"/>
          <p:cNvSpPr>
            <a:spLocks noGrp="1" noChangeArrowheads="1"/>
          </p:cNvSpPr>
          <p:nvPr>
            <p:ph type="title"/>
          </p:nvPr>
        </p:nvSpPr>
        <p:spPr>
          <a:xfrm>
            <a:off x="2209800" y="228600"/>
            <a:ext cx="7772400" cy="838200"/>
          </a:xfrm>
        </p:spPr>
        <p:txBody>
          <a:bodyPr/>
          <a:lstStyle/>
          <a:p>
            <a:r>
              <a:rPr lang="en-US" altLang="en-US"/>
              <a:t>Converting Decimal to Binary</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a:ln>
            <a:miter lim="800000"/>
            <a:headEnd/>
            <a:tailEnd/>
          </a:ln>
        </p:spPr>
        <p:txBody>
          <a:bodyPr/>
          <a:lstStyle/>
          <a:p>
            <a:r>
              <a:rPr lang="en-US" altLang="en-US"/>
              <a:t>Chapter 1            </a:t>
            </a:r>
            <a:fld id="{A4E56F9F-026E-4B96-AD3B-1C98044E14D8}" type="slidenum">
              <a:rPr lang="en-US" altLang="en-US"/>
              <a:pPr/>
              <a:t>43</a:t>
            </a:fld>
            <a:endParaRPr lang="en-US" altLang="en-US"/>
          </a:p>
        </p:txBody>
      </p:sp>
      <p:sp>
        <p:nvSpPr>
          <p:cNvPr id="31747" name="Rectangle 2"/>
          <p:cNvSpPr>
            <a:spLocks noGrp="1" noChangeArrowheads="1"/>
          </p:cNvSpPr>
          <p:nvPr>
            <p:ph type="title"/>
          </p:nvPr>
        </p:nvSpPr>
        <p:spPr>
          <a:xfrm>
            <a:off x="2209800" y="228600"/>
            <a:ext cx="7772400" cy="838200"/>
          </a:xfrm>
        </p:spPr>
        <p:txBody>
          <a:bodyPr/>
          <a:lstStyle/>
          <a:p>
            <a:r>
              <a:rPr lang="en-US" altLang="en-US"/>
              <a:t>Commonly Occurring Bases</a:t>
            </a:r>
          </a:p>
        </p:txBody>
      </p:sp>
      <p:sp>
        <p:nvSpPr>
          <p:cNvPr id="31748" name="Rectangle 4"/>
          <p:cNvSpPr>
            <a:spLocks noChangeArrowheads="1"/>
          </p:cNvSpPr>
          <p:nvPr/>
        </p:nvSpPr>
        <p:spPr bwMode="auto">
          <a:xfrm>
            <a:off x="2382514" y="1539876"/>
            <a:ext cx="55944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Name</a:t>
            </a:r>
            <a:endParaRPr lang="en-US" altLang="en-US" sz="2400"/>
          </a:p>
        </p:txBody>
      </p:sp>
      <p:sp>
        <p:nvSpPr>
          <p:cNvPr id="31749" name="Rectangle 5"/>
          <p:cNvSpPr>
            <a:spLocks noChangeArrowheads="1"/>
          </p:cNvSpPr>
          <p:nvPr/>
        </p:nvSpPr>
        <p:spPr bwMode="auto">
          <a:xfrm>
            <a:off x="310092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0" name="Rectangle 6"/>
          <p:cNvSpPr>
            <a:spLocks noChangeArrowheads="1"/>
          </p:cNvSpPr>
          <p:nvPr/>
        </p:nvSpPr>
        <p:spPr bwMode="auto">
          <a:xfrm>
            <a:off x="4594142" y="1539876"/>
            <a:ext cx="50975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Radix</a:t>
            </a:r>
            <a:endParaRPr lang="en-US" altLang="en-US" sz="2400"/>
          </a:p>
        </p:txBody>
      </p:sp>
      <p:sp>
        <p:nvSpPr>
          <p:cNvPr id="31751" name="Rectangle 7"/>
          <p:cNvSpPr>
            <a:spLocks noChangeArrowheads="1"/>
          </p:cNvSpPr>
          <p:nvPr/>
        </p:nvSpPr>
        <p:spPr bwMode="auto">
          <a:xfrm>
            <a:off x="5304376"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2" name="Rectangle 8"/>
          <p:cNvSpPr>
            <a:spLocks noChangeArrowheads="1"/>
          </p:cNvSpPr>
          <p:nvPr/>
        </p:nvSpPr>
        <p:spPr bwMode="auto">
          <a:xfrm>
            <a:off x="7567459" y="1539876"/>
            <a:ext cx="52418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Digits</a:t>
            </a:r>
            <a:endParaRPr lang="en-US" altLang="en-US" sz="2400"/>
          </a:p>
        </p:txBody>
      </p:sp>
      <p:sp>
        <p:nvSpPr>
          <p:cNvPr id="31753" name="Rectangle 9"/>
          <p:cNvSpPr>
            <a:spLocks noChangeArrowheads="1"/>
          </p:cNvSpPr>
          <p:nvPr/>
        </p:nvSpPr>
        <p:spPr bwMode="auto">
          <a:xfrm>
            <a:off x="8277764" y="1539876"/>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4" name="Rectangle 10"/>
          <p:cNvSpPr>
            <a:spLocks noChangeArrowheads="1"/>
          </p:cNvSpPr>
          <p:nvPr/>
        </p:nvSpPr>
        <p:spPr bwMode="auto">
          <a:xfrm>
            <a:off x="2447647" y="2112964"/>
            <a:ext cx="59586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Binary</a:t>
            </a:r>
            <a:endParaRPr lang="en-US" altLang="en-US" sz="2400"/>
          </a:p>
        </p:txBody>
      </p:sp>
      <p:sp>
        <p:nvSpPr>
          <p:cNvPr id="31755" name="Rectangle 11"/>
          <p:cNvSpPr>
            <a:spLocks noChangeArrowheads="1"/>
          </p:cNvSpPr>
          <p:nvPr/>
        </p:nvSpPr>
        <p:spPr bwMode="auto">
          <a:xfrm>
            <a:off x="3266026"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6" name="Rectangle 12"/>
          <p:cNvSpPr>
            <a:spLocks noChangeArrowheads="1"/>
          </p:cNvSpPr>
          <p:nvPr/>
        </p:nvSpPr>
        <p:spPr bwMode="auto">
          <a:xfrm>
            <a:off x="4780191" y="2112964"/>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a:t>
            </a:r>
            <a:endParaRPr lang="en-US" altLang="en-US" sz="2400"/>
          </a:p>
        </p:txBody>
      </p:sp>
      <p:sp>
        <p:nvSpPr>
          <p:cNvPr id="31757" name="Rectangle 13"/>
          <p:cNvSpPr>
            <a:spLocks noChangeArrowheads="1"/>
          </p:cNvSpPr>
          <p:nvPr/>
        </p:nvSpPr>
        <p:spPr bwMode="auto">
          <a:xfrm>
            <a:off x="4944014"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58" name="Rectangle 14"/>
          <p:cNvSpPr>
            <a:spLocks noChangeArrowheads="1"/>
          </p:cNvSpPr>
          <p:nvPr/>
        </p:nvSpPr>
        <p:spPr bwMode="auto">
          <a:xfrm>
            <a:off x="7680502" y="2112964"/>
            <a:ext cx="29174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a:t>
            </a:r>
            <a:endParaRPr lang="en-US" altLang="en-US" sz="2400"/>
          </a:p>
        </p:txBody>
      </p:sp>
      <p:sp>
        <p:nvSpPr>
          <p:cNvPr id="31759" name="Rectangle 15"/>
          <p:cNvSpPr>
            <a:spLocks noChangeArrowheads="1"/>
          </p:cNvSpPr>
          <p:nvPr/>
        </p:nvSpPr>
        <p:spPr bwMode="auto">
          <a:xfrm>
            <a:off x="8058689" y="2112964"/>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0" name="Rectangle 16"/>
          <p:cNvSpPr>
            <a:spLocks noChangeArrowheads="1"/>
          </p:cNvSpPr>
          <p:nvPr/>
        </p:nvSpPr>
        <p:spPr bwMode="auto">
          <a:xfrm>
            <a:off x="2388226" y="2686051"/>
            <a:ext cx="48769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Octal</a:t>
            </a:r>
            <a:endParaRPr lang="en-US" altLang="en-US" sz="2400"/>
          </a:p>
        </p:txBody>
      </p:sp>
      <p:sp>
        <p:nvSpPr>
          <p:cNvPr id="31761" name="Rectangle 17"/>
          <p:cNvSpPr>
            <a:spLocks noChangeArrowheads="1"/>
          </p:cNvSpPr>
          <p:nvPr/>
        </p:nvSpPr>
        <p:spPr bwMode="auto">
          <a:xfrm>
            <a:off x="3050126"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2" name="Rectangle 18"/>
          <p:cNvSpPr>
            <a:spLocks noChangeArrowheads="1"/>
          </p:cNvSpPr>
          <p:nvPr/>
        </p:nvSpPr>
        <p:spPr bwMode="auto">
          <a:xfrm>
            <a:off x="4780191" y="2686051"/>
            <a:ext cx="11701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8</a:t>
            </a:r>
            <a:endParaRPr lang="en-US" altLang="en-US" sz="2400"/>
          </a:p>
        </p:txBody>
      </p:sp>
      <p:sp>
        <p:nvSpPr>
          <p:cNvPr id="31763" name="Rectangle 19"/>
          <p:cNvSpPr>
            <a:spLocks noChangeArrowheads="1"/>
          </p:cNvSpPr>
          <p:nvPr/>
        </p:nvSpPr>
        <p:spPr bwMode="auto">
          <a:xfrm>
            <a:off x="4944014"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4" name="Rectangle 20"/>
          <p:cNvSpPr>
            <a:spLocks noChangeArrowheads="1"/>
          </p:cNvSpPr>
          <p:nvPr/>
        </p:nvSpPr>
        <p:spPr bwMode="auto">
          <a:xfrm>
            <a:off x="7183308" y="2686051"/>
            <a:ext cx="1340110"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a:t>
            </a:r>
            <a:endParaRPr lang="en-US" altLang="en-US" sz="2400"/>
          </a:p>
        </p:txBody>
      </p:sp>
      <p:sp>
        <p:nvSpPr>
          <p:cNvPr id="31765" name="Rectangle 21"/>
          <p:cNvSpPr>
            <a:spLocks noChangeArrowheads="1"/>
          </p:cNvSpPr>
          <p:nvPr/>
        </p:nvSpPr>
        <p:spPr bwMode="auto">
          <a:xfrm>
            <a:off x="8850851" y="26860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6" name="Rectangle 22"/>
          <p:cNvSpPr>
            <a:spLocks noChangeArrowheads="1"/>
          </p:cNvSpPr>
          <p:nvPr/>
        </p:nvSpPr>
        <p:spPr bwMode="auto">
          <a:xfrm>
            <a:off x="2467286" y="3257551"/>
            <a:ext cx="756617"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Decimal</a:t>
            </a:r>
            <a:endParaRPr lang="en-US" altLang="en-US" sz="2400"/>
          </a:p>
        </p:txBody>
      </p:sp>
      <p:sp>
        <p:nvSpPr>
          <p:cNvPr id="31767" name="Rectangle 23"/>
          <p:cNvSpPr>
            <a:spLocks noChangeArrowheads="1"/>
          </p:cNvSpPr>
          <p:nvPr/>
        </p:nvSpPr>
        <p:spPr bwMode="auto">
          <a:xfrm>
            <a:off x="3454939"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68" name="Rectangle 24"/>
          <p:cNvSpPr>
            <a:spLocks noChangeArrowheads="1"/>
          </p:cNvSpPr>
          <p:nvPr/>
        </p:nvSpPr>
        <p:spPr bwMode="auto">
          <a:xfrm>
            <a:off x="4723269" y="3257551"/>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10</a:t>
            </a:r>
            <a:endParaRPr lang="en-US" altLang="en-US" sz="2400"/>
          </a:p>
        </p:txBody>
      </p:sp>
      <p:sp>
        <p:nvSpPr>
          <p:cNvPr id="31769" name="Rectangle 25"/>
          <p:cNvSpPr>
            <a:spLocks noChangeArrowheads="1"/>
          </p:cNvSpPr>
          <p:nvPr/>
        </p:nvSpPr>
        <p:spPr bwMode="auto">
          <a:xfrm>
            <a:off x="503132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0" name="Rectangle 26"/>
          <p:cNvSpPr>
            <a:spLocks noChangeArrowheads="1"/>
          </p:cNvSpPr>
          <p:nvPr/>
        </p:nvSpPr>
        <p:spPr bwMode="auto">
          <a:xfrm>
            <a:off x="7018106" y="3257551"/>
            <a:ext cx="1689565"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t>
            </a:r>
            <a:endParaRPr lang="en-US" altLang="en-US" sz="2400"/>
          </a:p>
        </p:txBody>
      </p:sp>
      <p:sp>
        <p:nvSpPr>
          <p:cNvPr id="31771" name="Rectangle 27"/>
          <p:cNvSpPr>
            <a:spLocks noChangeArrowheads="1"/>
          </p:cNvSpPr>
          <p:nvPr/>
        </p:nvSpPr>
        <p:spPr bwMode="auto">
          <a:xfrm>
            <a:off x="9114376" y="3257551"/>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2" name="Rectangle 28"/>
          <p:cNvSpPr>
            <a:spLocks noChangeArrowheads="1"/>
          </p:cNvSpPr>
          <p:nvPr/>
        </p:nvSpPr>
        <p:spPr bwMode="auto">
          <a:xfrm>
            <a:off x="2621330" y="3830639"/>
            <a:ext cx="119782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Hexadecimal</a:t>
            </a:r>
            <a:endParaRPr lang="en-US" altLang="en-US" sz="2400"/>
          </a:p>
        </p:txBody>
      </p:sp>
      <p:sp>
        <p:nvSpPr>
          <p:cNvPr id="31773" name="Rectangle 29"/>
          <p:cNvSpPr>
            <a:spLocks noChangeArrowheads="1"/>
          </p:cNvSpPr>
          <p:nvPr/>
        </p:nvSpPr>
        <p:spPr bwMode="auto">
          <a:xfrm>
            <a:off x="4182014"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4" name="Rectangle 30"/>
          <p:cNvSpPr>
            <a:spLocks noChangeArrowheads="1"/>
          </p:cNvSpPr>
          <p:nvPr/>
        </p:nvSpPr>
        <p:spPr bwMode="auto">
          <a:xfrm>
            <a:off x="4723269" y="3830639"/>
            <a:ext cx="23403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16</a:t>
            </a:r>
            <a:endParaRPr lang="en-US" altLang="en-US" sz="2400"/>
          </a:p>
        </p:txBody>
      </p:sp>
      <p:sp>
        <p:nvSpPr>
          <p:cNvPr id="31775" name="Rectangle 31"/>
          <p:cNvSpPr>
            <a:spLocks noChangeArrowheads="1"/>
          </p:cNvSpPr>
          <p:nvPr/>
        </p:nvSpPr>
        <p:spPr bwMode="auto">
          <a:xfrm>
            <a:off x="5031326"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6" name="Rectangle 32"/>
          <p:cNvSpPr>
            <a:spLocks noChangeArrowheads="1"/>
          </p:cNvSpPr>
          <p:nvPr/>
        </p:nvSpPr>
        <p:spPr bwMode="auto">
          <a:xfrm>
            <a:off x="6544752" y="3830639"/>
            <a:ext cx="277120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0,1,2,3,4,5,6,7,8,9,A,B,C,D,E,F</a:t>
            </a:r>
            <a:endParaRPr lang="en-US" altLang="en-US" sz="2400"/>
          </a:p>
        </p:txBody>
      </p:sp>
      <p:sp>
        <p:nvSpPr>
          <p:cNvPr id="31777" name="Rectangle 33"/>
          <p:cNvSpPr>
            <a:spLocks noChangeArrowheads="1"/>
          </p:cNvSpPr>
          <p:nvPr/>
        </p:nvSpPr>
        <p:spPr bwMode="auto">
          <a:xfrm>
            <a:off x="10127201" y="3830639"/>
            <a:ext cx="5289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 </a:t>
            </a:r>
            <a:endParaRPr lang="en-US" altLang="en-US" sz="2400"/>
          </a:p>
        </p:txBody>
      </p:sp>
      <p:sp>
        <p:nvSpPr>
          <p:cNvPr id="31778" name="Rectangle 34"/>
          <p:cNvSpPr>
            <a:spLocks noChangeArrowheads="1"/>
          </p:cNvSpPr>
          <p:nvPr/>
        </p:nvSpPr>
        <p:spPr bwMode="auto">
          <a:xfrm>
            <a:off x="2162036" y="4395788"/>
            <a:ext cx="28854" cy="153888"/>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000">
                <a:solidFill>
                  <a:srgbClr val="000000"/>
                </a:solidFill>
              </a:rPr>
              <a:t> </a:t>
            </a:r>
            <a:endParaRPr lang="en-US" altLang="en-US" sz="2400"/>
          </a:p>
        </p:txBody>
      </p:sp>
      <p:sp>
        <p:nvSpPr>
          <p:cNvPr id="31779" name="Rectangle 37"/>
          <p:cNvSpPr>
            <a:spLocks noChangeArrowheads="1"/>
          </p:cNvSpPr>
          <p:nvPr/>
        </p:nvSpPr>
        <p:spPr bwMode="auto">
          <a:xfrm>
            <a:off x="2189164" y="4435475"/>
            <a:ext cx="3513141" cy="60939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a:solidFill>
                  <a:srgbClr val="000000"/>
                </a:solidFill>
              </a:rPr>
              <a:t> The six letters (in addition to the 10</a:t>
            </a:r>
          </a:p>
          <a:p>
            <a:pPr>
              <a:spcBef>
                <a:spcPct val="20000"/>
              </a:spcBef>
              <a:buFont typeface="Wingdings" pitchFamily="2" charset="2"/>
              <a:buNone/>
            </a:pPr>
            <a:r>
              <a:rPr lang="en-US" altLang="en-US">
                <a:solidFill>
                  <a:srgbClr val="000000"/>
                </a:solidFill>
              </a:rPr>
              <a:t>   integers) in hexadecimal represent: </a:t>
            </a:r>
            <a:endParaRPr lang="en-US" altLang="en-US" sz="2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miter lim="800000"/>
            <a:headEnd/>
            <a:tailEnd/>
          </a:ln>
        </p:spPr>
        <p:txBody>
          <a:bodyPr/>
          <a:lstStyle/>
          <a:p>
            <a:r>
              <a:rPr lang="en-US" altLang="en-US"/>
              <a:t>Chapter 1            </a:t>
            </a:r>
            <a:fld id="{1CD8FB5F-7CFF-4D6B-BC54-FF9626828842}" type="slidenum">
              <a:rPr lang="en-US" altLang="en-US"/>
              <a:pPr/>
              <a:t>44</a:t>
            </a:fld>
            <a:endParaRPr lang="en-US" altLang="en-US"/>
          </a:p>
        </p:txBody>
      </p:sp>
      <p:sp>
        <p:nvSpPr>
          <p:cNvPr id="33795" name="Rectangle 4"/>
          <p:cNvSpPr>
            <a:spLocks noChangeArrowheads="1"/>
          </p:cNvSpPr>
          <p:nvPr/>
        </p:nvSpPr>
        <p:spPr bwMode="auto">
          <a:xfrm>
            <a:off x="4200236" y="1835151"/>
            <a:ext cx="71654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796" name="Rectangle 5"/>
          <p:cNvSpPr>
            <a:spLocks noChangeArrowheads="1"/>
          </p:cNvSpPr>
          <p:nvPr/>
        </p:nvSpPr>
        <p:spPr bwMode="auto">
          <a:xfrm>
            <a:off x="413385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10)</a:t>
            </a:r>
            <a:endParaRPr lang="en-US" altLang="en-US" sz="2400"/>
          </a:p>
        </p:txBody>
      </p:sp>
      <p:sp>
        <p:nvSpPr>
          <p:cNvPr id="33797" name="Rectangle 7"/>
          <p:cNvSpPr>
            <a:spLocks noChangeArrowheads="1"/>
          </p:cNvSpPr>
          <p:nvPr/>
        </p:nvSpPr>
        <p:spPr bwMode="auto">
          <a:xfrm>
            <a:off x="5422779" y="1835151"/>
            <a:ext cx="57650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Binary </a:t>
            </a:r>
            <a:endParaRPr lang="en-US" altLang="en-US" sz="2400"/>
          </a:p>
        </p:txBody>
      </p:sp>
      <p:sp>
        <p:nvSpPr>
          <p:cNvPr id="33798" name="Rectangle 8"/>
          <p:cNvSpPr>
            <a:spLocks noChangeArrowheads="1"/>
          </p:cNvSpPr>
          <p:nvPr/>
        </p:nvSpPr>
        <p:spPr bwMode="auto">
          <a:xfrm>
            <a:off x="5350612"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2)</a:t>
            </a:r>
            <a:endParaRPr lang="en-US" altLang="en-US" sz="2400"/>
          </a:p>
        </p:txBody>
      </p:sp>
      <p:sp>
        <p:nvSpPr>
          <p:cNvPr id="33799" name="Rectangle 10"/>
          <p:cNvSpPr>
            <a:spLocks noChangeArrowheads="1"/>
          </p:cNvSpPr>
          <p:nvPr/>
        </p:nvSpPr>
        <p:spPr bwMode="auto">
          <a:xfrm>
            <a:off x="6538624" y="1835151"/>
            <a:ext cx="48000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Octal </a:t>
            </a:r>
            <a:endParaRPr lang="en-US" altLang="en-US" sz="2400"/>
          </a:p>
        </p:txBody>
      </p:sp>
      <p:sp>
        <p:nvSpPr>
          <p:cNvPr id="33800" name="Rectangle 11"/>
          <p:cNvSpPr>
            <a:spLocks noChangeArrowheads="1"/>
          </p:cNvSpPr>
          <p:nvPr/>
        </p:nvSpPr>
        <p:spPr bwMode="auto">
          <a:xfrm>
            <a:off x="6419000" y="2070101"/>
            <a:ext cx="668453"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8)</a:t>
            </a:r>
            <a:endParaRPr lang="en-US" altLang="en-US" sz="2400"/>
          </a:p>
        </p:txBody>
      </p:sp>
      <p:sp>
        <p:nvSpPr>
          <p:cNvPr id="33801" name="Rectangle 12"/>
          <p:cNvSpPr>
            <a:spLocks noChangeArrowheads="1"/>
          </p:cNvSpPr>
          <p:nvPr/>
        </p:nvSpPr>
        <p:spPr bwMode="auto">
          <a:xfrm>
            <a:off x="7098282"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2" name="Rectangle 13"/>
          <p:cNvSpPr>
            <a:spLocks noChangeArrowheads="1"/>
          </p:cNvSpPr>
          <p:nvPr/>
        </p:nvSpPr>
        <p:spPr bwMode="auto">
          <a:xfrm>
            <a:off x="7377702" y="1835151"/>
            <a:ext cx="4099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Hexa</a:t>
            </a:r>
            <a:endParaRPr lang="en-US" altLang="en-US" sz="2400"/>
          </a:p>
        </p:txBody>
      </p:sp>
      <p:sp>
        <p:nvSpPr>
          <p:cNvPr id="33803" name="Rectangle 15"/>
          <p:cNvSpPr>
            <a:spLocks noChangeArrowheads="1"/>
          </p:cNvSpPr>
          <p:nvPr/>
        </p:nvSpPr>
        <p:spPr bwMode="auto">
          <a:xfrm>
            <a:off x="7828560" y="1835151"/>
            <a:ext cx="69730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decimal </a:t>
            </a:r>
            <a:endParaRPr lang="en-US" altLang="en-US" sz="2400"/>
          </a:p>
        </p:txBody>
      </p:sp>
      <p:sp>
        <p:nvSpPr>
          <p:cNvPr id="33804" name="Rectangle 16"/>
          <p:cNvSpPr>
            <a:spLocks noChangeArrowheads="1"/>
          </p:cNvSpPr>
          <p:nvPr/>
        </p:nvSpPr>
        <p:spPr bwMode="auto">
          <a:xfrm>
            <a:off x="7454901" y="2070101"/>
            <a:ext cx="796925" cy="244475"/>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(Base 16)</a:t>
            </a:r>
            <a:endParaRPr lang="en-US" altLang="en-US" sz="2400"/>
          </a:p>
        </p:txBody>
      </p:sp>
      <p:sp>
        <p:nvSpPr>
          <p:cNvPr id="33805" name="Rectangle 17"/>
          <p:cNvSpPr>
            <a:spLocks noChangeArrowheads="1"/>
          </p:cNvSpPr>
          <p:nvPr/>
        </p:nvSpPr>
        <p:spPr bwMode="auto">
          <a:xfrm>
            <a:off x="8282557" y="20701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6" name="Rectangle 57"/>
          <p:cNvSpPr>
            <a:spLocks noChangeArrowheads="1"/>
          </p:cNvSpPr>
          <p:nvPr/>
        </p:nvSpPr>
        <p:spPr bwMode="auto">
          <a:xfrm>
            <a:off x="44249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07" name="Rectangle 58"/>
          <p:cNvSpPr>
            <a:spLocks noChangeArrowheads="1"/>
          </p:cNvSpPr>
          <p:nvPr/>
        </p:nvSpPr>
        <p:spPr bwMode="auto">
          <a:xfrm>
            <a:off x="4631307"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08" name="Rectangle 59"/>
          <p:cNvSpPr>
            <a:spLocks noChangeArrowheads="1"/>
          </p:cNvSpPr>
          <p:nvPr/>
        </p:nvSpPr>
        <p:spPr bwMode="auto">
          <a:xfrm>
            <a:off x="5422762" y="231140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00000</a:t>
            </a:r>
            <a:endParaRPr lang="en-US" altLang="en-US" sz="2400"/>
          </a:p>
        </p:txBody>
      </p:sp>
      <p:sp>
        <p:nvSpPr>
          <p:cNvPr id="33809" name="Rectangle 61"/>
          <p:cNvSpPr>
            <a:spLocks noChangeArrowheads="1"/>
          </p:cNvSpPr>
          <p:nvPr/>
        </p:nvSpPr>
        <p:spPr bwMode="auto">
          <a:xfrm>
            <a:off x="6647444"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0" name="Rectangle 63"/>
          <p:cNvSpPr>
            <a:spLocks noChangeArrowheads="1"/>
          </p:cNvSpPr>
          <p:nvPr/>
        </p:nvSpPr>
        <p:spPr bwMode="auto">
          <a:xfrm>
            <a:off x="7779331" y="231140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a:t>
            </a:r>
            <a:endParaRPr lang="en-US" altLang="en-US" sz="2400"/>
          </a:p>
        </p:txBody>
      </p:sp>
      <p:sp>
        <p:nvSpPr>
          <p:cNvPr id="33811" name="Rectangle 64"/>
          <p:cNvSpPr>
            <a:spLocks noChangeArrowheads="1"/>
          </p:cNvSpPr>
          <p:nvPr/>
        </p:nvSpPr>
        <p:spPr bwMode="auto">
          <a:xfrm>
            <a:off x="7987282" y="231140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2" name="Rectangle 96"/>
          <p:cNvSpPr>
            <a:spLocks noChangeArrowheads="1"/>
          </p:cNvSpPr>
          <p:nvPr/>
        </p:nvSpPr>
        <p:spPr bwMode="auto">
          <a:xfrm>
            <a:off x="44249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3" name="Rectangle 97"/>
          <p:cNvSpPr>
            <a:spLocks noChangeArrowheads="1"/>
          </p:cNvSpPr>
          <p:nvPr/>
        </p:nvSpPr>
        <p:spPr bwMode="auto">
          <a:xfrm>
            <a:off x="46313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4" name="Rectangle 98"/>
          <p:cNvSpPr>
            <a:spLocks noChangeArrowheads="1"/>
          </p:cNvSpPr>
          <p:nvPr/>
        </p:nvSpPr>
        <p:spPr bwMode="auto">
          <a:xfrm>
            <a:off x="5422762" y="25511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00001</a:t>
            </a:r>
            <a:endParaRPr lang="en-US" altLang="en-US" sz="2400"/>
          </a:p>
        </p:txBody>
      </p:sp>
      <p:sp>
        <p:nvSpPr>
          <p:cNvPr id="33815" name="Rectangle 100"/>
          <p:cNvSpPr>
            <a:spLocks noChangeArrowheads="1"/>
          </p:cNvSpPr>
          <p:nvPr/>
        </p:nvSpPr>
        <p:spPr bwMode="auto">
          <a:xfrm>
            <a:off x="6647444"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6" name="Rectangle 101"/>
          <p:cNvSpPr>
            <a:spLocks noChangeArrowheads="1"/>
          </p:cNvSpPr>
          <p:nvPr/>
        </p:nvSpPr>
        <p:spPr bwMode="auto">
          <a:xfrm>
            <a:off x="6853807"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7" name="Rectangle 102"/>
          <p:cNvSpPr>
            <a:spLocks noChangeArrowheads="1"/>
          </p:cNvSpPr>
          <p:nvPr/>
        </p:nvSpPr>
        <p:spPr bwMode="auto">
          <a:xfrm>
            <a:off x="7779331" y="25511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a:t>
            </a:r>
            <a:endParaRPr lang="en-US" altLang="en-US" sz="2400"/>
          </a:p>
        </p:txBody>
      </p:sp>
      <p:sp>
        <p:nvSpPr>
          <p:cNvPr id="33818" name="Rectangle 103"/>
          <p:cNvSpPr>
            <a:spLocks noChangeArrowheads="1"/>
          </p:cNvSpPr>
          <p:nvPr/>
        </p:nvSpPr>
        <p:spPr bwMode="auto">
          <a:xfrm>
            <a:off x="7987282" y="25511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19" name="Rectangle 135"/>
          <p:cNvSpPr>
            <a:spLocks noChangeArrowheads="1"/>
          </p:cNvSpPr>
          <p:nvPr/>
        </p:nvSpPr>
        <p:spPr bwMode="auto">
          <a:xfrm>
            <a:off x="44249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0" name="Rectangle 136"/>
          <p:cNvSpPr>
            <a:spLocks noChangeArrowheads="1"/>
          </p:cNvSpPr>
          <p:nvPr/>
        </p:nvSpPr>
        <p:spPr bwMode="auto">
          <a:xfrm>
            <a:off x="46313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1" name="Rectangle 137"/>
          <p:cNvSpPr>
            <a:spLocks noChangeArrowheads="1"/>
          </p:cNvSpPr>
          <p:nvPr/>
        </p:nvSpPr>
        <p:spPr bwMode="auto">
          <a:xfrm>
            <a:off x="5422762" y="27924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00010</a:t>
            </a:r>
            <a:endParaRPr lang="en-US" altLang="en-US" sz="2400"/>
          </a:p>
        </p:txBody>
      </p:sp>
      <p:sp>
        <p:nvSpPr>
          <p:cNvPr id="33822" name="Rectangle 139"/>
          <p:cNvSpPr>
            <a:spLocks noChangeArrowheads="1"/>
          </p:cNvSpPr>
          <p:nvPr/>
        </p:nvSpPr>
        <p:spPr bwMode="auto">
          <a:xfrm>
            <a:off x="6647444"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3" name="Rectangle 140"/>
          <p:cNvSpPr>
            <a:spLocks noChangeArrowheads="1"/>
          </p:cNvSpPr>
          <p:nvPr/>
        </p:nvSpPr>
        <p:spPr bwMode="auto">
          <a:xfrm>
            <a:off x="6853807"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4" name="Rectangle 141"/>
          <p:cNvSpPr>
            <a:spLocks noChangeArrowheads="1"/>
          </p:cNvSpPr>
          <p:nvPr/>
        </p:nvSpPr>
        <p:spPr bwMode="auto">
          <a:xfrm>
            <a:off x="7779331" y="27924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02</a:t>
            </a:r>
            <a:endParaRPr lang="en-US" altLang="en-US" sz="2400"/>
          </a:p>
        </p:txBody>
      </p:sp>
      <p:sp>
        <p:nvSpPr>
          <p:cNvPr id="33825" name="Rectangle 142"/>
          <p:cNvSpPr>
            <a:spLocks noChangeArrowheads="1"/>
          </p:cNvSpPr>
          <p:nvPr/>
        </p:nvSpPr>
        <p:spPr bwMode="auto">
          <a:xfrm>
            <a:off x="7987282" y="27924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6" name="Rectangle 174"/>
          <p:cNvSpPr>
            <a:spLocks noChangeArrowheads="1"/>
          </p:cNvSpPr>
          <p:nvPr/>
        </p:nvSpPr>
        <p:spPr bwMode="auto">
          <a:xfrm>
            <a:off x="44249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27" name="Rectangle 175"/>
          <p:cNvSpPr>
            <a:spLocks noChangeArrowheads="1"/>
          </p:cNvSpPr>
          <p:nvPr/>
        </p:nvSpPr>
        <p:spPr bwMode="auto">
          <a:xfrm>
            <a:off x="4631307"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28" name="Rectangle 176"/>
          <p:cNvSpPr>
            <a:spLocks noChangeArrowheads="1"/>
          </p:cNvSpPr>
          <p:nvPr/>
        </p:nvSpPr>
        <p:spPr bwMode="auto">
          <a:xfrm>
            <a:off x="5422762" y="303371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00011</a:t>
            </a:r>
            <a:endParaRPr lang="en-US" altLang="en-US" sz="2400"/>
          </a:p>
        </p:txBody>
      </p:sp>
      <p:sp>
        <p:nvSpPr>
          <p:cNvPr id="33829" name="Rectangle 178"/>
          <p:cNvSpPr>
            <a:spLocks noChangeArrowheads="1"/>
          </p:cNvSpPr>
          <p:nvPr/>
        </p:nvSpPr>
        <p:spPr bwMode="auto">
          <a:xfrm>
            <a:off x="6647444"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0" name="Rectangle 180"/>
          <p:cNvSpPr>
            <a:spLocks noChangeArrowheads="1"/>
          </p:cNvSpPr>
          <p:nvPr/>
        </p:nvSpPr>
        <p:spPr bwMode="auto">
          <a:xfrm>
            <a:off x="7779331" y="303371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03</a:t>
            </a:r>
            <a:endParaRPr lang="en-US" altLang="en-US" sz="2400"/>
          </a:p>
        </p:txBody>
      </p:sp>
      <p:sp>
        <p:nvSpPr>
          <p:cNvPr id="33831" name="Rectangle 181"/>
          <p:cNvSpPr>
            <a:spLocks noChangeArrowheads="1"/>
          </p:cNvSpPr>
          <p:nvPr/>
        </p:nvSpPr>
        <p:spPr bwMode="auto">
          <a:xfrm>
            <a:off x="7987282" y="303371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2" name="Rectangle 214"/>
          <p:cNvSpPr>
            <a:spLocks noChangeArrowheads="1"/>
          </p:cNvSpPr>
          <p:nvPr/>
        </p:nvSpPr>
        <p:spPr bwMode="auto">
          <a:xfrm>
            <a:off x="44249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3" name="Rectangle 215"/>
          <p:cNvSpPr>
            <a:spLocks noChangeArrowheads="1"/>
          </p:cNvSpPr>
          <p:nvPr/>
        </p:nvSpPr>
        <p:spPr bwMode="auto">
          <a:xfrm>
            <a:off x="4631307"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4" name="Rectangle 216"/>
          <p:cNvSpPr>
            <a:spLocks noChangeArrowheads="1"/>
          </p:cNvSpPr>
          <p:nvPr/>
        </p:nvSpPr>
        <p:spPr bwMode="auto">
          <a:xfrm>
            <a:off x="5422762" y="32734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00100</a:t>
            </a:r>
            <a:endParaRPr lang="en-US" altLang="en-US" sz="2400"/>
          </a:p>
        </p:txBody>
      </p:sp>
      <p:sp>
        <p:nvSpPr>
          <p:cNvPr id="33835" name="Rectangle 218"/>
          <p:cNvSpPr>
            <a:spLocks noChangeArrowheads="1"/>
          </p:cNvSpPr>
          <p:nvPr/>
        </p:nvSpPr>
        <p:spPr bwMode="auto">
          <a:xfrm>
            <a:off x="6647444"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6" name="Rectangle 220"/>
          <p:cNvSpPr>
            <a:spLocks noChangeArrowheads="1"/>
          </p:cNvSpPr>
          <p:nvPr/>
        </p:nvSpPr>
        <p:spPr bwMode="auto">
          <a:xfrm>
            <a:off x="7779331" y="32734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04</a:t>
            </a:r>
            <a:endParaRPr lang="en-US" altLang="en-US" sz="2400"/>
          </a:p>
        </p:txBody>
      </p:sp>
      <p:sp>
        <p:nvSpPr>
          <p:cNvPr id="33837" name="Rectangle 221"/>
          <p:cNvSpPr>
            <a:spLocks noChangeArrowheads="1"/>
          </p:cNvSpPr>
          <p:nvPr/>
        </p:nvSpPr>
        <p:spPr bwMode="auto">
          <a:xfrm>
            <a:off x="7987282" y="32734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38" name="Rectangle 253"/>
          <p:cNvSpPr>
            <a:spLocks noChangeArrowheads="1"/>
          </p:cNvSpPr>
          <p:nvPr/>
        </p:nvSpPr>
        <p:spPr bwMode="auto">
          <a:xfrm>
            <a:off x="44249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39" name="Rectangle 254"/>
          <p:cNvSpPr>
            <a:spLocks noChangeArrowheads="1"/>
          </p:cNvSpPr>
          <p:nvPr/>
        </p:nvSpPr>
        <p:spPr bwMode="auto">
          <a:xfrm>
            <a:off x="46313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0" name="Rectangle 255"/>
          <p:cNvSpPr>
            <a:spLocks noChangeArrowheads="1"/>
          </p:cNvSpPr>
          <p:nvPr/>
        </p:nvSpPr>
        <p:spPr bwMode="auto">
          <a:xfrm>
            <a:off x="5422762" y="351472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00101</a:t>
            </a:r>
            <a:endParaRPr lang="en-US" altLang="en-US" sz="2400"/>
          </a:p>
        </p:txBody>
      </p:sp>
      <p:sp>
        <p:nvSpPr>
          <p:cNvPr id="33841" name="Rectangle 257"/>
          <p:cNvSpPr>
            <a:spLocks noChangeArrowheads="1"/>
          </p:cNvSpPr>
          <p:nvPr/>
        </p:nvSpPr>
        <p:spPr bwMode="auto">
          <a:xfrm>
            <a:off x="6647444"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2" name="Rectangle 258"/>
          <p:cNvSpPr>
            <a:spLocks noChangeArrowheads="1"/>
          </p:cNvSpPr>
          <p:nvPr/>
        </p:nvSpPr>
        <p:spPr bwMode="auto">
          <a:xfrm>
            <a:off x="6853807"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3" name="Rectangle 259"/>
          <p:cNvSpPr>
            <a:spLocks noChangeArrowheads="1"/>
          </p:cNvSpPr>
          <p:nvPr/>
        </p:nvSpPr>
        <p:spPr bwMode="auto">
          <a:xfrm>
            <a:off x="7779331" y="351472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05</a:t>
            </a:r>
            <a:endParaRPr lang="en-US" altLang="en-US" sz="2400"/>
          </a:p>
        </p:txBody>
      </p:sp>
      <p:sp>
        <p:nvSpPr>
          <p:cNvPr id="33844" name="Rectangle 260"/>
          <p:cNvSpPr>
            <a:spLocks noChangeArrowheads="1"/>
          </p:cNvSpPr>
          <p:nvPr/>
        </p:nvSpPr>
        <p:spPr bwMode="auto">
          <a:xfrm>
            <a:off x="7987282" y="351472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5" name="Rectangle 292"/>
          <p:cNvSpPr>
            <a:spLocks noChangeArrowheads="1"/>
          </p:cNvSpPr>
          <p:nvPr/>
        </p:nvSpPr>
        <p:spPr bwMode="auto">
          <a:xfrm>
            <a:off x="44249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6" name="Rectangle 293"/>
          <p:cNvSpPr>
            <a:spLocks noChangeArrowheads="1"/>
          </p:cNvSpPr>
          <p:nvPr/>
        </p:nvSpPr>
        <p:spPr bwMode="auto">
          <a:xfrm>
            <a:off x="46313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47" name="Rectangle 294"/>
          <p:cNvSpPr>
            <a:spLocks noChangeArrowheads="1"/>
          </p:cNvSpPr>
          <p:nvPr/>
        </p:nvSpPr>
        <p:spPr bwMode="auto">
          <a:xfrm>
            <a:off x="5422762" y="37544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00110</a:t>
            </a:r>
            <a:endParaRPr lang="en-US" altLang="en-US" sz="2400"/>
          </a:p>
        </p:txBody>
      </p:sp>
      <p:sp>
        <p:nvSpPr>
          <p:cNvPr id="33848" name="Rectangle 296"/>
          <p:cNvSpPr>
            <a:spLocks noChangeArrowheads="1"/>
          </p:cNvSpPr>
          <p:nvPr/>
        </p:nvSpPr>
        <p:spPr bwMode="auto">
          <a:xfrm>
            <a:off x="6647444"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49" name="Rectangle 297"/>
          <p:cNvSpPr>
            <a:spLocks noChangeArrowheads="1"/>
          </p:cNvSpPr>
          <p:nvPr/>
        </p:nvSpPr>
        <p:spPr bwMode="auto">
          <a:xfrm>
            <a:off x="6853807"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0" name="Rectangle 298"/>
          <p:cNvSpPr>
            <a:spLocks noChangeArrowheads="1"/>
          </p:cNvSpPr>
          <p:nvPr/>
        </p:nvSpPr>
        <p:spPr bwMode="auto">
          <a:xfrm>
            <a:off x="7779331" y="37544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06</a:t>
            </a:r>
            <a:endParaRPr lang="en-US" altLang="en-US" sz="2400"/>
          </a:p>
        </p:txBody>
      </p:sp>
      <p:sp>
        <p:nvSpPr>
          <p:cNvPr id="33851" name="Rectangle 299"/>
          <p:cNvSpPr>
            <a:spLocks noChangeArrowheads="1"/>
          </p:cNvSpPr>
          <p:nvPr/>
        </p:nvSpPr>
        <p:spPr bwMode="auto">
          <a:xfrm>
            <a:off x="7987282" y="37544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2" name="Rectangle 331"/>
          <p:cNvSpPr>
            <a:spLocks noChangeArrowheads="1"/>
          </p:cNvSpPr>
          <p:nvPr/>
        </p:nvSpPr>
        <p:spPr bwMode="auto">
          <a:xfrm>
            <a:off x="44249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3" name="Rectangle 332"/>
          <p:cNvSpPr>
            <a:spLocks noChangeArrowheads="1"/>
          </p:cNvSpPr>
          <p:nvPr/>
        </p:nvSpPr>
        <p:spPr bwMode="auto">
          <a:xfrm>
            <a:off x="46313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4" name="Rectangle 333"/>
          <p:cNvSpPr>
            <a:spLocks noChangeArrowheads="1"/>
          </p:cNvSpPr>
          <p:nvPr/>
        </p:nvSpPr>
        <p:spPr bwMode="auto">
          <a:xfrm>
            <a:off x="5422762" y="39957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00111</a:t>
            </a:r>
            <a:endParaRPr lang="en-US" altLang="en-US" sz="2400"/>
          </a:p>
        </p:txBody>
      </p:sp>
      <p:sp>
        <p:nvSpPr>
          <p:cNvPr id="33855" name="Rectangle 335"/>
          <p:cNvSpPr>
            <a:spLocks noChangeArrowheads="1"/>
          </p:cNvSpPr>
          <p:nvPr/>
        </p:nvSpPr>
        <p:spPr bwMode="auto">
          <a:xfrm>
            <a:off x="6647444"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6" name="Rectangle 336"/>
          <p:cNvSpPr>
            <a:spLocks noChangeArrowheads="1"/>
          </p:cNvSpPr>
          <p:nvPr/>
        </p:nvSpPr>
        <p:spPr bwMode="auto">
          <a:xfrm>
            <a:off x="6853807"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7" name="Rectangle 337"/>
          <p:cNvSpPr>
            <a:spLocks noChangeArrowheads="1"/>
          </p:cNvSpPr>
          <p:nvPr/>
        </p:nvSpPr>
        <p:spPr bwMode="auto">
          <a:xfrm>
            <a:off x="7779331" y="39957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07</a:t>
            </a:r>
            <a:endParaRPr lang="en-US" altLang="en-US" sz="2400"/>
          </a:p>
        </p:txBody>
      </p:sp>
      <p:sp>
        <p:nvSpPr>
          <p:cNvPr id="33858" name="Rectangle 338"/>
          <p:cNvSpPr>
            <a:spLocks noChangeArrowheads="1"/>
          </p:cNvSpPr>
          <p:nvPr/>
        </p:nvSpPr>
        <p:spPr bwMode="auto">
          <a:xfrm>
            <a:off x="7987282" y="39957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59" name="Rectangle 370"/>
          <p:cNvSpPr>
            <a:spLocks noChangeArrowheads="1"/>
          </p:cNvSpPr>
          <p:nvPr/>
        </p:nvSpPr>
        <p:spPr bwMode="auto">
          <a:xfrm>
            <a:off x="44249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0" name="Rectangle 371"/>
          <p:cNvSpPr>
            <a:spLocks noChangeArrowheads="1"/>
          </p:cNvSpPr>
          <p:nvPr/>
        </p:nvSpPr>
        <p:spPr bwMode="auto">
          <a:xfrm>
            <a:off x="46313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1" name="Rectangle 372"/>
          <p:cNvSpPr>
            <a:spLocks noChangeArrowheads="1"/>
          </p:cNvSpPr>
          <p:nvPr/>
        </p:nvSpPr>
        <p:spPr bwMode="auto">
          <a:xfrm>
            <a:off x="5422762" y="4237039"/>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01000</a:t>
            </a:r>
            <a:endParaRPr lang="en-US" altLang="en-US" sz="2400"/>
          </a:p>
        </p:txBody>
      </p:sp>
      <p:sp>
        <p:nvSpPr>
          <p:cNvPr id="33862" name="Rectangle 374"/>
          <p:cNvSpPr>
            <a:spLocks noChangeArrowheads="1"/>
          </p:cNvSpPr>
          <p:nvPr/>
        </p:nvSpPr>
        <p:spPr bwMode="auto">
          <a:xfrm>
            <a:off x="6647444"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63" name="Rectangle 375"/>
          <p:cNvSpPr>
            <a:spLocks noChangeArrowheads="1"/>
          </p:cNvSpPr>
          <p:nvPr/>
        </p:nvSpPr>
        <p:spPr bwMode="auto">
          <a:xfrm>
            <a:off x="6853807"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4" name="Rectangle 376"/>
          <p:cNvSpPr>
            <a:spLocks noChangeArrowheads="1"/>
          </p:cNvSpPr>
          <p:nvPr/>
        </p:nvSpPr>
        <p:spPr bwMode="auto">
          <a:xfrm>
            <a:off x="7779331" y="4237039"/>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08</a:t>
            </a:r>
            <a:endParaRPr lang="en-US" altLang="en-US" sz="2400"/>
          </a:p>
        </p:txBody>
      </p:sp>
      <p:sp>
        <p:nvSpPr>
          <p:cNvPr id="33865" name="Rectangle 377"/>
          <p:cNvSpPr>
            <a:spLocks noChangeArrowheads="1"/>
          </p:cNvSpPr>
          <p:nvPr/>
        </p:nvSpPr>
        <p:spPr bwMode="auto">
          <a:xfrm>
            <a:off x="7987282" y="4237039"/>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6" name="Rectangle 410"/>
          <p:cNvSpPr>
            <a:spLocks noChangeArrowheads="1"/>
          </p:cNvSpPr>
          <p:nvPr/>
        </p:nvSpPr>
        <p:spPr bwMode="auto">
          <a:xfrm>
            <a:off x="44249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67" name="Rectangle 411"/>
          <p:cNvSpPr>
            <a:spLocks noChangeArrowheads="1"/>
          </p:cNvSpPr>
          <p:nvPr/>
        </p:nvSpPr>
        <p:spPr bwMode="auto">
          <a:xfrm>
            <a:off x="46313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68" name="Rectangle 412"/>
          <p:cNvSpPr>
            <a:spLocks noChangeArrowheads="1"/>
          </p:cNvSpPr>
          <p:nvPr/>
        </p:nvSpPr>
        <p:spPr bwMode="auto">
          <a:xfrm>
            <a:off x="5422762" y="44767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01001</a:t>
            </a:r>
            <a:endParaRPr lang="en-US" altLang="en-US" sz="2400"/>
          </a:p>
        </p:txBody>
      </p:sp>
      <p:sp>
        <p:nvSpPr>
          <p:cNvPr id="33869" name="Rectangle 414"/>
          <p:cNvSpPr>
            <a:spLocks noChangeArrowheads="1"/>
          </p:cNvSpPr>
          <p:nvPr/>
        </p:nvSpPr>
        <p:spPr bwMode="auto">
          <a:xfrm>
            <a:off x="6647444"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70" name="Rectangle 415"/>
          <p:cNvSpPr>
            <a:spLocks noChangeArrowheads="1"/>
          </p:cNvSpPr>
          <p:nvPr/>
        </p:nvSpPr>
        <p:spPr bwMode="auto">
          <a:xfrm>
            <a:off x="6853807"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1" name="Rectangle 416"/>
          <p:cNvSpPr>
            <a:spLocks noChangeArrowheads="1"/>
          </p:cNvSpPr>
          <p:nvPr/>
        </p:nvSpPr>
        <p:spPr bwMode="auto">
          <a:xfrm>
            <a:off x="7779331" y="44767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09</a:t>
            </a:r>
            <a:endParaRPr lang="en-US" altLang="en-US" sz="2400"/>
          </a:p>
        </p:txBody>
      </p:sp>
      <p:sp>
        <p:nvSpPr>
          <p:cNvPr id="33872" name="Rectangle 417"/>
          <p:cNvSpPr>
            <a:spLocks noChangeArrowheads="1"/>
          </p:cNvSpPr>
          <p:nvPr/>
        </p:nvSpPr>
        <p:spPr bwMode="auto">
          <a:xfrm>
            <a:off x="7987282" y="44767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3" name="Rectangle 449"/>
          <p:cNvSpPr>
            <a:spLocks noChangeArrowheads="1"/>
          </p:cNvSpPr>
          <p:nvPr/>
        </p:nvSpPr>
        <p:spPr bwMode="auto">
          <a:xfrm>
            <a:off x="44249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874" name="Rectangle 450"/>
          <p:cNvSpPr>
            <a:spLocks noChangeArrowheads="1"/>
          </p:cNvSpPr>
          <p:nvPr/>
        </p:nvSpPr>
        <p:spPr bwMode="auto">
          <a:xfrm>
            <a:off x="46313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5" name="Rectangle 451"/>
          <p:cNvSpPr>
            <a:spLocks noChangeArrowheads="1"/>
          </p:cNvSpPr>
          <p:nvPr/>
        </p:nvSpPr>
        <p:spPr bwMode="auto">
          <a:xfrm>
            <a:off x="5422762" y="4718051"/>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01010</a:t>
            </a:r>
            <a:endParaRPr lang="en-US" altLang="en-US" sz="2400"/>
          </a:p>
        </p:txBody>
      </p:sp>
      <p:sp>
        <p:nvSpPr>
          <p:cNvPr id="33876" name="Rectangle 453"/>
          <p:cNvSpPr>
            <a:spLocks noChangeArrowheads="1"/>
          </p:cNvSpPr>
          <p:nvPr/>
        </p:nvSpPr>
        <p:spPr bwMode="auto">
          <a:xfrm>
            <a:off x="6647444" y="47180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77" name="Rectangle 454"/>
          <p:cNvSpPr>
            <a:spLocks noChangeArrowheads="1"/>
          </p:cNvSpPr>
          <p:nvPr/>
        </p:nvSpPr>
        <p:spPr bwMode="auto">
          <a:xfrm>
            <a:off x="68538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78" name="Rectangle 455"/>
          <p:cNvSpPr>
            <a:spLocks noChangeArrowheads="1"/>
          </p:cNvSpPr>
          <p:nvPr/>
        </p:nvSpPr>
        <p:spPr bwMode="auto">
          <a:xfrm>
            <a:off x="7773704" y="4718051"/>
            <a:ext cx="222818"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0A</a:t>
            </a:r>
            <a:endParaRPr lang="en-US" altLang="en-US" sz="2400"/>
          </a:p>
        </p:txBody>
      </p:sp>
      <p:sp>
        <p:nvSpPr>
          <p:cNvPr id="33879" name="Rectangle 456"/>
          <p:cNvSpPr>
            <a:spLocks noChangeArrowheads="1"/>
          </p:cNvSpPr>
          <p:nvPr/>
        </p:nvSpPr>
        <p:spPr bwMode="auto">
          <a:xfrm>
            <a:off x="8009507" y="47180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0" name="Rectangle 488"/>
          <p:cNvSpPr>
            <a:spLocks noChangeArrowheads="1"/>
          </p:cNvSpPr>
          <p:nvPr/>
        </p:nvSpPr>
        <p:spPr bwMode="auto">
          <a:xfrm>
            <a:off x="44249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11</a:t>
            </a:r>
            <a:endParaRPr lang="en-US" altLang="en-US" sz="2400"/>
          </a:p>
        </p:txBody>
      </p:sp>
      <p:sp>
        <p:nvSpPr>
          <p:cNvPr id="33881" name="Rectangle 489"/>
          <p:cNvSpPr>
            <a:spLocks noChangeArrowheads="1"/>
          </p:cNvSpPr>
          <p:nvPr/>
        </p:nvSpPr>
        <p:spPr bwMode="auto">
          <a:xfrm>
            <a:off x="46313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2" name="Rectangle 490"/>
          <p:cNvSpPr>
            <a:spLocks noChangeArrowheads="1"/>
          </p:cNvSpPr>
          <p:nvPr/>
        </p:nvSpPr>
        <p:spPr bwMode="auto">
          <a:xfrm>
            <a:off x="5424061" y="4959351"/>
            <a:ext cx="41678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0101</a:t>
            </a:r>
            <a:endParaRPr lang="en-US" altLang="en-US" sz="2400"/>
          </a:p>
        </p:txBody>
      </p:sp>
      <p:sp>
        <p:nvSpPr>
          <p:cNvPr id="33883" name="Rectangle 491"/>
          <p:cNvSpPr>
            <a:spLocks noChangeArrowheads="1"/>
          </p:cNvSpPr>
          <p:nvPr/>
        </p:nvSpPr>
        <p:spPr bwMode="auto">
          <a:xfrm>
            <a:off x="5831177" y="4959351"/>
            <a:ext cx="10419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a:t>
            </a:r>
            <a:endParaRPr lang="en-US" altLang="en-US" sz="2400"/>
          </a:p>
        </p:txBody>
      </p:sp>
      <p:sp>
        <p:nvSpPr>
          <p:cNvPr id="33884" name="Rectangle 493"/>
          <p:cNvSpPr>
            <a:spLocks noChangeArrowheads="1"/>
          </p:cNvSpPr>
          <p:nvPr/>
        </p:nvSpPr>
        <p:spPr bwMode="auto">
          <a:xfrm>
            <a:off x="6647444" y="4959351"/>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85" name="Rectangle 494"/>
          <p:cNvSpPr>
            <a:spLocks noChangeArrowheads="1"/>
          </p:cNvSpPr>
          <p:nvPr/>
        </p:nvSpPr>
        <p:spPr bwMode="auto">
          <a:xfrm>
            <a:off x="6853807"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6" name="Rectangle 495"/>
          <p:cNvSpPr>
            <a:spLocks noChangeArrowheads="1"/>
          </p:cNvSpPr>
          <p:nvPr/>
        </p:nvSpPr>
        <p:spPr bwMode="auto">
          <a:xfrm>
            <a:off x="7777703" y="4959351"/>
            <a:ext cx="21640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0B</a:t>
            </a:r>
            <a:endParaRPr lang="en-US" altLang="en-US" sz="2400"/>
          </a:p>
        </p:txBody>
      </p:sp>
      <p:sp>
        <p:nvSpPr>
          <p:cNvPr id="33887" name="Rectangle 496"/>
          <p:cNvSpPr>
            <a:spLocks noChangeArrowheads="1"/>
          </p:cNvSpPr>
          <p:nvPr/>
        </p:nvSpPr>
        <p:spPr bwMode="auto">
          <a:xfrm>
            <a:off x="8004745" y="4959351"/>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88" name="Rectangle 528"/>
          <p:cNvSpPr>
            <a:spLocks noChangeArrowheads="1"/>
          </p:cNvSpPr>
          <p:nvPr/>
        </p:nvSpPr>
        <p:spPr bwMode="auto">
          <a:xfrm>
            <a:off x="44249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12</a:t>
            </a:r>
            <a:endParaRPr lang="en-US" altLang="en-US" sz="2400"/>
          </a:p>
        </p:txBody>
      </p:sp>
      <p:sp>
        <p:nvSpPr>
          <p:cNvPr id="33889" name="Rectangle 529"/>
          <p:cNvSpPr>
            <a:spLocks noChangeArrowheads="1"/>
          </p:cNvSpPr>
          <p:nvPr/>
        </p:nvSpPr>
        <p:spPr bwMode="auto">
          <a:xfrm>
            <a:off x="46313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0" name="Rectangle 530"/>
          <p:cNvSpPr>
            <a:spLocks noChangeArrowheads="1"/>
          </p:cNvSpPr>
          <p:nvPr/>
        </p:nvSpPr>
        <p:spPr bwMode="auto">
          <a:xfrm>
            <a:off x="5422762" y="51990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01100</a:t>
            </a:r>
            <a:endParaRPr lang="en-US" altLang="en-US" sz="2400"/>
          </a:p>
        </p:txBody>
      </p:sp>
      <p:sp>
        <p:nvSpPr>
          <p:cNvPr id="33891" name="Rectangle 532"/>
          <p:cNvSpPr>
            <a:spLocks noChangeArrowheads="1"/>
          </p:cNvSpPr>
          <p:nvPr/>
        </p:nvSpPr>
        <p:spPr bwMode="auto">
          <a:xfrm>
            <a:off x="6647444" y="51990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892" name="Rectangle 533"/>
          <p:cNvSpPr>
            <a:spLocks noChangeArrowheads="1"/>
          </p:cNvSpPr>
          <p:nvPr/>
        </p:nvSpPr>
        <p:spPr bwMode="auto">
          <a:xfrm>
            <a:off x="68538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3" name="Rectangle 534"/>
          <p:cNvSpPr>
            <a:spLocks noChangeArrowheads="1"/>
          </p:cNvSpPr>
          <p:nvPr/>
        </p:nvSpPr>
        <p:spPr bwMode="auto">
          <a:xfrm>
            <a:off x="7778514" y="5199064"/>
            <a:ext cx="213199"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0C</a:t>
            </a:r>
            <a:endParaRPr lang="en-US" altLang="en-US" sz="2400"/>
          </a:p>
        </p:txBody>
      </p:sp>
      <p:sp>
        <p:nvSpPr>
          <p:cNvPr id="33894" name="Rectangle 535"/>
          <p:cNvSpPr>
            <a:spLocks noChangeArrowheads="1"/>
          </p:cNvSpPr>
          <p:nvPr/>
        </p:nvSpPr>
        <p:spPr bwMode="auto">
          <a:xfrm>
            <a:off x="8009507" y="51990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5" name="Rectangle 567"/>
          <p:cNvSpPr>
            <a:spLocks noChangeArrowheads="1"/>
          </p:cNvSpPr>
          <p:nvPr/>
        </p:nvSpPr>
        <p:spPr bwMode="auto">
          <a:xfrm>
            <a:off x="44249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13</a:t>
            </a:r>
            <a:endParaRPr lang="en-US" altLang="en-US" sz="2400"/>
          </a:p>
        </p:txBody>
      </p:sp>
      <p:sp>
        <p:nvSpPr>
          <p:cNvPr id="33896" name="Rectangle 568"/>
          <p:cNvSpPr>
            <a:spLocks noChangeArrowheads="1"/>
          </p:cNvSpPr>
          <p:nvPr/>
        </p:nvSpPr>
        <p:spPr bwMode="auto">
          <a:xfrm>
            <a:off x="46313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897" name="Rectangle 569"/>
          <p:cNvSpPr>
            <a:spLocks noChangeArrowheads="1"/>
          </p:cNvSpPr>
          <p:nvPr/>
        </p:nvSpPr>
        <p:spPr bwMode="auto">
          <a:xfrm>
            <a:off x="5422762" y="5440364"/>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01101</a:t>
            </a:r>
            <a:endParaRPr lang="en-US" altLang="en-US" sz="2400"/>
          </a:p>
        </p:txBody>
      </p:sp>
      <p:sp>
        <p:nvSpPr>
          <p:cNvPr id="33898" name="Rectangle 571"/>
          <p:cNvSpPr>
            <a:spLocks noChangeArrowheads="1"/>
          </p:cNvSpPr>
          <p:nvPr/>
        </p:nvSpPr>
        <p:spPr bwMode="auto">
          <a:xfrm>
            <a:off x="6647444" y="5440364"/>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899" name="Rectangle 572"/>
          <p:cNvSpPr>
            <a:spLocks noChangeArrowheads="1"/>
          </p:cNvSpPr>
          <p:nvPr/>
        </p:nvSpPr>
        <p:spPr bwMode="auto">
          <a:xfrm>
            <a:off x="68538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0" name="Rectangle 573"/>
          <p:cNvSpPr>
            <a:spLocks noChangeArrowheads="1"/>
          </p:cNvSpPr>
          <p:nvPr/>
        </p:nvSpPr>
        <p:spPr bwMode="auto">
          <a:xfrm>
            <a:off x="7769697" y="5440364"/>
            <a:ext cx="23083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0D</a:t>
            </a:r>
            <a:endParaRPr lang="en-US" altLang="en-US" sz="2400"/>
          </a:p>
        </p:txBody>
      </p:sp>
      <p:sp>
        <p:nvSpPr>
          <p:cNvPr id="33901" name="Rectangle 574"/>
          <p:cNvSpPr>
            <a:spLocks noChangeArrowheads="1"/>
          </p:cNvSpPr>
          <p:nvPr/>
        </p:nvSpPr>
        <p:spPr bwMode="auto">
          <a:xfrm>
            <a:off x="8009507" y="5440364"/>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2" name="Rectangle 607"/>
          <p:cNvSpPr>
            <a:spLocks noChangeArrowheads="1"/>
          </p:cNvSpPr>
          <p:nvPr/>
        </p:nvSpPr>
        <p:spPr bwMode="auto">
          <a:xfrm>
            <a:off x="44249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14</a:t>
            </a:r>
            <a:endParaRPr lang="en-US" altLang="en-US" sz="2400"/>
          </a:p>
        </p:txBody>
      </p:sp>
      <p:sp>
        <p:nvSpPr>
          <p:cNvPr id="33903" name="Rectangle 608"/>
          <p:cNvSpPr>
            <a:spLocks noChangeArrowheads="1"/>
          </p:cNvSpPr>
          <p:nvPr/>
        </p:nvSpPr>
        <p:spPr bwMode="auto">
          <a:xfrm>
            <a:off x="46313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4" name="Rectangle 609"/>
          <p:cNvSpPr>
            <a:spLocks noChangeArrowheads="1"/>
          </p:cNvSpPr>
          <p:nvPr/>
        </p:nvSpPr>
        <p:spPr bwMode="auto">
          <a:xfrm>
            <a:off x="5422762" y="56800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01110</a:t>
            </a:r>
            <a:endParaRPr lang="en-US" altLang="en-US" sz="2400"/>
          </a:p>
        </p:txBody>
      </p:sp>
      <p:sp>
        <p:nvSpPr>
          <p:cNvPr id="33905" name="Rectangle 611"/>
          <p:cNvSpPr>
            <a:spLocks noChangeArrowheads="1"/>
          </p:cNvSpPr>
          <p:nvPr/>
        </p:nvSpPr>
        <p:spPr bwMode="auto">
          <a:xfrm>
            <a:off x="6647444" y="56800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06" name="Rectangle 612"/>
          <p:cNvSpPr>
            <a:spLocks noChangeArrowheads="1"/>
          </p:cNvSpPr>
          <p:nvPr/>
        </p:nvSpPr>
        <p:spPr bwMode="auto">
          <a:xfrm>
            <a:off x="6853807"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7" name="Rectangle 613"/>
          <p:cNvSpPr>
            <a:spLocks noChangeArrowheads="1"/>
          </p:cNvSpPr>
          <p:nvPr/>
        </p:nvSpPr>
        <p:spPr bwMode="auto">
          <a:xfrm>
            <a:off x="7783314" y="5680076"/>
            <a:ext cx="205184"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0E</a:t>
            </a:r>
            <a:endParaRPr lang="en-US" altLang="en-US" sz="2400"/>
          </a:p>
        </p:txBody>
      </p:sp>
      <p:sp>
        <p:nvSpPr>
          <p:cNvPr id="33908" name="Rectangle 614"/>
          <p:cNvSpPr>
            <a:spLocks noChangeArrowheads="1"/>
          </p:cNvSpPr>
          <p:nvPr/>
        </p:nvSpPr>
        <p:spPr bwMode="auto">
          <a:xfrm>
            <a:off x="8004745" y="56800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09" name="Rectangle 646"/>
          <p:cNvSpPr>
            <a:spLocks noChangeArrowheads="1"/>
          </p:cNvSpPr>
          <p:nvPr/>
        </p:nvSpPr>
        <p:spPr bwMode="auto">
          <a:xfrm>
            <a:off x="44249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15</a:t>
            </a:r>
            <a:endParaRPr lang="en-US" altLang="en-US" sz="2400"/>
          </a:p>
        </p:txBody>
      </p:sp>
      <p:sp>
        <p:nvSpPr>
          <p:cNvPr id="33910" name="Rectangle 647"/>
          <p:cNvSpPr>
            <a:spLocks noChangeArrowheads="1"/>
          </p:cNvSpPr>
          <p:nvPr/>
        </p:nvSpPr>
        <p:spPr bwMode="auto">
          <a:xfrm>
            <a:off x="46313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1" name="Rectangle 648"/>
          <p:cNvSpPr>
            <a:spLocks noChangeArrowheads="1"/>
          </p:cNvSpPr>
          <p:nvPr/>
        </p:nvSpPr>
        <p:spPr bwMode="auto">
          <a:xfrm>
            <a:off x="5422762" y="59213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01111</a:t>
            </a:r>
            <a:endParaRPr lang="en-US" altLang="en-US" sz="2400"/>
          </a:p>
        </p:txBody>
      </p:sp>
      <p:sp>
        <p:nvSpPr>
          <p:cNvPr id="33912" name="Rectangle 650"/>
          <p:cNvSpPr>
            <a:spLocks noChangeArrowheads="1"/>
          </p:cNvSpPr>
          <p:nvPr/>
        </p:nvSpPr>
        <p:spPr bwMode="auto">
          <a:xfrm>
            <a:off x="6647444" y="59213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17</a:t>
            </a:r>
            <a:endParaRPr lang="en-US" altLang="en-US" sz="2400"/>
          </a:p>
        </p:txBody>
      </p:sp>
      <p:sp>
        <p:nvSpPr>
          <p:cNvPr id="33913" name="Rectangle 651"/>
          <p:cNvSpPr>
            <a:spLocks noChangeArrowheads="1"/>
          </p:cNvSpPr>
          <p:nvPr/>
        </p:nvSpPr>
        <p:spPr bwMode="auto">
          <a:xfrm>
            <a:off x="6853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4" name="Rectangle 652"/>
          <p:cNvSpPr>
            <a:spLocks noChangeArrowheads="1"/>
          </p:cNvSpPr>
          <p:nvPr/>
        </p:nvSpPr>
        <p:spPr bwMode="auto">
          <a:xfrm>
            <a:off x="7785726" y="5921376"/>
            <a:ext cx="198772"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0F</a:t>
            </a:r>
            <a:endParaRPr lang="en-US" altLang="en-US" sz="2400"/>
          </a:p>
        </p:txBody>
      </p:sp>
      <p:sp>
        <p:nvSpPr>
          <p:cNvPr id="33915" name="Rectangle 653"/>
          <p:cNvSpPr>
            <a:spLocks noChangeArrowheads="1"/>
          </p:cNvSpPr>
          <p:nvPr/>
        </p:nvSpPr>
        <p:spPr bwMode="auto">
          <a:xfrm>
            <a:off x="7996807" y="59213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6" name="Rectangle 685"/>
          <p:cNvSpPr>
            <a:spLocks noChangeArrowheads="1"/>
          </p:cNvSpPr>
          <p:nvPr/>
        </p:nvSpPr>
        <p:spPr bwMode="auto">
          <a:xfrm>
            <a:off x="44249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16</a:t>
            </a:r>
            <a:endParaRPr lang="en-US" altLang="en-US" sz="2400"/>
          </a:p>
        </p:txBody>
      </p:sp>
      <p:sp>
        <p:nvSpPr>
          <p:cNvPr id="33917" name="Rectangle 686"/>
          <p:cNvSpPr>
            <a:spLocks noChangeArrowheads="1"/>
          </p:cNvSpPr>
          <p:nvPr/>
        </p:nvSpPr>
        <p:spPr bwMode="auto">
          <a:xfrm>
            <a:off x="46313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18" name="Rectangle 687"/>
          <p:cNvSpPr>
            <a:spLocks noChangeArrowheads="1"/>
          </p:cNvSpPr>
          <p:nvPr/>
        </p:nvSpPr>
        <p:spPr bwMode="auto">
          <a:xfrm>
            <a:off x="5422762" y="6162676"/>
            <a:ext cx="520976"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10000</a:t>
            </a:r>
            <a:endParaRPr lang="en-US" altLang="en-US" sz="2400"/>
          </a:p>
        </p:txBody>
      </p:sp>
      <p:sp>
        <p:nvSpPr>
          <p:cNvPr id="33919" name="Rectangle 689"/>
          <p:cNvSpPr>
            <a:spLocks noChangeArrowheads="1"/>
          </p:cNvSpPr>
          <p:nvPr/>
        </p:nvSpPr>
        <p:spPr bwMode="auto">
          <a:xfrm>
            <a:off x="6647444"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20</a:t>
            </a:r>
            <a:endParaRPr lang="en-US" altLang="en-US" sz="2400"/>
          </a:p>
        </p:txBody>
      </p:sp>
      <p:sp>
        <p:nvSpPr>
          <p:cNvPr id="33920" name="Rectangle 690"/>
          <p:cNvSpPr>
            <a:spLocks noChangeArrowheads="1"/>
          </p:cNvSpPr>
          <p:nvPr/>
        </p:nvSpPr>
        <p:spPr bwMode="auto">
          <a:xfrm>
            <a:off x="6853807"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1" name="Rectangle 691"/>
          <p:cNvSpPr>
            <a:spLocks noChangeArrowheads="1"/>
          </p:cNvSpPr>
          <p:nvPr/>
        </p:nvSpPr>
        <p:spPr bwMode="auto">
          <a:xfrm>
            <a:off x="7779331" y="6162676"/>
            <a:ext cx="208391"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10</a:t>
            </a:r>
            <a:endParaRPr lang="en-US" altLang="en-US" sz="2400"/>
          </a:p>
        </p:txBody>
      </p:sp>
      <p:sp>
        <p:nvSpPr>
          <p:cNvPr id="33922" name="Rectangle 692"/>
          <p:cNvSpPr>
            <a:spLocks noChangeArrowheads="1"/>
          </p:cNvSpPr>
          <p:nvPr/>
        </p:nvSpPr>
        <p:spPr bwMode="auto">
          <a:xfrm>
            <a:off x="7987282" y="6162676"/>
            <a:ext cx="46487" cy="246221"/>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1600">
                <a:solidFill>
                  <a:srgbClr val="000000"/>
                </a:solidFill>
              </a:rPr>
              <a:t> </a:t>
            </a:r>
            <a:endParaRPr lang="en-US" altLang="en-US" sz="2400"/>
          </a:p>
        </p:txBody>
      </p:sp>
      <p:sp>
        <p:nvSpPr>
          <p:cNvPr id="33923" name="Rectangle 79"/>
          <p:cNvSpPr>
            <a:spLocks noChangeArrowheads="1"/>
          </p:cNvSpPr>
          <p:nvPr/>
        </p:nvSpPr>
        <p:spPr bwMode="auto">
          <a:xfrm>
            <a:off x="6935788" y="1852613"/>
            <a:ext cx="6350"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33924" name="Rectangle 84"/>
          <p:cNvSpPr>
            <a:spLocks noChangeArrowheads="1"/>
          </p:cNvSpPr>
          <p:nvPr/>
        </p:nvSpPr>
        <p:spPr bwMode="auto">
          <a:xfrm>
            <a:off x="8229601" y="1852613"/>
            <a:ext cx="11113" cy="4762"/>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aphicFrame>
        <p:nvGraphicFramePr>
          <p:cNvPr id="238880" name="Group 1312">
            <a:extLst>
              <a:ext uri="{FF2B5EF4-FFF2-40B4-BE49-F238E27FC236}">
                <a16:creationId xmlns="" xmlns:a16="http://schemas.microsoft.com/office/drawing/2014/main" id="{D576F4FA-B0B2-4F14-9A05-1F45870531A9}"/>
              </a:ext>
            </a:extLst>
          </p:cNvPr>
          <p:cNvGraphicFramePr>
            <a:graphicFrameLocks noGrp="1"/>
          </p:cNvGraphicFramePr>
          <p:nvPr/>
        </p:nvGraphicFramePr>
        <p:xfrm>
          <a:off x="3787775" y="1828801"/>
          <a:ext cx="4781550" cy="4595813"/>
        </p:xfrm>
        <a:graphic>
          <a:graphicData uri="http://schemas.openxmlformats.org/drawingml/2006/table">
            <a:tbl>
              <a:tblPr/>
              <a:tblGrid>
                <a:gridCol w="1354138">
                  <a:extLst>
                    <a:ext uri="{9D8B030D-6E8A-4147-A177-3AD203B41FA5}">
                      <a16:colId xmlns="" xmlns:a16="http://schemas.microsoft.com/office/drawing/2014/main" val="3987219124"/>
                    </a:ext>
                  </a:extLst>
                </a:gridCol>
                <a:gridCol w="1166812">
                  <a:extLst>
                    <a:ext uri="{9D8B030D-6E8A-4147-A177-3AD203B41FA5}">
                      <a16:colId xmlns="" xmlns:a16="http://schemas.microsoft.com/office/drawing/2014/main" val="2758753969"/>
                    </a:ext>
                  </a:extLst>
                </a:gridCol>
                <a:gridCol w="944563">
                  <a:extLst>
                    <a:ext uri="{9D8B030D-6E8A-4147-A177-3AD203B41FA5}">
                      <a16:colId xmlns="" xmlns:a16="http://schemas.microsoft.com/office/drawing/2014/main" val="597108458"/>
                    </a:ext>
                  </a:extLst>
                </a:gridCol>
                <a:gridCol w="1316037">
                  <a:extLst>
                    <a:ext uri="{9D8B030D-6E8A-4147-A177-3AD203B41FA5}">
                      <a16:colId xmlns="" xmlns:a16="http://schemas.microsoft.com/office/drawing/2014/main" val="1233584615"/>
                    </a:ext>
                  </a:extLst>
                </a:gridCol>
              </a:tblGrid>
              <a:tr h="2508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 xmlns:a16="http://schemas.microsoft.com/office/drawing/2014/main" val="331033916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8198606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680672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2275915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3720800"/>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671006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1984309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33499334"/>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91705966"/>
                  </a:ext>
                </a:extLst>
              </a:tr>
              <a:tr h="2428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5093939"/>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61610502"/>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5974069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13120145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84647021"/>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55527678"/>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51206975"/>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0067606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38162016"/>
                  </a:ext>
                </a:extLst>
              </a:tr>
              <a:tr h="24130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9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137434310"/>
                  </a:ext>
                </a:extLst>
              </a:tr>
            </a:tbl>
          </a:graphicData>
        </a:graphic>
      </p:graphicFrame>
      <p:sp>
        <p:nvSpPr>
          <p:cNvPr id="34026" name="Rectangle 1316"/>
          <p:cNvSpPr>
            <a:spLocks noGrp="1" noChangeArrowheads="1"/>
          </p:cNvSpPr>
          <p:nvPr>
            <p:ph type="body" idx="1"/>
          </p:nvPr>
        </p:nvSpPr>
        <p:spPr>
          <a:xfrm>
            <a:off x="2209800" y="1231901"/>
            <a:ext cx="7772400" cy="5027613"/>
          </a:xfrm>
        </p:spPr>
        <p:txBody>
          <a:bodyPr/>
          <a:lstStyle/>
          <a:p>
            <a:r>
              <a:rPr lang="en-US" altLang="en-US" b="1"/>
              <a:t>Good idea to memorize!</a:t>
            </a:r>
          </a:p>
        </p:txBody>
      </p:sp>
      <p:sp>
        <p:nvSpPr>
          <p:cNvPr id="34027" name="Rectangle 1317"/>
          <p:cNvSpPr>
            <a:spLocks noGrp="1" noChangeArrowheads="1"/>
          </p:cNvSpPr>
          <p:nvPr>
            <p:ph type="title"/>
          </p:nvPr>
        </p:nvSpPr>
        <p:spPr>
          <a:noFill/>
        </p:spPr>
        <p:txBody>
          <a:bodyPr/>
          <a:lstStyle/>
          <a:p>
            <a:r>
              <a:rPr lang="en-US" altLang="en-US"/>
              <a:t>Numbers in Different Bases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2"/>
          <p:cNvSpPr>
            <a:spLocks noGrp="1"/>
          </p:cNvSpPr>
          <p:nvPr>
            <p:ph type="sldNum" sz="quarter" idx="10"/>
          </p:nvPr>
        </p:nvSpPr>
        <p:spPr>
          <a:noFill/>
          <a:ln>
            <a:miter lim="800000"/>
            <a:headEnd/>
            <a:tailEnd/>
          </a:ln>
        </p:spPr>
        <p:txBody>
          <a:bodyPr/>
          <a:lstStyle/>
          <a:p>
            <a:r>
              <a:rPr lang="en-US" altLang="en-US"/>
              <a:t>Chapter 1            </a:t>
            </a:r>
            <a:fld id="{20F627D3-4D9B-4CC8-9AB3-A84CA4159AF1}" type="slidenum">
              <a:rPr lang="en-US" altLang="en-US"/>
              <a:pPr/>
              <a:t>45</a:t>
            </a:fld>
            <a:endParaRPr lang="en-US" altLang="en-US"/>
          </a:p>
        </p:txBody>
      </p:sp>
      <p:sp>
        <p:nvSpPr>
          <p:cNvPr id="34819" name="Rectangle 2"/>
          <p:cNvSpPr>
            <a:spLocks noGrp="1" noChangeArrowheads="1"/>
          </p:cNvSpPr>
          <p:nvPr>
            <p:ph type="title"/>
          </p:nvPr>
        </p:nvSpPr>
        <p:spPr>
          <a:xfrm>
            <a:off x="2209800" y="228600"/>
            <a:ext cx="7772400" cy="838200"/>
          </a:xfrm>
        </p:spPr>
        <p:txBody>
          <a:bodyPr/>
          <a:lstStyle/>
          <a:p>
            <a:r>
              <a:rPr lang="en-US" altLang="en-US" sz="3600"/>
              <a:t>Conversion Between Bases</a:t>
            </a:r>
          </a:p>
        </p:txBody>
      </p:sp>
      <p:sp>
        <p:nvSpPr>
          <p:cNvPr id="34820" name="Rectangle 4"/>
          <p:cNvSpPr>
            <a:spLocks noChangeArrowheads="1"/>
          </p:cNvSpPr>
          <p:nvPr/>
        </p:nvSpPr>
        <p:spPr bwMode="auto">
          <a:xfrm>
            <a:off x="3184525" y="1422400"/>
            <a:ext cx="3682868" cy="871008"/>
          </a:xfrm>
          <a:prstGeom prst="rect">
            <a:avLst/>
          </a:prstGeom>
          <a:noFill/>
          <a:ln w="9525">
            <a:noFill/>
            <a:miter lim="800000"/>
            <a:headEnd/>
            <a:tailEnd/>
          </a:ln>
        </p:spPr>
        <p:txBody>
          <a:bodyPr wrap="none" lIns="0" tIns="0" rIns="0" bIns="0">
            <a:spAutoFit/>
          </a:bodyPr>
          <a:lstStyle/>
          <a:p>
            <a:pPr>
              <a:spcBef>
                <a:spcPct val="20000"/>
              </a:spcBef>
              <a:buClr>
                <a:schemeClr val="hlink"/>
              </a:buClr>
              <a:buFont typeface="Wingdings" pitchFamily="2" charset="2"/>
              <a:buChar char="§"/>
            </a:pPr>
            <a:r>
              <a:rPr lang="en-US" altLang="en-US" sz="3500">
                <a:solidFill>
                  <a:srgbClr val="000000"/>
                </a:solidFill>
              </a:rPr>
              <a:t> Method 2  </a:t>
            </a:r>
          </a:p>
          <a:p>
            <a:pPr>
              <a:spcBef>
                <a:spcPct val="20000"/>
              </a:spcBef>
              <a:buClr>
                <a:schemeClr val="hlink"/>
              </a:buClr>
              <a:buSzPct val="125000"/>
              <a:buFont typeface="Wingdings" pitchFamily="2" charset="2"/>
              <a:buChar char="§"/>
            </a:pPr>
            <a:r>
              <a:rPr lang="en-US" altLang="en-US">
                <a:solidFill>
                  <a:srgbClr val="000000"/>
                </a:solidFill>
              </a:rPr>
              <a:t> To convert from one base to another:</a:t>
            </a:r>
            <a:endParaRPr lang="en-US" altLang="en-US"/>
          </a:p>
        </p:txBody>
      </p:sp>
      <p:sp>
        <p:nvSpPr>
          <p:cNvPr id="34821" name="Rectangle 7"/>
          <p:cNvSpPr>
            <a:spLocks noChangeArrowheads="1"/>
          </p:cNvSpPr>
          <p:nvPr/>
        </p:nvSpPr>
        <p:spPr bwMode="auto">
          <a:xfrm>
            <a:off x="4517005" y="2686051"/>
            <a:ext cx="2502352"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1) Convert the Integer Part</a:t>
            </a:r>
            <a:endParaRPr lang="en-US" altLang="en-US"/>
          </a:p>
        </p:txBody>
      </p:sp>
      <p:sp>
        <p:nvSpPr>
          <p:cNvPr id="34822" name="Rectangle 9"/>
          <p:cNvSpPr>
            <a:spLocks noChangeArrowheads="1"/>
          </p:cNvSpPr>
          <p:nvPr/>
        </p:nvSpPr>
        <p:spPr bwMode="auto">
          <a:xfrm>
            <a:off x="4574403" y="3236914"/>
            <a:ext cx="2595518"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2) Convert the Fraction Part</a:t>
            </a:r>
            <a:endParaRPr lang="en-US" altLang="en-US"/>
          </a:p>
        </p:txBody>
      </p:sp>
      <p:sp>
        <p:nvSpPr>
          <p:cNvPr id="34823" name="Rectangle 11"/>
          <p:cNvSpPr>
            <a:spLocks noChangeArrowheads="1"/>
          </p:cNvSpPr>
          <p:nvPr/>
        </p:nvSpPr>
        <p:spPr bwMode="auto">
          <a:xfrm>
            <a:off x="4897093" y="3760789"/>
            <a:ext cx="3761479" cy="276999"/>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a:solidFill>
                  <a:srgbClr val="000000"/>
                </a:solidFill>
              </a:rPr>
              <a:t>3) Join the two results with a radix point</a:t>
            </a:r>
            <a:endParaRPr lang="en-US"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miter lim="800000"/>
            <a:headEnd/>
            <a:tailEnd/>
          </a:ln>
        </p:spPr>
        <p:txBody>
          <a:bodyPr/>
          <a:lstStyle/>
          <a:p>
            <a:r>
              <a:rPr lang="en-US" altLang="en-US"/>
              <a:t>Chapter 1            </a:t>
            </a:r>
            <a:fld id="{F24E2C14-7AD1-4158-BF81-9B91426B3D1C}" type="slidenum">
              <a:rPr lang="en-US" altLang="en-US"/>
              <a:pPr/>
              <a:t>46</a:t>
            </a:fld>
            <a:endParaRPr lang="en-US" altLang="en-US"/>
          </a:p>
        </p:txBody>
      </p:sp>
      <p:sp>
        <p:nvSpPr>
          <p:cNvPr id="35843" name="Rectangle 66"/>
          <p:cNvSpPr>
            <a:spLocks noGrp="1" noChangeArrowheads="1"/>
          </p:cNvSpPr>
          <p:nvPr>
            <p:ph type="title"/>
          </p:nvPr>
        </p:nvSpPr>
        <p:spPr/>
        <p:txBody>
          <a:bodyPr/>
          <a:lstStyle/>
          <a:p>
            <a:r>
              <a:rPr lang="en-US" altLang="en-US"/>
              <a:t>Conversion Details</a:t>
            </a:r>
          </a:p>
        </p:txBody>
      </p:sp>
      <p:sp>
        <p:nvSpPr>
          <p:cNvPr id="35844" name="Rectangle 67"/>
          <p:cNvSpPr>
            <a:spLocks noGrp="1" noChangeArrowheads="1"/>
          </p:cNvSpPr>
          <p:nvPr>
            <p:ph type="body" idx="1"/>
          </p:nvPr>
        </p:nvSpPr>
        <p:spPr/>
        <p:txBody>
          <a:bodyPr>
            <a:normAutofit/>
          </a:bodyPr>
          <a:lstStyle/>
          <a:p>
            <a:r>
              <a:rPr lang="en-US" altLang="en-US" b="1"/>
              <a:t>To Convert the Integral Part:</a:t>
            </a:r>
          </a:p>
          <a:p>
            <a:pPr marL="457200" lvl="1" indent="0">
              <a:buNone/>
            </a:pPr>
            <a:r>
              <a:rPr lang="en-US" altLang="en-US" b="1"/>
              <a:t>Repeatedly divide the number by the new radix and save the remainders. The digits for the new radix are the remainders in </a:t>
            </a:r>
            <a:r>
              <a:rPr lang="en-US" altLang="en-US" b="1" i="1"/>
              <a:t>reverse order</a:t>
            </a:r>
            <a:r>
              <a:rPr lang="en-US" altLang="en-US" b="1"/>
              <a:t> of their computation</a:t>
            </a:r>
            <a:r>
              <a:rPr lang="en-US" altLang="en-US"/>
              <a:t>. </a:t>
            </a:r>
            <a:r>
              <a:rPr lang="en-US" altLang="en-US" b="1"/>
              <a:t>If the new radix is &gt; 10, then convert all remainders &gt; 10 to digits A, B, … </a:t>
            </a:r>
          </a:p>
          <a:p>
            <a:r>
              <a:rPr lang="en-US" altLang="en-US" b="1"/>
              <a:t>To Convert the Fractional Part:</a:t>
            </a:r>
          </a:p>
          <a:p>
            <a:pPr marL="457200" lvl="1" indent="0">
              <a:spcBef>
                <a:spcPct val="50000"/>
              </a:spcBef>
              <a:buNone/>
            </a:pPr>
            <a:r>
              <a:rPr lang="en-US" altLang="en-US" b="1">
                <a:solidFill>
                  <a:srgbClr val="000000"/>
                </a:solidFill>
              </a:rPr>
              <a:t>Repeatedly multiply the fraction by the new radix and save the integer digits that result.  The digits for the new radix are the integer digits in</a:t>
            </a:r>
            <a:r>
              <a:rPr lang="en-US" altLang="en-US" b="1" i="1">
                <a:solidFill>
                  <a:srgbClr val="000000"/>
                </a:solidFill>
              </a:rPr>
              <a:t> order </a:t>
            </a:r>
            <a:r>
              <a:rPr lang="en-US" altLang="en-US" b="1"/>
              <a:t>of their computation.</a:t>
            </a:r>
            <a:r>
              <a:rPr lang="en-US" altLang="en-US" b="1" i="1">
                <a:solidFill>
                  <a:srgbClr val="000000"/>
                </a:solidFill>
              </a:rPr>
              <a:t> </a:t>
            </a:r>
            <a:r>
              <a:rPr lang="en-US" altLang="en-US" b="1"/>
              <a:t>If the new radix is &gt; 10, then convert all integers &gt; 10 to digits A, B, … </a:t>
            </a:r>
          </a:p>
        </p:txBody>
      </p:sp>
      <p:sp>
        <p:nvSpPr>
          <p:cNvPr id="35845" name="Rectangle 20"/>
          <p:cNvSpPr>
            <a:spLocks noChangeArrowheads="1"/>
          </p:cNvSpPr>
          <p:nvPr/>
        </p:nvSpPr>
        <p:spPr bwMode="auto">
          <a:xfrm>
            <a:off x="2432510" y="333533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6" name="Rectangle 23"/>
          <p:cNvSpPr>
            <a:spLocks noChangeArrowheads="1"/>
          </p:cNvSpPr>
          <p:nvPr/>
        </p:nvSpPr>
        <p:spPr bwMode="auto">
          <a:xfrm>
            <a:off x="2432510" y="40544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7" name="Rectangle 24"/>
          <p:cNvSpPr>
            <a:spLocks noChangeArrowheads="1"/>
          </p:cNvSpPr>
          <p:nvPr/>
        </p:nvSpPr>
        <p:spPr bwMode="auto">
          <a:xfrm>
            <a:off x="3194019" y="4413250"/>
            <a:ext cx="65"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endParaRPr lang="en-US" altLang="en-US" sz="2400"/>
          </a:p>
        </p:txBody>
      </p:sp>
      <p:sp>
        <p:nvSpPr>
          <p:cNvPr id="35848" name="Rectangle 28"/>
          <p:cNvSpPr>
            <a:spLocks noChangeArrowheads="1"/>
          </p:cNvSpPr>
          <p:nvPr/>
        </p:nvSpPr>
        <p:spPr bwMode="auto">
          <a:xfrm>
            <a:off x="7207710" y="44132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49" name="Rectangle 33"/>
          <p:cNvSpPr>
            <a:spLocks noChangeArrowheads="1"/>
          </p:cNvSpPr>
          <p:nvPr/>
        </p:nvSpPr>
        <p:spPr bwMode="auto">
          <a:xfrm>
            <a:off x="7096585" y="47736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0" name="Rectangle 38"/>
          <p:cNvSpPr>
            <a:spLocks noChangeArrowheads="1"/>
          </p:cNvSpPr>
          <p:nvPr/>
        </p:nvSpPr>
        <p:spPr bwMode="auto">
          <a:xfrm>
            <a:off x="7072773" y="5132388"/>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1" name="Rectangle 55"/>
          <p:cNvSpPr>
            <a:spLocks noChangeArrowheads="1"/>
          </p:cNvSpPr>
          <p:nvPr/>
        </p:nvSpPr>
        <p:spPr bwMode="auto">
          <a:xfrm>
            <a:off x="3796173"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2" name="Rectangle 57"/>
          <p:cNvSpPr>
            <a:spLocks noChangeArrowheads="1"/>
          </p:cNvSpPr>
          <p:nvPr/>
        </p:nvSpPr>
        <p:spPr bwMode="auto">
          <a:xfrm>
            <a:off x="7817310" y="2622550"/>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3" name="Rectangle 64"/>
          <p:cNvSpPr>
            <a:spLocks noChangeArrowheads="1"/>
          </p:cNvSpPr>
          <p:nvPr/>
        </p:nvSpPr>
        <p:spPr bwMode="auto">
          <a:xfrm>
            <a:off x="6718760" y="2974975"/>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
        <p:nvSpPr>
          <p:cNvPr id="35854" name="Rectangle 65"/>
          <p:cNvSpPr>
            <a:spLocks noChangeArrowheads="1"/>
          </p:cNvSpPr>
          <p:nvPr/>
        </p:nvSpPr>
        <p:spPr bwMode="auto">
          <a:xfrm>
            <a:off x="4401010" y="3694113"/>
            <a:ext cx="68930" cy="369332"/>
          </a:xfrm>
          <a:prstGeom prst="rect">
            <a:avLst/>
          </a:prstGeom>
          <a:noFill/>
          <a:ln w="9525">
            <a:noFill/>
            <a:miter lim="800000"/>
            <a:headEnd/>
            <a:tailEnd/>
          </a:ln>
        </p:spPr>
        <p:txBody>
          <a:bodyPr wrap="none" lIns="0" tIns="0" rIns="0" bIns="0">
            <a:spAutoFit/>
          </a:bodyPr>
          <a:lstStyle/>
          <a:p>
            <a:pPr algn="ctr">
              <a:spcBef>
                <a:spcPct val="20000"/>
              </a:spcBef>
              <a:buFont typeface="Wingdings" pitchFamily="2" charset="2"/>
              <a:buNone/>
            </a:pPr>
            <a:r>
              <a:rPr lang="en-US" altLang="en-US" sz="2400">
                <a:solidFill>
                  <a:srgbClr val="000000"/>
                </a:solidFill>
              </a:rPr>
              <a:t> </a:t>
            </a:r>
            <a:endParaRPr lang="en-US" altLang="en-US" sz="2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miter lim="800000"/>
            <a:headEnd/>
            <a:tailEnd/>
          </a:ln>
        </p:spPr>
        <p:txBody>
          <a:bodyPr/>
          <a:lstStyle/>
          <a:p>
            <a:r>
              <a:rPr lang="en-US" altLang="en-US"/>
              <a:t>Chapter 1            </a:t>
            </a:r>
            <a:fld id="{70000AB0-69BA-4541-A2DA-A17FDA3B69AD}" type="slidenum">
              <a:rPr lang="en-US" altLang="en-US"/>
              <a:pPr/>
              <a:t>47</a:t>
            </a:fld>
            <a:endParaRPr lang="en-US" altLang="en-US"/>
          </a:p>
        </p:txBody>
      </p:sp>
      <p:sp>
        <p:nvSpPr>
          <p:cNvPr id="36867" name="Rectangle 2"/>
          <p:cNvSpPr>
            <a:spLocks noGrp="1" noChangeArrowheads="1"/>
          </p:cNvSpPr>
          <p:nvPr>
            <p:ph type="title"/>
          </p:nvPr>
        </p:nvSpPr>
        <p:spPr/>
        <p:txBody>
          <a:bodyPr>
            <a:normAutofit/>
          </a:bodyPr>
          <a:lstStyle/>
          <a:p>
            <a:r>
              <a:rPr lang="en-US" altLang="en-US"/>
              <a:t>Example: Convert 46.6875</a:t>
            </a:r>
            <a:r>
              <a:rPr lang="en-US" altLang="en-US" baseline="-25000"/>
              <a:t>10 </a:t>
            </a:r>
            <a:r>
              <a:rPr lang="en-US" altLang="en-US"/>
              <a:t> To Base 2</a:t>
            </a:r>
          </a:p>
        </p:txBody>
      </p:sp>
      <p:sp>
        <p:nvSpPr>
          <p:cNvPr id="36868" name="Rectangle 22"/>
          <p:cNvSpPr>
            <a:spLocks noGrp="1" noChangeArrowheads="1"/>
          </p:cNvSpPr>
          <p:nvPr>
            <p:ph type="body" idx="1"/>
          </p:nvPr>
        </p:nvSpPr>
        <p:spPr/>
        <p:txBody>
          <a:bodyPr>
            <a:normAutofit/>
          </a:bodyPr>
          <a:lstStyle/>
          <a:p>
            <a:r>
              <a:rPr lang="en-US" altLang="en-US" sz="3500" b="1">
                <a:solidFill>
                  <a:srgbClr val="000000"/>
                </a:solidFill>
              </a:rPr>
              <a:t>Convert 46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Convert 0.6875 to Base 2:</a:t>
            </a:r>
          </a:p>
          <a:p>
            <a:endParaRPr lang="en-US" altLang="en-US" sz="3500" b="1">
              <a:solidFill>
                <a:srgbClr val="000000"/>
              </a:solidFill>
            </a:endParaRPr>
          </a:p>
          <a:p>
            <a:endParaRPr lang="en-US" altLang="en-US" sz="3500" b="1">
              <a:solidFill>
                <a:srgbClr val="000000"/>
              </a:solidFill>
            </a:endParaRPr>
          </a:p>
          <a:p>
            <a:r>
              <a:rPr lang="en-US" altLang="en-US" sz="3500" b="1">
                <a:solidFill>
                  <a:srgbClr val="000000"/>
                </a:solidFill>
              </a:rPr>
              <a:t>Join the results together with the radix point:</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miter lim="800000"/>
            <a:headEnd/>
            <a:tailEnd/>
          </a:ln>
        </p:spPr>
        <p:txBody>
          <a:bodyPr/>
          <a:lstStyle/>
          <a:p>
            <a:r>
              <a:rPr lang="en-US" altLang="en-US"/>
              <a:t>Chapter 1            </a:t>
            </a:r>
            <a:fld id="{FDB5A7C8-5C9A-4356-A98F-26D1B0F46692}" type="slidenum">
              <a:rPr lang="en-US" altLang="en-US"/>
              <a:pPr/>
              <a:t>48</a:t>
            </a:fld>
            <a:endParaRPr lang="en-US" altLang="en-US"/>
          </a:p>
        </p:txBody>
      </p:sp>
      <p:sp>
        <p:nvSpPr>
          <p:cNvPr id="38915" name="Rectangle 2"/>
          <p:cNvSpPr>
            <a:spLocks noGrp="1" noChangeArrowheads="1"/>
          </p:cNvSpPr>
          <p:nvPr>
            <p:ph type="title"/>
          </p:nvPr>
        </p:nvSpPr>
        <p:spPr/>
        <p:txBody>
          <a:bodyPr/>
          <a:lstStyle/>
          <a:p>
            <a:r>
              <a:rPr lang="en-US" altLang="en-US"/>
              <a:t>Additional Issue - Fractional Part</a:t>
            </a:r>
          </a:p>
        </p:txBody>
      </p:sp>
      <p:sp>
        <p:nvSpPr>
          <p:cNvPr id="38917" name="Rectangle 18"/>
          <p:cNvSpPr>
            <a:spLocks noGrp="1" noChangeArrowheads="1"/>
          </p:cNvSpPr>
          <p:nvPr>
            <p:ph type="body" idx="1"/>
          </p:nvPr>
        </p:nvSpPr>
        <p:spPr>
          <a:noFill/>
        </p:spPr>
        <p:txBody>
          <a:bodyPr>
            <a:normAutofit/>
          </a:bodyPr>
          <a:lstStyle/>
          <a:p>
            <a:pPr>
              <a:lnSpc>
                <a:spcPct val="90000"/>
              </a:lnSpc>
            </a:pPr>
            <a:r>
              <a:rPr lang="en-US" altLang="en-US" b="1">
                <a:solidFill>
                  <a:srgbClr val="000000"/>
                </a:solidFill>
              </a:rPr>
              <a:t>Note that in this conversion, the fractional part became 0 as a result of the repeated multiplications. </a:t>
            </a:r>
          </a:p>
          <a:p>
            <a:pPr>
              <a:lnSpc>
                <a:spcPct val="90000"/>
              </a:lnSpc>
            </a:pPr>
            <a:r>
              <a:rPr lang="en-US" altLang="en-US" b="1">
                <a:solidFill>
                  <a:srgbClr val="000000"/>
                </a:solidFill>
              </a:rPr>
              <a:t>In general, it may take many bits to get this to happen or it may never happen.</a:t>
            </a:r>
          </a:p>
          <a:p>
            <a:pPr>
              <a:lnSpc>
                <a:spcPct val="90000"/>
              </a:lnSpc>
            </a:pPr>
            <a:r>
              <a:rPr lang="en-US" altLang="en-US" b="1">
                <a:solidFill>
                  <a:srgbClr val="000000"/>
                </a:solidFill>
              </a:rPr>
              <a:t>Example: Convert 0.65</a:t>
            </a:r>
            <a:r>
              <a:rPr lang="en-US" altLang="en-US" b="1" baseline="-25000">
                <a:solidFill>
                  <a:srgbClr val="000000"/>
                </a:solidFill>
              </a:rPr>
              <a:t>10</a:t>
            </a:r>
            <a:r>
              <a:rPr lang="en-US" altLang="en-US" b="1">
                <a:solidFill>
                  <a:srgbClr val="000000"/>
                </a:solidFill>
              </a:rPr>
              <a:t> to N</a:t>
            </a:r>
            <a:r>
              <a:rPr lang="en-US" altLang="en-US" b="1" baseline="-25000">
                <a:solidFill>
                  <a:srgbClr val="000000"/>
                </a:solidFill>
              </a:rPr>
              <a:t>2</a:t>
            </a:r>
          </a:p>
          <a:p>
            <a:pPr lvl="1">
              <a:lnSpc>
                <a:spcPct val="90000"/>
              </a:lnSpc>
            </a:pPr>
            <a:r>
              <a:rPr lang="en-US" altLang="en-US" b="1">
                <a:solidFill>
                  <a:srgbClr val="000000"/>
                </a:solidFill>
              </a:rPr>
              <a:t>0.65 = 0.1010011001001 …</a:t>
            </a:r>
          </a:p>
          <a:p>
            <a:pPr lvl="1">
              <a:lnSpc>
                <a:spcPct val="90000"/>
              </a:lnSpc>
            </a:pPr>
            <a:r>
              <a:rPr lang="en-US" altLang="en-US" b="1">
                <a:solidFill>
                  <a:srgbClr val="000000"/>
                </a:solidFill>
              </a:rPr>
              <a:t>The fractional part begins repeating every 4 steps yielding repeating 1001 forever!</a:t>
            </a:r>
          </a:p>
          <a:p>
            <a:pPr>
              <a:lnSpc>
                <a:spcPct val="90000"/>
              </a:lnSpc>
            </a:pPr>
            <a:r>
              <a:rPr lang="en-US" altLang="en-US" b="1">
                <a:solidFill>
                  <a:srgbClr val="000000"/>
                </a:solidFill>
              </a:rPr>
              <a:t>Solution: Specify number of bits to right of radix point and round or truncate to this number.</a:t>
            </a:r>
          </a:p>
          <a:p>
            <a:pPr lvl="1">
              <a:lnSpc>
                <a:spcPct val="90000"/>
              </a:lnSpc>
            </a:pPr>
            <a:endParaRPr lang="en-US" altLang="en-US" b="1">
              <a:solidFill>
                <a:srgbClr val="00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miter lim="800000"/>
            <a:headEnd/>
            <a:tailEnd/>
          </a:ln>
        </p:spPr>
        <p:txBody>
          <a:bodyPr/>
          <a:lstStyle/>
          <a:p>
            <a:r>
              <a:rPr lang="en-US" altLang="en-US"/>
              <a:t>Chapter 1            </a:t>
            </a:r>
            <a:fld id="{3D62CF9F-7078-4F2B-B40A-5B34308A40FB}" type="slidenum">
              <a:rPr lang="en-US" altLang="en-US"/>
              <a:pPr/>
              <a:t>49</a:t>
            </a:fld>
            <a:endParaRPr lang="en-US" altLang="en-US"/>
          </a:p>
        </p:txBody>
      </p:sp>
      <p:sp>
        <p:nvSpPr>
          <p:cNvPr id="39939" name="Rectangle 2"/>
          <p:cNvSpPr>
            <a:spLocks noGrp="1" noChangeArrowheads="1"/>
          </p:cNvSpPr>
          <p:nvPr>
            <p:ph type="title"/>
          </p:nvPr>
        </p:nvSpPr>
        <p:spPr/>
        <p:txBody>
          <a:bodyPr/>
          <a:lstStyle/>
          <a:p>
            <a:r>
              <a:rPr lang="en-US" altLang="en-US"/>
              <a:t>Checking the Conversion</a:t>
            </a:r>
          </a:p>
        </p:txBody>
      </p:sp>
      <p:sp>
        <p:nvSpPr>
          <p:cNvPr id="39940" name="Rectangle 4"/>
          <p:cNvSpPr>
            <a:spLocks noGrp="1" noChangeArrowheads="1"/>
          </p:cNvSpPr>
          <p:nvPr>
            <p:ph type="body" idx="1"/>
          </p:nvPr>
        </p:nvSpPr>
        <p:spPr/>
        <p:txBody>
          <a:bodyPr>
            <a:normAutofit/>
          </a:bodyPr>
          <a:lstStyle/>
          <a:p>
            <a:pPr indent="236538"/>
            <a:r>
              <a:rPr lang="en-US" altLang="en-US" b="1">
                <a:cs typeface="Times New Roman" pitchFamily="18" charset="0"/>
              </a:rPr>
              <a:t>To convert back, sum the digits times their respective powers of r. </a:t>
            </a:r>
            <a:endParaRPr lang="en-US" altLang="en-US">
              <a:cs typeface="Times New Roman" pitchFamily="18" charset="0"/>
            </a:endParaRPr>
          </a:p>
          <a:p>
            <a:pPr indent="236538"/>
            <a:r>
              <a:rPr lang="en-US" altLang="en-US" b="1">
                <a:cs typeface="Times New Roman" pitchFamily="18" charset="0"/>
              </a:rPr>
              <a:t>From the prior conversion of  46.6875</a:t>
            </a:r>
            <a:r>
              <a:rPr lang="en-US" altLang="en-US" b="1" baseline="-25000">
                <a:cs typeface="Times New Roman" pitchFamily="18" charset="0"/>
              </a:rPr>
              <a:t>10</a:t>
            </a:r>
            <a:r>
              <a:rPr lang="en-US" altLang="en-US" b="1">
                <a:cs typeface="Times New Roman" pitchFamily="18" charset="0"/>
              </a:rPr>
              <a:t> </a:t>
            </a:r>
            <a:endParaRPr lang="en-US" altLang="en-US">
              <a:cs typeface="Times New Roman" pitchFamily="18" charset="0"/>
            </a:endParaRPr>
          </a:p>
          <a:p>
            <a:pPr indent="236538">
              <a:buNone/>
            </a:pPr>
            <a:r>
              <a:rPr lang="en-US" altLang="en-US" b="1">
                <a:cs typeface="Times New Roman" pitchFamily="18" charset="0"/>
              </a:rPr>
              <a:t>101110</a:t>
            </a:r>
            <a:r>
              <a:rPr lang="en-US" altLang="en-US" b="1" baseline="-25000">
                <a:cs typeface="Times New Roman" pitchFamily="18" charset="0"/>
              </a:rPr>
              <a:t>2</a:t>
            </a:r>
            <a:r>
              <a:rPr lang="en-US" altLang="en-US" b="1">
                <a:cs typeface="Times New Roman" pitchFamily="18" charset="0"/>
              </a:rPr>
              <a:t> = 1</a:t>
            </a:r>
            <a:r>
              <a:rPr lang="en-US" altLang="en-US">
                <a:cs typeface="Times New Roman" pitchFamily="18" charset="0"/>
              </a:rPr>
              <a:t>·</a:t>
            </a:r>
            <a:r>
              <a:rPr lang="en-US" altLang="en-US" b="1">
                <a:cs typeface="Times New Roman" pitchFamily="18" charset="0"/>
              </a:rPr>
              <a:t>32 + 0</a:t>
            </a:r>
            <a:r>
              <a:rPr lang="en-US" altLang="en-US">
                <a:cs typeface="Times New Roman" pitchFamily="18" charset="0"/>
              </a:rPr>
              <a:t>·</a:t>
            </a:r>
            <a:r>
              <a:rPr lang="en-US" altLang="en-US" b="1">
                <a:cs typeface="Times New Roman" pitchFamily="18" charset="0"/>
              </a:rPr>
              <a:t>16 +1</a:t>
            </a:r>
            <a:r>
              <a:rPr lang="en-US" altLang="en-US">
                <a:cs typeface="Times New Roman" pitchFamily="18" charset="0"/>
              </a:rPr>
              <a:t>·</a:t>
            </a:r>
            <a:r>
              <a:rPr lang="en-US" altLang="en-US" b="1">
                <a:cs typeface="Times New Roman" pitchFamily="18" charset="0"/>
              </a:rPr>
              <a:t>8 +1</a:t>
            </a:r>
            <a:r>
              <a:rPr lang="en-US" altLang="en-US">
                <a:cs typeface="Times New Roman" pitchFamily="18" charset="0"/>
              </a:rPr>
              <a:t>·</a:t>
            </a:r>
            <a:r>
              <a:rPr lang="en-US" altLang="en-US" b="1">
                <a:cs typeface="Times New Roman" pitchFamily="18" charset="0"/>
              </a:rPr>
              <a:t>4 + 1</a:t>
            </a:r>
            <a:r>
              <a:rPr lang="en-US" altLang="en-US">
                <a:cs typeface="Times New Roman" pitchFamily="18" charset="0"/>
              </a:rPr>
              <a:t>·</a:t>
            </a:r>
            <a:r>
              <a:rPr lang="en-US" altLang="en-US" b="1">
                <a:cs typeface="Times New Roman" pitchFamily="18" charset="0"/>
              </a:rPr>
              <a:t>2 +0</a:t>
            </a:r>
            <a:r>
              <a:rPr lang="en-US" altLang="en-US">
                <a:cs typeface="Times New Roman" pitchFamily="18" charset="0"/>
              </a:rPr>
              <a:t>·</a:t>
            </a:r>
            <a:r>
              <a:rPr lang="en-US" altLang="en-US" b="1">
                <a:cs typeface="Times New Roman" pitchFamily="18" charset="0"/>
              </a:rPr>
              <a:t>1</a:t>
            </a:r>
            <a:endParaRPr lang="en-US" altLang="en-US">
              <a:cs typeface="Times New Roman" pitchFamily="18" charset="0"/>
            </a:endParaRPr>
          </a:p>
          <a:p>
            <a:pPr indent="236538">
              <a:buNone/>
            </a:pPr>
            <a:r>
              <a:rPr lang="en-US" altLang="en-US" b="1">
                <a:cs typeface="Times New Roman" pitchFamily="18" charset="0"/>
              </a:rPr>
              <a:t>               =  32 + 8 + 4 + 2</a:t>
            </a:r>
            <a:endParaRPr lang="en-US" altLang="en-US">
              <a:cs typeface="Times New Roman" pitchFamily="18" charset="0"/>
            </a:endParaRPr>
          </a:p>
          <a:p>
            <a:pPr indent="236538">
              <a:buNone/>
            </a:pPr>
            <a:r>
              <a:rPr lang="en-US" altLang="en-US" b="1">
                <a:cs typeface="Times New Roman" pitchFamily="18" charset="0"/>
              </a:rPr>
              <a:t>               =  46</a:t>
            </a:r>
            <a:endParaRPr lang="en-US" altLang="en-US">
              <a:cs typeface="Times New Roman" pitchFamily="18" charset="0"/>
            </a:endParaRPr>
          </a:p>
          <a:p>
            <a:pPr indent="236538">
              <a:buNone/>
            </a:pPr>
            <a:r>
              <a:rPr lang="en-US" altLang="en-US" b="1">
                <a:cs typeface="Times New Roman" pitchFamily="18" charset="0"/>
              </a:rPr>
              <a:t>0.1011</a:t>
            </a:r>
            <a:r>
              <a:rPr lang="en-US" altLang="en-US" b="1" baseline="-25000">
                <a:cs typeface="Times New Roman" pitchFamily="18" charset="0"/>
              </a:rPr>
              <a:t>2</a:t>
            </a:r>
            <a:r>
              <a:rPr lang="en-US" altLang="en-US" b="1">
                <a:cs typeface="Times New Roman" pitchFamily="18" charset="0"/>
              </a:rPr>
              <a:t> = 1/2 + 1/8 + 1/16</a:t>
            </a: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5000 + 0.1250 + 0.0625</a:t>
            </a:r>
            <a:endParaRPr lang="en-US" altLang="en-US">
              <a:cs typeface="Times New Roman" pitchFamily="18" charset="0"/>
            </a:endParaRPr>
          </a:p>
          <a:p>
            <a:pPr indent="236538">
              <a:buNone/>
            </a:pPr>
            <a:r>
              <a:rPr lang="en-US" altLang="en-US" b="1">
                <a:cs typeface="Times New Roman" pitchFamily="18" charset="0"/>
              </a:rPr>
              <a:t>               = 0</a:t>
            </a:r>
            <a:r>
              <a:rPr lang="en-US" altLang="en-US" b="1">
                <a:cs typeface="Times New Roman" pitchFamily="18" charset="0"/>
                <a:sym typeface="Symbol" pitchFamily="18" charset="2"/>
              </a:rPr>
              <a:t>.</a:t>
            </a:r>
            <a:r>
              <a:rPr lang="en-US" altLang="en-US" b="1">
                <a:cs typeface="Times New Roman" pitchFamily="18" charset="0"/>
              </a:rPr>
              <a:t>6875</a:t>
            </a:r>
            <a:endParaRPr lang="en-US" altLang="en-US">
              <a:cs typeface="Times New Roman" pitchFamily="18" charset="0"/>
            </a:endParaRPr>
          </a:p>
          <a:p>
            <a:pPr indent="236538">
              <a:buNone/>
            </a:pPr>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0"/>
          </p:nvPr>
        </p:nvSpPr>
        <p:spPr>
          <a:noFill/>
        </p:spPr>
        <p:txBody>
          <a:bodyPr/>
          <a:lstStyle/>
          <a:p>
            <a:fld id="{73FB1EDC-433B-4552-8B35-92515B845CEF}" type="slidenum">
              <a:rPr lang="en-US" sz="2000" smtClean="0">
                <a:latin typeface="Arial" pitchFamily="34" charset="0"/>
                <a:ea typeface="Times" pitchFamily="18" charset="0"/>
              </a:rPr>
              <a:pPr/>
              <a:t>5</a:t>
            </a:fld>
            <a:endParaRPr lang="en-US" sz="2000">
              <a:latin typeface="Arial" pitchFamily="34" charset="0"/>
              <a:ea typeface="Times" pitchFamily="18" charset="0"/>
            </a:endParaRPr>
          </a:p>
        </p:txBody>
      </p:sp>
      <p:sp>
        <p:nvSpPr>
          <p:cNvPr id="12291" name="Rectangle 3"/>
          <p:cNvSpPr>
            <a:spLocks noGrp="1" noChangeArrowheads="1"/>
          </p:cNvSpPr>
          <p:nvPr>
            <p:ph type="body" idx="1"/>
          </p:nvPr>
        </p:nvSpPr>
        <p:spPr>
          <a:xfrm>
            <a:off x="292290" y="908720"/>
            <a:ext cx="11480800" cy="4752528"/>
          </a:xfrm>
          <a:ln cap="flat">
            <a:noFill/>
          </a:ln>
        </p:spPr>
        <p:txBody>
          <a:bodyPr/>
          <a:lstStyle/>
          <a:p>
            <a:pPr marL="0" indent="0" eaLnBrk="1" hangingPunct="1">
              <a:lnSpc>
                <a:spcPct val="90000"/>
              </a:lnSpc>
              <a:buNone/>
              <a:defRPr/>
            </a:pPr>
            <a:endParaRPr lang="en-US" sz="2400" dirty="0"/>
          </a:p>
          <a:p>
            <a:pPr algn="just" eaLnBrk="1" hangingPunct="1">
              <a:lnSpc>
                <a:spcPct val="90000"/>
              </a:lnSpc>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In the case of the IBM, SUN and Intel ISAs, it is possible to purchase processors which execute the same instructions from more than one manufacturer</a:t>
            </a:r>
          </a:p>
          <a:p>
            <a:pPr algn="just" eaLnBrk="1" hangingPunct="1">
              <a:lnSpc>
                <a:spcPct val="90000"/>
              </a:lnSpc>
              <a:buFont typeface="Wingdings" panose="05000000000000000000" pitchFamily="2" charset="2"/>
              <a:buChar char="Ø"/>
              <a:defRPr/>
            </a:pPr>
            <a:r>
              <a:rPr lang="en-US" sz="2400" dirty="0">
                <a:latin typeface="Arial" panose="020B0604020202020204" pitchFamily="34" charset="0"/>
                <a:cs typeface="Arial" panose="020B0604020202020204" pitchFamily="34" charset="0"/>
              </a:rPr>
              <a:t>All these processors may have quite different internal organizations but they all appear identical to a programmer, because their </a:t>
            </a:r>
            <a:r>
              <a:rPr lang="en-US" sz="2400" b="1" dirty="0">
                <a:latin typeface="Arial" panose="020B0604020202020204" pitchFamily="34" charset="0"/>
                <a:cs typeface="Arial" panose="020B0604020202020204" pitchFamily="34" charset="0"/>
              </a:rPr>
              <a:t>instruction sets</a:t>
            </a:r>
            <a:r>
              <a:rPr lang="en-US" sz="2400" dirty="0">
                <a:latin typeface="Arial" panose="020B0604020202020204" pitchFamily="34" charset="0"/>
                <a:cs typeface="Arial" panose="020B0604020202020204" pitchFamily="34" charset="0"/>
              </a:rPr>
              <a:t> are the same</a:t>
            </a:r>
          </a:p>
          <a:p>
            <a:pPr algn="just" eaLnBrk="1" hangingPunct="1">
              <a:lnSpc>
                <a:spcPct val="90000"/>
              </a:lnSpc>
              <a:buFont typeface="Wingdings" panose="05000000000000000000" pitchFamily="2" charset="2"/>
              <a:buChar char="Ø"/>
              <a:defRPr/>
            </a:pPr>
            <a:r>
              <a:rPr lang="en-GB" sz="2400" dirty="0">
                <a:latin typeface="Arial" panose="020B0604020202020204" pitchFamily="34" charset="0"/>
                <a:cs typeface="Arial" panose="020B0604020202020204" pitchFamily="34" charset="0"/>
              </a:rPr>
              <a:t>Organization &amp; Architecture enables a family of computer models </a:t>
            </a:r>
            <a:endParaRPr lang="en-GB" sz="2400" dirty="0" smtClean="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Char char="§"/>
              <a:defRPr/>
            </a:pPr>
            <a:r>
              <a:rPr lang="en-GB" sz="2400" dirty="0" smtClean="0">
                <a:latin typeface="Arial" panose="020B0604020202020204" pitchFamily="34" charset="0"/>
                <a:cs typeface="Arial" panose="020B0604020202020204" pitchFamily="34" charset="0"/>
              </a:rPr>
              <a:t>Same </a:t>
            </a:r>
            <a:r>
              <a:rPr lang="en-GB" sz="2400" dirty="0">
                <a:latin typeface="Arial" panose="020B0604020202020204" pitchFamily="34" charset="0"/>
                <a:cs typeface="Arial" panose="020B0604020202020204" pitchFamily="34" charset="0"/>
              </a:rPr>
              <a:t>Architecture, but with differences in </a:t>
            </a:r>
            <a:r>
              <a:rPr lang="en-GB" sz="2400" dirty="0" smtClean="0">
                <a:latin typeface="Arial" panose="020B0604020202020204" pitchFamily="34" charset="0"/>
                <a:cs typeface="Arial" panose="020B0604020202020204" pitchFamily="34" charset="0"/>
              </a:rPr>
              <a:t>Organization</a:t>
            </a:r>
          </a:p>
          <a:p>
            <a:pPr algn="just" eaLnBrk="1" hangingPunct="1">
              <a:lnSpc>
                <a:spcPct val="90000"/>
              </a:lnSpc>
              <a:buFont typeface="Wingdings" panose="05000000000000000000" pitchFamily="2" charset="2"/>
              <a:buChar char="§"/>
              <a:defRPr/>
            </a:pPr>
            <a:r>
              <a:rPr lang="en-GB" sz="2400" dirty="0" smtClean="0">
                <a:latin typeface="Arial" panose="020B0604020202020204" pitchFamily="34" charset="0"/>
                <a:cs typeface="Arial" panose="020B0604020202020204" pitchFamily="34" charset="0"/>
              </a:rPr>
              <a:t>Different </a:t>
            </a:r>
            <a:r>
              <a:rPr lang="en-GB" sz="2400" dirty="0">
                <a:latin typeface="Arial" panose="020B0604020202020204" pitchFamily="34" charset="0"/>
                <a:cs typeface="Arial" panose="020B0604020202020204" pitchFamily="34" charset="0"/>
              </a:rPr>
              <a:t>price and performance characteristics</a:t>
            </a:r>
          </a:p>
          <a:p>
            <a:pPr algn="just" eaLnBrk="1" hangingPunct="1">
              <a:lnSpc>
                <a:spcPct val="90000"/>
              </a:lnSpc>
              <a:buFont typeface="Wingdings" panose="05000000000000000000" pitchFamily="2" charset="2"/>
              <a:buChar char="Ø"/>
              <a:defRPr/>
            </a:pPr>
            <a:r>
              <a:rPr lang="en-GB" sz="2400" dirty="0">
                <a:latin typeface="Arial" panose="020B0604020202020204" pitchFamily="34" charset="0"/>
                <a:cs typeface="Arial" panose="020B0604020202020204" pitchFamily="34" charset="0"/>
              </a:rPr>
              <a:t>When technology changes, only organization </a:t>
            </a:r>
            <a:r>
              <a:rPr lang="en-GB" sz="2400" dirty="0" smtClean="0">
                <a:latin typeface="Arial" panose="020B0604020202020204" pitchFamily="34" charset="0"/>
                <a:cs typeface="Arial" panose="020B0604020202020204" pitchFamily="34" charset="0"/>
              </a:rPr>
              <a:t>changes.</a:t>
            </a:r>
          </a:p>
          <a:p>
            <a:pPr algn="just" eaLnBrk="1" hangingPunct="1">
              <a:lnSpc>
                <a:spcPct val="90000"/>
              </a:lnSpc>
              <a:buFont typeface="Wingdings" panose="05000000000000000000" pitchFamily="2" charset="2"/>
              <a:buChar char="Ø"/>
              <a:defRPr/>
            </a:pPr>
            <a:r>
              <a:rPr lang="en-GB" sz="2400" dirty="0" smtClean="0">
                <a:latin typeface="Arial" panose="020B0604020202020204" pitchFamily="34" charset="0"/>
                <a:cs typeface="Arial" panose="020B0604020202020204" pitchFamily="34" charset="0"/>
              </a:rPr>
              <a:t>This </a:t>
            </a:r>
            <a:r>
              <a:rPr lang="en-GB" sz="2400" dirty="0">
                <a:latin typeface="Arial" panose="020B0604020202020204" pitchFamily="34" charset="0"/>
                <a:cs typeface="Arial" panose="020B0604020202020204" pitchFamily="34" charset="0"/>
              </a:rPr>
              <a:t>gives code compatibility (backwards)</a:t>
            </a:r>
          </a:p>
          <a:p>
            <a:pPr eaLnBrk="1" hangingPunct="1">
              <a:lnSpc>
                <a:spcPct val="80000"/>
              </a:lnSpc>
              <a:spcBef>
                <a:spcPct val="40000"/>
              </a:spcBef>
              <a:defRPr/>
            </a:pPr>
            <a:endParaRPr lang="en-US" sz="2400" dirty="0"/>
          </a:p>
        </p:txBody>
      </p:sp>
      <p:sp>
        <p:nvSpPr>
          <p:cNvPr id="6" name="Rectangle 9"/>
          <p:cNvSpPr txBox="1">
            <a:spLocks noChangeArrowheads="1"/>
          </p:cNvSpPr>
          <p:nvPr/>
        </p:nvSpPr>
        <p:spPr>
          <a:xfrm>
            <a:off x="263352" y="237678"/>
            <a:ext cx="10153128" cy="5476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7500"/>
          </a:bodyPr>
          <a:lstStyle>
            <a:defPPr>
              <a:defRPr/>
            </a:defPPr>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2400" b="1" dirty="0" smtClean="0">
                <a:latin typeface="Arial Black" panose="020B0A04020102020204" pitchFamily="34" charset="0"/>
              </a:rPr>
              <a:t>COMPUTER ARCHITECTURE AND ORGANIZATION OVERVIEW</a:t>
            </a:r>
            <a:endParaRPr lang="en-US"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a:ln>
            <a:miter lim="800000"/>
            <a:headEnd/>
            <a:tailEnd/>
          </a:ln>
        </p:spPr>
        <p:txBody>
          <a:bodyPr/>
          <a:lstStyle/>
          <a:p>
            <a:r>
              <a:rPr lang="en-US" altLang="en-US"/>
              <a:t>Chapter 1            </a:t>
            </a:r>
            <a:fld id="{5A300D21-92DB-40D4-9771-43F383824C32}" type="slidenum">
              <a:rPr lang="en-US" altLang="en-US"/>
              <a:pPr/>
              <a:t>50</a:t>
            </a:fld>
            <a:endParaRPr lang="en-US" altLang="en-US"/>
          </a:p>
        </p:txBody>
      </p:sp>
      <p:sp>
        <p:nvSpPr>
          <p:cNvPr id="40963" name="Rectangle 2"/>
          <p:cNvSpPr>
            <a:spLocks noGrp="1" noChangeArrowheads="1"/>
          </p:cNvSpPr>
          <p:nvPr>
            <p:ph type="title"/>
          </p:nvPr>
        </p:nvSpPr>
        <p:spPr/>
        <p:txBody>
          <a:bodyPr/>
          <a:lstStyle/>
          <a:p>
            <a:r>
              <a:rPr lang="en-US" altLang="en-US"/>
              <a:t>A Final Conversion Note</a:t>
            </a:r>
          </a:p>
        </p:txBody>
      </p:sp>
      <p:sp>
        <p:nvSpPr>
          <p:cNvPr id="40964" name="Rectangle 5"/>
          <p:cNvSpPr>
            <a:spLocks noGrp="1" noChangeArrowheads="1"/>
          </p:cNvSpPr>
          <p:nvPr>
            <p:ph type="body" idx="1"/>
          </p:nvPr>
        </p:nvSpPr>
        <p:spPr/>
        <p:txBody>
          <a:bodyPr/>
          <a:lstStyle/>
          <a:p>
            <a:r>
              <a:rPr lang="en-US" altLang="en-US" b="1">
                <a:cs typeface="Times New Roman" pitchFamily="18" charset="0"/>
              </a:rPr>
              <a:t>You can use arithmetic in other bases if you are careful:</a:t>
            </a:r>
            <a:endParaRPr lang="en-US" altLang="en-US">
              <a:cs typeface="Times New Roman" pitchFamily="18" charset="0"/>
            </a:endParaRPr>
          </a:p>
          <a:p>
            <a:r>
              <a:rPr lang="en-US" altLang="en-US" b="1">
                <a:cs typeface="Times New Roman" pitchFamily="18" charset="0"/>
              </a:rPr>
              <a:t>Example:   Convert 101110</a:t>
            </a:r>
            <a:r>
              <a:rPr lang="en-US" altLang="en-US" b="1" baseline="-25000">
                <a:cs typeface="Times New Roman" pitchFamily="18" charset="0"/>
              </a:rPr>
              <a:t>2</a:t>
            </a:r>
            <a:r>
              <a:rPr lang="en-US" altLang="en-US" b="1">
                <a:cs typeface="Times New Roman" pitchFamily="18" charset="0"/>
              </a:rPr>
              <a:t> to Base 10 using binary arithmetic:</a:t>
            </a:r>
            <a:endParaRPr lang="en-US" altLang="en-US">
              <a:cs typeface="Times New Roman" pitchFamily="18" charset="0"/>
            </a:endParaRPr>
          </a:p>
          <a:p>
            <a:pPr lvl="1">
              <a:buFontTx/>
              <a:buNone/>
            </a:pPr>
            <a:r>
              <a:rPr lang="en-US" altLang="en-US" b="1">
                <a:cs typeface="Times New Roman" pitchFamily="18" charset="0"/>
              </a:rPr>
              <a:t>Step 1   101110 </a:t>
            </a:r>
            <a:r>
              <a:rPr lang="en-US" altLang="en-US" b="1">
                <a:cs typeface="Times New Roman" pitchFamily="18" charset="0"/>
                <a:sym typeface="Symbol" pitchFamily="18" charset="2"/>
              </a:rPr>
              <a:t>/ </a:t>
            </a:r>
            <a:r>
              <a:rPr lang="en-US" altLang="en-US" b="1">
                <a:cs typeface="Times New Roman" pitchFamily="18" charset="0"/>
              </a:rPr>
              <a:t>1010  </a:t>
            </a:r>
            <a:r>
              <a:rPr lang="en-US" altLang="en-US" b="1">
                <a:cs typeface="Times New Roman" pitchFamily="18" charset="0"/>
                <a:sym typeface="Symbol" pitchFamily="18" charset="2"/>
              </a:rPr>
              <a:t>= </a:t>
            </a:r>
            <a:r>
              <a:rPr lang="en-US" altLang="en-US" b="1">
                <a:cs typeface="Times New Roman" pitchFamily="18" charset="0"/>
              </a:rPr>
              <a:t>100  r  0110</a:t>
            </a:r>
          </a:p>
          <a:p>
            <a:pPr lvl="1">
              <a:buFontTx/>
              <a:buNone/>
            </a:pPr>
            <a:r>
              <a:rPr lang="en-US" altLang="en-US" b="1">
                <a:cs typeface="Times New Roman" pitchFamily="18" charset="0"/>
              </a:rPr>
              <a:t>Step 2         100 </a:t>
            </a:r>
            <a:r>
              <a:rPr lang="en-US" altLang="en-US" b="1">
                <a:cs typeface="Times New Roman" pitchFamily="18" charset="0"/>
                <a:sym typeface="Symbol" pitchFamily="18" charset="2"/>
              </a:rPr>
              <a:t>/</a:t>
            </a:r>
            <a:r>
              <a:rPr lang="en-US" altLang="en-US" b="1">
                <a:cs typeface="Times New Roman" pitchFamily="18" charset="0"/>
              </a:rPr>
              <a:t> 1010  =     0  r  0100</a:t>
            </a:r>
            <a:endParaRPr lang="en-US" altLang="en-US">
              <a:cs typeface="Times New Roman" pitchFamily="18" charset="0"/>
            </a:endParaRPr>
          </a:p>
          <a:p>
            <a:pPr lvl="1">
              <a:buFontTx/>
              <a:buNone/>
            </a:pPr>
            <a:r>
              <a:rPr lang="en-US" altLang="en-US" b="1">
                <a:cs typeface="Times New Roman" pitchFamily="18" charset="0"/>
              </a:rPr>
              <a:t>Converted Digits are 0100</a:t>
            </a:r>
            <a:r>
              <a:rPr lang="en-US" altLang="en-US" b="1" baseline="-25000">
                <a:cs typeface="Times New Roman" pitchFamily="18" charset="0"/>
              </a:rPr>
              <a:t>2</a:t>
            </a:r>
            <a:r>
              <a:rPr lang="en-US" altLang="en-US" b="1">
                <a:cs typeface="Times New Roman" pitchFamily="18" charset="0"/>
              </a:rPr>
              <a:t> | 0110</a:t>
            </a:r>
            <a:r>
              <a:rPr lang="en-US" altLang="en-US" b="1" baseline="-25000">
                <a:cs typeface="Times New Roman" pitchFamily="18" charset="0"/>
              </a:rPr>
              <a:t>2</a:t>
            </a:r>
          </a:p>
          <a:p>
            <a:pPr lvl="1">
              <a:buFontTx/>
              <a:buNone/>
            </a:pPr>
            <a:r>
              <a:rPr lang="en-US" altLang="en-US" b="1">
                <a:cs typeface="Times New Roman" pitchFamily="18" charset="0"/>
              </a:rPr>
              <a:t>                                or      4      6  </a:t>
            </a:r>
            <a:r>
              <a:rPr lang="en-US" altLang="en-US" b="1" baseline="-25000">
                <a:cs typeface="Times New Roman" pitchFamily="18" charset="0"/>
              </a:rPr>
              <a:t>10</a:t>
            </a:r>
          </a:p>
          <a:p>
            <a:endParaRPr lang="en-US" alt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miter lim="800000"/>
            <a:headEnd/>
            <a:tailEnd/>
          </a:ln>
        </p:spPr>
        <p:txBody>
          <a:bodyPr/>
          <a:lstStyle/>
          <a:p>
            <a:r>
              <a:rPr lang="en-US" altLang="en-US"/>
              <a:t>Chapter 1            </a:t>
            </a:r>
            <a:fld id="{40E60595-401D-416F-855A-C8E0E1B7DE45}" type="slidenum">
              <a:rPr lang="en-US" altLang="en-US"/>
              <a:pPr/>
              <a:t>51</a:t>
            </a:fld>
            <a:endParaRPr lang="en-US" altLang="en-US"/>
          </a:p>
        </p:txBody>
      </p:sp>
      <p:sp>
        <p:nvSpPr>
          <p:cNvPr id="41987" name="Rectangle 2"/>
          <p:cNvSpPr>
            <a:spLocks noGrp="1" noChangeArrowheads="1"/>
          </p:cNvSpPr>
          <p:nvPr>
            <p:ph type="title"/>
          </p:nvPr>
        </p:nvSpPr>
        <p:spPr/>
        <p:txBody>
          <a:bodyPr/>
          <a:lstStyle/>
          <a:p>
            <a:r>
              <a:rPr lang="en-US" altLang="en-US"/>
              <a:t>Binary Numbers and Binary Coding</a:t>
            </a:r>
          </a:p>
        </p:txBody>
      </p:sp>
      <p:sp>
        <p:nvSpPr>
          <p:cNvPr id="41988" name="Rectangle 3"/>
          <p:cNvSpPr>
            <a:spLocks noGrp="1" noChangeArrowheads="1"/>
          </p:cNvSpPr>
          <p:nvPr>
            <p:ph type="body" idx="1"/>
          </p:nvPr>
        </p:nvSpPr>
        <p:spPr/>
        <p:txBody>
          <a:bodyPr>
            <a:normAutofit lnSpcReduction="10000"/>
          </a:bodyPr>
          <a:lstStyle/>
          <a:p>
            <a:pPr>
              <a:lnSpc>
                <a:spcPct val="90000"/>
              </a:lnSpc>
            </a:pPr>
            <a:r>
              <a:rPr lang="en-US" altLang="en-US" b="1"/>
              <a:t>Flexibility of representation</a:t>
            </a:r>
          </a:p>
          <a:p>
            <a:pPr lvl="1">
              <a:lnSpc>
                <a:spcPct val="90000"/>
              </a:lnSpc>
            </a:pPr>
            <a:r>
              <a:rPr lang="en-US" altLang="en-US" b="1"/>
              <a:t>Within constraints below, can assign any binary combination (called a code word) to any data as long as data is uniquely encoded.</a:t>
            </a:r>
          </a:p>
          <a:p>
            <a:pPr>
              <a:lnSpc>
                <a:spcPct val="90000"/>
              </a:lnSpc>
            </a:pPr>
            <a:r>
              <a:rPr lang="en-US" altLang="en-US" b="1"/>
              <a:t>Information Types</a:t>
            </a:r>
          </a:p>
          <a:p>
            <a:pPr lvl="1">
              <a:lnSpc>
                <a:spcPct val="90000"/>
              </a:lnSpc>
            </a:pPr>
            <a:r>
              <a:rPr lang="en-US" altLang="en-US" b="1"/>
              <a:t>Numeric</a:t>
            </a:r>
          </a:p>
          <a:p>
            <a:pPr lvl="2">
              <a:lnSpc>
                <a:spcPct val="90000"/>
              </a:lnSpc>
            </a:pPr>
            <a:r>
              <a:rPr lang="en-US" altLang="en-US" b="1"/>
              <a:t>Must represent range of data needed</a:t>
            </a:r>
          </a:p>
          <a:p>
            <a:pPr lvl="2">
              <a:lnSpc>
                <a:spcPct val="90000"/>
              </a:lnSpc>
            </a:pPr>
            <a:r>
              <a:rPr lang="en-US" altLang="en-US" b="1">
                <a:cs typeface="Times New Roman" pitchFamily="18" charset="0"/>
              </a:rPr>
              <a:t>Very desirable to represent data such that simple, straightforward computation for common arithmetic operations permitted</a:t>
            </a:r>
          </a:p>
          <a:p>
            <a:pPr lvl="2">
              <a:lnSpc>
                <a:spcPct val="90000"/>
              </a:lnSpc>
            </a:pPr>
            <a:r>
              <a:rPr lang="en-US" altLang="en-US" b="1">
                <a:cs typeface="Times New Roman" pitchFamily="18" charset="0"/>
              </a:rPr>
              <a:t>Tight relation to binary numbers</a:t>
            </a:r>
          </a:p>
          <a:p>
            <a:pPr lvl="1">
              <a:lnSpc>
                <a:spcPct val="90000"/>
              </a:lnSpc>
            </a:pPr>
            <a:r>
              <a:rPr lang="en-US" altLang="en-US" b="1"/>
              <a:t>Non-numeric</a:t>
            </a:r>
          </a:p>
          <a:p>
            <a:pPr lvl="2">
              <a:lnSpc>
                <a:spcPct val="90000"/>
              </a:lnSpc>
            </a:pPr>
            <a:r>
              <a:rPr lang="en-US" altLang="en-US" b="1"/>
              <a:t>Greater flexibility since arithmetic operations not applied.</a:t>
            </a:r>
          </a:p>
          <a:p>
            <a:pPr lvl="2">
              <a:lnSpc>
                <a:spcPct val="90000"/>
              </a:lnSpc>
            </a:pPr>
            <a:r>
              <a:rPr lang="en-US" altLang="en-US" b="1"/>
              <a:t>Not tied to binary numbers</a:t>
            </a:r>
          </a:p>
          <a:p>
            <a:pPr lvl="2">
              <a:lnSpc>
                <a:spcPct val="90000"/>
              </a:lnSpc>
            </a:pPr>
            <a:endParaRPr lang="en-US" altLang="en-US" b="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miter lim="800000"/>
            <a:headEnd/>
            <a:tailEnd/>
          </a:ln>
        </p:spPr>
        <p:txBody>
          <a:bodyPr/>
          <a:lstStyle/>
          <a:p>
            <a:r>
              <a:rPr lang="en-US" altLang="en-US"/>
              <a:t>Chapter 1            </a:t>
            </a:r>
            <a:fld id="{DF353898-A60E-4153-89EE-1BAC39C9B4E4}" type="slidenum">
              <a:rPr lang="en-US" altLang="en-US"/>
              <a:pPr/>
              <a:t>52</a:t>
            </a:fld>
            <a:endParaRPr lang="en-US" altLang="en-US"/>
          </a:p>
        </p:txBody>
      </p:sp>
      <p:sp>
        <p:nvSpPr>
          <p:cNvPr id="43011" name="Rectangle 3"/>
          <p:cNvSpPr>
            <a:spLocks noGrp="1" noChangeArrowheads="1"/>
          </p:cNvSpPr>
          <p:nvPr>
            <p:ph type="body" idx="1"/>
          </p:nvPr>
        </p:nvSpPr>
        <p:spPr>
          <a:xfrm>
            <a:off x="115888" y="1300163"/>
            <a:ext cx="10094913" cy="4875212"/>
          </a:xfrm>
        </p:spPr>
        <p:txBody>
          <a:bodyPr/>
          <a:lstStyle/>
          <a:p>
            <a:r>
              <a:rPr lang="en-US" altLang="en-US" b="1" dirty="0">
                <a:cs typeface="Times New Roman" pitchFamily="18" charset="0"/>
              </a:rPr>
              <a:t>Given </a:t>
            </a:r>
            <a:r>
              <a:rPr lang="en-US" altLang="en-US" b="1" i="1" dirty="0">
                <a:cs typeface="Times New Roman" pitchFamily="18" charset="0"/>
              </a:rPr>
              <a:t>n</a:t>
            </a:r>
            <a:r>
              <a:rPr lang="en-US" altLang="en-US" b="1" dirty="0">
                <a:cs typeface="Times New Roman" pitchFamily="18" charset="0"/>
              </a:rPr>
              <a:t> binary digits (called </a:t>
            </a:r>
            <a:r>
              <a:rPr lang="en-US" altLang="en-US" b="1" u="sng" dirty="0">
                <a:cs typeface="Times New Roman" pitchFamily="18" charset="0"/>
              </a:rPr>
              <a:t>bits</a:t>
            </a:r>
            <a:r>
              <a:rPr lang="en-US" altLang="en-US" b="1" dirty="0">
                <a:cs typeface="Times New Roman" pitchFamily="18" charset="0"/>
              </a:rPr>
              <a:t>), a </a:t>
            </a:r>
            <a:r>
              <a:rPr lang="en-US" altLang="en-US" b="1" u="sng" dirty="0">
                <a:cs typeface="Times New Roman" pitchFamily="18" charset="0"/>
              </a:rPr>
              <a:t>binary code</a:t>
            </a:r>
            <a:r>
              <a:rPr lang="en-US" altLang="en-US" b="1" dirty="0">
                <a:cs typeface="Times New Roman" pitchFamily="18" charset="0"/>
              </a:rPr>
              <a:t> is a mapping from a set of </a:t>
            </a:r>
            <a:r>
              <a:rPr lang="en-US" altLang="en-US" b="1" u="sng" dirty="0">
                <a:cs typeface="Times New Roman" pitchFamily="18" charset="0"/>
              </a:rPr>
              <a:t>represented elements</a:t>
            </a:r>
            <a:r>
              <a:rPr lang="en-US" altLang="en-US" b="1" dirty="0">
                <a:cs typeface="Times New Roman" pitchFamily="18" charset="0"/>
              </a:rPr>
              <a:t> to a subset of the 2</a:t>
            </a:r>
            <a:r>
              <a:rPr lang="en-US" altLang="en-US" b="1" i="1" baseline="30000" dirty="0">
                <a:cs typeface="Times New Roman" pitchFamily="18" charset="0"/>
              </a:rPr>
              <a:t>n</a:t>
            </a:r>
            <a:r>
              <a:rPr lang="en-US" altLang="en-US" b="1" dirty="0">
                <a:cs typeface="Times New Roman" pitchFamily="18" charset="0"/>
              </a:rPr>
              <a:t> binary numbers.</a:t>
            </a:r>
          </a:p>
          <a:p>
            <a:r>
              <a:rPr lang="en-US" altLang="en-US" b="1" dirty="0">
                <a:cs typeface="Times New Roman" pitchFamily="18" charset="0"/>
              </a:rPr>
              <a:t>Example: A</a:t>
            </a:r>
            <a:br>
              <a:rPr lang="en-US" altLang="en-US" b="1" dirty="0">
                <a:cs typeface="Times New Roman" pitchFamily="18" charset="0"/>
              </a:rPr>
            </a:br>
            <a:r>
              <a:rPr lang="en-US" altLang="en-US" b="1" dirty="0">
                <a:cs typeface="Times New Roman" pitchFamily="18" charset="0"/>
              </a:rPr>
              <a:t>binary code</a:t>
            </a:r>
            <a:br>
              <a:rPr lang="en-US" altLang="en-US" b="1" dirty="0">
                <a:cs typeface="Times New Roman" pitchFamily="18" charset="0"/>
              </a:rPr>
            </a:br>
            <a:r>
              <a:rPr lang="en-US" altLang="en-US" b="1" dirty="0">
                <a:cs typeface="Times New Roman" pitchFamily="18" charset="0"/>
              </a:rPr>
              <a:t>for the seven</a:t>
            </a:r>
            <a:br>
              <a:rPr lang="en-US" altLang="en-US" b="1" dirty="0">
                <a:cs typeface="Times New Roman" pitchFamily="18" charset="0"/>
              </a:rPr>
            </a:br>
            <a:r>
              <a:rPr lang="en-US" altLang="en-US" b="1" dirty="0">
                <a:cs typeface="Times New Roman" pitchFamily="18" charset="0"/>
              </a:rPr>
              <a:t>colors of the</a:t>
            </a:r>
            <a:br>
              <a:rPr lang="en-US" altLang="en-US" b="1" dirty="0">
                <a:cs typeface="Times New Roman" pitchFamily="18" charset="0"/>
              </a:rPr>
            </a:br>
            <a:r>
              <a:rPr lang="en-US" altLang="en-US" b="1" dirty="0">
                <a:cs typeface="Times New Roman" pitchFamily="18" charset="0"/>
              </a:rPr>
              <a:t>rainbow</a:t>
            </a:r>
          </a:p>
          <a:p>
            <a:r>
              <a:rPr lang="en-US" altLang="en-US" b="1" dirty="0">
                <a:cs typeface="Times New Roman" pitchFamily="18" charset="0"/>
              </a:rPr>
              <a:t>Code 100 is </a:t>
            </a:r>
            <a:br>
              <a:rPr lang="en-US" altLang="en-US" b="1" dirty="0">
                <a:cs typeface="Times New Roman" pitchFamily="18" charset="0"/>
              </a:rPr>
            </a:br>
            <a:r>
              <a:rPr lang="en-US" altLang="en-US" b="1" dirty="0">
                <a:cs typeface="Times New Roman" pitchFamily="18" charset="0"/>
              </a:rPr>
              <a:t>not used</a:t>
            </a:r>
            <a:endParaRPr lang="en-US" altLang="en-US" dirty="0">
              <a:cs typeface="Times New Roman" pitchFamily="18" charset="0"/>
            </a:endParaRPr>
          </a:p>
          <a:p>
            <a:endParaRPr lang="en-US" altLang="en-US" dirty="0"/>
          </a:p>
        </p:txBody>
      </p:sp>
      <p:sp>
        <p:nvSpPr>
          <p:cNvPr id="43012" name="Rectangle 2"/>
          <p:cNvSpPr>
            <a:spLocks noGrp="1" noChangeArrowheads="1"/>
          </p:cNvSpPr>
          <p:nvPr>
            <p:ph type="title"/>
          </p:nvPr>
        </p:nvSpPr>
        <p:spPr>
          <a:xfrm>
            <a:off x="115888" y="260350"/>
            <a:ext cx="10094913" cy="710645"/>
          </a:xfr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algn="ctr"/>
            <a:r>
              <a:rPr lang="en-US" altLang="en-US" b="1" dirty="0">
                <a:latin typeface="Arial Black" panose="020B0A04020102020204" pitchFamily="34" charset="0"/>
              </a:rPr>
              <a:t>Non-numeric Binary Codes</a:t>
            </a:r>
          </a:p>
        </p:txBody>
      </p:sp>
      <p:sp>
        <p:nvSpPr>
          <p:cNvPr id="43013" name="Rectangle 172"/>
          <p:cNvSpPr>
            <a:spLocks noChangeArrowheads="1"/>
          </p:cNvSpPr>
          <p:nvPr/>
        </p:nvSpPr>
        <p:spPr bwMode="auto">
          <a:xfrm>
            <a:off x="8047039" y="5265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grpSp>
        <p:nvGrpSpPr>
          <p:cNvPr id="2" name="Group 290"/>
          <p:cNvGrpSpPr>
            <a:grpSpLocks/>
          </p:cNvGrpSpPr>
          <p:nvPr/>
        </p:nvGrpSpPr>
        <p:grpSpPr bwMode="auto">
          <a:xfrm>
            <a:off x="8023226" y="2874962"/>
            <a:ext cx="2079625" cy="2790824"/>
            <a:chOff x="2534" y="1811"/>
            <a:chExt cx="1310" cy="1758"/>
          </a:xfrm>
        </p:grpSpPr>
        <p:sp>
          <p:nvSpPr>
            <p:cNvPr id="43058" name="Rectangle 6"/>
            <p:cNvSpPr>
              <a:spLocks noChangeArrowheads="1"/>
            </p:cNvSpPr>
            <p:nvPr/>
          </p:nvSpPr>
          <p:spPr bwMode="auto">
            <a:xfrm>
              <a:off x="2534" y="1811"/>
              <a:ext cx="1092"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Binary Number</a:t>
              </a:r>
              <a:endParaRPr lang="en-US" altLang="en-US" sz="2400"/>
            </a:p>
          </p:txBody>
        </p:sp>
        <p:sp>
          <p:nvSpPr>
            <p:cNvPr id="43059" name="Rectangle 7"/>
            <p:cNvSpPr>
              <a:spLocks noChangeArrowheads="1"/>
            </p:cNvSpPr>
            <p:nvPr/>
          </p:nvSpPr>
          <p:spPr bwMode="auto">
            <a:xfrm>
              <a:off x="3804" y="1811"/>
              <a:ext cx="4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 </a:t>
              </a:r>
              <a:endParaRPr lang="en-US" altLang="en-US" sz="2400"/>
            </a:p>
          </p:txBody>
        </p:sp>
        <p:sp>
          <p:nvSpPr>
            <p:cNvPr id="43060" name="Rectangle 25"/>
            <p:cNvSpPr>
              <a:spLocks noChangeArrowheads="1"/>
            </p:cNvSpPr>
            <p:nvPr/>
          </p:nvSpPr>
          <p:spPr bwMode="auto">
            <a:xfrm>
              <a:off x="3027" y="2028"/>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000</a:t>
              </a:r>
              <a:endParaRPr lang="en-US" altLang="en-US" sz="2400"/>
            </a:p>
          </p:txBody>
        </p:sp>
        <p:sp>
          <p:nvSpPr>
            <p:cNvPr id="43061" name="Rectangle 26"/>
            <p:cNvSpPr>
              <a:spLocks noChangeArrowheads="1"/>
            </p:cNvSpPr>
            <p:nvPr/>
          </p:nvSpPr>
          <p:spPr bwMode="auto">
            <a:xfrm>
              <a:off x="3310" y="2028"/>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2" name="Rectangle 48"/>
            <p:cNvSpPr>
              <a:spLocks noChangeArrowheads="1"/>
            </p:cNvSpPr>
            <p:nvPr/>
          </p:nvSpPr>
          <p:spPr bwMode="auto">
            <a:xfrm>
              <a:off x="3027" y="2245"/>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001</a:t>
              </a:r>
              <a:endParaRPr lang="en-US" altLang="en-US" sz="2400"/>
            </a:p>
          </p:txBody>
        </p:sp>
        <p:sp>
          <p:nvSpPr>
            <p:cNvPr id="43063" name="Rectangle 49"/>
            <p:cNvSpPr>
              <a:spLocks noChangeArrowheads="1"/>
            </p:cNvSpPr>
            <p:nvPr/>
          </p:nvSpPr>
          <p:spPr bwMode="auto">
            <a:xfrm>
              <a:off x="3310" y="2245"/>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4" name="Rectangle 71"/>
            <p:cNvSpPr>
              <a:spLocks noChangeArrowheads="1"/>
            </p:cNvSpPr>
            <p:nvPr/>
          </p:nvSpPr>
          <p:spPr bwMode="auto">
            <a:xfrm>
              <a:off x="3027" y="246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010</a:t>
              </a:r>
              <a:endParaRPr lang="en-US" altLang="en-US" sz="2400"/>
            </a:p>
          </p:txBody>
        </p:sp>
        <p:sp>
          <p:nvSpPr>
            <p:cNvPr id="43065" name="Rectangle 72"/>
            <p:cNvSpPr>
              <a:spLocks noChangeArrowheads="1"/>
            </p:cNvSpPr>
            <p:nvPr/>
          </p:nvSpPr>
          <p:spPr bwMode="auto">
            <a:xfrm>
              <a:off x="3310" y="246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6" name="Rectangle 94"/>
            <p:cNvSpPr>
              <a:spLocks noChangeArrowheads="1"/>
            </p:cNvSpPr>
            <p:nvPr/>
          </p:nvSpPr>
          <p:spPr bwMode="auto">
            <a:xfrm>
              <a:off x="3027" y="267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011</a:t>
              </a:r>
              <a:endParaRPr lang="en-US" altLang="en-US" sz="2400"/>
            </a:p>
          </p:txBody>
        </p:sp>
        <p:sp>
          <p:nvSpPr>
            <p:cNvPr id="43067" name="Rectangle 95"/>
            <p:cNvSpPr>
              <a:spLocks noChangeArrowheads="1"/>
            </p:cNvSpPr>
            <p:nvPr/>
          </p:nvSpPr>
          <p:spPr bwMode="auto">
            <a:xfrm>
              <a:off x="3310" y="267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8" name="Rectangle 118"/>
            <p:cNvSpPr>
              <a:spLocks noChangeArrowheads="1"/>
            </p:cNvSpPr>
            <p:nvPr/>
          </p:nvSpPr>
          <p:spPr bwMode="auto">
            <a:xfrm>
              <a:off x="3310" y="291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69" name="Rectangle 140"/>
            <p:cNvSpPr>
              <a:spLocks noChangeArrowheads="1"/>
            </p:cNvSpPr>
            <p:nvPr/>
          </p:nvSpPr>
          <p:spPr bwMode="auto">
            <a:xfrm>
              <a:off x="3027" y="2902"/>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101</a:t>
              </a:r>
              <a:endParaRPr lang="en-US" altLang="en-US" sz="2400"/>
            </a:p>
          </p:txBody>
        </p:sp>
        <p:sp>
          <p:nvSpPr>
            <p:cNvPr id="43070" name="Rectangle 141"/>
            <p:cNvSpPr>
              <a:spLocks noChangeArrowheads="1"/>
            </p:cNvSpPr>
            <p:nvPr/>
          </p:nvSpPr>
          <p:spPr bwMode="auto">
            <a:xfrm>
              <a:off x="3310" y="2902"/>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1" name="Rectangle 163"/>
            <p:cNvSpPr>
              <a:spLocks noChangeArrowheads="1"/>
            </p:cNvSpPr>
            <p:nvPr/>
          </p:nvSpPr>
          <p:spPr bwMode="auto">
            <a:xfrm>
              <a:off x="3027" y="3119"/>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110</a:t>
              </a:r>
              <a:endParaRPr lang="en-US" altLang="en-US" sz="2400"/>
            </a:p>
          </p:txBody>
        </p:sp>
        <p:sp>
          <p:nvSpPr>
            <p:cNvPr id="43072" name="Rectangle 164"/>
            <p:cNvSpPr>
              <a:spLocks noChangeArrowheads="1"/>
            </p:cNvSpPr>
            <p:nvPr/>
          </p:nvSpPr>
          <p:spPr bwMode="auto">
            <a:xfrm>
              <a:off x="3310" y="3119"/>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73" name="Rectangle 186"/>
            <p:cNvSpPr>
              <a:spLocks noChangeArrowheads="1"/>
            </p:cNvSpPr>
            <p:nvPr/>
          </p:nvSpPr>
          <p:spPr bwMode="auto">
            <a:xfrm>
              <a:off x="3027" y="3336"/>
              <a:ext cx="270" cy="21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111</a:t>
              </a:r>
              <a:endParaRPr lang="en-US" altLang="en-US" sz="2400"/>
            </a:p>
          </p:txBody>
        </p:sp>
        <p:sp>
          <p:nvSpPr>
            <p:cNvPr id="43074" name="Rectangle 187"/>
            <p:cNvSpPr>
              <a:spLocks noChangeArrowheads="1"/>
            </p:cNvSpPr>
            <p:nvPr/>
          </p:nvSpPr>
          <p:spPr bwMode="auto">
            <a:xfrm>
              <a:off x="3310" y="3336"/>
              <a:ext cx="89" cy="233"/>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grpSp>
      <p:sp>
        <p:nvSpPr>
          <p:cNvPr id="43015" name="Rectangle 8"/>
          <p:cNvSpPr>
            <a:spLocks noChangeArrowheads="1"/>
          </p:cNvSpPr>
          <p:nvPr/>
        </p:nvSpPr>
        <p:spPr bwMode="auto">
          <a:xfrm>
            <a:off x="6242051" y="2874963"/>
            <a:ext cx="610745"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Color</a:t>
            </a:r>
            <a:endParaRPr lang="en-US" altLang="en-US" sz="2400"/>
          </a:p>
        </p:txBody>
      </p:sp>
      <p:sp>
        <p:nvSpPr>
          <p:cNvPr id="43016" name="Rectangle 27"/>
          <p:cNvSpPr>
            <a:spLocks noChangeArrowheads="1"/>
          </p:cNvSpPr>
          <p:nvPr/>
        </p:nvSpPr>
        <p:spPr bwMode="auto">
          <a:xfrm>
            <a:off x="6324600" y="3219450"/>
            <a:ext cx="43749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Red</a:t>
            </a:r>
            <a:endParaRPr lang="en-US" altLang="en-US" sz="2400"/>
          </a:p>
        </p:txBody>
      </p:sp>
      <p:sp>
        <p:nvSpPr>
          <p:cNvPr id="43017" name="Rectangle 28"/>
          <p:cNvSpPr>
            <a:spLocks noChangeArrowheads="1"/>
          </p:cNvSpPr>
          <p:nvPr/>
        </p:nvSpPr>
        <p:spPr bwMode="auto">
          <a:xfrm>
            <a:off x="6838950" y="321945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18" name="Rectangle 50"/>
          <p:cNvSpPr>
            <a:spLocks noChangeArrowheads="1"/>
          </p:cNvSpPr>
          <p:nvPr/>
        </p:nvSpPr>
        <p:spPr bwMode="auto">
          <a:xfrm>
            <a:off x="6324601" y="3563938"/>
            <a:ext cx="833433"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Orange</a:t>
            </a:r>
            <a:endParaRPr lang="en-US" altLang="en-US" sz="2400"/>
          </a:p>
        </p:txBody>
      </p:sp>
      <p:sp>
        <p:nvSpPr>
          <p:cNvPr id="43019" name="Rectangle 51"/>
          <p:cNvSpPr>
            <a:spLocks noChangeArrowheads="1"/>
          </p:cNvSpPr>
          <p:nvPr/>
        </p:nvSpPr>
        <p:spPr bwMode="auto">
          <a:xfrm>
            <a:off x="7288213" y="3563938"/>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0" name="Rectangle 73"/>
          <p:cNvSpPr>
            <a:spLocks noChangeArrowheads="1"/>
          </p:cNvSpPr>
          <p:nvPr/>
        </p:nvSpPr>
        <p:spPr bwMode="auto">
          <a:xfrm>
            <a:off x="6324600" y="3908425"/>
            <a:ext cx="736868"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Yellow</a:t>
            </a:r>
            <a:endParaRPr lang="en-US" altLang="en-US" sz="2400"/>
          </a:p>
        </p:txBody>
      </p:sp>
      <p:sp>
        <p:nvSpPr>
          <p:cNvPr id="43021" name="Rectangle 74"/>
          <p:cNvSpPr>
            <a:spLocks noChangeArrowheads="1"/>
          </p:cNvSpPr>
          <p:nvPr/>
        </p:nvSpPr>
        <p:spPr bwMode="auto">
          <a:xfrm>
            <a:off x="7207250" y="3908425"/>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2" name="Rectangle 96"/>
          <p:cNvSpPr>
            <a:spLocks noChangeArrowheads="1"/>
          </p:cNvSpPr>
          <p:nvPr/>
        </p:nvSpPr>
        <p:spPr bwMode="auto">
          <a:xfrm>
            <a:off x="6324600" y="4252913"/>
            <a:ext cx="70160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Green</a:t>
            </a:r>
            <a:endParaRPr lang="en-US" altLang="en-US" sz="2400"/>
          </a:p>
        </p:txBody>
      </p:sp>
      <p:sp>
        <p:nvSpPr>
          <p:cNvPr id="43023" name="Rectangle 97"/>
          <p:cNvSpPr>
            <a:spLocks noChangeArrowheads="1"/>
          </p:cNvSpPr>
          <p:nvPr/>
        </p:nvSpPr>
        <p:spPr bwMode="auto">
          <a:xfrm>
            <a:off x="7116763" y="42529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4" name="Rectangle 142"/>
          <p:cNvSpPr>
            <a:spLocks noChangeArrowheads="1"/>
          </p:cNvSpPr>
          <p:nvPr/>
        </p:nvSpPr>
        <p:spPr bwMode="auto">
          <a:xfrm>
            <a:off x="6324601" y="4606925"/>
            <a:ext cx="506549"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Blue</a:t>
            </a:r>
            <a:endParaRPr lang="en-US" altLang="en-US" sz="2400"/>
          </a:p>
        </p:txBody>
      </p:sp>
      <p:sp>
        <p:nvSpPr>
          <p:cNvPr id="43025" name="Rectangle 165"/>
          <p:cNvSpPr>
            <a:spLocks noChangeArrowheads="1"/>
          </p:cNvSpPr>
          <p:nvPr/>
        </p:nvSpPr>
        <p:spPr bwMode="auto">
          <a:xfrm>
            <a:off x="6324600" y="4951413"/>
            <a:ext cx="709810"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Indigo</a:t>
            </a:r>
            <a:endParaRPr lang="en-US" altLang="en-US" sz="2400"/>
          </a:p>
        </p:txBody>
      </p:sp>
      <p:sp>
        <p:nvSpPr>
          <p:cNvPr id="43026" name="Rectangle 166"/>
          <p:cNvSpPr>
            <a:spLocks noChangeArrowheads="1"/>
          </p:cNvSpPr>
          <p:nvPr/>
        </p:nvSpPr>
        <p:spPr bwMode="auto">
          <a:xfrm>
            <a:off x="7159625" y="4951413"/>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7" name="Rectangle 189"/>
          <p:cNvSpPr>
            <a:spLocks noChangeArrowheads="1"/>
          </p:cNvSpPr>
          <p:nvPr/>
        </p:nvSpPr>
        <p:spPr bwMode="auto">
          <a:xfrm>
            <a:off x="7088188" y="5295900"/>
            <a:ext cx="141064"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Char char="§"/>
            </a:pPr>
            <a:endParaRPr lang="en-US" altLang="en-US" sz="2400"/>
          </a:p>
        </p:txBody>
      </p:sp>
      <p:sp>
        <p:nvSpPr>
          <p:cNvPr id="43028" name="Rectangle 220"/>
          <p:cNvSpPr>
            <a:spLocks noChangeArrowheads="1"/>
          </p:cNvSpPr>
          <p:nvPr/>
        </p:nvSpPr>
        <p:spPr bwMode="auto">
          <a:xfrm>
            <a:off x="6338888" y="5256213"/>
            <a:ext cx="735842" cy="338554"/>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200">
                <a:solidFill>
                  <a:srgbClr val="000000"/>
                </a:solidFill>
              </a:rPr>
              <a:t>Violet </a:t>
            </a:r>
            <a:endParaRPr lang="en-US" altLang="en-US" sz="2400"/>
          </a:p>
        </p:txBody>
      </p:sp>
      <p:graphicFrame>
        <p:nvGraphicFramePr>
          <p:cNvPr id="199980" name="Group 300">
            <a:extLst>
              <a:ext uri="{FF2B5EF4-FFF2-40B4-BE49-F238E27FC236}">
                <a16:creationId xmlns="" xmlns:a16="http://schemas.microsoft.com/office/drawing/2014/main" id="{952CF9DC-BBB9-4C83-A544-811232F5C1AC}"/>
              </a:ext>
            </a:extLst>
          </p:cNvPr>
          <p:cNvGraphicFramePr>
            <a:graphicFrameLocks noGrp="1"/>
          </p:cNvGraphicFramePr>
          <p:nvPr>
            <p:extLst>
              <p:ext uri="{D42A27DB-BD31-4B8C-83A1-F6EECF244321}">
                <p14:modId xmlns="" xmlns:p14="http://schemas.microsoft.com/office/powerpoint/2010/main" val="3634968716"/>
              </p:ext>
            </p:extLst>
          </p:nvPr>
        </p:nvGraphicFramePr>
        <p:xfrm>
          <a:off x="5373688" y="2862263"/>
          <a:ext cx="4603750" cy="2779590"/>
        </p:xfrm>
        <a:graphic>
          <a:graphicData uri="http://schemas.openxmlformats.org/drawingml/2006/table">
            <a:tbl>
              <a:tblPr/>
              <a:tblGrid>
                <a:gridCol w="2470150">
                  <a:extLst>
                    <a:ext uri="{9D8B030D-6E8A-4147-A177-3AD203B41FA5}">
                      <a16:colId xmlns="" xmlns:a16="http://schemas.microsoft.com/office/drawing/2014/main" val="948534192"/>
                    </a:ext>
                  </a:extLst>
                </a:gridCol>
                <a:gridCol w="2133600">
                  <a:extLst>
                    <a:ext uri="{9D8B030D-6E8A-4147-A177-3AD203B41FA5}">
                      <a16:colId xmlns="" xmlns:a16="http://schemas.microsoft.com/office/drawing/2014/main" val="3263177491"/>
                    </a:ext>
                  </a:extLst>
                </a:gridCol>
              </a:tblGrid>
              <a:tr h="3507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964619597"/>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309285169"/>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642277771"/>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22480292"/>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72097674"/>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401016390"/>
                  </a:ext>
                </a:extLst>
              </a:tr>
              <a:tr h="3460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59529126"/>
                  </a:ext>
                </a:extLst>
              </a:tr>
              <a:tr h="3476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849081394"/>
                  </a:ext>
                </a:extLst>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miter lim="800000"/>
            <a:headEnd/>
            <a:tailEnd/>
          </a:ln>
        </p:spPr>
        <p:txBody>
          <a:bodyPr/>
          <a:lstStyle/>
          <a:p>
            <a:r>
              <a:rPr lang="en-US" altLang="en-US"/>
              <a:t>Chapter 1            </a:t>
            </a:r>
            <a:fld id="{7A4CF728-B8E8-4A9A-9E5A-AFD53D43C766}" type="slidenum">
              <a:rPr lang="en-US" altLang="en-US"/>
              <a:pPr/>
              <a:t>53</a:t>
            </a:fld>
            <a:endParaRPr lang="en-US" altLang="en-US"/>
          </a:p>
        </p:txBody>
      </p:sp>
      <p:sp>
        <p:nvSpPr>
          <p:cNvPr id="44035"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M elements to be represented by a binary code, the minimum number of bits, </a:t>
            </a:r>
            <a:r>
              <a:rPr lang="en-US" altLang="en-US" b="1" i="1">
                <a:cs typeface="Times New Roman" pitchFamily="18" charset="0"/>
              </a:rPr>
              <a:t>n</a:t>
            </a:r>
            <a:r>
              <a:rPr lang="en-US" altLang="en-US" b="1">
                <a:cs typeface="Times New Roman" pitchFamily="18" charset="0"/>
              </a:rPr>
              <a:t>, needed, satisfies the following relationships:</a:t>
            </a:r>
          </a:p>
          <a:p>
            <a:pPr lvl="2">
              <a:lnSpc>
                <a:spcPct val="90000"/>
              </a:lnSpc>
              <a:spcBef>
                <a:spcPct val="0"/>
              </a:spcBef>
              <a:buClrTx/>
              <a:buFontTx/>
              <a:buNone/>
            </a:pPr>
            <a:r>
              <a:rPr lang="en-US" altLang="en-US" sz="2800" b="1">
                <a:cs typeface="Times New Roman" pitchFamily="18" charset="0"/>
              </a:rPr>
              <a:t>  2</a:t>
            </a:r>
            <a:r>
              <a:rPr lang="en-US" altLang="en-US" sz="3200" b="1" i="1" baseline="30000">
                <a:cs typeface="Times New Roman" pitchFamily="18" charset="0"/>
              </a:rPr>
              <a:t>n</a:t>
            </a:r>
            <a:r>
              <a:rPr lang="en-US" altLang="en-US" sz="2800" b="1">
                <a:cs typeface="Times New Roman" pitchFamily="18" charset="0"/>
              </a:rPr>
              <a:t> &gt; </a:t>
            </a:r>
            <a:r>
              <a:rPr lang="en-US" altLang="en-US" sz="2800" b="1" i="1">
                <a:cs typeface="Times New Roman" pitchFamily="18" charset="0"/>
              </a:rPr>
              <a:t>M</a:t>
            </a:r>
            <a:r>
              <a:rPr lang="en-US" altLang="en-US" sz="2800" b="1">
                <a:cs typeface="Times New Roman" pitchFamily="18" charset="0"/>
                <a:sym typeface="Symbol" pitchFamily="18" charset="2"/>
              </a:rPr>
              <a:t>  &gt;</a:t>
            </a:r>
            <a:r>
              <a:rPr lang="en-US" altLang="en-US" sz="2800" b="1">
                <a:cs typeface="Times New Roman" pitchFamily="18" charset="0"/>
              </a:rPr>
              <a:t> 2</a:t>
            </a:r>
            <a:r>
              <a:rPr lang="en-US" altLang="en-US" sz="3200" b="1" baseline="30000">
                <a:cs typeface="Times New Roman" pitchFamily="18" charset="0"/>
                <a:sym typeface="Symbol" pitchFamily="18" charset="2"/>
              </a:rPr>
              <a:t>(</a:t>
            </a:r>
            <a:r>
              <a:rPr lang="en-US" altLang="en-US" sz="3200" b="1" i="1" baseline="30000">
                <a:cs typeface="Times New Roman" pitchFamily="18" charset="0"/>
                <a:sym typeface="Symbol" pitchFamily="18" charset="2"/>
              </a:rPr>
              <a:t>n </a:t>
            </a:r>
            <a:r>
              <a:rPr lang="en-US" altLang="en-US" sz="3200" b="1" baseline="30000">
                <a:cs typeface="Times New Roman" pitchFamily="18" charset="0"/>
                <a:sym typeface="Symbol" pitchFamily="18" charset="2"/>
              </a:rPr>
              <a:t>– 1) </a:t>
            </a:r>
          </a:p>
          <a:p>
            <a:pPr lvl="2">
              <a:lnSpc>
                <a:spcPct val="90000"/>
              </a:lnSpc>
              <a:spcBef>
                <a:spcPct val="0"/>
              </a:spcBef>
              <a:buClrTx/>
              <a:buFontTx/>
              <a:buNone/>
            </a:pP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n</a:t>
            </a:r>
            <a:r>
              <a:rPr lang="en-US" altLang="en-US" sz="2800" b="1">
                <a:cs typeface="Times New Roman" pitchFamily="18" charset="0"/>
                <a:sym typeface="Symbol" pitchFamily="18" charset="2"/>
              </a:rPr>
              <a:t> = log</a:t>
            </a:r>
            <a:r>
              <a:rPr lang="en-US" altLang="en-US" sz="2800" b="1" baseline="-16000">
                <a:cs typeface="Times New Roman" pitchFamily="18" charset="0"/>
                <a:sym typeface="Symbol" pitchFamily="18" charset="2"/>
              </a:rPr>
              <a:t>2</a:t>
            </a:r>
            <a:r>
              <a:rPr lang="en-US" altLang="en-US" sz="2800" b="1">
                <a:cs typeface="Times New Roman" pitchFamily="18" charset="0"/>
                <a:sym typeface="Symbol" pitchFamily="18" charset="2"/>
              </a:rPr>
              <a:t> </a:t>
            </a:r>
            <a:r>
              <a:rPr lang="en-US" altLang="en-US" sz="2800" b="1" i="1">
                <a:cs typeface="Times New Roman" pitchFamily="18" charset="0"/>
                <a:sym typeface="Symbol" pitchFamily="18" charset="2"/>
              </a:rPr>
              <a:t>M</a:t>
            </a:r>
            <a:r>
              <a:rPr lang="en-US" altLang="en-US" sz="2800" b="1">
                <a:cs typeface="Times New Roman" pitchFamily="18" charset="0"/>
                <a:sym typeface="Symbol" pitchFamily="18" charset="2"/>
              </a:rPr>
              <a:t> where </a:t>
            </a:r>
            <a:r>
              <a:rPr lang="en-US" altLang="en-US" sz="2800" b="1">
                <a:latin typeface="Symbol" pitchFamily="18" charset="2"/>
                <a:cs typeface="Times New Roman" pitchFamily="18" charset="0"/>
                <a:sym typeface="Symbol" pitchFamily="18" charset="2"/>
              </a:rPr>
              <a:t>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  , called the </a:t>
            </a:r>
            <a:r>
              <a:rPr lang="en-US" altLang="en-US" sz="2800" b="1" i="1">
                <a:cs typeface="Times New Roman" pitchFamily="18" charset="0"/>
                <a:sym typeface="Symbol" pitchFamily="18" charset="2"/>
              </a:rPr>
              <a:t>ceiling</a:t>
            </a:r>
            <a:r>
              <a:rPr lang="en-US" altLang="en-US" sz="2800" b="1">
                <a:cs typeface="Times New Roman" pitchFamily="18" charset="0"/>
                <a:sym typeface="Symbol" pitchFamily="18" charset="2"/>
              </a:rPr>
              <a:t/>
            </a:r>
            <a:br>
              <a:rPr lang="en-US" altLang="en-US" sz="2800" b="1">
                <a:cs typeface="Times New Roman" pitchFamily="18" charset="0"/>
                <a:sym typeface="Symbol" pitchFamily="18" charset="2"/>
              </a:rPr>
            </a:br>
            <a:r>
              <a:rPr lang="en-US" altLang="en-US" sz="2800" b="1" i="1">
                <a:cs typeface="Times New Roman" pitchFamily="18" charset="0"/>
                <a:sym typeface="Symbol" pitchFamily="18" charset="2"/>
              </a:rPr>
              <a:t>function,</a:t>
            </a:r>
            <a:r>
              <a:rPr lang="en-US" altLang="en-US" sz="2800" b="1">
                <a:cs typeface="Times New Roman" pitchFamily="18" charset="0"/>
                <a:sym typeface="Symbol" pitchFamily="18" charset="2"/>
              </a:rPr>
              <a:t> is the integer greater than or equal to </a:t>
            </a:r>
            <a:r>
              <a:rPr lang="en-US" altLang="en-US" sz="2800" b="1" i="1">
                <a:cs typeface="Times New Roman" pitchFamily="18" charset="0"/>
                <a:sym typeface="Symbol" pitchFamily="18" charset="2"/>
              </a:rPr>
              <a:t>x</a:t>
            </a:r>
            <a:r>
              <a:rPr lang="en-US" altLang="en-US" sz="2800" b="1">
                <a:cs typeface="Times New Roman" pitchFamily="18" charset="0"/>
                <a:sym typeface="Symbol" pitchFamily="18" charset="2"/>
              </a:rPr>
              <a:t>.</a:t>
            </a:r>
            <a:endParaRPr lang="en-US" altLang="en-US" b="1" baseline="30000">
              <a:cs typeface="Times New Roman" pitchFamily="18" charset="0"/>
              <a:sym typeface="Symbol" pitchFamily="18" charset="2"/>
            </a:endParaRPr>
          </a:p>
          <a:p>
            <a:pPr>
              <a:lnSpc>
                <a:spcPct val="90000"/>
              </a:lnSpc>
            </a:pPr>
            <a:r>
              <a:rPr lang="en-US" altLang="en-US" b="1">
                <a:cs typeface="Times New Roman" pitchFamily="18" charset="0"/>
                <a:sym typeface="Symbol" pitchFamily="18" charset="2"/>
              </a:rPr>
              <a:t>Example: How many bits are required to represent </a:t>
            </a:r>
            <a:r>
              <a:rPr lang="en-US" altLang="en-US" b="1" u="sng">
                <a:cs typeface="Times New Roman" pitchFamily="18" charset="0"/>
                <a:sym typeface="Symbol" pitchFamily="18" charset="2"/>
              </a:rPr>
              <a:t>decimal digits</a:t>
            </a:r>
            <a:r>
              <a:rPr lang="en-US" altLang="en-US" b="1">
                <a:cs typeface="Times New Roman" pitchFamily="18" charset="0"/>
                <a:sym typeface="Symbol" pitchFamily="18" charset="2"/>
              </a:rPr>
              <a:t> with a binary code?</a:t>
            </a:r>
          </a:p>
        </p:txBody>
      </p:sp>
      <p:sp>
        <p:nvSpPr>
          <p:cNvPr id="44036" name="Rectangle 2"/>
          <p:cNvSpPr>
            <a:spLocks noGrp="1" noChangeArrowheads="1"/>
          </p:cNvSpPr>
          <p:nvPr>
            <p:ph type="title"/>
          </p:nvPr>
        </p:nvSpPr>
        <p:spPr/>
        <p:txBody>
          <a:bodyPr/>
          <a:lstStyle/>
          <a:p>
            <a:r>
              <a:rPr lang="en-US" altLang="en-US"/>
              <a:t>Number of Bits Required</a:t>
            </a:r>
          </a:p>
        </p:txBody>
      </p:sp>
      <p:grpSp>
        <p:nvGrpSpPr>
          <p:cNvPr id="2" name="Group 6"/>
          <p:cNvGrpSpPr>
            <a:grpSpLocks/>
          </p:cNvGrpSpPr>
          <p:nvPr/>
        </p:nvGrpSpPr>
        <p:grpSpPr bwMode="auto">
          <a:xfrm>
            <a:off x="3946526" y="3505200"/>
            <a:ext cx="150813" cy="368300"/>
            <a:chOff x="202" y="2188"/>
            <a:chExt cx="95" cy="232"/>
          </a:xfrm>
        </p:grpSpPr>
        <p:sp>
          <p:nvSpPr>
            <p:cNvPr id="44048" name="Line 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9" name="Line 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3" name="Group 7"/>
          <p:cNvGrpSpPr>
            <a:grpSpLocks/>
          </p:cNvGrpSpPr>
          <p:nvPr/>
        </p:nvGrpSpPr>
        <p:grpSpPr bwMode="auto">
          <a:xfrm flipH="1">
            <a:off x="4862513" y="3489325"/>
            <a:ext cx="150812" cy="368300"/>
            <a:chOff x="202" y="2188"/>
            <a:chExt cx="95" cy="232"/>
          </a:xfrm>
        </p:grpSpPr>
        <p:sp>
          <p:nvSpPr>
            <p:cNvPr id="44046" name="Line 8"/>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7" name="Line 9"/>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4" name="Group 10"/>
          <p:cNvGrpSpPr>
            <a:grpSpLocks/>
          </p:cNvGrpSpPr>
          <p:nvPr/>
        </p:nvGrpSpPr>
        <p:grpSpPr bwMode="auto">
          <a:xfrm>
            <a:off x="6049963" y="3519488"/>
            <a:ext cx="150812" cy="368300"/>
            <a:chOff x="202" y="2188"/>
            <a:chExt cx="95" cy="232"/>
          </a:xfrm>
        </p:grpSpPr>
        <p:sp>
          <p:nvSpPr>
            <p:cNvPr id="44044" name="Line 11"/>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5" name="Line 12"/>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grpSp>
        <p:nvGrpSpPr>
          <p:cNvPr id="5" name="Group 13"/>
          <p:cNvGrpSpPr>
            <a:grpSpLocks/>
          </p:cNvGrpSpPr>
          <p:nvPr/>
        </p:nvGrpSpPr>
        <p:grpSpPr bwMode="auto">
          <a:xfrm flipH="1">
            <a:off x="6264276" y="3521075"/>
            <a:ext cx="150813" cy="368300"/>
            <a:chOff x="202" y="2188"/>
            <a:chExt cx="95" cy="232"/>
          </a:xfrm>
        </p:grpSpPr>
        <p:sp>
          <p:nvSpPr>
            <p:cNvPr id="44042" name="Line 14"/>
            <p:cNvSpPr>
              <a:spLocks noChangeShapeType="1"/>
            </p:cNvSpPr>
            <p:nvPr/>
          </p:nvSpPr>
          <p:spPr bwMode="auto">
            <a:xfrm>
              <a:off x="202" y="2189"/>
              <a:ext cx="0" cy="231"/>
            </a:xfrm>
            <a:prstGeom prst="line">
              <a:avLst/>
            </a:prstGeom>
            <a:noFill/>
            <a:ln w="28575">
              <a:solidFill>
                <a:schemeClr val="tx1"/>
              </a:solidFill>
              <a:round/>
              <a:headEnd/>
              <a:tailEnd/>
            </a:ln>
            <a:effectLst/>
          </p:spPr>
          <p:txBody>
            <a:bodyPr/>
            <a:lstStyle/>
            <a:p>
              <a:endParaRPr lang="en-US"/>
            </a:p>
          </p:txBody>
        </p:sp>
        <p:sp>
          <p:nvSpPr>
            <p:cNvPr id="44043" name="Line 15"/>
            <p:cNvSpPr>
              <a:spLocks noChangeShapeType="1"/>
            </p:cNvSpPr>
            <p:nvPr/>
          </p:nvSpPr>
          <p:spPr bwMode="auto">
            <a:xfrm flipV="1">
              <a:off x="211" y="2188"/>
              <a:ext cx="86" cy="1"/>
            </a:xfrm>
            <a:prstGeom prst="line">
              <a:avLst/>
            </a:prstGeom>
            <a:noFill/>
            <a:ln w="28575">
              <a:solidFill>
                <a:schemeClr val="tx1"/>
              </a:solidFill>
              <a:round/>
              <a:headEnd/>
              <a:tailEnd/>
            </a:ln>
            <a:effectLst/>
          </p:spPr>
          <p:txBody>
            <a:bodyPr/>
            <a:lstStyle/>
            <a:p>
              <a:endParaRPr lang="en-US"/>
            </a:p>
          </p:txBody>
        </p:sp>
      </p:grpSp>
      <p:sp>
        <p:nvSpPr>
          <p:cNvPr id="44041" name="Line 16"/>
          <p:cNvSpPr>
            <a:spLocks noChangeShapeType="1"/>
          </p:cNvSpPr>
          <p:nvPr/>
        </p:nvSpPr>
        <p:spPr bwMode="auto">
          <a:xfrm>
            <a:off x="3643314" y="3413125"/>
            <a:ext cx="212725" cy="0"/>
          </a:xfrm>
          <a:prstGeom prst="line">
            <a:avLst/>
          </a:prstGeom>
          <a:noFill/>
          <a:ln w="19050">
            <a:solidFill>
              <a:schemeClr val="tx1"/>
            </a:solidFill>
            <a:round/>
            <a:headEnd/>
            <a:tailEnd/>
          </a:ln>
          <a:effectLst/>
        </p:spPr>
        <p:txBody>
          <a:bodyPr/>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a:ln>
            <a:miter lim="800000"/>
            <a:headEnd/>
            <a:tailEnd/>
          </a:ln>
        </p:spPr>
        <p:txBody>
          <a:bodyPr/>
          <a:lstStyle/>
          <a:p>
            <a:r>
              <a:rPr lang="en-US" altLang="en-US"/>
              <a:t>Chapter 1            </a:t>
            </a:r>
            <a:fld id="{7D1BAD45-3EAF-4E03-9865-60109F7A392E}" type="slidenum">
              <a:rPr lang="en-US" altLang="en-US"/>
              <a:pPr/>
              <a:t>54</a:t>
            </a:fld>
            <a:endParaRPr lang="en-US" altLang="en-US"/>
          </a:p>
        </p:txBody>
      </p:sp>
      <p:sp>
        <p:nvSpPr>
          <p:cNvPr id="46083" name="Rectangle 2"/>
          <p:cNvSpPr>
            <a:spLocks noGrp="1" noChangeArrowheads="1"/>
          </p:cNvSpPr>
          <p:nvPr>
            <p:ph type="title"/>
          </p:nvPr>
        </p:nvSpPr>
        <p:spPr/>
        <p:txBody>
          <a:bodyPr/>
          <a:lstStyle/>
          <a:p>
            <a:r>
              <a:rPr lang="en-US" altLang="en-US"/>
              <a:t>Number of Elements Represented</a:t>
            </a:r>
          </a:p>
        </p:txBody>
      </p:sp>
      <p:sp>
        <p:nvSpPr>
          <p:cNvPr id="46084" name="Rectangle 3"/>
          <p:cNvSpPr>
            <a:spLocks noGrp="1" noChangeArrowheads="1"/>
          </p:cNvSpPr>
          <p:nvPr>
            <p:ph type="body" idx="1"/>
          </p:nvPr>
        </p:nvSpPr>
        <p:spPr/>
        <p:txBody>
          <a:bodyPr/>
          <a:lstStyle/>
          <a:p>
            <a:pPr>
              <a:lnSpc>
                <a:spcPct val="90000"/>
              </a:lnSpc>
            </a:pPr>
            <a:r>
              <a:rPr lang="en-US" altLang="en-US" b="1">
                <a:cs typeface="Times New Roman" pitchFamily="18" charset="0"/>
              </a:rPr>
              <a:t>Given </a:t>
            </a:r>
            <a:r>
              <a:rPr lang="en-US" altLang="en-US" b="1" i="1">
                <a:cs typeface="Times New Roman" pitchFamily="18" charset="0"/>
              </a:rPr>
              <a:t>n</a:t>
            </a:r>
            <a:r>
              <a:rPr lang="en-US" altLang="en-US" b="1">
                <a:cs typeface="Times New Roman" pitchFamily="18" charset="0"/>
              </a:rPr>
              <a:t> digits in radix </a:t>
            </a:r>
            <a:r>
              <a:rPr lang="en-US" altLang="en-US" b="1" i="1">
                <a:cs typeface="Times New Roman" pitchFamily="18" charset="0"/>
              </a:rPr>
              <a:t>r,</a:t>
            </a:r>
            <a:r>
              <a:rPr lang="en-US" altLang="en-US" b="1">
                <a:cs typeface="Times New Roman" pitchFamily="18" charset="0"/>
              </a:rPr>
              <a:t> there are </a:t>
            </a:r>
            <a:r>
              <a:rPr lang="en-US" altLang="en-US" b="1" i="1">
                <a:cs typeface="Times New Roman" pitchFamily="18" charset="0"/>
              </a:rPr>
              <a:t>r</a:t>
            </a:r>
            <a:r>
              <a:rPr lang="en-US" altLang="en-US" b="1" i="1" baseline="30000">
                <a:cs typeface="Times New Roman" pitchFamily="18" charset="0"/>
              </a:rPr>
              <a:t>n</a:t>
            </a:r>
            <a:r>
              <a:rPr lang="en-US" altLang="en-US" b="1">
                <a:cs typeface="Times New Roman" pitchFamily="18" charset="0"/>
              </a:rPr>
              <a:t> distinct elements that can be represented.</a:t>
            </a:r>
          </a:p>
          <a:p>
            <a:pPr>
              <a:lnSpc>
                <a:spcPct val="90000"/>
              </a:lnSpc>
            </a:pPr>
            <a:r>
              <a:rPr lang="en-US" altLang="en-US" b="1">
                <a:cs typeface="Times New Roman" pitchFamily="18" charset="0"/>
              </a:rPr>
              <a:t>But, you can represent m elements, m &lt; </a:t>
            </a:r>
            <a:r>
              <a:rPr lang="en-US" altLang="en-US" b="1" i="1">
                <a:cs typeface="Times New Roman" pitchFamily="18" charset="0"/>
              </a:rPr>
              <a:t>r</a:t>
            </a:r>
            <a:r>
              <a:rPr lang="en-US" altLang="en-US" b="1" i="1" baseline="30000">
                <a:cs typeface="Times New Roman" pitchFamily="18" charset="0"/>
              </a:rPr>
              <a:t>n</a:t>
            </a:r>
          </a:p>
          <a:p>
            <a:pPr>
              <a:lnSpc>
                <a:spcPct val="90000"/>
              </a:lnSpc>
            </a:pPr>
            <a:r>
              <a:rPr lang="en-US" altLang="en-US" b="1">
                <a:cs typeface="Times New Roman" pitchFamily="18" charset="0"/>
              </a:rPr>
              <a:t>Examples:</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2 digits: (00, 01, 10, 11).  </a:t>
            </a:r>
          </a:p>
          <a:p>
            <a:pPr lvl="1">
              <a:lnSpc>
                <a:spcPct val="90000"/>
              </a:lnSpc>
            </a:pPr>
            <a:r>
              <a:rPr lang="en-US" altLang="en-US" b="1">
                <a:cs typeface="Times New Roman" pitchFamily="18" charset="0"/>
              </a:rPr>
              <a:t>You can represent 4 elements in radix </a:t>
            </a:r>
            <a:r>
              <a:rPr lang="en-US" altLang="en-US" b="1" i="1">
                <a:cs typeface="Times New Roman" pitchFamily="18" charset="0"/>
              </a:rPr>
              <a:t>r</a:t>
            </a:r>
            <a:r>
              <a:rPr lang="en-US" altLang="en-US" b="1">
                <a:cs typeface="Times New Roman" pitchFamily="18" charset="0"/>
              </a:rPr>
              <a:t> = 2 with </a:t>
            </a:r>
            <a:r>
              <a:rPr lang="en-US" altLang="en-US" b="1" i="1">
                <a:cs typeface="Times New Roman" pitchFamily="18" charset="0"/>
              </a:rPr>
              <a:t>n</a:t>
            </a:r>
            <a:r>
              <a:rPr lang="en-US" altLang="en-US" b="1">
                <a:cs typeface="Times New Roman" pitchFamily="18" charset="0"/>
              </a:rPr>
              <a:t> = 4 digits: (0001, 0010, 0100, 1000).</a:t>
            </a:r>
          </a:p>
          <a:p>
            <a:pPr lvl="1">
              <a:lnSpc>
                <a:spcPct val="90000"/>
              </a:lnSpc>
            </a:pPr>
            <a:r>
              <a:rPr lang="en-US" altLang="en-US" b="1">
                <a:cs typeface="Times New Roman" pitchFamily="18" charset="0"/>
              </a:rPr>
              <a:t>This second code is called a "</a:t>
            </a:r>
            <a:r>
              <a:rPr lang="en-US" altLang="en-US" b="1" u="sng">
                <a:cs typeface="Times New Roman" pitchFamily="18" charset="0"/>
              </a:rPr>
              <a:t>one hot</a:t>
            </a:r>
            <a:r>
              <a:rPr lang="en-US" altLang="en-US" b="1">
                <a:cs typeface="Times New Roman" pitchFamily="18" charset="0"/>
              </a:rPr>
              <a:t>" code.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0"/>
          </p:nvPr>
        </p:nvSpPr>
        <p:spPr>
          <a:noFill/>
          <a:ln>
            <a:miter lim="800000"/>
            <a:headEnd/>
            <a:tailEnd/>
          </a:ln>
        </p:spPr>
        <p:txBody>
          <a:bodyPr/>
          <a:lstStyle/>
          <a:p>
            <a:r>
              <a:rPr lang="en-US" altLang="en-US"/>
              <a:t>Chapter 1            </a:t>
            </a:r>
            <a:fld id="{B702352D-FE45-4877-A503-2029D867F52F}" type="slidenum">
              <a:rPr lang="en-US" altLang="en-US"/>
              <a:pPr/>
              <a:t>55</a:t>
            </a:fld>
            <a:endParaRPr lang="en-US" altLang="en-US"/>
          </a:p>
        </p:txBody>
      </p:sp>
      <p:graphicFrame>
        <p:nvGraphicFramePr>
          <p:cNvPr id="124634" name="Group 730">
            <a:extLst>
              <a:ext uri="{FF2B5EF4-FFF2-40B4-BE49-F238E27FC236}">
                <a16:creationId xmlns="" xmlns:a16="http://schemas.microsoft.com/office/drawing/2014/main" id="{D30FC412-EF82-414D-A338-8CE8883E2DD1}"/>
              </a:ext>
            </a:extLst>
          </p:cNvPr>
          <p:cNvGraphicFramePr>
            <a:graphicFrameLocks noGrp="1"/>
          </p:cNvGraphicFramePr>
          <p:nvPr/>
        </p:nvGraphicFramePr>
        <p:xfrm>
          <a:off x="3360738" y="2478088"/>
          <a:ext cx="6553200" cy="3527428"/>
        </p:xfrm>
        <a:graphic>
          <a:graphicData uri="http://schemas.openxmlformats.org/drawingml/2006/table">
            <a:tbl>
              <a:tblPr/>
              <a:tblGrid>
                <a:gridCol w="1311275">
                  <a:extLst>
                    <a:ext uri="{9D8B030D-6E8A-4147-A177-3AD203B41FA5}">
                      <a16:colId xmlns="" xmlns:a16="http://schemas.microsoft.com/office/drawing/2014/main" val="3081236660"/>
                    </a:ext>
                  </a:extLst>
                </a:gridCol>
                <a:gridCol w="1309687">
                  <a:extLst>
                    <a:ext uri="{9D8B030D-6E8A-4147-A177-3AD203B41FA5}">
                      <a16:colId xmlns="" xmlns:a16="http://schemas.microsoft.com/office/drawing/2014/main" val="1061694554"/>
                    </a:ext>
                  </a:extLst>
                </a:gridCol>
                <a:gridCol w="1449388">
                  <a:extLst>
                    <a:ext uri="{9D8B030D-6E8A-4147-A177-3AD203B41FA5}">
                      <a16:colId xmlns="" xmlns:a16="http://schemas.microsoft.com/office/drawing/2014/main" val="4178011654"/>
                    </a:ext>
                  </a:extLst>
                </a:gridCol>
                <a:gridCol w="1347787">
                  <a:extLst>
                    <a:ext uri="{9D8B030D-6E8A-4147-A177-3AD203B41FA5}">
                      <a16:colId xmlns="" xmlns:a16="http://schemas.microsoft.com/office/drawing/2014/main" val="771555584"/>
                    </a:ext>
                  </a:extLst>
                </a:gridCol>
                <a:gridCol w="1135063">
                  <a:extLst>
                    <a:ext uri="{9D8B030D-6E8A-4147-A177-3AD203B41FA5}">
                      <a16:colId xmlns="" xmlns:a16="http://schemas.microsoft.com/office/drawing/2014/main" val="3043031323"/>
                    </a:ext>
                  </a:extLst>
                </a:gridCol>
              </a:tblGrid>
              <a:tr h="4238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39547614"/>
                  </a:ext>
                </a:extLst>
              </a:tr>
              <a:tr h="3587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94312404"/>
                  </a:ext>
                </a:extLst>
              </a:tr>
              <a:tr h="2905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522160030"/>
                  </a:ext>
                </a:extLst>
              </a:tr>
              <a:tr h="2746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142071382"/>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847361436"/>
                  </a:ext>
                </a:extLst>
              </a:tr>
              <a:tr h="30321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906081023"/>
                  </a:ext>
                </a:extLst>
              </a:tr>
              <a:tr h="2857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06234348"/>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83749642"/>
                  </a:ext>
                </a:extLst>
              </a:tr>
              <a:tr h="28892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5355643"/>
                  </a:ext>
                </a:extLst>
              </a:tr>
              <a:tr h="32543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798124734"/>
                  </a:ext>
                </a:extLst>
              </a:tr>
              <a:tr h="361950">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endParaRPr kumimoji="0" lang="en-US" altLang="en-US" sz="8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27978146"/>
                  </a:ext>
                </a:extLst>
              </a:tr>
            </a:tbl>
          </a:graphicData>
        </a:graphic>
      </p:graphicFrame>
      <p:sp>
        <p:nvSpPr>
          <p:cNvPr id="48205" name="Rectangle 2"/>
          <p:cNvSpPr>
            <a:spLocks noGrp="1" noChangeArrowheads="1"/>
          </p:cNvSpPr>
          <p:nvPr>
            <p:ph type="title"/>
          </p:nvPr>
        </p:nvSpPr>
        <p:spPr>
          <a:xfrm>
            <a:off x="191344" y="228600"/>
            <a:ext cx="9867056" cy="83820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US" altLang="en-US" b="1" dirty="0">
                <a:latin typeface="Arial Black" panose="020B0A04020102020204" pitchFamily="34" charset="0"/>
              </a:rPr>
              <a:t>Binary Codes for Decimal Digits</a:t>
            </a:r>
          </a:p>
        </p:txBody>
      </p:sp>
      <p:sp>
        <p:nvSpPr>
          <p:cNvPr id="48206" name="Rectangle 127"/>
          <p:cNvSpPr>
            <a:spLocks noChangeArrowheads="1"/>
          </p:cNvSpPr>
          <p:nvPr/>
        </p:nvSpPr>
        <p:spPr bwMode="auto">
          <a:xfrm>
            <a:off x="4592639" y="3255964"/>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7" name="Rectangle 511"/>
          <p:cNvSpPr>
            <a:spLocks noChangeArrowheads="1"/>
          </p:cNvSpPr>
          <p:nvPr/>
        </p:nvSpPr>
        <p:spPr bwMode="auto">
          <a:xfrm>
            <a:off x="6018214" y="5646739"/>
            <a:ext cx="9525" cy="7937"/>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8" name="Rectangle 174"/>
          <p:cNvSpPr>
            <a:spLocks noChangeArrowheads="1"/>
          </p:cNvSpPr>
          <p:nvPr/>
        </p:nvSpPr>
        <p:spPr bwMode="auto">
          <a:xfrm>
            <a:off x="4592639" y="3556000"/>
            <a:ext cx="7937" cy="7938"/>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09" name="Rectangle 411"/>
          <p:cNvSpPr>
            <a:spLocks noChangeArrowheads="1"/>
          </p:cNvSpPr>
          <p:nvPr/>
        </p:nvSpPr>
        <p:spPr bwMode="auto">
          <a:xfrm>
            <a:off x="4592639" y="5048251"/>
            <a:ext cx="79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0" name="Rectangle 359"/>
          <p:cNvSpPr>
            <a:spLocks noChangeArrowheads="1"/>
          </p:cNvSpPr>
          <p:nvPr/>
        </p:nvSpPr>
        <p:spPr bwMode="auto">
          <a:xfrm>
            <a:off x="3306763"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1" name="Rectangle 361"/>
          <p:cNvSpPr>
            <a:spLocks noChangeArrowheads="1"/>
          </p:cNvSpPr>
          <p:nvPr/>
        </p:nvSpPr>
        <p:spPr bwMode="auto">
          <a:xfrm>
            <a:off x="3325813" y="4711701"/>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2" name="Rectangle 366"/>
          <p:cNvSpPr>
            <a:spLocks noChangeArrowheads="1"/>
          </p:cNvSpPr>
          <p:nvPr/>
        </p:nvSpPr>
        <p:spPr bwMode="auto">
          <a:xfrm>
            <a:off x="4659314" y="4711701"/>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3" name="Rectangle 368"/>
          <p:cNvSpPr>
            <a:spLocks noChangeArrowheads="1"/>
          </p:cNvSpPr>
          <p:nvPr/>
        </p:nvSpPr>
        <p:spPr bwMode="auto">
          <a:xfrm>
            <a:off x="6076951"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4" name="Rectangle 371"/>
          <p:cNvSpPr>
            <a:spLocks noChangeArrowheads="1"/>
          </p:cNvSpPr>
          <p:nvPr/>
        </p:nvSpPr>
        <p:spPr bwMode="auto">
          <a:xfrm>
            <a:off x="6086475" y="4711701"/>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5" name="Rectangle 373"/>
          <p:cNvSpPr>
            <a:spLocks noChangeArrowheads="1"/>
          </p:cNvSpPr>
          <p:nvPr/>
        </p:nvSpPr>
        <p:spPr bwMode="auto">
          <a:xfrm>
            <a:off x="7466014" y="4711701"/>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6" name="Rectangle 376"/>
          <p:cNvSpPr>
            <a:spLocks noChangeArrowheads="1"/>
          </p:cNvSpPr>
          <p:nvPr/>
        </p:nvSpPr>
        <p:spPr bwMode="auto">
          <a:xfrm>
            <a:off x="7475538" y="4711701"/>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7" name="Rectangle 378"/>
          <p:cNvSpPr>
            <a:spLocks noChangeArrowheads="1"/>
          </p:cNvSpPr>
          <p:nvPr/>
        </p:nvSpPr>
        <p:spPr bwMode="auto">
          <a:xfrm>
            <a:off x="8705850"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8" name="Rectangle 380"/>
          <p:cNvSpPr>
            <a:spLocks noChangeArrowheads="1"/>
          </p:cNvSpPr>
          <p:nvPr/>
        </p:nvSpPr>
        <p:spPr bwMode="auto">
          <a:xfrm>
            <a:off x="8724900" y="4711701"/>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19" name="Rectangle 382"/>
          <p:cNvSpPr>
            <a:spLocks noChangeArrowheads="1"/>
          </p:cNvSpPr>
          <p:nvPr/>
        </p:nvSpPr>
        <p:spPr bwMode="auto">
          <a:xfrm>
            <a:off x="9952038" y="4711701"/>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20" name="Rectangle 5"/>
          <p:cNvSpPr>
            <a:spLocks noChangeArrowheads="1"/>
          </p:cNvSpPr>
          <p:nvPr/>
        </p:nvSpPr>
        <p:spPr bwMode="auto">
          <a:xfrm>
            <a:off x="3455988" y="2505075"/>
            <a:ext cx="100668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Decimal</a:t>
            </a:r>
            <a:endParaRPr lang="en-US" altLang="en-US" sz="2400"/>
          </a:p>
        </p:txBody>
      </p:sp>
      <p:sp>
        <p:nvSpPr>
          <p:cNvPr id="48221" name="Rectangle 7"/>
          <p:cNvSpPr>
            <a:spLocks noChangeArrowheads="1"/>
          </p:cNvSpPr>
          <p:nvPr/>
        </p:nvSpPr>
        <p:spPr bwMode="auto">
          <a:xfrm>
            <a:off x="4949825" y="2505075"/>
            <a:ext cx="85279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8,4,2,1</a:t>
            </a:r>
            <a:endParaRPr lang="en-US" altLang="en-US" sz="2400"/>
          </a:p>
        </p:txBody>
      </p:sp>
      <p:sp>
        <p:nvSpPr>
          <p:cNvPr id="48222" name="Rectangle 8"/>
          <p:cNvSpPr>
            <a:spLocks noChangeArrowheads="1"/>
          </p:cNvSpPr>
          <p:nvPr/>
        </p:nvSpPr>
        <p:spPr bwMode="auto">
          <a:xfrm>
            <a:off x="5786438"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3" name="Rectangle 9"/>
          <p:cNvSpPr>
            <a:spLocks noChangeArrowheads="1"/>
          </p:cNvSpPr>
          <p:nvPr/>
        </p:nvSpPr>
        <p:spPr bwMode="auto">
          <a:xfrm>
            <a:off x="6272213" y="2505075"/>
            <a:ext cx="95648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Excess3</a:t>
            </a:r>
            <a:endParaRPr lang="en-US" altLang="en-US" sz="2400"/>
          </a:p>
        </p:txBody>
      </p:sp>
      <p:sp>
        <p:nvSpPr>
          <p:cNvPr id="48224" name="Rectangle 10"/>
          <p:cNvSpPr>
            <a:spLocks noChangeArrowheads="1"/>
          </p:cNvSpPr>
          <p:nvPr/>
        </p:nvSpPr>
        <p:spPr bwMode="auto">
          <a:xfrm>
            <a:off x="72866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25" name="Rectangle 11"/>
          <p:cNvSpPr>
            <a:spLocks noChangeArrowheads="1"/>
          </p:cNvSpPr>
          <p:nvPr/>
        </p:nvSpPr>
        <p:spPr bwMode="auto">
          <a:xfrm>
            <a:off x="7575551" y="2505075"/>
            <a:ext cx="464871"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8,4,</a:t>
            </a:r>
            <a:endParaRPr lang="en-US" altLang="en-US" sz="2400"/>
          </a:p>
        </p:txBody>
      </p:sp>
      <p:sp>
        <p:nvSpPr>
          <p:cNvPr id="48226" name="Rectangle 12"/>
          <p:cNvSpPr>
            <a:spLocks noChangeArrowheads="1"/>
          </p:cNvSpPr>
          <p:nvPr/>
        </p:nvSpPr>
        <p:spPr bwMode="auto">
          <a:xfrm>
            <a:off x="8032750"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7" name="Rectangle 13"/>
          <p:cNvSpPr>
            <a:spLocks noChangeArrowheads="1"/>
          </p:cNvSpPr>
          <p:nvPr/>
        </p:nvSpPr>
        <p:spPr bwMode="auto">
          <a:xfrm>
            <a:off x="8132763" y="2505075"/>
            <a:ext cx="232436"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2,</a:t>
            </a:r>
            <a:endParaRPr lang="en-US" altLang="en-US" sz="2400"/>
          </a:p>
        </p:txBody>
      </p:sp>
      <p:sp>
        <p:nvSpPr>
          <p:cNvPr id="48228" name="Rectangle 14"/>
          <p:cNvSpPr>
            <a:spLocks noChangeArrowheads="1"/>
          </p:cNvSpPr>
          <p:nvPr/>
        </p:nvSpPr>
        <p:spPr bwMode="auto">
          <a:xfrm>
            <a:off x="8361363" y="2505075"/>
            <a:ext cx="94578"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a:t>
            </a:r>
            <a:endParaRPr lang="en-US" altLang="en-US" sz="2400"/>
          </a:p>
        </p:txBody>
      </p:sp>
      <p:sp>
        <p:nvSpPr>
          <p:cNvPr id="48229" name="Rectangle 15"/>
          <p:cNvSpPr>
            <a:spLocks noChangeArrowheads="1"/>
          </p:cNvSpPr>
          <p:nvPr/>
        </p:nvSpPr>
        <p:spPr bwMode="auto">
          <a:xfrm>
            <a:off x="8462963" y="2505075"/>
            <a:ext cx="15549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1</a:t>
            </a:r>
            <a:endParaRPr lang="en-US" altLang="en-US" sz="2400"/>
          </a:p>
        </p:txBody>
      </p:sp>
      <p:sp>
        <p:nvSpPr>
          <p:cNvPr id="48230" name="Rectangle 17"/>
          <p:cNvSpPr>
            <a:spLocks noChangeArrowheads="1"/>
          </p:cNvSpPr>
          <p:nvPr/>
        </p:nvSpPr>
        <p:spPr bwMode="auto">
          <a:xfrm>
            <a:off x="8785225"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1" name="Rectangle 18"/>
          <p:cNvSpPr>
            <a:spLocks noChangeArrowheads="1"/>
          </p:cNvSpPr>
          <p:nvPr/>
        </p:nvSpPr>
        <p:spPr bwMode="auto">
          <a:xfrm>
            <a:off x="8997950" y="2505075"/>
            <a:ext cx="576312"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Gray</a:t>
            </a:r>
            <a:endParaRPr lang="en-US" altLang="en-US" sz="2400"/>
          </a:p>
        </p:txBody>
      </p:sp>
      <p:sp>
        <p:nvSpPr>
          <p:cNvPr id="48232" name="Rectangle 19"/>
          <p:cNvSpPr>
            <a:spLocks noChangeArrowheads="1"/>
          </p:cNvSpPr>
          <p:nvPr/>
        </p:nvSpPr>
        <p:spPr bwMode="auto">
          <a:xfrm>
            <a:off x="9671050" y="2505075"/>
            <a:ext cx="68930" cy="369332"/>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400">
                <a:solidFill>
                  <a:srgbClr val="000000"/>
                </a:solidFill>
              </a:rPr>
              <a:t> </a:t>
            </a:r>
            <a:endParaRPr lang="en-US" altLang="en-US" sz="2400"/>
          </a:p>
        </p:txBody>
      </p:sp>
      <p:sp>
        <p:nvSpPr>
          <p:cNvPr id="48233" name="Rectangle 66"/>
          <p:cNvSpPr>
            <a:spLocks noChangeArrowheads="1"/>
          </p:cNvSpPr>
          <p:nvPr/>
        </p:nvSpPr>
        <p:spPr bwMode="auto">
          <a:xfrm>
            <a:off x="3922713" y="29416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a:t>
            </a:r>
            <a:endParaRPr lang="en-US" altLang="en-US" sz="2400"/>
          </a:p>
        </p:txBody>
      </p:sp>
      <p:sp>
        <p:nvSpPr>
          <p:cNvPr id="48234" name="Rectangle 67"/>
          <p:cNvSpPr>
            <a:spLocks noChangeArrowheads="1"/>
          </p:cNvSpPr>
          <p:nvPr/>
        </p:nvSpPr>
        <p:spPr bwMode="auto">
          <a:xfrm>
            <a:off x="40513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5" name="Rectangle 68"/>
          <p:cNvSpPr>
            <a:spLocks noChangeArrowheads="1"/>
          </p:cNvSpPr>
          <p:nvPr/>
        </p:nvSpPr>
        <p:spPr bwMode="auto">
          <a:xfrm>
            <a:off x="511333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36" name="Rectangle 69"/>
          <p:cNvSpPr>
            <a:spLocks noChangeArrowheads="1"/>
          </p:cNvSpPr>
          <p:nvPr/>
        </p:nvSpPr>
        <p:spPr bwMode="auto">
          <a:xfrm>
            <a:off x="562610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7" name="Rectangle 70"/>
          <p:cNvSpPr>
            <a:spLocks noChangeArrowheads="1"/>
          </p:cNvSpPr>
          <p:nvPr/>
        </p:nvSpPr>
        <p:spPr bwMode="auto">
          <a:xfrm>
            <a:off x="652145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38" name="Rectangle 71"/>
          <p:cNvSpPr>
            <a:spLocks noChangeArrowheads="1"/>
          </p:cNvSpPr>
          <p:nvPr/>
        </p:nvSpPr>
        <p:spPr bwMode="auto">
          <a:xfrm>
            <a:off x="7032625"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39" name="Rectangle 72"/>
          <p:cNvSpPr>
            <a:spLocks noChangeArrowheads="1"/>
          </p:cNvSpPr>
          <p:nvPr/>
        </p:nvSpPr>
        <p:spPr bwMode="auto">
          <a:xfrm>
            <a:off x="7837489"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0" name="Rectangle 73"/>
          <p:cNvSpPr>
            <a:spLocks noChangeArrowheads="1"/>
          </p:cNvSpPr>
          <p:nvPr/>
        </p:nvSpPr>
        <p:spPr bwMode="auto">
          <a:xfrm>
            <a:off x="8350250"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1" name="Rectangle 74"/>
          <p:cNvSpPr>
            <a:spLocks noChangeArrowheads="1"/>
          </p:cNvSpPr>
          <p:nvPr/>
        </p:nvSpPr>
        <p:spPr bwMode="auto">
          <a:xfrm>
            <a:off x="9080501" y="29416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0000</a:t>
            </a:r>
            <a:endParaRPr lang="en-US" altLang="en-US" sz="2400"/>
          </a:p>
        </p:txBody>
      </p:sp>
      <p:sp>
        <p:nvSpPr>
          <p:cNvPr id="48242" name="Rectangle 75"/>
          <p:cNvSpPr>
            <a:spLocks noChangeArrowheads="1"/>
          </p:cNvSpPr>
          <p:nvPr/>
        </p:nvSpPr>
        <p:spPr bwMode="auto">
          <a:xfrm>
            <a:off x="9593263" y="29416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43" name="Rectangle 76"/>
          <p:cNvSpPr>
            <a:spLocks noChangeArrowheads="1"/>
          </p:cNvSpPr>
          <p:nvPr/>
        </p:nvSpPr>
        <p:spPr bwMode="auto">
          <a:xfrm>
            <a:off x="3306763"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4" name="Rectangle 78"/>
          <p:cNvSpPr>
            <a:spLocks noChangeArrowheads="1"/>
          </p:cNvSpPr>
          <p:nvPr/>
        </p:nvSpPr>
        <p:spPr bwMode="auto">
          <a:xfrm>
            <a:off x="3325813" y="2919414"/>
            <a:ext cx="132556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5" name="Rectangle 83"/>
          <p:cNvSpPr>
            <a:spLocks noChangeArrowheads="1"/>
          </p:cNvSpPr>
          <p:nvPr/>
        </p:nvSpPr>
        <p:spPr bwMode="auto">
          <a:xfrm>
            <a:off x="4659314" y="2919414"/>
            <a:ext cx="1417637"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6" name="Rectangle 85"/>
          <p:cNvSpPr>
            <a:spLocks noChangeArrowheads="1"/>
          </p:cNvSpPr>
          <p:nvPr/>
        </p:nvSpPr>
        <p:spPr bwMode="auto">
          <a:xfrm>
            <a:off x="6076951"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7" name="Rectangle 88"/>
          <p:cNvSpPr>
            <a:spLocks noChangeArrowheads="1"/>
          </p:cNvSpPr>
          <p:nvPr/>
        </p:nvSpPr>
        <p:spPr bwMode="auto">
          <a:xfrm>
            <a:off x="6086475" y="2919414"/>
            <a:ext cx="13795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8" name="Rectangle 90"/>
          <p:cNvSpPr>
            <a:spLocks noChangeArrowheads="1"/>
          </p:cNvSpPr>
          <p:nvPr/>
        </p:nvSpPr>
        <p:spPr bwMode="auto">
          <a:xfrm>
            <a:off x="7466014" y="2919414"/>
            <a:ext cx="9525"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49" name="Rectangle 93"/>
          <p:cNvSpPr>
            <a:spLocks noChangeArrowheads="1"/>
          </p:cNvSpPr>
          <p:nvPr/>
        </p:nvSpPr>
        <p:spPr bwMode="auto">
          <a:xfrm>
            <a:off x="7475538" y="2919414"/>
            <a:ext cx="1230312"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0" name="Rectangle 95"/>
          <p:cNvSpPr>
            <a:spLocks noChangeArrowheads="1"/>
          </p:cNvSpPr>
          <p:nvPr/>
        </p:nvSpPr>
        <p:spPr bwMode="auto">
          <a:xfrm>
            <a:off x="8705850"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1" name="Rectangle 97"/>
          <p:cNvSpPr>
            <a:spLocks noChangeArrowheads="1"/>
          </p:cNvSpPr>
          <p:nvPr/>
        </p:nvSpPr>
        <p:spPr bwMode="auto">
          <a:xfrm>
            <a:off x="8724900" y="2919414"/>
            <a:ext cx="1227138"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2" name="Rectangle 99"/>
          <p:cNvSpPr>
            <a:spLocks noChangeArrowheads="1"/>
          </p:cNvSpPr>
          <p:nvPr/>
        </p:nvSpPr>
        <p:spPr bwMode="auto">
          <a:xfrm>
            <a:off x="9952038" y="2919414"/>
            <a:ext cx="19050" cy="9525"/>
          </a:xfrm>
          <a:prstGeom prst="rect">
            <a:avLst/>
          </a:prstGeom>
          <a:solidFill>
            <a:srgbClr val="000000"/>
          </a:solidFill>
          <a:ln w="9525">
            <a:noFill/>
            <a:miter lim="800000"/>
            <a:headEnd/>
            <a:tailEnd/>
          </a:ln>
        </p:spPr>
        <p:txBody>
          <a:bodyPr/>
          <a:lstStyle/>
          <a:p>
            <a:pPr>
              <a:spcBef>
                <a:spcPct val="20000"/>
              </a:spcBef>
              <a:buFont typeface="Wingdings" pitchFamily="2" charset="2"/>
              <a:buChar char="§"/>
            </a:pPr>
            <a:endParaRPr lang="en-IN"/>
          </a:p>
        </p:txBody>
      </p:sp>
      <p:sp>
        <p:nvSpPr>
          <p:cNvPr id="48253" name="Rectangle 113"/>
          <p:cNvSpPr>
            <a:spLocks noChangeArrowheads="1"/>
          </p:cNvSpPr>
          <p:nvPr/>
        </p:nvSpPr>
        <p:spPr bwMode="auto">
          <a:xfrm>
            <a:off x="3922713" y="32400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254" name="Rectangle 114"/>
          <p:cNvSpPr>
            <a:spLocks noChangeArrowheads="1"/>
          </p:cNvSpPr>
          <p:nvPr/>
        </p:nvSpPr>
        <p:spPr bwMode="auto">
          <a:xfrm>
            <a:off x="40513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5" name="Rectangle 115"/>
          <p:cNvSpPr>
            <a:spLocks noChangeArrowheads="1"/>
          </p:cNvSpPr>
          <p:nvPr/>
        </p:nvSpPr>
        <p:spPr bwMode="auto">
          <a:xfrm>
            <a:off x="511333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256" name="Rectangle 116"/>
          <p:cNvSpPr>
            <a:spLocks noChangeArrowheads="1"/>
          </p:cNvSpPr>
          <p:nvPr/>
        </p:nvSpPr>
        <p:spPr bwMode="auto">
          <a:xfrm>
            <a:off x="562610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7" name="Rectangle 117"/>
          <p:cNvSpPr>
            <a:spLocks noChangeArrowheads="1"/>
          </p:cNvSpPr>
          <p:nvPr/>
        </p:nvSpPr>
        <p:spPr bwMode="auto">
          <a:xfrm>
            <a:off x="652145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58" name="Rectangle 118"/>
          <p:cNvSpPr>
            <a:spLocks noChangeArrowheads="1"/>
          </p:cNvSpPr>
          <p:nvPr/>
        </p:nvSpPr>
        <p:spPr bwMode="auto">
          <a:xfrm>
            <a:off x="7032625"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59" name="Rectangle 119"/>
          <p:cNvSpPr>
            <a:spLocks noChangeArrowheads="1"/>
          </p:cNvSpPr>
          <p:nvPr/>
        </p:nvSpPr>
        <p:spPr bwMode="auto">
          <a:xfrm>
            <a:off x="7837489"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60" name="Rectangle 120"/>
          <p:cNvSpPr>
            <a:spLocks noChangeArrowheads="1"/>
          </p:cNvSpPr>
          <p:nvPr/>
        </p:nvSpPr>
        <p:spPr bwMode="auto">
          <a:xfrm>
            <a:off x="8350250"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1" name="Rectangle 121"/>
          <p:cNvSpPr>
            <a:spLocks noChangeArrowheads="1"/>
          </p:cNvSpPr>
          <p:nvPr/>
        </p:nvSpPr>
        <p:spPr bwMode="auto">
          <a:xfrm>
            <a:off x="9080501" y="32400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62" name="Rectangle 122"/>
          <p:cNvSpPr>
            <a:spLocks noChangeArrowheads="1"/>
          </p:cNvSpPr>
          <p:nvPr/>
        </p:nvSpPr>
        <p:spPr bwMode="auto">
          <a:xfrm>
            <a:off x="9593263" y="32400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3" name="Rectangle 160"/>
          <p:cNvSpPr>
            <a:spLocks noChangeArrowheads="1"/>
          </p:cNvSpPr>
          <p:nvPr/>
        </p:nvSpPr>
        <p:spPr bwMode="auto">
          <a:xfrm>
            <a:off x="3922713" y="35385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2</a:t>
            </a:r>
            <a:endParaRPr lang="en-US" altLang="en-US" sz="2400"/>
          </a:p>
        </p:txBody>
      </p:sp>
      <p:sp>
        <p:nvSpPr>
          <p:cNvPr id="48264" name="Rectangle 161"/>
          <p:cNvSpPr>
            <a:spLocks noChangeArrowheads="1"/>
          </p:cNvSpPr>
          <p:nvPr/>
        </p:nvSpPr>
        <p:spPr bwMode="auto">
          <a:xfrm>
            <a:off x="40513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5" name="Rectangle 162"/>
          <p:cNvSpPr>
            <a:spLocks noChangeArrowheads="1"/>
          </p:cNvSpPr>
          <p:nvPr/>
        </p:nvSpPr>
        <p:spPr bwMode="auto">
          <a:xfrm>
            <a:off x="511333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266" name="Rectangle 163"/>
          <p:cNvSpPr>
            <a:spLocks noChangeArrowheads="1"/>
          </p:cNvSpPr>
          <p:nvPr/>
        </p:nvSpPr>
        <p:spPr bwMode="auto">
          <a:xfrm>
            <a:off x="562610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7" name="Rectangle 164"/>
          <p:cNvSpPr>
            <a:spLocks noChangeArrowheads="1"/>
          </p:cNvSpPr>
          <p:nvPr/>
        </p:nvSpPr>
        <p:spPr bwMode="auto">
          <a:xfrm>
            <a:off x="652145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68" name="Rectangle 165"/>
          <p:cNvSpPr>
            <a:spLocks noChangeArrowheads="1"/>
          </p:cNvSpPr>
          <p:nvPr/>
        </p:nvSpPr>
        <p:spPr bwMode="auto">
          <a:xfrm>
            <a:off x="7032625"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69" name="Rectangle 166"/>
          <p:cNvSpPr>
            <a:spLocks noChangeArrowheads="1"/>
          </p:cNvSpPr>
          <p:nvPr/>
        </p:nvSpPr>
        <p:spPr bwMode="auto">
          <a:xfrm>
            <a:off x="7837489"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0" name="Rectangle 167"/>
          <p:cNvSpPr>
            <a:spLocks noChangeArrowheads="1"/>
          </p:cNvSpPr>
          <p:nvPr/>
        </p:nvSpPr>
        <p:spPr bwMode="auto">
          <a:xfrm>
            <a:off x="8350250"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1" name="Rectangle 168"/>
          <p:cNvSpPr>
            <a:spLocks noChangeArrowheads="1"/>
          </p:cNvSpPr>
          <p:nvPr/>
        </p:nvSpPr>
        <p:spPr bwMode="auto">
          <a:xfrm>
            <a:off x="9080501" y="35385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72" name="Rectangle 169"/>
          <p:cNvSpPr>
            <a:spLocks noChangeArrowheads="1"/>
          </p:cNvSpPr>
          <p:nvPr/>
        </p:nvSpPr>
        <p:spPr bwMode="auto">
          <a:xfrm>
            <a:off x="9593263" y="35385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3" name="Rectangle 208"/>
          <p:cNvSpPr>
            <a:spLocks noChangeArrowheads="1"/>
          </p:cNvSpPr>
          <p:nvPr/>
        </p:nvSpPr>
        <p:spPr bwMode="auto">
          <a:xfrm>
            <a:off x="3922713" y="38369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3</a:t>
            </a:r>
            <a:endParaRPr lang="en-US" altLang="en-US" sz="2400"/>
          </a:p>
        </p:txBody>
      </p:sp>
      <p:sp>
        <p:nvSpPr>
          <p:cNvPr id="48274" name="Rectangle 209"/>
          <p:cNvSpPr>
            <a:spLocks noChangeArrowheads="1"/>
          </p:cNvSpPr>
          <p:nvPr/>
        </p:nvSpPr>
        <p:spPr bwMode="auto">
          <a:xfrm>
            <a:off x="40513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5" name="Rectangle 210"/>
          <p:cNvSpPr>
            <a:spLocks noChangeArrowheads="1"/>
          </p:cNvSpPr>
          <p:nvPr/>
        </p:nvSpPr>
        <p:spPr bwMode="auto">
          <a:xfrm>
            <a:off x="511333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276" name="Rectangle 211"/>
          <p:cNvSpPr>
            <a:spLocks noChangeArrowheads="1"/>
          </p:cNvSpPr>
          <p:nvPr/>
        </p:nvSpPr>
        <p:spPr bwMode="auto">
          <a:xfrm>
            <a:off x="562610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7" name="Rectangle 212"/>
          <p:cNvSpPr>
            <a:spLocks noChangeArrowheads="1"/>
          </p:cNvSpPr>
          <p:nvPr/>
        </p:nvSpPr>
        <p:spPr bwMode="auto">
          <a:xfrm>
            <a:off x="652145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78" name="Rectangle 213"/>
          <p:cNvSpPr>
            <a:spLocks noChangeArrowheads="1"/>
          </p:cNvSpPr>
          <p:nvPr/>
        </p:nvSpPr>
        <p:spPr bwMode="auto">
          <a:xfrm>
            <a:off x="7032625"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79" name="Rectangle 214"/>
          <p:cNvSpPr>
            <a:spLocks noChangeArrowheads="1"/>
          </p:cNvSpPr>
          <p:nvPr/>
        </p:nvSpPr>
        <p:spPr bwMode="auto">
          <a:xfrm>
            <a:off x="7837489"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80" name="Rectangle 215"/>
          <p:cNvSpPr>
            <a:spLocks noChangeArrowheads="1"/>
          </p:cNvSpPr>
          <p:nvPr/>
        </p:nvSpPr>
        <p:spPr bwMode="auto">
          <a:xfrm>
            <a:off x="8350250"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1" name="Rectangle 216"/>
          <p:cNvSpPr>
            <a:spLocks noChangeArrowheads="1"/>
          </p:cNvSpPr>
          <p:nvPr/>
        </p:nvSpPr>
        <p:spPr bwMode="auto">
          <a:xfrm>
            <a:off x="9080501" y="38369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2" name="Rectangle 217"/>
          <p:cNvSpPr>
            <a:spLocks noChangeArrowheads="1"/>
          </p:cNvSpPr>
          <p:nvPr/>
        </p:nvSpPr>
        <p:spPr bwMode="auto">
          <a:xfrm>
            <a:off x="9593263" y="38369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3" name="Rectangle 255"/>
          <p:cNvSpPr>
            <a:spLocks noChangeArrowheads="1"/>
          </p:cNvSpPr>
          <p:nvPr/>
        </p:nvSpPr>
        <p:spPr bwMode="auto">
          <a:xfrm>
            <a:off x="3922713" y="41354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4</a:t>
            </a:r>
            <a:endParaRPr lang="en-US" altLang="en-US" sz="2400"/>
          </a:p>
        </p:txBody>
      </p:sp>
      <p:sp>
        <p:nvSpPr>
          <p:cNvPr id="48284" name="Rectangle 256"/>
          <p:cNvSpPr>
            <a:spLocks noChangeArrowheads="1"/>
          </p:cNvSpPr>
          <p:nvPr/>
        </p:nvSpPr>
        <p:spPr bwMode="auto">
          <a:xfrm>
            <a:off x="40513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5" name="Rectangle 257"/>
          <p:cNvSpPr>
            <a:spLocks noChangeArrowheads="1"/>
          </p:cNvSpPr>
          <p:nvPr/>
        </p:nvSpPr>
        <p:spPr bwMode="auto">
          <a:xfrm>
            <a:off x="511333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86" name="Rectangle 258"/>
          <p:cNvSpPr>
            <a:spLocks noChangeArrowheads="1"/>
          </p:cNvSpPr>
          <p:nvPr/>
        </p:nvSpPr>
        <p:spPr bwMode="auto">
          <a:xfrm>
            <a:off x="562610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7" name="Rectangle 259"/>
          <p:cNvSpPr>
            <a:spLocks noChangeArrowheads="1"/>
          </p:cNvSpPr>
          <p:nvPr/>
        </p:nvSpPr>
        <p:spPr bwMode="auto">
          <a:xfrm>
            <a:off x="652145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288" name="Rectangle 260"/>
          <p:cNvSpPr>
            <a:spLocks noChangeArrowheads="1"/>
          </p:cNvSpPr>
          <p:nvPr/>
        </p:nvSpPr>
        <p:spPr bwMode="auto">
          <a:xfrm>
            <a:off x="7032625"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89" name="Rectangle 261"/>
          <p:cNvSpPr>
            <a:spLocks noChangeArrowheads="1"/>
          </p:cNvSpPr>
          <p:nvPr/>
        </p:nvSpPr>
        <p:spPr bwMode="auto">
          <a:xfrm>
            <a:off x="7837489"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0100</a:t>
            </a:r>
            <a:endParaRPr lang="en-US" altLang="en-US" sz="2400"/>
          </a:p>
        </p:txBody>
      </p:sp>
      <p:sp>
        <p:nvSpPr>
          <p:cNvPr id="48290" name="Rectangle 262"/>
          <p:cNvSpPr>
            <a:spLocks noChangeArrowheads="1"/>
          </p:cNvSpPr>
          <p:nvPr/>
        </p:nvSpPr>
        <p:spPr bwMode="auto">
          <a:xfrm>
            <a:off x="8350250"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1" name="Rectangle 263"/>
          <p:cNvSpPr>
            <a:spLocks noChangeArrowheads="1"/>
          </p:cNvSpPr>
          <p:nvPr/>
        </p:nvSpPr>
        <p:spPr bwMode="auto">
          <a:xfrm>
            <a:off x="9080501" y="41354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292" name="Rectangle 264"/>
          <p:cNvSpPr>
            <a:spLocks noChangeArrowheads="1"/>
          </p:cNvSpPr>
          <p:nvPr/>
        </p:nvSpPr>
        <p:spPr bwMode="auto">
          <a:xfrm>
            <a:off x="9593263" y="41354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3" name="Rectangle 302"/>
          <p:cNvSpPr>
            <a:spLocks noChangeArrowheads="1"/>
          </p:cNvSpPr>
          <p:nvPr/>
        </p:nvSpPr>
        <p:spPr bwMode="auto">
          <a:xfrm>
            <a:off x="3922713" y="44338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5</a:t>
            </a:r>
            <a:endParaRPr lang="en-US" altLang="en-US" sz="2400"/>
          </a:p>
        </p:txBody>
      </p:sp>
      <p:sp>
        <p:nvSpPr>
          <p:cNvPr id="48294" name="Rectangle 303"/>
          <p:cNvSpPr>
            <a:spLocks noChangeArrowheads="1"/>
          </p:cNvSpPr>
          <p:nvPr/>
        </p:nvSpPr>
        <p:spPr bwMode="auto">
          <a:xfrm>
            <a:off x="40513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5" name="Rectangle 304"/>
          <p:cNvSpPr>
            <a:spLocks noChangeArrowheads="1"/>
          </p:cNvSpPr>
          <p:nvPr/>
        </p:nvSpPr>
        <p:spPr bwMode="auto">
          <a:xfrm>
            <a:off x="511333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0101</a:t>
            </a:r>
            <a:endParaRPr lang="en-US" altLang="en-US" sz="2400"/>
          </a:p>
        </p:txBody>
      </p:sp>
      <p:sp>
        <p:nvSpPr>
          <p:cNvPr id="48296" name="Rectangle 305"/>
          <p:cNvSpPr>
            <a:spLocks noChangeArrowheads="1"/>
          </p:cNvSpPr>
          <p:nvPr/>
        </p:nvSpPr>
        <p:spPr bwMode="auto">
          <a:xfrm>
            <a:off x="562610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7" name="Rectangle 306"/>
          <p:cNvSpPr>
            <a:spLocks noChangeArrowheads="1"/>
          </p:cNvSpPr>
          <p:nvPr/>
        </p:nvSpPr>
        <p:spPr bwMode="auto">
          <a:xfrm>
            <a:off x="652145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298" name="Rectangle 307"/>
          <p:cNvSpPr>
            <a:spLocks noChangeArrowheads="1"/>
          </p:cNvSpPr>
          <p:nvPr/>
        </p:nvSpPr>
        <p:spPr bwMode="auto">
          <a:xfrm>
            <a:off x="7032625"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299" name="Rectangle 308"/>
          <p:cNvSpPr>
            <a:spLocks noChangeArrowheads="1"/>
          </p:cNvSpPr>
          <p:nvPr/>
        </p:nvSpPr>
        <p:spPr bwMode="auto">
          <a:xfrm>
            <a:off x="7837489"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00" name="Rectangle 309"/>
          <p:cNvSpPr>
            <a:spLocks noChangeArrowheads="1"/>
          </p:cNvSpPr>
          <p:nvPr/>
        </p:nvSpPr>
        <p:spPr bwMode="auto">
          <a:xfrm>
            <a:off x="8350250"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1" name="Rectangle 310"/>
          <p:cNvSpPr>
            <a:spLocks noChangeArrowheads="1"/>
          </p:cNvSpPr>
          <p:nvPr/>
        </p:nvSpPr>
        <p:spPr bwMode="auto">
          <a:xfrm>
            <a:off x="9080501" y="44338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0010</a:t>
            </a:r>
            <a:endParaRPr lang="en-US" altLang="en-US" sz="2400"/>
          </a:p>
        </p:txBody>
      </p:sp>
      <p:sp>
        <p:nvSpPr>
          <p:cNvPr id="48302" name="Rectangle 311"/>
          <p:cNvSpPr>
            <a:spLocks noChangeArrowheads="1"/>
          </p:cNvSpPr>
          <p:nvPr/>
        </p:nvSpPr>
        <p:spPr bwMode="auto">
          <a:xfrm>
            <a:off x="9593263" y="44338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3" name="Rectangle 349"/>
          <p:cNvSpPr>
            <a:spLocks noChangeArrowheads="1"/>
          </p:cNvSpPr>
          <p:nvPr/>
        </p:nvSpPr>
        <p:spPr bwMode="auto">
          <a:xfrm>
            <a:off x="3922713" y="473233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6</a:t>
            </a:r>
            <a:endParaRPr lang="en-US" altLang="en-US" sz="2400"/>
          </a:p>
        </p:txBody>
      </p:sp>
      <p:sp>
        <p:nvSpPr>
          <p:cNvPr id="48304" name="Rectangle 350"/>
          <p:cNvSpPr>
            <a:spLocks noChangeArrowheads="1"/>
          </p:cNvSpPr>
          <p:nvPr/>
        </p:nvSpPr>
        <p:spPr bwMode="auto">
          <a:xfrm>
            <a:off x="40513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5" name="Rectangle 351"/>
          <p:cNvSpPr>
            <a:spLocks noChangeArrowheads="1"/>
          </p:cNvSpPr>
          <p:nvPr/>
        </p:nvSpPr>
        <p:spPr bwMode="auto">
          <a:xfrm>
            <a:off x="511333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0110</a:t>
            </a:r>
            <a:endParaRPr lang="en-US" altLang="en-US" sz="2400"/>
          </a:p>
        </p:txBody>
      </p:sp>
      <p:sp>
        <p:nvSpPr>
          <p:cNvPr id="48306" name="Rectangle 352"/>
          <p:cNvSpPr>
            <a:spLocks noChangeArrowheads="1"/>
          </p:cNvSpPr>
          <p:nvPr/>
        </p:nvSpPr>
        <p:spPr bwMode="auto">
          <a:xfrm>
            <a:off x="562610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7" name="Rectangle 353"/>
          <p:cNvSpPr>
            <a:spLocks noChangeArrowheads="1"/>
          </p:cNvSpPr>
          <p:nvPr/>
        </p:nvSpPr>
        <p:spPr bwMode="auto">
          <a:xfrm>
            <a:off x="652145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08" name="Rectangle 354"/>
          <p:cNvSpPr>
            <a:spLocks noChangeArrowheads="1"/>
          </p:cNvSpPr>
          <p:nvPr/>
        </p:nvSpPr>
        <p:spPr bwMode="auto">
          <a:xfrm>
            <a:off x="7032625"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09" name="Rectangle 355"/>
          <p:cNvSpPr>
            <a:spLocks noChangeArrowheads="1"/>
          </p:cNvSpPr>
          <p:nvPr/>
        </p:nvSpPr>
        <p:spPr bwMode="auto">
          <a:xfrm>
            <a:off x="7837489"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0" name="Rectangle 356"/>
          <p:cNvSpPr>
            <a:spLocks noChangeArrowheads="1"/>
          </p:cNvSpPr>
          <p:nvPr/>
        </p:nvSpPr>
        <p:spPr bwMode="auto">
          <a:xfrm>
            <a:off x="8350250"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1" name="Rectangle 357"/>
          <p:cNvSpPr>
            <a:spLocks noChangeArrowheads="1"/>
          </p:cNvSpPr>
          <p:nvPr/>
        </p:nvSpPr>
        <p:spPr bwMode="auto">
          <a:xfrm>
            <a:off x="9080501" y="473233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0011</a:t>
            </a:r>
            <a:endParaRPr lang="en-US" altLang="en-US" sz="2400"/>
          </a:p>
        </p:txBody>
      </p:sp>
      <p:sp>
        <p:nvSpPr>
          <p:cNvPr id="48312" name="Rectangle 358"/>
          <p:cNvSpPr>
            <a:spLocks noChangeArrowheads="1"/>
          </p:cNvSpPr>
          <p:nvPr/>
        </p:nvSpPr>
        <p:spPr bwMode="auto">
          <a:xfrm>
            <a:off x="9593263" y="473233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3" name="Rectangle 396"/>
          <p:cNvSpPr>
            <a:spLocks noChangeArrowheads="1"/>
          </p:cNvSpPr>
          <p:nvPr/>
        </p:nvSpPr>
        <p:spPr bwMode="auto">
          <a:xfrm>
            <a:off x="3922713" y="5030789"/>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7</a:t>
            </a:r>
            <a:endParaRPr lang="en-US" altLang="en-US" sz="2400"/>
          </a:p>
        </p:txBody>
      </p:sp>
      <p:sp>
        <p:nvSpPr>
          <p:cNvPr id="48314" name="Rectangle 397"/>
          <p:cNvSpPr>
            <a:spLocks noChangeArrowheads="1"/>
          </p:cNvSpPr>
          <p:nvPr/>
        </p:nvSpPr>
        <p:spPr bwMode="auto">
          <a:xfrm>
            <a:off x="40513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5" name="Rectangle 398"/>
          <p:cNvSpPr>
            <a:spLocks noChangeArrowheads="1"/>
          </p:cNvSpPr>
          <p:nvPr/>
        </p:nvSpPr>
        <p:spPr bwMode="auto">
          <a:xfrm>
            <a:off x="511333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0111</a:t>
            </a:r>
            <a:endParaRPr lang="en-US" altLang="en-US" sz="2400"/>
          </a:p>
        </p:txBody>
      </p:sp>
      <p:sp>
        <p:nvSpPr>
          <p:cNvPr id="48316" name="Rectangle 399"/>
          <p:cNvSpPr>
            <a:spLocks noChangeArrowheads="1"/>
          </p:cNvSpPr>
          <p:nvPr/>
        </p:nvSpPr>
        <p:spPr bwMode="auto">
          <a:xfrm>
            <a:off x="562610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7" name="Rectangle 400"/>
          <p:cNvSpPr>
            <a:spLocks noChangeArrowheads="1"/>
          </p:cNvSpPr>
          <p:nvPr/>
        </p:nvSpPr>
        <p:spPr bwMode="auto">
          <a:xfrm>
            <a:off x="652145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1010</a:t>
            </a:r>
            <a:endParaRPr lang="en-US" altLang="en-US" sz="2400"/>
          </a:p>
        </p:txBody>
      </p:sp>
      <p:sp>
        <p:nvSpPr>
          <p:cNvPr id="48318" name="Rectangle 401"/>
          <p:cNvSpPr>
            <a:spLocks noChangeArrowheads="1"/>
          </p:cNvSpPr>
          <p:nvPr/>
        </p:nvSpPr>
        <p:spPr bwMode="auto">
          <a:xfrm>
            <a:off x="7032625"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19" name="Rectangle 402"/>
          <p:cNvSpPr>
            <a:spLocks noChangeArrowheads="1"/>
          </p:cNvSpPr>
          <p:nvPr/>
        </p:nvSpPr>
        <p:spPr bwMode="auto">
          <a:xfrm>
            <a:off x="7837489"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20" name="Rectangle 403"/>
          <p:cNvSpPr>
            <a:spLocks noChangeArrowheads="1"/>
          </p:cNvSpPr>
          <p:nvPr/>
        </p:nvSpPr>
        <p:spPr bwMode="auto">
          <a:xfrm>
            <a:off x="8350250"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1" name="Rectangle 404"/>
          <p:cNvSpPr>
            <a:spLocks noChangeArrowheads="1"/>
          </p:cNvSpPr>
          <p:nvPr/>
        </p:nvSpPr>
        <p:spPr bwMode="auto">
          <a:xfrm>
            <a:off x="9080501" y="5030789"/>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0001</a:t>
            </a:r>
            <a:endParaRPr lang="en-US" altLang="en-US" sz="2400"/>
          </a:p>
        </p:txBody>
      </p:sp>
      <p:sp>
        <p:nvSpPr>
          <p:cNvPr id="48322" name="Rectangle 405"/>
          <p:cNvSpPr>
            <a:spLocks noChangeArrowheads="1"/>
          </p:cNvSpPr>
          <p:nvPr/>
        </p:nvSpPr>
        <p:spPr bwMode="auto">
          <a:xfrm>
            <a:off x="9593263" y="5030789"/>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3" name="Rectangle 444"/>
          <p:cNvSpPr>
            <a:spLocks noChangeArrowheads="1"/>
          </p:cNvSpPr>
          <p:nvPr/>
        </p:nvSpPr>
        <p:spPr bwMode="auto">
          <a:xfrm>
            <a:off x="3922713" y="533082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8</a:t>
            </a:r>
            <a:endParaRPr lang="en-US" altLang="en-US" sz="2400"/>
          </a:p>
        </p:txBody>
      </p:sp>
      <p:sp>
        <p:nvSpPr>
          <p:cNvPr id="48324" name="Rectangle 445"/>
          <p:cNvSpPr>
            <a:spLocks noChangeArrowheads="1"/>
          </p:cNvSpPr>
          <p:nvPr/>
        </p:nvSpPr>
        <p:spPr bwMode="auto">
          <a:xfrm>
            <a:off x="40513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5" name="Rectangle 446"/>
          <p:cNvSpPr>
            <a:spLocks noChangeArrowheads="1"/>
          </p:cNvSpPr>
          <p:nvPr/>
        </p:nvSpPr>
        <p:spPr bwMode="auto">
          <a:xfrm>
            <a:off x="511333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26" name="Rectangle 447"/>
          <p:cNvSpPr>
            <a:spLocks noChangeArrowheads="1"/>
          </p:cNvSpPr>
          <p:nvPr/>
        </p:nvSpPr>
        <p:spPr bwMode="auto">
          <a:xfrm>
            <a:off x="562610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7" name="Rectangle 448"/>
          <p:cNvSpPr>
            <a:spLocks noChangeArrowheads="1"/>
          </p:cNvSpPr>
          <p:nvPr/>
        </p:nvSpPr>
        <p:spPr bwMode="auto">
          <a:xfrm>
            <a:off x="652145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1011</a:t>
            </a:r>
            <a:endParaRPr lang="en-US" altLang="en-US" sz="2400"/>
          </a:p>
        </p:txBody>
      </p:sp>
      <p:sp>
        <p:nvSpPr>
          <p:cNvPr id="48328" name="Rectangle 449"/>
          <p:cNvSpPr>
            <a:spLocks noChangeArrowheads="1"/>
          </p:cNvSpPr>
          <p:nvPr/>
        </p:nvSpPr>
        <p:spPr bwMode="auto">
          <a:xfrm>
            <a:off x="7032625"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29" name="Rectangle 450"/>
          <p:cNvSpPr>
            <a:spLocks noChangeArrowheads="1"/>
          </p:cNvSpPr>
          <p:nvPr/>
        </p:nvSpPr>
        <p:spPr bwMode="auto">
          <a:xfrm>
            <a:off x="7837489"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30" name="Rectangle 451"/>
          <p:cNvSpPr>
            <a:spLocks noChangeArrowheads="1"/>
          </p:cNvSpPr>
          <p:nvPr/>
        </p:nvSpPr>
        <p:spPr bwMode="auto">
          <a:xfrm>
            <a:off x="8350250"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1" name="Rectangle 452"/>
          <p:cNvSpPr>
            <a:spLocks noChangeArrowheads="1"/>
          </p:cNvSpPr>
          <p:nvPr/>
        </p:nvSpPr>
        <p:spPr bwMode="auto">
          <a:xfrm>
            <a:off x="9080501" y="533082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2" name="Rectangle 453"/>
          <p:cNvSpPr>
            <a:spLocks noChangeArrowheads="1"/>
          </p:cNvSpPr>
          <p:nvPr/>
        </p:nvSpPr>
        <p:spPr bwMode="auto">
          <a:xfrm>
            <a:off x="9593263" y="533082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3" name="Rectangle 491"/>
          <p:cNvSpPr>
            <a:spLocks noChangeArrowheads="1"/>
          </p:cNvSpPr>
          <p:nvPr/>
        </p:nvSpPr>
        <p:spPr bwMode="auto">
          <a:xfrm>
            <a:off x="3922713"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9</a:t>
            </a:r>
            <a:endParaRPr lang="en-US" altLang="en-US" sz="2400"/>
          </a:p>
        </p:txBody>
      </p:sp>
      <p:sp>
        <p:nvSpPr>
          <p:cNvPr id="48334" name="Rectangle 492"/>
          <p:cNvSpPr>
            <a:spLocks noChangeArrowheads="1"/>
          </p:cNvSpPr>
          <p:nvPr/>
        </p:nvSpPr>
        <p:spPr bwMode="auto">
          <a:xfrm>
            <a:off x="40513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5" name="Rectangle 493"/>
          <p:cNvSpPr>
            <a:spLocks noChangeArrowheads="1"/>
          </p:cNvSpPr>
          <p:nvPr/>
        </p:nvSpPr>
        <p:spPr bwMode="auto">
          <a:xfrm>
            <a:off x="511333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1001</a:t>
            </a:r>
            <a:endParaRPr lang="en-US" altLang="en-US" sz="2400"/>
          </a:p>
        </p:txBody>
      </p:sp>
      <p:sp>
        <p:nvSpPr>
          <p:cNvPr id="48336" name="Rectangle 494"/>
          <p:cNvSpPr>
            <a:spLocks noChangeArrowheads="1"/>
          </p:cNvSpPr>
          <p:nvPr/>
        </p:nvSpPr>
        <p:spPr bwMode="auto">
          <a:xfrm>
            <a:off x="562610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37" name="Rectangle 495"/>
          <p:cNvSpPr>
            <a:spLocks noChangeArrowheads="1"/>
          </p:cNvSpPr>
          <p:nvPr/>
        </p:nvSpPr>
        <p:spPr bwMode="auto">
          <a:xfrm>
            <a:off x="6521450" y="5629276"/>
            <a:ext cx="129844"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a:t>
            </a:r>
            <a:endParaRPr lang="en-US" altLang="en-US" sz="2400"/>
          </a:p>
        </p:txBody>
      </p:sp>
      <p:sp>
        <p:nvSpPr>
          <p:cNvPr id="48338" name="Rectangle 496"/>
          <p:cNvSpPr>
            <a:spLocks noChangeArrowheads="1"/>
          </p:cNvSpPr>
          <p:nvPr/>
        </p:nvSpPr>
        <p:spPr bwMode="auto">
          <a:xfrm>
            <a:off x="6650038" y="5629276"/>
            <a:ext cx="389530"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a:t>
            </a:r>
            <a:endParaRPr lang="en-US" altLang="en-US" sz="2400"/>
          </a:p>
        </p:txBody>
      </p:sp>
      <p:sp>
        <p:nvSpPr>
          <p:cNvPr id="48339" name="Rectangle 497"/>
          <p:cNvSpPr>
            <a:spLocks noChangeArrowheads="1"/>
          </p:cNvSpPr>
          <p:nvPr/>
        </p:nvSpPr>
        <p:spPr bwMode="auto">
          <a:xfrm>
            <a:off x="7032625"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0" name="Rectangle 498"/>
          <p:cNvSpPr>
            <a:spLocks noChangeArrowheads="1"/>
          </p:cNvSpPr>
          <p:nvPr/>
        </p:nvSpPr>
        <p:spPr bwMode="auto">
          <a:xfrm>
            <a:off x="7837489"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1111</a:t>
            </a:r>
            <a:endParaRPr lang="en-US" altLang="en-US" sz="2400"/>
          </a:p>
        </p:txBody>
      </p:sp>
      <p:sp>
        <p:nvSpPr>
          <p:cNvPr id="48341" name="Rectangle 499"/>
          <p:cNvSpPr>
            <a:spLocks noChangeArrowheads="1"/>
          </p:cNvSpPr>
          <p:nvPr/>
        </p:nvSpPr>
        <p:spPr bwMode="auto">
          <a:xfrm>
            <a:off x="8350250"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2" name="Rectangle 500"/>
          <p:cNvSpPr>
            <a:spLocks noChangeArrowheads="1"/>
          </p:cNvSpPr>
          <p:nvPr/>
        </p:nvSpPr>
        <p:spPr bwMode="auto">
          <a:xfrm>
            <a:off x="9080501" y="5629276"/>
            <a:ext cx="519373"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1000</a:t>
            </a:r>
            <a:endParaRPr lang="en-US" altLang="en-US" sz="2400"/>
          </a:p>
        </p:txBody>
      </p:sp>
      <p:sp>
        <p:nvSpPr>
          <p:cNvPr id="48343" name="Rectangle 501"/>
          <p:cNvSpPr>
            <a:spLocks noChangeArrowheads="1"/>
          </p:cNvSpPr>
          <p:nvPr/>
        </p:nvSpPr>
        <p:spPr bwMode="auto">
          <a:xfrm>
            <a:off x="9593263" y="5629276"/>
            <a:ext cx="57708" cy="307777"/>
          </a:xfrm>
          <a:prstGeom prst="rect">
            <a:avLst/>
          </a:prstGeom>
          <a:noFill/>
          <a:ln w="9525">
            <a:noFill/>
            <a:miter lim="800000"/>
            <a:headEnd/>
            <a:tailEnd/>
          </a:ln>
        </p:spPr>
        <p:txBody>
          <a:bodyPr wrap="none" lIns="0" tIns="0" rIns="0" bIns="0">
            <a:spAutoFit/>
          </a:bodyPr>
          <a:lstStyle/>
          <a:p>
            <a:pPr>
              <a:spcBef>
                <a:spcPct val="20000"/>
              </a:spcBef>
              <a:buFont typeface="Wingdings" pitchFamily="2" charset="2"/>
              <a:buNone/>
            </a:pPr>
            <a:r>
              <a:rPr lang="en-US" altLang="en-US" sz="2000">
                <a:solidFill>
                  <a:srgbClr val="000000"/>
                </a:solidFill>
              </a:rPr>
              <a:t> </a:t>
            </a:r>
            <a:endParaRPr lang="en-US" altLang="en-US" sz="2400"/>
          </a:p>
        </p:txBody>
      </p:sp>
      <p:sp>
        <p:nvSpPr>
          <p:cNvPr id="48344" name="Rectangle 574"/>
          <p:cNvSpPr>
            <a:spLocks noChangeArrowheads="1"/>
          </p:cNvSpPr>
          <p:nvPr/>
        </p:nvSpPr>
        <p:spPr bwMode="auto">
          <a:xfrm>
            <a:off x="2117726" y="1295401"/>
            <a:ext cx="7972425" cy="830997"/>
          </a:xfrm>
          <a:prstGeom prst="rect">
            <a:avLst/>
          </a:prstGeom>
          <a:noFill/>
          <a:ln w="1588">
            <a:noFill/>
            <a:miter lim="800000"/>
            <a:headEnd/>
            <a:tailEnd/>
          </a:ln>
          <a:effectLst/>
        </p:spPr>
        <p:txBody>
          <a:bodyPr>
            <a:spAutoFit/>
          </a:bodyPr>
          <a:lstStyle/>
          <a:p>
            <a:pPr>
              <a:buClr>
                <a:schemeClr val="hlink"/>
              </a:buClr>
              <a:buFont typeface="Wingdings" pitchFamily="2" charset="2"/>
              <a:buChar char="§"/>
            </a:pPr>
            <a:r>
              <a:rPr lang="en-US" altLang="en-US" sz="2400">
                <a:cs typeface="Times New Roman" pitchFamily="18" charset="0"/>
              </a:rPr>
              <a:t> There are over 8,000 ways that you can chose 10 elements from the 16 binary numbers of 4 bits.   A few are useful:</a:t>
            </a:r>
            <a:r>
              <a:rPr lang="en-US" altLang="en-US" sz="1100"/>
              <a:t> </a:t>
            </a:r>
            <a:endParaRPr lang="en-US" altLang="en-US" sz="240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p:cNvSpPr>
            <a:spLocks noGrp="1"/>
          </p:cNvSpPr>
          <p:nvPr>
            <p:ph type="sldNum" sz="quarter" idx="10"/>
          </p:nvPr>
        </p:nvSpPr>
        <p:spPr>
          <a:noFill/>
          <a:ln>
            <a:miter lim="800000"/>
            <a:headEnd/>
            <a:tailEnd/>
          </a:ln>
        </p:spPr>
        <p:txBody>
          <a:bodyPr/>
          <a:lstStyle/>
          <a:p>
            <a:r>
              <a:rPr lang="en-US" altLang="en-US"/>
              <a:t>Chapter 1            </a:t>
            </a:r>
            <a:fld id="{BCEE5405-A0A2-4D78-B2B3-32B56C86E423}" type="slidenum">
              <a:rPr lang="en-US" altLang="en-US"/>
              <a:pPr/>
              <a:t>56</a:t>
            </a:fld>
            <a:endParaRPr lang="en-US" altLang="en-US"/>
          </a:p>
        </p:txBody>
      </p:sp>
      <p:sp>
        <p:nvSpPr>
          <p:cNvPr id="49155" name="Rectangle 2"/>
          <p:cNvSpPr>
            <a:spLocks noGrp="1" noChangeArrowheads="1"/>
          </p:cNvSpPr>
          <p:nvPr>
            <p:ph type="title"/>
          </p:nvPr>
        </p:nvSpPr>
        <p:spPr>
          <a:xfrm>
            <a:off x="838200" y="365125"/>
            <a:ext cx="9218240" cy="687611"/>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US" altLang="en-US" dirty="0">
                <a:latin typeface="Arial Black" panose="020B0A04020102020204" pitchFamily="34" charset="0"/>
              </a:rPr>
              <a:t>Binary Coded Decimal (BCD)</a:t>
            </a:r>
          </a:p>
        </p:txBody>
      </p:sp>
      <p:sp>
        <p:nvSpPr>
          <p:cNvPr id="49156" name="Rectangle 3"/>
          <p:cNvSpPr>
            <a:spLocks noGrp="1" noChangeArrowheads="1"/>
          </p:cNvSpPr>
          <p:nvPr>
            <p:ph type="body" idx="1"/>
          </p:nvPr>
        </p:nvSpPr>
        <p:spPr>
          <a:xfrm>
            <a:off x="838200" y="1196752"/>
            <a:ext cx="10515600" cy="4351338"/>
          </a:xfrm>
        </p:spPr>
        <p:txBody>
          <a:bodyPr>
            <a:noAutofit/>
          </a:bodyPr>
          <a:lstStyle/>
          <a:p>
            <a:pPr algn="just">
              <a:lnSpc>
                <a:spcPct val="150000"/>
              </a:lnSpc>
            </a:pPr>
            <a:r>
              <a:rPr lang="en-US" altLang="en-US" sz="2400" b="1" dirty="0">
                <a:latin typeface="Arial" panose="020B0604020202020204" pitchFamily="34" charset="0"/>
                <a:cs typeface="Arial" panose="020B0604020202020204" pitchFamily="34" charset="0"/>
              </a:rPr>
              <a:t>The BCD code is the 8,4,2,1 code.</a:t>
            </a:r>
            <a:endParaRPr lang="en-US" altLang="en-US" sz="2400" dirty="0">
              <a:latin typeface="Arial" panose="020B0604020202020204" pitchFamily="34" charset="0"/>
              <a:cs typeface="Arial" panose="020B0604020202020204" pitchFamily="34" charset="0"/>
            </a:endParaRPr>
          </a:p>
          <a:p>
            <a:pPr algn="just">
              <a:lnSpc>
                <a:spcPct val="150000"/>
              </a:lnSpc>
            </a:pPr>
            <a:r>
              <a:rPr lang="en-US" altLang="en-US" sz="2400" b="1" dirty="0">
                <a:latin typeface="Arial" panose="020B0604020202020204" pitchFamily="34" charset="0"/>
                <a:cs typeface="Arial" panose="020B0604020202020204" pitchFamily="34" charset="0"/>
              </a:rPr>
              <a:t>This code is the simplest, most intuitive binary code for decimal digits and uses the same powers of 2 as a binary number, but only encodes the first ten values from 0 to 9.</a:t>
            </a:r>
            <a:endParaRPr lang="en-US" altLang="en-US" sz="2400" dirty="0">
              <a:latin typeface="Arial" panose="020B0604020202020204" pitchFamily="34" charset="0"/>
              <a:cs typeface="Arial" panose="020B0604020202020204" pitchFamily="34" charset="0"/>
            </a:endParaRPr>
          </a:p>
          <a:p>
            <a:pPr algn="just">
              <a:lnSpc>
                <a:spcPct val="150000"/>
              </a:lnSpc>
            </a:pPr>
            <a:r>
              <a:rPr lang="en-US" altLang="en-US" sz="2400" b="1" dirty="0">
                <a:latin typeface="Arial" panose="020B0604020202020204" pitchFamily="34" charset="0"/>
                <a:cs typeface="Arial" panose="020B0604020202020204" pitchFamily="34" charset="0"/>
              </a:rPr>
              <a:t>Example:  1001 (9) = 1000 (8) + 0001 (1)</a:t>
            </a:r>
          </a:p>
          <a:p>
            <a:pPr algn="just">
              <a:lnSpc>
                <a:spcPct val="150000"/>
              </a:lnSpc>
            </a:pPr>
            <a:r>
              <a:rPr lang="en-US" altLang="en-US" sz="2400" b="1" dirty="0">
                <a:latin typeface="Arial" panose="020B0604020202020204" pitchFamily="34" charset="0"/>
                <a:cs typeface="Arial" panose="020B0604020202020204" pitchFamily="34" charset="0"/>
              </a:rPr>
              <a:t>How many “invalid” code words are there?</a:t>
            </a:r>
          </a:p>
          <a:p>
            <a:pPr algn="just">
              <a:lnSpc>
                <a:spcPct val="150000"/>
              </a:lnSpc>
            </a:pPr>
            <a:r>
              <a:rPr lang="en-US" altLang="en-US" sz="2400" b="1" dirty="0">
                <a:latin typeface="Arial" panose="020B0604020202020204" pitchFamily="34" charset="0"/>
                <a:cs typeface="Arial" panose="020B0604020202020204" pitchFamily="34" charset="0"/>
              </a:rPr>
              <a:t>What are the “invalid” code words?</a:t>
            </a:r>
            <a:endParaRPr lang="en-US" altLang="en-US" sz="2400" dirty="0">
              <a:latin typeface="Arial" panose="020B0604020202020204" pitchFamily="34" charset="0"/>
              <a:cs typeface="Arial" panose="020B0604020202020204" pitchFamily="34" charset="0"/>
            </a:endParaRPr>
          </a:p>
          <a:p>
            <a:pPr lvl="1" algn="just">
              <a:lnSpc>
                <a:spcPct val="150000"/>
              </a:lnSpc>
              <a:buFontTx/>
              <a:buNone/>
            </a:pPr>
            <a:r>
              <a:rPr lang="en-US" altLang="en-US" b="1" dirty="0">
                <a:latin typeface="Arial" panose="020B0604020202020204" pitchFamily="34" charset="0"/>
                <a:cs typeface="Arial" panose="020B0604020202020204" pitchFamily="34" charset="0"/>
              </a:rPr>
              <a:t>                          </a:t>
            </a:r>
            <a:endParaRPr lang="en-US" altLang="en-US" dirty="0">
              <a:latin typeface="Arial" panose="020B0604020202020204" pitchFamily="34" charset="0"/>
              <a:cs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p:cNvSpPr>
            <a:spLocks noGrp="1"/>
          </p:cNvSpPr>
          <p:nvPr>
            <p:ph type="sldNum" sz="quarter" idx="10"/>
          </p:nvPr>
        </p:nvSpPr>
        <p:spPr>
          <a:noFill/>
          <a:ln>
            <a:miter lim="800000"/>
            <a:headEnd/>
            <a:tailEnd/>
          </a:ln>
        </p:spPr>
        <p:txBody>
          <a:bodyPr/>
          <a:lstStyle/>
          <a:p>
            <a:r>
              <a:rPr lang="en-US" altLang="en-US"/>
              <a:t>Chapter 1            </a:t>
            </a:r>
            <a:fld id="{5DE1DCE0-CC96-4BCE-BA16-B9B4C2FB9483}" type="slidenum">
              <a:rPr lang="en-US" altLang="en-US"/>
              <a:pPr/>
              <a:t>57</a:t>
            </a:fld>
            <a:endParaRPr lang="en-US" altLang="en-US"/>
          </a:p>
        </p:txBody>
      </p:sp>
      <p:sp>
        <p:nvSpPr>
          <p:cNvPr id="51203" name="Rectangle 3"/>
          <p:cNvSpPr>
            <a:spLocks noGrp="1" noChangeArrowheads="1"/>
          </p:cNvSpPr>
          <p:nvPr>
            <p:ph type="body" idx="1"/>
          </p:nvPr>
        </p:nvSpPr>
        <p:spPr>
          <a:xfrm>
            <a:off x="335361" y="1489075"/>
            <a:ext cx="10513168" cy="5551488"/>
          </a:xfrm>
          <a:noFill/>
        </p:spPr>
        <p:txBody>
          <a:body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b="1" dirty="0" smtClean="0"/>
          </a:p>
          <a:p>
            <a:endParaRPr lang="en-US" altLang="en-US" b="1" dirty="0"/>
          </a:p>
          <a:p>
            <a:r>
              <a:rPr lang="en-US" altLang="en-US" b="1" dirty="0" smtClean="0"/>
              <a:t>What </a:t>
            </a:r>
            <a:r>
              <a:rPr lang="en-US" altLang="en-US" b="1" dirty="0"/>
              <a:t>interesting property is common to these two codes?</a:t>
            </a:r>
          </a:p>
        </p:txBody>
      </p:sp>
      <p:sp>
        <p:nvSpPr>
          <p:cNvPr id="51204" name="Rectangle 2"/>
          <p:cNvSpPr>
            <a:spLocks noGrp="1" noChangeArrowheads="1"/>
          </p:cNvSpPr>
          <p:nvPr>
            <p:ph type="title"/>
          </p:nvPr>
        </p:nvSpPr>
        <p:spPr>
          <a:xfrm>
            <a:off x="2212975" y="1"/>
            <a:ext cx="7799388" cy="1127125"/>
          </a:xfrm>
        </p:spPr>
        <p:txBody>
          <a:bodyPr>
            <a:normAutofit fontScale="90000"/>
          </a:bodyPr>
          <a:lstStyle/>
          <a:p>
            <a:r>
              <a:rPr lang="en-US" altLang="en-US"/>
              <a:t>Excess 3 Code and 8, 4, –2, –1 Code</a:t>
            </a:r>
          </a:p>
        </p:txBody>
      </p:sp>
      <p:graphicFrame>
        <p:nvGraphicFramePr>
          <p:cNvPr id="209530" name="Group 634">
            <a:extLst>
              <a:ext uri="{FF2B5EF4-FFF2-40B4-BE49-F238E27FC236}">
                <a16:creationId xmlns="" xmlns:a16="http://schemas.microsoft.com/office/drawing/2014/main" id="{F1EACE2E-075F-4216-8F20-258DF7464ABE}"/>
              </a:ext>
            </a:extLst>
          </p:cNvPr>
          <p:cNvGraphicFramePr>
            <a:graphicFrameLocks noGrp="1"/>
          </p:cNvGraphicFramePr>
          <p:nvPr/>
        </p:nvGraphicFramePr>
        <p:xfrm>
          <a:off x="3048001" y="1279525"/>
          <a:ext cx="5013325" cy="4358640"/>
        </p:xfrm>
        <a:graphic>
          <a:graphicData uri="http://schemas.openxmlformats.org/drawingml/2006/table">
            <a:tbl>
              <a:tblPr/>
              <a:tblGrid>
                <a:gridCol w="1508125">
                  <a:extLst>
                    <a:ext uri="{9D8B030D-6E8A-4147-A177-3AD203B41FA5}">
                      <a16:colId xmlns="" xmlns:a16="http://schemas.microsoft.com/office/drawing/2014/main" val="3577714530"/>
                    </a:ext>
                  </a:extLst>
                </a:gridCol>
                <a:gridCol w="1539875">
                  <a:extLst>
                    <a:ext uri="{9D8B030D-6E8A-4147-A177-3AD203B41FA5}">
                      <a16:colId xmlns="" xmlns:a16="http://schemas.microsoft.com/office/drawing/2014/main" val="3004949874"/>
                    </a:ext>
                  </a:extLst>
                </a:gridCol>
                <a:gridCol w="1965325">
                  <a:extLst>
                    <a:ext uri="{9D8B030D-6E8A-4147-A177-3AD203B41FA5}">
                      <a16:colId xmlns="" xmlns:a16="http://schemas.microsoft.com/office/drawing/2014/main" val="784399030"/>
                    </a:ext>
                  </a:extLst>
                </a:gridCol>
              </a:tblGrid>
              <a:tr h="246063">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Decimal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Excess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8, 4,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2,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715167408"/>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50575717"/>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699425932"/>
                  </a:ext>
                </a:extLst>
              </a:tr>
              <a:tr h="1666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6118247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039537833"/>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0100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5416401"/>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015448759"/>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9285482"/>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2637279501"/>
                  </a:ext>
                </a:extLst>
              </a:tr>
              <a:tr h="395288">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1000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378688759"/>
                  </a:ext>
                </a:extLst>
              </a:tr>
              <a:tr h="168275">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a:ln>
                            <a:noFill/>
                          </a:ln>
                          <a:solidFill>
                            <a:schemeClr val="tx1"/>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chemeClr val="hlink"/>
                        </a:buClr>
                        <a:defRPr sz="2800">
                          <a:solidFill>
                            <a:schemeClr val="tx1"/>
                          </a:solidFill>
                          <a:latin typeface="Times New Roman" panose="02020603050405020304" pitchFamily="18" charset="0"/>
                        </a:defRPr>
                      </a:lvl1pPr>
                      <a:lvl2pPr>
                        <a:buClr>
                          <a:schemeClr val="hlink"/>
                        </a:buClr>
                        <a:buSzPct val="150000"/>
                        <a:defRPr sz="2400">
                          <a:solidFill>
                            <a:schemeClr val="tx1"/>
                          </a:solidFill>
                          <a:latin typeface="Times New Roman" panose="02020603050405020304" pitchFamily="18" charset="0"/>
                        </a:defRPr>
                      </a:lvl2pPr>
                      <a:lvl3pPr>
                        <a:buClr>
                          <a:schemeClr val="hlink"/>
                        </a:buClr>
                        <a:defRPr sz="2000">
                          <a:solidFill>
                            <a:schemeClr val="tx1"/>
                          </a:solidFill>
                          <a:latin typeface="Times New Roman" panose="02020603050405020304" pitchFamily="18" charset="0"/>
                        </a:defRPr>
                      </a:lvl3pPr>
                      <a:lvl4pPr>
                        <a:buClr>
                          <a:schemeClr val="hlink"/>
                        </a:buClr>
                        <a:buSzPct val="150000"/>
                        <a:defRPr>
                          <a:solidFill>
                            <a:schemeClr val="tx1"/>
                          </a:solidFill>
                          <a:latin typeface="Times New Roman" panose="02020603050405020304" pitchFamily="18" charset="0"/>
                        </a:defRPr>
                      </a:lvl4pPr>
                      <a:lvl5pPr>
                        <a:buClr>
                          <a:schemeClr val="hlink"/>
                        </a:buClr>
                        <a:defRPr>
                          <a:solidFill>
                            <a:schemeClr val="tx1"/>
                          </a:solidFill>
                          <a:latin typeface="Times New Roman" panose="02020603050405020304" pitchFamily="18" charset="0"/>
                        </a:defRPr>
                      </a:lvl5pPr>
                      <a:lvl6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6pPr>
                      <a:lvl7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7pPr>
                      <a:lvl8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8pPr>
                      <a:lvl9pPr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rPr>
                        <a:t>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185398059"/>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89ED1C-E064-EBF7-AFEF-BEC3139611C1}"/>
              </a:ext>
            </a:extLst>
          </p:cNvPr>
          <p:cNvSpPr>
            <a:spLocks noGrp="1"/>
          </p:cNvSpPr>
          <p:nvPr>
            <p:ph type="title"/>
          </p:nvPr>
        </p:nvSpPr>
        <p:spPr>
          <a:xfrm>
            <a:off x="838200" y="188640"/>
            <a:ext cx="9362256" cy="97737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a:r>
              <a:rPr lang="en-IN" b="1" dirty="0" smtClean="0">
                <a:latin typeface="Arial Black" panose="020B0A04020102020204" pitchFamily="34" charset="0"/>
              </a:rPr>
              <a:t/>
            </a:r>
            <a:br>
              <a:rPr lang="en-IN" b="1" dirty="0" smtClean="0">
                <a:latin typeface="Arial Black" panose="020B0A04020102020204" pitchFamily="34" charset="0"/>
              </a:rPr>
            </a:br>
            <a:r>
              <a:rPr lang="en-IN" b="1" dirty="0" smtClean="0">
                <a:latin typeface="Arial Black" panose="020B0A04020102020204" pitchFamily="34" charset="0"/>
              </a:rPr>
              <a:t>GRAY CODE</a:t>
            </a:r>
            <a:br>
              <a:rPr lang="en-IN" b="1" dirty="0" smtClean="0">
                <a:latin typeface="Arial Black" panose="020B0A04020102020204" pitchFamily="34" charset="0"/>
              </a:rPr>
            </a:br>
            <a:endParaRPr lang="en-IN" b="1" dirty="0">
              <a:latin typeface="Arial Black" panose="020B0A04020102020204" pitchFamily="34" charset="0"/>
            </a:endParaRPr>
          </a:p>
        </p:txBody>
      </p:sp>
      <p:sp>
        <p:nvSpPr>
          <p:cNvPr id="3" name="Content Placeholder 2">
            <a:extLst>
              <a:ext uri="{FF2B5EF4-FFF2-40B4-BE49-F238E27FC236}">
                <a16:creationId xmlns="" xmlns:a16="http://schemas.microsoft.com/office/drawing/2014/main" id="{05F0C53B-72ED-CE08-5347-DBEFD446787B}"/>
              </a:ext>
            </a:extLst>
          </p:cNvPr>
          <p:cNvSpPr>
            <a:spLocks noGrp="1"/>
          </p:cNvSpPr>
          <p:nvPr>
            <p:ph idx="1"/>
          </p:nvPr>
        </p:nvSpPr>
        <p:spPr>
          <a:xfrm>
            <a:off x="838200" y="1166018"/>
            <a:ext cx="10744200" cy="5079207"/>
          </a:xfrm>
        </p:spPr>
        <p:txBody>
          <a:bodyPr/>
          <a:lstStyle/>
          <a:p>
            <a:pPr algn="just" fontAlgn="base"/>
            <a:r>
              <a:rPr lang="en-US" sz="2400" b="0" i="0" dirty="0">
                <a:solidFill>
                  <a:srgbClr val="222222"/>
                </a:solidFill>
                <a:effectLst/>
                <a:latin typeface="Arial" panose="020B0604020202020204" pitchFamily="34" charset="0"/>
                <a:cs typeface="Arial" panose="020B0604020202020204" pitchFamily="34" charset="0"/>
              </a:rPr>
              <a:t>Gray code is the arrangement of binary number system such that each incremental value can </a:t>
            </a:r>
            <a:r>
              <a:rPr lang="en-US" sz="2400" b="0" i="0" u="sng" dirty="0">
                <a:solidFill>
                  <a:srgbClr val="FF0000"/>
                </a:solidFill>
                <a:effectLst/>
                <a:latin typeface="Arial" panose="020B0604020202020204" pitchFamily="34" charset="0"/>
                <a:cs typeface="Arial" panose="020B0604020202020204" pitchFamily="34" charset="0"/>
              </a:rPr>
              <a:t>only differ by one bit</a:t>
            </a:r>
            <a:r>
              <a:rPr lang="en-US" sz="2400" b="0" i="0" dirty="0">
                <a:solidFill>
                  <a:srgbClr val="222222"/>
                </a:solidFill>
                <a:effectLst/>
                <a:latin typeface="Arial" panose="020B0604020202020204" pitchFamily="34" charset="0"/>
                <a:cs typeface="Arial" panose="020B0604020202020204" pitchFamily="34" charset="0"/>
              </a:rPr>
              <a:t>. </a:t>
            </a:r>
          </a:p>
          <a:p>
            <a:pPr algn="just" fontAlgn="base"/>
            <a:r>
              <a:rPr lang="en-US" sz="2400" b="0" i="0" dirty="0">
                <a:solidFill>
                  <a:srgbClr val="222222"/>
                </a:solidFill>
                <a:effectLst/>
                <a:latin typeface="Arial" panose="020B0604020202020204" pitchFamily="34" charset="0"/>
                <a:cs typeface="Arial" panose="020B0604020202020204" pitchFamily="34" charset="0"/>
              </a:rPr>
              <a:t>This code is also known as </a:t>
            </a:r>
            <a:r>
              <a:rPr lang="en-US" sz="2400" b="1" i="0" dirty="0">
                <a:solidFill>
                  <a:srgbClr val="222222"/>
                </a:solidFill>
                <a:effectLst/>
                <a:latin typeface="Arial" panose="020B0604020202020204" pitchFamily="34" charset="0"/>
                <a:cs typeface="Arial" panose="020B0604020202020204" pitchFamily="34" charset="0"/>
              </a:rPr>
              <a:t>Reflected Binary Code</a:t>
            </a:r>
            <a:r>
              <a:rPr lang="en-US" sz="2400" b="0" i="0" dirty="0">
                <a:solidFill>
                  <a:srgbClr val="222222"/>
                </a:solidFill>
                <a:effectLst/>
                <a:latin typeface="Arial" panose="020B0604020202020204" pitchFamily="34" charset="0"/>
                <a:cs typeface="Arial" panose="020B0604020202020204" pitchFamily="34" charset="0"/>
              </a:rPr>
              <a:t> (RBC), </a:t>
            </a:r>
            <a:r>
              <a:rPr lang="en-US" sz="2400" b="1" i="0" dirty="0">
                <a:solidFill>
                  <a:srgbClr val="222222"/>
                </a:solidFill>
                <a:effectLst/>
                <a:latin typeface="Arial" panose="020B0604020202020204" pitchFamily="34" charset="0"/>
                <a:cs typeface="Arial" panose="020B0604020202020204" pitchFamily="34" charset="0"/>
              </a:rPr>
              <a:t>Cyclic Code</a:t>
            </a:r>
            <a:r>
              <a:rPr lang="en-US" sz="2400" b="0" i="0" dirty="0">
                <a:solidFill>
                  <a:srgbClr val="222222"/>
                </a:solidFill>
                <a:effectLst/>
                <a:latin typeface="Arial" panose="020B0604020202020204" pitchFamily="34" charset="0"/>
                <a:cs typeface="Arial" panose="020B0604020202020204" pitchFamily="34" charset="0"/>
              </a:rPr>
              <a:t> and </a:t>
            </a:r>
            <a:r>
              <a:rPr lang="en-US" sz="2400" b="1" i="0" dirty="0">
                <a:solidFill>
                  <a:srgbClr val="222222"/>
                </a:solidFill>
                <a:effectLst/>
                <a:latin typeface="Arial" panose="020B0604020202020204" pitchFamily="34" charset="0"/>
                <a:cs typeface="Arial" panose="020B0604020202020204" pitchFamily="34" charset="0"/>
              </a:rPr>
              <a:t>Reflected </a:t>
            </a:r>
            <a:r>
              <a:rPr lang="en-US" sz="2400" b="1" i="0" u="none" strike="noStrike" dirty="0">
                <a:solidFill>
                  <a:srgbClr val="EB0254"/>
                </a:solidFill>
                <a:effectLst/>
                <a:latin typeface="Arial" panose="020B0604020202020204" pitchFamily="34" charset="0"/>
                <a:cs typeface="Arial" panose="020B0604020202020204" pitchFamily="34" charset="0"/>
                <a:hlinkClick r:id="rId2"/>
              </a:rPr>
              <a:t>Binary</a:t>
            </a:r>
            <a:r>
              <a:rPr lang="en-US" sz="2400" b="0" i="0" dirty="0">
                <a:solidFill>
                  <a:srgbClr val="222222"/>
                </a:solidFill>
                <a:effectLst/>
                <a:latin typeface="Arial" panose="020B0604020202020204" pitchFamily="34" charset="0"/>
                <a:cs typeface="Arial" panose="020B0604020202020204" pitchFamily="34" charset="0"/>
              </a:rPr>
              <a:t> (RB). The reason for calling this code as reflected binary code is the first N/2 values compared with those of the last N/2 values in reverse order. </a:t>
            </a:r>
          </a:p>
          <a:p>
            <a:pPr algn="just" fontAlgn="base"/>
            <a:r>
              <a:rPr lang="en-US" sz="2400" b="0" i="0" dirty="0">
                <a:solidFill>
                  <a:srgbClr val="222222"/>
                </a:solidFill>
                <a:effectLst/>
                <a:latin typeface="Arial" panose="020B0604020202020204" pitchFamily="34" charset="0"/>
                <a:cs typeface="Arial" panose="020B0604020202020204" pitchFamily="34" charset="0"/>
              </a:rPr>
              <a:t>In gray code when transverse from one step to another step the only one bit will be change of the group. This means that the two adjacent code numbers differ from each other by only one bit.</a:t>
            </a:r>
          </a:p>
          <a:p>
            <a:pPr algn="just" fontAlgn="base"/>
            <a:r>
              <a:rPr lang="en-US" sz="2400" b="0" i="0" dirty="0">
                <a:solidFill>
                  <a:srgbClr val="222222"/>
                </a:solidFill>
                <a:effectLst/>
                <a:latin typeface="Arial" panose="020B0604020202020204" pitchFamily="34" charset="0"/>
                <a:cs typeface="Arial" panose="020B0604020202020204" pitchFamily="34" charset="0"/>
              </a:rPr>
              <a:t>It is popular for unit distance code but it is not use from arithmetic operations. This code has some application like convert analog to digital, error correction in digital communication.</a:t>
            </a:r>
          </a:p>
          <a:p>
            <a:pPr marL="0" indent="0">
              <a:buNone/>
            </a:pPr>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 xmlns:a16="http://schemas.microsoft.com/office/drawing/2014/main" id="{7D37B639-FDA6-0684-45AF-035B3118412B}"/>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 xmlns:a16="http://schemas.microsoft.com/office/drawing/2014/main" id="{1609A94D-ED61-096C-2481-7711ECC9C801}"/>
              </a:ext>
            </a:extLst>
          </p:cNvPr>
          <p:cNvSpPr>
            <a:spLocks noGrp="1"/>
          </p:cNvSpPr>
          <p:nvPr>
            <p:ph type="sldNum" sz="quarter" idx="12"/>
          </p:nvPr>
        </p:nvSpPr>
        <p:spPr/>
        <p:txBody>
          <a:bodyPr/>
          <a:lstStyle/>
          <a:p>
            <a:fld id="{9B618960-8005-486C-9A75-10CB2AAC16F9}" type="slidenum">
              <a:rPr lang="en-US" smtClean="0"/>
              <a:pPr/>
              <a:t>58</a:t>
            </a:fld>
            <a:endParaRPr lang="en-US"/>
          </a:p>
        </p:txBody>
      </p:sp>
    </p:spTree>
    <p:extLst>
      <p:ext uri="{BB962C8B-B14F-4D97-AF65-F5344CB8AC3E}">
        <p14:creationId xmlns="" xmlns:p14="http://schemas.microsoft.com/office/powerpoint/2010/main" val="1806036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360EC6-46F5-CD14-B4F0-DB5526E69E8C}"/>
              </a:ext>
            </a:extLst>
          </p:cNvPr>
          <p:cNvSpPr>
            <a:spLocks noGrp="1"/>
          </p:cNvSpPr>
          <p:nvPr>
            <p:ph type="title"/>
          </p:nvPr>
        </p:nvSpPr>
        <p:spPr>
          <a:xfrm>
            <a:off x="479376" y="188641"/>
            <a:ext cx="10515600" cy="864096"/>
          </a:xfrm>
        </p:spPr>
        <p:style>
          <a:lnRef idx="2">
            <a:schemeClr val="accent2">
              <a:shade val="50000"/>
            </a:schemeClr>
          </a:lnRef>
          <a:fillRef idx="1">
            <a:schemeClr val="accent2"/>
          </a:fillRef>
          <a:effectRef idx="0">
            <a:schemeClr val="accent2"/>
          </a:effectRef>
          <a:fontRef idx="minor">
            <a:schemeClr val="lt1"/>
          </a:fontRef>
        </p:style>
        <p:txBody>
          <a:bodyPr/>
          <a:lstStyle/>
          <a:p>
            <a:r>
              <a:rPr lang="en-IN" dirty="0"/>
              <a:t>Binary- Gray code conversion</a:t>
            </a:r>
          </a:p>
        </p:txBody>
      </p:sp>
      <p:sp>
        <p:nvSpPr>
          <p:cNvPr id="3" name="Content Placeholder 2">
            <a:extLst>
              <a:ext uri="{FF2B5EF4-FFF2-40B4-BE49-F238E27FC236}">
                <a16:creationId xmlns="" xmlns:a16="http://schemas.microsoft.com/office/drawing/2014/main" id="{93DF8B2F-BEFB-09D8-45C0-926F9F4B5A6F}"/>
              </a:ext>
            </a:extLst>
          </p:cNvPr>
          <p:cNvSpPr>
            <a:spLocks noGrp="1"/>
          </p:cNvSpPr>
          <p:nvPr>
            <p:ph idx="1"/>
          </p:nvPr>
        </p:nvSpPr>
        <p:spPr/>
        <p:txBody>
          <a:bodyPr/>
          <a:lstStyle/>
          <a:p>
            <a:pPr algn="l" fontAlgn="base"/>
            <a:r>
              <a:rPr lang="en-US" b="1" cap="all" dirty="0">
                <a:solidFill>
                  <a:srgbClr val="222222"/>
                </a:solidFill>
                <a:latin typeface="Work Sans" panose="020F0502020204030204" pitchFamily="2" charset="0"/>
              </a:rPr>
              <a:t>STEPS</a:t>
            </a:r>
            <a:endParaRPr lang="en-US" b="1" i="0" cap="all" dirty="0">
              <a:solidFill>
                <a:srgbClr val="222222"/>
              </a:solidFill>
              <a:effectLst/>
              <a:latin typeface="Work Sans" panose="020F0502020204030204" pitchFamily="2" charset="0"/>
            </a:endParaRPr>
          </a:p>
          <a:p>
            <a:pPr lvl="1" algn="just"/>
            <a:r>
              <a:rPr lang="en-US" sz="2400" b="0" i="0" dirty="0">
                <a:solidFill>
                  <a:srgbClr val="222222"/>
                </a:solidFill>
                <a:effectLst/>
                <a:latin typeface="Lato" panose="020F0502020204030203" pitchFamily="34" charset="0"/>
              </a:rPr>
              <a:t>The most significant bit of gray code is equal to the first bit of the given binary bit.</a:t>
            </a:r>
          </a:p>
          <a:p>
            <a:pPr lvl="1" algn="just"/>
            <a:r>
              <a:rPr lang="en-US" sz="2400" b="0" i="0" dirty="0">
                <a:solidFill>
                  <a:srgbClr val="222222"/>
                </a:solidFill>
                <a:effectLst/>
                <a:latin typeface="Lato" panose="020F0502020204030203" pitchFamily="34" charset="0"/>
              </a:rPr>
              <a:t>The second bit of gray code will be exclusive-or (XOR) of the first and second bit of the given binary bit. </a:t>
            </a:r>
          </a:p>
          <a:p>
            <a:pPr lvl="1" algn="just"/>
            <a:r>
              <a:rPr lang="en-US" sz="2400" b="0" i="0" dirty="0">
                <a:solidFill>
                  <a:srgbClr val="222222"/>
                </a:solidFill>
                <a:effectLst/>
                <a:latin typeface="Lato" panose="020F0502020204030203" pitchFamily="34" charset="0"/>
              </a:rPr>
              <a:t>The third bit of gray code is equal to the exclusive-or (XOR) of the second and third binary bits. For father gray code result this process will be continuing.</a:t>
            </a:r>
          </a:p>
          <a:p>
            <a:endParaRPr lang="en-IN" dirty="0"/>
          </a:p>
        </p:txBody>
      </p:sp>
      <p:sp>
        <p:nvSpPr>
          <p:cNvPr id="5" name="Slide Number Placeholder 4">
            <a:extLst>
              <a:ext uri="{FF2B5EF4-FFF2-40B4-BE49-F238E27FC236}">
                <a16:creationId xmlns="" xmlns:a16="http://schemas.microsoft.com/office/drawing/2014/main" id="{689D0C9D-673A-B5AB-F403-9CFF0CA0FA21}"/>
              </a:ext>
            </a:extLst>
          </p:cNvPr>
          <p:cNvSpPr>
            <a:spLocks noGrp="1"/>
          </p:cNvSpPr>
          <p:nvPr>
            <p:ph type="sldNum" sz="quarter" idx="12"/>
          </p:nvPr>
        </p:nvSpPr>
        <p:spPr/>
        <p:txBody>
          <a:bodyPr/>
          <a:lstStyle/>
          <a:p>
            <a:fld id="{9B618960-8005-486C-9A75-10CB2AAC16F9}" type="slidenum">
              <a:rPr lang="en-US" smtClean="0"/>
              <a:pPr/>
              <a:t>59</a:t>
            </a:fld>
            <a:endParaRPr lang="en-US"/>
          </a:p>
        </p:txBody>
      </p:sp>
      <p:sp>
        <p:nvSpPr>
          <p:cNvPr id="6" name="Footer Placeholder 5">
            <a:extLst>
              <a:ext uri="{FF2B5EF4-FFF2-40B4-BE49-F238E27FC236}">
                <a16:creationId xmlns="" xmlns:a16="http://schemas.microsoft.com/office/drawing/2014/main" id="{5C634D50-CF11-F277-F2F0-DCD917EA25DB}"/>
              </a:ext>
            </a:extLst>
          </p:cNvPr>
          <p:cNvSpPr>
            <a:spLocks noGrp="1"/>
          </p:cNvSpPr>
          <p:nvPr>
            <p:ph type="ftr" sz="quarter" idx="11"/>
          </p:nvPr>
        </p:nvSpPr>
        <p:spPr/>
        <p:txBody>
          <a:bodyPr/>
          <a:lstStyle/>
          <a:p>
            <a:r>
              <a:rPr lang="en-US"/>
              <a:t>21CSS201T-COA   </a:t>
            </a:r>
          </a:p>
        </p:txBody>
      </p:sp>
    </p:spTree>
    <p:extLst>
      <p:ext uri="{BB962C8B-B14F-4D97-AF65-F5344CB8AC3E}">
        <p14:creationId xmlns="" xmlns:p14="http://schemas.microsoft.com/office/powerpoint/2010/main" val="190901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noFill/>
        </p:spPr>
        <p:txBody>
          <a:bodyPr/>
          <a:lstStyle/>
          <a:p>
            <a:fld id="{483A262A-4308-4E80-8B8E-AF0BE62649F9}" type="slidenum">
              <a:rPr lang="en-US" sz="2000" smtClean="0">
                <a:latin typeface="Arial" pitchFamily="34" charset="0"/>
                <a:ea typeface="Times" pitchFamily="18" charset="0"/>
              </a:rPr>
              <a:pPr/>
              <a:t>6</a:t>
            </a:fld>
            <a:endParaRPr lang="en-US" sz="2000">
              <a:latin typeface="Arial" pitchFamily="34" charset="0"/>
              <a:ea typeface="Times" pitchFamily="18" charset="0"/>
            </a:endParaRPr>
          </a:p>
        </p:txBody>
      </p:sp>
      <p:sp>
        <p:nvSpPr>
          <p:cNvPr id="20483" name="Rectangle 2"/>
          <p:cNvSpPr>
            <a:spLocks noGrp="1" noChangeArrowheads="1"/>
          </p:cNvSpPr>
          <p:nvPr>
            <p:ph type="title"/>
          </p:nvPr>
        </p:nvSpPr>
        <p:spPr>
          <a:xfrm>
            <a:off x="695400" y="260648"/>
            <a:ext cx="9721080" cy="547688"/>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sz="3400" b="1" dirty="0" smtClean="0"/>
              <a:t>COMPUTER COMPONENTS</a:t>
            </a:r>
            <a:endParaRPr lang="en-US" sz="3400" dirty="0"/>
          </a:p>
        </p:txBody>
      </p:sp>
      <p:sp>
        <p:nvSpPr>
          <p:cNvPr id="20484" name="Rectangle 5"/>
          <p:cNvSpPr>
            <a:spLocks noChangeArrowheads="1"/>
          </p:cNvSpPr>
          <p:nvPr/>
        </p:nvSpPr>
        <p:spPr bwMode="auto">
          <a:xfrm>
            <a:off x="865380" y="3390945"/>
            <a:ext cx="10370368" cy="2908176"/>
          </a:xfrm>
          <a:prstGeom prst="rect">
            <a:avLst/>
          </a:prstGeom>
          <a:noFill/>
          <a:ln w="9525">
            <a:noFill/>
            <a:miter lim="800000"/>
            <a:headEnd/>
            <a:tailEnd/>
          </a:ln>
        </p:spPr>
        <p:txBody>
          <a:bodyPr/>
          <a:lstStyle/>
          <a:p>
            <a:pPr marL="342900" indent="-342900" algn="just">
              <a:buFontTx/>
              <a:buNone/>
            </a:pPr>
            <a:r>
              <a:rPr lang="en-US" sz="2400" dirty="0">
                <a:latin typeface="Arial" panose="020B0604020202020204" pitchFamily="34" charset="0"/>
                <a:cs typeface="Arial" panose="020B0604020202020204" pitchFamily="34" charset="0"/>
              </a:rPr>
              <a:t>At the most basic level, a computer is a device consisting of 3 pieces</a:t>
            </a:r>
          </a:p>
          <a:p>
            <a:pPr marL="742950" lvl="1" indent="-285750" algn="just">
              <a:spcBef>
                <a:spcPct val="30000"/>
              </a:spcBef>
            </a:pPr>
            <a:r>
              <a:rPr lang="en-US" sz="2400" dirty="0">
                <a:latin typeface="Arial" panose="020B0604020202020204" pitchFamily="34" charset="0"/>
                <a:cs typeface="Arial" panose="020B0604020202020204" pitchFamily="34" charset="0"/>
              </a:rPr>
              <a:t>A processor to interpret and execute programs</a:t>
            </a:r>
          </a:p>
          <a:p>
            <a:pPr marL="742950" lvl="1" indent="-285750" algn="just">
              <a:spcBef>
                <a:spcPct val="30000"/>
              </a:spcBef>
            </a:pPr>
            <a:r>
              <a:rPr lang="en-US" sz="2400" dirty="0">
                <a:latin typeface="Arial" panose="020B0604020202020204" pitchFamily="34" charset="0"/>
                <a:cs typeface="Arial" panose="020B0604020202020204" pitchFamily="34" charset="0"/>
              </a:rPr>
              <a:t>A memory ( Includes Cache, RAM, ROM) to </a:t>
            </a:r>
            <a:r>
              <a:rPr lang="en-US" sz="2400" b="1" dirty="0">
                <a:solidFill>
                  <a:srgbClr val="FF0000"/>
                </a:solidFill>
                <a:latin typeface="Arial" panose="020B0604020202020204" pitchFamily="34" charset="0"/>
                <a:cs typeface="Arial" panose="020B0604020202020204" pitchFamily="34" charset="0"/>
              </a:rPr>
              <a:t>store both data and program instructions</a:t>
            </a:r>
          </a:p>
          <a:p>
            <a:pPr marL="742950" lvl="1" indent="-285750" algn="just">
              <a:spcBef>
                <a:spcPct val="30000"/>
              </a:spcBef>
            </a:pPr>
            <a:r>
              <a:rPr lang="en-US" sz="2400" dirty="0">
                <a:latin typeface="Arial" panose="020B0604020202020204" pitchFamily="34" charset="0"/>
                <a:cs typeface="Arial" panose="020B0604020202020204" pitchFamily="34" charset="0"/>
              </a:rPr>
              <a:t>A mechanism for transferring data to and from the outside world.</a:t>
            </a:r>
          </a:p>
          <a:p>
            <a:pPr marL="1257300" lvl="2" indent="-342900" algn="just">
              <a:spcBef>
                <a:spcPct val="300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I/O to communicate between computer and the world</a:t>
            </a:r>
          </a:p>
          <a:p>
            <a:pPr marL="1257300" lvl="2" indent="-342900" algn="just">
              <a:spcBef>
                <a:spcPct val="30000"/>
              </a:spcBef>
              <a:buFont typeface="Wingdings" panose="05000000000000000000" pitchFamily="2" charset="2"/>
              <a:buChar char="Ø"/>
            </a:pPr>
            <a:r>
              <a:rPr lang="en-US" sz="2400" dirty="0">
                <a:latin typeface="Arial" panose="020B0604020202020204" pitchFamily="34" charset="0"/>
                <a:cs typeface="Arial" panose="020B0604020202020204" pitchFamily="34" charset="0"/>
              </a:rPr>
              <a:t>Bus to move info from one computer component to another</a:t>
            </a:r>
          </a:p>
        </p:txBody>
      </p:sp>
      <p:pic>
        <p:nvPicPr>
          <p:cNvPr id="20485" name="Picture 7" descr="Fig"/>
          <p:cNvPicPr>
            <a:picLocks noChangeAspect="1" noChangeArrowheads="1"/>
          </p:cNvPicPr>
          <p:nvPr/>
        </p:nvPicPr>
        <p:blipFill>
          <a:blip r:embed="rId3" cstate="print"/>
          <a:srcRect/>
          <a:stretch>
            <a:fillRect/>
          </a:stretch>
        </p:blipFill>
        <p:spPr bwMode="auto">
          <a:xfrm>
            <a:off x="2135561" y="1295400"/>
            <a:ext cx="6408712" cy="19106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 xmlns:a16="http://schemas.microsoft.com/office/drawing/2014/main" id="{98767C9C-E3AC-50D3-BD72-9B73E7F70CD6}"/>
              </a:ext>
            </a:extLst>
          </p:cNvPr>
          <p:cNvSpPr>
            <a:spLocks noGrp="1"/>
          </p:cNvSpPr>
          <p:nvPr>
            <p:ph idx="1"/>
          </p:nvPr>
        </p:nvSpPr>
        <p:spPr/>
        <p:txBody>
          <a:bodyPr/>
          <a:lstStyle/>
          <a:p>
            <a:r>
              <a:rPr lang="en-IN" dirty="0"/>
              <a:t>The given binary digit is 01001</a:t>
            </a:r>
          </a:p>
          <a:p>
            <a:pPr marL="0" indent="0">
              <a:buNone/>
            </a:pPr>
            <a:r>
              <a:rPr lang="en-IN" dirty="0"/>
              <a:t>					</a:t>
            </a:r>
            <a:r>
              <a:rPr lang="en-IN" dirty="0">
                <a:solidFill>
                  <a:srgbClr val="FF0000"/>
                </a:solidFill>
              </a:rPr>
              <a:t>0</a:t>
            </a:r>
            <a:r>
              <a:rPr lang="en-IN" dirty="0"/>
              <a:t> 1 0 0 </a:t>
            </a:r>
            <a:r>
              <a:rPr lang="en-IN" dirty="0">
                <a:solidFill>
                  <a:srgbClr val="FF0000"/>
                </a:solidFill>
              </a:rPr>
              <a:t>1 (Binary)</a:t>
            </a:r>
          </a:p>
        </p:txBody>
      </p:sp>
      <p:sp>
        <p:nvSpPr>
          <p:cNvPr id="5" name="Slide Number Placeholder 4">
            <a:extLst>
              <a:ext uri="{FF2B5EF4-FFF2-40B4-BE49-F238E27FC236}">
                <a16:creationId xmlns=""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60</a:t>
            </a:fld>
            <a:endParaRPr lang="en-US"/>
          </a:p>
        </p:txBody>
      </p:sp>
      <p:grpSp>
        <p:nvGrpSpPr>
          <p:cNvPr id="4" name="Group 21">
            <a:extLst>
              <a:ext uri="{FF2B5EF4-FFF2-40B4-BE49-F238E27FC236}">
                <a16:creationId xmlns="" xmlns:a16="http://schemas.microsoft.com/office/drawing/2014/main" id="{FF885ABE-9D72-7904-6825-959F844A31D6}"/>
              </a:ext>
            </a:extLst>
          </p:cNvPr>
          <p:cNvGrpSpPr/>
          <p:nvPr/>
        </p:nvGrpSpPr>
        <p:grpSpPr>
          <a:xfrm>
            <a:off x="3563989" y="2217128"/>
            <a:ext cx="8398625" cy="4604387"/>
            <a:chOff x="3563989" y="2217128"/>
            <a:chExt cx="8398625" cy="4604387"/>
          </a:xfrm>
        </p:grpSpPr>
        <p:cxnSp>
          <p:nvCxnSpPr>
            <p:cNvPr id="7" name="Straight Arrow Connector 6">
              <a:extLst>
                <a:ext uri="{FF2B5EF4-FFF2-40B4-BE49-F238E27FC236}">
                  <a16:creationId xmlns=""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50B26234-C923-0FFF-AD14-E309AADB1C93}"/>
                </a:ext>
              </a:extLst>
            </p:cNvPr>
            <p:cNvSpPr txBox="1"/>
            <p:nvPr/>
          </p:nvSpPr>
          <p:spPr>
            <a:xfrm>
              <a:off x="6645896" y="3996965"/>
              <a:ext cx="2469823" cy="369332"/>
            </a:xfrm>
            <a:prstGeom prst="rect">
              <a:avLst/>
            </a:prstGeom>
            <a:noFill/>
          </p:spPr>
          <p:txBody>
            <a:bodyPr wrap="square" rtlCol="0">
              <a:spAutoFit/>
            </a:bodyPr>
            <a:lstStyle/>
            <a:p>
              <a:r>
                <a:rPr lang="en-IN" dirty="0"/>
                <a:t>Gray code Conversion</a:t>
              </a:r>
            </a:p>
          </p:txBody>
        </p:sp>
        <p:sp>
          <p:nvSpPr>
            <p:cNvPr id="15" name="Arc 14">
              <a:extLst>
                <a:ext uri="{FF2B5EF4-FFF2-40B4-BE49-F238E27FC236}">
                  <a16:creationId xmlns="" xmlns:a16="http://schemas.microsoft.com/office/drawing/2014/main" id="{CADEB75D-0CB2-E04C-023C-94CF5A8590C5}"/>
                </a:ext>
              </a:extLst>
            </p:cNvPr>
            <p:cNvSpPr/>
            <p:nvPr/>
          </p:nvSpPr>
          <p:spPr>
            <a:xfrm rot="17245205" flipH="1">
              <a:off x="2844838" y="2936279"/>
              <a:ext cx="3228609" cy="1790307"/>
            </a:xfrm>
            <a:prstGeom prst="arc">
              <a:avLst>
                <a:gd name="adj1" fmla="val 9944064"/>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sp>
          <p:nvSpPr>
            <p:cNvPr id="16" name="TextBox 15">
              <a:extLst>
                <a:ext uri="{FF2B5EF4-FFF2-40B4-BE49-F238E27FC236}">
                  <a16:creationId xmlns="" xmlns:a16="http://schemas.microsoft.com/office/drawing/2014/main" id="{8AB5E957-62EC-4AB3-1A42-51E8E507444F}"/>
                </a:ext>
              </a:extLst>
            </p:cNvPr>
            <p:cNvSpPr txBox="1"/>
            <p:nvPr/>
          </p:nvSpPr>
          <p:spPr>
            <a:xfrm>
              <a:off x="4870519" y="5005633"/>
              <a:ext cx="7092095" cy="1815882"/>
            </a:xfrm>
            <a:prstGeom prst="rect">
              <a:avLst/>
            </a:prstGeom>
            <a:noFill/>
          </p:spPr>
          <p:txBody>
            <a:bodyPr wrap="square" rtlCol="0">
              <a:spAutoFit/>
            </a:bodyPr>
            <a:lstStyle/>
            <a:p>
              <a:r>
                <a:rPr lang="en-IN" sz="2800" dirty="0">
                  <a:solidFill>
                    <a:srgbClr val="FF0000"/>
                  </a:solidFill>
                </a:rPr>
                <a:t>0, 0     1, 1     0,0    0,  0     1</a:t>
              </a:r>
            </a:p>
            <a:p>
              <a:r>
                <a:rPr lang="en-IN" sz="2800" dirty="0">
                  <a:solidFill>
                    <a:srgbClr val="FF0000"/>
                  </a:solidFill>
                </a:rPr>
                <a:t>0 ,    </a:t>
              </a:r>
              <a:r>
                <a:rPr lang="en-IN" sz="2800" dirty="0">
                  <a:solidFill>
                    <a:srgbClr val="00B050"/>
                  </a:solidFill>
                </a:rPr>
                <a:t>1   ,   1    ,  0  ,   1 </a:t>
              </a:r>
              <a:r>
                <a:rPr lang="en-IN" sz="2800" dirty="0">
                  <a:solidFill>
                    <a:srgbClr val="FF0000"/>
                  </a:solidFill>
                </a:rPr>
                <a:t>(On </a:t>
              </a:r>
              <a:r>
                <a:rPr lang="en-IN" sz="2800" dirty="0" err="1">
                  <a:solidFill>
                    <a:srgbClr val="FF0000"/>
                  </a:solidFill>
                </a:rPr>
                <a:t>concatening</a:t>
              </a:r>
              <a:r>
                <a:rPr lang="en-IN" sz="2800" dirty="0">
                  <a:solidFill>
                    <a:srgbClr val="FF0000"/>
                  </a:solidFill>
                </a:rPr>
                <a:t>)</a:t>
              </a:r>
            </a:p>
            <a:p>
              <a:r>
                <a:rPr lang="en-IN" sz="2800" dirty="0">
                  <a:solidFill>
                    <a:srgbClr val="FF0000"/>
                  </a:solidFill>
                </a:rPr>
                <a:t>The </a:t>
              </a:r>
              <a:r>
                <a:rPr lang="en-IN" sz="2800" dirty="0" err="1">
                  <a:solidFill>
                    <a:srgbClr val="FF0000"/>
                  </a:solidFill>
                </a:rPr>
                <a:t>gray</a:t>
              </a:r>
              <a:r>
                <a:rPr lang="en-IN" sz="2800" dirty="0">
                  <a:solidFill>
                    <a:srgbClr val="FF0000"/>
                  </a:solidFill>
                </a:rPr>
                <a:t> code of the given binary code (01001) =0 1 </a:t>
              </a:r>
              <a:r>
                <a:rPr lang="en-IN" sz="2800" b="1" dirty="0">
                  <a:solidFill>
                    <a:srgbClr val="7030A0"/>
                  </a:solidFill>
                </a:rPr>
                <a:t>1</a:t>
              </a:r>
              <a:r>
                <a:rPr lang="en-IN" sz="2800" dirty="0">
                  <a:solidFill>
                    <a:srgbClr val="FF0000"/>
                  </a:solidFill>
                </a:rPr>
                <a:t> 0 1  (One bit changed)</a:t>
              </a:r>
            </a:p>
          </p:txBody>
        </p:sp>
      </p:grpSp>
      <p:pic>
        <p:nvPicPr>
          <p:cNvPr id="2052" name="Picture 4">
            <a:extLst>
              <a:ext uri="{FF2B5EF4-FFF2-40B4-BE49-F238E27FC236}">
                <a16:creationId xmlns="" xmlns:a16="http://schemas.microsoft.com/office/drawing/2014/main" id="{663FDF22-1A38-2F87-FB9E-8F71EFE8F26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86619" y="5135815"/>
            <a:ext cx="262855" cy="262855"/>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4">
            <a:extLst>
              <a:ext uri="{FF2B5EF4-FFF2-40B4-BE49-F238E27FC236}">
                <a16:creationId xmlns="" xmlns:a16="http://schemas.microsoft.com/office/drawing/2014/main" id="{4EA8971D-F4E1-7AD8-9661-E9DBEAD775FE}"/>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16798" y="5161207"/>
            <a:ext cx="262855" cy="262855"/>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4">
            <a:extLst>
              <a:ext uri="{FF2B5EF4-FFF2-40B4-BE49-F238E27FC236}">
                <a16:creationId xmlns="" xmlns:a16="http://schemas.microsoft.com/office/drawing/2014/main" id="{7A633B34-C7C0-AC25-5D66-32C2A9F2978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732859" y="5126372"/>
            <a:ext cx="262855" cy="26285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4">
            <a:extLst>
              <a:ext uri="{FF2B5EF4-FFF2-40B4-BE49-F238E27FC236}">
                <a16:creationId xmlns="" xmlns:a16="http://schemas.microsoft.com/office/drawing/2014/main" id="{8EE7FB24-271E-7888-F7D4-7F91135B87A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8787089" y="5161207"/>
            <a:ext cx="262855" cy="262855"/>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21" name="Table 21">
            <a:extLst>
              <a:ext uri="{FF2B5EF4-FFF2-40B4-BE49-F238E27FC236}">
                <a16:creationId xmlns="" xmlns:a16="http://schemas.microsoft.com/office/drawing/2014/main" id="{C90E5532-8C84-ACC2-6E12-FBCE032623E1}"/>
              </a:ext>
            </a:extLst>
          </p:cNvPr>
          <p:cNvGraphicFramePr>
            <a:graphicFrameLocks noGrp="1"/>
          </p:cNvGraphicFramePr>
          <p:nvPr>
            <p:extLst>
              <p:ext uri="{D42A27DB-BD31-4B8C-83A1-F6EECF244321}">
                <p14:modId xmlns="" xmlns:p14="http://schemas.microsoft.com/office/powerpoint/2010/main" val="2229812799"/>
              </p:ext>
            </p:extLst>
          </p:nvPr>
        </p:nvGraphicFramePr>
        <p:xfrm>
          <a:off x="9945278" y="1736146"/>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 xmlns:a16="http://schemas.microsoft.com/office/drawing/2014/main" val="2677266971"/>
                    </a:ext>
                  </a:extLst>
                </a:gridCol>
                <a:gridCol w="702299">
                  <a:extLst>
                    <a:ext uri="{9D8B030D-6E8A-4147-A177-3AD203B41FA5}">
                      <a16:colId xmlns="" xmlns:a16="http://schemas.microsoft.com/office/drawing/2014/main" val="3925077821"/>
                    </a:ext>
                  </a:extLst>
                </a:gridCol>
                <a:gridCol w="702299">
                  <a:extLst>
                    <a:ext uri="{9D8B030D-6E8A-4147-A177-3AD203B41FA5}">
                      <a16:colId xmlns=""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 xmlns:a16="http://schemas.microsoft.com/office/drawing/2014/main" val="3750694064"/>
                  </a:ext>
                </a:extLst>
              </a:tr>
            </a:tbl>
          </a:graphicData>
        </a:graphic>
      </p:graphicFrame>
      <p:sp>
        <p:nvSpPr>
          <p:cNvPr id="23" name="Footer Placeholder 22">
            <a:extLst>
              <a:ext uri="{FF2B5EF4-FFF2-40B4-BE49-F238E27FC236}">
                <a16:creationId xmlns=""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spTree>
    <p:extLst>
      <p:ext uri="{BB962C8B-B14F-4D97-AF65-F5344CB8AC3E}">
        <p14:creationId xmlns="" xmlns:p14="http://schemas.microsoft.com/office/powerpoint/2010/main" val="24896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EDBB11-C3BE-1521-C316-A0CF9D328146}"/>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 xmlns:a16="http://schemas.microsoft.com/office/drawing/2014/main" id="{3CD5EF27-A48B-A6C3-3B5C-EA0FB4A08BE2}"/>
              </a:ext>
            </a:extLst>
          </p:cNvPr>
          <p:cNvSpPr>
            <a:spLocks noGrp="1"/>
          </p:cNvSpPr>
          <p:nvPr>
            <p:ph idx="1"/>
          </p:nvPr>
        </p:nvSpPr>
        <p:spPr/>
        <p:txBody>
          <a:bodyPr/>
          <a:lstStyle/>
          <a:p>
            <a:pPr algn="l" fontAlgn="base"/>
            <a:r>
              <a:rPr lang="en-US" sz="1800" b="0" i="0" dirty="0">
                <a:solidFill>
                  <a:srgbClr val="FF0000"/>
                </a:solidFill>
                <a:effectLst/>
                <a:latin typeface="Lato" panose="020F0502020204030203" pitchFamily="34" charset="0"/>
              </a:rPr>
              <a:t>The gray code of the given binary code is (010.01)</a:t>
            </a:r>
            <a:r>
              <a:rPr lang="en-US" sz="1100" b="0" i="0" dirty="0">
                <a:solidFill>
                  <a:srgbClr val="FF0000"/>
                </a:solidFill>
                <a:effectLst/>
                <a:latin typeface="Lato" panose="020F0502020204030203" pitchFamily="34" charset="0"/>
              </a:rPr>
              <a:t>2 </a:t>
            </a:r>
            <a:r>
              <a:rPr lang="en-US" sz="1800" b="0" i="0" dirty="0">
                <a:solidFill>
                  <a:srgbClr val="FF0000"/>
                </a:solidFill>
                <a:effectLst/>
                <a:latin typeface="Lato" panose="020F0502020204030203" pitchFamily="34" charset="0"/>
              </a:rPr>
              <a:t>?? </a:t>
            </a:r>
          </a:p>
          <a:p>
            <a:pPr marL="685800" lvl="1"/>
            <a:r>
              <a:rPr lang="en-US" sz="2000" b="0" i="0" dirty="0">
                <a:solidFill>
                  <a:srgbClr val="222222"/>
                </a:solidFill>
                <a:effectLst/>
                <a:latin typeface="Lato" panose="020F0502020204030203" pitchFamily="34" charset="0"/>
              </a:rPr>
              <a:t>The first MSB bit of binary is same in the first bit of gray code. In this example the binary bit is “0”. So, gray bit also “0”.</a:t>
            </a:r>
          </a:p>
          <a:p>
            <a:pPr marL="685800" lvl="1"/>
            <a:r>
              <a:rPr lang="en-US" sz="2000" b="0" i="0" dirty="0">
                <a:solidFill>
                  <a:srgbClr val="222222"/>
                </a:solidFill>
                <a:effectLst/>
                <a:latin typeface="Lato" panose="020F0502020204030203" pitchFamily="34" charset="0"/>
              </a:rPr>
              <a:t>Next gray bit is equal to the XOR of the first and the second binary bit. The first bit is 0, and the second bit is 1. The bits are different so resultant gray bit will be “1” (second gray codes bit)</a:t>
            </a:r>
          </a:p>
          <a:p>
            <a:pPr marL="685800" lvl="1"/>
            <a:r>
              <a:rPr lang="en-US" sz="2000" b="0" i="0" dirty="0">
                <a:solidFill>
                  <a:srgbClr val="222222"/>
                </a:solidFill>
                <a:effectLst/>
                <a:latin typeface="Lato" panose="020F0502020204030203" pitchFamily="34" charset="0"/>
              </a:rPr>
              <a:t>The XOR of the second and third binary bit. The second bit is 1 and third is 0. These bits are again different so the resultant gray bit will be 1 (third gray codes bit)</a:t>
            </a:r>
          </a:p>
          <a:p>
            <a:pPr marL="685800" lvl="1"/>
            <a:r>
              <a:rPr lang="en-US" sz="2000" b="0" i="0" dirty="0">
                <a:solidFill>
                  <a:srgbClr val="222222"/>
                </a:solidFill>
                <a:effectLst/>
                <a:latin typeface="Lato" panose="020F0502020204030203" pitchFamily="34" charset="0"/>
              </a:rPr>
              <a:t>Next we perform the XOR operation on third and fourth binary bit. The third bit is 0, and the fourth bit is 0. The both bits are same than resultant gray codes will be 0 (fourth gray codes bit).</a:t>
            </a:r>
          </a:p>
          <a:p>
            <a:pPr marL="685800" lvl="1"/>
            <a:r>
              <a:rPr lang="en-US" sz="2000" b="0" i="0" dirty="0">
                <a:solidFill>
                  <a:srgbClr val="222222"/>
                </a:solidFill>
                <a:effectLst/>
                <a:latin typeface="Lato" panose="020F0502020204030203" pitchFamily="34" charset="0"/>
              </a:rPr>
              <a:t>Take the XOR of the fourth and fifth binary bit. The fourth bit is 0 and fifth bit is 1. These bits are different than resultant gray codes will be 1 (fifth gray code bit)</a:t>
            </a:r>
          </a:p>
          <a:p>
            <a:pPr marL="685800" lvl="1"/>
            <a:r>
              <a:rPr lang="en-US" sz="2000" b="0" i="0" dirty="0">
                <a:solidFill>
                  <a:srgbClr val="222222"/>
                </a:solidFill>
                <a:effectLst/>
                <a:latin typeface="Lato" panose="020F0502020204030203" pitchFamily="34" charset="0"/>
              </a:rPr>
              <a:t>The result of binary to gray codes conversion is 01101.</a:t>
            </a:r>
          </a:p>
          <a:p>
            <a:endParaRPr lang="en-IN" sz="1800" dirty="0"/>
          </a:p>
        </p:txBody>
      </p:sp>
      <p:sp>
        <p:nvSpPr>
          <p:cNvPr id="4" name="Footer Placeholder 3">
            <a:extLst>
              <a:ext uri="{FF2B5EF4-FFF2-40B4-BE49-F238E27FC236}">
                <a16:creationId xmlns="" xmlns:a16="http://schemas.microsoft.com/office/drawing/2014/main" id="{741DEFD9-9637-747E-2B67-B46357A91C79}"/>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9AE4C14A-667F-343B-8E54-BEF09D427A37}"/>
              </a:ext>
            </a:extLst>
          </p:cNvPr>
          <p:cNvSpPr>
            <a:spLocks noGrp="1"/>
          </p:cNvSpPr>
          <p:nvPr>
            <p:ph type="sldNum" sz="quarter" idx="12"/>
          </p:nvPr>
        </p:nvSpPr>
        <p:spPr/>
        <p:txBody>
          <a:bodyPr/>
          <a:lstStyle/>
          <a:p>
            <a:fld id="{9B618960-8005-486C-9A75-10CB2AAC16F9}" type="slidenum">
              <a:rPr lang="en-US" smtClean="0"/>
              <a:pPr/>
              <a:t>61</a:t>
            </a:fld>
            <a:endParaRPr lang="en-US"/>
          </a:p>
        </p:txBody>
      </p:sp>
    </p:spTree>
    <p:extLst>
      <p:ext uri="{BB962C8B-B14F-4D97-AF65-F5344CB8AC3E}">
        <p14:creationId xmlns="" xmlns:p14="http://schemas.microsoft.com/office/powerpoint/2010/main" val="4462988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E4E9F-91EE-2B85-935B-57802C033E9D}"/>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3200" b="1" i="0" u="none" strike="noStrike" cap="none" normalizeH="0" baseline="0" dirty="0">
                <a:ln>
                  <a:noFill/>
                </a:ln>
                <a:solidFill>
                  <a:srgbClr val="222222"/>
                </a:solidFill>
                <a:effectLst/>
                <a:latin typeface="Work Sans" pitchFamily="2" charset="0"/>
                <a:ea typeface="Times New Roman" panose="02020603050405020304" pitchFamily="18" charset="0"/>
                <a:cs typeface="Times New Roman" panose="02020603050405020304" pitchFamily="18" charset="0"/>
              </a:rPr>
              <a:t>GRAY CODE TABLE</a:t>
            </a:r>
            <a:r>
              <a:rPr kumimoji="0" lang="en-US" altLang="en-US" sz="3200" b="1"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rPr>
              <a:t/>
            </a:r>
            <a:br>
              <a:rPr kumimoji="0" lang="en-US" altLang="en-US" sz="14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The conversion in between decimal to gray and</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EB0254"/>
                </a:solidFill>
                <a:effectLst/>
                <a:latin typeface="Lato" panose="020F0502020204030203" pitchFamily="34" charset="0"/>
                <a:ea typeface="Times New Roman" panose="02020603050405020304" pitchFamily="18" charset="0"/>
                <a:cs typeface="Times New Roman" panose="02020603050405020304" pitchFamily="18" charset="0"/>
                <a:hlinkClick r:id="rId2"/>
              </a:rPr>
              <a:t>binary</a:t>
            </a:r>
            <a:r>
              <a:rPr kumimoji="0" lang="en-US" altLang="en-US" sz="2800" b="0" i="0" u="none" strike="noStrike" cap="none" normalizeH="0" baseline="0" dirty="0">
                <a:ln>
                  <a:noFill/>
                </a:ln>
                <a:solidFill>
                  <a:srgbClr val="222222"/>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to gray code is given below</a:t>
            </a:r>
            <a:endParaRPr lang="en-IN" sz="2800" dirty="0"/>
          </a:p>
        </p:txBody>
      </p:sp>
      <p:graphicFrame>
        <p:nvGraphicFramePr>
          <p:cNvPr id="6" name="Content Placeholder 5">
            <a:extLst>
              <a:ext uri="{FF2B5EF4-FFF2-40B4-BE49-F238E27FC236}">
                <a16:creationId xmlns="" xmlns:a16="http://schemas.microsoft.com/office/drawing/2014/main" id="{76399179-C8D6-53B2-DBC6-19B26C1F0719}"/>
              </a:ext>
            </a:extLst>
          </p:cNvPr>
          <p:cNvGraphicFramePr>
            <a:graphicFrameLocks noGrp="1"/>
          </p:cNvGraphicFramePr>
          <p:nvPr>
            <p:ph idx="1"/>
            <p:extLst>
              <p:ext uri="{D42A27DB-BD31-4B8C-83A1-F6EECF244321}">
                <p14:modId xmlns="" xmlns:p14="http://schemas.microsoft.com/office/powerpoint/2010/main" val="3629846941"/>
              </p:ext>
            </p:extLst>
          </p:nvPr>
        </p:nvGraphicFramePr>
        <p:xfrm>
          <a:off x="1062990" y="1715929"/>
          <a:ext cx="4789170" cy="4234411"/>
        </p:xfrm>
        <a:graphic>
          <a:graphicData uri="http://schemas.openxmlformats.org/drawingml/2006/table">
            <a:tbl>
              <a:tblPr firstRow="1" firstCol="1" bandRow="1">
                <a:tableStyleId>{5C22544A-7EE6-4342-B048-85BDC9FD1C3A}</a:tableStyleId>
              </a:tblPr>
              <a:tblGrid>
                <a:gridCol w="1055961">
                  <a:extLst>
                    <a:ext uri="{9D8B030D-6E8A-4147-A177-3AD203B41FA5}">
                      <a16:colId xmlns="" xmlns:a16="http://schemas.microsoft.com/office/drawing/2014/main" val="1216654775"/>
                    </a:ext>
                  </a:extLst>
                </a:gridCol>
                <a:gridCol w="1677674">
                  <a:extLst>
                    <a:ext uri="{9D8B030D-6E8A-4147-A177-3AD203B41FA5}">
                      <a16:colId xmlns="" xmlns:a16="http://schemas.microsoft.com/office/drawing/2014/main" val="1756221235"/>
                    </a:ext>
                  </a:extLst>
                </a:gridCol>
                <a:gridCol w="2055535">
                  <a:extLst>
                    <a:ext uri="{9D8B030D-6E8A-4147-A177-3AD203B41FA5}">
                      <a16:colId xmlns="" xmlns:a16="http://schemas.microsoft.com/office/drawing/2014/main" val="1015372387"/>
                    </a:ext>
                  </a:extLst>
                </a:gridCol>
              </a:tblGrid>
              <a:tr h="355369">
                <a:tc>
                  <a:txBody>
                    <a:bodyPr/>
                    <a:lstStyle/>
                    <a:p>
                      <a:pPr algn="ctr">
                        <a:lnSpc>
                          <a:spcPct val="107000"/>
                        </a:lnSpc>
                        <a:spcAft>
                          <a:spcPts val="800"/>
                        </a:spcAft>
                      </a:pPr>
                      <a:r>
                        <a:rPr lang="en-IN" sz="1100">
                          <a:effectLst/>
                        </a:rPr>
                        <a:t>Decimal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Binary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Gray Code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86255451"/>
                  </a:ext>
                </a:extLst>
              </a:tr>
              <a:tr h="254204">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38540008"/>
                  </a:ext>
                </a:extLst>
              </a:tr>
              <a:tr h="232912">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02835865"/>
                  </a:ext>
                </a:extLst>
              </a:tr>
              <a:tr h="254204">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27979631"/>
                  </a:ext>
                </a:extLst>
              </a:tr>
              <a:tr h="232912">
                <a:tc>
                  <a:txBody>
                    <a:bodyPr/>
                    <a:lstStyle/>
                    <a:p>
                      <a:pPr algn="ct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0010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422004422"/>
                  </a:ext>
                </a:extLst>
              </a:tr>
              <a:tr h="232912">
                <a:tc>
                  <a:txBody>
                    <a:bodyPr/>
                    <a:lstStyle/>
                    <a:p>
                      <a:pPr algn="ct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814656853"/>
                  </a:ext>
                </a:extLst>
              </a:tr>
              <a:tr h="254204">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71836103"/>
                  </a:ext>
                </a:extLst>
              </a:tr>
              <a:tr h="232912">
                <a:tc>
                  <a:txBody>
                    <a:bodyPr/>
                    <a:lstStyle/>
                    <a:p>
                      <a:pPr algn="ct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9949520"/>
                  </a:ext>
                </a:extLst>
              </a:tr>
              <a:tr h="254204">
                <a:tc>
                  <a:txBody>
                    <a:bodyPr/>
                    <a:lstStyle/>
                    <a:p>
                      <a:pPr algn="ct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0100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2081453"/>
                  </a:ext>
                </a:extLst>
              </a:tr>
              <a:tr h="232912">
                <a:tc>
                  <a:txBody>
                    <a:bodyPr/>
                    <a:lstStyle/>
                    <a:p>
                      <a:pPr algn="ct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251801480"/>
                  </a:ext>
                </a:extLst>
              </a:tr>
              <a:tr h="254204">
                <a:tc>
                  <a:txBody>
                    <a:bodyPr/>
                    <a:lstStyle/>
                    <a:p>
                      <a:pPr algn="ct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346819314"/>
                  </a:ext>
                </a:extLst>
              </a:tr>
              <a:tr h="232912">
                <a:tc>
                  <a:txBody>
                    <a:bodyPr/>
                    <a:lstStyle/>
                    <a:p>
                      <a:pPr algn="ct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864106849"/>
                  </a:ext>
                </a:extLst>
              </a:tr>
              <a:tr h="232912">
                <a:tc>
                  <a:txBody>
                    <a:bodyPr/>
                    <a:lstStyle/>
                    <a:p>
                      <a:pPr algn="ctr">
                        <a:lnSpc>
                          <a:spcPct val="107000"/>
                        </a:lnSpc>
                        <a:spcAft>
                          <a:spcPts val="800"/>
                        </a:spcAft>
                      </a:pPr>
                      <a:r>
                        <a:rPr lang="en-IN" sz="11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98064689"/>
                  </a:ext>
                </a:extLst>
              </a:tr>
              <a:tr h="254204">
                <a:tc>
                  <a:txBody>
                    <a:bodyPr/>
                    <a:lstStyle/>
                    <a:p>
                      <a:pPr algn="ct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45530635"/>
                  </a:ext>
                </a:extLst>
              </a:tr>
              <a:tr h="232912">
                <a:tc>
                  <a:txBody>
                    <a:bodyPr/>
                    <a:lstStyle/>
                    <a:p>
                      <a:pPr algn="ctr">
                        <a:lnSpc>
                          <a:spcPct val="107000"/>
                        </a:lnSpc>
                        <a:spcAft>
                          <a:spcPts val="800"/>
                        </a:spcAft>
                      </a:pPr>
                      <a:r>
                        <a:rPr lang="en-IN" sz="1100">
                          <a:effectLst/>
                        </a:rPr>
                        <a:t>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976701783"/>
                  </a:ext>
                </a:extLst>
              </a:tr>
              <a:tr h="254204">
                <a:tc>
                  <a:txBody>
                    <a:bodyPr/>
                    <a:lstStyle/>
                    <a:p>
                      <a:pPr algn="ctr">
                        <a:lnSpc>
                          <a:spcPct val="107000"/>
                        </a:lnSpc>
                        <a:spcAft>
                          <a:spcPts val="800"/>
                        </a:spcAft>
                      </a:pPr>
                      <a:r>
                        <a:rPr lang="en-IN" sz="1100">
                          <a:effectLst/>
                        </a:rPr>
                        <a:t>14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130597929"/>
                  </a:ext>
                </a:extLst>
              </a:tr>
              <a:tr h="232912">
                <a:tc>
                  <a:txBody>
                    <a:bodyPr/>
                    <a:lstStyle/>
                    <a:p>
                      <a:pPr algn="ctr">
                        <a:lnSpc>
                          <a:spcPct val="107000"/>
                        </a:lnSpc>
                        <a:spcAft>
                          <a:spcPts val="800"/>
                        </a:spcAft>
                      </a:pPr>
                      <a:r>
                        <a:rPr lang="en-IN" sz="1100">
                          <a:effectLst/>
                        </a:rPr>
                        <a:t>15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a:effectLst/>
                        </a:rPr>
                        <a:t>1111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dirty="0">
                          <a:effectLst/>
                        </a:rPr>
                        <a:t>1000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3614092"/>
                  </a:ext>
                </a:extLst>
              </a:tr>
            </a:tbl>
          </a:graphicData>
        </a:graphic>
      </p:graphicFrame>
      <p:sp>
        <p:nvSpPr>
          <p:cNvPr id="4" name="Footer Placeholder 3">
            <a:extLst>
              <a:ext uri="{FF2B5EF4-FFF2-40B4-BE49-F238E27FC236}">
                <a16:creationId xmlns="" xmlns:a16="http://schemas.microsoft.com/office/drawing/2014/main" id="{BA04DA20-F3BC-8109-499C-4265C2AA957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E2E76A45-1622-AF0C-A21A-A1AF2AC5BEA2}"/>
              </a:ext>
            </a:extLst>
          </p:cNvPr>
          <p:cNvSpPr>
            <a:spLocks noGrp="1"/>
          </p:cNvSpPr>
          <p:nvPr>
            <p:ph type="sldNum" sz="quarter" idx="12"/>
          </p:nvPr>
        </p:nvSpPr>
        <p:spPr/>
        <p:txBody>
          <a:bodyPr/>
          <a:lstStyle/>
          <a:p>
            <a:fld id="{9B618960-8005-486C-9A75-10CB2AAC16F9}" type="slidenum">
              <a:rPr lang="en-US" smtClean="0"/>
              <a:pPr/>
              <a:t>62</a:t>
            </a:fld>
            <a:endParaRPr lang="en-US"/>
          </a:p>
        </p:txBody>
      </p:sp>
      <p:sp>
        <p:nvSpPr>
          <p:cNvPr id="7" name="Rectangle 1">
            <a:extLst>
              <a:ext uri="{FF2B5EF4-FFF2-40B4-BE49-F238E27FC236}">
                <a16:creationId xmlns="" xmlns:a16="http://schemas.microsoft.com/office/drawing/2014/main" id="{25E5D99D-12FD-0442-28B3-22003C6843F4}"/>
              </a:ext>
            </a:extLst>
          </p:cNvPr>
          <p:cNvSpPr>
            <a:spLocks noChangeArrowheads="1"/>
          </p:cNvSpPr>
          <p:nvPr/>
        </p:nvSpPr>
        <p:spPr bwMode="auto">
          <a:xfrm>
            <a:off x="0" y="-48399"/>
            <a:ext cx="223138"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Lato" panose="020F0502020204030203" pitchFamily="34" charset="0"/>
                <a:ea typeface="Times New Roman" panose="02020603050405020304" pitchFamily="18" charset="0"/>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 xmlns:a16="http://schemas.microsoft.com/office/drawing/2014/main" id="{32AAEEA0-E136-ECD4-D7C0-C74C0FE263B9}"/>
              </a:ext>
            </a:extLst>
          </p:cNvPr>
          <p:cNvSpPr txBox="1"/>
          <p:nvPr/>
        </p:nvSpPr>
        <p:spPr>
          <a:xfrm>
            <a:off x="6949439" y="2048470"/>
            <a:ext cx="4426267" cy="923330"/>
          </a:xfrm>
          <a:prstGeom prst="rect">
            <a:avLst/>
          </a:prstGeom>
          <a:noFill/>
        </p:spPr>
        <p:txBody>
          <a:bodyPr wrap="square">
            <a:spAutoFit/>
          </a:bodyPr>
          <a:lstStyle/>
          <a:p>
            <a:r>
              <a:rPr lang="en-IN" sz="1800" i="1" dirty="0">
                <a:solidFill>
                  <a:srgbClr val="FF0000"/>
                </a:solidFill>
              </a:rPr>
              <a:t>The </a:t>
            </a:r>
            <a:r>
              <a:rPr lang="en-IN" sz="1800" i="1" dirty="0" err="1">
                <a:solidFill>
                  <a:srgbClr val="FF0000"/>
                </a:solidFill>
              </a:rPr>
              <a:t>gray</a:t>
            </a:r>
            <a:r>
              <a:rPr lang="en-IN" sz="1800" i="1" dirty="0">
                <a:solidFill>
                  <a:srgbClr val="FF0000"/>
                </a:solidFill>
              </a:rPr>
              <a:t> code of the given binary code </a:t>
            </a:r>
          </a:p>
          <a:p>
            <a:pPr marL="0" indent="0">
              <a:buNone/>
            </a:pPr>
            <a:r>
              <a:rPr lang="en-IN" sz="1800" i="1" dirty="0">
                <a:solidFill>
                  <a:srgbClr val="FF0000"/>
                </a:solidFill>
              </a:rPr>
              <a:t>(01</a:t>
            </a:r>
            <a:r>
              <a:rPr lang="en-IN" sz="1800" i="1" dirty="0">
                <a:solidFill>
                  <a:schemeClr val="tx1"/>
                </a:solidFill>
              </a:rPr>
              <a:t>0</a:t>
            </a:r>
            <a:r>
              <a:rPr lang="en-IN" sz="1800" i="1" dirty="0">
                <a:solidFill>
                  <a:srgbClr val="FF0000"/>
                </a:solidFill>
              </a:rPr>
              <a:t>01) =0 1 </a:t>
            </a:r>
            <a:r>
              <a:rPr lang="en-IN" sz="1800" i="1" dirty="0">
                <a:solidFill>
                  <a:schemeClr val="tx1"/>
                </a:solidFill>
              </a:rPr>
              <a:t>1</a:t>
            </a:r>
            <a:r>
              <a:rPr lang="en-IN" sz="1800" i="1" dirty="0">
                <a:solidFill>
                  <a:srgbClr val="FF0000"/>
                </a:solidFill>
              </a:rPr>
              <a:t> 0 1. We can see one bit change in the next incremental value.</a:t>
            </a:r>
          </a:p>
        </p:txBody>
      </p:sp>
    </p:spTree>
    <p:extLst>
      <p:ext uri="{BB962C8B-B14F-4D97-AF65-F5344CB8AC3E}">
        <p14:creationId xmlns="" xmlns:p14="http://schemas.microsoft.com/office/powerpoint/2010/main" val="20047896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40131C8-2F20-2E9C-8B66-52E98345F5AA}"/>
              </a:ext>
            </a:extLst>
          </p:cNvPr>
          <p:cNvSpPr>
            <a:spLocks noGrp="1"/>
          </p:cNvSpPr>
          <p:nvPr>
            <p:ph idx="1"/>
          </p:nvPr>
        </p:nvSpPr>
        <p:spPr>
          <a:xfrm>
            <a:off x="664633" y="1719262"/>
            <a:ext cx="10972800" cy="4525963"/>
          </a:xfrm>
        </p:spPr>
        <p:txBody>
          <a:bodyPr/>
          <a:lstStyle/>
          <a:p>
            <a:r>
              <a:rPr lang="en-IN" b="0" i="0" dirty="0">
                <a:solidFill>
                  <a:srgbClr val="222222"/>
                </a:solidFill>
                <a:effectLst/>
                <a:latin typeface="Lato" panose="020F0502020204030203" pitchFamily="34" charset="0"/>
              </a:rPr>
              <a:t>You can convert n bit (</a:t>
            </a:r>
            <a:r>
              <a:rPr lang="en-IN" b="0" i="0" dirty="0" err="1">
                <a:solidFill>
                  <a:srgbClr val="222222"/>
                </a:solidFill>
                <a:effectLst/>
                <a:latin typeface="Lato" panose="020F0502020204030203" pitchFamily="34" charset="0"/>
              </a:rPr>
              <a:t>b</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b</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binary number to </a:t>
            </a:r>
            <a:r>
              <a:rPr lang="en-IN" b="0" i="0" dirty="0" err="1">
                <a:solidFill>
                  <a:srgbClr val="222222"/>
                </a:solidFill>
                <a:effectLst/>
                <a:latin typeface="Lato" panose="020F0502020204030203" pitchFamily="34" charset="0"/>
              </a:rPr>
              <a:t>gray</a:t>
            </a:r>
            <a:r>
              <a:rPr lang="en-IN" b="0" i="0" dirty="0">
                <a:solidFill>
                  <a:srgbClr val="222222"/>
                </a:solidFill>
                <a:effectLst/>
                <a:latin typeface="Lato" panose="020F0502020204030203" pitchFamily="34" charset="0"/>
              </a:rPr>
              <a:t> code (</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err="1">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2</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0</a:t>
            </a:r>
            <a:r>
              <a:rPr lang="en-IN" b="0" i="0" dirty="0">
                <a:solidFill>
                  <a:srgbClr val="222222"/>
                </a:solidFill>
                <a:effectLst/>
                <a:latin typeface="Lato" panose="020F0502020204030203" pitchFamily="34" charset="0"/>
              </a:rPr>
              <a:t>). For most significant bit b</a:t>
            </a:r>
            <a:r>
              <a:rPr lang="en-IN" b="0" i="0" baseline="-25000" dirty="0">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and rest of the bit by XORing b</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=g</a:t>
            </a:r>
            <a:r>
              <a:rPr lang="en-IN" b="0" i="0" baseline="-25000" dirty="0">
                <a:solidFill>
                  <a:srgbClr val="222222"/>
                </a:solidFill>
                <a:effectLst/>
                <a:latin typeface="Lato" panose="020F0502020204030203" pitchFamily="34" charset="0"/>
              </a:rPr>
              <a:t>(n-1)</a:t>
            </a:r>
            <a:r>
              <a:rPr lang="en-IN" b="0" i="0" dirty="0">
                <a:solidFill>
                  <a:srgbClr val="222222"/>
                </a:solidFill>
                <a:effectLst/>
                <a:latin typeface="Lato" panose="020F0502020204030203" pitchFamily="34" charset="0"/>
              </a:rPr>
              <a:t>⊕</a:t>
            </a:r>
            <a:r>
              <a:rPr lang="en-IN" b="0" i="0" dirty="0" err="1">
                <a:solidFill>
                  <a:srgbClr val="222222"/>
                </a:solidFill>
                <a:effectLst/>
                <a:latin typeface="Lato" panose="020F0502020204030203" pitchFamily="34" charset="0"/>
              </a:rPr>
              <a:t>g</a:t>
            </a:r>
            <a:r>
              <a:rPr lang="en-IN" b="0" i="0" baseline="-25000" dirty="0" err="1">
                <a:solidFill>
                  <a:srgbClr val="222222"/>
                </a:solidFill>
                <a:effectLst/>
                <a:latin typeface="Lato" panose="020F0502020204030203" pitchFamily="34" charset="0"/>
              </a:rPr>
              <a:t>n</a:t>
            </a:r>
            <a:r>
              <a:rPr lang="en-IN" b="0" i="0" dirty="0">
                <a:solidFill>
                  <a:srgbClr val="222222"/>
                </a:solidFill>
                <a:effectLst/>
                <a:latin typeface="Lato" panose="020F0502020204030203" pitchFamily="34" charset="0"/>
              </a:rPr>
              <a:t>, …. </a:t>
            </a:r>
            <a:endParaRPr lang="en-IN" dirty="0"/>
          </a:p>
        </p:txBody>
      </p:sp>
      <p:sp>
        <p:nvSpPr>
          <p:cNvPr id="4" name="Footer Placeholder 3">
            <a:extLst>
              <a:ext uri="{FF2B5EF4-FFF2-40B4-BE49-F238E27FC236}">
                <a16:creationId xmlns="" xmlns:a16="http://schemas.microsoft.com/office/drawing/2014/main" id="{48105A49-24B5-6757-6766-8A205BE73D4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15B496E5-A164-9DCA-4887-8680D4C58F36}"/>
              </a:ext>
            </a:extLst>
          </p:cNvPr>
          <p:cNvSpPr>
            <a:spLocks noGrp="1"/>
          </p:cNvSpPr>
          <p:nvPr>
            <p:ph type="sldNum" sz="quarter" idx="12"/>
          </p:nvPr>
        </p:nvSpPr>
        <p:spPr/>
        <p:txBody>
          <a:bodyPr/>
          <a:lstStyle/>
          <a:p>
            <a:fld id="{9B618960-8005-486C-9A75-10CB2AAC16F9}" type="slidenum">
              <a:rPr lang="en-US" smtClean="0"/>
              <a:pPr/>
              <a:t>63</a:t>
            </a:fld>
            <a:endParaRPr lang="en-US"/>
          </a:p>
        </p:txBody>
      </p:sp>
      <p:pic>
        <p:nvPicPr>
          <p:cNvPr id="7170" name="Picture 2" descr="binary-to-gray-code-converter-circuit">
            <a:extLst>
              <a:ext uri="{FF2B5EF4-FFF2-40B4-BE49-F238E27FC236}">
                <a16:creationId xmlns="" xmlns:a16="http://schemas.microsoft.com/office/drawing/2014/main" id="{880AFEF0-0B29-9194-5B05-7384C65C9E05}"/>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630592" y="3316701"/>
            <a:ext cx="4673177" cy="29285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792963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759C1C-8F9C-AD75-86B1-2A304AF8D362}"/>
              </a:ext>
            </a:extLst>
          </p:cNvPr>
          <p:cNvSpPr>
            <a:spLocks noGrp="1"/>
          </p:cNvSpPr>
          <p:nvPr>
            <p:ph type="title"/>
          </p:nvPr>
        </p:nvSpPr>
        <p:spPr>
          <a:xfrm>
            <a:off x="609600" y="236931"/>
            <a:ext cx="10972800" cy="1143000"/>
          </a:xfrm>
        </p:spPr>
        <p:txBody>
          <a:bodyPr/>
          <a:lstStyle/>
          <a:p>
            <a:r>
              <a:rPr lang="en-IN" dirty="0"/>
              <a:t>Explanation</a:t>
            </a:r>
          </a:p>
        </p:txBody>
      </p:sp>
      <p:sp>
        <p:nvSpPr>
          <p:cNvPr id="3" name="Content Placeholder 2">
            <a:extLst>
              <a:ext uri="{FF2B5EF4-FFF2-40B4-BE49-F238E27FC236}">
                <a16:creationId xmlns="" xmlns:a16="http://schemas.microsoft.com/office/drawing/2014/main" id="{98767C9C-E3AC-50D3-BD72-9B73E7F70CD6}"/>
              </a:ext>
            </a:extLst>
          </p:cNvPr>
          <p:cNvSpPr>
            <a:spLocks noGrp="1"/>
          </p:cNvSpPr>
          <p:nvPr>
            <p:ph idx="1"/>
          </p:nvPr>
        </p:nvSpPr>
        <p:spPr>
          <a:xfrm>
            <a:off x="656619" y="1291263"/>
            <a:ext cx="10972800" cy="5430212"/>
          </a:xfrm>
        </p:spPr>
        <p:txBody>
          <a:bodyPr/>
          <a:lstStyle/>
          <a:p>
            <a:r>
              <a:rPr lang="en-IN" dirty="0"/>
              <a:t>The given </a:t>
            </a:r>
            <a:r>
              <a:rPr lang="en-IN" dirty="0" err="1"/>
              <a:t>gray</a:t>
            </a:r>
            <a:r>
              <a:rPr lang="en-IN" dirty="0"/>
              <a:t> code is 01101</a:t>
            </a:r>
          </a:p>
          <a:p>
            <a:pPr marL="0" indent="0">
              <a:buNone/>
            </a:pPr>
            <a:r>
              <a:rPr lang="en-IN" dirty="0"/>
              <a:t>					</a:t>
            </a:r>
            <a:r>
              <a:rPr lang="en-IN" dirty="0">
                <a:solidFill>
                  <a:srgbClr val="FF0000"/>
                </a:solidFill>
              </a:rPr>
              <a:t>0</a:t>
            </a:r>
            <a:r>
              <a:rPr lang="en-IN" dirty="0"/>
              <a:t> 1 1 0 </a:t>
            </a:r>
            <a:r>
              <a:rPr lang="en-IN" dirty="0">
                <a:solidFill>
                  <a:srgbClr val="FF0000"/>
                </a:solidFill>
              </a:rPr>
              <a:t>1 (Gray)</a:t>
            </a:r>
          </a:p>
        </p:txBody>
      </p:sp>
      <p:sp>
        <p:nvSpPr>
          <p:cNvPr id="5" name="Slide Number Placeholder 4">
            <a:extLst>
              <a:ext uri="{FF2B5EF4-FFF2-40B4-BE49-F238E27FC236}">
                <a16:creationId xmlns="" xmlns:a16="http://schemas.microsoft.com/office/drawing/2014/main" id="{C1EF4178-C495-DAC8-5ACB-A6F25D24A943}"/>
              </a:ext>
            </a:extLst>
          </p:cNvPr>
          <p:cNvSpPr>
            <a:spLocks noGrp="1"/>
          </p:cNvSpPr>
          <p:nvPr>
            <p:ph type="sldNum" sz="quarter" idx="12"/>
          </p:nvPr>
        </p:nvSpPr>
        <p:spPr/>
        <p:txBody>
          <a:bodyPr/>
          <a:lstStyle/>
          <a:p>
            <a:fld id="{9B618960-8005-486C-9A75-10CB2AAC16F9}" type="slidenum">
              <a:rPr lang="en-US" smtClean="0"/>
              <a:pPr/>
              <a:t>64</a:t>
            </a:fld>
            <a:endParaRPr lang="en-US"/>
          </a:p>
        </p:txBody>
      </p:sp>
      <p:grpSp>
        <p:nvGrpSpPr>
          <p:cNvPr id="4" name="Group 21">
            <a:extLst>
              <a:ext uri="{FF2B5EF4-FFF2-40B4-BE49-F238E27FC236}">
                <a16:creationId xmlns="" xmlns:a16="http://schemas.microsoft.com/office/drawing/2014/main" id="{FF885ABE-9D72-7904-6825-959F844A31D6}"/>
              </a:ext>
            </a:extLst>
          </p:cNvPr>
          <p:cNvGrpSpPr/>
          <p:nvPr/>
        </p:nvGrpSpPr>
        <p:grpSpPr>
          <a:xfrm>
            <a:off x="3526456" y="1977926"/>
            <a:ext cx="5847537" cy="3228609"/>
            <a:chOff x="3526456" y="1977926"/>
            <a:chExt cx="5847537" cy="3228609"/>
          </a:xfrm>
        </p:grpSpPr>
        <p:cxnSp>
          <p:nvCxnSpPr>
            <p:cNvPr id="7" name="Straight Arrow Connector 6">
              <a:extLst>
                <a:ext uri="{FF2B5EF4-FFF2-40B4-BE49-F238E27FC236}">
                  <a16:creationId xmlns="" xmlns:a16="http://schemas.microsoft.com/office/drawing/2014/main" id="{7B53B6EA-2239-2C22-277C-493E558C4DF0}"/>
                </a:ext>
              </a:extLst>
            </p:cNvPr>
            <p:cNvCxnSpPr/>
            <p:nvPr/>
          </p:nvCxnSpPr>
          <p:spPr>
            <a:xfrm>
              <a:off x="6787299"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 xmlns:a16="http://schemas.microsoft.com/office/drawing/2014/main" id="{A1A3EF7D-B8C9-490C-E3D1-5EA566BC214F}"/>
                </a:ext>
              </a:extLst>
            </p:cNvPr>
            <p:cNvCxnSpPr/>
            <p:nvPr/>
          </p:nvCxnSpPr>
          <p:spPr>
            <a:xfrm>
              <a:off x="5384277" y="2752627"/>
              <a:ext cx="0" cy="4147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 xmlns:a16="http://schemas.microsoft.com/office/drawing/2014/main" id="{8F41598C-1A0E-1424-AC98-4C68DD7C212B}"/>
                </a:ext>
              </a:extLst>
            </p:cNvPr>
            <p:cNvSpPr/>
            <p:nvPr/>
          </p:nvSpPr>
          <p:spPr>
            <a:xfrm>
              <a:off x="4870519" y="3213279"/>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MSB</a:t>
              </a:r>
            </a:p>
          </p:txBody>
        </p:sp>
        <p:sp>
          <p:nvSpPr>
            <p:cNvPr id="10" name="Rectangle 9">
              <a:extLst>
                <a:ext uri="{FF2B5EF4-FFF2-40B4-BE49-F238E27FC236}">
                  <a16:creationId xmlns="" xmlns:a16="http://schemas.microsoft.com/office/drawing/2014/main" id="{0D5CC57F-146D-187A-DBE7-13136B0A2F20}"/>
                </a:ext>
              </a:extLst>
            </p:cNvPr>
            <p:cNvSpPr/>
            <p:nvPr/>
          </p:nvSpPr>
          <p:spPr>
            <a:xfrm>
              <a:off x="6367809" y="3226157"/>
              <a:ext cx="1027516" cy="273377"/>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rPr>
                <a:t>LSB</a:t>
              </a:r>
            </a:p>
          </p:txBody>
        </p:sp>
        <p:sp>
          <p:nvSpPr>
            <p:cNvPr id="11" name="Arrow: Down 10">
              <a:extLst>
                <a:ext uri="{FF2B5EF4-FFF2-40B4-BE49-F238E27FC236}">
                  <a16:creationId xmlns="" xmlns:a16="http://schemas.microsoft.com/office/drawing/2014/main" id="{17CBA083-0C92-46EB-792A-68CCC654FA6B}"/>
                </a:ext>
              </a:extLst>
            </p:cNvPr>
            <p:cNvSpPr/>
            <p:nvPr/>
          </p:nvSpPr>
          <p:spPr>
            <a:xfrm>
              <a:off x="5898035" y="3714161"/>
              <a:ext cx="469774" cy="8389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TextBox 11">
              <a:extLst>
                <a:ext uri="{FF2B5EF4-FFF2-40B4-BE49-F238E27FC236}">
                  <a16:creationId xmlns="" xmlns:a16="http://schemas.microsoft.com/office/drawing/2014/main" id="{50B26234-C923-0FFF-AD14-E309AADB1C93}"/>
                </a:ext>
              </a:extLst>
            </p:cNvPr>
            <p:cNvSpPr txBox="1"/>
            <p:nvPr/>
          </p:nvSpPr>
          <p:spPr>
            <a:xfrm>
              <a:off x="6645896" y="3996965"/>
              <a:ext cx="2728097" cy="369332"/>
            </a:xfrm>
            <a:prstGeom prst="rect">
              <a:avLst/>
            </a:prstGeom>
            <a:noFill/>
          </p:spPr>
          <p:txBody>
            <a:bodyPr wrap="square" rtlCol="0">
              <a:spAutoFit/>
            </a:bodyPr>
            <a:lstStyle/>
            <a:p>
              <a:r>
                <a:rPr lang="en-IN" dirty="0"/>
                <a:t>Binary code Conversion</a:t>
              </a:r>
            </a:p>
          </p:txBody>
        </p:sp>
        <p:sp>
          <p:nvSpPr>
            <p:cNvPr id="15" name="Arc 14">
              <a:extLst>
                <a:ext uri="{FF2B5EF4-FFF2-40B4-BE49-F238E27FC236}">
                  <a16:creationId xmlns="" xmlns:a16="http://schemas.microsoft.com/office/drawing/2014/main" id="{CADEB75D-0CB2-E04C-023C-94CF5A8590C5}"/>
                </a:ext>
              </a:extLst>
            </p:cNvPr>
            <p:cNvSpPr/>
            <p:nvPr/>
          </p:nvSpPr>
          <p:spPr>
            <a:xfrm rot="17245205" flipH="1">
              <a:off x="2807305" y="2697077"/>
              <a:ext cx="3228609" cy="1790307"/>
            </a:xfrm>
            <a:prstGeom prst="arc">
              <a:avLst>
                <a:gd name="adj1" fmla="val 10615523"/>
                <a:gd name="adj2" fmla="val 1602075"/>
              </a:avLst>
            </a:prstGeom>
            <a:ln w="38100">
              <a:headEnd type="none" w="med" len="med"/>
              <a:tailEnd type="arrow"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dirty="0"/>
            </a:p>
          </p:txBody>
        </p:sp>
      </p:grpSp>
      <p:sp>
        <p:nvSpPr>
          <p:cNvPr id="23" name="Footer Placeholder 22">
            <a:extLst>
              <a:ext uri="{FF2B5EF4-FFF2-40B4-BE49-F238E27FC236}">
                <a16:creationId xmlns="" xmlns:a16="http://schemas.microsoft.com/office/drawing/2014/main" id="{C11AA202-1195-5833-2D3F-DBA85D5BADB7}"/>
              </a:ext>
            </a:extLst>
          </p:cNvPr>
          <p:cNvSpPr>
            <a:spLocks noGrp="1"/>
          </p:cNvSpPr>
          <p:nvPr>
            <p:ph type="ftr" sz="quarter" idx="11"/>
          </p:nvPr>
        </p:nvSpPr>
        <p:spPr/>
        <p:txBody>
          <a:bodyPr/>
          <a:lstStyle/>
          <a:p>
            <a:r>
              <a:rPr lang="en-US"/>
              <a:t>21CSS201T-COA   </a:t>
            </a:r>
          </a:p>
        </p:txBody>
      </p:sp>
      <p:pic>
        <p:nvPicPr>
          <p:cNvPr id="24" name="Picture 23">
            <a:extLst>
              <a:ext uri="{FF2B5EF4-FFF2-40B4-BE49-F238E27FC236}">
                <a16:creationId xmlns="" xmlns:a16="http://schemas.microsoft.com/office/drawing/2014/main" id="{025E1F88-25A3-53F6-AB09-3B093950FCA3}"/>
              </a:ext>
            </a:extLst>
          </p:cNvPr>
          <p:cNvPicPr>
            <a:picLocks noChangeAspect="1"/>
          </p:cNvPicPr>
          <p:nvPr/>
        </p:nvPicPr>
        <p:blipFill>
          <a:blip r:embed="rId2" cstate="print"/>
          <a:stretch>
            <a:fillRect/>
          </a:stretch>
        </p:blipFill>
        <p:spPr>
          <a:xfrm>
            <a:off x="4667075" y="4555738"/>
            <a:ext cx="6420025" cy="2165737"/>
          </a:xfrm>
          <a:prstGeom prst="rect">
            <a:avLst/>
          </a:prstGeom>
        </p:spPr>
      </p:pic>
      <p:graphicFrame>
        <p:nvGraphicFramePr>
          <p:cNvPr id="25" name="Table 21">
            <a:extLst>
              <a:ext uri="{FF2B5EF4-FFF2-40B4-BE49-F238E27FC236}">
                <a16:creationId xmlns="" xmlns:a16="http://schemas.microsoft.com/office/drawing/2014/main" id="{08346A7D-5868-D8AE-D484-DD5D2CAF8825}"/>
              </a:ext>
            </a:extLst>
          </p:cNvPr>
          <p:cNvGraphicFramePr>
            <a:graphicFrameLocks noGrp="1"/>
          </p:cNvGraphicFramePr>
          <p:nvPr>
            <p:extLst>
              <p:ext uri="{D42A27DB-BD31-4B8C-83A1-F6EECF244321}">
                <p14:modId xmlns="" xmlns:p14="http://schemas.microsoft.com/office/powerpoint/2010/main" val="2897342853"/>
              </p:ext>
            </p:extLst>
          </p:nvPr>
        </p:nvGraphicFramePr>
        <p:xfrm>
          <a:off x="9475503" y="1131109"/>
          <a:ext cx="2106897" cy="2630154"/>
        </p:xfrm>
        <a:graphic>
          <a:graphicData uri="http://schemas.openxmlformats.org/drawingml/2006/table">
            <a:tbl>
              <a:tblPr firstRow="1" bandRow="1">
                <a:tableStyleId>{00A15C55-8517-42AA-B614-E9B94910E393}</a:tableStyleId>
              </a:tblPr>
              <a:tblGrid>
                <a:gridCol w="702299">
                  <a:extLst>
                    <a:ext uri="{9D8B030D-6E8A-4147-A177-3AD203B41FA5}">
                      <a16:colId xmlns="" xmlns:a16="http://schemas.microsoft.com/office/drawing/2014/main" val="2677266971"/>
                    </a:ext>
                  </a:extLst>
                </a:gridCol>
                <a:gridCol w="702299">
                  <a:extLst>
                    <a:ext uri="{9D8B030D-6E8A-4147-A177-3AD203B41FA5}">
                      <a16:colId xmlns="" xmlns:a16="http://schemas.microsoft.com/office/drawing/2014/main" val="3925077821"/>
                    </a:ext>
                  </a:extLst>
                </a:gridCol>
                <a:gridCol w="702299">
                  <a:extLst>
                    <a:ext uri="{9D8B030D-6E8A-4147-A177-3AD203B41FA5}">
                      <a16:colId xmlns="" xmlns:a16="http://schemas.microsoft.com/office/drawing/2014/main" val="398915785"/>
                    </a:ext>
                  </a:extLst>
                </a:gridCol>
              </a:tblGrid>
              <a:tr h="438359">
                <a:tc gridSpan="3">
                  <a:txBody>
                    <a:bodyPr/>
                    <a:lstStyle/>
                    <a:p>
                      <a:pPr algn="ctr"/>
                      <a:r>
                        <a:rPr lang="en-IN" dirty="0"/>
                        <a:t>Truth Table of XOR </a:t>
                      </a:r>
                    </a:p>
                  </a:txBody>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3174892165"/>
                  </a:ext>
                </a:extLst>
              </a:tr>
              <a:tr h="438359">
                <a:tc>
                  <a:txBody>
                    <a:bodyPr/>
                    <a:lstStyle/>
                    <a:p>
                      <a:pPr algn="ctr"/>
                      <a:r>
                        <a:rPr lang="en-IN" dirty="0"/>
                        <a:t>A</a:t>
                      </a:r>
                    </a:p>
                  </a:txBody>
                  <a:tcPr/>
                </a:tc>
                <a:tc>
                  <a:txBody>
                    <a:bodyPr/>
                    <a:lstStyle/>
                    <a:p>
                      <a:pPr algn="ctr"/>
                      <a:r>
                        <a:rPr lang="en-IN" dirty="0"/>
                        <a:t>B</a:t>
                      </a:r>
                    </a:p>
                  </a:txBody>
                  <a:tcPr/>
                </a:tc>
                <a:tc>
                  <a:txBody>
                    <a:bodyPr/>
                    <a:lstStyle/>
                    <a:p>
                      <a:pPr algn="ctr"/>
                      <a:r>
                        <a:rPr lang="en-IN" dirty="0"/>
                        <a:t>C</a:t>
                      </a:r>
                    </a:p>
                  </a:txBody>
                  <a:tcPr/>
                </a:tc>
                <a:extLst>
                  <a:ext uri="{0D108BD9-81ED-4DB2-BD59-A6C34878D82A}">
                    <a16:rowId xmlns="" xmlns:a16="http://schemas.microsoft.com/office/drawing/2014/main" val="110668915"/>
                  </a:ext>
                </a:extLst>
              </a:tr>
              <a:tr h="438359">
                <a:tc>
                  <a:txBody>
                    <a:bodyPr/>
                    <a:lstStyle/>
                    <a:p>
                      <a:pPr algn="ctr"/>
                      <a:r>
                        <a:rPr lang="en-IN" dirty="0"/>
                        <a:t>0</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 xmlns:a16="http://schemas.microsoft.com/office/drawing/2014/main" val="3388454950"/>
                  </a:ext>
                </a:extLst>
              </a:tr>
              <a:tr h="438359">
                <a:tc>
                  <a:txBody>
                    <a:bodyPr/>
                    <a:lstStyle/>
                    <a:p>
                      <a:pPr algn="ctr"/>
                      <a:r>
                        <a:rPr lang="en-IN" dirty="0"/>
                        <a:t>0</a:t>
                      </a:r>
                    </a:p>
                  </a:txBody>
                  <a:tcPr/>
                </a:tc>
                <a:tc>
                  <a:txBody>
                    <a:bodyPr/>
                    <a:lstStyle/>
                    <a:p>
                      <a:pPr algn="ctr"/>
                      <a:r>
                        <a:rPr lang="en-IN" dirty="0"/>
                        <a:t>1</a:t>
                      </a:r>
                    </a:p>
                  </a:txBody>
                  <a:tcPr/>
                </a:tc>
                <a:tc>
                  <a:txBody>
                    <a:bodyPr/>
                    <a:lstStyle/>
                    <a:p>
                      <a:pPr algn="ctr"/>
                      <a:r>
                        <a:rPr lang="en-IN" dirty="0"/>
                        <a:t>1</a:t>
                      </a:r>
                    </a:p>
                  </a:txBody>
                  <a:tcPr/>
                </a:tc>
                <a:extLst>
                  <a:ext uri="{0D108BD9-81ED-4DB2-BD59-A6C34878D82A}">
                    <a16:rowId xmlns="" xmlns:a16="http://schemas.microsoft.com/office/drawing/2014/main" val="3713572187"/>
                  </a:ext>
                </a:extLst>
              </a:tr>
              <a:tr h="438359">
                <a:tc>
                  <a:txBody>
                    <a:bodyPr/>
                    <a:lstStyle/>
                    <a:p>
                      <a:pPr algn="ctr"/>
                      <a:r>
                        <a:rPr lang="en-IN" dirty="0"/>
                        <a:t>1</a:t>
                      </a:r>
                    </a:p>
                  </a:txBody>
                  <a:tcPr/>
                </a:tc>
                <a:tc>
                  <a:txBody>
                    <a:bodyPr/>
                    <a:lstStyle/>
                    <a:p>
                      <a:pPr algn="ctr"/>
                      <a:r>
                        <a:rPr lang="en-IN" dirty="0"/>
                        <a:t>0</a:t>
                      </a:r>
                    </a:p>
                  </a:txBody>
                  <a:tcPr/>
                </a:tc>
                <a:tc>
                  <a:txBody>
                    <a:bodyPr/>
                    <a:lstStyle/>
                    <a:p>
                      <a:pPr algn="ctr"/>
                      <a:r>
                        <a:rPr lang="en-IN" dirty="0"/>
                        <a:t>1</a:t>
                      </a:r>
                    </a:p>
                  </a:txBody>
                  <a:tcPr/>
                </a:tc>
                <a:extLst>
                  <a:ext uri="{0D108BD9-81ED-4DB2-BD59-A6C34878D82A}">
                    <a16:rowId xmlns="" xmlns:a16="http://schemas.microsoft.com/office/drawing/2014/main" val="2027829031"/>
                  </a:ext>
                </a:extLst>
              </a:tr>
              <a:tr h="438359">
                <a:tc>
                  <a:txBody>
                    <a:bodyPr/>
                    <a:lstStyle/>
                    <a:p>
                      <a:pPr algn="ctr"/>
                      <a:r>
                        <a:rPr lang="en-IN" dirty="0"/>
                        <a:t>1</a:t>
                      </a:r>
                    </a:p>
                  </a:txBody>
                  <a:tcPr/>
                </a:tc>
                <a:tc>
                  <a:txBody>
                    <a:bodyPr/>
                    <a:lstStyle/>
                    <a:p>
                      <a:pPr algn="ctr"/>
                      <a:r>
                        <a:rPr lang="en-IN" dirty="0"/>
                        <a:t>1</a:t>
                      </a:r>
                    </a:p>
                  </a:txBody>
                  <a:tcPr/>
                </a:tc>
                <a:tc>
                  <a:txBody>
                    <a:bodyPr/>
                    <a:lstStyle/>
                    <a:p>
                      <a:pPr algn="ctr"/>
                      <a:r>
                        <a:rPr lang="en-IN" dirty="0"/>
                        <a:t>0</a:t>
                      </a:r>
                    </a:p>
                  </a:txBody>
                  <a:tcPr/>
                </a:tc>
                <a:extLst>
                  <a:ext uri="{0D108BD9-81ED-4DB2-BD59-A6C34878D82A}">
                    <a16:rowId xmlns="" xmlns:a16="http://schemas.microsoft.com/office/drawing/2014/main" val="3750694064"/>
                  </a:ext>
                </a:extLst>
              </a:tr>
            </a:tbl>
          </a:graphicData>
        </a:graphic>
      </p:graphicFrame>
    </p:spTree>
    <p:extLst>
      <p:ext uri="{BB962C8B-B14F-4D97-AF65-F5344CB8AC3E}">
        <p14:creationId xmlns="" xmlns:p14="http://schemas.microsoft.com/office/powerpoint/2010/main" val="22503019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B1E08-91D0-B425-1111-A84BED07A6E7}"/>
              </a:ext>
            </a:extLst>
          </p:cNvPr>
          <p:cNvSpPr>
            <a:spLocks noGrp="1"/>
          </p:cNvSpPr>
          <p:nvPr>
            <p:ph type="title"/>
          </p:nvPr>
        </p:nvSpPr>
        <p:spPr>
          <a:xfrm>
            <a:off x="838200" y="365125"/>
            <a:ext cx="9434264" cy="615603"/>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Gray-Binary code conversion</a:t>
            </a:r>
          </a:p>
        </p:txBody>
      </p:sp>
      <p:sp>
        <p:nvSpPr>
          <p:cNvPr id="3" name="Content Placeholder 2">
            <a:extLst>
              <a:ext uri="{FF2B5EF4-FFF2-40B4-BE49-F238E27FC236}">
                <a16:creationId xmlns="" xmlns:a16="http://schemas.microsoft.com/office/drawing/2014/main" id="{D9614E1D-F7F2-9710-7C39-1846C773B091}"/>
              </a:ext>
            </a:extLst>
          </p:cNvPr>
          <p:cNvSpPr>
            <a:spLocks noGrp="1"/>
          </p:cNvSpPr>
          <p:nvPr>
            <p:ph idx="1"/>
          </p:nvPr>
        </p:nvSpPr>
        <p:spPr>
          <a:xfrm>
            <a:off x="838200" y="1268760"/>
            <a:ext cx="10515600" cy="4351338"/>
          </a:xfrm>
        </p:spPr>
        <p:txBody>
          <a:bodyPr/>
          <a:lstStyle/>
          <a:p>
            <a:pPr algn="l" fontAlgn="base"/>
            <a:r>
              <a:rPr lang="en-US" b="1" i="0" cap="all" dirty="0">
                <a:solidFill>
                  <a:srgbClr val="222222"/>
                </a:solidFill>
                <a:effectLst/>
                <a:latin typeface="Work Sans" pitchFamily="2" charset="0"/>
              </a:rPr>
              <a:t>Steps</a:t>
            </a:r>
          </a:p>
          <a:p>
            <a:pPr lvl="1">
              <a:buFont typeface="+mj-lt"/>
              <a:buAutoNum type="arabicPeriod"/>
            </a:pPr>
            <a:r>
              <a:rPr lang="en-US" sz="2000" b="0" i="0" dirty="0">
                <a:solidFill>
                  <a:srgbClr val="222222"/>
                </a:solidFill>
                <a:effectLst/>
                <a:latin typeface="Lato" panose="020F0502020204030203" pitchFamily="34" charset="0"/>
              </a:rPr>
              <a:t>The most significant bit of gray codes is equal in binary number.</a:t>
            </a:r>
          </a:p>
          <a:p>
            <a:pPr lvl="1">
              <a:buFont typeface="+mj-lt"/>
              <a:buAutoNum type="arabicPeriod"/>
            </a:pPr>
            <a:r>
              <a:rPr lang="en-US" sz="2000" b="0" i="0" dirty="0">
                <a:solidFill>
                  <a:srgbClr val="222222"/>
                </a:solidFill>
                <a:effectLst/>
                <a:latin typeface="Lato" panose="020F0502020204030203" pitchFamily="34" charset="0"/>
              </a:rPr>
              <a:t>Now move to the next gray bit, as it is 1 the previous bit will be alter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it will be 1, thus the second binary bit will be 1.</a:t>
            </a:r>
          </a:p>
          <a:p>
            <a:pPr lvl="1">
              <a:buFont typeface="+mj-lt"/>
              <a:buAutoNum type="arabicPeriod"/>
            </a:pPr>
            <a:r>
              <a:rPr lang="en-US" sz="2000" b="0" i="0" dirty="0">
                <a:solidFill>
                  <a:srgbClr val="222222"/>
                </a:solidFill>
                <a:effectLst/>
                <a:latin typeface="Lato" panose="020F0502020204030203" pitchFamily="34" charset="0"/>
              </a:rPr>
              <a:t>Next see the third bit, in this example the third bit is 1 again, the third binary bit will be alter of second binary bit and the third binary bit will be 0.</a:t>
            </a:r>
          </a:p>
          <a:p>
            <a:pPr lvl="1">
              <a:buFont typeface="+mj-lt"/>
              <a:buAutoNum type="arabicPeriod"/>
            </a:pPr>
            <a:r>
              <a:rPr lang="en-US" sz="2000" b="0" i="0" dirty="0">
                <a:solidFill>
                  <a:srgbClr val="222222"/>
                </a:solidFill>
                <a:effectLst/>
                <a:latin typeface="Lato" panose="020F0502020204030203" pitchFamily="34" charset="0"/>
              </a:rPr>
              <a:t>Now fourth bit of the, here the fourth bit of gray code is 0. So the fourth bit will be same as a previous binary bit, </a:t>
            </a:r>
            <a:r>
              <a:rPr lang="en-US" sz="2000" b="0" i="0" dirty="0" err="1">
                <a:solidFill>
                  <a:srgbClr val="222222"/>
                </a:solidFill>
                <a:effectLst/>
                <a:latin typeface="Lato" panose="020F0502020204030203" pitchFamily="34" charset="0"/>
              </a:rPr>
              <a:t>i.e</a:t>
            </a:r>
            <a:r>
              <a:rPr lang="en-US" sz="2000" b="0" i="0" dirty="0">
                <a:solidFill>
                  <a:srgbClr val="222222"/>
                </a:solidFill>
                <a:effectLst/>
                <a:latin typeface="Lato" panose="020F0502020204030203" pitchFamily="34" charset="0"/>
              </a:rPr>
              <a:t> 4th binary bit will be 0.</a:t>
            </a:r>
          </a:p>
          <a:p>
            <a:pPr lvl="1">
              <a:buFont typeface="+mj-lt"/>
              <a:buAutoNum type="arabicPeriod"/>
            </a:pPr>
            <a:r>
              <a:rPr lang="en-US" sz="2000" b="0" i="0" dirty="0">
                <a:solidFill>
                  <a:srgbClr val="222222"/>
                </a:solidFill>
                <a:effectLst/>
                <a:latin typeface="Lato" panose="020F0502020204030203" pitchFamily="34" charset="0"/>
              </a:rPr>
              <a:t>The last fifth bit of gray codes is 1; the fifth binary number is altering of fourth binary number.</a:t>
            </a:r>
          </a:p>
          <a:p>
            <a:pPr lvl="1">
              <a:buFont typeface="+mj-lt"/>
              <a:buAutoNum type="arabicPeriod"/>
            </a:pPr>
            <a:r>
              <a:rPr lang="en-US" sz="2000" b="0" i="0" dirty="0">
                <a:solidFill>
                  <a:srgbClr val="222222"/>
                </a:solidFill>
                <a:effectLst/>
                <a:latin typeface="Lato" panose="020F0502020204030203" pitchFamily="34" charset="0"/>
              </a:rPr>
              <a:t>Therefore the gray code (01101) equivalent in binary number is (01001)</a:t>
            </a:r>
          </a:p>
          <a:p>
            <a:endParaRPr lang="en-IN" dirty="0"/>
          </a:p>
        </p:txBody>
      </p:sp>
      <p:sp>
        <p:nvSpPr>
          <p:cNvPr id="4" name="Footer Placeholder 3">
            <a:extLst>
              <a:ext uri="{FF2B5EF4-FFF2-40B4-BE49-F238E27FC236}">
                <a16:creationId xmlns="" xmlns:a16="http://schemas.microsoft.com/office/drawing/2014/main" id="{4C7B4578-D690-5D4D-0AA5-4A8A5FB2B1D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2FD91CC1-0F25-DEC8-530F-90D10C02939F}"/>
              </a:ext>
            </a:extLst>
          </p:cNvPr>
          <p:cNvSpPr>
            <a:spLocks noGrp="1"/>
          </p:cNvSpPr>
          <p:nvPr>
            <p:ph type="sldNum" sz="quarter" idx="12"/>
          </p:nvPr>
        </p:nvSpPr>
        <p:spPr/>
        <p:txBody>
          <a:bodyPr/>
          <a:lstStyle/>
          <a:p>
            <a:fld id="{9B618960-8005-486C-9A75-10CB2AAC16F9}" type="slidenum">
              <a:rPr lang="en-US" smtClean="0"/>
              <a:pPr/>
              <a:t>65</a:t>
            </a:fld>
            <a:endParaRPr lang="en-US"/>
          </a:p>
        </p:txBody>
      </p:sp>
    </p:spTree>
    <p:extLst>
      <p:ext uri="{BB962C8B-B14F-4D97-AF65-F5344CB8AC3E}">
        <p14:creationId xmlns="" xmlns:p14="http://schemas.microsoft.com/office/powerpoint/2010/main" val="42166791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E3CA37-5D02-0A4A-B801-EC088CA10426}"/>
              </a:ext>
            </a:extLst>
          </p:cNvPr>
          <p:cNvSpPr>
            <a:spLocks noGrp="1"/>
          </p:cNvSpPr>
          <p:nvPr>
            <p:ph type="title"/>
          </p:nvPr>
        </p:nvSpPr>
        <p:spPr/>
        <p:txBody>
          <a:bodyPr/>
          <a:lstStyle/>
          <a:p>
            <a:r>
              <a:rPr lang="en-IN" dirty="0"/>
              <a:t>Merits &amp; Demerits of Gray Code</a:t>
            </a:r>
          </a:p>
        </p:txBody>
      </p:sp>
      <p:sp>
        <p:nvSpPr>
          <p:cNvPr id="3" name="Content Placeholder 2">
            <a:extLst>
              <a:ext uri="{FF2B5EF4-FFF2-40B4-BE49-F238E27FC236}">
                <a16:creationId xmlns="" xmlns:a16="http://schemas.microsoft.com/office/drawing/2014/main" id="{8386E137-9FFD-799C-1562-12995F9F8C88}"/>
              </a:ext>
            </a:extLst>
          </p:cNvPr>
          <p:cNvSpPr>
            <a:spLocks noGrp="1"/>
          </p:cNvSpPr>
          <p:nvPr>
            <p:ph idx="1"/>
          </p:nvPr>
        </p:nvSpPr>
        <p:spPr/>
        <p:txBody>
          <a:bodyPr/>
          <a:lstStyle/>
          <a:p>
            <a:pPr marL="0" indent="0">
              <a:buNone/>
            </a:pPr>
            <a:r>
              <a:rPr lang="en-IN" sz="2400" dirty="0">
                <a:solidFill>
                  <a:srgbClr val="222222"/>
                </a:solidFill>
                <a:latin typeface="Lato" panose="020F0502020204030203" pitchFamily="34" charset="0"/>
              </a:rPr>
              <a:t>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error minimization in conversion of </a:t>
            </a:r>
            <a:r>
              <a:rPr lang="en-IN" sz="2400" dirty="0" err="1">
                <a:solidFill>
                  <a:srgbClr val="222222"/>
                </a:solidFill>
                <a:latin typeface="Lato" panose="020F0502020204030203" pitchFamily="34" charset="0"/>
              </a:rPr>
              <a:t>analog</a:t>
            </a:r>
            <a:r>
              <a:rPr lang="en-IN" sz="2400" dirty="0">
                <a:solidFill>
                  <a:srgbClr val="222222"/>
                </a:solidFill>
                <a:latin typeface="Lato" panose="020F0502020204030203" pitchFamily="34" charset="0"/>
              </a:rPr>
              <a:t> to digital signals.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best for minimize a logic circuit</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Decreases the “Hamming Walls” which is undesirable state, when used in genetic algorithms</a:t>
            </a:r>
          </a:p>
          <a:p>
            <a:pPr lvl="0">
              <a:buSzPts val="1000"/>
              <a:buFont typeface="Wingdings" panose="05000000000000000000" pitchFamily="2" charset="2"/>
              <a:buChar char="v"/>
              <a:tabLst>
                <a:tab pos="457200" algn="l"/>
              </a:tabLst>
            </a:pPr>
            <a:r>
              <a:rPr lang="en-IN" sz="2400" dirty="0">
                <a:solidFill>
                  <a:srgbClr val="222222"/>
                </a:solidFill>
                <a:latin typeface="Lato" panose="020F0502020204030203" pitchFamily="34" charset="0"/>
              </a:rPr>
              <a:t>It is useful in clock domain crossing</a:t>
            </a:r>
          </a:p>
          <a:p>
            <a:pPr marL="0" indent="0">
              <a:buNone/>
            </a:pPr>
            <a:r>
              <a:rPr lang="en-IN" sz="2400" dirty="0">
                <a:solidFill>
                  <a:srgbClr val="222222"/>
                </a:solidFill>
                <a:latin typeface="Lato" panose="020F0502020204030203" pitchFamily="34" charset="0"/>
              </a:rPr>
              <a:t>Disadvantages of </a:t>
            </a:r>
            <a:r>
              <a:rPr lang="en-IN" sz="2400" dirty="0" err="1">
                <a:solidFill>
                  <a:srgbClr val="222222"/>
                </a:solidFill>
                <a:latin typeface="Lato" panose="020F0502020204030203" pitchFamily="34" charset="0"/>
              </a:rPr>
              <a:t>gray</a:t>
            </a:r>
            <a:r>
              <a:rPr lang="en-IN" sz="2400" dirty="0">
                <a:solidFill>
                  <a:srgbClr val="222222"/>
                </a:solidFill>
                <a:latin typeface="Lato" panose="020F0502020204030203" pitchFamily="34" charset="0"/>
              </a:rPr>
              <a:t> code</a:t>
            </a:r>
          </a:p>
          <a:p>
            <a:pPr>
              <a:buSzPts val="1000"/>
              <a:tabLst>
                <a:tab pos="457200" algn="l"/>
              </a:tabLst>
            </a:pPr>
            <a:r>
              <a:rPr lang="en-IN" sz="2400" dirty="0">
                <a:solidFill>
                  <a:srgbClr val="222222"/>
                </a:solidFill>
                <a:latin typeface="Lato" panose="020F0502020204030203" pitchFamily="34" charset="0"/>
              </a:rPr>
              <a:t>Not suitable for arithmetic operations</a:t>
            </a:r>
          </a:p>
          <a:p>
            <a:pPr>
              <a:buSzPts val="1000"/>
              <a:tabLst>
                <a:tab pos="457200" algn="l"/>
              </a:tabLst>
            </a:pPr>
            <a:r>
              <a:rPr lang="en-IN" sz="2400" dirty="0">
                <a:solidFill>
                  <a:srgbClr val="222222"/>
                </a:solidFill>
                <a:latin typeface="Lato" panose="020F0502020204030203" pitchFamily="34" charset="0"/>
              </a:rPr>
              <a:t>It has limited use.</a:t>
            </a:r>
          </a:p>
          <a:p>
            <a:endParaRPr lang="en-IN" dirty="0"/>
          </a:p>
        </p:txBody>
      </p:sp>
      <p:sp>
        <p:nvSpPr>
          <p:cNvPr id="4" name="Footer Placeholder 3">
            <a:extLst>
              <a:ext uri="{FF2B5EF4-FFF2-40B4-BE49-F238E27FC236}">
                <a16:creationId xmlns="" xmlns:a16="http://schemas.microsoft.com/office/drawing/2014/main" id="{C2783FC5-F1AF-D1FE-A2BE-11E5B766ED0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CBCDD043-7B2E-CCC4-93C4-366ABB64640B}"/>
              </a:ext>
            </a:extLst>
          </p:cNvPr>
          <p:cNvSpPr>
            <a:spLocks noGrp="1"/>
          </p:cNvSpPr>
          <p:nvPr>
            <p:ph type="sldNum" sz="quarter" idx="12"/>
          </p:nvPr>
        </p:nvSpPr>
        <p:spPr/>
        <p:txBody>
          <a:bodyPr/>
          <a:lstStyle/>
          <a:p>
            <a:fld id="{9B618960-8005-486C-9A75-10CB2AAC16F9}" type="slidenum">
              <a:rPr lang="en-US" smtClean="0"/>
              <a:pPr/>
              <a:t>66</a:t>
            </a:fld>
            <a:endParaRPr lang="en-US"/>
          </a:p>
        </p:txBody>
      </p:sp>
    </p:spTree>
    <p:extLst>
      <p:ext uri="{BB962C8B-B14F-4D97-AF65-F5344CB8AC3E}">
        <p14:creationId xmlns="" xmlns:p14="http://schemas.microsoft.com/office/powerpoint/2010/main" val="344001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2D0A18-9706-62F7-64D8-5D9CA0E28F74}"/>
              </a:ext>
            </a:extLst>
          </p:cNvPr>
          <p:cNvSpPr>
            <a:spLocks noGrp="1"/>
          </p:cNvSpPr>
          <p:nvPr>
            <p:ph type="title"/>
          </p:nvPr>
        </p:nvSpPr>
        <p:spPr>
          <a:xfrm>
            <a:off x="838200" y="365125"/>
            <a:ext cx="9362256"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Decimal to BCD</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6B822739-F62F-2338-8C3F-A66DECA163D3}"/>
                  </a:ext>
                </a:extLst>
              </p:cNvPr>
              <p:cNvSpPr>
                <a:spLocks noGrp="1"/>
              </p:cNvSpPr>
              <p:nvPr>
                <p:ph idx="1"/>
              </p:nvPr>
            </p:nvSpPr>
            <p:spPr>
              <a:xfrm>
                <a:off x="609600" y="1166018"/>
                <a:ext cx="10972800" cy="5079207"/>
              </a:xfrm>
            </p:spPr>
            <p:txBody>
              <a:bodyPr/>
              <a:lstStyle/>
              <a:p>
                <a:r>
                  <a:rPr lang="en-IN" b="0" i="1" dirty="0">
                    <a:solidFill>
                      <a:srgbClr val="273239"/>
                    </a:solidFill>
                    <a:effectLst/>
                    <a:latin typeface="Nunito" pitchFamily="2" charset="0"/>
                  </a:rPr>
                  <a:t>Convert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(324)</m:t>
                        </m:r>
                      </m:e>
                      <m:sub>
                        <m:r>
                          <a:rPr lang="en-IN" b="0" i="1" smtClean="0">
                            <a:latin typeface="Cambria Math" panose="02040503050406030204" pitchFamily="18" charset="0"/>
                          </a:rPr>
                          <m:t>10</m:t>
                        </m:r>
                      </m:sub>
                    </m:sSub>
                  </m:oMath>
                </a14:m>
                <a:r>
                  <a:rPr lang="en-IN" b="0" i="1" dirty="0">
                    <a:solidFill>
                      <a:srgbClr val="273239"/>
                    </a:solidFill>
                    <a:effectLst/>
                    <a:latin typeface="Nunito" pitchFamily="2" charset="0"/>
                  </a:rPr>
                  <a:t> in BCD</a:t>
                </a:r>
              </a:p>
              <a:p>
                <a:r>
                  <a:rPr lang="en-IN" i="1" dirty="0">
                    <a:solidFill>
                      <a:srgbClr val="273239"/>
                    </a:solidFill>
                    <a:latin typeface="Nunito" pitchFamily="2" charset="0"/>
                  </a:rPr>
                  <a:t>From truth table the BCD value of </a:t>
                </a: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(3)</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b="0" i="1" smtClean="0">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(0011)</m:t>
                        </m:r>
                      </m:e>
                      <m:sub>
                        <m:r>
                          <a:rPr lang="en-IN" sz="3600" b="0" i="1" smtClean="0">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(2)</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(001</m:t>
                        </m:r>
                        <m:r>
                          <a:rPr lang="en-IN" sz="3600" b="0" i="1" smtClean="0">
                            <a:solidFill>
                              <a:srgbClr val="FF0000"/>
                            </a:solidFill>
                            <a:latin typeface="Cambria Math" panose="02040503050406030204" pitchFamily="18" charset="0"/>
                          </a:rPr>
                          <m:t>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sz="3600" b="0" dirty="0">
                  <a:solidFill>
                    <a:srgbClr val="FF0000"/>
                  </a:solidFill>
                </a:endParaRPr>
              </a:p>
              <a:p>
                <a:pPr lvl="2"/>
                <a14:m>
                  <m:oMath xmlns:m="http://schemas.openxmlformats.org/officeDocument/2006/math">
                    <m:sSub>
                      <m:sSubPr>
                        <m:ctrlPr>
                          <a:rPr lang="en-IN" sz="3600" b="0" i="1" smtClean="0">
                            <a:solidFill>
                              <a:srgbClr val="FF0000"/>
                            </a:solidFill>
                            <a:latin typeface="Cambria Math" panose="02040503050406030204" pitchFamily="18" charset="0"/>
                          </a:rPr>
                        </m:ctrlPr>
                      </m:sSubPr>
                      <m:e>
                        <m:r>
                          <a:rPr lang="en-IN" sz="3600" b="0" i="1" smtClean="0">
                            <a:solidFill>
                              <a:srgbClr val="FF0000"/>
                            </a:solidFill>
                            <a:latin typeface="Cambria Math" panose="02040503050406030204" pitchFamily="18" charset="0"/>
                          </a:rPr>
                          <m:t>(4)</m:t>
                        </m:r>
                      </m:e>
                      <m:sub>
                        <m:r>
                          <a:rPr lang="en-IN" sz="3600" b="0" i="1" smtClean="0">
                            <a:solidFill>
                              <a:srgbClr val="FF0000"/>
                            </a:solidFill>
                            <a:latin typeface="Cambria Math" panose="02040503050406030204" pitchFamily="18" charset="0"/>
                          </a:rPr>
                          <m:t>10</m:t>
                        </m:r>
                      </m:sub>
                    </m:sSub>
                    <m:r>
                      <a:rPr lang="en-IN" sz="3600" b="0" i="1" smtClean="0">
                        <a:solidFill>
                          <a:srgbClr val="FF0000"/>
                        </a:solidFill>
                        <a:latin typeface="Cambria Math" panose="02040503050406030204" pitchFamily="18" charset="0"/>
                      </a:rPr>
                      <m:t>=</m:t>
                    </m:r>
                    <m:sSub>
                      <m:sSubPr>
                        <m:ctrlPr>
                          <a:rPr lang="en-IN" sz="3600" i="1">
                            <a:solidFill>
                              <a:srgbClr val="FF0000"/>
                            </a:solidFill>
                            <a:latin typeface="Cambria Math" panose="02040503050406030204" pitchFamily="18" charset="0"/>
                          </a:rPr>
                        </m:ctrlPr>
                      </m:sSubPr>
                      <m:e>
                        <m:r>
                          <a:rPr lang="en-IN" sz="3600" i="1">
                            <a:solidFill>
                              <a:srgbClr val="FF0000"/>
                            </a:solidFill>
                            <a:latin typeface="Cambria Math" panose="02040503050406030204" pitchFamily="18" charset="0"/>
                          </a:rPr>
                          <m:t>(0</m:t>
                        </m:r>
                        <m:r>
                          <a:rPr lang="en-IN" sz="3600" b="0" i="1" smtClean="0">
                            <a:solidFill>
                              <a:srgbClr val="FF0000"/>
                            </a:solidFill>
                            <a:latin typeface="Cambria Math" panose="02040503050406030204" pitchFamily="18" charset="0"/>
                          </a:rPr>
                          <m:t>100</m:t>
                        </m:r>
                        <m:r>
                          <a:rPr lang="en-IN" sz="3600" i="1">
                            <a:solidFill>
                              <a:srgbClr val="FF0000"/>
                            </a:solidFill>
                            <a:latin typeface="Cambria Math" panose="02040503050406030204" pitchFamily="18" charset="0"/>
                          </a:rPr>
                          <m:t>)</m:t>
                        </m:r>
                      </m:e>
                      <m:sub>
                        <m:r>
                          <a:rPr lang="en-IN" sz="3600" i="1">
                            <a:solidFill>
                              <a:srgbClr val="FF0000"/>
                            </a:solidFill>
                            <a:latin typeface="Cambria Math" panose="02040503050406030204" pitchFamily="18" charset="0"/>
                          </a:rPr>
                          <m:t>𝐵𝐶𝐷</m:t>
                        </m:r>
                      </m:sub>
                    </m:sSub>
                  </m:oMath>
                </a14:m>
                <a:endParaRPr lang="en-IN" dirty="0"/>
              </a:p>
              <a:p>
                <a:pPr marL="914400" lvl="2" indent="0">
                  <a:buNone/>
                </a:pPr>
                <a:r>
                  <a:rPr lang="en-IN" b="0" dirty="0">
                    <a:solidFill>
                      <a:schemeClr val="tx1"/>
                    </a:solidFill>
                  </a:rPr>
                  <a:t>So, </a:t>
                </a:r>
                <a14:m>
                  <m:oMath xmlns:m="http://schemas.openxmlformats.org/officeDocument/2006/math">
                    <m:sSub>
                      <m:sSubPr>
                        <m:ctrlPr>
                          <a:rPr lang="en-IN" sz="3200" b="0" i="1" smtClean="0">
                            <a:solidFill>
                              <a:schemeClr val="tx1"/>
                            </a:solidFill>
                            <a:latin typeface="Cambria Math" panose="02040503050406030204" pitchFamily="18" charset="0"/>
                          </a:rPr>
                        </m:ctrlPr>
                      </m:sSubPr>
                      <m:e>
                        <m:r>
                          <a:rPr lang="en-IN" sz="3200" b="0" i="1" smtClean="0">
                            <a:solidFill>
                              <a:schemeClr val="tx1"/>
                            </a:solidFill>
                            <a:latin typeface="Cambria Math" panose="02040503050406030204" pitchFamily="18" charset="0"/>
                          </a:rPr>
                          <m:t>(324)</m:t>
                        </m:r>
                      </m:e>
                      <m:sub>
                        <m:r>
                          <a:rPr lang="en-IN" sz="3200" b="0" i="1" smtClean="0">
                            <a:solidFill>
                              <a:schemeClr val="tx1"/>
                            </a:solidFill>
                            <a:latin typeface="Cambria Math" panose="02040503050406030204" pitchFamily="18" charset="0"/>
                          </a:rPr>
                          <m:t>10</m:t>
                        </m:r>
                      </m:sub>
                    </m:sSub>
                  </m:oMath>
                </a14:m>
                <a:r>
                  <a:rPr lang="en-IN" sz="3200" dirty="0">
                    <a:solidFill>
                      <a:schemeClr val="tx1"/>
                    </a:solidFill>
                  </a:rPr>
                  <a:t>= </a:t>
                </a:r>
                <a14:m>
                  <m:oMath xmlns:m="http://schemas.openxmlformats.org/officeDocument/2006/math">
                    <m:sSub>
                      <m:sSubPr>
                        <m:ctrlPr>
                          <a:rPr lang="en-IN" i="1">
                            <a:solidFill>
                              <a:schemeClr val="tx1"/>
                            </a:solidFill>
                            <a:latin typeface="Cambria Math" panose="02040503050406030204" pitchFamily="18" charset="0"/>
                          </a:rPr>
                        </m:ctrlPr>
                      </m:sSubPr>
                      <m:e>
                        <m:r>
                          <a:rPr lang="en-IN" i="1">
                            <a:solidFill>
                              <a:schemeClr val="tx1"/>
                            </a:solidFill>
                            <a:latin typeface="Cambria Math" panose="02040503050406030204" pitchFamily="18" charset="0"/>
                          </a:rPr>
                          <m:t>(</m:t>
                        </m:r>
                        <m:r>
                          <m:rPr>
                            <m:nor/>
                          </m:rPr>
                          <a:rPr lang="en-IN" dirty="0">
                            <a:solidFill>
                              <a:schemeClr val="tx1"/>
                            </a:solidFill>
                          </a:rPr>
                          <m:t>0011 0010 0100</m:t>
                        </m:r>
                        <m:r>
                          <a:rPr lang="en-IN" i="1">
                            <a:solidFill>
                              <a:schemeClr val="tx1"/>
                            </a:solidFill>
                            <a:latin typeface="Cambria Math" panose="02040503050406030204" pitchFamily="18" charset="0"/>
                          </a:rPr>
                          <m:t>)</m:t>
                        </m:r>
                      </m:e>
                      <m:sub>
                        <m:r>
                          <a:rPr lang="en-IN" b="0" i="1" smtClean="0">
                            <a:solidFill>
                              <a:schemeClr val="tx1"/>
                            </a:solidFill>
                            <a:latin typeface="Cambria Math" panose="02040503050406030204" pitchFamily="18" charset="0"/>
                          </a:rPr>
                          <m:t>𝐵𝐶𝐷</m:t>
                        </m:r>
                      </m:sub>
                    </m:sSub>
                  </m:oMath>
                </a14:m>
                <a:r>
                  <a:rPr lang="en-IN" dirty="0">
                    <a:solidFill>
                      <a:schemeClr val="tx1"/>
                    </a:solidFill>
                  </a:rPr>
                  <a:t>   </a:t>
                </a:r>
                <a:r>
                  <a:rPr lang="en-IN" dirty="0">
                    <a:solidFill>
                      <a:schemeClr val="tx1"/>
                    </a:solidFill>
                    <a:sym typeface="Wingdings" panose="05000000000000000000" pitchFamily="2" charset="2"/>
                  </a:rPr>
                  <a:t> (</a:t>
                </a:r>
                <a:r>
                  <a:rPr lang="en-IN" dirty="0">
                    <a:solidFill>
                      <a:schemeClr val="tx1"/>
                    </a:solidFill>
                  </a:rPr>
                  <a:t>A)</a:t>
                </a:r>
              </a:p>
              <a:p>
                <a:pPr marL="914400" lvl="2" indent="0">
                  <a:buNone/>
                </a:pPr>
                <a14:m>
                  <m:oMath xmlns:m="http://schemas.openxmlformats.org/officeDocument/2006/math">
                    <m:sSub>
                      <m:sSubPr>
                        <m:ctrlPr>
                          <a:rPr lang="en-IN" sz="2400" b="0" i="1" smtClean="0">
                            <a:solidFill>
                              <a:schemeClr val="tx1"/>
                            </a:solidFill>
                            <a:latin typeface="Cambria Math" panose="02040503050406030204" pitchFamily="18" charset="0"/>
                          </a:rPr>
                        </m:ctrlPr>
                      </m:sSubPr>
                      <m:e>
                        <m:r>
                          <a:rPr lang="en-IN" sz="2400" b="0" i="1" smtClean="0">
                            <a:solidFill>
                              <a:schemeClr val="tx1"/>
                            </a:solidFill>
                            <a:latin typeface="Cambria Math" panose="02040503050406030204" pitchFamily="18" charset="0"/>
                          </a:rPr>
                          <m:t>(324)</m:t>
                        </m:r>
                      </m:e>
                      <m:sub>
                        <m:r>
                          <a:rPr lang="en-IN" sz="2400" b="0" i="1" smtClean="0">
                            <a:solidFill>
                              <a:schemeClr val="tx1"/>
                            </a:solidFill>
                            <a:latin typeface="Cambria Math" panose="02040503050406030204" pitchFamily="18" charset="0"/>
                          </a:rPr>
                          <m:t>10</m:t>
                        </m:r>
                      </m:sub>
                    </m:sSub>
                    <m:r>
                      <a:rPr lang="en-IN" sz="2400" b="0" i="1" smtClean="0">
                        <a:solidFill>
                          <a:schemeClr val="tx1"/>
                        </a:solidFill>
                        <a:latin typeface="Cambria Math" panose="02040503050406030204" pitchFamily="18" charset="0"/>
                      </a:rPr>
                      <m:t> </m:t>
                    </m:r>
                  </m:oMath>
                </a14:m>
                <a:r>
                  <a:rPr lang="en-IN" dirty="0">
                    <a:solidFill>
                      <a:schemeClr val="tx1"/>
                    </a:solidFill>
                  </a:rPr>
                  <a:t>=</a:t>
                </a:r>
                <a14:m>
                  <m:oMath xmlns:m="http://schemas.openxmlformats.org/officeDocument/2006/math">
                    <m:sSub>
                      <m:sSubPr>
                        <m:ctrlPr>
                          <a:rPr lang="en-IN" i="1" dirty="0" smtClean="0">
                            <a:solidFill>
                              <a:schemeClr val="tx1"/>
                            </a:solidFill>
                            <a:latin typeface="Cambria Math" panose="02040503050406030204" pitchFamily="18" charset="0"/>
                          </a:rPr>
                        </m:ctrlPr>
                      </m:sSubPr>
                      <m:e>
                        <m:r>
                          <a:rPr lang="en-IN" b="0" i="1" dirty="0" smtClean="0">
                            <a:solidFill>
                              <a:schemeClr val="tx1"/>
                            </a:solidFill>
                            <a:latin typeface="Cambria Math" panose="02040503050406030204" pitchFamily="18" charset="0"/>
                          </a:rPr>
                          <m:t>(</m:t>
                        </m:r>
                        <m:r>
                          <m:rPr>
                            <m:nor/>
                          </m:rPr>
                          <a:rPr lang="en-IN" dirty="0">
                            <a:solidFill>
                              <a:schemeClr val="tx1"/>
                            </a:solidFill>
                          </a:rPr>
                          <m:t>101000100</m:t>
                        </m:r>
                        <m:r>
                          <m:rPr>
                            <m:nor/>
                          </m:rPr>
                          <a:rPr lang="en-IN" b="0" i="0" dirty="0" smtClean="0">
                            <a:solidFill>
                              <a:schemeClr val="tx1"/>
                            </a:solidFill>
                          </a:rPr>
                          <m:t>)</m:t>
                        </m:r>
                      </m:e>
                      <m:sub>
                        <m:r>
                          <a:rPr lang="en-IN" b="0" i="1" dirty="0" smtClean="0">
                            <a:solidFill>
                              <a:schemeClr val="tx1"/>
                            </a:solidFill>
                            <a:latin typeface="Cambria Math" panose="02040503050406030204" pitchFamily="18" charset="0"/>
                          </a:rPr>
                          <m:t>2 </m:t>
                        </m:r>
                      </m:sub>
                    </m:sSub>
                    <m:r>
                      <m:rPr>
                        <m:nor/>
                      </m:rPr>
                      <a:rPr lang="en-IN" dirty="0">
                        <a:solidFill>
                          <a:schemeClr val="tx1"/>
                        </a:solidFill>
                        <a:sym typeface="Wingdings" panose="05000000000000000000" pitchFamily="2" charset="2"/>
                      </a:rPr>
                      <m:t></m:t>
                    </m:r>
                    <m:d>
                      <m:dPr>
                        <m:ctrlPr>
                          <a:rPr lang="en-IN" b="0" i="1" dirty="0" smtClean="0">
                            <a:solidFill>
                              <a:schemeClr val="tx1"/>
                            </a:solidFill>
                            <a:latin typeface="Cambria Math" panose="02040503050406030204" pitchFamily="18" charset="0"/>
                            <a:sym typeface="Wingdings" panose="05000000000000000000" pitchFamily="2" charset="2"/>
                          </a:rPr>
                        </m:ctrlPr>
                      </m:dPr>
                      <m:e>
                        <m:r>
                          <a:rPr lang="en-IN" b="0" i="1" dirty="0" smtClean="0">
                            <a:solidFill>
                              <a:schemeClr val="tx1"/>
                            </a:solidFill>
                            <a:latin typeface="Cambria Math" panose="02040503050406030204" pitchFamily="18" charset="0"/>
                          </a:rPr>
                          <m:t>𝐵</m:t>
                        </m:r>
                      </m:e>
                    </m:d>
                  </m:oMath>
                </a14:m>
                <a:endParaRPr lang="en-IN" dirty="0">
                  <a:solidFill>
                    <a:schemeClr val="tx1"/>
                  </a:solidFill>
                </a:endParaRPr>
              </a:p>
              <a:p>
                <a:pPr lvl="2"/>
                <a:r>
                  <a:rPr lang="en-IN" dirty="0">
                    <a:solidFill>
                      <a:schemeClr val="tx1"/>
                    </a:solidFill>
                  </a:rPr>
                  <a:t>On comparing (A) and (B) we understand that binary and BCD value of the given decimal is not same.</a:t>
                </a:r>
              </a:p>
            </p:txBody>
          </p:sp>
        </mc:Choice>
        <mc:Fallback>
          <p:sp>
            <p:nvSpPr>
              <p:cNvPr id="3" name="Content Placeholder 2">
                <a:extLst>
                  <a:ext uri="{FF2B5EF4-FFF2-40B4-BE49-F238E27FC236}">
                    <a16:creationId xmlns:a16="http://schemas.microsoft.com/office/drawing/2014/main" xmlns="" xmlns:a14="http://schemas.microsoft.com/office/drawing/2010/main" id="{6B822739-F62F-2338-8C3F-A66DECA163D3}"/>
                  </a:ext>
                </a:extLst>
              </p:cNvPr>
              <p:cNvSpPr>
                <a:spLocks noGrp="1" noRot="1" noChangeAspect="1" noMove="1" noResize="1" noEditPoints="1" noAdjustHandles="1" noChangeArrowheads="1" noChangeShapeType="1" noTextEdit="1"/>
              </p:cNvSpPr>
              <p:nvPr>
                <p:ph idx="1"/>
              </p:nvPr>
            </p:nvSpPr>
            <p:spPr>
              <a:xfrm>
                <a:off x="609600" y="1166018"/>
                <a:ext cx="10972800" cy="5079207"/>
              </a:xfrm>
              <a:blipFill>
                <a:blip r:embed="rId2" cstate="print"/>
                <a:stretch>
                  <a:fillRect l="-1722" t="-2881" r="-833" b="-720"/>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4E614474-7DE2-C5CA-48EC-883E78E90F97}"/>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72C7215C-CB04-CA8F-DD14-0F0CE2A2B370}"/>
              </a:ext>
            </a:extLst>
          </p:cNvPr>
          <p:cNvSpPr>
            <a:spLocks noGrp="1"/>
          </p:cNvSpPr>
          <p:nvPr>
            <p:ph type="sldNum" sz="quarter" idx="12"/>
          </p:nvPr>
        </p:nvSpPr>
        <p:spPr/>
        <p:txBody>
          <a:bodyPr/>
          <a:lstStyle/>
          <a:p>
            <a:fld id="{9B618960-8005-486C-9A75-10CB2AAC16F9}" type="slidenum">
              <a:rPr lang="en-US" smtClean="0"/>
              <a:pPr/>
              <a:t>67</a:t>
            </a:fld>
            <a:endParaRPr lang="en-US"/>
          </a:p>
        </p:txBody>
      </p:sp>
    </p:spTree>
    <p:extLst>
      <p:ext uri="{BB962C8B-B14F-4D97-AF65-F5344CB8AC3E}">
        <p14:creationId xmlns="" xmlns:p14="http://schemas.microsoft.com/office/powerpoint/2010/main" val="2962099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FED4AE-0DA8-3C9E-21B7-0157814A67F6}"/>
              </a:ext>
            </a:extLst>
          </p:cNvPr>
          <p:cNvSpPr>
            <a:spLocks noGrp="1"/>
          </p:cNvSpPr>
          <p:nvPr>
            <p:ph type="title"/>
          </p:nvPr>
        </p:nvSpPr>
        <p:spPr>
          <a:xfrm>
            <a:off x="407368" y="365125"/>
            <a:ext cx="10009112"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Binary to BCD conversion</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E4F4B21A-7701-8463-8E20-8034F1268546}"/>
                  </a:ext>
                </a:extLst>
              </p:cNvPr>
              <p:cNvSpPr>
                <a:spLocks noGrp="1"/>
              </p:cNvSpPr>
              <p:nvPr>
                <p:ph idx="1"/>
              </p:nvPr>
            </p:nvSpPr>
            <p:spPr>
              <a:xfrm>
                <a:off x="609600" y="1448493"/>
                <a:ext cx="10972800" cy="4765876"/>
              </a:xfrm>
            </p:spPr>
            <p:txBody>
              <a:bodyPr/>
              <a:lstStyle/>
              <a:p>
                <a:r>
                  <a:rPr lang="en-IN" dirty="0"/>
                  <a:t>Step 1: Convert binary to decimal number</a:t>
                </a:r>
              </a:p>
              <a:p>
                <a:r>
                  <a:rPr lang="en-IN" dirty="0"/>
                  <a:t>Step 2 : Convert decimal number to BCD</a:t>
                </a:r>
              </a:p>
              <a:p>
                <a:pPr lvl="1"/>
                <a:r>
                  <a:rPr lang="en-IN" dirty="0">
                    <a:solidFill>
                      <a:schemeClr val="tx1"/>
                    </a:solidFill>
                  </a:rPr>
                  <a:t>Consider a binary number (11101)</a:t>
                </a:r>
                <a:r>
                  <a:rPr lang="en-IN" sz="1600" dirty="0">
                    <a:solidFill>
                      <a:schemeClr val="tx1"/>
                    </a:solidFill>
                  </a:rPr>
                  <a:t>2 </a:t>
                </a:r>
                <a:r>
                  <a:rPr lang="en-IN" sz="2400" dirty="0">
                    <a:solidFill>
                      <a:schemeClr val="tx1"/>
                    </a:solidFill>
                  </a:rPr>
                  <a:t> </a:t>
                </a:r>
                <a:r>
                  <a:rPr lang="en-IN" dirty="0">
                    <a:solidFill>
                      <a:schemeClr val="tx1"/>
                    </a:solidFill>
                  </a:rPr>
                  <a:t>and convert it to BCD.</a:t>
                </a:r>
              </a:p>
              <a:p>
                <a:pPr marL="457200" lvl="1" indent="0">
                  <a:buNone/>
                </a:pPr>
                <a:r>
                  <a:rPr lang="en-IN" dirty="0">
                    <a:solidFill>
                      <a:srgbClr val="FF0000"/>
                    </a:solidFill>
                  </a:rPr>
                  <a:t>Step 1</a:t>
                </a:r>
                <a:r>
                  <a:rPr lang="en-IN" dirty="0">
                    <a:solidFill>
                      <a:schemeClr val="tx1"/>
                    </a:solidFill>
                  </a:rPr>
                  <a:t>: Convert binary to decimal number</a:t>
                </a:r>
              </a:p>
              <a:p>
                <a:pPr marL="457200" lvl="1" indent="0">
                  <a:buNone/>
                </a:pPr>
                <a14:m>
                  <m:oMath xmlns:m="http://schemas.openxmlformats.org/officeDocument/2006/math">
                    <m:sSub>
                      <m:sSubPr>
                        <m:ctrlPr>
                          <a:rPr lang="en-IN" i="1">
                            <a:solidFill>
                              <a:schemeClr val="tx1"/>
                            </a:solidFill>
                            <a:latin typeface="Cambria Math" panose="02040503050406030204" pitchFamily="18" charset="0"/>
                          </a:rPr>
                        </m:ctrlPr>
                      </m:sSubPr>
                      <m:e>
                        <m:r>
                          <m:rPr>
                            <m:nor/>
                          </m:rPr>
                          <a:rPr lang="en-IN" dirty="0">
                            <a:solidFill>
                              <a:schemeClr val="tx1"/>
                            </a:solidFill>
                          </a:rPr>
                          <m:t>(11101)</m:t>
                        </m:r>
                      </m:e>
                      <m:sub>
                        <m:r>
                          <a:rPr lang="en-IN" i="1">
                            <a:solidFill>
                              <a:schemeClr val="tx1"/>
                            </a:solidFill>
                            <a:latin typeface="Cambria Math" panose="02040503050406030204" pitchFamily="18" charset="0"/>
                          </a:rPr>
                          <m:t>2</m:t>
                        </m:r>
                      </m:sub>
                    </m:sSub>
                    <m:r>
                      <a:rPr lang="en-IN" i="1">
                        <a:solidFill>
                          <a:schemeClr val="tx1"/>
                        </a:solidFill>
                        <a:latin typeface="Cambria Math" panose="02040503050406030204" pitchFamily="18" charset="0"/>
                      </a:rPr>
                      <m:t> </m:t>
                    </m:r>
                  </m:oMath>
                </a14:m>
                <a:r>
                  <a:rPr lang="en-IN" sz="3000" dirty="0">
                    <a:solidFill>
                      <a:schemeClr val="tx1"/>
                    </a:solidFill>
                  </a:rPr>
                  <a:t>= ((</a:t>
                </a:r>
                <a14:m>
                  <m:oMath xmlns:m="http://schemas.openxmlformats.org/officeDocument/2006/math">
                    <m:r>
                      <a:rPr lang="en-IN" sz="3000" b="0" i="1" smtClean="0">
                        <a:solidFill>
                          <a:schemeClr val="tx1"/>
                        </a:solidFill>
                        <a:latin typeface="Cambria Math" panose="02040503050406030204" pitchFamily="18" charset="0"/>
                      </a:rPr>
                      <m:t>1</m:t>
                    </m:r>
                    <m:r>
                      <a:rPr lang="en-IN" sz="3000" b="0" i="1" smtClean="0">
                        <a:solidFill>
                          <a:schemeClr val="tx1"/>
                        </a:solidFill>
                        <a:latin typeface="Cambria Math" panose="02040503050406030204" pitchFamily="18" charset="0"/>
                        <a:ea typeface="Cambria Math" panose="02040503050406030204" pitchFamily="18" charset="0"/>
                      </a:rPr>
                      <m:t>×</m:t>
                    </m:r>
                    <m:sSup>
                      <m:sSupPr>
                        <m:ctrlPr>
                          <a:rPr lang="en-IN" sz="3000" b="0" i="1" smtClean="0">
                            <a:solidFill>
                              <a:schemeClr val="tx1"/>
                            </a:solidFill>
                            <a:latin typeface="Cambria Math" panose="02040503050406030204" pitchFamily="18" charset="0"/>
                            <a:ea typeface="Cambria Math" panose="02040503050406030204" pitchFamily="18" charset="0"/>
                          </a:rPr>
                        </m:ctrlPr>
                      </m:sSupPr>
                      <m:e>
                        <m:r>
                          <a:rPr lang="en-IN" sz="3000" b="0" i="1" smtClean="0">
                            <a:solidFill>
                              <a:schemeClr val="tx1"/>
                            </a:solidFill>
                            <a:latin typeface="Cambria Math" panose="02040503050406030204" pitchFamily="18" charset="0"/>
                            <a:ea typeface="Cambria Math" panose="02040503050406030204" pitchFamily="18" charset="0"/>
                          </a:rPr>
                          <m:t>2</m:t>
                        </m:r>
                      </m:e>
                      <m:sup>
                        <m:r>
                          <a:rPr lang="en-IN" sz="3000" b="0" i="1" smtClean="0">
                            <a:solidFill>
                              <a:schemeClr val="tx1"/>
                            </a:solidFill>
                            <a:latin typeface="Cambria Math" panose="02040503050406030204" pitchFamily="18" charset="0"/>
                            <a:ea typeface="Cambria Math" panose="02040503050406030204" pitchFamily="18" charset="0"/>
                          </a:rPr>
                          <m:t>4</m:t>
                        </m:r>
                      </m:sup>
                    </m:sSup>
                    <m:r>
                      <a:rPr lang="en-IN" sz="3000" b="0" i="1" smtClean="0">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3</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2</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b="0" i="1" dirty="0" smtClean="0">
                        <a:solidFill>
                          <a:schemeClr val="tx1"/>
                        </a:solidFill>
                        <a:latin typeface="Cambria Math" panose="02040503050406030204" pitchFamily="18" charset="0"/>
                      </a:rPr>
                      <m:t>0</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1</m:t>
                        </m:r>
                      </m:sup>
                    </m:sSup>
                    <m:r>
                      <a:rPr lang="en-IN" i="1">
                        <a:solidFill>
                          <a:schemeClr val="tx1"/>
                        </a:solidFill>
                        <a:latin typeface="Cambria Math" panose="02040503050406030204" pitchFamily="18" charset="0"/>
                        <a:ea typeface="Cambria Math" panose="02040503050406030204" pitchFamily="18" charset="0"/>
                      </a:rPr>
                      <m:t>)+</m:t>
                    </m:r>
                    <m:r>
                      <m:rPr>
                        <m:nor/>
                      </m:rPr>
                      <a:rPr lang="en-IN" dirty="0">
                        <a:solidFill>
                          <a:schemeClr val="tx1"/>
                        </a:solidFill>
                      </a:rPr>
                      <m:t>(</m:t>
                    </m:r>
                    <m:r>
                      <a:rPr lang="en-IN" i="1">
                        <a:solidFill>
                          <a:schemeClr val="tx1"/>
                        </a:solidFill>
                        <a:latin typeface="Cambria Math" panose="02040503050406030204" pitchFamily="18" charset="0"/>
                      </a:rPr>
                      <m:t>1</m:t>
                    </m:r>
                    <m:r>
                      <a:rPr lang="en-IN"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2</m:t>
                        </m:r>
                      </m:e>
                      <m:sup>
                        <m:r>
                          <a:rPr lang="en-IN" b="0" i="1" smtClean="0">
                            <a:solidFill>
                              <a:schemeClr val="tx1"/>
                            </a:solidFill>
                            <a:latin typeface="Cambria Math" panose="02040503050406030204" pitchFamily="18" charset="0"/>
                            <a:ea typeface="Cambria Math" panose="02040503050406030204" pitchFamily="18" charset="0"/>
                          </a:rPr>
                          <m:t>0</m:t>
                        </m:r>
                      </m:sup>
                    </m:sSup>
                    <m:r>
                      <a:rPr lang="en-IN" b="0" i="1" smtClean="0">
                        <a:solidFill>
                          <a:schemeClr val="tx1"/>
                        </a:solidFill>
                        <a:latin typeface="Cambria Math" panose="02040503050406030204" pitchFamily="18" charset="0"/>
                        <a:ea typeface="Cambria Math" panose="02040503050406030204" pitchFamily="18" charset="0"/>
                      </a:rPr>
                      <m:t>)</m:t>
                    </m:r>
                    <m:r>
                      <a:rPr lang="en-IN" i="1">
                        <a:solidFill>
                          <a:schemeClr val="tx1"/>
                        </a:solidFill>
                        <a:latin typeface="Cambria Math" panose="02040503050406030204" pitchFamily="18" charset="0"/>
                        <a:ea typeface="Cambria Math" panose="02040503050406030204" pitchFamily="18" charset="0"/>
                      </a:rPr>
                      <m:t>)</m:t>
                    </m:r>
                  </m:oMath>
                </a14:m>
                <a:endParaRPr lang="en-IN" dirty="0">
                  <a:solidFill>
                    <a:schemeClr val="tx1"/>
                  </a:solidFill>
                  <a:ea typeface="Cambria Math" panose="02040503050406030204" pitchFamily="18" charset="0"/>
                </a:endParaRPr>
              </a:p>
              <a:p>
                <a:pPr marL="457200" lvl="1" indent="0">
                  <a:buNone/>
                </a:pPr>
                <a:r>
                  <a:rPr lang="en-IN" dirty="0">
                    <a:solidFill>
                      <a:schemeClr val="tx1"/>
                    </a:solidFill>
                  </a:rPr>
                  <a:t>				</a:t>
                </a:r>
                <a14:m>
                  <m:oMath xmlns:m="http://schemas.openxmlformats.org/officeDocument/2006/math">
                    <m:r>
                      <a:rPr lang="en-IN" b="0" i="1" smtClean="0">
                        <a:solidFill>
                          <a:schemeClr val="tx1"/>
                        </a:solidFill>
                        <a:latin typeface="Cambria Math" panose="02040503050406030204" pitchFamily="18" charset="0"/>
                      </a:rPr>
                      <m:t>=16+8+4+0+1=</m:t>
                    </m:r>
                    <m:sSub>
                      <m:sSubPr>
                        <m:ctrlPr>
                          <a:rPr lang="en-IN" b="0" i="1" smtClean="0">
                            <a:solidFill>
                              <a:schemeClr val="tx1"/>
                            </a:solidFill>
                            <a:latin typeface="Cambria Math" panose="02040503050406030204" pitchFamily="18" charset="0"/>
                          </a:rPr>
                        </m:ctrlPr>
                      </m:sSubPr>
                      <m:e>
                        <m:r>
                          <a:rPr lang="en-IN" b="0" i="1" smtClean="0">
                            <a:solidFill>
                              <a:schemeClr val="tx1"/>
                            </a:solidFill>
                            <a:latin typeface="Cambria Math" panose="02040503050406030204" pitchFamily="18" charset="0"/>
                          </a:rPr>
                          <m:t>(29)</m:t>
                        </m:r>
                      </m:e>
                      <m:sub>
                        <m:r>
                          <a:rPr lang="en-IN" b="0" i="1" smtClean="0">
                            <a:solidFill>
                              <a:schemeClr val="tx1"/>
                            </a:solidFill>
                            <a:latin typeface="Cambria Math" panose="02040503050406030204" pitchFamily="18" charset="0"/>
                          </a:rPr>
                          <m:t>10</m:t>
                        </m:r>
                      </m:sub>
                    </m:sSub>
                    <m:r>
                      <a:rPr lang="en-IN" b="0" i="1" smtClean="0">
                        <a:solidFill>
                          <a:schemeClr val="tx1"/>
                        </a:solidFill>
                        <a:latin typeface="Cambria Math" panose="02040503050406030204" pitchFamily="18" charset="0"/>
                      </a:rPr>
                      <m:t> </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𝐷𝑒𝑐𝑖𝑚𝑎𝑙</m:t>
                        </m:r>
                      </m:e>
                    </m:d>
                  </m:oMath>
                </a14:m>
                <a:endParaRPr lang="en-IN" b="0" dirty="0">
                  <a:solidFill>
                    <a:schemeClr val="tx1"/>
                  </a:solidFill>
                </a:endParaRPr>
              </a:p>
              <a:p>
                <a:pPr marL="457200" lvl="1" indent="0">
                  <a:buNone/>
                </a:pPr>
                <a:r>
                  <a:rPr lang="en-IN" dirty="0">
                    <a:solidFill>
                      <a:srgbClr val="FF0000"/>
                    </a:solidFill>
                  </a:rPr>
                  <a:t>Step 2 : </a:t>
                </a:r>
                <a:r>
                  <a:rPr lang="en-IN" dirty="0">
                    <a:solidFill>
                      <a:schemeClr val="tx1"/>
                    </a:solidFill>
                  </a:rPr>
                  <a:t>Convert decimal number to BCD (in 4 digit) (Write the 4 digit BCD value for individual digit in decimal)</a:t>
                </a:r>
              </a:p>
              <a:p>
                <a:pPr marL="457200" lvl="1" indent="0">
                  <a:buNone/>
                </a:pPr>
                <a14:m>
                  <m:oMath xmlns:m="http://schemas.openxmlformats.org/officeDocument/2006/math">
                    <m:sSub>
                      <m:sSubPr>
                        <m:ctrlPr>
                          <a:rPr lang="en-IN" b="0" i="1" smtClean="0">
                            <a:solidFill>
                              <a:schemeClr val="tx1"/>
                            </a:solidFill>
                            <a:latin typeface="Cambria Math" panose="02040503050406030204" pitchFamily="18" charset="0"/>
                          </a:rPr>
                        </m:ctrlPr>
                      </m:sSubPr>
                      <m:e>
                        <m:sSub>
                          <m:sSubPr>
                            <m:ctrlPr>
                              <a:rPr lang="en-IN" b="0" i="1" smtClean="0">
                                <a:solidFill>
                                  <a:schemeClr val="tx1"/>
                                </a:solidFill>
                                <a:latin typeface="Cambria Math" panose="02040503050406030204" pitchFamily="18" charset="0"/>
                              </a:rPr>
                            </m:ctrlPr>
                          </m:sSubPr>
                          <m:e>
                            <m:r>
                              <m:rPr>
                                <m:nor/>
                              </m:rPr>
                              <a:rPr lang="en-IN" dirty="0">
                                <a:solidFill>
                                  <a:schemeClr val="tx1"/>
                                </a:solidFill>
                              </a:rPr>
                              <m:t>(11101)</m:t>
                            </m:r>
                          </m:e>
                          <m:sub>
                            <m:r>
                              <a:rPr lang="en-IN" b="0" i="1" smtClean="0">
                                <a:solidFill>
                                  <a:schemeClr val="tx1"/>
                                </a:solidFill>
                                <a:latin typeface="Cambria Math" panose="02040503050406030204" pitchFamily="18" charset="0"/>
                              </a:rPr>
                              <m:t>2</m:t>
                            </m:r>
                          </m:sub>
                        </m:sSub>
                        <m:r>
                          <a:rPr lang="en-IN" b="0" i="1" smtClean="0">
                            <a:solidFill>
                              <a:schemeClr val="tx1"/>
                            </a:solidFill>
                            <a:latin typeface="Cambria Math" panose="02040503050406030204" pitchFamily="18" charset="0"/>
                          </a:rPr>
                          <m:t>=(29)</m:t>
                        </m:r>
                      </m:e>
                      <m:sub>
                        <m:r>
                          <a:rPr lang="en-IN" b="0" i="1" smtClean="0">
                            <a:solidFill>
                              <a:schemeClr val="tx1"/>
                            </a:solidFill>
                            <a:latin typeface="Cambria Math" panose="02040503050406030204" pitchFamily="18" charset="0"/>
                          </a:rPr>
                          <m:t>10</m:t>
                        </m:r>
                      </m:sub>
                    </m:sSub>
                  </m:oMath>
                </a14:m>
                <a:r>
                  <a:rPr lang="en-IN" dirty="0">
                    <a:solidFill>
                      <a:schemeClr val="tx1"/>
                    </a:solidFill>
                  </a:rPr>
                  <a:t>= </a:t>
                </a:r>
                <a14:m>
                  <m:oMath xmlns:m="http://schemas.openxmlformats.org/officeDocument/2006/math">
                    <m:sSub>
                      <m:sSubPr>
                        <m:ctrlPr>
                          <a:rPr lang="en-IN" i="1" smtClean="0">
                            <a:solidFill>
                              <a:schemeClr val="tx1"/>
                            </a:solidFill>
                            <a:latin typeface="Cambria Math" panose="02040503050406030204" pitchFamily="18" charset="0"/>
                          </a:rPr>
                        </m:ctrlPr>
                      </m:sSubPr>
                      <m:e>
                        <m:r>
                          <m:rPr>
                            <m:nor/>
                          </m:rPr>
                          <a:rPr lang="en-IN" dirty="0">
                            <a:solidFill>
                              <a:schemeClr val="tx1"/>
                            </a:solidFill>
                          </a:rPr>
                          <m:t>(0010 1001)</m:t>
                        </m:r>
                      </m:e>
                      <m:sub>
                        <m:r>
                          <a:rPr lang="en-IN" b="0" i="1" smtClean="0">
                            <a:solidFill>
                              <a:schemeClr val="tx1"/>
                            </a:solidFill>
                            <a:latin typeface="Cambria Math" panose="02040503050406030204" pitchFamily="18" charset="0"/>
                          </a:rPr>
                          <m:t>𝐵𝐶𝐷</m:t>
                        </m:r>
                      </m:sub>
                    </m:sSub>
                  </m:oMath>
                </a14:m>
                <a:endParaRPr lang="en-IN" dirty="0">
                  <a:solidFill>
                    <a:schemeClr val="tx1"/>
                  </a:solidFill>
                </a:endParaRPr>
              </a:p>
            </p:txBody>
          </p:sp>
        </mc:Choice>
        <mc:Fallback>
          <p:sp>
            <p:nvSpPr>
              <p:cNvPr id="3" name="Content Placeholder 2">
                <a:extLst>
                  <a:ext uri="{FF2B5EF4-FFF2-40B4-BE49-F238E27FC236}">
                    <a16:creationId xmlns:a16="http://schemas.microsoft.com/office/drawing/2014/main" xmlns="" xmlns:a14="http://schemas.microsoft.com/office/drawing/2010/main" id="{E4F4B21A-7701-8463-8E20-8034F1268546}"/>
                  </a:ext>
                </a:extLst>
              </p:cNvPr>
              <p:cNvSpPr>
                <a:spLocks noGrp="1" noRot="1" noChangeAspect="1" noMove="1" noResize="1" noEditPoints="1" noAdjustHandles="1" noChangeArrowheads="1" noChangeShapeType="1" noTextEdit="1"/>
              </p:cNvSpPr>
              <p:nvPr>
                <p:ph idx="1"/>
              </p:nvPr>
            </p:nvSpPr>
            <p:spPr>
              <a:xfrm>
                <a:off x="609600" y="1448493"/>
                <a:ext cx="10972800" cy="4765876"/>
              </a:xfrm>
              <a:blipFill>
                <a:blip r:embed="rId2" cstate="print"/>
                <a:stretch>
                  <a:fillRect l="-1278" t="-1665" b="-2305"/>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BCA3ACBB-491F-6FEB-330B-7BFAE4F419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DBCB9D70-5177-64D6-DB61-12DC41ED04B0}"/>
              </a:ext>
            </a:extLst>
          </p:cNvPr>
          <p:cNvSpPr>
            <a:spLocks noGrp="1"/>
          </p:cNvSpPr>
          <p:nvPr>
            <p:ph type="sldNum" sz="quarter" idx="12"/>
          </p:nvPr>
        </p:nvSpPr>
        <p:spPr/>
        <p:txBody>
          <a:bodyPr/>
          <a:lstStyle/>
          <a:p>
            <a:fld id="{9B618960-8005-486C-9A75-10CB2AAC16F9}" type="slidenum">
              <a:rPr lang="en-US" smtClean="0"/>
              <a:pPr/>
              <a:t>68</a:t>
            </a:fld>
            <a:endParaRPr lang="en-US"/>
          </a:p>
        </p:txBody>
      </p:sp>
    </p:spTree>
    <p:extLst>
      <p:ext uri="{BB962C8B-B14F-4D97-AF65-F5344CB8AC3E}">
        <p14:creationId xmlns="" xmlns:p14="http://schemas.microsoft.com/office/powerpoint/2010/main" val="13927642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EAEE1-0A35-BE11-D7EA-815971DB35EF}"/>
              </a:ext>
            </a:extLst>
          </p:cNvPr>
          <p:cNvSpPr>
            <a:spLocks noGrp="1"/>
          </p:cNvSpPr>
          <p:nvPr>
            <p:ph type="title"/>
          </p:nvPr>
        </p:nvSpPr>
        <p:spPr/>
        <p:txBody>
          <a:bodyPr/>
          <a:lstStyle/>
          <a:p>
            <a:r>
              <a:rPr lang="en-IN" dirty="0"/>
              <a:t>Advantages of BCD</a:t>
            </a:r>
          </a:p>
        </p:txBody>
      </p:sp>
      <p:sp>
        <p:nvSpPr>
          <p:cNvPr id="3" name="Content Placeholder 2">
            <a:extLst>
              <a:ext uri="{FF2B5EF4-FFF2-40B4-BE49-F238E27FC236}">
                <a16:creationId xmlns="" xmlns:a16="http://schemas.microsoft.com/office/drawing/2014/main" id="{E4BB22BD-CC9D-FC8F-CF88-6153721B2622}"/>
              </a:ext>
            </a:extLst>
          </p:cNvPr>
          <p:cNvSpPr>
            <a:spLocks noGrp="1"/>
          </p:cNvSpPr>
          <p:nvPr>
            <p:ph idx="1"/>
          </p:nvPr>
        </p:nvSpPr>
        <p:spPr/>
        <p:txBody>
          <a:bodyPr/>
          <a:lstStyle/>
          <a:p>
            <a:pPr lvl="1" algn="just"/>
            <a:r>
              <a:rPr lang="en-IN" dirty="0">
                <a:solidFill>
                  <a:schemeClr val="tx1"/>
                </a:solidFill>
              </a:rPr>
              <a:t>Easy to encode and Decode decimals into BCD and Vice-versa</a:t>
            </a:r>
          </a:p>
          <a:p>
            <a:pPr lvl="1" algn="just"/>
            <a:r>
              <a:rPr lang="en-IN" dirty="0">
                <a:solidFill>
                  <a:schemeClr val="tx1"/>
                </a:solidFill>
              </a:rPr>
              <a:t>Easy to implement a hardware algorithm for BCD converter</a:t>
            </a:r>
          </a:p>
          <a:p>
            <a:pPr lvl="1" algn="just"/>
            <a:r>
              <a:rPr lang="en-IN" dirty="0">
                <a:solidFill>
                  <a:schemeClr val="tx1"/>
                </a:solidFill>
              </a:rPr>
              <a:t>Very useful in digital systems whenever decimal information reqd.</a:t>
            </a:r>
          </a:p>
          <a:p>
            <a:pPr marR="0" lvl="1" algn="just" rtl="0">
              <a:buClrTx/>
              <a:buSzTx/>
              <a:buFontTx/>
              <a:buChar char="–"/>
              <a:tabLst/>
              <a:defRPr/>
            </a:pPr>
            <a:r>
              <a:rPr lang="en-US" dirty="0">
                <a:solidFill>
                  <a:schemeClr val="tx1"/>
                </a:solidFill>
              </a:rPr>
              <a:t>Digital voltmeters, frequency converters and digital clocks all use BCD as they display output information in decimal. </a:t>
            </a:r>
          </a:p>
          <a:p>
            <a:pPr lvl="1"/>
            <a:endParaRPr lang="en-IN" dirty="0"/>
          </a:p>
        </p:txBody>
      </p:sp>
      <p:sp>
        <p:nvSpPr>
          <p:cNvPr id="4" name="Footer Placeholder 3">
            <a:extLst>
              <a:ext uri="{FF2B5EF4-FFF2-40B4-BE49-F238E27FC236}">
                <a16:creationId xmlns="" xmlns:a16="http://schemas.microsoft.com/office/drawing/2014/main" id="{638A2974-CDA5-685D-E70A-B2367389D8F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3C5D762D-2201-D7FE-DF34-2015478E2984}"/>
              </a:ext>
            </a:extLst>
          </p:cNvPr>
          <p:cNvSpPr>
            <a:spLocks noGrp="1"/>
          </p:cNvSpPr>
          <p:nvPr>
            <p:ph type="sldNum" sz="quarter" idx="12"/>
          </p:nvPr>
        </p:nvSpPr>
        <p:spPr/>
        <p:txBody>
          <a:bodyPr/>
          <a:lstStyle/>
          <a:p>
            <a:fld id="{9B618960-8005-486C-9A75-10CB2AAC16F9}" type="slidenum">
              <a:rPr lang="en-US" smtClean="0"/>
              <a:pPr/>
              <a:t>69</a:t>
            </a:fld>
            <a:endParaRPr lang="en-US"/>
          </a:p>
        </p:txBody>
      </p:sp>
    </p:spTree>
    <p:extLst>
      <p:ext uri="{BB962C8B-B14F-4D97-AF65-F5344CB8AC3E}">
        <p14:creationId xmlns="" xmlns:p14="http://schemas.microsoft.com/office/powerpoint/2010/main" val="3271633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0"/>
          </p:nvPr>
        </p:nvSpPr>
        <p:spPr>
          <a:noFill/>
        </p:spPr>
        <p:txBody>
          <a:bodyPr/>
          <a:lstStyle/>
          <a:p>
            <a:fld id="{84D22CAF-D3D3-4667-8DC4-E1FDF80998C4}" type="slidenum">
              <a:rPr lang="en-US" sz="2000" smtClean="0">
                <a:latin typeface="Arial" pitchFamily="34" charset="0"/>
                <a:ea typeface="Times" pitchFamily="18" charset="0"/>
              </a:rPr>
              <a:pPr/>
              <a:t>7</a:t>
            </a:fld>
            <a:endParaRPr lang="en-US" sz="2000">
              <a:latin typeface="Arial" pitchFamily="34" charset="0"/>
              <a:ea typeface="Times" pitchFamily="18" charset="0"/>
            </a:endParaRPr>
          </a:p>
        </p:txBody>
      </p:sp>
      <p:sp>
        <p:nvSpPr>
          <p:cNvPr id="25603" name="Rectangle 4"/>
          <p:cNvSpPr>
            <a:spLocks noGrp="1" noChangeArrowheads="1"/>
          </p:cNvSpPr>
          <p:nvPr>
            <p:ph type="title"/>
          </p:nvPr>
        </p:nvSpPr>
        <p:spPr>
          <a:xfrm>
            <a:off x="912284" y="381000"/>
            <a:ext cx="8331200" cy="547688"/>
          </a:xfrm>
          <a:noFill/>
        </p:spPr>
        <p:txBody>
          <a:bodyPr>
            <a:normAutofit fontScale="90000"/>
          </a:bodyPr>
          <a:lstStyle/>
          <a:p>
            <a:pPr eaLnBrk="1" hangingPunct="1"/>
            <a:r>
              <a:rPr lang="en-US" sz="3400" b="1" dirty="0"/>
              <a:t>Contd..</a:t>
            </a:r>
            <a:endParaRPr lang="en-US" sz="3400" dirty="0"/>
          </a:p>
        </p:txBody>
      </p:sp>
      <p:sp>
        <p:nvSpPr>
          <p:cNvPr id="25604" name="Rectangle 11"/>
          <p:cNvSpPr>
            <a:spLocks noChangeArrowheads="1"/>
          </p:cNvSpPr>
          <p:nvPr/>
        </p:nvSpPr>
        <p:spPr bwMode="auto">
          <a:xfrm>
            <a:off x="300066" y="1124744"/>
            <a:ext cx="11052518" cy="4419600"/>
          </a:xfrm>
          <a:prstGeom prst="rect">
            <a:avLst/>
          </a:prstGeom>
          <a:noFill/>
          <a:ln w="9525">
            <a:solidFill>
              <a:srgbClr val="0033CC"/>
            </a:solidFill>
            <a:miter lim="800000"/>
            <a:headEnd/>
            <a:tailEnd/>
          </a:ln>
        </p:spPr>
        <p:txBody>
          <a:bodyPr/>
          <a:lstStyle/>
          <a:p>
            <a:pPr marL="342900" indent="-342900" algn="just">
              <a:spcBef>
                <a:spcPct val="50000"/>
              </a:spcBef>
              <a:buFontTx/>
              <a:buChar char="•"/>
            </a:pPr>
            <a:r>
              <a:rPr lang="en-US" sz="2400" dirty="0">
                <a:latin typeface="Arial" panose="020B0604020202020204" pitchFamily="34" charset="0"/>
                <a:cs typeface="Arial" panose="020B0604020202020204" pitchFamily="34" charset="0"/>
              </a:rPr>
              <a:t>Computers with large main memory capacity can run larger programs with greater speed than computers having small memories.</a:t>
            </a:r>
          </a:p>
          <a:p>
            <a:pPr marL="342900" indent="-342900" algn="just">
              <a:spcBef>
                <a:spcPct val="50000"/>
              </a:spcBef>
              <a:buFontTx/>
              <a:buChar char="•"/>
            </a:pPr>
            <a:r>
              <a:rPr lang="en-US" sz="2400" dirty="0">
                <a:solidFill>
                  <a:schemeClr val="accent2"/>
                </a:solidFill>
                <a:latin typeface="Arial" panose="020B0604020202020204" pitchFamily="34" charset="0"/>
                <a:cs typeface="Arial" panose="020B0604020202020204" pitchFamily="34" charset="0"/>
              </a:rPr>
              <a:t>RAM</a:t>
            </a:r>
            <a:r>
              <a:rPr lang="en-US" sz="2400" dirty="0">
                <a:latin typeface="Arial" panose="020B0604020202020204" pitchFamily="34" charset="0"/>
                <a:cs typeface="Arial" panose="020B0604020202020204" pitchFamily="34" charset="0"/>
              </a:rPr>
              <a:t> is an acronym for </a:t>
            </a:r>
            <a:r>
              <a:rPr lang="en-US" sz="2400" dirty="0">
                <a:solidFill>
                  <a:schemeClr val="accent2"/>
                </a:solidFill>
                <a:latin typeface="Arial" panose="020B0604020202020204" pitchFamily="34" charset="0"/>
                <a:cs typeface="Arial" panose="020B0604020202020204" pitchFamily="34" charset="0"/>
              </a:rPr>
              <a:t>random access memory</a:t>
            </a:r>
            <a:r>
              <a:rPr lang="en-US" sz="2400" dirty="0">
                <a:latin typeface="Arial" panose="020B0604020202020204" pitchFamily="34" charset="0"/>
                <a:cs typeface="Arial" panose="020B0604020202020204" pitchFamily="34" charset="0"/>
              </a:rPr>
              <a:t>.  </a:t>
            </a:r>
            <a:r>
              <a:rPr lang="en-US" sz="2400" dirty="0">
                <a:solidFill>
                  <a:schemeClr val="accent2"/>
                </a:solidFill>
                <a:latin typeface="Arial" panose="020B0604020202020204" pitchFamily="34" charset="0"/>
                <a:cs typeface="Arial" panose="020B0604020202020204" pitchFamily="34" charset="0"/>
              </a:rPr>
              <a:t>Random access </a:t>
            </a:r>
            <a:r>
              <a:rPr lang="en-US" sz="2400" dirty="0">
                <a:latin typeface="Arial" panose="020B0604020202020204" pitchFamily="34" charset="0"/>
                <a:cs typeface="Arial" panose="020B0604020202020204" pitchFamily="34" charset="0"/>
              </a:rPr>
              <a:t>means that memory contents can be accessed directly if you know its location.</a:t>
            </a:r>
          </a:p>
          <a:p>
            <a:pPr marL="342900" indent="-342900" algn="just">
              <a:spcBef>
                <a:spcPct val="50000"/>
              </a:spcBef>
              <a:buFontTx/>
              <a:buChar char="•"/>
            </a:pPr>
            <a:r>
              <a:rPr lang="en-US" sz="2400" dirty="0">
                <a:latin typeface="Arial" panose="020B0604020202020204" pitchFamily="34" charset="0"/>
                <a:cs typeface="Arial" panose="020B0604020202020204" pitchFamily="34" charset="0"/>
              </a:rPr>
              <a:t>Cache is a type of temporary memory that can be accessed faster than RAM.</a:t>
            </a:r>
          </a:p>
        </p:txBody>
      </p:sp>
    </p:spTree>
    <p:extLst>
      <p:ext uri="{BB962C8B-B14F-4D97-AF65-F5344CB8AC3E}">
        <p14:creationId xmlns="" xmlns:p14="http://schemas.microsoft.com/office/powerpoint/2010/main" val="1293880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6FA7A6-3BCC-A76B-21B7-7663381CAEBA}"/>
              </a:ext>
            </a:extLst>
          </p:cNvPr>
          <p:cNvSpPr>
            <a:spLocks noGrp="1"/>
          </p:cNvSpPr>
          <p:nvPr>
            <p:ph type="title"/>
          </p:nvPr>
        </p:nvSpPr>
        <p:spPr/>
        <p:txBody>
          <a:bodyPr/>
          <a:lstStyle/>
          <a:p>
            <a:pPr rtl="0"/>
            <a:r>
              <a:rPr lang="en-US" dirty="0"/>
              <a:t>Disadvantages of BCD Code </a:t>
            </a:r>
            <a:endParaRPr lang="en-IN" dirty="0"/>
          </a:p>
        </p:txBody>
      </p:sp>
      <p:sp>
        <p:nvSpPr>
          <p:cNvPr id="3" name="Content Placeholder 2">
            <a:extLst>
              <a:ext uri="{FF2B5EF4-FFF2-40B4-BE49-F238E27FC236}">
                <a16:creationId xmlns="" xmlns:a16="http://schemas.microsoft.com/office/drawing/2014/main" id="{F5974973-08AC-B7C2-D1D8-15F19630D2FE}"/>
              </a:ext>
            </a:extLst>
          </p:cNvPr>
          <p:cNvSpPr>
            <a:spLocks noGrp="1"/>
          </p:cNvSpPr>
          <p:nvPr>
            <p:ph idx="1"/>
          </p:nvPr>
        </p:nvSpPr>
        <p:spPr/>
        <p:txBody>
          <a:bodyPr/>
          <a:lstStyle/>
          <a:p>
            <a:pPr lvl="1" algn="just" rtl="0"/>
            <a:r>
              <a:rPr lang="en-US" dirty="0">
                <a:solidFill>
                  <a:schemeClr val="tx1"/>
                </a:solidFill>
              </a:rPr>
              <a:t>Require more bits than straight binary code</a:t>
            </a:r>
          </a:p>
          <a:p>
            <a:pPr lvl="1" algn="just" rtl="0"/>
            <a:r>
              <a:rPr lang="en-US" dirty="0">
                <a:solidFill>
                  <a:schemeClr val="tx1"/>
                </a:solidFill>
              </a:rPr>
              <a:t>Difficult to be used in high speed digital computer when the size and capacity of their internal registers are restricted or limited.</a:t>
            </a:r>
          </a:p>
          <a:p>
            <a:pPr lvl="1" algn="just" rtl="0"/>
            <a:r>
              <a:rPr lang="en-US" dirty="0">
                <a:solidFill>
                  <a:schemeClr val="tx1"/>
                </a:solidFill>
              </a:rPr>
              <a:t>The arithmetic operations using BCD code require a complex design of Arithmetic and Logic Unit (ALU) than the straight binary number system. </a:t>
            </a:r>
          </a:p>
          <a:p>
            <a:pPr lvl="1" algn="just" rtl="0"/>
            <a:r>
              <a:rPr lang="en-US" dirty="0">
                <a:solidFill>
                  <a:schemeClr val="tx1"/>
                </a:solidFill>
              </a:rPr>
              <a:t>The speed of the arithmetic operations that can be realized using BCD code is naturally slow due to the complex hardware circuitry involved.</a:t>
            </a:r>
          </a:p>
          <a:p>
            <a:pPr lvl="1" algn="just"/>
            <a:r>
              <a:rPr lang="en-US" dirty="0"/>
              <a:t/>
            </a:r>
            <a:br>
              <a:rPr lang="en-US" dirty="0"/>
            </a:br>
            <a:endParaRPr lang="en-IN" dirty="0"/>
          </a:p>
        </p:txBody>
      </p:sp>
      <p:sp>
        <p:nvSpPr>
          <p:cNvPr id="4" name="Footer Placeholder 3">
            <a:extLst>
              <a:ext uri="{FF2B5EF4-FFF2-40B4-BE49-F238E27FC236}">
                <a16:creationId xmlns="" xmlns:a16="http://schemas.microsoft.com/office/drawing/2014/main" id="{95C20204-B55B-42E9-212B-1379C33FFB6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40F6E96C-656F-C3AE-4F0E-9D4F5BC2FC85}"/>
              </a:ext>
            </a:extLst>
          </p:cNvPr>
          <p:cNvSpPr>
            <a:spLocks noGrp="1"/>
          </p:cNvSpPr>
          <p:nvPr>
            <p:ph type="sldNum" sz="quarter" idx="12"/>
          </p:nvPr>
        </p:nvSpPr>
        <p:spPr/>
        <p:txBody>
          <a:bodyPr/>
          <a:lstStyle/>
          <a:p>
            <a:fld id="{9B618960-8005-486C-9A75-10CB2AAC16F9}" type="slidenum">
              <a:rPr lang="en-US" smtClean="0"/>
              <a:pPr/>
              <a:t>70</a:t>
            </a:fld>
            <a:endParaRPr lang="en-US"/>
          </a:p>
        </p:txBody>
      </p:sp>
    </p:spTree>
    <p:extLst>
      <p:ext uri="{BB962C8B-B14F-4D97-AF65-F5344CB8AC3E}">
        <p14:creationId xmlns="" xmlns:p14="http://schemas.microsoft.com/office/powerpoint/2010/main" val="2688188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45F6A7-1610-6C1E-113D-8777456426AF}"/>
              </a:ext>
            </a:extLst>
          </p:cNvPr>
          <p:cNvSpPr>
            <a:spLocks noGrp="1"/>
          </p:cNvSpPr>
          <p:nvPr>
            <p:ph type="title"/>
          </p:nvPr>
        </p:nvSpPr>
        <p:spPr>
          <a:xfrm>
            <a:off x="838200" y="365125"/>
            <a:ext cx="9074224" cy="831627"/>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IN" dirty="0">
                <a:latin typeface="Arial Black" panose="020B0A04020102020204" pitchFamily="34" charset="0"/>
              </a:rPr>
              <a:t>Excess-3 code </a:t>
            </a:r>
          </a:p>
        </p:txBody>
      </p:sp>
      <p:sp>
        <p:nvSpPr>
          <p:cNvPr id="3" name="Content Placeholder 2">
            <a:extLst>
              <a:ext uri="{FF2B5EF4-FFF2-40B4-BE49-F238E27FC236}">
                <a16:creationId xmlns="" xmlns:a16="http://schemas.microsoft.com/office/drawing/2014/main" id="{1AE71220-0ACC-6D33-8774-D1D16822F57E}"/>
              </a:ext>
            </a:extLst>
          </p:cNvPr>
          <p:cNvSpPr>
            <a:spLocks noGrp="1"/>
          </p:cNvSpPr>
          <p:nvPr>
            <p:ph idx="1"/>
          </p:nvPr>
        </p:nvSpPr>
        <p:spPr>
          <a:xfrm>
            <a:off x="838200" y="1556792"/>
            <a:ext cx="10515600" cy="4620171"/>
          </a:xfrm>
        </p:spPr>
        <p:txBody>
          <a:bodyPr/>
          <a:lstStyle/>
          <a:p>
            <a:pPr algn="just"/>
            <a:r>
              <a:rPr lang="en-US" b="0" i="0" dirty="0">
                <a:solidFill>
                  <a:srgbClr val="333333"/>
                </a:solidFill>
                <a:effectLst/>
                <a:latin typeface="inter-regular"/>
              </a:rPr>
              <a:t>The excess-3 code is also treated as </a:t>
            </a:r>
            <a:r>
              <a:rPr lang="en-US" b="1" i="0" dirty="0">
                <a:solidFill>
                  <a:srgbClr val="333333"/>
                </a:solidFill>
                <a:effectLst/>
                <a:latin typeface="inter-bold"/>
              </a:rPr>
              <a:t>XS-3 code</a:t>
            </a:r>
            <a:r>
              <a:rPr lang="en-US" b="0" i="0" dirty="0">
                <a:solidFill>
                  <a:srgbClr val="333333"/>
                </a:solidFill>
                <a:effectLst/>
                <a:latin typeface="inter-regular"/>
              </a:rPr>
              <a:t>. The excess-3 code is a non-weighted and self-complementary BCD code used to represent the decimal numbers. </a:t>
            </a:r>
          </a:p>
          <a:p>
            <a:pPr algn="just"/>
            <a:r>
              <a:rPr lang="en-US" b="0" i="0" dirty="0">
                <a:solidFill>
                  <a:srgbClr val="333333"/>
                </a:solidFill>
                <a:effectLst/>
                <a:latin typeface="inter-regular"/>
              </a:rPr>
              <a:t>This code has a biased representation. This code plays an important role in arithmetic operations because it resolves deficiencies encountered when we use the 8421 BCD code for adding two decimal digits whose sum is greater than 9. </a:t>
            </a:r>
          </a:p>
          <a:p>
            <a:pPr algn="just"/>
            <a:r>
              <a:rPr lang="en-US" b="0" i="0" dirty="0">
                <a:solidFill>
                  <a:srgbClr val="333333"/>
                </a:solidFill>
                <a:effectLst/>
                <a:latin typeface="inter-regular"/>
              </a:rPr>
              <a:t>The Excess-3 code uses a special type of algorithm, which differs from the binary positional number system or normal non-biased BCD.</a:t>
            </a:r>
            <a:endParaRPr lang="en-IN" dirty="0"/>
          </a:p>
        </p:txBody>
      </p:sp>
      <p:sp>
        <p:nvSpPr>
          <p:cNvPr id="4" name="Footer Placeholder 3">
            <a:extLst>
              <a:ext uri="{FF2B5EF4-FFF2-40B4-BE49-F238E27FC236}">
                <a16:creationId xmlns="" xmlns:a16="http://schemas.microsoft.com/office/drawing/2014/main" id="{3E2696D6-107C-0B56-9DE9-24A7590604A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5F888084-4FBC-F337-E6FA-7D031C048311}"/>
              </a:ext>
            </a:extLst>
          </p:cNvPr>
          <p:cNvSpPr>
            <a:spLocks noGrp="1"/>
          </p:cNvSpPr>
          <p:nvPr>
            <p:ph type="sldNum" sz="quarter" idx="12"/>
          </p:nvPr>
        </p:nvSpPr>
        <p:spPr/>
        <p:txBody>
          <a:bodyPr/>
          <a:lstStyle/>
          <a:p>
            <a:fld id="{9B618960-8005-486C-9A75-10CB2AAC16F9}" type="slidenum">
              <a:rPr lang="en-US" smtClean="0"/>
              <a:pPr/>
              <a:t>71</a:t>
            </a:fld>
            <a:endParaRPr lang="en-US"/>
          </a:p>
        </p:txBody>
      </p:sp>
    </p:spTree>
    <p:extLst>
      <p:ext uri="{BB962C8B-B14F-4D97-AF65-F5344CB8AC3E}">
        <p14:creationId xmlns="" xmlns:p14="http://schemas.microsoft.com/office/powerpoint/2010/main" val="2847108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8E3A8A-6F86-CBA9-C98F-4AFA7B6E84BE}"/>
              </a:ext>
            </a:extLst>
          </p:cNvPr>
          <p:cNvSpPr>
            <a:spLocks noGrp="1"/>
          </p:cNvSpPr>
          <p:nvPr>
            <p:ph type="title"/>
          </p:nvPr>
        </p:nvSpPr>
        <p:spPr>
          <a:xfrm>
            <a:off x="838200" y="365125"/>
            <a:ext cx="9434264" cy="543595"/>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en-IN" dirty="0"/>
              <a:t>Decimal to Excess-3 code conversion</a:t>
            </a:r>
          </a:p>
        </p:txBody>
      </p:sp>
      <p:sp>
        <p:nvSpPr>
          <p:cNvPr id="3" name="Content Placeholder 2">
            <a:extLst>
              <a:ext uri="{FF2B5EF4-FFF2-40B4-BE49-F238E27FC236}">
                <a16:creationId xmlns="" xmlns:a16="http://schemas.microsoft.com/office/drawing/2014/main" id="{14C7ED1D-6784-2186-F7F7-237E3072F419}"/>
              </a:ext>
            </a:extLst>
          </p:cNvPr>
          <p:cNvSpPr>
            <a:spLocks noGrp="1"/>
          </p:cNvSpPr>
          <p:nvPr>
            <p:ph idx="1"/>
          </p:nvPr>
        </p:nvSpPr>
        <p:spPr>
          <a:xfrm>
            <a:off x="838200" y="1124744"/>
            <a:ext cx="10515600" cy="5052219"/>
          </a:xfrm>
        </p:spPr>
        <p:txBody>
          <a:bodyPr/>
          <a:lstStyle/>
          <a:p>
            <a:pPr marL="0" indent="0" algn="just">
              <a:buNone/>
            </a:pPr>
            <a:r>
              <a:rPr lang="en-US" b="0" i="0" dirty="0">
                <a:solidFill>
                  <a:srgbClr val="000000"/>
                </a:solidFill>
                <a:effectLst/>
                <a:latin typeface="inter-regular"/>
              </a:rPr>
              <a:t>Step-1: We find the decimal number of the given binary number. Step-2: Then we add 3 in each digit of the decimal number. </a:t>
            </a:r>
          </a:p>
          <a:p>
            <a:pPr marL="0" indent="0" algn="just">
              <a:buNone/>
            </a:pPr>
            <a:r>
              <a:rPr lang="en-US" b="0" i="0" dirty="0">
                <a:solidFill>
                  <a:srgbClr val="000000"/>
                </a:solidFill>
                <a:effectLst/>
                <a:latin typeface="inter-regular"/>
              </a:rPr>
              <a:t>Step-3: Now, we find the binary code of each digit of the newly generated decimal number.</a:t>
            </a:r>
          </a:p>
          <a:p>
            <a:pPr marL="0" indent="0" algn="just">
              <a:buNone/>
            </a:pPr>
            <a:r>
              <a:rPr lang="en-US" dirty="0">
                <a:solidFill>
                  <a:srgbClr val="000000"/>
                </a:solidFill>
                <a:latin typeface="inter-regular"/>
              </a:rPr>
              <a:t>Alternatively,</a:t>
            </a:r>
            <a:endParaRPr lang="en-US" b="0" i="0" dirty="0">
              <a:solidFill>
                <a:srgbClr val="000000"/>
              </a:solidFill>
              <a:effectLst/>
              <a:latin typeface="inter-regular"/>
            </a:endParaRPr>
          </a:p>
          <a:p>
            <a:pPr algn="just"/>
            <a:r>
              <a:rPr lang="en-US" b="0" i="0" dirty="0">
                <a:solidFill>
                  <a:srgbClr val="FF0000"/>
                </a:solidFill>
                <a:effectLst/>
                <a:latin typeface="inter-regular"/>
              </a:rPr>
              <a:t>We can also add 0011 in each 4-bit </a:t>
            </a:r>
            <a:r>
              <a:rPr lang="en-US" b="0" i="0" dirty="0">
                <a:solidFill>
                  <a:srgbClr val="00B0F0"/>
                </a:solidFill>
                <a:effectLst/>
                <a:latin typeface="inter-regular"/>
              </a:rPr>
              <a:t>BCD code </a:t>
            </a:r>
            <a:r>
              <a:rPr lang="en-US" b="0" i="0" dirty="0">
                <a:solidFill>
                  <a:srgbClr val="FF0000"/>
                </a:solidFill>
                <a:effectLst/>
                <a:latin typeface="inter-regular"/>
              </a:rPr>
              <a:t>of the decimal number for getting excess-3 code.</a:t>
            </a:r>
          </a:p>
          <a:p>
            <a:pPr marL="0" indent="0">
              <a:buNone/>
            </a:pPr>
            <a:r>
              <a:rPr lang="en-US" dirty="0"/>
              <a:t/>
            </a:r>
            <a:br>
              <a:rPr lang="en-US" dirty="0"/>
            </a:br>
            <a:endParaRPr lang="en-IN" dirty="0"/>
          </a:p>
        </p:txBody>
      </p:sp>
      <p:sp>
        <p:nvSpPr>
          <p:cNvPr id="4" name="Footer Placeholder 3">
            <a:extLst>
              <a:ext uri="{FF2B5EF4-FFF2-40B4-BE49-F238E27FC236}">
                <a16:creationId xmlns="" xmlns:a16="http://schemas.microsoft.com/office/drawing/2014/main" id="{AB34B05F-359C-0FAB-5CF2-167667CB725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C728C96A-A2C0-90D0-EF99-7A0AB113138F}"/>
              </a:ext>
            </a:extLst>
          </p:cNvPr>
          <p:cNvSpPr>
            <a:spLocks noGrp="1"/>
          </p:cNvSpPr>
          <p:nvPr>
            <p:ph type="sldNum" sz="quarter" idx="12"/>
          </p:nvPr>
        </p:nvSpPr>
        <p:spPr/>
        <p:txBody>
          <a:bodyPr/>
          <a:lstStyle/>
          <a:p>
            <a:fld id="{9B618960-8005-486C-9A75-10CB2AAC16F9}" type="slidenum">
              <a:rPr lang="en-US" smtClean="0"/>
              <a:pPr/>
              <a:t>72</a:t>
            </a:fld>
            <a:endParaRPr lang="en-US"/>
          </a:p>
        </p:txBody>
      </p:sp>
    </p:spTree>
    <p:extLst>
      <p:ext uri="{BB962C8B-B14F-4D97-AF65-F5344CB8AC3E}">
        <p14:creationId xmlns="" xmlns:p14="http://schemas.microsoft.com/office/powerpoint/2010/main" val="3859755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17F6D-49EB-8750-5561-6492939C7741}"/>
              </a:ext>
            </a:extLst>
          </p:cNvPr>
          <p:cNvSpPr>
            <a:spLocks noGrp="1"/>
          </p:cNvSpPr>
          <p:nvPr>
            <p:ph type="title"/>
          </p:nvPr>
        </p:nvSpPr>
        <p:spPr/>
        <p:txBody>
          <a:bodyPr/>
          <a:lstStyle/>
          <a:p>
            <a:pPr algn="l"/>
            <a:r>
              <a:rPr lang="en-IN" dirty="0"/>
              <a:t>Ex-1</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given decimal </a:t>
                </a:r>
                <a:r>
                  <a:rPr lang="en-IN" dirty="0">
                    <a:sym typeface="Wingdings" panose="05000000000000000000" pitchFamily="2" charset="2"/>
                  </a:rPr>
                  <a:t> 5+3=8</a:t>
                </a:r>
              </a:p>
              <a:p>
                <a:r>
                  <a:rPr lang="en-IN" dirty="0">
                    <a:sym typeface="Wingdings" panose="05000000000000000000" pitchFamily="2" charset="2"/>
                  </a:rPr>
                  <a:t>Step 2: Find binary digit of a new number ‘8’ which is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1000</m:t>
                        </m:r>
                        <m:r>
                          <a:rPr lang="en-IN" i="1">
                            <a:latin typeface="Cambria Math" panose="02040503050406030204" pitchFamily="18" charset="0"/>
                          </a:rPr>
                          <m:t>)</m:t>
                        </m:r>
                      </m:e>
                      <m:sub>
                        <m:r>
                          <a:rPr lang="en-IN" b="0" i="1" smtClean="0">
                            <a:latin typeface="Cambria Math" panose="02040503050406030204" pitchFamily="18" charset="0"/>
                          </a:rPr>
                          <m:t>2</m:t>
                        </m:r>
                      </m:sub>
                    </m:sSub>
                    <m:r>
                      <a:rPr lang="en-IN" b="0" i="1" smtClean="0">
                        <a:latin typeface="Cambria Math" panose="02040503050406030204" pitchFamily="18" charset="0"/>
                      </a:rPr>
                      <m:t>. </m:t>
                    </m:r>
                  </m:oMath>
                </a14:m>
                <a:endParaRPr lang="en-IN" b="0" dirty="0"/>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(5)</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(1000)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xmlns="" xmlns:a14="http://schemas.microsoft.com/office/drawing/2010/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73</a:t>
            </a:fld>
            <a:endParaRPr lang="en-US"/>
          </a:p>
        </p:txBody>
      </p:sp>
    </p:spTree>
    <p:extLst>
      <p:ext uri="{BB962C8B-B14F-4D97-AF65-F5344CB8AC3E}">
        <p14:creationId xmlns="" xmlns:p14="http://schemas.microsoft.com/office/powerpoint/2010/main" val="41469209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3529F8-968B-FF93-873E-C0737529672D}"/>
              </a:ext>
            </a:extLst>
          </p:cNvPr>
          <p:cNvSpPr>
            <a:spLocks noGrp="1"/>
          </p:cNvSpPr>
          <p:nvPr>
            <p:ph type="title"/>
          </p:nvPr>
        </p:nvSpPr>
        <p:spPr/>
        <p:txBody>
          <a:bodyPr/>
          <a:lstStyle/>
          <a:p>
            <a:pPr algn="l"/>
            <a:r>
              <a:rPr lang="en-IN" dirty="0"/>
              <a:t>Ex-2</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7A357061-2597-520C-D6DE-F27E4B7ACFB7}"/>
                  </a:ext>
                </a:extLst>
              </p:cNvPr>
              <p:cNvSpPr>
                <a:spLocks noGrp="1"/>
              </p:cNvSpPr>
              <p:nvPr>
                <p:ph idx="1"/>
              </p:nvPr>
            </p:nvSpPr>
            <p:spPr/>
            <p:txBody>
              <a:bodyPr/>
              <a:lstStyle/>
              <a:p>
                <a:r>
                  <a:rPr lang="en-IN" dirty="0"/>
                  <a:t>Convert BCD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(0101)</m:t>
                        </m:r>
                      </m:e>
                      <m:sub>
                        <m:r>
                          <a:rPr lang="en-IN" b="0" i="1" smtClean="0">
                            <a:latin typeface="Cambria Math" panose="02040503050406030204" pitchFamily="18" charset="0"/>
                          </a:rPr>
                          <m:t>𝐵𝐶𝐷</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pPr marL="0" indent="0">
                  <a:buNone/>
                </a:pPr>
                <a:r>
                  <a:rPr lang="en-IN" dirty="0"/>
                  <a:t>Step 1: Add BCD value of 3 (0011) to the given number.</a:t>
                </a:r>
              </a:p>
              <a:p>
                <a:pPr marL="0" indent="0">
                  <a:buNone/>
                </a:pPr>
                <a:r>
                  <a:rPr lang="en-IN" dirty="0"/>
                  <a:t>        0 1 0 1</a:t>
                </a:r>
              </a:p>
              <a:p>
                <a:pPr marL="0" indent="0">
                  <a:buNone/>
                </a:pPr>
                <a:r>
                  <a:rPr lang="en-IN" dirty="0"/>
                  <a:t>	</a:t>
                </a:r>
                <a:r>
                  <a:rPr lang="en-IN" u="sng" dirty="0"/>
                  <a:t>0 0 1 1</a:t>
                </a:r>
                <a:r>
                  <a:rPr lang="en-IN" dirty="0"/>
                  <a:t>(+)</a:t>
                </a:r>
              </a:p>
              <a:p>
                <a:pPr marL="0" indent="0">
                  <a:buNone/>
                </a:pPr>
                <a:r>
                  <a:rPr lang="en-IN" dirty="0"/>
                  <a:t>        </a:t>
                </a:r>
                <a:r>
                  <a:rPr lang="en-IN" u="sng" dirty="0"/>
                  <a:t>1 0 0 0</a:t>
                </a:r>
              </a:p>
              <a:p>
                <a:pPr marL="0" indent="0">
                  <a:buNone/>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(0101)</m:t>
                        </m:r>
                      </m:e>
                      <m:sub>
                        <m:r>
                          <a:rPr lang="en-IN" b="0" i="1" smtClean="0">
                            <a:latin typeface="Cambria Math" panose="02040503050406030204" pitchFamily="18" charset="0"/>
                          </a:rPr>
                          <m:t>𝐵𝐶𝐷</m:t>
                        </m:r>
                      </m:sub>
                    </m:sSub>
                  </m:oMath>
                </a14:m>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(1000)</m:t>
                        </m:r>
                      </m:e>
                      <m:sub>
                        <m:r>
                          <a:rPr lang="en-IN" i="1">
                            <a:latin typeface="Cambria Math" panose="02040503050406030204" pitchFamily="18" charset="0"/>
                          </a:rPr>
                          <m:t>𝐸𝑥𝑐𝑒𝑠𝑠</m:t>
                        </m:r>
                        <m:r>
                          <a:rPr lang="en-IN" i="1">
                            <a:latin typeface="Cambria Math" panose="02040503050406030204" pitchFamily="18" charset="0"/>
                          </a:rPr>
                          <m:t>−3 </m:t>
                        </m:r>
                      </m:sub>
                    </m:sSub>
                  </m:oMath>
                </a14:m>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7A357061-2597-520C-D6DE-F27E4B7ACFB7}"/>
                  </a:ext>
                </a:extLst>
              </p:cNvPr>
              <p:cNvSpPr>
                <a:spLocks noGrp="1" noRot="1" noChangeAspect="1" noMove="1" noResize="1" noEditPoints="1" noAdjustHandles="1" noChangeArrowheads="1" noChangeShapeType="1" noTextEdit="1"/>
              </p:cNvSpPr>
              <p:nvPr>
                <p:ph idx="1"/>
              </p:nvPr>
            </p:nvSpPr>
            <p:spPr>
              <a:blipFill>
                <a:blip r:embed="rId2" cstate="print"/>
                <a:stretch>
                  <a:fillRect l="-1389" t="-1752"/>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0E498610-2075-A428-3119-AC7EB1F51CC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9A506EC0-DDE6-C31C-034C-BF2FFBC00CCF}"/>
              </a:ext>
            </a:extLst>
          </p:cNvPr>
          <p:cNvSpPr>
            <a:spLocks noGrp="1"/>
          </p:cNvSpPr>
          <p:nvPr>
            <p:ph type="sldNum" sz="quarter" idx="12"/>
          </p:nvPr>
        </p:nvSpPr>
        <p:spPr/>
        <p:txBody>
          <a:bodyPr/>
          <a:lstStyle/>
          <a:p>
            <a:fld id="{9B618960-8005-486C-9A75-10CB2AAC16F9}" type="slidenum">
              <a:rPr lang="en-US" smtClean="0"/>
              <a:pPr/>
              <a:t>74</a:t>
            </a:fld>
            <a:endParaRPr lang="en-US"/>
          </a:p>
        </p:txBody>
      </p:sp>
    </p:spTree>
    <p:extLst>
      <p:ext uri="{BB962C8B-B14F-4D97-AF65-F5344CB8AC3E}">
        <p14:creationId xmlns="" xmlns:p14="http://schemas.microsoft.com/office/powerpoint/2010/main" val="35543222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117F6D-49EB-8750-5561-6492939C7741}"/>
              </a:ext>
            </a:extLst>
          </p:cNvPr>
          <p:cNvSpPr>
            <a:spLocks noGrp="1"/>
          </p:cNvSpPr>
          <p:nvPr>
            <p:ph type="title"/>
          </p:nvPr>
        </p:nvSpPr>
        <p:spPr/>
        <p:txBody>
          <a:bodyPr/>
          <a:lstStyle/>
          <a:p>
            <a:pPr algn="l"/>
            <a:r>
              <a:rPr lang="en-IN" dirty="0"/>
              <a:t>Ex-3</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E7EDC967-4395-06B3-A951-BACF6DD634C0}"/>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Add ‘3’ to the individual given decimal </a:t>
                </a:r>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The Excess-3 code of given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(26)</m:t>
                        </m:r>
                      </m:e>
                      <m:sub>
                        <m:r>
                          <a:rPr lang="en-IN" b="0" i="1" smtClean="0">
                            <a:latin typeface="Cambria Math" panose="02040503050406030204" pitchFamily="18" charset="0"/>
                          </a:rPr>
                          <m:t>10</m:t>
                        </m:r>
                      </m:sub>
                    </m:sSub>
                    <m:r>
                      <a:rPr lang="en-IN" b="0" i="1" smtClean="0">
                        <a:latin typeface="Cambria Math" panose="02040503050406030204" pitchFamily="18" charset="0"/>
                      </a:rPr>
                      <m:t> </m:t>
                    </m:r>
                  </m:oMath>
                </a14:m>
                <a:r>
                  <a:rPr lang="en-IN" dirty="0">
                    <a:sym typeface="Wingdings" panose="05000000000000000000" pitchFamily="2" charset="2"/>
                  </a:rPr>
                  <a:t>is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m:t>
                        </m:r>
                        <m:r>
                          <a:rPr lang="en-IN" b="0" i="1" smtClean="0">
                            <a:latin typeface="Cambria Math" panose="02040503050406030204" pitchFamily="18" charset="0"/>
                          </a:rPr>
                          <m:t>0101 </m:t>
                        </m:r>
                        <m:r>
                          <a:rPr lang="en-IN" i="1">
                            <a:latin typeface="Cambria Math" panose="02040503050406030204" pitchFamily="18" charset="0"/>
                          </a:rPr>
                          <m:t>100</m:t>
                        </m:r>
                        <m:r>
                          <a:rPr lang="en-IN" b="0" i="1" smtClean="0">
                            <a:latin typeface="Cambria Math" panose="02040503050406030204" pitchFamily="18" charset="0"/>
                          </a:rPr>
                          <m:t>1</m:t>
                        </m:r>
                        <m:r>
                          <a:rPr lang="en-IN" i="1">
                            <a:latin typeface="Cambria Math" panose="02040503050406030204" pitchFamily="18" charset="0"/>
                          </a:rPr>
                          <m:t>)</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−3 </m:t>
                        </m:r>
                      </m:sub>
                    </m:sSub>
                    <m:r>
                      <a:rPr lang="en-IN" b="0" i="1" smtClean="0">
                        <a:latin typeface="Cambria Math" panose="02040503050406030204" pitchFamily="18" charset="0"/>
                      </a:rPr>
                      <m:t>. </m:t>
                    </m:r>
                  </m:oMath>
                </a14:m>
                <a:endParaRPr lang="en-IN" dirty="0">
                  <a:sym typeface="Wingdings" panose="05000000000000000000" pitchFamily="2" charset="2"/>
                </a:endParaRPr>
              </a:p>
            </p:txBody>
          </p:sp>
        </mc:Choice>
        <mc:Fallback>
          <p:sp>
            <p:nvSpPr>
              <p:cNvPr id="3" name="Content Placeholder 2">
                <a:extLst>
                  <a:ext uri="{FF2B5EF4-FFF2-40B4-BE49-F238E27FC236}">
                    <a16:creationId xmlns:a16="http://schemas.microsoft.com/office/drawing/2014/main" xmlns="" xmlns:a14="http://schemas.microsoft.com/office/drawing/2010/main" id="{E7EDC967-4395-06B3-A951-BACF6DD634C0}"/>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536FA86F-F74A-F587-50C2-10959ACC6B1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9CE958FA-0746-FC02-B394-CC27618FA537}"/>
              </a:ext>
            </a:extLst>
          </p:cNvPr>
          <p:cNvSpPr>
            <a:spLocks noGrp="1"/>
          </p:cNvSpPr>
          <p:nvPr>
            <p:ph type="sldNum" sz="quarter" idx="12"/>
          </p:nvPr>
        </p:nvSpPr>
        <p:spPr/>
        <p:txBody>
          <a:bodyPr/>
          <a:lstStyle/>
          <a:p>
            <a:fld id="{9B618960-8005-486C-9A75-10CB2AAC16F9}" type="slidenum">
              <a:rPr lang="en-US" smtClean="0"/>
              <a:pPr/>
              <a:t>75</a:t>
            </a:fld>
            <a:endParaRPr lang="en-US"/>
          </a:p>
        </p:txBody>
      </p:sp>
      <p:pic>
        <p:nvPicPr>
          <p:cNvPr id="7" name="Picture 6">
            <a:extLst>
              <a:ext uri="{FF2B5EF4-FFF2-40B4-BE49-F238E27FC236}">
                <a16:creationId xmlns="" xmlns:a16="http://schemas.microsoft.com/office/drawing/2014/main" id="{19E5DF45-5152-29BA-4D74-D627A323E8AB}"/>
              </a:ext>
            </a:extLst>
          </p:cNvPr>
          <p:cNvPicPr>
            <a:picLocks noChangeAspect="1"/>
          </p:cNvPicPr>
          <p:nvPr/>
        </p:nvPicPr>
        <p:blipFill>
          <a:blip r:embed="rId3" cstate="print"/>
          <a:stretch>
            <a:fillRect/>
          </a:stretch>
        </p:blipFill>
        <p:spPr>
          <a:xfrm>
            <a:off x="2995694" y="2742944"/>
            <a:ext cx="5027388" cy="1423942"/>
          </a:xfrm>
          <a:prstGeom prst="rect">
            <a:avLst/>
          </a:prstGeom>
        </p:spPr>
      </p:pic>
    </p:spTree>
    <p:extLst>
      <p:ext uri="{BB962C8B-B14F-4D97-AF65-F5344CB8AC3E}">
        <p14:creationId xmlns="" xmlns:p14="http://schemas.microsoft.com/office/powerpoint/2010/main" val="1782306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407F49-53C6-064C-797F-8CD9916CDF2E}"/>
              </a:ext>
            </a:extLst>
          </p:cNvPr>
          <p:cNvSpPr>
            <a:spLocks noGrp="1"/>
          </p:cNvSpPr>
          <p:nvPr>
            <p:ph type="title"/>
          </p:nvPr>
        </p:nvSpPr>
        <p:spPr/>
        <p:txBody>
          <a:bodyPr/>
          <a:lstStyle/>
          <a:p>
            <a:r>
              <a:rPr lang="en-IN" dirty="0"/>
              <a:t>Excess-3 code</a:t>
            </a:r>
          </a:p>
        </p:txBody>
      </p:sp>
      <p:pic>
        <p:nvPicPr>
          <p:cNvPr id="7" name="Content Placeholder 6">
            <a:extLst>
              <a:ext uri="{FF2B5EF4-FFF2-40B4-BE49-F238E27FC236}">
                <a16:creationId xmlns="" xmlns:a16="http://schemas.microsoft.com/office/drawing/2014/main" id="{48957855-144E-6C0F-0717-29A4E6ED5635}"/>
              </a:ext>
            </a:extLst>
          </p:cNvPr>
          <p:cNvPicPr>
            <a:picLocks noGrp="1" noChangeAspect="1"/>
          </p:cNvPicPr>
          <p:nvPr>
            <p:ph idx="1"/>
          </p:nvPr>
        </p:nvPicPr>
        <p:blipFill rotWithShape="1">
          <a:blip r:embed="rId2" cstate="print"/>
          <a:srcRect t="8570" r="72"/>
          <a:stretch/>
        </p:blipFill>
        <p:spPr>
          <a:xfrm>
            <a:off x="3206187" y="1632030"/>
            <a:ext cx="5220183" cy="4363656"/>
          </a:xfrm>
        </p:spPr>
      </p:pic>
      <p:sp>
        <p:nvSpPr>
          <p:cNvPr id="4" name="Footer Placeholder 3">
            <a:extLst>
              <a:ext uri="{FF2B5EF4-FFF2-40B4-BE49-F238E27FC236}">
                <a16:creationId xmlns="" xmlns:a16="http://schemas.microsoft.com/office/drawing/2014/main" id="{E0118E13-8003-AAC0-CA6B-6645D3AD1413}"/>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88CF20B6-6B0D-BC94-8868-692CE1D46556}"/>
              </a:ext>
            </a:extLst>
          </p:cNvPr>
          <p:cNvSpPr>
            <a:spLocks noGrp="1"/>
          </p:cNvSpPr>
          <p:nvPr>
            <p:ph type="sldNum" sz="quarter" idx="12"/>
          </p:nvPr>
        </p:nvSpPr>
        <p:spPr/>
        <p:txBody>
          <a:bodyPr/>
          <a:lstStyle/>
          <a:p>
            <a:fld id="{9B618960-8005-486C-9A75-10CB2AAC16F9}" type="slidenum">
              <a:rPr lang="en-US" smtClean="0"/>
              <a:pPr/>
              <a:t>76</a:t>
            </a:fld>
            <a:endParaRPr lang="en-US"/>
          </a:p>
        </p:txBody>
      </p:sp>
    </p:spTree>
    <p:extLst>
      <p:ext uri="{BB962C8B-B14F-4D97-AF65-F5344CB8AC3E}">
        <p14:creationId xmlns="" xmlns:p14="http://schemas.microsoft.com/office/powerpoint/2010/main" val="27376902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E821C3-2A76-DB52-2999-9BBB9DB01ADB}"/>
              </a:ext>
            </a:extLst>
          </p:cNvPr>
          <p:cNvSpPr>
            <a:spLocks noGrp="1"/>
          </p:cNvSpPr>
          <p:nvPr>
            <p:ph type="title"/>
          </p:nvPr>
        </p:nvSpPr>
        <p:spPr/>
        <p:txBody>
          <a:bodyPr/>
          <a:lstStyle/>
          <a:p>
            <a:pPr algn="l"/>
            <a:r>
              <a:rPr lang="en-IN" dirty="0"/>
              <a:t>Ex-4</a:t>
            </a:r>
          </a:p>
        </p:txBody>
      </p:sp>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6F02993C-368F-31FA-277B-24ED596E4E95}"/>
                  </a:ext>
                </a:extLst>
              </p:cNvPr>
              <p:cNvSpPr>
                <a:spLocks noGrp="1"/>
              </p:cNvSpPr>
              <p:nvPr>
                <p:ph idx="1"/>
              </p:nvPr>
            </p:nvSpPr>
            <p:spPr/>
            <p:txBody>
              <a:bodyPr/>
              <a:lstStyle/>
              <a:p>
                <a:r>
                  <a:rPr lang="en-IN" dirty="0"/>
                  <a:t>Convert decimal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oMath>
                </a14:m>
                <a:r>
                  <a:rPr lang="en-IN" dirty="0"/>
                  <a:t>Excess-3.</a:t>
                </a:r>
              </a:p>
              <a:p>
                <a:r>
                  <a:rPr lang="en-IN" dirty="0"/>
                  <a:t>Step 1:						Step 2:</a:t>
                </a: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Decimal</a:t>
                </a:r>
                <a:endParaRPr lang="en-IN" sz="3200" b="0" i="0" u="none" strike="noStrike" dirty="0">
                  <a:effectLst/>
                  <a:latin typeface="Arial" panose="020B0604020202020204" pitchFamily="34" charset="0"/>
                </a:endParaRPr>
              </a:p>
              <a:p>
                <a:pPr marL="0" indent="0" algn="ctr" eaLnBrk="1" fontAlgn="base" latinLnBrk="0" hangingPunct="1">
                  <a:spcBef>
                    <a:spcPts val="0"/>
                  </a:spcBef>
                  <a:spcAft>
                    <a:spcPts val="0"/>
                  </a:spcAft>
                </a:pPr>
                <a:r>
                  <a:rPr lang="en-IN" sz="3200" b="1" i="0" u="none" strike="noStrike" kern="1200" baseline="0" dirty="0">
                    <a:solidFill>
                      <a:srgbClr val="FFFFFF"/>
                    </a:solidFill>
                    <a:effectLst/>
                    <a:latin typeface="Arial" panose="020B0604020202020204" pitchFamily="34" charset="0"/>
                    <a:ea typeface="Arial" panose="020B0604020202020204" pitchFamily="34" charset="0"/>
                  </a:rPr>
                  <a:t>BCD</a:t>
                </a:r>
                <a:endParaRPr lang="en-IN" sz="3200" b="0" i="0" u="none" strike="noStrike" dirty="0">
                  <a:effectLst/>
                  <a:latin typeface="Arial" panose="020B0604020202020204" pitchFamily="34" charset="0"/>
                </a:endParaRPr>
              </a:p>
              <a:p>
                <a:endParaRPr lang="en-IN" dirty="0"/>
              </a:p>
              <a:p>
                <a:endParaRPr lang="en-IN" i="1" dirty="0">
                  <a:latin typeface="Cambria Math" panose="02040503050406030204" pitchFamily="18" charset="0"/>
                </a:endParaRPr>
              </a:p>
              <a:p>
                <a:endParaRPr lang="en-IN"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(81.61)</m:t>
                          </m:r>
                        </m:e>
                        <m:sub>
                          <m:r>
                            <a:rPr lang="en-IN" b="0" i="1" smtClean="0">
                              <a:latin typeface="Cambria Math" panose="02040503050406030204" pitchFamily="18" charset="0"/>
                            </a:rPr>
                            <m:t>10</m:t>
                          </m:r>
                        </m:sub>
                      </m:sSub>
                      <m:sSub>
                        <m:sSubPr>
                          <m:ctrlPr>
                            <a:rPr lang="en-IN" b="0" i="1" smtClean="0">
                              <a:latin typeface="Cambria Math" panose="02040503050406030204" pitchFamily="18" charset="0"/>
                            </a:rPr>
                          </m:ctrlPr>
                        </m:sSubPr>
                        <m:e>
                          <m:r>
                            <a:rPr lang="en-IN" i="1">
                              <a:latin typeface="Cambria Math" panose="02040503050406030204" pitchFamily="18" charset="0"/>
                            </a:rPr>
                            <m:t>=(1011 0100.1001 0100)</m:t>
                          </m:r>
                        </m:e>
                        <m:sub>
                          <m:r>
                            <a:rPr lang="en-IN" b="0" i="1" smtClean="0">
                              <a:latin typeface="Cambria Math" panose="02040503050406030204" pitchFamily="18" charset="0"/>
                            </a:rPr>
                            <m:t>𝐸𝑥𝑐𝑒𝑠𝑠</m:t>
                          </m:r>
                          <m:r>
                            <a:rPr lang="en-IN" b="0" i="1" smtClean="0">
                              <a:latin typeface="Cambria Math" panose="02040503050406030204" pitchFamily="18" charset="0"/>
                            </a:rPr>
                            <m:t>−3</m:t>
                          </m:r>
                        </m:sub>
                      </m:sSub>
                    </m:oMath>
                  </m:oMathPara>
                </a14:m>
                <a:endParaRPr lang="en-IN" dirty="0"/>
              </a:p>
            </p:txBody>
          </p:sp>
        </mc:Choice>
        <mc:Fallback>
          <p:sp>
            <p:nvSpPr>
              <p:cNvPr id="3" name="Content Placeholder 2">
                <a:extLst>
                  <a:ext uri="{FF2B5EF4-FFF2-40B4-BE49-F238E27FC236}">
                    <a16:creationId xmlns:a16="http://schemas.microsoft.com/office/drawing/2014/main" xmlns="" xmlns:a14="http://schemas.microsoft.com/office/drawing/2010/main" id="{6F02993C-368F-31FA-277B-24ED596E4E95}"/>
                  </a:ext>
                </a:extLst>
              </p:cNvPr>
              <p:cNvSpPr>
                <a:spLocks noGrp="1" noRot="1" noChangeAspect="1" noMove="1" noResize="1" noEditPoints="1" noAdjustHandles="1" noChangeArrowheads="1" noChangeShapeType="1" noTextEdit="1"/>
              </p:cNvSpPr>
              <p:nvPr>
                <p:ph idx="1"/>
              </p:nvPr>
            </p:nvSpPr>
            <p:spPr>
              <a:blipFill>
                <a:blip r:embed="rId2" cstate="print"/>
                <a:stretch>
                  <a:fillRect l="-1278" t="-1752"/>
                </a:stretch>
              </a:blipFill>
            </p:spPr>
            <p:txBody>
              <a:bodyPr/>
              <a:lstStyle/>
              <a:p>
                <a:r>
                  <a:rPr lang="en-IN">
                    <a:noFill/>
                  </a:rPr>
                  <a:t> </a:t>
                </a:r>
              </a:p>
            </p:txBody>
          </p:sp>
        </mc:Fallback>
      </mc:AlternateContent>
      <p:sp>
        <p:nvSpPr>
          <p:cNvPr id="4" name="Footer Placeholder 3">
            <a:extLst>
              <a:ext uri="{FF2B5EF4-FFF2-40B4-BE49-F238E27FC236}">
                <a16:creationId xmlns="" xmlns:a16="http://schemas.microsoft.com/office/drawing/2014/main" id="{D15F5237-F7F3-8C76-6D5D-4463CA48710C}"/>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477E512D-FB9F-E4D5-F0D3-B541E320DBC5}"/>
              </a:ext>
            </a:extLst>
          </p:cNvPr>
          <p:cNvSpPr>
            <a:spLocks noGrp="1"/>
          </p:cNvSpPr>
          <p:nvPr>
            <p:ph type="sldNum" sz="quarter" idx="12"/>
          </p:nvPr>
        </p:nvSpPr>
        <p:spPr/>
        <p:txBody>
          <a:bodyPr/>
          <a:lstStyle/>
          <a:p>
            <a:fld id="{9B618960-8005-486C-9A75-10CB2AAC16F9}" type="slidenum">
              <a:rPr lang="en-US" smtClean="0"/>
              <a:pPr/>
              <a:t>77</a:t>
            </a:fld>
            <a:endParaRPr lang="en-US"/>
          </a:p>
        </p:txBody>
      </p:sp>
      <p:graphicFrame>
        <p:nvGraphicFramePr>
          <p:cNvPr id="6" name="Table 6">
            <a:extLst>
              <a:ext uri="{FF2B5EF4-FFF2-40B4-BE49-F238E27FC236}">
                <a16:creationId xmlns="" xmlns:a16="http://schemas.microsoft.com/office/drawing/2014/main" id="{04B10956-0824-B388-382E-D56AED8B9158}"/>
              </a:ext>
            </a:extLst>
          </p:cNvPr>
          <p:cNvGraphicFramePr>
            <a:graphicFrameLocks noGrp="1"/>
          </p:cNvGraphicFramePr>
          <p:nvPr>
            <p:extLst>
              <p:ext uri="{D42A27DB-BD31-4B8C-83A1-F6EECF244321}">
                <p14:modId xmlns="" xmlns:p14="http://schemas.microsoft.com/office/powerpoint/2010/main" val="924091401"/>
              </p:ext>
            </p:extLst>
          </p:nvPr>
        </p:nvGraphicFramePr>
        <p:xfrm>
          <a:off x="1684760" y="2976729"/>
          <a:ext cx="3199758" cy="2081405"/>
        </p:xfrm>
        <a:graphic>
          <a:graphicData uri="http://schemas.openxmlformats.org/drawingml/2006/table">
            <a:tbl>
              <a:tblPr firstRow="1" bandRow="1">
                <a:tableStyleId>{5C22544A-7EE6-4342-B048-85BDC9FD1C3A}</a:tableStyleId>
              </a:tblPr>
              <a:tblGrid>
                <a:gridCol w="1599879">
                  <a:extLst>
                    <a:ext uri="{9D8B030D-6E8A-4147-A177-3AD203B41FA5}">
                      <a16:colId xmlns="" xmlns:a16="http://schemas.microsoft.com/office/drawing/2014/main" val="3253255130"/>
                    </a:ext>
                  </a:extLst>
                </a:gridCol>
                <a:gridCol w="1599879">
                  <a:extLst>
                    <a:ext uri="{9D8B030D-6E8A-4147-A177-3AD203B41FA5}">
                      <a16:colId xmlns="" xmlns:a16="http://schemas.microsoft.com/office/drawing/2014/main" val="31934005"/>
                    </a:ext>
                  </a:extLst>
                </a:gridCol>
              </a:tblGrid>
              <a:tr h="416281">
                <a:tc>
                  <a:txBody>
                    <a:bodyPr/>
                    <a:lstStyle/>
                    <a:p>
                      <a:pPr algn="ctr"/>
                      <a:r>
                        <a:rPr lang="en-IN" dirty="0"/>
                        <a:t>Decimal</a:t>
                      </a:r>
                    </a:p>
                  </a:txBody>
                  <a:tcPr/>
                </a:tc>
                <a:tc>
                  <a:txBody>
                    <a:bodyPr/>
                    <a:lstStyle/>
                    <a:p>
                      <a:pPr algn="ctr"/>
                      <a:r>
                        <a:rPr lang="en-IN" dirty="0"/>
                        <a:t>BCD</a:t>
                      </a:r>
                    </a:p>
                  </a:txBody>
                  <a:tcPr/>
                </a:tc>
                <a:extLst>
                  <a:ext uri="{0D108BD9-81ED-4DB2-BD59-A6C34878D82A}">
                    <a16:rowId xmlns="" xmlns:a16="http://schemas.microsoft.com/office/drawing/2014/main" val="3434158856"/>
                  </a:ext>
                </a:extLst>
              </a:tr>
              <a:tr h="416281">
                <a:tc>
                  <a:txBody>
                    <a:bodyPr/>
                    <a:lstStyle/>
                    <a:p>
                      <a:pPr algn="ctr"/>
                      <a:r>
                        <a:rPr lang="en-IN" dirty="0"/>
                        <a:t>8</a:t>
                      </a:r>
                    </a:p>
                  </a:txBody>
                  <a:tcPr/>
                </a:tc>
                <a:tc>
                  <a:txBody>
                    <a:bodyPr/>
                    <a:lstStyle/>
                    <a:p>
                      <a:pPr algn="ctr"/>
                      <a:r>
                        <a:rPr lang="en-IN" dirty="0"/>
                        <a:t>1000</a:t>
                      </a:r>
                    </a:p>
                  </a:txBody>
                  <a:tcPr/>
                </a:tc>
                <a:extLst>
                  <a:ext uri="{0D108BD9-81ED-4DB2-BD59-A6C34878D82A}">
                    <a16:rowId xmlns="" xmlns:a16="http://schemas.microsoft.com/office/drawing/2014/main" val="103767625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 xmlns:a16="http://schemas.microsoft.com/office/drawing/2014/main" val="1955225222"/>
                  </a:ext>
                </a:extLst>
              </a:tr>
              <a:tr h="416281">
                <a:tc>
                  <a:txBody>
                    <a:bodyPr/>
                    <a:lstStyle/>
                    <a:p>
                      <a:pPr algn="ctr"/>
                      <a:r>
                        <a:rPr lang="en-IN" dirty="0"/>
                        <a:t>6</a:t>
                      </a:r>
                    </a:p>
                  </a:txBody>
                  <a:tcPr/>
                </a:tc>
                <a:tc>
                  <a:txBody>
                    <a:bodyPr/>
                    <a:lstStyle/>
                    <a:p>
                      <a:pPr algn="ctr"/>
                      <a:r>
                        <a:rPr lang="en-IN" dirty="0"/>
                        <a:t>0110</a:t>
                      </a:r>
                    </a:p>
                  </a:txBody>
                  <a:tcPr/>
                </a:tc>
                <a:extLst>
                  <a:ext uri="{0D108BD9-81ED-4DB2-BD59-A6C34878D82A}">
                    <a16:rowId xmlns="" xmlns:a16="http://schemas.microsoft.com/office/drawing/2014/main" val="2763945601"/>
                  </a:ext>
                </a:extLst>
              </a:tr>
              <a:tr h="416281">
                <a:tc>
                  <a:txBody>
                    <a:bodyPr/>
                    <a:lstStyle/>
                    <a:p>
                      <a:pPr algn="ctr"/>
                      <a:r>
                        <a:rPr lang="en-IN" dirty="0"/>
                        <a:t>1</a:t>
                      </a:r>
                    </a:p>
                  </a:txBody>
                  <a:tcPr/>
                </a:tc>
                <a:tc>
                  <a:txBody>
                    <a:bodyPr/>
                    <a:lstStyle/>
                    <a:p>
                      <a:pPr algn="ctr"/>
                      <a:r>
                        <a:rPr lang="en-IN" dirty="0"/>
                        <a:t>0001</a:t>
                      </a:r>
                    </a:p>
                  </a:txBody>
                  <a:tcPr/>
                </a:tc>
                <a:extLst>
                  <a:ext uri="{0D108BD9-81ED-4DB2-BD59-A6C34878D82A}">
                    <a16:rowId xmlns="" xmlns:a16="http://schemas.microsoft.com/office/drawing/2014/main" val="1698146109"/>
                  </a:ext>
                </a:extLst>
              </a:tr>
            </a:tbl>
          </a:graphicData>
        </a:graphic>
      </p:graphicFrame>
      <p:graphicFrame>
        <p:nvGraphicFramePr>
          <p:cNvPr id="7" name="Table 7">
            <a:extLst>
              <a:ext uri="{FF2B5EF4-FFF2-40B4-BE49-F238E27FC236}">
                <a16:creationId xmlns="" xmlns:a16="http://schemas.microsoft.com/office/drawing/2014/main" id="{8EA91A6A-E5F9-5E87-6E5E-2A621AB7DA1D}"/>
              </a:ext>
            </a:extLst>
          </p:cNvPr>
          <p:cNvGraphicFramePr>
            <a:graphicFrameLocks noGrp="1"/>
          </p:cNvGraphicFramePr>
          <p:nvPr>
            <p:extLst>
              <p:ext uri="{D42A27DB-BD31-4B8C-83A1-F6EECF244321}">
                <p14:modId xmlns="" xmlns:p14="http://schemas.microsoft.com/office/powerpoint/2010/main" val="864689083"/>
              </p:ext>
            </p:extLst>
          </p:nvPr>
        </p:nvGraphicFramePr>
        <p:xfrm>
          <a:off x="6231036" y="2920150"/>
          <a:ext cx="3329654" cy="2337650"/>
        </p:xfrm>
        <a:graphic>
          <a:graphicData uri="http://schemas.openxmlformats.org/drawingml/2006/table">
            <a:tbl>
              <a:tblPr firstRow="1" bandRow="1">
                <a:tableStyleId>{5C22544A-7EE6-4342-B048-85BDC9FD1C3A}</a:tableStyleId>
              </a:tblPr>
              <a:tblGrid>
                <a:gridCol w="1664827">
                  <a:extLst>
                    <a:ext uri="{9D8B030D-6E8A-4147-A177-3AD203B41FA5}">
                      <a16:colId xmlns="" xmlns:a16="http://schemas.microsoft.com/office/drawing/2014/main" val="4141879340"/>
                    </a:ext>
                  </a:extLst>
                </a:gridCol>
                <a:gridCol w="1664827">
                  <a:extLst>
                    <a:ext uri="{9D8B030D-6E8A-4147-A177-3AD203B41FA5}">
                      <a16:colId xmlns="" xmlns:a16="http://schemas.microsoft.com/office/drawing/2014/main" val="469106457"/>
                    </a:ext>
                  </a:extLst>
                </a:gridCol>
              </a:tblGrid>
              <a:tr h="467530">
                <a:tc>
                  <a:txBody>
                    <a:bodyPr/>
                    <a:lstStyle/>
                    <a:p>
                      <a:r>
                        <a:rPr lang="en-IN" dirty="0"/>
                        <a:t>BCD+ 0011 </a:t>
                      </a:r>
                    </a:p>
                  </a:txBody>
                  <a:tcPr/>
                </a:tc>
                <a:tc>
                  <a:txBody>
                    <a:bodyPr/>
                    <a:lstStyle/>
                    <a:p>
                      <a:r>
                        <a:rPr lang="en-IN" dirty="0"/>
                        <a:t>Excess-3</a:t>
                      </a:r>
                    </a:p>
                  </a:txBody>
                  <a:tcPr/>
                </a:tc>
                <a:extLst>
                  <a:ext uri="{0D108BD9-81ED-4DB2-BD59-A6C34878D82A}">
                    <a16:rowId xmlns="" xmlns:a16="http://schemas.microsoft.com/office/drawing/2014/main" val="1677102546"/>
                  </a:ext>
                </a:extLst>
              </a:tr>
              <a:tr h="467530">
                <a:tc>
                  <a:txBody>
                    <a:bodyPr/>
                    <a:lstStyle/>
                    <a:p>
                      <a:r>
                        <a:rPr lang="en-IN" dirty="0"/>
                        <a:t>1000+0011</a:t>
                      </a:r>
                    </a:p>
                  </a:txBody>
                  <a:tcPr/>
                </a:tc>
                <a:tc>
                  <a:txBody>
                    <a:bodyPr/>
                    <a:lstStyle/>
                    <a:p>
                      <a:pPr algn="ctr"/>
                      <a:r>
                        <a:rPr lang="en-IN" dirty="0"/>
                        <a:t>1011</a:t>
                      </a:r>
                    </a:p>
                  </a:txBody>
                  <a:tcPr/>
                </a:tc>
                <a:extLst>
                  <a:ext uri="{0D108BD9-81ED-4DB2-BD59-A6C34878D82A}">
                    <a16:rowId xmlns="" xmlns:a16="http://schemas.microsoft.com/office/drawing/2014/main" val="2163183244"/>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 xmlns:a16="http://schemas.microsoft.com/office/drawing/2014/main" val="3991791419"/>
                  </a:ext>
                </a:extLst>
              </a:tr>
              <a:tr h="467530">
                <a:tc>
                  <a:txBody>
                    <a:bodyPr/>
                    <a:lstStyle/>
                    <a:p>
                      <a:r>
                        <a:rPr lang="en-IN" dirty="0"/>
                        <a:t>0110+0011</a:t>
                      </a:r>
                    </a:p>
                  </a:txBody>
                  <a:tcPr/>
                </a:tc>
                <a:tc>
                  <a:txBody>
                    <a:bodyPr/>
                    <a:lstStyle/>
                    <a:p>
                      <a:pPr algn="ctr"/>
                      <a:r>
                        <a:rPr lang="en-IN" dirty="0"/>
                        <a:t>1001</a:t>
                      </a:r>
                    </a:p>
                  </a:txBody>
                  <a:tcPr/>
                </a:tc>
                <a:extLst>
                  <a:ext uri="{0D108BD9-81ED-4DB2-BD59-A6C34878D82A}">
                    <a16:rowId xmlns="" xmlns:a16="http://schemas.microsoft.com/office/drawing/2014/main" val="1750705159"/>
                  </a:ext>
                </a:extLst>
              </a:tr>
              <a:tr h="467530">
                <a:tc>
                  <a:txBody>
                    <a:bodyPr/>
                    <a:lstStyle/>
                    <a:p>
                      <a:r>
                        <a:rPr lang="en-IN" dirty="0"/>
                        <a:t>0001+0011</a:t>
                      </a:r>
                    </a:p>
                  </a:txBody>
                  <a:tcPr/>
                </a:tc>
                <a:tc>
                  <a:txBody>
                    <a:bodyPr/>
                    <a:lstStyle/>
                    <a:p>
                      <a:pPr algn="ctr"/>
                      <a:r>
                        <a:rPr lang="en-IN" dirty="0"/>
                        <a:t>0100</a:t>
                      </a:r>
                    </a:p>
                  </a:txBody>
                  <a:tcPr/>
                </a:tc>
                <a:extLst>
                  <a:ext uri="{0D108BD9-81ED-4DB2-BD59-A6C34878D82A}">
                    <a16:rowId xmlns="" xmlns:a16="http://schemas.microsoft.com/office/drawing/2014/main" val="4024262305"/>
                  </a:ext>
                </a:extLst>
              </a:tr>
            </a:tbl>
          </a:graphicData>
        </a:graphic>
      </p:graphicFrame>
    </p:spTree>
    <p:extLst>
      <p:ext uri="{BB962C8B-B14F-4D97-AF65-F5344CB8AC3E}">
        <p14:creationId xmlns="" xmlns:p14="http://schemas.microsoft.com/office/powerpoint/2010/main" val="28262772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95986A-942B-BEAA-D53F-F0D4D83878E6}"/>
              </a:ext>
            </a:extLst>
          </p:cNvPr>
          <p:cNvSpPr>
            <a:spLocks noGrp="1"/>
          </p:cNvSpPr>
          <p:nvPr>
            <p:ph type="title"/>
          </p:nvPr>
        </p:nvSpPr>
        <p:spPr/>
        <p:txBody>
          <a:bodyPr/>
          <a:lstStyle/>
          <a:p>
            <a:pPr algn="l"/>
            <a:r>
              <a:rPr lang="en-IN" dirty="0"/>
              <a:t>Ex 5</a:t>
            </a:r>
          </a:p>
        </p:txBody>
      </p:sp>
      <p:sp>
        <p:nvSpPr>
          <p:cNvPr id="3" name="Content Placeholder 2">
            <a:extLst>
              <a:ext uri="{FF2B5EF4-FFF2-40B4-BE49-F238E27FC236}">
                <a16:creationId xmlns="" xmlns:a16="http://schemas.microsoft.com/office/drawing/2014/main" id="{B526718D-B1A9-E07C-21E5-1CBC827072A3}"/>
              </a:ext>
            </a:extLst>
          </p:cNvPr>
          <p:cNvSpPr>
            <a:spLocks noGrp="1"/>
          </p:cNvSpPr>
          <p:nvPr>
            <p:ph idx="1"/>
          </p:nvPr>
        </p:nvSpPr>
        <p:spPr/>
        <p:txBody>
          <a:bodyPr/>
          <a:lstStyle/>
          <a:p>
            <a:r>
              <a:rPr lang="en-US" b="1" i="0" dirty="0">
                <a:solidFill>
                  <a:srgbClr val="333333"/>
                </a:solidFill>
                <a:effectLst/>
                <a:latin typeface="inter-bold"/>
              </a:rPr>
              <a:t>Convert (11110)</a:t>
            </a:r>
            <a:r>
              <a:rPr lang="en-US" b="1" i="0" baseline="-25000" dirty="0">
                <a:solidFill>
                  <a:srgbClr val="333333"/>
                </a:solidFill>
                <a:effectLst/>
                <a:latin typeface="inter-bold"/>
              </a:rPr>
              <a:t>2</a:t>
            </a:r>
            <a:r>
              <a:rPr lang="en-US" b="1" i="0" dirty="0">
                <a:solidFill>
                  <a:srgbClr val="333333"/>
                </a:solidFill>
                <a:effectLst/>
                <a:latin typeface="inter-bold"/>
              </a:rPr>
              <a:t> to Excess-3 using binary</a:t>
            </a:r>
          </a:p>
          <a:p>
            <a:r>
              <a:rPr lang="en-US" b="1" dirty="0">
                <a:solidFill>
                  <a:srgbClr val="333333"/>
                </a:solidFill>
                <a:latin typeface="inter-bold"/>
              </a:rPr>
              <a:t>Step 1: Convert binary to Decimal. </a:t>
            </a:r>
            <a:r>
              <a:rPr lang="en-US" b="1" i="0" dirty="0">
                <a:solidFill>
                  <a:srgbClr val="333333"/>
                </a:solidFill>
                <a:effectLst/>
                <a:latin typeface="inter-bold"/>
              </a:rPr>
              <a:t>(11110)</a:t>
            </a:r>
            <a:r>
              <a:rPr lang="en-US" b="1" i="0" baseline="-25000" dirty="0">
                <a:solidFill>
                  <a:srgbClr val="333333"/>
                </a:solidFill>
                <a:effectLst/>
                <a:latin typeface="inter-bold"/>
              </a:rPr>
              <a:t>2</a:t>
            </a:r>
            <a:r>
              <a:rPr lang="en-US" b="1" i="0" dirty="0">
                <a:solidFill>
                  <a:srgbClr val="333333"/>
                </a:solidFill>
                <a:effectLst/>
                <a:latin typeface="inter-bold"/>
              </a:rPr>
              <a:t> = (30)</a:t>
            </a:r>
            <a:r>
              <a:rPr lang="en-US" b="1" baseline="-25000" dirty="0">
                <a:solidFill>
                  <a:srgbClr val="333333"/>
                </a:solidFill>
                <a:latin typeface="inter-bold"/>
              </a:rPr>
              <a:t>10</a:t>
            </a:r>
            <a:r>
              <a:rPr lang="en-US" b="1" i="0" dirty="0">
                <a:solidFill>
                  <a:srgbClr val="333333"/>
                </a:solidFill>
                <a:effectLst/>
                <a:latin typeface="inter-bold"/>
              </a:rPr>
              <a:t> </a:t>
            </a:r>
            <a:endParaRPr lang="en-US" b="1" dirty="0">
              <a:solidFill>
                <a:srgbClr val="333333"/>
              </a:solidFill>
              <a:latin typeface="inter-bold"/>
            </a:endParaRPr>
          </a:p>
          <a:p>
            <a:r>
              <a:rPr lang="en-US" b="1" dirty="0">
                <a:solidFill>
                  <a:srgbClr val="333333"/>
                </a:solidFill>
                <a:latin typeface="inter-bold"/>
              </a:rPr>
              <a:t>Step 2: Add ‘3’ to individual digits to decimal number </a:t>
            </a:r>
          </a:p>
          <a:p>
            <a:pPr marL="0" indent="0">
              <a:buNone/>
            </a:pPr>
            <a:r>
              <a:rPr lang="en-US" b="1" dirty="0">
                <a:solidFill>
                  <a:srgbClr val="333333"/>
                </a:solidFill>
                <a:latin typeface="inter-bold"/>
              </a:rPr>
              <a:t>   3    0</a:t>
            </a:r>
          </a:p>
          <a:p>
            <a:pPr marL="0" indent="0">
              <a:buNone/>
            </a:pPr>
            <a:r>
              <a:rPr lang="en-US" b="1" dirty="0">
                <a:solidFill>
                  <a:srgbClr val="333333"/>
                </a:solidFill>
                <a:latin typeface="inter-bold"/>
              </a:rPr>
              <a:t>   </a:t>
            </a:r>
            <a:r>
              <a:rPr lang="en-US" b="1" u="sng" dirty="0">
                <a:solidFill>
                  <a:srgbClr val="333333"/>
                </a:solidFill>
                <a:latin typeface="inter-bold"/>
              </a:rPr>
              <a:t>3    3</a:t>
            </a:r>
          </a:p>
          <a:p>
            <a:pPr marL="0" indent="0">
              <a:buNone/>
            </a:pPr>
            <a:r>
              <a:rPr lang="en-IN" dirty="0"/>
              <a:t>   6  3</a:t>
            </a:r>
          </a:p>
          <a:p>
            <a:pPr marL="0" indent="0">
              <a:buNone/>
            </a:pPr>
            <a:r>
              <a:rPr lang="en-IN" dirty="0"/>
              <a:t>Step 3: Find binary values of (63)</a:t>
            </a:r>
            <a:r>
              <a:rPr lang="en-IN" sz="1800" dirty="0"/>
              <a:t>10 </a:t>
            </a:r>
            <a:r>
              <a:rPr lang="en-IN" dirty="0"/>
              <a:t>= </a:t>
            </a:r>
            <a:r>
              <a:rPr lang="en-IN" b="0" i="0" dirty="0">
                <a:solidFill>
                  <a:srgbClr val="333333"/>
                </a:solidFill>
                <a:effectLst/>
                <a:latin typeface="inter-regular"/>
              </a:rPr>
              <a:t>(01100011)</a:t>
            </a:r>
            <a:r>
              <a:rPr lang="en-IN" b="0" i="0" baseline="-25000" dirty="0">
                <a:solidFill>
                  <a:srgbClr val="333333"/>
                </a:solidFill>
                <a:effectLst/>
                <a:latin typeface="inter-regular"/>
              </a:rPr>
              <a:t>Excess-3</a:t>
            </a:r>
            <a:endParaRPr lang="en-IN" dirty="0"/>
          </a:p>
        </p:txBody>
      </p:sp>
      <p:sp>
        <p:nvSpPr>
          <p:cNvPr id="4" name="Footer Placeholder 3">
            <a:extLst>
              <a:ext uri="{FF2B5EF4-FFF2-40B4-BE49-F238E27FC236}">
                <a16:creationId xmlns="" xmlns:a16="http://schemas.microsoft.com/office/drawing/2014/main" id="{D0601DBE-D9DD-A1B9-5ABC-EA435E3D9353}"/>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 xmlns:a16="http://schemas.microsoft.com/office/drawing/2014/main" id="{EAFCD9A4-C4FF-1EA6-1CBB-DEE927B12AD9}"/>
              </a:ext>
            </a:extLst>
          </p:cNvPr>
          <p:cNvSpPr>
            <a:spLocks noGrp="1"/>
          </p:cNvSpPr>
          <p:nvPr>
            <p:ph type="sldNum" sz="quarter" idx="12"/>
          </p:nvPr>
        </p:nvSpPr>
        <p:spPr/>
        <p:txBody>
          <a:bodyPr/>
          <a:lstStyle/>
          <a:p>
            <a:fld id="{9B618960-8005-486C-9A75-10CB2AAC16F9}" type="slidenum">
              <a:rPr lang="en-US" smtClean="0"/>
              <a:pPr/>
              <a:t>78</a:t>
            </a:fld>
            <a:endParaRPr lang="en-US"/>
          </a:p>
        </p:txBody>
      </p:sp>
    </p:spTree>
    <p:extLst>
      <p:ext uri="{BB962C8B-B14F-4D97-AF65-F5344CB8AC3E}">
        <p14:creationId xmlns="" xmlns:p14="http://schemas.microsoft.com/office/powerpoint/2010/main" val="3531091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EDA3B3-821A-C0AC-2AE1-E7376C6EB9C3}"/>
              </a:ext>
            </a:extLst>
          </p:cNvPr>
          <p:cNvSpPr>
            <a:spLocks noGrp="1"/>
          </p:cNvSpPr>
          <p:nvPr>
            <p:ph type="title"/>
          </p:nvPr>
        </p:nvSpPr>
        <p:spPr/>
        <p:txBody>
          <a:bodyPr/>
          <a:lstStyle/>
          <a:p>
            <a:pPr algn="l"/>
            <a:r>
              <a:rPr lang="en-IN" dirty="0"/>
              <a:t>Ex 6</a:t>
            </a:r>
          </a:p>
        </p:txBody>
      </p:sp>
      <p:sp>
        <p:nvSpPr>
          <p:cNvPr id="3" name="Content Placeholder 2">
            <a:extLst>
              <a:ext uri="{FF2B5EF4-FFF2-40B4-BE49-F238E27FC236}">
                <a16:creationId xmlns="" xmlns:a16="http://schemas.microsoft.com/office/drawing/2014/main" id="{B5F27E48-3431-B818-E84F-EC74EF5E63D5}"/>
              </a:ext>
            </a:extLst>
          </p:cNvPr>
          <p:cNvSpPr>
            <a:spLocks noGrp="1"/>
          </p:cNvSpPr>
          <p:nvPr>
            <p:ph idx="1"/>
          </p:nvPr>
        </p:nvSpPr>
        <p:spPr/>
        <p:txBody>
          <a:bodyPr/>
          <a:lstStyle/>
          <a:p>
            <a:r>
              <a:rPr lang="en-IN" dirty="0"/>
              <a:t>Convert </a:t>
            </a:r>
            <a:r>
              <a:rPr lang="en-IN" b="1" i="0" dirty="0">
                <a:solidFill>
                  <a:srgbClr val="333333"/>
                </a:solidFill>
                <a:effectLst/>
                <a:latin typeface="inter-bold"/>
              </a:rPr>
              <a:t> (01100011)</a:t>
            </a:r>
            <a:r>
              <a:rPr lang="en-IN" b="1" baseline="-25000" dirty="0">
                <a:solidFill>
                  <a:srgbClr val="333333"/>
                </a:solidFill>
                <a:latin typeface="inter-bold"/>
              </a:rPr>
              <a:t> Excess-3 </a:t>
            </a:r>
            <a:r>
              <a:rPr lang="en-IN" b="1" i="0" dirty="0">
                <a:solidFill>
                  <a:srgbClr val="333333"/>
                </a:solidFill>
                <a:effectLst/>
                <a:latin typeface="inter-bold"/>
              </a:rPr>
              <a:t> to binary. </a:t>
            </a:r>
          </a:p>
          <a:p>
            <a:r>
              <a:rPr lang="en-IN" b="1" dirty="0">
                <a:solidFill>
                  <a:srgbClr val="333333"/>
                </a:solidFill>
                <a:latin typeface="inter-bold"/>
              </a:rPr>
              <a:t>Step- 1 : Find the decimal by dividing it four digits </a:t>
            </a:r>
          </a:p>
          <a:p>
            <a:pPr lvl="1"/>
            <a:r>
              <a:rPr lang="en-IN" b="1" i="0" dirty="0">
                <a:solidFill>
                  <a:srgbClr val="333333"/>
                </a:solidFill>
                <a:effectLst/>
                <a:latin typeface="inter-bold"/>
              </a:rPr>
              <a:t>(01100011)</a:t>
            </a:r>
            <a:r>
              <a:rPr lang="en-IN" b="1" baseline="-25000" dirty="0">
                <a:solidFill>
                  <a:srgbClr val="333333"/>
                </a:solidFill>
                <a:latin typeface="inter-bold"/>
              </a:rPr>
              <a:t> Excess-3   </a:t>
            </a:r>
            <a:r>
              <a:rPr lang="en-IN" b="1" dirty="0">
                <a:solidFill>
                  <a:srgbClr val="333333"/>
                </a:solidFill>
                <a:latin typeface="inter-bold"/>
              </a:rPr>
              <a:t>= (0110 0011) </a:t>
            </a:r>
            <a:r>
              <a:rPr lang="en-IN" b="1" baseline="-25000" dirty="0">
                <a:solidFill>
                  <a:srgbClr val="333333"/>
                </a:solidFill>
                <a:latin typeface="inter-bold"/>
              </a:rPr>
              <a:t>Excess-3 </a:t>
            </a:r>
            <a:r>
              <a:rPr lang="en-IN" b="1" dirty="0">
                <a:solidFill>
                  <a:srgbClr val="333333"/>
                </a:solidFill>
                <a:latin typeface="inter-bold"/>
              </a:rPr>
              <a:t>= (30) </a:t>
            </a:r>
            <a:r>
              <a:rPr lang="en-IN" sz="1800" b="1" dirty="0">
                <a:solidFill>
                  <a:srgbClr val="333333"/>
                </a:solidFill>
                <a:latin typeface="inter-bold"/>
              </a:rPr>
              <a:t>10</a:t>
            </a:r>
          </a:p>
          <a:p>
            <a:pPr>
              <a:buFont typeface="Arial" panose="020B0604020202020204" pitchFamily="34" charset="0"/>
              <a:buChar char="•"/>
            </a:pPr>
            <a:r>
              <a:rPr lang="en-IN" sz="3600" b="1" dirty="0">
                <a:solidFill>
                  <a:srgbClr val="333333"/>
                </a:solidFill>
                <a:latin typeface="inter-bold"/>
              </a:rPr>
              <a:t>Step-2 : Find the binary value of the decimal </a:t>
            </a:r>
            <a:r>
              <a:rPr lang="en-IN" sz="3600" b="1" dirty="0" err="1">
                <a:solidFill>
                  <a:srgbClr val="333333"/>
                </a:solidFill>
                <a:latin typeface="inter-bold"/>
              </a:rPr>
              <a:t>thorugh</a:t>
            </a:r>
            <a:r>
              <a:rPr lang="en-IN" sz="3600" b="1" dirty="0">
                <a:solidFill>
                  <a:srgbClr val="333333"/>
                </a:solidFill>
                <a:latin typeface="inter-bold"/>
              </a:rPr>
              <a:t> division method.</a:t>
            </a:r>
          </a:p>
          <a:p>
            <a:pPr marL="0" indent="0">
              <a:buNone/>
            </a:pPr>
            <a:r>
              <a:rPr lang="en-IN" sz="3600" b="1" i="0" dirty="0">
                <a:solidFill>
                  <a:srgbClr val="333333"/>
                </a:solidFill>
                <a:effectLst/>
                <a:latin typeface="inter-bold"/>
              </a:rPr>
              <a:t>	(01100011)</a:t>
            </a:r>
            <a:r>
              <a:rPr lang="en-IN" sz="3600" b="1" baseline="-25000" dirty="0">
                <a:solidFill>
                  <a:srgbClr val="333333"/>
                </a:solidFill>
                <a:latin typeface="inter-bold"/>
              </a:rPr>
              <a:t> Excess-3 </a:t>
            </a:r>
            <a:r>
              <a:rPr lang="en-IN" sz="3600" b="1" dirty="0">
                <a:solidFill>
                  <a:srgbClr val="333333"/>
                </a:solidFill>
                <a:latin typeface="inter-bold"/>
              </a:rPr>
              <a:t>= (11110)</a:t>
            </a:r>
            <a:r>
              <a:rPr lang="en-IN" sz="2000" b="1" dirty="0">
                <a:solidFill>
                  <a:srgbClr val="333333"/>
                </a:solidFill>
                <a:latin typeface="inter-bold"/>
              </a:rPr>
              <a:t>2</a:t>
            </a:r>
            <a:endParaRPr lang="en-IN" sz="3600" b="1" dirty="0">
              <a:solidFill>
                <a:srgbClr val="333333"/>
              </a:solidFill>
              <a:latin typeface="inter-bold"/>
            </a:endParaRPr>
          </a:p>
        </p:txBody>
      </p:sp>
      <p:sp>
        <p:nvSpPr>
          <p:cNvPr id="4" name="Footer Placeholder 3">
            <a:extLst>
              <a:ext uri="{FF2B5EF4-FFF2-40B4-BE49-F238E27FC236}">
                <a16:creationId xmlns="" xmlns:a16="http://schemas.microsoft.com/office/drawing/2014/main" id="{8D70EF17-F204-DA42-1E05-A52ED2D5FBB2}"/>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E7CBB2B6-A0B7-9A41-E5B5-6B5518E4FCCB}"/>
              </a:ext>
            </a:extLst>
          </p:cNvPr>
          <p:cNvSpPr>
            <a:spLocks noGrp="1"/>
          </p:cNvSpPr>
          <p:nvPr>
            <p:ph type="sldNum" sz="quarter" idx="12"/>
          </p:nvPr>
        </p:nvSpPr>
        <p:spPr/>
        <p:txBody>
          <a:bodyPr/>
          <a:lstStyle/>
          <a:p>
            <a:fld id="{9B618960-8005-486C-9A75-10CB2AAC16F9}" type="slidenum">
              <a:rPr lang="en-US" smtClean="0"/>
              <a:pPr/>
              <a:t>79</a:t>
            </a:fld>
            <a:endParaRPr lang="en-US"/>
          </a:p>
        </p:txBody>
      </p:sp>
    </p:spTree>
    <p:extLst>
      <p:ext uri="{BB962C8B-B14F-4D97-AF65-F5344CB8AC3E}">
        <p14:creationId xmlns="" xmlns:p14="http://schemas.microsoft.com/office/powerpoint/2010/main" val="399264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0"/>
          </p:nvPr>
        </p:nvSpPr>
        <p:spPr>
          <a:noFill/>
        </p:spPr>
        <p:txBody>
          <a:bodyPr/>
          <a:lstStyle/>
          <a:p>
            <a:fld id="{7DEC549C-8AE7-4A78-AFB8-77F215527589}" type="slidenum">
              <a:rPr lang="en-US" sz="2000" smtClean="0">
                <a:latin typeface="Arial" pitchFamily="34" charset="0"/>
                <a:ea typeface="Times" pitchFamily="18" charset="0"/>
              </a:rPr>
              <a:pPr/>
              <a:t>8</a:t>
            </a:fld>
            <a:endParaRPr lang="en-US" sz="2000">
              <a:latin typeface="Arial" pitchFamily="34" charset="0"/>
              <a:ea typeface="Times" pitchFamily="18" charset="0"/>
            </a:endParaRPr>
          </a:p>
        </p:txBody>
      </p:sp>
      <p:sp>
        <p:nvSpPr>
          <p:cNvPr id="33795" name="Rectangle 2"/>
          <p:cNvSpPr>
            <a:spLocks noGrp="1" noChangeArrowheads="1"/>
          </p:cNvSpPr>
          <p:nvPr>
            <p:ph type="title"/>
          </p:nvPr>
        </p:nvSpPr>
        <p:spPr>
          <a:xfrm>
            <a:off x="914400" y="44624"/>
            <a:ext cx="9286056" cy="809451"/>
          </a:xfrm>
        </p:spPr>
        <p:style>
          <a:lnRef idx="2">
            <a:schemeClr val="accent2">
              <a:shade val="50000"/>
            </a:schemeClr>
          </a:lnRef>
          <a:fillRef idx="1">
            <a:schemeClr val="accent2"/>
          </a:fillRef>
          <a:effectRef idx="0">
            <a:schemeClr val="accent2"/>
          </a:effectRef>
          <a:fontRef idx="minor">
            <a:schemeClr val="lt1"/>
          </a:fontRef>
        </p:style>
        <p:txBody>
          <a:bodyPr/>
          <a:lstStyle/>
          <a:p>
            <a:pPr algn="ctr" eaLnBrk="1" hangingPunct="1"/>
            <a:r>
              <a:rPr lang="en-US" sz="3600" b="1" dirty="0" smtClean="0">
                <a:latin typeface="Arial Black" panose="020B0A04020102020204" pitchFamily="34" charset="0"/>
              </a:rPr>
              <a:t>1</a:t>
            </a:r>
            <a:r>
              <a:rPr lang="en-US" sz="3600" b="1" baseline="30000" dirty="0" smtClean="0">
                <a:latin typeface="Arial Black" panose="020B0A04020102020204" pitchFamily="34" charset="0"/>
              </a:rPr>
              <a:t>ST</a:t>
            </a:r>
            <a:r>
              <a:rPr lang="en-US" sz="3600" b="1" dirty="0" smtClean="0">
                <a:latin typeface="Arial Black" panose="020B0A04020102020204" pitchFamily="34" charset="0"/>
              </a:rPr>
              <a:t> GENERATION COMPUTERS</a:t>
            </a:r>
            <a:endParaRPr lang="en-US" sz="3600" b="1" dirty="0">
              <a:latin typeface="Arial Black" panose="020B0A04020102020204" pitchFamily="34" charset="0"/>
            </a:endParaRPr>
          </a:p>
        </p:txBody>
      </p:sp>
      <p:sp>
        <p:nvSpPr>
          <p:cNvPr id="33796" name="Rectangle 3"/>
          <p:cNvSpPr>
            <a:spLocks noGrp="1" noChangeArrowheads="1"/>
          </p:cNvSpPr>
          <p:nvPr>
            <p:ph type="body" idx="1"/>
          </p:nvPr>
        </p:nvSpPr>
        <p:spPr>
          <a:xfrm>
            <a:off x="407368" y="1261646"/>
            <a:ext cx="11233248" cy="3962400"/>
          </a:xfrm>
        </p:spPr>
        <p:txBody>
          <a:bodyPr anchor="ctr"/>
          <a:lstStyle/>
          <a:p>
            <a:pPr lvl="1" algn="just" eaLnBrk="1" hangingPunct="1">
              <a:lnSpc>
                <a:spcPct val="90000"/>
              </a:lnSpc>
            </a:pPr>
            <a:r>
              <a:rPr lang="en-US" dirty="0">
                <a:latin typeface="Arial" panose="020B0604020202020204" pitchFamily="34" charset="0"/>
                <a:cs typeface="Arial" panose="020B0604020202020204" pitchFamily="34" charset="0"/>
              </a:rPr>
              <a:t>Used </a:t>
            </a:r>
            <a:r>
              <a:rPr lang="en-US" dirty="0">
                <a:solidFill>
                  <a:srgbClr val="002060"/>
                </a:solidFill>
                <a:latin typeface="Arial" panose="020B0604020202020204" pitchFamily="34" charset="0"/>
                <a:cs typeface="Arial" panose="020B0604020202020204" pitchFamily="34" charset="0"/>
              </a:rPr>
              <a:t>vacuum tubes </a:t>
            </a:r>
            <a:r>
              <a:rPr lang="en-US" dirty="0">
                <a:latin typeface="Arial" panose="020B0604020202020204" pitchFamily="34" charset="0"/>
                <a:cs typeface="Arial" panose="020B0604020202020204" pitchFamily="34" charset="0"/>
              </a:rPr>
              <a:t>for logic and storage (very little storage available)</a:t>
            </a:r>
          </a:p>
          <a:p>
            <a:pPr lvl="1" algn="just" eaLnBrk="1" hangingPunct="1">
              <a:lnSpc>
                <a:spcPct val="90000"/>
              </a:lnSpc>
            </a:pPr>
            <a:r>
              <a:rPr lang="en-US" dirty="0">
                <a:latin typeface="Arial" panose="020B0604020202020204" pitchFamily="34" charset="0"/>
                <a:cs typeface="Arial" panose="020B0604020202020204" pitchFamily="34" charset="0"/>
              </a:rPr>
              <a:t>A vacuum-tube circuit storing 1 byte</a:t>
            </a:r>
          </a:p>
          <a:p>
            <a:pPr lvl="1" algn="just" eaLnBrk="1" hangingPunct="1">
              <a:lnSpc>
                <a:spcPct val="90000"/>
              </a:lnSpc>
            </a:pPr>
            <a:r>
              <a:rPr lang="en-US" dirty="0">
                <a:latin typeface="Arial" panose="020B0604020202020204" pitchFamily="34" charset="0"/>
                <a:cs typeface="Arial" panose="020B0604020202020204" pitchFamily="34" charset="0"/>
              </a:rPr>
              <a:t>Programmed in machine language</a:t>
            </a:r>
          </a:p>
          <a:p>
            <a:pPr lvl="1" algn="just" eaLnBrk="1" hangingPunct="1">
              <a:lnSpc>
                <a:spcPct val="90000"/>
              </a:lnSpc>
            </a:pPr>
            <a:r>
              <a:rPr lang="en-US" dirty="0">
                <a:latin typeface="Arial" panose="020B0604020202020204" pitchFamily="34" charset="0"/>
                <a:cs typeface="Arial" panose="020B0604020202020204" pitchFamily="34" charset="0"/>
              </a:rPr>
              <a:t>Often programmed by physical connection (hardwiring)</a:t>
            </a:r>
          </a:p>
          <a:p>
            <a:pPr lvl="1" algn="just" eaLnBrk="1" hangingPunct="1">
              <a:lnSpc>
                <a:spcPct val="90000"/>
              </a:lnSpc>
            </a:pPr>
            <a:r>
              <a:rPr lang="en-US" dirty="0">
                <a:latin typeface="Arial" panose="020B0604020202020204" pitchFamily="34" charset="0"/>
                <a:cs typeface="Arial" panose="020B0604020202020204" pitchFamily="34" charset="0"/>
              </a:rPr>
              <a:t>Slow, unreliable, expensive</a:t>
            </a:r>
          </a:p>
          <a:p>
            <a:pPr lvl="1" algn="just" eaLnBrk="1" hangingPunct="1">
              <a:lnSpc>
                <a:spcPct val="90000"/>
              </a:lnSpc>
            </a:pPr>
            <a:r>
              <a:rPr lang="en-US" dirty="0">
                <a:latin typeface="Arial" panose="020B0604020202020204" pitchFamily="34" charset="0"/>
                <a:cs typeface="Arial" panose="020B0604020202020204" pitchFamily="34" charset="0"/>
              </a:rPr>
              <a:t>The ENIAC – often thought of as the first programmable electronic computer – 1946</a:t>
            </a:r>
          </a:p>
          <a:p>
            <a:pPr lvl="1" algn="just" eaLnBrk="1" hangingPunct="1">
              <a:lnSpc>
                <a:spcPct val="90000"/>
              </a:lnSpc>
            </a:pPr>
            <a:r>
              <a:rPr lang="en-US" dirty="0">
                <a:latin typeface="Arial" panose="020B0604020202020204" pitchFamily="34" charset="0"/>
                <a:cs typeface="Arial" panose="020B0604020202020204" pitchFamily="34" charset="0"/>
              </a:rPr>
              <a:t>17468 vacuum tubes, 1800 square feet, 30 tons</a:t>
            </a:r>
          </a:p>
          <a:p>
            <a:pPr lvl="1" eaLnBrk="1" hangingPunct="1">
              <a:lnSpc>
                <a:spcPct val="90000"/>
              </a:lnSpc>
            </a:pPr>
            <a:endParaRPr lang="en-US" sz="1800" dirty="0">
              <a:latin typeface="Times New Roman" pitchFamily="18" charset="0"/>
            </a:endParaRPr>
          </a:p>
          <a:p>
            <a:pPr lvl="1" eaLnBrk="1" hangingPunct="1">
              <a:lnSpc>
                <a:spcPct val="90000"/>
              </a:lnSpc>
            </a:pPr>
            <a:endParaRPr lang="en-US" sz="1800" dirty="0"/>
          </a:p>
        </p:txBody>
      </p:sp>
      <p:pic>
        <p:nvPicPr>
          <p:cNvPr id="33797" name="Picture 8" descr="TUBE1"/>
          <p:cNvPicPr>
            <a:picLocks noChangeAspect="1" noChangeArrowheads="1"/>
          </p:cNvPicPr>
          <p:nvPr/>
        </p:nvPicPr>
        <p:blipFill>
          <a:blip r:embed="rId2" cstate="print"/>
          <a:srcRect/>
          <a:stretch>
            <a:fillRect/>
          </a:stretch>
        </p:blipFill>
        <p:spPr bwMode="auto">
          <a:xfrm>
            <a:off x="1" y="5334000"/>
            <a:ext cx="1970617"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9C1748-74AF-1406-2352-959BFBCB2980}"/>
              </a:ext>
            </a:extLst>
          </p:cNvPr>
          <p:cNvSpPr>
            <a:spLocks noGrp="1"/>
          </p:cNvSpPr>
          <p:nvPr>
            <p:ph type="title"/>
          </p:nvPr>
        </p:nvSpPr>
        <p:spPr>
          <a:xfrm>
            <a:off x="609600" y="274638"/>
            <a:ext cx="10972800" cy="849312"/>
          </a:xfrm>
        </p:spPr>
        <p:txBody>
          <a:bodyPr/>
          <a:lstStyle/>
          <a:p>
            <a:r>
              <a:rPr lang="en-IN" dirty="0"/>
              <a:t>Advantages</a:t>
            </a:r>
          </a:p>
        </p:txBody>
      </p:sp>
      <p:sp>
        <p:nvSpPr>
          <p:cNvPr id="3" name="Content Placeholder 2">
            <a:extLst>
              <a:ext uri="{FF2B5EF4-FFF2-40B4-BE49-F238E27FC236}">
                <a16:creationId xmlns="" xmlns:a16="http://schemas.microsoft.com/office/drawing/2014/main" id="{742469FB-9B34-2DD5-DDED-B1E45F095832}"/>
              </a:ext>
            </a:extLst>
          </p:cNvPr>
          <p:cNvSpPr>
            <a:spLocks noGrp="1"/>
          </p:cNvSpPr>
          <p:nvPr>
            <p:ph idx="1"/>
          </p:nvPr>
        </p:nvSpPr>
        <p:spPr>
          <a:xfrm>
            <a:off x="582083" y="1206661"/>
            <a:ext cx="11027833" cy="4645025"/>
          </a:xfrm>
        </p:spPr>
        <p:txBody>
          <a:bodyPr>
            <a:normAutofit fontScale="92500" lnSpcReduction="10000"/>
          </a:bodyPr>
          <a:lstStyle/>
          <a:p>
            <a:pPr algn="just">
              <a:buFont typeface="+mj-lt"/>
              <a:buAutoNum type="arabicPeriod"/>
            </a:pPr>
            <a:r>
              <a:rPr lang="en-US" sz="2800" b="0" i="0" dirty="0">
                <a:solidFill>
                  <a:srgbClr val="000000"/>
                </a:solidFill>
                <a:effectLst/>
                <a:latin typeface="inter-regular"/>
              </a:rPr>
              <a:t>These codes are self-complementary.</a:t>
            </a:r>
          </a:p>
          <a:p>
            <a:pPr algn="just">
              <a:buFont typeface="+mj-lt"/>
              <a:buAutoNum type="arabicPeriod"/>
            </a:pPr>
            <a:r>
              <a:rPr lang="en-US" sz="2800" b="0" i="0" dirty="0">
                <a:solidFill>
                  <a:srgbClr val="000000"/>
                </a:solidFill>
                <a:effectLst/>
                <a:latin typeface="inter-regular"/>
              </a:rPr>
              <a:t>These codes use biased representation.</a:t>
            </a:r>
          </a:p>
          <a:p>
            <a:pPr algn="just">
              <a:buFont typeface="+mj-lt"/>
              <a:buAutoNum type="arabicPeriod"/>
            </a:pPr>
            <a:r>
              <a:rPr lang="en-US" sz="2800" b="0" i="0" dirty="0">
                <a:solidFill>
                  <a:srgbClr val="000000"/>
                </a:solidFill>
                <a:effectLst/>
                <a:latin typeface="inter-regular"/>
              </a:rPr>
              <a:t>The excess-3 code has no limitation, so that it considerably simplifies arithmetic operations.</a:t>
            </a:r>
          </a:p>
          <a:p>
            <a:pPr algn="just">
              <a:buFont typeface="+mj-lt"/>
              <a:buAutoNum type="arabicPeriod"/>
            </a:pPr>
            <a:r>
              <a:rPr lang="en-US" sz="2800" b="0" i="0" dirty="0">
                <a:solidFill>
                  <a:srgbClr val="000000"/>
                </a:solidFill>
                <a:effectLst/>
                <a:latin typeface="inter-regular"/>
              </a:rPr>
              <a:t>The codes 0000 and 1111 can cause a fault in the transmission line. The excess-3 code doesn't use these codes and gives an advantage for memory organization.</a:t>
            </a:r>
          </a:p>
          <a:p>
            <a:pPr algn="just">
              <a:buFont typeface="+mj-lt"/>
              <a:buAutoNum type="arabicPeriod"/>
            </a:pPr>
            <a:r>
              <a:rPr lang="en-US" sz="2800" b="0" i="0" dirty="0">
                <a:solidFill>
                  <a:srgbClr val="000000"/>
                </a:solidFill>
                <a:effectLst/>
                <a:latin typeface="inter-regular"/>
              </a:rPr>
              <a:t>These codes are usually unweighted binary decimal codes.</a:t>
            </a:r>
          </a:p>
          <a:p>
            <a:pPr algn="just">
              <a:buFont typeface="+mj-lt"/>
              <a:buAutoNum type="arabicPeriod"/>
            </a:pPr>
            <a:r>
              <a:rPr lang="en-US" sz="2800" b="0" i="0" dirty="0">
                <a:solidFill>
                  <a:srgbClr val="000000"/>
                </a:solidFill>
                <a:effectLst/>
                <a:latin typeface="inter-regular"/>
              </a:rPr>
              <a:t>This code has a vital role in arithmetic operations. It is because it resolves deficiencies which are encountered when we use the 8421 BCD code for adding two decimal digits whose sum is greater than 9.</a:t>
            </a:r>
          </a:p>
          <a:p>
            <a:endParaRPr lang="en-IN" dirty="0"/>
          </a:p>
        </p:txBody>
      </p:sp>
      <p:sp>
        <p:nvSpPr>
          <p:cNvPr id="4" name="Footer Placeholder 3">
            <a:extLst>
              <a:ext uri="{FF2B5EF4-FFF2-40B4-BE49-F238E27FC236}">
                <a16:creationId xmlns="" xmlns:a16="http://schemas.microsoft.com/office/drawing/2014/main" id="{7E084636-108C-23A9-3C96-659F155D5FAF}"/>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E76AA081-A12A-F2F6-A56C-929FC33C6601}"/>
              </a:ext>
            </a:extLst>
          </p:cNvPr>
          <p:cNvSpPr>
            <a:spLocks noGrp="1"/>
          </p:cNvSpPr>
          <p:nvPr>
            <p:ph type="sldNum" sz="quarter" idx="12"/>
          </p:nvPr>
        </p:nvSpPr>
        <p:spPr/>
        <p:txBody>
          <a:bodyPr/>
          <a:lstStyle/>
          <a:p>
            <a:fld id="{9B618960-8005-486C-9A75-10CB2AAC16F9}" type="slidenum">
              <a:rPr lang="en-US" smtClean="0"/>
              <a:pPr/>
              <a:t>80</a:t>
            </a:fld>
            <a:endParaRPr lang="en-US"/>
          </a:p>
        </p:txBody>
      </p:sp>
    </p:spTree>
    <p:extLst>
      <p:ext uri="{BB962C8B-B14F-4D97-AF65-F5344CB8AC3E}">
        <p14:creationId xmlns="" xmlns:p14="http://schemas.microsoft.com/office/powerpoint/2010/main" val="18706076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9CCCD-B933-E9DC-0B7A-7F614959AA2F}"/>
              </a:ext>
            </a:extLst>
          </p:cNvPr>
          <p:cNvSpPr>
            <a:spLocks noGrp="1"/>
          </p:cNvSpPr>
          <p:nvPr>
            <p:ph type="title"/>
          </p:nvPr>
        </p:nvSpPr>
        <p:spPr>
          <a:xfrm>
            <a:off x="609600" y="274638"/>
            <a:ext cx="9590856" cy="811724"/>
          </a:xfrm>
        </p:spPr>
        <p:style>
          <a:lnRef idx="2">
            <a:schemeClr val="accent2">
              <a:shade val="50000"/>
            </a:schemeClr>
          </a:lnRef>
          <a:fillRef idx="1">
            <a:schemeClr val="accent2"/>
          </a:fillRef>
          <a:effectRef idx="0">
            <a:schemeClr val="accent2"/>
          </a:effectRef>
          <a:fontRef idx="minor">
            <a:schemeClr val="lt1"/>
          </a:fontRef>
        </p:style>
        <p:txBody>
          <a:bodyPr/>
          <a:lstStyle/>
          <a:p>
            <a:pPr algn="ctr"/>
            <a:r>
              <a:rPr lang="en-IN" dirty="0">
                <a:latin typeface="Arial Black" panose="020B0A04020102020204" pitchFamily="34" charset="0"/>
              </a:rPr>
              <a:t>ASCII</a:t>
            </a:r>
          </a:p>
        </p:txBody>
      </p:sp>
      <p:sp>
        <p:nvSpPr>
          <p:cNvPr id="3" name="Content Placeholder 2">
            <a:extLst>
              <a:ext uri="{FF2B5EF4-FFF2-40B4-BE49-F238E27FC236}">
                <a16:creationId xmlns="" xmlns:a16="http://schemas.microsoft.com/office/drawing/2014/main" id="{D6ACFD22-6207-4CDC-F74B-97B255916485}"/>
              </a:ext>
            </a:extLst>
          </p:cNvPr>
          <p:cNvSpPr>
            <a:spLocks noGrp="1"/>
          </p:cNvSpPr>
          <p:nvPr>
            <p:ph idx="1"/>
          </p:nvPr>
        </p:nvSpPr>
        <p:spPr>
          <a:xfrm>
            <a:off x="609600" y="1407298"/>
            <a:ext cx="10972800" cy="4525963"/>
          </a:xfrm>
        </p:spPr>
        <p:txBody>
          <a:bodyPr/>
          <a:lstStyle/>
          <a:p>
            <a:pPr algn="just" rtl="0"/>
            <a:r>
              <a:rPr kumimoji="0" lang="en-US" altLang="en-US" sz="3200" b="0" i="0" u="none" strike="noStrike" cap="none" normalizeH="0" baseline="0" dirty="0">
                <a:ln>
                  <a:noFill/>
                </a:ln>
                <a:solidFill>
                  <a:srgbClr val="333333"/>
                </a:solidFill>
                <a:effectLst/>
                <a:latin typeface="inter-regular"/>
              </a:rPr>
              <a:t>The ASCII stands for American Standard Code for Information Interchange. The ASCII code is an alphanumeric code used for data communication in digital computers. </a:t>
            </a:r>
          </a:p>
          <a:p>
            <a:pPr algn="just" rtl="0"/>
            <a:r>
              <a:rPr kumimoji="0" lang="en-US" altLang="en-US" sz="3200" b="0" i="0" u="none" strike="noStrike" cap="none" normalizeH="0" baseline="0" dirty="0">
                <a:ln>
                  <a:noFill/>
                </a:ln>
                <a:solidFill>
                  <a:srgbClr val="333333"/>
                </a:solidFill>
                <a:effectLst/>
                <a:latin typeface="inter-regular"/>
              </a:rPr>
              <a:t>The ASCII is a 7-bit code capable of representing 2</a:t>
            </a:r>
            <a:r>
              <a:rPr kumimoji="0" lang="en-US" altLang="en-US" sz="3200" b="0" i="0" u="none" strike="noStrike" cap="none" normalizeH="0" baseline="30000" dirty="0">
                <a:ln>
                  <a:noFill/>
                </a:ln>
                <a:solidFill>
                  <a:srgbClr val="333333"/>
                </a:solidFill>
                <a:effectLst/>
                <a:latin typeface="inter-regular"/>
              </a:rPr>
              <a:t>7</a:t>
            </a:r>
            <a:r>
              <a:rPr kumimoji="0" lang="en-US" altLang="en-US" sz="3200" b="0" i="0" u="none" strike="noStrike" cap="none" normalizeH="0" baseline="0" dirty="0">
                <a:ln>
                  <a:noFill/>
                </a:ln>
                <a:solidFill>
                  <a:srgbClr val="333333"/>
                </a:solidFill>
                <a:effectLst/>
                <a:latin typeface="inter-regular"/>
              </a:rPr>
              <a:t> or 128 number of different characters. The ASCII code is made up of a three-bit group, which is followed by a four-bit code.</a:t>
            </a:r>
            <a:endParaRPr kumimoji="0" lang="en-US" altLang="en-US" sz="1600" b="0" i="0" u="none" strike="noStrike" cap="none" normalizeH="0" baseline="0" dirty="0">
              <a:ln>
                <a:noFill/>
              </a:ln>
              <a:solidFill>
                <a:schemeClr val="tx1"/>
              </a:solidFill>
              <a:effectLst/>
            </a:endParaRPr>
          </a:p>
          <a:p>
            <a:endParaRPr lang="en-IN" dirty="0"/>
          </a:p>
        </p:txBody>
      </p:sp>
      <p:sp>
        <p:nvSpPr>
          <p:cNvPr id="4" name="Footer Placeholder 3">
            <a:extLst>
              <a:ext uri="{FF2B5EF4-FFF2-40B4-BE49-F238E27FC236}">
                <a16:creationId xmlns="" xmlns:a16="http://schemas.microsoft.com/office/drawing/2014/main" id="{E710EC7E-8C73-D98D-E448-A617BD1E844B}"/>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7BA846A0-F13C-B305-6979-8275113ECBC9}"/>
              </a:ext>
            </a:extLst>
          </p:cNvPr>
          <p:cNvSpPr>
            <a:spLocks noGrp="1"/>
          </p:cNvSpPr>
          <p:nvPr>
            <p:ph type="sldNum" sz="quarter" idx="12"/>
          </p:nvPr>
        </p:nvSpPr>
        <p:spPr/>
        <p:txBody>
          <a:bodyPr/>
          <a:lstStyle/>
          <a:p>
            <a:fld id="{9B618960-8005-486C-9A75-10CB2AAC16F9}" type="slidenum">
              <a:rPr lang="en-US" smtClean="0"/>
              <a:pPr/>
              <a:t>81</a:t>
            </a:fld>
            <a:endParaRPr lang="en-US"/>
          </a:p>
        </p:txBody>
      </p:sp>
      <p:sp>
        <p:nvSpPr>
          <p:cNvPr id="6" name="Rectangle 1">
            <a:extLst>
              <a:ext uri="{FF2B5EF4-FFF2-40B4-BE49-F238E27FC236}">
                <a16:creationId xmlns="" xmlns:a16="http://schemas.microsoft.com/office/drawing/2014/main" id="{2EDDBF7C-FBA2-8ED2-E4B4-78904FC7A8AB}"/>
              </a:ext>
            </a:extLst>
          </p:cNvPr>
          <p:cNvSpPr>
            <a:spLocks noChangeArrowheads="1"/>
          </p:cNvSpPr>
          <p:nvPr/>
        </p:nvSpPr>
        <p:spPr bwMode="auto">
          <a:xfrm>
            <a:off x="479376" y="-460479"/>
            <a:ext cx="9145016" cy="14003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42" name="Picture 2" descr="ASCII Code">
            <a:extLst>
              <a:ext uri="{FF2B5EF4-FFF2-40B4-BE49-F238E27FC236}">
                <a16:creationId xmlns="" xmlns:a16="http://schemas.microsoft.com/office/drawing/2014/main" id="{AA3F421C-659D-0F41-79D5-A93E56BEF17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622554" y="4490977"/>
            <a:ext cx="4403846" cy="154443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321897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77A791-D1B6-FEF5-AF64-8040960D27EE}"/>
              </a:ext>
            </a:extLst>
          </p:cNvPr>
          <p:cNvSpPr>
            <a:spLocks noGrp="1"/>
          </p:cNvSpPr>
          <p:nvPr>
            <p:ph type="title"/>
          </p:nvPr>
        </p:nvSpPr>
        <p:spPr/>
        <p:txBody>
          <a:bodyPr/>
          <a:lstStyle/>
          <a:p>
            <a:r>
              <a:rPr lang="en-IN" dirty="0"/>
              <a:t>ASCII Characters</a:t>
            </a:r>
          </a:p>
        </p:txBody>
      </p:sp>
      <p:sp>
        <p:nvSpPr>
          <p:cNvPr id="3" name="Content Placeholder 2">
            <a:extLst>
              <a:ext uri="{FF2B5EF4-FFF2-40B4-BE49-F238E27FC236}">
                <a16:creationId xmlns="" xmlns:a16="http://schemas.microsoft.com/office/drawing/2014/main" id="{921FAF85-80C9-72A2-E053-33FA41615009}"/>
              </a:ext>
            </a:extLst>
          </p:cNvPr>
          <p:cNvSpPr>
            <a:spLocks noGrp="1"/>
          </p:cNvSpPr>
          <p:nvPr>
            <p:ph idx="1"/>
          </p:nvPr>
        </p:nvSpPr>
        <p:spPr/>
        <p:txBody>
          <a:bodyPr/>
          <a:lstStyle/>
          <a:p>
            <a:pPr algn="just"/>
            <a:r>
              <a:rPr lang="en-IN" b="0" i="0" dirty="0">
                <a:solidFill>
                  <a:srgbClr val="610B4B"/>
                </a:solidFill>
                <a:effectLst/>
                <a:latin typeface="erdana"/>
              </a:rPr>
              <a:t>Control Characters-</a:t>
            </a:r>
            <a:r>
              <a:rPr lang="en-US" b="0" i="0" dirty="0">
                <a:solidFill>
                  <a:srgbClr val="333333"/>
                </a:solidFill>
                <a:effectLst/>
                <a:latin typeface="inter-regular"/>
              </a:rPr>
              <a:t>0 to 31 and 127 </a:t>
            </a:r>
          </a:p>
          <a:p>
            <a:pPr algn="just"/>
            <a:r>
              <a:rPr lang="en-IN" b="0" i="0" dirty="0">
                <a:solidFill>
                  <a:srgbClr val="610B4B"/>
                </a:solidFill>
                <a:effectLst/>
                <a:latin typeface="erdana"/>
              </a:rPr>
              <a:t>Special Characters- </a:t>
            </a:r>
            <a:r>
              <a:rPr lang="en-US" b="0" i="0" dirty="0">
                <a:solidFill>
                  <a:srgbClr val="333333"/>
                </a:solidFill>
                <a:effectLst/>
                <a:latin typeface="inter-regular"/>
              </a:rPr>
              <a:t>32 to 47, 58 to 64, 91 to 96, and 123 to 126</a:t>
            </a:r>
            <a:endParaRPr lang="en-IN" b="0" i="0" dirty="0">
              <a:solidFill>
                <a:srgbClr val="610B4B"/>
              </a:solidFill>
              <a:effectLst/>
              <a:latin typeface="erdana"/>
            </a:endParaRPr>
          </a:p>
          <a:p>
            <a:r>
              <a:rPr lang="en-IN" b="0" i="0" dirty="0">
                <a:solidFill>
                  <a:srgbClr val="610B4B"/>
                </a:solidFill>
                <a:effectLst/>
                <a:latin typeface="erdana"/>
              </a:rPr>
              <a:t>Numbers Characters- 0 to 9</a:t>
            </a:r>
          </a:p>
          <a:p>
            <a:r>
              <a:rPr lang="en-IN" b="0" i="0" dirty="0">
                <a:solidFill>
                  <a:srgbClr val="610B4B"/>
                </a:solidFill>
                <a:effectLst/>
                <a:latin typeface="erdana"/>
              </a:rPr>
              <a:t>Letters Characters - </a:t>
            </a:r>
            <a:r>
              <a:rPr lang="en-US" b="0" i="0" dirty="0">
                <a:solidFill>
                  <a:srgbClr val="333333"/>
                </a:solidFill>
                <a:effectLst/>
                <a:latin typeface="inter-regular"/>
              </a:rPr>
              <a:t>65 to 90 and 97 to 122</a:t>
            </a:r>
          </a:p>
          <a:p>
            <a:r>
              <a:rPr lang="en-US" dirty="0">
                <a:solidFill>
                  <a:srgbClr val="333333"/>
                </a:solidFill>
                <a:latin typeface="inter-regular"/>
                <a:hlinkClick r:id="rId2" action="ppaction://hlinkfile"/>
              </a:rPr>
              <a:t>ASCII Character Set</a:t>
            </a:r>
            <a:endParaRPr lang="en-US" b="0" i="0" dirty="0">
              <a:solidFill>
                <a:srgbClr val="333333"/>
              </a:solidFill>
              <a:effectLst/>
              <a:latin typeface="inter-regular"/>
            </a:endParaRPr>
          </a:p>
          <a:p>
            <a:endParaRPr lang="en-IN" b="0" i="0" dirty="0">
              <a:solidFill>
                <a:srgbClr val="610B4B"/>
              </a:solidFill>
              <a:effectLst/>
              <a:latin typeface="erdana"/>
            </a:endParaRPr>
          </a:p>
          <a:p>
            <a:pPr marL="0" indent="0">
              <a:buNone/>
            </a:pPr>
            <a:r>
              <a:rPr lang="en-IN" dirty="0"/>
              <a:t/>
            </a:r>
            <a:br>
              <a:rPr lang="en-IN" dirty="0"/>
            </a:br>
            <a:endParaRPr lang="en-IN" dirty="0"/>
          </a:p>
        </p:txBody>
      </p:sp>
      <p:sp>
        <p:nvSpPr>
          <p:cNvPr id="4" name="Footer Placeholder 3">
            <a:extLst>
              <a:ext uri="{FF2B5EF4-FFF2-40B4-BE49-F238E27FC236}">
                <a16:creationId xmlns="" xmlns:a16="http://schemas.microsoft.com/office/drawing/2014/main" id="{7D5EE7FD-C26F-2A1F-05AE-AB54B300DE9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CE3CEC92-CB01-03C9-FD6B-5B235F3AA164}"/>
              </a:ext>
            </a:extLst>
          </p:cNvPr>
          <p:cNvSpPr>
            <a:spLocks noGrp="1"/>
          </p:cNvSpPr>
          <p:nvPr>
            <p:ph type="sldNum" sz="quarter" idx="12"/>
          </p:nvPr>
        </p:nvSpPr>
        <p:spPr/>
        <p:txBody>
          <a:bodyPr/>
          <a:lstStyle/>
          <a:p>
            <a:fld id="{9B618960-8005-486C-9A75-10CB2AAC16F9}" type="slidenum">
              <a:rPr lang="en-US" smtClean="0"/>
              <a:pPr/>
              <a:t>82</a:t>
            </a:fld>
            <a:endParaRPr lang="en-US"/>
          </a:p>
        </p:txBody>
      </p:sp>
    </p:spTree>
    <p:extLst>
      <p:ext uri="{BB962C8B-B14F-4D97-AF65-F5344CB8AC3E}">
        <p14:creationId xmlns="" xmlns:p14="http://schemas.microsoft.com/office/powerpoint/2010/main" val="6057797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156E11-C6B3-B0F5-B72C-72A4CE3F8A50}"/>
              </a:ext>
            </a:extLst>
          </p:cNvPr>
          <p:cNvSpPr>
            <a:spLocks noGrp="1"/>
          </p:cNvSpPr>
          <p:nvPr>
            <p:ph type="title"/>
          </p:nvPr>
        </p:nvSpPr>
        <p:spPr/>
        <p:txBody>
          <a:bodyPr/>
          <a:lstStyle/>
          <a:p>
            <a:r>
              <a:rPr lang="en-IN" dirty="0"/>
              <a:t>Ex 1</a:t>
            </a:r>
          </a:p>
        </p:txBody>
      </p:sp>
      <p:sp>
        <p:nvSpPr>
          <p:cNvPr id="3" name="Content Placeholder 2">
            <a:extLst>
              <a:ext uri="{FF2B5EF4-FFF2-40B4-BE49-F238E27FC236}">
                <a16:creationId xmlns="" xmlns:a16="http://schemas.microsoft.com/office/drawing/2014/main" id="{20FBBF6F-6A82-7529-DEFB-49F2328FA0CD}"/>
              </a:ext>
            </a:extLst>
          </p:cNvPr>
          <p:cNvSpPr>
            <a:spLocks noGrp="1"/>
          </p:cNvSpPr>
          <p:nvPr>
            <p:ph idx="1"/>
          </p:nvPr>
        </p:nvSpPr>
        <p:spPr/>
        <p:txBody>
          <a:bodyPr/>
          <a:lstStyle/>
          <a:p>
            <a:r>
              <a:rPr lang="en-IN" dirty="0"/>
              <a:t>Encode (</a:t>
            </a:r>
            <a:r>
              <a:rPr lang="en-IN" b="0" i="0" dirty="0">
                <a:solidFill>
                  <a:srgbClr val="610B4B"/>
                </a:solidFill>
                <a:effectLst/>
                <a:latin typeface="erdana"/>
              </a:rPr>
              <a:t>10010101100001111011011000011010100111000011011111101001 110111011101001000000011000101100100110011)</a:t>
            </a:r>
            <a:r>
              <a:rPr lang="en-IN" b="0" i="0" baseline="-25000" dirty="0">
                <a:solidFill>
                  <a:srgbClr val="610B4B"/>
                </a:solidFill>
                <a:effectLst/>
                <a:latin typeface="erdana"/>
              </a:rPr>
              <a:t>2 </a:t>
            </a:r>
            <a:r>
              <a:rPr lang="en-IN" dirty="0">
                <a:solidFill>
                  <a:srgbClr val="610B4B"/>
                </a:solidFill>
                <a:latin typeface="erdana"/>
              </a:rPr>
              <a:t> to ASCII.</a:t>
            </a:r>
          </a:p>
          <a:p>
            <a:endParaRPr lang="en-IN" dirty="0">
              <a:solidFill>
                <a:srgbClr val="610B4B"/>
              </a:solidFill>
              <a:latin typeface="erdana"/>
            </a:endParaRPr>
          </a:p>
          <a:p>
            <a:endParaRPr lang="en-IN" dirty="0"/>
          </a:p>
        </p:txBody>
      </p:sp>
      <p:sp>
        <p:nvSpPr>
          <p:cNvPr id="4" name="Footer Placeholder 3">
            <a:extLst>
              <a:ext uri="{FF2B5EF4-FFF2-40B4-BE49-F238E27FC236}">
                <a16:creationId xmlns="" xmlns:a16="http://schemas.microsoft.com/office/drawing/2014/main" id="{C6341696-DFD3-E2B1-B57F-03CE82030B25}"/>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DFF43412-2FD5-4981-61F4-38F8C8B9674A}"/>
              </a:ext>
            </a:extLst>
          </p:cNvPr>
          <p:cNvSpPr>
            <a:spLocks noGrp="1"/>
          </p:cNvSpPr>
          <p:nvPr>
            <p:ph type="sldNum" sz="quarter" idx="12"/>
          </p:nvPr>
        </p:nvSpPr>
        <p:spPr/>
        <p:txBody>
          <a:bodyPr/>
          <a:lstStyle/>
          <a:p>
            <a:fld id="{9B618960-8005-486C-9A75-10CB2AAC16F9}" type="slidenum">
              <a:rPr lang="en-US" smtClean="0"/>
              <a:pPr/>
              <a:t>83</a:t>
            </a:fld>
            <a:endParaRPr lang="en-US"/>
          </a:p>
        </p:txBody>
      </p:sp>
    </p:spTree>
    <p:extLst>
      <p:ext uri="{BB962C8B-B14F-4D97-AF65-F5344CB8AC3E}">
        <p14:creationId xmlns="" xmlns:p14="http://schemas.microsoft.com/office/powerpoint/2010/main" val="2739367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9041AB-EB51-713D-6F22-CE06301722CC}"/>
              </a:ext>
            </a:extLst>
          </p:cNvPr>
          <p:cNvSpPr>
            <a:spLocks noGrp="1"/>
          </p:cNvSpPr>
          <p:nvPr>
            <p:ph idx="1"/>
          </p:nvPr>
        </p:nvSpPr>
        <p:spPr>
          <a:xfrm>
            <a:off x="609600" y="986742"/>
            <a:ext cx="10972800" cy="4985795"/>
          </a:xfrm>
        </p:spPr>
        <p:txBody>
          <a:bodyPr/>
          <a:lstStyle/>
          <a:p>
            <a:r>
              <a:rPr lang="en-IN" dirty="0">
                <a:solidFill>
                  <a:srgbClr val="610B4B"/>
                </a:solidFill>
                <a:latin typeface="erdana"/>
              </a:rPr>
              <a:t>Step 1:</a:t>
            </a:r>
          </a:p>
          <a:p>
            <a:pPr algn="just"/>
            <a:r>
              <a:rPr lang="en-US" b="0" i="0" dirty="0">
                <a:solidFill>
                  <a:srgbClr val="333333"/>
                </a:solidFill>
                <a:effectLst/>
                <a:latin typeface="inter-regular"/>
              </a:rPr>
              <a:t>The given binary data is grouped into 7-bits because the ASCII code is 7 bit.</a:t>
            </a:r>
          </a:p>
          <a:p>
            <a:pPr algn="just"/>
            <a:r>
              <a:rPr lang="en-US" b="0" i="0" dirty="0">
                <a:solidFill>
                  <a:srgbClr val="333333"/>
                </a:solidFill>
                <a:effectLst/>
                <a:latin typeface="inter-regular"/>
              </a:rPr>
              <a:t>1001010 1100001 1110110 1100001 1010100 1110000 1101111 1101001 1101110 1110100 1000000 0110001 0110010 0110011</a:t>
            </a:r>
          </a:p>
          <a:p>
            <a:r>
              <a:rPr lang="en-IN" dirty="0">
                <a:solidFill>
                  <a:srgbClr val="610B4B"/>
                </a:solidFill>
                <a:latin typeface="erdana"/>
              </a:rPr>
              <a:t>Step 2:</a:t>
            </a:r>
          </a:p>
          <a:p>
            <a:r>
              <a:rPr lang="en-US" b="0" i="0" dirty="0">
                <a:solidFill>
                  <a:srgbClr val="333333"/>
                </a:solidFill>
                <a:effectLst/>
                <a:latin typeface="inter-regular"/>
              </a:rPr>
              <a:t>Then, we find the equivalent decimal number of the binary digits either from the ASCII table or </a:t>
            </a:r>
            <a:r>
              <a:rPr lang="en-US" b="1" i="0" dirty="0">
                <a:solidFill>
                  <a:srgbClr val="333333"/>
                </a:solidFill>
                <a:effectLst/>
                <a:latin typeface="inter-bold"/>
              </a:rPr>
              <a:t>64 32 16 8 4 2 1</a:t>
            </a:r>
            <a:r>
              <a:rPr lang="en-US" b="0" i="0" dirty="0">
                <a:solidFill>
                  <a:srgbClr val="333333"/>
                </a:solidFill>
                <a:effectLst/>
                <a:latin typeface="inter-regular"/>
              </a:rPr>
              <a:t> scheme.</a:t>
            </a:r>
            <a:endParaRPr lang="en-IN" dirty="0">
              <a:solidFill>
                <a:srgbClr val="610B4B"/>
              </a:solidFill>
              <a:latin typeface="erdana"/>
            </a:endParaRPr>
          </a:p>
          <a:p>
            <a:endParaRPr lang="en-IN" dirty="0"/>
          </a:p>
        </p:txBody>
      </p:sp>
      <p:sp>
        <p:nvSpPr>
          <p:cNvPr id="4" name="Footer Placeholder 3">
            <a:extLst>
              <a:ext uri="{FF2B5EF4-FFF2-40B4-BE49-F238E27FC236}">
                <a16:creationId xmlns="" xmlns:a16="http://schemas.microsoft.com/office/drawing/2014/main" id="{419721F9-09B7-DFAB-A689-ED1919D05FE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10EA4879-C157-9A2D-E840-AC98EAAD9440}"/>
              </a:ext>
            </a:extLst>
          </p:cNvPr>
          <p:cNvSpPr>
            <a:spLocks noGrp="1"/>
          </p:cNvSpPr>
          <p:nvPr>
            <p:ph type="sldNum" sz="quarter" idx="12"/>
          </p:nvPr>
        </p:nvSpPr>
        <p:spPr/>
        <p:txBody>
          <a:bodyPr/>
          <a:lstStyle/>
          <a:p>
            <a:fld id="{9B618960-8005-486C-9A75-10CB2AAC16F9}" type="slidenum">
              <a:rPr lang="en-US" smtClean="0"/>
              <a:pPr/>
              <a:t>84</a:t>
            </a:fld>
            <a:endParaRPr lang="en-US"/>
          </a:p>
        </p:txBody>
      </p:sp>
    </p:spTree>
    <p:extLst>
      <p:ext uri="{BB962C8B-B14F-4D97-AF65-F5344CB8AC3E}">
        <p14:creationId xmlns="" xmlns:p14="http://schemas.microsoft.com/office/powerpoint/2010/main" val="2493408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4BE0F-A209-4000-90D5-D69E493D91A3}"/>
              </a:ext>
            </a:extLst>
          </p:cNvPr>
          <p:cNvSpPr>
            <a:spLocks noGrp="1"/>
          </p:cNvSpPr>
          <p:nvPr>
            <p:ph type="title"/>
          </p:nvPr>
        </p:nvSpPr>
        <p:spPr/>
        <p:txBody>
          <a:bodyPr/>
          <a:lstStyle/>
          <a:p>
            <a:r>
              <a:rPr lang="en-IN" dirty="0"/>
              <a:t>Cont’d</a:t>
            </a:r>
          </a:p>
        </p:txBody>
      </p:sp>
      <p:sp>
        <p:nvSpPr>
          <p:cNvPr id="4" name="Footer Placeholder 3">
            <a:extLst>
              <a:ext uri="{FF2B5EF4-FFF2-40B4-BE49-F238E27FC236}">
                <a16:creationId xmlns="" xmlns:a16="http://schemas.microsoft.com/office/drawing/2014/main" id="{0B36EA31-E18A-915B-3737-6976CAA77BF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98A57562-F611-D3EF-075F-D84A8B94CE9E}"/>
              </a:ext>
            </a:extLst>
          </p:cNvPr>
          <p:cNvSpPr>
            <a:spLocks noGrp="1"/>
          </p:cNvSpPr>
          <p:nvPr>
            <p:ph type="sldNum" sz="quarter" idx="12"/>
          </p:nvPr>
        </p:nvSpPr>
        <p:spPr/>
        <p:txBody>
          <a:bodyPr/>
          <a:lstStyle/>
          <a:p>
            <a:fld id="{9B618960-8005-486C-9A75-10CB2AAC16F9}" type="slidenum">
              <a:rPr lang="en-US" smtClean="0"/>
              <a:pPr/>
              <a:t>85</a:t>
            </a:fld>
            <a:endParaRPr lang="en-US"/>
          </a:p>
        </p:txBody>
      </p:sp>
      <p:graphicFrame>
        <p:nvGraphicFramePr>
          <p:cNvPr id="9" name="Content Placeholder 8">
            <a:extLst>
              <a:ext uri="{FF2B5EF4-FFF2-40B4-BE49-F238E27FC236}">
                <a16:creationId xmlns="" xmlns:a16="http://schemas.microsoft.com/office/drawing/2014/main" id="{B10B87C8-E0F9-4255-B3D5-500E2AEF8F39}"/>
              </a:ext>
            </a:extLst>
          </p:cNvPr>
          <p:cNvGraphicFramePr>
            <a:graphicFrameLocks noGrp="1"/>
          </p:cNvGraphicFramePr>
          <p:nvPr>
            <p:ph idx="1"/>
            <p:extLst>
              <p:ext uri="{D42A27DB-BD31-4B8C-83A1-F6EECF244321}">
                <p14:modId xmlns="" xmlns:p14="http://schemas.microsoft.com/office/powerpoint/2010/main" val="1391588544"/>
              </p:ext>
            </p:extLst>
          </p:nvPr>
        </p:nvGraphicFramePr>
        <p:xfrm>
          <a:off x="1794076" y="1689904"/>
          <a:ext cx="8900930" cy="3634452"/>
        </p:xfrm>
        <a:graphic>
          <a:graphicData uri="http://schemas.openxmlformats.org/drawingml/2006/table">
            <a:tbl>
              <a:tblPr>
                <a:tableStyleId>{5C22544A-7EE6-4342-B048-85BDC9FD1C3A}</a:tableStyleId>
              </a:tblPr>
              <a:tblGrid>
                <a:gridCol w="2090038">
                  <a:extLst>
                    <a:ext uri="{9D8B030D-6E8A-4147-A177-3AD203B41FA5}">
                      <a16:colId xmlns="" xmlns:a16="http://schemas.microsoft.com/office/drawing/2014/main" val="2025016380"/>
                    </a:ext>
                  </a:extLst>
                </a:gridCol>
                <a:gridCol w="701551">
                  <a:extLst>
                    <a:ext uri="{9D8B030D-6E8A-4147-A177-3AD203B41FA5}">
                      <a16:colId xmlns="" xmlns:a16="http://schemas.microsoft.com/office/drawing/2014/main" val="1343038653"/>
                    </a:ext>
                  </a:extLst>
                </a:gridCol>
                <a:gridCol w="701551">
                  <a:extLst>
                    <a:ext uri="{9D8B030D-6E8A-4147-A177-3AD203B41FA5}">
                      <a16:colId xmlns="" xmlns:a16="http://schemas.microsoft.com/office/drawing/2014/main" val="1890356896"/>
                    </a:ext>
                  </a:extLst>
                </a:gridCol>
                <a:gridCol w="701551">
                  <a:extLst>
                    <a:ext uri="{9D8B030D-6E8A-4147-A177-3AD203B41FA5}">
                      <a16:colId xmlns="" xmlns:a16="http://schemas.microsoft.com/office/drawing/2014/main" val="3197171967"/>
                    </a:ext>
                  </a:extLst>
                </a:gridCol>
                <a:gridCol w="701551">
                  <a:extLst>
                    <a:ext uri="{9D8B030D-6E8A-4147-A177-3AD203B41FA5}">
                      <a16:colId xmlns="" xmlns:a16="http://schemas.microsoft.com/office/drawing/2014/main" val="2220591707"/>
                    </a:ext>
                  </a:extLst>
                </a:gridCol>
                <a:gridCol w="701551">
                  <a:extLst>
                    <a:ext uri="{9D8B030D-6E8A-4147-A177-3AD203B41FA5}">
                      <a16:colId xmlns="" xmlns:a16="http://schemas.microsoft.com/office/drawing/2014/main" val="1330661803"/>
                    </a:ext>
                  </a:extLst>
                </a:gridCol>
                <a:gridCol w="701551">
                  <a:extLst>
                    <a:ext uri="{9D8B030D-6E8A-4147-A177-3AD203B41FA5}">
                      <a16:colId xmlns="" xmlns:a16="http://schemas.microsoft.com/office/drawing/2014/main" val="2785614437"/>
                    </a:ext>
                  </a:extLst>
                </a:gridCol>
                <a:gridCol w="701551">
                  <a:extLst>
                    <a:ext uri="{9D8B030D-6E8A-4147-A177-3AD203B41FA5}">
                      <a16:colId xmlns="" xmlns:a16="http://schemas.microsoft.com/office/drawing/2014/main" val="1688021576"/>
                    </a:ext>
                  </a:extLst>
                </a:gridCol>
                <a:gridCol w="1110790">
                  <a:extLst>
                    <a:ext uri="{9D8B030D-6E8A-4147-A177-3AD203B41FA5}">
                      <a16:colId xmlns="" xmlns:a16="http://schemas.microsoft.com/office/drawing/2014/main" val="3991856714"/>
                    </a:ext>
                  </a:extLst>
                </a:gridCol>
                <a:gridCol w="789245">
                  <a:extLst>
                    <a:ext uri="{9D8B030D-6E8A-4147-A177-3AD203B41FA5}">
                      <a16:colId xmlns="" xmlns:a16="http://schemas.microsoft.com/office/drawing/2014/main" val="1958212988"/>
                    </a:ext>
                  </a:extLst>
                </a:gridCol>
              </a:tblGrid>
              <a:tr h="311524">
                <a:tc>
                  <a:txBody>
                    <a:bodyPr/>
                    <a:lstStyle/>
                    <a:p>
                      <a:pPr algn="ctr" fontAlgn="ctr"/>
                      <a:r>
                        <a:rPr lang="en-IN" sz="1800" u="none" strike="noStrike">
                          <a:effectLst/>
                        </a:rPr>
                        <a:t>Binary</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64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32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8</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DECIMAL</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ASCII</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583039957"/>
                  </a:ext>
                </a:extLst>
              </a:tr>
              <a:tr h="415366">
                <a:tc>
                  <a:txBody>
                    <a:bodyPr/>
                    <a:lstStyle/>
                    <a:p>
                      <a:pPr algn="ctr" fontAlgn="ctr"/>
                      <a:r>
                        <a:rPr lang="en-IN" sz="2000" u="none" strike="noStrike" dirty="0">
                          <a:effectLst/>
                        </a:rPr>
                        <a:t>1100011</a:t>
                      </a:r>
                      <a:endParaRPr lang="en-IN" sz="2000" b="1" i="0" u="none" strike="noStrike" dirty="0">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99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C</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702221183"/>
                  </a:ext>
                </a:extLst>
              </a:tr>
              <a:tr h="415366">
                <a:tc>
                  <a:txBody>
                    <a:bodyPr/>
                    <a:lstStyle/>
                    <a:p>
                      <a:pPr algn="ctr" fontAlgn="ctr"/>
                      <a:r>
                        <a:rPr lang="en-IN" sz="2000" u="none" strike="noStrike">
                          <a:effectLst/>
                        </a:rPr>
                        <a:t>1101111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O</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760220451"/>
                  </a:ext>
                </a:extLst>
              </a:tr>
              <a:tr h="415366">
                <a:tc>
                  <a:txBody>
                    <a:bodyPr/>
                    <a:lstStyle/>
                    <a:p>
                      <a:pPr algn="ctr" fontAlgn="ctr"/>
                      <a:r>
                        <a:rPr lang="en-IN" sz="2000" u="none" strike="noStrike">
                          <a:effectLst/>
                        </a:rPr>
                        <a:t>1101101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109</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M</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91130919"/>
                  </a:ext>
                </a:extLst>
              </a:tr>
              <a:tr h="415366">
                <a:tc>
                  <a:txBody>
                    <a:bodyPr/>
                    <a:lstStyle/>
                    <a:p>
                      <a:pPr algn="ctr" fontAlgn="ctr"/>
                      <a:r>
                        <a:rPr lang="en-IN" sz="2000" u="none" strike="noStrike">
                          <a:effectLst/>
                        </a:rPr>
                        <a:t>1110000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112</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P</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022615461"/>
                  </a:ext>
                </a:extLst>
              </a:tr>
              <a:tr h="415366">
                <a:tc>
                  <a:txBody>
                    <a:bodyPr/>
                    <a:lstStyle/>
                    <a:p>
                      <a:pPr algn="ctr" fontAlgn="ctr"/>
                      <a:r>
                        <a:rPr lang="en-IN" sz="2000" u="none" strike="noStrike">
                          <a:effectLst/>
                        </a:rPr>
                        <a:t>1110101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117</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U</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2657582236"/>
                  </a:ext>
                </a:extLst>
              </a:tr>
              <a:tr h="415366">
                <a:tc>
                  <a:txBody>
                    <a:bodyPr/>
                    <a:lstStyle/>
                    <a:p>
                      <a:pPr algn="ctr" fontAlgn="ctr"/>
                      <a:r>
                        <a:rPr lang="en-IN" sz="2000" u="none" strike="noStrike">
                          <a:effectLst/>
                        </a:rPr>
                        <a:t>1110100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116</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T</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737802263"/>
                  </a:ext>
                </a:extLst>
              </a:tr>
              <a:tr h="415366">
                <a:tc>
                  <a:txBody>
                    <a:bodyPr/>
                    <a:lstStyle/>
                    <a:p>
                      <a:pPr algn="ctr" fontAlgn="ctr"/>
                      <a:r>
                        <a:rPr lang="en-IN" sz="2000" u="none" strike="noStrike">
                          <a:effectLst/>
                        </a:rPr>
                        <a:t>1100101</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101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E</a:t>
                      </a:r>
                      <a:endParaRPr lang="en-IN" sz="18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345466458"/>
                  </a:ext>
                </a:extLst>
              </a:tr>
              <a:tr h="415366">
                <a:tc>
                  <a:txBody>
                    <a:bodyPr/>
                    <a:lstStyle/>
                    <a:p>
                      <a:pPr algn="ctr" fontAlgn="ctr"/>
                      <a:r>
                        <a:rPr lang="en-IN" sz="2000" u="none" strike="noStrike">
                          <a:effectLst/>
                        </a:rPr>
                        <a:t>1110010</a:t>
                      </a:r>
                      <a:endParaRPr lang="en-IN" sz="2000" b="1" i="0" u="none" strike="noStrike">
                        <a:solidFill>
                          <a:srgbClr val="333333"/>
                        </a:solidFill>
                        <a:effectLst/>
                        <a:latin typeface="Segoe UI" panose="020B0502040204020203"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0</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a:effectLst/>
                        </a:rPr>
                        <a:t>114</a:t>
                      </a:r>
                      <a:endParaRPr lang="en-IN" sz="18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800" u="none" strike="noStrike" dirty="0">
                          <a:effectLst/>
                        </a:rPr>
                        <a:t>R</a:t>
                      </a:r>
                      <a:endParaRPr lang="en-IN" sz="18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 xmlns:a16="http://schemas.microsoft.com/office/drawing/2014/main" val="1327044399"/>
                  </a:ext>
                </a:extLst>
              </a:tr>
            </a:tbl>
          </a:graphicData>
        </a:graphic>
      </p:graphicFrame>
      <p:sp>
        <p:nvSpPr>
          <p:cNvPr id="10" name="TextBox 9">
            <a:extLst>
              <a:ext uri="{FF2B5EF4-FFF2-40B4-BE49-F238E27FC236}">
                <a16:creationId xmlns="" xmlns:a16="http://schemas.microsoft.com/office/drawing/2014/main" id="{035E807C-F375-671C-771A-5CDD38E40DC6}"/>
              </a:ext>
            </a:extLst>
          </p:cNvPr>
          <p:cNvSpPr txBox="1"/>
          <p:nvPr/>
        </p:nvSpPr>
        <p:spPr>
          <a:xfrm>
            <a:off x="1527858" y="5602147"/>
            <a:ext cx="9271322" cy="369332"/>
          </a:xfrm>
          <a:prstGeom prst="rect">
            <a:avLst/>
          </a:prstGeom>
          <a:noFill/>
        </p:spPr>
        <p:txBody>
          <a:bodyPr wrap="square" rtlCol="0">
            <a:spAutoFit/>
          </a:bodyPr>
          <a:lstStyle/>
          <a:p>
            <a:r>
              <a:rPr lang="en-IN" dirty="0"/>
              <a:t>So the given binary digits results in ASCII Keyword  COMPUTER</a:t>
            </a:r>
          </a:p>
        </p:txBody>
      </p:sp>
    </p:spTree>
    <p:extLst>
      <p:ext uri="{BB962C8B-B14F-4D97-AF65-F5344CB8AC3E}">
        <p14:creationId xmlns="" xmlns:p14="http://schemas.microsoft.com/office/powerpoint/2010/main" val="5538293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7BE2D-4D96-C3DC-122E-0094C14B084A}"/>
              </a:ext>
            </a:extLst>
          </p:cNvPr>
          <p:cNvSpPr>
            <a:spLocks noGrp="1"/>
          </p:cNvSpPr>
          <p:nvPr>
            <p:ph type="title"/>
          </p:nvPr>
        </p:nvSpPr>
        <p:spPr/>
        <p:txBody>
          <a:bodyPr/>
          <a:lstStyle/>
          <a:p>
            <a:r>
              <a:rPr lang="en-IN" dirty="0"/>
              <a:t>Parity Code</a:t>
            </a:r>
          </a:p>
        </p:txBody>
      </p:sp>
      <p:sp>
        <p:nvSpPr>
          <p:cNvPr id="3" name="Content Placeholder 2">
            <a:extLst>
              <a:ext uri="{FF2B5EF4-FFF2-40B4-BE49-F238E27FC236}">
                <a16:creationId xmlns="" xmlns:a16="http://schemas.microsoft.com/office/drawing/2014/main" id="{33A6C6CF-D57A-03A3-6E60-B6FFE3150BB4}"/>
              </a:ext>
            </a:extLst>
          </p:cNvPr>
          <p:cNvSpPr>
            <a:spLocks noGrp="1"/>
          </p:cNvSpPr>
          <p:nvPr>
            <p:ph idx="1"/>
          </p:nvPr>
        </p:nvSpPr>
        <p:spPr/>
        <p:txBody>
          <a:bodyPr/>
          <a:lstStyle/>
          <a:p>
            <a:pPr algn="just"/>
            <a:r>
              <a:rPr lang="en-US" dirty="0">
                <a:solidFill>
                  <a:schemeClr val="tx1"/>
                </a:solidFill>
              </a:rPr>
              <a:t>The parity code is used for the purpose of detecting errors during the transmission of binary information. The parity code is a bit that is included with the binary data to be transmitted.</a:t>
            </a:r>
          </a:p>
          <a:p>
            <a:pPr algn="just"/>
            <a:r>
              <a:rPr lang="en-US" dirty="0">
                <a:solidFill>
                  <a:schemeClr val="tx1"/>
                </a:solidFill>
              </a:rPr>
              <a:t>The inclusion of a parity bit will make the number of 1’s either odd or even. Based on the number of 1’s in the transmitted data, the parity code is of two types.</a:t>
            </a:r>
          </a:p>
          <a:p>
            <a:pPr lvl="1" algn="just"/>
            <a:r>
              <a:rPr lang="en-US" dirty="0">
                <a:solidFill>
                  <a:schemeClr val="tx1"/>
                </a:solidFill>
              </a:rPr>
              <a:t>Even parity code</a:t>
            </a:r>
          </a:p>
          <a:p>
            <a:pPr lvl="1" algn="just"/>
            <a:r>
              <a:rPr lang="en-US" dirty="0">
                <a:solidFill>
                  <a:schemeClr val="tx1"/>
                </a:solidFill>
              </a:rPr>
              <a:t>Odd parity code</a:t>
            </a:r>
          </a:p>
        </p:txBody>
      </p:sp>
      <p:sp>
        <p:nvSpPr>
          <p:cNvPr id="4" name="Footer Placeholder 3">
            <a:extLst>
              <a:ext uri="{FF2B5EF4-FFF2-40B4-BE49-F238E27FC236}">
                <a16:creationId xmlns="" xmlns:a16="http://schemas.microsoft.com/office/drawing/2014/main" id="{81603383-F06F-C6F7-8AA2-A0A517245227}"/>
              </a:ext>
            </a:extLst>
          </p:cNvPr>
          <p:cNvSpPr>
            <a:spLocks noGrp="1"/>
          </p:cNvSpPr>
          <p:nvPr>
            <p:ph type="ftr" sz="quarter" idx="11"/>
          </p:nvPr>
        </p:nvSpPr>
        <p:spPr/>
        <p:txBody>
          <a:bodyPr/>
          <a:lstStyle/>
          <a:p>
            <a:r>
              <a:rPr lang="en-US" dirty="0"/>
              <a:t>21CSS201T-COA   </a:t>
            </a:r>
          </a:p>
        </p:txBody>
      </p:sp>
      <p:sp>
        <p:nvSpPr>
          <p:cNvPr id="5" name="Slide Number Placeholder 4">
            <a:extLst>
              <a:ext uri="{FF2B5EF4-FFF2-40B4-BE49-F238E27FC236}">
                <a16:creationId xmlns="" xmlns:a16="http://schemas.microsoft.com/office/drawing/2014/main" id="{CA5ABA1F-9390-B818-2E02-E0824D5F56CB}"/>
              </a:ext>
            </a:extLst>
          </p:cNvPr>
          <p:cNvSpPr>
            <a:spLocks noGrp="1"/>
          </p:cNvSpPr>
          <p:nvPr>
            <p:ph type="sldNum" sz="quarter" idx="12"/>
          </p:nvPr>
        </p:nvSpPr>
        <p:spPr/>
        <p:txBody>
          <a:bodyPr/>
          <a:lstStyle/>
          <a:p>
            <a:fld id="{9B618960-8005-486C-9A75-10CB2AAC16F9}" type="slidenum">
              <a:rPr lang="en-US" smtClean="0"/>
              <a:pPr/>
              <a:t>86</a:t>
            </a:fld>
            <a:endParaRPr lang="en-US"/>
          </a:p>
        </p:txBody>
      </p:sp>
    </p:spTree>
    <p:extLst>
      <p:ext uri="{BB962C8B-B14F-4D97-AF65-F5344CB8AC3E}">
        <p14:creationId xmlns="" xmlns:p14="http://schemas.microsoft.com/office/powerpoint/2010/main" val="31662103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654CAF-5AA4-7B75-5465-63B8D66C6C4C}"/>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248ED203-A82F-5ECD-2E92-A96EB99EBC6B}"/>
              </a:ext>
            </a:extLst>
          </p:cNvPr>
          <p:cNvSpPr>
            <a:spLocks noGrp="1"/>
          </p:cNvSpPr>
          <p:nvPr>
            <p:ph idx="1"/>
          </p:nvPr>
        </p:nvSpPr>
        <p:spPr/>
        <p:txBody>
          <a:bodyPr/>
          <a:lstStyle/>
          <a:p>
            <a:pPr algn="just"/>
            <a:r>
              <a:rPr lang="en-US" dirty="0">
                <a:solidFill>
                  <a:schemeClr val="tx1"/>
                </a:solidFill>
              </a:rPr>
              <a:t>In even parity, the added parity bit will make the total number of 1’s an even number. </a:t>
            </a:r>
          </a:p>
          <a:p>
            <a:pPr algn="just"/>
            <a:r>
              <a:rPr lang="en-US" dirty="0">
                <a:solidFill>
                  <a:schemeClr val="tx1"/>
                </a:solidFill>
              </a:rPr>
              <a:t>If the added parity bit make the total number of 1’s as odd number, such parity code is said to be odd parity code.</a:t>
            </a:r>
            <a:endParaRPr lang="en-IN" dirty="0">
              <a:solidFill>
                <a:schemeClr val="tx1"/>
              </a:solidFill>
            </a:endParaRPr>
          </a:p>
        </p:txBody>
      </p:sp>
      <p:sp>
        <p:nvSpPr>
          <p:cNvPr id="4" name="Footer Placeholder 3">
            <a:extLst>
              <a:ext uri="{FF2B5EF4-FFF2-40B4-BE49-F238E27FC236}">
                <a16:creationId xmlns="" xmlns:a16="http://schemas.microsoft.com/office/drawing/2014/main" id="{BEBD1CE3-2418-4757-12CD-1ECBF7555E51}"/>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7DA04C78-C051-145B-0859-5ED2C323EDCD}"/>
              </a:ext>
            </a:extLst>
          </p:cNvPr>
          <p:cNvSpPr>
            <a:spLocks noGrp="1"/>
          </p:cNvSpPr>
          <p:nvPr>
            <p:ph type="sldNum" sz="quarter" idx="12"/>
          </p:nvPr>
        </p:nvSpPr>
        <p:spPr/>
        <p:txBody>
          <a:bodyPr/>
          <a:lstStyle/>
          <a:p>
            <a:fld id="{9B618960-8005-486C-9A75-10CB2AAC16F9}" type="slidenum">
              <a:rPr lang="en-US" smtClean="0"/>
              <a:pPr/>
              <a:t>87</a:t>
            </a:fld>
            <a:endParaRPr lang="en-US"/>
          </a:p>
        </p:txBody>
      </p:sp>
    </p:spTree>
    <p:extLst>
      <p:ext uri="{BB962C8B-B14F-4D97-AF65-F5344CB8AC3E}">
        <p14:creationId xmlns="" xmlns:p14="http://schemas.microsoft.com/office/powerpoint/2010/main" val="26177328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D79B0A-D270-C11D-595E-D598F75E4D77}"/>
              </a:ext>
            </a:extLst>
          </p:cNvPr>
          <p:cNvSpPr>
            <a:spLocks noGrp="1"/>
          </p:cNvSpPr>
          <p:nvPr>
            <p:ph type="title"/>
          </p:nvPr>
        </p:nvSpPr>
        <p:spPr/>
        <p:txBody>
          <a:bodyPr/>
          <a:lstStyle/>
          <a:p>
            <a:r>
              <a:rPr lang="en-IN" dirty="0"/>
              <a:t>Explanation</a:t>
            </a:r>
          </a:p>
        </p:txBody>
      </p:sp>
      <p:pic>
        <p:nvPicPr>
          <p:cNvPr id="7" name="Content Placeholder 6">
            <a:extLst>
              <a:ext uri="{FF2B5EF4-FFF2-40B4-BE49-F238E27FC236}">
                <a16:creationId xmlns="" xmlns:a16="http://schemas.microsoft.com/office/drawing/2014/main" id="{36478713-3962-02FA-C7AA-5A71ABAEC566}"/>
              </a:ext>
            </a:extLst>
          </p:cNvPr>
          <p:cNvPicPr>
            <a:picLocks noGrp="1" noChangeAspect="1"/>
          </p:cNvPicPr>
          <p:nvPr>
            <p:ph idx="1"/>
          </p:nvPr>
        </p:nvPicPr>
        <p:blipFill rotWithShape="1">
          <a:blip r:embed="rId2" cstate="print"/>
          <a:srcRect t="7428" r="16765"/>
          <a:stretch/>
        </p:blipFill>
        <p:spPr>
          <a:xfrm>
            <a:off x="2069096" y="1759352"/>
            <a:ext cx="8646905" cy="3808071"/>
          </a:xfrm>
        </p:spPr>
      </p:pic>
      <p:sp>
        <p:nvSpPr>
          <p:cNvPr id="4" name="Footer Placeholder 3">
            <a:extLst>
              <a:ext uri="{FF2B5EF4-FFF2-40B4-BE49-F238E27FC236}">
                <a16:creationId xmlns="" xmlns:a16="http://schemas.microsoft.com/office/drawing/2014/main" id="{B3EE7483-C5A2-78A2-6730-A4EB6C41A320}"/>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2425AB56-8DD8-BCB1-AD98-70117CD6AABA}"/>
              </a:ext>
            </a:extLst>
          </p:cNvPr>
          <p:cNvSpPr>
            <a:spLocks noGrp="1"/>
          </p:cNvSpPr>
          <p:nvPr>
            <p:ph type="sldNum" sz="quarter" idx="12"/>
          </p:nvPr>
        </p:nvSpPr>
        <p:spPr/>
        <p:txBody>
          <a:bodyPr/>
          <a:lstStyle/>
          <a:p>
            <a:fld id="{9B618960-8005-486C-9A75-10CB2AAC16F9}" type="slidenum">
              <a:rPr lang="en-US" smtClean="0"/>
              <a:pPr/>
              <a:t>88</a:t>
            </a:fld>
            <a:endParaRPr lang="en-US"/>
          </a:p>
        </p:txBody>
      </p:sp>
    </p:spTree>
    <p:extLst>
      <p:ext uri="{BB962C8B-B14F-4D97-AF65-F5344CB8AC3E}">
        <p14:creationId xmlns="" xmlns:p14="http://schemas.microsoft.com/office/powerpoint/2010/main" val="37695830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8B4F4-31BA-E72B-1E07-FC7ABF30256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F2035FC3-EEE9-C7BA-7217-C4EFDAE7232D}"/>
              </a:ext>
            </a:extLst>
          </p:cNvPr>
          <p:cNvSpPr>
            <a:spLocks noGrp="1"/>
          </p:cNvSpPr>
          <p:nvPr>
            <p:ph idx="1"/>
          </p:nvPr>
        </p:nvSpPr>
        <p:spPr/>
        <p:txBody>
          <a:bodyPr/>
          <a:lstStyle/>
          <a:p>
            <a:pPr rtl="0"/>
            <a:r>
              <a:rPr kumimoji="0" lang="en-US" altLang="en-US" sz="2400" b="0" i="0" u="none" strike="noStrike" cap="none" normalizeH="0" baseline="0" dirty="0">
                <a:ln>
                  <a:noFill/>
                </a:ln>
                <a:solidFill>
                  <a:srgbClr val="000000"/>
                </a:solidFill>
                <a:effectLst/>
                <a:latin typeface="Georgia" panose="02040502050405020303" pitchFamily="18" charset="0"/>
              </a:rPr>
              <a:t>On the receiver side, if the received data is other than the sent data, then it is an error. If the sent date is even parity code and the received data is odd parity, then there is an error. </a:t>
            </a: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endParaRPr lang="en-US" altLang="en-US" sz="2400" dirty="0">
              <a:solidFill>
                <a:srgbClr val="000000"/>
              </a:solidFill>
              <a:latin typeface="Georgia" panose="02040502050405020303" pitchFamily="18" charset="0"/>
            </a:endParaRPr>
          </a:p>
          <a:p>
            <a:pPr rtl="0"/>
            <a:endParaRPr kumimoji="0" lang="en-US" altLang="en-US" sz="2400" b="0" i="0" u="none" strike="noStrike" cap="none" normalizeH="0" baseline="0" dirty="0">
              <a:ln>
                <a:noFill/>
              </a:ln>
              <a:solidFill>
                <a:srgbClr val="000000"/>
              </a:solidFill>
              <a:effectLst/>
              <a:latin typeface="Georgia" panose="02040502050405020303" pitchFamily="18" charset="0"/>
            </a:endParaRPr>
          </a:p>
          <a:p>
            <a:pPr rtl="0"/>
            <a:r>
              <a:rPr kumimoji="0" lang="en-US" altLang="en-US" sz="2400" b="0" i="0" u="none" strike="noStrike" cap="none" normalizeH="0" baseline="0" dirty="0">
                <a:ln>
                  <a:noFill/>
                </a:ln>
                <a:solidFill>
                  <a:srgbClr val="000000"/>
                </a:solidFill>
                <a:effectLst/>
                <a:latin typeface="Georgia" panose="02040502050405020303" pitchFamily="18" charset="0"/>
              </a:rPr>
              <a:t>So, both even and odd parity codes are used only for the detection of error and not for the correction in the transmitted data. Even parity is commonly used and it has almost become a convention.</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sz="2400" dirty="0"/>
          </a:p>
        </p:txBody>
      </p:sp>
      <p:sp>
        <p:nvSpPr>
          <p:cNvPr id="4" name="Footer Placeholder 3">
            <a:extLst>
              <a:ext uri="{FF2B5EF4-FFF2-40B4-BE49-F238E27FC236}">
                <a16:creationId xmlns="" xmlns:a16="http://schemas.microsoft.com/office/drawing/2014/main" id="{7488AE9C-E543-8EF8-F034-6FA49C59A2BA}"/>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E0187CF3-0E28-6551-4EC5-443735F49F0A}"/>
              </a:ext>
            </a:extLst>
          </p:cNvPr>
          <p:cNvSpPr>
            <a:spLocks noGrp="1"/>
          </p:cNvSpPr>
          <p:nvPr>
            <p:ph type="sldNum" sz="quarter" idx="12"/>
          </p:nvPr>
        </p:nvSpPr>
        <p:spPr/>
        <p:txBody>
          <a:bodyPr/>
          <a:lstStyle/>
          <a:p>
            <a:fld id="{9B618960-8005-486C-9A75-10CB2AAC16F9}" type="slidenum">
              <a:rPr lang="en-US" smtClean="0"/>
              <a:pPr/>
              <a:t>89</a:t>
            </a:fld>
            <a:endParaRPr lang="en-US"/>
          </a:p>
        </p:txBody>
      </p:sp>
      <p:sp>
        <p:nvSpPr>
          <p:cNvPr id="6" name="Rectangle 1">
            <a:extLst>
              <a:ext uri="{FF2B5EF4-FFF2-40B4-BE49-F238E27FC236}">
                <a16:creationId xmlns="" xmlns:a16="http://schemas.microsoft.com/office/drawing/2014/main" id="{9E28BB4F-FD7E-6767-0146-3095750A2068}"/>
              </a:ext>
            </a:extLst>
          </p:cNvPr>
          <p:cNvSpPr>
            <a:spLocks noChangeArrowheads="1"/>
          </p:cNvSpPr>
          <p:nvPr/>
        </p:nvSpPr>
        <p:spPr bwMode="auto">
          <a:xfrm>
            <a:off x="3164749" y="-486980"/>
            <a:ext cx="5862502" cy="143116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Georgia" panose="02040502050405020303" pitchFamily="18" charset="0"/>
              </a:rPr>
              <a:t>  </a:t>
            </a:r>
            <a:r>
              <a:rPr kumimoji="0" lang="en-US" altLang="en-US" sz="7900" b="0" i="0" u="none" strike="noStrike" cap="none" normalizeH="0" baseline="0" dirty="0">
                <a:ln>
                  <a:noFill/>
                </a:ln>
                <a:solidFill>
                  <a:srgbClr val="000000"/>
                </a:solidFill>
                <a:effectLst/>
                <a:latin typeface="Georgia" panose="02040502050405020303" pitchFamily="18" charset="0"/>
              </a:rPr>
              <a:t>                       </a:t>
            </a:r>
            <a:endParaRPr kumimoji="0" lang="en-US" altLang="en-US" sz="800" b="0" i="0" u="none" strike="noStrike" cap="none" normalizeH="0" baseline="0" dirty="0">
              <a:ln>
                <a:noFill/>
              </a:ln>
              <a:solidFill>
                <a:schemeClr val="tx1"/>
              </a:solidFill>
              <a:effectLst/>
            </a:endParaRPr>
          </a:p>
        </p:txBody>
      </p:sp>
      <p:sp>
        <p:nvSpPr>
          <p:cNvPr id="7" name="AutoShape 2" descr="Error detection in parity code">
            <a:extLst>
              <a:ext uri="{FF2B5EF4-FFF2-40B4-BE49-F238E27FC236}">
                <a16:creationId xmlns="" xmlns:a16="http://schemas.microsoft.com/office/drawing/2014/main" id="{6058901E-CB78-0489-BB03-72187F3FA2AA}"/>
              </a:ext>
            </a:extLst>
          </p:cNvPr>
          <p:cNvSpPr>
            <a:spLocks noChangeAspect="1" noChangeArrowheads="1"/>
          </p:cNvSpPr>
          <p:nvPr/>
        </p:nvSpPr>
        <p:spPr bwMode="auto">
          <a:xfrm>
            <a:off x="73025" y="-601663"/>
            <a:ext cx="5391150" cy="126682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 xmlns:a16="http://schemas.microsoft.com/office/drawing/2014/main" id="{7F3EE254-2E4B-5498-776A-9736829CD8EA}"/>
              </a:ext>
            </a:extLst>
          </p:cNvPr>
          <p:cNvPicPr>
            <a:picLocks noChangeAspect="1"/>
          </p:cNvPicPr>
          <p:nvPr/>
        </p:nvPicPr>
        <p:blipFill>
          <a:blip r:embed="rId2" cstate="print"/>
          <a:stretch>
            <a:fillRect/>
          </a:stretch>
        </p:blipFill>
        <p:spPr>
          <a:xfrm>
            <a:off x="2626088" y="2890088"/>
            <a:ext cx="5921253" cy="1425063"/>
          </a:xfrm>
          <a:prstGeom prst="rect">
            <a:avLst/>
          </a:prstGeom>
        </p:spPr>
      </p:pic>
    </p:spTree>
    <p:extLst>
      <p:ext uri="{BB962C8B-B14F-4D97-AF65-F5344CB8AC3E}">
        <p14:creationId xmlns="" xmlns:p14="http://schemas.microsoft.com/office/powerpoint/2010/main" val="2522865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0"/>
          </p:nvPr>
        </p:nvSpPr>
        <p:spPr>
          <a:noFill/>
        </p:spPr>
        <p:txBody>
          <a:bodyPr/>
          <a:lstStyle/>
          <a:p>
            <a:fld id="{DF52F6F3-5BCA-46F7-B011-82AEA0D61C92}" type="slidenum">
              <a:rPr lang="en-US" sz="2000" smtClean="0">
                <a:latin typeface="Segoe UI Semibold" pitchFamily="34" charset="0"/>
                <a:ea typeface="Times" pitchFamily="18" charset="0"/>
              </a:rPr>
              <a:pPr/>
              <a:t>9</a:t>
            </a:fld>
            <a:endParaRPr lang="en-US" sz="2000">
              <a:latin typeface="Segoe UI Semibold" pitchFamily="34" charset="0"/>
              <a:ea typeface="Times" pitchFamily="18" charset="0"/>
            </a:endParaRPr>
          </a:p>
        </p:txBody>
      </p:sp>
      <p:sp>
        <p:nvSpPr>
          <p:cNvPr id="34819" name="Rectangle 2"/>
          <p:cNvSpPr>
            <a:spLocks noGrp="1" noChangeArrowheads="1"/>
          </p:cNvSpPr>
          <p:nvPr>
            <p:ph type="title"/>
          </p:nvPr>
        </p:nvSpPr>
        <p:spPr>
          <a:xfrm>
            <a:off x="551384" y="188640"/>
            <a:ext cx="9688512" cy="678160"/>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pPr algn="ctr" eaLnBrk="1" hangingPunct="1"/>
            <a:r>
              <a:rPr lang="en-US" b="1" dirty="0">
                <a:latin typeface="Arial Black" panose="020B0A04020102020204" pitchFamily="34" charset="0"/>
              </a:rPr>
              <a:t>2</a:t>
            </a:r>
            <a:r>
              <a:rPr lang="en-US" b="1" baseline="30000" dirty="0">
                <a:latin typeface="Arial Black" panose="020B0A04020102020204" pitchFamily="34" charset="0"/>
              </a:rPr>
              <a:t>nd</a:t>
            </a:r>
            <a:r>
              <a:rPr lang="en-US" b="1" dirty="0">
                <a:latin typeface="Arial Black" panose="020B0A04020102020204" pitchFamily="34" charset="0"/>
              </a:rPr>
              <a:t> Generation Computers</a:t>
            </a:r>
          </a:p>
        </p:txBody>
      </p:sp>
      <p:sp>
        <p:nvSpPr>
          <p:cNvPr id="31748" name="Rectangle 3"/>
          <p:cNvSpPr>
            <a:spLocks noGrp="1" noChangeArrowheads="1"/>
          </p:cNvSpPr>
          <p:nvPr>
            <p:ph type="body" idx="1"/>
          </p:nvPr>
        </p:nvSpPr>
        <p:spPr>
          <a:xfrm>
            <a:off x="263352" y="990600"/>
            <a:ext cx="11521280" cy="3878560"/>
          </a:xfrm>
        </p:spPr>
        <p:txBody>
          <a:bodyPr/>
          <a:lstStyle/>
          <a:p>
            <a:pPr lvl="1">
              <a:defRPr/>
            </a:pPr>
            <a:r>
              <a:rPr lang="en-US" dirty="0">
                <a:latin typeface="Calibri" panose="020F0502020204030204" pitchFamily="34" charset="0"/>
                <a:cs typeface="Calibri" panose="020F0502020204030204" pitchFamily="34" charset="0"/>
              </a:rPr>
              <a:t>Transistors replaced vacuum tubes</a:t>
            </a:r>
          </a:p>
          <a:p>
            <a:pPr lvl="1">
              <a:defRPr/>
            </a:pPr>
            <a:r>
              <a:rPr lang="en-US" dirty="0">
                <a:latin typeface="Calibri" panose="020F0502020204030204" pitchFamily="34" charset="0"/>
                <a:cs typeface="Calibri" panose="020F0502020204030204" pitchFamily="34" charset="0"/>
              </a:rPr>
              <a:t>Magnetic core memory introduced</a:t>
            </a:r>
          </a:p>
          <a:p>
            <a:pPr lvl="1">
              <a:defRPr/>
            </a:pPr>
            <a:r>
              <a:rPr lang="en-US" dirty="0">
                <a:latin typeface="Calibri" panose="020F0502020204030204" pitchFamily="34" charset="0"/>
                <a:cs typeface="Calibri" panose="020F0502020204030204" pitchFamily="34" charset="0"/>
              </a:rPr>
              <a:t>Changes in technology brought about cheaper and more reliable computers (vacuum tubes were very unreliable)</a:t>
            </a:r>
          </a:p>
          <a:p>
            <a:pPr lvl="1">
              <a:defRPr/>
            </a:pPr>
            <a:r>
              <a:rPr lang="en-US" dirty="0">
                <a:latin typeface="Calibri" panose="020F0502020204030204" pitchFamily="34" charset="0"/>
                <a:cs typeface="Calibri" panose="020F0502020204030204" pitchFamily="34" charset="0"/>
              </a:rPr>
              <a:t>Because these units were smaller, they were closer together providing a speedup over vacuum tubes</a:t>
            </a:r>
          </a:p>
          <a:p>
            <a:pPr lvl="1">
              <a:defRPr/>
            </a:pPr>
            <a:r>
              <a:rPr lang="en-US" dirty="0">
                <a:latin typeface="Calibri" panose="020F0502020204030204" pitchFamily="34" charset="0"/>
                <a:cs typeface="Calibri" panose="020F0502020204030204" pitchFamily="34" charset="0"/>
              </a:rPr>
              <a:t>Various programming languages introduced (assembly, high-level)</a:t>
            </a:r>
          </a:p>
          <a:p>
            <a:pPr lvl="1">
              <a:defRPr/>
            </a:pPr>
            <a:r>
              <a:rPr lang="en-US" dirty="0">
                <a:latin typeface="Calibri" panose="020F0502020204030204" pitchFamily="34" charset="0"/>
                <a:cs typeface="Calibri" panose="020F0502020204030204" pitchFamily="34" charset="0"/>
              </a:rPr>
              <a:t>Rudimentary OS developed</a:t>
            </a:r>
          </a:p>
          <a:p>
            <a:pPr lvl="1">
              <a:defRPr/>
            </a:pPr>
            <a:r>
              <a:rPr lang="en-US" dirty="0">
                <a:latin typeface="Calibri" panose="020F0502020204030204" pitchFamily="34" charset="0"/>
                <a:cs typeface="Calibri" panose="020F0502020204030204" pitchFamily="34" charset="0"/>
              </a:rPr>
              <a:t>The first supercomputer was introduced, CDC 6600 ($10 million)</a:t>
            </a:r>
          </a:p>
        </p:txBody>
      </p:sp>
      <p:pic>
        <p:nvPicPr>
          <p:cNvPr id="34821" name="Picture 8" descr="TRANS"/>
          <p:cNvPicPr>
            <a:picLocks noChangeAspect="1" noChangeArrowheads="1"/>
          </p:cNvPicPr>
          <p:nvPr/>
        </p:nvPicPr>
        <p:blipFill>
          <a:blip r:embed="rId2" cstate="print"/>
          <a:srcRect l="8496"/>
          <a:stretch>
            <a:fillRect/>
          </a:stretch>
        </p:blipFill>
        <p:spPr bwMode="auto">
          <a:xfrm>
            <a:off x="5791201" y="5181600"/>
            <a:ext cx="1725084"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1B2D5F-8AE6-6D9D-19E9-A683EC55605E}"/>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413583A3-7A22-2C6B-012B-7974259F9613}"/>
              </a:ext>
            </a:extLst>
          </p:cNvPr>
          <p:cNvSpPr>
            <a:spLocks noGrp="1"/>
          </p:cNvSpPr>
          <p:nvPr>
            <p:ph idx="1"/>
          </p:nvPr>
        </p:nvSpPr>
        <p:spPr/>
        <p:txBody>
          <a:bodyPr/>
          <a:lstStyle/>
          <a:p>
            <a:r>
              <a:rPr lang="en-IN"/>
              <a:t>Advantages</a:t>
            </a:r>
            <a:endParaRPr lang="en-IN" dirty="0"/>
          </a:p>
          <a:p>
            <a:pPr lvl="1"/>
            <a:r>
              <a:rPr lang="en-IN" dirty="0"/>
              <a:t>Easy to implement</a:t>
            </a:r>
          </a:p>
          <a:p>
            <a:pPr lvl="1"/>
            <a:r>
              <a:rPr lang="en-IN" dirty="0"/>
              <a:t>Simple method</a:t>
            </a:r>
          </a:p>
          <a:p>
            <a:pPr lvl="1"/>
            <a:r>
              <a:rPr lang="en-IN" dirty="0"/>
              <a:t>Used error detection </a:t>
            </a:r>
          </a:p>
          <a:p>
            <a:r>
              <a:rPr lang="en-IN" dirty="0"/>
              <a:t>Demerits</a:t>
            </a:r>
          </a:p>
          <a:p>
            <a:pPr lvl="1"/>
            <a:r>
              <a:rPr lang="en-IN" dirty="0"/>
              <a:t>No error correction</a:t>
            </a:r>
          </a:p>
        </p:txBody>
      </p:sp>
      <p:sp>
        <p:nvSpPr>
          <p:cNvPr id="4" name="Footer Placeholder 3">
            <a:extLst>
              <a:ext uri="{FF2B5EF4-FFF2-40B4-BE49-F238E27FC236}">
                <a16:creationId xmlns="" xmlns:a16="http://schemas.microsoft.com/office/drawing/2014/main" id="{0094C734-BF6B-49B5-360D-EB874457D50E}"/>
              </a:ext>
            </a:extLst>
          </p:cNvPr>
          <p:cNvSpPr>
            <a:spLocks noGrp="1"/>
          </p:cNvSpPr>
          <p:nvPr>
            <p:ph type="ftr" sz="quarter" idx="11"/>
          </p:nvPr>
        </p:nvSpPr>
        <p:spPr/>
        <p:txBody>
          <a:bodyPr/>
          <a:lstStyle/>
          <a:p>
            <a:r>
              <a:rPr lang="en-US"/>
              <a:t>21CSS201T-COA   </a:t>
            </a:r>
          </a:p>
        </p:txBody>
      </p:sp>
      <p:sp>
        <p:nvSpPr>
          <p:cNvPr id="5" name="Slide Number Placeholder 4">
            <a:extLst>
              <a:ext uri="{FF2B5EF4-FFF2-40B4-BE49-F238E27FC236}">
                <a16:creationId xmlns="" xmlns:a16="http://schemas.microsoft.com/office/drawing/2014/main" id="{347D9D64-2111-C985-ACD8-FB72C49E72C9}"/>
              </a:ext>
            </a:extLst>
          </p:cNvPr>
          <p:cNvSpPr>
            <a:spLocks noGrp="1"/>
          </p:cNvSpPr>
          <p:nvPr>
            <p:ph type="sldNum" sz="quarter" idx="12"/>
          </p:nvPr>
        </p:nvSpPr>
        <p:spPr/>
        <p:txBody>
          <a:bodyPr/>
          <a:lstStyle/>
          <a:p>
            <a:fld id="{9B618960-8005-486C-9A75-10CB2AAC16F9}" type="slidenum">
              <a:rPr lang="en-US" smtClean="0"/>
              <a:pPr/>
              <a:t>90</a:t>
            </a:fld>
            <a:endParaRPr lang="en-US"/>
          </a:p>
        </p:txBody>
      </p:sp>
    </p:spTree>
    <p:extLst>
      <p:ext uri="{BB962C8B-B14F-4D97-AF65-F5344CB8AC3E}">
        <p14:creationId xmlns="" xmlns:p14="http://schemas.microsoft.com/office/powerpoint/2010/main" val="35629224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p:cNvSpPr>
            <a:spLocks noGrp="1"/>
          </p:cNvSpPr>
          <p:nvPr>
            <p:ph type="sldNum" sz="quarter" idx="10"/>
          </p:nvPr>
        </p:nvSpPr>
        <p:spPr>
          <a:noFill/>
          <a:ln>
            <a:miter lim="800000"/>
            <a:headEnd/>
            <a:tailEnd/>
          </a:ln>
        </p:spPr>
        <p:txBody>
          <a:bodyPr/>
          <a:lstStyle/>
          <a:p>
            <a:r>
              <a:rPr lang="en-US" altLang="en-US"/>
              <a:t>Chapter 1            </a:t>
            </a:r>
            <a:fld id="{B99D591F-420C-47FA-8D68-749EC9332AA2}" type="slidenum">
              <a:rPr lang="en-US" altLang="en-US"/>
              <a:pPr/>
              <a:t>91</a:t>
            </a:fld>
            <a:endParaRPr lang="en-US" altLang="en-US"/>
          </a:p>
        </p:txBody>
      </p:sp>
      <p:sp>
        <p:nvSpPr>
          <p:cNvPr id="61443" name="Rectangle 2"/>
          <p:cNvSpPr>
            <a:spLocks noGrp="1" noChangeArrowheads="1"/>
          </p:cNvSpPr>
          <p:nvPr>
            <p:ph type="title"/>
          </p:nvPr>
        </p:nvSpPr>
        <p:spPr/>
        <p:txBody>
          <a:bodyPr/>
          <a:lstStyle/>
          <a:p>
            <a:r>
              <a:rPr lang="en-US" altLang="en-US" sz="3600"/>
              <a:t>Warning: Conversion or Coding?</a:t>
            </a:r>
          </a:p>
        </p:txBody>
      </p:sp>
      <p:sp>
        <p:nvSpPr>
          <p:cNvPr id="61444" name="Rectangle 3"/>
          <p:cNvSpPr>
            <a:spLocks noGrp="1" noChangeArrowheads="1"/>
          </p:cNvSpPr>
          <p:nvPr>
            <p:ph type="body" idx="1"/>
          </p:nvPr>
        </p:nvSpPr>
        <p:spPr/>
        <p:txBody>
          <a:bodyPr/>
          <a:lstStyle/>
          <a:p>
            <a:r>
              <a:rPr lang="en-US" altLang="en-US" b="1">
                <a:cs typeface="Times New Roman" pitchFamily="18" charset="0"/>
              </a:rPr>
              <a:t>Do </a:t>
            </a:r>
            <a:r>
              <a:rPr lang="en-US" altLang="en-US" b="1" u="sng">
                <a:cs typeface="Times New Roman" pitchFamily="18" charset="0"/>
              </a:rPr>
              <a:t>NOT</a:t>
            </a:r>
            <a:r>
              <a:rPr lang="en-US" altLang="en-US" b="1">
                <a:cs typeface="Times New Roman" pitchFamily="18" charset="0"/>
              </a:rPr>
              <a:t> mix up </a:t>
            </a:r>
            <a:r>
              <a:rPr lang="en-US" altLang="en-US" b="1" u="sng">
                <a:cs typeface="Times New Roman" pitchFamily="18" charset="0"/>
              </a:rPr>
              <a:t>conversion</a:t>
            </a:r>
            <a:r>
              <a:rPr lang="en-US" altLang="en-US" b="1">
                <a:cs typeface="Times New Roman" pitchFamily="18" charset="0"/>
              </a:rPr>
              <a:t> of a decimal number to a binary number with </a:t>
            </a:r>
            <a:r>
              <a:rPr lang="en-US" altLang="en-US" b="1" u="sng">
                <a:cs typeface="Times New Roman" pitchFamily="18" charset="0"/>
              </a:rPr>
              <a:t>coding</a:t>
            </a:r>
            <a:r>
              <a:rPr lang="en-US" altLang="en-US" b="1">
                <a:cs typeface="Times New Roman" pitchFamily="18" charset="0"/>
              </a:rPr>
              <a:t> a decimal number with a BINARY CODE. </a:t>
            </a:r>
            <a:endParaRPr lang="en-US" altLang="en-US">
              <a:cs typeface="Times New Roman" pitchFamily="18" charset="0"/>
            </a:endParaRPr>
          </a:p>
          <a:p>
            <a:r>
              <a:rPr lang="en-US" altLang="en-US" sz="4000" b="1">
                <a:cs typeface="Times New Roman" pitchFamily="18" charset="0"/>
              </a:rPr>
              <a:t>13</a:t>
            </a:r>
            <a:r>
              <a:rPr lang="en-US" altLang="en-US" sz="4000" b="1" baseline="-25000">
                <a:cs typeface="Times New Roman" pitchFamily="18" charset="0"/>
              </a:rPr>
              <a:t>10</a:t>
            </a:r>
            <a:r>
              <a:rPr lang="en-US" altLang="en-US" sz="4000" b="1">
                <a:cs typeface="Times New Roman" pitchFamily="18" charset="0"/>
              </a:rPr>
              <a:t> = 1101</a:t>
            </a:r>
            <a:r>
              <a:rPr lang="en-US" altLang="en-US" sz="4000" b="1" baseline="-25000">
                <a:cs typeface="Times New Roman" pitchFamily="18" charset="0"/>
              </a:rPr>
              <a:t>2</a:t>
            </a:r>
            <a:r>
              <a:rPr lang="en-US" altLang="en-US" sz="4000" b="1">
                <a:cs typeface="Times New Roman" pitchFamily="18" charset="0"/>
              </a:rPr>
              <a:t> (This is </a:t>
            </a:r>
            <a:r>
              <a:rPr lang="en-US" altLang="en-US" sz="4000" b="1" u="sng">
                <a:cs typeface="Times New Roman" pitchFamily="18" charset="0"/>
              </a:rPr>
              <a:t>conversion</a:t>
            </a:r>
            <a:r>
              <a:rPr lang="en-US" altLang="en-US" sz="4000" b="1">
                <a:cs typeface="Times New Roman" pitchFamily="18" charset="0"/>
              </a:rPr>
              <a:t>) </a:t>
            </a:r>
            <a:endParaRPr lang="en-US" altLang="en-US" sz="4000">
              <a:cs typeface="Times New Roman" pitchFamily="18" charset="0"/>
            </a:endParaRPr>
          </a:p>
          <a:p>
            <a:r>
              <a:rPr lang="en-US" altLang="en-US" sz="4000" b="1">
                <a:cs typeface="Times New Roman" pitchFamily="18" charset="0"/>
              </a:rPr>
              <a:t>13  </a:t>
            </a:r>
            <a:r>
              <a:rPr lang="en-US" altLang="en-US" sz="4000" b="1">
                <a:cs typeface="Times New Roman" pitchFamily="18" charset="0"/>
                <a:sym typeface="Symbol" pitchFamily="18" charset="2"/>
              </a:rPr>
              <a:t></a:t>
            </a:r>
            <a:r>
              <a:rPr lang="en-US" altLang="en-US" sz="4000" b="1">
                <a:cs typeface="Times New Roman" pitchFamily="18" charset="0"/>
              </a:rPr>
              <a:t> 0001|0011 (This is </a:t>
            </a:r>
            <a:r>
              <a:rPr lang="en-US" altLang="en-US" sz="4000" b="1" u="sng">
                <a:cs typeface="Times New Roman" pitchFamily="18" charset="0"/>
              </a:rPr>
              <a:t>coding</a:t>
            </a:r>
            <a:r>
              <a:rPr lang="en-US" altLang="en-US" sz="4000" b="1">
                <a:cs typeface="Times New Roman" pitchFamily="18" charset="0"/>
              </a:rPr>
              <a:t>)</a:t>
            </a:r>
            <a:endParaRPr lang="en-US" altLang="en-US" sz="36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p:cNvSpPr>
            <a:spLocks noGrp="1"/>
          </p:cNvSpPr>
          <p:nvPr>
            <p:ph type="sldNum" sz="quarter" idx="10"/>
          </p:nvPr>
        </p:nvSpPr>
        <p:spPr>
          <a:noFill/>
          <a:ln>
            <a:miter lim="800000"/>
            <a:headEnd/>
            <a:tailEnd/>
          </a:ln>
        </p:spPr>
        <p:txBody>
          <a:bodyPr/>
          <a:lstStyle/>
          <a:p>
            <a:r>
              <a:rPr lang="en-US" altLang="en-US"/>
              <a:t>Chapter 1            </a:t>
            </a:r>
            <a:fld id="{BECBA555-AC4E-4C8A-8C0A-6E39977E3860}" type="slidenum">
              <a:rPr lang="en-US" altLang="en-US"/>
              <a:pPr/>
              <a:t>92</a:t>
            </a:fld>
            <a:endParaRPr lang="en-US" altLang="en-US"/>
          </a:p>
        </p:txBody>
      </p:sp>
      <p:sp>
        <p:nvSpPr>
          <p:cNvPr id="62467" name="Rectangle 2"/>
          <p:cNvSpPr>
            <a:spLocks noGrp="1" noChangeArrowheads="1"/>
          </p:cNvSpPr>
          <p:nvPr>
            <p:ph type="title"/>
          </p:nvPr>
        </p:nvSpPr>
        <p:spPr/>
        <p:txBody>
          <a:bodyPr/>
          <a:lstStyle/>
          <a:p>
            <a:r>
              <a:rPr lang="en-US" altLang="en-US" sz="3600"/>
              <a:t>Binary Arithmetic</a:t>
            </a:r>
          </a:p>
        </p:txBody>
      </p:sp>
      <p:sp>
        <p:nvSpPr>
          <p:cNvPr id="62468" name="Rectangle 3"/>
          <p:cNvSpPr>
            <a:spLocks noGrp="1" noChangeArrowheads="1"/>
          </p:cNvSpPr>
          <p:nvPr>
            <p:ph type="body" idx="1"/>
          </p:nvPr>
        </p:nvSpPr>
        <p:spPr/>
        <p:txBody>
          <a:bodyPr/>
          <a:lstStyle/>
          <a:p>
            <a:r>
              <a:rPr lang="en-US" altLang="en-US" sz="3600" b="1"/>
              <a:t>Single Bit Addition with Carry</a:t>
            </a:r>
          </a:p>
          <a:p>
            <a:r>
              <a:rPr lang="en-US" altLang="en-US" sz="3600" b="1"/>
              <a:t>Multiple Bit Addition</a:t>
            </a:r>
          </a:p>
          <a:p>
            <a:r>
              <a:rPr lang="en-US" altLang="en-US" sz="3600" b="1"/>
              <a:t>Single Bit Subtraction with Borrow</a:t>
            </a:r>
          </a:p>
          <a:p>
            <a:r>
              <a:rPr lang="en-US" altLang="en-US" sz="3600" b="1"/>
              <a:t>Multiple Bit Subtraction</a:t>
            </a:r>
          </a:p>
          <a:p>
            <a:r>
              <a:rPr lang="en-US" altLang="en-US" sz="3600" b="1"/>
              <a:t>Multiplication</a:t>
            </a:r>
          </a:p>
          <a:p>
            <a:r>
              <a:rPr lang="en-US" altLang="en-US" sz="3600" b="1"/>
              <a:t>BCD Addition</a:t>
            </a:r>
          </a:p>
          <a:p>
            <a:endParaRPr lang="en-US" altLang="en-US" sz="3600" b="1"/>
          </a:p>
          <a:p>
            <a:endParaRPr lang="en-US" altLang="en-US"/>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a:ln>
            <a:miter lim="800000"/>
            <a:headEnd/>
            <a:tailEnd/>
          </a:ln>
        </p:spPr>
        <p:txBody>
          <a:bodyPr/>
          <a:lstStyle/>
          <a:p>
            <a:r>
              <a:rPr lang="en-US" altLang="en-US"/>
              <a:t>Chapter 1            </a:t>
            </a:r>
            <a:fld id="{09BCF983-A6EC-4D0F-888A-004B78DAB579}" type="slidenum">
              <a:rPr lang="en-US" altLang="en-US"/>
              <a:pPr/>
              <a:t>93</a:t>
            </a:fld>
            <a:endParaRPr lang="en-US" altLang="en-US"/>
          </a:p>
        </p:txBody>
      </p:sp>
      <p:sp>
        <p:nvSpPr>
          <p:cNvPr id="64515" name="Rectangle 2"/>
          <p:cNvSpPr>
            <a:spLocks noGrp="1" noChangeArrowheads="1"/>
          </p:cNvSpPr>
          <p:nvPr>
            <p:ph type="body" idx="1"/>
          </p:nvPr>
        </p:nvSpPr>
        <p:spPr/>
        <p:txBody>
          <a:bodyPr>
            <a:normAutofit/>
          </a:bodyPr>
          <a:lstStyle/>
          <a:p>
            <a:pPr>
              <a:lnSpc>
                <a:spcPct val="90000"/>
              </a:lnSpc>
            </a:pPr>
            <a:r>
              <a:rPr lang="en-US" altLang="en-US" sz="3600" b="1">
                <a:cs typeface="Times New Roman" pitchFamily="18" charset="0"/>
              </a:rPr>
              <a:t>Extending this to two multiple bit examples:</a:t>
            </a:r>
          </a:p>
          <a:p>
            <a:pPr>
              <a:lnSpc>
                <a:spcPct val="90000"/>
              </a:lnSpc>
              <a:buClr>
                <a:schemeClr val="tx1"/>
              </a:buClr>
              <a:buFont typeface="Wingdings" pitchFamily="2" charset="2"/>
              <a:buNone/>
            </a:pPr>
            <a:r>
              <a:rPr lang="en-US" altLang="en-US" sz="4000" b="1">
                <a:cs typeface="Times New Roman" pitchFamily="18" charset="0"/>
              </a:rPr>
              <a:t>Carries		 	 </a:t>
            </a:r>
            <a:r>
              <a:rPr lang="en-US" altLang="en-US" sz="4000" b="1" u="sng">
                <a:cs typeface="Times New Roman" pitchFamily="18" charset="0"/>
              </a:rPr>
              <a:t>0</a:t>
            </a:r>
            <a:r>
              <a:rPr lang="en-US" altLang="en-US" sz="4000" b="1">
                <a:cs typeface="Times New Roman" pitchFamily="18" charset="0"/>
              </a:rPr>
              <a:t>            </a:t>
            </a:r>
            <a:r>
              <a:rPr lang="en-US" altLang="en-US" sz="4000" b="1" u="sng">
                <a:cs typeface="Times New Roman" pitchFamily="18" charset="0"/>
              </a:rPr>
              <a:t>0</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Augend	       01100     10110 </a:t>
            </a:r>
          </a:p>
          <a:p>
            <a:pPr>
              <a:lnSpc>
                <a:spcPct val="90000"/>
              </a:lnSpc>
              <a:buClr>
                <a:schemeClr val="tx1"/>
              </a:buClr>
              <a:buFont typeface="Wingdings" pitchFamily="2" charset="2"/>
              <a:buNone/>
            </a:pPr>
            <a:r>
              <a:rPr lang="en-US" altLang="en-US" sz="4000" b="1">
                <a:cs typeface="Times New Roman" pitchFamily="18" charset="0"/>
              </a:rPr>
              <a:t>Addend     </a:t>
            </a:r>
            <a:r>
              <a:rPr lang="en-US" altLang="en-US" b="1">
                <a:cs typeface="Times New Roman" pitchFamily="18" charset="0"/>
              </a:rPr>
              <a:t> </a:t>
            </a:r>
            <a:r>
              <a:rPr lang="en-US" altLang="en-US" sz="4000" b="1" u="sng">
                <a:cs typeface="Times New Roman" pitchFamily="18" charset="0"/>
              </a:rPr>
              <a:t>+10001</a:t>
            </a:r>
            <a:r>
              <a:rPr lang="en-US" altLang="en-US" sz="4000" b="1">
                <a:cs typeface="Times New Roman" pitchFamily="18" charset="0"/>
              </a:rPr>
              <a:t>  </a:t>
            </a:r>
            <a:r>
              <a:rPr lang="en-US" altLang="en-US" b="1">
                <a:cs typeface="Times New Roman" pitchFamily="18" charset="0"/>
              </a:rPr>
              <a:t> </a:t>
            </a:r>
            <a:r>
              <a:rPr lang="en-US" altLang="en-US" sz="4000" b="1" u="sng">
                <a:cs typeface="Times New Roman" pitchFamily="18" charset="0"/>
              </a:rPr>
              <a:t>+10111</a:t>
            </a:r>
            <a:endParaRPr lang="en-US" altLang="en-US" sz="4000" b="1">
              <a:cs typeface="Times New Roman" pitchFamily="18" charset="0"/>
            </a:endParaRPr>
          </a:p>
          <a:p>
            <a:pPr>
              <a:lnSpc>
                <a:spcPct val="90000"/>
              </a:lnSpc>
              <a:buClr>
                <a:schemeClr val="tx1"/>
              </a:buClr>
              <a:buFont typeface="Wingdings" pitchFamily="2" charset="2"/>
              <a:buNone/>
            </a:pPr>
            <a:r>
              <a:rPr lang="en-US" altLang="en-US" sz="4000" b="1">
                <a:cs typeface="Times New Roman" pitchFamily="18" charset="0"/>
              </a:rPr>
              <a:t>Sum</a:t>
            </a:r>
          </a:p>
          <a:p>
            <a:pPr>
              <a:lnSpc>
                <a:spcPct val="90000"/>
              </a:lnSpc>
            </a:pPr>
            <a:r>
              <a:rPr lang="en-US" altLang="en-US" b="1"/>
              <a:t>Note:  The </a:t>
            </a:r>
            <a:r>
              <a:rPr lang="en-US" altLang="en-US" b="1" u="sng"/>
              <a:t>0</a:t>
            </a:r>
            <a:r>
              <a:rPr lang="en-US" altLang="en-US" b="1"/>
              <a:t> is the default Carry-In to the least significant bit.</a:t>
            </a:r>
          </a:p>
        </p:txBody>
      </p:sp>
      <p:sp>
        <p:nvSpPr>
          <p:cNvPr id="64516" name="Rectangle 3"/>
          <p:cNvSpPr>
            <a:spLocks noGrp="1" noChangeArrowheads="1"/>
          </p:cNvSpPr>
          <p:nvPr>
            <p:ph type="title"/>
          </p:nvPr>
        </p:nvSpPr>
        <p:spPr>
          <a:xfrm>
            <a:off x="2209800" y="228600"/>
            <a:ext cx="6934200" cy="838200"/>
          </a:xfrm>
        </p:spPr>
        <p:txBody>
          <a:bodyPr/>
          <a:lstStyle/>
          <a:p>
            <a:r>
              <a:rPr lang="en-US" altLang="en-US"/>
              <a:t>Multiple Bit Binary Addition</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a:ln>
            <a:miter lim="800000"/>
            <a:headEnd/>
            <a:tailEnd/>
          </a:ln>
        </p:spPr>
        <p:txBody>
          <a:bodyPr/>
          <a:lstStyle/>
          <a:p>
            <a:r>
              <a:rPr lang="en-US" altLang="en-US"/>
              <a:t>Chapter 1            </a:t>
            </a:r>
            <a:fld id="{738FB5F6-FD3E-40BD-9CC8-CF49AD0EF6D7}" type="slidenum">
              <a:rPr lang="en-US" altLang="en-US"/>
              <a:pPr/>
              <a:t>94</a:t>
            </a:fld>
            <a:endParaRPr lang="en-US" altLang="en-US"/>
          </a:p>
        </p:txBody>
      </p:sp>
      <p:sp>
        <p:nvSpPr>
          <p:cNvPr id="66563" name="Rectangle 2"/>
          <p:cNvSpPr>
            <a:spLocks noGrp="1" noChangeArrowheads="1"/>
          </p:cNvSpPr>
          <p:nvPr>
            <p:ph type="body" idx="1"/>
          </p:nvPr>
        </p:nvSpPr>
        <p:spPr>
          <a:xfrm>
            <a:off x="1415480" y="1225550"/>
            <a:ext cx="8979470" cy="4939754"/>
          </a:xfrm>
        </p:spPr>
        <p:txBody>
          <a:bodyPr/>
          <a:lstStyle/>
          <a:p>
            <a:r>
              <a:rPr lang="en-US" altLang="en-US" b="1">
                <a:cs typeface="Times New Roman" pitchFamily="18" charset="0"/>
              </a:rPr>
              <a:t>Given two binary digits (X,Y), a borrow in (Z) we get the following difference (S) and borrow (B):</a:t>
            </a:r>
          </a:p>
          <a:p>
            <a:r>
              <a:rPr lang="en-US" altLang="en-US" b="1">
                <a:cs typeface="Times New Roman" pitchFamily="18" charset="0"/>
              </a:rPr>
              <a:t>Borrow in (Z) of 0:</a:t>
            </a: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pPr>
              <a:buClr>
                <a:schemeClr val="tx1"/>
              </a:buClr>
              <a:buFont typeface="Wingdings" pitchFamily="2" charset="2"/>
              <a:buNone/>
            </a:pPr>
            <a:endParaRPr lang="en-US" altLang="en-US" b="1">
              <a:cs typeface="Times New Roman" pitchFamily="18" charset="0"/>
            </a:endParaRPr>
          </a:p>
          <a:p>
            <a:r>
              <a:rPr lang="en-US" altLang="en-US" b="1">
                <a:cs typeface="Times New Roman" pitchFamily="18" charset="0"/>
              </a:rPr>
              <a:t>Borrow in (Z) of 1:  </a:t>
            </a:r>
          </a:p>
        </p:txBody>
      </p:sp>
      <p:sp>
        <p:nvSpPr>
          <p:cNvPr id="66564" name="Text Box 3"/>
          <p:cNvSpPr>
            <a:spLocks noGrp="1" noChangeArrowheads="1"/>
          </p:cNvSpPr>
          <p:nvPr>
            <p:ph type="title"/>
          </p:nvPr>
        </p:nvSpPr>
        <p:spPr>
          <a:xfrm>
            <a:off x="911424" y="228600"/>
            <a:ext cx="9497815" cy="838200"/>
          </a:xfrm>
          <a:noFill/>
        </p:spPr>
        <p:txBody>
          <a:bodyPr>
            <a:normAutofit/>
          </a:bodyPr>
          <a:lstStyle/>
          <a:p>
            <a:pPr>
              <a:spcBef>
                <a:spcPct val="50000"/>
              </a:spcBef>
              <a:buFont typeface="Wingdings" pitchFamily="2" charset="2"/>
              <a:buNone/>
            </a:pPr>
            <a:r>
              <a:rPr lang="en-US" altLang="en-US" dirty="0"/>
              <a:t>Single Bit Binary Subtraction with Borrow</a:t>
            </a:r>
          </a:p>
        </p:txBody>
      </p:sp>
      <p:grpSp>
        <p:nvGrpSpPr>
          <p:cNvPr id="2" name="Group 4"/>
          <p:cNvGrpSpPr>
            <a:grpSpLocks/>
          </p:cNvGrpSpPr>
          <p:nvPr/>
        </p:nvGrpSpPr>
        <p:grpSpPr bwMode="auto">
          <a:xfrm>
            <a:off x="4821238" y="4221164"/>
            <a:ext cx="5480050" cy="2130425"/>
            <a:chOff x="43" y="0"/>
            <a:chExt cx="2688" cy="2072"/>
          </a:xfrm>
        </p:grpSpPr>
        <p:sp>
          <p:nvSpPr>
            <p:cNvPr id="66613" name="Rectangle 5"/>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614" name="Rectangle 6"/>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5" name="Rectangle 7"/>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16" name="Rectangle 8"/>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7" name="Rectangle 9"/>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18" name="Rectangle 10"/>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19" name="Rectangle 11"/>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0" name="Rectangle 12"/>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1" name="Rectangle 13"/>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sp>
          <p:nvSpPr>
            <p:cNvPr id="66622" name="Rectangle 14"/>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623" name="Rectangle 15"/>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4" name="Rectangle 16"/>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5" name="Rectangle 17"/>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6" name="Rectangle 18"/>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627" name="Rectangle 19"/>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28" name="Rectangle 20"/>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629" name="Rectangle 21"/>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30" name="Rectangle 22"/>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3" name="Group 23"/>
            <p:cNvGrpSpPr>
              <a:grpSpLocks/>
            </p:cNvGrpSpPr>
            <p:nvPr/>
          </p:nvGrpSpPr>
          <p:grpSpPr bwMode="auto">
            <a:xfrm>
              <a:off x="43" y="1036"/>
              <a:ext cx="480" cy="659"/>
              <a:chOff x="0" y="8252"/>
              <a:chExt cx="480" cy="659"/>
            </a:xfrm>
          </p:grpSpPr>
          <p:sp>
            <p:nvSpPr>
              <p:cNvPr id="66657" name="Rectangle 24"/>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8" name="Rectangle 25"/>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632" name="Rectangle 26"/>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4" name="Group 27"/>
            <p:cNvGrpSpPr>
              <a:grpSpLocks/>
            </p:cNvGrpSpPr>
            <p:nvPr/>
          </p:nvGrpSpPr>
          <p:grpSpPr bwMode="auto">
            <a:xfrm>
              <a:off x="691" y="1036"/>
              <a:ext cx="373" cy="629"/>
              <a:chOff x="0" y="9154"/>
              <a:chExt cx="373" cy="629"/>
            </a:xfrm>
          </p:grpSpPr>
          <p:sp>
            <p:nvSpPr>
              <p:cNvPr id="66655" name="Rectangle 28"/>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6" name="Rectangle 29"/>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634" name="Rectangle 30"/>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5" name="Group 31"/>
            <p:cNvGrpSpPr>
              <a:grpSpLocks/>
            </p:cNvGrpSpPr>
            <p:nvPr/>
          </p:nvGrpSpPr>
          <p:grpSpPr bwMode="auto">
            <a:xfrm>
              <a:off x="1254" y="1036"/>
              <a:ext cx="386" cy="659"/>
              <a:chOff x="-1" y="10056"/>
              <a:chExt cx="386" cy="659"/>
            </a:xfrm>
          </p:grpSpPr>
          <p:sp>
            <p:nvSpPr>
              <p:cNvPr id="66653" name="Rectangle 32"/>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4" name="Rectangle 33"/>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636" name="Rectangle 34"/>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6" name="Group 35"/>
            <p:cNvGrpSpPr>
              <a:grpSpLocks/>
            </p:cNvGrpSpPr>
            <p:nvPr/>
          </p:nvGrpSpPr>
          <p:grpSpPr bwMode="auto">
            <a:xfrm>
              <a:off x="1819" y="1036"/>
              <a:ext cx="373" cy="659"/>
              <a:chOff x="0" y="10958"/>
              <a:chExt cx="373" cy="659"/>
            </a:xfrm>
          </p:grpSpPr>
          <p:sp>
            <p:nvSpPr>
              <p:cNvPr id="66651" name="Rectangle 36"/>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2" name="Rectangle 37"/>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638" name="Rectangle 38"/>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7" name="Group 39"/>
            <p:cNvGrpSpPr>
              <a:grpSpLocks/>
            </p:cNvGrpSpPr>
            <p:nvPr/>
          </p:nvGrpSpPr>
          <p:grpSpPr bwMode="auto">
            <a:xfrm>
              <a:off x="2371" y="1036"/>
              <a:ext cx="360" cy="629"/>
              <a:chOff x="0" y="11860"/>
              <a:chExt cx="360" cy="629"/>
            </a:xfrm>
          </p:grpSpPr>
          <p:sp>
            <p:nvSpPr>
              <p:cNvPr id="66649" name="Rectangle 40"/>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50" name="Rectangle 41"/>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640" name="Rectangle 42"/>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641" name="Rectangle 43"/>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2" name="Rectangle 44"/>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11</a:t>
              </a:r>
              <a:endParaRPr lang="en-US" altLang="en-US" sz="2000"/>
            </a:p>
          </p:txBody>
        </p:sp>
        <p:sp>
          <p:nvSpPr>
            <p:cNvPr id="66643" name="Rectangle 45"/>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4" name="Rectangle 46"/>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1 0</a:t>
              </a:r>
            </a:p>
            <a:p>
              <a:pPr algn="r"/>
              <a:endParaRPr lang="en-US" altLang="en-US"/>
            </a:p>
          </p:txBody>
        </p:sp>
        <p:sp>
          <p:nvSpPr>
            <p:cNvPr id="66645" name="Rectangle 47"/>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6" name="Rectangle 48"/>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sp>
          <p:nvSpPr>
            <p:cNvPr id="66647" name="Rectangle 49"/>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48" name="Rectangle 50"/>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grpSp>
      <p:grpSp>
        <p:nvGrpSpPr>
          <p:cNvPr id="8" name="Group 51"/>
          <p:cNvGrpSpPr>
            <a:grpSpLocks/>
          </p:cNvGrpSpPr>
          <p:nvPr/>
        </p:nvGrpSpPr>
        <p:grpSpPr bwMode="auto">
          <a:xfrm>
            <a:off x="4792663" y="2119314"/>
            <a:ext cx="5480050" cy="2130425"/>
            <a:chOff x="43" y="0"/>
            <a:chExt cx="2688" cy="2072"/>
          </a:xfrm>
        </p:grpSpPr>
        <p:sp>
          <p:nvSpPr>
            <p:cNvPr id="66567" name="Rectangle 52"/>
            <p:cNvSpPr>
              <a:spLocks noChangeArrowheads="1"/>
            </p:cNvSpPr>
            <p:nvPr/>
          </p:nvSpPr>
          <p:spPr bwMode="auto">
            <a:xfrm>
              <a:off x="43" y="0"/>
              <a:ext cx="480" cy="518"/>
            </a:xfrm>
            <a:prstGeom prst="rect">
              <a:avLst/>
            </a:prstGeom>
            <a:noFill/>
            <a:ln w="9525">
              <a:noFill/>
              <a:miter lim="800000"/>
              <a:headEnd/>
              <a:tailEnd/>
            </a:ln>
            <a:effectLst/>
          </p:spPr>
          <p:txBody>
            <a:bodyPr/>
            <a:lstStyle/>
            <a:p>
              <a:pPr algn="r"/>
              <a:r>
                <a:rPr lang="en-US" altLang="en-US">
                  <a:cs typeface="Times New Roman" pitchFamily="18" charset="0"/>
                </a:rPr>
                <a:t>Z</a:t>
              </a:r>
            </a:p>
            <a:p>
              <a:pPr algn="r"/>
              <a:endParaRPr lang="en-US" altLang="en-US" sz="2000"/>
            </a:p>
          </p:txBody>
        </p:sp>
        <p:sp>
          <p:nvSpPr>
            <p:cNvPr id="66568" name="Rectangle 53"/>
            <p:cNvSpPr>
              <a:spLocks noChangeArrowheads="1"/>
            </p:cNvSpPr>
            <p:nvPr/>
          </p:nvSpPr>
          <p:spPr bwMode="auto">
            <a:xfrm>
              <a:off x="523" y="0"/>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69" name="Rectangle 54"/>
            <p:cNvSpPr>
              <a:spLocks noChangeArrowheads="1"/>
            </p:cNvSpPr>
            <p:nvPr/>
          </p:nvSpPr>
          <p:spPr bwMode="auto">
            <a:xfrm>
              <a:off x="691"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0" name="Rectangle 55"/>
            <p:cNvSpPr>
              <a:spLocks noChangeArrowheads="1"/>
            </p:cNvSpPr>
            <p:nvPr/>
          </p:nvSpPr>
          <p:spPr bwMode="auto">
            <a:xfrm>
              <a:off x="1063" y="0"/>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1" name="Rectangle 56"/>
            <p:cNvSpPr>
              <a:spLocks noChangeArrowheads="1"/>
            </p:cNvSpPr>
            <p:nvPr/>
          </p:nvSpPr>
          <p:spPr bwMode="auto">
            <a:xfrm>
              <a:off x="1255" y="0"/>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2" name="Rectangle 57"/>
            <p:cNvSpPr>
              <a:spLocks noChangeArrowheads="1"/>
            </p:cNvSpPr>
            <p:nvPr/>
          </p:nvSpPr>
          <p:spPr bwMode="auto">
            <a:xfrm>
              <a:off x="1639"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3" name="Rectangle 58"/>
            <p:cNvSpPr>
              <a:spLocks noChangeArrowheads="1"/>
            </p:cNvSpPr>
            <p:nvPr/>
          </p:nvSpPr>
          <p:spPr bwMode="auto">
            <a:xfrm>
              <a:off x="1819" y="0"/>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4" name="Rectangle 59"/>
            <p:cNvSpPr>
              <a:spLocks noChangeArrowheads="1"/>
            </p:cNvSpPr>
            <p:nvPr/>
          </p:nvSpPr>
          <p:spPr bwMode="auto">
            <a:xfrm>
              <a:off x="2191" y="0"/>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5" name="Rectangle 60"/>
            <p:cNvSpPr>
              <a:spLocks noChangeArrowheads="1"/>
            </p:cNvSpPr>
            <p:nvPr/>
          </p:nvSpPr>
          <p:spPr bwMode="auto">
            <a:xfrm>
              <a:off x="2371" y="0"/>
              <a:ext cx="360"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sz="2000"/>
            </a:p>
          </p:txBody>
        </p:sp>
        <p:sp>
          <p:nvSpPr>
            <p:cNvPr id="66576" name="Rectangle 61"/>
            <p:cNvSpPr>
              <a:spLocks noChangeArrowheads="1"/>
            </p:cNvSpPr>
            <p:nvPr/>
          </p:nvSpPr>
          <p:spPr bwMode="auto">
            <a:xfrm>
              <a:off x="43" y="518"/>
              <a:ext cx="480" cy="518"/>
            </a:xfrm>
            <a:prstGeom prst="rect">
              <a:avLst/>
            </a:prstGeom>
            <a:noFill/>
            <a:ln w="9525">
              <a:noFill/>
              <a:miter lim="800000"/>
              <a:headEnd/>
              <a:tailEnd/>
            </a:ln>
            <a:effectLst/>
          </p:spPr>
          <p:txBody>
            <a:bodyPr/>
            <a:lstStyle/>
            <a:p>
              <a:pPr algn="r"/>
              <a:r>
                <a:rPr lang="en-US" altLang="en-US">
                  <a:cs typeface="Times New Roman" pitchFamily="18" charset="0"/>
                </a:rPr>
                <a:t>X</a:t>
              </a:r>
            </a:p>
            <a:p>
              <a:pPr algn="r"/>
              <a:endParaRPr lang="en-US" altLang="en-US" sz="2000"/>
            </a:p>
          </p:txBody>
        </p:sp>
        <p:sp>
          <p:nvSpPr>
            <p:cNvPr id="66577" name="Rectangle 62"/>
            <p:cNvSpPr>
              <a:spLocks noChangeArrowheads="1"/>
            </p:cNvSpPr>
            <p:nvPr/>
          </p:nvSpPr>
          <p:spPr bwMode="auto">
            <a:xfrm>
              <a:off x="523" y="518"/>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78" name="Rectangle 63"/>
            <p:cNvSpPr>
              <a:spLocks noChangeArrowheads="1"/>
            </p:cNvSpPr>
            <p:nvPr/>
          </p:nvSpPr>
          <p:spPr bwMode="auto">
            <a:xfrm>
              <a:off x="691" y="518"/>
              <a:ext cx="372"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79" name="Rectangle 64"/>
            <p:cNvSpPr>
              <a:spLocks noChangeArrowheads="1"/>
            </p:cNvSpPr>
            <p:nvPr/>
          </p:nvSpPr>
          <p:spPr bwMode="auto">
            <a:xfrm>
              <a:off x="1063" y="518"/>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0" name="Rectangle 65"/>
            <p:cNvSpPr>
              <a:spLocks noChangeArrowheads="1"/>
            </p:cNvSpPr>
            <p:nvPr/>
          </p:nvSpPr>
          <p:spPr bwMode="auto">
            <a:xfrm>
              <a:off x="1255" y="518"/>
              <a:ext cx="384" cy="518"/>
            </a:xfrm>
            <a:prstGeom prst="rect">
              <a:avLst/>
            </a:prstGeom>
            <a:noFill/>
            <a:ln w="9525">
              <a:noFill/>
              <a:miter lim="800000"/>
              <a:headEnd/>
              <a:tailEnd/>
            </a:ln>
            <a:effectLst/>
          </p:spPr>
          <p:txBody>
            <a:bodyPr/>
            <a:lstStyle/>
            <a:p>
              <a:pPr algn="r"/>
              <a:r>
                <a:rPr lang="en-US" altLang="en-US">
                  <a:cs typeface="Times New Roman" pitchFamily="18" charset="0"/>
                </a:rPr>
                <a:t>0</a:t>
              </a:r>
            </a:p>
            <a:p>
              <a:pPr algn="r"/>
              <a:endParaRPr lang="en-US" altLang="en-US"/>
            </a:p>
          </p:txBody>
        </p:sp>
        <p:sp>
          <p:nvSpPr>
            <p:cNvPr id="66581" name="Rectangle 66"/>
            <p:cNvSpPr>
              <a:spLocks noChangeArrowheads="1"/>
            </p:cNvSpPr>
            <p:nvPr/>
          </p:nvSpPr>
          <p:spPr bwMode="auto">
            <a:xfrm>
              <a:off x="1639"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2" name="Rectangle 67"/>
            <p:cNvSpPr>
              <a:spLocks noChangeArrowheads="1"/>
            </p:cNvSpPr>
            <p:nvPr/>
          </p:nvSpPr>
          <p:spPr bwMode="auto">
            <a:xfrm>
              <a:off x="1819" y="518"/>
              <a:ext cx="372"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a:p>
          </p:txBody>
        </p:sp>
        <p:sp>
          <p:nvSpPr>
            <p:cNvPr id="66583" name="Rectangle 68"/>
            <p:cNvSpPr>
              <a:spLocks noChangeArrowheads="1"/>
            </p:cNvSpPr>
            <p:nvPr/>
          </p:nvSpPr>
          <p:spPr bwMode="auto">
            <a:xfrm>
              <a:off x="2191" y="518"/>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84" name="Rectangle 69"/>
            <p:cNvSpPr>
              <a:spLocks noChangeArrowheads="1"/>
            </p:cNvSpPr>
            <p:nvPr/>
          </p:nvSpPr>
          <p:spPr bwMode="auto">
            <a:xfrm>
              <a:off x="2371" y="518"/>
              <a:ext cx="360" cy="518"/>
            </a:xfrm>
            <a:prstGeom prst="rect">
              <a:avLst/>
            </a:prstGeom>
            <a:noFill/>
            <a:ln w="9525">
              <a:noFill/>
              <a:miter lim="800000"/>
              <a:headEnd/>
              <a:tailEnd/>
            </a:ln>
            <a:effectLst/>
          </p:spPr>
          <p:txBody>
            <a:bodyPr/>
            <a:lstStyle/>
            <a:p>
              <a:pPr algn="r"/>
              <a:r>
                <a:rPr lang="en-US" altLang="en-US">
                  <a:cs typeface="Times New Roman" pitchFamily="18" charset="0"/>
                </a:rPr>
                <a:t>1</a:t>
              </a:r>
            </a:p>
            <a:p>
              <a:pPr algn="r"/>
              <a:endParaRPr lang="en-US" altLang="en-US" sz="2000"/>
            </a:p>
          </p:txBody>
        </p:sp>
        <p:grpSp>
          <p:nvGrpSpPr>
            <p:cNvPr id="9" name="Group 70"/>
            <p:cNvGrpSpPr>
              <a:grpSpLocks/>
            </p:cNvGrpSpPr>
            <p:nvPr/>
          </p:nvGrpSpPr>
          <p:grpSpPr bwMode="auto">
            <a:xfrm>
              <a:off x="43" y="1036"/>
              <a:ext cx="480" cy="659"/>
              <a:chOff x="0" y="8252"/>
              <a:chExt cx="480" cy="659"/>
            </a:xfrm>
          </p:grpSpPr>
          <p:sp>
            <p:nvSpPr>
              <p:cNvPr id="66611" name="Rectangle 71"/>
              <p:cNvSpPr>
                <a:spLocks noChangeArrowheads="1"/>
              </p:cNvSpPr>
              <p:nvPr/>
            </p:nvSpPr>
            <p:spPr bwMode="auto">
              <a:xfrm>
                <a:off x="0" y="8252"/>
                <a:ext cx="48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2" name="Rectangle 72"/>
              <p:cNvSpPr>
                <a:spLocks noChangeArrowheads="1"/>
              </p:cNvSpPr>
              <p:nvPr/>
            </p:nvSpPr>
            <p:spPr bwMode="auto">
              <a:xfrm>
                <a:off x="0" y="8252"/>
                <a:ext cx="480"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 Y</a:t>
                </a:r>
              </a:p>
              <a:p>
                <a:pPr algn="r"/>
                <a:endParaRPr lang="en-US" altLang="en-US" sz="2000"/>
              </a:p>
            </p:txBody>
          </p:sp>
        </p:grpSp>
        <p:sp>
          <p:nvSpPr>
            <p:cNvPr id="66586" name="Rectangle 73"/>
            <p:cNvSpPr>
              <a:spLocks noChangeArrowheads="1"/>
            </p:cNvSpPr>
            <p:nvPr/>
          </p:nvSpPr>
          <p:spPr bwMode="auto">
            <a:xfrm>
              <a:off x="523" y="1036"/>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0" name="Group 74"/>
            <p:cNvGrpSpPr>
              <a:grpSpLocks/>
            </p:cNvGrpSpPr>
            <p:nvPr/>
          </p:nvGrpSpPr>
          <p:grpSpPr bwMode="auto">
            <a:xfrm>
              <a:off x="691" y="1036"/>
              <a:ext cx="373" cy="629"/>
              <a:chOff x="0" y="9154"/>
              <a:chExt cx="373" cy="629"/>
            </a:xfrm>
          </p:grpSpPr>
          <p:sp>
            <p:nvSpPr>
              <p:cNvPr id="66609" name="Rectangle 75"/>
              <p:cNvSpPr>
                <a:spLocks noChangeArrowheads="1"/>
              </p:cNvSpPr>
              <p:nvPr/>
            </p:nvSpPr>
            <p:spPr bwMode="auto">
              <a:xfrm>
                <a:off x="0" y="9154"/>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10" name="Rectangle 76"/>
              <p:cNvSpPr>
                <a:spLocks noChangeArrowheads="1"/>
              </p:cNvSpPr>
              <p:nvPr/>
            </p:nvSpPr>
            <p:spPr bwMode="auto">
              <a:xfrm>
                <a:off x="0" y="9154"/>
                <a:ext cx="373"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a:p>
            </p:txBody>
          </p:sp>
        </p:grpSp>
        <p:sp>
          <p:nvSpPr>
            <p:cNvPr id="66588" name="Rectangle 77"/>
            <p:cNvSpPr>
              <a:spLocks noChangeArrowheads="1"/>
            </p:cNvSpPr>
            <p:nvPr/>
          </p:nvSpPr>
          <p:spPr bwMode="auto">
            <a:xfrm>
              <a:off x="1063" y="1036"/>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1" name="Group 78"/>
            <p:cNvGrpSpPr>
              <a:grpSpLocks/>
            </p:cNvGrpSpPr>
            <p:nvPr/>
          </p:nvGrpSpPr>
          <p:grpSpPr bwMode="auto">
            <a:xfrm>
              <a:off x="1254" y="1036"/>
              <a:ext cx="386" cy="659"/>
              <a:chOff x="-1" y="10056"/>
              <a:chExt cx="386" cy="659"/>
            </a:xfrm>
          </p:grpSpPr>
          <p:sp>
            <p:nvSpPr>
              <p:cNvPr id="66607" name="Rectangle 79"/>
              <p:cNvSpPr>
                <a:spLocks noChangeArrowheads="1"/>
              </p:cNvSpPr>
              <p:nvPr/>
            </p:nvSpPr>
            <p:spPr bwMode="auto">
              <a:xfrm>
                <a:off x="0" y="10056"/>
                <a:ext cx="384"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8" name="Rectangle 80"/>
              <p:cNvSpPr>
                <a:spLocks noChangeArrowheads="1"/>
              </p:cNvSpPr>
              <p:nvPr/>
            </p:nvSpPr>
            <p:spPr bwMode="auto">
              <a:xfrm>
                <a:off x="-1" y="10056"/>
                <a:ext cx="386"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sz="2000"/>
              </a:p>
            </p:txBody>
          </p:sp>
        </p:grpSp>
        <p:sp>
          <p:nvSpPr>
            <p:cNvPr id="66590" name="Rectangle 81"/>
            <p:cNvSpPr>
              <a:spLocks noChangeArrowheads="1"/>
            </p:cNvSpPr>
            <p:nvPr/>
          </p:nvSpPr>
          <p:spPr bwMode="auto">
            <a:xfrm>
              <a:off x="1639"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2" name="Group 82"/>
            <p:cNvGrpSpPr>
              <a:grpSpLocks/>
            </p:cNvGrpSpPr>
            <p:nvPr/>
          </p:nvGrpSpPr>
          <p:grpSpPr bwMode="auto">
            <a:xfrm>
              <a:off x="1819" y="1036"/>
              <a:ext cx="373" cy="659"/>
              <a:chOff x="0" y="10958"/>
              <a:chExt cx="373" cy="659"/>
            </a:xfrm>
          </p:grpSpPr>
          <p:sp>
            <p:nvSpPr>
              <p:cNvPr id="66605" name="Rectangle 83"/>
              <p:cNvSpPr>
                <a:spLocks noChangeArrowheads="1"/>
              </p:cNvSpPr>
              <p:nvPr/>
            </p:nvSpPr>
            <p:spPr bwMode="auto">
              <a:xfrm>
                <a:off x="0" y="10958"/>
                <a:ext cx="372"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6" name="Rectangle 84"/>
              <p:cNvSpPr>
                <a:spLocks noChangeArrowheads="1"/>
              </p:cNvSpPr>
              <p:nvPr/>
            </p:nvSpPr>
            <p:spPr bwMode="auto">
              <a:xfrm>
                <a:off x="1" y="10958"/>
                <a:ext cx="372" cy="659"/>
              </a:xfrm>
              <a:prstGeom prst="rect">
                <a:avLst/>
              </a:prstGeom>
              <a:noFill/>
              <a:ln w="9525">
                <a:noFill/>
                <a:miter lim="800000"/>
                <a:headEnd/>
                <a:tailEnd/>
              </a:ln>
              <a:effectLst/>
            </p:spPr>
            <p:txBody>
              <a:bodyPr>
                <a:spAutoFit/>
              </a:bodyPr>
              <a:lstStyle/>
              <a:p>
                <a:pPr algn="r"/>
                <a:r>
                  <a:rPr lang="en-US" altLang="en-US" u="sng">
                    <a:cs typeface="Times New Roman" pitchFamily="18" charset="0"/>
                  </a:rPr>
                  <a:t>-0</a:t>
                </a:r>
              </a:p>
              <a:p>
                <a:pPr algn="r"/>
                <a:endParaRPr lang="en-US" altLang="en-US" sz="2000"/>
              </a:p>
            </p:txBody>
          </p:sp>
        </p:grpSp>
        <p:sp>
          <p:nvSpPr>
            <p:cNvPr id="66592" name="Rectangle 85"/>
            <p:cNvSpPr>
              <a:spLocks noChangeArrowheads="1"/>
            </p:cNvSpPr>
            <p:nvPr/>
          </p:nvSpPr>
          <p:spPr bwMode="auto">
            <a:xfrm>
              <a:off x="2191" y="1036"/>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grpSp>
          <p:nvGrpSpPr>
            <p:cNvPr id="13" name="Group 86"/>
            <p:cNvGrpSpPr>
              <a:grpSpLocks/>
            </p:cNvGrpSpPr>
            <p:nvPr/>
          </p:nvGrpSpPr>
          <p:grpSpPr bwMode="auto">
            <a:xfrm>
              <a:off x="2371" y="1036"/>
              <a:ext cx="360" cy="629"/>
              <a:chOff x="0" y="11860"/>
              <a:chExt cx="360" cy="629"/>
            </a:xfrm>
          </p:grpSpPr>
          <p:sp>
            <p:nvSpPr>
              <p:cNvPr id="66603" name="Rectangle 87"/>
              <p:cNvSpPr>
                <a:spLocks noChangeArrowheads="1"/>
              </p:cNvSpPr>
              <p:nvPr/>
            </p:nvSpPr>
            <p:spPr bwMode="auto">
              <a:xfrm>
                <a:off x="0" y="11860"/>
                <a:ext cx="360" cy="359"/>
              </a:xfrm>
              <a:prstGeom prst="rect">
                <a:avLst/>
              </a:prstGeom>
              <a:noFill/>
              <a:ln w="9525">
                <a:noFill/>
                <a:miter lim="800000"/>
                <a:headEnd/>
                <a:tailEnd/>
              </a:ln>
              <a:effectLst/>
            </p:spPr>
            <p:txBody>
              <a:bodyPr>
                <a:spAutoFit/>
              </a:bodyPr>
              <a:lstStyle/>
              <a:p>
                <a:pPr>
                  <a:spcBef>
                    <a:spcPct val="20000"/>
                  </a:spcBef>
                  <a:buFont typeface="Wingdings" pitchFamily="2" charset="2"/>
                  <a:buChar char="§"/>
                </a:pPr>
                <a:endParaRPr lang="en-IN"/>
              </a:p>
            </p:txBody>
          </p:sp>
          <p:sp>
            <p:nvSpPr>
              <p:cNvPr id="66604" name="Rectangle 88"/>
              <p:cNvSpPr>
                <a:spLocks noChangeArrowheads="1"/>
              </p:cNvSpPr>
              <p:nvPr/>
            </p:nvSpPr>
            <p:spPr bwMode="auto">
              <a:xfrm>
                <a:off x="0" y="11860"/>
                <a:ext cx="360" cy="629"/>
              </a:xfrm>
              <a:prstGeom prst="rect">
                <a:avLst/>
              </a:prstGeom>
              <a:noFill/>
              <a:ln w="9525">
                <a:noFill/>
                <a:miter lim="800000"/>
                <a:headEnd/>
                <a:tailEnd/>
              </a:ln>
              <a:effectLst/>
            </p:spPr>
            <p:txBody>
              <a:bodyPr>
                <a:spAutoFit/>
              </a:bodyPr>
              <a:lstStyle/>
              <a:p>
                <a:pPr algn="r"/>
                <a:r>
                  <a:rPr lang="en-US" altLang="en-US" u="sng">
                    <a:cs typeface="Times New Roman" pitchFamily="18" charset="0"/>
                  </a:rPr>
                  <a:t>-1</a:t>
                </a:r>
              </a:p>
              <a:p>
                <a:pPr algn="r"/>
                <a:endParaRPr lang="en-US" altLang="en-US"/>
              </a:p>
            </p:txBody>
          </p:sp>
        </p:grpSp>
        <p:sp>
          <p:nvSpPr>
            <p:cNvPr id="66594" name="Rectangle 89"/>
            <p:cNvSpPr>
              <a:spLocks noChangeArrowheads="1"/>
            </p:cNvSpPr>
            <p:nvPr/>
          </p:nvSpPr>
          <p:spPr bwMode="auto">
            <a:xfrm>
              <a:off x="43" y="1554"/>
              <a:ext cx="480" cy="518"/>
            </a:xfrm>
            <a:prstGeom prst="rect">
              <a:avLst/>
            </a:prstGeom>
            <a:noFill/>
            <a:ln w="9525">
              <a:noFill/>
              <a:miter lim="800000"/>
              <a:headEnd/>
              <a:tailEnd/>
            </a:ln>
            <a:effectLst/>
          </p:spPr>
          <p:txBody>
            <a:bodyPr/>
            <a:lstStyle/>
            <a:p>
              <a:pPr algn="r"/>
              <a:r>
                <a:rPr lang="en-US" altLang="en-US">
                  <a:cs typeface="Times New Roman" pitchFamily="18" charset="0"/>
                </a:rPr>
                <a:t>BS</a:t>
              </a:r>
            </a:p>
            <a:p>
              <a:pPr algn="r"/>
              <a:endParaRPr lang="en-US" altLang="en-US" sz="2000"/>
            </a:p>
          </p:txBody>
        </p:sp>
        <p:sp>
          <p:nvSpPr>
            <p:cNvPr id="66595" name="Rectangle 90"/>
            <p:cNvSpPr>
              <a:spLocks noChangeArrowheads="1"/>
            </p:cNvSpPr>
            <p:nvPr/>
          </p:nvSpPr>
          <p:spPr bwMode="auto">
            <a:xfrm>
              <a:off x="523" y="1554"/>
              <a:ext cx="168"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6" name="Rectangle 91"/>
            <p:cNvSpPr>
              <a:spLocks noChangeArrowheads="1"/>
            </p:cNvSpPr>
            <p:nvPr/>
          </p:nvSpPr>
          <p:spPr bwMode="auto">
            <a:xfrm>
              <a:off x="691" y="1554"/>
              <a:ext cx="372" cy="518"/>
            </a:xfrm>
            <a:prstGeom prst="rect">
              <a:avLst/>
            </a:prstGeom>
            <a:noFill/>
            <a:ln w="9525">
              <a:noFill/>
              <a:miter lim="800000"/>
              <a:headEnd/>
              <a:tailEnd/>
            </a:ln>
            <a:effectLst/>
          </p:spPr>
          <p:txBody>
            <a:bodyPr/>
            <a:lstStyle/>
            <a:p>
              <a:pPr algn="r"/>
              <a:r>
                <a:rPr lang="en-US" altLang="en-US">
                  <a:cs typeface="Times New Roman" pitchFamily="18" charset="0"/>
                </a:rPr>
                <a:t>0 0</a:t>
              </a:r>
              <a:endParaRPr lang="en-US" altLang="en-US" sz="2000"/>
            </a:p>
          </p:txBody>
        </p:sp>
        <p:sp>
          <p:nvSpPr>
            <p:cNvPr id="66597" name="Rectangle 92"/>
            <p:cNvSpPr>
              <a:spLocks noChangeArrowheads="1"/>
            </p:cNvSpPr>
            <p:nvPr/>
          </p:nvSpPr>
          <p:spPr bwMode="auto">
            <a:xfrm>
              <a:off x="1063" y="1554"/>
              <a:ext cx="192"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598" name="Rectangle 93"/>
            <p:cNvSpPr>
              <a:spLocks noChangeArrowheads="1"/>
            </p:cNvSpPr>
            <p:nvPr/>
          </p:nvSpPr>
          <p:spPr bwMode="auto">
            <a:xfrm>
              <a:off x="1255" y="1554"/>
              <a:ext cx="384" cy="518"/>
            </a:xfrm>
            <a:prstGeom prst="rect">
              <a:avLst/>
            </a:prstGeom>
            <a:noFill/>
            <a:ln w="9525">
              <a:noFill/>
              <a:miter lim="800000"/>
              <a:headEnd/>
              <a:tailEnd/>
            </a:ln>
            <a:effectLst/>
          </p:spPr>
          <p:txBody>
            <a:bodyPr/>
            <a:lstStyle/>
            <a:p>
              <a:pPr algn="r"/>
              <a:r>
                <a:rPr lang="en-US" altLang="en-US">
                  <a:cs typeface="Times New Roman" pitchFamily="18" charset="0"/>
                </a:rPr>
                <a:t>1 1</a:t>
              </a:r>
            </a:p>
            <a:p>
              <a:pPr algn="r"/>
              <a:endParaRPr lang="en-US" altLang="en-US"/>
            </a:p>
          </p:txBody>
        </p:sp>
        <p:sp>
          <p:nvSpPr>
            <p:cNvPr id="66599" name="Rectangle 94"/>
            <p:cNvSpPr>
              <a:spLocks noChangeArrowheads="1"/>
            </p:cNvSpPr>
            <p:nvPr/>
          </p:nvSpPr>
          <p:spPr bwMode="auto">
            <a:xfrm>
              <a:off x="1639"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0" name="Rectangle 95"/>
            <p:cNvSpPr>
              <a:spLocks noChangeArrowheads="1"/>
            </p:cNvSpPr>
            <p:nvPr/>
          </p:nvSpPr>
          <p:spPr bwMode="auto">
            <a:xfrm>
              <a:off x="1819" y="1554"/>
              <a:ext cx="372" cy="518"/>
            </a:xfrm>
            <a:prstGeom prst="rect">
              <a:avLst/>
            </a:prstGeom>
            <a:noFill/>
            <a:ln w="9525">
              <a:noFill/>
              <a:miter lim="800000"/>
              <a:headEnd/>
              <a:tailEnd/>
            </a:ln>
            <a:effectLst/>
          </p:spPr>
          <p:txBody>
            <a:bodyPr/>
            <a:lstStyle/>
            <a:p>
              <a:pPr algn="r"/>
              <a:r>
                <a:rPr lang="en-US" altLang="en-US">
                  <a:cs typeface="Times New Roman" pitchFamily="18" charset="0"/>
                </a:rPr>
                <a:t>0 1</a:t>
              </a:r>
            </a:p>
            <a:p>
              <a:pPr algn="r"/>
              <a:endParaRPr lang="en-US" altLang="en-US"/>
            </a:p>
          </p:txBody>
        </p:sp>
        <p:sp>
          <p:nvSpPr>
            <p:cNvPr id="66601" name="Rectangle 96"/>
            <p:cNvSpPr>
              <a:spLocks noChangeArrowheads="1"/>
            </p:cNvSpPr>
            <p:nvPr/>
          </p:nvSpPr>
          <p:spPr bwMode="auto">
            <a:xfrm>
              <a:off x="2191" y="1554"/>
              <a:ext cx="180" cy="518"/>
            </a:xfrm>
            <a:prstGeom prst="rect">
              <a:avLst/>
            </a:prstGeom>
            <a:noFill/>
            <a:ln w="9525">
              <a:noFill/>
              <a:miter lim="800000"/>
              <a:headEnd/>
              <a:tailEnd/>
            </a:ln>
            <a:effectLst/>
          </p:spPr>
          <p:txBody>
            <a:bodyPr/>
            <a:lstStyle/>
            <a:p>
              <a:pPr algn="r"/>
              <a:r>
                <a:rPr lang="en-US" altLang="en-US" sz="900">
                  <a:cs typeface="Times New Roman" pitchFamily="18" charset="0"/>
                </a:rPr>
                <a:t> </a:t>
              </a:r>
            </a:p>
            <a:p>
              <a:pPr algn="r"/>
              <a:endParaRPr lang="en-US" altLang="en-US" sz="2000"/>
            </a:p>
          </p:txBody>
        </p:sp>
        <p:sp>
          <p:nvSpPr>
            <p:cNvPr id="66602" name="Rectangle 97"/>
            <p:cNvSpPr>
              <a:spLocks noChangeArrowheads="1"/>
            </p:cNvSpPr>
            <p:nvPr/>
          </p:nvSpPr>
          <p:spPr bwMode="auto">
            <a:xfrm>
              <a:off x="2371" y="1554"/>
              <a:ext cx="360" cy="518"/>
            </a:xfrm>
            <a:prstGeom prst="rect">
              <a:avLst/>
            </a:prstGeom>
            <a:noFill/>
            <a:ln w="9525">
              <a:noFill/>
              <a:miter lim="800000"/>
              <a:headEnd/>
              <a:tailEnd/>
            </a:ln>
            <a:effectLst/>
          </p:spPr>
          <p:txBody>
            <a:bodyPr/>
            <a:lstStyle/>
            <a:p>
              <a:pPr algn="r"/>
              <a:r>
                <a:rPr lang="en-US" altLang="en-US">
                  <a:cs typeface="Times New Roman" pitchFamily="18" charset="0"/>
                </a:rPr>
                <a:t>0 0</a:t>
              </a:r>
            </a:p>
            <a:p>
              <a:pPr algn="r"/>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a:ln>
            <a:miter lim="800000"/>
            <a:headEnd/>
            <a:tailEnd/>
          </a:ln>
        </p:spPr>
        <p:txBody>
          <a:bodyPr/>
          <a:lstStyle/>
          <a:p>
            <a:r>
              <a:rPr lang="en-US" altLang="en-US"/>
              <a:t>Chapter 1            </a:t>
            </a:r>
            <a:fld id="{22F9B8BE-0F62-401D-B72A-9D77201AB2AC}" type="slidenum">
              <a:rPr lang="en-US" altLang="en-US"/>
              <a:pPr/>
              <a:t>95</a:t>
            </a:fld>
            <a:endParaRPr lang="en-US" altLang="en-US"/>
          </a:p>
        </p:txBody>
      </p:sp>
      <p:sp>
        <p:nvSpPr>
          <p:cNvPr id="67587" name="Rectangle 2"/>
          <p:cNvSpPr>
            <a:spLocks noGrp="1" noChangeArrowheads="1"/>
          </p:cNvSpPr>
          <p:nvPr>
            <p:ph type="body" idx="1"/>
          </p:nvPr>
        </p:nvSpPr>
        <p:spPr>
          <a:xfrm>
            <a:off x="1935163" y="1447800"/>
            <a:ext cx="8399462" cy="4724400"/>
          </a:xfrm>
        </p:spPr>
        <p:txBody>
          <a:bodyPr/>
          <a:lstStyle/>
          <a:p>
            <a:r>
              <a:rPr lang="en-US" altLang="en-US" b="1">
                <a:cs typeface="Times New Roman" pitchFamily="18" charset="0"/>
              </a:rPr>
              <a:t>Extending this to two multiple bit examples:</a:t>
            </a:r>
          </a:p>
          <a:p>
            <a:pPr>
              <a:buClr>
                <a:schemeClr val="tx1"/>
              </a:buClr>
              <a:buFont typeface="Wingdings" pitchFamily="2" charset="2"/>
              <a:buNone/>
            </a:pPr>
            <a:r>
              <a:rPr lang="en-US" altLang="en-US" b="1">
                <a:cs typeface="Times New Roman" pitchFamily="18" charset="0"/>
              </a:rPr>
              <a:t>Borrows</a:t>
            </a:r>
            <a:r>
              <a:rPr lang="en-US" altLang="en-US" sz="3600" b="1">
                <a:cs typeface="Times New Roman" pitchFamily="18" charset="0"/>
              </a:rPr>
              <a:t>                  </a:t>
            </a:r>
            <a:r>
              <a:rPr lang="en-US" altLang="en-US" sz="1000" b="1">
                <a:cs typeface="Times New Roman" pitchFamily="18" charset="0"/>
              </a:rPr>
              <a:t> </a:t>
            </a:r>
            <a:r>
              <a:rPr lang="en-US" altLang="en-US" sz="3600" b="1" u="sng">
                <a:cs typeface="Times New Roman" pitchFamily="18" charset="0"/>
              </a:rPr>
              <a:t>0</a:t>
            </a:r>
            <a:r>
              <a:rPr lang="en-US" altLang="en-US" sz="3600" b="1">
                <a:cs typeface="Times New Roman" pitchFamily="18" charset="0"/>
              </a:rPr>
              <a:t>            </a:t>
            </a:r>
            <a:r>
              <a:rPr lang="en-US" altLang="en-US" sz="2000" b="1">
                <a:cs typeface="Times New Roman" pitchFamily="18" charset="0"/>
              </a:rPr>
              <a:t> </a:t>
            </a:r>
            <a:r>
              <a:rPr lang="en-US" altLang="en-US" sz="3600" b="1" u="sng">
                <a:cs typeface="Times New Roman" pitchFamily="18" charset="0"/>
              </a:rPr>
              <a:t>0</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Minuend</a:t>
            </a:r>
            <a:r>
              <a:rPr lang="en-US" altLang="en-US" sz="3600" b="1">
                <a:cs typeface="Times New Roman" pitchFamily="18" charset="0"/>
              </a:rPr>
              <a:t>	       10110     10110 </a:t>
            </a:r>
          </a:p>
          <a:p>
            <a:pPr>
              <a:buClr>
                <a:schemeClr val="tx1"/>
              </a:buClr>
              <a:buFont typeface="Wingdings" pitchFamily="2" charset="2"/>
              <a:buNone/>
            </a:pPr>
            <a:r>
              <a:rPr lang="en-US" altLang="en-US" b="1">
                <a:cs typeface="Times New Roman" pitchFamily="18" charset="0"/>
              </a:rPr>
              <a:t>Subtrahend</a:t>
            </a:r>
            <a:r>
              <a:rPr lang="en-US" altLang="en-US" sz="3600" b="1">
                <a:cs typeface="Times New Roman" pitchFamily="18" charset="0"/>
              </a:rPr>
              <a:t>   </a:t>
            </a:r>
            <a:r>
              <a:rPr lang="en-US" altLang="en-US" sz="3600" b="1" u="sng">
                <a:cs typeface="Times New Roman" pitchFamily="18" charset="0"/>
              </a:rPr>
              <a:t>- 10010</a:t>
            </a:r>
            <a:r>
              <a:rPr lang="en-US" altLang="en-US" sz="3600" b="1">
                <a:cs typeface="Times New Roman" pitchFamily="18" charset="0"/>
              </a:rPr>
              <a:t>   </a:t>
            </a:r>
            <a:r>
              <a:rPr lang="en-US" altLang="en-US" sz="3600" b="1" u="sng">
                <a:cs typeface="Times New Roman" pitchFamily="18" charset="0"/>
              </a:rPr>
              <a:t>- 10011</a:t>
            </a:r>
            <a:endParaRPr lang="en-US" altLang="en-US" sz="3600" b="1">
              <a:cs typeface="Times New Roman" pitchFamily="18" charset="0"/>
            </a:endParaRPr>
          </a:p>
          <a:p>
            <a:pPr>
              <a:buClr>
                <a:schemeClr val="tx1"/>
              </a:buClr>
              <a:buFont typeface="Wingdings" pitchFamily="2" charset="2"/>
              <a:buNone/>
            </a:pPr>
            <a:r>
              <a:rPr lang="en-US" altLang="en-US" b="1">
                <a:cs typeface="Times New Roman" pitchFamily="18" charset="0"/>
              </a:rPr>
              <a:t>Difference</a:t>
            </a:r>
          </a:p>
          <a:p>
            <a:r>
              <a:rPr lang="en-US" altLang="en-US" b="1"/>
              <a:t>Notes: The </a:t>
            </a:r>
            <a:r>
              <a:rPr lang="en-US" altLang="en-US" b="1" u="sng"/>
              <a:t>0</a:t>
            </a:r>
            <a:r>
              <a:rPr lang="en-US" altLang="en-US" b="1"/>
              <a:t> is a Borrow-In to the least significant bit. If the Subtrahend &gt; the Minuend, interchange and append a – to the result. </a:t>
            </a:r>
          </a:p>
        </p:txBody>
      </p:sp>
      <p:sp>
        <p:nvSpPr>
          <p:cNvPr id="67588" name="Rectangle 3"/>
          <p:cNvSpPr>
            <a:spLocks noGrp="1" noChangeArrowheads="1"/>
          </p:cNvSpPr>
          <p:nvPr>
            <p:ph type="title"/>
          </p:nvPr>
        </p:nvSpPr>
        <p:spPr>
          <a:xfrm>
            <a:off x="2209800" y="228600"/>
            <a:ext cx="8045450" cy="838200"/>
          </a:xfrm>
        </p:spPr>
        <p:txBody>
          <a:bodyPr/>
          <a:lstStyle/>
          <a:p>
            <a:r>
              <a:rPr lang="en-US" altLang="en-US"/>
              <a:t>Multiple Bit Binary Subtraction</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533400" y="500919"/>
            <a:ext cx="9451032" cy="6556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spcFirstLastPara="1" vert="horz" wrap="square" lIns="91425" tIns="45700" rIns="91425" bIns="45700" rtlCol="0" anchor="ctr" anchorCtr="0">
            <a:noAutofit/>
          </a:bodyPr>
          <a:lstStyle/>
          <a:p>
            <a:pPr algn="ctr">
              <a:spcBef>
                <a:spcPts val="0"/>
              </a:spcBef>
              <a:buClr>
                <a:srgbClr val="FF0000"/>
              </a:buClr>
              <a:buSzPct val="100000"/>
            </a:pPr>
            <a:r>
              <a:rPr lang="en-US" dirty="0">
                <a:latin typeface="Arial Black" panose="020B0A04020102020204" pitchFamily="34" charset="0"/>
              </a:rPr>
              <a:t>Number System</a:t>
            </a:r>
            <a:endParaRPr dirty="0">
              <a:latin typeface="Arial Black" panose="020B0A04020102020204" pitchFamily="34" charset="0"/>
            </a:endParaRPr>
          </a:p>
        </p:txBody>
      </p:sp>
      <p:pic>
        <p:nvPicPr>
          <p:cNvPr id="98" name="Google Shape;98;p2"/>
          <p:cNvPicPr preferRelativeResize="0">
            <a:picLocks noGrp="1"/>
          </p:cNvPicPr>
          <p:nvPr>
            <p:ph type="body" idx="1"/>
          </p:nvPr>
        </p:nvPicPr>
        <p:blipFill rotWithShape="1">
          <a:blip r:embed="rId3" cstate="print">
            <a:alphaModFix/>
          </a:blip>
          <a:srcRect l="1065" t="1639" b="1639"/>
          <a:stretch/>
        </p:blipFill>
        <p:spPr>
          <a:xfrm>
            <a:off x="2295208" y="1700808"/>
            <a:ext cx="7915592" cy="4495800"/>
          </a:xfrm>
          <a:prstGeom prst="rect">
            <a:avLst/>
          </a:prstGeom>
          <a:noFill/>
          <a:ln>
            <a:noFill/>
          </a:ln>
        </p:spPr>
      </p:pic>
      <p:sp>
        <p:nvSpPr>
          <p:cNvPr id="100" name="Google Shape;100;p2"/>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96</a:t>
            </a:fld>
            <a:endParaRPr/>
          </a:p>
        </p:txBody>
      </p:sp>
      <p:sp>
        <p:nvSpPr>
          <p:cNvPr id="101" name="Google Shape;101;p2"/>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75253" y="310420"/>
            <a:ext cx="7576931" cy="73183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ct val="100000"/>
            </a:pPr>
            <a:r>
              <a:rPr lang="en-US" dirty="0">
                <a:solidFill>
                  <a:srgbClr val="FF0000"/>
                </a:solidFill>
              </a:rPr>
              <a:t>Octal Number System</a:t>
            </a:r>
            <a:endParaRPr dirty="0">
              <a:solidFill>
                <a:srgbClr val="FF0000"/>
              </a:solidFill>
            </a:endParaRPr>
          </a:p>
        </p:txBody>
      </p:sp>
      <p:sp>
        <p:nvSpPr>
          <p:cNvPr id="115" name="Google Shape;115;p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514350" indent="-514350" algn="ctr">
              <a:spcBef>
                <a:spcPts val="0"/>
              </a:spcBef>
              <a:buClr>
                <a:schemeClr val="dk1"/>
              </a:buClr>
              <a:buSzPts val="3200"/>
              <a:buNone/>
            </a:pPr>
            <a:r>
              <a:rPr lang="en-US"/>
              <a:t>Octal to Binary</a:t>
            </a:r>
            <a:endParaRPr/>
          </a:p>
          <a:p>
            <a:pPr marL="514350" indent="-514350" algn="ctr">
              <a:spcBef>
                <a:spcPts val="640"/>
              </a:spcBef>
              <a:buClr>
                <a:schemeClr val="dk1"/>
              </a:buClr>
              <a:buSzPts val="3200"/>
              <a:buNone/>
            </a:pPr>
            <a:r>
              <a:rPr lang="en-US"/>
              <a:t>Octal to Decimal</a:t>
            </a:r>
            <a:endParaRPr/>
          </a:p>
          <a:p>
            <a:pPr marL="514350" indent="-514350" algn="ctr">
              <a:spcBef>
                <a:spcPts val="640"/>
              </a:spcBef>
              <a:buClr>
                <a:schemeClr val="dk1"/>
              </a:buClr>
              <a:buSzPts val="3200"/>
              <a:buNone/>
            </a:pPr>
            <a:r>
              <a:rPr lang="en-US"/>
              <a:t>    Octal to Hexadecimal</a:t>
            </a:r>
            <a:endParaRPr/>
          </a:p>
        </p:txBody>
      </p:sp>
      <p:pic>
        <p:nvPicPr>
          <p:cNvPr id="116" name="Google Shape;116;p3" descr="Binary to Octal | Hexadecimal to Binary | Octal to Hexadecimal"/>
          <p:cNvPicPr preferRelativeResize="0"/>
          <p:nvPr/>
        </p:nvPicPr>
        <p:blipFill rotWithShape="1">
          <a:blip r:embed="rId3" cstate="print">
            <a:alphaModFix/>
          </a:blip>
          <a:srcRect/>
          <a:stretch/>
        </p:blipFill>
        <p:spPr>
          <a:xfrm>
            <a:off x="4038600" y="3505201"/>
            <a:ext cx="4343400" cy="2864127"/>
          </a:xfrm>
          <a:prstGeom prst="rect">
            <a:avLst/>
          </a:prstGeom>
          <a:noFill/>
          <a:ln>
            <a:noFill/>
          </a:ln>
        </p:spPr>
      </p:pic>
      <p:sp>
        <p:nvSpPr>
          <p:cNvPr id="118" name="Google Shape;118;p3"/>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119" name="Google Shape;119;p3"/>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rgbClr val="FF0000"/>
              </a:buClr>
              <a:buSzPts val="4400"/>
            </a:pPr>
            <a:r>
              <a:rPr lang="en-US">
                <a:solidFill>
                  <a:srgbClr val="FF0000"/>
                </a:solidFill>
              </a:rPr>
              <a:t>Octal to Binary</a:t>
            </a:r>
            <a:endParaRPr/>
          </a:p>
        </p:txBody>
      </p:sp>
      <p:sp>
        <p:nvSpPr>
          <p:cNvPr id="125" name="Google Shape;125;p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spcBef>
                <a:spcPts val="0"/>
              </a:spcBef>
              <a:buClr>
                <a:schemeClr val="dk1"/>
              </a:buClr>
              <a:buSzPts val="3200"/>
            </a:pPr>
            <a:r>
              <a:rPr lang="en-US" b="1">
                <a:latin typeface="Times New Roman"/>
                <a:ea typeface="Times New Roman"/>
                <a:cs typeface="Times New Roman"/>
                <a:sym typeface="Times New Roman"/>
              </a:rPr>
              <a:t>Octal</a:t>
            </a:r>
            <a:r>
              <a:rPr lang="en-US">
                <a:latin typeface="Times New Roman"/>
                <a:ea typeface="Times New Roman"/>
                <a:cs typeface="Times New Roman"/>
                <a:sym typeface="Times New Roman"/>
              </a:rPr>
              <a:t> number is one of the number systems which has value of base is 8, that means there only 8 symbols − 0, 1, 2, 3, 4, 5, 6, and 7.</a:t>
            </a:r>
            <a:endParaRPr>
              <a:latin typeface="Times New Roman"/>
              <a:ea typeface="Times New Roman"/>
              <a:cs typeface="Times New Roman"/>
              <a:sym typeface="Times New Roman"/>
            </a:endParaRPr>
          </a:p>
          <a:p>
            <a:pPr marL="342900" indent="-342900" algn="just">
              <a:spcBef>
                <a:spcPts val="640"/>
              </a:spcBef>
              <a:buClr>
                <a:schemeClr val="dk1"/>
              </a:buClr>
              <a:buSzPts val="3200"/>
            </a:pPr>
            <a:r>
              <a:rPr lang="en-US">
                <a:latin typeface="Times New Roman"/>
                <a:ea typeface="Times New Roman"/>
                <a:cs typeface="Times New Roman"/>
                <a:sym typeface="Times New Roman"/>
              </a:rPr>
              <a:t>Whereas </a:t>
            </a:r>
            <a:r>
              <a:rPr lang="en-US" b="1">
                <a:latin typeface="Times New Roman"/>
                <a:ea typeface="Times New Roman"/>
                <a:cs typeface="Times New Roman"/>
                <a:sym typeface="Times New Roman"/>
              </a:rPr>
              <a:t>Binary</a:t>
            </a:r>
            <a:r>
              <a:rPr lang="en-US">
                <a:latin typeface="Times New Roman"/>
                <a:ea typeface="Times New Roman"/>
                <a:cs typeface="Times New Roman"/>
                <a:sym typeface="Times New Roman"/>
              </a:rPr>
              <a:t> number is most familiar number system to the digital systems, networking, and computer professionals.</a:t>
            </a:r>
            <a:endParaRPr>
              <a:latin typeface="Times New Roman"/>
              <a:ea typeface="Times New Roman"/>
              <a:cs typeface="Times New Roman"/>
              <a:sym typeface="Times New Roman"/>
            </a:endParaRPr>
          </a:p>
        </p:txBody>
      </p:sp>
      <p:sp>
        <p:nvSpPr>
          <p:cNvPr id="127" name="Google Shape;127;p4"/>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128" name="Google Shape;128;p4"/>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2057400" y="1295400"/>
            <a:ext cx="8229600" cy="6096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rgbClr val="FF0000"/>
              </a:buClr>
              <a:buSzPct val="100000"/>
            </a:pPr>
            <a:r>
              <a:rPr lang="en-US">
                <a:solidFill>
                  <a:srgbClr val="FF0000"/>
                </a:solidFill>
              </a:rPr>
              <a:t>Octal to Binary Equivalent Table</a:t>
            </a:r>
            <a:endParaRPr/>
          </a:p>
        </p:txBody>
      </p:sp>
      <p:pic>
        <p:nvPicPr>
          <p:cNvPr id="134" name="Google Shape;134;p5"/>
          <p:cNvPicPr preferRelativeResize="0"/>
          <p:nvPr/>
        </p:nvPicPr>
        <p:blipFill rotWithShape="1">
          <a:blip r:embed="rId3" cstate="print">
            <a:alphaModFix/>
          </a:blip>
          <a:srcRect/>
          <a:stretch/>
        </p:blipFill>
        <p:spPr>
          <a:xfrm>
            <a:off x="3276601" y="2286000"/>
            <a:ext cx="5637981" cy="4048898"/>
          </a:xfrm>
          <a:prstGeom prst="rect">
            <a:avLst/>
          </a:prstGeom>
          <a:noFill/>
          <a:ln>
            <a:noFill/>
          </a:ln>
        </p:spPr>
      </p:pic>
      <p:sp>
        <p:nvSpPr>
          <p:cNvPr id="136" name="Google Shape;136;p5"/>
          <p:cNvSpPr txBox="1">
            <a:spLocks noGrp="1"/>
          </p:cNvSpPr>
          <p:nvPr>
            <p:ph type="sldNum" idx="4294967295"/>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99</a:t>
            </a:fld>
            <a:endParaRPr/>
          </a:p>
        </p:txBody>
      </p:sp>
      <p:sp>
        <p:nvSpPr>
          <p:cNvPr id="137" name="Google Shape;137;p5"/>
          <p:cNvSpPr txBox="1">
            <a:spLocks noGrp="1"/>
          </p:cNvSpPr>
          <p:nvPr>
            <p:ph type="ftr" idx="4294967295"/>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21CSS201T Number System-Unit 1</a:t>
            </a:r>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5"/>
  <p:tag name="AS_OS" val="Microsoft Windows NT 10.0.17763.0"/>
  <p:tag name="AS_RELEASE_DATE" val="2021.06.14"/>
  <p:tag name="AS_TITLE" val="Aspose.Slides for .NET Standard 2.0"/>
  <p:tag name="AS_VERSION" val="2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pitchFamily="34" charset="0"/>
        <a:cs typeface="Arial" pitchFamily="34" charset="0"/>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pitchFamily="34" charset="0"/>
        <a:cs typeface="Arial" pitchFamily="34" charset="0"/>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TotalTime>
  <Words>7576</Words>
  <Application>Microsoft Office PowerPoint</Application>
  <PresentationFormat>Custom</PresentationFormat>
  <Paragraphs>1865</Paragraphs>
  <Slides>161</Slides>
  <Notes>48</Notes>
  <HiddenSlides>0</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Office Theme</vt:lpstr>
      <vt:lpstr>   21CSS201T COMPUTER ORGANIZATION AND ARCHITECTURE  UNIT-1 </vt:lpstr>
      <vt:lpstr>Computer Architecture Objectives</vt:lpstr>
      <vt:lpstr>COMPUTER ARCHITECTURE AND ORGANIZATION OVERVIEW</vt:lpstr>
      <vt:lpstr>Slide 4</vt:lpstr>
      <vt:lpstr>Slide 5</vt:lpstr>
      <vt:lpstr>COMPUTER COMPONENTS</vt:lpstr>
      <vt:lpstr>Contd..</vt:lpstr>
      <vt:lpstr>1ST GENERATION COMPUTERS</vt:lpstr>
      <vt:lpstr>2nd Generation Computers</vt:lpstr>
      <vt:lpstr> 3RD GENERATION COMPUTERS INTEGRATED CIRCUIT (IC)  </vt:lpstr>
      <vt:lpstr>4th Generation Computers 1971-Present: Microprocessors</vt:lpstr>
      <vt:lpstr>The Computer Level Hierarchy</vt:lpstr>
      <vt:lpstr>The Computer Level Hierarchy</vt:lpstr>
      <vt:lpstr>The Computer Level Hierarchy</vt:lpstr>
      <vt:lpstr>The Computer Level Hierarchy</vt:lpstr>
      <vt:lpstr>The Computer Level Hierarchy</vt:lpstr>
      <vt:lpstr>The Computer Level Hierarchy</vt:lpstr>
      <vt:lpstr>The Computer Level Hierarchy</vt:lpstr>
      <vt:lpstr>The Von Neumann Architecture</vt:lpstr>
      <vt:lpstr>The Von Neumann Architecture</vt:lpstr>
      <vt:lpstr>Fetch-execute cycle</vt:lpstr>
      <vt:lpstr>THE VON NEUMANN MODEL</vt:lpstr>
      <vt:lpstr>THE VON NEUMANN MODEL</vt:lpstr>
      <vt:lpstr>THE VON NEUMANN MODEL</vt:lpstr>
      <vt:lpstr>THE VON NEUMANN MODEL</vt:lpstr>
      <vt:lpstr>THE VON NEUMANN MODEL</vt:lpstr>
      <vt:lpstr>Non-Von Neumann Models</vt:lpstr>
      <vt:lpstr>Non-Von Neumann Models</vt:lpstr>
      <vt:lpstr>Introduction to Number System and Logic Gates</vt:lpstr>
      <vt:lpstr>Digital System</vt:lpstr>
      <vt:lpstr>Types of Digital Systems</vt:lpstr>
      <vt:lpstr>Digital System Example</vt:lpstr>
      <vt:lpstr>A Digital Computer Example</vt:lpstr>
      <vt:lpstr>Signal</vt:lpstr>
      <vt:lpstr>Signal Examples Over Time</vt:lpstr>
      <vt:lpstr>Binary Values: Other Physical Quantities</vt:lpstr>
      <vt:lpstr>Number Systems Representation</vt:lpstr>
      <vt:lpstr>Number Systems – Examples</vt:lpstr>
      <vt:lpstr>Special Powers of 2</vt:lpstr>
      <vt:lpstr>Positive Powers of 2 </vt:lpstr>
      <vt:lpstr>Converting Binary to Decimal</vt:lpstr>
      <vt:lpstr>Converting Decimal to Binary</vt:lpstr>
      <vt:lpstr>Commonly Occurring Bases</vt:lpstr>
      <vt:lpstr>Numbers in Different Bases</vt:lpstr>
      <vt:lpstr>Conversion Between Bases</vt:lpstr>
      <vt:lpstr>Conversion Details</vt:lpstr>
      <vt:lpstr>Example: Convert 46.687510  To Base 2</vt:lpstr>
      <vt:lpstr>Additional Issue - Fractional Part</vt:lpstr>
      <vt:lpstr>Checking the Conversion</vt:lpstr>
      <vt:lpstr>A Final Conversion Note</vt:lpstr>
      <vt:lpstr>Binary Numbers and Binary Coding</vt:lpstr>
      <vt:lpstr>Non-numeric Binary Codes</vt:lpstr>
      <vt:lpstr>Number of Bits Required</vt:lpstr>
      <vt:lpstr>Number of Elements Represented</vt:lpstr>
      <vt:lpstr>Binary Codes for Decimal Digits</vt:lpstr>
      <vt:lpstr>Binary Coded Decimal (BCD)</vt:lpstr>
      <vt:lpstr>Excess 3 Code and 8, 4, –2, –1 Code</vt:lpstr>
      <vt:lpstr> GRAY CODE </vt:lpstr>
      <vt:lpstr>Binary- Gray code conversion</vt:lpstr>
      <vt:lpstr>Explanation</vt:lpstr>
      <vt:lpstr>Example</vt:lpstr>
      <vt:lpstr>GRAY CODE TABLE  The conversion in between decimal to gray and binary to gray code is given below</vt:lpstr>
      <vt:lpstr>Slide 63</vt:lpstr>
      <vt:lpstr>Explanation</vt:lpstr>
      <vt:lpstr>Gray-Binary code conversion</vt:lpstr>
      <vt:lpstr>Merits &amp; Demerits of Gray Code</vt:lpstr>
      <vt:lpstr>Decimal to BCD</vt:lpstr>
      <vt:lpstr>Binary to BCD conversion</vt:lpstr>
      <vt:lpstr>Advantages of BCD</vt:lpstr>
      <vt:lpstr>Disadvantages of BCD Code </vt:lpstr>
      <vt:lpstr>Excess-3 code </vt:lpstr>
      <vt:lpstr>Decimal to Excess-3 code conversion</vt:lpstr>
      <vt:lpstr>Ex-1</vt:lpstr>
      <vt:lpstr>Ex-2</vt:lpstr>
      <vt:lpstr>Ex-3</vt:lpstr>
      <vt:lpstr>Excess-3 code</vt:lpstr>
      <vt:lpstr>Ex-4</vt:lpstr>
      <vt:lpstr>Ex 5</vt:lpstr>
      <vt:lpstr>Ex 6</vt:lpstr>
      <vt:lpstr>Advantages</vt:lpstr>
      <vt:lpstr>ASCII</vt:lpstr>
      <vt:lpstr>ASCII Characters</vt:lpstr>
      <vt:lpstr>Ex 1</vt:lpstr>
      <vt:lpstr>Slide 84</vt:lpstr>
      <vt:lpstr>Cont’d</vt:lpstr>
      <vt:lpstr>Parity Code</vt:lpstr>
      <vt:lpstr>Slide 87</vt:lpstr>
      <vt:lpstr>Explanation</vt:lpstr>
      <vt:lpstr>Slide 89</vt:lpstr>
      <vt:lpstr>Slide 90</vt:lpstr>
      <vt:lpstr>Warning: Conversion or Coding?</vt:lpstr>
      <vt:lpstr>Binary Arithmetic</vt:lpstr>
      <vt:lpstr>Multiple Bit Binary Addition</vt:lpstr>
      <vt:lpstr>Single Bit Binary Subtraction with Borrow</vt:lpstr>
      <vt:lpstr>Multiple Bit Binary Subtraction</vt:lpstr>
      <vt:lpstr>Number System</vt:lpstr>
      <vt:lpstr>Octal Number System</vt:lpstr>
      <vt:lpstr>Octal to Binary</vt:lpstr>
      <vt:lpstr>Octal to Binary Equivalent Table</vt:lpstr>
      <vt:lpstr>Octal to Binary</vt:lpstr>
      <vt:lpstr>Octal to Binary</vt:lpstr>
      <vt:lpstr>Octal to Binary</vt:lpstr>
      <vt:lpstr>Octal to Binary</vt:lpstr>
      <vt:lpstr>Octal to Binary</vt:lpstr>
      <vt:lpstr>Octal to Decimal</vt:lpstr>
      <vt:lpstr>Octal to Decimal</vt:lpstr>
      <vt:lpstr>Octal to Decimal</vt:lpstr>
      <vt:lpstr>Octal to Decimal</vt:lpstr>
      <vt:lpstr>Octal to Hexadecimal</vt:lpstr>
      <vt:lpstr>Octal to Hexadecimal</vt:lpstr>
      <vt:lpstr>Octal to Hexadecimal</vt:lpstr>
      <vt:lpstr>Octal to Hexadecimal</vt:lpstr>
      <vt:lpstr>Hexadecimal Number System</vt:lpstr>
      <vt:lpstr>Hexadecimal to Binary</vt:lpstr>
      <vt:lpstr>Hexadecimal to Binary</vt:lpstr>
      <vt:lpstr>Hexadecimal to decimal</vt:lpstr>
      <vt:lpstr>Hexadecimal to decimal</vt:lpstr>
      <vt:lpstr>Hexadecimal to octal</vt:lpstr>
      <vt:lpstr>Hexadecimal to octal</vt:lpstr>
      <vt:lpstr>Signed Binary Numbers</vt:lpstr>
      <vt:lpstr>1’s Complement</vt:lpstr>
      <vt:lpstr>2’s Complement</vt:lpstr>
      <vt:lpstr>Subtraction using 1’s complement</vt:lpstr>
      <vt:lpstr>Subtraction using 2’s complement</vt:lpstr>
      <vt:lpstr>Subtraction using 1’s complement  (Examples)</vt:lpstr>
      <vt:lpstr>Subtraction using 1’s complement  (Examples)</vt:lpstr>
      <vt:lpstr>Subtraction using 2’s complement  (Examples)</vt:lpstr>
      <vt:lpstr>Subtraction using 2’s complement  (Examples)</vt:lpstr>
      <vt:lpstr>BCD ARITHMETIC</vt:lpstr>
      <vt:lpstr>BCD Addition</vt:lpstr>
      <vt:lpstr>BCD Addition</vt:lpstr>
      <vt:lpstr>BCD Subtraction</vt:lpstr>
      <vt:lpstr>BCD Subtraction</vt:lpstr>
      <vt:lpstr>Logic Gates</vt:lpstr>
      <vt:lpstr>Logic Gates</vt:lpstr>
      <vt:lpstr>Logic Gates</vt:lpstr>
      <vt:lpstr>Slide 137</vt:lpstr>
      <vt:lpstr>Boolean Algebra</vt:lpstr>
      <vt:lpstr>Slide 139</vt:lpstr>
      <vt:lpstr>Truth Table</vt:lpstr>
      <vt:lpstr>Classification</vt:lpstr>
      <vt:lpstr>Slide 142</vt:lpstr>
      <vt:lpstr>AND gate</vt:lpstr>
      <vt:lpstr>Logic Symbol</vt:lpstr>
      <vt:lpstr>Truth Table</vt:lpstr>
      <vt:lpstr> OR Gate </vt:lpstr>
      <vt:lpstr>Logic Symbol</vt:lpstr>
      <vt:lpstr>Truth Table</vt:lpstr>
      <vt:lpstr> NOT Gate </vt:lpstr>
      <vt:lpstr>  </vt:lpstr>
      <vt:lpstr>  </vt:lpstr>
      <vt:lpstr>    Universal Logic Gates</vt:lpstr>
      <vt:lpstr>  </vt:lpstr>
      <vt:lpstr>  </vt:lpstr>
      <vt:lpstr>  </vt:lpstr>
      <vt:lpstr>  NOR Gate</vt:lpstr>
      <vt:lpstr>  </vt:lpstr>
      <vt:lpstr>Truth Table</vt:lpstr>
      <vt:lpstr>            EX-OR &amp; EX-NOR Gates</vt:lpstr>
      <vt:lpstr>Example</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18CSC201J DATA STRUCTURES AND ALGORITHMS</dc:title>
  <dc:creator>Priya Milton</dc:creator>
  <cp:lastModifiedBy>Moganapriya Murugaanandam</cp:lastModifiedBy>
  <cp:revision>63</cp:revision>
  <cp:lastPrinted>2021-09-01T14:59:53Z</cp:lastPrinted>
  <dcterms:created xsi:type="dcterms:W3CDTF">2021-09-01T14:59:53Z</dcterms:created>
  <dcterms:modified xsi:type="dcterms:W3CDTF">2023-07-24T09:59:57Z</dcterms:modified>
</cp:coreProperties>
</file>