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41"/>
  </p:notesMasterIdLst>
  <p:sldIdLst>
    <p:sldId id="259" r:id="rId2"/>
    <p:sldId id="443" r:id="rId3"/>
    <p:sldId id="681" r:id="rId4"/>
    <p:sldId id="604" r:id="rId5"/>
    <p:sldId id="684" r:id="rId6"/>
    <p:sldId id="606" r:id="rId7"/>
    <p:sldId id="682" r:id="rId8"/>
    <p:sldId id="445" r:id="rId9"/>
    <p:sldId id="446" r:id="rId10"/>
    <p:sldId id="447" r:id="rId11"/>
    <p:sldId id="448" r:id="rId12"/>
    <p:sldId id="449" r:id="rId13"/>
    <p:sldId id="450" r:id="rId14"/>
    <p:sldId id="451" r:id="rId15"/>
    <p:sldId id="452" r:id="rId16"/>
    <p:sldId id="607" r:id="rId17"/>
    <p:sldId id="453" r:id="rId18"/>
    <p:sldId id="608" r:id="rId19"/>
    <p:sldId id="454" r:id="rId20"/>
    <p:sldId id="683" r:id="rId21"/>
    <p:sldId id="455" r:id="rId22"/>
    <p:sldId id="456" r:id="rId23"/>
    <p:sldId id="610" r:id="rId24"/>
    <p:sldId id="457" r:id="rId25"/>
    <p:sldId id="458" r:id="rId26"/>
    <p:sldId id="459" r:id="rId27"/>
    <p:sldId id="598" r:id="rId28"/>
    <p:sldId id="599" r:id="rId29"/>
    <p:sldId id="600" r:id="rId30"/>
    <p:sldId id="601" r:id="rId31"/>
    <p:sldId id="602" r:id="rId32"/>
    <p:sldId id="603" r:id="rId33"/>
    <p:sldId id="685" r:id="rId34"/>
    <p:sldId id="677" r:id="rId35"/>
    <p:sldId id="686" r:id="rId36"/>
    <p:sldId id="678" r:id="rId37"/>
    <p:sldId id="679" r:id="rId38"/>
    <p:sldId id="680" r:id="rId39"/>
    <p:sldId id="460"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p:restoredTop sz="0"/>
  </p:normalViewPr>
  <p:slideViewPr>
    <p:cSldViewPr>
      <p:cViewPr varScale="1">
        <p:scale>
          <a:sx n="71" d="100"/>
          <a:sy n="71" d="100"/>
        </p:scale>
        <p:origin x="654" y="78"/>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t>‹#›</a:t>
            </a:fld>
            <a:endParaRPr lang="en-IN"/>
          </a:p>
        </p:txBody>
      </p:sp>
    </p:spTree>
    <p:extLst>
      <p:ext uri="{BB962C8B-B14F-4D97-AF65-F5344CB8AC3E}">
        <p14:creationId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01-08-2023</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01-08-2023</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AB217-BC9C-8E03-08A9-A2F893EFA7CF}"/>
              </a:ext>
            </a:extLst>
          </p:cNvPr>
          <p:cNvSpPr txBox="1"/>
          <p:nvPr/>
        </p:nvSpPr>
        <p:spPr>
          <a:xfrm>
            <a:off x="623392" y="908720"/>
            <a:ext cx="11089232" cy="5472608"/>
          </a:xfrm>
          <a:prstGeom prst="rect">
            <a:avLst/>
          </a:prstGeom>
          <a:noFill/>
          <a:ln w="28575">
            <a:solidFill>
              <a:schemeClr val="tx1"/>
            </a:solidFill>
          </a:ln>
        </p:spPr>
        <p:txBody>
          <a:bodyPr wrap="square" rtlCol="0">
            <a:spAutoFit/>
          </a:bodyPr>
          <a:lstStyle/>
          <a:p>
            <a:endParaRPr lang="en-IN" dirty="0"/>
          </a:p>
        </p:txBody>
      </p:sp>
      <p:sp>
        <p:nvSpPr>
          <p:cNvPr id="2" name="Title 1">
            <a:extLst>
              <a:ext uri="{FF2B5EF4-FFF2-40B4-BE49-F238E27FC236}">
                <a16:creationId xmlns:a16="http://schemas.microsoft.com/office/drawing/2014/main" id="{5AD227C5-F86A-4EC4-A0F4-C7E09560EEE7}"/>
              </a:ext>
            </a:extLst>
          </p:cNvPr>
          <p:cNvSpPr>
            <a:spLocks noGrp="1"/>
          </p:cNvSpPr>
          <p:nvPr>
            <p:ph type="ctrTitle"/>
          </p:nvPr>
        </p:nvSpPr>
        <p:spPr>
          <a:xfrm>
            <a:off x="1596008" y="3789040"/>
            <a:ext cx="9144000" cy="1163464"/>
          </a:xfrm>
        </p:spPr>
        <p:txBody>
          <a:bodyPr>
            <a:normAutofit fontScale="90000"/>
          </a:bodyPr>
          <a:lstStyle>
            <a:defPPr/>
          </a:lstStyle>
          <a:p>
            <a:br>
              <a:rPr lang="en-IN" sz="4800" b="1" dirty="0"/>
            </a:br>
            <a:br>
              <a:rPr lang="en-IN" sz="4800" b="1" dirty="0"/>
            </a:br>
            <a:br>
              <a:rPr lang="en-IN" sz="4800" b="1" dirty="0"/>
            </a:br>
            <a:r>
              <a:rPr lang="en-IN" sz="4400" b="1" dirty="0"/>
              <a:t>21CSS201T</a:t>
            </a:r>
            <a:br>
              <a:rPr lang="en-IN" sz="4400" b="1" dirty="0"/>
            </a:br>
            <a:r>
              <a:rPr lang="en-IN" sz="4400" b="1" dirty="0"/>
              <a:t>COMPUTER ORGANIZATION AND ARCHITECTURE</a:t>
            </a:r>
            <a:br>
              <a:rPr lang="en-IN" sz="4800" b="1" dirty="0"/>
            </a:br>
            <a:r>
              <a:rPr lang="en-IN" sz="4400" b="1" dirty="0"/>
              <a:t>UNIT-2</a:t>
            </a:r>
            <a:br>
              <a:rPr lang="en-IN" sz="4400" b="1" dirty="0"/>
            </a:br>
            <a:r>
              <a:rPr lang="en-IN" sz="4400" b="1" dirty="0">
                <a:latin typeface="Cambria" panose="02040503050406030204" pitchFamily="18" charset="0"/>
              </a:rPr>
              <a:t>Topic : </a:t>
            </a:r>
            <a:r>
              <a:rPr lang="en-IN" sz="4400" dirty="0">
                <a:latin typeface="Cambria" panose="02040503050406030204" pitchFamily="18" charset="0"/>
              </a:rPr>
              <a:t>Instruction and Instruction Sequencing</a:t>
            </a:r>
            <a:endParaRPr lang="en-IN" sz="4900" kern="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Arithmetic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Used to perform arithmetic operations</a:t>
            </a:r>
          </a:p>
          <a:p>
            <a:pPr marL="0" indent="0">
              <a:buNone/>
            </a:pPr>
            <a:r>
              <a:rPr lang="en-US" dirty="0">
                <a:latin typeface="Times New Roman" panose="02020603050405020304" pitchFamily="18" charset="0"/>
                <a:cs typeface="Times New Roman" panose="02020603050405020304" pitchFamily="18" charset="0"/>
              </a:rPr>
              <a:t>Some instruction in 8086</a:t>
            </a:r>
          </a:p>
          <a:p>
            <a:pPr marL="0" indent="0">
              <a:buNone/>
            </a:pPr>
            <a:r>
              <a:rPr lang="en-US" b="1" dirty="0">
                <a:latin typeface="Times New Roman" panose="02020603050405020304" pitchFamily="18" charset="0"/>
                <a:cs typeface="Times New Roman" panose="02020603050405020304" pitchFamily="18" charset="0"/>
              </a:rPr>
              <a:t>INC </a:t>
            </a:r>
            <a:r>
              <a:rPr lang="en-US" b="1" dirty="0">
                <a:latin typeface="Times New Roman" panose="02020603050405020304" pitchFamily="18" charset="0"/>
                <a:cs typeface="Times New Roman" panose="02020603050405020304" pitchFamily="18" charset="0"/>
                <a:sym typeface="Wingdings" pitchFamily="2" charset="2"/>
              </a:rPr>
              <a:t>  </a:t>
            </a:r>
            <a:r>
              <a:rPr lang="en-US" dirty="0">
                <a:latin typeface="Times New Roman" panose="02020603050405020304" pitchFamily="18" charset="0"/>
                <a:cs typeface="Times New Roman" panose="02020603050405020304" pitchFamily="18" charset="0"/>
              </a:rPr>
              <a:t>Increment the data by 1</a:t>
            </a:r>
          </a:p>
          <a:p>
            <a:pPr marL="0" indent="0">
              <a:buNone/>
            </a:pPr>
            <a:r>
              <a:rPr lang="en-US" b="1" dirty="0">
                <a:latin typeface="Times New Roman" panose="02020603050405020304" pitchFamily="18" charset="0"/>
                <a:cs typeface="Times New Roman" panose="02020603050405020304" pitchFamily="18" charset="0"/>
              </a:rPr>
              <a:t>DEC </a:t>
            </a:r>
            <a:r>
              <a:rPr lang="en-US" b="1" dirty="0">
                <a:latin typeface="Times New Roman" panose="02020603050405020304" pitchFamily="18" charset="0"/>
                <a:cs typeface="Times New Roman" panose="02020603050405020304" pitchFamily="18" charset="0"/>
                <a:sym typeface="Wingdings" pitchFamily="2" charset="2"/>
              </a:rPr>
              <a:t> </a:t>
            </a:r>
            <a:r>
              <a:rPr lang="en-US" dirty="0">
                <a:latin typeface="Times New Roman" panose="02020603050405020304" pitchFamily="18" charset="0"/>
                <a:cs typeface="Times New Roman" panose="02020603050405020304" pitchFamily="18" charset="0"/>
              </a:rPr>
              <a:t>Decreases data by 1</a:t>
            </a:r>
          </a:p>
          <a:p>
            <a:pPr marL="0" indent="0">
              <a:buNone/>
            </a:pPr>
            <a:r>
              <a:rPr lang="en-US" b="1" dirty="0">
                <a:latin typeface="Times New Roman" panose="02020603050405020304" pitchFamily="18" charset="0"/>
                <a:cs typeface="Times New Roman" panose="02020603050405020304" pitchFamily="18" charset="0"/>
              </a:rPr>
              <a:t>ADD </a:t>
            </a:r>
            <a:r>
              <a:rPr lang="en-US" b="1" dirty="0">
                <a:latin typeface="Times New Roman" panose="02020603050405020304" pitchFamily="18" charset="0"/>
                <a:cs typeface="Times New Roman" panose="02020603050405020304" pitchFamily="18" charset="0"/>
                <a:sym typeface="Wingdings" pitchFamily="2" charset="2"/>
              </a:rPr>
              <a:t> </a:t>
            </a:r>
            <a:r>
              <a:rPr lang="en-US" dirty="0">
                <a:latin typeface="Times New Roman" panose="02020603050405020304" pitchFamily="18" charset="0"/>
                <a:cs typeface="Times New Roman" panose="02020603050405020304" pitchFamily="18" charset="0"/>
              </a:rPr>
              <a:t>perform sum of data</a:t>
            </a:r>
          </a:p>
          <a:p>
            <a:pPr marL="0" indent="0">
              <a:buNone/>
            </a:pPr>
            <a:r>
              <a:rPr lang="en-US" b="1" dirty="0">
                <a:latin typeface="Times New Roman" panose="02020603050405020304" pitchFamily="18" charset="0"/>
                <a:cs typeface="Times New Roman" panose="02020603050405020304" pitchFamily="18" charset="0"/>
              </a:rPr>
              <a:t>ADC </a:t>
            </a:r>
            <a:r>
              <a:rPr lang="en-US" b="1" dirty="0">
                <a:latin typeface="Times New Roman" panose="02020603050405020304" pitchFamily="18" charset="0"/>
                <a:cs typeface="Times New Roman" panose="02020603050405020304" pitchFamily="18" charset="0"/>
                <a:sym typeface="Wingdings" pitchFamily="2" charset="2"/>
              </a:rPr>
              <a:t> </a:t>
            </a:r>
            <a:r>
              <a:rPr lang="en-US" dirty="0">
                <a:latin typeface="Times New Roman" panose="02020603050405020304" pitchFamily="18" charset="0"/>
                <a:cs typeface="Times New Roman" panose="02020603050405020304" pitchFamily="18" charset="0"/>
                <a:sym typeface="Wingdings" pitchFamily="2" charset="2"/>
              </a:rPr>
              <a:t>Add with carry bit</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itchFamily="2" charset="2"/>
              </a:rPr>
              <a:t> perform multiplication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10</a:t>
            </a:fld>
            <a:endParaRPr lang="en-US"/>
          </a:p>
        </p:txBody>
      </p:sp>
    </p:spTree>
    <p:extLst>
      <p:ext uri="{BB962C8B-B14F-4D97-AF65-F5344CB8AC3E}">
        <p14:creationId xmlns:p14="http://schemas.microsoft.com/office/powerpoint/2010/main" val="1729810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Logical and bit manipulation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Used to perform logical operations</a:t>
            </a:r>
          </a:p>
          <a:p>
            <a:pPr marL="0" indent="0">
              <a:buNone/>
            </a:pPr>
            <a:r>
              <a:rPr lang="en-US" dirty="0">
                <a:latin typeface="Times New Roman" panose="02020603050405020304" pitchFamily="18" charset="0"/>
                <a:cs typeface="Times New Roman" panose="02020603050405020304" pitchFamily="18" charset="0"/>
              </a:rPr>
              <a:t>Some instructions are:</a:t>
            </a:r>
          </a:p>
          <a:p>
            <a:pPr marL="0" indent="0">
              <a:buNone/>
            </a:pPr>
            <a:r>
              <a:rPr lang="en-US" dirty="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sym typeface="Wingdings" pitchFamily="2" charset="2"/>
              </a:rPr>
              <a:t> bitwise AND operation</a:t>
            </a:r>
          </a:p>
          <a:p>
            <a:pPr marL="0" indent="0">
              <a:buNone/>
            </a:pPr>
            <a:r>
              <a:rPr lang="en-US" dirty="0">
                <a:latin typeface="Times New Roman" panose="02020603050405020304" pitchFamily="18" charset="0"/>
                <a:cs typeface="Times New Roman" panose="02020603050405020304" pitchFamily="18" charset="0"/>
                <a:sym typeface="Wingdings" pitchFamily="2" charset="2"/>
              </a:rPr>
              <a:t>OR   bitwise OR operation </a:t>
            </a:r>
          </a:p>
          <a:p>
            <a:pPr marL="0" indent="0">
              <a:buNone/>
            </a:pPr>
            <a:r>
              <a:rPr lang="en-US" dirty="0">
                <a:latin typeface="Times New Roman" panose="02020603050405020304" pitchFamily="18" charset="0"/>
                <a:cs typeface="Times New Roman" panose="02020603050405020304" pitchFamily="18" charset="0"/>
                <a:sym typeface="Wingdings" pitchFamily="2" charset="2"/>
              </a:rPr>
              <a:t>NOT  </a:t>
            </a:r>
            <a:r>
              <a:rPr lang="en-US" dirty="0">
                <a:latin typeface="Times New Roman" panose="02020603050405020304" pitchFamily="18" charset="0"/>
                <a:cs typeface="Times New Roman" panose="02020603050405020304" pitchFamily="18" charset="0"/>
              </a:rPr>
              <a:t>invert each bit of a byte or word</a:t>
            </a:r>
            <a:endParaRPr lang="en-US" dirty="0">
              <a:latin typeface="Times New Roman" panose="02020603050405020304" pitchFamily="18" charset="0"/>
              <a:cs typeface="Times New Roman" panose="02020603050405020304" pitchFamily="18" charset="0"/>
              <a:sym typeface="Wingdings" pitchFamily="2" charset="2"/>
            </a:endParaRPr>
          </a:p>
          <a:p>
            <a:pPr marL="0" indent="0">
              <a:buNone/>
            </a:pPr>
            <a:r>
              <a:rPr lang="en-US" dirty="0">
                <a:latin typeface="Times New Roman" panose="02020603050405020304" pitchFamily="18" charset="0"/>
                <a:cs typeface="Times New Roman" panose="02020603050405020304" pitchFamily="18" charset="0"/>
                <a:sym typeface="Wingdings" pitchFamily="2" charset="2"/>
              </a:rPr>
              <a:t>XOR   </a:t>
            </a:r>
            <a:r>
              <a:rPr lang="en-US" dirty="0">
                <a:latin typeface="Times New Roman" panose="02020603050405020304" pitchFamily="18" charset="0"/>
                <a:cs typeface="Times New Roman" panose="02020603050405020304" pitchFamily="18" charset="0"/>
              </a:rPr>
              <a:t>Exclusive-OR operation over each bit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11</a:t>
            </a:fld>
            <a:endParaRPr lang="en-US"/>
          </a:p>
        </p:txBody>
      </p:sp>
    </p:spTree>
    <p:extLst>
      <p:ext uri="{BB962C8B-B14F-4D97-AF65-F5344CB8AC3E}">
        <p14:creationId xmlns:p14="http://schemas.microsoft.com/office/powerpoint/2010/main" val="25027286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Shift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used for shifting or rotating the contents of the register</a:t>
            </a:r>
          </a:p>
          <a:p>
            <a:pPr marL="0" indent="0">
              <a:buNone/>
            </a:pPr>
            <a:r>
              <a:rPr lang="en-US" dirty="0">
                <a:latin typeface="Times New Roman" panose="02020603050405020304" pitchFamily="18" charset="0"/>
                <a:cs typeface="Times New Roman" panose="02020603050405020304" pitchFamily="18" charset="0"/>
              </a:rPr>
              <a:t>Some instructions are:</a:t>
            </a:r>
          </a:p>
          <a:p>
            <a:pPr marL="0" indent="0">
              <a:buNone/>
            </a:pPr>
            <a:r>
              <a:rPr lang="en-US" dirty="0">
                <a:latin typeface="Times New Roman" panose="02020603050405020304" pitchFamily="18" charset="0"/>
                <a:cs typeface="Times New Roman" panose="02020603050405020304" pitchFamily="18" charset="0"/>
                <a:sym typeface="Wingdings" pitchFamily="2" charset="2"/>
              </a:rPr>
              <a:t>SHR   </a:t>
            </a:r>
            <a:r>
              <a:rPr lang="en-US" dirty="0">
                <a:latin typeface="Times New Roman" panose="02020603050405020304" pitchFamily="18" charset="0"/>
                <a:cs typeface="Times New Roman" panose="02020603050405020304" pitchFamily="18" charset="0"/>
              </a:rPr>
              <a:t>shift bits towards the right and put zero(S) in MSBs 0010 0001</a:t>
            </a:r>
          </a:p>
          <a:p>
            <a:pPr marL="0" indent="0">
              <a:buNone/>
            </a:pPr>
            <a:r>
              <a:rPr lang="en-US" dirty="0">
                <a:latin typeface="Times New Roman" panose="02020603050405020304" pitchFamily="18" charset="0"/>
                <a:cs typeface="Times New Roman" panose="02020603050405020304" pitchFamily="18" charset="0"/>
                <a:sym typeface="Wingdings" pitchFamily="2" charset="2"/>
              </a:rPr>
              <a:t>ROL    </a:t>
            </a:r>
            <a:r>
              <a:rPr lang="en-US" dirty="0">
                <a:latin typeface="Times New Roman" panose="02020603050405020304" pitchFamily="18" charset="0"/>
                <a:cs typeface="Times New Roman" panose="02020603050405020304" pitchFamily="18" charset="0"/>
              </a:rPr>
              <a:t>rotate bits towards the left, i.e. MSB to LSB and to Carry Flag [CF] </a:t>
            </a:r>
          </a:p>
          <a:p>
            <a:pPr marL="0" indent="0">
              <a:buNone/>
            </a:pPr>
            <a:r>
              <a:rPr lang="en-US" dirty="0">
                <a:latin typeface="Times New Roman" panose="02020603050405020304" pitchFamily="18" charset="0"/>
                <a:cs typeface="Times New Roman" panose="02020603050405020304" pitchFamily="18" charset="0"/>
                <a:sym typeface="Wingdings" pitchFamily="2" charset="2"/>
              </a:rPr>
              <a:t>RCL  </a:t>
            </a:r>
            <a:r>
              <a:rPr lang="en-US" dirty="0">
                <a:latin typeface="Times New Roman" panose="02020603050405020304" pitchFamily="18" charset="0"/>
                <a:cs typeface="Times New Roman" panose="02020603050405020304" pitchFamily="18" charset="0"/>
              </a:rPr>
              <a:t>rotate bits towards the left, i.e. MSB to CF and CF to LSB.</a:t>
            </a:r>
            <a:endParaRPr lang="en-US" dirty="0">
              <a:latin typeface="Times New Roman" panose="02020603050405020304" pitchFamily="18" charset="0"/>
              <a:cs typeface="Times New Roman" panose="02020603050405020304" pitchFamily="18" charset="0"/>
              <a:sym typeface="Wingdings" pitchFamily="2" charset="2"/>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12</a:t>
            </a:fld>
            <a:endParaRPr lang="en-US"/>
          </a:p>
        </p:txBody>
      </p:sp>
    </p:spTree>
    <p:extLst>
      <p:ext uri="{BB962C8B-B14F-4D97-AF65-F5344CB8AC3E}">
        <p14:creationId xmlns:p14="http://schemas.microsoft.com/office/powerpoint/2010/main" val="842080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Instruction Formats</a:t>
            </a:r>
            <a:br>
              <a:rPr lang="en-US" sz="36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(Types of instruction based on the address field)</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instruction in computer comprises of groups called fields. </a:t>
            </a:r>
          </a:p>
          <a:p>
            <a:r>
              <a:rPr lang="en-US" dirty="0">
                <a:latin typeface="Times New Roman" panose="02020603050405020304" pitchFamily="18" charset="0"/>
                <a:cs typeface="Times New Roman" panose="02020603050405020304" pitchFamily="18" charset="0"/>
              </a:rPr>
              <a:t>These field contains different information </a:t>
            </a:r>
          </a:p>
          <a:p>
            <a:r>
              <a:rPr lang="en-US" dirty="0">
                <a:latin typeface="Times New Roman" panose="02020603050405020304" pitchFamily="18" charset="0"/>
                <a:cs typeface="Times New Roman" panose="02020603050405020304" pitchFamily="18" charset="0"/>
              </a:rPr>
              <a:t>The most common fields are:</a:t>
            </a:r>
          </a:p>
          <a:p>
            <a:pPr marL="0" indent="0">
              <a:buNone/>
            </a:pPr>
            <a:r>
              <a:rPr lang="en-US" dirty="0">
                <a:latin typeface="Times New Roman" panose="02020603050405020304" pitchFamily="18" charset="0"/>
                <a:cs typeface="Times New Roman" panose="02020603050405020304" pitchFamily="18" charset="0"/>
              </a:rPr>
              <a:t>	Operation field : specifies the operation to be 		performed like addition. </a:t>
            </a:r>
          </a:p>
          <a:p>
            <a:pPr marL="0" indent="0">
              <a:buNone/>
            </a:pPr>
            <a:r>
              <a:rPr lang="en-US" dirty="0">
                <a:latin typeface="Times New Roman" panose="02020603050405020304" pitchFamily="18" charset="0"/>
                <a:cs typeface="Times New Roman" panose="02020603050405020304" pitchFamily="18" charset="0"/>
              </a:rPr>
              <a:t>	Address field : contain the location of 			operand</a:t>
            </a:r>
          </a:p>
          <a:p>
            <a:pPr marL="0" indent="0">
              <a:buNone/>
            </a:pPr>
            <a:r>
              <a:rPr lang="en-US" dirty="0">
                <a:latin typeface="Times New Roman" panose="02020603050405020304" pitchFamily="18" charset="0"/>
                <a:cs typeface="Times New Roman" panose="02020603050405020304" pitchFamily="18" charset="0"/>
              </a:rPr>
              <a:t>	Mode field : specifies how to find the operand</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13</a:t>
            </a:fld>
            <a:endParaRPr lang="en-US"/>
          </a:p>
        </p:txBody>
      </p:sp>
    </p:spTree>
    <p:extLst>
      <p:ext uri="{BB962C8B-B14F-4D97-AF65-F5344CB8AC3E}">
        <p14:creationId xmlns:p14="http://schemas.microsoft.com/office/powerpoint/2010/main" val="1647509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4653-5A9D-489E-8024-4FAC5A637E31}"/>
              </a:ext>
            </a:extLst>
          </p:cNvPr>
          <p:cNvSpPr>
            <a:spLocks noGrp="1"/>
          </p:cNvSpPr>
          <p:nvPr>
            <p:ph type="title"/>
          </p:nvPr>
        </p:nvSpPr>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Instruction Formats</a:t>
            </a:r>
            <a:br>
              <a:rPr lang="en-US" dirty="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(Types of instruction based on the address field) …</a:t>
            </a:r>
            <a:endParaRPr lang="en-IN" sz="4000"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instruction is of various length depending upon the number of addresses it contain.</a:t>
            </a:r>
          </a:p>
          <a:p>
            <a:r>
              <a:rPr lang="en-US" dirty="0">
                <a:latin typeface="Times New Roman" panose="02020603050405020304" pitchFamily="18" charset="0"/>
                <a:cs typeface="Times New Roman" panose="02020603050405020304" pitchFamily="18" charset="0"/>
              </a:rPr>
              <a:t>On the basis of number of address, instruction are classified as:</a:t>
            </a:r>
          </a:p>
          <a:p>
            <a:pPr lvl="1"/>
            <a:r>
              <a:rPr lang="en-US" b="1" dirty="0">
                <a:latin typeface="Times New Roman" panose="02020603050405020304" pitchFamily="18" charset="0"/>
                <a:cs typeface="Times New Roman" panose="02020603050405020304" pitchFamily="18" charset="0"/>
              </a:rPr>
              <a:t>Zero Address Instructions</a:t>
            </a:r>
          </a:p>
          <a:p>
            <a:pPr lvl="1"/>
            <a:r>
              <a:rPr lang="en-US" b="1" dirty="0">
                <a:latin typeface="Times New Roman" panose="02020603050405020304" pitchFamily="18" charset="0"/>
                <a:cs typeface="Times New Roman" panose="02020603050405020304" pitchFamily="18" charset="0"/>
              </a:rPr>
              <a:t>One Address Instructions</a:t>
            </a:r>
          </a:p>
          <a:p>
            <a:pPr lvl="1"/>
            <a:r>
              <a:rPr lang="en-US" b="1" dirty="0">
                <a:latin typeface="Times New Roman" panose="02020603050405020304" pitchFamily="18" charset="0"/>
                <a:cs typeface="Times New Roman" panose="02020603050405020304" pitchFamily="18" charset="0"/>
              </a:rPr>
              <a:t>Two Address Instructions</a:t>
            </a:r>
          </a:p>
          <a:p>
            <a:pPr lvl="1"/>
            <a:r>
              <a:rPr lang="en-US" b="1" dirty="0">
                <a:latin typeface="Times New Roman" panose="02020603050405020304" pitchFamily="18" charset="0"/>
                <a:cs typeface="Times New Roman" panose="02020603050405020304" pitchFamily="18" charset="0"/>
              </a:rPr>
              <a:t>Three Address Instructions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14</a:t>
            </a:fld>
            <a:endParaRPr lang="en-US"/>
          </a:p>
        </p:txBody>
      </p:sp>
    </p:spTree>
    <p:extLst>
      <p:ext uri="{BB962C8B-B14F-4D97-AF65-F5344CB8AC3E}">
        <p14:creationId xmlns:p14="http://schemas.microsoft.com/office/powerpoint/2010/main" val="36462940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800" dirty="0">
                <a:solidFill>
                  <a:srgbClr val="FF0000"/>
                </a:solidFill>
                <a:latin typeface="Times New Roman" panose="02020603050405020304" pitchFamily="18" charset="0"/>
                <a:cs typeface="Times New Roman" panose="02020603050405020304" pitchFamily="18" charset="0"/>
              </a:rPr>
              <a:t>Zero Address Instructions</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Used in stack based computers which do not use address field in instruction</a:t>
            </a:r>
          </a:p>
          <a:p>
            <a:r>
              <a:rPr lang="en-US" dirty="0">
                <a:latin typeface="Times New Roman" panose="02020603050405020304" pitchFamily="18" charset="0"/>
                <a:cs typeface="Times New Roman" panose="02020603050405020304" pitchFamily="18" charset="0"/>
              </a:rPr>
              <a:t>Location of all operands are defined implicitly</a:t>
            </a:r>
          </a:p>
          <a:p>
            <a:r>
              <a:rPr lang="en-US" dirty="0">
                <a:latin typeface="Times New Roman" panose="02020603050405020304" pitchFamily="18" charset="0"/>
                <a:cs typeface="Times New Roman" panose="02020603050405020304" pitchFamily="18" charset="0"/>
              </a:rPr>
              <a:t>Operands are stored in a structure called pushdown stack</a:t>
            </a:r>
          </a:p>
          <a:p>
            <a:pPr marL="0" indent="0">
              <a:buNone/>
            </a:pPr>
            <a:r>
              <a:rPr lang="en-US" dirty="0">
                <a:latin typeface="Times New Roman" panose="02020603050405020304" pitchFamily="18" charset="0"/>
                <a:cs typeface="Times New Roman" panose="02020603050405020304" pitchFamily="18" charset="0"/>
              </a:rPr>
              <a:t>Operation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15</a:t>
            </a:fld>
            <a:endParaRPr lang="en-US"/>
          </a:p>
        </p:txBody>
      </p:sp>
    </p:spTree>
    <p:extLst>
      <p:ext uri="{BB962C8B-B14F-4D97-AF65-F5344CB8AC3E}">
        <p14:creationId xmlns:p14="http://schemas.microsoft.com/office/powerpoint/2010/main" val="27571843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ADD2-6904-4666-BB24-78EE6777F3E0}"/>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Zero Address Instructions …</a:t>
            </a:r>
            <a:endParaRPr lang="en-IN" dirty="0"/>
          </a:p>
        </p:txBody>
      </p:sp>
      <p:sp>
        <p:nvSpPr>
          <p:cNvPr id="246787" name="Rectangle 3"/>
          <p:cNvSpPr>
            <a:spLocks noGrp="1" noChangeArrowheads="1"/>
          </p:cNvSpPr>
          <p:nvPr>
            <p:ph idx="1"/>
          </p:nvPr>
        </p:nvSpPr>
        <p:spPr/>
        <p:txBody>
          <a:bodyPr>
            <a:normAutofit lnSpcReduction="10000"/>
          </a:bodyPr>
          <a:lstStyle/>
          <a:p>
            <a:pPr eaLnBrk="0" hangingPunct="0">
              <a:lnSpc>
                <a:spcPct val="80000"/>
              </a:lnSpc>
              <a:spcBef>
                <a:spcPct val="50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processor supports ALU operations one data in memory and other in register then the instruction sequence is</a:t>
            </a:r>
          </a:p>
          <a:p>
            <a:pPr>
              <a:lnSpc>
                <a:spcPct val="80000"/>
              </a:lnSpc>
            </a:pPr>
            <a:r>
              <a:rPr lang="en-US" sz="2400" dirty="0">
                <a:latin typeface="Times New Roman" panose="02020603050405020304" pitchFamily="18" charset="0"/>
                <a:cs typeface="Times New Roman" panose="02020603050405020304" pitchFamily="18" charset="0"/>
              </a:rPr>
              <a:t>MOVE      D, </a:t>
            </a:r>
            <a:r>
              <a:rPr lang="en-US" sz="2400" dirty="0" err="1">
                <a:latin typeface="Times New Roman" panose="02020603050405020304" pitchFamily="18" charset="0"/>
                <a:cs typeface="Times New Roman" panose="02020603050405020304" pitchFamily="18" charset="0"/>
              </a:rPr>
              <a:t>Ri</a:t>
            </a: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ADD      E, </a:t>
            </a:r>
            <a:r>
              <a:rPr lang="en-US" sz="2400" dirty="0" err="1">
                <a:latin typeface="Times New Roman" panose="02020603050405020304" pitchFamily="18" charset="0"/>
                <a:cs typeface="Times New Roman" panose="02020603050405020304" pitchFamily="18" charset="0"/>
              </a:rPr>
              <a:t>Ri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Ri+E</a:t>
            </a: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MOVE   </a:t>
            </a:r>
            <a:r>
              <a:rPr lang="en-US" sz="2400" dirty="0" err="1">
                <a:latin typeface="Times New Roman" panose="02020603050405020304" pitchFamily="18" charset="0"/>
                <a:cs typeface="Times New Roman" panose="02020603050405020304" pitchFamily="18" charset="0"/>
              </a:rPr>
              <a:t>Ri</a:t>
            </a:r>
            <a:r>
              <a:rPr lang="en-US" sz="2400" dirty="0">
                <a:latin typeface="Times New Roman" panose="02020603050405020304" pitchFamily="18" charset="0"/>
                <a:cs typeface="Times New Roman" panose="02020603050405020304" pitchFamily="18" charset="0"/>
              </a:rPr>
              <a:t>, F</a:t>
            </a:r>
          </a:p>
          <a:p>
            <a:pPr eaLnBrk="0" hangingPunct="0">
              <a:lnSpc>
                <a:spcPct val="80000"/>
              </a:lnSpc>
              <a:spcBef>
                <a:spcPct val="50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processor supports ALU operations only with registers then one has to follow the instruction sequence given below</a:t>
            </a:r>
          </a:p>
          <a:p>
            <a:pPr>
              <a:lnSpc>
                <a:spcPct val="80000"/>
              </a:lnSpc>
            </a:pPr>
            <a:r>
              <a:rPr lang="en-US" sz="2400" dirty="0">
                <a:latin typeface="Times New Roman" panose="02020603050405020304" pitchFamily="18" charset="0"/>
                <a:cs typeface="Times New Roman" panose="02020603050405020304" pitchFamily="18" charset="0"/>
              </a:rPr>
              <a:t>LOAD    D, </a:t>
            </a:r>
            <a:r>
              <a:rPr lang="en-US" sz="2400" dirty="0" err="1">
                <a:latin typeface="Times New Roman" panose="02020603050405020304" pitchFamily="18" charset="0"/>
                <a:cs typeface="Times New Roman" panose="02020603050405020304" pitchFamily="18" charset="0"/>
              </a:rPr>
              <a:t>Ri</a:t>
            </a: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LOAD     E, </a:t>
            </a:r>
            <a:r>
              <a:rPr lang="en-US" sz="2400" dirty="0" err="1">
                <a:latin typeface="Times New Roman" panose="02020603050405020304" pitchFamily="18" charset="0"/>
                <a:cs typeface="Times New Roman" panose="02020603050405020304" pitchFamily="18" charset="0"/>
              </a:rPr>
              <a:t>Rj</a:t>
            </a: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ADD       </a:t>
            </a:r>
            <a:r>
              <a:rPr lang="en-US" sz="2400" dirty="0" err="1">
                <a:latin typeface="Times New Roman" panose="02020603050405020304" pitchFamily="18" charset="0"/>
                <a:cs typeface="Times New Roman" panose="02020603050405020304" pitchFamily="18" charset="0"/>
              </a:rPr>
              <a:t>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Rj</a:t>
            </a:r>
            <a:endParaRPr lang="en-US" sz="2400" dirty="0">
              <a:latin typeface="Times New Roman" panose="02020603050405020304" pitchFamily="18" charset="0"/>
              <a:cs typeface="Times New Roman" panose="02020603050405020304" pitchFamily="18" charset="0"/>
            </a:endParaRPr>
          </a:p>
          <a:p>
            <a:pPr>
              <a:lnSpc>
                <a:spcPct val="80000"/>
              </a:lnSpc>
            </a:pPr>
            <a:r>
              <a:rPr lang="en-US" sz="2400" dirty="0">
                <a:latin typeface="Times New Roman" panose="02020603050405020304" pitchFamily="18" charset="0"/>
                <a:cs typeface="Times New Roman" panose="02020603050405020304" pitchFamily="18" charset="0"/>
              </a:rPr>
              <a:t>MOVE    </a:t>
            </a:r>
            <a:r>
              <a:rPr lang="en-US" sz="2400" dirty="0" err="1">
                <a:latin typeface="Times New Roman" panose="02020603050405020304" pitchFamily="18" charset="0"/>
                <a:cs typeface="Times New Roman" panose="02020603050405020304" pitchFamily="18" charset="0"/>
              </a:rPr>
              <a:t>Rj</a:t>
            </a:r>
            <a:r>
              <a:rPr lang="en-US" sz="2400" dirty="0">
                <a:latin typeface="Times New Roman" panose="02020603050405020304" pitchFamily="18" charset="0"/>
                <a:cs typeface="Times New Roman" panose="02020603050405020304" pitchFamily="18" charset="0"/>
              </a:rPr>
              <a:t>, F</a:t>
            </a:r>
          </a:p>
          <a:p>
            <a:pPr>
              <a:lnSpc>
                <a:spcPct val="8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3147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solidFill>
                  <a:srgbClr val="FF0000"/>
                </a:solidFill>
                <a:latin typeface="Times New Roman" panose="02020603050405020304" pitchFamily="18" charset="0"/>
                <a:cs typeface="Times New Roman" panose="02020603050405020304" pitchFamily="18" charset="0"/>
              </a:rPr>
            </a:br>
            <a:r>
              <a:rPr lang="en-US" sz="3200" dirty="0">
                <a:solidFill>
                  <a:srgbClr val="FF0000"/>
                </a:solidFill>
                <a:latin typeface="Times New Roman" panose="02020603050405020304" pitchFamily="18" charset="0"/>
                <a:cs typeface="Times New Roman" panose="02020603050405020304" pitchFamily="18" charset="0"/>
              </a:rPr>
              <a:t>Example:   Evaluate (A+B) </a:t>
            </a:r>
            <a:r>
              <a:rPr lang="en-US" sz="3200" dirty="0">
                <a:solidFill>
                  <a:srgbClr val="FF0000"/>
                </a:solidFill>
                <a:latin typeface="Times New Roman" panose="02020603050405020304" pitchFamily="18" charset="0"/>
                <a:cs typeface="Times New Roman" panose="02020603050405020304" pitchFamily="18" charset="0"/>
                <a:sym typeface="Symbol" pitchFamily="18" charset="2"/>
              </a:rPr>
              <a:t> (C+D)</a:t>
            </a:r>
            <a:br>
              <a:rPr lang="en-US" sz="3200" dirty="0">
                <a:solidFill>
                  <a:srgbClr val="FF0000"/>
                </a:solidFill>
                <a:latin typeface="Times New Roman" panose="02020603050405020304" pitchFamily="18" charset="0"/>
                <a:cs typeface="Times New Roman" panose="02020603050405020304" pitchFamily="18" charset="0"/>
                <a:sym typeface="Symbol" pitchFamily="18" charset="2"/>
              </a:rPr>
            </a:b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33400" indent="-533400">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Using Zero-Address instruction</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sym typeface="Symbol" pitchFamily="18" charset="2"/>
              </a:rPr>
              <a:t>PUSH	A	; </a:t>
            </a:r>
            <a:r>
              <a:rPr lang="en-US" dirty="0">
                <a:latin typeface="Times New Roman" panose="02020603050405020304" pitchFamily="18" charset="0"/>
                <a:cs typeface="Times New Roman" panose="02020603050405020304" pitchFamily="18" charset="0"/>
              </a:rPr>
              <a:t>TOS ← A</a:t>
            </a:r>
            <a:endParaRPr lang="en-US"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sym typeface="Symbol" pitchFamily="18" charset="2"/>
              </a:rPr>
              <a:t>PUSH	B 	; </a:t>
            </a:r>
            <a:r>
              <a:rPr lang="en-US" dirty="0">
                <a:latin typeface="Times New Roman" panose="02020603050405020304" pitchFamily="18" charset="0"/>
                <a:cs typeface="Times New Roman" panose="02020603050405020304" pitchFamily="18" charset="0"/>
              </a:rPr>
              <a:t>TOS ← B</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rPr>
              <a:t>ADD		; TOS ← (A + B)</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sym typeface="Symbol" pitchFamily="18" charset="2"/>
              </a:rPr>
              <a:t>PUSH 	C	; </a:t>
            </a:r>
            <a:r>
              <a:rPr lang="en-US" dirty="0">
                <a:latin typeface="Times New Roman" panose="02020603050405020304" pitchFamily="18" charset="0"/>
                <a:cs typeface="Times New Roman" panose="02020603050405020304" pitchFamily="18" charset="0"/>
              </a:rPr>
              <a:t>TOS ← C</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rPr>
              <a:t>PUSH	D	; TOS ← D</a:t>
            </a:r>
            <a:endParaRPr lang="en-US"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rPr>
              <a:t>ADD		; TOS ← (C + D)</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rPr>
              <a:t>MUL		; TOS ← (C+D)</a:t>
            </a:r>
            <a:r>
              <a:rPr lang="en-US" dirty="0">
                <a:latin typeface="Times New Roman" panose="02020603050405020304" pitchFamily="18" charset="0"/>
                <a:cs typeface="Times New Roman" panose="02020603050405020304" pitchFamily="18" charset="0"/>
                <a:sym typeface="Symbol" pitchFamily="18" charset="2"/>
              </a:rPr>
              <a:t></a:t>
            </a:r>
            <a:r>
              <a:rPr lang="en-US" dirty="0">
                <a:latin typeface="Times New Roman" panose="02020603050405020304" pitchFamily="18" charset="0"/>
                <a:cs typeface="Times New Roman" panose="02020603050405020304" pitchFamily="18" charset="0"/>
              </a:rPr>
              <a:t>(A+B)</a:t>
            </a:r>
          </a:p>
          <a:p>
            <a:pPr marL="989013" lvl="1" indent="-457200">
              <a:buFont typeface="Times New Roman" pitchFamily="18" charset="0"/>
              <a:buAutoNum type="arabicPeriod"/>
              <a:tabLst>
                <a:tab pos="2146300" algn="l"/>
                <a:tab pos="5022850" algn="l"/>
              </a:tabLst>
            </a:pPr>
            <a:r>
              <a:rPr lang="en-US" dirty="0">
                <a:latin typeface="Times New Roman" panose="02020603050405020304" pitchFamily="18" charset="0"/>
                <a:cs typeface="Times New Roman" panose="02020603050405020304" pitchFamily="18" charset="0"/>
              </a:rPr>
              <a:t>POP	X	; M[X] ← TOS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17</a:t>
            </a:fld>
            <a:endParaRPr lang="en-US"/>
          </a:p>
        </p:txBody>
      </p:sp>
    </p:spTree>
    <p:extLst>
      <p:ext uri="{BB962C8B-B14F-4D97-AF65-F5344CB8AC3E}">
        <p14:creationId xmlns:p14="http://schemas.microsoft.com/office/powerpoint/2010/main" val="19865795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One address Instruction</a:t>
            </a:r>
          </a:p>
        </p:txBody>
      </p:sp>
      <p:sp>
        <p:nvSpPr>
          <p:cNvPr id="244739" name="Rectangle 3"/>
          <p:cNvSpPr>
            <a:spLocks noGrp="1" noChangeArrowheads="1"/>
          </p:cNvSpPr>
          <p:nvPr>
            <p:ph idx="1"/>
          </p:nvPr>
        </p:nvSpPr>
        <p:spPr/>
        <p:txBody>
          <a:bodyPr>
            <a:normAutofit/>
          </a:bodyPr>
          <a:lstStyle/>
          <a:p>
            <a:pPr marL="609600" indent="-609600"/>
            <a:r>
              <a:rPr lang="en-US" dirty="0">
                <a:latin typeface="Times New Roman" panose="02020603050405020304" pitchFamily="18" charset="0"/>
                <a:cs typeface="Times New Roman" panose="02020603050405020304" pitchFamily="18" charset="0"/>
              </a:rPr>
              <a:t>Syntax- Operation source/destination</a:t>
            </a:r>
          </a:p>
          <a:p>
            <a:pPr marL="609600" indent="-609600"/>
            <a:r>
              <a:rPr lang="en-US" dirty="0">
                <a:latin typeface="Times New Roman" panose="02020603050405020304" pitchFamily="18" charset="0"/>
                <a:cs typeface="Times New Roman" panose="02020603050405020304" pitchFamily="18" charset="0"/>
              </a:rPr>
              <a:t>In this type either a source or destination operand is mentioned in the instruction</a:t>
            </a:r>
          </a:p>
          <a:p>
            <a:pPr marL="609600" indent="-609600"/>
            <a:r>
              <a:rPr lang="en-US" dirty="0">
                <a:latin typeface="Times New Roman" panose="02020603050405020304" pitchFamily="18" charset="0"/>
                <a:cs typeface="Times New Roman" panose="02020603050405020304" pitchFamily="18" charset="0"/>
              </a:rPr>
              <a:t>Other operand is implied to be a processor register called Accumulator </a:t>
            </a:r>
          </a:p>
          <a:p>
            <a:pPr marL="609600" indent="-609600"/>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ADD  B (general)</a:t>
            </a:r>
          </a:p>
          <a:p>
            <a:pPr marL="609600" indent="-609600"/>
            <a:r>
              <a:rPr lang="en-US" dirty="0">
                <a:latin typeface="Times New Roman" panose="02020603050405020304" pitchFamily="18" charset="0"/>
                <a:cs typeface="Times New Roman" panose="02020603050405020304" pitchFamily="18" charset="0"/>
              </a:rPr>
              <a:t>Load D;           ACC                      [</a:t>
            </a:r>
            <a:r>
              <a:rPr lang="en-US" dirty="0" err="1">
                <a:latin typeface="Times New Roman" panose="02020603050405020304" pitchFamily="18" charset="0"/>
                <a:cs typeface="Times New Roman" panose="02020603050405020304" pitchFamily="18" charset="0"/>
              </a:rPr>
              <a:t>memlocation</a:t>
            </a:r>
            <a:r>
              <a:rPr lang="en-US" dirty="0">
                <a:latin typeface="Times New Roman" panose="02020603050405020304" pitchFamily="18" charset="0"/>
                <a:cs typeface="Times New Roman" panose="02020603050405020304" pitchFamily="18" charset="0"/>
              </a:rPr>
              <a:t> _D]</a:t>
            </a:r>
          </a:p>
          <a:p>
            <a:pPr marL="609600" indent="-609600"/>
            <a:r>
              <a:rPr lang="en-US" dirty="0">
                <a:latin typeface="Times New Roman" panose="02020603050405020304" pitchFamily="18" charset="0"/>
                <a:cs typeface="Times New Roman" panose="02020603050405020304" pitchFamily="18" charset="0"/>
              </a:rPr>
              <a:t>ADD E;           ACC                      (ACC) +(E)</a:t>
            </a:r>
          </a:p>
          <a:p>
            <a:pPr marL="609600" indent="-609600"/>
            <a:r>
              <a:rPr lang="en-US" dirty="0">
                <a:latin typeface="Times New Roman" panose="02020603050405020304" pitchFamily="18" charset="0"/>
                <a:cs typeface="Times New Roman" panose="02020603050405020304" pitchFamily="18" charset="0"/>
              </a:rPr>
              <a:t>STORE F;        </a:t>
            </a:r>
            <a:r>
              <a:rPr lang="en-US" dirty="0" err="1">
                <a:latin typeface="Times New Roman" panose="02020603050405020304" pitchFamily="18" charset="0"/>
                <a:cs typeface="Times New Roman" panose="02020603050405020304" pitchFamily="18" charset="0"/>
              </a:rPr>
              <a:t>memlocation_F</a:t>
            </a:r>
            <a:r>
              <a:rPr lang="en-US" dirty="0">
                <a:latin typeface="Times New Roman" panose="02020603050405020304" pitchFamily="18" charset="0"/>
                <a:cs typeface="Times New Roman" panose="02020603050405020304" pitchFamily="18" charset="0"/>
              </a:rPr>
              <a:t>          (ACC  )</a:t>
            </a:r>
          </a:p>
          <a:p>
            <a:pPr marL="609600" indent="-609600"/>
            <a:endParaRPr lang="en-US" dirty="0">
              <a:latin typeface="Times New Roman" panose="02020603050405020304" pitchFamily="18" charset="0"/>
              <a:cs typeface="Times New Roman" panose="02020603050405020304" pitchFamily="18" charset="0"/>
            </a:endParaRPr>
          </a:p>
          <a:p>
            <a:pPr marL="609600" indent="-609600"/>
            <a:endParaRPr lang="en-US" dirty="0">
              <a:latin typeface="Times New Roman" panose="02020603050405020304" pitchFamily="18" charset="0"/>
              <a:cs typeface="Times New Roman" panose="02020603050405020304" pitchFamily="18" charset="0"/>
            </a:endParaRPr>
          </a:p>
        </p:txBody>
      </p:sp>
      <p:sp>
        <p:nvSpPr>
          <p:cNvPr id="244740" name="Line 4"/>
          <p:cNvSpPr>
            <a:spLocks noChangeShapeType="1"/>
          </p:cNvSpPr>
          <p:nvPr/>
        </p:nvSpPr>
        <p:spPr bwMode="auto">
          <a:xfrm flipH="1">
            <a:off x="4499248" y="5373216"/>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4741" name="Line 5"/>
          <p:cNvSpPr>
            <a:spLocks noChangeShapeType="1"/>
          </p:cNvSpPr>
          <p:nvPr/>
        </p:nvSpPr>
        <p:spPr bwMode="auto">
          <a:xfrm flipH="1">
            <a:off x="4499248" y="486916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4742" name="Line 6"/>
          <p:cNvSpPr>
            <a:spLocks noChangeShapeType="1"/>
          </p:cNvSpPr>
          <p:nvPr/>
        </p:nvSpPr>
        <p:spPr bwMode="auto">
          <a:xfrm flipH="1">
            <a:off x="6175648" y="5877272"/>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13919084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One address Instruction</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This use a implied ACCUMULATOR register for data manipulation.</a:t>
            </a:r>
          </a:p>
          <a:p>
            <a:pPr marL="0" indent="0">
              <a:buNone/>
            </a:pPr>
            <a:r>
              <a:rPr lang="en-US" sz="2000" dirty="0">
                <a:latin typeface="Times New Roman" panose="02020603050405020304" pitchFamily="18" charset="0"/>
                <a:cs typeface="Times New Roman" panose="02020603050405020304" pitchFamily="18" charset="0"/>
              </a:rPr>
              <a:t>Operation Destination</a:t>
            </a:r>
          </a:p>
          <a:p>
            <a:r>
              <a:rPr lang="en-US" sz="2000" dirty="0">
                <a:latin typeface="Times New Roman" panose="02020603050405020304" pitchFamily="18" charset="0"/>
                <a:cs typeface="Times New Roman" panose="02020603050405020304" pitchFamily="18" charset="0"/>
              </a:rPr>
              <a:t>One operand is in accumulator and other is in register or memory location.</a:t>
            </a:r>
          </a:p>
          <a:p>
            <a:pPr marL="533400" indent="-533400">
              <a:buNone/>
              <a:tabLst>
                <a:tab pos="2146300" algn="l"/>
                <a:tab pos="5022850" algn="l"/>
              </a:tabLst>
            </a:pPr>
            <a:r>
              <a:rPr lang="en-US" sz="2000" dirty="0">
                <a:latin typeface="Times New Roman" panose="02020603050405020304" pitchFamily="18" charset="0"/>
                <a:cs typeface="Times New Roman" panose="02020603050405020304" pitchFamily="18" charset="0"/>
              </a:rPr>
              <a:t>Example:   Evaluate (A+B) </a:t>
            </a:r>
            <a:r>
              <a:rPr lang="en-US" sz="2000" dirty="0">
                <a:latin typeface="Times New Roman" panose="02020603050405020304" pitchFamily="18" charset="0"/>
                <a:cs typeface="Times New Roman" panose="02020603050405020304" pitchFamily="18" charset="0"/>
                <a:sym typeface="Symbol" pitchFamily="18" charset="2"/>
              </a:rPr>
              <a:t> (C+D)</a:t>
            </a:r>
          </a:p>
          <a:p>
            <a:pPr marL="533400" indent="-533400">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Using One-Address Instruction</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LOAD	A	; </a:t>
            </a:r>
            <a:r>
              <a:rPr lang="en-US" sz="2000" dirty="0">
                <a:latin typeface="Times New Roman" panose="02020603050405020304" pitchFamily="18" charset="0"/>
                <a:cs typeface="Times New Roman" panose="02020603050405020304" pitchFamily="18" charset="0"/>
              </a:rPr>
              <a:t>AC ← M[A]</a:t>
            </a:r>
            <a:endParaRPr lang="en-US" sz="20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ADD	B	; </a:t>
            </a:r>
            <a:r>
              <a:rPr lang="en-US" sz="2000" dirty="0">
                <a:latin typeface="Times New Roman" panose="02020603050405020304" pitchFamily="18" charset="0"/>
                <a:cs typeface="Times New Roman" panose="02020603050405020304" pitchFamily="18" charset="0"/>
              </a:rPr>
              <a:t>AC ← AC + M[B]</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STORE	T	; M[T] ← AC </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sym typeface="Symbol" pitchFamily="18" charset="2"/>
              </a:rPr>
              <a:t>LOAD	C	; </a:t>
            </a:r>
            <a:r>
              <a:rPr lang="en-US" sz="2000" dirty="0">
                <a:latin typeface="Times New Roman" panose="02020603050405020304" pitchFamily="18" charset="0"/>
                <a:cs typeface="Times New Roman" panose="02020603050405020304" pitchFamily="18" charset="0"/>
              </a:rPr>
              <a:t>AC ← M[C]</a:t>
            </a:r>
            <a:endParaRPr lang="en-US" sz="2000" dirty="0">
              <a:latin typeface="Times New Roman" panose="02020603050405020304" pitchFamily="18" charset="0"/>
              <a:cs typeface="Times New Roman" panose="02020603050405020304" pitchFamily="18" charset="0"/>
              <a:sym typeface="Symbol" pitchFamily="18" charset="2"/>
            </a:endParaRP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ADD	D	; AC ← AC + M[D]</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MUL	T	; AC ← AC </a:t>
            </a:r>
            <a:r>
              <a:rPr lang="en-US" sz="2000" dirty="0">
                <a:latin typeface="Times New Roman" panose="02020603050405020304" pitchFamily="18" charset="0"/>
                <a:cs typeface="Times New Roman" panose="02020603050405020304" pitchFamily="18" charset="0"/>
                <a:sym typeface="Symbol" pitchFamily="18" charset="2"/>
              </a:rPr>
              <a:t></a:t>
            </a:r>
            <a:r>
              <a:rPr lang="en-US" sz="2000" dirty="0">
                <a:latin typeface="Times New Roman" panose="02020603050405020304" pitchFamily="18" charset="0"/>
                <a:cs typeface="Times New Roman" panose="02020603050405020304" pitchFamily="18" charset="0"/>
              </a:rPr>
              <a:t> M[T]</a:t>
            </a:r>
          </a:p>
          <a:p>
            <a:pPr marL="989013" lvl="1" indent="-457200">
              <a:buFont typeface="Times New Roman" pitchFamily="18" charset="0"/>
              <a:buAutoNum type="arabicPeriod"/>
              <a:tabLst>
                <a:tab pos="2146300" algn="l"/>
                <a:tab pos="5022850" algn="l"/>
              </a:tabLst>
            </a:pPr>
            <a:r>
              <a:rPr lang="en-US" sz="2000" dirty="0">
                <a:latin typeface="Times New Roman" panose="02020603050405020304" pitchFamily="18" charset="0"/>
                <a:cs typeface="Times New Roman" panose="02020603050405020304" pitchFamily="18" charset="0"/>
              </a:rPr>
              <a:t>STORE	X	; M[X] ← AC</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19</a:t>
            </a:fld>
            <a:endParaRPr lang="en-US"/>
          </a:p>
        </p:txBody>
      </p:sp>
    </p:spTree>
    <p:extLst>
      <p:ext uri="{BB962C8B-B14F-4D97-AF65-F5344CB8AC3E}">
        <p14:creationId xmlns:p14="http://schemas.microsoft.com/office/powerpoint/2010/main" val="15841383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Instruction</a:t>
            </a:r>
            <a:r>
              <a:rPr lang="en-US" sz="2400" dirty="0">
                <a:latin typeface="Times New Roman" panose="02020603050405020304" pitchFamily="18" charset="0"/>
                <a:cs typeface="Times New Roman" panose="02020603050405020304" pitchFamily="18" charset="0"/>
              </a:rPr>
              <a:t>:  is a command to the microprocessor to perform a given task on specified data. </a:t>
            </a:r>
          </a:p>
          <a:p>
            <a:pPr lvl="1" algn="just"/>
            <a:r>
              <a:rPr lang="en-US" sz="2000" dirty="0">
                <a:latin typeface="Times New Roman" panose="02020603050405020304" pitchFamily="18" charset="0"/>
                <a:cs typeface="Times New Roman" panose="02020603050405020304" pitchFamily="18" charset="0"/>
              </a:rPr>
              <a:t>Mov </a:t>
            </a:r>
            <a:r>
              <a:rPr lang="en-US" sz="2000" dirty="0" err="1">
                <a:latin typeface="Times New Roman" panose="02020603050405020304" pitchFamily="18" charset="0"/>
                <a:cs typeface="Times New Roman" panose="02020603050405020304" pitchFamily="18" charset="0"/>
              </a:rPr>
              <a:t>sta</a:t>
            </a:r>
            <a:r>
              <a:rPr lang="en-US" sz="2000" dirty="0">
                <a:latin typeface="Times New Roman" panose="02020603050405020304" pitchFamily="18" charset="0"/>
                <a:cs typeface="Times New Roman" panose="02020603050405020304" pitchFamily="18" charset="0"/>
              </a:rPr>
              <a:t> add </a:t>
            </a:r>
            <a:r>
              <a:rPr lang="en-US" sz="2000" dirty="0" err="1">
                <a:latin typeface="Times New Roman" panose="02020603050405020304" pitchFamily="18" charset="0"/>
                <a:cs typeface="Times New Roman" panose="02020603050405020304" pitchFamily="18" charset="0"/>
              </a:rPr>
              <a:t>mul</a:t>
            </a:r>
            <a:r>
              <a:rPr lang="en-US" sz="2000" dirty="0">
                <a:latin typeface="Times New Roman" panose="02020603050405020304" pitchFamily="18" charset="0"/>
                <a:cs typeface="Times New Roman" panose="02020603050405020304" pitchFamily="18" charset="0"/>
              </a:rPr>
              <a:t> div </a:t>
            </a:r>
          </a:p>
          <a:p>
            <a:pPr algn="just"/>
            <a:r>
              <a:rPr lang="en-US" sz="2400" b="1" dirty="0">
                <a:latin typeface="Times New Roman" panose="02020603050405020304" pitchFamily="18" charset="0"/>
                <a:cs typeface="Times New Roman" panose="02020603050405020304" pitchFamily="18" charset="0"/>
              </a:rPr>
              <a:t>Instruction Set</a:t>
            </a:r>
            <a:r>
              <a:rPr lang="en-US" sz="2400" dirty="0">
                <a:latin typeface="Times New Roman" panose="02020603050405020304" pitchFamily="18" charset="0"/>
                <a:cs typeface="Times New Roman" panose="02020603050405020304" pitchFamily="18" charset="0"/>
              </a:rPr>
              <a:t>: The entire group of these instructions are called instruction set.</a:t>
            </a:r>
          </a:p>
          <a:p>
            <a:pPr algn="just"/>
            <a:r>
              <a:rPr lang="en-US" sz="2400" b="1" dirty="0">
                <a:latin typeface="Times New Roman" panose="02020603050405020304" pitchFamily="18" charset="0"/>
                <a:cs typeface="Times New Roman" panose="02020603050405020304" pitchFamily="18" charset="0"/>
              </a:rPr>
              <a:t>instruction sequencing :</a:t>
            </a:r>
            <a:r>
              <a:rPr lang="en-US" sz="2400" dirty="0">
                <a:latin typeface="Times New Roman" panose="02020603050405020304" pitchFamily="18" charset="0"/>
                <a:cs typeface="Times New Roman" panose="02020603050405020304" pitchFamily="18" charset="0"/>
              </a:rPr>
              <a:t> The order in which the instructions in a program are carried out.</a:t>
            </a:r>
          </a:p>
        </p:txBody>
      </p:sp>
      <p:sp>
        <p:nvSpPr>
          <p:cNvPr id="4" name="Slide Number Placeholder 3"/>
          <p:cNvSpPr>
            <a:spLocks noGrp="1"/>
          </p:cNvSpPr>
          <p:nvPr>
            <p:ph type="sldNum" sz="quarter" idx="12"/>
          </p:nvPr>
        </p:nvSpPr>
        <p:spPr/>
        <p:txBody>
          <a:bodyPr/>
          <a:lstStyle/>
          <a:p>
            <a:fld id="{A1A6BA4E-CDAE-4DEF-A7CA-99055C502B84}" type="slidenum">
              <a:rPr lang="en-US" smtClean="0"/>
              <a:pPr/>
              <a:t>2</a:t>
            </a:fld>
            <a:endParaRPr lang="en-US"/>
          </a:p>
        </p:txBody>
      </p:sp>
    </p:spTree>
    <p:extLst>
      <p:ext uri="{BB962C8B-B14F-4D97-AF65-F5344CB8AC3E}">
        <p14:creationId xmlns:p14="http://schemas.microsoft.com/office/powerpoint/2010/main" val="27686966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66A5-720E-43A5-AAD9-72A41855DA2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Two address Instruction</a:t>
            </a:r>
            <a:endParaRPr lang="en-IN" dirty="0"/>
          </a:p>
        </p:txBody>
      </p:sp>
      <p:sp>
        <p:nvSpPr>
          <p:cNvPr id="3" name="Content Placeholder 2">
            <a:extLst>
              <a:ext uri="{FF2B5EF4-FFF2-40B4-BE49-F238E27FC236}">
                <a16:creationId xmlns:a16="http://schemas.microsoft.com/office/drawing/2014/main" id="{C36DA518-01E3-4922-A638-931E552BCDEA}"/>
              </a:ext>
            </a:extLst>
          </p:cNvPr>
          <p:cNvSpPr>
            <a:spLocks noGrp="1"/>
          </p:cNvSpPr>
          <p:nvPr>
            <p:ph idx="1"/>
          </p:nvPr>
        </p:nvSpPr>
        <p:spPr/>
        <p:txBody>
          <a:bodyPr>
            <a:normAutofit lnSpcReduction="10000"/>
          </a:bodyPr>
          <a:lstStyle/>
          <a:p>
            <a:pPr>
              <a:buFontTx/>
              <a:buChar char="•"/>
            </a:pPr>
            <a:r>
              <a:rPr lang="en-US" dirty="0">
                <a:latin typeface="Times New Roman" panose="02020603050405020304" pitchFamily="18" charset="0"/>
                <a:cs typeface="Times New Roman" panose="02020603050405020304" pitchFamily="18" charset="0"/>
              </a:rPr>
              <a:t>Syntax : Operation  source, destination  </a:t>
            </a:r>
          </a:p>
          <a:p>
            <a:endParaRPr lang="en-US"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MOVE   E,F                                   MOVE  D,F</a:t>
            </a:r>
          </a:p>
          <a:p>
            <a:r>
              <a:rPr lang="en-US" dirty="0">
                <a:latin typeface="Times New Roman" panose="02020603050405020304" pitchFamily="18" charset="0"/>
                <a:cs typeface="Times New Roman" panose="02020603050405020304" pitchFamily="18" charset="0"/>
              </a:rPr>
              <a:t>            ADD    D,F         OR                       ADD E,F</a:t>
            </a:r>
          </a:p>
          <a:p>
            <a:r>
              <a:rPr lang="en-US" dirty="0">
                <a:latin typeface="Times New Roman" panose="02020603050405020304" pitchFamily="18" charset="0"/>
                <a:cs typeface="Times New Roman" panose="02020603050405020304" pitchFamily="18" charset="0"/>
              </a:rPr>
              <a:t>Perform ADD  A,B,C using 2 instructions</a:t>
            </a:r>
          </a:p>
          <a:p>
            <a:r>
              <a:rPr lang="en-US" dirty="0">
                <a:latin typeface="Times New Roman" panose="02020603050405020304" pitchFamily="18" charset="0"/>
                <a:cs typeface="Times New Roman" panose="02020603050405020304" pitchFamily="18" charset="0"/>
              </a:rPr>
              <a:t>MOVE  B,C</a:t>
            </a:r>
          </a:p>
          <a:p>
            <a:r>
              <a:rPr lang="en-US" dirty="0">
                <a:latin typeface="Times New Roman" panose="02020603050405020304" pitchFamily="18" charset="0"/>
                <a:cs typeface="Times New Roman" panose="02020603050405020304" pitchFamily="18" charset="0"/>
              </a:rPr>
              <a:t>ADD     A,C</a:t>
            </a:r>
          </a:p>
          <a:p>
            <a:pPr eaLnBrk="0" hangingPunct="0">
              <a:spcBef>
                <a:spcPct val="5000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 Single instruction is not sufficient to perform the entire operation.</a:t>
            </a:r>
          </a:p>
          <a:p>
            <a:endParaRPr lang="en-IN" dirty="0"/>
          </a:p>
        </p:txBody>
      </p:sp>
    </p:spTree>
    <p:extLst>
      <p:ext uri="{BB962C8B-B14F-4D97-AF65-F5344CB8AC3E}">
        <p14:creationId xmlns:p14="http://schemas.microsoft.com/office/powerpoint/2010/main" val="40828997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Two Address Instruction</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This is common in commercial computers.</a:t>
            </a:r>
          </a:p>
          <a:p>
            <a:pPr marL="0" indent="0">
              <a:buNone/>
            </a:pPr>
            <a:r>
              <a:rPr lang="en-US" sz="2400" dirty="0">
                <a:latin typeface="Times New Roman" panose="02020603050405020304" pitchFamily="18" charset="0"/>
                <a:cs typeface="Times New Roman" panose="02020603050405020304" pitchFamily="18" charset="0"/>
              </a:rPr>
              <a:t>Operation Source, Destination</a:t>
            </a:r>
          </a:p>
          <a:p>
            <a:pPr marL="0" indent="0">
              <a:buNone/>
            </a:pPr>
            <a:r>
              <a:rPr lang="en-US" sz="2400" dirty="0">
                <a:latin typeface="Times New Roman" panose="02020603050405020304" pitchFamily="18" charset="0"/>
                <a:cs typeface="Times New Roman" panose="02020603050405020304" pitchFamily="18" charset="0"/>
              </a:rPr>
              <a:t>Here two address can be specified in the instruction.</a:t>
            </a:r>
          </a:p>
          <a:p>
            <a:pPr marL="533400" indent="-533400">
              <a:buNone/>
              <a:tabLst>
                <a:tab pos="2146300" algn="l"/>
                <a:tab pos="5022850" algn="l"/>
              </a:tabLst>
            </a:pPr>
            <a:r>
              <a:rPr lang="en-US" sz="2400" dirty="0">
                <a:latin typeface="Times New Roman" panose="02020603050405020304" pitchFamily="18" charset="0"/>
                <a:cs typeface="Times New Roman" panose="02020603050405020304" pitchFamily="18" charset="0"/>
              </a:rPr>
              <a:t>Example:   Evaluate (A+B) </a:t>
            </a:r>
            <a:r>
              <a:rPr lang="en-US" sz="2400" dirty="0">
                <a:latin typeface="Times New Roman" panose="02020603050405020304" pitchFamily="18" charset="0"/>
                <a:cs typeface="Times New Roman" panose="02020603050405020304" pitchFamily="18" charset="0"/>
                <a:sym typeface="Symbol" pitchFamily="18" charset="2"/>
              </a:rPr>
              <a:t> (C+D)</a:t>
            </a:r>
          </a:p>
          <a:p>
            <a:pPr marL="533400" indent="-533400">
              <a:buNone/>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Using Two address Instruction:</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R1,A		; R1=M[A]</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ADD R1,B		;R1=R1+M[B]</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R2,C		;R2=M[C]</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ADD R2,D		;R2=R2+M[D]</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MUL R1,R2	; R1=R1*R2</a:t>
            </a:r>
          </a:p>
          <a:p>
            <a:pPr marL="514350" indent="-514350">
              <a:buAutoNum type="arabicPeriod"/>
              <a:tabLst>
                <a:tab pos="2146300" algn="l"/>
                <a:tab pos="5022850" algn="l"/>
              </a:tabLst>
            </a:pPr>
            <a:r>
              <a:rPr lang="en-US" sz="2400" dirty="0">
                <a:latin typeface="Times New Roman" panose="02020603050405020304" pitchFamily="18" charset="0"/>
                <a:cs typeface="Times New Roman" panose="02020603050405020304" pitchFamily="18" charset="0"/>
                <a:sym typeface="Symbol" pitchFamily="18" charset="2"/>
              </a:rPr>
              <a:t>MOV X,R1		; M[X]=R1</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21</a:t>
            </a:fld>
            <a:endParaRPr lang="en-US"/>
          </a:p>
        </p:txBody>
      </p:sp>
    </p:spTree>
    <p:extLst>
      <p:ext uri="{BB962C8B-B14F-4D97-AF65-F5344CB8AC3E}">
        <p14:creationId xmlns:p14="http://schemas.microsoft.com/office/powerpoint/2010/main" val="22477539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Three Address Instruction</a:t>
            </a:r>
          </a:p>
        </p:txBody>
      </p:sp>
      <p:sp>
        <p:nvSpPr>
          <p:cNvPr id="3" name="Content Placeholder 2">
            <a:extLst>
              <a:ext uri="{FF2B5EF4-FFF2-40B4-BE49-F238E27FC236}">
                <a16:creationId xmlns:a16="http://schemas.microsoft.com/office/drawing/2014/main" id="{7FDF390C-5808-4AF4-BBCF-FCDB9E5C312B}"/>
              </a:ext>
            </a:extLst>
          </p:cNvPr>
          <p:cNvSpPr>
            <a:spLocks noGrp="1"/>
          </p:cNvSpPr>
          <p:nvPr>
            <p:ph idx="1"/>
          </p:nvPr>
        </p:nvSpPr>
        <p:spPr/>
        <p:txBody>
          <a:bodyPr/>
          <a:lstStyle/>
          <a:p>
            <a:pPr>
              <a:buFontTx/>
              <a:buChar char="•"/>
            </a:pPr>
            <a:r>
              <a:rPr lang="en-US" dirty="0">
                <a:latin typeface="Times New Roman" panose="02020603050405020304" pitchFamily="18" charset="0"/>
                <a:cs typeface="Times New Roman" panose="02020603050405020304" pitchFamily="18" charset="0"/>
              </a:rPr>
              <a:t>Syntax: Operation source 1, source 2, destination</a:t>
            </a:r>
          </a:p>
          <a:p>
            <a:pPr>
              <a:buFontTx/>
              <a:buChar char="•"/>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ADD D,E,F      </a:t>
            </a:r>
          </a:p>
          <a:p>
            <a:r>
              <a:rPr lang="en-US" dirty="0">
                <a:latin typeface="Times New Roman" panose="02020603050405020304" pitchFamily="18" charset="0"/>
                <a:cs typeface="Times New Roman" panose="02020603050405020304" pitchFamily="18" charset="0"/>
              </a:rPr>
              <a:t>where D,E,F are memory location</a:t>
            </a:r>
          </a:p>
          <a:p>
            <a:pPr>
              <a:buFontTx/>
              <a:buChar char="•"/>
            </a:pPr>
            <a:r>
              <a:rPr lang="en-US" dirty="0">
                <a:latin typeface="Times New Roman" panose="02020603050405020304" pitchFamily="18" charset="0"/>
                <a:cs typeface="Times New Roman" panose="02020603050405020304" pitchFamily="18" charset="0"/>
              </a:rPr>
              <a:t>Advantage: Single instruction can perform the complete operation</a:t>
            </a:r>
          </a:p>
          <a:p>
            <a:pPr>
              <a:buFontTx/>
              <a:buChar char="•"/>
            </a:pPr>
            <a:r>
              <a:rPr lang="en-US" dirty="0">
                <a:latin typeface="Times New Roman" panose="02020603050405020304" pitchFamily="18" charset="0"/>
                <a:cs typeface="Times New Roman" panose="02020603050405020304" pitchFamily="18" charset="0"/>
              </a:rPr>
              <a:t>Disadvantage : Instruction code will be too large to fit in one word location in memory</a:t>
            </a:r>
            <a:endParaRPr lang="en-IN"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22</a:t>
            </a:fld>
            <a:endParaRPr lang="en-US"/>
          </a:p>
        </p:txBody>
      </p:sp>
    </p:spTree>
    <p:extLst>
      <p:ext uri="{BB962C8B-B14F-4D97-AF65-F5344CB8AC3E}">
        <p14:creationId xmlns:p14="http://schemas.microsoft.com/office/powerpoint/2010/main" val="8507990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Three Address Instruction</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has three address field to specify a register   	or a memory location.</a:t>
            </a:r>
          </a:p>
          <a:p>
            <a:pPr marL="0" indent="0">
              <a:buNone/>
            </a:pPr>
            <a:r>
              <a:rPr lang="en-US" sz="2400" dirty="0">
                <a:latin typeface="Times New Roman" panose="02020603050405020304" pitchFamily="18" charset="0"/>
                <a:cs typeface="Times New Roman" panose="02020603050405020304" pitchFamily="18" charset="0"/>
              </a:rPr>
              <a:t>Program created are much short in size </a:t>
            </a:r>
          </a:p>
          <a:p>
            <a:pPr marL="0" indent="0">
              <a:buNone/>
            </a:pPr>
            <a:r>
              <a:rPr lang="en-US" sz="2400" dirty="0">
                <a:latin typeface="Times New Roman" panose="02020603050405020304" pitchFamily="18" charset="0"/>
                <a:cs typeface="Times New Roman" panose="02020603050405020304" pitchFamily="18" charset="0"/>
              </a:rPr>
              <a:t>creation of program much easier </a:t>
            </a:r>
          </a:p>
          <a:p>
            <a:pPr marL="0" indent="0">
              <a:buNone/>
            </a:pPr>
            <a:r>
              <a:rPr lang="en-US" sz="2400" dirty="0">
                <a:latin typeface="Times New Roman" panose="02020603050405020304" pitchFamily="18" charset="0"/>
                <a:cs typeface="Times New Roman" panose="02020603050405020304" pitchFamily="18" charset="0"/>
              </a:rPr>
              <a:t>does not mean that program will run much faster</a:t>
            </a:r>
          </a:p>
          <a:p>
            <a:pPr marL="0" indent="0">
              <a:buNone/>
            </a:pPr>
            <a:r>
              <a:rPr lang="en-US" sz="2400" dirty="0">
                <a:latin typeface="Times New Roman" panose="02020603050405020304" pitchFamily="18" charset="0"/>
                <a:cs typeface="Times New Roman" panose="02020603050405020304" pitchFamily="18" charset="0"/>
              </a:rPr>
              <a:t>Example:   Evaluate (A+B) </a:t>
            </a:r>
            <a:r>
              <a:rPr lang="en-US" sz="2400" dirty="0">
                <a:latin typeface="Times New Roman" panose="02020603050405020304" pitchFamily="18" charset="0"/>
                <a:cs typeface="Times New Roman" panose="02020603050405020304" pitchFamily="18" charset="0"/>
                <a:sym typeface="Symbol" pitchFamily="18" charset="2"/>
              </a:rPr>
              <a:t> (C+D)</a:t>
            </a:r>
          </a:p>
          <a:p>
            <a:pPr marL="0" indent="0">
              <a:buNone/>
            </a:pPr>
            <a:r>
              <a:rPr lang="en-US" sz="2400" dirty="0">
                <a:latin typeface="Times New Roman" panose="02020603050405020304" pitchFamily="18" charset="0"/>
                <a:cs typeface="Times New Roman" panose="02020603050405020304" pitchFamily="18" charset="0"/>
                <a:sym typeface="Symbol" pitchFamily="18" charset="2"/>
              </a:rPr>
              <a:t>Using Three address Instruction</a:t>
            </a:r>
          </a:p>
          <a:p>
            <a:pPr marL="514350" indent="-514350">
              <a:buAutoNum type="arabicPeriod"/>
            </a:pPr>
            <a:r>
              <a:rPr lang="en-US" sz="2400" dirty="0">
                <a:latin typeface="Times New Roman" panose="02020603050405020304" pitchFamily="18" charset="0"/>
                <a:cs typeface="Times New Roman" panose="02020603050405020304" pitchFamily="18" charset="0"/>
              </a:rPr>
              <a:t>ADD R1,A,B		;R1=M[A]+M[B]</a:t>
            </a:r>
          </a:p>
          <a:p>
            <a:pPr marL="514350" indent="-514350">
              <a:buFont typeface="Arial" pitchFamily="34" charset="0"/>
              <a:buAutoNum type="arabicPeriod"/>
            </a:pPr>
            <a:r>
              <a:rPr lang="en-US" sz="2400" dirty="0">
                <a:latin typeface="Times New Roman" panose="02020603050405020304" pitchFamily="18" charset="0"/>
                <a:cs typeface="Times New Roman" panose="02020603050405020304" pitchFamily="18" charset="0"/>
              </a:rPr>
              <a:t>ADD R2,C,D		;R2=M[C]+M[D]</a:t>
            </a:r>
          </a:p>
          <a:p>
            <a:pPr marL="514350" indent="-514350">
              <a:buFont typeface="Arial" pitchFamily="34" charset="0"/>
              <a:buAutoNum type="arabicPeriod"/>
            </a:pPr>
            <a:r>
              <a:rPr lang="en-US" sz="2400" dirty="0">
                <a:latin typeface="Times New Roman" panose="02020603050405020304" pitchFamily="18" charset="0"/>
                <a:cs typeface="Times New Roman" panose="02020603050405020304" pitchFamily="18" charset="0"/>
              </a:rPr>
              <a:t>MUL X,R1,R2		;M[X]=R1*R2</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23</a:t>
            </a:fld>
            <a:endParaRPr lang="en-US"/>
          </a:p>
        </p:txBody>
      </p:sp>
    </p:spTree>
    <p:extLst>
      <p:ext uri="{BB962C8B-B14F-4D97-AF65-F5344CB8AC3E}">
        <p14:creationId xmlns:p14="http://schemas.microsoft.com/office/powerpoint/2010/main" val="207795942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Instruction Cycle</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the basic operational process of a computer.</a:t>
            </a:r>
          </a:p>
          <a:p>
            <a:r>
              <a:rPr lang="en-US" dirty="0">
                <a:latin typeface="Times New Roman" panose="02020603050405020304" pitchFamily="18" charset="0"/>
                <a:cs typeface="Times New Roman" panose="02020603050405020304" pitchFamily="18" charset="0"/>
              </a:rPr>
              <a:t>also known as </a:t>
            </a:r>
            <a:r>
              <a:rPr lang="en-US" b="1" dirty="0">
                <a:latin typeface="Times New Roman" panose="02020603050405020304" pitchFamily="18" charset="0"/>
                <a:cs typeface="Times New Roman" panose="02020603050405020304" pitchFamily="18" charset="0"/>
              </a:rPr>
              <a:t>fetch-decode-execute cycle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process is repeated continuously by CPU from boot up to shut down of computer. </a:t>
            </a:r>
          </a:p>
          <a:p>
            <a:r>
              <a:rPr lang="en-US" dirty="0">
                <a:latin typeface="Times New Roman" panose="02020603050405020304" pitchFamily="18" charset="0"/>
                <a:cs typeface="Times New Roman" panose="02020603050405020304" pitchFamily="18" charset="0"/>
              </a:rPr>
              <a:t>Steps that occur during an instruction cycle:</a:t>
            </a:r>
          </a:p>
          <a:p>
            <a:pPr marL="0" indent="0">
              <a:buNone/>
            </a:pPr>
            <a:r>
              <a:rPr lang="en-US" dirty="0">
                <a:latin typeface="Times New Roman" panose="02020603050405020304" pitchFamily="18" charset="0"/>
                <a:cs typeface="Times New Roman" panose="02020603050405020304" pitchFamily="18" charset="0"/>
              </a:rPr>
              <a:t>	1. Fetch the Instruction</a:t>
            </a:r>
          </a:p>
          <a:p>
            <a:pPr marL="0" indent="0">
              <a:buNone/>
            </a:pPr>
            <a:r>
              <a:rPr lang="en-US" dirty="0">
                <a:latin typeface="Times New Roman" panose="02020603050405020304" pitchFamily="18" charset="0"/>
                <a:cs typeface="Times New Roman" panose="02020603050405020304" pitchFamily="18" charset="0"/>
              </a:rPr>
              <a:t>	2. Decode the Instruction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 Read the Effective Address</a:t>
            </a:r>
          </a:p>
          <a:p>
            <a:pPr marL="0" indent="0">
              <a:buNone/>
            </a:pPr>
            <a:r>
              <a:rPr lang="en-US" dirty="0">
                <a:latin typeface="Times New Roman" panose="02020603050405020304" pitchFamily="18" charset="0"/>
                <a:cs typeface="Times New Roman" panose="02020603050405020304" pitchFamily="18" charset="0"/>
              </a:rPr>
              <a:t>	4. Execute the Instruction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24</a:t>
            </a:fld>
            <a:endParaRPr lang="en-US"/>
          </a:p>
        </p:txBody>
      </p:sp>
    </p:spTree>
    <p:extLst>
      <p:ext uri="{BB962C8B-B14F-4D97-AF65-F5344CB8AC3E}">
        <p14:creationId xmlns:p14="http://schemas.microsoft.com/office/powerpoint/2010/main" val="40935057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E23B-3F90-4C5C-9917-3560D80B81D0}"/>
              </a:ext>
            </a:extLst>
          </p:cNvPr>
          <p:cNvSpPr>
            <a:spLocks noGrp="1"/>
          </p:cNvSpPr>
          <p:nvPr>
            <p:ph type="title"/>
          </p:nvPr>
        </p:nvSpPr>
        <p:spPr/>
        <p:txBody>
          <a:bodyPr>
            <a:normAutofit fontScale="90000"/>
          </a:bodyPr>
          <a:lstStyle/>
          <a:p>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Instruction Cycle …</a:t>
            </a:r>
            <a:br>
              <a:rPr lang="en-US"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  Fetch the Instruction</a:t>
            </a:r>
          </a:p>
          <a:p>
            <a:pPr marL="0" indent="0">
              <a:buNone/>
            </a:pPr>
            <a:r>
              <a:rPr lang="en-US" sz="2400" dirty="0">
                <a:latin typeface="Times New Roman" panose="02020603050405020304" pitchFamily="18" charset="0"/>
                <a:cs typeface="Times New Roman" panose="02020603050405020304" pitchFamily="18" charset="0"/>
              </a:rPr>
              <a:t> 	The instruction is fetched from memory address that is stored in PC(Program Counter) and stored in the (instruction register) IR. </a:t>
            </a:r>
          </a:p>
          <a:p>
            <a:pPr marL="0" indent="0">
              <a:buNone/>
            </a:pPr>
            <a:r>
              <a:rPr lang="en-US" sz="2400" dirty="0">
                <a:latin typeface="Times New Roman" panose="02020603050405020304" pitchFamily="18" charset="0"/>
                <a:cs typeface="Times New Roman" panose="02020603050405020304" pitchFamily="18" charset="0"/>
              </a:rPr>
              <a:t>	At the end of the fetch operation, PC is incremented by 1 and it then points to the next instruction to be executed.</a:t>
            </a:r>
          </a:p>
          <a:p>
            <a:pPr marL="0" indent="0">
              <a:buNone/>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Decode the Instruction</a:t>
            </a:r>
          </a:p>
          <a:p>
            <a:pPr marL="0" indent="0">
              <a:buNone/>
            </a:pPr>
            <a:r>
              <a:rPr lang="en-US" sz="2400" dirty="0">
                <a:latin typeface="Times New Roman" panose="02020603050405020304" pitchFamily="18" charset="0"/>
                <a:cs typeface="Times New Roman" panose="02020603050405020304" pitchFamily="18" charset="0"/>
              </a:rPr>
              <a:t>	The instruction in the IR is decoded(Interpreted).</a:t>
            </a:r>
          </a:p>
          <a:p>
            <a:pPr marL="0" indent="0">
              <a:buNone/>
            </a:pPr>
            <a:r>
              <a:rPr lang="en-US" sz="2400" b="1" dirty="0">
                <a:latin typeface="Times New Roman" panose="02020603050405020304" pitchFamily="18" charset="0"/>
                <a:cs typeface="Times New Roman" panose="02020603050405020304" pitchFamily="18" charset="0"/>
              </a:rPr>
              <a:t>3. Read the Effective Address</a:t>
            </a:r>
          </a:p>
          <a:p>
            <a:pPr marL="0" indent="0">
              <a:buNone/>
            </a:pPr>
            <a:r>
              <a:rPr lang="en-US" sz="2400" dirty="0">
                <a:latin typeface="Times New Roman" panose="02020603050405020304" pitchFamily="18" charset="0"/>
                <a:cs typeface="Times New Roman" panose="02020603050405020304" pitchFamily="18" charset="0"/>
              </a:rPr>
              <a:t>	If the instruction has an indirect address, the effective address is read from the memory. </a:t>
            </a:r>
          </a:p>
          <a:p>
            <a:pPr marL="0" indent="0">
              <a:buNone/>
            </a:pPr>
            <a:r>
              <a:rPr lang="en-US" sz="2400" dirty="0">
                <a:latin typeface="Times New Roman" panose="02020603050405020304" pitchFamily="18" charset="0"/>
                <a:cs typeface="Times New Roman" panose="02020603050405020304" pitchFamily="18" charset="0"/>
              </a:rPr>
              <a:t>Otherwise operands are directly read in case of immediate operand instruction.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25</a:t>
            </a:fld>
            <a:endParaRPr lang="en-US"/>
          </a:p>
        </p:txBody>
      </p:sp>
    </p:spTree>
    <p:extLst>
      <p:ext uri="{BB962C8B-B14F-4D97-AF65-F5344CB8AC3E}">
        <p14:creationId xmlns:p14="http://schemas.microsoft.com/office/powerpoint/2010/main" val="15989745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C6C4-EDD5-44A0-9F04-B3078ADBC6AC}"/>
              </a:ext>
            </a:extLst>
          </p:cNvPr>
          <p:cNvSpPr>
            <a:spLocks noGrp="1"/>
          </p:cNvSpPr>
          <p:nvPr>
            <p:ph type="title"/>
          </p:nvPr>
        </p:nvSpPr>
        <p:spPr/>
        <p:txBody>
          <a:bodyPr>
            <a:normAutofit fontScale="90000"/>
          </a:bodyPr>
          <a:lstStyle/>
          <a:p>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Instruction Cycle …</a:t>
            </a:r>
            <a:br>
              <a:rPr lang="en-US"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Execute the Instruction</a:t>
            </a:r>
          </a:p>
          <a:p>
            <a:pPr marL="0" indent="0">
              <a:buNone/>
            </a:pPr>
            <a:r>
              <a:rPr lang="en-US" dirty="0">
                <a:latin typeface="Times New Roman" panose="02020603050405020304" pitchFamily="18" charset="0"/>
                <a:cs typeface="Times New Roman" panose="02020603050405020304" pitchFamily="18" charset="0"/>
              </a:rPr>
              <a:t>The Control Unit passes the information in the form of control signals to the functional unit of CPU. </a:t>
            </a:r>
          </a:p>
          <a:p>
            <a:pPr marL="0" indent="0">
              <a:buNone/>
            </a:pPr>
            <a:r>
              <a:rPr lang="en-US" dirty="0">
                <a:latin typeface="Times New Roman" panose="02020603050405020304" pitchFamily="18" charset="0"/>
                <a:cs typeface="Times New Roman" panose="02020603050405020304" pitchFamily="18" charset="0"/>
              </a:rPr>
              <a:t>The result generated is stored in main memory or sent to an output device.</a:t>
            </a:r>
          </a:p>
          <a:p>
            <a:pPr marL="0" indent="0">
              <a:buNone/>
            </a:pPr>
            <a:r>
              <a:rPr lang="en-US" dirty="0">
                <a:latin typeface="Times New Roman" panose="02020603050405020304" pitchFamily="18" charset="0"/>
                <a:cs typeface="Times New Roman" panose="02020603050405020304" pitchFamily="18" charset="0"/>
              </a:rPr>
              <a:t>The cycle is then repeated by fetching the next instruction. </a:t>
            </a:r>
          </a:p>
          <a:p>
            <a:pPr marL="0" indent="0">
              <a:buNone/>
            </a:pPr>
            <a:r>
              <a:rPr lang="en-US" dirty="0">
                <a:latin typeface="Times New Roman" panose="02020603050405020304" pitchFamily="18" charset="0"/>
                <a:cs typeface="Times New Roman" panose="02020603050405020304" pitchFamily="18" charset="0"/>
              </a:rPr>
              <a:t>Thus in this way the instruction cycle is repeated continuously.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26</a:t>
            </a:fld>
            <a:endParaRPr lang="en-US"/>
          </a:p>
        </p:txBody>
      </p:sp>
    </p:spTree>
    <p:extLst>
      <p:ext uri="{BB962C8B-B14F-4D97-AF65-F5344CB8AC3E}">
        <p14:creationId xmlns:p14="http://schemas.microsoft.com/office/powerpoint/2010/main" val="11326253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Instruction execution and straight line sequencing </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Instruction execution needs the following steps, which are</a:t>
            </a:r>
          </a:p>
          <a:p>
            <a:r>
              <a:rPr lang="en-US" sz="1600" dirty="0">
                <a:latin typeface="Times New Roman" panose="02020603050405020304" pitchFamily="18" charset="0"/>
                <a:cs typeface="Times New Roman" panose="02020603050405020304" pitchFamily="18" charset="0"/>
              </a:rPr>
              <a:t>PC (program counter) register of the processor gives the address of the instruction which needs to be fetched from the memory.</a:t>
            </a:r>
          </a:p>
          <a:p>
            <a:r>
              <a:rPr lang="en-US" sz="1600" dirty="0">
                <a:latin typeface="Times New Roman" panose="02020603050405020304" pitchFamily="18" charset="0"/>
                <a:cs typeface="Times New Roman" panose="02020603050405020304" pitchFamily="18" charset="0"/>
              </a:rPr>
              <a:t>If the instruction is fetched then, the instruction </a:t>
            </a:r>
            <a:r>
              <a:rPr lang="en-US" sz="1600" dirty="0" err="1">
                <a:latin typeface="Times New Roman" panose="02020603050405020304" pitchFamily="18" charset="0"/>
                <a:cs typeface="Times New Roman" panose="02020603050405020304" pitchFamily="18" charset="0"/>
              </a:rPr>
              <a:t>opcode</a:t>
            </a:r>
            <a:r>
              <a:rPr lang="en-US" sz="1600" dirty="0">
                <a:latin typeface="Times New Roman" panose="02020603050405020304" pitchFamily="18" charset="0"/>
                <a:cs typeface="Times New Roman" panose="02020603050405020304" pitchFamily="18" charset="0"/>
              </a:rPr>
              <a:t> is decoded. On decoding, the processor identifies the number of operands. If there is any operand to be fetched from the memory, then that operand address is calculated.</a:t>
            </a:r>
          </a:p>
          <a:p>
            <a:r>
              <a:rPr lang="en-US" sz="1600" dirty="0">
                <a:latin typeface="Times New Roman" panose="02020603050405020304" pitchFamily="18" charset="0"/>
                <a:cs typeface="Times New Roman" panose="02020603050405020304" pitchFamily="18" charset="0"/>
              </a:rPr>
              <a:t>Operands are fetched from the memory. If there is more than one operand, then the operand fetching process may be repeated (i.e. address calculation and fetching operands).</a:t>
            </a:r>
          </a:p>
          <a:p>
            <a:r>
              <a:rPr lang="en-US" sz="1600" dirty="0">
                <a:latin typeface="Times New Roman" panose="02020603050405020304" pitchFamily="18" charset="0"/>
                <a:cs typeface="Times New Roman" panose="02020603050405020304" pitchFamily="18" charset="0"/>
              </a:rPr>
              <a:t>After this, the data operation is performed on the operands, and a result is generated.</a:t>
            </a:r>
          </a:p>
          <a:p>
            <a:r>
              <a:rPr lang="en-US" sz="1600" dirty="0">
                <a:latin typeface="Times New Roman" panose="02020603050405020304" pitchFamily="18" charset="0"/>
                <a:cs typeface="Times New Roman" panose="02020603050405020304" pitchFamily="18" charset="0"/>
              </a:rPr>
              <a:t>If the result has to be stored in a register, the instructions end here.</a:t>
            </a:r>
          </a:p>
          <a:p>
            <a:r>
              <a:rPr lang="en-US" sz="1600" dirty="0">
                <a:latin typeface="Times New Roman" panose="02020603050405020304" pitchFamily="18" charset="0"/>
                <a:cs typeface="Times New Roman" panose="02020603050405020304" pitchFamily="18" charset="0"/>
              </a:rPr>
              <a:t>If the destination is memory, then first the destination address has to be calculated. Then the result is then stored in the memory. If there are multiple results which need to be stored inside the memory, then this process may repeat (i.e. destination address calculation and store result).</a:t>
            </a:r>
          </a:p>
          <a:p>
            <a:r>
              <a:rPr lang="en-US" sz="1600" dirty="0">
                <a:latin typeface="Times New Roman" panose="02020603050405020304" pitchFamily="18" charset="0"/>
                <a:cs typeface="Times New Roman" panose="02020603050405020304" pitchFamily="18" charset="0"/>
              </a:rPr>
              <a:t>Now the current instructions have been executed. Side by side, the PC is incremented to calculate the address of the next instruction.</a:t>
            </a:r>
          </a:p>
          <a:p>
            <a:r>
              <a:rPr lang="en-US" sz="1600" dirty="0">
                <a:latin typeface="Times New Roman" panose="02020603050405020304" pitchFamily="18" charset="0"/>
                <a:cs typeface="Times New Roman" panose="02020603050405020304" pitchFamily="18" charset="0"/>
              </a:rPr>
              <a:t>The above instruction cycle then repeats for further instructions.</a:t>
            </a: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27</a:t>
            </a:fld>
            <a:endParaRPr lang="en-US"/>
          </a:p>
        </p:txBody>
      </p:sp>
    </p:spTree>
    <p:extLst>
      <p:ext uri="{BB962C8B-B14F-4D97-AF65-F5344CB8AC3E}">
        <p14:creationId xmlns:p14="http://schemas.microsoft.com/office/powerpoint/2010/main" val="39449164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Straight line sequencing</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Straight line sequencing means the instruction of a program is executed in a sequential manner(i.e. every time PC is incremented by a fixed offset).</a:t>
            </a:r>
          </a:p>
          <a:p>
            <a:r>
              <a:rPr lang="en-US" dirty="0">
                <a:latin typeface="Times New Roman" panose="02020603050405020304" pitchFamily="18" charset="0"/>
                <a:cs typeface="Times New Roman" panose="02020603050405020304" pitchFamily="18" charset="0"/>
              </a:rPr>
              <a:t>And no branch address is loaded on the PC.</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28</a:t>
            </a:fld>
            <a:endParaRPr lang="en-US"/>
          </a:p>
        </p:txBody>
      </p:sp>
    </p:spTree>
    <p:extLst>
      <p:ext uri="{BB962C8B-B14F-4D97-AF65-F5344CB8AC3E}">
        <p14:creationId xmlns:p14="http://schemas.microsoft.com/office/powerpoint/2010/main" val="4687714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FCB5-9916-473A-B5C7-84BD5C2873AA}"/>
              </a:ext>
            </a:extLst>
          </p:cNvPr>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Straight line sequencing …</a:t>
            </a:r>
            <a:endParaRPr lang="en-IN" dirty="0"/>
          </a:p>
        </p:txBody>
      </p:sp>
      <p:sp>
        <p:nvSpPr>
          <p:cNvPr id="6" name="Content Placeholder 5">
            <a:extLst>
              <a:ext uri="{FF2B5EF4-FFF2-40B4-BE49-F238E27FC236}">
                <a16:creationId xmlns:a16="http://schemas.microsoft.com/office/drawing/2014/main" id="{1B082B4B-05BA-4F3E-AA6D-66C3C0C7D953}"/>
              </a:ext>
            </a:extLst>
          </p:cNvPr>
          <p:cNvSpPr>
            <a:spLocks noGrp="1"/>
          </p:cNvSpPr>
          <p:nvPr>
            <p:ph sz="half" idx="1"/>
          </p:nvPr>
        </p:nvSpPr>
        <p:spPr>
          <a:xfrm>
            <a:off x="335360" y="1484784"/>
            <a:ext cx="6912768" cy="4692179"/>
          </a:xfrm>
        </p:spPr>
        <p:txBody>
          <a:bodyPr>
            <a:normAutofit lnSpcReduction="10000"/>
          </a:bodyPr>
          <a:lstStyle/>
          <a:p>
            <a:pPr fontAlgn="base"/>
            <a:r>
              <a:rPr lang="en-US" sz="1600" dirty="0">
                <a:solidFill>
                  <a:srgbClr val="FF0000"/>
                </a:solidFill>
                <a:latin typeface="Times New Roman" panose="02020603050405020304" pitchFamily="18" charset="0"/>
                <a:cs typeface="Times New Roman" panose="02020603050405020304" pitchFamily="18" charset="0"/>
              </a:rPr>
              <a:t>Example 1: A Program for C &lt;- [A] + [B]</a:t>
            </a:r>
          </a:p>
          <a:p>
            <a:pPr algn="just" fontAlgn="base"/>
            <a:r>
              <a:rPr lang="en-US" sz="1600" dirty="0">
                <a:solidFill>
                  <a:srgbClr val="273239"/>
                </a:solidFill>
                <a:latin typeface="Times New Roman" panose="02020603050405020304" pitchFamily="18" charset="0"/>
                <a:cs typeface="Times New Roman" panose="02020603050405020304" pitchFamily="18" charset="0"/>
              </a:rPr>
              <a:t>Programs and data are stored in the same memory, i.e. von Neumann architecture.</a:t>
            </a:r>
          </a:p>
          <a:p>
            <a:pPr fontAlgn="base"/>
            <a:r>
              <a:rPr lang="en-US" sz="1600" dirty="0">
                <a:solidFill>
                  <a:srgbClr val="273239"/>
                </a:solidFill>
                <a:latin typeface="Times New Roman" panose="02020603050405020304" pitchFamily="18" charset="0"/>
                <a:cs typeface="Times New Roman" panose="02020603050405020304" pitchFamily="18" charset="0"/>
              </a:rPr>
              <a:t>First instruction of a program is stored at address </a:t>
            </a:r>
            <a:r>
              <a:rPr lang="en-US" sz="1600" dirty="0" err="1">
                <a:solidFill>
                  <a:srgbClr val="273239"/>
                </a:solidFill>
                <a:latin typeface="Times New Roman" panose="02020603050405020304" pitchFamily="18" charset="0"/>
                <a:cs typeface="Times New Roman" panose="02020603050405020304" pitchFamily="18" charset="0"/>
              </a:rPr>
              <a:t>i</a:t>
            </a:r>
            <a:r>
              <a:rPr lang="en-US" sz="1600" dirty="0">
                <a:solidFill>
                  <a:srgbClr val="273239"/>
                </a:solidFill>
                <a:latin typeface="Times New Roman" panose="02020603050405020304" pitchFamily="18" charset="0"/>
                <a:cs typeface="Times New Roman" panose="02020603050405020304" pitchFamily="18" charset="0"/>
              </a:rPr>
              <a:t>. </a:t>
            </a:r>
          </a:p>
          <a:p>
            <a:pPr algn="just" fontAlgn="base"/>
            <a:r>
              <a:rPr lang="en-US" sz="1600" dirty="0">
                <a:solidFill>
                  <a:srgbClr val="273239"/>
                </a:solidFill>
                <a:latin typeface="Times New Roman" panose="02020603050405020304" pitchFamily="18" charset="0"/>
                <a:cs typeface="Times New Roman" panose="02020603050405020304" pitchFamily="18" charset="0"/>
              </a:rPr>
              <a:t>PC gives address </a:t>
            </a:r>
            <a:r>
              <a:rPr lang="en-US" sz="1600" dirty="0" err="1">
                <a:solidFill>
                  <a:srgbClr val="273239"/>
                </a:solidFill>
                <a:latin typeface="Times New Roman" panose="02020603050405020304" pitchFamily="18" charset="0"/>
                <a:cs typeface="Times New Roman" panose="02020603050405020304" pitchFamily="18" charset="0"/>
              </a:rPr>
              <a:t>i</a:t>
            </a:r>
            <a:r>
              <a:rPr lang="en-US" sz="1600" dirty="0">
                <a:solidFill>
                  <a:srgbClr val="273239"/>
                </a:solidFill>
                <a:latin typeface="Times New Roman" panose="02020603050405020304" pitchFamily="18" charset="0"/>
                <a:cs typeface="Times New Roman" panose="02020603050405020304" pitchFamily="18" charset="0"/>
              </a:rPr>
              <a:t> and instruction stored at that address </a:t>
            </a:r>
            <a:r>
              <a:rPr lang="en-US" sz="1600" dirty="0" err="1">
                <a:solidFill>
                  <a:srgbClr val="273239"/>
                </a:solidFill>
                <a:latin typeface="Times New Roman" panose="02020603050405020304" pitchFamily="18" charset="0"/>
                <a:cs typeface="Times New Roman" panose="02020603050405020304" pitchFamily="18" charset="0"/>
              </a:rPr>
              <a:t>i</a:t>
            </a:r>
            <a:r>
              <a:rPr lang="en-US" sz="1600" dirty="0">
                <a:solidFill>
                  <a:srgbClr val="273239"/>
                </a:solidFill>
                <a:latin typeface="Times New Roman" panose="02020603050405020304" pitchFamily="18" charset="0"/>
                <a:cs typeface="Times New Roman" panose="02020603050405020304" pitchFamily="18" charset="0"/>
              </a:rPr>
              <a:t> is fetched from the memory and then decoded and then operand A is fetched from the memory and stored in a temporary register and then the instruction is executed (i.e. content of address A is copied into processor register R0)</a:t>
            </a:r>
          </a:p>
          <a:p>
            <a:pPr fontAlgn="base"/>
            <a:r>
              <a:rPr lang="en-US" sz="1600" dirty="0">
                <a:solidFill>
                  <a:srgbClr val="273239"/>
                </a:solidFill>
                <a:latin typeface="Times New Roman" panose="02020603050405020304" pitchFamily="18" charset="0"/>
                <a:cs typeface="Times New Roman" panose="02020603050405020304" pitchFamily="18" charset="0"/>
              </a:rPr>
              <a:t>The PC gets incremented by 4 (i.e. it contains the address of the next instruction) because the instruction and memory segment is of 4 bytes. </a:t>
            </a:r>
          </a:p>
          <a:p>
            <a:pPr algn="just" fontAlgn="base"/>
            <a:r>
              <a:rPr lang="en-US" sz="1600" dirty="0">
                <a:solidFill>
                  <a:srgbClr val="273239"/>
                </a:solidFill>
                <a:latin typeface="Times New Roman" panose="02020603050405020304" pitchFamily="18" charset="0"/>
                <a:cs typeface="Times New Roman" panose="02020603050405020304" pitchFamily="18" charset="0"/>
              </a:rPr>
              <a:t>So the instruction at address i+4 is executed now.  </a:t>
            </a:r>
            <a:r>
              <a:rPr lang="en-US" sz="1600" dirty="0" err="1">
                <a:solidFill>
                  <a:srgbClr val="273239"/>
                </a:solidFill>
                <a:latin typeface="Times New Roman" panose="02020603050405020304" pitchFamily="18" charset="0"/>
                <a:cs typeface="Times New Roman" panose="02020603050405020304" pitchFamily="18" charset="0"/>
              </a:rPr>
              <a:t>i.e</a:t>
            </a:r>
            <a:r>
              <a:rPr lang="en-US" sz="1600" dirty="0">
                <a:solidFill>
                  <a:srgbClr val="273239"/>
                </a:solidFill>
                <a:latin typeface="Times New Roman" panose="02020603050405020304" pitchFamily="18" charset="0"/>
                <a:cs typeface="Times New Roman" panose="02020603050405020304" pitchFamily="18" charset="0"/>
              </a:rPr>
              <a:t>, B is added to R0.</a:t>
            </a:r>
          </a:p>
          <a:p>
            <a:pPr fontAlgn="base"/>
            <a:r>
              <a:rPr lang="en-US" sz="1600" dirty="0">
                <a:solidFill>
                  <a:srgbClr val="273239"/>
                </a:solidFill>
                <a:latin typeface="Times New Roman" panose="02020603050405020304" pitchFamily="18" charset="0"/>
                <a:cs typeface="Times New Roman" panose="02020603050405020304" pitchFamily="18" charset="0"/>
              </a:rPr>
              <a:t>The PC gets incremented by 4 (i.e. it contains the address of the next instruction) </a:t>
            </a:r>
          </a:p>
          <a:p>
            <a:pPr algn="just" fontAlgn="base"/>
            <a:r>
              <a:rPr lang="en-US" sz="1600" dirty="0">
                <a:solidFill>
                  <a:srgbClr val="273239"/>
                </a:solidFill>
                <a:latin typeface="Times New Roman" panose="02020603050405020304" pitchFamily="18" charset="0"/>
                <a:cs typeface="Times New Roman" panose="02020603050405020304" pitchFamily="18" charset="0"/>
              </a:rPr>
              <a:t>So the instruction at address i+4 is executed now.  i.e. The result in R0 is copied to C.  </a:t>
            </a:r>
          </a:p>
          <a:p>
            <a:pPr fontAlgn="base"/>
            <a:r>
              <a:rPr lang="en-US" sz="1600" dirty="0">
                <a:solidFill>
                  <a:srgbClr val="273239"/>
                </a:solidFill>
                <a:latin typeface="Times New Roman" panose="02020603050405020304" pitchFamily="18" charset="0"/>
                <a:cs typeface="Times New Roman" panose="02020603050405020304" pitchFamily="18" charset="0"/>
              </a:rPr>
              <a:t>So every time, the PC is incremented by 4. Therefore, the program is executing in a sequential manner. And this process is called straight line sequencing.</a:t>
            </a:r>
          </a:p>
          <a:p>
            <a:endParaRPr lang="en-IN" sz="1600"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29</a:t>
            </a:fld>
            <a:endParaRPr lang="en-US"/>
          </a:p>
        </p:txBody>
      </p:sp>
      <p:pic>
        <p:nvPicPr>
          <p:cNvPr id="9" name="Picture 2" descr="https://media.geeksforgeeks.org/wp-content/uploads/20210615073745/Untitleddrawing18-660x461.png">
            <a:extLst>
              <a:ext uri="{FF2B5EF4-FFF2-40B4-BE49-F238E27FC236}">
                <a16:creationId xmlns:a16="http://schemas.microsoft.com/office/drawing/2014/main" id="{65C2B915-97B0-4395-B8B2-481CB6BFA1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64152" y="1484784"/>
            <a:ext cx="4392488"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804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9A26-86D4-4BBB-93B4-69F959898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OPERATIONS</a:t>
            </a:r>
            <a:endParaRPr lang="en-IN" dirty="0"/>
          </a:p>
        </p:txBody>
      </p:sp>
      <p:sp>
        <p:nvSpPr>
          <p:cNvPr id="3" name="Content Placeholder 2">
            <a:extLst>
              <a:ext uri="{FF2B5EF4-FFF2-40B4-BE49-F238E27FC236}">
                <a16:creationId xmlns:a16="http://schemas.microsoft.com/office/drawing/2014/main" id="{C91183E4-3862-4740-8379-4EECE5029FE3}"/>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 computer must have instructions capable of performing 4 types of operations</a:t>
            </a:r>
          </a:p>
          <a:p>
            <a:r>
              <a:rPr lang="en-US" dirty="0">
                <a:latin typeface="Times New Roman" panose="02020603050405020304" pitchFamily="18" charset="0"/>
                <a:cs typeface="Times New Roman" panose="02020603050405020304" pitchFamily="18" charset="0"/>
              </a:rPr>
              <a:t>Data transfer between memory and processor register</a:t>
            </a:r>
          </a:p>
          <a:p>
            <a:r>
              <a:rPr lang="en-US" dirty="0">
                <a:latin typeface="Times New Roman" panose="02020603050405020304" pitchFamily="18" charset="0"/>
                <a:cs typeface="Times New Roman" panose="02020603050405020304" pitchFamily="18" charset="0"/>
              </a:rPr>
              <a:t>Arithmetic and logic operation</a:t>
            </a:r>
          </a:p>
          <a:p>
            <a:r>
              <a:rPr lang="en-US" dirty="0">
                <a:latin typeface="Times New Roman" panose="02020603050405020304" pitchFamily="18" charset="0"/>
                <a:cs typeface="Times New Roman" panose="02020603050405020304" pitchFamily="18" charset="0"/>
              </a:rPr>
              <a:t>Program sequencing and control</a:t>
            </a:r>
          </a:p>
          <a:p>
            <a:r>
              <a:rPr lang="en-US" dirty="0">
                <a:latin typeface="Times New Roman" panose="02020603050405020304" pitchFamily="18" charset="0"/>
                <a:cs typeface="Times New Roman" panose="02020603050405020304" pitchFamily="18" charset="0"/>
              </a:rPr>
              <a:t>I/O transfer</a:t>
            </a:r>
            <a:endParaRPr lang="en-IN" dirty="0"/>
          </a:p>
        </p:txBody>
      </p:sp>
    </p:spTree>
    <p:extLst>
      <p:ext uri="{BB962C8B-B14F-4D97-AF65-F5344CB8AC3E}">
        <p14:creationId xmlns:p14="http://schemas.microsoft.com/office/powerpoint/2010/main" val="21914527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83456B-0374-4018-B534-C583BCB5E27C}"/>
              </a:ext>
            </a:extLst>
          </p:cNvPr>
          <p:cNvSpPr>
            <a:spLocks noGrp="1"/>
          </p:cNvSpPr>
          <p:nvPr>
            <p:ph type="title"/>
          </p:nvPr>
        </p:nvSpPr>
        <p:spPr>
          <a:xfrm>
            <a:off x="838200" y="365125"/>
            <a:ext cx="9146232" cy="838199"/>
          </a:xfrm>
        </p:spPr>
        <p:txBody>
          <a:bodyPr>
            <a:normAutofit fontScale="90000"/>
          </a:bodyPr>
          <a:lstStyle/>
          <a:p>
            <a:r>
              <a:rPr lang="en-US" dirty="0"/>
              <a:t>A Straight line program for adding n numbers</a:t>
            </a:r>
            <a:endParaRPr lang="en-IN" dirty="0"/>
          </a:p>
        </p:txBody>
      </p:sp>
      <p:sp>
        <p:nvSpPr>
          <p:cNvPr id="5" name="Content Placeholder 4">
            <a:extLst>
              <a:ext uri="{FF2B5EF4-FFF2-40B4-BE49-F238E27FC236}">
                <a16:creationId xmlns:a16="http://schemas.microsoft.com/office/drawing/2014/main" id="{2F23DC0B-D0E0-42E7-9BEA-ECF193EC74FB}"/>
              </a:ext>
            </a:extLst>
          </p:cNvPr>
          <p:cNvSpPr>
            <a:spLocks noGrp="1"/>
          </p:cNvSpPr>
          <p:nvPr>
            <p:ph sz="half" idx="1"/>
          </p:nvPr>
        </p:nvSpPr>
        <p:spPr>
          <a:xfrm>
            <a:off x="405096" y="1484784"/>
            <a:ext cx="6338976" cy="4692179"/>
          </a:xfrm>
        </p:spPr>
        <p:txBody>
          <a:bodyPr>
            <a:normAutofit/>
          </a:bodyPr>
          <a:lstStyle/>
          <a:p>
            <a:r>
              <a:rPr lang="en-US" dirty="0"/>
              <a:t>The addresses of the memory locations containing the n numbers are represented as NUM1,NUM2…..</a:t>
            </a:r>
            <a:r>
              <a:rPr lang="en-US" dirty="0" err="1"/>
              <a:t>NUMn</a:t>
            </a:r>
            <a:r>
              <a:rPr lang="en-US" dirty="0"/>
              <a:t> (i.e. NUM1 address includes first number).</a:t>
            </a:r>
          </a:p>
          <a:p>
            <a:r>
              <a:rPr lang="en-US" dirty="0"/>
              <a:t>The first number is stored into processor register R0. And every other number is added to register R0. Finally, when the program ends(i.e. n numbers are added, the result is placed in memory location SUM</a:t>
            </a:r>
          </a:p>
          <a:p>
            <a:endParaRPr lang="en-IN" dirty="0"/>
          </a:p>
        </p:txBody>
      </p:sp>
      <p:sp>
        <p:nvSpPr>
          <p:cNvPr id="7" name="Content Placeholder 6">
            <a:extLst>
              <a:ext uri="{FF2B5EF4-FFF2-40B4-BE49-F238E27FC236}">
                <a16:creationId xmlns:a16="http://schemas.microsoft.com/office/drawing/2014/main" id="{33C3050E-F9E8-4F70-ADE4-C8560A4980C3}"/>
              </a:ext>
            </a:extLst>
          </p:cNvPr>
          <p:cNvSpPr>
            <a:spLocks noGrp="1"/>
          </p:cNvSpPr>
          <p:nvPr>
            <p:ph sz="half" idx="2"/>
          </p:nvPr>
        </p:nvSpPr>
        <p:spPr>
          <a:xfrm>
            <a:off x="7176120" y="1825625"/>
            <a:ext cx="4177680" cy="4351338"/>
          </a:xfrm>
        </p:spPr>
        <p:txBody>
          <a:bodyPr>
            <a:normAutofit/>
          </a:bodyPr>
          <a:lstStyle/>
          <a:p>
            <a:endParaRPr lang="en-IN"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30</a:t>
            </a:fld>
            <a:endParaRPr lang="en-US"/>
          </a:p>
        </p:txBody>
      </p:sp>
      <p:pic>
        <p:nvPicPr>
          <p:cNvPr id="5122" name="Picture 2" descr="https://media.geeksforgeeks.org/wp-content/uploads/20210615073758/Untitleddrawing19-660x5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210" y="1167756"/>
            <a:ext cx="4010590"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35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584C8D-2734-4B5C-87DF-2B3B4FEDBB6F}"/>
              </a:ext>
            </a:extLst>
          </p:cNvPr>
          <p:cNvSpPr>
            <a:spLocks noGrp="1"/>
          </p:cNvSpPr>
          <p:nvPr>
            <p:ph type="title"/>
          </p:nvPr>
        </p:nvSpPr>
        <p:spPr>
          <a:xfrm>
            <a:off x="838200" y="365125"/>
            <a:ext cx="7772400" cy="1095375"/>
          </a:xfrm>
        </p:spPr>
        <p:txBody>
          <a:bodyPr/>
          <a:lstStyle/>
          <a:p>
            <a:r>
              <a:rPr lang="en-US" dirty="0"/>
              <a:t>Using a loop to add n numbers</a:t>
            </a:r>
            <a:endParaRPr lang="en-IN" dirty="0"/>
          </a:p>
        </p:txBody>
      </p:sp>
      <p:sp>
        <p:nvSpPr>
          <p:cNvPr id="7" name="Content Placeholder 6">
            <a:extLst>
              <a:ext uri="{FF2B5EF4-FFF2-40B4-BE49-F238E27FC236}">
                <a16:creationId xmlns:a16="http://schemas.microsoft.com/office/drawing/2014/main" id="{E608BEEF-A60D-4F37-8BB2-417E63D05BF7}"/>
              </a:ext>
            </a:extLst>
          </p:cNvPr>
          <p:cNvSpPr>
            <a:spLocks noGrp="1"/>
          </p:cNvSpPr>
          <p:nvPr>
            <p:ph sz="half" idx="1"/>
          </p:nvPr>
        </p:nvSpPr>
        <p:spPr>
          <a:xfrm>
            <a:off x="838200" y="1825625"/>
            <a:ext cx="6193904" cy="4351338"/>
          </a:xfrm>
        </p:spPr>
        <p:txBody>
          <a:bodyPr>
            <a:normAutofit fontScale="62500" lnSpcReduction="20000"/>
          </a:bodyPr>
          <a:lstStyle/>
          <a:p>
            <a:pPr algn="just" fontAlgn="base"/>
            <a:r>
              <a:rPr lang="en-US" dirty="0">
                <a:latin typeface="Times New Roman" panose="02020603050405020304" pitchFamily="18" charset="0"/>
                <a:cs typeface="Times New Roman" panose="02020603050405020304" pitchFamily="18" charset="0"/>
              </a:rPr>
              <a:t>The second way is to use a loop to add n number. But here straight line sequencing is not used because every time loop iteration ends, PC has to load the branch address and program execution starts from that address.</a:t>
            </a:r>
          </a:p>
          <a:p>
            <a:pPr algn="just" fontAlgn="base"/>
            <a:r>
              <a:rPr lang="en-US" dirty="0">
                <a:latin typeface="Times New Roman" panose="02020603050405020304" pitchFamily="18" charset="0"/>
                <a:cs typeface="Times New Roman" panose="02020603050405020304" pitchFamily="18" charset="0"/>
              </a:rPr>
              <a:t>Here the location N stores the value of n. </a:t>
            </a:r>
          </a:p>
          <a:p>
            <a:pPr algn="just" fontAlgn="base"/>
            <a:r>
              <a:rPr lang="en-US" dirty="0">
                <a:latin typeface="Times New Roman" panose="02020603050405020304" pitchFamily="18" charset="0"/>
                <a:cs typeface="Times New Roman" panose="02020603050405020304" pitchFamily="18" charset="0"/>
              </a:rPr>
              <a:t>Processor register R1 is used as a counter to determine the number of times the loop gets executed. </a:t>
            </a:r>
          </a:p>
          <a:p>
            <a:pPr algn="just" fontAlgn="base"/>
            <a:r>
              <a:rPr lang="en-US" dirty="0">
                <a:latin typeface="Times New Roman" panose="02020603050405020304" pitchFamily="18" charset="0"/>
                <a:cs typeface="Times New Roman" panose="02020603050405020304" pitchFamily="18" charset="0"/>
              </a:rPr>
              <a:t>The contents of the location N are moved into R1 at the start of program execution.</a:t>
            </a:r>
          </a:p>
          <a:p>
            <a:pPr algn="just" fontAlgn="base"/>
            <a:r>
              <a:rPr lang="en-US" dirty="0">
                <a:latin typeface="Times New Roman" panose="02020603050405020304" pitchFamily="18" charset="0"/>
                <a:cs typeface="Times New Roman" panose="02020603050405020304" pitchFamily="18" charset="0"/>
              </a:rPr>
              <a:t>After that, register R0 is cleared.</a:t>
            </a:r>
          </a:p>
          <a:p>
            <a:pPr algn="just" fontAlgn="base"/>
            <a:r>
              <a:rPr lang="en-US" dirty="0">
                <a:latin typeface="Times New Roman" panose="02020603050405020304" pitchFamily="18" charset="0"/>
                <a:cs typeface="Times New Roman" panose="02020603050405020304" pitchFamily="18" charset="0"/>
              </a:rPr>
              <a:t>The address LOOP is reloaded again and again until R1 becomes 0. </a:t>
            </a:r>
          </a:p>
          <a:p>
            <a:pPr algn="just" fontAlgn="base"/>
            <a:r>
              <a:rPr lang="en-US" dirty="0">
                <a:latin typeface="Times New Roman" panose="02020603050405020304" pitchFamily="18" charset="0"/>
                <a:cs typeface="Times New Roman" panose="02020603050405020304" pitchFamily="18" charset="0"/>
              </a:rPr>
              <a:t>Every time a number is added, then the R1 value is decremented.</a:t>
            </a:r>
          </a:p>
          <a:p>
            <a:pPr algn="just" fontAlgn="base"/>
            <a:r>
              <a:rPr lang="en-US" dirty="0">
                <a:latin typeface="Times New Roman" panose="02020603050405020304" pitchFamily="18" charset="0"/>
                <a:cs typeface="Times New Roman" panose="02020603050405020304" pitchFamily="18" charset="0"/>
              </a:rPr>
              <a:t>When R1 becomes 0, we come out of the loop and the result which is stored at R1 is copied into memory location SUM.</a:t>
            </a:r>
            <a:endParaRPr lang="en-IN" dirty="0">
              <a:latin typeface="Times New Roman" panose="02020603050405020304" pitchFamily="18" charset="0"/>
              <a:cs typeface="Times New Roman" panose="02020603050405020304" pitchFamily="18" charset="0"/>
            </a:endParaRPr>
          </a:p>
          <a:p>
            <a:endParaRPr lang="en-IN" dirty="0"/>
          </a:p>
        </p:txBody>
      </p:sp>
      <p:sp>
        <p:nvSpPr>
          <p:cNvPr id="8" name="Content Placeholder 7">
            <a:extLst>
              <a:ext uri="{FF2B5EF4-FFF2-40B4-BE49-F238E27FC236}">
                <a16:creationId xmlns:a16="http://schemas.microsoft.com/office/drawing/2014/main" id="{F3A54449-CF34-40EC-9A6F-6355F33995DF}"/>
              </a:ext>
            </a:extLst>
          </p:cNvPr>
          <p:cNvSpPr>
            <a:spLocks noGrp="1"/>
          </p:cNvSpPr>
          <p:nvPr>
            <p:ph sz="half" idx="2"/>
          </p:nvPr>
        </p:nvSpPr>
        <p:spPr>
          <a:xfrm>
            <a:off x="7320136" y="1825625"/>
            <a:ext cx="4033664" cy="4351338"/>
          </a:xfrm>
        </p:spPr>
        <p:txBody>
          <a:bodyPr>
            <a:normAutofit fontScale="62500" lnSpcReduction="20000"/>
          </a:bodyPr>
          <a:lstStyle/>
          <a:p>
            <a:endParaRPr lang="en-IN" dirty="0"/>
          </a:p>
        </p:txBody>
      </p:sp>
      <p:sp>
        <p:nvSpPr>
          <p:cNvPr id="4" name="Slide Number Placeholder 3"/>
          <p:cNvSpPr>
            <a:spLocks noGrp="1"/>
          </p:cNvSpPr>
          <p:nvPr>
            <p:ph type="sldNum" sz="quarter" idx="12"/>
          </p:nvPr>
        </p:nvSpPr>
        <p:spPr/>
        <p:txBody>
          <a:bodyPr/>
          <a:lstStyle/>
          <a:p>
            <a:fld id="{A1A6BA4E-CDAE-4DEF-A7CA-99055C502B84}" type="slidenum">
              <a:rPr lang="en-US" smtClean="0"/>
              <a:pPr/>
              <a:t>31</a:t>
            </a:fld>
            <a:endParaRPr lang="en-US"/>
          </a:p>
        </p:txBody>
      </p:sp>
      <p:pic>
        <p:nvPicPr>
          <p:cNvPr id="6146" name="Picture 2" descr="https://media.geeksforgeeks.org/wp-content/uploads/20210615073810/Untitleddrawing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224" y="1052736"/>
            <a:ext cx="2369840" cy="530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324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solidFill>
                  <a:srgbClr val="FF0000"/>
                </a:solidFill>
                <a:latin typeface="Times New Roman" panose="02020603050405020304" pitchFamily="18" charset="0"/>
                <a:cs typeface="Times New Roman" panose="02020603050405020304" pitchFamily="18" charset="0"/>
              </a:rPr>
              <a:t>Condition Codes</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The processor keeps track of information about the results of various operations for use by subsequent conditional branch instructions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 – Negative     1 if results are Negative</a:t>
            </a:r>
          </a:p>
          <a:p>
            <a:pPr marL="0" indent="0">
              <a:buNone/>
            </a:pPr>
            <a:r>
              <a:rPr lang="en-US" sz="2400" dirty="0">
                <a:latin typeface="Times New Roman" panose="02020603050405020304" pitchFamily="18" charset="0"/>
                <a:cs typeface="Times New Roman" panose="02020603050405020304" pitchFamily="18" charset="0"/>
              </a:rPr>
              <a:t>                               0 if results are Positive</a:t>
            </a:r>
          </a:p>
          <a:p>
            <a:pPr marL="0" indent="0">
              <a:buNone/>
            </a:pPr>
            <a:r>
              <a:rPr lang="en-US" sz="2400" dirty="0">
                <a:latin typeface="Times New Roman" panose="02020603050405020304" pitchFamily="18" charset="0"/>
                <a:cs typeface="Times New Roman" panose="02020603050405020304" pitchFamily="18" charset="0"/>
              </a:rPr>
              <a:t>Z – Zero              1 if results are Zero</a:t>
            </a:r>
          </a:p>
          <a:p>
            <a:pPr marL="0" indent="0">
              <a:buNone/>
            </a:pPr>
            <a:r>
              <a:rPr lang="en-US" sz="2400" dirty="0">
                <a:latin typeface="Times New Roman" panose="02020603050405020304" pitchFamily="18" charset="0"/>
                <a:cs typeface="Times New Roman" panose="02020603050405020304" pitchFamily="18" charset="0"/>
              </a:rPr>
              <a:t>                                0 if results are Non zero</a:t>
            </a:r>
          </a:p>
          <a:p>
            <a:pPr marL="0" indent="0">
              <a:buNone/>
            </a:pPr>
            <a:r>
              <a:rPr lang="en-US" sz="2400" dirty="0">
                <a:latin typeface="Times New Roman" panose="02020603050405020304" pitchFamily="18" charset="0"/>
                <a:cs typeface="Times New Roman" panose="02020603050405020304" pitchFamily="18" charset="0"/>
              </a:rPr>
              <a:t>V – Overflow      1 if arithmetic overflow occurs</a:t>
            </a:r>
          </a:p>
          <a:p>
            <a:pPr marL="0" indent="0">
              <a:buNone/>
            </a:pPr>
            <a:r>
              <a:rPr lang="en-US" sz="2400" dirty="0">
                <a:latin typeface="Times New Roman" panose="02020603050405020304" pitchFamily="18" charset="0"/>
                <a:cs typeface="Times New Roman" panose="02020603050405020304" pitchFamily="18" charset="0"/>
              </a:rPr>
              <a:t>                                0 non overflow occurs</a:t>
            </a:r>
          </a:p>
          <a:p>
            <a:pPr marL="0" indent="0">
              <a:buNone/>
            </a:pPr>
            <a:r>
              <a:rPr lang="en-US" sz="2400" dirty="0">
                <a:latin typeface="Times New Roman" panose="02020603050405020304" pitchFamily="18" charset="0"/>
                <a:cs typeface="Times New Roman" panose="02020603050405020304" pitchFamily="18" charset="0"/>
              </a:rPr>
              <a:t>C – Carry             1 if carry and from MSB bit</a:t>
            </a:r>
          </a:p>
          <a:p>
            <a:pPr marL="0" indent="0">
              <a:buNone/>
            </a:pPr>
            <a:r>
              <a:rPr lang="en-US" sz="2400" dirty="0">
                <a:latin typeface="Times New Roman" panose="02020603050405020304" pitchFamily="18" charset="0"/>
                <a:cs typeface="Times New Roman" panose="02020603050405020304" pitchFamily="18" charset="0"/>
              </a:rPr>
              <a:t>                                0 if there is no carry from MSB bit</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32</a:t>
            </a:fld>
            <a:endParaRPr lang="en-US"/>
          </a:p>
        </p:txBody>
      </p:sp>
      <p:pic>
        <p:nvPicPr>
          <p:cNvPr id="6" name="Picture 5"/>
          <p:cNvPicPr>
            <a:picLocks noChangeAspect="1"/>
          </p:cNvPicPr>
          <p:nvPr/>
        </p:nvPicPr>
        <p:blipFill>
          <a:blip r:embed="rId2"/>
          <a:stretch>
            <a:fillRect/>
          </a:stretch>
        </p:blipFill>
        <p:spPr>
          <a:xfrm>
            <a:off x="6117450" y="2273300"/>
            <a:ext cx="5972175" cy="1123950"/>
          </a:xfrm>
          <a:prstGeom prst="rect">
            <a:avLst/>
          </a:prstGeom>
        </p:spPr>
      </p:pic>
    </p:spTree>
    <p:extLst>
      <p:ext uri="{BB962C8B-B14F-4D97-AF65-F5344CB8AC3E}">
        <p14:creationId xmlns:p14="http://schemas.microsoft.com/office/powerpoint/2010/main" val="21965253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BFCF-E7DE-4081-8015-3D505C3AEECD}"/>
              </a:ext>
            </a:extLst>
          </p:cNvPr>
          <p:cNvSpPr>
            <a:spLocks noGrp="1"/>
          </p:cNvSpPr>
          <p:nvPr>
            <p:ph type="title"/>
          </p:nvPr>
        </p:nvSpPr>
        <p:spPr/>
        <p:txBody>
          <a:bodyPr/>
          <a:lstStyle/>
          <a:p>
            <a:r>
              <a:rPr lang="en-US" b="1" dirty="0">
                <a:solidFill>
                  <a:srgbClr val="FF0000"/>
                </a:solidFill>
                <a:latin typeface="Times New Roman" panose="02020603050405020304" pitchFamily="18" charset="0"/>
              </a:rPr>
              <a:t>Format and different instruction types</a:t>
            </a:r>
            <a:endParaRPr lang="en-IN" dirty="0"/>
          </a:p>
        </p:txBody>
      </p:sp>
      <p:pic>
        <p:nvPicPr>
          <p:cNvPr id="4" name="Content Placeholder 3">
            <a:extLst>
              <a:ext uri="{FF2B5EF4-FFF2-40B4-BE49-F238E27FC236}">
                <a16:creationId xmlns:a16="http://schemas.microsoft.com/office/drawing/2014/main" id="{69615877-220C-4591-8038-152A4FF45C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19" y="1825625"/>
            <a:ext cx="899156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61550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Assembly language instruction MVI R in 8085 </a:t>
            </a:r>
            <a:br>
              <a:rPr lang="en-US" sz="3600" dirty="0"/>
            </a:br>
            <a:r>
              <a:rPr lang="en-US" sz="3600" dirty="0"/>
              <a:t>with opcode 00rrr110</a:t>
            </a:r>
          </a:p>
        </p:txBody>
      </p:sp>
      <p:pic>
        <p:nvPicPr>
          <p:cNvPr id="7" name="Content Placeholder 6"/>
          <p:cNvPicPr>
            <a:picLocks noGrp="1" noChangeAspect="1"/>
          </p:cNvPicPr>
          <p:nvPr>
            <p:ph idx="1"/>
          </p:nvPr>
        </p:nvPicPr>
        <p:blipFill>
          <a:blip r:embed="rId2"/>
          <a:stretch>
            <a:fillRect/>
          </a:stretch>
        </p:blipFill>
        <p:spPr>
          <a:xfrm>
            <a:off x="3086100" y="3139281"/>
            <a:ext cx="6019800" cy="1724025"/>
          </a:xfrm>
          <a:prstGeom prst="rect">
            <a:avLst/>
          </a:prstGeom>
        </p:spPr>
      </p:pic>
      <p:sp>
        <p:nvSpPr>
          <p:cNvPr id="2" name="Slide Number Placeholder 1"/>
          <p:cNvSpPr>
            <a:spLocks noGrp="1"/>
          </p:cNvSpPr>
          <p:nvPr>
            <p:ph type="sldNum" sz="quarter" idx="12"/>
          </p:nvPr>
        </p:nvSpPr>
        <p:spPr/>
        <p:txBody>
          <a:bodyPr/>
          <a:lstStyle/>
          <a:p>
            <a:fld id="{A1A6BA4E-CDAE-4DEF-A7CA-99055C502B84}" type="slidenum">
              <a:rPr lang="en-US" smtClean="0"/>
              <a:pPr/>
              <a:t>34</a:t>
            </a:fld>
            <a:endParaRPr lang="en-US"/>
          </a:p>
        </p:txBody>
      </p:sp>
    </p:spTree>
    <p:extLst>
      <p:ext uri="{BB962C8B-B14F-4D97-AF65-F5344CB8AC3E}">
        <p14:creationId xmlns:p14="http://schemas.microsoft.com/office/powerpoint/2010/main" val="2001134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F9BA-6058-4C3C-8F98-3D16D9EC8F3A}"/>
              </a:ext>
            </a:extLst>
          </p:cNvPr>
          <p:cNvSpPr>
            <a:spLocks noGrp="1"/>
          </p:cNvSpPr>
          <p:nvPr>
            <p:ph type="title"/>
          </p:nvPr>
        </p:nvSpPr>
        <p:spPr/>
        <p:txBody>
          <a:bodyPr/>
          <a:lstStyle/>
          <a:p>
            <a:r>
              <a:rPr lang="en-US" b="1" dirty="0">
                <a:solidFill>
                  <a:srgbClr val="FF0000"/>
                </a:solidFill>
                <a:latin typeface="Times New Roman" panose="02020603050405020304" pitchFamily="18" charset="0"/>
              </a:rPr>
              <a:t> Processing the instructions</a:t>
            </a:r>
            <a:endParaRPr lang="en-IN" dirty="0"/>
          </a:p>
        </p:txBody>
      </p:sp>
      <p:sp>
        <p:nvSpPr>
          <p:cNvPr id="3" name="Content Placeholder 2">
            <a:extLst>
              <a:ext uri="{FF2B5EF4-FFF2-40B4-BE49-F238E27FC236}">
                <a16:creationId xmlns:a16="http://schemas.microsoft.com/office/drawing/2014/main" id="{025DF09D-EC5C-478D-8A5D-B5C38CA01878}"/>
              </a:ext>
            </a:extLst>
          </p:cNvPr>
          <p:cNvSpPr>
            <a:spLocks noGrp="1"/>
          </p:cNvSpPr>
          <p:nvPr>
            <p:ph idx="1"/>
          </p:nvPr>
        </p:nvSpPr>
        <p:spPr/>
        <p:txBody>
          <a:bodyPr/>
          <a:lstStyle/>
          <a:p>
            <a:pPr marL="342900" indent="-342900" algn="just" eaLnBrk="0" hangingPunct="0"/>
            <a:r>
              <a:rPr lang="en-US" sz="2400" dirty="0">
                <a:latin typeface="Times New Roman" panose="02020603050405020304" pitchFamily="18" charset="0"/>
                <a:cs typeface="Times New Roman" panose="02020603050405020304" pitchFamily="18" charset="0"/>
              </a:rPr>
              <a:t>Computers generally use machine cycles.</a:t>
            </a:r>
          </a:p>
          <a:p>
            <a:pPr marL="342900" indent="-342900" algn="just" eaLnBrk="0" hangingPunct="0"/>
            <a:r>
              <a:rPr lang="en-US" sz="2400" dirty="0">
                <a:latin typeface="Times New Roman" panose="02020603050405020304" pitchFamily="18" charset="0"/>
                <a:cs typeface="Times New Roman" panose="02020603050405020304" pitchFamily="18" charset="0"/>
              </a:rPr>
              <a:t>A cycle is made of three phases: </a:t>
            </a:r>
          </a:p>
          <a:p>
            <a:pPr marL="800100" lvl="1" indent="-342900" algn="just" eaLnBrk="0" hangingPunct="0"/>
            <a:r>
              <a:rPr lang="en-US" dirty="0">
                <a:latin typeface="Times New Roman" panose="02020603050405020304" pitchFamily="18" charset="0"/>
                <a:cs typeface="Times New Roman" panose="02020603050405020304" pitchFamily="18" charset="0"/>
              </a:rPr>
              <a:t>Fetch</a:t>
            </a:r>
          </a:p>
          <a:p>
            <a:pPr marL="800100" lvl="1" indent="-342900" algn="just" eaLnBrk="0" hangingPunct="0"/>
            <a:r>
              <a:rPr lang="en-US" dirty="0">
                <a:latin typeface="Times New Roman" panose="02020603050405020304" pitchFamily="18" charset="0"/>
                <a:cs typeface="Times New Roman" panose="02020603050405020304" pitchFamily="18" charset="0"/>
              </a:rPr>
              <a:t>Decode and </a:t>
            </a:r>
          </a:p>
          <a:p>
            <a:pPr marL="800100" lvl="1" indent="-342900" algn="just" eaLnBrk="0" hangingPunct="0"/>
            <a:r>
              <a:rPr lang="en-US" dirty="0">
                <a:latin typeface="Times New Roman" panose="02020603050405020304" pitchFamily="18" charset="0"/>
                <a:cs typeface="Times New Roman" panose="02020603050405020304" pitchFamily="18" charset="0"/>
              </a:rPr>
              <a:t>Execute. </a:t>
            </a:r>
          </a:p>
          <a:p>
            <a:endParaRPr lang="en-IN" dirty="0"/>
          </a:p>
        </p:txBody>
      </p:sp>
    </p:spTree>
    <p:extLst>
      <p:ext uri="{BB962C8B-B14F-4D97-AF65-F5344CB8AC3E}">
        <p14:creationId xmlns:p14="http://schemas.microsoft.com/office/powerpoint/2010/main" val="103961820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D795-46B9-4D09-8079-6E3F7EF7EA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Fetch phase</a:t>
            </a:r>
            <a:endParaRPr lang="en-IN" dirty="0"/>
          </a:p>
        </p:txBody>
      </p:sp>
      <p:sp>
        <p:nvSpPr>
          <p:cNvPr id="3" name="Content Placeholder 2">
            <a:extLst>
              <a:ext uri="{FF2B5EF4-FFF2-40B4-BE49-F238E27FC236}">
                <a16:creationId xmlns:a16="http://schemas.microsoft.com/office/drawing/2014/main" id="{3E533E5A-1BB3-4366-9C1E-57FF5F39E439}"/>
              </a:ext>
            </a:extLst>
          </p:cNvPr>
          <p:cNvSpPr>
            <a:spLocks noGrp="1"/>
          </p:cNvSpPr>
          <p:nvPr>
            <p:ph idx="1"/>
          </p:nvPr>
        </p:nvSpPr>
        <p:spPr/>
        <p:txBody>
          <a:bodyPr>
            <a:normAutofit/>
          </a:bodyPr>
          <a:lstStyle/>
          <a:p>
            <a:pPr marL="342900" indent="-342900" algn="just" eaLnBrk="0" hangingPunct="0"/>
            <a:r>
              <a:rPr lang="en-US" dirty="0">
                <a:latin typeface="Times New Roman" panose="02020603050405020304" pitchFamily="18" charset="0"/>
                <a:cs typeface="Times New Roman" panose="02020603050405020304" pitchFamily="18" charset="0"/>
              </a:rPr>
              <a:t>During the fetch phase, the instruction whose address is determined by the PC (Program Counter) is obtained from the memory and loaded into the IR (Instruction Register). </a:t>
            </a:r>
          </a:p>
          <a:p>
            <a:pPr marL="342900" indent="-342900" algn="just" eaLnBrk="0" hangingPunct="0"/>
            <a:r>
              <a:rPr lang="en-US" dirty="0">
                <a:latin typeface="Times New Roman" panose="02020603050405020304" pitchFamily="18" charset="0"/>
                <a:cs typeface="Times New Roman" panose="02020603050405020304" pitchFamily="18" charset="0"/>
              </a:rPr>
              <a:t>The PC is then incremented to point to the next instruction.</a:t>
            </a:r>
          </a:p>
          <a:p>
            <a:endParaRPr lang="en-IN" dirty="0"/>
          </a:p>
        </p:txBody>
      </p:sp>
    </p:spTree>
    <p:extLst>
      <p:ext uri="{BB962C8B-B14F-4D97-AF65-F5344CB8AC3E}">
        <p14:creationId xmlns:p14="http://schemas.microsoft.com/office/powerpoint/2010/main" val="159572241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DDEC-7F56-446E-9B90-4307DC7E08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Decode phase</a:t>
            </a:r>
            <a:endParaRPr lang="en-IN" dirty="0"/>
          </a:p>
        </p:txBody>
      </p:sp>
      <p:sp>
        <p:nvSpPr>
          <p:cNvPr id="3" name="Content Placeholder 2">
            <a:extLst>
              <a:ext uri="{FF2B5EF4-FFF2-40B4-BE49-F238E27FC236}">
                <a16:creationId xmlns:a16="http://schemas.microsoft.com/office/drawing/2014/main" id="{D72EB00F-69C1-4D0B-BA3C-30BEC15BBE51}"/>
              </a:ext>
            </a:extLst>
          </p:cNvPr>
          <p:cNvSpPr>
            <a:spLocks noGrp="1"/>
          </p:cNvSpPr>
          <p:nvPr>
            <p:ph idx="1"/>
          </p:nvPr>
        </p:nvSpPr>
        <p:spPr/>
        <p:txBody>
          <a:bodyPr/>
          <a:lstStyle/>
          <a:p>
            <a:pPr marL="342900" indent="-342900" algn="just" eaLnBrk="0" hangingPunct="0"/>
            <a:r>
              <a:rPr lang="en-US" dirty="0">
                <a:latin typeface="Times New Roman" panose="02020603050405020304" pitchFamily="18" charset="0"/>
                <a:cs typeface="Times New Roman" panose="02020603050405020304" pitchFamily="18" charset="0"/>
              </a:rPr>
              <a:t>During the decode phase, the instruction in IR is decoded and the required operands are fetched from the register or from memory.</a:t>
            </a:r>
          </a:p>
          <a:p>
            <a:endParaRPr lang="en-IN" dirty="0"/>
          </a:p>
        </p:txBody>
      </p:sp>
    </p:spTree>
    <p:extLst>
      <p:ext uri="{BB962C8B-B14F-4D97-AF65-F5344CB8AC3E}">
        <p14:creationId xmlns:p14="http://schemas.microsoft.com/office/powerpoint/2010/main" val="392463453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5E8E-A40B-4604-A9C3-1A5349FED3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Execute phase</a:t>
            </a:r>
            <a:endParaRPr lang="en-IN" dirty="0"/>
          </a:p>
        </p:txBody>
      </p:sp>
      <p:sp>
        <p:nvSpPr>
          <p:cNvPr id="3" name="Content Placeholder 2">
            <a:extLst>
              <a:ext uri="{FF2B5EF4-FFF2-40B4-BE49-F238E27FC236}">
                <a16:creationId xmlns:a16="http://schemas.microsoft.com/office/drawing/2014/main" id="{A915881C-F887-40D1-A84F-169471CA323E}"/>
              </a:ext>
            </a:extLst>
          </p:cNvPr>
          <p:cNvSpPr>
            <a:spLocks noGrp="1"/>
          </p:cNvSpPr>
          <p:nvPr>
            <p:ph idx="1"/>
          </p:nvPr>
        </p:nvSpPr>
        <p:spPr/>
        <p:txBody>
          <a:bodyPr/>
          <a:lstStyle/>
          <a:p>
            <a:pPr marL="342900" indent="-342900" algn="just" eaLnBrk="0" hangingPunct="0"/>
            <a:r>
              <a:rPr lang="en-US" dirty="0">
                <a:latin typeface="Times New Roman" panose="02020603050405020304" pitchFamily="18" charset="0"/>
                <a:cs typeface="Times New Roman" panose="02020603050405020304" pitchFamily="18" charset="0"/>
              </a:rPr>
              <a:t>During the execute phase, the instruction is executed and the results are placed in the appropriate memory location or the register. </a:t>
            </a:r>
          </a:p>
          <a:p>
            <a:pPr marL="342900" indent="-342900" algn="just" eaLnBrk="0" hangingPunct="0"/>
            <a:r>
              <a:rPr lang="en-US" dirty="0">
                <a:latin typeface="Times New Roman" panose="02020603050405020304" pitchFamily="18" charset="0"/>
                <a:cs typeface="Times New Roman" panose="02020603050405020304" pitchFamily="18" charset="0"/>
              </a:rPr>
              <a:t>Once the third phase is completed, the control unit starts the cycle again, but now the PC is pointing to the next instruction.</a:t>
            </a:r>
          </a:p>
          <a:p>
            <a:pPr marL="342900" indent="-342900" algn="just" eaLnBrk="0" hangingPunct="0"/>
            <a:r>
              <a:rPr lang="en-US" dirty="0">
                <a:latin typeface="Times New Roman" panose="02020603050405020304" pitchFamily="18" charset="0"/>
                <a:cs typeface="Times New Roman" panose="02020603050405020304" pitchFamily="18" charset="0"/>
              </a:rPr>
              <a:t>The process continues until the CPU reaches a HALT instruction.</a:t>
            </a:r>
          </a:p>
          <a:p>
            <a:endParaRPr lang="en-IN" dirty="0"/>
          </a:p>
        </p:txBody>
      </p:sp>
    </p:spTree>
    <p:extLst>
      <p:ext uri="{BB962C8B-B14F-4D97-AF65-F5344CB8AC3E}">
        <p14:creationId xmlns:p14="http://schemas.microsoft.com/office/powerpoint/2010/main" val="357180456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029200" y="1142984"/>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start</a:t>
            </a:r>
          </a:p>
        </p:txBody>
      </p:sp>
      <p:sp>
        <p:nvSpPr>
          <p:cNvPr id="6" name="Rectangle 5"/>
          <p:cNvSpPr/>
          <p:nvPr/>
        </p:nvSpPr>
        <p:spPr>
          <a:xfrm>
            <a:off x="3276600" y="2285985"/>
            <a:ext cx="548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Load address to PC</a:t>
            </a:r>
          </a:p>
        </p:txBody>
      </p:sp>
      <p:sp>
        <p:nvSpPr>
          <p:cNvPr id="7" name="Rectangle 6"/>
          <p:cNvSpPr/>
          <p:nvPr/>
        </p:nvSpPr>
        <p:spPr>
          <a:xfrm>
            <a:off x="3276600" y="32003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Load content of PC to IR</a:t>
            </a:r>
          </a:p>
        </p:txBody>
      </p:sp>
      <p:sp>
        <p:nvSpPr>
          <p:cNvPr id="9" name="Rectangle 8"/>
          <p:cNvSpPr/>
          <p:nvPr/>
        </p:nvSpPr>
        <p:spPr>
          <a:xfrm>
            <a:off x="3276600" y="41147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Update PC to next address</a:t>
            </a:r>
          </a:p>
        </p:txBody>
      </p:sp>
      <p:sp>
        <p:nvSpPr>
          <p:cNvPr id="10" name="Rectangle 9"/>
          <p:cNvSpPr/>
          <p:nvPr/>
        </p:nvSpPr>
        <p:spPr>
          <a:xfrm>
            <a:off x="3276600" y="4942098"/>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Execute Instruction</a:t>
            </a:r>
          </a:p>
        </p:txBody>
      </p:sp>
      <p:sp>
        <p:nvSpPr>
          <p:cNvPr id="11" name="Flowchart: Decision 10"/>
          <p:cNvSpPr/>
          <p:nvPr/>
        </p:nvSpPr>
        <p:spPr>
          <a:xfrm>
            <a:off x="4267200" y="5746576"/>
            <a:ext cx="28956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Interrupts</a:t>
            </a:r>
          </a:p>
        </p:txBody>
      </p:sp>
      <p:sp>
        <p:nvSpPr>
          <p:cNvPr id="12" name="Rectangle 11"/>
          <p:cNvSpPr/>
          <p:nvPr/>
        </p:nvSpPr>
        <p:spPr>
          <a:xfrm>
            <a:off x="8229600" y="5981684"/>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Service Interrupt</a:t>
            </a:r>
          </a:p>
        </p:txBody>
      </p:sp>
      <p:cxnSp>
        <p:nvCxnSpPr>
          <p:cNvPr id="14" name="Straight Arrow Connector 13"/>
          <p:cNvCxnSpPr>
            <a:stCxn id="5" idx="4"/>
          </p:cNvCxnSpPr>
          <p:nvPr/>
        </p:nvCxnSpPr>
        <p:spPr>
          <a:xfrm>
            <a:off x="5791200" y="1676385"/>
            <a:ext cx="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2819386"/>
            <a:ext cx="0" cy="380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91200" y="3657584"/>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0"/>
          </p:cNvCxnSpPr>
          <p:nvPr/>
        </p:nvCxnSpPr>
        <p:spPr>
          <a:xfrm>
            <a:off x="5715000" y="5060776"/>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flipV="1">
            <a:off x="7162800" y="6248384"/>
            <a:ext cx="1066800" cy="31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1"/>
          </p:cNvCxnSpPr>
          <p:nvPr/>
        </p:nvCxnSpPr>
        <p:spPr>
          <a:xfrm flipH="1">
            <a:off x="2209800" y="6279976"/>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209800" y="1828784"/>
            <a:ext cx="76201" cy="445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6000" y="1828784"/>
            <a:ext cx="3505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9982200" y="5170698"/>
            <a:ext cx="0" cy="810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763000" y="5170698"/>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27F0694-17D9-4BF7-A1C3-D45251D96ADB}"/>
              </a:ext>
            </a:extLst>
          </p:cNvPr>
          <p:cNvSpPr>
            <a:spLocks noGrp="1"/>
          </p:cNvSpPr>
          <p:nvPr>
            <p:ph type="title"/>
          </p:nvPr>
        </p:nvSpPr>
        <p:spPr>
          <a:xfrm>
            <a:off x="838200" y="365126"/>
            <a:ext cx="9002216" cy="423673"/>
          </a:xfrm>
        </p:spPr>
        <p:txBody>
          <a:bodyPr>
            <a:normAutofit fontScale="90000"/>
          </a:bodyPr>
          <a:lstStyle/>
          <a:p>
            <a:r>
              <a:rPr lang="en-US" dirty="0"/>
              <a:t>Flow chart for Instruction Execution</a:t>
            </a:r>
            <a:endParaRPr lang="en-IN" dirty="0"/>
          </a:p>
        </p:txBody>
      </p:sp>
      <p:sp>
        <p:nvSpPr>
          <p:cNvPr id="4" name="Content Placeholder 3">
            <a:extLst>
              <a:ext uri="{FF2B5EF4-FFF2-40B4-BE49-F238E27FC236}">
                <a16:creationId xmlns:a16="http://schemas.microsoft.com/office/drawing/2014/main" id="{63F2CE36-B221-4D9B-96F6-6EB42E50FE26}"/>
              </a:ext>
            </a:extLst>
          </p:cNvPr>
          <p:cNvSpPr>
            <a:spLocks noGrp="1"/>
          </p:cNvSpPr>
          <p:nvPr>
            <p:ph idx="1"/>
          </p:nvPr>
        </p:nvSpPr>
        <p:spPr>
          <a:xfrm>
            <a:off x="771601" y="995190"/>
            <a:ext cx="10582199" cy="5862809"/>
          </a:xfrm>
        </p:spPr>
        <p:txBody>
          <a:bodyPr/>
          <a:lstStyle/>
          <a:p>
            <a:endParaRPr lang="en-IN" dirty="0"/>
          </a:p>
        </p:txBody>
      </p:sp>
      <p:sp>
        <p:nvSpPr>
          <p:cNvPr id="2" name="Slide Number Placeholder 1"/>
          <p:cNvSpPr>
            <a:spLocks noGrp="1"/>
          </p:cNvSpPr>
          <p:nvPr>
            <p:ph type="sldNum" sz="quarter" idx="12"/>
          </p:nvPr>
        </p:nvSpPr>
        <p:spPr/>
        <p:txBody>
          <a:bodyPr/>
          <a:lstStyle/>
          <a:p>
            <a:fld id="{A1A6BA4E-CDAE-4DEF-A7CA-99055C502B84}" type="slidenum">
              <a:rPr lang="en-US" smtClean="0"/>
              <a:pPr/>
              <a:t>39</a:t>
            </a:fld>
            <a:endParaRPr lang="en-US" dirty="0"/>
          </a:p>
        </p:txBody>
      </p:sp>
    </p:spTree>
    <p:extLst>
      <p:ext uri="{BB962C8B-B14F-4D97-AF65-F5344CB8AC3E}">
        <p14:creationId xmlns:p14="http://schemas.microsoft.com/office/powerpoint/2010/main" val="23236215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br>
              <a:rPr lang="en-US" sz="4000" dirty="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Register transfer notation (RTN) </a:t>
            </a:r>
            <a:br>
              <a:rPr lang="en-US" sz="4000" dirty="0">
                <a:solidFill>
                  <a:srgbClr val="FF0000"/>
                </a:solidFill>
                <a:latin typeface="Times New Roman" panose="02020603050405020304" pitchFamily="18" charset="0"/>
                <a:cs typeface="Times New Roman" panose="02020603050405020304" pitchFamily="18" charset="0"/>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237571" name="Rectangle 3"/>
          <p:cNvSpPr>
            <a:spLocks noGrp="1" noChangeArrowheads="1"/>
          </p:cNvSpPr>
          <p:nvPr>
            <p:ph idx="1"/>
          </p:nvPr>
        </p:nvSpPr>
        <p:spPr/>
        <p:txBody>
          <a:bodyPr>
            <a:noAutofit/>
          </a:bodyPr>
          <a:lstStyle/>
          <a:p>
            <a:pPr eaLnBrk="0" hangingPunct="0">
              <a:lnSpc>
                <a:spcPct val="80000"/>
              </a:lnSpc>
              <a:spcBef>
                <a:spcPct val="50000"/>
              </a:spcBef>
            </a:pPr>
            <a:r>
              <a:rPr lang="en-US" sz="1800" dirty="0">
                <a:latin typeface="Times New Roman" panose="02020603050405020304" pitchFamily="18" charset="0"/>
                <a:cs typeface="Times New Roman" panose="02020603050405020304" pitchFamily="18" charset="0"/>
              </a:rPr>
              <a:t>Transfer of information from one location in computer to another. </a:t>
            </a:r>
          </a:p>
          <a:p>
            <a:pPr eaLnBrk="0" hangingPunct="0">
              <a:lnSpc>
                <a:spcPct val="80000"/>
              </a:lnSpc>
              <a:spcBef>
                <a:spcPct val="50000"/>
              </a:spcBef>
            </a:pPr>
            <a:r>
              <a:rPr lang="en-US" sz="1800" dirty="0">
                <a:latin typeface="Times New Roman" panose="02020603050405020304" pitchFamily="18" charset="0"/>
                <a:cs typeface="Times New Roman" panose="02020603050405020304" pitchFamily="18" charset="0"/>
              </a:rPr>
              <a:t>Transfer between processor registers &amp; memory, between processor register &amp; I/O devices </a:t>
            </a:r>
          </a:p>
          <a:p>
            <a:pPr eaLnBrk="0" hangingPunct="0">
              <a:lnSpc>
                <a:spcPct val="80000"/>
              </a:lnSpc>
              <a:spcBef>
                <a:spcPct val="50000"/>
              </a:spcBef>
            </a:pPr>
            <a:r>
              <a:rPr lang="en-US" sz="1800" dirty="0">
                <a:latin typeface="Times New Roman" panose="02020603050405020304" pitchFamily="18" charset="0"/>
                <a:cs typeface="Times New Roman" panose="02020603050405020304" pitchFamily="18" charset="0"/>
              </a:rPr>
              <a:t>Memory locations, registers and I/O register names are identified by a symbolic  name in uppercase alphabets</a:t>
            </a:r>
          </a:p>
          <a:p>
            <a:pPr>
              <a:lnSpc>
                <a:spcPct val="80000"/>
              </a:lnSpc>
            </a:pPr>
            <a:r>
              <a:rPr lang="en-US" sz="1800" dirty="0">
                <a:latin typeface="Times New Roman" panose="02020603050405020304" pitchFamily="18" charset="0"/>
                <a:cs typeface="Times New Roman" panose="02020603050405020304" pitchFamily="18" charset="0"/>
              </a:rPr>
              <a:t>LOC,PLACE,MEM are the address of memory location</a:t>
            </a:r>
          </a:p>
          <a:p>
            <a:pPr>
              <a:lnSpc>
                <a:spcPct val="80000"/>
              </a:lnSpc>
            </a:pPr>
            <a:r>
              <a:rPr lang="en-US" sz="1800" dirty="0">
                <a:latin typeface="Times New Roman" panose="02020603050405020304" pitchFamily="18" charset="0"/>
                <a:cs typeface="Times New Roman" panose="02020603050405020304" pitchFamily="18" charset="0"/>
              </a:rPr>
              <a:t>R1 , R2,… are processor registers</a:t>
            </a:r>
          </a:p>
          <a:p>
            <a:pPr>
              <a:lnSpc>
                <a:spcPct val="80000"/>
              </a:lnSpc>
            </a:pPr>
            <a:r>
              <a:rPr lang="en-US" sz="1800" dirty="0">
                <a:latin typeface="Times New Roman" panose="02020603050405020304" pitchFamily="18" charset="0"/>
                <a:cs typeface="Times New Roman" panose="02020603050405020304" pitchFamily="18" charset="0"/>
              </a:rPr>
              <a:t>DATA_IN, DATA_OUT are I/O registers</a:t>
            </a:r>
          </a:p>
          <a:p>
            <a:pPr>
              <a:buFontTx/>
              <a:buChar char="•"/>
            </a:pPr>
            <a:r>
              <a:rPr lang="en-US" sz="1800" dirty="0">
                <a:latin typeface="Times New Roman" panose="02020603050405020304" pitchFamily="18" charset="0"/>
                <a:cs typeface="Times New Roman" panose="02020603050405020304" pitchFamily="18" charset="0"/>
              </a:rPr>
              <a:t>Contents of location is indicated by using square brackets [ ] </a:t>
            </a:r>
          </a:p>
          <a:p>
            <a:pPr lvl="1">
              <a:buFontTx/>
              <a:buChar char="•"/>
            </a:pP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a:t>
            </a:r>
            <a:r>
              <a:rPr lang="en-US" altLang="zh-CN" sz="1400" dirty="0">
                <a:ea typeface="SimSun" panose="02010600030101010101" pitchFamily="2" charset="-122"/>
              </a:rPr>
              <a:t>(R1←[LOC], R3 ←[R1]+[R2])</a:t>
            </a:r>
            <a:endParaRPr lang="en-US" sz="1400" dirty="0">
              <a:latin typeface="Times New Roman" panose="02020603050405020304" pitchFamily="18" charset="0"/>
              <a:cs typeface="Times New Roman" panose="02020603050405020304" pitchFamily="18" charset="0"/>
            </a:endParaRPr>
          </a:p>
          <a:p>
            <a:pPr>
              <a:buFontTx/>
              <a:buChar char="•"/>
            </a:pPr>
            <a:endParaRPr lang="en-US" sz="1800" dirty="0">
              <a:latin typeface="Times New Roman" panose="02020603050405020304" pitchFamily="18" charset="0"/>
              <a:cs typeface="Times New Roman" panose="02020603050405020304" pitchFamily="18" charset="0"/>
            </a:endParaRPr>
          </a:p>
          <a:p>
            <a:pPr marL="0" indent="0">
              <a:lnSpc>
                <a:spcPct val="8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4672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0450-719D-4B9A-8727-0E0B4474039A}"/>
              </a:ext>
            </a:extLst>
          </p:cNvPr>
          <p:cNvSpPr>
            <a:spLocks noGrp="1"/>
          </p:cNvSpPr>
          <p:nvPr>
            <p:ph type="title"/>
          </p:nvPr>
        </p:nvSpPr>
        <p:spPr/>
        <p:txBody>
          <a:bodyPr>
            <a:normAutofit fontScale="90000"/>
          </a:bodyPr>
          <a:lstStyle/>
          <a:p>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Register transfer notation (RTN) …</a:t>
            </a:r>
            <a:br>
              <a:rPr lang="en-US"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112DB2-232C-4E17-BD92-B7B72FD32B36}"/>
              </a:ext>
            </a:extLst>
          </p:cNvPr>
          <p:cNvSpPr>
            <a:spLocks noGrp="1"/>
          </p:cNvSpPr>
          <p:nvPr>
            <p:ph idx="1"/>
          </p:nvPr>
        </p:nvSpPr>
        <p:spPr/>
        <p:txBody>
          <a:bodyPr/>
          <a:lstStyle/>
          <a:p>
            <a:pPr>
              <a:buFontTx/>
              <a:buChar char="•"/>
            </a:pPr>
            <a:r>
              <a:rPr lang="en-US" dirty="0">
                <a:latin typeface="Times New Roman" panose="02020603050405020304" pitchFamily="18" charset="0"/>
                <a:cs typeface="Times New Roman" panose="02020603050405020304" pitchFamily="18" charset="0"/>
              </a:rPr>
              <a:t>RHS of RTN always denotes a value, and is called </a:t>
            </a:r>
            <a:r>
              <a:rPr lang="en-US" dirty="0">
                <a:solidFill>
                  <a:srgbClr val="FF0000"/>
                </a:solidFill>
                <a:latin typeface="Times New Roman" panose="02020603050405020304" pitchFamily="18" charset="0"/>
                <a:cs typeface="Times New Roman" panose="02020603050405020304" pitchFamily="18" charset="0"/>
              </a:rPr>
              <a:t>Source</a:t>
            </a:r>
          </a:p>
          <a:p>
            <a:pPr>
              <a:buFontTx/>
              <a:buChar char="•"/>
            </a:pPr>
            <a:r>
              <a:rPr lang="en-US" dirty="0">
                <a:latin typeface="Times New Roman" panose="02020603050405020304" pitchFamily="18" charset="0"/>
                <a:cs typeface="Times New Roman" panose="02020603050405020304" pitchFamily="18" charset="0"/>
              </a:rPr>
              <a:t>LHS of RTN always denotes a symbolic name where </a:t>
            </a:r>
            <a:r>
              <a:rPr lang="en-US" dirty="0">
                <a:solidFill>
                  <a:srgbClr val="FF0000"/>
                </a:solidFill>
                <a:latin typeface="Times New Roman" panose="02020603050405020304" pitchFamily="18" charset="0"/>
                <a:cs typeface="Times New Roman" panose="02020603050405020304" pitchFamily="18" charset="0"/>
              </a:rPr>
              <a:t>value</a:t>
            </a:r>
            <a:r>
              <a:rPr lang="en-US" dirty="0">
                <a:latin typeface="Times New Roman" panose="02020603050405020304" pitchFamily="18" charset="0"/>
                <a:cs typeface="Times New Roman" panose="02020603050405020304" pitchFamily="18" charset="0"/>
              </a:rPr>
              <a:t> is to </a:t>
            </a:r>
            <a:r>
              <a:rPr lang="en-US" dirty="0">
                <a:solidFill>
                  <a:srgbClr val="FF0000"/>
                </a:solidFill>
                <a:latin typeface="Times New Roman" panose="02020603050405020304" pitchFamily="18" charset="0"/>
                <a:cs typeface="Times New Roman" panose="02020603050405020304" pitchFamily="18" charset="0"/>
              </a:rPr>
              <a:t>be stored</a:t>
            </a:r>
            <a:r>
              <a:rPr lang="en-US" dirty="0">
                <a:latin typeface="Times New Roman" panose="02020603050405020304" pitchFamily="18" charset="0"/>
                <a:cs typeface="Times New Roman" panose="02020603050405020304" pitchFamily="18" charset="0"/>
              </a:rPr>
              <a:t> and is called </a:t>
            </a:r>
            <a:r>
              <a:rPr lang="en-US" dirty="0">
                <a:solidFill>
                  <a:srgbClr val="FF0000"/>
                </a:solidFill>
                <a:latin typeface="Times New Roman" panose="02020603050405020304" pitchFamily="18" charset="0"/>
                <a:cs typeface="Times New Roman" panose="02020603050405020304" pitchFamily="18" charset="0"/>
              </a:rPr>
              <a:t>destination </a:t>
            </a:r>
          </a:p>
          <a:p>
            <a:pPr>
              <a:buFontTx/>
              <a:buChar char="•"/>
            </a:pPr>
            <a:r>
              <a:rPr lang="en-US" dirty="0">
                <a:latin typeface="Times New Roman" panose="02020603050405020304" pitchFamily="18" charset="0"/>
                <a:cs typeface="Times New Roman" panose="02020603050405020304" pitchFamily="18" charset="0"/>
              </a:rPr>
              <a:t>Source contents are not modified</a:t>
            </a:r>
          </a:p>
          <a:p>
            <a:pPr>
              <a:buFontTx/>
              <a:buChar char="•"/>
            </a:pPr>
            <a:r>
              <a:rPr lang="en-US" dirty="0">
                <a:latin typeface="Times New Roman" panose="02020603050405020304" pitchFamily="18" charset="0"/>
                <a:cs typeface="Times New Roman" panose="02020603050405020304" pitchFamily="18" charset="0"/>
              </a:rPr>
              <a:t>Destination contents are overwritten</a:t>
            </a:r>
          </a:p>
          <a:p>
            <a:pPr>
              <a:buFontTx/>
              <a:buChar char="•"/>
            </a:pPr>
            <a:r>
              <a:rPr lang="en-US" dirty="0">
                <a:latin typeface="Times New Roman" panose="02020603050405020304" pitchFamily="18" charset="0"/>
                <a:cs typeface="Times New Roman" panose="02020603050405020304" pitchFamily="18" charset="0"/>
              </a:rPr>
              <a:t>Note: In instructions, like Move LOC, R1 (Unlike RTN), LOC is Source and R1 is Destination.</a:t>
            </a:r>
          </a:p>
          <a:p>
            <a:pPr>
              <a:buFontTx/>
              <a:buChar char="•"/>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2: Add R1, R2, R3 (R1+R2 is placed in the destination R3)</a:t>
            </a:r>
          </a:p>
          <a:p>
            <a:endParaRPr lang="en-IN" dirty="0"/>
          </a:p>
        </p:txBody>
      </p:sp>
    </p:spTree>
    <p:extLst>
      <p:ext uri="{BB962C8B-B14F-4D97-AF65-F5344CB8AC3E}">
        <p14:creationId xmlns:p14="http://schemas.microsoft.com/office/powerpoint/2010/main" val="7810842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Examples of RTN statements </a:t>
            </a:r>
            <a:br>
              <a:rPr lang="en-US" sz="4000" dirty="0">
                <a:solidFill>
                  <a:srgbClr val="FF0000"/>
                </a:solidFill>
                <a:latin typeface="Times New Roman" panose="02020603050405020304" pitchFamily="18" charset="0"/>
                <a:cs typeface="Times New Roman" panose="02020603050405020304" pitchFamily="18" charset="0"/>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240643" name="Rectangle 3"/>
          <p:cNvSpPr>
            <a:spLocks noGrp="1" noChangeArrowheads="1"/>
          </p:cNvSpPr>
          <p:nvPr>
            <p:ph idx="1"/>
          </p:nvPr>
        </p:nvSpPr>
        <p:spPr/>
        <p:txBody>
          <a:bodyPr/>
          <a:lstStyle/>
          <a:p>
            <a:pPr marL="0" indent="0">
              <a:buNone/>
            </a:pPr>
            <a:endParaRPr lang="en-US" dirty="0"/>
          </a:p>
          <a:p>
            <a:pPr marL="609600" indent="-609600"/>
            <a:endParaRPr lang="en-US" dirty="0"/>
          </a:p>
          <a:p>
            <a:pPr marL="609600" indent="-609600"/>
            <a:r>
              <a:rPr lang="en-US" dirty="0"/>
              <a:t>R2                                                  [LOCN]</a:t>
            </a:r>
          </a:p>
          <a:p>
            <a:pPr marL="609600" indent="-609600">
              <a:buNone/>
            </a:pPr>
            <a:endParaRPr lang="en-US" dirty="0"/>
          </a:p>
          <a:p>
            <a:pPr marL="609600" indent="-609600">
              <a:buNone/>
            </a:pPr>
            <a:endParaRPr lang="en-US" dirty="0"/>
          </a:p>
          <a:p>
            <a:pPr marL="609600" indent="-609600"/>
            <a:r>
              <a:rPr lang="en-US" dirty="0"/>
              <a:t>R4                                                     [R3] +[R2]</a:t>
            </a:r>
          </a:p>
          <a:p>
            <a:pPr marL="609600" indent="-609600"/>
            <a:endParaRPr lang="en-US" dirty="0"/>
          </a:p>
        </p:txBody>
      </p:sp>
      <p:sp>
        <p:nvSpPr>
          <p:cNvPr id="240644" name="Line 4"/>
          <p:cNvSpPr>
            <a:spLocks noChangeShapeType="1"/>
          </p:cNvSpPr>
          <p:nvPr/>
        </p:nvSpPr>
        <p:spPr bwMode="auto">
          <a:xfrm flipH="1">
            <a:off x="3212976" y="306896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0645" name="Line 5"/>
          <p:cNvSpPr>
            <a:spLocks noChangeShapeType="1"/>
          </p:cNvSpPr>
          <p:nvPr/>
        </p:nvSpPr>
        <p:spPr bwMode="auto">
          <a:xfrm flipH="1">
            <a:off x="2999656" y="4581128"/>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9139718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3E02-8675-413D-941D-1013D179C776}"/>
              </a:ext>
            </a:extLst>
          </p:cNvPr>
          <p:cNvSpPr>
            <a:spLocks noGrp="1"/>
          </p:cNvSpPr>
          <p:nvPr>
            <p:ph type="title"/>
          </p:nvPr>
        </p:nvSpPr>
        <p:spPr>
          <a:xfrm>
            <a:off x="838200" y="365125"/>
            <a:ext cx="9218240" cy="1325563"/>
          </a:xfrm>
        </p:spPr>
        <p:txBody>
          <a:bodyPr/>
          <a:lstStyle/>
          <a:p>
            <a:r>
              <a:rPr lang="en-US" dirty="0"/>
              <a:t>Types of Instructions Based on their functions</a:t>
            </a:r>
            <a:endParaRPr lang="en-IN" dirty="0"/>
          </a:p>
        </p:txBody>
      </p:sp>
      <p:sp>
        <p:nvSpPr>
          <p:cNvPr id="3" name="Content Placeholder 2">
            <a:extLst>
              <a:ext uri="{FF2B5EF4-FFF2-40B4-BE49-F238E27FC236}">
                <a16:creationId xmlns:a16="http://schemas.microsoft.com/office/drawing/2014/main" id="{6F7BD316-F03E-41AB-92A1-4EF73D88B3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Based on the functions performed instructions are classified into 5 types:</a:t>
            </a:r>
          </a:p>
          <a:p>
            <a:pPr lvl="1"/>
            <a:r>
              <a:rPr lang="en-US" dirty="0">
                <a:latin typeface="Times New Roman" panose="02020603050405020304" pitchFamily="18" charset="0"/>
                <a:cs typeface="Times New Roman" panose="02020603050405020304" pitchFamily="18" charset="0"/>
              </a:rPr>
              <a:t>Data transfer Instructions</a:t>
            </a:r>
          </a:p>
          <a:p>
            <a:pPr lvl="1"/>
            <a:r>
              <a:rPr lang="en-US" dirty="0">
                <a:latin typeface="Times New Roman" panose="02020603050405020304" pitchFamily="18" charset="0"/>
                <a:cs typeface="Times New Roman" panose="02020603050405020304" pitchFamily="18" charset="0"/>
              </a:rPr>
              <a:t>Data Manipulation Instructions</a:t>
            </a:r>
          </a:p>
          <a:p>
            <a:pPr lvl="1"/>
            <a:r>
              <a:rPr lang="en-US" dirty="0">
                <a:latin typeface="Times New Roman" panose="02020603050405020304" pitchFamily="18" charset="0"/>
                <a:cs typeface="Times New Roman" panose="02020603050405020304" pitchFamily="18" charset="0"/>
              </a:rPr>
              <a:t>Arithmetic Instructions</a:t>
            </a:r>
          </a:p>
          <a:p>
            <a:pPr lvl="1"/>
            <a:r>
              <a:rPr lang="en-US" dirty="0">
                <a:latin typeface="Times New Roman" panose="02020603050405020304" pitchFamily="18" charset="0"/>
                <a:cs typeface="Times New Roman" panose="02020603050405020304" pitchFamily="18" charset="0"/>
              </a:rPr>
              <a:t>Logical and bit manipulation instructions</a:t>
            </a:r>
          </a:p>
          <a:p>
            <a:pPr lvl="1"/>
            <a:r>
              <a:rPr lang="en-US" dirty="0">
                <a:latin typeface="Times New Roman" panose="02020603050405020304" pitchFamily="18" charset="0"/>
                <a:cs typeface="Times New Roman" panose="02020603050405020304" pitchFamily="18" charset="0"/>
              </a:rPr>
              <a:t>Shift instructions</a:t>
            </a:r>
            <a:endParaRPr lang="en-IN" dirty="0"/>
          </a:p>
        </p:txBody>
      </p:sp>
    </p:spTree>
    <p:extLst>
      <p:ext uri="{BB962C8B-B14F-4D97-AF65-F5344CB8AC3E}">
        <p14:creationId xmlns:p14="http://schemas.microsoft.com/office/powerpoint/2010/main" val="22872964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Data transfer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They are also called copy instructions.</a:t>
            </a:r>
          </a:p>
          <a:p>
            <a:pPr marL="0" indent="0">
              <a:buNone/>
            </a:pPr>
            <a:r>
              <a:rPr lang="en-US" dirty="0">
                <a:latin typeface="Times New Roman" panose="02020603050405020304" pitchFamily="18" charset="0"/>
                <a:cs typeface="Times New Roman" panose="02020603050405020304" pitchFamily="18" charset="0"/>
              </a:rPr>
              <a:t>Some instructions in 8086:</a:t>
            </a:r>
          </a:p>
          <a:p>
            <a:pPr marL="457200" lvl="1" indent="0">
              <a:buNone/>
            </a:pPr>
            <a:r>
              <a:rPr lang="en-US" dirty="0">
                <a:latin typeface="Times New Roman" panose="02020603050405020304" pitchFamily="18" charset="0"/>
                <a:cs typeface="Times New Roman" panose="02020603050405020304" pitchFamily="18" charset="0"/>
              </a:rPr>
              <a:t>MOV -Copy from the source to the destination</a:t>
            </a:r>
          </a:p>
          <a:p>
            <a:pPr marL="457200" lvl="1" indent="0">
              <a:buNone/>
            </a:pPr>
            <a:r>
              <a:rPr lang="en-US" dirty="0">
                <a:latin typeface="Times New Roman" panose="02020603050405020304" pitchFamily="18" charset="0"/>
                <a:cs typeface="Times New Roman" panose="02020603050405020304" pitchFamily="18" charset="0"/>
              </a:rPr>
              <a:t>LDA - Load the accumulator</a:t>
            </a:r>
          </a:p>
          <a:p>
            <a:pPr marL="457200" lvl="1" indent="0">
              <a:buNone/>
            </a:pPr>
            <a:r>
              <a:rPr lang="en-US" dirty="0">
                <a:latin typeface="Times New Roman" panose="02020603050405020304" pitchFamily="18" charset="0"/>
                <a:cs typeface="Times New Roman" panose="02020603050405020304" pitchFamily="18" charset="0"/>
              </a:rPr>
              <a:t>STA - Store the accumulator </a:t>
            </a:r>
          </a:p>
          <a:p>
            <a:pPr marL="457200" lvl="1" indent="0">
              <a:buNone/>
            </a:pPr>
            <a:r>
              <a:rPr lang="en-US" dirty="0">
                <a:latin typeface="Times New Roman" panose="02020603050405020304" pitchFamily="18" charset="0"/>
                <a:cs typeface="Times New Roman" panose="02020603050405020304" pitchFamily="18" charset="0"/>
              </a:rPr>
              <a:t>PUSH - Push the register pair onto the stack</a:t>
            </a:r>
          </a:p>
          <a:p>
            <a:pPr marL="0" indent="0">
              <a:buNone/>
            </a:pPr>
            <a:r>
              <a:rPr lang="en-US" dirty="0">
                <a:latin typeface="Times New Roman" panose="02020603050405020304" pitchFamily="18" charset="0"/>
                <a:cs typeface="Times New Roman" panose="02020603050405020304" pitchFamily="18" charset="0"/>
              </a:rPr>
              <a:t>     POP - Pop off stack to the register pair	</a:t>
            </a: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1A6BA4E-CDAE-4DEF-A7CA-99055C502B84}" type="slidenum">
              <a:rPr lang="en-US" smtClean="0"/>
              <a:pPr/>
              <a:t>8</a:t>
            </a:fld>
            <a:endParaRPr lang="en-US"/>
          </a:p>
        </p:txBody>
      </p:sp>
    </p:spTree>
    <p:extLst>
      <p:ext uri="{BB962C8B-B14F-4D97-AF65-F5344CB8AC3E}">
        <p14:creationId xmlns:p14="http://schemas.microsoft.com/office/powerpoint/2010/main" val="29096692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3600" dirty="0">
                <a:solidFill>
                  <a:srgbClr val="FF0000"/>
                </a:solidFill>
                <a:latin typeface="Times New Roman" panose="02020603050405020304" pitchFamily="18" charset="0"/>
                <a:cs typeface="Times New Roman" panose="02020603050405020304" pitchFamily="18" charset="0"/>
              </a:rPr>
            </a:br>
            <a:r>
              <a:rPr lang="en-US" sz="3600" dirty="0">
                <a:solidFill>
                  <a:srgbClr val="FF0000"/>
                </a:solidFill>
                <a:latin typeface="Times New Roman" panose="02020603050405020304" pitchFamily="18" charset="0"/>
                <a:cs typeface="Times New Roman" panose="02020603050405020304" pitchFamily="18" charset="0"/>
              </a:rPr>
              <a:t>Data Manipulation Instructions</a:t>
            </a:r>
            <a:br>
              <a:rPr lang="en-US" sz="3600" dirty="0">
                <a:solidFill>
                  <a:srgbClr val="FF0000"/>
                </a:solidFill>
                <a:latin typeface="Times New Roman" panose="02020603050405020304" pitchFamily="18" charset="0"/>
                <a:cs typeface="Times New Roman" panose="02020603050405020304" pitchFamily="18" charset="0"/>
              </a:rPr>
            </a:b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1" indent="-342900"/>
            <a:r>
              <a:rPr lang="en-US" dirty="0">
                <a:latin typeface="Times New Roman" panose="02020603050405020304" pitchFamily="18" charset="0"/>
                <a:cs typeface="Times New Roman" panose="02020603050405020304" pitchFamily="18" charset="0"/>
              </a:rPr>
              <a:t>To perform  the operations by the ALU</a:t>
            </a:r>
          </a:p>
          <a:p>
            <a:r>
              <a:rPr lang="en-US" dirty="0">
                <a:latin typeface="Times New Roman" panose="02020603050405020304" pitchFamily="18" charset="0"/>
                <a:cs typeface="Times New Roman" panose="02020603050405020304" pitchFamily="18" charset="0"/>
              </a:rPr>
              <a:t>Three categories:</a:t>
            </a:r>
          </a:p>
          <a:p>
            <a:pPr lvl="1"/>
            <a:r>
              <a:rPr lang="en-US" dirty="0">
                <a:latin typeface="Times New Roman" panose="02020603050405020304" pitchFamily="18" charset="0"/>
                <a:cs typeface="Times New Roman" panose="02020603050405020304" pitchFamily="18" charset="0"/>
              </a:rPr>
              <a:t>Arithmetic Instructions</a:t>
            </a:r>
          </a:p>
          <a:p>
            <a:pPr lvl="1"/>
            <a:r>
              <a:rPr lang="en-US" dirty="0">
                <a:latin typeface="Times New Roman" panose="02020603050405020304" pitchFamily="18" charset="0"/>
                <a:cs typeface="Times New Roman" panose="02020603050405020304" pitchFamily="18" charset="0"/>
              </a:rPr>
              <a:t>Logical and bit manipulation instructions</a:t>
            </a:r>
          </a:p>
          <a:p>
            <a:pPr lvl="1"/>
            <a:r>
              <a:rPr lang="en-US" dirty="0">
                <a:latin typeface="Times New Roman" panose="02020603050405020304" pitchFamily="18" charset="0"/>
                <a:cs typeface="Times New Roman" panose="02020603050405020304" pitchFamily="18" charset="0"/>
              </a:rPr>
              <a:t>Shift instructions</a:t>
            </a:r>
          </a:p>
        </p:txBody>
      </p:sp>
      <p:sp>
        <p:nvSpPr>
          <p:cNvPr id="4" name="Slide Number Placeholder 3"/>
          <p:cNvSpPr>
            <a:spLocks noGrp="1"/>
          </p:cNvSpPr>
          <p:nvPr>
            <p:ph type="sldNum" sz="quarter" idx="12"/>
          </p:nvPr>
        </p:nvSpPr>
        <p:spPr/>
        <p:txBody>
          <a:bodyPr/>
          <a:lstStyle/>
          <a:p>
            <a:fld id="{A1A6BA4E-CDAE-4DEF-A7CA-99055C502B84}" type="slidenum">
              <a:rPr lang="en-US" smtClean="0"/>
              <a:pPr/>
              <a:t>9</a:t>
            </a:fld>
            <a:endParaRPr lang="en-US"/>
          </a:p>
        </p:txBody>
      </p:sp>
    </p:spTree>
    <p:extLst>
      <p:ext uri="{BB962C8B-B14F-4D97-AF65-F5344CB8AC3E}">
        <p14:creationId xmlns:p14="http://schemas.microsoft.com/office/powerpoint/2010/main" val="353468348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Arial"/>
        <a:cs typeface="Arial"/>
      </a:majorFont>
      <a:minorFont>
        <a:latin typeface="Cambi"/>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2790</Words>
  <Application>Microsoft Office PowerPoint</Application>
  <PresentationFormat>Widescreen</PresentationFormat>
  <Paragraphs>295</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SimSun</vt:lpstr>
      <vt:lpstr>Arial</vt:lpstr>
      <vt:lpstr>Calibri</vt:lpstr>
      <vt:lpstr>Cambi</vt:lpstr>
      <vt:lpstr>Cambria</vt:lpstr>
      <vt:lpstr>Symbol</vt:lpstr>
      <vt:lpstr>Times New Roman</vt:lpstr>
      <vt:lpstr>Wingdings</vt:lpstr>
      <vt:lpstr>Office Theme</vt:lpstr>
      <vt:lpstr>   21CSS201T COMPUTER ORGANIZATION AND ARCHITECTURE UNIT-2 Topic : Instruction and Instruction Sequencing</vt:lpstr>
      <vt:lpstr>Introduction</vt:lpstr>
      <vt:lpstr>TYPES OF OPERATIONS</vt:lpstr>
      <vt:lpstr> Register transfer notation (RTN)  </vt:lpstr>
      <vt:lpstr> Register transfer notation (RTN) … </vt:lpstr>
      <vt:lpstr>Examples of RTN statements  </vt:lpstr>
      <vt:lpstr>Types of Instructions Based on their functions</vt:lpstr>
      <vt:lpstr> Data transfer Instructions </vt:lpstr>
      <vt:lpstr> Data Manipulation Instructions </vt:lpstr>
      <vt:lpstr> Arithmetic Instructions </vt:lpstr>
      <vt:lpstr> Logical and bit manipulation instructions </vt:lpstr>
      <vt:lpstr> Shift instructions </vt:lpstr>
      <vt:lpstr>Instruction Formats (Types of instruction based on the address field)</vt:lpstr>
      <vt:lpstr>Instruction Formats (Types of instruction based on the address field) …</vt:lpstr>
      <vt:lpstr>Zero Address Instructions </vt:lpstr>
      <vt:lpstr>Zero Address Instructions …</vt:lpstr>
      <vt:lpstr> Example:   Evaluate (A+B)  (C+D) </vt:lpstr>
      <vt:lpstr>One address Instruction</vt:lpstr>
      <vt:lpstr>One address Instruction</vt:lpstr>
      <vt:lpstr>Two address Instruction</vt:lpstr>
      <vt:lpstr>Two Address Instruction</vt:lpstr>
      <vt:lpstr>Three Address Instruction</vt:lpstr>
      <vt:lpstr>Three Address Instruction</vt:lpstr>
      <vt:lpstr> Instruction Cycle </vt:lpstr>
      <vt:lpstr> Instruction Cycle … </vt:lpstr>
      <vt:lpstr> Instruction Cycle … </vt:lpstr>
      <vt:lpstr>Instruction execution and straight line sequencing </vt:lpstr>
      <vt:lpstr>Straight line sequencing</vt:lpstr>
      <vt:lpstr>Straight line sequencing …</vt:lpstr>
      <vt:lpstr>A Straight line program for adding n numbers</vt:lpstr>
      <vt:lpstr>Using a loop to add n numbers</vt:lpstr>
      <vt:lpstr>Condition Codes</vt:lpstr>
      <vt:lpstr>Format and different instruction types</vt:lpstr>
      <vt:lpstr>Assembly language instruction MVI R in 8085  with opcode 00rrr110</vt:lpstr>
      <vt:lpstr> Processing the instructions</vt:lpstr>
      <vt:lpstr>Fetch phase</vt:lpstr>
      <vt:lpstr>Decode phase</vt:lpstr>
      <vt:lpstr>Execute phase</vt:lpstr>
      <vt:lpstr>Flow chart for Instruction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dc:creator>Priya Milton</dc:creator>
  <cp:lastModifiedBy>Admin</cp:lastModifiedBy>
  <cp:revision>94</cp:revision>
  <cp:lastPrinted>2021-09-01T14:59:53Z</cp:lastPrinted>
  <dcterms:created xsi:type="dcterms:W3CDTF">2021-09-01T14:59:53Z</dcterms:created>
  <dcterms:modified xsi:type="dcterms:W3CDTF">2023-08-01T05:17:49Z</dcterms:modified>
</cp:coreProperties>
</file>