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74"/>
  </p:notesMasterIdLst>
  <p:sldIdLst>
    <p:sldId id="25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</p:sldIdLst>
  <p:sldSz cx="12192000" cy="6858000"/>
  <p:notesSz cx="6858000" cy="9144000"/>
  <p:custDataLst>
    <p:tags r:id="rId7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/>
    <p:restoredTop sz="0"/>
  </p:normalViewPr>
  <p:slideViewPr>
    <p:cSldViewPr>
      <p:cViewPr varScale="1">
        <p:scale>
          <a:sx n="74" d="100"/>
          <a:sy n="74" d="100"/>
        </p:scale>
        <p:origin x="5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83080-37C7-4A69-A067-4EA8EF10B39A}" type="datetimeFigureOut">
              <a:rPr lang="en-IN" smtClean="0"/>
              <a:t>01-08-2023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65632-9269-431C-B200-CA237A98FD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9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6EEBE2-CC25-4F1B-B2DE-10ED9323BF1B}" type="slidenum">
              <a:rPr lang="en-US"/>
              <a:pPr/>
              <a:t>7</a:t>
            </a:fld>
            <a:endParaRPr lang="en-US"/>
          </a:p>
        </p:txBody>
      </p:sp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7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611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42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A6C8A12-A96D-457B-87AF-8510CD70D121}" type="slidenum">
              <a:rPr lang="en-US" smtClean="0"/>
              <a:pPr eaLnBrk="1" hangingPunct="1"/>
              <a:t>32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05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0FE4F5-63ED-45BC-A2A2-3FA508E37318}" type="slidenum">
              <a:rPr lang="tr-TR" altLang="en-US"/>
              <a:pPr/>
              <a:t>45</a:t>
            </a:fld>
            <a:endParaRPr lang="tr-TR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518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94BE85-6EB4-454B-93A2-5283FD17345A}" type="slidenum">
              <a:rPr lang="tr-TR" altLang="en-US"/>
              <a:pPr/>
              <a:t>46</a:t>
            </a:fld>
            <a:endParaRPr lang="tr-TR" alt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08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873B4E-83EE-41C8-866E-3F29346A43C3}" type="slidenum">
              <a:rPr lang="tr-TR" altLang="en-US"/>
              <a:pPr/>
              <a:t>47</a:t>
            </a:fld>
            <a:endParaRPr lang="tr-TR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38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664E5-88D5-46AB-B409-18741FCCAD38}" type="slidenum">
              <a:rPr lang="tr-TR" altLang="en-US"/>
              <a:pPr/>
              <a:t>48</a:t>
            </a:fld>
            <a:endParaRPr lang="tr-TR" alt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404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69EA10-B306-4A86-BED4-DB0B4E2DEAB4}" type="slidenum">
              <a:rPr lang="tr-TR" altLang="en-US"/>
              <a:pPr/>
              <a:t>49</a:t>
            </a:fld>
            <a:endParaRPr lang="tr-TR" altLang="en-US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6582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458888-8AA2-450B-81F2-BBDDED3F1689}" type="slidenum">
              <a:rPr lang="tr-TR" altLang="en-US"/>
              <a:pPr/>
              <a:t>50</a:t>
            </a:fld>
            <a:endParaRPr lang="tr-TR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01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9ED51-2FC2-43DA-9157-11736392AAF4}" type="slidenum">
              <a:rPr lang="tr-TR" altLang="en-US"/>
              <a:pPr/>
              <a:t>51</a:t>
            </a:fld>
            <a:endParaRPr lang="tr-TR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703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7401A-DD10-4582-9644-8A67CE1E0902}" type="slidenum">
              <a:rPr lang="tr-TR" altLang="en-US"/>
              <a:pPr/>
              <a:t>52</a:t>
            </a:fld>
            <a:endParaRPr lang="tr-TR" alt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4789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F14AD-D380-436A-97E7-1AEAA8920C22}" type="slidenum">
              <a:rPr lang="tr-TR" altLang="en-US"/>
              <a:pPr/>
              <a:t>53</a:t>
            </a:fld>
            <a:endParaRPr lang="tr-TR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5276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C8F5C-5886-401D-B31F-6EBA4EE2C4B0}" type="slidenum">
              <a:rPr lang="en-US"/>
              <a:pPr/>
              <a:t>9</a:t>
            </a:fld>
            <a:endParaRPr lang="en-US"/>
          </a:p>
        </p:txBody>
      </p:sp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10</a:t>
            </a:r>
          </a:p>
        </p:txBody>
      </p:sp>
      <p:sp>
        <p:nvSpPr>
          <p:cNvPr id="267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67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535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B46873-F05E-4495-B5C0-EDD0111FBBA4}" type="slidenum">
              <a:rPr lang="tr-TR" altLang="en-US"/>
              <a:pPr/>
              <a:t>54</a:t>
            </a:fld>
            <a:endParaRPr lang="tr-TR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0415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E9A61-0E35-4867-85E3-0D6099471421}" type="slidenum">
              <a:rPr lang="tr-TR" altLang="en-US"/>
              <a:pPr/>
              <a:t>56</a:t>
            </a:fld>
            <a:endParaRPr lang="tr-TR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409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7057C-86D4-449F-A0D9-1A262E95F746}" type="slidenum">
              <a:rPr lang="tr-TR" altLang="en-US"/>
              <a:pPr/>
              <a:t>57</a:t>
            </a:fld>
            <a:endParaRPr lang="tr-TR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884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B31A16-3B6B-432D-B6C1-EC95CE401052}" type="slidenum">
              <a:rPr lang="tr-TR" altLang="en-US"/>
              <a:pPr/>
              <a:t>59</a:t>
            </a:fld>
            <a:endParaRPr lang="tr-TR" alt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541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BBD08C-3443-4F21-9BEB-E0EF0302DAD8}" type="slidenum">
              <a:rPr lang="tr-TR" altLang="en-US"/>
              <a:pPr/>
              <a:t>61</a:t>
            </a:fld>
            <a:endParaRPr lang="tr-TR" alt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918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CBF7D-5104-4876-9940-B1561B093221}" type="slidenum">
              <a:rPr lang="tr-TR" altLang="en-US"/>
              <a:pPr/>
              <a:t>62</a:t>
            </a:fld>
            <a:endParaRPr lang="tr-TR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35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F0DB1D-D416-4570-B995-CE3C2DD309C4}" type="slidenum">
              <a:rPr lang="tr-TR" altLang="en-US"/>
              <a:pPr/>
              <a:t>63</a:t>
            </a:fld>
            <a:endParaRPr lang="tr-TR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428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25F88C-9559-42FD-93D7-514B7D433CCD}" type="slidenum">
              <a:rPr lang="tr-TR" altLang="en-US"/>
              <a:pPr/>
              <a:t>64</a:t>
            </a:fld>
            <a:endParaRPr lang="tr-TR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9121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F6369A-2842-4B7E-BACB-2FD05F62FE44}" type="slidenum">
              <a:rPr lang="tr-TR" altLang="en-US"/>
              <a:pPr/>
              <a:t>65</a:t>
            </a:fld>
            <a:endParaRPr lang="tr-TR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66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134A44-4A00-4765-98FC-833AB3E1D66C}" type="slidenum">
              <a:rPr lang="tr-TR" altLang="en-US"/>
              <a:pPr/>
              <a:t>66</a:t>
            </a:fld>
            <a:endParaRPr lang="tr-TR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16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BD2014-D6E0-49D0-9BD0-D9792B2344FB}" type="slidenum">
              <a:rPr lang="en-US"/>
              <a:pPr/>
              <a:t>10</a:t>
            </a:fld>
            <a:endParaRPr lang="en-US"/>
          </a:p>
        </p:txBody>
      </p:sp>
      <p:sp>
        <p:nvSpPr>
          <p:cNvPr id="269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11</a:t>
            </a:r>
          </a:p>
        </p:txBody>
      </p:sp>
      <p:sp>
        <p:nvSpPr>
          <p:cNvPr id="269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9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69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84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541892-4890-4019-B249-30B2D5B6120E}" type="slidenum">
              <a:rPr lang="tr-TR" altLang="en-US"/>
              <a:pPr/>
              <a:t>71</a:t>
            </a:fld>
            <a:endParaRPr lang="tr-TR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60A37E-9D2A-40D0-BB4E-64B59D3681B7}" type="slidenum">
              <a:rPr lang="en-US"/>
              <a:pPr/>
              <a:t>12</a:t>
            </a:fld>
            <a:endParaRPr lang="en-US"/>
          </a:p>
        </p:txBody>
      </p:sp>
      <p:sp>
        <p:nvSpPr>
          <p:cNvPr id="273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13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3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734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34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A0929-788A-4BCA-BCE3-D19FC3F65BB7}" type="slidenum">
              <a:rPr lang="en-US"/>
              <a:pPr/>
              <a:t>14</a:t>
            </a:fld>
            <a:endParaRPr lang="en-US"/>
          </a:p>
        </p:txBody>
      </p:sp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15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7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775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28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AF209-610F-4F59-9FDB-39CA79D4BED2}" type="slidenum">
              <a:rPr lang="en-US"/>
              <a:pPr/>
              <a:t>16</a:t>
            </a:fld>
            <a:endParaRPr lang="en-US"/>
          </a:p>
        </p:txBody>
      </p:sp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17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1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/>
        </p:spPr>
      </p:sp>
      <p:sp>
        <p:nvSpPr>
          <p:cNvPr id="281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</p:spPr>
        <p:txBody>
          <a:bodyPr lIns="90488" tIns="44450" rIns="90488" bIns="4445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926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765632-9269-431C-B200-CA237A98FD0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390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8BD3062-1E1C-4D73-80AC-6964E3881D91}" type="slidenum">
              <a:rPr lang="en-US" smtClean="0"/>
              <a:pPr eaLnBrk="1" hangingPunct="1"/>
              <a:t>23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14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C11877-55AB-454A-AA7F-EB9C572B5D44}" type="slidenum">
              <a:rPr lang="en-US" smtClean="0"/>
              <a:pPr eaLnBrk="1" hangingPunct="1"/>
              <a:t>28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1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B82D3E-0BB0-4B2B-AF7D-D0560F24C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A2352C8-8180-4A5D-B310-DE72CC19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72FFE0-96E5-494E-BA22-93705B5A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62355720-FB84-4885-8BAF-210D998D7D10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D1C0F9-D71C-43BE-8C8D-3434024C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B3A6F-A55C-42C7-8538-FE15C778D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322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5EE3B-97CF-418B-8141-56A9CCFF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9D4D13A-6126-4F8E-9183-1DD16E110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0B63C0-502F-457F-85DA-6DC23ED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95AFCF89-3100-48E8-AEE4-6686F404CF4A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076CF-BE13-4C5B-9782-9AD57587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82B502-0517-4FF1-83E5-D5A705D4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394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96D89D9-4A48-4EF9-800D-2F3DAD779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970469A-1999-4305-B825-74F293AD8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3F361C9-7BC7-466A-822F-925A896A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10B7E5A6-B9D3-43E0-973B-4C9BE154F236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39C0ED-68E0-4B10-8CBD-A3ADC494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E26EE-2616-4E24-BFC7-BD02FA7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63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44A3C9-5A06-473C-B937-18DC8C05B2E7}" type="datetime1">
              <a:rPr lang="en-IN" smtClean="0"/>
              <a:t>01-08-2023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66A1C7C-12C9-46AA-9616-6448CA26F0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4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4355C0-B4DF-4CEB-956F-5AF8591A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0D6505-5E04-4BCA-97D9-CDCEFEEF3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97AD11-4400-44E4-93CF-AD6203ED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7E5B7FEA-EAA6-410A-BD0A-F42DDF086E6D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6EF8AE-1769-4712-9BC6-5A2E1A03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2CB8BC-7D94-4D63-BC83-8D17C0E2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9575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C49DEE-F399-48C6-994F-44B4CF09A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defPPr/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D705CA-95AD-4C95-AE5C-6621A3A05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defPPr/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B791FB-1D6A-4015-A20F-6F3F9CDA8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DB35C40D-70DD-4927-AEF4-A1D8BF54CBAB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CDE21F-4EC0-4AF6-B082-582856EB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51468CE-6CF5-4FEF-9389-906E803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3989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26458B-4479-4616-A37B-8C7DCA0D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43BD2-40EE-431F-9707-944DE7188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1DBA368-74F9-410D-8A3B-4E5326C80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2B4A0F1-83C5-47D7-B8C7-E6EDE2E93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01239B69-1C80-49E8-80A4-FD03102F048B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ECE4129-532D-48BB-8868-8B8364EE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62CD5EB-21FC-4842-A973-4CF45D74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0931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94559D-6935-4240-9B4A-AB224EFB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54D6E3B-93F7-495A-AADD-14146115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A600A0-E46F-4EA0-80B3-605FA206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5E94F5-739A-4426-A15F-706162F3B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defPPr/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74889F-51C6-478F-B51B-479AD250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0572EAA-5497-4FED-8D09-F5310832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01DC1432-F9AA-4B3C-98BE-40DEAC8D94EA}" type="datetime1">
              <a:rPr lang="en-IN" smtClean="0"/>
              <a:t>01-08-2023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D6D106C-8D1C-4478-AFE6-995F170C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AEB04EA-5829-4615-821C-3A52507B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78154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A238A4-2E70-45F6-AF1C-DC410B50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A49E5AC-341D-47D2-90A4-C8E4B5C1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B72BCDA8-2594-48F8-98D4-C98169472489}" type="datetime1">
              <a:rPr lang="en-IN" smtClean="0"/>
              <a:t>01-08-2023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E04CE1-E495-450E-AEA2-2B849569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002043D-8BCE-4B33-80E7-132D4C61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7391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A9E540-39B2-4E16-A149-8F100F20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55C87887-0D0F-4EAC-B7DA-974E3BE93D18}" type="datetime1">
              <a:rPr lang="en-IN" smtClean="0"/>
              <a:t>01-08-2023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8460D74-5DC1-4A04-9FB3-D270964F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BCF351-3880-44E6-9D6F-743603AC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14782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00BB1D-0499-4EEA-BB5D-BC6684BB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0D272E-B43D-45A3-93EA-920F9AA38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F366412-F35E-468E-90EA-7264BCBDF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771B559-D7DA-4647-9500-9465FFF1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BD2140A5-247A-4706-94D5-E65B9DFD7D9A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5C69448-4F78-412A-9778-F6706F3B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2535731-178B-4A25-88B1-71453CF4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61727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BBECF9-1B54-4195-A267-3A2C6AF8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defPPr/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FC8DFF-E6D9-405F-B539-46EF24DC2A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defPPr/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37CB45B-D39F-40BD-8E34-05C136DD2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defPPr/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D51B433-B705-4F8B-B88A-D0ECF599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24C2F23E-DBEF-4836-8465-F0C895925DE4}" type="datetime1">
              <a:rPr lang="en-IN" smtClean="0"/>
              <a:t>01-08-2023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6D85604-7040-4185-8AC0-D5AF0DC0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59A5AEE-5DF9-4FCE-85A2-2C74E470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6839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0019C12-16CE-4C84-9769-35B37A85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7D1C575-7850-43BE-A61F-442B4FB5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9A2E0C8-BC01-4950-9E89-280F7CE26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5FBC1B-8095-4C14-A8C2-5EB2AC5480F4}" type="datetime1">
              <a:rPr lang="en-IN" smtClean="0"/>
              <a:t>01-08-2023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3ACBDF-1ABE-46D2-B4BE-E6558C875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02E81A-0BB5-4505-91F9-AB97B80BE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E669347-E3B4-439D-9D1F-3479A370CD2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EA1AFDB-FD3D-4D0F-9B5D-7A3F51CB8ACC}"/>
              </a:ext>
            </a:extLst>
          </p:cNvPr>
          <p:cNvSpPr/>
          <p:nvPr userDrawn="1"/>
        </p:nvSpPr>
        <p:spPr>
          <a:xfrm>
            <a:off x="10504715" y="230188"/>
            <a:ext cx="1231640" cy="690465"/>
          </a:xfrm>
          <a:prstGeom prst="rect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78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4" r:id="rId12"/>
  </p:sldLayoutIdLst>
  <p:transition/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F7AB217-BC9C-8E03-08A9-A2F893EFA7CF}"/>
              </a:ext>
            </a:extLst>
          </p:cNvPr>
          <p:cNvSpPr txBox="1"/>
          <p:nvPr/>
        </p:nvSpPr>
        <p:spPr>
          <a:xfrm>
            <a:off x="623392" y="908720"/>
            <a:ext cx="11089232" cy="54726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D227C5-F86A-4EC4-A0F4-C7E09560E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008" y="3284984"/>
            <a:ext cx="9144000" cy="2027560"/>
          </a:xfrm>
        </p:spPr>
        <p:txBody>
          <a:bodyPr>
            <a:normAutofit fontScale="90000"/>
          </a:bodyPr>
          <a:lstStyle>
            <a:defPPr/>
          </a:lstStyle>
          <a:p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 smtClean="0">
                <a:latin typeface="Palatino Linotype" panose="02040502050505030304" pitchFamily="18" charset="0"/>
              </a:rPr>
              <a:t/>
            </a:r>
            <a:br>
              <a:rPr lang="en-IN" sz="4800" b="1" dirty="0" smtClean="0"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 smtClean="0">
                <a:latin typeface="Palatino Linotype" panose="02040502050505030304" pitchFamily="18" charset="0"/>
              </a:rPr>
              <a:t/>
            </a:r>
            <a:br>
              <a:rPr lang="en-IN" sz="4800" b="1" dirty="0" smtClean="0">
                <a:latin typeface="Palatino Linotype" panose="02040502050505030304" pitchFamily="18" charset="0"/>
              </a:rPr>
            </a:br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21CSS201T</a:t>
            </a:r>
            <a: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/>
            </a:r>
            <a:b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</a:br>
            <a: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COMPUTER ORGANIZATION AND ARCHITECTURE</a:t>
            </a:r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/>
            </a:r>
            <a:b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</a:br>
            <a:r>
              <a:rPr lang="en-IN" sz="4800" b="1" dirty="0">
                <a:latin typeface="Palatino Linotype" panose="02040502050505030304" pitchFamily="18" charset="0"/>
              </a:rPr>
              <a:t/>
            </a:r>
            <a:br>
              <a:rPr lang="en-IN" sz="4800" b="1" dirty="0">
                <a:latin typeface="Palatino Linotype" panose="02040502050505030304" pitchFamily="18" charset="0"/>
              </a:rPr>
            </a:br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UNIT-2</a:t>
            </a:r>
            <a: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/>
            </a:r>
            <a:b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</a:br>
            <a:r>
              <a:rPr lang="en-IN" sz="4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Topic : </a:t>
            </a:r>
            <a:r>
              <a:rPr lang="en-IN" sz="48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Addressing Modes and Case Study: 8086</a:t>
            </a:r>
            <a:endParaRPr lang="en-IN" sz="4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347-E3B4-439D-9D1F-3479A370CD23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335A-3EB5-430D-B9CA-3A4F9A89CD9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6424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8293" name="Rectangle 5"/>
          <p:cNvSpPr>
            <a:spLocks noGrp="1" noChangeArrowheads="1"/>
          </p:cNvSpPr>
          <p:nvPr>
            <p:ph idx="1"/>
          </p:nvPr>
        </p:nvSpPr>
        <p:spPr>
          <a:xfrm>
            <a:off x="695400" y="1340768"/>
            <a:ext cx="10873208" cy="4836195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 will increment the value stored in the accumulator by the content of register 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 ← AC + [R]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addressing mode is similar to direct addressing mode.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difference is address field of the instruction refers to a CPU register instead of main memory.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548680"/>
            <a:ext cx="8229600" cy="436910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Direct Addressing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561B-9536-4C2E-B8BF-FDA293B037F9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298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9342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01A7-4029-4000-A9FD-6C57CCE8CF2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30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2388" name="Rectangle 4"/>
          <p:cNvSpPr>
            <a:spLocks noGrp="1" noChangeArrowheads="1"/>
          </p:cNvSpPr>
          <p:nvPr>
            <p:ph type="title"/>
          </p:nvPr>
        </p:nvSpPr>
        <p:spPr>
          <a:xfrm>
            <a:off x="807266" y="548680"/>
            <a:ext cx="9403533" cy="584547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Indirect Addressing</a:t>
            </a:r>
          </a:p>
        </p:txBody>
      </p:sp>
      <p:sp>
        <p:nvSpPr>
          <p:cNvPr id="272389" name="Rectangle 5"/>
          <p:cNvSpPr>
            <a:spLocks noGrp="1" noChangeArrowheads="1"/>
          </p:cNvSpPr>
          <p:nvPr>
            <p:ph idx="1"/>
          </p:nvPr>
        </p:nvSpPr>
        <p:spPr>
          <a:xfrm>
            <a:off x="587388" y="1371600"/>
            <a:ext cx="11017224" cy="5086350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field of the instruction refers to a CPU register that contains the effective address of the operand.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 reference to memory is required to fetch the operand</a:t>
            </a: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 R will increment the value stored in the accumulator by the content of memory location specified in register 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AC ← AC + [[R]]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F04E-4534-487C-BB48-86870DAEE47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14945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1268760"/>
            <a:ext cx="7772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336D2-6DBF-40E5-909F-FA170BF0CB65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352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404664"/>
            <a:ext cx="8229600" cy="590884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Indexed  Addressing</a:t>
            </a:r>
          </a:p>
        </p:txBody>
      </p:sp>
      <p:sp>
        <p:nvSpPr>
          <p:cNvPr id="276485" name="Rectangle 5"/>
          <p:cNvSpPr>
            <a:spLocks noGrp="1" noChangeArrowheads="1"/>
          </p:cNvSpPr>
          <p:nvPr>
            <p:ph idx="1"/>
          </p:nvPr>
        </p:nvSpPr>
        <p:spPr>
          <a:xfrm>
            <a:off x="479376" y="1412776"/>
            <a:ext cx="10874424" cy="4764187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addressing mode,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address of the operand is obtained by adding the content of index register with the address part of the instruction.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Effective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Index Register + 	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instruction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E678-969E-47C8-8175-C860E5CDD49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73700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908720"/>
            <a:ext cx="7848600" cy="48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7898E-12F7-497E-BCA2-B25278E603F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8856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0580" name="Rectangle 4"/>
          <p:cNvSpPr>
            <a:spLocks noGrp="1" noChangeArrowheads="1"/>
          </p:cNvSpPr>
          <p:nvPr>
            <p:ph type="title"/>
          </p:nvPr>
        </p:nvSpPr>
        <p:spPr>
          <a:xfrm>
            <a:off x="837079" y="476672"/>
            <a:ext cx="8229600" cy="590884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Addressing</a:t>
            </a:r>
          </a:p>
        </p:txBody>
      </p:sp>
      <p:sp>
        <p:nvSpPr>
          <p:cNvPr id="280581" name="Rectangle 5"/>
          <p:cNvSpPr>
            <a:spLocks noGrp="1" noChangeArrowheads="1"/>
          </p:cNvSpPr>
          <p:nvPr>
            <p:ph idx="1"/>
          </p:nvPr>
        </p:nvSpPr>
        <p:spPr>
          <a:xfrm>
            <a:off x="826713" y="1518937"/>
            <a:ext cx="10515600" cy="4675488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version of displacement addressing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addressing mode,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address of the operand is obtained by adding the content of program counter with the address part of the instruction.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Effective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Program Counter +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Address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instruction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7A950-5C82-43EA-83B2-8DEC076D3ACB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61687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980728"/>
            <a:ext cx="7848600" cy="4648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8A963-9027-4E07-AD64-814752F9A9EB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5552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404" y="620688"/>
            <a:ext cx="8229600" cy="44743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79376" y="1524000"/>
            <a:ext cx="10729192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Register Indirect Addressing Mode where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Effective Address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of Register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addressing mode,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accessing the operand, the content of the register is automatically incremented by step size ‘d’.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size ‘d’ depends on the size of operand accessed.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reference to memory is required to fetch the operand.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6D14-AA8A-4532-A178-73313A59763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57300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908720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4160-F127-4E17-BDC3-D0C0B5F82B87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331015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09800" y="2492376"/>
            <a:ext cx="7772400" cy="1470025"/>
          </a:xfrm>
        </p:spPr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  <a:endParaRPr lang="en-US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53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System bus - Wikipedi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System bus - Wikipedia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347-E3B4-439D-9D1F-3479A370CD23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9943-98C7-41DB-B85F-5FA9ED97D0A4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250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637" y="476672"/>
            <a:ext cx="8229600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 Mode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452241"/>
            <a:ext cx="11017224" cy="4876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special case of Register Indirect Addressing Mode where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Effective Address of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 =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Content of Register – Step Size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addressing mode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the content of the register is decremented by step size ‘d’.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size ‘d’ depends on the size of operand accessed.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decrementing, the operand is read.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reference to memory is required to fetch the operand.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F2A0F-2181-4A7C-BD3A-80F0FEB1331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6639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196752"/>
            <a:ext cx="7391400" cy="449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2552-732D-4745-BD92-F3C8682AEF3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2016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36775" y="2276872"/>
            <a:ext cx="7772400" cy="165618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Case Study: 8086</a:t>
            </a:r>
            <a:b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Microprocessor</a:t>
            </a:r>
            <a:endParaRPr lang="en-US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553200" y="457200"/>
            <a:ext cx="1066800" cy="609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utoShape 2" descr="System bus - Wikipedia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4" descr="System bus - Wikipedia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347-E3B4-439D-9D1F-3479A370CD23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B528-4421-4764-B627-EC4A7E678FAA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30044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02E769-FF7D-4E31-A9C4-3E2BC7E4A8B7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8733656" cy="79208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412776"/>
            <a:ext cx="10515600" cy="4764187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:  is a CPU  on a single chip.</a:t>
            </a:r>
          </a:p>
          <a:p>
            <a:pPr marL="0" indent="0" algn="just">
              <a:buNone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If a microprocessor,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support circuitry,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peripheral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components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on a single chip, it is a microcontroller.  </a:t>
            </a:r>
          </a:p>
          <a:p>
            <a:pPr lvl="1" algn="just"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AVR microcontroller as the example in our course study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293D-B1EE-4467-A776-9BB5B8A2E1D5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6252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983432" y="476672"/>
            <a:ext cx="85358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Microprocessor and Microcontroller?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2" descr="C:\Users\spgn\Pictures\dif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874" y="1332404"/>
            <a:ext cx="7467600" cy="47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82CE5-CC49-4C25-8412-D746EFC22F2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34201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icro pro\ppts\difMPM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722296"/>
            <a:ext cx="10874424" cy="5634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784-DB61-4662-9846-773CDBE3E146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036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790" y="260648"/>
            <a:ext cx="9355657" cy="9483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and basic operation of microprocessor</a:t>
            </a:r>
            <a:endParaRPr lang="en-MY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44D58-1CFF-4973-9CBD-F96C9C53E6DD}" type="slidenum">
              <a:rPr lang="fr-FR"/>
              <a:pPr>
                <a:defRPr/>
              </a:pPr>
              <a:t>26</a:t>
            </a:fld>
            <a:endParaRPr lang="fr-FR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127448" y="1772816"/>
            <a:ext cx="9721080" cy="3780259"/>
            <a:chOff x="3861" y="10984"/>
            <a:chExt cx="4707" cy="2700"/>
          </a:xfrm>
        </p:grpSpPr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386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6151" name="Text Box 6"/>
            <p:cNvSpPr txBox="1">
              <a:spLocks noChangeArrowheads="1"/>
            </p:cNvSpPr>
            <p:nvPr/>
          </p:nvSpPr>
          <p:spPr bwMode="auto">
            <a:xfrm>
              <a:off x="5121" y="10984"/>
              <a:ext cx="1260" cy="14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 eaLnBrk="1" hangingPunct="1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 Section</a:t>
              </a:r>
            </a:p>
          </p:txBody>
        </p:sp>
        <p:sp>
          <p:nvSpPr>
            <p:cNvPr id="6152" name="Text Box 7"/>
            <p:cNvSpPr txBox="1">
              <a:spLocks noChangeArrowheads="1"/>
            </p:cNvSpPr>
            <p:nvPr/>
          </p:nvSpPr>
          <p:spPr bwMode="auto">
            <a:xfrm>
              <a:off x="3861" y="12424"/>
              <a:ext cx="2520" cy="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 and timing section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6408" y="10984"/>
              <a:ext cx="2133" cy="694"/>
            </a:xfrm>
            <a:prstGeom prst="rightArrow">
              <a:avLst>
                <a:gd name="adj1" fmla="val 50000"/>
                <a:gd name="adj2" fmla="val 76837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6408" y="11678"/>
              <a:ext cx="2160" cy="746"/>
            </a:xfrm>
            <a:prstGeom prst="leftRightArrow">
              <a:avLst>
                <a:gd name="adj1" fmla="val 50000"/>
                <a:gd name="adj2" fmla="val 57909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6381" y="12604"/>
              <a:ext cx="2152" cy="720"/>
            </a:xfrm>
            <a:prstGeom prst="leftRightArrow">
              <a:avLst>
                <a:gd name="adj1" fmla="val 50000"/>
                <a:gd name="adj2" fmla="val 6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>
                <a:defRPr/>
              </a:pP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6" name="Text Box 11"/>
            <p:cNvSpPr txBox="1">
              <a:spLocks noChangeArrowheads="1"/>
            </p:cNvSpPr>
            <p:nvPr/>
          </p:nvSpPr>
          <p:spPr bwMode="auto">
            <a:xfrm>
              <a:off x="6741" y="11164"/>
              <a:ext cx="1396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 bus</a:t>
              </a: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6741" y="11884"/>
              <a:ext cx="1260" cy="35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79608" tIns="39804" rIns="79608" bIns="39804"/>
            <a:lstStyle/>
            <a:p>
              <a:pPr algn="ctr" defTabSz="896938">
                <a:defRPr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bus</a:t>
              </a:r>
            </a:p>
          </p:txBody>
        </p:sp>
        <p:sp>
          <p:nvSpPr>
            <p:cNvPr id="6158" name="Text Box 13"/>
            <p:cNvSpPr txBox="1">
              <a:spLocks noChangeArrowheads="1"/>
            </p:cNvSpPr>
            <p:nvPr/>
          </p:nvSpPr>
          <p:spPr bwMode="auto">
            <a:xfrm>
              <a:off x="6741" y="12784"/>
              <a:ext cx="1578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</a:t>
              </a:r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bus</a:t>
              </a:r>
            </a:p>
          </p:txBody>
        </p:sp>
        <p:sp>
          <p:nvSpPr>
            <p:cNvPr id="6159" name="Text Box 14"/>
            <p:cNvSpPr txBox="1">
              <a:spLocks noChangeArrowheads="1"/>
            </p:cNvSpPr>
            <p:nvPr/>
          </p:nvSpPr>
          <p:spPr bwMode="auto">
            <a:xfrm>
              <a:off x="4041" y="13324"/>
              <a:ext cx="23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9608" tIns="39804" rIns="79608" bIns="39804"/>
            <a:lstStyle>
              <a:lvl1pPr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defTabSz="896938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defTabSz="896938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149" name="Text Box 17"/>
          <p:cNvSpPr txBox="1">
            <a:spLocks noChangeArrowheads="1"/>
          </p:cNvSpPr>
          <p:nvPr/>
        </p:nvSpPr>
        <p:spPr bwMode="auto">
          <a:xfrm>
            <a:off x="2952751" y="5786439"/>
            <a:ext cx="6786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</a:rPr>
              <a:t>Block diagram of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F57D8-C87E-46E9-8664-F5619ADD171A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4324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24744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performs three main tasks: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between itself and the memory or I/O systems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arithmetic and logic operations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flow via simple decisions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0685B-9986-4BB9-A776-3ABFC1075C82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3654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EBDED-9325-48DB-B89D-F484264A536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5411" y="476672"/>
            <a:ext cx="8229600" cy="508918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84784"/>
            <a:ext cx="10515600" cy="469217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can be characterized based on</a:t>
            </a:r>
          </a:p>
          <a:p>
            <a:pPr lvl="1"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size</a:t>
            </a:r>
          </a:p>
          <a:p>
            <a:pPr lvl="2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bit, 16 bit, 32 bit, etc. processors</a:t>
            </a:r>
          </a:p>
          <a:p>
            <a:pPr lvl="1"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structure</a:t>
            </a:r>
          </a:p>
          <a:p>
            <a:pPr lvl="2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RISC (Reduced Instruction Set Computer), CISC (Complex Instruction Set Computer)</a:t>
            </a:r>
          </a:p>
          <a:p>
            <a:pPr lvl="1"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lvl="2" eaLnBrk="1" hangingPunct="1"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purpose, special purpose such image processing, floating point calculations</a:t>
            </a:r>
          </a:p>
          <a:p>
            <a:pPr lvl="1" eaLnBrk="1" hangingPunct="1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…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EBD0E-E686-48C2-8CDD-696023D2FED0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73058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137" y="404664"/>
            <a:ext cx="9372600" cy="72008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Microprocessors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110095"/>
            <a:ext cx="11161239" cy="5257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1971 by Intel Corp.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named Intel 4004 as it was a 4 bit processor.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generations or size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Generation (4 - bit Microprocessors)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perform simple arithmetic such as addition, subtraction, and logical operations like Boolean OR and Boolean AND.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 a control unit capable of performing control functions like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an instruction from storage memory,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it, and then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control pulses to execute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5E06-ADB0-4B42-BDC8-3C5081E2E3A5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2348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91397" y="231820"/>
            <a:ext cx="9892208" cy="7219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Modes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407368" y="1129010"/>
            <a:ext cx="11377264" cy="54171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in which the location of the operand is specified in an instruction is referred as addressing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modes.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using addressing mode is: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give the programming versatility to the user.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reduce the number of bits in addressing field of instruction.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Addressing Modes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Addressing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Indirect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Indirect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Indexed Addressing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Increment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Decrement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3184F-CFB9-48C6-8E91-C40CBAEC192D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963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56959"/>
            <a:ext cx="11449272" cy="516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Generation (8 - bit Microprocessor)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generation microprocessors were introduced in 1973 again by Intel.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first 8 - bit microprocessor which could perform arithmetic and logic operations on 8-bit words.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Generation (16 - bit Microprocessor)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1978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Intel's 8086,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Zilog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Z800 and 80286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16 - bit processors with a performance like minicomputers.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2D7BB-1455-472A-93E3-D9BAABCF457B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0805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980728"/>
            <a:ext cx="11089232" cy="5372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Fourth Generation (32 - bit Microprocessors)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different companies introduced the 32-bit microprocessors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one is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80386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Fifth Generation (64 - bit Microprocessors)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1995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80856, Intel came out with a new processor namely Pentium processor followed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Pentium Pro CPU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multiple CPUs in a single system to achieve multiprocessing.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improved 64-bit processors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Celeron, Dual, Quad,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processors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D98A9-2024-457D-B621-57F91B850F0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4699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8D332-58BD-476F-BD28-BC4994CACE5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332656"/>
            <a:ext cx="9217024" cy="64342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4743"/>
            <a:ext cx="10515600" cy="5052219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commonly used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68K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Motorola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x86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IA-64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MIPS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without interlocked pipeline stages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RISC Machine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PowerPC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Apple-IBM-Motorola alliance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Atmel AVR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summary will be given later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12F9C-5E00-400A-9B53-8338452ACD4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820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3392" y="476672"/>
            <a:ext cx="8856984" cy="448647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3392" y="1268760"/>
            <a:ext cx="11017224" cy="490820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by Intel in 1976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Microprocessor having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 address lines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data lines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up to 1MB storage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powerful instruction set, which provides operations like multiplication and division easily.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two modes of operation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Maximum mode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suitable for system having multiple processors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Minimum mode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suitable for system having a single processor.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21CF5-27D8-441C-9206-91852C7D192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3001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76672"/>
            <a:ext cx="8229600" cy="43691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43782"/>
            <a:ext cx="11161240" cy="51125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instruction queue, which is capable of storing six instruction bytes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16-bit processor having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ALU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registers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data bus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external data bus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two stages of pipelining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1. Fetch Stage and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 Execute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performance.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 stage : can pre-fetch up to 6 bytes of instructions and stores them in the queue.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stage : executes these instructions.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7551-B421-4905-A90C-65808874256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3366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8229600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8086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1174750"/>
            <a:ext cx="1087320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E868A-B22F-48B5-BA21-4ED4C8EEBBE9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0975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404664"/>
            <a:ext cx="9649072" cy="66406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8086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600201"/>
            <a:ext cx="101531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divided into various sections called segments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where you store the program.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where the data is stored.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mostly used for string operations.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used to push/pop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B5E1D-19F6-40CE-BBA7-0E50C6BC253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8293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404664"/>
            <a:ext cx="8229600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71" y="1158162"/>
            <a:ext cx="10607065" cy="5212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temporary data within the microprocessor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Accumulator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16 bit register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divided into two 8-bit registers AH and AL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 perform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instructions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generally used for arithmetical and logical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divided into two 8-bit registers BH and BL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to perform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instructions also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Used to store the value of the offset.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CACA-6325-4304-9F9C-F4A97E6A8448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933333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052737"/>
            <a:ext cx="10153128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divided into two 8-bit registers CH 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perform 8-bit instructions also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Used in looping and rotation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divided into two 8-bit registers DH and DL to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perform 8-bit instructions also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Used in multiplication an input/output port addressing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FFA9-DE5E-4E4B-BFAE-DB3462FCB2CA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16257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448" y="404664"/>
            <a:ext cx="8229600" cy="43204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Pointers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196231"/>
            <a:ext cx="10945216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– 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 pointer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points to the topmost item of the stack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the stack is empty the stack pointer will be (FFFE)H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It’s offset address relative to stack segment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 –B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ase pointer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used in accessing parameters passed by the stack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It’s offset address relative to stack segment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52863-EB02-4C50-A1D0-0D372CBFA40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30750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1384" y="332656"/>
            <a:ext cx="9793088" cy="50891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124744"/>
            <a:ext cx="10802416" cy="505221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 is given explicitly in the instruction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ADD 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5 to contents of accumulator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is operand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memory reference to fetch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range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AL,25H        		; Immediate addressing     AL=25              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AX,2345H                 ;  AX=2345   AX=&gt; AH=23 AL=45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204864"/>
            <a:ext cx="3106688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4E9F-9D9C-4197-B9D0-63CA5CDBE9B0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42722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2736"/>
            <a:ext cx="106584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–  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ource index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pointer addressing of data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 in some string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operations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offset is relative to data segment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– 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estination index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16 bit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used in the pointer addressing of data and       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as a destination in string related operations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It’s offset is relative to extra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2B395-8EC8-4B08-ACE7-A4EDBAB8C08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70174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Pointer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16 bit register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stores the address of the next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executed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also acts as an offset for CS register.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7A1D-E1CD-4B28-A328-02FCA72E995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64064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548" y="404664"/>
            <a:ext cx="8229600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6" y="1221483"/>
            <a:ext cx="11305256" cy="51362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- Code Segment Register: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user cannot modify the content of these registers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Only the microprocessor's compiler can do this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- Data Segment Register: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user can modify the content of the data segment. 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 -  Stack Segment Registers: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used to store the information about the memory segment.        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operations of the SS are mainly Push and Pop.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- Extra Segment Register: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By default, the control of the compiler remains in the DS where the user can add and modify the instructions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there is less space in that segment, then ES is used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Also used for copying purpose.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082CC-2E97-4179-BEFA-11F2F78CF004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669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4664"/>
            <a:ext cx="8229600" cy="50891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Status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459297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register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9 flags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7 bits are idle in this register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flags tell about the status of the processor after any arithmetic or logical operation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flag value is 1, the flag is set, and if it is 0, it is said to be reset.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0536-8C73-47EF-9FEE-F946BFB2F842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57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004" y="404664"/>
            <a:ext cx="9414428" cy="50405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217614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2104" y="2132856"/>
            <a:ext cx="411480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0004" y="1535113"/>
            <a:ext cx="5670012" cy="45910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computer with one microprocessor which acts as a CPU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complete computer on a small scale, designed for use by one person at a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a personal computer (PC)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based on a single-chip microprocessor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laptops and desktops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652C8-7FC4-4BA1-BB46-61401B63EEBA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169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79576" y="2132856"/>
            <a:ext cx="7696200" cy="1431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8086 Assembly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83675" y="4293096"/>
            <a:ext cx="7772400" cy="1524000"/>
          </a:xfrm>
        </p:spPr>
        <p:txBody>
          <a:bodyPr rtlCol="0"/>
          <a:lstStyle/>
          <a:p>
            <a:pPr>
              <a:defRPr/>
            </a:pPr>
            <a:r>
              <a:rPr lang="en-US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143672" y="4149080"/>
            <a:ext cx="662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69347-E3B4-439D-9D1F-3479A370CD23}" type="slidenum">
              <a:rPr lang="en-IN" smtClean="0"/>
              <a:pPr/>
              <a:t>45</a:t>
            </a:fld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90C1-52D0-45EB-B08F-77C0BD0494A0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12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512" y="518318"/>
            <a:ext cx="8229600" cy="62466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19234"/>
            <a:ext cx="10972799" cy="4625991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consist of statement, one per line.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 is either an instruction, which the assembler translate into machine code, or assembler directive, which instructs the assembler to perform some specific task, such as allocating memory space for a variable or creating a procedure.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and directives have up to four fields: </a:t>
            </a:r>
          </a:p>
          <a:p>
            <a:pPr>
              <a:lnSpc>
                <a:spcPct val="80000"/>
              </a:lnSpc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one blank or tab character must separate the fields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2505546" y="4365104"/>
            <a:ext cx="73348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operation  operand(s)  comment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C72BE-A84D-4357-8781-F982480C60C4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5864" y="513872"/>
            <a:ext cx="8229600" cy="34459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12291" name="Rectangle 3"/>
          <p:cNvSpPr>
            <a:spLocks noGrp="1"/>
          </p:cNvSpPr>
          <p:nvPr>
            <p:ph type="body" sz="half" idx="1"/>
          </p:nvPr>
        </p:nvSpPr>
        <p:spPr>
          <a:xfrm>
            <a:off x="839416" y="1428737"/>
            <a:ext cx="10369151" cy="28082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example of an instruction is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	MOV CX,5	    ; initialize counter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field consists of  the label START:</a:t>
            </a: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is MOV, the operands are CX and 5</a:t>
            </a: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comment is  ; initialize counter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2287873" y="2405203"/>
            <a:ext cx="68324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operation  operand(s)  comment</a:t>
            </a:r>
          </a:p>
        </p:txBody>
      </p:sp>
      <p:sp>
        <p:nvSpPr>
          <p:cNvPr id="12293" name="Line 7"/>
          <p:cNvSpPr>
            <a:spLocks noChangeShapeType="1"/>
          </p:cNvSpPr>
          <p:nvPr/>
        </p:nvSpPr>
        <p:spPr bwMode="auto">
          <a:xfrm>
            <a:off x="2343680" y="2129478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4" name="Line 9"/>
          <p:cNvSpPr>
            <a:spLocks noChangeShapeType="1"/>
          </p:cNvSpPr>
          <p:nvPr/>
        </p:nvSpPr>
        <p:spPr bwMode="auto">
          <a:xfrm>
            <a:off x="4035348" y="2148563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10"/>
          <p:cNvSpPr>
            <a:spLocks noChangeShapeType="1"/>
          </p:cNvSpPr>
          <p:nvPr/>
        </p:nvSpPr>
        <p:spPr bwMode="auto">
          <a:xfrm>
            <a:off x="4777430" y="2129478"/>
            <a:ext cx="217488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11"/>
          <p:cNvSpPr>
            <a:spLocks noChangeShapeType="1"/>
          </p:cNvSpPr>
          <p:nvPr/>
        </p:nvSpPr>
        <p:spPr bwMode="auto">
          <a:xfrm>
            <a:off x="6731396" y="2216484"/>
            <a:ext cx="217487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911424" y="4316503"/>
            <a:ext cx="10742985" cy="2547938"/>
            <a:chOff x="360" y="2715"/>
            <a:chExt cx="5178" cy="1605"/>
          </a:xfrm>
        </p:grpSpPr>
        <p:sp>
          <p:nvSpPr>
            <p:cNvPr id="56325" name="Rectangle 5"/>
            <p:cNvSpPr>
              <a:spLocks noChangeArrowheads="1"/>
            </p:cNvSpPr>
            <p:nvPr/>
          </p:nvSpPr>
          <p:spPr bwMode="auto">
            <a:xfrm>
              <a:off x="360" y="2715"/>
              <a:ext cx="5178" cy="16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800100" lvl="1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  <a:buBlip>
                  <a:blip r:embed="rId3"/>
                </a:buBlip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 example an assembler directive is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	MAIN		PROC</a:t>
              </a:r>
            </a:p>
            <a:p>
              <a:pPr marL="342900" indent="-342900"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90000"/>
                <a:defRPr/>
              </a:pP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80000"/>
                </a:lnSpc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Char char="Ø"/>
                <a:defRPr/>
              </a:pP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80000"/>
                </a:lnSpc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Char char="Ø"/>
                <a:defRPr/>
              </a:pPr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the name, and the operation field contains  PROC</a:t>
              </a:r>
            </a:p>
            <a:p>
              <a:pPr marL="742950" lvl="1" indent="-285750">
                <a:lnSpc>
                  <a:spcPct val="80000"/>
                </a:lnSpc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Char char="Ø"/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 particular directive creates a procedure called  MAIN  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1061" y="3330"/>
              <a:ext cx="336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  operation  operand(s)  comment</a:t>
              </a:r>
            </a:p>
          </p:txBody>
        </p:sp>
        <p:sp>
          <p:nvSpPr>
            <p:cNvPr id="12300" name="Line 13"/>
            <p:cNvSpPr>
              <a:spLocks noChangeShapeType="1"/>
            </p:cNvSpPr>
            <p:nvPr/>
          </p:nvSpPr>
          <p:spPr bwMode="auto">
            <a:xfrm>
              <a:off x="1288" y="3087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01" name="Line 14"/>
            <p:cNvSpPr>
              <a:spLocks noChangeShapeType="1"/>
            </p:cNvSpPr>
            <p:nvPr/>
          </p:nvSpPr>
          <p:spPr bwMode="auto">
            <a:xfrm>
              <a:off x="1863" y="3095"/>
              <a:ext cx="137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9422D-BEB9-443C-9DAC-46DD6D1F588A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8733656" cy="43204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sz="half" idx="1"/>
          </p:nvPr>
        </p:nvSpPr>
        <p:spPr>
          <a:xfrm>
            <a:off x="479376" y="2143116"/>
            <a:ext cx="11233247" cy="4102109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Name field identifies a label, variable, or symbol.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may contain any of the following character :                             A,B…..Z 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a,b….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_  (underline) ; @ ; $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,1e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….z 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0riod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the first 31 characters are recognized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distinction between uppercase and lower case letters.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character may not be a digit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 it is used, the period  ( . ) may be used only as the first character.</a:t>
            </a:r>
          </a:p>
          <a:p>
            <a:pPr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programmer-chosen name may not be the same as an assembler reserved word.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309786" y="1285861"/>
            <a:ext cx="66255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operation  operand(s)  comment</a:t>
            </a:r>
          </a:p>
        </p:txBody>
      </p:sp>
      <p:sp>
        <p:nvSpPr>
          <p:cNvPr id="14341" name="AutoShape 5"/>
          <p:cNvSpPr>
            <a:spLocks noChangeArrowheads="1"/>
          </p:cNvSpPr>
          <p:nvPr/>
        </p:nvSpPr>
        <p:spPr bwMode="auto">
          <a:xfrm flipH="1" flipV="1">
            <a:off x="1593851" y="1349376"/>
            <a:ext cx="720725" cy="720725"/>
          </a:xfrm>
          <a:prstGeom prst="curvedLeftArrow">
            <a:avLst>
              <a:gd name="adj1" fmla="val 20000"/>
              <a:gd name="adj2" fmla="val 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21CC-29EA-4CA6-8C28-48B49C31B56B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6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520640"/>
            <a:ext cx="8229600" cy="49274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Statements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body" sz="half" idx="1"/>
          </p:nvPr>
        </p:nvSpPr>
        <p:spPr>
          <a:xfrm>
            <a:off x="767408" y="2503873"/>
            <a:ext cx="10441160" cy="373529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field is a predefined or reserved word</a:t>
            </a: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mnemonic - symbolic operation code. 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assembler translates a symbolic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machine language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Opcode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symbols often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discribe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operation’s function; for example, MOV, ADD, SUB</a:t>
            </a: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Char char="Ø"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assemler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- pseudo-operation code.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 assembler directive, the operation field contains a pseudo-operation code (pseudo-op) 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Pseudo-op are not translated into machine code; for example the PROC pseudo-op is used to create a procedure</a:t>
            </a:r>
          </a:p>
          <a:p>
            <a:pPr lvl="1" eaLnBrk="1" hangingPunct="1">
              <a:lnSpc>
                <a:spcPct val="80000"/>
              </a:lnSpc>
              <a:buClr>
                <a:srgbClr val="FFFF00"/>
              </a:buClr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881159" y="1357299"/>
            <a:ext cx="778192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 operand(s)  comment</a:t>
            </a:r>
          </a:p>
        </p:txBody>
      </p:sp>
      <p:sp>
        <p:nvSpPr>
          <p:cNvPr id="16389" name="AutoShape 7"/>
          <p:cNvSpPr>
            <a:spLocks noChangeArrowheads="1"/>
          </p:cNvSpPr>
          <p:nvPr/>
        </p:nvSpPr>
        <p:spPr bwMode="auto">
          <a:xfrm rot="3071179">
            <a:off x="2799464" y="1746446"/>
            <a:ext cx="431800" cy="730250"/>
          </a:xfrm>
          <a:prstGeom prst="upArrow">
            <a:avLst>
              <a:gd name="adj1" fmla="val 39454"/>
              <a:gd name="adj2" fmla="val 764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C2EB8-4A3C-4210-9749-4F04E259369E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404664"/>
            <a:ext cx="8949680" cy="50891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208398"/>
            <a:ext cx="11161240" cy="514795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field contains address of operand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address (EA) = address field (A)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 ADD 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contents of cell A to accumulator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 memory at address A for operand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memory reference to access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additional calculations to work out effective address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address space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AL,DATA1 		; Direct Addressing	AL=23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AX,DATA2 		;			AX=1234			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DATA3,AL 		;			DATA3=23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DATA4,AX 		;			DATA4=1234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3086-D8CC-4C11-BA17-2184A375DE2C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61706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254" y="442428"/>
            <a:ext cx="8229600" cy="4662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1"/>
          </p:nvPr>
        </p:nvSpPr>
        <p:spPr>
          <a:xfrm>
            <a:off x="767408" y="2493416"/>
            <a:ext cx="10814992" cy="388791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operand field specifies the data that are to be acted on by the operation.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instruction may have zero, one, or two operands. For  example: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  <a:buFont typeface="Wingdings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NOP			No operands; does nothing 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  <a:buFont typeface="Wingdings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 AX		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operand; adds 1 to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AX</a:t>
            </a: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Clr>
                <a:srgbClr val="FF3399"/>
              </a:buClr>
              <a:buFont typeface="Wingdings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WORD1,2	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operands; adds 2 to the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memory word  WORD1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919288" y="1481412"/>
            <a:ext cx="66255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operation  operand(s)  comment</a:t>
            </a:r>
          </a:p>
        </p:txBody>
      </p:sp>
      <p:sp>
        <p:nvSpPr>
          <p:cNvPr id="18437" name="Line 7"/>
          <p:cNvSpPr>
            <a:spLocks noChangeShapeType="1"/>
          </p:cNvSpPr>
          <p:nvPr/>
        </p:nvSpPr>
        <p:spPr bwMode="auto">
          <a:xfrm flipV="1">
            <a:off x="3071814" y="1916064"/>
            <a:ext cx="2592387" cy="5048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2C2CE-C2CF-4BC5-B21D-CB0B3E0B0366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5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124" y="458877"/>
            <a:ext cx="8229600" cy="494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sz="half" idx="1"/>
          </p:nvPr>
        </p:nvSpPr>
        <p:spPr>
          <a:xfrm>
            <a:off x="767408" y="2293424"/>
            <a:ext cx="10814992" cy="3671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comment field is used by the programmer to say something about what the statement does.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semicolon marks the beginning of this field, and the assembler ignores anything typed after semicolon.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 are optional, but because assembly language is low level, it is almost impossible to understand an assembly language program without comments.</a:t>
            </a:r>
            <a:endParaRPr lang="en-US" alt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881158" y="1428737"/>
            <a:ext cx="66255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  operation  operand(s)  comment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A1C7C-12C9-46AA-9616-6448CA26F0C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C800-6B22-40BB-98CE-F41D21FD220A}" type="datetime1">
              <a:rPr lang="en-IN" smtClean="0"/>
              <a:t>01-08-2023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4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672"/>
            <a:ext cx="8229600" cy="5089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Storage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half" idx="1"/>
          </p:nvPr>
        </p:nvSpPr>
        <p:spPr>
          <a:xfrm>
            <a:off x="927360" y="1381289"/>
            <a:ext cx="4736592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Pseudo-ops to define data or reserve storage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- byte(s)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- word(s)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 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quadword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DT -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tenbyte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</p:txBody>
      </p:sp>
      <p:sp>
        <p:nvSpPr>
          <p:cNvPr id="22532" name="Rectangle 4"/>
          <p:cNvSpPr>
            <a:spLocks noGrp="1"/>
          </p:cNvSpPr>
          <p:nvPr>
            <p:ph sz="half" idx="2"/>
          </p:nvPr>
        </p:nvSpPr>
        <p:spPr>
          <a:xfrm>
            <a:off x="6312024" y="1405607"/>
            <a:ext cx="4824536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directives require one or more operands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memory contents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amount of storage to reserve for run-time data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CE50-0CF3-4D82-842A-97E274341D27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229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2656"/>
            <a:ext cx="8930208" cy="5089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sp>
        <p:nvSpPr>
          <p:cNvPr id="24579" name="Rectangle 3"/>
          <p:cNvSpPr>
            <a:spLocks noGrp="1"/>
          </p:cNvSpPr>
          <p:nvPr>
            <p:ph sz="half" idx="1"/>
          </p:nvPr>
        </p:nvSpPr>
        <p:spPr>
          <a:xfrm>
            <a:off x="1055440" y="1600201"/>
            <a:ext cx="4959598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values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100 - decimal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100B - binary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100H - hexadecimal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'100' - ASCII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"100" - ASCII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appropriate DEFINE directive (byte, word, etc.)</a:t>
            </a:r>
          </a:p>
        </p:txBody>
      </p:sp>
      <p:sp>
        <p:nvSpPr>
          <p:cNvPr id="24580" name="Rectangle 4"/>
          <p:cNvSpPr>
            <a:spLocks noGrp="1"/>
          </p:cNvSpPr>
          <p:nvPr>
            <p:ph sz="half" idx="2"/>
          </p:nvPr>
        </p:nvSpPr>
        <p:spPr>
          <a:xfrm>
            <a:off x="6176964" y="1600201"/>
            <a:ext cx="5031604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values may be used - the following creates 4 consecutive words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40CH,10B,-13,0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? represents an uninitialized storage location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255,?,-128,'X'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6E224-F948-4868-8E63-D52A547397F4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91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672"/>
            <a:ext cx="8229600" cy="5089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Naming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Locations</a:t>
            </a:r>
          </a:p>
        </p:txBody>
      </p:sp>
      <p:sp>
        <p:nvSpPr>
          <p:cNvPr id="26627" name="Rectangle 3"/>
          <p:cNvSpPr>
            <a:spLocks noGrp="1"/>
          </p:cNvSpPr>
          <p:nvPr>
            <p:ph sz="half" idx="1"/>
          </p:nvPr>
        </p:nvSpPr>
        <p:spPr>
          <a:xfrm>
            <a:off x="407368" y="1600201"/>
            <a:ext cx="5607670" cy="4530725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can be associated with storage locations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 -4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DW 17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UNO DW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?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names are called variables</a:t>
            </a:r>
          </a:p>
        </p:txBody>
      </p:sp>
      <p:sp>
        <p:nvSpPr>
          <p:cNvPr id="26628" name="Rectangle 4"/>
          <p:cNvSpPr>
            <a:spLocks noGrp="1"/>
          </p:cNvSpPr>
          <p:nvPr>
            <p:ph sz="half" idx="2"/>
          </p:nvPr>
        </p:nvSpPr>
        <p:spPr>
          <a:xfrm>
            <a:off x="6176964" y="1600201"/>
            <a:ext cx="5031604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a byte storage location, initialized to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word has no associated name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and UNO refer to the same word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is an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unitialized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88A2-7887-47A1-B5FD-1B25C67EE16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4146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ChangeArrowheads="1"/>
          </p:cNvSpPr>
          <p:nvPr/>
        </p:nvSpPr>
        <p:spPr bwMode="auto">
          <a:xfrm>
            <a:off x="695400" y="1073033"/>
            <a:ext cx="10873207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definitions can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abbreviated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Example:e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message 	DB ’B’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DB ’y’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DB ’e’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DB 0DH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DB 0AH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can be written as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message 	DB ’B’,’y’,’e’,0DH,0AH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More compactly as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message DB ’Bye’,0DH,0AH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DEC30-4A9E-44F0-806D-CB67ED5E42E8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15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701" y="404664"/>
            <a:ext cx="8229600" cy="36490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838200" y="1268760"/>
            <a:ext cx="10515600" cy="490820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consecutive storage locations of the same size can be called an array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DW 40CH,10B,-13,0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DB 'This is an array'</a:t>
            </a:r>
          </a:p>
          <a:p>
            <a:pPr lvl="1"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DD -109236, FFFFFFFFH, -1, 100B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X are at X, X+2, X+4, X+6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Y are at Y, Y+1, …, Y+15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Z are at Z, Z+4, Z+8, Z+12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3F1B4-9E85-466F-BA7C-01A317A247A8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54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366165"/>
            <a:ext cx="8229600" cy="69809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1199456" y="1678819"/>
            <a:ext cx="10009112" cy="336709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sequence of storage locations to be defined or reserved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used as an operand of a define directive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DB   40  DUP (?)  ; 40 words, uninitialized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DW  10h  DUP (0)  ; 16 words, initialized as 0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199456" y="4048026"/>
            <a:ext cx="1044115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Table1  DW  10  DUP (?)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words, uninitialized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 DB  3  DUP (’Baby’) ; 12 bytes,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  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as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BabyBabyBaby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Name1  DB  30  DUP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(’?’)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30 bytes, each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initialized to 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09A47-5E62-440E-BBD0-EB0E371E84D7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0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055439" y="2163688"/>
            <a:ext cx="1044116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stars  DB  4  DUP(3 DUP (’*’),2 DUP (’?’),5 DUP (’!’))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Reserves 40-bytes space and initializes it as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***??!!!!!***??!!!!!***??!!!!!***??!!!!!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 DW  10 DUP (5 DUP (0))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a 10X5 matrix and initializes its elements to zero.</a:t>
            </a:r>
          </a:p>
          <a:p>
            <a:pPr eaLnBrk="1" hangingPunct="1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declaration can also be done by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 DW  50 DUP (0)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767408" y="476672"/>
            <a:ext cx="82296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767408" y="980728"/>
            <a:ext cx="9214792" cy="678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2"/>
              </a:buBlip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Blip>
                <a:blip r:embed="rId2"/>
              </a:buBlip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 directive may also be nested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51ED6-135F-441C-A6D5-2B6E4A2487C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9072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8229600" cy="67962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38200" y="1412776"/>
            <a:ext cx="10515600" cy="446224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quadword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are stored in reverse byte order (in memory)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    Bytes in Storage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256       00 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 1234567H  67 45 23 01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 10      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0A 00 00 00 00 00 00 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DW 35DAh   DA 35</a:t>
            </a:r>
          </a:p>
          <a:p>
            <a:pPr lvl="1" eaLnBrk="1" hangingPunct="1">
              <a:buFontTx/>
              <a:buNone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FontTx/>
              <a:buNone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of X is at X,   high byte of X is at X+1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FD49-81B2-407E-9FCC-A749CE1ECFD2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82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96752"/>
            <a:ext cx="7010400" cy="436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002B-3B72-49C3-AF32-1361FA78703B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86991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362" y="1226843"/>
            <a:ext cx="10802416" cy="495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812532" y="476672"/>
            <a:ext cx="82296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1AA5-CA17-441E-A362-75D9C4E3F996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91681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07192" y="548680"/>
            <a:ext cx="8229600" cy="5089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Named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838200" y="1560208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 names associated with storage locations represent addresses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constants are symbols created to represent specific values determined by an expression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constants can be numeric or string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named constants can be redefined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storage is allocated for these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EA7A1-30CC-4B55-BF8C-1827B76A0E7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6828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48680"/>
            <a:ext cx="8229600" cy="436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 Directive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856928" y="1495301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expression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must be numeric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symbols may be redefined at any 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maxint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7FFFh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1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count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* 2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count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95075-7E66-4838-A569-5D804D54C55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9437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672"/>
            <a:ext cx="8229600" cy="436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xfrm>
            <a:off x="838200" y="1429071"/>
            <a:ext cx="10515600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EQU expression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can be string or numeric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 and &gt; to specify a string EQU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symbols 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redefined later in the program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EQU 7Fh</a:t>
            </a:r>
          </a:p>
          <a:p>
            <a:pPr lvl="1" eaLnBrk="1" hangingPunct="1">
              <a:buFontTx/>
              <a:buNone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aString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EQU &lt;1.234&gt;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EQU &lt;This is a message&gt;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FDBA-1795-409B-B298-B3B55FC2F46B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86306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548680"/>
            <a:ext cx="8229600" cy="436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Instructions</a:t>
            </a:r>
          </a:p>
        </p:txBody>
      </p:sp>
      <p:sp>
        <p:nvSpPr>
          <p:cNvPr id="44035" name="Rectangle 3"/>
          <p:cNvSpPr>
            <a:spLocks noGrp="1"/>
          </p:cNvSpPr>
          <p:nvPr>
            <p:ph sz="half" idx="1"/>
          </p:nvPr>
        </p:nvSpPr>
        <p:spPr>
          <a:xfrm>
            <a:off x="983432" y="1600201"/>
            <a:ext cx="5031606" cy="45307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target, source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immed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Sizes of both operands must be the same</a:t>
            </a:r>
          </a:p>
        </p:txBody>
      </p:sp>
      <p:sp>
        <p:nvSpPr>
          <p:cNvPr id="44036" name="Rectangle 4"/>
          <p:cNvSpPr>
            <a:spLocks noGrp="1"/>
          </p:cNvSpPr>
          <p:nvPr>
            <p:ph sz="half" idx="2"/>
          </p:nvPr>
        </p:nvSpPr>
        <p:spPr>
          <a:xfrm>
            <a:off x="6176964" y="1600201"/>
            <a:ext cx="5031604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any non-segment register except IP cannot be the target register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MOV's between a segment register and memory or a 16-bit register are possible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D950-C120-4959-8921-3249F5ED818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825538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476672"/>
            <a:ext cx="8229600" cy="50891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Instructions</a:t>
            </a:r>
          </a:p>
        </p:txBody>
      </p:sp>
      <p:sp>
        <p:nvSpPr>
          <p:cNvPr id="46083" name="Rectangle 3"/>
          <p:cNvSpPr>
            <a:spLocks noGrp="1"/>
          </p:cNvSpPr>
          <p:nvPr>
            <p:ph sz="half" idx="1"/>
          </p:nvPr>
        </p:nvSpPr>
        <p:spPr>
          <a:xfrm>
            <a:off x="1055440" y="1600201"/>
            <a:ext cx="4959598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4Fh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dw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2048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bl,dh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ax,w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ch,b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al,255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w,-100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b,0</a:t>
            </a:r>
          </a:p>
        </p:txBody>
      </p:sp>
      <p:sp>
        <p:nvSpPr>
          <p:cNvPr id="46084" name="Rectangle 4"/>
          <p:cNvSpPr>
            <a:spLocks noGrp="1"/>
          </p:cNvSpPr>
          <p:nvPr>
            <p:ph sz="half" idx="2"/>
          </p:nvPr>
        </p:nvSpPr>
        <p:spPr>
          <a:xfrm>
            <a:off x="4943872" y="1405607"/>
            <a:ext cx="5808662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variable is created with a define directive, it is assigned a default size attribute (byte, word,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assign a size attribute using LABEL</a:t>
            </a: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LoByte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LABEL BYTE</a:t>
            </a:r>
          </a:p>
          <a:p>
            <a:pPr lvl="1" eaLnBrk="1" hangingPunct="1">
              <a:buFontTx/>
              <a:buNone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aWord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DW 97F2h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0F7B-CD10-47B1-BD07-53651BB6ABAE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289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8229600" cy="43691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Structure</a:t>
            </a:r>
          </a:p>
        </p:txBody>
      </p:sp>
      <p:sp>
        <p:nvSpPr>
          <p:cNvPr id="48131" name="Rectangle 3"/>
          <p:cNvSpPr>
            <a:spLocks noGrp="1"/>
          </p:cNvSpPr>
          <p:nvPr>
            <p:ph sz="half" idx="1"/>
          </p:nvPr>
        </p:nvSpPr>
        <p:spPr>
          <a:xfrm>
            <a:off x="1199456" y="1600201"/>
            <a:ext cx="4033838" cy="45307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for variables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addresses are computed as offsets from start of this segment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executable instructions </a:t>
            </a:r>
          </a:p>
        </p:txBody>
      </p:sp>
      <p:sp>
        <p:nvSpPr>
          <p:cNvPr id="48132" name="Rectangle 4"/>
          <p:cNvSpPr>
            <a:spLocks noGrp="1"/>
          </p:cNvSpPr>
          <p:nvPr>
            <p:ph sz="half" idx="2"/>
          </p:nvPr>
        </p:nvSpPr>
        <p:spPr>
          <a:xfrm>
            <a:off x="6176964" y="1600201"/>
            <a:ext cx="4959596" cy="45307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set aside storage for the stack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addresses are computed as offsets into this segment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directives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pPr lvl="1" eaLnBrk="1" hangingPunct="1"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.stack </a:t>
            </a:r>
            <a:r>
              <a:rPr lang="en-US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6EB10-4F66-4650-A928-12EADBF0B46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77897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5303912" y="384383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types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instructions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7408" y="548680"/>
            <a:ext cx="4751978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instruction set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	Input byte or word from port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LAHF	Load AH from flags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	Load pointer using data segment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	Load effective address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	Load pointer using extra segment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Move to/from register/memory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	Output byte or word to port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off stack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POPF	Pop flags off stack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onto stack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	Push flags onto stack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SAHF	Store AH into flags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XCHG	Exchange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XLAT	Translate byte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7408" y="4869160"/>
            <a:ext cx="4337992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80286 instructions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	Input string from port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	Output string to port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POPA	Pop all registers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PUSHA	Push all registers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19812" y="1268760"/>
            <a:ext cx="5233987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80386 instructions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LFS	  Load pointer using FS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LGS	  Load pointer using GS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LSS	  Load pointer using SS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MOVSX	  Move with sign extended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MOVZX	  Move with zero extended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POPAD	  Pop all double (32 bit) registers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POPD	  Pop double register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POPFD	  Pop double flag register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PUSHAD Push all double registers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	  Push double register 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PUSHFD  Push double flag register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149294" y="4797317"/>
            <a:ext cx="4548189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80486 instruction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BSWAP	Byte swap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6119814" y="5589240"/>
            <a:ext cx="4944738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Pentium instruction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Move to/from control register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65924-9CB1-4C2A-AB04-208A6A360700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585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6016" y="311894"/>
            <a:ext cx="77724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instructions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636017" y="908720"/>
            <a:ext cx="5459983" cy="529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	ASCII adjust for addition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AAD	ASCII adjust for division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AAM	 ASCII adjust for multiply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AAS	 ASCII adjust for subtraction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ADC	Add byte or word plus carry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	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CBW	Convert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Compare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CWD	Convert word to double-word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DAA	Decimal adjust for addition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	 Decimal adjust for subtraction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	Decrement byte or word by one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	Divide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IDIV	Integer divide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IMUL	Integer multiply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	Increment byte or word by one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	Multiply byte or word (unsigned)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	Negate byte or 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SBB	Subtract byte or word and carry (borrow)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	Subtract byte or word</a:t>
            </a:r>
          </a:p>
        </p:txBody>
      </p:sp>
      <p:sp>
        <p:nvSpPr>
          <p:cNvPr id="7" name="Text Box 1029"/>
          <p:cNvSpPr txBox="1">
            <a:spLocks noChangeArrowheads="1"/>
          </p:cNvSpPr>
          <p:nvPr/>
        </p:nvSpPr>
        <p:spPr bwMode="auto">
          <a:xfrm>
            <a:off x="6629400" y="949695"/>
            <a:ext cx="476536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80386 instructions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CDQ	Convert double-word to 			quad-word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CWDE	 Convert word to double-word </a:t>
            </a:r>
          </a:p>
        </p:txBody>
      </p:sp>
      <p:sp>
        <p:nvSpPr>
          <p:cNvPr id="8" name="Text Box 1030"/>
          <p:cNvSpPr txBox="1">
            <a:spLocks noChangeArrowheads="1"/>
          </p:cNvSpPr>
          <p:nvPr/>
        </p:nvSpPr>
        <p:spPr bwMode="auto">
          <a:xfrm>
            <a:off x="6638464" y="2610319"/>
            <a:ext cx="411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80486 instructions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CMPXCHG       Compare and exchange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XADD	            Exchange and add</a:t>
            </a:r>
          </a:p>
        </p:txBody>
      </p:sp>
      <p:sp>
        <p:nvSpPr>
          <p:cNvPr id="9" name="Text Box 1031"/>
          <p:cNvSpPr txBox="1">
            <a:spLocks noChangeArrowheads="1"/>
          </p:cNvSpPr>
          <p:nvPr/>
        </p:nvSpPr>
        <p:spPr bwMode="auto">
          <a:xfrm>
            <a:off x="6676564" y="4149080"/>
            <a:ext cx="4038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Pentium instruction</a:t>
            </a:r>
          </a:p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CMPXCHG8B   Compare and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exchange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en-US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bytes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4D2E1-3500-4245-AE81-F0DB0CAF5D0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32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3392" y="332656"/>
            <a:ext cx="7772400" cy="6495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manipulation instructions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38201" y="1119188"/>
            <a:ext cx="5558008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instruction set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	Logical AND of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	Logical NOT of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	Logical OR of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RCL	Rotate left trough carry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RCR	Rotate right trough carry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	 Rotate left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ROR	 Rotate right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	Arithmetic shift left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	 Arithmetic shift right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	 Logical shift left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	 Logical shift right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 or word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XOR	Logical exclusive-OR of byte or word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81813" y="1412776"/>
            <a:ext cx="4471987" cy="38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80386 instructions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BSF	Bit scan forward	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BSR	Bit scan reverse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	Bit test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BTC	Bit test and complement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BTR	Bit test and reset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BTS	Bit test and set</a:t>
            </a:r>
          </a:p>
          <a:p>
            <a:pPr eaLnBrk="1" hangingPunct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SETcc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Set byte on condition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SHLD	Shift left double precision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SHRD	Shift right double precision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81651-1366-4B36-BA2B-60C02550B1CA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06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title"/>
          </p:nvPr>
        </p:nvSpPr>
        <p:spPr>
          <a:xfrm>
            <a:off x="803707" y="476672"/>
            <a:ext cx="8229600" cy="588293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101" name="Rectangle 5"/>
          <p:cNvSpPr>
            <a:spLocks noGrp="1" noChangeArrowheads="1"/>
          </p:cNvSpPr>
          <p:nvPr>
            <p:ph idx="1"/>
          </p:nvPr>
        </p:nvSpPr>
        <p:spPr>
          <a:xfrm>
            <a:off x="695400" y="1484784"/>
            <a:ext cx="10658400" cy="4692179"/>
          </a:xfrm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cell pointed to by address field contains the address of (pointer to) the operand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Two references to memory are required to fetch the operand.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Address = [A]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in A, find address (A) and look there for operand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ADD (A)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contents of cell pointed to by contents of A to the accumulator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ADC9-C78E-4E85-AD73-FF0EC388C0D9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218015"/>
      </p:ext>
    </p:extLst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10692" y="519311"/>
            <a:ext cx="7772400" cy="5040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15480" y="1844824"/>
            <a:ext cx="892899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8086 instruction set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CMPS			Compare byte or word string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LODS			Load byte or word string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MOVS			Move byte or word string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MOVSB(MOVSW)	Move byte string (word string)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			Repeat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 (REPZ)		Repeat while equal (zero)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REPNE (REPNZ)		Repeat while not equal (not zero)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SCAS			Scan byte or word string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STOS			Store byte or word string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2D6CE-626F-4C17-A271-A89A401F585F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74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8670" y="404664"/>
            <a:ext cx="8229600" cy="6194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</a:p>
        </p:txBody>
      </p:sp>
      <p:sp>
        <p:nvSpPr>
          <p:cNvPr id="54275" name="Rectangle 3"/>
          <p:cNvSpPr>
            <a:spLocks noGrp="1"/>
          </p:cNvSpPr>
          <p:nvPr>
            <p:ph sz="half" idx="1"/>
          </p:nvPr>
        </p:nvSpPr>
        <p:spPr>
          <a:xfrm>
            <a:off x="868670" y="1600201"/>
            <a:ext cx="5146368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.model small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.stack 100H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.data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;declarations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;code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;other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main</a:t>
            </a:r>
          </a:p>
        </p:txBody>
      </p:sp>
      <p:sp>
        <p:nvSpPr>
          <p:cNvPr id="54276" name="Rectangle 4"/>
          <p:cNvSpPr>
            <a:spLocks noGrp="1"/>
          </p:cNvSpPr>
          <p:nvPr>
            <p:ph sz="half" idx="2"/>
          </p:nvPr>
        </p:nvSpPr>
        <p:spPr>
          <a:xfrm>
            <a:off x="5773738" y="1600201"/>
            <a:ext cx="5290814" cy="45307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 memory model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stack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 variables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into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the end of the source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optionally, define the entry point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AF1A-4A07-4B07-A7C2-62A2025F99C1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374349"/>
      </p:ext>
    </p:extLst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ChangeArrowheads="1"/>
          </p:cNvSpPr>
          <p:nvPr/>
        </p:nvSpPr>
        <p:spPr bwMode="auto">
          <a:xfrm>
            <a:off x="838200" y="1710110"/>
            <a:ext cx="10515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DATA SEGMENT                     ; Data Segment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N1DB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12H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N2 DB 21H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RES DB ?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DATA ENDS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CODE SEGMENT                         ; Code segment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ASSUME CS: CODE, DS: DATA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START: MOV AX, DATA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MOV DS, AX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MOV AL, N1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MOV BL, N2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ADD AL, BL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MOV RES, AL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CODE ENDS</a:t>
            </a:r>
          </a:p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END START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838200" y="548680"/>
            <a:ext cx="723928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Adding two 8 bit numbers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3DFD-C410-4FEC-9845-AFEB4BC9024C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189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28800"/>
            <a:ext cx="7010400" cy="359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928E-ACE0-4202-86F7-ABD75FBDA6B5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84769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1955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4648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59496" y="548680"/>
            <a:ext cx="8229600" cy="436910"/>
          </a:xfrm>
          <a:noFill/>
          <a:ln/>
        </p:spPr>
        <p:txBody>
          <a:bodyPr vert="horz" lIns="90488" tIns="44450" rIns="90488" bIns="44450" rtlCol="0" anchor="b"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Direct Addressing </a:t>
            </a:r>
          </a:p>
        </p:txBody>
      </p:sp>
      <p:sp>
        <p:nvSpPr>
          <p:cNvPr id="266245" name="Rectangle 5"/>
          <p:cNvSpPr>
            <a:spLocks noGrp="1" noChangeArrowheads="1"/>
          </p:cNvSpPr>
          <p:nvPr>
            <p:ph idx="1"/>
          </p:nvPr>
        </p:nvSpPr>
        <p:spPr>
          <a:xfrm>
            <a:off x="838200" y="1316707"/>
            <a:ext cx="10730408" cy="4912643"/>
          </a:xfrm>
          <a:noFill/>
          <a:ln/>
        </p:spPr>
        <p:txBody>
          <a:bodyPr vert="horz" lIns="90488" tIns="44450" rIns="90488" bIns="44450" rtlCol="0"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addressing mode,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 is contained in a register 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field of the instruction refers to a CPU register that contains the operand.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access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execution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limited address space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number of registers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small address field needed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Shorter instructions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instruction fetch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6BA4E-CDAE-4DEF-A7CA-99055C502B8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21CSS201T - Computer Organization and Architecture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8BEA5-E199-4F27-A9C0-7FE9D1311583}" type="datetime1">
              <a:rPr lang="en-IN" smtClean="0"/>
              <a:t>01-08-2023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7841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06.14"/>
  <p:tag name="AS_TITLE" val="Aspose.Slides for .NET Standard 2.0"/>
  <p:tag name="AS_VERSION" val="21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 pitchFamily="34" charset="0"/>
        <a:cs typeface="Arial" pitchFamily="34" charset="0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 pitchFamily="34" charset="0"/>
        <a:cs typeface="Arial" pitchFamily="34" charset="0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</TotalTime>
  <Words>3128</Words>
  <Application>Microsoft Office PowerPoint</Application>
  <PresentationFormat>Widescreen</PresentationFormat>
  <Paragraphs>870</Paragraphs>
  <Slides>72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</vt:lpstr>
      <vt:lpstr>Calibri</vt:lpstr>
      <vt:lpstr>Calibri Light</vt:lpstr>
      <vt:lpstr>Palatino Linotype</vt:lpstr>
      <vt:lpstr>Times New Roman</vt:lpstr>
      <vt:lpstr>Wingdings</vt:lpstr>
      <vt:lpstr>Office Theme</vt:lpstr>
      <vt:lpstr>      21CSS201T COMPUTER ORGANIZATION AND ARCHITECTURE  UNIT-2 Topic : Addressing Modes and Case Study: 8086</vt:lpstr>
      <vt:lpstr>Addressing Modes</vt:lpstr>
      <vt:lpstr>Addressing Modes</vt:lpstr>
      <vt:lpstr>Immediate Addressing</vt:lpstr>
      <vt:lpstr>Direct Addressing</vt:lpstr>
      <vt:lpstr>PowerPoint Presentation</vt:lpstr>
      <vt:lpstr> Indirect Addressing</vt:lpstr>
      <vt:lpstr>PowerPoint Presentation</vt:lpstr>
      <vt:lpstr> Register Direct Addressing </vt:lpstr>
      <vt:lpstr> Register Direct Addressing </vt:lpstr>
      <vt:lpstr>PowerPoint Presentation</vt:lpstr>
      <vt:lpstr> Register Indirect Addressing</vt:lpstr>
      <vt:lpstr>PowerPoint Presentation</vt:lpstr>
      <vt:lpstr>        Indexed  Addressing</vt:lpstr>
      <vt:lpstr>PowerPoint Presentation</vt:lpstr>
      <vt:lpstr>  Relative Addressing</vt:lpstr>
      <vt:lpstr>PowerPoint Presentation</vt:lpstr>
      <vt:lpstr>Auto Increment Mode</vt:lpstr>
      <vt:lpstr>PowerPoint Presentation</vt:lpstr>
      <vt:lpstr>Auto Decrement Mode</vt:lpstr>
      <vt:lpstr>PowerPoint Presentation</vt:lpstr>
      <vt:lpstr>Case Study: 8086 Introduction to Microprocessor</vt:lpstr>
      <vt:lpstr>Microprocessors </vt:lpstr>
      <vt:lpstr>PowerPoint Presentation</vt:lpstr>
      <vt:lpstr>PowerPoint Presentation</vt:lpstr>
      <vt:lpstr> Internal structure and basic operation of microprocessor</vt:lpstr>
      <vt:lpstr>PowerPoint Presentation</vt:lpstr>
      <vt:lpstr>Microprocessor types</vt:lpstr>
      <vt:lpstr>Evolution of Microprocessors</vt:lpstr>
      <vt:lpstr>PowerPoint Presentation</vt:lpstr>
      <vt:lpstr>PowerPoint Presentation</vt:lpstr>
      <vt:lpstr>Typical microprocessors</vt:lpstr>
      <vt:lpstr>8086 Microprocessor</vt:lpstr>
      <vt:lpstr>Features of 8086</vt:lpstr>
      <vt:lpstr>Architecture of 8086</vt:lpstr>
      <vt:lpstr>Segments in 8086</vt:lpstr>
      <vt:lpstr>General purpose registers</vt:lpstr>
      <vt:lpstr>PowerPoint Presentation</vt:lpstr>
      <vt:lpstr>Pointers and Index Registers</vt:lpstr>
      <vt:lpstr>PowerPoint Presentation</vt:lpstr>
      <vt:lpstr>PowerPoint Presentation</vt:lpstr>
      <vt:lpstr>Segment Registers</vt:lpstr>
      <vt:lpstr>Flag or Status Register</vt:lpstr>
      <vt:lpstr>Microcomputer</vt:lpstr>
      <vt:lpstr>Introduction to 8086 Assembly Language</vt:lpstr>
      <vt:lpstr>Program Statements</vt:lpstr>
      <vt:lpstr>Program Statements</vt:lpstr>
      <vt:lpstr>Program Statements</vt:lpstr>
      <vt:lpstr>Program Statements</vt:lpstr>
      <vt:lpstr>Program Statements</vt:lpstr>
      <vt:lpstr>Program Statements</vt:lpstr>
      <vt:lpstr>Program Data and Storage</vt:lpstr>
      <vt:lpstr>Defining Data</vt:lpstr>
      <vt:lpstr>Naming Storage Locations</vt:lpstr>
      <vt:lpstr>PowerPoint Presentation</vt:lpstr>
      <vt:lpstr>Arrays</vt:lpstr>
      <vt:lpstr>DUP</vt:lpstr>
      <vt:lpstr>PowerPoint Presentation</vt:lpstr>
      <vt:lpstr>Word Storage</vt:lpstr>
      <vt:lpstr>PowerPoint Presentation</vt:lpstr>
      <vt:lpstr>Named Constants</vt:lpstr>
      <vt:lpstr>Equal Sign Directive</vt:lpstr>
      <vt:lpstr>EQU Directive</vt:lpstr>
      <vt:lpstr>Data Transfer Instructions</vt:lpstr>
      <vt:lpstr>Sample MOV Instructions</vt:lpstr>
      <vt:lpstr>Program Segment Structure</vt:lpstr>
      <vt:lpstr>PowerPoint Presentation</vt:lpstr>
      <vt:lpstr>Arithmetic instructions</vt:lpstr>
      <vt:lpstr>Bit manipulation instructions</vt:lpstr>
      <vt:lpstr>String instructions</vt:lpstr>
      <vt:lpstr>Program Skeleton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18CSC201J DATA STRUCTURES AND ALGORITHMS</dc:title>
  <dc:creator>Priya Milton</dc:creator>
  <cp:lastModifiedBy>Admin</cp:lastModifiedBy>
  <cp:revision>58</cp:revision>
  <cp:lastPrinted>2021-09-01T14:59:53Z</cp:lastPrinted>
  <dcterms:created xsi:type="dcterms:W3CDTF">2021-09-01T14:59:53Z</dcterms:created>
  <dcterms:modified xsi:type="dcterms:W3CDTF">2023-08-01T04:02:47Z</dcterms:modified>
</cp:coreProperties>
</file>