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Palatino Linotype" pitchFamily="18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jsFjwKXTMwcMZkzZpYP3r/+Mr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77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23392" y="908720"/>
            <a:ext cx="11089232" cy="547260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596008" y="256490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alatino Linotype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/>
            </a:r>
            <a:br>
              <a:rPr lang="en-US" sz="4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4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/>
            </a:r>
            <a:br>
              <a:rPr lang="en-US" sz="4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4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/>
            </a:r>
            <a:br>
              <a:rPr lang="en-US" sz="4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4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21CSS201T</a:t>
            </a:r>
            <a:br>
              <a:rPr lang="en-US" sz="4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4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COMPUTER ORGANIZATION AND ARCHITECTURE</a:t>
            </a:r>
            <a:br>
              <a:rPr lang="en-US" sz="4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4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/>
            </a:r>
            <a:br>
              <a:rPr lang="en-US" sz="4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4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UNIT-2</a:t>
            </a:r>
            <a:br>
              <a:rPr lang="en-US" sz="4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40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Topic : Functional Units of a Computer</a:t>
            </a:r>
            <a:endParaRPr sz="4000" b="1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>
            <a:spLocks noGrp="1"/>
          </p:cNvSpPr>
          <p:nvPr>
            <p:ph type="title"/>
          </p:nvPr>
        </p:nvSpPr>
        <p:spPr>
          <a:xfrm>
            <a:off x="3287688" y="476672"/>
            <a:ext cx="4383790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Output unit</a:t>
            </a:r>
            <a:endParaRPr dirty="0"/>
          </a:p>
        </p:txBody>
      </p:sp>
      <p:sp>
        <p:nvSpPr>
          <p:cNvPr id="158" name="Google Shape;158;p10"/>
          <p:cNvSpPr txBox="1"/>
          <p:nvPr/>
        </p:nvSpPr>
        <p:spPr>
          <a:xfrm>
            <a:off x="2214295" y="1549184"/>
            <a:ext cx="7194550" cy="167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93345" marR="0" lvl="0" indent="-1074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2"/>
              <a:buFont typeface="Times New Roman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Computers represent information in a specific binary form. </a:t>
            </a:r>
            <a:endParaRPr lang="en-US" sz="18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3345" marR="0" lvl="0" indent="-1074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2"/>
              <a:buFont typeface="Times New Roman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units: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75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with output devices.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4800" marR="0" lvl="1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 processed results provided by the computer in specific binary form.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755015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the information in binary form to a form understood by an  output device.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7939" y="3357371"/>
            <a:ext cx="7848600" cy="275234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0"/>
          <p:cNvSpPr txBox="1"/>
          <p:nvPr/>
        </p:nvSpPr>
        <p:spPr>
          <a:xfrm>
            <a:off x="5981700" y="6442159"/>
            <a:ext cx="228600" cy="18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38100" marR="0" lvl="0" indent="0" algn="l" rtl="0">
                <a:lnSpc>
                  <a:spcPct val="117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>
            <a:spLocks noGrp="1"/>
          </p:cNvSpPr>
          <p:nvPr>
            <p:ph type="title"/>
          </p:nvPr>
        </p:nvSpPr>
        <p:spPr>
          <a:xfrm>
            <a:off x="3791744" y="548680"/>
            <a:ext cx="3284825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Control unit</a:t>
            </a:r>
            <a:endParaRPr dirty="0"/>
          </a:p>
        </p:txBody>
      </p:sp>
      <p:sp>
        <p:nvSpPr>
          <p:cNvPr id="166" name="Google Shape;166;p11"/>
          <p:cNvSpPr txBox="1"/>
          <p:nvPr/>
        </p:nvSpPr>
        <p:spPr>
          <a:xfrm>
            <a:off x="5981700" y="6442159"/>
            <a:ext cx="228600" cy="18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38100" marR="0" lvl="0" indent="0" algn="l" rtl="0">
                <a:lnSpc>
                  <a:spcPct val="117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1"/>
          <p:cNvSpPr txBox="1"/>
          <p:nvPr/>
        </p:nvSpPr>
        <p:spPr>
          <a:xfrm>
            <a:off x="1926272" y="1359217"/>
            <a:ext cx="8411845" cy="503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of a computer can be summarized as: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Accepts information from the input units (Input unit).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Stores the information (Memory).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 the information (ALU).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55650" marR="41021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processed results through the output units (Output  unit).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73025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 of Input unit, Memory, ALU and Output unit are  coordinated by Control unit.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 control “what” operations take place (e.g. data  transfer, processing).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9398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unit generates timing signals which determines “when” a  particular operation takes place.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/>
        </p:nvSpPr>
        <p:spPr>
          <a:xfrm>
            <a:off x="1926272" y="2002180"/>
            <a:ext cx="8300720" cy="345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89865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8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“brain” of the machine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9865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8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carrying out computational task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9865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8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ALU, CU, Registers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9865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8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 Performs Arithmetic and logical operations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-170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8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	Provides control signals in accordance with some  timings which in turn controls the execution process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-170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8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Stores data and result and speeds up the  operation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2"/>
          <p:cNvSpPr txBox="1">
            <a:spLocks noGrp="1"/>
          </p:cNvSpPr>
          <p:nvPr>
            <p:ph type="sldNum" idx="12"/>
          </p:nvPr>
        </p:nvSpPr>
        <p:spPr>
          <a:xfrm>
            <a:off x="8610600" y="6431598"/>
            <a:ext cx="2743200" cy="21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875" rIns="0" bIns="0" anchor="t" anchorCtr="0">
            <a:spAutoFit/>
          </a:bodyPr>
          <a:lstStyle/>
          <a:p>
            <a:pPr marL="114935" marR="0" lvl="0" indent="0" algn="l" rtl="0">
              <a:lnSpc>
                <a:spcPct val="6888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114935" marR="0" lvl="0" indent="0" algn="l" rtl="0">
                <a:lnSpc>
                  <a:spcPct val="6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2"/>
          <p:cNvSpPr txBox="1">
            <a:spLocks noGrp="1"/>
          </p:cNvSpPr>
          <p:nvPr>
            <p:ph type="title"/>
          </p:nvPr>
        </p:nvSpPr>
        <p:spPr>
          <a:xfrm>
            <a:off x="1991544" y="927865"/>
            <a:ext cx="6990848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CPU (Central processing Unit)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1600200"/>
            <a:ext cx="50292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3"/>
          <p:cNvSpPr txBox="1"/>
          <p:nvPr/>
        </p:nvSpPr>
        <p:spPr>
          <a:xfrm>
            <a:off x="7241540" y="1848484"/>
            <a:ext cx="2509520" cy="84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-10744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2"/>
              <a:buFont typeface="Times New Roman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unit works with a  reference signal called  Processor clock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3"/>
          <p:cNvSpPr txBox="1">
            <a:spLocks noGrp="1"/>
          </p:cNvSpPr>
          <p:nvPr>
            <p:ph type="sldNum" idx="12"/>
          </p:nvPr>
        </p:nvSpPr>
        <p:spPr>
          <a:xfrm>
            <a:off x="8610600" y="6431598"/>
            <a:ext cx="2743200" cy="21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875" rIns="0" bIns="0" anchor="t" anchorCtr="0">
            <a:spAutoFit/>
          </a:bodyPr>
          <a:lstStyle/>
          <a:p>
            <a:pPr marL="114935" marR="0" lvl="0" indent="0" algn="l" rtl="0">
              <a:lnSpc>
                <a:spcPct val="6888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114935" marR="0" lvl="0" indent="0" algn="l" rtl="0">
                <a:lnSpc>
                  <a:spcPct val="6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3"/>
          <p:cNvSpPr txBox="1"/>
          <p:nvPr/>
        </p:nvSpPr>
        <p:spPr>
          <a:xfrm>
            <a:off x="7241540" y="2945765"/>
            <a:ext cx="2509520" cy="566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-1074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2"/>
              <a:buFont typeface="Times New Roman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divides the  operations into basic steps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3"/>
          <p:cNvSpPr txBox="1"/>
          <p:nvPr/>
        </p:nvSpPr>
        <p:spPr>
          <a:xfrm>
            <a:off x="7241540" y="3768725"/>
            <a:ext cx="2510155" cy="84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-10744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2"/>
              <a:buFont typeface="Times New Roman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a c h b a s i c s t e p i s  executed in one clock  cycle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3"/>
          <p:cNvSpPr txBox="1"/>
          <p:nvPr/>
        </p:nvSpPr>
        <p:spPr>
          <a:xfrm>
            <a:off x="2032558" y="2426982"/>
            <a:ext cx="20256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3"/>
          <p:cNvSpPr txBox="1"/>
          <p:nvPr/>
        </p:nvSpPr>
        <p:spPr>
          <a:xfrm>
            <a:off x="2037715" y="2913989"/>
            <a:ext cx="20256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3"/>
          <p:cNvSpPr txBox="1"/>
          <p:nvPr/>
        </p:nvSpPr>
        <p:spPr>
          <a:xfrm>
            <a:off x="3491864" y="4137660"/>
            <a:ext cx="2127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3"/>
          <p:cNvSpPr txBox="1"/>
          <p:nvPr/>
        </p:nvSpPr>
        <p:spPr>
          <a:xfrm>
            <a:off x="5396865" y="4137660"/>
            <a:ext cx="2127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3"/>
          <p:cNvSpPr txBox="1"/>
          <p:nvPr/>
        </p:nvSpPr>
        <p:spPr>
          <a:xfrm>
            <a:off x="4558664" y="5737859"/>
            <a:ext cx="2127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/>
          </p:nvPr>
        </p:nvSpPr>
        <p:spPr>
          <a:xfrm>
            <a:off x="1983740" y="836712"/>
            <a:ext cx="2258695" cy="38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/>
              <a:t>CONTROL UNIT</a:t>
            </a:r>
            <a:endParaRPr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>
            <a:spLocks noGrp="1"/>
          </p:cNvSpPr>
          <p:nvPr>
            <p:ph type="title"/>
          </p:nvPr>
        </p:nvSpPr>
        <p:spPr>
          <a:xfrm>
            <a:off x="1998281" y="1191602"/>
            <a:ext cx="889000" cy="28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1998281" y="1735163"/>
            <a:ext cx="1174750" cy="28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R1, R2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4"/>
          <p:cNvSpPr txBox="1"/>
          <p:nvPr/>
        </p:nvSpPr>
        <p:spPr>
          <a:xfrm>
            <a:off x="1998281" y="2558122"/>
            <a:ext cx="292100" cy="28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4"/>
          <p:cNvSpPr txBox="1"/>
          <p:nvPr/>
        </p:nvSpPr>
        <p:spPr>
          <a:xfrm>
            <a:off x="1998281" y="3381082"/>
            <a:ext cx="292100" cy="28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4"/>
          <p:cNvSpPr txBox="1"/>
          <p:nvPr/>
        </p:nvSpPr>
        <p:spPr>
          <a:xfrm>
            <a:off x="1998281" y="4204042"/>
            <a:ext cx="292100" cy="28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T3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4"/>
          <p:cNvSpPr txBox="1"/>
          <p:nvPr/>
        </p:nvSpPr>
        <p:spPr>
          <a:xfrm>
            <a:off x="1998281" y="5301322"/>
            <a:ext cx="292100" cy="28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T4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2693581" y="2759087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 extrusionOk="0">
                <a:moveTo>
                  <a:pt x="914399" y="76200"/>
                </a:moveTo>
                <a:lnTo>
                  <a:pt x="914399" y="0"/>
                </a:lnTo>
                <a:lnTo>
                  <a:pt x="981074" y="33337"/>
                </a:lnTo>
                <a:lnTo>
                  <a:pt x="933449" y="33337"/>
                </a:lnTo>
                <a:lnTo>
                  <a:pt x="933449" y="42862"/>
                </a:lnTo>
                <a:lnTo>
                  <a:pt x="981074" y="42862"/>
                </a:lnTo>
                <a:lnTo>
                  <a:pt x="914399" y="76200"/>
                </a:lnTo>
                <a:close/>
              </a:path>
              <a:path w="990600" h="76200" extrusionOk="0">
                <a:moveTo>
                  <a:pt x="914399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914399" y="33337"/>
                </a:lnTo>
                <a:lnTo>
                  <a:pt x="914399" y="42862"/>
                </a:lnTo>
                <a:close/>
              </a:path>
              <a:path w="990600" h="76200" extrusionOk="0">
                <a:moveTo>
                  <a:pt x="981074" y="42862"/>
                </a:moveTo>
                <a:lnTo>
                  <a:pt x="933449" y="42862"/>
                </a:lnTo>
                <a:lnTo>
                  <a:pt x="933449" y="33337"/>
                </a:lnTo>
                <a:lnTo>
                  <a:pt x="981074" y="33337"/>
                </a:lnTo>
                <a:lnTo>
                  <a:pt x="990599" y="38100"/>
                </a:lnTo>
                <a:lnTo>
                  <a:pt x="981074" y="428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"/>
          <p:cNvSpPr txBox="1"/>
          <p:nvPr/>
        </p:nvSpPr>
        <p:spPr>
          <a:xfrm>
            <a:off x="4117339" y="2610484"/>
            <a:ext cx="1047750" cy="28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R1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2693581" y="361734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 extrusionOk="0">
                <a:moveTo>
                  <a:pt x="838199" y="76200"/>
                </a:moveTo>
                <a:lnTo>
                  <a:pt x="838199" y="0"/>
                </a:lnTo>
                <a:lnTo>
                  <a:pt x="904874" y="33337"/>
                </a:lnTo>
                <a:lnTo>
                  <a:pt x="857249" y="33337"/>
                </a:lnTo>
                <a:lnTo>
                  <a:pt x="857249" y="42862"/>
                </a:lnTo>
                <a:lnTo>
                  <a:pt x="904874" y="42862"/>
                </a:lnTo>
                <a:lnTo>
                  <a:pt x="838199" y="76200"/>
                </a:lnTo>
                <a:close/>
              </a:path>
              <a:path w="914400" h="76200" extrusionOk="0">
                <a:moveTo>
                  <a:pt x="838199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838199" y="33337"/>
                </a:lnTo>
                <a:lnTo>
                  <a:pt x="838199" y="42862"/>
                </a:lnTo>
                <a:close/>
              </a:path>
              <a:path w="914400" h="76200" extrusionOk="0">
                <a:moveTo>
                  <a:pt x="904874" y="42862"/>
                </a:moveTo>
                <a:lnTo>
                  <a:pt x="857249" y="42862"/>
                </a:lnTo>
                <a:lnTo>
                  <a:pt x="857249" y="33337"/>
                </a:lnTo>
                <a:lnTo>
                  <a:pt x="904874" y="33337"/>
                </a:lnTo>
                <a:lnTo>
                  <a:pt x="914399" y="38100"/>
                </a:lnTo>
                <a:lnTo>
                  <a:pt x="904874" y="428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4155439" y="3448684"/>
            <a:ext cx="1047750" cy="28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R2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4"/>
          <p:cNvSpPr/>
          <p:nvPr/>
        </p:nvSpPr>
        <p:spPr>
          <a:xfrm>
            <a:off x="2769781" y="4327004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 extrusionOk="0">
                <a:moveTo>
                  <a:pt x="914399" y="76200"/>
                </a:moveTo>
                <a:lnTo>
                  <a:pt x="914399" y="0"/>
                </a:lnTo>
                <a:lnTo>
                  <a:pt x="981074" y="33337"/>
                </a:lnTo>
                <a:lnTo>
                  <a:pt x="933449" y="33337"/>
                </a:lnTo>
                <a:lnTo>
                  <a:pt x="933449" y="42862"/>
                </a:lnTo>
                <a:lnTo>
                  <a:pt x="981074" y="42862"/>
                </a:lnTo>
                <a:lnTo>
                  <a:pt x="914399" y="76200"/>
                </a:lnTo>
                <a:close/>
              </a:path>
              <a:path w="990600" h="76200" extrusionOk="0">
                <a:moveTo>
                  <a:pt x="914399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914399" y="33337"/>
                </a:lnTo>
                <a:lnTo>
                  <a:pt x="914399" y="42862"/>
                </a:lnTo>
                <a:close/>
              </a:path>
              <a:path w="990600" h="76200" extrusionOk="0">
                <a:moveTo>
                  <a:pt x="981074" y="42862"/>
                </a:moveTo>
                <a:lnTo>
                  <a:pt x="933449" y="42862"/>
                </a:lnTo>
                <a:lnTo>
                  <a:pt x="933449" y="33337"/>
                </a:lnTo>
                <a:lnTo>
                  <a:pt x="981074" y="33337"/>
                </a:lnTo>
                <a:lnTo>
                  <a:pt x="990599" y="38100"/>
                </a:lnTo>
                <a:lnTo>
                  <a:pt x="981074" y="428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4"/>
          <p:cNvSpPr txBox="1"/>
          <p:nvPr/>
        </p:nvSpPr>
        <p:spPr>
          <a:xfrm>
            <a:off x="4117911" y="4233024"/>
            <a:ext cx="3450590" cy="28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ALU for addition operation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2693581" y="5479135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 extrusionOk="0">
                <a:moveTo>
                  <a:pt x="990599" y="76200"/>
                </a:moveTo>
                <a:lnTo>
                  <a:pt x="990599" y="0"/>
                </a:lnTo>
                <a:lnTo>
                  <a:pt x="1057274" y="33337"/>
                </a:lnTo>
                <a:lnTo>
                  <a:pt x="1009649" y="33337"/>
                </a:lnTo>
                <a:lnTo>
                  <a:pt x="1009649" y="42862"/>
                </a:lnTo>
                <a:lnTo>
                  <a:pt x="1057274" y="42862"/>
                </a:lnTo>
                <a:lnTo>
                  <a:pt x="990599" y="76200"/>
                </a:lnTo>
                <a:close/>
              </a:path>
              <a:path w="1066800" h="76200" extrusionOk="0">
                <a:moveTo>
                  <a:pt x="990599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990599" y="33337"/>
                </a:lnTo>
                <a:lnTo>
                  <a:pt x="990599" y="42862"/>
                </a:lnTo>
                <a:close/>
              </a:path>
              <a:path w="1066800" h="76200" extrusionOk="0">
                <a:moveTo>
                  <a:pt x="1057274" y="42862"/>
                </a:moveTo>
                <a:lnTo>
                  <a:pt x="1009649" y="42862"/>
                </a:lnTo>
                <a:lnTo>
                  <a:pt x="1009649" y="33337"/>
                </a:lnTo>
                <a:lnTo>
                  <a:pt x="1057274" y="33337"/>
                </a:lnTo>
                <a:lnTo>
                  <a:pt x="1066799" y="38100"/>
                </a:lnTo>
                <a:lnTo>
                  <a:pt x="1057274" y="428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 txBox="1"/>
          <p:nvPr/>
        </p:nvSpPr>
        <p:spPr>
          <a:xfrm>
            <a:off x="4271365" y="5235524"/>
            <a:ext cx="4251960" cy="566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4605" marR="5080" lvl="0" indent="-25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out put of ALU to store result of the  operation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14"/>
          <p:cNvSpPr txBox="1">
            <a:spLocks noGrp="1"/>
          </p:cNvSpPr>
          <p:nvPr>
            <p:ph type="sldNum" idx="12"/>
          </p:nvPr>
        </p:nvSpPr>
        <p:spPr>
          <a:xfrm>
            <a:off x="8610600" y="6431598"/>
            <a:ext cx="2743200" cy="21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875" rIns="0" bIns="0" anchor="t" anchorCtr="0">
            <a:spAutoFit/>
          </a:bodyPr>
          <a:lstStyle/>
          <a:p>
            <a:pPr marL="114935" marR="0" lvl="0" indent="0" algn="l" rtl="0">
              <a:lnSpc>
                <a:spcPct val="6888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114935" marR="0" lvl="0" indent="0" algn="l" rtl="0">
                <a:lnSpc>
                  <a:spcPct val="6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6034" y="2699915"/>
            <a:ext cx="5027600" cy="427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9874" y="3370414"/>
            <a:ext cx="2457128" cy="53897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>
            <a:spLocks noGrp="1"/>
          </p:cNvSpPr>
          <p:nvPr>
            <p:ph type="sldNum" idx="12"/>
          </p:nvPr>
        </p:nvSpPr>
        <p:spPr>
          <a:xfrm>
            <a:off x="8610600" y="6431598"/>
            <a:ext cx="2743200" cy="21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875" rIns="0" bIns="0" anchor="t" anchorCtr="0">
            <a:spAutoFit/>
          </a:bodyPr>
          <a:lstStyle/>
          <a:p>
            <a:pPr marL="193040" marR="0" lvl="0" indent="0" algn="l" rtl="0">
              <a:lnSpc>
                <a:spcPct val="6888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193040" marR="0" lvl="0" indent="0" algn="l" rtl="0">
                <a:lnSpc>
                  <a:spcPct val="6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2675889" y="979805"/>
            <a:ext cx="6840220" cy="50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FUNCTIONAL UNITS OF COMPUTER</a:t>
            </a:r>
            <a:endParaRPr sz="3200"/>
          </a:p>
        </p:txBody>
      </p:sp>
      <p:sp>
        <p:nvSpPr>
          <p:cNvPr id="98" name="Google Shape;98;p3"/>
          <p:cNvSpPr txBox="1">
            <a:spLocks noGrp="1"/>
          </p:cNvSpPr>
          <p:nvPr>
            <p:ph type="sldNum" idx="12"/>
          </p:nvPr>
        </p:nvSpPr>
        <p:spPr>
          <a:xfrm>
            <a:off x="8610600" y="6431598"/>
            <a:ext cx="2743200" cy="21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875" rIns="0" bIns="0" anchor="t" anchorCtr="0">
            <a:spAutoFit/>
          </a:bodyPr>
          <a:lstStyle/>
          <a:p>
            <a:pPr marL="193040" marR="0" lvl="0" indent="0" algn="l" rtl="0">
              <a:lnSpc>
                <a:spcPct val="6888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193040" marR="0" lvl="0" indent="0" algn="l" rtl="0">
                <a:lnSpc>
                  <a:spcPct val="6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2136140" y="1624330"/>
            <a:ext cx="6809740" cy="204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88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Unit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Unit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 processing Unit (ALU and Control Units)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Structure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831" y="1053083"/>
            <a:ext cx="8641080" cy="530809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8610600" y="6431598"/>
            <a:ext cx="2743200" cy="21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875" rIns="0" bIns="0" anchor="t" anchorCtr="0">
            <a:spAutoFit/>
          </a:bodyPr>
          <a:lstStyle/>
          <a:p>
            <a:pPr marL="193040" marR="0" lvl="0" indent="0" algn="l" rtl="0">
              <a:lnSpc>
                <a:spcPct val="6888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193040" marR="0" lvl="0" indent="0" algn="l" rtl="0">
                <a:lnSpc>
                  <a:spcPct val="6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/>
        </p:nvSpPr>
        <p:spPr>
          <a:xfrm>
            <a:off x="10029190" y="6425565"/>
            <a:ext cx="10287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3071664" y="476672"/>
            <a:ext cx="5483050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What is a computer?</a:t>
            </a:r>
            <a:endParaRPr dirty="0"/>
          </a:p>
        </p:txBody>
      </p:sp>
      <p:sp>
        <p:nvSpPr>
          <p:cNvPr id="112" name="Google Shape;112;p5"/>
          <p:cNvSpPr txBox="1"/>
          <p:nvPr/>
        </p:nvSpPr>
        <p:spPr>
          <a:xfrm>
            <a:off x="2288540" y="1283360"/>
            <a:ext cx="7496175" cy="547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92456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computer is a sophisticated electronic calculating  machine that: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Accepts input information,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55650" marR="1003935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 the information according to a list of  internally stored instructions and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Produces the resulting output information.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performed by a computer are: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Accepting information to be processed as input.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Storing a list of instructions to process the information.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55650" marR="631825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 the information according to the list of  instructions.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Providing the results of the processing as output.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functional units of a computer?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>
            <a:spLocks noGrp="1"/>
          </p:cNvSpPr>
          <p:nvPr>
            <p:ph type="title"/>
          </p:nvPr>
        </p:nvSpPr>
        <p:spPr>
          <a:xfrm>
            <a:off x="4079776" y="915242"/>
            <a:ext cx="2931259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Functions</a:t>
            </a:r>
            <a:endParaRPr dirty="0"/>
          </a:p>
        </p:txBody>
      </p:sp>
      <p:sp>
        <p:nvSpPr>
          <p:cNvPr id="118" name="Google Shape;118;p6"/>
          <p:cNvSpPr txBox="1"/>
          <p:nvPr/>
        </p:nvSpPr>
        <p:spPr>
          <a:xfrm>
            <a:off x="2059940" y="1810702"/>
            <a:ext cx="4808855" cy="44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computer functions are: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2517139" y="2748470"/>
            <a:ext cx="3441065" cy="2078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PROCESSING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STORAGE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MOVEMENT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0" name="Google Shape;120;p6"/>
          <p:cNvGrpSpPr/>
          <p:nvPr/>
        </p:nvGrpSpPr>
        <p:grpSpPr>
          <a:xfrm>
            <a:off x="6319837" y="3464356"/>
            <a:ext cx="2828925" cy="476250"/>
            <a:chOff x="4795837" y="3464356"/>
            <a:chExt cx="2828925" cy="476250"/>
          </a:xfrm>
        </p:grpSpPr>
        <p:sp>
          <p:nvSpPr>
            <p:cNvPr id="121" name="Google Shape;121;p6"/>
            <p:cNvSpPr/>
            <p:nvPr/>
          </p:nvSpPr>
          <p:spPr>
            <a:xfrm>
              <a:off x="4800600" y="3468623"/>
              <a:ext cx="2819400" cy="467995"/>
            </a:xfrm>
            <a:custGeom>
              <a:avLst/>
              <a:gdLst/>
              <a:ahLst/>
              <a:cxnLst/>
              <a:rect l="l" t="t" r="r" b="b"/>
              <a:pathLst>
                <a:path w="2819400" h="467995" extrusionOk="0">
                  <a:moveTo>
                    <a:pt x="2819400" y="467868"/>
                  </a:moveTo>
                  <a:lnTo>
                    <a:pt x="0" y="467868"/>
                  </a:lnTo>
                  <a:lnTo>
                    <a:pt x="0" y="0"/>
                  </a:lnTo>
                  <a:lnTo>
                    <a:pt x="2819400" y="0"/>
                  </a:lnTo>
                  <a:lnTo>
                    <a:pt x="2819400" y="467868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795837" y="3464356"/>
              <a:ext cx="2828925" cy="476250"/>
            </a:xfrm>
            <a:custGeom>
              <a:avLst/>
              <a:gdLst/>
              <a:ahLst/>
              <a:cxnLst/>
              <a:rect l="l" t="t" r="r" b="b"/>
              <a:pathLst>
                <a:path w="2828925" h="476250" extrusionOk="0">
                  <a:moveTo>
                    <a:pt x="2828925" y="476250"/>
                  </a:moveTo>
                  <a:lnTo>
                    <a:pt x="0" y="476250"/>
                  </a:lnTo>
                  <a:lnTo>
                    <a:pt x="0" y="0"/>
                  </a:lnTo>
                  <a:lnTo>
                    <a:pt x="2828925" y="0"/>
                  </a:lnTo>
                  <a:lnTo>
                    <a:pt x="2828925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466725"/>
                  </a:lnTo>
                  <a:lnTo>
                    <a:pt x="4762" y="466725"/>
                  </a:lnTo>
                  <a:lnTo>
                    <a:pt x="9525" y="471487"/>
                  </a:lnTo>
                  <a:lnTo>
                    <a:pt x="2828925" y="471487"/>
                  </a:lnTo>
                  <a:lnTo>
                    <a:pt x="2828925" y="476250"/>
                  </a:lnTo>
                  <a:close/>
                </a:path>
                <a:path w="2828925" h="476250" extrusionOk="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2828925" h="476250" extrusionOk="0">
                  <a:moveTo>
                    <a:pt x="2819400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2819400" y="4762"/>
                  </a:lnTo>
                  <a:lnTo>
                    <a:pt x="2819400" y="9525"/>
                  </a:lnTo>
                  <a:close/>
                </a:path>
                <a:path w="2828925" h="476250" extrusionOk="0">
                  <a:moveTo>
                    <a:pt x="2819400" y="471487"/>
                  </a:moveTo>
                  <a:lnTo>
                    <a:pt x="2819400" y="4762"/>
                  </a:lnTo>
                  <a:lnTo>
                    <a:pt x="2824162" y="9525"/>
                  </a:lnTo>
                  <a:lnTo>
                    <a:pt x="2828925" y="9525"/>
                  </a:lnTo>
                  <a:lnTo>
                    <a:pt x="2828925" y="466725"/>
                  </a:lnTo>
                  <a:lnTo>
                    <a:pt x="2824162" y="466725"/>
                  </a:lnTo>
                  <a:lnTo>
                    <a:pt x="2819400" y="471487"/>
                  </a:lnTo>
                  <a:close/>
                </a:path>
                <a:path w="2828925" h="476250" extrusionOk="0">
                  <a:moveTo>
                    <a:pt x="2828925" y="9525"/>
                  </a:moveTo>
                  <a:lnTo>
                    <a:pt x="2824162" y="9525"/>
                  </a:lnTo>
                  <a:lnTo>
                    <a:pt x="2819400" y="4762"/>
                  </a:lnTo>
                  <a:lnTo>
                    <a:pt x="2828925" y="4762"/>
                  </a:lnTo>
                  <a:lnTo>
                    <a:pt x="2828925" y="9525"/>
                  </a:lnTo>
                  <a:close/>
                </a:path>
                <a:path w="2828925" h="476250" extrusionOk="0">
                  <a:moveTo>
                    <a:pt x="9525" y="471487"/>
                  </a:moveTo>
                  <a:lnTo>
                    <a:pt x="4762" y="466725"/>
                  </a:lnTo>
                  <a:lnTo>
                    <a:pt x="9525" y="466725"/>
                  </a:lnTo>
                  <a:lnTo>
                    <a:pt x="9525" y="471487"/>
                  </a:lnTo>
                  <a:close/>
                </a:path>
                <a:path w="2828925" h="476250" extrusionOk="0">
                  <a:moveTo>
                    <a:pt x="2819400" y="471487"/>
                  </a:moveTo>
                  <a:lnTo>
                    <a:pt x="9525" y="471487"/>
                  </a:lnTo>
                  <a:lnTo>
                    <a:pt x="9525" y="466725"/>
                  </a:lnTo>
                  <a:lnTo>
                    <a:pt x="2819400" y="466725"/>
                  </a:lnTo>
                  <a:lnTo>
                    <a:pt x="2819400" y="471487"/>
                  </a:lnTo>
                  <a:close/>
                </a:path>
                <a:path w="2828925" h="476250" extrusionOk="0">
                  <a:moveTo>
                    <a:pt x="2828925" y="471487"/>
                  </a:moveTo>
                  <a:lnTo>
                    <a:pt x="2819400" y="471487"/>
                  </a:lnTo>
                  <a:lnTo>
                    <a:pt x="2824162" y="466725"/>
                  </a:lnTo>
                  <a:lnTo>
                    <a:pt x="2828925" y="466725"/>
                  </a:lnTo>
                  <a:lnTo>
                    <a:pt x="2828925" y="4714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6"/>
          <p:cNvSpPr txBox="1"/>
          <p:nvPr/>
        </p:nvSpPr>
        <p:spPr>
          <a:xfrm>
            <a:off x="6324600" y="3468623"/>
            <a:ext cx="2819400" cy="76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300" rIns="0" bIns="0" anchor="t" anchorCtr="0">
            <a:spAutoFit/>
          </a:bodyPr>
          <a:lstStyle/>
          <a:p>
            <a:pPr marL="155575"/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	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Information</a:t>
            </a:r>
            <a:endParaRPr lang="en-US" sz="24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55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5807968" y="2852936"/>
            <a:ext cx="610235" cy="1447800"/>
          </a:xfrm>
          <a:custGeom>
            <a:avLst/>
            <a:gdLst/>
            <a:ahLst/>
            <a:cxnLst/>
            <a:rect l="l" t="t" r="r" b="b"/>
            <a:pathLst>
              <a:path w="610235" h="1447800" extrusionOk="0">
                <a:moveTo>
                  <a:pt x="146392" y="12700"/>
                </a:moveTo>
                <a:lnTo>
                  <a:pt x="75793" y="12700"/>
                </a:lnTo>
                <a:lnTo>
                  <a:pt x="61048" y="0"/>
                </a:lnTo>
                <a:lnTo>
                  <a:pt x="133134" y="0"/>
                </a:lnTo>
                <a:lnTo>
                  <a:pt x="146392" y="12700"/>
                </a:lnTo>
                <a:close/>
              </a:path>
              <a:path w="610235" h="1447800" extrusionOk="0">
                <a:moveTo>
                  <a:pt x="195478" y="25400"/>
                </a:moveTo>
                <a:lnTo>
                  <a:pt x="157048" y="25400"/>
                </a:lnTo>
                <a:lnTo>
                  <a:pt x="144284" y="12700"/>
                </a:lnTo>
                <a:lnTo>
                  <a:pt x="183832" y="12700"/>
                </a:lnTo>
                <a:lnTo>
                  <a:pt x="195478" y="25400"/>
                </a:lnTo>
                <a:close/>
              </a:path>
              <a:path w="610235" h="1447800" extrusionOk="0">
                <a:moveTo>
                  <a:pt x="227647" y="38100"/>
                </a:moveTo>
                <a:lnTo>
                  <a:pt x="203441" y="38100"/>
                </a:lnTo>
                <a:lnTo>
                  <a:pt x="192392" y="25400"/>
                </a:lnTo>
                <a:lnTo>
                  <a:pt x="217398" y="25400"/>
                </a:lnTo>
                <a:lnTo>
                  <a:pt x="227647" y="38100"/>
                </a:lnTo>
                <a:close/>
              </a:path>
              <a:path w="610235" h="1447800" extrusionOk="0">
                <a:moveTo>
                  <a:pt x="255117" y="50800"/>
                </a:moveTo>
                <a:lnTo>
                  <a:pt x="233273" y="50800"/>
                </a:lnTo>
                <a:lnTo>
                  <a:pt x="223685" y="38100"/>
                </a:lnTo>
                <a:lnTo>
                  <a:pt x="246443" y="38100"/>
                </a:lnTo>
                <a:lnTo>
                  <a:pt x="255117" y="50800"/>
                </a:lnTo>
                <a:close/>
              </a:path>
              <a:path w="610235" h="1447800" extrusionOk="0">
                <a:moveTo>
                  <a:pt x="270979" y="63500"/>
                </a:moveTo>
                <a:lnTo>
                  <a:pt x="258216" y="63500"/>
                </a:lnTo>
                <a:lnTo>
                  <a:pt x="250291" y="50800"/>
                </a:lnTo>
                <a:lnTo>
                  <a:pt x="263423" y="50800"/>
                </a:lnTo>
                <a:lnTo>
                  <a:pt x="270979" y="63500"/>
                </a:lnTo>
                <a:close/>
              </a:path>
              <a:path w="610235" h="1447800" extrusionOk="0">
                <a:moveTo>
                  <a:pt x="289979" y="76200"/>
                </a:moveTo>
                <a:lnTo>
                  <a:pt x="271881" y="76200"/>
                </a:lnTo>
                <a:lnTo>
                  <a:pt x="265150" y="63500"/>
                </a:lnTo>
                <a:lnTo>
                  <a:pt x="284276" y="63500"/>
                </a:lnTo>
                <a:lnTo>
                  <a:pt x="289979" y="76200"/>
                </a:lnTo>
                <a:close/>
              </a:path>
              <a:path w="610235" h="1447800" extrusionOk="0">
                <a:moveTo>
                  <a:pt x="299313" y="88900"/>
                </a:moveTo>
                <a:lnTo>
                  <a:pt x="287528" y="88900"/>
                </a:lnTo>
                <a:lnTo>
                  <a:pt x="282740" y="76200"/>
                </a:lnTo>
                <a:lnTo>
                  <a:pt x="295021" y="76200"/>
                </a:lnTo>
                <a:lnTo>
                  <a:pt x="299313" y="88900"/>
                </a:lnTo>
                <a:close/>
              </a:path>
              <a:path w="610235" h="1447800" extrusionOk="0">
                <a:moveTo>
                  <a:pt x="304380" y="101600"/>
                </a:moveTo>
                <a:lnTo>
                  <a:pt x="294487" y="101600"/>
                </a:lnTo>
                <a:lnTo>
                  <a:pt x="292874" y="88900"/>
                </a:lnTo>
                <a:lnTo>
                  <a:pt x="302945" y="88900"/>
                </a:lnTo>
                <a:lnTo>
                  <a:pt x="304380" y="101600"/>
                </a:lnTo>
                <a:close/>
              </a:path>
              <a:path w="610235" h="1447800" extrusionOk="0">
                <a:moveTo>
                  <a:pt x="298704" y="114300"/>
                </a:moveTo>
                <a:lnTo>
                  <a:pt x="297827" y="101600"/>
                </a:lnTo>
                <a:lnTo>
                  <a:pt x="298627" y="101600"/>
                </a:lnTo>
                <a:lnTo>
                  <a:pt x="298704" y="114300"/>
                </a:lnTo>
                <a:close/>
              </a:path>
              <a:path w="610235" h="1447800" extrusionOk="0">
                <a:moveTo>
                  <a:pt x="308610" y="114300"/>
                </a:moveTo>
                <a:lnTo>
                  <a:pt x="299313" y="114300"/>
                </a:lnTo>
                <a:lnTo>
                  <a:pt x="298627" y="101600"/>
                </a:lnTo>
                <a:lnTo>
                  <a:pt x="307924" y="101600"/>
                </a:lnTo>
                <a:lnTo>
                  <a:pt x="308610" y="114300"/>
                </a:lnTo>
                <a:close/>
              </a:path>
              <a:path w="610235" h="1447800" extrusionOk="0">
                <a:moveTo>
                  <a:pt x="309714" y="609600"/>
                </a:moveTo>
                <a:lnTo>
                  <a:pt x="300189" y="609600"/>
                </a:lnTo>
                <a:lnTo>
                  <a:pt x="300088" y="114300"/>
                </a:lnTo>
                <a:lnTo>
                  <a:pt x="309613" y="114300"/>
                </a:lnTo>
                <a:lnTo>
                  <a:pt x="309714" y="609600"/>
                </a:lnTo>
                <a:close/>
              </a:path>
              <a:path w="610235" h="1447800" extrusionOk="0">
                <a:moveTo>
                  <a:pt x="312851" y="622300"/>
                </a:moveTo>
                <a:lnTo>
                  <a:pt x="302806" y="622300"/>
                </a:lnTo>
                <a:lnTo>
                  <a:pt x="301777" y="609600"/>
                </a:lnTo>
                <a:lnTo>
                  <a:pt x="311785" y="609600"/>
                </a:lnTo>
                <a:lnTo>
                  <a:pt x="312851" y="622300"/>
                </a:lnTo>
                <a:close/>
              </a:path>
              <a:path w="610235" h="1447800" extrusionOk="0">
                <a:moveTo>
                  <a:pt x="318503" y="635000"/>
                </a:moveTo>
                <a:lnTo>
                  <a:pt x="308483" y="635000"/>
                </a:lnTo>
                <a:lnTo>
                  <a:pt x="306755" y="622300"/>
                </a:lnTo>
                <a:lnTo>
                  <a:pt x="316712" y="622300"/>
                </a:lnTo>
                <a:lnTo>
                  <a:pt x="318503" y="635000"/>
                </a:lnTo>
                <a:close/>
              </a:path>
              <a:path w="610235" h="1447800" extrusionOk="0">
                <a:moveTo>
                  <a:pt x="332181" y="647700"/>
                </a:moveTo>
                <a:lnTo>
                  <a:pt x="319722" y="647700"/>
                </a:lnTo>
                <a:lnTo>
                  <a:pt x="314680" y="635000"/>
                </a:lnTo>
                <a:lnTo>
                  <a:pt x="326720" y="635000"/>
                </a:lnTo>
                <a:lnTo>
                  <a:pt x="332181" y="647700"/>
                </a:lnTo>
                <a:close/>
              </a:path>
              <a:path w="610235" h="1447800" extrusionOk="0">
                <a:moveTo>
                  <a:pt x="344550" y="660400"/>
                </a:moveTo>
                <a:lnTo>
                  <a:pt x="331774" y="660400"/>
                </a:lnTo>
                <a:lnTo>
                  <a:pt x="325424" y="647700"/>
                </a:lnTo>
                <a:lnTo>
                  <a:pt x="337820" y="647700"/>
                </a:lnTo>
                <a:lnTo>
                  <a:pt x="344550" y="660400"/>
                </a:lnTo>
                <a:close/>
              </a:path>
              <a:path w="610235" h="1447800" extrusionOk="0">
                <a:moveTo>
                  <a:pt x="367715" y="673100"/>
                </a:moveTo>
                <a:lnTo>
                  <a:pt x="346278" y="673100"/>
                </a:lnTo>
                <a:lnTo>
                  <a:pt x="338721" y="660400"/>
                </a:lnTo>
                <a:lnTo>
                  <a:pt x="359219" y="660400"/>
                </a:lnTo>
                <a:lnTo>
                  <a:pt x="367715" y="673100"/>
                </a:lnTo>
                <a:close/>
              </a:path>
              <a:path w="610235" h="1447800" extrusionOk="0">
                <a:moveTo>
                  <a:pt x="395947" y="685800"/>
                </a:moveTo>
                <a:lnTo>
                  <a:pt x="372313" y="685800"/>
                </a:lnTo>
                <a:lnTo>
                  <a:pt x="363093" y="673100"/>
                </a:lnTo>
                <a:lnTo>
                  <a:pt x="385864" y="673100"/>
                </a:lnTo>
                <a:lnTo>
                  <a:pt x="395947" y="685800"/>
                </a:lnTo>
                <a:close/>
              </a:path>
              <a:path w="610235" h="1447800" extrusionOk="0">
                <a:moveTo>
                  <a:pt x="428701" y="698500"/>
                </a:moveTo>
                <a:lnTo>
                  <a:pt x="403034" y="698500"/>
                </a:lnTo>
                <a:lnTo>
                  <a:pt x="392303" y="685800"/>
                </a:lnTo>
                <a:lnTo>
                  <a:pt x="417182" y="685800"/>
                </a:lnTo>
                <a:lnTo>
                  <a:pt x="428701" y="698500"/>
                </a:lnTo>
                <a:close/>
              </a:path>
              <a:path w="610235" h="1447800" extrusionOk="0">
                <a:moveTo>
                  <a:pt x="478459" y="711200"/>
                </a:moveTo>
                <a:lnTo>
                  <a:pt x="437946" y="711200"/>
                </a:lnTo>
                <a:lnTo>
                  <a:pt x="425869" y="698500"/>
                </a:lnTo>
                <a:lnTo>
                  <a:pt x="465315" y="698500"/>
                </a:lnTo>
                <a:lnTo>
                  <a:pt x="478459" y="711200"/>
                </a:lnTo>
                <a:close/>
              </a:path>
              <a:path w="610235" h="1447800" extrusionOk="0">
                <a:moveTo>
                  <a:pt x="609701" y="723900"/>
                </a:moveTo>
                <a:lnTo>
                  <a:pt x="504113" y="723900"/>
                </a:lnTo>
                <a:lnTo>
                  <a:pt x="490169" y="711200"/>
                </a:lnTo>
                <a:lnTo>
                  <a:pt x="594017" y="711200"/>
                </a:lnTo>
                <a:lnTo>
                  <a:pt x="609701" y="723900"/>
                </a:lnTo>
                <a:close/>
              </a:path>
              <a:path w="610235" h="1447800" extrusionOk="0">
                <a:moveTo>
                  <a:pt x="533908" y="736600"/>
                </a:moveTo>
                <a:lnTo>
                  <a:pt x="463423" y="736600"/>
                </a:lnTo>
                <a:lnTo>
                  <a:pt x="476669" y="723900"/>
                </a:lnTo>
                <a:lnTo>
                  <a:pt x="548652" y="723900"/>
                </a:lnTo>
                <a:lnTo>
                  <a:pt x="533908" y="736600"/>
                </a:lnTo>
                <a:close/>
              </a:path>
              <a:path w="610235" h="1447800" extrusionOk="0">
                <a:moveTo>
                  <a:pt x="452653" y="749300"/>
                </a:moveTo>
                <a:lnTo>
                  <a:pt x="414350" y="749300"/>
                </a:lnTo>
                <a:lnTo>
                  <a:pt x="425869" y="736600"/>
                </a:lnTo>
                <a:lnTo>
                  <a:pt x="465416" y="736600"/>
                </a:lnTo>
                <a:lnTo>
                  <a:pt x="452653" y="749300"/>
                </a:lnTo>
                <a:close/>
              </a:path>
              <a:path w="610235" h="1447800" extrusionOk="0">
                <a:moveTo>
                  <a:pt x="406260" y="762000"/>
                </a:moveTo>
                <a:lnTo>
                  <a:pt x="382206" y="762000"/>
                </a:lnTo>
                <a:lnTo>
                  <a:pt x="392442" y="749300"/>
                </a:lnTo>
                <a:lnTo>
                  <a:pt x="417309" y="749300"/>
                </a:lnTo>
                <a:lnTo>
                  <a:pt x="406260" y="762000"/>
                </a:lnTo>
                <a:close/>
              </a:path>
              <a:path w="610235" h="1447800" extrusionOk="0">
                <a:moveTo>
                  <a:pt x="376428" y="774700"/>
                </a:moveTo>
                <a:lnTo>
                  <a:pt x="354584" y="774700"/>
                </a:lnTo>
                <a:lnTo>
                  <a:pt x="363258" y="762000"/>
                </a:lnTo>
                <a:lnTo>
                  <a:pt x="386016" y="762000"/>
                </a:lnTo>
                <a:lnTo>
                  <a:pt x="376428" y="774700"/>
                </a:lnTo>
                <a:close/>
              </a:path>
              <a:path w="610235" h="1447800" extrusionOk="0">
                <a:moveTo>
                  <a:pt x="351485" y="787400"/>
                </a:moveTo>
                <a:lnTo>
                  <a:pt x="338937" y="787400"/>
                </a:lnTo>
                <a:lnTo>
                  <a:pt x="346481" y="774700"/>
                </a:lnTo>
                <a:lnTo>
                  <a:pt x="359410" y="774700"/>
                </a:lnTo>
                <a:lnTo>
                  <a:pt x="351485" y="787400"/>
                </a:lnTo>
                <a:close/>
              </a:path>
              <a:path w="610235" h="1447800" extrusionOk="0">
                <a:moveTo>
                  <a:pt x="337820" y="800100"/>
                </a:moveTo>
                <a:lnTo>
                  <a:pt x="319722" y="800100"/>
                </a:lnTo>
                <a:lnTo>
                  <a:pt x="325666" y="787400"/>
                </a:lnTo>
                <a:lnTo>
                  <a:pt x="344550" y="787400"/>
                </a:lnTo>
                <a:lnTo>
                  <a:pt x="337820" y="800100"/>
                </a:lnTo>
                <a:close/>
              </a:path>
              <a:path w="610235" h="1447800" extrusionOk="0">
                <a:moveTo>
                  <a:pt x="322173" y="812800"/>
                </a:moveTo>
                <a:lnTo>
                  <a:pt x="310388" y="812800"/>
                </a:lnTo>
                <a:lnTo>
                  <a:pt x="314680" y="800100"/>
                </a:lnTo>
                <a:lnTo>
                  <a:pt x="326961" y="800100"/>
                </a:lnTo>
                <a:lnTo>
                  <a:pt x="322173" y="812800"/>
                </a:lnTo>
                <a:close/>
              </a:path>
              <a:path w="610235" h="1447800" extrusionOk="0">
                <a:moveTo>
                  <a:pt x="315213" y="825500"/>
                </a:moveTo>
                <a:lnTo>
                  <a:pt x="305320" y="825500"/>
                </a:lnTo>
                <a:lnTo>
                  <a:pt x="306870" y="812800"/>
                </a:lnTo>
                <a:lnTo>
                  <a:pt x="316826" y="812800"/>
                </a:lnTo>
                <a:lnTo>
                  <a:pt x="315213" y="825500"/>
                </a:lnTo>
                <a:close/>
              </a:path>
              <a:path w="610235" h="1447800" extrusionOk="0">
                <a:moveTo>
                  <a:pt x="310388" y="838200"/>
                </a:moveTo>
                <a:lnTo>
                  <a:pt x="301091" y="838200"/>
                </a:lnTo>
                <a:lnTo>
                  <a:pt x="301853" y="825500"/>
                </a:lnTo>
                <a:lnTo>
                  <a:pt x="311073" y="825500"/>
                </a:lnTo>
                <a:lnTo>
                  <a:pt x="310388" y="838200"/>
                </a:lnTo>
                <a:close/>
              </a:path>
              <a:path w="610235" h="1447800" extrusionOk="0">
                <a:moveTo>
                  <a:pt x="310997" y="838200"/>
                </a:moveTo>
                <a:lnTo>
                  <a:pt x="311073" y="825500"/>
                </a:lnTo>
                <a:lnTo>
                  <a:pt x="311873" y="825500"/>
                </a:lnTo>
                <a:lnTo>
                  <a:pt x="310997" y="838200"/>
                </a:lnTo>
                <a:close/>
              </a:path>
              <a:path w="610235" h="1447800" extrusionOk="0">
                <a:moveTo>
                  <a:pt x="309511" y="1333500"/>
                </a:moveTo>
                <a:lnTo>
                  <a:pt x="299986" y="1333500"/>
                </a:lnTo>
                <a:lnTo>
                  <a:pt x="300088" y="838200"/>
                </a:lnTo>
                <a:lnTo>
                  <a:pt x="309613" y="838200"/>
                </a:lnTo>
                <a:lnTo>
                  <a:pt x="309511" y="1333500"/>
                </a:lnTo>
                <a:close/>
              </a:path>
              <a:path w="610235" h="1447800" extrusionOk="0">
                <a:moveTo>
                  <a:pt x="306895" y="1346200"/>
                </a:moveTo>
                <a:lnTo>
                  <a:pt x="296849" y="1346200"/>
                </a:lnTo>
                <a:lnTo>
                  <a:pt x="297916" y="1333500"/>
                </a:lnTo>
                <a:lnTo>
                  <a:pt x="307848" y="1333500"/>
                </a:lnTo>
                <a:lnTo>
                  <a:pt x="306895" y="1346200"/>
                </a:lnTo>
                <a:close/>
              </a:path>
              <a:path w="610235" h="1447800" extrusionOk="0">
                <a:moveTo>
                  <a:pt x="301104" y="1358900"/>
                </a:moveTo>
                <a:lnTo>
                  <a:pt x="291198" y="1358900"/>
                </a:lnTo>
                <a:lnTo>
                  <a:pt x="292988" y="1346200"/>
                </a:lnTo>
                <a:lnTo>
                  <a:pt x="302831" y="1346200"/>
                </a:lnTo>
                <a:lnTo>
                  <a:pt x="301104" y="1358900"/>
                </a:lnTo>
                <a:close/>
              </a:path>
              <a:path w="610235" h="1447800" extrusionOk="0">
                <a:moveTo>
                  <a:pt x="289979" y="1371600"/>
                </a:moveTo>
                <a:lnTo>
                  <a:pt x="277520" y="1371600"/>
                </a:lnTo>
                <a:lnTo>
                  <a:pt x="282981" y="1358900"/>
                </a:lnTo>
                <a:lnTo>
                  <a:pt x="295021" y="1358900"/>
                </a:lnTo>
                <a:lnTo>
                  <a:pt x="289979" y="1371600"/>
                </a:lnTo>
                <a:close/>
              </a:path>
              <a:path w="610235" h="1447800" extrusionOk="0">
                <a:moveTo>
                  <a:pt x="277710" y="1384300"/>
                </a:moveTo>
                <a:lnTo>
                  <a:pt x="265150" y="1384300"/>
                </a:lnTo>
                <a:lnTo>
                  <a:pt x="271881" y="1371600"/>
                </a:lnTo>
                <a:lnTo>
                  <a:pt x="284035" y="1371600"/>
                </a:lnTo>
                <a:lnTo>
                  <a:pt x="277710" y="1384300"/>
                </a:lnTo>
                <a:close/>
              </a:path>
              <a:path w="610235" h="1447800" extrusionOk="0">
                <a:moveTo>
                  <a:pt x="263220" y="1397000"/>
                </a:moveTo>
                <a:lnTo>
                  <a:pt x="241985" y="1397000"/>
                </a:lnTo>
                <a:lnTo>
                  <a:pt x="250482" y="1384300"/>
                </a:lnTo>
                <a:lnTo>
                  <a:pt x="270763" y="1384300"/>
                </a:lnTo>
                <a:lnTo>
                  <a:pt x="263220" y="1397000"/>
                </a:lnTo>
                <a:close/>
              </a:path>
              <a:path w="610235" h="1447800" extrusionOk="0">
                <a:moveTo>
                  <a:pt x="237223" y="1409700"/>
                </a:moveTo>
                <a:lnTo>
                  <a:pt x="213753" y="1409700"/>
                </a:lnTo>
                <a:lnTo>
                  <a:pt x="223837" y="1397000"/>
                </a:lnTo>
                <a:lnTo>
                  <a:pt x="246443" y="1397000"/>
                </a:lnTo>
                <a:lnTo>
                  <a:pt x="237223" y="1409700"/>
                </a:lnTo>
                <a:close/>
              </a:path>
              <a:path w="610235" h="1447800" extrusionOk="0">
                <a:moveTo>
                  <a:pt x="206540" y="1422400"/>
                </a:moveTo>
                <a:lnTo>
                  <a:pt x="181000" y="1422400"/>
                </a:lnTo>
                <a:lnTo>
                  <a:pt x="192519" y="1409700"/>
                </a:lnTo>
                <a:lnTo>
                  <a:pt x="217258" y="1409700"/>
                </a:lnTo>
                <a:lnTo>
                  <a:pt x="206540" y="1422400"/>
                </a:lnTo>
                <a:close/>
              </a:path>
              <a:path w="610235" h="1447800" extrusionOk="0">
                <a:moveTo>
                  <a:pt x="171640" y="1435100"/>
                </a:moveTo>
                <a:lnTo>
                  <a:pt x="131241" y="1435100"/>
                </a:lnTo>
                <a:lnTo>
                  <a:pt x="144386" y="1422400"/>
                </a:lnTo>
                <a:lnTo>
                  <a:pt x="183705" y="1422400"/>
                </a:lnTo>
                <a:lnTo>
                  <a:pt x="171640" y="1435100"/>
                </a:lnTo>
                <a:close/>
              </a:path>
              <a:path w="610235" h="1447800" extrusionOk="0">
                <a:moveTo>
                  <a:pt x="105486" y="1447800"/>
                </a:moveTo>
                <a:lnTo>
                  <a:pt x="0" y="1447800"/>
                </a:lnTo>
                <a:lnTo>
                  <a:pt x="15684" y="1435100"/>
                </a:lnTo>
                <a:lnTo>
                  <a:pt x="119430" y="1435100"/>
                </a:lnTo>
                <a:lnTo>
                  <a:pt x="105486" y="1447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5638800" y="46863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 extrusionOk="0">
                <a:moveTo>
                  <a:pt x="533400" y="76200"/>
                </a:moveTo>
                <a:lnTo>
                  <a:pt x="533400" y="0"/>
                </a:lnTo>
                <a:lnTo>
                  <a:pt x="600075" y="33337"/>
                </a:lnTo>
                <a:lnTo>
                  <a:pt x="552450" y="33337"/>
                </a:lnTo>
                <a:lnTo>
                  <a:pt x="552450" y="42862"/>
                </a:lnTo>
                <a:lnTo>
                  <a:pt x="600075" y="42862"/>
                </a:lnTo>
                <a:lnTo>
                  <a:pt x="533400" y="76200"/>
                </a:lnTo>
                <a:close/>
              </a:path>
              <a:path w="609600" h="76200" extrusionOk="0">
                <a:moveTo>
                  <a:pt x="533400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533400" y="33337"/>
                </a:lnTo>
                <a:lnTo>
                  <a:pt x="533400" y="42862"/>
                </a:lnTo>
                <a:close/>
              </a:path>
              <a:path w="609600" h="76200" extrusionOk="0">
                <a:moveTo>
                  <a:pt x="600075" y="42862"/>
                </a:moveTo>
                <a:lnTo>
                  <a:pt x="552450" y="42862"/>
                </a:lnTo>
                <a:lnTo>
                  <a:pt x="552450" y="33337"/>
                </a:lnTo>
                <a:lnTo>
                  <a:pt x="600075" y="33337"/>
                </a:lnTo>
                <a:lnTo>
                  <a:pt x="609600" y="38100"/>
                </a:lnTo>
                <a:lnTo>
                  <a:pt x="600075" y="428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" name="Google Shape;126;p6"/>
          <p:cNvGrpSpPr/>
          <p:nvPr/>
        </p:nvGrpSpPr>
        <p:grpSpPr>
          <a:xfrm>
            <a:off x="6319837" y="4262437"/>
            <a:ext cx="2828925" cy="841375"/>
            <a:chOff x="4795837" y="4262437"/>
            <a:chExt cx="2828925" cy="841375"/>
          </a:xfrm>
        </p:grpSpPr>
        <p:sp>
          <p:nvSpPr>
            <p:cNvPr id="127" name="Google Shape;127;p6"/>
            <p:cNvSpPr/>
            <p:nvPr/>
          </p:nvSpPr>
          <p:spPr>
            <a:xfrm>
              <a:off x="4800600" y="4267200"/>
              <a:ext cx="2819400" cy="832485"/>
            </a:xfrm>
            <a:custGeom>
              <a:avLst/>
              <a:gdLst/>
              <a:ahLst/>
              <a:cxnLst/>
              <a:rect l="l" t="t" r="r" b="b"/>
              <a:pathLst>
                <a:path w="2819400" h="832485" extrusionOk="0">
                  <a:moveTo>
                    <a:pt x="2819400" y="832103"/>
                  </a:moveTo>
                  <a:lnTo>
                    <a:pt x="0" y="832103"/>
                  </a:lnTo>
                  <a:lnTo>
                    <a:pt x="0" y="0"/>
                  </a:lnTo>
                  <a:lnTo>
                    <a:pt x="2819400" y="0"/>
                  </a:lnTo>
                  <a:lnTo>
                    <a:pt x="2819400" y="832103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795837" y="4262437"/>
              <a:ext cx="2828925" cy="841375"/>
            </a:xfrm>
            <a:custGeom>
              <a:avLst/>
              <a:gdLst/>
              <a:ahLst/>
              <a:cxnLst/>
              <a:rect l="l" t="t" r="r" b="b"/>
              <a:pathLst>
                <a:path w="2828925" h="841375" extrusionOk="0">
                  <a:moveTo>
                    <a:pt x="2828925" y="841375"/>
                  </a:moveTo>
                  <a:lnTo>
                    <a:pt x="0" y="841375"/>
                  </a:lnTo>
                  <a:lnTo>
                    <a:pt x="0" y="0"/>
                  </a:lnTo>
                  <a:lnTo>
                    <a:pt x="2828925" y="0"/>
                  </a:lnTo>
                  <a:lnTo>
                    <a:pt x="2828925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831850"/>
                  </a:lnTo>
                  <a:lnTo>
                    <a:pt x="4762" y="831850"/>
                  </a:lnTo>
                  <a:lnTo>
                    <a:pt x="9525" y="836612"/>
                  </a:lnTo>
                  <a:lnTo>
                    <a:pt x="2828925" y="836612"/>
                  </a:lnTo>
                  <a:lnTo>
                    <a:pt x="2828925" y="841375"/>
                  </a:lnTo>
                  <a:close/>
                </a:path>
                <a:path w="2828925" h="841375" extrusionOk="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2828925" h="841375" extrusionOk="0">
                  <a:moveTo>
                    <a:pt x="2819400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2819400" y="4762"/>
                  </a:lnTo>
                  <a:lnTo>
                    <a:pt x="2819400" y="9525"/>
                  </a:lnTo>
                  <a:close/>
                </a:path>
                <a:path w="2828925" h="841375" extrusionOk="0">
                  <a:moveTo>
                    <a:pt x="2819400" y="836612"/>
                  </a:moveTo>
                  <a:lnTo>
                    <a:pt x="2819400" y="4762"/>
                  </a:lnTo>
                  <a:lnTo>
                    <a:pt x="2824162" y="9525"/>
                  </a:lnTo>
                  <a:lnTo>
                    <a:pt x="2828925" y="9525"/>
                  </a:lnTo>
                  <a:lnTo>
                    <a:pt x="2828925" y="831850"/>
                  </a:lnTo>
                  <a:lnTo>
                    <a:pt x="2824162" y="831850"/>
                  </a:lnTo>
                  <a:lnTo>
                    <a:pt x="2819400" y="836612"/>
                  </a:lnTo>
                  <a:close/>
                </a:path>
                <a:path w="2828925" h="841375" extrusionOk="0">
                  <a:moveTo>
                    <a:pt x="2828925" y="9525"/>
                  </a:moveTo>
                  <a:lnTo>
                    <a:pt x="2824162" y="9525"/>
                  </a:lnTo>
                  <a:lnTo>
                    <a:pt x="2819400" y="4762"/>
                  </a:lnTo>
                  <a:lnTo>
                    <a:pt x="2828925" y="4762"/>
                  </a:lnTo>
                  <a:lnTo>
                    <a:pt x="2828925" y="9525"/>
                  </a:lnTo>
                  <a:close/>
                </a:path>
                <a:path w="2828925" h="841375" extrusionOk="0">
                  <a:moveTo>
                    <a:pt x="9525" y="836612"/>
                  </a:moveTo>
                  <a:lnTo>
                    <a:pt x="4762" y="831850"/>
                  </a:lnTo>
                  <a:lnTo>
                    <a:pt x="9525" y="831850"/>
                  </a:lnTo>
                  <a:lnTo>
                    <a:pt x="9525" y="836612"/>
                  </a:lnTo>
                  <a:close/>
                </a:path>
                <a:path w="2828925" h="841375" extrusionOk="0">
                  <a:moveTo>
                    <a:pt x="2819400" y="836612"/>
                  </a:moveTo>
                  <a:lnTo>
                    <a:pt x="9525" y="836612"/>
                  </a:lnTo>
                  <a:lnTo>
                    <a:pt x="9525" y="831850"/>
                  </a:lnTo>
                  <a:lnTo>
                    <a:pt x="2819400" y="831850"/>
                  </a:lnTo>
                  <a:lnTo>
                    <a:pt x="2819400" y="836612"/>
                  </a:lnTo>
                  <a:close/>
                </a:path>
                <a:path w="2828925" h="841375" extrusionOk="0">
                  <a:moveTo>
                    <a:pt x="2828925" y="836612"/>
                  </a:moveTo>
                  <a:lnTo>
                    <a:pt x="2819400" y="836612"/>
                  </a:lnTo>
                  <a:lnTo>
                    <a:pt x="2824162" y="831850"/>
                  </a:lnTo>
                  <a:lnTo>
                    <a:pt x="2828925" y="831850"/>
                  </a:lnTo>
                  <a:lnTo>
                    <a:pt x="2828925" y="8366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6"/>
          <p:cNvSpPr txBox="1"/>
          <p:nvPr/>
        </p:nvSpPr>
        <p:spPr>
          <a:xfrm>
            <a:off x="6324600" y="4267200"/>
            <a:ext cx="2819400" cy="765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300" rIns="0" bIns="0" anchor="t" anchorCtr="0">
            <a:spAutoFit/>
          </a:bodyPr>
          <a:lstStyle/>
          <a:p>
            <a:pPr marL="190500" marR="184150" lvl="0" indent="1479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Coordinates How  Information is Used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6"/>
          <p:cNvSpPr txBox="1">
            <a:spLocks noGrp="1"/>
          </p:cNvSpPr>
          <p:nvPr>
            <p:ph type="sldNum" idx="12"/>
          </p:nvPr>
        </p:nvSpPr>
        <p:spPr>
          <a:xfrm>
            <a:off x="8610600" y="6431598"/>
            <a:ext cx="2743200" cy="21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875" rIns="0" bIns="0" anchor="t" anchorCtr="0">
            <a:spAutoFit/>
          </a:bodyPr>
          <a:lstStyle/>
          <a:p>
            <a:pPr marL="193040" marR="0" lvl="0" indent="0" algn="l" rtl="0">
              <a:lnSpc>
                <a:spcPct val="6888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193040" marR="0" lvl="0" indent="0" algn="l" rtl="0">
                <a:lnSpc>
                  <a:spcPct val="6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2711624" y="404664"/>
            <a:ext cx="6083126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Functions of a computer</a:t>
            </a:r>
            <a:endParaRPr dirty="0"/>
          </a:p>
        </p:txBody>
      </p:sp>
      <p:sp>
        <p:nvSpPr>
          <p:cNvPr id="136" name="Google Shape;136;p7"/>
          <p:cNvSpPr txBox="1">
            <a:spLocks noGrp="1"/>
          </p:cNvSpPr>
          <p:nvPr>
            <p:ph type="sldNum" idx="12"/>
          </p:nvPr>
        </p:nvSpPr>
        <p:spPr>
          <a:xfrm>
            <a:off x="8610600" y="6431598"/>
            <a:ext cx="2743200" cy="21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875" rIns="0" bIns="0" anchor="t" anchorCtr="0">
            <a:spAutoFit/>
          </a:bodyPr>
          <a:lstStyle/>
          <a:p>
            <a:pPr marL="193040" marR="0" lvl="0" indent="0" algn="l" rtl="0">
              <a:lnSpc>
                <a:spcPct val="6888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193040" marR="0" lvl="0" indent="0" algn="l" rtl="0">
                <a:lnSpc>
                  <a:spcPct val="6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2059940" y="1352829"/>
            <a:ext cx="8072755" cy="509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715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operations performed by a computer using the  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units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summarized as follows: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5080" lvl="0" indent="-342900" algn="just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accepts information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(program and data) through  input unit and transfers it to the memory.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5080" lvl="0" indent="-342900" algn="just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stored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memory is fetched, under  program control, into an arithmetic and logic unit for  processing.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5080" lvl="0" indent="-342900" algn="just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Processed information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leaves the computer through  an output unit.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5715" lvl="0" indent="-342900" algn="just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unit controls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activities taking place  inside a computer.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143000"/>
            <a:ext cx="8163116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 txBox="1">
            <a:spLocks noGrp="1"/>
          </p:cNvSpPr>
          <p:nvPr>
            <p:ph type="sldNum" idx="12"/>
          </p:nvPr>
        </p:nvSpPr>
        <p:spPr>
          <a:xfrm>
            <a:off x="8610600" y="6431598"/>
            <a:ext cx="2743200" cy="21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875" rIns="0" bIns="0" anchor="t" anchorCtr="0">
            <a:spAutoFit/>
          </a:bodyPr>
          <a:lstStyle/>
          <a:p>
            <a:pPr marL="193040" marR="0" lvl="0" indent="0" algn="l" rtl="0">
              <a:lnSpc>
                <a:spcPct val="6888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193040" marR="0" lvl="0" indent="0" algn="l" rtl="0">
                <a:lnSpc>
                  <a:spcPct val="6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>
            <a:spLocks noGrp="1"/>
          </p:cNvSpPr>
          <p:nvPr>
            <p:ph type="title"/>
          </p:nvPr>
        </p:nvSpPr>
        <p:spPr>
          <a:xfrm>
            <a:off x="1775520" y="260648"/>
            <a:ext cx="7389688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Arithmetic and logic unit (ALU)</a:t>
            </a:r>
            <a:endParaRPr dirty="0"/>
          </a:p>
        </p:txBody>
      </p:sp>
      <p:sp>
        <p:nvSpPr>
          <p:cNvPr id="149" name="Google Shape;149;p9"/>
          <p:cNvSpPr txBox="1"/>
          <p:nvPr/>
        </p:nvSpPr>
        <p:spPr>
          <a:xfrm>
            <a:off x="5981700" y="6442159"/>
            <a:ext cx="228600" cy="18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38100" marR="0" lvl="0" indent="0" algn="l" rtl="0">
                <a:lnSpc>
                  <a:spcPct val="117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1926272" y="1052737"/>
            <a:ext cx="8185784" cy="2874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125" rIns="0" bIns="0" anchor="t" anchorCtr="0">
            <a:spAutoFit/>
          </a:bodyPr>
          <a:lstStyle/>
          <a:p>
            <a:pPr marL="355600" marR="821055" lvl="0" indent="-3429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 are executed in the Arithmetic and  Logic Unit (ALU).</a:t>
            </a: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 operations such as addition, subtraction.</a:t>
            </a:r>
            <a:endParaRPr sz="17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 operations such as comparison of numbers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5080" lvl="0" indent="-342900" algn="l" rtl="0">
              <a:lnSpc>
                <a:spcPct val="108000"/>
              </a:lnSpc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to execute an instruction, operands need to  be brought into the ALU from the memory.</a:t>
            </a: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2383472" y="3958716"/>
            <a:ext cx="6381750" cy="110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1275" rIns="0" bIns="0" anchor="t" anchorCtr="0">
            <a:spAutoFit/>
          </a:bodyPr>
          <a:lstStyle/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</a:pPr>
            <a:r>
              <a:rPr lang="en-US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Operands are stored in </a:t>
            </a:r>
            <a:r>
              <a:rPr lang="en-US" sz="17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purpose registers </a:t>
            </a:r>
            <a:r>
              <a:rPr lang="en-US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 in the ALU.</a:t>
            </a:r>
            <a:endParaRPr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</a:pPr>
            <a:r>
              <a:rPr lang="en-US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times of general purpose registers are faster than the cache.</a:t>
            </a:r>
            <a:endParaRPr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1919536" y="4941168"/>
            <a:ext cx="8124190" cy="131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125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of the operations are stored back in the  memory or retained in the processor for immediate  use.</a:t>
            </a: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Office PowerPoint</Application>
  <PresentationFormat>Custom</PresentationFormat>
  <Paragraphs>95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Palatino Linotype</vt:lpstr>
      <vt:lpstr>Times New Roman</vt:lpstr>
      <vt:lpstr>Office Theme</vt:lpstr>
      <vt:lpstr>   21CSS201T COMPUTER ORGANIZATION AND ARCHITECTURE  UNIT-2 Topic : Functional Units of a Computer</vt:lpstr>
      <vt:lpstr>Slide 2</vt:lpstr>
      <vt:lpstr>FUNCTIONAL UNITS OF COMPUTER</vt:lpstr>
      <vt:lpstr>Slide 4</vt:lpstr>
      <vt:lpstr>What is a computer?</vt:lpstr>
      <vt:lpstr>Functions</vt:lpstr>
      <vt:lpstr>Functions of a computer</vt:lpstr>
      <vt:lpstr>Slide 8</vt:lpstr>
      <vt:lpstr>Arithmetic and logic unit (ALU)</vt:lpstr>
      <vt:lpstr>Output unit</vt:lpstr>
      <vt:lpstr>Control unit</vt:lpstr>
      <vt:lpstr>CPU (Central processing Unit)</vt:lpstr>
      <vt:lpstr>CONTROL UNIT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21CSS201T COMPUTER ORGANIZATION AND ARCHITECTURE  UNIT-2 Topic : Functional Units of a Computer</dc:title>
  <dc:creator>Padmini Panneerselvam</dc:creator>
  <cp:lastModifiedBy>Moganapriya Murugaanandam</cp:lastModifiedBy>
  <cp:revision>1</cp:revision>
  <dcterms:created xsi:type="dcterms:W3CDTF">2023-07-31T06:31:05Z</dcterms:created>
  <dcterms:modified xsi:type="dcterms:W3CDTF">2023-08-06T16:23:59Z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94670CF045A845E08744F974F0623076</vt:lpwstr>
  </property>
  <property fmtid="{D5CDD505-2E9C-101B-9397-08002B2CF9AE}" pid="3" name="KSOProductBuildVer">
    <vt:lpwstr>1033-11.2.0.11537</vt:lpwstr>
  </property>
</Properties>
</file>