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Palatino Linotype" pitchFamily="18" charset="0"/>
      <p:regular r:id="rId23"/>
      <p:bold r:id="rId24"/>
      <p:italic r:id="rId25"/>
      <p:boldItalic r:id="rId26"/>
    </p:embeddedFont>
    <p:embeddedFont>
      <p:font typeface="Helvetica Neue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9CF0544-2444-4948-8282-38A8CB424B0C}">
  <a:tblStyle styleId="{B9CF0544-2444-4948-8282-38A8CB424B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677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239" name="Google Shape;239;p15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200525" y="1252538"/>
            <a:ext cx="11839575" cy="6661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690" y="4343133"/>
            <a:ext cx="5486620" cy="4115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183" name="Google Shape;1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191" name="Google Shape;1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0504715" y="230188"/>
            <a:ext cx="1231640" cy="690465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623392" y="908720"/>
            <a:ext cx="11089232" cy="547260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684584" y="2564904"/>
            <a:ext cx="1059599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alatino Linotype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/>
            </a:r>
            <a:br>
              <a:rPr lang="en-US" sz="4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4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/>
            </a:r>
            <a:br>
              <a:rPr lang="en-US" sz="4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4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/>
            </a:r>
            <a:br>
              <a:rPr lang="en-US" sz="4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4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21CSS201T</a:t>
            </a:r>
            <a:br>
              <a:rPr lang="en-US" sz="4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4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COMPUTER ORGANIZATION AND ARCHITECTURE</a:t>
            </a:r>
            <a:br>
              <a:rPr lang="en-US" sz="4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4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/>
            </a:r>
            <a:br>
              <a:rPr lang="en-US" sz="4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4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UNIT-1</a:t>
            </a:r>
            <a:br>
              <a:rPr lang="en-US" sz="4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4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Topic : </a:t>
            </a:r>
            <a:r>
              <a:rPr lang="en-US" sz="4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Locations and Addresses</a:t>
            </a:r>
            <a:endParaRPr sz="4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695400" y="54868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MEMORY OPERATIONS</a:t>
            </a:r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body" idx="1"/>
          </p:nvPr>
        </p:nvSpPr>
        <p:spPr>
          <a:xfrm>
            <a:off x="609600" y="1951038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Today, </a:t>
            </a:r>
            <a:r>
              <a:rPr lang="en-US" sz="2400" b="1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general-purpose computers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use a set of instructions called a </a:t>
            </a:r>
            <a:r>
              <a:rPr lang="en-US" sz="2400" b="1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to process data.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 computer executes the program to create output data from input data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Both program instructions and data operands are stored in memory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Two basic operations requires in memory access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Load operation  (Read or Fetch)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-Contents of specified memory location are read by processor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Store operation  (Write)-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from the processor is stored in specified memory location</a:t>
            </a:r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>
            <a:spLocks noGrp="1"/>
          </p:cNvSpPr>
          <p:nvPr>
            <p:ph type="title"/>
          </p:nvPr>
        </p:nvSpPr>
        <p:spPr>
          <a:xfrm>
            <a:off x="609600" y="990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Assignment of Byte Address</a:t>
            </a:r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body" idx="1"/>
          </p:nvPr>
        </p:nvSpPr>
        <p:spPr>
          <a:xfrm>
            <a:off x="609600" y="231616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Big</a:t>
            </a:r>
            <a:r>
              <a:rPr lang="en-US"/>
              <a:t>-</a:t>
            </a:r>
            <a:r>
              <a:rPr lang="en-US" b="1"/>
              <a:t>endian</a:t>
            </a:r>
            <a:r>
              <a:rPr lang="en-US"/>
              <a:t> and </a:t>
            </a:r>
            <a:r>
              <a:rPr lang="en-US" b="1"/>
              <a:t>little</a:t>
            </a:r>
            <a:r>
              <a:rPr lang="en-US"/>
              <a:t>-</a:t>
            </a:r>
            <a:r>
              <a:rPr lang="en-US" b="1"/>
              <a:t>endian</a:t>
            </a:r>
            <a:r>
              <a:rPr lang="en-US"/>
              <a:t> are terms that describe the order in which a sequence of bytes are stored in computer </a:t>
            </a:r>
            <a:r>
              <a:rPr lang="en-US" b="1"/>
              <a:t>memory</a:t>
            </a:r>
            <a:r>
              <a:rPr lang="en-US"/>
              <a:t>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Big</a:t>
            </a:r>
            <a:r>
              <a:rPr lang="en-US"/>
              <a:t>-</a:t>
            </a:r>
            <a:r>
              <a:rPr lang="en-US" b="1"/>
              <a:t>endian</a:t>
            </a:r>
            <a:r>
              <a:rPr lang="en-US"/>
              <a:t> is an order in which the "</a:t>
            </a:r>
            <a:r>
              <a:rPr lang="en-US" b="1"/>
              <a:t>big</a:t>
            </a:r>
            <a:r>
              <a:rPr lang="en-US"/>
              <a:t>end" (most significant value in the sequence) is stored first (at the lowest storage address).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Little</a:t>
            </a:r>
            <a:r>
              <a:rPr lang="en-US"/>
              <a:t>-</a:t>
            </a:r>
            <a:r>
              <a:rPr lang="en-US" b="1"/>
              <a:t>endian</a:t>
            </a:r>
            <a:r>
              <a:rPr lang="en-US"/>
              <a:t> is an order in which the “</a:t>
            </a:r>
            <a:r>
              <a:rPr lang="en-US" b="1"/>
              <a:t>Little </a:t>
            </a:r>
            <a:r>
              <a:rPr lang="en-US"/>
              <a:t>end" (least significant value in the sequence) is stored first (at the lowest storage address).</a:t>
            </a:r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819275"/>
            <a:ext cx="9144000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Assignment of byte addresses</a:t>
            </a:r>
            <a:endParaRPr/>
          </a:p>
        </p:txBody>
      </p:sp>
      <p:sp>
        <p:nvSpPr>
          <p:cNvPr id="226" name="Google Shape;226;p26"/>
          <p:cNvSpPr txBox="1">
            <a:spLocks noGrp="1"/>
          </p:cNvSpPr>
          <p:nvPr>
            <p:ph type="body" idx="1"/>
          </p:nvPr>
        </p:nvSpPr>
        <p:spPr>
          <a:xfrm>
            <a:off x="406400" y="2011363"/>
            <a:ext cx="11785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 </a:t>
            </a:r>
            <a:r>
              <a:rPr lang="en-US" sz="2800"/>
              <a:t>Little Endian (e.g., in DEC, Intel)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800"/>
              <a:t>	» low order byte stored at lowest address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800"/>
              <a:t>	» byte0 byte1 byte2 byte3</a:t>
            </a:r>
            <a:endParaRPr/>
          </a:p>
          <a:p>
            <a:pPr marL="228600" lvl="0" indent="-6413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Eg: 46,78,96,54 (32 bit data)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H BYTE		L BYTE</a:t>
            </a:r>
            <a:endParaRPr/>
          </a:p>
          <a:p>
            <a:pPr marL="228600" lvl="0" indent="-11112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8000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8001	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8002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8003</a:t>
            </a:r>
            <a:endParaRPr sz="200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8004</a:t>
            </a:r>
            <a:br>
              <a:rPr lang="en-US" sz="2000"/>
            </a:br>
            <a:endParaRPr sz="200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/>
          </a:p>
        </p:txBody>
      </p:sp>
      <p:graphicFrame>
        <p:nvGraphicFramePr>
          <p:cNvPr id="227" name="Google Shape;227;p26"/>
          <p:cNvGraphicFramePr/>
          <p:nvPr/>
        </p:nvGraphicFramePr>
        <p:xfrm>
          <a:off x="4165600" y="4678362"/>
          <a:ext cx="914400" cy="1981250"/>
        </p:xfrm>
        <a:graphic>
          <a:graphicData uri="http://schemas.openxmlformats.org/drawingml/2006/table">
            <a:tbl>
              <a:tblPr>
                <a:noFill/>
                <a:tableStyleId>{B9CF0544-2444-4948-8282-38A8CB424B0C}</a:tableStyleId>
              </a:tblPr>
              <a:tblGrid>
                <a:gridCol w="9144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</a:t>
                      </a:r>
                      <a:endParaRPr/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</a:t>
                      </a:r>
                      <a:endParaRPr/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</a:t>
                      </a:r>
                      <a:endParaRPr/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</a:t>
                      </a:r>
                      <a:endParaRPr/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</a:t>
                      </a:r>
                      <a:endParaRPr/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228" name="Google Shape;228;p26"/>
          <p:cNvCxnSpPr/>
          <p:nvPr/>
        </p:nvCxnSpPr>
        <p:spPr>
          <a:xfrm rot="10800000">
            <a:off x="2336800" y="4297362"/>
            <a:ext cx="162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9" name="Google Shape;229;p26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609600" y="77787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Big Endian</a:t>
            </a:r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body" idx="1"/>
          </p:nvPr>
        </p:nvSpPr>
        <p:spPr>
          <a:xfrm>
            <a:off x="609600" y="2103438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Big Endian (e.g., in IBM, Motorolla, Sun, HP)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	» high order byte stored at lowest address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	» byte3 byte2 byte1 byte0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Programmers/protocols should be careful when transferring binary data between Big Endian and Little Endian machines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36" name="Google Shape;23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title" idx="4294967295"/>
          </p:nvPr>
        </p:nvSpPr>
        <p:spPr>
          <a:xfrm>
            <a:off x="0" y="685800"/>
            <a:ext cx="1168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Big-Endian and Little-Endian Assignments</a:t>
            </a:r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2330451" y="2976563"/>
            <a:ext cx="3196167" cy="3116262"/>
          </a:xfrm>
          <a:prstGeom prst="rect">
            <a:avLst/>
          </a:prstGeom>
          <a:noFill/>
          <a:ln w="19050" cap="flat" cmpd="sng">
            <a:solidFill>
              <a:srgbClr val="00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5" name="Google Shape;245;p28"/>
          <p:cNvCxnSpPr/>
          <p:nvPr/>
        </p:nvCxnSpPr>
        <p:spPr>
          <a:xfrm flipH="1">
            <a:off x="2330451" y="3448050"/>
            <a:ext cx="3196167" cy="1588"/>
          </a:xfrm>
          <a:prstGeom prst="straightConnector1">
            <a:avLst/>
          </a:prstGeom>
          <a:noFill/>
          <a:ln w="190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28"/>
          <p:cNvCxnSpPr/>
          <p:nvPr/>
        </p:nvCxnSpPr>
        <p:spPr>
          <a:xfrm flipH="1">
            <a:off x="2330451" y="3940175"/>
            <a:ext cx="3196167" cy="1588"/>
          </a:xfrm>
          <a:prstGeom prst="straightConnector1">
            <a:avLst/>
          </a:prstGeom>
          <a:noFill/>
          <a:ln w="190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28"/>
          <p:cNvCxnSpPr/>
          <p:nvPr/>
        </p:nvCxnSpPr>
        <p:spPr>
          <a:xfrm rot="10800000" flipH="1">
            <a:off x="3134785" y="2976563"/>
            <a:ext cx="2116" cy="963612"/>
          </a:xfrm>
          <a:prstGeom prst="straightConnector1">
            <a:avLst/>
          </a:prstGeom>
          <a:noFill/>
          <a:ln w="190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28"/>
          <p:cNvCxnSpPr/>
          <p:nvPr/>
        </p:nvCxnSpPr>
        <p:spPr>
          <a:xfrm rot="10800000" flipH="1">
            <a:off x="3915834" y="2976563"/>
            <a:ext cx="2117" cy="963612"/>
          </a:xfrm>
          <a:prstGeom prst="straightConnector1">
            <a:avLst/>
          </a:prstGeom>
          <a:noFill/>
          <a:ln w="190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28"/>
          <p:cNvCxnSpPr/>
          <p:nvPr/>
        </p:nvCxnSpPr>
        <p:spPr>
          <a:xfrm rot="10800000" flipH="1">
            <a:off x="4722285" y="2976563"/>
            <a:ext cx="2116" cy="963612"/>
          </a:xfrm>
          <a:prstGeom prst="straightConnector1">
            <a:avLst/>
          </a:prstGeom>
          <a:noFill/>
          <a:ln w="190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28"/>
          <p:cNvCxnSpPr/>
          <p:nvPr/>
        </p:nvCxnSpPr>
        <p:spPr>
          <a:xfrm flipH="1">
            <a:off x="2330451" y="5621339"/>
            <a:ext cx="3196167" cy="1587"/>
          </a:xfrm>
          <a:prstGeom prst="straightConnector1">
            <a:avLst/>
          </a:prstGeom>
          <a:noFill/>
          <a:ln w="190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8"/>
          <p:cNvCxnSpPr/>
          <p:nvPr/>
        </p:nvCxnSpPr>
        <p:spPr>
          <a:xfrm rot="10800000" flipH="1">
            <a:off x="3134785" y="5621339"/>
            <a:ext cx="2116" cy="471487"/>
          </a:xfrm>
          <a:prstGeom prst="straightConnector1">
            <a:avLst/>
          </a:prstGeom>
          <a:noFill/>
          <a:ln w="190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28"/>
          <p:cNvCxnSpPr/>
          <p:nvPr/>
        </p:nvCxnSpPr>
        <p:spPr>
          <a:xfrm rot="10800000" flipH="1">
            <a:off x="3915834" y="5621339"/>
            <a:ext cx="2117" cy="471487"/>
          </a:xfrm>
          <a:prstGeom prst="straightConnector1">
            <a:avLst/>
          </a:prstGeom>
          <a:noFill/>
          <a:ln w="190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28"/>
          <p:cNvCxnSpPr/>
          <p:nvPr/>
        </p:nvCxnSpPr>
        <p:spPr>
          <a:xfrm rot="10800000" flipH="1">
            <a:off x="4722285" y="5621339"/>
            <a:ext cx="2116" cy="471487"/>
          </a:xfrm>
          <a:prstGeom prst="straightConnector1">
            <a:avLst/>
          </a:prstGeom>
          <a:noFill/>
          <a:ln w="190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" name="Google Shape;254;p28"/>
          <p:cNvSpPr/>
          <p:nvPr/>
        </p:nvSpPr>
        <p:spPr>
          <a:xfrm>
            <a:off x="2480734" y="5772150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8"/>
          <p:cNvSpPr/>
          <p:nvPr/>
        </p:nvSpPr>
        <p:spPr>
          <a:xfrm>
            <a:off x="2605617" y="5695950"/>
            <a:ext cx="6412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2857501" y="5772150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8"/>
          <p:cNvSpPr/>
          <p:nvPr/>
        </p:nvSpPr>
        <p:spPr>
          <a:xfrm>
            <a:off x="2707217" y="5772150"/>
            <a:ext cx="5610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8"/>
          <p:cNvSpPr/>
          <p:nvPr/>
        </p:nvSpPr>
        <p:spPr>
          <a:xfrm>
            <a:off x="3287185" y="5772150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3412067" y="5695950"/>
            <a:ext cx="6412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3663951" y="5772150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3513667" y="5772150"/>
            <a:ext cx="5610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8"/>
          <p:cNvSpPr/>
          <p:nvPr/>
        </p:nvSpPr>
        <p:spPr>
          <a:xfrm>
            <a:off x="4091518" y="5772150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4193117" y="5695950"/>
            <a:ext cx="6412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4470401" y="5772150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4292601" y="5772150"/>
            <a:ext cx="5610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4872567" y="5772150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8"/>
          <p:cNvSpPr/>
          <p:nvPr/>
        </p:nvSpPr>
        <p:spPr>
          <a:xfrm>
            <a:off x="4997451" y="5695950"/>
            <a:ext cx="6412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5274734" y="5772150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5099051" y="5772150"/>
            <a:ext cx="5610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8"/>
          <p:cNvSpPr/>
          <p:nvPr/>
        </p:nvSpPr>
        <p:spPr>
          <a:xfrm>
            <a:off x="6081185" y="5772150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28"/>
          <p:cNvSpPr/>
          <p:nvPr/>
        </p:nvSpPr>
        <p:spPr>
          <a:xfrm>
            <a:off x="6206066" y="5695950"/>
            <a:ext cx="6412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6483351" y="5772150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6307667" y="5772150"/>
            <a:ext cx="5610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8"/>
          <p:cNvSpPr/>
          <p:nvPr/>
        </p:nvSpPr>
        <p:spPr>
          <a:xfrm>
            <a:off x="1600201" y="5772150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28"/>
          <p:cNvSpPr/>
          <p:nvPr/>
        </p:nvSpPr>
        <p:spPr>
          <a:xfrm>
            <a:off x="1725084" y="5695950"/>
            <a:ext cx="6412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8"/>
          <p:cNvSpPr/>
          <p:nvPr/>
        </p:nvSpPr>
        <p:spPr>
          <a:xfrm>
            <a:off x="1976967" y="5772150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8"/>
          <p:cNvSpPr/>
          <p:nvPr/>
        </p:nvSpPr>
        <p:spPr>
          <a:xfrm>
            <a:off x="1826684" y="5772150"/>
            <a:ext cx="5610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8"/>
          <p:cNvSpPr/>
          <p:nvPr/>
        </p:nvSpPr>
        <p:spPr>
          <a:xfrm>
            <a:off x="2656418" y="3090864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28"/>
          <p:cNvSpPr/>
          <p:nvPr/>
        </p:nvSpPr>
        <p:spPr>
          <a:xfrm>
            <a:off x="3462867" y="3090864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28"/>
          <p:cNvSpPr/>
          <p:nvPr/>
        </p:nvSpPr>
        <p:spPr>
          <a:xfrm>
            <a:off x="4267201" y="3090864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28"/>
          <p:cNvSpPr/>
          <p:nvPr/>
        </p:nvSpPr>
        <p:spPr>
          <a:xfrm>
            <a:off x="5073651" y="3090864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8"/>
          <p:cNvSpPr/>
          <p:nvPr/>
        </p:nvSpPr>
        <p:spPr>
          <a:xfrm>
            <a:off x="2656418" y="3581400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8"/>
          <p:cNvSpPr/>
          <p:nvPr/>
        </p:nvSpPr>
        <p:spPr>
          <a:xfrm>
            <a:off x="3462867" y="3581400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8"/>
          <p:cNvSpPr/>
          <p:nvPr/>
        </p:nvSpPr>
        <p:spPr>
          <a:xfrm>
            <a:off x="4267201" y="3581400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28"/>
          <p:cNvSpPr/>
          <p:nvPr/>
        </p:nvSpPr>
        <p:spPr>
          <a:xfrm>
            <a:off x="5073651" y="3581400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28"/>
          <p:cNvSpPr/>
          <p:nvPr/>
        </p:nvSpPr>
        <p:spPr>
          <a:xfrm>
            <a:off x="6432551" y="3090864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1775884" y="3090864"/>
            <a:ext cx="13946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28"/>
          <p:cNvSpPr/>
          <p:nvPr/>
        </p:nvSpPr>
        <p:spPr>
          <a:xfrm>
            <a:off x="1826685" y="3581400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8"/>
          <p:cNvSpPr/>
          <p:nvPr/>
        </p:nvSpPr>
        <p:spPr>
          <a:xfrm>
            <a:off x="6811434" y="2976563"/>
            <a:ext cx="3221567" cy="3116262"/>
          </a:xfrm>
          <a:prstGeom prst="rect">
            <a:avLst/>
          </a:prstGeom>
          <a:noFill/>
          <a:ln w="19050" cap="flat" cmpd="sng">
            <a:solidFill>
              <a:srgbClr val="00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28"/>
          <p:cNvCxnSpPr/>
          <p:nvPr/>
        </p:nvCxnSpPr>
        <p:spPr>
          <a:xfrm flipH="1">
            <a:off x="6811434" y="3448050"/>
            <a:ext cx="3221567" cy="1588"/>
          </a:xfrm>
          <a:prstGeom prst="straightConnector1">
            <a:avLst/>
          </a:prstGeom>
          <a:noFill/>
          <a:ln w="190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28"/>
          <p:cNvCxnSpPr/>
          <p:nvPr/>
        </p:nvCxnSpPr>
        <p:spPr>
          <a:xfrm flipH="1">
            <a:off x="6811434" y="3940175"/>
            <a:ext cx="3221567" cy="1588"/>
          </a:xfrm>
          <a:prstGeom prst="straightConnector1">
            <a:avLst/>
          </a:prstGeom>
          <a:noFill/>
          <a:ln w="190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28"/>
          <p:cNvCxnSpPr/>
          <p:nvPr/>
        </p:nvCxnSpPr>
        <p:spPr>
          <a:xfrm rot="10800000" flipH="1">
            <a:off x="7615767" y="2976563"/>
            <a:ext cx="2117" cy="963612"/>
          </a:xfrm>
          <a:prstGeom prst="straightConnector1">
            <a:avLst/>
          </a:prstGeom>
          <a:noFill/>
          <a:ln w="190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28"/>
          <p:cNvCxnSpPr/>
          <p:nvPr/>
        </p:nvCxnSpPr>
        <p:spPr>
          <a:xfrm rot="10800000" flipH="1">
            <a:off x="8422218" y="2976563"/>
            <a:ext cx="2116" cy="963612"/>
          </a:xfrm>
          <a:prstGeom prst="straightConnector1">
            <a:avLst/>
          </a:prstGeom>
          <a:noFill/>
          <a:ln w="190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28"/>
          <p:cNvCxnSpPr/>
          <p:nvPr/>
        </p:nvCxnSpPr>
        <p:spPr>
          <a:xfrm rot="10800000" flipH="1">
            <a:off x="9228667" y="2976563"/>
            <a:ext cx="2117" cy="963612"/>
          </a:xfrm>
          <a:prstGeom prst="straightConnector1">
            <a:avLst/>
          </a:prstGeom>
          <a:noFill/>
          <a:ln w="190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28"/>
          <p:cNvCxnSpPr/>
          <p:nvPr/>
        </p:nvCxnSpPr>
        <p:spPr>
          <a:xfrm flipH="1">
            <a:off x="6811434" y="5621339"/>
            <a:ext cx="3221567" cy="1587"/>
          </a:xfrm>
          <a:prstGeom prst="straightConnector1">
            <a:avLst/>
          </a:prstGeom>
          <a:noFill/>
          <a:ln w="190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28"/>
          <p:cNvCxnSpPr/>
          <p:nvPr/>
        </p:nvCxnSpPr>
        <p:spPr>
          <a:xfrm rot="10800000" flipH="1">
            <a:off x="7615767" y="5621339"/>
            <a:ext cx="2117" cy="471487"/>
          </a:xfrm>
          <a:prstGeom prst="straightConnector1">
            <a:avLst/>
          </a:prstGeom>
          <a:noFill/>
          <a:ln w="190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Google Shape;297;p28"/>
          <p:cNvCxnSpPr/>
          <p:nvPr/>
        </p:nvCxnSpPr>
        <p:spPr>
          <a:xfrm rot="10800000" flipH="1">
            <a:off x="8422218" y="5621339"/>
            <a:ext cx="2116" cy="471487"/>
          </a:xfrm>
          <a:prstGeom prst="straightConnector1">
            <a:avLst/>
          </a:prstGeom>
          <a:noFill/>
          <a:ln w="190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" name="Google Shape;298;p28"/>
          <p:cNvCxnSpPr/>
          <p:nvPr/>
        </p:nvCxnSpPr>
        <p:spPr>
          <a:xfrm rot="10800000" flipH="1">
            <a:off x="9228667" y="5621339"/>
            <a:ext cx="2117" cy="471487"/>
          </a:xfrm>
          <a:prstGeom prst="straightConnector1">
            <a:avLst/>
          </a:prstGeom>
          <a:noFill/>
          <a:ln w="190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8"/>
          <p:cNvSpPr/>
          <p:nvPr/>
        </p:nvSpPr>
        <p:spPr>
          <a:xfrm>
            <a:off x="6987118" y="5772150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8"/>
          <p:cNvSpPr/>
          <p:nvPr/>
        </p:nvSpPr>
        <p:spPr>
          <a:xfrm>
            <a:off x="7088717" y="5695950"/>
            <a:ext cx="6412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8"/>
          <p:cNvSpPr/>
          <p:nvPr/>
        </p:nvSpPr>
        <p:spPr>
          <a:xfrm>
            <a:off x="7363885" y="5772150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28"/>
          <p:cNvSpPr/>
          <p:nvPr/>
        </p:nvSpPr>
        <p:spPr>
          <a:xfrm>
            <a:off x="7188201" y="5772150"/>
            <a:ext cx="5610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8"/>
          <p:cNvSpPr/>
          <p:nvPr/>
        </p:nvSpPr>
        <p:spPr>
          <a:xfrm>
            <a:off x="7768167" y="5772150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7893051" y="5695950"/>
            <a:ext cx="6412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8170334" y="5772150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7994651" y="5772150"/>
            <a:ext cx="5610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8"/>
          <p:cNvSpPr/>
          <p:nvPr/>
        </p:nvSpPr>
        <p:spPr>
          <a:xfrm>
            <a:off x="8572501" y="5772150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28"/>
          <p:cNvSpPr/>
          <p:nvPr/>
        </p:nvSpPr>
        <p:spPr>
          <a:xfrm>
            <a:off x="8699500" y="5695950"/>
            <a:ext cx="6412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28"/>
          <p:cNvSpPr/>
          <p:nvPr/>
        </p:nvSpPr>
        <p:spPr>
          <a:xfrm>
            <a:off x="8951385" y="5772150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8798984" y="5772150"/>
            <a:ext cx="5610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9378951" y="5772150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28"/>
          <p:cNvSpPr/>
          <p:nvPr/>
        </p:nvSpPr>
        <p:spPr>
          <a:xfrm>
            <a:off x="9503833" y="5695950"/>
            <a:ext cx="6412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28"/>
          <p:cNvSpPr/>
          <p:nvPr/>
        </p:nvSpPr>
        <p:spPr>
          <a:xfrm>
            <a:off x="9755718" y="5772150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28"/>
          <p:cNvSpPr/>
          <p:nvPr/>
        </p:nvSpPr>
        <p:spPr>
          <a:xfrm>
            <a:off x="9605434" y="5772150"/>
            <a:ext cx="5610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28"/>
          <p:cNvSpPr/>
          <p:nvPr/>
        </p:nvSpPr>
        <p:spPr>
          <a:xfrm>
            <a:off x="7162801" y="3090864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28"/>
          <p:cNvSpPr/>
          <p:nvPr/>
        </p:nvSpPr>
        <p:spPr>
          <a:xfrm>
            <a:off x="7969251" y="3090864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8"/>
          <p:cNvSpPr/>
          <p:nvPr/>
        </p:nvSpPr>
        <p:spPr>
          <a:xfrm>
            <a:off x="8750301" y="3090864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28"/>
          <p:cNvSpPr/>
          <p:nvPr/>
        </p:nvSpPr>
        <p:spPr>
          <a:xfrm>
            <a:off x="9554634" y="3090864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8"/>
          <p:cNvSpPr/>
          <p:nvPr/>
        </p:nvSpPr>
        <p:spPr>
          <a:xfrm>
            <a:off x="7162801" y="3581400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28"/>
          <p:cNvSpPr/>
          <p:nvPr/>
        </p:nvSpPr>
        <p:spPr>
          <a:xfrm>
            <a:off x="7969251" y="3581400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28"/>
          <p:cNvSpPr/>
          <p:nvPr/>
        </p:nvSpPr>
        <p:spPr>
          <a:xfrm>
            <a:off x="8750301" y="3581400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28"/>
          <p:cNvSpPr/>
          <p:nvPr/>
        </p:nvSpPr>
        <p:spPr>
          <a:xfrm>
            <a:off x="9554634" y="3581400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28"/>
          <p:cNvSpPr/>
          <p:nvPr/>
        </p:nvSpPr>
        <p:spPr>
          <a:xfrm>
            <a:off x="7842251" y="2674939"/>
            <a:ext cx="97462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 address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28"/>
          <p:cNvSpPr/>
          <p:nvPr/>
        </p:nvSpPr>
        <p:spPr>
          <a:xfrm>
            <a:off x="3335867" y="2674939"/>
            <a:ext cx="97462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 address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28"/>
          <p:cNvSpPr/>
          <p:nvPr/>
        </p:nvSpPr>
        <p:spPr>
          <a:xfrm>
            <a:off x="2605618" y="6356221"/>
            <a:ext cx="195085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(a) Big-endian assignment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28"/>
          <p:cNvSpPr/>
          <p:nvPr/>
        </p:nvSpPr>
        <p:spPr>
          <a:xfrm>
            <a:off x="7036098" y="6372908"/>
            <a:ext cx="206306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(b) Little-endian assignment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28"/>
          <p:cNvSpPr/>
          <p:nvPr/>
        </p:nvSpPr>
        <p:spPr>
          <a:xfrm>
            <a:off x="6432551" y="3581400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28"/>
          <p:cNvSpPr/>
          <p:nvPr/>
        </p:nvSpPr>
        <p:spPr>
          <a:xfrm>
            <a:off x="1600201" y="2447925"/>
            <a:ext cx="15709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28"/>
          <p:cNvSpPr/>
          <p:nvPr/>
        </p:nvSpPr>
        <p:spPr>
          <a:xfrm>
            <a:off x="1801284" y="2447925"/>
            <a:ext cx="24205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28"/>
          <p:cNvSpPr/>
          <p:nvPr/>
        </p:nvSpPr>
        <p:spPr>
          <a:xfrm>
            <a:off x="1524001" y="2655889"/>
            <a:ext cx="59471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28"/>
          <p:cNvSpPr txBox="1"/>
          <p:nvPr/>
        </p:nvSpPr>
        <p:spPr>
          <a:xfrm>
            <a:off x="8288867" y="4340225"/>
            <a:ext cx="3556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  <a:p>
            <a:pPr marL="0" marR="0" lvl="0" indent="0" algn="l" rtl="0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8"/>
          <p:cNvSpPr txBox="1"/>
          <p:nvPr/>
        </p:nvSpPr>
        <p:spPr>
          <a:xfrm>
            <a:off x="3691467" y="4340225"/>
            <a:ext cx="3556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  <a:p>
            <a:pPr marL="0" marR="0" lvl="0" indent="0" algn="l" rtl="0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8"/>
          <p:cNvSpPr/>
          <p:nvPr/>
        </p:nvSpPr>
        <p:spPr>
          <a:xfrm>
            <a:off x="3972197" y="6540477"/>
            <a:ext cx="303448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 and word addressing.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28"/>
          <p:cNvSpPr txBox="1"/>
          <p:nvPr/>
        </p:nvSpPr>
        <p:spPr>
          <a:xfrm>
            <a:off x="914400" y="1600201"/>
            <a:ext cx="9753600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Big-Endian: lower byte addresses are used for the most significant bytes of the word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Little-Endian: opposite ordering. lower byte addresses are used for the less significant bytes of the word</a:t>
            </a:r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>
            <a:spLocks noGrp="1"/>
          </p:cNvSpPr>
          <p:nvPr>
            <p:ph type="body" idx="4294967295"/>
          </p:nvPr>
        </p:nvSpPr>
        <p:spPr>
          <a:xfrm>
            <a:off x="623392" y="1219200"/>
            <a:ext cx="11162208" cy="480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case of 16 bit data, aligned words begin at byte addresses of 0,2,4,………………………….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case of 32 bit data, aligned words begin at byte address of 0,4,8,………………………….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case of 64 bit data, aligned words begin at byte addresses of 0,8,16,………………………..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some cases words can start at an arbitrary byte address also then, we say that word locations are </a:t>
            </a:r>
            <a:r>
              <a:rPr lang="en-US">
                <a:solidFill>
                  <a:srgbClr val="FF0000"/>
                </a:solidFill>
              </a:rPr>
              <a:t>unaligned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41" name="Google Shape;34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963084" y="254001"/>
            <a:ext cx="10295467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000000"/>
                </a:solidFill>
              </a:rPr>
              <a:t>MEMORY  HIERARCHY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869951" y="1036638"/>
            <a:ext cx="7607594" cy="588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Hierarchy is to obtain the highest possible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speed while minimizing the total cost of the memory system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719667" y="1001714"/>
            <a:ext cx="10227733" cy="623887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8419" y="2060848"/>
            <a:ext cx="7870228" cy="4169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838200" y="305661"/>
            <a:ext cx="10515600" cy="63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Locations and Addresses</a:t>
            </a:r>
            <a:endParaRPr sz="4000" b="1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983432" y="1134611"/>
            <a:ext cx="11043271" cy="5231565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76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685800" marR="0" lvl="1" indent="-1016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983432" y="1268760"/>
            <a:ext cx="6048672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consists of many millions of storage cells, each of which can store 1 bit.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is usually accessed in </a:t>
            </a: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-bit groups. </a:t>
            </a: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called word length.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memory of a computer can be schematically represented as a collection of words as shown in Figure 1.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7123214" y="1526796"/>
            <a:ext cx="4758257" cy="4136197"/>
            <a:chOff x="697" y="816"/>
            <a:chExt cx="3052" cy="4083"/>
          </a:xfrm>
        </p:grpSpPr>
        <p:sp>
          <p:nvSpPr>
            <p:cNvPr id="114" name="Google Shape;114;p16"/>
            <p:cNvSpPr/>
            <p:nvPr/>
          </p:nvSpPr>
          <p:spPr>
            <a:xfrm>
              <a:off x="3048" y="1364"/>
              <a:ext cx="701" cy="2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second word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5" name="Google Shape;115;p16"/>
            <p:cNvCxnSpPr/>
            <p:nvPr/>
          </p:nvCxnSpPr>
          <p:spPr>
            <a:xfrm flipH="1">
              <a:off x="697" y="3011"/>
              <a:ext cx="1881" cy="1"/>
            </a:xfrm>
            <a:prstGeom prst="straightConnector1">
              <a:avLst/>
            </a:prstGeom>
            <a:noFill/>
            <a:ln w="2062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16"/>
            <p:cNvCxnSpPr/>
            <p:nvPr/>
          </p:nvCxnSpPr>
          <p:spPr>
            <a:xfrm flipH="1">
              <a:off x="697" y="1600"/>
              <a:ext cx="1881" cy="1"/>
            </a:xfrm>
            <a:prstGeom prst="straightConnector1">
              <a:avLst/>
            </a:prstGeom>
            <a:noFill/>
            <a:ln w="2062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7" name="Google Shape;117;p16"/>
            <p:cNvSpPr/>
            <p:nvPr/>
          </p:nvSpPr>
          <p:spPr>
            <a:xfrm>
              <a:off x="710" y="881"/>
              <a:ext cx="78" cy="40"/>
            </a:xfrm>
            <a:custGeom>
              <a:avLst/>
              <a:gdLst/>
              <a:ahLst/>
              <a:cxnLst/>
              <a:rect l="l" t="t" r="r" b="b"/>
              <a:pathLst>
                <a:path w="6" h="3" extrusionOk="0">
                  <a:moveTo>
                    <a:pt x="6" y="0"/>
                  </a:moveTo>
                  <a:lnTo>
                    <a:pt x="0" y="1"/>
                  </a:lnTo>
                  <a:lnTo>
                    <a:pt x="6" y="3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206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710" y="881"/>
              <a:ext cx="78" cy="40"/>
            </a:xfrm>
            <a:custGeom>
              <a:avLst/>
              <a:gdLst/>
              <a:ahLst/>
              <a:cxnLst/>
              <a:rect l="l" t="t" r="r" b="b"/>
              <a:pathLst>
                <a:path w="78" h="40" extrusionOk="0">
                  <a:moveTo>
                    <a:pt x="78" y="0"/>
                  </a:moveTo>
                  <a:lnTo>
                    <a:pt x="0" y="13"/>
                  </a:lnTo>
                  <a:lnTo>
                    <a:pt x="78" y="40"/>
                  </a:lnTo>
                  <a:lnTo>
                    <a:pt x="78" y="1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" name="Google Shape;119;p16"/>
            <p:cNvCxnSpPr/>
            <p:nvPr/>
          </p:nvCxnSpPr>
          <p:spPr>
            <a:xfrm>
              <a:off x="772" y="894"/>
              <a:ext cx="630" cy="1"/>
            </a:xfrm>
            <a:prstGeom prst="straightConnector1">
              <a:avLst/>
            </a:prstGeom>
            <a:noFill/>
            <a:ln w="206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0" name="Google Shape;120;p16"/>
            <p:cNvSpPr/>
            <p:nvPr/>
          </p:nvSpPr>
          <p:spPr>
            <a:xfrm>
              <a:off x="2497" y="881"/>
              <a:ext cx="79" cy="40"/>
            </a:xfrm>
            <a:custGeom>
              <a:avLst/>
              <a:gdLst/>
              <a:ahLst/>
              <a:cxnLst/>
              <a:rect l="l" t="t" r="r" b="b"/>
              <a:pathLst>
                <a:path w="6" h="3" extrusionOk="0">
                  <a:moveTo>
                    <a:pt x="0" y="3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206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2497" y="881"/>
              <a:ext cx="79" cy="40"/>
            </a:xfrm>
            <a:custGeom>
              <a:avLst/>
              <a:gdLst/>
              <a:ahLst/>
              <a:cxnLst/>
              <a:rect l="l" t="t" r="r" b="b"/>
              <a:pathLst>
                <a:path w="79" h="40" extrusionOk="0">
                  <a:moveTo>
                    <a:pt x="0" y="40"/>
                  </a:moveTo>
                  <a:lnTo>
                    <a:pt x="79" y="13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2" name="Google Shape;122;p16"/>
            <p:cNvCxnSpPr/>
            <p:nvPr/>
          </p:nvCxnSpPr>
          <p:spPr>
            <a:xfrm flipH="1">
              <a:off x="1873" y="894"/>
              <a:ext cx="660" cy="1"/>
            </a:xfrm>
            <a:prstGeom prst="straightConnector1">
              <a:avLst/>
            </a:prstGeom>
            <a:noFill/>
            <a:ln w="206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16"/>
            <p:cNvCxnSpPr/>
            <p:nvPr/>
          </p:nvCxnSpPr>
          <p:spPr>
            <a:xfrm rot="10800000" flipH="1">
              <a:off x="697" y="855"/>
              <a:ext cx="1" cy="92"/>
            </a:xfrm>
            <a:prstGeom prst="straightConnector1">
              <a:avLst/>
            </a:prstGeom>
            <a:noFill/>
            <a:ln w="206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6"/>
            <p:cNvCxnSpPr/>
            <p:nvPr/>
          </p:nvCxnSpPr>
          <p:spPr>
            <a:xfrm rot="10800000" flipH="1">
              <a:off x="2578" y="855"/>
              <a:ext cx="1" cy="92"/>
            </a:xfrm>
            <a:prstGeom prst="straightConnector1">
              <a:avLst/>
            </a:prstGeom>
            <a:noFill/>
            <a:ln w="206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6"/>
            <p:cNvCxnSpPr/>
            <p:nvPr/>
          </p:nvCxnSpPr>
          <p:spPr>
            <a:xfrm flipH="1">
              <a:off x="697" y="1325"/>
              <a:ext cx="1881" cy="1"/>
            </a:xfrm>
            <a:prstGeom prst="straightConnector1">
              <a:avLst/>
            </a:prstGeom>
            <a:noFill/>
            <a:ln w="2062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6" name="Google Shape;126;p16"/>
            <p:cNvSpPr/>
            <p:nvPr/>
          </p:nvSpPr>
          <p:spPr>
            <a:xfrm>
              <a:off x="3048" y="1090"/>
              <a:ext cx="501" cy="2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word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7" name="Google Shape;127;p16"/>
            <p:cNvCxnSpPr/>
            <p:nvPr/>
          </p:nvCxnSpPr>
          <p:spPr>
            <a:xfrm flipH="1">
              <a:off x="697" y="2710"/>
              <a:ext cx="1881" cy="1"/>
            </a:xfrm>
            <a:prstGeom prst="straightConnector1">
              <a:avLst/>
            </a:prstGeom>
            <a:noFill/>
            <a:ln w="2062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6"/>
            <p:cNvCxnSpPr/>
            <p:nvPr/>
          </p:nvCxnSpPr>
          <p:spPr>
            <a:xfrm flipH="1">
              <a:off x="697" y="4147"/>
              <a:ext cx="1881" cy="1"/>
            </a:xfrm>
            <a:prstGeom prst="straightConnector1">
              <a:avLst/>
            </a:prstGeom>
            <a:noFill/>
            <a:ln w="2062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9" name="Google Shape;129;p16"/>
            <p:cNvSpPr/>
            <p:nvPr/>
          </p:nvSpPr>
          <p:spPr>
            <a:xfrm>
              <a:off x="697" y="1038"/>
              <a:ext cx="1881" cy="3383"/>
            </a:xfrm>
            <a:prstGeom prst="rect">
              <a:avLst/>
            </a:prstGeom>
            <a:noFill/>
            <a:ln w="20625" cap="flat" cmpd="sng">
              <a:solidFill>
                <a:srgbClr val="00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1429" y="4656"/>
              <a:ext cx="1779" cy="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Figure 1  Main Memory words.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1494" y="816"/>
              <a:ext cx="69" cy="2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i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1546" y="816"/>
              <a:ext cx="226" cy="2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bits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3035" y="4186"/>
              <a:ext cx="495" cy="2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last word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3035" y="2788"/>
              <a:ext cx="28" cy="2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i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3061" y="2788"/>
              <a:ext cx="439" cy="2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th word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2852" y="2854"/>
              <a:ext cx="79" cy="26"/>
            </a:xfrm>
            <a:custGeom>
              <a:avLst/>
              <a:gdLst/>
              <a:ahLst/>
              <a:cxnLst/>
              <a:rect l="l" t="t" r="r" b="b"/>
              <a:pathLst>
                <a:path w="6" h="2" extrusionOk="0">
                  <a:moveTo>
                    <a:pt x="0" y="2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206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2852" y="2854"/>
              <a:ext cx="79" cy="26"/>
            </a:xfrm>
            <a:custGeom>
              <a:avLst/>
              <a:gdLst/>
              <a:ahLst/>
              <a:cxnLst/>
              <a:rect l="l" t="t" r="r" b="b"/>
              <a:pathLst>
                <a:path w="79" h="26" extrusionOk="0">
                  <a:moveTo>
                    <a:pt x="0" y="26"/>
                  </a:moveTo>
                  <a:lnTo>
                    <a:pt x="79" y="13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8" name="Google Shape;138;p16"/>
            <p:cNvCxnSpPr/>
            <p:nvPr/>
          </p:nvCxnSpPr>
          <p:spPr>
            <a:xfrm flipH="1">
              <a:off x="2473" y="2867"/>
              <a:ext cx="379" cy="1"/>
            </a:xfrm>
            <a:prstGeom prst="straightConnector1">
              <a:avLst/>
            </a:prstGeom>
            <a:noFill/>
            <a:ln w="206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9" name="Google Shape;139;p16"/>
            <p:cNvSpPr/>
            <p:nvPr/>
          </p:nvSpPr>
          <p:spPr>
            <a:xfrm>
              <a:off x="2852" y="1443"/>
              <a:ext cx="79" cy="39"/>
            </a:xfrm>
            <a:custGeom>
              <a:avLst/>
              <a:gdLst/>
              <a:ahLst/>
              <a:cxnLst/>
              <a:rect l="l" t="t" r="r" b="b"/>
              <a:pathLst>
                <a:path w="6" h="3" extrusionOk="0">
                  <a:moveTo>
                    <a:pt x="0" y="3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206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2852" y="1443"/>
              <a:ext cx="79" cy="39"/>
            </a:xfrm>
            <a:custGeom>
              <a:avLst/>
              <a:gdLst/>
              <a:ahLst/>
              <a:cxnLst/>
              <a:rect l="l" t="t" r="r" b="b"/>
              <a:pathLst>
                <a:path w="79" h="39" extrusionOk="0">
                  <a:moveTo>
                    <a:pt x="0" y="39"/>
                  </a:moveTo>
                  <a:lnTo>
                    <a:pt x="79" y="13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" name="Google Shape;141;p16"/>
            <p:cNvCxnSpPr/>
            <p:nvPr/>
          </p:nvCxnSpPr>
          <p:spPr>
            <a:xfrm flipH="1">
              <a:off x="2473" y="1456"/>
              <a:ext cx="379" cy="1"/>
            </a:xfrm>
            <a:prstGeom prst="straightConnector1">
              <a:avLst/>
            </a:prstGeom>
            <a:noFill/>
            <a:ln w="206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2" name="Google Shape;142;p16"/>
            <p:cNvSpPr/>
            <p:nvPr/>
          </p:nvSpPr>
          <p:spPr>
            <a:xfrm>
              <a:off x="2852" y="1169"/>
              <a:ext cx="79" cy="26"/>
            </a:xfrm>
            <a:custGeom>
              <a:avLst/>
              <a:gdLst/>
              <a:ahLst/>
              <a:cxnLst/>
              <a:rect l="l" t="t" r="r" b="b"/>
              <a:pathLst>
                <a:path w="6" h="2" extrusionOk="0">
                  <a:moveTo>
                    <a:pt x="0" y="2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206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2852" y="1169"/>
              <a:ext cx="79" cy="26"/>
            </a:xfrm>
            <a:custGeom>
              <a:avLst/>
              <a:gdLst/>
              <a:ahLst/>
              <a:cxnLst/>
              <a:rect l="l" t="t" r="r" b="b"/>
              <a:pathLst>
                <a:path w="79" h="26" extrusionOk="0">
                  <a:moveTo>
                    <a:pt x="0" y="26"/>
                  </a:moveTo>
                  <a:lnTo>
                    <a:pt x="79" y="13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" name="Google Shape;144;p16"/>
            <p:cNvCxnSpPr/>
            <p:nvPr/>
          </p:nvCxnSpPr>
          <p:spPr>
            <a:xfrm flipH="1">
              <a:off x="2473" y="1182"/>
              <a:ext cx="379" cy="1"/>
            </a:xfrm>
            <a:prstGeom prst="straightConnector1">
              <a:avLst/>
            </a:prstGeom>
            <a:noFill/>
            <a:ln w="206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5" name="Google Shape;145;p16"/>
            <p:cNvSpPr/>
            <p:nvPr/>
          </p:nvSpPr>
          <p:spPr>
            <a:xfrm>
              <a:off x="2852" y="4265"/>
              <a:ext cx="79" cy="39"/>
            </a:xfrm>
            <a:custGeom>
              <a:avLst/>
              <a:gdLst/>
              <a:ahLst/>
              <a:cxnLst/>
              <a:rect l="l" t="t" r="r" b="b"/>
              <a:pathLst>
                <a:path w="6" h="3" extrusionOk="0">
                  <a:moveTo>
                    <a:pt x="0" y="3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206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2852" y="4265"/>
              <a:ext cx="79" cy="39"/>
            </a:xfrm>
            <a:custGeom>
              <a:avLst/>
              <a:gdLst/>
              <a:ahLst/>
              <a:cxnLst/>
              <a:rect l="l" t="t" r="r" b="b"/>
              <a:pathLst>
                <a:path w="79" h="39" extrusionOk="0">
                  <a:moveTo>
                    <a:pt x="0" y="39"/>
                  </a:moveTo>
                  <a:lnTo>
                    <a:pt x="79" y="13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" name="Google Shape;147;p16"/>
            <p:cNvCxnSpPr/>
            <p:nvPr/>
          </p:nvCxnSpPr>
          <p:spPr>
            <a:xfrm flipH="1">
              <a:off x="2473" y="4278"/>
              <a:ext cx="379" cy="1"/>
            </a:xfrm>
            <a:prstGeom prst="straightConnector1">
              <a:avLst/>
            </a:prstGeom>
            <a:noFill/>
            <a:ln w="206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" name="Google Shape;148;p16"/>
            <p:cNvSpPr txBox="1"/>
            <p:nvPr/>
          </p:nvSpPr>
          <p:spPr>
            <a:xfrm>
              <a:off x="1536" y="1884"/>
              <a:ext cx="168" cy="1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2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•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2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•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2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•</a:t>
              </a:r>
              <a:endParaRPr/>
            </a:p>
            <a:p>
              <a:pPr marL="0" marR="0" lvl="0" indent="0" algn="l" rtl="0">
                <a:lnSpc>
                  <a:spcPct val="2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 txBox="1"/>
            <p:nvPr/>
          </p:nvSpPr>
          <p:spPr>
            <a:xfrm>
              <a:off x="1548" y="3306"/>
              <a:ext cx="168" cy="1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2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•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2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•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2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•</a:t>
              </a:r>
              <a:endParaRPr/>
            </a:p>
            <a:p>
              <a:pPr marL="0" marR="0" lvl="0" indent="0" algn="l" rtl="0">
                <a:lnSpc>
                  <a:spcPct val="2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/>
        </p:nvSpPr>
        <p:spPr>
          <a:xfrm>
            <a:off x="304801" y="939226"/>
            <a:ext cx="696164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MEMORY LOCATIONS AND ADDRESSES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10972800" y="6400801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304800" y="2205572"/>
            <a:ext cx="114808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Calibri"/>
              <a:buChar char="•"/>
            </a:pPr>
            <a:r>
              <a:rPr lang="en-US" sz="2400" b="1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Main memory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second major subsystem in a computer. It consists of a collection of storage locations, each with a unique identifier, called an </a:t>
            </a:r>
            <a:r>
              <a:rPr lang="en-US" sz="2400" b="1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is transferred to and from memory in groups of bits called </a:t>
            </a:r>
            <a:r>
              <a:rPr lang="en-US" sz="2400" b="1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words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 word can be a group of 8 bits, 16 bits, 32 bits or 64 bits (and growing).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word is 8 bits, it is referred to as a </a:t>
            </a:r>
            <a:r>
              <a:rPr lang="en-US" sz="2400" b="1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byte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 term “byte” is so common in computer science that sometimes a 16-bit word is referred to as a 2-byte word, or a 32-bit word is referred to as a 4-byte word.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6705600" y="457200"/>
            <a:ext cx="1422400" cy="609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/>
        </p:nvSpPr>
        <p:spPr>
          <a:xfrm>
            <a:off x="4775200" y="5029201"/>
            <a:ext cx="462895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memory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200" y="2311400"/>
            <a:ext cx="11626851" cy="25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9656" y="836712"/>
            <a:ext cx="6166619" cy="5035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/>
        </p:nvSpPr>
        <p:spPr>
          <a:xfrm>
            <a:off x="191344" y="404664"/>
            <a:ext cx="12418484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Address space</a:t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508000" y="1941016"/>
            <a:ext cx="11276632" cy="37856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access a word in memory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an identifier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Although programmers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name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identify a word (or a collection of words), at the hardware level each word is identified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an address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total number of uniquely identifiable locations in memory is called the </a:t>
            </a:r>
            <a:r>
              <a:rPr lang="en-US" sz="2400" b="1" dirty="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address space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a memory with 64 kilobytes (16 address line required) and a word size of 1 byte has an address space that ranges from 0 to 65,535.</a:t>
            </a:r>
            <a:endParaRPr dirty="0"/>
          </a:p>
        </p:txBody>
      </p:sp>
      <p:sp>
        <p:nvSpPr>
          <p:cNvPr id="180" name="Google Shape;18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634" y="1181100"/>
            <a:ext cx="10354733" cy="40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508000" y="5502275"/>
            <a:ext cx="11176000" cy="954107"/>
          </a:xfrm>
          <a:prstGeom prst="rect">
            <a:avLst/>
          </a:prstGeom>
          <a:solidFill>
            <a:srgbClr val="99FF33"/>
          </a:solidFill>
          <a:ln w="76200" cap="flat" cmpd="sng">
            <a:solidFill>
              <a:srgbClr val="00C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addresses are defined using unsigned</a:t>
            </a:r>
            <a:b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integers.</a:t>
            </a:r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/>
        </p:nvSpPr>
        <p:spPr>
          <a:xfrm>
            <a:off x="476211" y="1000109"/>
            <a:ext cx="1462260" cy="430887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  <a:endParaRPr sz="2200" b="1" i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476211" y="1571613"/>
            <a:ext cx="10972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computer has 32 MB (megabytes) of memory. How many bits are needed to address any single byte in memory?</a:t>
            </a:r>
            <a:endParaRPr dirty="0"/>
          </a:p>
        </p:txBody>
      </p:sp>
      <p:sp>
        <p:nvSpPr>
          <p:cNvPr id="196" name="Google Shape;196;p22"/>
          <p:cNvSpPr/>
          <p:nvPr/>
        </p:nvSpPr>
        <p:spPr>
          <a:xfrm>
            <a:off x="380960" y="2357430"/>
            <a:ext cx="109728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memory address space is 32 MB, or </a:t>
            </a:r>
            <a:r>
              <a:rPr lang="en-US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200" baseline="30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</a:t>
            </a:r>
            <a:r>
              <a:rPr lang="en-US" sz="22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× </a:t>
            </a:r>
            <a:r>
              <a:rPr lang="en-US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200" baseline="30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This means that we need log</a:t>
            </a:r>
            <a:r>
              <a:rPr lang="en-US" sz="2200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2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200" baseline="30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 </a:t>
            </a:r>
            <a:r>
              <a:rPr lang="en-US" sz="2200" b="1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 bits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to address each byte.</a:t>
            </a:r>
            <a:endParaRPr dirty="0"/>
          </a:p>
        </p:txBody>
      </p:sp>
      <p:sp>
        <p:nvSpPr>
          <p:cNvPr id="197" name="Google Shape;197;p22"/>
          <p:cNvSpPr txBox="1"/>
          <p:nvPr/>
        </p:nvSpPr>
        <p:spPr>
          <a:xfrm>
            <a:off x="380960" y="3643315"/>
            <a:ext cx="1462260" cy="430887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  <a:endParaRPr sz="2200" b="1" i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285709" y="4312657"/>
            <a:ext cx="10972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computer has 128 MB of memory. Each word in this computer is eight bytes. How many bits are needed to address any single word in memory?</a:t>
            </a:r>
            <a:endParaRPr dirty="0"/>
          </a:p>
        </p:txBody>
      </p:sp>
      <p:sp>
        <p:nvSpPr>
          <p:cNvPr id="199" name="Google Shape;199;p22"/>
          <p:cNvSpPr/>
          <p:nvPr/>
        </p:nvSpPr>
        <p:spPr>
          <a:xfrm>
            <a:off x="203200" y="5286388"/>
            <a:ext cx="1097280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memory address space is 128 MB, which means </a:t>
            </a:r>
            <a:r>
              <a:rPr lang="en-US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200" baseline="30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However, each word is eight (2</a:t>
            </a:r>
            <a:r>
              <a:rPr lang="en-US" sz="22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bytes, which means that we have 2</a:t>
            </a:r>
            <a:r>
              <a:rPr lang="en-US" sz="22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words. This means that we need log</a:t>
            </a:r>
            <a:r>
              <a:rPr lang="en-US" sz="2200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lang="en-US" sz="22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 </a:t>
            </a:r>
            <a:r>
              <a:rPr lang="en-US" sz="2200" b="1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 bits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to address each word.</a:t>
            </a:r>
            <a:endParaRPr dirty="0"/>
          </a:p>
        </p:txBody>
      </p:sp>
      <p:sp>
        <p:nvSpPr>
          <p:cNvPr id="200" name="Google Shape;20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Microsoft Office PowerPoint</Application>
  <PresentationFormat>Custom</PresentationFormat>
  <Paragraphs>188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Palatino Linotype</vt:lpstr>
      <vt:lpstr>Times New Roman</vt:lpstr>
      <vt:lpstr>Helvetica Neue</vt:lpstr>
      <vt:lpstr>Office Theme</vt:lpstr>
      <vt:lpstr>   21CSS201T COMPUTER ORGANIZATION AND ARCHITECTURE  UNIT-1 Topic : Memory Locations and Addresses</vt:lpstr>
      <vt:lpstr>MEMORY  HIERARCHY</vt:lpstr>
      <vt:lpstr>Memory Locations and Addresses</vt:lpstr>
      <vt:lpstr>Slide 4</vt:lpstr>
      <vt:lpstr>Slide 5</vt:lpstr>
      <vt:lpstr>Slide 6</vt:lpstr>
      <vt:lpstr>Slide 7</vt:lpstr>
      <vt:lpstr>Slide 8</vt:lpstr>
      <vt:lpstr>Slide 9</vt:lpstr>
      <vt:lpstr>MEMORY OPERATIONS</vt:lpstr>
      <vt:lpstr>Assignment of Byte Address</vt:lpstr>
      <vt:lpstr>Slide 12</vt:lpstr>
      <vt:lpstr>Assignment of byte addresses</vt:lpstr>
      <vt:lpstr>Big Endian</vt:lpstr>
      <vt:lpstr>Big-Endian and Little-Endian Assignments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21CSS201T COMPUTER ORGANIZATION AND ARCHITECTURE  UNIT-1 Topic : Memory Locations and Addresses</dc:title>
  <cp:lastModifiedBy>Moganapriya Murugaanandam</cp:lastModifiedBy>
  <cp:revision>1</cp:revision>
  <dcterms:modified xsi:type="dcterms:W3CDTF">2023-08-10T09:24:21Z</dcterms:modified>
</cp:coreProperties>
</file>