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1"/>
  </p:notesMasterIdLst>
  <p:sldIdLst>
    <p:sldId id="256" r:id="rId2"/>
    <p:sldId id="257" r:id="rId3"/>
    <p:sldId id="35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54" r:id="rId64"/>
    <p:sldId id="355"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2" r:id="rId100"/>
  </p:sldIdLst>
  <p:sldSz cx="12192000" cy="6858000"/>
  <p:notesSz cx="6858000" cy="9144000"/>
  <p:embeddedFontLst>
    <p:embeddedFont>
      <p:font typeface="Calibri" pitchFamily="34" charset="0"/>
      <p:regular r:id="rId102"/>
      <p:bold r:id="rId103"/>
      <p:italic r:id="rId104"/>
      <p:boldItalic r:id="rId105"/>
    </p:embeddedFont>
    <p:embeddedFont>
      <p:font typeface="Palatino Linotype" pitchFamily="18" charset="0"/>
      <p:regular r:id="rId106"/>
      <p:bold r:id="rId107"/>
      <p:italic r:id="rId108"/>
      <p:boldItalic r:id="rId109"/>
    </p:embeddedFont>
    <p:embeddedFont>
      <p:font typeface="Arial Black" pitchFamily="34" charset="0"/>
      <p:bold r:id="rId110"/>
    </p:embeddedFont>
    <p:embeddedFont>
      <p:font typeface="Monotype Corsiva" pitchFamily="66" charset="0"/>
      <p:italic r:id="rId1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2" roundtripDataSignature="AMtx7mjXX99FheZ/Fx3ZmFRZZvibL2l4i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87"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113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customschemas.google.com/relationships/presentationmetadata" Target="metadata"/><Relationship Id="rId16" Type="http://schemas.openxmlformats.org/officeDocument/2006/relationships/slide" Target="slides/slide15.xml"/><Relationship Id="rId107"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1.fntdata"/><Relationship Id="rId110" Type="http://schemas.openxmlformats.org/officeDocument/2006/relationships/font" Target="fonts/font9.fntdata"/><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4.fntdata"/><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2.fntdata"/><Relationship Id="rId108" Type="http://schemas.openxmlformats.org/officeDocument/2006/relationships/font" Target="fonts/font7.fntdata"/><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5.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8.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20" name="Google Shape;2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21" name="Google Shape;2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6"/>
          <p:cNvSpPr>
            <a:spLocks noGrp="1"/>
          </p:cNvSpPr>
          <p:nvPr>
            <p:ph type="pic" idx="2"/>
          </p:nvPr>
        </p:nvSpPr>
        <p:spPr>
          <a:xfrm>
            <a:off x="5183188" y="987425"/>
            <a:ext cx="6172200" cy="4873625"/>
          </a:xfrm>
          <a:prstGeom prst="rect">
            <a:avLst/>
          </a:prstGeom>
          <a:noFill/>
          <a:ln>
            <a:noFill/>
          </a:ln>
        </p:spPr>
      </p:sp>
      <p:sp>
        <p:nvSpPr>
          <p:cNvPr id="76" name="Google Shape;76;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84" name="Google Shape;8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85" name="Google Shape;8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90" name="Google Shape;9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91" name="Google Shape;9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26" name="Google Shape;2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27" name="Google Shape;2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30" name="Google Shape;3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31" name="Google Shape;3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0"/>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0"/>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smtClean="0"/>
              <a:t>01-08-2023</a:t>
            </a:r>
            <a:endParaRPr/>
          </a:p>
        </p:txBody>
      </p:sp>
      <p:sp>
        <p:nvSpPr>
          <p:cNvPr id="37" name="Google Shape;37;p3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smtClean="0"/>
              <a:t>21CSS201T - COA               Prepared by DSBS Department</a:t>
            </a:r>
            <a:endParaRPr/>
          </a:p>
        </p:txBody>
      </p:sp>
      <p:sp>
        <p:nvSpPr>
          <p:cNvPr id="38" name="Google Shape;38;p30"/>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43" name="Google Shape;4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44" name="Google Shape;4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64" name="Google Shape;6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65" name="Google Shape;6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01-08-2023</a:t>
            </a:r>
            <a:endParaRPr/>
          </a:p>
        </p:txBody>
      </p:sp>
      <p:sp>
        <p:nvSpPr>
          <p:cNvPr id="71" name="Google Shape;7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21CSS201T - COA               Prepared by DSBS Department</a:t>
            </a:r>
            <a:endParaRPr/>
          </a:p>
        </p:txBody>
      </p:sp>
      <p:sp>
        <p:nvSpPr>
          <p:cNvPr id="72" name="Google Shape;7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smtClean="0"/>
              <a:t>01-08-2023</a:t>
            </a:r>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smtClean="0"/>
              <a:t>21CSS201T - COA               Prepared by DSBS Department</a:t>
            </a:r>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26"/>
          <p:cNvSpPr/>
          <p:nvPr/>
        </p:nvSpPr>
        <p:spPr>
          <a:xfrm>
            <a:off x="10504715" y="230188"/>
            <a:ext cx="1231640" cy="690465"/>
          </a:xfrm>
          <a:prstGeom prst="rect">
            <a:avLst/>
          </a:prstGeom>
          <a:blipFill rotWithShape="1">
            <a:blip r:embed="rId1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amazon.in/Computer-Organization-By-Carl-Hamacher/s?k=Computer+Organization+By+Carl+Hamacher"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623392" y="908720"/>
            <a:ext cx="11089232" cy="5472608"/>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1"/>
          <p:cNvSpPr txBox="1">
            <a:spLocks noGrp="1"/>
          </p:cNvSpPr>
          <p:nvPr>
            <p:ph type="ctrTitle"/>
          </p:nvPr>
        </p:nvSpPr>
        <p:spPr>
          <a:xfrm>
            <a:off x="1596008" y="3284984"/>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Palatino Linotype"/>
              <a:buNone/>
            </a:pPr>
            <a:r>
              <a:rPr lang="en-US" sz="4800" b="1" i="0" u="none" strike="noStrike" cap="none" dirty="0">
                <a:solidFill>
                  <a:schemeClr val="dk1"/>
                </a:solidFill>
                <a:latin typeface="Palatino Linotype"/>
                <a:ea typeface="Palatino Linotype"/>
                <a:cs typeface="Palatino Linotype"/>
                <a:sym typeface="Palatino Linotype"/>
              </a:rPr>
              <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21CSS201T</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COMPUTER ORGANIZATION AND ARCHITECTURE</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UNIT-</a:t>
            </a:r>
            <a:r>
              <a:rPr lang="en-US" sz="4800" b="1" dirty="0">
                <a:latin typeface="Palatino Linotype"/>
                <a:ea typeface="Palatino Linotype"/>
                <a:cs typeface="Palatino Linotype"/>
                <a:sym typeface="Palatino Linotype"/>
              </a:rPr>
              <a:t>4</a:t>
            </a:r>
            <a:r>
              <a:rPr lang="en-US" sz="4800" b="1" i="0" u="none" strike="noStrike" cap="none" dirty="0">
                <a:solidFill>
                  <a:schemeClr val="dk1"/>
                </a:solidFill>
                <a:latin typeface="Palatino Linotype"/>
                <a:ea typeface="Palatino Linotype"/>
                <a:cs typeface="Palatino Linotype"/>
                <a:sym typeface="Palatino Linotype"/>
              </a:rPr>
              <a:t/>
            </a:r>
            <a:br>
              <a:rPr lang="en-US" sz="4800" b="1" i="0" u="none" strike="noStrike" cap="none" dirty="0">
                <a:solidFill>
                  <a:schemeClr val="dk1"/>
                </a:solidFill>
                <a:latin typeface="Palatino Linotype"/>
                <a:ea typeface="Palatino Linotype"/>
                <a:cs typeface="Palatino Linotype"/>
                <a:sym typeface="Palatino Linotype"/>
              </a:rPr>
            </a:br>
            <a:endParaRPr dirty="0"/>
          </a:p>
        </p:txBody>
      </p:sp>
      <p:sp>
        <p:nvSpPr>
          <p:cNvPr id="99" name="Google Shape;9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00" name="Google Shape;10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Single Bus Organization - contd.</a:t>
            </a:r>
            <a:endParaRPr/>
          </a:p>
        </p:txBody>
      </p:sp>
      <p:sp>
        <p:nvSpPr>
          <p:cNvPr id="172" name="Google Shape;172;p9"/>
          <p:cNvSpPr txBox="1">
            <a:spLocks noGrp="1"/>
          </p:cNvSpPr>
          <p:nvPr>
            <p:ph type="body" idx="1"/>
          </p:nvPr>
        </p:nvSpPr>
        <p:spPr>
          <a:xfrm>
            <a:off x="838200" y="1133934"/>
            <a:ext cx="108024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lvl="0" indent="0" algn="just" rtl="0">
              <a:lnSpc>
                <a:spcPct val="200000"/>
              </a:lnSpc>
              <a:spcBef>
                <a:spcPts val="1000"/>
              </a:spcBef>
              <a:spcAft>
                <a:spcPts val="0"/>
              </a:spcAft>
              <a:buSzPct val="120000"/>
              <a:buNone/>
            </a:pPr>
            <a:endParaRPr sz="6000" b="1">
              <a:latin typeface="Palatino Linotype"/>
              <a:ea typeface="Palatino Linotype"/>
              <a:cs typeface="Palatino Linotype"/>
              <a:sym typeface="Palatino Linotype"/>
            </a:endParaRPr>
          </a:p>
          <a:p>
            <a:pPr marL="0" marR="0" lvl="0" indent="457200" algn="just" rtl="0">
              <a:lnSpc>
                <a:spcPct val="200000"/>
              </a:lnSpc>
              <a:spcBef>
                <a:spcPts val="1000"/>
              </a:spcBef>
              <a:spcAft>
                <a:spcPts val="0"/>
              </a:spcAft>
              <a:buSzPct val="120000"/>
              <a:buNone/>
            </a:pPr>
            <a:r>
              <a:rPr lang="en-US" sz="6000" b="1">
                <a:latin typeface="Palatino Linotype"/>
                <a:ea typeface="Palatino Linotype"/>
                <a:cs typeface="Palatino Linotype"/>
                <a:sym typeface="Palatino Linotype"/>
              </a:rPr>
              <a:t>Registers</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The processor registers R</a:t>
            </a:r>
            <a:r>
              <a:rPr lang="en-US" sz="6000" baseline="-25000">
                <a:latin typeface="Palatino Linotype"/>
                <a:ea typeface="Palatino Linotype"/>
                <a:cs typeface="Palatino Linotype"/>
                <a:sym typeface="Palatino Linotype"/>
              </a:rPr>
              <a:t>0</a:t>
            </a:r>
            <a:r>
              <a:rPr lang="en-US" sz="6000">
                <a:latin typeface="Palatino Linotype"/>
                <a:ea typeface="Palatino Linotype"/>
                <a:cs typeface="Palatino Linotype"/>
                <a:sym typeface="Palatino Linotype"/>
              </a:rPr>
              <a:t> to R</a:t>
            </a:r>
            <a:r>
              <a:rPr lang="en-US" sz="6000" baseline="-25000">
                <a:latin typeface="Palatino Linotype"/>
                <a:ea typeface="Palatino Linotype"/>
                <a:cs typeface="Palatino Linotype"/>
                <a:sym typeface="Palatino Linotype"/>
              </a:rPr>
              <a:t>n-1</a:t>
            </a:r>
            <a:r>
              <a:rPr lang="en-US" sz="6000">
                <a:latin typeface="Palatino Linotype"/>
                <a:ea typeface="Palatino Linotype"/>
                <a:cs typeface="Palatino Linotype"/>
                <a:sym typeface="Palatino Linotype"/>
              </a:rPr>
              <a:t> vary considerably from one processor to another.</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Registers are provided for general purpose  used by programmer.</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Special purpose registers-index &amp; stack registers.</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Registers Y, Z &amp; TEMP are temporary registers used by processor during the execution of some instruction.</a:t>
            </a:r>
            <a:endParaRPr sz="6000">
              <a:latin typeface="Palatino Linotype"/>
              <a:ea typeface="Palatino Linotype"/>
              <a:cs typeface="Palatino Linotype"/>
              <a:sym typeface="Palatino Linotype"/>
            </a:endParaRPr>
          </a:p>
          <a:p>
            <a:pPr marL="0" marR="0" lvl="0" indent="457200" algn="just" rtl="0">
              <a:lnSpc>
                <a:spcPct val="200000"/>
              </a:lnSpc>
              <a:spcBef>
                <a:spcPts val="1000"/>
              </a:spcBef>
              <a:spcAft>
                <a:spcPts val="0"/>
              </a:spcAft>
              <a:buSzPct val="120000"/>
              <a:buNone/>
            </a:pPr>
            <a:r>
              <a:rPr lang="en-US" sz="6000" b="1">
                <a:latin typeface="Palatino Linotype"/>
                <a:ea typeface="Palatino Linotype"/>
                <a:cs typeface="Palatino Linotype"/>
                <a:sym typeface="Palatino Linotype"/>
              </a:rPr>
              <a:t>Multiplexer</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Select either the output of the register Y or a constant value 4 to be provided as input A of the ALU.</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Constant 4 is used by the processor to increment the contents of PC.</a:t>
            </a:r>
            <a:endParaRPr sz="6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120000"/>
              <a:buNone/>
            </a:pPr>
            <a:endParaRPr sz="6000" b="1">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174" name="Google Shape;174;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75" name="Google Shape;175;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Single Bus Organization - contd.</a:t>
            </a:r>
            <a:endParaRPr/>
          </a:p>
        </p:txBody>
      </p:sp>
      <p:sp>
        <p:nvSpPr>
          <p:cNvPr id="181" name="Google Shape;181;p10"/>
          <p:cNvSpPr txBox="1">
            <a:spLocks noGrp="1"/>
          </p:cNvSpPr>
          <p:nvPr>
            <p:ph type="body" idx="1"/>
          </p:nvPr>
        </p:nvSpPr>
        <p:spPr>
          <a:xfrm>
            <a:off x="838200" y="1133934"/>
            <a:ext cx="108024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457200" algn="just" rtl="0">
              <a:lnSpc>
                <a:spcPct val="200000"/>
              </a:lnSpc>
              <a:spcBef>
                <a:spcPts val="1000"/>
              </a:spcBef>
              <a:spcAft>
                <a:spcPts val="0"/>
              </a:spcAft>
              <a:buSzPct val="90000"/>
              <a:buNone/>
            </a:pPr>
            <a:r>
              <a:rPr lang="en-US" sz="8000" b="1">
                <a:latin typeface="Palatino Linotype"/>
                <a:ea typeface="Palatino Linotype"/>
                <a:cs typeface="Palatino Linotype"/>
                <a:sym typeface="Palatino Linotype"/>
              </a:rPr>
              <a:t>ALU</a:t>
            </a:r>
            <a:endParaRPr sz="8000" b="1">
              <a:latin typeface="Palatino Linotype"/>
              <a:ea typeface="Palatino Linotype"/>
              <a:cs typeface="Palatino Linotype"/>
              <a:sym typeface="Palatino Linotype"/>
            </a:endParaRPr>
          </a:p>
          <a:p>
            <a:pPr marL="1371600" marR="0" lvl="0" indent="-355600" algn="just" rtl="0">
              <a:lnSpc>
                <a:spcPct val="200000"/>
              </a:lnSpc>
              <a:spcBef>
                <a:spcPts val="1000"/>
              </a:spcBef>
              <a:spcAft>
                <a:spcPts val="0"/>
              </a:spcAft>
              <a:buSzPct val="100000"/>
              <a:buFont typeface="Palatino Linotype"/>
              <a:buChar char="➢"/>
            </a:pPr>
            <a:r>
              <a:rPr lang="en-US" sz="8000">
                <a:latin typeface="Palatino Linotype"/>
                <a:ea typeface="Palatino Linotype"/>
                <a:cs typeface="Palatino Linotype"/>
                <a:sym typeface="Palatino Linotype"/>
              </a:rPr>
              <a:t>B input of ALU is obtained directly from processor-bus.</a:t>
            </a:r>
            <a:endParaRPr sz="8000">
              <a:latin typeface="Palatino Linotype"/>
              <a:ea typeface="Palatino Linotype"/>
              <a:cs typeface="Palatino Linotype"/>
              <a:sym typeface="Palatino Linotype"/>
            </a:endParaRPr>
          </a:p>
          <a:p>
            <a:pPr marL="1371600" marR="0" lvl="0"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As instruction execution progresses, data are transferred from one register to another, often passing through ALU to perform arithmetic or logic operation.</a:t>
            </a:r>
            <a:endParaRPr sz="8000">
              <a:latin typeface="Palatino Linotype"/>
              <a:ea typeface="Palatino Linotype"/>
              <a:cs typeface="Palatino Linotype"/>
              <a:sym typeface="Palatino Linotype"/>
            </a:endParaRPr>
          </a:p>
          <a:p>
            <a:pPr marL="0" marR="0" lvl="0" indent="457200" algn="just" rtl="0">
              <a:lnSpc>
                <a:spcPct val="200000"/>
              </a:lnSpc>
              <a:spcBef>
                <a:spcPts val="1000"/>
              </a:spcBef>
              <a:spcAft>
                <a:spcPts val="0"/>
              </a:spcAft>
              <a:buSzPct val="90000"/>
              <a:buNone/>
            </a:pPr>
            <a:r>
              <a:rPr lang="en-US" sz="8000" b="1">
                <a:latin typeface="Palatino Linotype"/>
                <a:ea typeface="Palatino Linotype"/>
                <a:cs typeface="Palatino Linotype"/>
                <a:sym typeface="Palatino Linotype"/>
              </a:rPr>
              <a:t>Data Path</a:t>
            </a:r>
            <a:endParaRPr sz="8000" b="1">
              <a:latin typeface="Palatino Linotype"/>
              <a:ea typeface="Palatino Linotype"/>
              <a:cs typeface="Palatino Linotype"/>
              <a:sym typeface="Palatino Linotype"/>
            </a:endParaRPr>
          </a:p>
          <a:p>
            <a:pPr marL="1371600" marR="0" lvl="0" indent="-355600" algn="just" rtl="0">
              <a:lnSpc>
                <a:spcPct val="200000"/>
              </a:lnSpc>
              <a:spcBef>
                <a:spcPts val="1000"/>
              </a:spcBef>
              <a:spcAft>
                <a:spcPts val="0"/>
              </a:spcAft>
              <a:buSzPct val="100000"/>
              <a:buFont typeface="Palatino Linotype"/>
              <a:buChar char="➢"/>
            </a:pPr>
            <a:r>
              <a:rPr lang="en-US" sz="8000">
                <a:latin typeface="Palatino Linotype"/>
                <a:ea typeface="Palatino Linotype"/>
                <a:cs typeface="Palatino Linotype"/>
                <a:sym typeface="Palatino Linotype"/>
              </a:rPr>
              <a:t>The registers, ALU and interconnecting bus are collectively referred to as the data path.</a:t>
            </a:r>
            <a:endParaRPr sz="8000">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120000"/>
              <a:buNone/>
            </a:pPr>
            <a:endParaRPr sz="6000" b="1">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120000"/>
              <a:buNone/>
            </a:pPr>
            <a:endParaRPr sz="6000" b="1">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183" name="Google Shape;183;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84" name="Google Shape;184;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457200" lvl="0" indent="-457200" algn="l" rtl="0">
              <a:lnSpc>
                <a:spcPct val="90000"/>
              </a:lnSpc>
              <a:spcBef>
                <a:spcPts val="0"/>
              </a:spcBef>
              <a:spcAft>
                <a:spcPts val="0"/>
              </a:spcAft>
              <a:buSzPts val="4000"/>
              <a:buFont typeface="Palatino Linotype"/>
              <a:buAutoNum type="arabicPeriod"/>
            </a:pPr>
            <a:r>
              <a:rPr lang="en-US" sz="4000" b="1">
                <a:latin typeface="Palatino Linotype"/>
                <a:ea typeface="Palatino Linotype"/>
                <a:cs typeface="Palatino Linotype"/>
                <a:sym typeface="Palatino Linotype"/>
              </a:rPr>
              <a:t>Register Transfers</a:t>
            </a:r>
            <a:endParaRPr/>
          </a:p>
        </p:txBody>
      </p:sp>
      <p:sp>
        <p:nvSpPr>
          <p:cNvPr id="190" name="Google Shape;190;p11"/>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46075" algn="just" rtl="0">
              <a:lnSpc>
                <a:spcPct val="200000"/>
              </a:lnSpc>
              <a:spcBef>
                <a:spcPts val="1000"/>
              </a:spcBef>
              <a:spcAft>
                <a:spcPts val="0"/>
              </a:spcAft>
              <a:buSzPct val="100000"/>
              <a:buFont typeface="Palatino Linotype"/>
              <a:buChar char="➢"/>
            </a:pPr>
            <a:r>
              <a:rPr lang="en-US" sz="2000">
                <a:latin typeface="Palatino Linotype"/>
                <a:ea typeface="Palatino Linotype"/>
                <a:cs typeface="Palatino Linotype"/>
                <a:sym typeface="Palatino Linotype"/>
              </a:rPr>
              <a:t>The input and output gates for register Ri are controlled by signals is Ri</a:t>
            </a:r>
            <a:r>
              <a:rPr lang="en-US" sz="2000" baseline="-25000">
                <a:latin typeface="Palatino Linotype"/>
                <a:ea typeface="Palatino Linotype"/>
                <a:cs typeface="Palatino Linotype"/>
                <a:sym typeface="Palatino Linotype"/>
              </a:rPr>
              <a:t>in</a:t>
            </a:r>
            <a:r>
              <a:rPr lang="en-US" sz="2000">
                <a:latin typeface="Palatino Linotype"/>
                <a:ea typeface="Palatino Linotype"/>
                <a:cs typeface="Palatino Linotype"/>
                <a:sym typeface="Palatino Linotype"/>
              </a:rPr>
              <a:t> and Ri</a:t>
            </a:r>
            <a:r>
              <a:rPr lang="en-US" sz="2000" baseline="-25000">
                <a:latin typeface="Palatino Linotype"/>
                <a:ea typeface="Palatino Linotype"/>
                <a:cs typeface="Palatino Linotype"/>
                <a:sym typeface="Palatino Linotype"/>
              </a:rPr>
              <a:t>out</a:t>
            </a:r>
            <a:endParaRPr sz="2000">
              <a:latin typeface="Palatino Linotype"/>
              <a:ea typeface="Palatino Linotype"/>
              <a:cs typeface="Palatino Linotype"/>
              <a:sym typeface="Palatino Linotype"/>
            </a:endParaRPr>
          </a:p>
          <a:p>
            <a:pPr marL="914400" lvl="1"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Ri</a:t>
            </a:r>
            <a:r>
              <a:rPr lang="en-US" sz="2000" baseline="-25000">
                <a:latin typeface="Palatino Linotype"/>
                <a:ea typeface="Palatino Linotype"/>
                <a:cs typeface="Palatino Linotype"/>
                <a:sym typeface="Palatino Linotype"/>
              </a:rPr>
              <a:t>in</a:t>
            </a:r>
            <a:r>
              <a:rPr lang="en-US" sz="2000">
                <a:latin typeface="Palatino Linotype"/>
                <a:ea typeface="Palatino Linotype"/>
                <a:cs typeface="Palatino Linotype"/>
                <a:sym typeface="Palatino Linotype"/>
              </a:rPr>
              <a:t> is set to 1 – data available on common bus are loaded into Ri.</a:t>
            </a:r>
            <a:endParaRPr sz="2000">
              <a:latin typeface="Palatino Linotype"/>
              <a:ea typeface="Palatino Linotype"/>
              <a:cs typeface="Palatino Linotype"/>
              <a:sym typeface="Palatino Linotype"/>
            </a:endParaRPr>
          </a:p>
          <a:p>
            <a:pPr marL="914400" lvl="1"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Ri</a:t>
            </a:r>
            <a:r>
              <a:rPr lang="en-US" sz="2000" baseline="-25000">
                <a:latin typeface="Palatino Linotype"/>
                <a:ea typeface="Palatino Linotype"/>
                <a:cs typeface="Palatino Linotype"/>
                <a:sym typeface="Palatino Linotype"/>
              </a:rPr>
              <a:t>out</a:t>
            </a:r>
            <a:r>
              <a:rPr lang="en-US" sz="2000">
                <a:latin typeface="Palatino Linotype"/>
                <a:ea typeface="Palatino Linotype"/>
                <a:cs typeface="Palatino Linotype"/>
                <a:sym typeface="Palatino Linotype"/>
              </a:rPr>
              <a:t> is set to 1 – the contents of register are placed on the bus.</a:t>
            </a:r>
            <a:endParaRPr sz="2000">
              <a:latin typeface="Palatino Linotype"/>
              <a:ea typeface="Palatino Linotype"/>
              <a:cs typeface="Palatino Linotype"/>
              <a:sym typeface="Palatino Linotype"/>
            </a:endParaRPr>
          </a:p>
          <a:p>
            <a:pPr marL="914400" lvl="1"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Ri</a:t>
            </a:r>
            <a:r>
              <a:rPr lang="en-US" sz="2000" baseline="-25000">
                <a:latin typeface="Palatino Linotype"/>
                <a:ea typeface="Palatino Linotype"/>
                <a:cs typeface="Palatino Linotype"/>
                <a:sym typeface="Palatino Linotype"/>
              </a:rPr>
              <a:t>out</a:t>
            </a:r>
            <a:r>
              <a:rPr lang="en-US" sz="2000">
                <a:latin typeface="Palatino Linotype"/>
                <a:ea typeface="Palatino Linotype"/>
                <a:cs typeface="Palatino Linotype"/>
                <a:sym typeface="Palatino Linotype"/>
              </a:rPr>
              <a:t> is set to 0 – the bus can be used for transferring data from other registers .</a:t>
            </a:r>
            <a:endParaRPr sz="2000">
              <a:latin typeface="Palatino Linotype"/>
              <a:ea typeface="Palatino Linotype"/>
              <a:cs typeface="Palatino Linotype"/>
              <a:sym typeface="Palatino Linotype"/>
            </a:endParaRPr>
          </a:p>
          <a:p>
            <a:pPr marL="457200" lvl="0"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All operations and data transfers within the processor take place within time-periods defined by the processor clock.</a:t>
            </a:r>
            <a:endParaRPr sz="2000">
              <a:latin typeface="Palatino Linotype"/>
              <a:ea typeface="Palatino Linotype"/>
              <a:cs typeface="Palatino Linotype"/>
              <a:sym typeface="Palatino Linotype"/>
            </a:endParaRPr>
          </a:p>
          <a:p>
            <a:pPr marL="457200" lvl="0"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When edge-triggered flip-flops are not used, 2 or more clock-signals may be needed to guarantee proper transfer of data. This is known as multiphase clocking.</a:t>
            </a: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97297"/>
              <a:buNone/>
            </a:pPr>
            <a:endParaRPr sz="2000">
              <a:latin typeface="Palatino Linotype"/>
              <a:ea typeface="Palatino Linotype"/>
              <a:cs typeface="Palatino Linotype"/>
              <a:sym typeface="Palatino Linotype"/>
            </a:endParaRPr>
          </a:p>
        </p:txBody>
      </p:sp>
      <p:sp>
        <p:nvSpPr>
          <p:cNvPr id="192" name="Google Shape;19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93" name="Google Shape;19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Data Transfer Between Two Registers</a:t>
            </a:r>
            <a:endParaRPr/>
          </a:p>
        </p:txBody>
      </p:sp>
      <p:sp>
        <p:nvSpPr>
          <p:cNvPr id="199" name="Google Shape;199;p12"/>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ts val="1800"/>
              <a:buNone/>
            </a:pPr>
            <a:r>
              <a:rPr lang="en-US" sz="2000">
                <a:latin typeface="Palatino Linotype"/>
                <a:ea typeface="Palatino Linotype"/>
                <a:cs typeface="Palatino Linotype"/>
                <a:sym typeface="Palatino Linotype"/>
              </a:rPr>
              <a:t>	</a:t>
            </a:r>
            <a:r>
              <a:rPr lang="en-US" sz="2000" b="1">
                <a:latin typeface="Palatino Linotype"/>
                <a:ea typeface="Palatino Linotype"/>
                <a:cs typeface="Palatino Linotype"/>
                <a:sym typeface="Palatino Linotype"/>
              </a:rPr>
              <a:t>Example:</a:t>
            </a:r>
            <a:endParaRPr sz="2000" b="1">
              <a:latin typeface="Palatino Linotype"/>
              <a:ea typeface="Palatino Linotype"/>
              <a:cs typeface="Palatino Linotype"/>
              <a:sym typeface="Palatino Linotype"/>
            </a:endParaRPr>
          </a:p>
          <a:p>
            <a:pPr marL="914400" lvl="0" indent="-355600" algn="just" rtl="0">
              <a:lnSpc>
                <a:spcPct val="20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Transfer the contents of R1 to R4.</a:t>
            </a:r>
            <a:endParaRPr sz="2000">
              <a:latin typeface="Palatino Linotype"/>
              <a:ea typeface="Palatino Linotype"/>
              <a:cs typeface="Palatino Linotype"/>
              <a:sym typeface="Palatino Linotype"/>
            </a:endParaRPr>
          </a:p>
          <a:p>
            <a:pPr marL="91440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Enable output of register R1 by setting R1</a:t>
            </a:r>
            <a:r>
              <a:rPr lang="en-US" sz="2000" baseline="-25000">
                <a:latin typeface="Palatino Linotype"/>
                <a:ea typeface="Palatino Linotype"/>
                <a:cs typeface="Palatino Linotype"/>
                <a:sym typeface="Palatino Linotype"/>
              </a:rPr>
              <a:t>out</a:t>
            </a:r>
            <a:r>
              <a:rPr lang="en-US" sz="2000">
                <a:latin typeface="Palatino Linotype"/>
                <a:ea typeface="Palatino Linotype"/>
                <a:cs typeface="Palatino Linotype"/>
                <a:sym typeface="Palatino Linotype"/>
              </a:rPr>
              <a:t>=1. This places the contents of R1 on the processor bus.</a:t>
            </a:r>
            <a:endParaRPr sz="2000">
              <a:latin typeface="Palatino Linotype"/>
              <a:ea typeface="Palatino Linotype"/>
              <a:cs typeface="Palatino Linotype"/>
              <a:sym typeface="Palatino Linotype"/>
            </a:endParaRPr>
          </a:p>
          <a:p>
            <a:pPr marL="91440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Enable input of register R4 by setting R4</a:t>
            </a:r>
            <a:r>
              <a:rPr lang="en-US" sz="2000" baseline="-25000">
                <a:latin typeface="Palatino Linotype"/>
                <a:ea typeface="Palatino Linotype"/>
                <a:cs typeface="Palatino Linotype"/>
                <a:sym typeface="Palatino Linotype"/>
              </a:rPr>
              <a:t>in</a:t>
            </a:r>
            <a:r>
              <a:rPr lang="en-US" sz="2000">
                <a:latin typeface="Palatino Linotype"/>
                <a:ea typeface="Palatino Linotype"/>
                <a:cs typeface="Palatino Linotype"/>
                <a:sym typeface="Palatino Linotype"/>
              </a:rPr>
              <a:t>=1. This loads the data from the processor bus into register R4.</a:t>
            </a:r>
            <a:endParaRPr sz="20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p:txBody>
      </p:sp>
      <p:sp>
        <p:nvSpPr>
          <p:cNvPr id="201" name="Google Shape;201;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02" name="Google Shape;202;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838200" y="305650"/>
            <a:ext cx="9972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Input and Output Gating for Registers</a:t>
            </a:r>
            <a:endParaRPr/>
          </a:p>
        </p:txBody>
      </p:sp>
      <p:sp>
        <p:nvSpPr>
          <p:cNvPr id="208" name="Google Shape;208;p13"/>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Input and Output Gating for the Registers</a:t>
            </a:r>
            <a:endParaRPr sz="2000" b="0" i="0" u="none" strike="noStrike" cap="none">
              <a:solidFill>
                <a:schemeClr val="dk1"/>
              </a:solidFill>
              <a:latin typeface="Palatino Linotype"/>
              <a:ea typeface="Palatino Linotype"/>
              <a:cs typeface="Palatino Linotype"/>
              <a:sym typeface="Palatino Linotype"/>
            </a:endParaRPr>
          </a:p>
        </p:txBody>
      </p:sp>
      <p:sp>
        <p:nvSpPr>
          <p:cNvPr id="210" name="Google Shape;210;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11" name="Google Shape;211;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pic>
        <p:nvPicPr>
          <p:cNvPr id="212" name="Google Shape;212;p13"/>
          <p:cNvPicPr preferRelativeResize="0"/>
          <p:nvPr/>
        </p:nvPicPr>
        <p:blipFill rotWithShape="1">
          <a:blip r:embed="rId3">
            <a:alphaModFix/>
          </a:blip>
          <a:srcRect/>
          <a:stretch/>
        </p:blipFill>
        <p:spPr>
          <a:xfrm>
            <a:off x="3712575" y="1197300"/>
            <a:ext cx="4383850" cy="4571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838200" y="305650"/>
            <a:ext cx="9972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Input and Output Gating for One Register Bit</a:t>
            </a:r>
            <a:endParaRPr/>
          </a:p>
        </p:txBody>
      </p:sp>
      <p:sp>
        <p:nvSpPr>
          <p:cNvPr id="218" name="Google Shape;218;p14"/>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Input and Output Gating for One Register Bit</a:t>
            </a:r>
            <a:endParaRPr sz="2000" b="0" i="0" u="none" strike="noStrike" cap="none">
              <a:solidFill>
                <a:schemeClr val="dk1"/>
              </a:solidFill>
              <a:latin typeface="Palatino Linotype"/>
              <a:ea typeface="Palatino Linotype"/>
              <a:cs typeface="Palatino Linotype"/>
              <a:sym typeface="Palatino Linotype"/>
            </a:endParaRPr>
          </a:p>
        </p:txBody>
      </p:sp>
      <p:sp>
        <p:nvSpPr>
          <p:cNvPr id="220" name="Google Shape;220;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21" name="Google Shape;221;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pic>
        <p:nvPicPr>
          <p:cNvPr id="222" name="Google Shape;222;p14"/>
          <p:cNvPicPr preferRelativeResize="0"/>
          <p:nvPr/>
        </p:nvPicPr>
        <p:blipFill rotWithShape="1">
          <a:blip r:embed="rId3">
            <a:alphaModFix/>
          </a:blip>
          <a:srcRect/>
          <a:stretch/>
        </p:blipFill>
        <p:spPr>
          <a:xfrm>
            <a:off x="2681288" y="1395413"/>
            <a:ext cx="6829425" cy="406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838200" y="305650"/>
            <a:ext cx="9840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Input and Output Gating for One Register Bit - contd</a:t>
            </a:r>
            <a:endParaRPr/>
          </a:p>
        </p:txBody>
      </p:sp>
      <p:sp>
        <p:nvSpPr>
          <p:cNvPr id="228" name="Google Shape;228;p1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475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7185" algn="just" rtl="0">
              <a:lnSpc>
                <a:spcPct val="200000"/>
              </a:lnSpc>
              <a:spcBef>
                <a:spcPts val="1000"/>
              </a:spcBef>
              <a:spcAft>
                <a:spcPts val="0"/>
              </a:spcAft>
              <a:buSzPct val="100000"/>
              <a:buFont typeface="Palatino Linotype"/>
              <a:buChar char="➢"/>
            </a:pPr>
            <a:r>
              <a:rPr lang="en-US" sz="3600">
                <a:latin typeface="Palatino Linotype"/>
                <a:ea typeface="Palatino Linotype"/>
                <a:cs typeface="Palatino Linotype"/>
                <a:sym typeface="Palatino Linotype"/>
              </a:rPr>
              <a:t>A 2-input multiplexer is used to select the data applied to the input of an edge-triggered D flip-flop.</a:t>
            </a:r>
            <a:endParaRPr sz="3600">
              <a:latin typeface="Palatino Linotype"/>
              <a:ea typeface="Palatino Linotype"/>
              <a:cs typeface="Palatino Linotype"/>
              <a:sym typeface="Palatino Linotype"/>
            </a:endParaRPr>
          </a:p>
          <a:p>
            <a:pPr marL="914400" lvl="1"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When Ri</a:t>
            </a:r>
            <a:r>
              <a:rPr lang="en-US" sz="3600" baseline="-25000">
                <a:latin typeface="Palatino Linotype"/>
                <a:ea typeface="Palatino Linotype"/>
                <a:cs typeface="Palatino Linotype"/>
                <a:sym typeface="Palatino Linotype"/>
              </a:rPr>
              <a:t>in</a:t>
            </a:r>
            <a:r>
              <a:rPr lang="en-US" sz="3600">
                <a:latin typeface="Palatino Linotype"/>
                <a:ea typeface="Palatino Linotype"/>
                <a:cs typeface="Palatino Linotype"/>
                <a:sym typeface="Palatino Linotype"/>
              </a:rPr>
              <a:t>=1, mux selects data on bus. This data will be loaded into flip-flop at rising-edge of clock.</a:t>
            </a:r>
            <a:endParaRPr sz="3600">
              <a:latin typeface="Palatino Linotype"/>
              <a:ea typeface="Palatino Linotype"/>
              <a:cs typeface="Palatino Linotype"/>
              <a:sym typeface="Palatino Linotype"/>
            </a:endParaRPr>
          </a:p>
          <a:p>
            <a:pPr marL="914400" lvl="1"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When Ri</a:t>
            </a:r>
            <a:r>
              <a:rPr lang="en-US" sz="3600" baseline="-25000">
                <a:latin typeface="Palatino Linotype"/>
                <a:ea typeface="Palatino Linotype"/>
                <a:cs typeface="Palatino Linotype"/>
                <a:sym typeface="Palatino Linotype"/>
              </a:rPr>
              <a:t>in</a:t>
            </a:r>
            <a:r>
              <a:rPr lang="en-US" sz="3600">
                <a:latin typeface="Palatino Linotype"/>
                <a:ea typeface="Palatino Linotype"/>
                <a:cs typeface="Palatino Linotype"/>
                <a:sym typeface="Palatino Linotype"/>
              </a:rPr>
              <a:t>= 0, mux feeds back the value currently stored in flip-flop.</a:t>
            </a:r>
            <a:endParaRPr sz="3600">
              <a:latin typeface="Palatino Linotype"/>
              <a:ea typeface="Palatino Linotype"/>
              <a:cs typeface="Palatino Linotype"/>
              <a:sym typeface="Palatino Linotype"/>
            </a:endParaRPr>
          </a:p>
          <a:p>
            <a:pPr marL="457200" lvl="0"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Q output of flip-flop is connected to bus via a tri-state gate.</a:t>
            </a:r>
            <a:endParaRPr sz="3600">
              <a:latin typeface="Palatino Linotype"/>
              <a:ea typeface="Palatino Linotype"/>
              <a:cs typeface="Palatino Linotype"/>
              <a:sym typeface="Palatino Linotype"/>
            </a:endParaRPr>
          </a:p>
          <a:p>
            <a:pPr marL="914400" lvl="1"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When Ri</a:t>
            </a:r>
            <a:r>
              <a:rPr lang="en-US" sz="3600" baseline="-25000">
                <a:latin typeface="Palatino Linotype"/>
                <a:ea typeface="Palatino Linotype"/>
                <a:cs typeface="Palatino Linotype"/>
                <a:sym typeface="Palatino Linotype"/>
              </a:rPr>
              <a:t>out</a:t>
            </a:r>
            <a:r>
              <a:rPr lang="en-US" sz="3600">
                <a:latin typeface="Palatino Linotype"/>
                <a:ea typeface="Palatino Linotype"/>
                <a:cs typeface="Palatino Linotype"/>
                <a:sym typeface="Palatino Linotype"/>
              </a:rPr>
              <a:t>= 0, gate's output is in the high-impedance state. (This corresponds to the open circuit state of a switch).</a:t>
            </a:r>
            <a:endParaRPr sz="3600">
              <a:latin typeface="Palatino Linotype"/>
              <a:ea typeface="Palatino Linotype"/>
              <a:cs typeface="Palatino Linotype"/>
              <a:sym typeface="Palatino Linotype"/>
            </a:endParaRPr>
          </a:p>
          <a:p>
            <a:pPr marL="914400" lvl="1"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When Ri</a:t>
            </a:r>
            <a:r>
              <a:rPr lang="en-US" sz="3600" baseline="-25000">
                <a:latin typeface="Palatino Linotype"/>
                <a:ea typeface="Palatino Linotype"/>
                <a:cs typeface="Palatino Linotype"/>
                <a:sym typeface="Palatino Linotype"/>
              </a:rPr>
              <a:t>out</a:t>
            </a:r>
            <a:r>
              <a:rPr lang="en-US" sz="3600">
                <a:latin typeface="Palatino Linotype"/>
                <a:ea typeface="Palatino Linotype"/>
                <a:cs typeface="Palatino Linotype"/>
                <a:sym typeface="Palatino Linotype"/>
              </a:rPr>
              <a:t>=1, the gate drives the bus to 0 or 1, depending on the value of Q.</a:t>
            </a: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89473"/>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89473"/>
              <a:buNone/>
            </a:pPr>
            <a:endParaRPr sz="2000">
              <a:latin typeface="Palatino Linotype"/>
              <a:ea typeface="Palatino Linotype"/>
              <a:cs typeface="Palatino Linotype"/>
              <a:sym typeface="Palatino Linotype"/>
            </a:endParaRPr>
          </a:p>
        </p:txBody>
      </p:sp>
      <p:sp>
        <p:nvSpPr>
          <p:cNvPr id="230" name="Google Shape;230;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31" name="Google Shape;231;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2. Performing an ALU Operation</a:t>
            </a:r>
            <a:endParaRPr/>
          </a:p>
        </p:txBody>
      </p:sp>
      <p:sp>
        <p:nvSpPr>
          <p:cNvPr id="237" name="Google Shape;237;p16"/>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55600" algn="just" rtl="0">
              <a:lnSpc>
                <a:spcPct val="200000"/>
              </a:lnSpc>
              <a:spcBef>
                <a:spcPts val="1000"/>
              </a:spcBef>
              <a:spcAft>
                <a:spcPts val="0"/>
              </a:spcAft>
              <a:buSzPct val="100000"/>
              <a:buFont typeface="Palatino Linotype"/>
              <a:buChar char="➢"/>
            </a:pPr>
            <a:r>
              <a:rPr lang="en-US" sz="8000">
                <a:latin typeface="Palatino Linotype"/>
                <a:ea typeface="Palatino Linotype"/>
                <a:cs typeface="Palatino Linotype"/>
                <a:sym typeface="Palatino Linotype"/>
              </a:rPr>
              <a:t>The ALU is a combinational circuit that has no internal storage.</a:t>
            </a:r>
            <a:endParaRPr sz="8000">
              <a:latin typeface="Palatino Linotype"/>
              <a:ea typeface="Palatino Linotype"/>
              <a:cs typeface="Palatino Linotype"/>
              <a:sym typeface="Palatino Linotype"/>
            </a:endParaRPr>
          </a:p>
          <a:p>
            <a:pPr marL="457200" lvl="0"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ALU gets the two operands from MUX and bus. The result is temporarily stored in register Z.</a:t>
            </a:r>
            <a:endParaRPr sz="8000">
              <a:latin typeface="Palatino Linotype"/>
              <a:ea typeface="Palatino Linotype"/>
              <a:cs typeface="Palatino Linotype"/>
              <a:sym typeface="Palatino Linotype"/>
            </a:endParaRPr>
          </a:p>
          <a:p>
            <a:pPr marL="457200" lvl="0"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What is the sequence of operations to add the contents of register R1 to those of R2 and store the result in R3?</a:t>
            </a:r>
            <a:endParaRPr sz="8000">
              <a:latin typeface="Palatino Linotype"/>
              <a:ea typeface="Palatino Linotype"/>
              <a:cs typeface="Palatino Linotype"/>
              <a:sym typeface="Palatino Linotype"/>
            </a:endParaRPr>
          </a:p>
          <a:p>
            <a:pPr marL="914400" lvl="1"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R1</a:t>
            </a:r>
            <a:r>
              <a:rPr lang="en-US" sz="8000" baseline="-25000">
                <a:latin typeface="Palatino Linotype"/>
                <a:ea typeface="Palatino Linotype"/>
                <a:cs typeface="Palatino Linotype"/>
                <a:sym typeface="Palatino Linotype"/>
              </a:rPr>
              <a:t>out</a:t>
            </a:r>
            <a:r>
              <a:rPr lang="en-US" sz="8000">
                <a:latin typeface="Palatino Linotype"/>
                <a:ea typeface="Palatino Linotype"/>
                <a:cs typeface="Palatino Linotype"/>
                <a:sym typeface="Palatino Linotype"/>
              </a:rPr>
              <a:t>, Y</a:t>
            </a:r>
            <a:r>
              <a:rPr lang="en-US" sz="8000" baseline="-25000">
                <a:latin typeface="Palatino Linotype"/>
                <a:ea typeface="Palatino Linotype"/>
                <a:cs typeface="Palatino Linotype"/>
                <a:sym typeface="Palatino Linotype"/>
              </a:rPr>
              <a:t>in</a:t>
            </a:r>
            <a:r>
              <a:rPr lang="en-US" sz="8000">
                <a:latin typeface="Palatino Linotype"/>
                <a:ea typeface="Palatino Linotype"/>
                <a:cs typeface="Palatino Linotype"/>
                <a:sym typeface="Palatino Linotype"/>
              </a:rPr>
              <a:t>  				    </a:t>
            </a:r>
            <a:endParaRPr sz="8000">
              <a:latin typeface="Palatino Linotype"/>
              <a:ea typeface="Palatino Linotype"/>
              <a:cs typeface="Palatino Linotype"/>
              <a:sym typeface="Palatino Linotype"/>
            </a:endParaRPr>
          </a:p>
          <a:p>
            <a:pPr marL="914400" lvl="1"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R2</a:t>
            </a:r>
            <a:r>
              <a:rPr lang="en-US" sz="8000" baseline="-25000">
                <a:latin typeface="Palatino Linotype"/>
                <a:ea typeface="Palatino Linotype"/>
                <a:cs typeface="Palatino Linotype"/>
                <a:sym typeface="Palatino Linotype"/>
              </a:rPr>
              <a:t>out</a:t>
            </a:r>
            <a:r>
              <a:rPr lang="en-US" sz="8000">
                <a:latin typeface="Palatino Linotype"/>
                <a:ea typeface="Palatino Linotype"/>
                <a:cs typeface="Palatino Linotype"/>
                <a:sym typeface="Palatino Linotype"/>
              </a:rPr>
              <a:t>, SelectY, Add, Z</a:t>
            </a:r>
            <a:r>
              <a:rPr lang="en-US" sz="8000" baseline="-25000">
                <a:latin typeface="Palatino Linotype"/>
                <a:ea typeface="Palatino Linotype"/>
                <a:cs typeface="Palatino Linotype"/>
                <a:sym typeface="Palatino Linotype"/>
              </a:rPr>
              <a:t>in</a:t>
            </a:r>
            <a:r>
              <a:rPr lang="en-US" sz="8000">
                <a:latin typeface="Palatino Linotype"/>
                <a:ea typeface="Palatino Linotype"/>
                <a:cs typeface="Palatino Linotype"/>
                <a:sym typeface="Palatino Linotype"/>
              </a:rPr>
              <a:t>   </a:t>
            </a:r>
            <a:endParaRPr sz="8000">
              <a:latin typeface="Palatino Linotype"/>
              <a:ea typeface="Palatino Linotype"/>
              <a:cs typeface="Palatino Linotype"/>
              <a:sym typeface="Palatino Linotype"/>
            </a:endParaRPr>
          </a:p>
          <a:p>
            <a:pPr marL="914400" lvl="1"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Z</a:t>
            </a:r>
            <a:r>
              <a:rPr lang="en-US" sz="8000" baseline="-25000">
                <a:latin typeface="Palatino Linotype"/>
                <a:ea typeface="Palatino Linotype"/>
                <a:cs typeface="Palatino Linotype"/>
                <a:sym typeface="Palatino Linotype"/>
              </a:rPr>
              <a:t>out</a:t>
            </a:r>
            <a:r>
              <a:rPr lang="en-US" sz="8000">
                <a:latin typeface="Palatino Linotype"/>
                <a:ea typeface="Palatino Linotype"/>
                <a:cs typeface="Palatino Linotype"/>
                <a:sym typeface="Palatino Linotype"/>
              </a:rPr>
              <a:t>, R3</a:t>
            </a:r>
            <a:r>
              <a:rPr lang="en-US" sz="8000" baseline="-25000">
                <a:latin typeface="Palatino Linotype"/>
                <a:ea typeface="Palatino Linotype"/>
                <a:cs typeface="Palatino Linotype"/>
                <a:sym typeface="Palatino Linotype"/>
              </a:rPr>
              <a:t>in</a:t>
            </a:r>
            <a:endParaRPr sz="8000" baseline="-25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239" name="Google Shape;239;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40" name="Google Shape;240;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ALU Operation - contd</a:t>
            </a:r>
            <a:endParaRPr/>
          </a:p>
        </p:txBody>
      </p:sp>
      <p:sp>
        <p:nvSpPr>
          <p:cNvPr id="246" name="Google Shape;246;p17"/>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700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79999"/>
              <a:buNone/>
            </a:pPr>
            <a:r>
              <a:rPr lang="en-US" sz="3600">
                <a:latin typeface="Palatino Linotype"/>
                <a:ea typeface="Palatino Linotype"/>
                <a:cs typeface="Palatino Linotype"/>
                <a:sym typeface="Palatino Linotype"/>
              </a:rPr>
              <a:t>The sequence of operations for [R3]      [R1]+[R2] is as follows</a:t>
            </a:r>
            <a:endParaRPr sz="3600">
              <a:latin typeface="Palatino Linotype"/>
              <a:ea typeface="Palatino Linotype"/>
              <a:cs typeface="Palatino Linotype"/>
              <a:sym typeface="Palatino Linotype"/>
            </a:endParaRPr>
          </a:p>
          <a:p>
            <a:pPr marL="457200" lvl="0" indent="-371475" algn="just" rtl="0">
              <a:lnSpc>
                <a:spcPct val="200000"/>
              </a:lnSpc>
              <a:spcBef>
                <a:spcPts val="1000"/>
              </a:spcBef>
              <a:spcAft>
                <a:spcPts val="0"/>
              </a:spcAft>
              <a:buSzPct val="100000"/>
              <a:buFont typeface="Palatino Linotype"/>
              <a:buChar char="➢"/>
            </a:pPr>
            <a:r>
              <a:rPr lang="en-US" sz="3600">
                <a:latin typeface="Palatino Linotype"/>
                <a:ea typeface="Palatino Linotype"/>
                <a:cs typeface="Palatino Linotype"/>
                <a:sym typeface="Palatino Linotype"/>
              </a:rPr>
              <a:t>Step 1: Output of the register R1 and input of the register Y are enabled, causing the contents of R1 to be transferred to Y.</a:t>
            </a:r>
            <a:endParaRPr sz="3600">
              <a:latin typeface="Palatino Linotype"/>
              <a:ea typeface="Palatino Linotype"/>
              <a:cs typeface="Palatino Linotype"/>
              <a:sym typeface="Palatino Linotype"/>
            </a:endParaRPr>
          </a:p>
          <a:p>
            <a:pPr marL="457200" lvl="0" indent="-37147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Step 2: The multiplexer select signal is set to select Y causing the multiplexer to gate the contents of register Y to input A of the ALU.</a:t>
            </a:r>
            <a:endParaRPr sz="3600">
              <a:latin typeface="Palatino Linotype"/>
              <a:ea typeface="Palatino Linotype"/>
              <a:cs typeface="Palatino Linotype"/>
              <a:sym typeface="Palatino Linotype"/>
            </a:endParaRPr>
          </a:p>
          <a:p>
            <a:pPr marL="457200" lvl="0" indent="-37147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Step 3: The contents of Z are transferred to the destination register R3.</a:t>
            </a: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44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44000"/>
              <a:buNone/>
            </a:pPr>
            <a:endParaRPr sz="2000">
              <a:latin typeface="Palatino Linotype"/>
              <a:ea typeface="Palatino Linotype"/>
              <a:cs typeface="Palatino Linotype"/>
              <a:sym typeface="Palatino Linotype"/>
            </a:endParaRPr>
          </a:p>
        </p:txBody>
      </p:sp>
      <p:sp>
        <p:nvSpPr>
          <p:cNvPr id="248" name="Google Shape;248;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49" name="Google Shape;249;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250" name="Google Shape;250;p17"/>
          <p:cNvSpPr/>
          <p:nvPr/>
        </p:nvSpPr>
        <p:spPr>
          <a:xfrm>
            <a:off x="5862475" y="1660125"/>
            <a:ext cx="324300" cy="228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3.Fetching a Word from Memory</a:t>
            </a:r>
            <a:endParaRPr/>
          </a:p>
        </p:txBody>
      </p:sp>
      <p:sp>
        <p:nvSpPr>
          <p:cNvPr id="256" name="Google Shape;256;p18"/>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8137" algn="just" rtl="0">
              <a:lnSpc>
                <a:spcPct val="200000"/>
              </a:lnSpc>
              <a:spcBef>
                <a:spcPts val="1000"/>
              </a:spcBef>
              <a:spcAft>
                <a:spcPts val="0"/>
              </a:spcAft>
              <a:buSzPct val="100000"/>
              <a:buFont typeface="Palatino Linotype"/>
              <a:buChar char="➢"/>
            </a:pPr>
            <a:r>
              <a:rPr lang="en-US" sz="6900">
                <a:latin typeface="Palatino Linotype"/>
                <a:ea typeface="Palatino Linotype"/>
                <a:cs typeface="Palatino Linotype"/>
                <a:sym typeface="Palatino Linotype"/>
              </a:rPr>
              <a:t>The response time of each memory access varies (cache miss, memory-mapped I/O,…)</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To accommodate this, the processor waits until it receives an indication that the requested operation has been completed </a:t>
            </a:r>
            <a:r>
              <a:rPr lang="en-US" sz="6900" b="1">
                <a:latin typeface="Palatino Linotype"/>
                <a:ea typeface="Palatino Linotype"/>
                <a:cs typeface="Palatino Linotype"/>
                <a:sym typeface="Palatino Linotype"/>
              </a:rPr>
              <a:t>(Memory-Function-Completed, MFC)</a:t>
            </a:r>
            <a:r>
              <a:rPr lang="en-US" sz="6900">
                <a:latin typeface="Palatino Linotype"/>
                <a:ea typeface="Palatino Linotype"/>
                <a:cs typeface="Palatino Linotype"/>
                <a:sym typeface="Palatino Linotype"/>
              </a:rPr>
              <a:t>.</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Move (R1), R2</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MAR ← [R1]</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Start a Read operation on the memory bus</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Wait for the MFC response from the memory</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Load MDR from the memory bus</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R2 ← [MDR]</a:t>
            </a: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258" name="Google Shape;258;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59" name="Google Shape;259;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dirty="0" smtClean="0">
                <a:latin typeface="Palatino Linotype"/>
                <a:ea typeface="Palatino Linotype"/>
                <a:cs typeface="Palatino Linotype"/>
                <a:sym typeface="Palatino Linotype"/>
              </a:rPr>
              <a:t>Contents</a:t>
            </a:r>
            <a:endParaRPr dirty="0"/>
          </a:p>
        </p:txBody>
      </p:sp>
      <p:sp>
        <p:nvSpPr>
          <p:cNvPr id="106" name="Google Shape;106;p2"/>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r>
              <a:rPr lang="en-US" sz="2000" i="1" dirty="0" smtClean="0">
                <a:latin typeface="+mj-lt"/>
              </a:rPr>
              <a:t>Basic processing unit</a:t>
            </a:r>
            <a:endParaRPr lang="en-US" sz="2000" dirty="0" smtClean="0">
              <a:latin typeface="+mj-lt"/>
            </a:endParaRPr>
          </a:p>
          <a:p>
            <a:r>
              <a:rPr lang="en-US" sz="2000" i="1" dirty="0" smtClean="0">
                <a:latin typeface="+mj-lt"/>
              </a:rPr>
              <a:t>ALU operations</a:t>
            </a:r>
            <a:endParaRPr lang="en-US" sz="2000" dirty="0" smtClean="0">
              <a:latin typeface="+mj-lt"/>
            </a:endParaRPr>
          </a:p>
          <a:p>
            <a:r>
              <a:rPr lang="en-US" sz="2000" i="1" dirty="0" smtClean="0">
                <a:latin typeface="+mj-lt"/>
              </a:rPr>
              <a:t> Instruction execution</a:t>
            </a:r>
            <a:endParaRPr lang="en-US" sz="2000" dirty="0" smtClean="0">
              <a:latin typeface="+mj-lt"/>
            </a:endParaRPr>
          </a:p>
          <a:p>
            <a:r>
              <a:rPr lang="en-US" sz="2000" i="1" dirty="0" smtClean="0">
                <a:latin typeface="+mj-lt"/>
              </a:rPr>
              <a:t> Branch instruction</a:t>
            </a:r>
            <a:endParaRPr lang="en-US" sz="2000" dirty="0" smtClean="0">
              <a:latin typeface="+mj-lt"/>
            </a:endParaRPr>
          </a:p>
          <a:p>
            <a:r>
              <a:rPr lang="en-US" sz="2000" i="1" dirty="0" smtClean="0">
                <a:latin typeface="+mj-lt"/>
              </a:rPr>
              <a:t> Multiple bus organization</a:t>
            </a:r>
            <a:endParaRPr lang="en-US" sz="2000" dirty="0" smtClean="0">
              <a:latin typeface="+mj-lt"/>
            </a:endParaRPr>
          </a:p>
          <a:p>
            <a:r>
              <a:rPr lang="en-US" sz="2000" i="1" dirty="0" smtClean="0">
                <a:latin typeface="+mj-lt"/>
              </a:rPr>
              <a:t> Hardwired control</a:t>
            </a:r>
            <a:endParaRPr lang="en-US" sz="2000" dirty="0" smtClean="0">
              <a:latin typeface="+mj-lt"/>
            </a:endParaRPr>
          </a:p>
          <a:p>
            <a:r>
              <a:rPr lang="en-US" sz="2000" i="1" dirty="0" smtClean="0">
                <a:latin typeface="+mj-lt"/>
              </a:rPr>
              <a:t> Generation of control signals,</a:t>
            </a:r>
            <a:endParaRPr lang="en-US" sz="2000" dirty="0" smtClean="0">
              <a:latin typeface="+mj-lt"/>
            </a:endParaRPr>
          </a:p>
          <a:p>
            <a:r>
              <a:rPr lang="en-US" sz="2000" i="1" dirty="0" smtClean="0">
                <a:latin typeface="+mj-lt"/>
              </a:rPr>
              <a:t> Micro-programmed control</a:t>
            </a:r>
            <a:endParaRPr lang="en-US" sz="2000" dirty="0" smtClean="0">
              <a:latin typeface="+mj-lt"/>
            </a:endParaRPr>
          </a:p>
          <a:p>
            <a:r>
              <a:rPr lang="en-US" sz="2000" i="1" dirty="0" smtClean="0">
                <a:latin typeface="+mj-lt"/>
              </a:rPr>
              <a:t> Pipelining: Basic concepts of pipelining</a:t>
            </a:r>
            <a:endParaRPr lang="en-US" sz="2000" dirty="0" smtClean="0">
              <a:latin typeface="+mj-lt"/>
            </a:endParaRPr>
          </a:p>
          <a:p>
            <a:r>
              <a:rPr lang="en-US" sz="2000" i="1" dirty="0" smtClean="0">
                <a:latin typeface="+mj-lt"/>
              </a:rPr>
              <a:t> Performance</a:t>
            </a:r>
            <a:endParaRPr lang="en-US" sz="2000" dirty="0" smtClean="0">
              <a:latin typeface="+mj-lt"/>
            </a:endParaRPr>
          </a:p>
          <a:p>
            <a:r>
              <a:rPr lang="en-US" sz="2000" i="1" dirty="0" smtClean="0">
                <a:latin typeface="+mj-lt"/>
              </a:rPr>
              <a:t> Hazards-Data, Instruction and Control</a:t>
            </a:r>
            <a:endParaRPr lang="en-US" sz="2000" dirty="0" smtClean="0">
              <a:latin typeface="+mj-lt"/>
            </a:endParaRPr>
          </a:p>
          <a:p>
            <a:r>
              <a:rPr lang="en-US" sz="2000" i="1" dirty="0" smtClean="0">
                <a:latin typeface="+mj-lt"/>
              </a:rPr>
              <a:t> Influence  on instruction sets.</a:t>
            </a:r>
            <a:r>
              <a:rPr lang="en-US" sz="2000" dirty="0" smtClean="0">
                <a:latin typeface="+mj-lt"/>
              </a:rPr>
              <a:t> </a:t>
            </a:r>
          </a:p>
          <a:p>
            <a:pPr>
              <a:buNone/>
            </a:pPr>
            <a:endParaRPr lang="en-US" sz="2000" dirty="0" smtClean="0">
              <a:latin typeface="+mj-lt"/>
            </a:endParaRPr>
          </a:p>
        </p:txBody>
      </p:sp>
      <p:sp>
        <p:nvSpPr>
          <p:cNvPr id="108" name="Google Shape;10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09" name="Google Shape;10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38200" y="305650"/>
            <a:ext cx="9972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Fetching a Word - contd.</a:t>
            </a:r>
            <a:endParaRPr/>
          </a:p>
        </p:txBody>
      </p:sp>
      <p:sp>
        <p:nvSpPr>
          <p:cNvPr id="265" name="Google Shape;265;p19"/>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457200" marR="0" lvl="0" indent="-355600" algn="just" rtl="0">
              <a:lnSpc>
                <a:spcPct val="15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Address into MAR; issue Read operation; data into MDR</a:t>
            </a: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endParaRPr sz="2000" b="1">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Connection and Control Signals for Register MDR</a:t>
            </a:r>
            <a:endParaRPr sz="2000" b="0" i="0" u="none" strike="noStrike" cap="none">
              <a:solidFill>
                <a:schemeClr val="dk1"/>
              </a:solidFill>
              <a:latin typeface="Palatino Linotype"/>
              <a:ea typeface="Palatino Linotype"/>
              <a:cs typeface="Palatino Linotype"/>
              <a:sym typeface="Palatino Linotype"/>
            </a:endParaRPr>
          </a:p>
        </p:txBody>
      </p:sp>
      <p:sp>
        <p:nvSpPr>
          <p:cNvPr id="267" name="Google Shape;267;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68" name="Google Shape;268;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pic>
        <p:nvPicPr>
          <p:cNvPr id="269" name="Google Shape;269;p19"/>
          <p:cNvPicPr preferRelativeResize="0"/>
          <p:nvPr/>
        </p:nvPicPr>
        <p:blipFill rotWithShape="1">
          <a:blip r:embed="rId3">
            <a:alphaModFix/>
          </a:blip>
          <a:srcRect/>
          <a:stretch/>
        </p:blipFill>
        <p:spPr>
          <a:xfrm>
            <a:off x="2676525" y="1661100"/>
            <a:ext cx="6838950" cy="375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838200" y="305650"/>
            <a:ext cx="9972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Timing</a:t>
            </a:r>
            <a:endParaRPr/>
          </a:p>
        </p:txBody>
      </p:sp>
      <p:sp>
        <p:nvSpPr>
          <p:cNvPr id="275" name="Google Shape;275;p20"/>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lvl="0" indent="-355600" algn="l" rtl="0">
              <a:lnSpc>
                <a:spcPct val="115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Assume MAR is always available on the address lines of the memory bus</a:t>
            </a:r>
            <a:endParaRPr sz="2000">
              <a:latin typeface="Palatino Linotype"/>
              <a:ea typeface="Palatino Linotype"/>
              <a:cs typeface="Palatino Linotype"/>
              <a:sym typeface="Palatino Linotype"/>
            </a:endParaRPr>
          </a:p>
          <a:p>
            <a:pPr marL="91440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endParaRPr sz="2000" b="1">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Timing of a Memory Read Operation</a:t>
            </a:r>
            <a:endParaRPr sz="2000" b="0" i="0" u="none" strike="noStrike" cap="none">
              <a:solidFill>
                <a:schemeClr val="dk1"/>
              </a:solidFill>
              <a:latin typeface="Palatino Linotype"/>
              <a:ea typeface="Palatino Linotype"/>
              <a:cs typeface="Palatino Linotype"/>
              <a:sym typeface="Palatino Linotype"/>
            </a:endParaRPr>
          </a:p>
        </p:txBody>
      </p:sp>
      <p:sp>
        <p:nvSpPr>
          <p:cNvPr id="277" name="Google Shape;277;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78" name="Google Shape;278;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21</a:t>
            </a:fld>
            <a:endParaRPr/>
          </a:p>
        </p:txBody>
      </p:sp>
      <p:pic>
        <p:nvPicPr>
          <p:cNvPr id="279" name="Google Shape;279;p20"/>
          <p:cNvPicPr preferRelativeResize="0"/>
          <p:nvPr/>
        </p:nvPicPr>
        <p:blipFill rotWithShape="1">
          <a:blip r:embed="rId3">
            <a:alphaModFix/>
          </a:blip>
          <a:srcRect/>
          <a:stretch/>
        </p:blipFill>
        <p:spPr>
          <a:xfrm>
            <a:off x="4749675" y="1491500"/>
            <a:ext cx="6061125" cy="4279387"/>
          </a:xfrm>
          <a:prstGeom prst="rect">
            <a:avLst/>
          </a:prstGeom>
          <a:noFill/>
          <a:ln>
            <a:noFill/>
          </a:ln>
        </p:spPr>
      </p:pic>
      <p:sp>
        <p:nvSpPr>
          <p:cNvPr id="280" name="Google Shape;280;p20"/>
          <p:cNvSpPr txBox="1"/>
          <p:nvPr/>
        </p:nvSpPr>
        <p:spPr>
          <a:xfrm>
            <a:off x="1477300" y="2684350"/>
            <a:ext cx="2967900" cy="16671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4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Move (R1), R2</a:t>
            </a:r>
            <a:endParaRPr sz="1600" b="0" i="0" u="none" strike="noStrike" cap="none">
              <a:solidFill>
                <a:schemeClr val="dk1"/>
              </a:solidFill>
              <a:latin typeface="Arial"/>
              <a:ea typeface="Arial"/>
              <a:cs typeface="Arial"/>
              <a:sym typeface="Arial"/>
            </a:endParaRPr>
          </a:p>
          <a:p>
            <a:pPr marL="457200" marR="0" lvl="0" indent="0" algn="l" rtl="0">
              <a:lnSpc>
                <a:spcPct val="115000"/>
              </a:lnSpc>
              <a:spcBef>
                <a:spcPts val="11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1.R1</a:t>
            </a:r>
            <a:r>
              <a:rPr lang="en-US" sz="1600" b="0" i="0" u="none" strike="noStrike" cap="none" baseline="-25000">
                <a:solidFill>
                  <a:schemeClr val="dk1"/>
                </a:solidFill>
                <a:latin typeface="Arial"/>
                <a:ea typeface="Arial"/>
                <a:cs typeface="Arial"/>
                <a:sym typeface="Arial"/>
              </a:rPr>
              <a:t>out</a:t>
            </a:r>
            <a:r>
              <a:rPr lang="en-US" sz="1600" b="0" i="0" u="none" strike="noStrike" cap="none">
                <a:solidFill>
                  <a:schemeClr val="dk1"/>
                </a:solidFill>
                <a:latin typeface="Arial"/>
                <a:ea typeface="Arial"/>
                <a:cs typeface="Arial"/>
                <a:sym typeface="Arial"/>
              </a:rPr>
              <a:t>, MARin, Read</a:t>
            </a:r>
            <a:endParaRPr sz="1600" b="0" i="0" u="none" strike="noStrike" cap="none">
              <a:solidFill>
                <a:schemeClr val="dk1"/>
              </a:solidFill>
              <a:latin typeface="Arial"/>
              <a:ea typeface="Arial"/>
              <a:cs typeface="Arial"/>
              <a:sym typeface="Arial"/>
            </a:endParaRPr>
          </a:p>
          <a:p>
            <a:pPr marL="457200" marR="0" lvl="0" indent="0" algn="l" rtl="0">
              <a:lnSpc>
                <a:spcPct val="115000"/>
              </a:lnSpc>
              <a:spcBef>
                <a:spcPts val="11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2.MDR</a:t>
            </a:r>
            <a:r>
              <a:rPr lang="en-US" sz="1600" b="0" i="0" u="none" strike="noStrike" cap="none" baseline="-25000">
                <a:solidFill>
                  <a:schemeClr val="dk1"/>
                </a:solidFill>
                <a:latin typeface="Arial"/>
                <a:ea typeface="Arial"/>
                <a:cs typeface="Arial"/>
                <a:sym typeface="Arial"/>
              </a:rPr>
              <a:t>in</a:t>
            </a:r>
            <a:r>
              <a:rPr lang="en-US" sz="1600" b="0" i="0" u="none" strike="noStrike" cap="none">
                <a:solidFill>
                  <a:schemeClr val="dk1"/>
                </a:solidFill>
                <a:latin typeface="Arial"/>
                <a:ea typeface="Arial"/>
                <a:cs typeface="Arial"/>
                <a:sym typeface="Arial"/>
              </a:rPr>
              <a:t>E, WMFC</a:t>
            </a:r>
            <a:endParaRPr sz="1600" b="0" i="0" u="none" strike="noStrike" cap="none">
              <a:solidFill>
                <a:schemeClr val="dk1"/>
              </a:solidFill>
              <a:latin typeface="Arial"/>
              <a:ea typeface="Arial"/>
              <a:cs typeface="Arial"/>
              <a:sym typeface="Arial"/>
            </a:endParaRPr>
          </a:p>
          <a:p>
            <a:pPr marL="457200" marR="0" lvl="0" indent="0" algn="l" rtl="0">
              <a:lnSpc>
                <a:spcPct val="115000"/>
              </a:lnSpc>
              <a:spcBef>
                <a:spcPts val="11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3.MDR</a:t>
            </a:r>
            <a:r>
              <a:rPr lang="en-US" sz="1600" b="0" i="0" u="none" strike="noStrike" cap="none" baseline="-25000">
                <a:solidFill>
                  <a:schemeClr val="dk1"/>
                </a:solidFill>
                <a:latin typeface="Arial"/>
                <a:ea typeface="Arial"/>
                <a:cs typeface="Arial"/>
                <a:sym typeface="Arial"/>
              </a:rPr>
              <a:t>out</a:t>
            </a:r>
            <a:r>
              <a:rPr lang="en-US" sz="1600" b="0" i="0" u="none" strike="noStrike" cap="none">
                <a:solidFill>
                  <a:schemeClr val="dk1"/>
                </a:solidFill>
                <a:latin typeface="Arial"/>
                <a:ea typeface="Arial"/>
                <a:cs typeface="Arial"/>
                <a:sym typeface="Arial"/>
              </a:rPr>
              <a:t>, R2</a:t>
            </a:r>
            <a:r>
              <a:rPr lang="en-US" sz="1600" b="0" i="0" u="none" strike="noStrike" cap="none" baseline="-25000">
                <a:solidFill>
                  <a:schemeClr val="dk1"/>
                </a:solidFill>
                <a:latin typeface="Arial"/>
                <a:ea typeface="Arial"/>
                <a:cs typeface="Arial"/>
                <a:sym typeface="Arial"/>
              </a:rPr>
              <a:t>in</a:t>
            </a:r>
            <a:endParaRPr sz="1600" b="0" i="0" u="none" strike="noStrike" cap="none" baseline="-250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4.Storing a Word from Memory</a:t>
            </a:r>
            <a:endParaRPr/>
          </a:p>
        </p:txBody>
      </p:sp>
      <p:sp>
        <p:nvSpPr>
          <p:cNvPr id="286" name="Google Shape;286;p21"/>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325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8137" algn="just" rtl="0">
              <a:lnSpc>
                <a:spcPct val="200000"/>
              </a:lnSpc>
              <a:spcBef>
                <a:spcPts val="1000"/>
              </a:spcBef>
              <a:spcAft>
                <a:spcPts val="0"/>
              </a:spcAft>
              <a:buSzPct val="100000"/>
              <a:buFont typeface="Palatino Linotype"/>
              <a:buChar char="➢"/>
            </a:pPr>
            <a:r>
              <a:rPr lang="en-US" sz="6900">
                <a:latin typeface="Palatino Linotype"/>
                <a:ea typeface="Palatino Linotype"/>
                <a:cs typeface="Palatino Linotype"/>
                <a:sym typeface="Palatino Linotype"/>
              </a:rPr>
              <a:t>Address is loaded into MAR</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Data to be written loaded into MDR.</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Write command is issued.</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Example: Move R2,(R1)</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   R1</a:t>
            </a:r>
            <a:r>
              <a:rPr lang="en-US" sz="6900" baseline="-25000">
                <a:latin typeface="Palatino Linotype"/>
                <a:ea typeface="Palatino Linotype"/>
                <a:cs typeface="Palatino Linotype"/>
                <a:sym typeface="Palatino Linotype"/>
              </a:rPr>
              <a:t>out</a:t>
            </a:r>
            <a:r>
              <a:rPr lang="en-US" sz="6900">
                <a:latin typeface="Palatino Linotype"/>
                <a:ea typeface="Palatino Linotype"/>
                <a:cs typeface="Palatino Linotype"/>
                <a:sym typeface="Palatino Linotype"/>
              </a:rPr>
              <a:t>,MAR</a:t>
            </a:r>
            <a:r>
              <a:rPr lang="en-US" sz="6900" baseline="-25000">
                <a:latin typeface="Palatino Linotype"/>
                <a:ea typeface="Palatino Linotype"/>
                <a:cs typeface="Palatino Linotype"/>
                <a:sym typeface="Palatino Linotype"/>
              </a:rPr>
              <a:t>in</a:t>
            </a:r>
            <a:endParaRPr sz="6900" baseline="-250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   R2</a:t>
            </a:r>
            <a:r>
              <a:rPr lang="en-US" sz="6900" baseline="-25000">
                <a:latin typeface="Palatino Linotype"/>
                <a:ea typeface="Palatino Linotype"/>
                <a:cs typeface="Palatino Linotype"/>
                <a:sym typeface="Palatino Linotype"/>
              </a:rPr>
              <a:t>out</a:t>
            </a:r>
            <a:r>
              <a:rPr lang="en-US" sz="6900">
                <a:latin typeface="Palatino Linotype"/>
                <a:ea typeface="Palatino Linotype"/>
                <a:cs typeface="Palatino Linotype"/>
                <a:sym typeface="Palatino Linotype"/>
              </a:rPr>
              <a:t>,MDR</a:t>
            </a:r>
            <a:r>
              <a:rPr lang="en-US" sz="6900" baseline="-25000">
                <a:latin typeface="Palatino Linotype"/>
                <a:ea typeface="Palatino Linotype"/>
                <a:cs typeface="Palatino Linotype"/>
                <a:sym typeface="Palatino Linotype"/>
              </a:rPr>
              <a:t>in</a:t>
            </a:r>
            <a:r>
              <a:rPr lang="en-US" sz="6900">
                <a:latin typeface="Palatino Linotype"/>
                <a:ea typeface="Palatino Linotype"/>
                <a:cs typeface="Palatino Linotype"/>
                <a:sym typeface="Palatino Linotype"/>
              </a:rPr>
              <a:t>,Write</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   MDR</a:t>
            </a:r>
            <a:r>
              <a:rPr lang="en-US" sz="6900" baseline="-25000">
                <a:latin typeface="Palatino Linotype"/>
                <a:ea typeface="Palatino Linotype"/>
                <a:cs typeface="Palatino Linotype"/>
                <a:sym typeface="Palatino Linotype"/>
              </a:rPr>
              <a:t>out</a:t>
            </a:r>
            <a:r>
              <a:rPr lang="en-US" sz="6900">
                <a:latin typeface="Palatino Linotype"/>
                <a:ea typeface="Palatino Linotype"/>
                <a:cs typeface="Palatino Linotype"/>
                <a:sym typeface="Palatino Linotype"/>
              </a:rPr>
              <a:t>E, WMFC</a:t>
            </a:r>
            <a:endParaRPr sz="69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288" name="Google Shape;288;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89" name="Google Shape;289;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dirty="0">
                <a:latin typeface="Palatino Linotype"/>
                <a:ea typeface="Palatino Linotype"/>
                <a:cs typeface="Palatino Linotype"/>
                <a:sym typeface="Palatino Linotype"/>
              </a:rPr>
              <a:t>Execution of a Complete Instruction</a:t>
            </a:r>
            <a:endParaRPr dirty="0"/>
          </a:p>
        </p:txBody>
      </p:sp>
      <p:sp>
        <p:nvSpPr>
          <p:cNvPr id="295" name="Google Shape;295;p22"/>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325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8137" algn="just" rtl="0">
              <a:lnSpc>
                <a:spcPct val="200000"/>
              </a:lnSpc>
              <a:spcBef>
                <a:spcPts val="1000"/>
              </a:spcBef>
              <a:spcAft>
                <a:spcPts val="0"/>
              </a:spcAft>
              <a:buSzPct val="100000"/>
              <a:buFont typeface="Palatino Linotype"/>
              <a:buChar char="➢"/>
            </a:pPr>
            <a:r>
              <a:rPr lang="en-US" sz="6900">
                <a:latin typeface="Palatino Linotype"/>
                <a:ea typeface="Palatino Linotype"/>
                <a:cs typeface="Palatino Linotype"/>
                <a:sym typeface="Palatino Linotype"/>
              </a:rPr>
              <a:t>Add (R3), R1</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Fetch the instruction</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Fetch the first operand (the contents of the memory location pointed to by R3)</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Perform the addition</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Load the result into R1</a:t>
            </a: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297" name="Google Shape;297;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298" name="Google Shape;298;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3"/>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Execution of a Complete Instruction</a:t>
            </a:r>
            <a:endParaRPr/>
          </a:p>
        </p:txBody>
      </p:sp>
      <p:sp>
        <p:nvSpPr>
          <p:cNvPr id="304" name="Google Shape;304;p23"/>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2612" algn="just" rtl="0">
              <a:lnSpc>
                <a:spcPct val="200000"/>
              </a:lnSpc>
              <a:spcBef>
                <a:spcPts val="1000"/>
              </a:spcBef>
              <a:spcAft>
                <a:spcPts val="0"/>
              </a:spcAft>
              <a:buSzPct val="100000"/>
              <a:buFont typeface="Palatino Linotype"/>
              <a:buChar char="➢"/>
            </a:pPr>
            <a:r>
              <a:rPr lang="en-US" sz="6550">
                <a:latin typeface="Palatino Linotype"/>
                <a:ea typeface="Palatino Linotype"/>
                <a:cs typeface="Palatino Linotype"/>
                <a:sym typeface="Palatino Linotype"/>
              </a:rPr>
              <a:t>Add (R3), R1</a:t>
            </a:r>
            <a:endParaRPr sz="65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17073"/>
              <a:buNone/>
            </a:pPr>
            <a:r>
              <a:rPr lang="en-US" sz="6150" b="1">
                <a:latin typeface="Palatino Linotype"/>
                <a:ea typeface="Palatino Linotype"/>
                <a:cs typeface="Palatino Linotype"/>
                <a:sym typeface="Palatino Linotype"/>
              </a:rPr>
              <a:t>Figure.</a:t>
            </a:r>
            <a:r>
              <a:rPr lang="en-US" sz="6150">
                <a:latin typeface="Palatino Linotype"/>
                <a:ea typeface="Palatino Linotype"/>
                <a:cs typeface="Palatino Linotype"/>
                <a:sym typeface="Palatino Linotype"/>
              </a:rPr>
              <a:t> Control Sequence for Execution                        </a:t>
            </a:r>
            <a:r>
              <a:rPr lang="en-US" sz="6150" b="1">
                <a:latin typeface="Palatino Linotype"/>
                <a:ea typeface="Palatino Linotype"/>
                <a:cs typeface="Palatino Linotype"/>
                <a:sym typeface="Palatino Linotype"/>
              </a:rPr>
              <a:t>Figure</a:t>
            </a:r>
            <a:r>
              <a:rPr lang="en-US" sz="6150">
                <a:latin typeface="Palatino Linotype"/>
                <a:ea typeface="Palatino Linotype"/>
                <a:cs typeface="Palatino Linotype"/>
                <a:sym typeface="Palatino Linotype"/>
              </a:rPr>
              <a:t>. Single Bus Organization of the Datapath inside a processor</a:t>
            </a:r>
            <a:r>
              <a:rPr lang="en-US" sz="7350">
                <a:latin typeface="Palatino Linotype"/>
                <a:ea typeface="Palatino Linotype"/>
                <a:cs typeface="Palatino Linotype"/>
                <a:sym typeface="Palatino Linotype"/>
              </a:rPr>
              <a:t> </a:t>
            </a:r>
            <a:endParaRPr sz="735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306" name="Google Shape;306;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07" name="Google Shape;307;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pic>
        <p:nvPicPr>
          <p:cNvPr id="308" name="Google Shape;308;p23"/>
          <p:cNvPicPr preferRelativeResize="0"/>
          <p:nvPr/>
        </p:nvPicPr>
        <p:blipFill rotWithShape="1">
          <a:blip r:embed="rId3">
            <a:alphaModFix/>
          </a:blip>
          <a:srcRect/>
          <a:stretch/>
        </p:blipFill>
        <p:spPr>
          <a:xfrm>
            <a:off x="1296724" y="2129800"/>
            <a:ext cx="4001249" cy="3042000"/>
          </a:xfrm>
          <a:prstGeom prst="rect">
            <a:avLst/>
          </a:prstGeom>
          <a:noFill/>
          <a:ln>
            <a:noFill/>
          </a:ln>
        </p:spPr>
      </p:pic>
      <p:pic>
        <p:nvPicPr>
          <p:cNvPr id="309" name="Google Shape;309;p23"/>
          <p:cNvPicPr preferRelativeResize="0"/>
          <p:nvPr/>
        </p:nvPicPr>
        <p:blipFill rotWithShape="1">
          <a:blip r:embed="rId4">
            <a:alphaModFix/>
          </a:blip>
          <a:srcRect/>
          <a:stretch/>
        </p:blipFill>
        <p:spPr>
          <a:xfrm>
            <a:off x="5934525" y="1133925"/>
            <a:ext cx="4984375" cy="4407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dirty="0">
                <a:latin typeface="Palatino Linotype"/>
                <a:ea typeface="Palatino Linotype"/>
                <a:cs typeface="Palatino Linotype"/>
                <a:sym typeface="Palatino Linotype"/>
              </a:rPr>
              <a:t>Execution of Branch Instruction</a:t>
            </a:r>
            <a:endParaRPr dirty="0"/>
          </a:p>
        </p:txBody>
      </p:sp>
      <p:sp>
        <p:nvSpPr>
          <p:cNvPr id="315" name="Google Shape;315;p24"/>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325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8137" algn="just" rtl="0">
              <a:lnSpc>
                <a:spcPct val="200000"/>
              </a:lnSpc>
              <a:spcBef>
                <a:spcPts val="1000"/>
              </a:spcBef>
              <a:spcAft>
                <a:spcPts val="0"/>
              </a:spcAft>
              <a:buSzPct val="100000"/>
              <a:buFont typeface="Palatino Linotype"/>
              <a:buChar char="➢"/>
            </a:pPr>
            <a:r>
              <a:rPr lang="en-US" sz="6900">
                <a:latin typeface="Palatino Linotype"/>
                <a:ea typeface="Palatino Linotype"/>
                <a:cs typeface="Palatino Linotype"/>
                <a:sym typeface="Palatino Linotype"/>
              </a:rPr>
              <a:t>A branch instruction replaces the contents of PC with the branch target address, which is usually obtained by adding an offset X given in the branch instruction.</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The offset X is usually the difference between the branch target address and the address immediately following the branch instruction.</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UnConditional branch</a:t>
            </a: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317" name="Google Shape;317;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18" name="Google Shape;318;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Execution of Branch Instruction</a:t>
            </a:r>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lvl="0" indent="0" algn="just" rtl="0">
              <a:lnSpc>
                <a:spcPct val="200000"/>
              </a:lnSpc>
              <a:spcBef>
                <a:spcPts val="1000"/>
              </a:spcBef>
              <a:spcAft>
                <a:spcPts val="0"/>
              </a:spcAft>
              <a:buSzPct val="109923"/>
              <a:buNone/>
            </a:pPr>
            <a:endParaRPr sz="65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17073"/>
              <a:buNone/>
            </a:pPr>
            <a:r>
              <a:rPr lang="en-US" sz="6150" b="1">
                <a:latin typeface="Palatino Linotype"/>
                <a:ea typeface="Palatino Linotype"/>
                <a:cs typeface="Palatino Linotype"/>
                <a:sym typeface="Palatino Linotype"/>
              </a:rPr>
              <a:t>                                                 Figure.</a:t>
            </a:r>
            <a:r>
              <a:rPr lang="en-US" sz="6150">
                <a:latin typeface="Palatino Linotype"/>
                <a:ea typeface="Palatino Linotype"/>
                <a:cs typeface="Palatino Linotype"/>
                <a:sym typeface="Palatino Linotype"/>
              </a:rPr>
              <a:t> Control Sequence for Unconditional Branch Instructions                       </a:t>
            </a:r>
            <a:r>
              <a:rPr lang="en-US" sz="7350">
                <a:latin typeface="Palatino Linotype"/>
                <a:ea typeface="Palatino Linotype"/>
                <a:cs typeface="Palatino Linotype"/>
                <a:sym typeface="Palatino Linotype"/>
              </a:rPr>
              <a:t> </a:t>
            </a:r>
            <a:endParaRPr sz="735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26</a:t>
            </a:fld>
            <a:endParaRPr/>
          </a:p>
        </p:txBody>
      </p:sp>
      <p:pic>
        <p:nvPicPr>
          <p:cNvPr id="328" name="Google Shape;328;p25"/>
          <p:cNvPicPr preferRelativeResize="0"/>
          <p:nvPr/>
        </p:nvPicPr>
        <p:blipFill rotWithShape="1">
          <a:blip r:embed="rId3">
            <a:alphaModFix/>
          </a:blip>
          <a:srcRect/>
          <a:stretch/>
        </p:blipFill>
        <p:spPr>
          <a:xfrm>
            <a:off x="2291950" y="1443925"/>
            <a:ext cx="6621174" cy="3684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lvl="1" indent="0" eaLnBrk="1" hangingPunct="1">
              <a:lnSpc>
                <a:spcPct val="80000"/>
              </a:lnSpc>
              <a:spcBef>
                <a:spcPct val="40000"/>
              </a:spcBef>
              <a:buNone/>
            </a:pPr>
            <a:r>
              <a:rPr lang="en-GB" sz="2000" dirty="0" smtClean="0">
                <a:solidFill>
                  <a:schemeClr val="tx1"/>
                </a:solidFill>
                <a:latin typeface="Arial" panose="020B0604020202020204" pitchFamily="34" charset="0"/>
                <a:cs typeface="Arial" panose="020B0604020202020204" pitchFamily="34" charset="0"/>
              </a:rPr>
              <a:t>Simple single-bus structure</a:t>
            </a:r>
          </a:p>
          <a:p>
            <a:pPr lvl="1" eaLnBrk="1" hangingPunct="1">
              <a:lnSpc>
                <a:spcPct val="80000"/>
              </a:lnSpc>
              <a:spcBef>
                <a:spcPct val="40000"/>
              </a:spcBef>
            </a:pPr>
            <a:r>
              <a:rPr lang="en-GB" sz="2000" dirty="0" smtClean="0">
                <a:solidFill>
                  <a:schemeClr val="tx1"/>
                </a:solidFill>
                <a:latin typeface="Arial" panose="020B0604020202020204" pitchFamily="34" charset="0"/>
                <a:cs typeface="Arial" panose="020B0604020202020204" pitchFamily="34" charset="0"/>
              </a:rPr>
              <a:t>Has one common bus for data transfer.</a:t>
            </a:r>
          </a:p>
          <a:p>
            <a:pPr lvl="1" eaLnBrk="1" hangingPunct="1">
              <a:lnSpc>
                <a:spcPct val="80000"/>
              </a:lnSpc>
              <a:spcBef>
                <a:spcPct val="40000"/>
              </a:spcBef>
            </a:pPr>
            <a:r>
              <a:rPr lang="en-GB" sz="2000" dirty="0" smtClean="0">
                <a:solidFill>
                  <a:schemeClr val="tx1"/>
                </a:solidFill>
                <a:latin typeface="Arial" panose="020B0604020202020204" pitchFamily="34" charset="0"/>
                <a:cs typeface="Arial" panose="020B0604020202020204" pitchFamily="34" charset="0"/>
              </a:rPr>
              <a:t>Interconnected circuits/devices which has varying speed of execution like CPU and memory.</a:t>
            </a:r>
          </a:p>
          <a:p>
            <a:pPr lvl="1" eaLnBrk="1" hangingPunct="1">
              <a:lnSpc>
                <a:spcPct val="80000"/>
              </a:lnSpc>
              <a:spcBef>
                <a:spcPct val="40000"/>
              </a:spcBef>
            </a:pPr>
            <a:r>
              <a:rPr lang="en-GB" sz="2000" dirty="0" smtClean="0">
                <a:solidFill>
                  <a:schemeClr val="tx1"/>
                </a:solidFill>
                <a:latin typeface="Arial" panose="020B0604020202020204" pitchFamily="34" charset="0"/>
                <a:cs typeface="Arial" panose="020B0604020202020204" pitchFamily="34" charset="0"/>
              </a:rPr>
              <a:t>Results in long control sequences, because only one data item can be transferred over the bus in a clock cycle.</a:t>
            </a:r>
          </a:p>
          <a:p>
            <a:pPr marL="457200" lvl="1" indent="0">
              <a:lnSpc>
                <a:spcPct val="80000"/>
              </a:lnSpc>
              <a:spcBef>
                <a:spcPct val="40000"/>
              </a:spcBef>
              <a:buNone/>
            </a:pPr>
            <a:endParaRPr lang="en-GB" sz="2000" dirty="0" smtClean="0">
              <a:solidFill>
                <a:schemeClr val="tx1"/>
              </a:solidFill>
              <a:latin typeface="Arial" panose="020B0604020202020204" pitchFamily="34" charset="0"/>
              <a:cs typeface="Arial" panose="020B0604020202020204" pitchFamily="34" charset="0"/>
            </a:endParaRPr>
          </a:p>
          <a:p>
            <a:pPr marL="457200" lvl="1" indent="0">
              <a:lnSpc>
                <a:spcPct val="80000"/>
              </a:lnSpc>
              <a:spcBef>
                <a:spcPct val="40000"/>
              </a:spcBef>
              <a:buNone/>
            </a:pPr>
            <a:r>
              <a:rPr lang="en-GB" sz="2000" dirty="0" smtClean="0">
                <a:solidFill>
                  <a:schemeClr val="tx1"/>
                </a:solidFill>
                <a:latin typeface="Arial" panose="020B0604020202020204" pitchFamily="34" charset="0"/>
                <a:cs typeface="Arial" panose="020B0604020202020204" pitchFamily="34" charset="0"/>
              </a:rPr>
              <a:t>Multi-bus structure </a:t>
            </a:r>
          </a:p>
          <a:p>
            <a:pPr lvl="1" eaLnBrk="1" hangingPunct="1">
              <a:lnSpc>
                <a:spcPct val="80000"/>
              </a:lnSpc>
              <a:spcBef>
                <a:spcPct val="40000"/>
              </a:spcBef>
            </a:pPr>
            <a:r>
              <a:rPr lang="en-GB" sz="2000" dirty="0" smtClean="0">
                <a:solidFill>
                  <a:schemeClr val="tx1"/>
                </a:solidFill>
                <a:latin typeface="Arial" panose="020B0604020202020204" pitchFamily="34" charset="0"/>
                <a:cs typeface="Arial" panose="020B0604020202020204" pitchFamily="34" charset="0"/>
              </a:rPr>
              <a:t>Most commercial processors provide multiple internal paths to enable several transfers to take place in parallel.</a:t>
            </a:r>
          </a:p>
          <a:p>
            <a:pPr lvl="1" eaLnBrk="1" hangingPunct="1">
              <a:lnSpc>
                <a:spcPct val="80000"/>
              </a:lnSpc>
              <a:spcBef>
                <a:spcPct val="40000"/>
              </a:spcBef>
            </a:pPr>
            <a:r>
              <a:rPr lang="en-GB" sz="2000" dirty="0" smtClean="0">
                <a:solidFill>
                  <a:schemeClr val="tx1"/>
                </a:solidFill>
                <a:latin typeface="Arial" panose="020B0604020202020204" pitchFamily="34" charset="0"/>
                <a:cs typeface="Arial" panose="020B0604020202020204" pitchFamily="34" charset="0"/>
              </a:rPr>
              <a:t>Data transfer requires less control sequences.</a:t>
            </a:r>
          </a:p>
          <a:p>
            <a:pPr lvl="1" eaLnBrk="1" hangingPunct="1">
              <a:lnSpc>
                <a:spcPct val="80000"/>
              </a:lnSpc>
              <a:spcBef>
                <a:spcPct val="40000"/>
              </a:spcBef>
            </a:pPr>
            <a:r>
              <a:rPr lang="en-GB" sz="2000" dirty="0" err="1" smtClean="0">
                <a:solidFill>
                  <a:schemeClr val="tx1"/>
                </a:solidFill>
                <a:latin typeface="Arial" panose="020B0604020202020204" pitchFamily="34" charset="0"/>
                <a:cs typeface="Arial" panose="020B0604020202020204" pitchFamily="34" charset="0"/>
              </a:rPr>
              <a:t>Mutiple</a:t>
            </a:r>
            <a:r>
              <a:rPr lang="en-GB" sz="2000" dirty="0" smtClean="0">
                <a:solidFill>
                  <a:schemeClr val="tx1"/>
                </a:solidFill>
                <a:latin typeface="Arial" panose="020B0604020202020204" pitchFamily="34" charset="0"/>
                <a:cs typeface="Arial" panose="020B0604020202020204" pitchFamily="34" charset="0"/>
              </a:rPr>
              <a:t> data transfer can be done in a single clock cycle</a:t>
            </a:r>
          </a:p>
          <a:p>
            <a:pPr marL="457200" lvl="0" indent="0" algn="just" rtl="0">
              <a:lnSpc>
                <a:spcPct val="200000"/>
              </a:lnSpc>
              <a:spcBef>
                <a:spcPts val="1000"/>
              </a:spcBef>
              <a:spcAft>
                <a:spcPts val="0"/>
              </a:spcAft>
              <a:buSzPct val="360000"/>
              <a:buNone/>
            </a:pPr>
            <a:endParaRPr sz="2000" dirty="0">
              <a:solidFill>
                <a:schemeClr val="tx1"/>
              </a:solidFill>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18950" y="324911"/>
            <a:ext cx="10515600" cy="639600"/>
          </a:xfrm>
          <a:prstGeom prst="rect">
            <a:avLst/>
          </a:prstGeom>
          <a:noFill/>
          <a:ln>
            <a:noFill/>
          </a:ln>
        </p:spPr>
        <p:txBody>
          <a:bodyPr spcFirstLastPara="1" wrap="square" lIns="91425" tIns="45700" rIns="91425" bIns="45700" anchor="ctr" anchorCtr="0">
            <a:noAutofit/>
          </a:bodyPr>
          <a:lstStyle/>
          <a:p>
            <a:pPr lvl="0"/>
            <a:r>
              <a:rPr lang="en-US" sz="4000" b="1" dirty="0" err="1" smtClean="0">
                <a:latin typeface="Palatino Linotype"/>
                <a:ea typeface="Palatino Linotype"/>
                <a:cs typeface="Palatino Linotype"/>
                <a:sym typeface="Palatino Linotype"/>
              </a:rPr>
              <a:t>Multibus</a:t>
            </a:r>
            <a:r>
              <a:rPr lang="en-US" sz="4000" b="1" dirty="0" smtClean="0">
                <a:latin typeface="Palatino Linotype"/>
                <a:ea typeface="Palatino Linotype"/>
                <a:cs typeface="Palatino Linotype"/>
                <a:sym typeface="Palatino Linotype"/>
              </a:rPr>
              <a:t> Architecture</a:t>
            </a:r>
            <a:endParaRPr lang="en-US" sz="4000" b="1" dirty="0">
              <a:latin typeface="Palatino Linotype"/>
              <a:ea typeface="Palatino Linotype"/>
              <a:cs typeface="Palatino Linotype"/>
              <a:sym typeface="Palatino Linotype"/>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28</a:t>
            </a:fld>
            <a:endParaRPr/>
          </a:p>
        </p:txBody>
      </p:sp>
      <p:pic>
        <p:nvPicPr>
          <p:cNvPr id="7" name="Picture 2">
            <a:extLst>
              <a:ext uri="{FF2B5EF4-FFF2-40B4-BE49-F238E27FC236}">
                <a16:creationId xmlns:a16="http://schemas.microsoft.com/office/drawing/2014/main" xmlns="" id="{252024A7-BC8B-C506-7428-4ADDF2EA12F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81728" y="1453415"/>
            <a:ext cx="4079544" cy="475935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5654773" y="5691053"/>
            <a:ext cx="4501553" cy="307777"/>
          </a:xfrm>
          <a:prstGeom prst="rect">
            <a:avLst/>
          </a:prstGeom>
        </p:spPr>
        <p:txBody>
          <a:bodyPr wrap="none">
            <a:spAutoFit/>
          </a:bodyPr>
          <a:lstStyle/>
          <a:p>
            <a:r>
              <a:rPr lang="en-GB" dirty="0" smtClean="0">
                <a:solidFill>
                  <a:srgbClr val="1A0DAB"/>
                </a:solidFill>
                <a:latin typeface="arial" panose="020B0604020202020204" pitchFamily="34" charset="0"/>
              </a:rPr>
              <a:t>Image from Computer Organization By Carl </a:t>
            </a:r>
            <a:r>
              <a:rPr lang="en-GB" dirty="0" err="1" smtClean="0">
                <a:solidFill>
                  <a:srgbClr val="1A0DAB"/>
                </a:solidFill>
                <a:latin typeface="arial" panose="020B0604020202020204" pitchFamily="34" charset="0"/>
              </a:rPr>
              <a:t>Hamacher</a:t>
            </a:r>
            <a:endParaRPr lang="en-GB" dirty="0">
              <a:solidFill>
                <a:srgbClr val="1A0DAB"/>
              </a:solidFill>
              <a:latin typeface="arial" panose="020B0604020202020204" pitchFamily="34" charset="0"/>
              <a:hlinkClick r:id="rId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sz="4000" b="1" dirty="0" smtClean="0">
                <a:latin typeface="Palatino Linotype" pitchFamily="18" charset="0"/>
              </a:rPr>
              <a:t>Multi-Bus Organization</a:t>
            </a:r>
            <a:endParaRPr sz="4000" dirty="0">
              <a:latin typeface="Palatino Linotype" pitchFamily="18" charset="0"/>
            </a:endParaRPr>
          </a:p>
        </p:txBody>
      </p:sp>
      <p:sp>
        <p:nvSpPr>
          <p:cNvPr id="324" name="Google Shape;324;p25"/>
          <p:cNvSpPr txBox="1">
            <a:spLocks noGrp="1"/>
          </p:cNvSpPr>
          <p:nvPr>
            <p:ph type="body" idx="1"/>
          </p:nvPr>
        </p:nvSpPr>
        <p:spPr>
          <a:xfrm>
            <a:off x="838200" y="1133934"/>
            <a:ext cx="5514474"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1" algn="just" eaLnBrk="1" hangingPunct="1">
              <a:lnSpc>
                <a:spcPct val="80000"/>
              </a:lnSpc>
              <a:spcBef>
                <a:spcPct val="40000"/>
              </a:spcBef>
            </a:pPr>
            <a:r>
              <a:rPr lang="en-GB" sz="1600" dirty="0" smtClean="0">
                <a:solidFill>
                  <a:srgbClr val="444444"/>
                </a:solidFill>
                <a:latin typeface="Open Sans" panose="020B0606030504020204" pitchFamily="34" charset="0"/>
              </a:rPr>
              <a:t>Three-bus organization to connect the registers and the ALU of a processor.</a:t>
            </a:r>
          </a:p>
          <a:p>
            <a:pPr lvl="1" algn="just" eaLnBrk="1" hangingPunct="1">
              <a:lnSpc>
                <a:spcPct val="80000"/>
              </a:lnSpc>
              <a:spcBef>
                <a:spcPct val="40000"/>
              </a:spcBef>
            </a:pPr>
            <a:r>
              <a:rPr lang="en-GB" sz="1600" dirty="0" smtClean="0">
                <a:solidFill>
                  <a:srgbClr val="444444"/>
                </a:solidFill>
                <a:latin typeface="Open Sans" panose="020B0606030504020204" pitchFamily="34" charset="0"/>
              </a:rPr>
              <a:t>All general-purpose registers are combined into a single block called register file.</a:t>
            </a:r>
          </a:p>
          <a:p>
            <a:pPr lvl="1" algn="just" eaLnBrk="1" hangingPunct="1">
              <a:lnSpc>
                <a:spcPct val="80000"/>
              </a:lnSpc>
              <a:spcBef>
                <a:spcPct val="40000"/>
              </a:spcBef>
            </a:pPr>
            <a:r>
              <a:rPr lang="en-GB" sz="1600" dirty="0" smtClean="0">
                <a:solidFill>
                  <a:srgbClr val="444444"/>
                </a:solidFill>
                <a:latin typeface="Open Sans" panose="020B0606030504020204" pitchFamily="34" charset="0"/>
              </a:rPr>
              <a:t>Register file has three ports.</a:t>
            </a:r>
          </a:p>
          <a:p>
            <a:pPr lvl="1" algn="just" eaLnBrk="1" hangingPunct="1">
              <a:lnSpc>
                <a:spcPct val="80000"/>
              </a:lnSpc>
              <a:spcBef>
                <a:spcPct val="40000"/>
              </a:spcBef>
            </a:pPr>
            <a:r>
              <a:rPr lang="en-GB" sz="1600" dirty="0" smtClean="0">
                <a:solidFill>
                  <a:srgbClr val="444444"/>
                </a:solidFill>
                <a:latin typeface="Open Sans" panose="020B0606030504020204" pitchFamily="34" charset="0"/>
              </a:rPr>
              <a:t>Two outputs ports connected to buses A and B, allowing the contents of two different registers to be accessed simultaneously, and placed on buses A and B.</a:t>
            </a:r>
          </a:p>
          <a:p>
            <a:pPr lvl="1" algn="just" eaLnBrk="1" hangingPunct="1">
              <a:lnSpc>
                <a:spcPct val="80000"/>
              </a:lnSpc>
              <a:spcBef>
                <a:spcPct val="40000"/>
              </a:spcBef>
            </a:pPr>
            <a:r>
              <a:rPr lang="en-GB" sz="1600" dirty="0" smtClean="0">
                <a:solidFill>
                  <a:srgbClr val="444444"/>
                </a:solidFill>
                <a:latin typeface="Open Sans" panose="020B0606030504020204" pitchFamily="34" charset="0"/>
              </a:rPr>
              <a:t>Third input port allows the data on bus C to be loaded into a third register during the same clock cycle.</a:t>
            </a:r>
          </a:p>
          <a:p>
            <a:pPr lvl="1" algn="just" eaLnBrk="1" hangingPunct="1">
              <a:lnSpc>
                <a:spcPct val="80000"/>
              </a:lnSpc>
              <a:spcBef>
                <a:spcPct val="40000"/>
              </a:spcBef>
            </a:pPr>
            <a:r>
              <a:rPr lang="en-GB" sz="1600" dirty="0" smtClean="0">
                <a:solidFill>
                  <a:srgbClr val="444444"/>
                </a:solidFill>
                <a:latin typeface="Open Sans" panose="020B0606030504020204" pitchFamily="34" charset="0"/>
              </a:rPr>
              <a:t>Inputs to the ALU and outputs from the ALU:</a:t>
            </a:r>
          </a:p>
          <a:p>
            <a:pPr lvl="1" algn="just" eaLnBrk="1" hangingPunct="1">
              <a:lnSpc>
                <a:spcPct val="80000"/>
              </a:lnSpc>
              <a:spcBef>
                <a:spcPct val="40000"/>
              </a:spcBef>
            </a:pPr>
            <a:r>
              <a:rPr lang="en-GB" sz="1600" dirty="0" smtClean="0">
                <a:solidFill>
                  <a:srgbClr val="444444"/>
                </a:solidFill>
                <a:latin typeface="Open Sans" panose="020B0606030504020204" pitchFamily="34" charset="0"/>
              </a:rPr>
              <a:t>Buses A and B are used to transfer the source operands to the A and B inputs of the ALU.</a:t>
            </a:r>
          </a:p>
          <a:p>
            <a:pPr lvl="1" algn="just" eaLnBrk="1" hangingPunct="1">
              <a:lnSpc>
                <a:spcPct val="80000"/>
              </a:lnSpc>
              <a:spcBef>
                <a:spcPct val="40000"/>
              </a:spcBef>
            </a:pPr>
            <a:r>
              <a:rPr lang="en-GB" sz="1600" dirty="0" smtClean="0">
                <a:solidFill>
                  <a:srgbClr val="444444"/>
                </a:solidFill>
                <a:latin typeface="Open Sans" panose="020B0606030504020204" pitchFamily="34" charset="0"/>
              </a:rPr>
              <a:t>Result is transferred to the destination over bus C.</a:t>
            </a:r>
            <a:endParaRPr lang="en-US" sz="2000" dirty="0" smtClean="0"/>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29</a:t>
            </a:fld>
            <a:endParaRPr/>
          </a:p>
        </p:txBody>
      </p:sp>
      <p:pic>
        <p:nvPicPr>
          <p:cNvPr id="7" name="Picture 2">
            <a:extLst>
              <a:ext uri="{FF2B5EF4-FFF2-40B4-BE49-F238E27FC236}">
                <a16:creationId xmlns:a16="http://schemas.microsoft.com/office/drawing/2014/main" xmlns="" id="{83CF0D5C-855F-5EA1-CADD-3E6719937A2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93334" y="1262069"/>
            <a:ext cx="4340965" cy="506433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dirty="0">
                <a:latin typeface="Palatino Linotype"/>
                <a:ea typeface="Palatino Linotype"/>
                <a:cs typeface="Palatino Linotype"/>
                <a:sym typeface="Palatino Linotype"/>
              </a:rPr>
              <a:t>Overview</a:t>
            </a:r>
            <a:r>
              <a:rPr lang="en-US" sz="4000" b="1" i="0" u="none" strike="noStrike" cap="none" dirty="0">
                <a:solidFill>
                  <a:schemeClr val="dk1"/>
                </a:solidFill>
                <a:latin typeface="Palatino Linotype"/>
                <a:ea typeface="Palatino Linotype"/>
                <a:cs typeface="Palatino Linotype"/>
                <a:sym typeface="Palatino Linotype"/>
              </a:rPr>
              <a:t> </a:t>
            </a:r>
            <a:endParaRPr dirty="0"/>
          </a:p>
        </p:txBody>
      </p:sp>
      <p:sp>
        <p:nvSpPr>
          <p:cNvPr id="106" name="Google Shape;106;p2"/>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Palatino Linotype"/>
              <a:ea typeface="Palatino Linotype"/>
              <a:cs typeface="Palatino Linotype"/>
              <a:sym typeface="Palatino Linotype"/>
            </a:endParaRPr>
          </a:p>
          <a:p>
            <a:pPr marL="817562" marR="0" lvl="1" indent="-457200" algn="just" rtl="0">
              <a:lnSpc>
                <a:spcPct val="200000"/>
              </a:lnSpc>
              <a:spcBef>
                <a:spcPts val="50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Instruction Set Processor (ISP)</a:t>
            </a:r>
            <a:endParaRPr sz="2000">
              <a:latin typeface="Palatino Linotype"/>
              <a:ea typeface="Palatino Linotype"/>
              <a:cs typeface="Palatino Linotype"/>
              <a:sym typeface="Palatino Linotype"/>
            </a:endParaRPr>
          </a:p>
          <a:p>
            <a:pPr marL="817562" marR="0" lvl="1" indent="-457200" algn="just" rtl="0">
              <a:lnSpc>
                <a:spcPct val="200000"/>
              </a:lnSpc>
              <a:spcBef>
                <a:spcPts val="50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Central Processing Unit (CPU)</a:t>
            </a:r>
            <a:endParaRPr sz="2000">
              <a:latin typeface="Palatino Linotype"/>
              <a:ea typeface="Palatino Linotype"/>
              <a:cs typeface="Palatino Linotype"/>
              <a:sym typeface="Palatino Linotype"/>
            </a:endParaRPr>
          </a:p>
          <a:p>
            <a:pPr marL="817562" marR="0" lvl="1" indent="-457200" algn="just" rtl="0">
              <a:lnSpc>
                <a:spcPct val="200000"/>
              </a:lnSpc>
              <a:spcBef>
                <a:spcPts val="50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A typical computing task consists of a series of steps specified by a sequence of machine instructions that constitute a program.</a:t>
            </a:r>
            <a:endParaRPr sz="2000">
              <a:latin typeface="Palatino Linotype"/>
              <a:ea typeface="Palatino Linotype"/>
              <a:cs typeface="Palatino Linotype"/>
              <a:sym typeface="Palatino Linotype"/>
            </a:endParaRPr>
          </a:p>
          <a:p>
            <a:pPr marL="817562" marR="0" lvl="1" indent="-457200" algn="just" rtl="0">
              <a:lnSpc>
                <a:spcPct val="200000"/>
              </a:lnSpc>
              <a:spcBef>
                <a:spcPts val="50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An instruction is executed by carrying out a sequence of more rudimentary operations.</a:t>
            </a:r>
            <a:endParaRPr sz="2000">
              <a:latin typeface="Palatino Linotype"/>
              <a:ea typeface="Palatino Linotype"/>
              <a:cs typeface="Palatino Linotype"/>
              <a:sym typeface="Palatino Linotype"/>
            </a:endParaRPr>
          </a:p>
          <a:p>
            <a:pPr marL="685800" marR="0" lvl="0" indent="0" algn="just" rtl="0">
              <a:lnSpc>
                <a:spcPct val="150000"/>
              </a:lnSpc>
              <a:spcBef>
                <a:spcPts val="500"/>
              </a:spcBef>
              <a:spcAft>
                <a:spcPts val="0"/>
              </a:spcAft>
              <a:buSzPts val="1800"/>
              <a:buNone/>
            </a:pPr>
            <a:endParaRPr sz="2000">
              <a:latin typeface="Palatino Linotype"/>
              <a:ea typeface="Palatino Linotype"/>
              <a:cs typeface="Palatino Linotype"/>
              <a:sym typeface="Palatino Linotype"/>
            </a:endParaRPr>
          </a:p>
        </p:txBody>
      </p:sp>
      <p:sp>
        <p:nvSpPr>
          <p:cNvPr id="108" name="Google Shape;10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09" name="Google Shape;10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5244966"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lvl="1" algn="just" eaLnBrk="1" hangingPunct="1">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ALU can also pass one of its two input operands unmodified if needed:</a:t>
            </a:r>
          </a:p>
          <a:p>
            <a:pPr lvl="1" algn="just" eaLnBrk="1" hangingPunct="1">
              <a:lnSpc>
                <a:spcPct val="80000"/>
              </a:lnSpc>
              <a:spcBef>
                <a:spcPct val="40000"/>
              </a:spcBef>
            </a:pPr>
            <a:endParaRPr lang="en-GB" sz="2000" dirty="0" smtClean="0">
              <a:solidFill>
                <a:srgbClr val="444444"/>
              </a:solidFill>
              <a:latin typeface="Arial" panose="020B0604020202020204" pitchFamily="34" charset="0"/>
              <a:cs typeface="Arial" panose="020B0604020202020204" pitchFamily="34" charset="0"/>
            </a:endParaRPr>
          </a:p>
          <a:p>
            <a:pPr lvl="1" algn="just" eaLnBrk="1" hangingPunct="1">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Control signals for such an operation are R=A or R=B.</a:t>
            </a:r>
          </a:p>
          <a:p>
            <a:pPr lvl="1" algn="just" eaLnBrk="1" hangingPunct="1">
              <a:lnSpc>
                <a:spcPct val="80000"/>
              </a:lnSpc>
              <a:spcBef>
                <a:spcPct val="40000"/>
              </a:spcBef>
            </a:pPr>
            <a:endParaRPr lang="en-GB" sz="2000" dirty="0" smtClean="0">
              <a:solidFill>
                <a:srgbClr val="444444"/>
              </a:solidFill>
              <a:latin typeface="Arial" panose="020B0604020202020204" pitchFamily="34" charset="0"/>
              <a:cs typeface="Arial" panose="020B0604020202020204" pitchFamily="34" charset="0"/>
            </a:endParaRPr>
          </a:p>
          <a:p>
            <a:pPr lvl="1" algn="just" eaLnBrk="1" hangingPunct="1">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Three bus arrangement obviates the need for Registers Y and Z in the single bus organization.</a:t>
            </a:r>
          </a:p>
          <a:p>
            <a:pPr lvl="1" algn="just" eaLnBrk="1" hangingPunct="1">
              <a:lnSpc>
                <a:spcPct val="80000"/>
              </a:lnSpc>
              <a:spcBef>
                <a:spcPct val="40000"/>
              </a:spcBef>
            </a:pPr>
            <a:endParaRPr lang="en-GB" sz="2000" dirty="0" smtClean="0">
              <a:solidFill>
                <a:srgbClr val="444444"/>
              </a:solidFill>
              <a:latin typeface="Arial" panose="020B0604020202020204" pitchFamily="34" charset="0"/>
              <a:cs typeface="Arial" panose="020B0604020202020204" pitchFamily="34" charset="0"/>
            </a:endParaRPr>
          </a:p>
          <a:p>
            <a:pPr lvl="1" algn="just" eaLnBrk="1" hangingPunct="1">
              <a:lnSpc>
                <a:spcPct val="80000"/>
              </a:lnSpc>
              <a:spcBef>
                <a:spcPct val="40000"/>
              </a:spcBef>
            </a:pPr>
            <a:r>
              <a:rPr lang="en-GB" sz="2000" dirty="0" err="1" smtClean="0">
                <a:solidFill>
                  <a:srgbClr val="444444"/>
                </a:solidFill>
                <a:latin typeface="Arial" panose="020B0604020202020204" pitchFamily="34" charset="0"/>
                <a:cs typeface="Arial" panose="020B0604020202020204" pitchFamily="34" charset="0"/>
              </a:rPr>
              <a:t>Incrementer</a:t>
            </a:r>
            <a:r>
              <a:rPr lang="en-GB" sz="2000" dirty="0" smtClean="0">
                <a:solidFill>
                  <a:srgbClr val="444444"/>
                </a:solidFill>
                <a:latin typeface="Arial" panose="020B0604020202020204" pitchFamily="34" charset="0"/>
                <a:cs typeface="Arial" panose="020B0604020202020204" pitchFamily="34" charset="0"/>
              </a:rPr>
              <a:t> unit: Used to increment the PC by 4. </a:t>
            </a:r>
          </a:p>
          <a:p>
            <a:pPr lvl="1" algn="just" eaLnBrk="1" hangingPunct="1">
              <a:lnSpc>
                <a:spcPct val="80000"/>
              </a:lnSpc>
              <a:spcBef>
                <a:spcPct val="40000"/>
              </a:spcBef>
            </a:pPr>
            <a:endParaRPr lang="en-GB" sz="2000" dirty="0" smtClean="0">
              <a:solidFill>
                <a:srgbClr val="444444"/>
              </a:solidFill>
              <a:latin typeface="Arial" panose="020B0604020202020204" pitchFamily="34" charset="0"/>
              <a:cs typeface="Arial" panose="020B0604020202020204" pitchFamily="34" charset="0"/>
            </a:endParaRPr>
          </a:p>
          <a:p>
            <a:pPr lvl="1" algn="just" eaLnBrk="1" hangingPunct="1">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Source for the constant 4 at the ALU multiplexer can be used to increment other addresses such as the memory addresses in multiple load/store   instructions.</a:t>
            </a: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30</a:t>
            </a:fld>
            <a:endParaRPr/>
          </a:p>
        </p:txBody>
      </p:sp>
      <p:pic>
        <p:nvPicPr>
          <p:cNvPr id="7" name="Picture 2">
            <a:extLst>
              <a:ext uri="{FF2B5EF4-FFF2-40B4-BE49-F238E27FC236}">
                <a16:creationId xmlns:a16="http://schemas.microsoft.com/office/drawing/2014/main" xmlns="" id="{893B1798-409E-36EE-4D7F-9DDC8405F11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32726" y="1097281"/>
            <a:ext cx="4457839" cy="520068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altLang="en-US" b="1" dirty="0" smtClean="0">
                <a:latin typeface="Arial Black" panose="020B0A04020102020204" pitchFamily="34" charset="0"/>
              </a:rPr>
              <a:t>Input Output Specifications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smtClean="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smtClean="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smtClean="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smtClean="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31</a:t>
            </a:fld>
            <a:endParaRPr/>
          </a:p>
        </p:txBody>
      </p:sp>
      <p:graphicFrame>
        <p:nvGraphicFramePr>
          <p:cNvPr id="7" name="Table 6">
            <a:extLst>
              <a:ext uri="{FF2B5EF4-FFF2-40B4-BE49-F238E27FC236}">
                <a16:creationId xmlns:a16="http://schemas.microsoft.com/office/drawing/2014/main" xmlns="" id="{CB16D996-C5B3-9AF7-49FA-5CD960B81B44}"/>
              </a:ext>
            </a:extLst>
          </p:cNvPr>
          <p:cNvGraphicFramePr>
            <a:graphicFrameLocks noGrp="1"/>
          </p:cNvGraphicFramePr>
          <p:nvPr>
            <p:extLst>
              <p:ext uri="{D42A27DB-BD31-4B8C-83A1-F6EECF244321}">
                <p14:modId xmlns:p14="http://schemas.microsoft.com/office/powerpoint/2010/main" xmlns="" val="3473998339"/>
              </p:ext>
            </p:extLst>
          </p:nvPr>
        </p:nvGraphicFramePr>
        <p:xfrm>
          <a:off x="1055440" y="1203032"/>
          <a:ext cx="10032863" cy="5184648"/>
        </p:xfrm>
        <a:graphic>
          <a:graphicData uri="http://schemas.openxmlformats.org/drawingml/2006/table">
            <a:tbl>
              <a:tblPr firstRow="1" bandRow="1">
                <a:tableStyleId>{073A0DAA-6AF3-43AB-8588-CEC1D06C72B9}</a:tableStyleId>
              </a:tblPr>
              <a:tblGrid>
                <a:gridCol w="2640661">
                  <a:extLst>
                    <a:ext uri="{9D8B030D-6E8A-4147-A177-3AD203B41FA5}">
                      <a16:colId xmlns:a16="http://schemas.microsoft.com/office/drawing/2014/main" xmlns="" val="3933833711"/>
                    </a:ext>
                  </a:extLst>
                </a:gridCol>
                <a:gridCol w="1655545">
                  <a:extLst>
                    <a:ext uri="{9D8B030D-6E8A-4147-A177-3AD203B41FA5}">
                      <a16:colId xmlns:a16="http://schemas.microsoft.com/office/drawing/2014/main" xmlns="" val="2173435301"/>
                    </a:ext>
                  </a:extLst>
                </a:gridCol>
                <a:gridCol w="5736657">
                  <a:extLst>
                    <a:ext uri="{9D8B030D-6E8A-4147-A177-3AD203B41FA5}">
                      <a16:colId xmlns:a16="http://schemas.microsoft.com/office/drawing/2014/main" xmlns="" val="183359391"/>
                    </a:ext>
                  </a:extLst>
                </a:gridCol>
              </a:tblGrid>
              <a:tr h="310024">
                <a:tc>
                  <a:txBody>
                    <a:bodyPr/>
                    <a:lstStyle/>
                    <a:p>
                      <a:pPr algn="ctr">
                        <a:lnSpc>
                          <a:spcPct val="107000"/>
                        </a:lnSpc>
                        <a:spcAft>
                          <a:spcPts val="800"/>
                        </a:spcAft>
                      </a:pPr>
                      <a:r>
                        <a:rPr lang="en-GB" sz="2000" kern="100" dirty="0">
                          <a:effectLst/>
                        </a:rPr>
                        <a:t>Component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GB" sz="2000" kern="100" dirty="0">
                          <a:effectLst/>
                        </a:rPr>
                        <a:t>Input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GB" sz="2000" kern="100" dirty="0">
                          <a:effectLst/>
                        </a:rPr>
                        <a:t>Output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2571844939"/>
                  </a:ext>
                </a:extLst>
              </a:tr>
              <a:tr h="310024">
                <a:tc>
                  <a:txBody>
                    <a:bodyPr/>
                    <a:lstStyle/>
                    <a:p>
                      <a:pPr>
                        <a:lnSpc>
                          <a:spcPct val="107000"/>
                        </a:lnSpc>
                        <a:spcAft>
                          <a:spcPts val="800"/>
                        </a:spcAft>
                      </a:pPr>
                      <a:r>
                        <a:rPr lang="en-GB" sz="2000" kern="100">
                          <a:effectLst/>
                        </a:rPr>
                        <a:t>Program Counter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2000" kern="100" dirty="0">
                          <a:effectLst/>
                        </a:rPr>
                        <a:t>PC</a:t>
                      </a:r>
                      <a:r>
                        <a:rPr lang="en-GB" sz="2000" kern="100" baseline="-25000" dirty="0">
                          <a:effectLst/>
                        </a:rPr>
                        <a:t>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2000" kern="100" dirty="0">
                          <a:effectLst/>
                        </a:rPr>
                        <a:t>PC</a:t>
                      </a:r>
                      <a:r>
                        <a:rPr lang="en-GB" sz="2000" kern="100" baseline="-25000" dirty="0">
                          <a:effectLst/>
                        </a:rPr>
                        <a:t>OUT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3327369992"/>
                  </a:ext>
                </a:extLst>
              </a:tr>
              <a:tr h="310024">
                <a:tc>
                  <a:txBody>
                    <a:bodyPr/>
                    <a:lstStyle/>
                    <a:p>
                      <a:pPr>
                        <a:lnSpc>
                          <a:spcPct val="107000"/>
                        </a:lnSpc>
                        <a:spcAft>
                          <a:spcPts val="800"/>
                        </a:spcAft>
                      </a:pPr>
                      <a:r>
                        <a:rPr lang="en-GB" sz="2000" kern="100">
                          <a:effectLst/>
                        </a:rPr>
                        <a:t>Register File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R1</a:t>
                      </a:r>
                      <a:r>
                        <a:rPr lang="en-IN" sz="2000" kern="100" baseline="-25000" dirty="0">
                          <a:effectLst/>
                        </a:rPr>
                        <a:t>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R1</a:t>
                      </a:r>
                      <a:r>
                        <a:rPr lang="en-IN" sz="2000" kern="100" baseline="-25000" dirty="0">
                          <a:effectLst/>
                        </a:rPr>
                        <a:t>OUT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2586485223"/>
                  </a:ext>
                </a:extLst>
              </a:tr>
              <a:tr h="1688700">
                <a:tc>
                  <a:txBody>
                    <a:bodyPr/>
                    <a:lstStyle/>
                    <a:p>
                      <a:pPr>
                        <a:lnSpc>
                          <a:spcPct val="107000"/>
                        </a:lnSpc>
                        <a:spcAft>
                          <a:spcPts val="800"/>
                        </a:spcAft>
                      </a:pPr>
                      <a:r>
                        <a:rPr lang="en-GB" sz="2000" kern="100" dirty="0">
                          <a:effectLst/>
                        </a:rPr>
                        <a:t>ALU</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2000" kern="100" dirty="0">
                          <a:effectLst/>
                        </a:rPr>
                        <a:t>A ,B 4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R=B for selecting B</a:t>
                      </a:r>
                    </a:p>
                    <a:p>
                      <a:pPr>
                        <a:lnSpc>
                          <a:spcPct val="107000"/>
                        </a:lnSpc>
                        <a:spcAft>
                          <a:spcPts val="800"/>
                        </a:spcAft>
                      </a:pPr>
                      <a:r>
                        <a:rPr lang="en-IN" sz="2000" kern="100" dirty="0">
                          <a:effectLst/>
                        </a:rPr>
                        <a:t>Select A for selecting A</a:t>
                      </a:r>
                    </a:p>
                    <a:p>
                      <a:pPr>
                        <a:lnSpc>
                          <a:spcPct val="107000"/>
                        </a:lnSpc>
                        <a:spcAft>
                          <a:spcPts val="800"/>
                        </a:spcAft>
                      </a:pPr>
                      <a:r>
                        <a:rPr lang="en-IN" sz="2000" kern="100" dirty="0">
                          <a:effectLst/>
                        </a:rPr>
                        <a:t>Select 4 – for fetching consecutive memory locations</a:t>
                      </a:r>
                    </a:p>
                    <a:p>
                      <a:pPr>
                        <a:lnSpc>
                          <a:spcPct val="107000"/>
                        </a:lnSpc>
                      </a:pPr>
                      <a:endParaRPr lang="en-IN" sz="2000" kern="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3692440562"/>
                  </a:ext>
                </a:extLst>
              </a:tr>
              <a:tr h="310024">
                <a:tc>
                  <a:txBody>
                    <a:bodyPr/>
                    <a:lstStyle/>
                    <a:p>
                      <a:pPr>
                        <a:lnSpc>
                          <a:spcPct val="107000"/>
                        </a:lnSpc>
                        <a:spcAft>
                          <a:spcPts val="800"/>
                        </a:spcAft>
                      </a:pPr>
                      <a:r>
                        <a:rPr lang="en-GB" sz="2000" kern="100">
                          <a:effectLst/>
                        </a:rPr>
                        <a:t>Instruction Register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IR</a:t>
                      </a:r>
                      <a:r>
                        <a:rPr lang="en-IN" sz="2000" kern="100" baseline="-25000" dirty="0">
                          <a:effectLst/>
                        </a:rPr>
                        <a:t>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IR</a:t>
                      </a:r>
                      <a:r>
                        <a:rPr lang="en-IN" sz="2000" kern="100" baseline="-25000" dirty="0">
                          <a:effectLst/>
                        </a:rPr>
                        <a:t>OUT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2360262596"/>
                  </a:ext>
                </a:extLst>
              </a:tr>
              <a:tr h="552159">
                <a:tc>
                  <a:txBody>
                    <a:bodyPr/>
                    <a:lstStyle/>
                    <a:p>
                      <a:pPr>
                        <a:lnSpc>
                          <a:spcPct val="107000"/>
                        </a:lnSpc>
                        <a:spcAft>
                          <a:spcPts val="800"/>
                        </a:spcAft>
                      </a:pPr>
                      <a:r>
                        <a:rPr lang="en-GB" sz="2000" kern="100">
                          <a:effectLst/>
                        </a:rPr>
                        <a:t>Memory Data Register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MDR</a:t>
                      </a:r>
                      <a:r>
                        <a:rPr lang="en-IN" sz="2000" kern="100" baseline="-25000" dirty="0">
                          <a:effectLst/>
                        </a:rPr>
                        <a:t>IN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MDR</a:t>
                      </a:r>
                      <a:r>
                        <a:rPr lang="en-IN" sz="2000" kern="100" baseline="-25000" dirty="0">
                          <a:effectLst/>
                        </a:rPr>
                        <a:t>OUTA/OUTB</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2666096920"/>
                  </a:ext>
                </a:extLst>
              </a:tr>
              <a:tr h="552159">
                <a:tc>
                  <a:txBody>
                    <a:bodyPr/>
                    <a:lstStyle/>
                    <a:p>
                      <a:pPr>
                        <a:lnSpc>
                          <a:spcPct val="107000"/>
                        </a:lnSpc>
                        <a:spcAft>
                          <a:spcPts val="800"/>
                        </a:spcAft>
                      </a:pPr>
                      <a:r>
                        <a:rPr lang="en-GB" sz="2000" kern="100">
                          <a:effectLst/>
                        </a:rPr>
                        <a:t>Memory Address Register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MAR</a:t>
                      </a:r>
                      <a:r>
                        <a:rPr lang="en-IN" sz="2000" kern="100" baseline="-25000" dirty="0">
                          <a:effectLst/>
                        </a:rPr>
                        <a:t>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MAR</a:t>
                      </a:r>
                      <a:r>
                        <a:rPr lang="en-IN" sz="2000" kern="100" baseline="-25000" dirty="0">
                          <a:effectLst/>
                        </a:rPr>
                        <a:t>OUT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112796422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altLang="en-US" dirty="0" smtClean="0">
                <a:latin typeface="Arial Black" panose="020B0A04020102020204" pitchFamily="34" charset="0"/>
              </a:rPr>
              <a:t>Execution of the Statement </a:t>
            </a:r>
            <a:br>
              <a:rPr lang="en-US" altLang="en-US" dirty="0" smtClean="0">
                <a:latin typeface="Arial Black" panose="020B0A04020102020204" pitchFamily="34" charset="0"/>
              </a:rPr>
            </a:br>
            <a:r>
              <a:rPr lang="en-US" altLang="en-US" dirty="0" smtClean="0">
                <a:latin typeface="Arial Black" panose="020B0A04020102020204" pitchFamily="34" charset="0"/>
              </a:rPr>
              <a:t>“Add R4 R5 R6” in </a:t>
            </a:r>
            <a:r>
              <a:rPr lang="en-US" altLang="en-US" dirty="0" err="1" smtClean="0">
                <a:latin typeface="Arial Black" panose="020B0A04020102020204" pitchFamily="34" charset="0"/>
              </a:rPr>
              <a:t>multibus</a:t>
            </a:r>
            <a:r>
              <a:rPr lang="en-US" altLang="en-US" dirty="0" smtClean="0">
                <a:latin typeface="Arial Black" panose="020B0A04020102020204" pitchFamily="34" charset="0"/>
              </a:rPr>
              <a:t> environment</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32</a:t>
            </a:fld>
            <a:endParaRPr/>
          </a:p>
        </p:txBody>
      </p:sp>
      <p:graphicFrame>
        <p:nvGraphicFramePr>
          <p:cNvPr id="7" name="Table 6">
            <a:extLst>
              <a:ext uri="{FF2B5EF4-FFF2-40B4-BE49-F238E27FC236}">
                <a16:creationId xmlns:a16="http://schemas.microsoft.com/office/drawing/2014/main" xmlns="" id="{7B5818EA-940E-DACC-7CC8-3F62C911F693}"/>
              </a:ext>
            </a:extLst>
          </p:cNvPr>
          <p:cNvGraphicFramePr>
            <a:graphicFrameLocks noGrp="1"/>
          </p:cNvGraphicFramePr>
          <p:nvPr>
            <p:extLst>
              <p:ext uri="{D42A27DB-BD31-4B8C-83A1-F6EECF244321}">
                <p14:modId xmlns:p14="http://schemas.microsoft.com/office/powerpoint/2010/main" xmlns="" val="3401804863"/>
              </p:ext>
            </p:extLst>
          </p:nvPr>
        </p:nvGraphicFramePr>
        <p:xfrm>
          <a:off x="950651" y="1783537"/>
          <a:ext cx="10369152" cy="3775276"/>
        </p:xfrm>
        <a:graphic>
          <a:graphicData uri="http://schemas.openxmlformats.org/drawingml/2006/table">
            <a:tbl>
              <a:tblPr firstRow="1" firstCol="1" bandRow="1">
                <a:tableStyleId>{073A0DAA-6AF3-43AB-8588-CEC1D06C72B9}</a:tableStyleId>
              </a:tblPr>
              <a:tblGrid>
                <a:gridCol w="809659">
                  <a:extLst>
                    <a:ext uri="{9D8B030D-6E8A-4147-A177-3AD203B41FA5}">
                      <a16:colId xmlns:a16="http://schemas.microsoft.com/office/drawing/2014/main" xmlns="" val="3133455497"/>
                    </a:ext>
                  </a:extLst>
                </a:gridCol>
                <a:gridCol w="4411173">
                  <a:extLst>
                    <a:ext uri="{9D8B030D-6E8A-4147-A177-3AD203B41FA5}">
                      <a16:colId xmlns:a16="http://schemas.microsoft.com/office/drawing/2014/main" xmlns="" val="2767872114"/>
                    </a:ext>
                  </a:extLst>
                </a:gridCol>
                <a:gridCol w="5148320">
                  <a:extLst>
                    <a:ext uri="{9D8B030D-6E8A-4147-A177-3AD203B41FA5}">
                      <a16:colId xmlns:a16="http://schemas.microsoft.com/office/drawing/2014/main" xmlns="" val="1339660019"/>
                    </a:ext>
                  </a:extLst>
                </a:gridCol>
              </a:tblGrid>
              <a:tr h="357566">
                <a:tc>
                  <a:txBody>
                    <a:bodyPr/>
                    <a:lstStyle/>
                    <a:p>
                      <a:pPr algn="ctr">
                        <a:lnSpc>
                          <a:spcPct val="107000"/>
                        </a:lnSpc>
                        <a:spcAft>
                          <a:spcPts val="800"/>
                        </a:spcAft>
                      </a:pPr>
                      <a:r>
                        <a:rPr lang="en-IN" sz="2000" kern="100" dirty="0">
                          <a:effectLst/>
                        </a:rPr>
                        <a:t>Step</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rPr>
                        <a:t>Action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rPr>
                        <a:t>Remarks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89196410"/>
                  </a:ext>
                </a:extLst>
              </a:tr>
              <a:tr h="731742">
                <a:tc>
                  <a:txBody>
                    <a:bodyPr/>
                    <a:lstStyle/>
                    <a:p>
                      <a:pPr algn="ctr">
                        <a:lnSpc>
                          <a:spcPct val="107000"/>
                        </a:lnSpc>
                        <a:spcAft>
                          <a:spcPts val="800"/>
                        </a:spcAft>
                      </a:pPr>
                      <a:r>
                        <a:rPr lang="en-IN" sz="2000" kern="100" dirty="0">
                          <a:effectLst/>
                        </a:rPr>
                        <a:t>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err="1">
                          <a:effectLst/>
                        </a:rPr>
                        <a:t>PC</a:t>
                      </a:r>
                      <a:r>
                        <a:rPr lang="en-IN" sz="2000" kern="100" baseline="-25000" dirty="0" err="1">
                          <a:effectLst/>
                        </a:rPr>
                        <a:t>out</a:t>
                      </a:r>
                      <a:r>
                        <a:rPr lang="en-IN" sz="2000" kern="100" baseline="-25000" dirty="0">
                          <a:effectLst/>
                        </a:rPr>
                        <a:t> </a:t>
                      </a:r>
                      <a:r>
                        <a:rPr lang="en-IN" sz="2000" kern="100" dirty="0">
                          <a:effectLst/>
                        </a:rPr>
                        <a:t> R=B </a:t>
                      </a:r>
                      <a:r>
                        <a:rPr lang="en-IN" sz="2000" kern="100" dirty="0" err="1">
                          <a:effectLst/>
                        </a:rPr>
                        <a:t>MAR</a:t>
                      </a:r>
                      <a:r>
                        <a:rPr lang="en-IN" sz="2000" kern="100" baseline="-25000" dirty="0" err="1">
                          <a:effectLst/>
                        </a:rPr>
                        <a:t>in</a:t>
                      </a:r>
                      <a:r>
                        <a:rPr lang="en-IN" sz="2000" kern="100" baseline="-25000" dirty="0">
                          <a:effectLst/>
                        </a:rPr>
                        <a:t> </a:t>
                      </a:r>
                      <a:r>
                        <a:rPr lang="en-IN" sz="2000" kern="100" dirty="0">
                          <a:effectLst/>
                        </a:rPr>
                        <a:t>Read , </a:t>
                      </a:r>
                      <a:r>
                        <a:rPr lang="en-IN" sz="2000" kern="100" dirty="0" err="1">
                          <a:effectLst/>
                        </a:rPr>
                        <a:t>IncPC</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Pass the contents of the PC through ALU and load it into MAR. Increment PC.</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92829507"/>
                  </a:ext>
                </a:extLst>
              </a:tr>
              <a:tr h="357566">
                <a:tc>
                  <a:txBody>
                    <a:bodyPr/>
                    <a:lstStyle/>
                    <a:p>
                      <a:pPr algn="ctr">
                        <a:lnSpc>
                          <a:spcPct val="107000"/>
                        </a:lnSpc>
                        <a:spcAft>
                          <a:spcPts val="800"/>
                        </a:spcAft>
                      </a:pPr>
                      <a:r>
                        <a:rPr lang="en-IN" sz="2000" kern="100">
                          <a:effectLst/>
                        </a:rPr>
                        <a:t>2</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WMFC</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Wait for Memory Function Complete.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78594556"/>
                  </a:ext>
                </a:extLst>
              </a:tr>
              <a:tr h="731742">
                <a:tc>
                  <a:txBody>
                    <a:bodyPr/>
                    <a:lstStyle/>
                    <a:p>
                      <a:pPr algn="ctr">
                        <a:lnSpc>
                          <a:spcPct val="107000"/>
                        </a:lnSpc>
                        <a:spcAft>
                          <a:spcPts val="800"/>
                        </a:spcAft>
                      </a:pPr>
                      <a:r>
                        <a:rPr lang="en-IN" sz="2000" kern="100" dirty="0">
                          <a:effectLst/>
                        </a:rPr>
                        <a:t>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MDR</a:t>
                      </a:r>
                      <a:r>
                        <a:rPr lang="en-IN" sz="2000" kern="100" baseline="-25000">
                          <a:effectLst/>
                        </a:rPr>
                        <a:t>outB </a:t>
                      </a:r>
                      <a:r>
                        <a:rPr lang="en-IN" sz="2000" kern="100">
                          <a:effectLst/>
                        </a:rPr>
                        <a:t> R=B IR</a:t>
                      </a:r>
                      <a:r>
                        <a:rPr lang="en-IN" sz="2000" kern="100" baseline="-25000">
                          <a:effectLst/>
                        </a:rPr>
                        <a:t>in</a:t>
                      </a:r>
                      <a:r>
                        <a:rPr lang="en-IN" sz="2000" kern="10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Load the data received into MDR and transfer to IR through ALU.</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45863794"/>
                  </a:ext>
                </a:extLst>
              </a:tr>
              <a:tr h="1596660">
                <a:tc>
                  <a:txBody>
                    <a:bodyPr/>
                    <a:lstStyle/>
                    <a:p>
                      <a:pPr algn="ctr">
                        <a:lnSpc>
                          <a:spcPct val="107000"/>
                        </a:lnSpc>
                        <a:spcAft>
                          <a:spcPts val="800"/>
                        </a:spcAft>
                      </a:pPr>
                      <a:r>
                        <a:rPr lang="en-IN" sz="2000" kern="100" dirty="0">
                          <a:effectLst/>
                        </a:rPr>
                        <a:t>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R4</a:t>
                      </a:r>
                      <a:r>
                        <a:rPr lang="en-IN" sz="2000" kern="100" baseline="-25000" dirty="0">
                          <a:effectLst/>
                        </a:rPr>
                        <a:t>outA </a:t>
                      </a:r>
                      <a:r>
                        <a:rPr lang="en-IN" sz="2000" kern="100" dirty="0">
                          <a:effectLst/>
                        </a:rPr>
                        <a:t>R5</a:t>
                      </a:r>
                      <a:r>
                        <a:rPr lang="en-IN" sz="2000" kern="100" baseline="-25000" dirty="0">
                          <a:effectLst/>
                        </a:rPr>
                        <a:t>outB ,  </a:t>
                      </a:r>
                      <a:r>
                        <a:rPr lang="en-IN" sz="2000" kern="100" dirty="0">
                          <a:effectLst/>
                        </a:rPr>
                        <a:t>SELECTA ADD R6</a:t>
                      </a:r>
                      <a:r>
                        <a:rPr lang="en-IN" sz="2000" kern="100" baseline="-25000" dirty="0">
                          <a:effectLst/>
                        </a:rPr>
                        <a:t>IN  </a:t>
                      </a:r>
                      <a:r>
                        <a:rPr lang="en-IN" sz="2000" kern="100" dirty="0">
                          <a:effectLst/>
                        </a:rPr>
                        <a:t>END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Output the Register R4 and R5 contents to Bus A and Bus B respectively.</a:t>
                      </a:r>
                    </a:p>
                    <a:p>
                      <a:pPr>
                        <a:lnSpc>
                          <a:spcPct val="107000"/>
                        </a:lnSpc>
                        <a:spcAft>
                          <a:spcPts val="800"/>
                        </a:spcAft>
                      </a:pPr>
                      <a:r>
                        <a:rPr lang="en-IN" sz="2000" kern="100" dirty="0">
                          <a:effectLst/>
                        </a:rPr>
                        <a:t>Add R4 and R5 and input the result from ALU in register R6</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6294084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b="1" dirty="0" smtClean="0">
                <a:latin typeface="Arial Black" panose="020B0A04020102020204" pitchFamily="34" charset="0"/>
              </a:rPr>
              <a:t>Control Unit Signals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457200" lvl="1" indent="0" algn="just" eaLnBrk="1" hangingPunct="1">
              <a:lnSpc>
                <a:spcPct val="80000"/>
              </a:lnSpc>
              <a:spcBef>
                <a:spcPct val="40000"/>
              </a:spcBef>
              <a:buNone/>
            </a:pPr>
            <a:r>
              <a:rPr lang="en-GB" sz="2000" dirty="0" smtClean="0">
                <a:solidFill>
                  <a:srgbClr val="444444"/>
                </a:solidFill>
                <a:latin typeface="Arial" panose="020B0604020202020204" pitchFamily="34" charset="0"/>
                <a:cs typeface="Arial" panose="020B0604020202020204" pitchFamily="34" charset="0"/>
              </a:rPr>
              <a:t>To execute instructions the processor must generate the necessary control signals in proper sequence.</a:t>
            </a:r>
          </a:p>
          <a:p>
            <a:pPr marL="457200" lvl="1" indent="0" algn="just" eaLnBrk="1" hangingPunct="1">
              <a:lnSpc>
                <a:spcPct val="80000"/>
              </a:lnSpc>
              <a:spcBef>
                <a:spcPct val="40000"/>
              </a:spcBef>
              <a:buNone/>
            </a:pPr>
            <a:endParaRPr lang="en-GB" sz="2000" dirty="0" smtClean="0">
              <a:solidFill>
                <a:srgbClr val="444444"/>
              </a:solidFill>
              <a:latin typeface="Arial" panose="020B0604020202020204" pitchFamily="34" charset="0"/>
              <a:cs typeface="Arial" panose="020B0604020202020204" pitchFamily="34" charset="0"/>
            </a:endParaRPr>
          </a:p>
          <a:p>
            <a:pPr marL="457200" lvl="1" indent="0" algn="just" eaLnBrk="1" hangingPunct="1">
              <a:lnSpc>
                <a:spcPct val="80000"/>
              </a:lnSpc>
              <a:spcBef>
                <a:spcPct val="40000"/>
              </a:spcBef>
              <a:buNone/>
            </a:pPr>
            <a:r>
              <a:rPr lang="en-GB" sz="2000" dirty="0" smtClean="0">
                <a:solidFill>
                  <a:srgbClr val="444444"/>
                </a:solidFill>
                <a:latin typeface="Arial" panose="020B0604020202020204" pitchFamily="34" charset="0"/>
                <a:cs typeface="Arial" panose="020B0604020202020204" pitchFamily="34" charset="0"/>
              </a:rPr>
              <a:t>Hardwired control</a:t>
            </a:r>
          </a:p>
          <a:p>
            <a:pPr lvl="1" algn="just">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Control signals are produced by appropriate circuitries.</a:t>
            </a:r>
          </a:p>
          <a:p>
            <a:pPr lvl="1" algn="just">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Control unit is designed as a finite state machine.</a:t>
            </a:r>
          </a:p>
          <a:p>
            <a:pPr lvl="1" algn="just" eaLnBrk="1" hangingPunct="1">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Inflexible but fast.</a:t>
            </a:r>
          </a:p>
          <a:p>
            <a:pPr lvl="1" algn="just" eaLnBrk="1" hangingPunct="1">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Appropriate for simpler machines (e.g. RISC machines)</a:t>
            </a:r>
          </a:p>
          <a:p>
            <a:pPr lvl="1" algn="just" eaLnBrk="1" hangingPunct="1">
              <a:lnSpc>
                <a:spcPct val="80000"/>
              </a:lnSpc>
              <a:spcBef>
                <a:spcPct val="40000"/>
              </a:spcBef>
            </a:pPr>
            <a:endParaRPr lang="en-GB" sz="2000" dirty="0" smtClean="0">
              <a:solidFill>
                <a:srgbClr val="444444"/>
              </a:solidFill>
              <a:latin typeface="Arial" panose="020B0604020202020204" pitchFamily="34" charset="0"/>
              <a:cs typeface="Arial" panose="020B0604020202020204" pitchFamily="34" charset="0"/>
            </a:endParaRPr>
          </a:p>
          <a:p>
            <a:pPr marL="457200" lvl="1" indent="0" algn="just" eaLnBrk="1" hangingPunct="1">
              <a:lnSpc>
                <a:spcPct val="80000"/>
              </a:lnSpc>
              <a:spcBef>
                <a:spcPct val="40000"/>
              </a:spcBef>
              <a:buNone/>
            </a:pPr>
            <a:r>
              <a:rPr lang="en-GB" sz="2000" dirty="0" err="1" smtClean="0">
                <a:solidFill>
                  <a:srgbClr val="444444"/>
                </a:solidFill>
                <a:latin typeface="Arial" panose="020B0604020202020204" pitchFamily="34" charset="0"/>
                <a:cs typeface="Arial" panose="020B0604020202020204" pitchFamily="34" charset="0"/>
              </a:rPr>
              <a:t>Microprogrammed</a:t>
            </a:r>
            <a:r>
              <a:rPr lang="en-GB" sz="2000" dirty="0" smtClean="0">
                <a:solidFill>
                  <a:srgbClr val="444444"/>
                </a:solidFill>
                <a:latin typeface="Arial" panose="020B0604020202020204" pitchFamily="34" charset="0"/>
                <a:cs typeface="Arial" panose="020B0604020202020204" pitchFamily="34" charset="0"/>
              </a:rPr>
              <a:t> control</a:t>
            </a:r>
          </a:p>
          <a:p>
            <a:pPr lvl="1" algn="just">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Control signals are generated as a micro program consisting of 0s and 1s.</a:t>
            </a:r>
          </a:p>
          <a:p>
            <a:pPr lvl="1" algn="just">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Control path is designed hierarchically using principles identical to the CPU design.</a:t>
            </a:r>
          </a:p>
          <a:p>
            <a:pPr lvl="1" algn="just">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Flexible, but slow.</a:t>
            </a:r>
          </a:p>
          <a:p>
            <a:pPr lvl="1">
              <a:lnSpc>
                <a:spcPct val="80000"/>
              </a:lnSpc>
              <a:spcBef>
                <a:spcPct val="40000"/>
              </a:spcBef>
            </a:pPr>
            <a:r>
              <a:rPr lang="en-GB" sz="2000" dirty="0" smtClean="0">
                <a:solidFill>
                  <a:srgbClr val="444444"/>
                </a:solidFill>
                <a:latin typeface="Arial" panose="020B0604020202020204" pitchFamily="34" charset="0"/>
                <a:cs typeface="Arial" panose="020B0604020202020204" pitchFamily="34" charset="0"/>
              </a:rPr>
              <a:t>Appropriate for complex machines (e.g. CISC machines)</a:t>
            </a: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b="1" dirty="0" smtClean="0">
                <a:latin typeface="Arial Black" panose="020B0A04020102020204" pitchFamily="34" charset="0"/>
              </a:rPr>
              <a:t>Hardwired Control</a:t>
            </a:r>
            <a:endParaRPr dirty="0"/>
          </a:p>
        </p:txBody>
      </p:sp>
      <p:sp>
        <p:nvSpPr>
          <p:cNvPr id="324" name="Google Shape;324;p25"/>
          <p:cNvSpPr txBox="1">
            <a:spLocks noGrp="1"/>
          </p:cNvSpPr>
          <p:nvPr>
            <p:ph type="body" idx="1"/>
          </p:nvPr>
        </p:nvSpPr>
        <p:spPr>
          <a:xfrm>
            <a:off x="838200" y="1133934"/>
            <a:ext cx="5177589"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n-GB" sz="2000" dirty="0" smtClean="0">
                <a:latin typeface="+mj-lt"/>
                <a:cs typeface="Arial" panose="020B0604020202020204" pitchFamily="34" charset="0"/>
              </a:rPr>
              <a:t>Required control signals are determined by the following information:</a:t>
            </a:r>
          </a:p>
          <a:p>
            <a:endParaRPr lang="en-GB" sz="2000" dirty="0" smtClean="0">
              <a:latin typeface="+mj-lt"/>
              <a:cs typeface="Arial" panose="020B0604020202020204" pitchFamily="34" charset="0"/>
            </a:endParaRPr>
          </a:p>
          <a:p>
            <a:pPr marL="285750" indent="-285750" algn="just">
              <a:buFont typeface="Arial" panose="020B0604020202020204" pitchFamily="34" charset="0"/>
              <a:buChar char="•"/>
            </a:pPr>
            <a:r>
              <a:rPr lang="en-GB" sz="2000" dirty="0" smtClean="0">
                <a:latin typeface="+mj-lt"/>
                <a:cs typeface="Arial" panose="020B0604020202020204" pitchFamily="34" charset="0"/>
              </a:rPr>
              <a:t>Contents of the control step counter- Determines which step in the sequence.</a:t>
            </a:r>
          </a:p>
          <a:p>
            <a:pPr marL="285750" indent="-285750" algn="just">
              <a:buFont typeface="Arial" panose="020B0604020202020204" pitchFamily="34" charset="0"/>
              <a:buChar char="•"/>
            </a:pPr>
            <a:r>
              <a:rPr lang="en-GB" sz="2000" dirty="0" smtClean="0">
                <a:latin typeface="+mj-lt"/>
                <a:cs typeface="Arial" panose="020B0604020202020204" pitchFamily="34" charset="0"/>
              </a:rPr>
              <a:t>Contents of the instruction register - Determines the actual instruction.</a:t>
            </a:r>
          </a:p>
          <a:p>
            <a:pPr marL="285750" indent="-285750" algn="just">
              <a:buFont typeface="Arial" panose="020B0604020202020204" pitchFamily="34" charset="0"/>
              <a:buChar char="•"/>
            </a:pPr>
            <a:r>
              <a:rPr lang="en-GB" sz="2000" dirty="0" smtClean="0">
                <a:latin typeface="+mj-lt"/>
                <a:cs typeface="Arial" panose="020B0604020202020204" pitchFamily="34" charset="0"/>
              </a:rPr>
              <a:t>Contents of the condition code flags - Used for example in a BRANCH instruction.</a:t>
            </a:r>
          </a:p>
          <a:p>
            <a:pPr marL="285750" indent="-285750" algn="just">
              <a:buFont typeface="Arial" panose="020B0604020202020204" pitchFamily="34" charset="0"/>
              <a:buChar char="•"/>
            </a:pPr>
            <a:r>
              <a:rPr lang="en-GB" sz="2000" dirty="0" smtClean="0">
                <a:latin typeface="+mj-lt"/>
                <a:cs typeface="Arial" panose="020B0604020202020204" pitchFamily="34" charset="0"/>
              </a:rPr>
              <a:t>External input signals such as MFC.</a:t>
            </a:r>
          </a:p>
          <a:p>
            <a:pPr marL="285750" indent="-285750">
              <a:buFont typeface="Arial" panose="020B0604020202020204" pitchFamily="34" charset="0"/>
              <a:buChar char="•"/>
            </a:pPr>
            <a:endParaRPr lang="en-GB" sz="2000" dirty="0" smtClean="0">
              <a:solidFill>
                <a:srgbClr val="222222"/>
              </a:solidFill>
              <a:latin typeface="+mj-lt"/>
            </a:endParaRPr>
          </a:p>
          <a:p>
            <a:pPr marL="285750" indent="-285750" algn="just">
              <a:buFont typeface="Arial" panose="020B0604020202020204" pitchFamily="34" charset="0"/>
              <a:buChar char="•"/>
            </a:pPr>
            <a:r>
              <a:rPr lang="en-GB" sz="2000" dirty="0" smtClean="0">
                <a:solidFill>
                  <a:srgbClr val="222222"/>
                </a:solidFill>
                <a:latin typeface="+mj-lt"/>
              </a:rPr>
              <a:t>The decoder/encoder block in the Figure is a combinational circuit that generates the required control outputs, depending on the state of all above inputs.</a:t>
            </a:r>
            <a:endParaRPr lang="en-IN" sz="2000" dirty="0" smtClean="0">
              <a:latin typeface="+mj-lt"/>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dirty="0"/>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34</a:t>
            </a:fld>
            <a:endParaRPr/>
          </a:p>
        </p:txBody>
      </p:sp>
      <p:pic>
        <p:nvPicPr>
          <p:cNvPr id="7" name="Picture 6">
            <a:extLst>
              <a:ext uri="{FF2B5EF4-FFF2-40B4-BE49-F238E27FC236}">
                <a16:creationId xmlns:a16="http://schemas.microsoft.com/office/drawing/2014/main" xmlns="" id="{A1AC46AA-CD12-A53C-7D7E-C884E26F7FF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78517" y="1040982"/>
            <a:ext cx="4956084" cy="53054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b="1" dirty="0" smtClean="0">
                <a:latin typeface="Arial Black" panose="020B0A04020102020204" pitchFamily="34" charset="0"/>
              </a:rPr>
              <a:t>Hardwired Control</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35</a:t>
            </a:fld>
            <a:endParaRPr/>
          </a:p>
        </p:txBody>
      </p:sp>
      <p:pic>
        <p:nvPicPr>
          <p:cNvPr id="7" name="Picture 6">
            <a:extLst>
              <a:ext uri="{FF2B5EF4-FFF2-40B4-BE49-F238E27FC236}">
                <a16:creationId xmlns:a16="http://schemas.microsoft.com/office/drawing/2014/main" xmlns="" id="{9077B478-0EEF-CB07-D44F-C685E0A779E8}"/>
              </a:ext>
            </a:extLst>
          </p:cNvPr>
          <p:cNvPicPr>
            <a:picLocks noChangeAspect="1"/>
          </p:cNvPicPr>
          <p:nvPr/>
        </p:nvPicPr>
        <p:blipFill>
          <a:blip r:embed="rId3">
            <a:biLevel thresh="50000"/>
            <a:extLst>
              <a:ext uri="{28A0092B-C50C-407E-A947-70E740481C1C}">
                <a14:useLocalDpi xmlns:a14="http://schemas.microsoft.com/office/drawing/2010/main" xmlns="" val="0"/>
              </a:ext>
            </a:extLst>
          </a:blip>
          <a:stretch>
            <a:fillRect/>
          </a:stretch>
        </p:blipFill>
        <p:spPr>
          <a:xfrm>
            <a:off x="1487488" y="1442890"/>
            <a:ext cx="7360917" cy="44188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5331594"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buFont typeface="Arial" panose="020B0604020202020204" pitchFamily="34" charset="0"/>
              <a:buChar char="•"/>
            </a:pPr>
            <a:r>
              <a:rPr lang="en-GB" sz="2000" dirty="0" smtClean="0">
                <a:solidFill>
                  <a:srgbClr val="444444"/>
                </a:solidFill>
                <a:latin typeface="+mj-lt"/>
                <a:cs typeface="Arial" panose="020B0604020202020204" pitchFamily="34" charset="0"/>
              </a:rPr>
              <a:t>Each step in this sequence is completed in one clock cycle.</a:t>
            </a:r>
          </a:p>
          <a:p>
            <a:pPr marL="342900">
              <a:buFont typeface="Arial" panose="020B0604020202020204" pitchFamily="34" charset="0"/>
              <a:buChar char="•"/>
            </a:pPr>
            <a:endParaRPr lang="en-GB" sz="2000" dirty="0" smtClean="0">
              <a:solidFill>
                <a:srgbClr val="444444"/>
              </a:solidFill>
              <a:latin typeface="+mj-lt"/>
              <a:cs typeface="Arial" panose="020B0604020202020204" pitchFamily="34" charset="0"/>
            </a:endParaRPr>
          </a:p>
          <a:p>
            <a:pPr marL="342900">
              <a:buFont typeface="Arial" panose="020B0604020202020204" pitchFamily="34" charset="0"/>
              <a:buChar char="•"/>
            </a:pPr>
            <a:r>
              <a:rPr lang="en-GB" sz="2000" dirty="0" smtClean="0">
                <a:solidFill>
                  <a:srgbClr val="444444"/>
                </a:solidFill>
                <a:latin typeface="+mj-lt"/>
                <a:cs typeface="Arial" panose="020B0604020202020204" pitchFamily="34" charset="0"/>
              </a:rPr>
              <a:t>A counter is used to keep track of the control steps. </a:t>
            </a:r>
          </a:p>
          <a:p>
            <a:pPr marL="342900">
              <a:buFont typeface="Arial" panose="020B0604020202020204" pitchFamily="34" charset="0"/>
              <a:buChar char="•"/>
            </a:pPr>
            <a:endParaRPr lang="en-GB" sz="2000" dirty="0" smtClean="0">
              <a:solidFill>
                <a:srgbClr val="444444"/>
              </a:solidFill>
              <a:latin typeface="+mj-lt"/>
              <a:cs typeface="Arial" panose="020B0604020202020204" pitchFamily="34" charset="0"/>
            </a:endParaRPr>
          </a:p>
          <a:p>
            <a:pPr marL="342900">
              <a:buFont typeface="Arial" panose="020B0604020202020204" pitchFamily="34" charset="0"/>
              <a:buChar char="•"/>
            </a:pPr>
            <a:r>
              <a:rPr lang="en-GB" sz="2000" dirty="0" smtClean="0">
                <a:solidFill>
                  <a:srgbClr val="444444"/>
                </a:solidFill>
                <a:latin typeface="+mj-lt"/>
                <a:cs typeface="Arial" panose="020B0604020202020204" pitchFamily="34" charset="0"/>
              </a:rPr>
              <a:t>Each state or count, of this counter corresponds to one control step</a:t>
            </a:r>
            <a:r>
              <a:rPr lang="en-GB" sz="2000" dirty="0" smtClean="0">
                <a:solidFill>
                  <a:srgbClr val="444444"/>
                </a:solidFill>
                <a:latin typeface="+mj-lt"/>
              </a:rPr>
              <a:t>.</a:t>
            </a:r>
            <a:endParaRPr lang="en-IN"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36</a:t>
            </a:fld>
            <a:endParaRPr/>
          </a:p>
        </p:txBody>
      </p:sp>
      <p:pic>
        <p:nvPicPr>
          <p:cNvPr id="7" name="Picture 6">
            <a:extLst>
              <a:ext uri="{FF2B5EF4-FFF2-40B4-BE49-F238E27FC236}">
                <a16:creationId xmlns:a16="http://schemas.microsoft.com/office/drawing/2014/main" xmlns="" id="{5E26944A-353D-A9FA-2D23-B07676578AA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55575" y="1126471"/>
            <a:ext cx="5234692" cy="424442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Control Sequences for </a:t>
            </a:r>
            <a:r>
              <a:rPr lang="en-GB" dirty="0" smtClean="0">
                <a:solidFill>
                  <a:srgbClr val="FF0000"/>
                </a:solidFill>
              </a:rPr>
              <a:t>“</a:t>
            </a:r>
            <a:r>
              <a:rPr lang="en-GB" b="1" dirty="0" smtClean="0">
                <a:solidFill>
                  <a:srgbClr val="FF0000"/>
                </a:solidFill>
              </a:rPr>
              <a:t>Add (R3), R1”</a:t>
            </a:r>
            <a:r>
              <a:rPr lang="en-GB" b="1" dirty="0" smtClean="0"/>
              <a:t> </a:t>
            </a:r>
            <a:r>
              <a:rPr lang="en-GB" dirty="0" smtClean="0"/>
              <a:t>in a single bus architecture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37</a:t>
            </a:fld>
            <a:endParaRPr/>
          </a:p>
        </p:txBody>
      </p:sp>
      <p:pic>
        <p:nvPicPr>
          <p:cNvPr id="7" name="Picture 6">
            <a:extLst>
              <a:ext uri="{FF2B5EF4-FFF2-40B4-BE49-F238E27FC236}">
                <a16:creationId xmlns:a16="http://schemas.microsoft.com/office/drawing/2014/main" xmlns="" id="{2C85B891-D0F8-A56E-AD77-0F0D3E087E9D}"/>
              </a:ext>
            </a:extLst>
          </p:cNvPr>
          <p:cNvPicPr>
            <a:picLocks noChangeAspect="1"/>
          </p:cNvPicPr>
          <p:nvPr/>
        </p:nvPicPr>
        <p:blipFill>
          <a:blip r:embed="rId3"/>
          <a:srcRect b="7559"/>
          <a:stretch>
            <a:fillRect/>
          </a:stretch>
        </p:blipFill>
        <p:spPr>
          <a:xfrm>
            <a:off x="6504166" y="1374274"/>
            <a:ext cx="3862242" cy="4882147"/>
          </a:xfrm>
          <a:prstGeom prst="rect">
            <a:avLst/>
          </a:prstGeom>
        </p:spPr>
      </p:pic>
      <p:pic>
        <p:nvPicPr>
          <p:cNvPr id="8" name="Picture 7">
            <a:extLst>
              <a:ext uri="{FF2B5EF4-FFF2-40B4-BE49-F238E27FC236}">
                <a16:creationId xmlns:a16="http://schemas.microsoft.com/office/drawing/2014/main" xmlns="" id="{1B4517B9-073D-8D22-25DB-05DF2BF7CAF4}"/>
              </a:ext>
            </a:extLst>
          </p:cNvPr>
          <p:cNvPicPr>
            <a:picLocks noChangeAspect="1"/>
          </p:cNvPicPr>
          <p:nvPr/>
        </p:nvPicPr>
        <p:blipFill>
          <a:blip r:embed="rId4"/>
          <a:stretch>
            <a:fillRect/>
          </a:stretch>
        </p:blipFill>
        <p:spPr>
          <a:xfrm>
            <a:off x="994668" y="1844824"/>
            <a:ext cx="4799740" cy="413485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Control Sequences for </a:t>
            </a:r>
            <a:r>
              <a:rPr lang="en-GB" b="1" dirty="0" smtClean="0">
                <a:solidFill>
                  <a:srgbClr val="FF0000"/>
                </a:solidFill>
              </a:rPr>
              <a:t>Unconditional Branch</a:t>
            </a:r>
            <a:r>
              <a:rPr lang="en-GB" dirty="0" smtClean="0"/>
              <a:t> in a single bus architecture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38</a:t>
            </a:fld>
            <a:endParaRPr/>
          </a:p>
        </p:txBody>
      </p:sp>
      <p:pic>
        <p:nvPicPr>
          <p:cNvPr id="7" name="Picture 6">
            <a:extLst>
              <a:ext uri="{FF2B5EF4-FFF2-40B4-BE49-F238E27FC236}">
                <a16:creationId xmlns:a16="http://schemas.microsoft.com/office/drawing/2014/main" xmlns="" id="{2C85B891-D0F8-A56E-AD77-0F0D3E087E9D}"/>
              </a:ext>
            </a:extLst>
          </p:cNvPr>
          <p:cNvPicPr>
            <a:picLocks noChangeAspect="1"/>
          </p:cNvPicPr>
          <p:nvPr/>
        </p:nvPicPr>
        <p:blipFill>
          <a:blip r:embed="rId3"/>
          <a:stretch>
            <a:fillRect/>
          </a:stretch>
        </p:blipFill>
        <p:spPr>
          <a:xfrm>
            <a:off x="6802549" y="1188504"/>
            <a:ext cx="3852948" cy="4963563"/>
          </a:xfrm>
          <a:prstGeom prst="rect">
            <a:avLst/>
          </a:prstGeom>
        </p:spPr>
      </p:pic>
      <p:pic>
        <p:nvPicPr>
          <p:cNvPr id="8" name="Picture 7">
            <a:extLst>
              <a:ext uri="{FF2B5EF4-FFF2-40B4-BE49-F238E27FC236}">
                <a16:creationId xmlns:a16="http://schemas.microsoft.com/office/drawing/2014/main" xmlns="" id="{2D6EC3BC-E0E8-FF33-5C35-9E441CB710BE}"/>
              </a:ext>
            </a:extLst>
          </p:cNvPr>
          <p:cNvPicPr>
            <a:picLocks noChangeAspect="1"/>
          </p:cNvPicPr>
          <p:nvPr/>
        </p:nvPicPr>
        <p:blipFill>
          <a:blip r:embed="rId4"/>
          <a:stretch>
            <a:fillRect/>
          </a:stretch>
        </p:blipFill>
        <p:spPr>
          <a:xfrm>
            <a:off x="1088424" y="1188506"/>
            <a:ext cx="4850029" cy="415937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latin typeface="Arial" panose="020B0604020202020204" pitchFamily="34" charset="0"/>
                <a:cs typeface="Arial" panose="020B0604020202020204" pitchFamily="34" charset="0"/>
              </a:rPr>
              <a:t>Logic Function for signal </a:t>
            </a:r>
            <a:r>
              <a:rPr lang="en-IN" kern="100" dirty="0" smtClean="0">
                <a:latin typeface="Arial" panose="020B0604020202020204" pitchFamily="34" charset="0"/>
                <a:ea typeface="Calibri" panose="020F0502020204030204" pitchFamily="34" charset="0"/>
                <a:cs typeface="Arial" panose="020B0604020202020204" pitchFamily="34" charset="0"/>
              </a:rPr>
              <a:t>Z</a:t>
            </a:r>
            <a:r>
              <a:rPr lang="en-IN" kern="100" baseline="-25000" dirty="0" smtClean="0">
                <a:latin typeface="Arial" panose="020B0604020202020204" pitchFamily="34" charset="0"/>
                <a:ea typeface="Calibri" panose="020F0502020204030204" pitchFamily="34" charset="0"/>
                <a:cs typeface="Arial" panose="020B0604020202020204" pitchFamily="34" charset="0"/>
              </a:rPr>
              <a:t>IN</a:t>
            </a:r>
            <a:endParaRPr dirty="0"/>
          </a:p>
        </p:txBody>
      </p:sp>
      <p:sp>
        <p:nvSpPr>
          <p:cNvPr id="324" name="Google Shape;324;p25"/>
          <p:cNvSpPr txBox="1">
            <a:spLocks noGrp="1"/>
          </p:cNvSpPr>
          <p:nvPr>
            <p:ph type="body" idx="1"/>
          </p:nvPr>
        </p:nvSpPr>
        <p:spPr>
          <a:xfrm>
            <a:off x="838200" y="1133934"/>
            <a:ext cx="5658853"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a:lnSpc>
                <a:spcPct val="107000"/>
              </a:lnSpc>
              <a:spcAft>
                <a:spcPts val="800"/>
              </a:spcAft>
            </a:pPr>
            <a:r>
              <a:rPr lang="en-IN" sz="2500" b="1" kern="1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Z</a:t>
            </a:r>
            <a:r>
              <a:rPr lang="en-IN" sz="2500" b="1" kern="100" baseline="-25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IN </a:t>
            </a:r>
            <a:r>
              <a:rPr lang="en-IN" sz="2500" b="1" kern="1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T1 + T6.ADD +T4.Br+…..</a:t>
            </a:r>
          </a:p>
          <a:p>
            <a:pPr marL="342900">
              <a:lnSpc>
                <a:spcPct val="107000"/>
              </a:lnSpc>
              <a:spcAft>
                <a:spcPts val="800"/>
              </a:spcAft>
              <a:buFont typeface="Arial" panose="020B0604020202020204" pitchFamily="34" charset="0"/>
              <a:buChar char="•"/>
            </a:pPr>
            <a:r>
              <a:rPr lang="en-IN" sz="2500" kern="100" dirty="0" smtClean="0">
                <a:latin typeface="Calibri" panose="020F0502020204030204" pitchFamily="34" charset="0"/>
                <a:ea typeface="Calibri" panose="020F0502020204030204" pitchFamily="34" charset="0"/>
                <a:cs typeface="Times New Roman" panose="02020603050405020304" pitchFamily="18" charset="0"/>
              </a:rPr>
              <a:t>The above function is arrived by considering both ADD and BRANCH statements.</a:t>
            </a:r>
          </a:p>
          <a:p>
            <a:pPr marL="342900">
              <a:lnSpc>
                <a:spcPct val="107000"/>
              </a:lnSpc>
              <a:spcAft>
                <a:spcPts val="800"/>
              </a:spcAft>
              <a:buFont typeface="Arial" panose="020B0604020202020204" pitchFamily="34" charset="0"/>
              <a:buChar char="•"/>
            </a:pPr>
            <a:r>
              <a:rPr lang="en-IN" sz="2500" kern="100" dirty="0" smtClean="0">
                <a:latin typeface="Calibri" panose="020F0502020204030204" pitchFamily="34" charset="0"/>
                <a:ea typeface="Calibri" panose="020F0502020204030204" pitchFamily="34" charset="0"/>
                <a:cs typeface="Times New Roman" panose="02020603050405020304" pitchFamily="18" charset="0"/>
              </a:rPr>
              <a:t>The equation can be extended if more instructions are there to be executed.</a:t>
            </a:r>
          </a:p>
          <a:p>
            <a:pPr marL="342900">
              <a:lnSpc>
                <a:spcPct val="107000"/>
              </a:lnSpc>
              <a:spcAft>
                <a:spcPts val="800"/>
              </a:spcAft>
              <a:buFont typeface="Arial" panose="020B0604020202020204" pitchFamily="34" charset="0"/>
              <a:buChar char="•"/>
            </a:pPr>
            <a:r>
              <a:rPr lang="en-IN" sz="2500" kern="100" dirty="0" smtClean="0">
                <a:latin typeface="Calibri" panose="020F0502020204030204" pitchFamily="34" charset="0"/>
                <a:ea typeface="Calibri" panose="020F0502020204030204" pitchFamily="34" charset="0"/>
                <a:cs typeface="Times New Roman" panose="02020603050405020304" pitchFamily="18" charset="0"/>
              </a:rPr>
              <a:t>Here </a:t>
            </a:r>
            <a:r>
              <a:rPr lang="en-IN" sz="2500" b="1" kern="100" dirty="0" smtClean="0">
                <a:latin typeface="Calibri" panose="020F0502020204030204" pitchFamily="34" charset="0"/>
                <a:ea typeface="Calibri" panose="020F0502020204030204" pitchFamily="34" charset="0"/>
                <a:cs typeface="Times New Roman" panose="02020603050405020304" pitchFamily="18" charset="0"/>
              </a:rPr>
              <a:t>Z</a:t>
            </a:r>
            <a:r>
              <a:rPr lang="en-IN" sz="2500" b="1" kern="100" baseline="-25000" dirty="0" smtClean="0">
                <a:latin typeface="Calibri" panose="020F0502020204030204" pitchFamily="34" charset="0"/>
                <a:ea typeface="Calibri" panose="020F0502020204030204" pitchFamily="34" charset="0"/>
                <a:cs typeface="Times New Roman" panose="02020603050405020304" pitchFamily="18" charset="0"/>
              </a:rPr>
              <a:t>IN </a:t>
            </a:r>
            <a:r>
              <a:rPr lang="en-IN" sz="2500" kern="100" dirty="0" smtClean="0">
                <a:latin typeface="Calibri" panose="020F0502020204030204" pitchFamily="34" charset="0"/>
                <a:ea typeface="Calibri" panose="020F0502020204030204" pitchFamily="34" charset="0"/>
                <a:cs typeface="Times New Roman" panose="02020603050405020304" pitchFamily="18" charset="0"/>
              </a:rPr>
              <a:t>occurs in the following steps.</a:t>
            </a:r>
          </a:p>
          <a:p>
            <a:pPr marL="800100" lvl="1">
              <a:lnSpc>
                <a:spcPct val="107000"/>
              </a:lnSpc>
              <a:spcAft>
                <a:spcPts val="800"/>
              </a:spcAft>
              <a:buFont typeface="Arial" panose="020B0604020202020204" pitchFamily="34" charset="0"/>
              <a:buChar char="•"/>
            </a:pPr>
            <a:r>
              <a:rPr lang="en-IN" sz="2500" kern="100" dirty="0" smtClean="0">
                <a:latin typeface="Calibri" panose="020F0502020204030204" pitchFamily="34" charset="0"/>
                <a:ea typeface="Calibri" panose="020F0502020204030204" pitchFamily="34" charset="0"/>
                <a:cs typeface="Times New Roman" panose="02020603050405020304" pitchFamily="18" charset="0"/>
              </a:rPr>
              <a:t>first step of both the statements. </a:t>
            </a:r>
          </a:p>
          <a:p>
            <a:pPr marL="800100" lvl="1">
              <a:lnSpc>
                <a:spcPct val="107000"/>
              </a:lnSpc>
              <a:spcAft>
                <a:spcPts val="800"/>
              </a:spcAft>
              <a:buFont typeface="Arial" panose="020B0604020202020204" pitchFamily="34" charset="0"/>
              <a:buChar char="•"/>
            </a:pPr>
            <a:r>
              <a:rPr lang="en-IN" sz="2500" kern="100" dirty="0" smtClean="0">
                <a:latin typeface="Calibri" panose="020F0502020204030204" pitchFamily="34" charset="0"/>
                <a:ea typeface="Calibri" panose="020F0502020204030204" pitchFamily="34" charset="0"/>
                <a:cs typeface="Times New Roman" panose="02020603050405020304" pitchFamily="18" charset="0"/>
              </a:rPr>
              <a:t>in step 6 along with add instruction.</a:t>
            </a:r>
          </a:p>
          <a:p>
            <a:pPr marL="800100" lvl="1">
              <a:lnSpc>
                <a:spcPct val="107000"/>
              </a:lnSpc>
              <a:spcAft>
                <a:spcPts val="800"/>
              </a:spcAft>
              <a:buFont typeface="Arial" panose="020B0604020202020204" pitchFamily="34" charset="0"/>
              <a:buChar char="•"/>
            </a:pPr>
            <a:r>
              <a:rPr lang="en-IN" sz="2500" kern="100" dirty="0" smtClean="0">
                <a:latin typeface="Calibri" panose="020F0502020204030204" pitchFamily="34" charset="0"/>
                <a:ea typeface="Calibri" panose="020F0502020204030204" pitchFamily="34" charset="0"/>
                <a:cs typeface="Times New Roman" panose="02020603050405020304" pitchFamily="18" charset="0"/>
              </a:rPr>
              <a:t>In step 4 along with branching in the unconditional branching.</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39</a:t>
            </a:fld>
            <a:endParaRPr/>
          </a:p>
        </p:txBody>
      </p:sp>
      <p:pic>
        <p:nvPicPr>
          <p:cNvPr id="7" name="Picture 6">
            <a:extLst>
              <a:ext uri="{FF2B5EF4-FFF2-40B4-BE49-F238E27FC236}">
                <a16:creationId xmlns:a16="http://schemas.microsoft.com/office/drawing/2014/main" xmlns="" id="{DB671FDD-279C-2273-104E-F797397B9A8B}"/>
              </a:ext>
            </a:extLst>
          </p:cNvPr>
          <p:cNvPicPr>
            <a:picLocks noChangeAspect="1"/>
          </p:cNvPicPr>
          <p:nvPr/>
        </p:nvPicPr>
        <p:blipFill>
          <a:blip r:embed="rId3"/>
          <a:stretch>
            <a:fillRect/>
          </a:stretch>
        </p:blipFill>
        <p:spPr>
          <a:xfrm>
            <a:off x="6734309" y="1484784"/>
            <a:ext cx="4930567" cy="44199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Fundamental Concepts</a:t>
            </a:r>
            <a:r>
              <a:rPr lang="en-US" sz="4000" b="1" i="0" u="none" strike="noStrike" cap="none">
                <a:solidFill>
                  <a:schemeClr val="dk1"/>
                </a:solidFill>
                <a:latin typeface="Palatino Linotype"/>
                <a:ea typeface="Palatino Linotype"/>
                <a:cs typeface="Palatino Linotype"/>
                <a:sym typeface="Palatino Linotype"/>
              </a:rPr>
              <a:t> </a:t>
            </a:r>
            <a:endParaRPr/>
          </a:p>
        </p:txBody>
      </p:sp>
      <p:sp>
        <p:nvSpPr>
          <p:cNvPr id="115" name="Google Shape;115;p3"/>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685800" marR="0" lvl="0" indent="0" algn="just" rtl="0">
              <a:lnSpc>
                <a:spcPct val="200000"/>
              </a:lnSpc>
              <a:spcBef>
                <a:spcPts val="0"/>
              </a:spcBef>
              <a:spcAft>
                <a:spcPts val="0"/>
              </a:spcAft>
              <a:buSzPts val="1800"/>
              <a:buNone/>
            </a:pPr>
            <a:endParaRPr sz="2000">
              <a:latin typeface="Palatino Linotype"/>
              <a:ea typeface="Palatino Linotype"/>
              <a:cs typeface="Palatino Linotype"/>
              <a:sym typeface="Palatino Linotype"/>
            </a:endParaRPr>
          </a:p>
          <a:p>
            <a:pPr marL="539750" marR="0" lvl="1" indent="-276225" algn="just" rtl="0">
              <a:lnSpc>
                <a:spcPct val="200000"/>
              </a:lnSpc>
              <a:spcBef>
                <a:spcPts val="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Processor fetches one instruction at a time and perform the operation specified.</a:t>
            </a:r>
            <a:endParaRPr sz="2000">
              <a:latin typeface="Palatino Linotype"/>
              <a:ea typeface="Palatino Linotype"/>
              <a:cs typeface="Palatino Linotype"/>
              <a:sym typeface="Palatino Linotype"/>
            </a:endParaRPr>
          </a:p>
          <a:p>
            <a:pPr marL="539750" marR="0" lvl="1" indent="-276225" algn="just" rtl="0">
              <a:lnSpc>
                <a:spcPct val="200000"/>
              </a:lnSpc>
              <a:spcBef>
                <a:spcPts val="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Instructions are fetched from successive memory locations until a branch or a jump instruction is encountered.</a:t>
            </a:r>
            <a:endParaRPr sz="2000">
              <a:latin typeface="Palatino Linotype"/>
              <a:ea typeface="Palatino Linotype"/>
              <a:cs typeface="Palatino Linotype"/>
              <a:sym typeface="Palatino Linotype"/>
            </a:endParaRPr>
          </a:p>
          <a:p>
            <a:pPr marL="539750" marR="0" lvl="1" indent="-276225" algn="just" rtl="0">
              <a:lnSpc>
                <a:spcPct val="200000"/>
              </a:lnSpc>
              <a:spcBef>
                <a:spcPts val="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Processor keeps track of the address of the memory location containing the next instruction to be fetched using Program Counter (PC).</a:t>
            </a:r>
            <a:endParaRPr sz="2000">
              <a:latin typeface="Palatino Linotype"/>
              <a:ea typeface="Palatino Linotype"/>
              <a:cs typeface="Palatino Linotype"/>
              <a:sym typeface="Palatino Linotype"/>
            </a:endParaRPr>
          </a:p>
          <a:p>
            <a:pPr marL="539750" marR="0" lvl="1" indent="-276225" algn="just" rtl="0">
              <a:lnSpc>
                <a:spcPct val="200000"/>
              </a:lnSpc>
              <a:spcBef>
                <a:spcPts val="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Instruction Register (IR)</a:t>
            </a:r>
            <a:endParaRPr sz="2000">
              <a:latin typeface="Palatino Linotype"/>
              <a:ea typeface="Palatino Linotype"/>
              <a:cs typeface="Palatino Linotype"/>
              <a:sym typeface="Palatino Linotype"/>
            </a:endParaRPr>
          </a:p>
          <a:p>
            <a:pPr marL="685800" marR="0" lvl="0" indent="0" algn="just" rtl="0">
              <a:lnSpc>
                <a:spcPct val="150000"/>
              </a:lnSpc>
              <a:spcBef>
                <a:spcPts val="0"/>
              </a:spcBef>
              <a:spcAft>
                <a:spcPts val="0"/>
              </a:spcAft>
              <a:buSzPts val="1800"/>
              <a:buNone/>
            </a:pPr>
            <a:endParaRPr sz="2000">
              <a:latin typeface="Palatino Linotype"/>
              <a:ea typeface="Palatino Linotype"/>
              <a:cs typeface="Palatino Linotype"/>
              <a:sym typeface="Palatino Linotype"/>
            </a:endParaRPr>
          </a:p>
        </p:txBody>
      </p:sp>
      <p:sp>
        <p:nvSpPr>
          <p:cNvPr id="117" name="Google Shape;11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18" name="Google Shape;11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latin typeface="Arial" panose="020B0604020202020204" pitchFamily="34" charset="0"/>
                <a:cs typeface="Arial" panose="020B0604020202020204" pitchFamily="34" charset="0"/>
              </a:rPr>
              <a:t>Logic Function for signal END</a:t>
            </a:r>
            <a:endParaRPr dirty="0"/>
          </a:p>
        </p:txBody>
      </p:sp>
      <p:sp>
        <p:nvSpPr>
          <p:cNvPr id="324" name="Google Shape;324;p25"/>
          <p:cNvSpPr txBox="1">
            <a:spLocks noGrp="1"/>
          </p:cNvSpPr>
          <p:nvPr>
            <p:ph type="body" idx="1"/>
          </p:nvPr>
        </p:nvSpPr>
        <p:spPr>
          <a:xfrm>
            <a:off x="838200" y="1133934"/>
            <a:ext cx="5793606"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62500" lnSpcReduction="20000"/>
          </a:bodyPr>
          <a:lstStyle/>
          <a:p>
            <a:pPr>
              <a:lnSpc>
                <a:spcPct val="107000"/>
              </a:lnSpc>
              <a:spcAft>
                <a:spcPts val="800"/>
              </a:spcAft>
            </a:pPr>
            <a:r>
              <a:rPr lang="en-IN" kern="100" dirty="0" smtClean="0">
                <a:solidFill>
                  <a:srgbClr val="FF0000"/>
                </a:solidFill>
                <a:latin typeface="Arial" panose="020B0604020202020204" pitchFamily="34" charset="0"/>
                <a:ea typeface="Calibri" panose="020F0502020204030204" pitchFamily="34" charset="0"/>
                <a:cs typeface="Arial" panose="020B0604020202020204" pitchFamily="34" charset="0"/>
              </a:rPr>
              <a:t>END = T7.ADD+T5.BR+(T5.N+T4Ň).BRN+…..</a:t>
            </a:r>
          </a:p>
          <a:p>
            <a:pPr marL="342900">
              <a:lnSpc>
                <a:spcPct val="107000"/>
              </a:lnSpc>
              <a:spcAft>
                <a:spcPts val="800"/>
              </a:spcAft>
              <a:buFont typeface="Arial" panose="020B0604020202020204" pitchFamily="34" charset="0"/>
              <a:buChar char="•"/>
            </a:pPr>
            <a:r>
              <a:rPr lang="en-IN" kern="100" dirty="0" smtClean="0">
                <a:latin typeface="Arial" panose="020B0604020202020204" pitchFamily="34" charset="0"/>
                <a:ea typeface="Calibri" panose="020F0502020204030204" pitchFamily="34" charset="0"/>
                <a:cs typeface="Arial" panose="020B0604020202020204" pitchFamily="34" charset="0"/>
              </a:rPr>
              <a:t>The above function is arrived by considering both ADD and BRANCH statements.</a:t>
            </a:r>
          </a:p>
          <a:p>
            <a:pPr marL="342900">
              <a:lnSpc>
                <a:spcPct val="107000"/>
              </a:lnSpc>
              <a:spcAft>
                <a:spcPts val="800"/>
              </a:spcAft>
              <a:buFont typeface="Arial" panose="020B0604020202020204" pitchFamily="34" charset="0"/>
              <a:buChar char="•"/>
            </a:pPr>
            <a:r>
              <a:rPr lang="en-IN" kern="100" dirty="0" smtClean="0">
                <a:latin typeface="Arial" panose="020B0604020202020204" pitchFamily="34" charset="0"/>
                <a:ea typeface="Calibri" panose="020F0502020204030204" pitchFamily="34" charset="0"/>
                <a:cs typeface="Arial" panose="020B0604020202020204" pitchFamily="34" charset="0"/>
              </a:rPr>
              <a:t>The equation can be extended if more instructions are there to be executed.</a:t>
            </a:r>
          </a:p>
          <a:p>
            <a:pPr marL="342900">
              <a:lnSpc>
                <a:spcPct val="107000"/>
              </a:lnSpc>
              <a:spcAft>
                <a:spcPts val="800"/>
              </a:spcAft>
              <a:buFont typeface="Arial" panose="020B0604020202020204" pitchFamily="34" charset="0"/>
              <a:buChar char="•"/>
            </a:pPr>
            <a:r>
              <a:rPr lang="en-IN" kern="100" dirty="0" smtClean="0">
                <a:latin typeface="Arial" panose="020B0604020202020204" pitchFamily="34" charset="0"/>
                <a:ea typeface="Calibri" panose="020F0502020204030204" pitchFamily="34" charset="0"/>
                <a:cs typeface="Arial" panose="020B0604020202020204" pitchFamily="34" charset="0"/>
              </a:rPr>
              <a:t>The end signal starts a new instruction fetch cycle by resetting the control step counter to its starting value. </a:t>
            </a:r>
          </a:p>
          <a:p>
            <a:pPr marL="342900">
              <a:lnSpc>
                <a:spcPct val="107000"/>
              </a:lnSpc>
              <a:spcAft>
                <a:spcPts val="800"/>
              </a:spcAft>
              <a:buFont typeface="Arial" panose="020B0604020202020204" pitchFamily="34" charset="0"/>
              <a:buChar char="•"/>
            </a:pPr>
            <a:r>
              <a:rPr lang="en-IN" kern="100" dirty="0" smtClean="0">
                <a:latin typeface="Arial" panose="020B0604020202020204" pitchFamily="34" charset="0"/>
                <a:ea typeface="Calibri" panose="020F0502020204030204" pitchFamily="34" charset="0"/>
                <a:cs typeface="Arial" panose="020B0604020202020204" pitchFamily="34" charset="0"/>
              </a:rPr>
              <a:t>Here </a:t>
            </a:r>
            <a:r>
              <a:rPr lang="en-IN" b="1" kern="100" dirty="0" smtClean="0">
                <a:latin typeface="Arial" panose="020B0604020202020204" pitchFamily="34" charset="0"/>
                <a:ea typeface="Calibri" panose="020F0502020204030204" pitchFamily="34" charset="0"/>
                <a:cs typeface="Arial" panose="020B0604020202020204" pitchFamily="34" charset="0"/>
              </a:rPr>
              <a:t>END</a:t>
            </a:r>
            <a:r>
              <a:rPr lang="en-IN" b="1" kern="100" baseline="-25000" dirty="0" smtClean="0">
                <a:latin typeface="Arial" panose="020B0604020202020204" pitchFamily="34" charset="0"/>
                <a:ea typeface="Calibri" panose="020F0502020204030204" pitchFamily="34" charset="0"/>
                <a:cs typeface="Arial" panose="020B0604020202020204" pitchFamily="34" charset="0"/>
              </a:rPr>
              <a:t> </a:t>
            </a:r>
            <a:r>
              <a:rPr lang="en-IN" kern="100" dirty="0" smtClean="0">
                <a:latin typeface="Arial" panose="020B0604020202020204" pitchFamily="34" charset="0"/>
                <a:ea typeface="Calibri" panose="020F0502020204030204" pitchFamily="34" charset="0"/>
                <a:cs typeface="Arial" panose="020B0604020202020204" pitchFamily="34" charset="0"/>
              </a:rPr>
              <a:t>occurs in the following steps.</a:t>
            </a:r>
          </a:p>
          <a:p>
            <a:pPr marL="800100" lvl="1">
              <a:lnSpc>
                <a:spcPct val="107000"/>
              </a:lnSpc>
              <a:spcAft>
                <a:spcPts val="800"/>
              </a:spcAft>
              <a:buFont typeface="Arial" panose="020B0604020202020204" pitchFamily="34" charset="0"/>
              <a:buChar char="•"/>
            </a:pPr>
            <a:r>
              <a:rPr lang="en-IN" kern="100" dirty="0" smtClean="0">
                <a:latin typeface="Arial" panose="020B0604020202020204" pitchFamily="34" charset="0"/>
                <a:ea typeface="Calibri" panose="020F0502020204030204" pitchFamily="34" charset="0"/>
                <a:cs typeface="Arial" panose="020B0604020202020204" pitchFamily="34" charset="0"/>
              </a:rPr>
              <a:t>in step 7 along with add instruction.</a:t>
            </a:r>
          </a:p>
          <a:p>
            <a:pPr marL="800100" lvl="1">
              <a:lnSpc>
                <a:spcPct val="107000"/>
              </a:lnSpc>
              <a:spcAft>
                <a:spcPts val="800"/>
              </a:spcAft>
              <a:buFont typeface="Arial" panose="020B0604020202020204" pitchFamily="34" charset="0"/>
              <a:buChar char="•"/>
            </a:pPr>
            <a:r>
              <a:rPr lang="en-IN" kern="100" dirty="0" smtClean="0">
                <a:latin typeface="Arial" panose="020B0604020202020204" pitchFamily="34" charset="0"/>
                <a:ea typeface="Calibri" panose="020F0502020204030204" pitchFamily="34" charset="0"/>
                <a:cs typeface="Arial" panose="020B0604020202020204" pitchFamily="34" charset="0"/>
              </a:rPr>
              <a:t>In step 5 along with branching </a:t>
            </a:r>
          </a:p>
          <a:p>
            <a:pPr marL="800100" lvl="1">
              <a:lnSpc>
                <a:spcPct val="107000"/>
              </a:lnSpc>
              <a:spcAft>
                <a:spcPts val="800"/>
              </a:spcAft>
              <a:buFont typeface="Arial" panose="020B0604020202020204" pitchFamily="34" charset="0"/>
              <a:buChar char="•"/>
            </a:pPr>
            <a:r>
              <a:rPr lang="en-IN" kern="100" dirty="0" smtClean="0">
                <a:latin typeface="Arial" panose="020B0604020202020204" pitchFamily="34" charset="0"/>
                <a:ea typeface="Calibri" panose="020F0502020204030204" pitchFamily="34" charset="0"/>
                <a:cs typeface="Arial" panose="020B0604020202020204" pitchFamily="34" charset="0"/>
              </a:rPr>
              <a:t>Either in Step 4 or step 5 in the unconditional branching along with the conditional inputs.</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40</a:t>
            </a:fld>
            <a:endParaRPr/>
          </a:p>
        </p:txBody>
      </p:sp>
      <p:pic>
        <p:nvPicPr>
          <p:cNvPr id="8" name="Picture 7">
            <a:extLst>
              <a:ext uri="{FF2B5EF4-FFF2-40B4-BE49-F238E27FC236}">
                <a16:creationId xmlns:a16="http://schemas.microsoft.com/office/drawing/2014/main" xmlns="" id="{BE47B05A-1A38-86AF-DEFF-8AA5B9B4D4ED}"/>
              </a:ext>
            </a:extLst>
          </p:cNvPr>
          <p:cNvPicPr>
            <a:picLocks noChangeAspect="1"/>
          </p:cNvPicPr>
          <p:nvPr/>
        </p:nvPicPr>
        <p:blipFill>
          <a:blip r:embed="rId3"/>
          <a:stretch>
            <a:fillRect/>
          </a:stretch>
        </p:blipFill>
        <p:spPr>
          <a:xfrm>
            <a:off x="6857379" y="1628800"/>
            <a:ext cx="4927328" cy="402122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END and RUN signals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lnSpc>
                <a:spcPct val="107000"/>
              </a:lnSpc>
              <a:spcAft>
                <a:spcPts val="800"/>
              </a:spcAft>
              <a:buFont typeface="Arial" panose="020B0604020202020204" pitchFamily="34" charset="0"/>
              <a:buChar char="•"/>
            </a:pPr>
            <a:r>
              <a:rPr lang="en-IN" sz="2000" kern="100" dirty="0" smtClean="0">
                <a:latin typeface="+mj-lt"/>
                <a:ea typeface="Calibri" panose="020F0502020204030204" pitchFamily="34" charset="0"/>
                <a:cs typeface="Times New Roman" panose="02020603050405020304" pitchFamily="18" charset="0"/>
              </a:rPr>
              <a:t>The end signal starts a new instruction fetch cycle by resetting the control step counter to its starting value.</a:t>
            </a:r>
          </a:p>
          <a:p>
            <a:pPr marL="342900">
              <a:lnSpc>
                <a:spcPct val="107000"/>
              </a:lnSpc>
              <a:spcAft>
                <a:spcPts val="800"/>
              </a:spcAft>
              <a:buFont typeface="Arial" panose="020B0604020202020204" pitchFamily="34" charset="0"/>
              <a:buChar char="•"/>
            </a:pPr>
            <a:r>
              <a:rPr lang="en-IN" sz="2000" kern="100" dirty="0" smtClean="0">
                <a:latin typeface="+mj-lt"/>
                <a:ea typeface="Calibri" panose="020F0502020204030204" pitchFamily="34" charset="0"/>
                <a:cs typeface="Times New Roman" panose="02020603050405020304" pitchFamily="18" charset="0"/>
              </a:rPr>
              <a:t>The run signal will make the step counter count up every time but when set to 0 this signal will make the counter to hold irrespective of the clock pulse. This is done WMFC signal is issued. </a:t>
            </a: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err="1" smtClean="0"/>
              <a:t>Microprogrammed</a:t>
            </a:r>
            <a:r>
              <a:rPr lang="en-GB" dirty="0" smtClean="0"/>
              <a:t> Control</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lnSpc>
                <a:spcPct val="107000"/>
              </a:lnSpc>
              <a:spcAft>
                <a:spcPts val="800"/>
              </a:spcAft>
              <a:buFont typeface="Arial" panose="020B0604020202020204" pitchFamily="34" charset="0"/>
              <a:buChar char="•"/>
            </a:pPr>
            <a:r>
              <a:rPr lang="en-IN" sz="2000" kern="100" dirty="0" smtClean="0">
                <a:latin typeface="+mj-lt"/>
                <a:ea typeface="Calibri" panose="020F0502020204030204" pitchFamily="34" charset="0"/>
                <a:cs typeface="Times New Roman" panose="02020603050405020304" pitchFamily="18" charset="0"/>
              </a:rPr>
              <a:t>The Control signals are generated through a program similar to machine language programs. </a:t>
            </a:r>
          </a:p>
          <a:p>
            <a:pPr marL="342900">
              <a:lnSpc>
                <a:spcPct val="107000"/>
              </a:lnSpc>
              <a:spcAft>
                <a:spcPts val="800"/>
              </a:spcAft>
              <a:buFont typeface="Arial" panose="020B0604020202020204" pitchFamily="34" charset="0"/>
              <a:buChar char="•"/>
            </a:pPr>
            <a:r>
              <a:rPr lang="en-IN" sz="2000" kern="100" dirty="0" smtClean="0">
                <a:latin typeface="+mj-lt"/>
                <a:ea typeface="Calibri" panose="020F0502020204030204" pitchFamily="34" charset="0"/>
                <a:cs typeface="Times New Roman" panose="02020603050405020304" pitchFamily="18" charset="0"/>
              </a:rPr>
              <a:t>Here we use a sequence of bits to notify, the signals that are to be set for a particular action.</a:t>
            </a:r>
          </a:p>
          <a:p>
            <a:pPr marL="342900">
              <a:lnSpc>
                <a:spcPct val="107000"/>
              </a:lnSpc>
              <a:spcAft>
                <a:spcPts val="800"/>
              </a:spcAft>
              <a:buFont typeface="Arial" panose="020B0604020202020204" pitchFamily="34" charset="0"/>
              <a:buChar char="•"/>
            </a:pPr>
            <a:r>
              <a:rPr lang="en-IN" sz="2000" kern="100" dirty="0" smtClean="0">
                <a:latin typeface="+mj-lt"/>
                <a:ea typeface="Calibri" panose="020F0502020204030204" pitchFamily="34" charset="0"/>
                <a:cs typeface="Times New Roman" panose="02020603050405020304" pitchFamily="18" charset="0"/>
              </a:rPr>
              <a:t>For example if </a:t>
            </a:r>
            <a:r>
              <a:rPr lang="en-IN" sz="2000" dirty="0" err="1" smtClean="0">
                <a:latin typeface="+mj-lt"/>
                <a:ea typeface="Calibri" panose="020F0502020204030204" pitchFamily="34" charset="0"/>
              </a:rPr>
              <a:t>PC</a:t>
            </a:r>
            <a:r>
              <a:rPr lang="en-IN" sz="2000" baseline="-25000" dirty="0" err="1" smtClean="0">
                <a:latin typeface="+mj-lt"/>
                <a:ea typeface="Calibri" panose="020F0502020204030204" pitchFamily="34" charset="0"/>
              </a:rPr>
              <a:t>out</a:t>
            </a:r>
            <a:r>
              <a:rPr lang="en-IN" sz="2000" baseline="-25000" dirty="0" smtClean="0">
                <a:latin typeface="+mj-lt"/>
                <a:ea typeface="Calibri" panose="020F0502020204030204" pitchFamily="34" charset="0"/>
              </a:rPr>
              <a:t>  </a:t>
            </a:r>
            <a:r>
              <a:rPr lang="en-IN" sz="2000" kern="100" dirty="0" smtClean="0">
                <a:latin typeface="+mj-lt"/>
                <a:ea typeface="Calibri" panose="020F0502020204030204" pitchFamily="34" charset="0"/>
                <a:cs typeface="Times New Roman" panose="02020603050405020304" pitchFamily="18" charset="0"/>
              </a:rPr>
              <a:t>is used in a particular step then the bit allocated for </a:t>
            </a:r>
            <a:r>
              <a:rPr lang="en-IN" sz="2000" kern="100" dirty="0" err="1" smtClean="0">
                <a:latin typeface="+mj-lt"/>
                <a:ea typeface="Calibri" panose="020F0502020204030204" pitchFamily="34" charset="0"/>
                <a:cs typeface="Times New Roman" panose="02020603050405020304" pitchFamily="18" charset="0"/>
              </a:rPr>
              <a:t>PC</a:t>
            </a:r>
            <a:r>
              <a:rPr lang="en-IN" sz="2000" baseline="-25000" dirty="0" err="1" smtClean="0">
                <a:latin typeface="+mj-lt"/>
                <a:ea typeface="Calibri" panose="020F0502020204030204" pitchFamily="34" charset="0"/>
              </a:rPr>
              <a:t>out</a:t>
            </a:r>
            <a:r>
              <a:rPr lang="en-IN" sz="2000" baseline="-25000" dirty="0" smtClean="0">
                <a:latin typeface="+mj-lt"/>
                <a:ea typeface="Calibri" panose="020F0502020204030204" pitchFamily="34" charset="0"/>
              </a:rPr>
              <a:t> </a:t>
            </a:r>
            <a:r>
              <a:rPr lang="en-IN" sz="2000" kern="100" dirty="0" smtClean="0">
                <a:latin typeface="+mj-lt"/>
                <a:ea typeface="Calibri" panose="020F0502020204030204" pitchFamily="34" charset="0"/>
                <a:cs typeface="Times New Roman" panose="02020603050405020304" pitchFamily="18" charset="0"/>
              </a:rPr>
              <a:t>will be set to 1. </a:t>
            </a:r>
          </a:p>
          <a:p>
            <a:pPr marL="342900">
              <a:lnSpc>
                <a:spcPct val="107000"/>
              </a:lnSpc>
              <a:spcAft>
                <a:spcPts val="800"/>
              </a:spcAft>
              <a:buFont typeface="Arial" panose="020B0604020202020204" pitchFamily="34" charset="0"/>
              <a:buChar char="•"/>
            </a:pPr>
            <a:endParaRPr lang="en-IN" sz="2000" kern="100" dirty="0" smtClean="0">
              <a:latin typeface="+mj-lt"/>
              <a:ea typeface="Calibri" panose="020F0502020204030204" pitchFamily="34" charset="0"/>
              <a:cs typeface="Times New Roman" panose="02020603050405020304" pitchFamily="18" charset="0"/>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Control Word</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43</a:t>
            </a:fld>
            <a:endParaRPr/>
          </a:p>
        </p:txBody>
      </p:sp>
      <p:pic>
        <p:nvPicPr>
          <p:cNvPr id="7" name="Picture 6">
            <a:extLst>
              <a:ext uri="{FF2B5EF4-FFF2-40B4-BE49-F238E27FC236}">
                <a16:creationId xmlns:a16="http://schemas.microsoft.com/office/drawing/2014/main" xmlns="" id="{7ACC9D3C-DD7F-C8EC-C3A2-2407DF0F36F6}"/>
              </a:ext>
            </a:extLst>
          </p:cNvPr>
          <p:cNvPicPr>
            <a:picLocks noChangeAspect="1"/>
          </p:cNvPicPr>
          <p:nvPr/>
        </p:nvPicPr>
        <p:blipFill>
          <a:blip r:embed="rId3">
            <a:biLevel thresh="50000"/>
          </a:blip>
          <a:stretch>
            <a:fillRect/>
          </a:stretch>
        </p:blipFill>
        <p:spPr>
          <a:xfrm>
            <a:off x="8195311" y="1857831"/>
            <a:ext cx="2164268" cy="3888450"/>
          </a:xfrm>
          <a:prstGeom prst="rect">
            <a:avLst/>
          </a:prstGeom>
        </p:spPr>
      </p:pic>
      <p:pic>
        <p:nvPicPr>
          <p:cNvPr id="8" name="Picture 7">
            <a:extLst>
              <a:ext uri="{FF2B5EF4-FFF2-40B4-BE49-F238E27FC236}">
                <a16:creationId xmlns:a16="http://schemas.microsoft.com/office/drawing/2014/main" xmlns="" id="{FED17A4C-4770-8151-08F7-DF31911F3DA3}"/>
              </a:ext>
            </a:extLst>
          </p:cNvPr>
          <p:cNvPicPr>
            <a:picLocks noChangeAspect="1"/>
          </p:cNvPicPr>
          <p:nvPr/>
        </p:nvPicPr>
        <p:blipFill>
          <a:blip r:embed="rId4">
            <a:biLevel thresh="50000"/>
          </a:blip>
          <a:stretch>
            <a:fillRect/>
          </a:stretch>
        </p:blipFill>
        <p:spPr>
          <a:xfrm>
            <a:off x="1553295" y="1951427"/>
            <a:ext cx="6089164" cy="392464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Sample micro instructions for the listing </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algn="just">
              <a:buFont typeface="Arial" panose="020B0604020202020204" pitchFamily="34" charset="0"/>
              <a:buChar char="•"/>
            </a:pPr>
            <a:endParaRPr lang="en-GB" sz="2000" dirty="0" smtClean="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smtClean="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smtClean="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smtClean="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smtClean="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smtClean="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smtClean="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smtClean="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At every step, a Control Word needs to be generated.</a:t>
            </a:r>
          </a:p>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Every instruction will need a sequence of CWs for its execution.</a:t>
            </a:r>
          </a:p>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Sequence of CWs for an instruction is the micro routine for the instruction.</a:t>
            </a:r>
          </a:p>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Each CW in this </a:t>
            </a:r>
            <a:r>
              <a:rPr lang="en-GB" sz="2000" dirty="0" err="1" smtClean="0">
                <a:solidFill>
                  <a:schemeClr val="tx1"/>
                </a:solidFill>
                <a:latin typeface="Arial" panose="020B0604020202020204" pitchFamily="34" charset="0"/>
                <a:cs typeface="Arial" panose="020B0604020202020204" pitchFamily="34" charset="0"/>
              </a:rPr>
              <a:t>microroutine</a:t>
            </a:r>
            <a:r>
              <a:rPr lang="en-GB" sz="2000" dirty="0" smtClean="0">
                <a:solidFill>
                  <a:schemeClr val="tx1"/>
                </a:solidFill>
                <a:latin typeface="Arial" panose="020B0604020202020204" pitchFamily="34" charset="0"/>
                <a:cs typeface="Arial" panose="020B0604020202020204" pitchFamily="34" charset="0"/>
              </a:rPr>
              <a:t> is referred to as a microinstruction.</a:t>
            </a:r>
          </a:p>
          <a:p>
            <a:pPr marL="457200" lvl="0" indent="0" algn="just" rtl="0">
              <a:lnSpc>
                <a:spcPct val="200000"/>
              </a:lnSpc>
              <a:spcBef>
                <a:spcPts val="1000"/>
              </a:spcBef>
              <a:spcAft>
                <a:spcPts val="0"/>
              </a:spcAft>
              <a:buSzPct val="360000"/>
              <a:buNone/>
            </a:pPr>
            <a:endParaRPr sz="2000" dirty="0">
              <a:solidFill>
                <a:schemeClr val="tx1"/>
              </a:solidFill>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44</a:t>
            </a:fld>
            <a:endParaRPr/>
          </a:p>
        </p:txBody>
      </p:sp>
      <p:pic>
        <p:nvPicPr>
          <p:cNvPr id="7" name="Picture 6">
            <a:extLst>
              <a:ext uri="{FF2B5EF4-FFF2-40B4-BE49-F238E27FC236}">
                <a16:creationId xmlns:a16="http://schemas.microsoft.com/office/drawing/2014/main" xmlns="" id="{33722EEB-C5F8-198E-E7A9-301A164F112D}"/>
              </a:ext>
            </a:extLst>
          </p:cNvPr>
          <p:cNvPicPr>
            <a:picLocks noChangeAspect="1"/>
          </p:cNvPicPr>
          <p:nvPr/>
        </p:nvPicPr>
        <p:blipFill>
          <a:blip r:embed="rId3"/>
          <a:stretch>
            <a:fillRect/>
          </a:stretch>
        </p:blipFill>
        <p:spPr>
          <a:xfrm>
            <a:off x="983432" y="1510801"/>
            <a:ext cx="6624736" cy="263827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Control words/</a:t>
            </a:r>
            <a:r>
              <a:rPr lang="en-GB" dirty="0" err="1" smtClean="0"/>
              <a:t>Microroutines</a:t>
            </a:r>
            <a:r>
              <a:rPr lang="en-GB" dirty="0" smtClean="0"/>
              <a:t>/Control store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At every step, a Control Word needs to be generated.</a:t>
            </a:r>
          </a:p>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Every instruction will need a sequence of CWs for its execution.</a:t>
            </a:r>
          </a:p>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Sequence of CWs for an instruction is the micro routine for the instruction.</a:t>
            </a:r>
          </a:p>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Each CW in this </a:t>
            </a:r>
            <a:r>
              <a:rPr lang="en-GB" sz="2000" dirty="0" err="1" smtClean="0">
                <a:solidFill>
                  <a:schemeClr val="tx1"/>
                </a:solidFill>
                <a:latin typeface="Arial" panose="020B0604020202020204" pitchFamily="34" charset="0"/>
                <a:cs typeface="Arial" panose="020B0604020202020204" pitchFamily="34" charset="0"/>
              </a:rPr>
              <a:t>microroutine</a:t>
            </a:r>
            <a:r>
              <a:rPr lang="en-GB" sz="2000" dirty="0" smtClean="0">
                <a:solidFill>
                  <a:schemeClr val="tx1"/>
                </a:solidFill>
                <a:latin typeface="Arial" panose="020B0604020202020204" pitchFamily="34" charset="0"/>
                <a:cs typeface="Arial" panose="020B0604020202020204" pitchFamily="34" charset="0"/>
              </a:rPr>
              <a:t> is referred to as a microinstruction </a:t>
            </a:r>
          </a:p>
          <a:p>
            <a:pPr marL="342900" algn="just">
              <a:buFont typeface="Arial" panose="020B0604020202020204" pitchFamily="34" charset="0"/>
              <a:buChar char="•"/>
            </a:pPr>
            <a:endParaRPr lang="en-GB" sz="2000" dirty="0" smtClean="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Every instruction will have its own </a:t>
            </a:r>
            <a:r>
              <a:rPr lang="en-GB" sz="2000" dirty="0" err="1" smtClean="0">
                <a:solidFill>
                  <a:schemeClr val="tx1"/>
                </a:solidFill>
                <a:latin typeface="Arial" panose="020B0604020202020204" pitchFamily="34" charset="0"/>
                <a:cs typeface="Arial" panose="020B0604020202020204" pitchFamily="34" charset="0"/>
              </a:rPr>
              <a:t>microroutine</a:t>
            </a:r>
            <a:r>
              <a:rPr lang="en-GB" sz="2000" dirty="0" smtClean="0">
                <a:solidFill>
                  <a:schemeClr val="tx1"/>
                </a:solidFill>
                <a:latin typeface="Arial" panose="020B0604020202020204" pitchFamily="34" charset="0"/>
                <a:cs typeface="Arial" panose="020B0604020202020204" pitchFamily="34" charset="0"/>
              </a:rPr>
              <a:t> which is made up of microinstructions.</a:t>
            </a:r>
          </a:p>
          <a:p>
            <a:pPr marL="342900" algn="just">
              <a:buFont typeface="Arial" panose="020B0604020202020204" pitchFamily="34" charset="0"/>
              <a:buChar char="•"/>
            </a:pPr>
            <a:r>
              <a:rPr lang="en-GB" sz="2000" dirty="0" err="1" smtClean="0">
                <a:solidFill>
                  <a:schemeClr val="tx1"/>
                </a:solidFill>
                <a:latin typeface="Arial" panose="020B0604020202020204" pitchFamily="34" charset="0"/>
                <a:cs typeface="Arial" panose="020B0604020202020204" pitchFamily="34" charset="0"/>
              </a:rPr>
              <a:t>Microroutines</a:t>
            </a:r>
            <a:r>
              <a:rPr lang="en-GB" sz="2000" dirty="0" smtClean="0">
                <a:solidFill>
                  <a:schemeClr val="tx1"/>
                </a:solidFill>
                <a:latin typeface="Arial" panose="020B0604020202020204" pitchFamily="34" charset="0"/>
                <a:cs typeface="Arial" panose="020B0604020202020204" pitchFamily="34" charset="0"/>
              </a:rPr>
              <a:t> for all instructions in the instruction set of a computer are stored in a special memory called Control Store.</a:t>
            </a:r>
          </a:p>
          <a:p>
            <a:pPr marL="342900" algn="just">
              <a:buFont typeface="Arial" panose="020B0604020202020204" pitchFamily="34" charset="0"/>
              <a:buChar char="•"/>
            </a:pPr>
            <a:r>
              <a:rPr lang="en-GB" sz="2000" dirty="0" smtClean="0">
                <a:solidFill>
                  <a:schemeClr val="tx1"/>
                </a:solidFill>
                <a:latin typeface="Arial" panose="020B0604020202020204" pitchFamily="34" charset="0"/>
                <a:cs typeface="Arial" panose="020B0604020202020204" pitchFamily="34" charset="0"/>
              </a:rPr>
              <a:t>The Control Unit generates the control signals: by sequentially reading the CWs of the corresponding </a:t>
            </a:r>
            <a:r>
              <a:rPr lang="en-GB" sz="2000" dirty="0" err="1" smtClean="0">
                <a:solidFill>
                  <a:schemeClr val="tx1"/>
                </a:solidFill>
                <a:latin typeface="Arial" panose="020B0604020202020204" pitchFamily="34" charset="0"/>
                <a:cs typeface="Arial" panose="020B0604020202020204" pitchFamily="34" charset="0"/>
              </a:rPr>
              <a:t>microroutine</a:t>
            </a:r>
            <a:r>
              <a:rPr lang="en-GB" sz="2000" dirty="0" smtClean="0">
                <a:solidFill>
                  <a:schemeClr val="tx1"/>
                </a:solidFill>
                <a:latin typeface="Arial" panose="020B0604020202020204" pitchFamily="34" charset="0"/>
                <a:cs typeface="Arial" panose="020B0604020202020204" pitchFamily="34" charset="0"/>
              </a:rPr>
              <a:t> from the control store.</a:t>
            </a:r>
            <a:endParaRPr lang="en-IN" sz="2000" dirty="0" smtClean="0">
              <a:solidFill>
                <a:schemeClr val="tx1"/>
              </a:solidFill>
              <a:latin typeface="Arial" panose="020B0604020202020204" pitchFamily="34" charset="0"/>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Basic organization of </a:t>
            </a:r>
            <a:r>
              <a:rPr lang="en-GB" dirty="0" err="1" smtClean="0"/>
              <a:t>microprogrammed</a:t>
            </a:r>
            <a:r>
              <a:rPr lang="en-GB" dirty="0" smtClean="0"/>
              <a:t> control unit</a:t>
            </a:r>
            <a:endParaRPr dirty="0"/>
          </a:p>
        </p:txBody>
      </p:sp>
      <p:sp>
        <p:nvSpPr>
          <p:cNvPr id="324" name="Google Shape;324;p25"/>
          <p:cNvSpPr txBox="1">
            <a:spLocks noGrp="1"/>
          </p:cNvSpPr>
          <p:nvPr>
            <p:ph type="body" idx="1"/>
          </p:nvPr>
        </p:nvSpPr>
        <p:spPr>
          <a:xfrm>
            <a:off x="838200" y="1133934"/>
            <a:ext cx="5110213"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85750" indent="-285750" algn="just">
              <a:buFont typeface="Arial" panose="020B0604020202020204" pitchFamily="34" charset="0"/>
              <a:buChar char="•"/>
            </a:pPr>
            <a:r>
              <a:rPr lang="en-GB" sz="2000" dirty="0" err="1" smtClean="0">
                <a:solidFill>
                  <a:schemeClr val="tx1"/>
                </a:solidFill>
                <a:latin typeface="+mj-lt"/>
              </a:rPr>
              <a:t>Microprogram</a:t>
            </a:r>
            <a:r>
              <a:rPr lang="en-GB" sz="2000" dirty="0" smtClean="0">
                <a:solidFill>
                  <a:schemeClr val="tx1"/>
                </a:solidFill>
                <a:latin typeface="+mj-lt"/>
              </a:rPr>
              <a:t> counter (µPC) is used to read CWs from control store sequentially.</a:t>
            </a:r>
          </a:p>
          <a:p>
            <a:pPr algn="just">
              <a:buNone/>
            </a:pPr>
            <a:endParaRPr lang="en-GB" sz="2000" dirty="0" smtClean="0">
              <a:solidFill>
                <a:schemeClr val="tx1"/>
              </a:solidFill>
              <a:latin typeface="+mj-lt"/>
            </a:endParaRPr>
          </a:p>
          <a:p>
            <a:pPr marL="285750" indent="-285750" algn="just">
              <a:buFont typeface="Arial" panose="020B0604020202020204" pitchFamily="34" charset="0"/>
              <a:buChar char="•"/>
            </a:pPr>
            <a:r>
              <a:rPr lang="en-GB" sz="2000" dirty="0" smtClean="0">
                <a:solidFill>
                  <a:schemeClr val="tx1"/>
                </a:solidFill>
                <a:latin typeface="+mj-lt"/>
              </a:rPr>
              <a:t>When a new instruction is loaded into IR, Starting address generator generates the starting address of the </a:t>
            </a:r>
            <a:r>
              <a:rPr lang="en-GB" sz="2000" dirty="0" err="1" smtClean="0">
                <a:solidFill>
                  <a:schemeClr val="tx1"/>
                </a:solidFill>
                <a:latin typeface="+mj-lt"/>
              </a:rPr>
              <a:t>microroutine</a:t>
            </a:r>
            <a:r>
              <a:rPr lang="en-GB" sz="2000" dirty="0" smtClean="0">
                <a:solidFill>
                  <a:schemeClr val="tx1"/>
                </a:solidFill>
                <a:latin typeface="+mj-lt"/>
              </a:rPr>
              <a:t>.</a:t>
            </a:r>
          </a:p>
          <a:p>
            <a:pPr marL="285750" indent="-285750" algn="just">
              <a:buFont typeface="Arial" panose="020B0604020202020204" pitchFamily="34" charset="0"/>
              <a:buChar char="•"/>
            </a:pPr>
            <a:endParaRPr lang="en-GB" sz="2000" dirty="0" smtClean="0">
              <a:solidFill>
                <a:schemeClr val="tx1"/>
              </a:solidFill>
              <a:latin typeface="+mj-lt"/>
            </a:endParaRPr>
          </a:p>
          <a:p>
            <a:pPr marL="285750" indent="-285750" algn="just">
              <a:buFont typeface="Arial" panose="020B0604020202020204" pitchFamily="34" charset="0"/>
              <a:buChar char="•"/>
            </a:pPr>
            <a:r>
              <a:rPr lang="en-GB" sz="2000" dirty="0" smtClean="0">
                <a:solidFill>
                  <a:schemeClr val="tx1"/>
                </a:solidFill>
                <a:latin typeface="+mj-lt"/>
              </a:rPr>
              <a:t>This address is loaded into the µPC. </a:t>
            </a:r>
          </a:p>
          <a:p>
            <a:pPr marL="285750" indent="-285750" algn="just">
              <a:buFont typeface="Arial" panose="020B0604020202020204" pitchFamily="34" charset="0"/>
              <a:buChar char="•"/>
            </a:pPr>
            <a:endParaRPr lang="en-GB" sz="2000" dirty="0" smtClean="0">
              <a:solidFill>
                <a:schemeClr val="tx1"/>
              </a:solidFill>
              <a:latin typeface="+mj-lt"/>
            </a:endParaRPr>
          </a:p>
          <a:p>
            <a:pPr marL="285750" indent="-285750" algn="just">
              <a:buFont typeface="Arial" panose="020B0604020202020204" pitchFamily="34" charset="0"/>
              <a:buChar char="•"/>
            </a:pPr>
            <a:r>
              <a:rPr lang="en-GB" sz="2000" dirty="0" smtClean="0">
                <a:solidFill>
                  <a:schemeClr val="tx1"/>
                </a:solidFill>
                <a:latin typeface="+mj-lt"/>
              </a:rPr>
              <a:t>µPC is automatically incremented by the clock, so successive microinstructions are read from the control store.</a:t>
            </a:r>
            <a:endParaRPr lang="en-IN" sz="2000" dirty="0" smtClean="0">
              <a:solidFill>
                <a:schemeClr val="tx1"/>
              </a:solidFill>
              <a:latin typeface="+mj-lt"/>
            </a:endParaRPr>
          </a:p>
          <a:p>
            <a:pPr marL="457200" lvl="0" indent="0" algn="just" rtl="0">
              <a:lnSpc>
                <a:spcPct val="200000"/>
              </a:lnSpc>
              <a:spcBef>
                <a:spcPts val="1000"/>
              </a:spcBef>
              <a:spcAft>
                <a:spcPts val="0"/>
              </a:spcAft>
              <a:buSzPct val="360000"/>
              <a:buNone/>
            </a:pPr>
            <a:endParaRPr sz="2000" dirty="0">
              <a:solidFill>
                <a:schemeClr val="tx1"/>
              </a:solidFill>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46</a:t>
            </a:fld>
            <a:endParaRPr/>
          </a:p>
        </p:txBody>
      </p:sp>
      <p:pic>
        <p:nvPicPr>
          <p:cNvPr id="7" name="Content Placeholder 4">
            <a:extLst>
              <a:ext uri="{FF2B5EF4-FFF2-40B4-BE49-F238E27FC236}">
                <a16:creationId xmlns:a16="http://schemas.microsoft.com/office/drawing/2014/main" xmlns="" id="{A60A442B-EEB3-2578-AE5B-3BF20F65DE84}"/>
              </a:ext>
            </a:extLst>
          </p:cNvPr>
          <p:cNvPicPr>
            <a:picLocks noChangeAspect="1"/>
          </p:cNvPicPr>
          <p:nvPr/>
        </p:nvPicPr>
        <p:blipFill>
          <a:blip r:embed="rId3"/>
          <a:stretch>
            <a:fillRect/>
          </a:stretch>
        </p:blipFill>
        <p:spPr>
          <a:xfrm>
            <a:off x="6632736" y="1440200"/>
            <a:ext cx="3672408" cy="40396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Status Code and External Inputs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r>
              <a:rPr lang="en-GB" sz="2000" dirty="0" smtClean="0">
                <a:latin typeface="+mj-lt"/>
                <a:cs typeface="Arial" panose="020B0604020202020204" pitchFamily="34" charset="0"/>
              </a:rPr>
              <a:t>Basic organization of the </a:t>
            </a:r>
            <a:r>
              <a:rPr lang="en-GB" sz="2000" dirty="0" err="1" smtClean="0">
                <a:latin typeface="+mj-lt"/>
                <a:cs typeface="Arial" panose="020B0604020202020204" pitchFamily="34" charset="0"/>
              </a:rPr>
              <a:t>microprogrammed</a:t>
            </a:r>
            <a:r>
              <a:rPr lang="en-GB" sz="2000" dirty="0" smtClean="0">
                <a:latin typeface="+mj-lt"/>
                <a:cs typeface="Arial" panose="020B0604020202020204" pitchFamily="34" charset="0"/>
              </a:rPr>
              <a:t> control unit cannot check the status of condition codes or external inputs to determine what should be the next microinstruction. </a:t>
            </a:r>
          </a:p>
          <a:p>
            <a:pPr algn="just"/>
            <a:r>
              <a:rPr lang="en-GB" sz="2000" dirty="0" smtClean="0">
                <a:latin typeface="+mj-lt"/>
                <a:cs typeface="Arial" panose="020B0604020202020204" pitchFamily="34" charset="0"/>
              </a:rPr>
              <a:t>In the hardwired control, this was handled by an appropriate logic function.</a:t>
            </a:r>
          </a:p>
          <a:p>
            <a:pPr algn="just"/>
            <a:r>
              <a:rPr lang="en-GB" sz="2000" dirty="0" smtClean="0">
                <a:latin typeface="+mj-lt"/>
                <a:cs typeface="Arial" panose="020B0604020202020204" pitchFamily="34" charset="0"/>
              </a:rPr>
              <a:t>In </a:t>
            </a:r>
            <a:r>
              <a:rPr lang="en-GB" sz="2000" dirty="0" err="1" smtClean="0">
                <a:latin typeface="+mj-lt"/>
                <a:cs typeface="Arial" panose="020B0604020202020204" pitchFamily="34" charset="0"/>
              </a:rPr>
              <a:t>microprogrammed</a:t>
            </a:r>
            <a:r>
              <a:rPr lang="en-GB" sz="2000" dirty="0" smtClean="0">
                <a:latin typeface="+mj-lt"/>
                <a:cs typeface="Arial" panose="020B0604020202020204" pitchFamily="34" charset="0"/>
              </a:rPr>
              <a:t> control this is handled as:</a:t>
            </a:r>
          </a:p>
          <a:p>
            <a:pPr algn="just"/>
            <a:r>
              <a:rPr lang="en-GB" sz="2000" dirty="0" smtClean="0">
                <a:latin typeface="+mj-lt"/>
                <a:cs typeface="Arial" panose="020B0604020202020204" pitchFamily="34" charset="0"/>
              </a:rPr>
              <a:t>Use conditional branch microinstructions.</a:t>
            </a:r>
          </a:p>
          <a:p>
            <a:r>
              <a:rPr lang="en-GB" sz="2000" dirty="0" smtClean="0">
                <a:latin typeface="+mj-lt"/>
                <a:cs typeface="Arial" panose="020B0604020202020204" pitchFamily="34" charset="0"/>
              </a:rPr>
              <a:t>These microinstructions, in addition to the branch address also specify which of the external inputs, condition codes or possibly registers should be checked as a condition for branching.</a:t>
            </a:r>
            <a:r>
              <a:rPr lang="en-GB" sz="2000" dirty="0" smtClean="0">
                <a:latin typeface="+mj-lt"/>
              </a:rPr>
              <a:t/>
            </a:r>
            <a:br>
              <a:rPr lang="en-GB" sz="2000" dirty="0" smtClean="0">
                <a:latin typeface="+mj-lt"/>
              </a:rPr>
            </a:br>
            <a:endParaRPr lang="en-IN"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Branching in Microinstructions </a:t>
            </a:r>
            <a:endParaRPr dirty="0"/>
          </a:p>
        </p:txBody>
      </p:sp>
      <p:sp>
        <p:nvSpPr>
          <p:cNvPr id="324" name="Google Shape;324;p25"/>
          <p:cNvSpPr txBox="1">
            <a:spLocks noGrp="1"/>
          </p:cNvSpPr>
          <p:nvPr>
            <p:ph type="body" idx="1"/>
          </p:nvPr>
        </p:nvSpPr>
        <p:spPr>
          <a:xfrm>
            <a:off x="838200" y="1133934"/>
            <a:ext cx="3868554"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r>
              <a:rPr lang="en-GB" sz="2000" dirty="0" smtClean="0">
                <a:latin typeface="Arial" panose="020B0604020202020204" pitchFamily="34" charset="0"/>
                <a:cs typeface="Arial" panose="020B0604020202020204" pitchFamily="34" charset="0"/>
              </a:rPr>
              <a:t>The listing shows that a conditional jump is required to the location 25 from 3.</a:t>
            </a:r>
          </a:p>
          <a:p>
            <a:pPr algn="just"/>
            <a:r>
              <a:rPr lang="en-GB" sz="2000" dirty="0" smtClean="0">
                <a:latin typeface="Arial" panose="020B0604020202020204" pitchFamily="34" charset="0"/>
                <a:cs typeface="Arial" panose="020B0604020202020204" pitchFamily="34" charset="0"/>
              </a:rPr>
              <a:t>This target address should be generated from the starting address generator.</a:t>
            </a:r>
          </a:p>
          <a:p>
            <a:pPr algn="just"/>
            <a:r>
              <a:rPr lang="en-GB" sz="2000" dirty="0" smtClean="0">
                <a:latin typeface="Arial" panose="020B0604020202020204" pitchFamily="34" charset="0"/>
                <a:cs typeface="Arial" panose="020B0604020202020204" pitchFamily="34" charset="0"/>
              </a:rPr>
              <a:t>Some improvements will be done to the control units to accommodate external inputs and condition codes.</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48</a:t>
            </a:fld>
            <a:endParaRPr/>
          </a:p>
        </p:txBody>
      </p:sp>
      <p:pic>
        <p:nvPicPr>
          <p:cNvPr id="7" name="Content Placeholder 4">
            <a:extLst>
              <a:ext uri="{FF2B5EF4-FFF2-40B4-BE49-F238E27FC236}">
                <a16:creationId xmlns:a16="http://schemas.microsoft.com/office/drawing/2014/main" xmlns="" id="{8C71FBEA-A3BA-7F55-62F7-738AC2E03A58}"/>
              </a:ext>
            </a:extLst>
          </p:cNvPr>
          <p:cNvPicPr>
            <a:picLocks noChangeAspect="1"/>
          </p:cNvPicPr>
          <p:nvPr/>
        </p:nvPicPr>
        <p:blipFill>
          <a:blip r:embed="rId3"/>
          <a:stretch>
            <a:fillRect/>
          </a:stretch>
        </p:blipFill>
        <p:spPr>
          <a:xfrm>
            <a:off x="4965113" y="1122928"/>
            <a:ext cx="6700706" cy="48127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Changes in starting address generator</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49</a:t>
            </a:fld>
            <a:endParaRPr/>
          </a:p>
        </p:txBody>
      </p:sp>
      <p:pic>
        <p:nvPicPr>
          <p:cNvPr id="7" name="Content Placeholder 4">
            <a:extLst>
              <a:ext uri="{FF2B5EF4-FFF2-40B4-BE49-F238E27FC236}">
                <a16:creationId xmlns:a16="http://schemas.microsoft.com/office/drawing/2014/main" xmlns="" id="{BADD18CC-7AEB-A30D-BCB6-89D657162690}"/>
              </a:ext>
            </a:extLst>
          </p:cNvPr>
          <p:cNvPicPr>
            <a:picLocks noChangeAspect="1"/>
          </p:cNvPicPr>
          <p:nvPr/>
        </p:nvPicPr>
        <p:blipFill>
          <a:blip r:embed="rId3"/>
          <a:stretch>
            <a:fillRect/>
          </a:stretch>
        </p:blipFill>
        <p:spPr>
          <a:xfrm>
            <a:off x="3201874" y="1483333"/>
            <a:ext cx="4435224" cy="41380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Executing an Instruction</a:t>
            </a:r>
            <a:endParaRPr/>
          </a:p>
        </p:txBody>
      </p:sp>
      <p:sp>
        <p:nvSpPr>
          <p:cNvPr id="124" name="Google Shape;124;p4"/>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Palatino Linotype"/>
              <a:ea typeface="Palatino Linotype"/>
              <a:cs typeface="Palatino Linotype"/>
              <a:sym typeface="Palatino Linotype"/>
            </a:endParaRPr>
          </a:p>
          <a:p>
            <a:pPr marL="457200" marR="0" lvl="0" indent="-355600" algn="just" rtl="0">
              <a:lnSpc>
                <a:spcPct val="15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Fetch the contents of the memory location pointed to by the PC. The contents of this location are loaded into the IR (fetch phase).</a:t>
            </a:r>
            <a:endParaRPr sz="2000">
              <a:latin typeface="Palatino Linotype"/>
              <a:ea typeface="Palatino Linotype"/>
              <a:cs typeface="Palatino Linotype"/>
              <a:sym typeface="Palatino Linotype"/>
            </a:endParaRPr>
          </a:p>
          <a:p>
            <a:pPr marL="2743200" marR="0" lvl="0" indent="0" algn="just" rtl="0">
              <a:lnSpc>
                <a:spcPct val="150000"/>
              </a:lnSpc>
              <a:spcBef>
                <a:spcPts val="1000"/>
              </a:spcBef>
              <a:spcAft>
                <a:spcPts val="0"/>
              </a:spcAft>
              <a:buSzPts val="1800"/>
              <a:buNone/>
            </a:pPr>
            <a:r>
              <a:rPr lang="en-US" sz="2000">
                <a:latin typeface="Palatino Linotype"/>
                <a:ea typeface="Palatino Linotype"/>
                <a:cs typeface="Palatino Linotype"/>
                <a:sym typeface="Palatino Linotype"/>
              </a:rPr>
              <a:t>IR ← [[PC]]</a:t>
            </a:r>
            <a:endParaRPr sz="2000">
              <a:latin typeface="Palatino Linotype"/>
              <a:ea typeface="Palatino Linotype"/>
              <a:cs typeface="Palatino Linotype"/>
              <a:sym typeface="Palatino Linotype"/>
            </a:endParaRPr>
          </a:p>
          <a:p>
            <a:pPr marL="457200" marR="0" lvl="0" indent="-355600" algn="just" rtl="0">
              <a:lnSpc>
                <a:spcPct val="15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Assuming that the memory is byte addressable, increment the contents of the PC by 4 </a:t>
            </a:r>
            <a:r>
              <a:rPr lang="en-US" sz="2000" b="1">
                <a:latin typeface="Palatino Linotype"/>
                <a:ea typeface="Palatino Linotype"/>
                <a:cs typeface="Palatino Linotype"/>
                <a:sym typeface="Palatino Linotype"/>
              </a:rPr>
              <a:t>(Fetch phase)</a:t>
            </a:r>
            <a:r>
              <a:rPr lang="en-US" sz="2000">
                <a:latin typeface="Palatino Linotype"/>
                <a:ea typeface="Palatino Linotype"/>
                <a:cs typeface="Palatino Linotype"/>
                <a:sym typeface="Palatino Linotype"/>
              </a:rPr>
              <a:t>.</a:t>
            </a:r>
            <a:endParaRPr sz="2000">
              <a:latin typeface="Palatino Linotype"/>
              <a:ea typeface="Palatino Linotype"/>
              <a:cs typeface="Palatino Linotype"/>
              <a:sym typeface="Palatino Linotype"/>
            </a:endParaRPr>
          </a:p>
          <a:p>
            <a:pPr marL="2743200" marR="0" lvl="0" indent="0" algn="just" rtl="0">
              <a:lnSpc>
                <a:spcPct val="150000"/>
              </a:lnSpc>
              <a:spcBef>
                <a:spcPts val="1000"/>
              </a:spcBef>
              <a:spcAft>
                <a:spcPts val="0"/>
              </a:spcAft>
              <a:buSzPts val="1800"/>
              <a:buNone/>
            </a:pPr>
            <a:r>
              <a:rPr lang="en-US" sz="2000">
                <a:latin typeface="Palatino Linotype"/>
                <a:ea typeface="Palatino Linotype"/>
                <a:cs typeface="Palatino Linotype"/>
                <a:sym typeface="Palatino Linotype"/>
              </a:rPr>
              <a:t>PC ← [PC] + 4</a:t>
            </a:r>
            <a:endParaRPr sz="2000">
              <a:latin typeface="Palatino Linotype"/>
              <a:ea typeface="Palatino Linotype"/>
              <a:cs typeface="Palatino Linotype"/>
              <a:sym typeface="Palatino Linotype"/>
            </a:endParaRPr>
          </a:p>
          <a:p>
            <a:pPr marL="457200" marR="0" lvl="0" indent="-355600" algn="just" rtl="0">
              <a:lnSpc>
                <a:spcPct val="15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Carry out the actions specified by the instruction in the IR </a:t>
            </a:r>
            <a:r>
              <a:rPr lang="en-US" sz="2000" b="1">
                <a:latin typeface="Palatino Linotype"/>
                <a:ea typeface="Palatino Linotype"/>
                <a:cs typeface="Palatino Linotype"/>
                <a:sym typeface="Palatino Linotype"/>
              </a:rPr>
              <a:t>(Execution phase)</a:t>
            </a:r>
            <a:r>
              <a:rPr lang="en-US" sz="2000">
                <a:latin typeface="Palatino Linotype"/>
                <a:ea typeface="Palatino Linotype"/>
                <a:cs typeface="Palatino Linotype"/>
                <a:sym typeface="Palatino Linotype"/>
              </a:rPr>
              <a:t>.</a:t>
            </a:r>
            <a:endParaRPr sz="2000">
              <a:latin typeface="Palatino Linotype"/>
              <a:ea typeface="Palatino Linotype"/>
              <a:cs typeface="Palatino Linotype"/>
              <a:sym typeface="Palatino Linotype"/>
            </a:endParaRPr>
          </a:p>
          <a:p>
            <a:pPr marL="623888" marR="0" lvl="0" indent="0" algn="just" rtl="0">
              <a:lnSpc>
                <a:spcPct val="10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p:txBody>
      </p:sp>
      <p:sp>
        <p:nvSpPr>
          <p:cNvPr id="126" name="Google Shape;1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27" name="Google Shape;1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err="1" smtClean="0"/>
              <a:t>Micrprogammed</a:t>
            </a:r>
            <a:r>
              <a:rPr lang="en-GB" dirty="0" smtClean="0"/>
              <a:t> Control Unit</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indent="0">
              <a:lnSpc>
                <a:spcPct val="120000"/>
              </a:lnSpc>
              <a:buNone/>
            </a:pPr>
            <a:r>
              <a:rPr lang="en-GB" sz="6600" b="1" dirty="0" smtClean="0">
                <a:latin typeface="Open Sans" panose="020B0606030504020204" pitchFamily="34" charset="0"/>
              </a:rPr>
              <a:t>Starting and branch address generator accepts as inputs</a:t>
            </a:r>
          </a:p>
          <a:p>
            <a:pPr>
              <a:lnSpc>
                <a:spcPct val="120000"/>
              </a:lnSpc>
            </a:pPr>
            <a:r>
              <a:rPr lang="en-GB" sz="6600" dirty="0" smtClean="0">
                <a:latin typeface="Open Sans" panose="020B0606030504020204" pitchFamily="34" charset="0"/>
              </a:rPr>
              <a:t>Contents of the Instruction Register IR (as before).</a:t>
            </a:r>
          </a:p>
          <a:p>
            <a:pPr>
              <a:lnSpc>
                <a:spcPct val="120000"/>
              </a:lnSpc>
            </a:pPr>
            <a:r>
              <a:rPr lang="en-GB" sz="6600" dirty="0" smtClean="0">
                <a:latin typeface="Open Sans" panose="020B0606030504020204" pitchFamily="34" charset="0"/>
              </a:rPr>
              <a:t>External inputs</a:t>
            </a:r>
          </a:p>
          <a:p>
            <a:pPr>
              <a:lnSpc>
                <a:spcPct val="120000"/>
              </a:lnSpc>
            </a:pPr>
            <a:r>
              <a:rPr lang="en-GB" sz="6600" dirty="0" smtClean="0">
                <a:latin typeface="Open Sans" panose="020B0606030504020204" pitchFamily="34" charset="0"/>
              </a:rPr>
              <a:t>Condition codes</a:t>
            </a:r>
          </a:p>
          <a:p>
            <a:pPr>
              <a:lnSpc>
                <a:spcPct val="120000"/>
              </a:lnSpc>
            </a:pPr>
            <a:r>
              <a:rPr lang="en-GB" sz="6600" dirty="0" smtClean="0">
                <a:latin typeface="Open Sans" panose="020B0606030504020204" pitchFamily="34" charset="0"/>
              </a:rPr>
              <a:t>Generates a new address and loads it into </a:t>
            </a:r>
            <a:r>
              <a:rPr lang="en-GB" sz="6600" dirty="0" err="1" smtClean="0">
                <a:latin typeface="Open Sans" panose="020B0606030504020204" pitchFamily="34" charset="0"/>
              </a:rPr>
              <a:t>microprogram</a:t>
            </a:r>
            <a:r>
              <a:rPr lang="en-GB" sz="6600" dirty="0" smtClean="0">
                <a:latin typeface="Open Sans" panose="020B0606030504020204" pitchFamily="34" charset="0"/>
              </a:rPr>
              <a:t> counter (µPC) when a microinstruction instructs it do so.</a:t>
            </a:r>
          </a:p>
          <a:p>
            <a:pPr marL="0" indent="0">
              <a:lnSpc>
                <a:spcPct val="120000"/>
              </a:lnSpc>
              <a:buNone/>
            </a:pPr>
            <a:r>
              <a:rPr lang="en-GB" sz="6600" b="1" dirty="0" smtClean="0">
                <a:latin typeface="Open Sans" panose="020B0606030504020204" pitchFamily="34" charset="0"/>
              </a:rPr>
              <a:t>µPC is incremented every time a microinstruction is fetched except:</a:t>
            </a:r>
          </a:p>
          <a:p>
            <a:pPr>
              <a:lnSpc>
                <a:spcPct val="120000"/>
              </a:lnSpc>
            </a:pPr>
            <a:r>
              <a:rPr lang="en-GB" sz="6600" dirty="0" smtClean="0">
                <a:latin typeface="Open Sans" panose="020B0606030504020204" pitchFamily="34" charset="0"/>
              </a:rPr>
              <a:t>New instruction is loaded into IR, µPC is loaded with the starting address of the </a:t>
            </a:r>
            <a:r>
              <a:rPr lang="en-GB" sz="6600" dirty="0" err="1" smtClean="0">
                <a:latin typeface="Open Sans" panose="020B0606030504020204" pitchFamily="34" charset="0"/>
              </a:rPr>
              <a:t>microroutine</a:t>
            </a:r>
            <a:r>
              <a:rPr lang="en-GB" sz="6600" dirty="0" smtClean="0">
                <a:latin typeface="Open Sans" panose="020B0606030504020204" pitchFamily="34" charset="0"/>
              </a:rPr>
              <a:t> for that instruction.</a:t>
            </a:r>
          </a:p>
          <a:p>
            <a:pPr>
              <a:lnSpc>
                <a:spcPct val="120000"/>
              </a:lnSpc>
            </a:pPr>
            <a:r>
              <a:rPr lang="en-GB" sz="6600" dirty="0" smtClean="0">
                <a:latin typeface="Open Sans" panose="020B0606030504020204" pitchFamily="34" charset="0"/>
              </a:rPr>
              <a:t>Branch instruction is encountered and branch condition is satisfied, µPC is loaded with the branch address.</a:t>
            </a:r>
          </a:p>
          <a:p>
            <a:pPr>
              <a:lnSpc>
                <a:spcPct val="120000"/>
              </a:lnSpc>
            </a:pPr>
            <a:r>
              <a:rPr lang="en-GB" sz="6600" dirty="0" smtClean="0">
                <a:latin typeface="Open Sans" panose="020B0606030504020204" pitchFamily="34" charset="0"/>
              </a:rPr>
              <a:t>End instruction is encountered, µPC is loaded with the address of the first CW in the </a:t>
            </a:r>
            <a:r>
              <a:rPr lang="en-GB" sz="6600" dirty="0" err="1" smtClean="0">
                <a:latin typeface="Open Sans" panose="020B0606030504020204" pitchFamily="34" charset="0"/>
              </a:rPr>
              <a:t>microroutine</a:t>
            </a:r>
            <a:r>
              <a:rPr lang="en-GB" sz="6600" dirty="0" smtClean="0">
                <a:latin typeface="Open Sans" panose="020B0606030504020204" pitchFamily="34" charset="0"/>
              </a:rPr>
              <a:t> for the instruction fetch cycle</a:t>
            </a:r>
            <a:r>
              <a:rPr lang="en-GB" sz="6600" dirty="0" smtClean="0">
                <a:solidFill>
                  <a:srgbClr val="444444"/>
                </a:solidFill>
                <a:latin typeface="Open Sans" panose="020B0606030504020204" pitchFamily="34" charset="0"/>
              </a:rPr>
              <a:t>.</a:t>
            </a:r>
            <a:endParaRPr lang="en-IN" sz="6600" dirty="0" smtClean="0"/>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smtClean="0"/>
              <a:t>Reducing the size of the microinstructions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algn="just"/>
            <a:r>
              <a:rPr lang="en-GB" sz="2000" dirty="0" smtClean="0">
                <a:latin typeface="Arial" panose="020B0604020202020204" pitchFamily="34" charset="0"/>
                <a:cs typeface="Arial" panose="020B0604020202020204" pitchFamily="34" charset="0"/>
              </a:rPr>
              <a:t>Simple approach is to allocate one bit for each control signal- Results in long microinstructions, since the number of control signals is usually very large.</a:t>
            </a:r>
          </a:p>
          <a:p>
            <a:pPr algn="just"/>
            <a:r>
              <a:rPr lang="en-GB" sz="2000" dirty="0" smtClean="0">
                <a:latin typeface="Arial" panose="020B0604020202020204" pitchFamily="34" charset="0"/>
                <a:cs typeface="Arial" panose="020B0604020202020204" pitchFamily="34" charset="0"/>
              </a:rPr>
              <a:t>Few bits are set to 1 in any microinstruction, resulting in a poor use of bit space.</a:t>
            </a:r>
          </a:p>
          <a:p>
            <a:pPr algn="just"/>
            <a:r>
              <a:rPr lang="en-GB" sz="2000" dirty="0" smtClean="0">
                <a:latin typeface="Arial" panose="020B0604020202020204" pitchFamily="34" charset="0"/>
                <a:cs typeface="Arial" panose="020B0604020202020204" pitchFamily="34" charset="0"/>
              </a:rPr>
              <a:t>Reduce the length of the microinstruction by taking advantage of the fact that most signals are not needed simultaneously, </a:t>
            </a:r>
          </a:p>
          <a:p>
            <a:pPr algn="just"/>
            <a:r>
              <a:rPr lang="en-GB" sz="2000" dirty="0" smtClean="0">
                <a:latin typeface="Arial" panose="020B0604020202020204" pitchFamily="34" charset="0"/>
                <a:cs typeface="Arial" panose="020B0604020202020204" pitchFamily="34" charset="0"/>
              </a:rPr>
              <a:t>Many signals are mutually exclusive. For example:- Only one ALU function is active at a time.- Source for a data transfer must be unique.- Read and Write memory signals cannot be active simultaneously.</a:t>
            </a:r>
          </a:p>
          <a:p>
            <a:r>
              <a:rPr lang="en-GB" sz="2000" dirty="0" smtClean="0">
                <a:latin typeface="Arial" panose="020B0604020202020204" pitchFamily="34" charset="0"/>
                <a:cs typeface="Arial" panose="020B0604020202020204" pitchFamily="34" charset="0"/>
              </a:rPr>
              <a:t>Group mutually exclusive signals in the same group. At most one </a:t>
            </a:r>
            <a:r>
              <a:rPr lang="en-GB" sz="2000" dirty="0" err="1" smtClean="0">
                <a:latin typeface="Arial" panose="020B0604020202020204" pitchFamily="34" charset="0"/>
                <a:cs typeface="Arial" panose="020B0604020202020204" pitchFamily="34" charset="0"/>
              </a:rPr>
              <a:t>microperation</a:t>
            </a:r>
            <a:r>
              <a:rPr lang="en-GB" sz="2000" dirty="0" smtClean="0">
                <a:latin typeface="Arial" panose="020B0604020202020204" pitchFamily="34" charset="0"/>
                <a:cs typeface="Arial" panose="020B0604020202020204" pitchFamily="34" charset="0"/>
              </a:rPr>
              <a:t> can be specified per group.</a:t>
            </a:r>
          </a:p>
          <a:p>
            <a:r>
              <a:rPr lang="en-GB" sz="2000" dirty="0" smtClean="0">
                <a:latin typeface="Arial" panose="020B0604020202020204" pitchFamily="34" charset="0"/>
                <a:cs typeface="Arial" panose="020B0604020202020204" pitchFamily="34" charset="0"/>
              </a:rPr>
              <a:t>Use binary coding scheme to represent signals within a group.</a:t>
            </a:r>
          </a:p>
          <a:p>
            <a:pPr marL="0" indent="0">
              <a:buNone/>
            </a:pPr>
            <a:r>
              <a:rPr lang="en-GB" sz="2000" dirty="0" smtClean="0">
                <a:latin typeface="Arial" panose="020B0604020202020204" pitchFamily="34" charset="0"/>
                <a:cs typeface="Arial" panose="020B0604020202020204" pitchFamily="34" charset="0"/>
              </a:rPr>
              <a:t>Examples:</a:t>
            </a:r>
          </a:p>
          <a:p>
            <a:r>
              <a:rPr lang="en-GB" sz="2000" dirty="0" smtClean="0">
                <a:latin typeface="Arial" panose="020B0604020202020204" pitchFamily="34" charset="0"/>
                <a:cs typeface="Arial" panose="020B0604020202020204" pitchFamily="34" charset="0"/>
              </a:rPr>
              <a:t>If ALU has 16 operations, then 4 bits can be sufficient. </a:t>
            </a:r>
          </a:p>
          <a:p>
            <a:r>
              <a:rPr lang="en-GB" sz="2000" dirty="0" smtClean="0">
                <a:latin typeface="Arial" panose="020B0604020202020204" pitchFamily="34" charset="0"/>
                <a:cs typeface="Arial" panose="020B0604020202020204" pitchFamily="34" charset="0"/>
              </a:rPr>
              <a:t>Group register output signals into the same group, since only one of these signals will be active at any given time. </a:t>
            </a:r>
          </a:p>
          <a:p>
            <a:r>
              <a:rPr lang="en-GB" sz="2000" dirty="0" smtClean="0">
                <a:latin typeface="Arial" panose="020B0604020202020204" pitchFamily="34" charset="0"/>
                <a:cs typeface="Arial" panose="020B0604020202020204" pitchFamily="34" charset="0"/>
              </a:rPr>
              <a:t>If the CPU has 4 general purpose registers, then </a:t>
            </a:r>
            <a:r>
              <a:rPr lang="en-GB" sz="2000" dirty="0" err="1" smtClean="0">
                <a:latin typeface="Arial" panose="020B0604020202020204" pitchFamily="34" charset="0"/>
                <a:cs typeface="Arial" panose="020B0604020202020204" pitchFamily="34" charset="0"/>
              </a:rPr>
              <a:t>PCout</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MDRout</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Zout,Offsetout</a:t>
            </a:r>
            <a:r>
              <a:rPr lang="en-GB" sz="2000" dirty="0" smtClean="0">
                <a:latin typeface="Arial" panose="020B0604020202020204" pitchFamily="34" charset="0"/>
                <a:cs typeface="Arial" panose="020B0604020202020204" pitchFamily="34" charset="0"/>
              </a:rPr>
              <a:t>, R0out, R1out, R2out, R3out and </a:t>
            </a:r>
            <a:r>
              <a:rPr lang="en-GB" sz="2000" dirty="0" err="1" smtClean="0">
                <a:latin typeface="Arial" panose="020B0604020202020204" pitchFamily="34" charset="0"/>
                <a:cs typeface="Arial" panose="020B0604020202020204" pitchFamily="34" charset="0"/>
              </a:rPr>
              <a:t>Tempout</a:t>
            </a:r>
            <a:r>
              <a:rPr lang="en-GB" sz="2000" dirty="0" smtClean="0">
                <a:latin typeface="Arial" panose="020B0604020202020204" pitchFamily="34" charset="0"/>
                <a:cs typeface="Arial" panose="020B0604020202020204" pitchFamily="34" charset="0"/>
              </a:rPr>
              <a:t> can be placed in a single group, and 4 bits will be needed to represent these.</a:t>
            </a:r>
            <a:endParaRPr lang="en-IN" sz="2000" dirty="0" smtClean="0">
              <a:latin typeface="Arial" panose="020B0604020202020204" pitchFamily="34" charset="0"/>
              <a:cs typeface="Arial" panose="020B0604020202020204" pitchFamily="34" charset="0"/>
            </a:endParaRPr>
          </a:p>
          <a:p>
            <a:pPr algn="just"/>
            <a:endParaRPr lang="en-IN" sz="2000" dirty="0" smtClean="0">
              <a:latin typeface="Arial" panose="020B0604020202020204" pitchFamily="34" charset="0"/>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lgn="just">
              <a:buFont typeface="Arial" panose="020B0604020202020204" pitchFamily="34" charset="0"/>
              <a:buChar char="•"/>
            </a:pPr>
            <a:r>
              <a:rPr lang="en-GB" sz="2000" dirty="0" smtClean="0">
                <a:latin typeface="+mj-lt"/>
                <a:cs typeface="Arial" panose="020B0604020202020204" pitchFamily="34" charset="0"/>
              </a:rPr>
              <a:t>Inserts smallest number of bits that is large enough to fit.</a:t>
            </a:r>
          </a:p>
          <a:p>
            <a:pPr marL="342900" algn="just">
              <a:buFont typeface="Arial" panose="020B0604020202020204" pitchFamily="34" charset="0"/>
              <a:buChar char="•"/>
            </a:pPr>
            <a:r>
              <a:rPr lang="en-GB" sz="2000" dirty="0" smtClean="0">
                <a:latin typeface="+mj-lt"/>
                <a:cs typeface="Arial" panose="020B0604020202020204" pitchFamily="34" charset="0"/>
              </a:rPr>
              <a:t>Most fields include one inactive code specifying no action needed.</a:t>
            </a:r>
          </a:p>
          <a:p>
            <a:endParaRPr lang="en-IN"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52</a:t>
            </a:fld>
            <a:endParaRPr/>
          </a:p>
        </p:txBody>
      </p:sp>
      <p:pic>
        <p:nvPicPr>
          <p:cNvPr id="7" name="Content Placeholder 4">
            <a:extLst>
              <a:ext uri="{FF2B5EF4-FFF2-40B4-BE49-F238E27FC236}">
                <a16:creationId xmlns:a16="http://schemas.microsoft.com/office/drawing/2014/main" xmlns="" id="{801C18CC-599E-FFAB-F1E1-A3751748CEAA}"/>
              </a:ext>
            </a:extLst>
          </p:cNvPr>
          <p:cNvPicPr>
            <a:picLocks noChangeAspect="1"/>
          </p:cNvPicPr>
          <p:nvPr/>
        </p:nvPicPr>
        <p:blipFill>
          <a:blip r:embed="rId3"/>
          <a:stretch>
            <a:fillRect/>
          </a:stretch>
        </p:blipFill>
        <p:spPr>
          <a:xfrm>
            <a:off x="1352736" y="2000642"/>
            <a:ext cx="6321712" cy="40921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sz="4000" dirty="0" smtClean="0">
                <a:solidFill>
                  <a:schemeClr val="tx1"/>
                </a:solidFill>
                <a:latin typeface="+mj-lt"/>
              </a:rPr>
              <a:t>Basic Concepts of pipelining</a:t>
            </a:r>
            <a:endParaRPr sz="4000" dirty="0">
              <a:solidFill>
                <a:schemeClr val="tx1"/>
              </a:solidFill>
              <a:latin typeface="+mj-lt"/>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40000" lnSpcReduction="20000"/>
          </a:bodyPr>
          <a:lstStyle/>
          <a:p>
            <a:pPr marL="228600" lvl="0" indent="-228600" algn="just">
              <a:spcBef>
                <a:spcPts val="0"/>
              </a:spcBef>
              <a:buClr>
                <a:srgbClr val="FF0000"/>
              </a:buClr>
              <a:buSzPts val="2200"/>
              <a:buNone/>
            </a:pPr>
            <a:r>
              <a:rPr lang="en-US" sz="6600" dirty="0" smtClean="0">
                <a:solidFill>
                  <a:srgbClr val="FF0000"/>
                </a:solidFill>
              </a:rPr>
              <a:t>How to improve the performance of the processor?</a:t>
            </a:r>
          </a:p>
          <a:p>
            <a:pPr marL="228600" lvl="0" indent="-228600" algn="just">
              <a:buSzPts val="2200"/>
              <a:buFont typeface="Calibri"/>
              <a:buAutoNum type="arabicPeriod"/>
            </a:pPr>
            <a:r>
              <a:rPr lang="en-US" sz="6600" dirty="0" smtClean="0"/>
              <a:t>By introducing faster circuit technology</a:t>
            </a:r>
          </a:p>
          <a:p>
            <a:pPr marL="228600" lvl="0" indent="-228600" algn="just">
              <a:buSzPts val="2200"/>
              <a:buFont typeface="Calibri"/>
              <a:buAutoNum type="arabicPeriod"/>
            </a:pPr>
            <a:r>
              <a:rPr lang="en-US" sz="6600" dirty="0" smtClean="0"/>
              <a:t>Arrange the hardware in such a way that,  more than one operation can be performed at the same time.</a:t>
            </a:r>
          </a:p>
          <a:p>
            <a:pPr marL="228600" lvl="0" indent="-228600" algn="just">
              <a:buClr>
                <a:srgbClr val="FF0000"/>
              </a:buClr>
              <a:buSzPts val="2200"/>
              <a:buNone/>
            </a:pPr>
            <a:r>
              <a:rPr lang="en-US" sz="6600" dirty="0" smtClean="0">
                <a:solidFill>
                  <a:srgbClr val="FF0000"/>
                </a:solidFill>
              </a:rPr>
              <a:t>What is </a:t>
            </a:r>
            <a:r>
              <a:rPr lang="en-US" sz="6600" dirty="0" err="1" smtClean="0">
                <a:solidFill>
                  <a:srgbClr val="FF0000"/>
                </a:solidFill>
              </a:rPr>
              <a:t>Pipeining</a:t>
            </a:r>
            <a:r>
              <a:rPr lang="en-US" sz="6600" dirty="0" smtClean="0">
                <a:solidFill>
                  <a:srgbClr val="FF0000"/>
                </a:solidFill>
              </a:rPr>
              <a:t>?</a:t>
            </a:r>
          </a:p>
          <a:p>
            <a:pPr marL="228600" lvl="0" indent="-228600" algn="just">
              <a:buSzPts val="2200"/>
              <a:buNone/>
            </a:pPr>
            <a:r>
              <a:rPr lang="en-US" sz="6600" dirty="0" smtClean="0"/>
              <a:t>	It is the process of arrangement of hardware elements in such way that, simultaneous execution of more than one instruction takes place in a pipelined processor so as to increase the overall performance.</a:t>
            </a:r>
          </a:p>
          <a:p>
            <a:pPr marL="228600" lvl="0" indent="-228600" algn="just">
              <a:buClr>
                <a:srgbClr val="FF0000"/>
              </a:buClr>
              <a:buSzPts val="2200"/>
              <a:buNone/>
            </a:pPr>
            <a:r>
              <a:rPr lang="en-US" sz="6600" dirty="0" smtClean="0">
                <a:solidFill>
                  <a:srgbClr val="FF0000"/>
                </a:solidFill>
              </a:rPr>
              <a:t>What is Instruction </a:t>
            </a:r>
            <a:r>
              <a:rPr lang="en-US" sz="6600" dirty="0" err="1" smtClean="0">
                <a:solidFill>
                  <a:srgbClr val="FF0000"/>
                </a:solidFill>
              </a:rPr>
              <a:t>Pipeining</a:t>
            </a:r>
            <a:r>
              <a:rPr lang="en-US" sz="6600" dirty="0" smtClean="0">
                <a:solidFill>
                  <a:srgbClr val="FF0000"/>
                </a:solidFill>
              </a:rPr>
              <a:t>?</a:t>
            </a:r>
          </a:p>
          <a:p>
            <a:pPr marL="228600" lvl="0" indent="-228600" algn="just">
              <a:buSzPts val="2200"/>
            </a:pPr>
            <a:r>
              <a:rPr lang="en-US" sz="6600" dirty="0" smtClean="0"/>
              <a:t>The number of instruction are pipelined and the execution of current instruction is overlapped by the execution of the subsequent instruction. </a:t>
            </a:r>
            <a:endParaRPr lang="en-US" sz="6600" dirty="0" smtClean="0">
              <a:solidFill>
                <a:srgbClr val="FF0000"/>
              </a:solidFill>
            </a:endParaRPr>
          </a:p>
          <a:p>
            <a:pPr marL="228600" lvl="0" indent="-228600" algn="just">
              <a:buSzPts val="2200"/>
            </a:pPr>
            <a:r>
              <a:rPr lang="en-US" sz="6600" dirty="0" smtClean="0"/>
              <a:t>It is a instruction level parallelism where execution of current instruction does not wait until the previous instruction has executed completely.</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Basic idea of Instruction Pipelining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Clr>
                <a:srgbClr val="FF0000"/>
              </a:buClr>
              <a:buSzPts val="2800"/>
              <a:buNone/>
            </a:pPr>
            <a:r>
              <a:rPr lang="en-US" sz="2000" dirty="0" smtClean="0">
                <a:solidFill>
                  <a:srgbClr val="FF0000"/>
                </a:solidFill>
                <a:latin typeface="+mj-lt"/>
              </a:rPr>
              <a:t>Sequential Execution of a program</a:t>
            </a:r>
          </a:p>
          <a:p>
            <a:pPr marL="228600" lvl="0" indent="-228600" algn="just">
              <a:buSzPts val="2800"/>
            </a:pPr>
            <a:r>
              <a:rPr lang="en-US" sz="2000" dirty="0" smtClean="0">
                <a:latin typeface="+mj-lt"/>
              </a:rPr>
              <a:t>The processor executes a program by fetching(</a:t>
            </a:r>
            <a:r>
              <a:rPr lang="en-US" sz="2000" dirty="0" err="1" smtClean="0">
                <a:latin typeface="+mj-lt"/>
              </a:rPr>
              <a:t>Fi</a:t>
            </a:r>
            <a:r>
              <a:rPr lang="en-US" sz="2000" dirty="0" smtClean="0">
                <a:latin typeface="+mj-lt"/>
              </a:rPr>
              <a:t>) and executing(</a:t>
            </a:r>
            <a:r>
              <a:rPr lang="en-US" sz="2000" dirty="0" err="1" smtClean="0">
                <a:latin typeface="+mj-lt"/>
              </a:rPr>
              <a:t>Ei</a:t>
            </a:r>
            <a:r>
              <a:rPr lang="en-US" sz="2000" dirty="0" smtClean="0">
                <a:latin typeface="+mj-lt"/>
              </a:rPr>
              <a:t>)  instructions one by one.</a:t>
            </a:r>
          </a:p>
          <a:p>
            <a:pPr marL="228600" lvl="0" indent="-50800">
              <a:buSzPts val="28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54</a:t>
            </a:fld>
            <a:endParaRPr/>
          </a:p>
        </p:txBody>
      </p:sp>
      <p:pic>
        <p:nvPicPr>
          <p:cNvPr id="7" name="Google Shape;2685;p95"/>
          <p:cNvPicPr preferRelativeResize="0">
            <a:picLocks/>
          </p:cNvPicPr>
          <p:nvPr/>
        </p:nvPicPr>
        <p:blipFill rotWithShape="1">
          <a:blip r:embed="rId3">
            <a:alphaModFix/>
          </a:blip>
          <a:srcRect/>
          <a:stretch>
            <a:fillRect/>
          </a:stretch>
        </p:blipFill>
        <p:spPr>
          <a:xfrm>
            <a:off x="3126372" y="2401670"/>
            <a:ext cx="4470400" cy="192246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800"/>
            </a:pPr>
            <a:r>
              <a:rPr lang="en-US" sz="2000" dirty="0" smtClean="0">
                <a:latin typeface="+mj-lt"/>
              </a:rPr>
              <a:t>Consists of 2 hardware units one for fetching and another one for execution as follows.</a:t>
            </a:r>
          </a:p>
          <a:p>
            <a:pPr marL="228600" lvl="0" indent="-228600" algn="just">
              <a:buSzPts val="2800"/>
            </a:pPr>
            <a:r>
              <a:rPr lang="en-US" sz="2000" dirty="0" smtClean="0">
                <a:latin typeface="+mj-lt"/>
              </a:rPr>
              <a:t>Also has intermediate buffer to store the fetched instruction</a:t>
            </a:r>
          </a:p>
          <a:p>
            <a:pPr marL="228600" lvl="0" indent="-50800">
              <a:buSzPts val="2800"/>
              <a:buNone/>
            </a:pPr>
            <a:endParaRPr lang="en-US" sz="4000" dirty="0" smtClean="0">
              <a:latin typeface="+mj-lt"/>
            </a:endParaRPr>
          </a:p>
          <a:p>
            <a:pPr marL="228600" lvl="0" indent="-50800">
              <a:buSzPts val="2800"/>
              <a:buNone/>
            </a:pPr>
            <a:endParaRPr lang="en-US" sz="4000" dirty="0" smtClean="0">
              <a:latin typeface="+mj-lt"/>
            </a:endParaRPr>
          </a:p>
          <a:p>
            <a:pPr marL="457200" lvl="0" indent="0" algn="just" rtl="0">
              <a:lnSpc>
                <a:spcPct val="200000"/>
              </a:lnSpc>
              <a:spcBef>
                <a:spcPts val="1000"/>
              </a:spcBef>
              <a:spcAft>
                <a:spcPts val="0"/>
              </a:spcAft>
              <a:buSzPct val="360000"/>
              <a:buNone/>
            </a:pPr>
            <a:endParaRPr sz="4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55</a:t>
            </a:fld>
            <a:endParaRPr/>
          </a:p>
        </p:txBody>
      </p:sp>
      <p:pic>
        <p:nvPicPr>
          <p:cNvPr id="7" name="Google Shape;2694;p96"/>
          <p:cNvPicPr preferRelativeResize="0">
            <a:picLocks/>
          </p:cNvPicPr>
          <p:nvPr/>
        </p:nvPicPr>
        <p:blipFill rotWithShape="1">
          <a:blip r:embed="rId3">
            <a:alphaModFix/>
          </a:blip>
          <a:srcRect/>
          <a:stretch>
            <a:fillRect/>
          </a:stretch>
        </p:blipFill>
        <p:spPr>
          <a:xfrm>
            <a:off x="3068320" y="2653364"/>
            <a:ext cx="4762500" cy="17430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2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400"/>
            </a:pPr>
            <a:r>
              <a:rPr lang="en-US" sz="2000" dirty="0" smtClean="0">
                <a:latin typeface="+mj-lt"/>
              </a:rPr>
              <a:t>Execution of instruction in pipeline manner is controlled by a clock.</a:t>
            </a:r>
          </a:p>
          <a:p>
            <a:pPr marL="228600" lvl="0" indent="-228600" algn="just">
              <a:buSzPts val="2400"/>
            </a:pPr>
            <a:r>
              <a:rPr lang="en-US" sz="2000" dirty="0" smtClean="0">
                <a:latin typeface="+mj-lt"/>
              </a:rPr>
              <a:t>In the first clock cycle, fetch unit fetches the instruction I1 and store it in buffer B1.</a:t>
            </a:r>
          </a:p>
          <a:p>
            <a:pPr marL="228600" lvl="0" indent="-228600" algn="just">
              <a:buSzPts val="2400"/>
            </a:pPr>
            <a:r>
              <a:rPr lang="en-US" sz="2000" dirty="0" smtClean="0">
                <a:latin typeface="+mj-lt"/>
              </a:rPr>
              <a:t>In the second clock cycle, fetch unit fetches the instruction I2 , and execution unit executes the instruction I1 which is available in buffer B1.</a:t>
            </a:r>
          </a:p>
          <a:p>
            <a:pPr marL="228600" lvl="0" indent="-228600" algn="just">
              <a:buSzPts val="2400"/>
            </a:pPr>
            <a:r>
              <a:rPr lang="en-US" sz="2000" dirty="0" smtClean="0">
                <a:latin typeface="+mj-lt"/>
              </a:rPr>
              <a:t>By the end of the second clock cycle, execution  of  I1 gets completed and the instruction I2  is available in buffer B1.</a:t>
            </a:r>
          </a:p>
          <a:p>
            <a:pPr marL="228600" lvl="0" indent="-228600" algn="just">
              <a:buSzPts val="2400"/>
            </a:pPr>
            <a:r>
              <a:rPr lang="en-US" sz="2000" dirty="0" smtClean="0">
                <a:latin typeface="+mj-lt"/>
              </a:rPr>
              <a:t>In the third clock cycle, fetch unit fetches the instruction I3 , and execution unit executes the instruction I2 which is available in buffer B1.</a:t>
            </a:r>
          </a:p>
          <a:p>
            <a:pPr marL="228600" lvl="0" indent="-228600" algn="just">
              <a:buSzPts val="2400"/>
            </a:pPr>
            <a:r>
              <a:rPr lang="en-US" sz="2000" dirty="0" smtClean="0">
                <a:latin typeface="+mj-lt"/>
              </a:rPr>
              <a:t> In this way both fetch and execute units are kept busy always.</a:t>
            </a:r>
          </a:p>
          <a:p>
            <a:pPr marL="228600" lvl="0" indent="-101600">
              <a:buSzPts val="2000"/>
              <a:buNone/>
            </a:pPr>
            <a:endParaRPr lang="en-US" sz="2000" dirty="0" smtClean="0">
              <a:latin typeface="+mj-lt"/>
            </a:endParaRPr>
          </a:p>
          <a:p>
            <a:pPr marL="228600" lvl="0" indent="-76200">
              <a:buSzPts val="2400"/>
              <a:buNone/>
            </a:pPr>
            <a:endParaRPr lang="en-US" sz="2000" dirty="0" smtClean="0">
              <a:latin typeface="+mj-lt"/>
            </a:endParaRPr>
          </a:p>
          <a:p>
            <a:pPr marL="228600" lvl="0" indent="-76200">
              <a:buSzPts val="24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2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57</a:t>
            </a:fld>
            <a:endParaRPr/>
          </a:p>
        </p:txBody>
      </p:sp>
      <p:pic>
        <p:nvPicPr>
          <p:cNvPr id="7" name="Google Shape;2711;p98"/>
          <p:cNvPicPr preferRelativeResize="0">
            <a:picLocks/>
          </p:cNvPicPr>
          <p:nvPr/>
        </p:nvPicPr>
        <p:blipFill rotWithShape="1">
          <a:blip r:embed="rId3">
            <a:alphaModFix/>
          </a:blip>
          <a:srcRect/>
          <a:stretch>
            <a:fillRect/>
          </a:stretch>
        </p:blipFill>
        <p:spPr>
          <a:xfrm>
            <a:off x="1747754" y="1658018"/>
            <a:ext cx="7905750" cy="4108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Hardware organization for 4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000"/>
            </a:pPr>
            <a:r>
              <a:rPr lang="en-US" sz="2000" dirty="0" smtClean="0">
                <a:latin typeface="+mj-lt"/>
              </a:rPr>
              <a:t>Pipelined processor may process each  instruction in 4 steps.</a:t>
            </a:r>
          </a:p>
          <a:p>
            <a:pPr marL="228600" lvl="0" indent="-228600">
              <a:buSzPts val="2000"/>
              <a:buFont typeface="Calibri"/>
              <a:buAutoNum type="arabicPeriod"/>
            </a:pPr>
            <a:r>
              <a:rPr lang="en-US" sz="2000" dirty="0" smtClean="0">
                <a:latin typeface="+mj-lt"/>
              </a:rPr>
              <a:t>Fetch(F): 	Fetch the Instruction</a:t>
            </a:r>
          </a:p>
          <a:p>
            <a:pPr marL="228600" lvl="0" indent="-228600">
              <a:buSzPts val="2000"/>
              <a:buFont typeface="Calibri"/>
              <a:buAutoNum type="arabicPeriod"/>
            </a:pPr>
            <a:r>
              <a:rPr lang="en-US" sz="2000" dirty="0" smtClean="0">
                <a:latin typeface="+mj-lt"/>
              </a:rPr>
              <a:t>Decode(D):	Decode the Instruction</a:t>
            </a:r>
          </a:p>
          <a:p>
            <a:pPr marL="228600" lvl="0" indent="-228600">
              <a:buSzPts val="2000"/>
              <a:buFont typeface="Calibri"/>
              <a:buAutoNum type="arabicPeriod"/>
            </a:pPr>
            <a:r>
              <a:rPr lang="en-US" sz="2000" dirty="0" smtClean="0">
                <a:latin typeface="+mj-lt"/>
              </a:rPr>
              <a:t>Execute (E) : Execute the Instruction</a:t>
            </a:r>
          </a:p>
          <a:p>
            <a:pPr marL="228600" lvl="0" indent="-228600">
              <a:buSzPts val="2000"/>
              <a:buFont typeface="Calibri"/>
              <a:buAutoNum type="arabicPeriod"/>
            </a:pPr>
            <a:r>
              <a:rPr lang="en-US" sz="2000" dirty="0" smtClean="0">
                <a:latin typeface="+mj-lt"/>
              </a:rPr>
              <a:t>Write (W)  : 	Write the result in the destination location</a:t>
            </a:r>
          </a:p>
          <a:p>
            <a:pPr marL="228600" lvl="0" indent="-228600">
              <a:buSzPts val="2000"/>
              <a:buFont typeface="Noto Sans Symbols"/>
              <a:buChar char="⮚"/>
            </a:pPr>
            <a:r>
              <a:rPr lang="en-US" sz="2000" dirty="0" smtClean="0">
                <a:latin typeface="+mj-lt"/>
              </a:rPr>
              <a:t>4 distinct hardware units are needed as shown below.</a:t>
            </a:r>
          </a:p>
          <a:p>
            <a:pPr marL="228600" lvl="0" indent="-76200">
              <a:buSzPts val="2400"/>
              <a:buNone/>
            </a:pPr>
            <a:endParaRPr lang="en-US" sz="2000" dirty="0" smtClean="0">
              <a:latin typeface="+mj-lt"/>
            </a:endParaRPr>
          </a:p>
          <a:p>
            <a:pPr marL="228600" lvl="0" indent="-76200">
              <a:buSzPts val="24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58</a:t>
            </a:fld>
            <a:endParaRPr/>
          </a:p>
        </p:txBody>
      </p:sp>
      <p:pic>
        <p:nvPicPr>
          <p:cNvPr id="7" name="Google Shape;2718;p99"/>
          <p:cNvPicPr preferRelativeResize="0">
            <a:picLocks/>
          </p:cNvPicPr>
          <p:nvPr/>
        </p:nvPicPr>
        <p:blipFill rotWithShape="1">
          <a:blip r:embed="rId3">
            <a:alphaModFix/>
          </a:blip>
          <a:srcRect/>
          <a:stretch>
            <a:fillRect/>
          </a:stretch>
        </p:blipFill>
        <p:spPr>
          <a:xfrm>
            <a:off x="2434924" y="3478898"/>
            <a:ext cx="6949707" cy="248876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Execution of instruction in 4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400"/>
            </a:pPr>
            <a:r>
              <a:rPr lang="en-US" sz="2000" dirty="0" smtClean="0">
                <a:latin typeface="+mj-lt"/>
              </a:rPr>
              <a:t>In the first clock cycle, fetch unit fetches the instruction I1 and store it in buffer B1.</a:t>
            </a:r>
          </a:p>
          <a:p>
            <a:pPr marL="228600" lvl="0" indent="-228600" algn="just">
              <a:buSzPts val="2400"/>
            </a:pPr>
            <a:r>
              <a:rPr lang="en-US" sz="2000" dirty="0" smtClean="0">
                <a:latin typeface="+mj-lt"/>
              </a:rPr>
              <a:t>In the second clock cycle, fetch unit fetches the instruction I2 , and decode unit decodes instruction I1 which is available in buffer B1.</a:t>
            </a:r>
          </a:p>
          <a:p>
            <a:pPr marL="228600" lvl="0" indent="-228600" algn="just">
              <a:buSzPts val="2400"/>
            </a:pPr>
            <a:r>
              <a:rPr lang="en-US" sz="2000" dirty="0" smtClean="0">
                <a:latin typeface="+mj-lt"/>
              </a:rPr>
              <a:t>In the third clock cycle fetch unit fetches the instruction I3 , and decode unit decodes instruction I2 which is available in buffer B1 and execution unit executes the instruction I1 which is available in buffer B2.</a:t>
            </a:r>
          </a:p>
          <a:p>
            <a:pPr marL="228600" lvl="0" indent="-228600" algn="just">
              <a:buSzPts val="2400"/>
            </a:pPr>
            <a:r>
              <a:rPr lang="en-US" sz="2000" dirty="0" smtClean="0">
                <a:latin typeface="+mj-lt"/>
              </a:rPr>
              <a:t>In the fourth clock cycle fetch unit fetches the instruction I4 , and decode unit decodes instruction I3 which is available in buffer B1, execution unit executes the instruction I2 which is available in buffer B2  and write unit write the result of I1.</a:t>
            </a:r>
          </a:p>
          <a:p>
            <a:pPr marL="228600" lvl="0" indent="-76200">
              <a:buSzPts val="24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Processor Organization</a:t>
            </a:r>
            <a:endParaRPr/>
          </a:p>
        </p:txBody>
      </p:sp>
      <p:sp>
        <p:nvSpPr>
          <p:cNvPr id="133" name="Google Shape;133;p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Single Bus Organization of the Datapath Inside a Processor</a:t>
            </a:r>
            <a:endParaRPr sz="2000" b="0" i="0" u="none" strike="noStrike" cap="none">
              <a:solidFill>
                <a:schemeClr val="dk1"/>
              </a:solidFill>
              <a:latin typeface="Palatino Linotype"/>
              <a:ea typeface="Palatino Linotype"/>
              <a:cs typeface="Palatino Linotype"/>
              <a:sym typeface="Palatino Linotype"/>
            </a:endParaRPr>
          </a:p>
        </p:txBody>
      </p:sp>
      <p:sp>
        <p:nvSpPr>
          <p:cNvPr id="135" name="Google Shape;1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36" name="Google Shape;1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pic>
        <p:nvPicPr>
          <p:cNvPr id="137" name="Google Shape;137;p5"/>
          <p:cNvPicPr preferRelativeResize="0"/>
          <p:nvPr/>
        </p:nvPicPr>
        <p:blipFill rotWithShape="1">
          <a:blip r:embed="rId3">
            <a:alphaModFix/>
          </a:blip>
          <a:srcRect/>
          <a:stretch/>
        </p:blipFill>
        <p:spPr>
          <a:xfrm>
            <a:off x="3581400" y="1227275"/>
            <a:ext cx="4736400" cy="4577250"/>
          </a:xfrm>
          <a:prstGeom prst="rect">
            <a:avLst/>
          </a:prstGeom>
          <a:noFill/>
          <a:ln>
            <a:noFill/>
          </a:ln>
        </p:spPr>
      </p:pic>
      <p:pic>
        <p:nvPicPr>
          <p:cNvPr id="138" name="Google Shape;138;p5"/>
          <p:cNvPicPr preferRelativeResize="0"/>
          <p:nvPr/>
        </p:nvPicPr>
        <p:blipFill rotWithShape="1">
          <a:blip r:embed="rId4">
            <a:alphaModFix/>
          </a:blip>
          <a:srcRect/>
          <a:stretch/>
        </p:blipFill>
        <p:spPr>
          <a:xfrm>
            <a:off x="2418375" y="2414725"/>
            <a:ext cx="2113975" cy="902600"/>
          </a:xfrm>
          <a:prstGeom prst="rect">
            <a:avLst/>
          </a:prstGeom>
          <a:noFill/>
          <a:ln>
            <a:noFill/>
          </a:ln>
        </p:spPr>
      </p:pic>
      <p:pic>
        <p:nvPicPr>
          <p:cNvPr id="139" name="Google Shape;139;p5"/>
          <p:cNvPicPr preferRelativeResize="0"/>
          <p:nvPr/>
        </p:nvPicPr>
        <p:blipFill rotWithShape="1">
          <a:blip r:embed="rId5">
            <a:alphaModFix/>
          </a:blip>
          <a:srcRect/>
          <a:stretch/>
        </p:blipFill>
        <p:spPr>
          <a:xfrm>
            <a:off x="9025500" y="3174000"/>
            <a:ext cx="1144575" cy="4612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smtClean="0"/>
              <a:t>4-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60</a:t>
            </a:fld>
            <a:endParaRPr/>
          </a:p>
        </p:txBody>
      </p:sp>
      <p:pic>
        <p:nvPicPr>
          <p:cNvPr id="7" name="Google Shape;2734;p101"/>
          <p:cNvPicPr preferRelativeResize="0">
            <a:picLocks/>
          </p:cNvPicPr>
          <p:nvPr/>
        </p:nvPicPr>
        <p:blipFill rotWithShape="1">
          <a:blip r:embed="rId3">
            <a:alphaModFix/>
          </a:blip>
          <a:srcRect/>
          <a:stretch>
            <a:fillRect/>
          </a:stretch>
        </p:blipFill>
        <p:spPr>
          <a:xfrm>
            <a:off x="843463" y="1270535"/>
            <a:ext cx="6028975" cy="3530015"/>
          </a:xfrm>
          <a:prstGeom prst="rect">
            <a:avLst/>
          </a:prstGeom>
          <a:noFill/>
          <a:ln>
            <a:noFill/>
          </a:ln>
        </p:spPr>
      </p:pic>
      <p:pic>
        <p:nvPicPr>
          <p:cNvPr id="8" name="Google Shape;2742;p102"/>
          <p:cNvPicPr preferRelativeResize="0">
            <a:picLocks/>
          </p:cNvPicPr>
          <p:nvPr/>
        </p:nvPicPr>
        <p:blipFill rotWithShape="1">
          <a:blip r:embed="rId4">
            <a:alphaModFix/>
          </a:blip>
          <a:srcRect r="8938"/>
          <a:stretch>
            <a:fillRect/>
          </a:stretch>
        </p:blipFill>
        <p:spPr>
          <a:xfrm>
            <a:off x="5881035" y="3811604"/>
            <a:ext cx="5380523" cy="241564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Role of cache memory in Pipelining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400"/>
            </a:pPr>
            <a:r>
              <a:rPr lang="en-US" sz="2000" dirty="0" smtClean="0">
                <a:latin typeface="+mj-lt"/>
              </a:rPr>
              <a:t>Each stage of the pipeline is controlled by  a clock cycle whose period is that the fetch, decode, execute and write steps of any instruction can each be completed in one clock cycle.</a:t>
            </a:r>
          </a:p>
          <a:p>
            <a:pPr marL="228600" lvl="0" indent="-228600" algn="just">
              <a:spcBef>
                <a:spcPts val="0"/>
              </a:spcBef>
              <a:buSzPts val="2400"/>
            </a:pPr>
            <a:endParaRPr lang="en-US" sz="2000" dirty="0" smtClean="0">
              <a:latin typeface="+mj-lt"/>
            </a:endParaRPr>
          </a:p>
          <a:p>
            <a:pPr marL="228600" lvl="0" indent="-228600" algn="just">
              <a:buSzPts val="2400"/>
            </a:pPr>
            <a:r>
              <a:rPr lang="en-US" sz="2000" dirty="0" smtClean="0">
                <a:latin typeface="+mj-lt"/>
              </a:rPr>
              <a:t>However the access time of the main memory may be much greater than the time required to perform basic pipeline stage operations  inside the processor.</a:t>
            </a:r>
          </a:p>
          <a:p>
            <a:pPr marL="228600" lvl="0" indent="-228600" algn="just">
              <a:buSzPts val="2400"/>
            </a:pPr>
            <a:endParaRPr lang="en-US" sz="2000" dirty="0" smtClean="0">
              <a:latin typeface="+mj-lt"/>
            </a:endParaRPr>
          </a:p>
          <a:p>
            <a:pPr marL="228600" lvl="0" indent="-228600" algn="just">
              <a:buSzPts val="2400"/>
            </a:pPr>
            <a:r>
              <a:rPr lang="en-US" sz="2000" dirty="0" smtClean="0">
                <a:latin typeface="+mj-lt"/>
              </a:rPr>
              <a:t>The use of cache memories solve this issue.</a:t>
            </a:r>
          </a:p>
          <a:p>
            <a:pPr marL="228600" lvl="0" indent="-228600" algn="just">
              <a:buSzPts val="2400"/>
            </a:pPr>
            <a:endParaRPr lang="en-US" sz="2000" dirty="0" smtClean="0">
              <a:latin typeface="+mj-lt"/>
            </a:endParaRPr>
          </a:p>
          <a:p>
            <a:pPr marL="228600" lvl="0" indent="-228600" algn="just">
              <a:buSzPts val="2400"/>
            </a:pPr>
            <a:r>
              <a:rPr lang="en-US" sz="2000" dirty="0" smtClean="0">
                <a:latin typeface="+mj-lt"/>
              </a:rPr>
              <a:t>If cache is included on the same chip as the processor, access time to cache is equal to the time required to perform basic pipeline stage operations .</a:t>
            </a:r>
          </a:p>
          <a:p>
            <a:pPr marL="228600" lvl="0" indent="-50800">
              <a:buSzPts val="2800"/>
              <a:buNone/>
            </a:pPr>
            <a:endParaRPr lang="en-US" sz="2000" dirty="0" smtClean="0">
              <a:latin typeface="+mj-lt"/>
            </a:endParaRPr>
          </a:p>
          <a:p>
            <a:pPr marL="228600" lvl="0" indent="-50800">
              <a:buSzPts val="28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solidFill>
                  <a:schemeClr val="tx1"/>
                </a:solidFill>
              </a:rPr>
              <a:t>Pipeline Performance</a:t>
            </a: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400"/>
            </a:pPr>
            <a:r>
              <a:rPr lang="en-US" sz="2000" dirty="0" smtClean="0">
                <a:latin typeface="+mj-lt"/>
              </a:rPr>
              <a:t>Pipelining increases the CPU instruction throughput - the number of instructions completed per unit time.</a:t>
            </a:r>
          </a:p>
          <a:p>
            <a:pPr marL="228600" lvl="0" indent="-228600" algn="just">
              <a:buSzPts val="2400"/>
            </a:pPr>
            <a:r>
              <a:rPr lang="en-US" sz="2000" dirty="0" smtClean="0">
                <a:latin typeface="+mj-lt"/>
              </a:rPr>
              <a:t>The increase in instruction throughput means that a program runs faster and has lower total execution time.</a:t>
            </a:r>
          </a:p>
          <a:p>
            <a:pPr marL="228600" lvl="0" indent="-228600" algn="just">
              <a:buSzPts val="2400"/>
            </a:pPr>
            <a:r>
              <a:rPr lang="en-US" sz="2000" dirty="0" smtClean="0">
                <a:latin typeface="+mj-lt"/>
              </a:rPr>
              <a:t>Example in 4 stage pipeline, the rate of  instruction processing is  4 times that of sequential processing.</a:t>
            </a:r>
          </a:p>
          <a:p>
            <a:pPr marL="228600" lvl="0" indent="-228600" algn="just">
              <a:buSzPts val="2400"/>
            </a:pPr>
            <a:r>
              <a:rPr lang="en-US" sz="2000" dirty="0" smtClean="0">
                <a:latin typeface="+mj-lt"/>
              </a:rPr>
              <a:t>Increase in performance is proportional to no. of stages used.</a:t>
            </a:r>
          </a:p>
          <a:p>
            <a:pPr marL="228600" lvl="0" indent="-228600" algn="just">
              <a:buSzPts val="2400"/>
            </a:pPr>
            <a:r>
              <a:rPr lang="en-US" sz="2000" dirty="0" smtClean="0">
                <a:latin typeface="+mj-lt"/>
              </a:rPr>
              <a:t>However, this increase in performance is achieved only if the pipelined operation is continued without any interruption.</a:t>
            </a:r>
          </a:p>
          <a:p>
            <a:pPr marL="228600" lvl="0" indent="-228600" algn="just">
              <a:buSzPts val="2400"/>
            </a:pPr>
            <a:r>
              <a:rPr lang="en-US" sz="2000" dirty="0" smtClean="0">
                <a:latin typeface="+mj-lt"/>
              </a:rPr>
              <a:t>But this is not the case always.</a:t>
            </a:r>
          </a:p>
          <a:p>
            <a:pPr marL="228600" lvl="0" indent="-76200">
              <a:buSzPts val="2400"/>
              <a:buNone/>
            </a:pPr>
            <a:endParaRPr lang="en-US" sz="2000" dirty="0" smtClean="0">
              <a:latin typeface="+mj-lt"/>
            </a:endParaRPr>
          </a:p>
          <a:p>
            <a:pPr marL="228600" lvl="0" indent="-76200">
              <a:buSzPts val="2400"/>
              <a:buNone/>
            </a:pPr>
            <a:endParaRPr lang="en-US" sz="2000" dirty="0" smtClean="0">
              <a:latin typeface="+mj-lt"/>
            </a:endParaRPr>
          </a:p>
          <a:p>
            <a:pPr marL="228600" lvl="0" indent="-76200">
              <a:buSzPts val="2400"/>
              <a:buNone/>
            </a:pPr>
            <a:endParaRPr lang="en-US" sz="2000" dirty="0" smtClean="0">
              <a:latin typeface="+mj-lt"/>
            </a:endParaRPr>
          </a:p>
          <a:p>
            <a:pPr marL="228600" lvl="0" indent="-76200">
              <a:buSzPts val="24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solidFill>
                  <a:schemeClr val="tx1"/>
                </a:solidFill>
              </a:rPr>
              <a:t>Instruction Execution steps in successive clock cycles</a:t>
            </a: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63</a:t>
            </a:fld>
            <a:endParaRPr/>
          </a:p>
        </p:txBody>
      </p:sp>
      <p:pic>
        <p:nvPicPr>
          <p:cNvPr id="6" name="Picture 2"/>
          <p:cNvPicPr>
            <a:picLocks noChangeAspect="1" noChangeArrowheads="1"/>
          </p:cNvPicPr>
          <p:nvPr/>
        </p:nvPicPr>
        <p:blipFill>
          <a:blip r:embed="rId3"/>
          <a:srcRect/>
          <a:stretch>
            <a:fillRect/>
          </a:stretch>
        </p:blipFill>
        <p:spPr bwMode="auto">
          <a:xfrm>
            <a:off x="2294313" y="1932796"/>
            <a:ext cx="7582073" cy="2715021"/>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solidFill>
                  <a:schemeClr val="tx1"/>
                </a:solidFill>
              </a:rPr>
              <a:t>Pipeline stall caused by cache miss in F2</a:t>
            </a: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64</a:t>
            </a:fld>
            <a:endParaRPr/>
          </a:p>
        </p:txBody>
      </p:sp>
      <p:pic>
        <p:nvPicPr>
          <p:cNvPr id="7" name="Picture 3"/>
          <p:cNvPicPr>
            <a:picLocks noChangeAspect="1" noChangeArrowheads="1"/>
          </p:cNvPicPr>
          <p:nvPr/>
        </p:nvPicPr>
        <p:blipFill>
          <a:blip r:embed="rId3"/>
          <a:srcRect/>
          <a:stretch>
            <a:fillRect/>
          </a:stretch>
        </p:blipFill>
        <p:spPr bwMode="auto">
          <a:xfrm>
            <a:off x="980901" y="1749917"/>
            <a:ext cx="9620122" cy="3802986"/>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000"/>
            </a:pPr>
            <a:r>
              <a:rPr lang="en-US" sz="2000" dirty="0" smtClean="0">
                <a:latin typeface="+mj-lt"/>
              </a:rPr>
              <a:t>Consider the scenario, where one of the pipeline stage  may require more clock cycle than the other.</a:t>
            </a:r>
          </a:p>
          <a:p>
            <a:pPr marL="228600" lvl="0" indent="-228600" algn="just">
              <a:buSzPts val="2000"/>
            </a:pPr>
            <a:r>
              <a:rPr lang="en-US" sz="2000" dirty="0" smtClean="0">
                <a:latin typeface="+mj-lt"/>
              </a:rPr>
              <a:t>For example, consider the following figure where instruction I2 takes 3 cycles to completes its execution(cycle 4,5,6)</a:t>
            </a:r>
          </a:p>
          <a:p>
            <a:pPr marL="228600" lvl="0" indent="-228600" algn="just">
              <a:buSzPts val="2000"/>
            </a:pPr>
            <a:r>
              <a:rPr lang="en-US" sz="2000" dirty="0" smtClean="0">
                <a:latin typeface="+mj-lt"/>
              </a:rPr>
              <a:t>In cycle 5,6 the write stage must be told to do nothing, because it has no data to work with.</a:t>
            </a:r>
          </a:p>
          <a:p>
            <a:pPr marL="228600" lvl="0" indent="-101600">
              <a:buSzPts val="2000"/>
              <a:buNone/>
            </a:pPr>
            <a:endParaRPr lang="en-US" sz="2000" dirty="0" smtClean="0">
              <a:latin typeface="+mj-lt"/>
            </a:endParaRPr>
          </a:p>
          <a:p>
            <a:pPr marL="228600" lvl="0" indent="-101600">
              <a:buSzPts val="2000"/>
              <a:buNone/>
            </a:pPr>
            <a:endParaRPr lang="en-US" sz="2000" dirty="0" smtClean="0">
              <a:latin typeface="+mj-lt"/>
            </a:endParaRPr>
          </a:p>
          <a:p>
            <a:pPr marL="228600" lvl="0" indent="-101600">
              <a:buSzPts val="2000"/>
              <a:buNone/>
            </a:pPr>
            <a:endParaRPr lang="en-US" sz="2000" dirty="0" smtClean="0">
              <a:latin typeface="+mj-lt"/>
            </a:endParaRPr>
          </a:p>
          <a:p>
            <a:pPr marL="228600" lvl="0" indent="-101600">
              <a:buSzPts val="2000"/>
              <a:buNone/>
            </a:pPr>
            <a:endParaRPr lang="en-US" sz="2000" dirty="0" smtClean="0">
              <a:latin typeface="+mj-lt"/>
            </a:endParaRPr>
          </a:p>
          <a:p>
            <a:pPr marL="228600" lvl="0" indent="-101600">
              <a:buSzPts val="2000"/>
              <a:buNone/>
            </a:pPr>
            <a:endParaRPr lang="en-US" sz="2000" dirty="0" smtClean="0">
              <a:latin typeface="+mj-lt"/>
            </a:endParaRPr>
          </a:p>
          <a:p>
            <a:pPr marL="228600" lvl="0" indent="-101600">
              <a:buSzPts val="20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65</a:t>
            </a:fld>
            <a:endParaRPr/>
          </a:p>
        </p:txBody>
      </p:sp>
      <p:pic>
        <p:nvPicPr>
          <p:cNvPr id="7" name="Google Shape;2765;p105"/>
          <p:cNvPicPr preferRelativeResize="0">
            <a:picLocks/>
          </p:cNvPicPr>
          <p:nvPr/>
        </p:nvPicPr>
        <p:blipFill rotWithShape="1">
          <a:blip r:embed="rId3">
            <a:alphaModFix/>
          </a:blip>
          <a:srcRect/>
          <a:stretch>
            <a:fillRect/>
          </a:stretch>
        </p:blipFill>
        <p:spPr>
          <a:xfrm>
            <a:off x="2854426" y="2937309"/>
            <a:ext cx="5549900" cy="30861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solidFill>
                  <a:schemeClr val="tx1"/>
                </a:solidFill>
              </a:rPr>
              <a:t>The Major Hurdle of Pipelining—Pipeline Hazards</a:t>
            </a:r>
            <a:endParaRPr lang="en-US"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228600" indent="-228600">
              <a:spcBef>
                <a:spcPts val="0"/>
              </a:spcBef>
              <a:buSzPts val="2800"/>
            </a:pPr>
            <a:r>
              <a:rPr lang="en-US" sz="2000" dirty="0" smtClean="0">
                <a:latin typeface="+mj-lt"/>
              </a:rPr>
              <a:t>These situations are called </a:t>
            </a:r>
            <a:r>
              <a:rPr lang="en-US" sz="2000" i="1" dirty="0" smtClean="0">
                <a:latin typeface="+mj-lt"/>
              </a:rPr>
              <a:t>hazards, </a:t>
            </a:r>
            <a:r>
              <a:rPr lang="en-US" sz="2000" dirty="0" smtClean="0">
                <a:latin typeface="+mj-lt"/>
              </a:rPr>
              <a:t>that prevent the next instruction in the instruction stream from executing during its designated clock cycle. </a:t>
            </a:r>
          </a:p>
          <a:p>
            <a:pPr marL="228600" indent="-228600">
              <a:buSzPts val="2800"/>
            </a:pPr>
            <a:r>
              <a:rPr lang="en-US" sz="2000" dirty="0" smtClean="0">
                <a:latin typeface="+mj-lt"/>
              </a:rPr>
              <a:t>Hazards reduce the performance from the ideal speedup gained by pipelining. </a:t>
            </a:r>
          </a:p>
          <a:p>
            <a:pPr marL="228600" indent="-228600">
              <a:buSzPts val="2800"/>
            </a:pPr>
            <a:endParaRPr lang="en-US" sz="2000" dirty="0" smtClean="0">
              <a:latin typeface="+mj-lt"/>
            </a:endParaRPr>
          </a:p>
          <a:p>
            <a:pPr marL="228600" indent="-228600">
              <a:spcBef>
                <a:spcPts val="0"/>
              </a:spcBef>
              <a:buSzPts val="2800"/>
              <a:buNone/>
            </a:pPr>
            <a:r>
              <a:rPr lang="en-US" sz="2000" dirty="0" smtClean="0"/>
              <a:t>There are three classes of hazards:</a:t>
            </a:r>
          </a:p>
          <a:p>
            <a:pPr marL="228600" indent="-228600">
              <a:buSzPts val="2800"/>
              <a:buNone/>
            </a:pPr>
            <a:r>
              <a:rPr lang="en-US" sz="2000" dirty="0" smtClean="0"/>
              <a:t>1. </a:t>
            </a:r>
            <a:r>
              <a:rPr lang="en-US" sz="2000" i="1" dirty="0" smtClean="0"/>
              <a:t>Structural hazards</a:t>
            </a:r>
          </a:p>
          <a:p>
            <a:pPr marL="228600" indent="-228600">
              <a:buSzPts val="2800"/>
            </a:pPr>
            <a:r>
              <a:rPr lang="en-US" sz="2000" dirty="0" smtClean="0"/>
              <a:t>arise from resource conflicts when the hardware cannot support all possible combinations of instructions simultaneously in overlapped execution.</a:t>
            </a:r>
          </a:p>
          <a:p>
            <a:pPr marL="228600" indent="-228600">
              <a:spcBef>
                <a:spcPts val="0"/>
              </a:spcBef>
              <a:buSzPts val="2800"/>
              <a:buNone/>
            </a:pPr>
            <a:r>
              <a:rPr lang="en-US" sz="2000" dirty="0" smtClean="0"/>
              <a:t>2. </a:t>
            </a:r>
            <a:r>
              <a:rPr lang="en-US" sz="2000" i="1" dirty="0" smtClean="0"/>
              <a:t>Data hazards</a:t>
            </a:r>
          </a:p>
          <a:p>
            <a:pPr marL="228600" indent="-228600">
              <a:buSzPts val="2800"/>
            </a:pPr>
            <a:r>
              <a:rPr lang="en-US" sz="2000" dirty="0" smtClean="0"/>
              <a:t>arise when an instruction depends on the results of a previous instruction</a:t>
            </a:r>
          </a:p>
          <a:p>
            <a:pPr marL="228600" indent="-228600">
              <a:buSzPts val="2800"/>
              <a:buNone/>
            </a:pPr>
            <a:r>
              <a:rPr lang="en-US" sz="2000" dirty="0" smtClean="0"/>
              <a:t>3.</a:t>
            </a:r>
            <a:r>
              <a:rPr lang="en-US" sz="2000" i="1" dirty="0" smtClean="0"/>
              <a:t>Control/Instruction hazards</a:t>
            </a:r>
          </a:p>
          <a:p>
            <a:pPr marL="228600" indent="-228600">
              <a:buSzPts val="2800"/>
            </a:pPr>
            <a:r>
              <a:rPr lang="en-US" sz="2000" dirty="0" smtClean="0"/>
              <a:t>The pipeline may be stalled due to unavailability of the instructions due to cache miss and instruction need to be fetched from main memory.</a:t>
            </a:r>
          </a:p>
          <a:p>
            <a:pPr marL="228600" indent="-228600">
              <a:buSzPts val="2800"/>
            </a:pPr>
            <a:r>
              <a:rPr lang="en-US" sz="2000" dirty="0" smtClean="0"/>
              <a:t>arise from the pipelining of branches and other instructions that change the PC.</a:t>
            </a:r>
          </a:p>
          <a:p>
            <a:pPr marL="228600" indent="-228600">
              <a:buSzPts val="2800"/>
            </a:pPr>
            <a:r>
              <a:rPr lang="en-US" sz="2000" dirty="0" smtClean="0"/>
              <a:t>Hazards in pipelines can make it necessary to </a:t>
            </a:r>
            <a:r>
              <a:rPr lang="en-US" sz="2000" i="1" dirty="0" smtClean="0"/>
              <a:t>stall </a:t>
            </a:r>
            <a:r>
              <a:rPr lang="en-US" sz="2000" dirty="0" smtClean="0"/>
              <a:t>the pipeline</a:t>
            </a:r>
          </a:p>
          <a:p>
            <a:pPr marL="228600" lvl="0" indent="-228600">
              <a:buSzPts val="2800"/>
            </a:pPr>
            <a:endParaRPr lang="en-US" sz="2000" dirty="0" smtClean="0"/>
          </a:p>
          <a:p>
            <a:pPr marL="228600" lvl="0" indent="-228600">
              <a:buSzPts val="2800"/>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Structural Hazards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dirty="0" smtClean="0">
                <a:latin typeface="+mj-lt"/>
              </a:rPr>
              <a:t>If some combination of instructions cannot be accommodated because of resource conflicts, the processor is said to have a structural hazard.</a:t>
            </a:r>
          </a:p>
          <a:p>
            <a:pPr marL="228600" lvl="0" indent="-228600">
              <a:buSzPts val="2800"/>
            </a:pPr>
            <a:r>
              <a:rPr lang="en-US" sz="2000" dirty="0" smtClean="0">
                <a:latin typeface="+mj-lt"/>
              </a:rPr>
              <a:t>When a sequence of instructions encounters this hazard, the pipeline will stall one of the instructions until the required unit is available. Such stalls will increase the CPI from its usual ideal value of 1.</a:t>
            </a:r>
          </a:p>
          <a:p>
            <a:pPr marL="228600" lvl="0" indent="-228600">
              <a:buSzPts val="2800"/>
            </a:pPr>
            <a:endParaRPr lang="en-US" sz="2000" dirty="0" smtClean="0">
              <a:latin typeface="+mj-lt"/>
            </a:endParaRPr>
          </a:p>
          <a:p>
            <a:pPr marL="228600" lvl="0" indent="-228600">
              <a:spcBef>
                <a:spcPts val="0"/>
              </a:spcBef>
              <a:buSzPts val="2800"/>
            </a:pPr>
            <a:r>
              <a:rPr lang="en-US" sz="2000" dirty="0" smtClean="0">
                <a:latin typeface="+mj-lt"/>
              </a:rPr>
              <a:t>Some pipelined processors have shared a single-memory pipeline for data and instructions. As a result, when an instruction contains a data memory reference, it will conflict with the instruction reference for a later instruction</a:t>
            </a:r>
          </a:p>
          <a:p>
            <a:pPr marL="228600" lvl="0" indent="-228600">
              <a:buSzPts val="2800"/>
            </a:pPr>
            <a:r>
              <a:rPr lang="en-US" sz="2000" dirty="0" smtClean="0">
                <a:latin typeface="+mj-lt"/>
              </a:rPr>
              <a:t>To resolve this hazard, we stall the pipeline for 1 clock cycle when the data memory access occurs. A stall is commonly called a pipeline bubble or just bubble</a:t>
            </a:r>
          </a:p>
          <a:p>
            <a:pPr marL="228600" lvl="0" indent="-50800">
              <a:buSzPts val="2800"/>
              <a:buNone/>
            </a:pPr>
            <a:endParaRPr lang="en-US" sz="2000" dirty="0" smtClean="0"/>
          </a:p>
          <a:p>
            <a:pPr marL="228600" lvl="0" indent="-50800">
              <a:buSzPts val="28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68</a:t>
            </a:fld>
            <a:endParaRPr/>
          </a:p>
        </p:txBody>
      </p:sp>
      <p:pic>
        <p:nvPicPr>
          <p:cNvPr id="7" name="Google Shape;2809;p111"/>
          <p:cNvPicPr preferRelativeResize="0">
            <a:picLocks/>
          </p:cNvPicPr>
          <p:nvPr/>
        </p:nvPicPr>
        <p:blipFill rotWithShape="1">
          <a:blip r:embed="rId3">
            <a:alphaModFix/>
          </a:blip>
          <a:srcRect/>
          <a:stretch>
            <a:fillRect/>
          </a:stretch>
        </p:blipFill>
        <p:spPr>
          <a:xfrm>
            <a:off x="2459589" y="1325112"/>
            <a:ext cx="6464300" cy="435133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Load x(r1),r2</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69</a:t>
            </a:fld>
            <a:endParaRPr/>
          </a:p>
        </p:txBody>
      </p:sp>
      <p:pic>
        <p:nvPicPr>
          <p:cNvPr id="7" name="Google Shape;2809;p111"/>
          <p:cNvPicPr preferRelativeResize="0">
            <a:picLocks/>
          </p:cNvPicPr>
          <p:nvPr/>
        </p:nvPicPr>
        <p:blipFill rotWithShape="1">
          <a:blip r:embed="rId3">
            <a:alphaModFix/>
          </a:blip>
          <a:srcRect/>
          <a:stretch>
            <a:fillRect/>
          </a:stretch>
        </p:blipFill>
        <p:spPr>
          <a:xfrm>
            <a:off x="2218957" y="1219233"/>
            <a:ext cx="6464300" cy="43513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Executing an Instruction</a:t>
            </a:r>
            <a:endParaRPr/>
          </a:p>
        </p:txBody>
      </p:sp>
      <p:sp>
        <p:nvSpPr>
          <p:cNvPr id="145" name="Google Shape;145;p6"/>
          <p:cNvSpPr txBox="1">
            <a:spLocks noGrp="1"/>
          </p:cNvSpPr>
          <p:nvPr>
            <p:ph type="body" idx="1"/>
          </p:nvPr>
        </p:nvSpPr>
        <p:spPr>
          <a:xfrm>
            <a:off x="838200" y="1133934"/>
            <a:ext cx="10802416"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ts val="1800"/>
              <a:buNone/>
            </a:pPr>
            <a:r>
              <a:rPr lang="en-US" sz="2000">
                <a:latin typeface="Palatino Linotype"/>
                <a:ea typeface="Palatino Linotype"/>
                <a:cs typeface="Palatino Linotype"/>
                <a:sym typeface="Palatino Linotype"/>
              </a:rPr>
              <a:t>An instruction can be executed by performing one or more of the following operations:</a:t>
            </a:r>
            <a:endParaRPr sz="2000">
              <a:latin typeface="Palatino Linotype"/>
              <a:ea typeface="Palatino Linotype"/>
              <a:cs typeface="Palatino Linotype"/>
              <a:sym typeface="Palatino Linotype"/>
            </a:endParaRPr>
          </a:p>
          <a:p>
            <a:pPr marL="914400" marR="0" lvl="0" indent="-355600" algn="just" rtl="0">
              <a:lnSpc>
                <a:spcPct val="20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Transfer a word of data from one processor register to another or to the ALU.</a:t>
            </a:r>
            <a:endParaRPr sz="2000">
              <a:latin typeface="Palatino Linotype"/>
              <a:ea typeface="Palatino Linotype"/>
              <a:cs typeface="Palatino Linotype"/>
              <a:sym typeface="Palatino Linotype"/>
            </a:endParaRPr>
          </a:p>
          <a:p>
            <a:pPr marL="9144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Perform an arithmetic or a logic operation and store the result in a processor register.</a:t>
            </a:r>
            <a:endParaRPr sz="2000">
              <a:latin typeface="Palatino Linotype"/>
              <a:ea typeface="Palatino Linotype"/>
              <a:cs typeface="Palatino Linotype"/>
              <a:sym typeface="Palatino Linotype"/>
            </a:endParaRPr>
          </a:p>
          <a:p>
            <a:pPr marL="9144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Fetch the contents of a given memory location and load them into a processor register.</a:t>
            </a:r>
            <a:endParaRPr sz="2000">
              <a:latin typeface="Palatino Linotype"/>
              <a:ea typeface="Palatino Linotype"/>
              <a:cs typeface="Palatino Linotype"/>
              <a:sym typeface="Palatino Linotype"/>
            </a:endParaRPr>
          </a:p>
          <a:p>
            <a:pPr marL="9144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Store a word of data from a processor register into a given memory location</a:t>
            </a:r>
            <a:endParaRPr sz="2000">
              <a:latin typeface="Palatino Linotype"/>
              <a:ea typeface="Palatino Linotype"/>
              <a:cs typeface="Palatino Linotype"/>
              <a:sym typeface="Palatino Linotype"/>
            </a:endParaRPr>
          </a:p>
        </p:txBody>
      </p:sp>
      <p:sp>
        <p:nvSpPr>
          <p:cNvPr id="147" name="Google Shape;1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48" name="Google Shape;1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Data Hazards</a:t>
            </a:r>
            <a:endParaRPr lang="en-US"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i="1" dirty="0" smtClean="0">
                <a:latin typeface="+mj-lt"/>
              </a:rPr>
              <a:t>Data hazards </a:t>
            </a:r>
            <a:r>
              <a:rPr lang="en-US" sz="2000" dirty="0" smtClean="0">
                <a:latin typeface="+mj-lt"/>
              </a:rPr>
              <a:t>arise when an instruction depends on the results of a previous instruction in a way that is exposed by the overlapping of instructions in the pipeline.</a:t>
            </a:r>
          </a:p>
          <a:p>
            <a:pPr marL="228600" lvl="0" indent="-228600">
              <a:buSzPts val="2800"/>
            </a:pPr>
            <a:r>
              <a:rPr lang="en-US" sz="2000" dirty="0" smtClean="0">
                <a:latin typeface="+mj-lt"/>
              </a:rPr>
              <a:t>Consider the pipelined execution of these instructions:</a:t>
            </a:r>
          </a:p>
          <a:p>
            <a:pPr marL="228600" lvl="0" indent="-228600">
              <a:spcBef>
                <a:spcPts val="0"/>
              </a:spcBef>
              <a:buSzPts val="2800"/>
            </a:pPr>
            <a:r>
              <a:rPr lang="en-US" sz="2000" dirty="0" smtClean="0">
                <a:latin typeface="+mj-lt"/>
              </a:rPr>
              <a:t>ADD R2,R3,R1</a:t>
            </a:r>
          </a:p>
          <a:p>
            <a:pPr marL="228600" lvl="0" indent="-228600">
              <a:spcBef>
                <a:spcPts val="0"/>
              </a:spcBef>
              <a:buSzPts val="2800"/>
            </a:pPr>
            <a:r>
              <a:rPr lang="en-US" sz="2000" dirty="0" smtClean="0">
                <a:latin typeface="+mj-lt"/>
              </a:rPr>
              <a:t>SUB R4,R1,R5</a:t>
            </a:r>
          </a:p>
          <a:p>
            <a:pPr marL="228600" lvl="0" indent="-50800">
              <a:buSzPts val="28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dirty="0" smtClean="0">
                <a:latin typeface="+mj-lt"/>
              </a:rPr>
              <a:t>DADD instruction writes the value of R1 in the WB pipe stage, but the DSUB instruction reads the value during its ID stage. This problem is called a </a:t>
            </a:r>
            <a:r>
              <a:rPr lang="en-US" sz="2000" i="1" dirty="0" smtClean="0">
                <a:latin typeface="+mj-lt"/>
              </a:rPr>
              <a:t>data hazard</a:t>
            </a: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71</a:t>
            </a:fld>
            <a:endParaRPr/>
          </a:p>
        </p:txBody>
      </p:sp>
      <p:pic>
        <p:nvPicPr>
          <p:cNvPr id="7" name="Google Shape;2829;p114"/>
          <p:cNvPicPr preferRelativeResize="0">
            <a:picLocks/>
          </p:cNvPicPr>
          <p:nvPr/>
        </p:nvPicPr>
        <p:blipFill rotWithShape="1">
          <a:blip r:embed="rId3">
            <a:alphaModFix/>
            <a:lum contrast="20000"/>
          </a:blip>
          <a:srcRect/>
          <a:stretch>
            <a:fillRect/>
          </a:stretch>
        </p:blipFill>
        <p:spPr>
          <a:xfrm>
            <a:off x="1911083" y="1771049"/>
            <a:ext cx="6665027" cy="423992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i="1" dirty="0" smtClean="0"/>
              <a:t>Minimizing Data Hazard Stalls by Forwarding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i="1" dirty="0" smtClean="0">
                <a:latin typeface="+mj-lt"/>
              </a:rPr>
              <a:t>Forwarding </a:t>
            </a:r>
            <a:r>
              <a:rPr lang="en-US" sz="2000" dirty="0" smtClean="0">
                <a:latin typeface="+mj-lt"/>
              </a:rPr>
              <a:t>(also called </a:t>
            </a:r>
            <a:r>
              <a:rPr lang="en-US" sz="2000" i="1" dirty="0" smtClean="0">
                <a:latin typeface="+mj-lt"/>
              </a:rPr>
              <a:t>bypassing </a:t>
            </a:r>
            <a:r>
              <a:rPr lang="en-US" sz="2000" dirty="0" smtClean="0">
                <a:latin typeface="+mj-lt"/>
              </a:rPr>
              <a:t>and sometimes </a:t>
            </a:r>
            <a:r>
              <a:rPr lang="en-US" sz="2000" i="1" dirty="0" smtClean="0">
                <a:latin typeface="+mj-lt"/>
              </a:rPr>
              <a:t>short-circuiting</a:t>
            </a: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72</a:t>
            </a:fld>
            <a:endParaRPr/>
          </a:p>
        </p:txBody>
      </p:sp>
      <p:pic>
        <p:nvPicPr>
          <p:cNvPr id="7" name="Google Shape;2843;p116"/>
          <p:cNvPicPr preferRelativeResize="0">
            <a:picLocks/>
          </p:cNvPicPr>
          <p:nvPr/>
        </p:nvPicPr>
        <p:blipFill rotWithShape="1">
          <a:blip r:embed="rId3">
            <a:alphaModFix/>
          </a:blip>
          <a:srcRect r="1610" b="20206"/>
          <a:stretch>
            <a:fillRect/>
          </a:stretch>
        </p:blipFill>
        <p:spPr>
          <a:xfrm>
            <a:off x="1915143" y="1722922"/>
            <a:ext cx="6728343" cy="3681663"/>
          </a:xfrm>
          <a:prstGeom prst="rect">
            <a:avLst/>
          </a:prstGeom>
          <a:noFill/>
          <a:ln>
            <a:noFill/>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i="1" dirty="0" smtClean="0"/>
              <a:t>Data Hazards Requiring Stalls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dirty="0" smtClean="0">
                <a:latin typeface="+mj-lt"/>
              </a:rPr>
              <a:t>Consider the following sequence of instructions:</a:t>
            </a:r>
          </a:p>
          <a:p>
            <a:pPr marL="228600" lvl="0" indent="-228600">
              <a:buSzPts val="2800"/>
            </a:pPr>
            <a:r>
              <a:rPr lang="en-US" sz="2000" dirty="0" smtClean="0">
                <a:latin typeface="+mj-lt"/>
              </a:rPr>
              <a:t>LD 0(R2),R1</a:t>
            </a:r>
          </a:p>
          <a:p>
            <a:pPr marL="228600" lvl="0" indent="-228600">
              <a:buSzPts val="2800"/>
            </a:pPr>
            <a:r>
              <a:rPr lang="en-US" sz="2000" dirty="0" smtClean="0">
                <a:latin typeface="+mj-lt"/>
              </a:rPr>
              <a:t>DSUB R4,R1,R5</a:t>
            </a:r>
          </a:p>
          <a:p>
            <a:pPr marL="228600" lvl="0" indent="-228600">
              <a:buSzPts val="2800"/>
            </a:pPr>
            <a:r>
              <a:rPr lang="en-US" sz="2000" dirty="0" smtClean="0">
                <a:latin typeface="+mj-lt"/>
              </a:rPr>
              <a:t>AND R6,R1,R7</a:t>
            </a:r>
          </a:p>
          <a:p>
            <a:pPr marL="228600" lvl="0" indent="-228600">
              <a:buSzPts val="2800"/>
            </a:pPr>
            <a:r>
              <a:rPr lang="en-US" sz="2000" dirty="0" smtClean="0">
                <a:latin typeface="+mj-lt"/>
              </a:rPr>
              <a:t>OR R8,R1,R9</a:t>
            </a: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73</a:t>
            </a:fld>
            <a:endParaRPr/>
          </a:p>
        </p:txBody>
      </p:sp>
      <p:pic>
        <p:nvPicPr>
          <p:cNvPr id="7" name="Google Shape;2857;p118"/>
          <p:cNvPicPr preferRelativeResize="0">
            <a:picLocks/>
          </p:cNvPicPr>
          <p:nvPr/>
        </p:nvPicPr>
        <p:blipFill rotWithShape="1">
          <a:blip r:embed="rId3">
            <a:alphaModFix/>
          </a:blip>
          <a:srcRect/>
          <a:stretch>
            <a:fillRect/>
          </a:stretch>
        </p:blipFill>
        <p:spPr>
          <a:xfrm>
            <a:off x="3641508" y="1597792"/>
            <a:ext cx="6907779" cy="410036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74</a:t>
            </a:fld>
            <a:endParaRPr/>
          </a:p>
        </p:txBody>
      </p:sp>
      <p:pic>
        <p:nvPicPr>
          <p:cNvPr id="7" name="Google Shape;2864;p119"/>
          <p:cNvPicPr preferRelativeResize="0">
            <a:picLocks/>
          </p:cNvPicPr>
          <p:nvPr/>
        </p:nvPicPr>
        <p:blipFill rotWithShape="1">
          <a:blip r:embed="rId3">
            <a:alphaModFix/>
          </a:blip>
          <a:srcRect/>
          <a:stretch>
            <a:fillRect/>
          </a:stretch>
        </p:blipFill>
        <p:spPr>
          <a:xfrm>
            <a:off x="1703388" y="1299411"/>
            <a:ext cx="7873750" cy="47439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solidFill>
                  <a:schemeClr val="tx1"/>
                </a:solidFill>
              </a:rPr>
              <a:t>Instruction </a:t>
            </a:r>
            <a:r>
              <a:rPr lang="en-US" sz="4800" dirty="0" smtClean="0">
                <a:solidFill>
                  <a:schemeClr val="tx1"/>
                </a:solidFill>
              </a:rPr>
              <a:t>Hazards</a:t>
            </a: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lvl="0" indent="-330200" algn="just">
              <a:lnSpc>
                <a:spcPct val="100000"/>
              </a:lnSpc>
              <a:spcBef>
                <a:spcPts val="0"/>
              </a:spcBef>
              <a:buClr>
                <a:srgbClr val="000000"/>
              </a:buClr>
              <a:buSzPts val="200"/>
              <a:buFont typeface="Calibri"/>
              <a:buChar char="•"/>
            </a:pPr>
            <a:r>
              <a:rPr lang="en-US" sz="2000" dirty="0" smtClean="0">
                <a:solidFill>
                  <a:srgbClr val="000000"/>
                </a:solidFill>
                <a:latin typeface="+mj-lt"/>
              </a:rPr>
              <a:t>Whenever the stream of instructions supplied by the instruction fetch unit is interrupted, the pipeline stalls.</a:t>
            </a: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r>
              <a:rPr lang="en-US" b="1" dirty="0" smtClean="0">
                <a:solidFill>
                  <a:srgbClr val="330066"/>
                </a:solidFill>
                <a:latin typeface="Arial"/>
                <a:ea typeface="Arial"/>
                <a:cs typeface="Arial"/>
                <a:sym typeface="Arial"/>
              </a:rPr>
              <a:t/>
            </a:r>
            <a:br>
              <a:rPr lang="en-US" b="1" dirty="0" smtClean="0">
                <a:solidFill>
                  <a:srgbClr val="330066"/>
                </a:solidFill>
                <a:latin typeface="Arial"/>
                <a:ea typeface="Arial"/>
                <a:cs typeface="Arial"/>
                <a:sym typeface="Arial"/>
              </a:rPr>
            </a:br>
            <a:r>
              <a:rPr lang="en-US" dirty="0" smtClean="0">
                <a:sym typeface="Arial"/>
              </a:rPr>
              <a:t>Unconditional Branches</a:t>
            </a:r>
            <a:r>
              <a:rPr lang="en-US" b="1" dirty="0" smtClean="0">
                <a:solidFill>
                  <a:srgbClr val="330066"/>
                </a:solidFill>
                <a:latin typeface="Arial"/>
                <a:ea typeface="Arial"/>
                <a:cs typeface="Arial"/>
                <a:sym typeface="Arial"/>
              </a:rPr>
              <a:t/>
            </a:r>
            <a:br>
              <a:rPr lang="en-US" b="1" dirty="0" smtClean="0">
                <a:solidFill>
                  <a:srgbClr val="330066"/>
                </a:solidFill>
                <a:latin typeface="Arial"/>
                <a:ea typeface="Arial"/>
                <a:cs typeface="Arial"/>
                <a:sym typeface="Aria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508000" indent="-457200" algn="just">
              <a:lnSpc>
                <a:spcPct val="100000"/>
              </a:lnSpc>
              <a:spcBef>
                <a:spcPts val="0"/>
              </a:spcBef>
              <a:buSzPts val="300"/>
              <a:buFont typeface="Arial" pitchFamily="34" charset="0"/>
              <a:buChar char="•"/>
            </a:pPr>
            <a:r>
              <a:rPr lang="en-US" sz="2000" dirty="0" smtClean="0">
                <a:latin typeface="+mj-lt"/>
              </a:rPr>
              <a:t>If Sequence of instruction being executed in two stages pipeline instruction I1 to I3 are stored at consecutive memory address and instruction I2  is a branch instruction.</a:t>
            </a:r>
          </a:p>
          <a:p>
            <a:pPr marL="508000" indent="-457200" algn="just">
              <a:lnSpc>
                <a:spcPct val="100000"/>
              </a:lnSpc>
              <a:spcBef>
                <a:spcPts val="0"/>
              </a:spcBef>
              <a:buSzPts val="300"/>
              <a:buFont typeface="Arial" pitchFamily="34" charset="0"/>
              <a:buChar char="•"/>
            </a:pPr>
            <a:endParaRPr lang="en-US" sz="2000" dirty="0" smtClean="0">
              <a:latin typeface="+mj-lt"/>
            </a:endParaRPr>
          </a:p>
          <a:p>
            <a:pPr marL="508000" indent="-457200" algn="just">
              <a:lnSpc>
                <a:spcPct val="100000"/>
              </a:lnSpc>
              <a:spcBef>
                <a:spcPts val="0"/>
              </a:spcBef>
              <a:buSzPct val="40000"/>
              <a:buFont typeface="Arial" pitchFamily="34" charset="0"/>
              <a:buChar char="•"/>
            </a:pPr>
            <a:r>
              <a:rPr lang="en-US" sz="2000" dirty="0" smtClean="0">
                <a:latin typeface="+mj-lt"/>
              </a:rPr>
              <a:t>If the branch is taken then the PC value is not known till the end of I2.</a:t>
            </a:r>
          </a:p>
          <a:p>
            <a:pPr marL="508000" indent="-457200" algn="just">
              <a:lnSpc>
                <a:spcPct val="100000"/>
              </a:lnSpc>
              <a:spcBef>
                <a:spcPts val="0"/>
              </a:spcBef>
              <a:buSzPct val="40000"/>
              <a:buFont typeface="Arial" pitchFamily="34" charset="0"/>
              <a:buChar char="•"/>
            </a:pPr>
            <a:endParaRPr lang="en-US" sz="2000" dirty="0" smtClean="0">
              <a:latin typeface="+mj-lt"/>
            </a:endParaRPr>
          </a:p>
          <a:p>
            <a:pPr marL="508000" indent="-457200" algn="just">
              <a:lnSpc>
                <a:spcPct val="100000"/>
              </a:lnSpc>
              <a:spcBef>
                <a:spcPts val="0"/>
              </a:spcBef>
              <a:buSzPts val="300"/>
              <a:buFont typeface="Arial" pitchFamily="34" charset="0"/>
              <a:buChar char="•"/>
            </a:pPr>
            <a:r>
              <a:rPr lang="en-US" sz="2000" dirty="0" smtClean="0">
                <a:latin typeface="+mj-lt"/>
              </a:rPr>
              <a:t>Next  third instructions  are fetched  even though they are not required</a:t>
            </a:r>
          </a:p>
          <a:p>
            <a:pPr marL="508000" indent="-457200" algn="just">
              <a:lnSpc>
                <a:spcPct val="100000"/>
              </a:lnSpc>
              <a:spcBef>
                <a:spcPts val="0"/>
              </a:spcBef>
              <a:buSzPts val="300"/>
              <a:buFont typeface="Arial" pitchFamily="34" charset="0"/>
              <a:buChar char="•"/>
            </a:pPr>
            <a:endParaRPr lang="en-US" sz="2000" dirty="0" smtClean="0">
              <a:latin typeface="+mj-lt"/>
            </a:endParaRPr>
          </a:p>
          <a:p>
            <a:pPr marL="508000" indent="-457200" algn="just">
              <a:lnSpc>
                <a:spcPct val="100000"/>
              </a:lnSpc>
              <a:spcBef>
                <a:spcPts val="0"/>
              </a:spcBef>
              <a:buSzPts val="300"/>
              <a:buFont typeface="Arial" pitchFamily="34" charset="0"/>
              <a:buChar char="•"/>
            </a:pPr>
            <a:r>
              <a:rPr lang="en-US" sz="2000" dirty="0" smtClean="0">
                <a:latin typeface="+mj-lt"/>
              </a:rPr>
              <a:t>Hence they have to be flushed after branch is taken and new set of instruction have to be fetched  from the branch address</a:t>
            </a:r>
          </a:p>
          <a:p>
            <a:pPr indent="0" algn="just">
              <a:lnSpc>
                <a:spcPct val="200000"/>
              </a:lnSpc>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76</a:t>
            </a:fld>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b="1" dirty="0" smtClean="0">
                <a:solidFill>
                  <a:srgbClr val="330066"/>
                </a:solidFill>
                <a:latin typeface="Arial"/>
                <a:ea typeface="Arial"/>
                <a:cs typeface="Arial"/>
                <a:sym typeface="Arial"/>
              </a:rPr>
              <a:t/>
            </a:r>
            <a:br>
              <a:rPr lang="en-US" b="1" dirty="0" smtClean="0">
                <a:solidFill>
                  <a:srgbClr val="330066"/>
                </a:solidFill>
                <a:latin typeface="Arial"/>
                <a:ea typeface="Arial"/>
                <a:cs typeface="Arial"/>
                <a:sym typeface="Arial"/>
              </a:rPr>
            </a:br>
            <a:r>
              <a:rPr lang="en-US" dirty="0" smtClean="0">
                <a:sym typeface="Arial"/>
              </a:rPr>
              <a:t>Unconditional Branches</a:t>
            </a:r>
            <a:r>
              <a:rPr lang="en-US" b="1" dirty="0" smtClean="0">
                <a:solidFill>
                  <a:srgbClr val="330066"/>
                </a:solidFill>
                <a:latin typeface="Arial"/>
                <a:ea typeface="Arial"/>
                <a:cs typeface="Arial"/>
                <a:sym typeface="Arial"/>
              </a:rPr>
              <a:t/>
            </a:r>
            <a:br>
              <a:rPr lang="en-US" b="1" dirty="0" smtClean="0">
                <a:solidFill>
                  <a:srgbClr val="330066"/>
                </a:solidFill>
                <a:latin typeface="Arial"/>
                <a:ea typeface="Arial"/>
                <a:cs typeface="Arial"/>
                <a:sym typeface="Aria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77</a:t>
            </a:fld>
            <a:endParaRPr/>
          </a:p>
        </p:txBody>
      </p:sp>
      <p:pic>
        <p:nvPicPr>
          <p:cNvPr id="7" name="Google Shape;2887;p122"/>
          <p:cNvPicPr preferRelativeResize="0">
            <a:picLocks/>
          </p:cNvPicPr>
          <p:nvPr/>
        </p:nvPicPr>
        <p:blipFill rotWithShape="1">
          <a:blip r:embed="rId3">
            <a:alphaModFix/>
            <a:lum contrast="10000"/>
          </a:blip>
          <a:srcRect l="30573" t="-1460" r="-138" b="51260"/>
          <a:stretch>
            <a:fillRect/>
          </a:stretch>
        </p:blipFill>
        <p:spPr>
          <a:xfrm>
            <a:off x="2367815" y="1263633"/>
            <a:ext cx="6990949" cy="4858035"/>
          </a:xfrm>
          <a:prstGeom prst="rect">
            <a:avLst/>
          </a:prstGeom>
          <a:noFill/>
          <a:ln>
            <a:noFill/>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28574" y="315286"/>
            <a:ext cx="10515600" cy="639600"/>
          </a:xfrm>
          <a:prstGeom prst="rect">
            <a:avLst/>
          </a:prstGeom>
          <a:noFill/>
          <a:ln>
            <a:noFill/>
          </a:ln>
        </p:spPr>
        <p:txBody>
          <a:bodyPr spcFirstLastPara="1" wrap="square" lIns="91425" tIns="45700" rIns="91425" bIns="45700" anchor="ctr" anchorCtr="0">
            <a:noAutofit/>
          </a:bodyPr>
          <a:lstStyle/>
          <a:p>
            <a:r>
              <a:rPr lang="en-US" dirty="0" smtClean="0">
                <a:sym typeface="Arial"/>
              </a:rPr>
              <a:t/>
            </a:r>
            <a:br>
              <a:rPr lang="en-US" dirty="0" smtClean="0">
                <a:sym typeface="Arial"/>
              </a:rPr>
            </a:br>
            <a:r>
              <a:rPr lang="en-US" dirty="0" smtClean="0">
                <a:sym typeface="Arial"/>
              </a:rPr>
              <a:t>Branch Timing</a:t>
            </a:r>
            <a:r>
              <a:rPr lang="en-US" b="1" dirty="0" smtClean="0">
                <a:solidFill>
                  <a:srgbClr val="330066"/>
                </a:solidFill>
              </a:rPr>
              <a:t/>
            </a:r>
            <a:br>
              <a:rPr lang="en-US" b="1" dirty="0" smtClean="0">
                <a:solidFill>
                  <a:srgbClr val="330066"/>
                </a:solidFil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buNone/>
            </a:pPr>
            <a:r>
              <a:rPr lang="en-US" sz="2000" b="1" dirty="0" smtClean="0">
                <a:latin typeface="+mj-lt"/>
              </a:rPr>
              <a:t>Branch penalty </a:t>
            </a:r>
            <a:endParaRPr lang="en-US" sz="2000" dirty="0" smtClean="0">
              <a:latin typeface="+mj-lt"/>
            </a:endParaRPr>
          </a:p>
          <a:p>
            <a:r>
              <a:rPr lang="en-US" sz="2000" dirty="0" smtClean="0">
                <a:latin typeface="+mj-lt"/>
              </a:rPr>
              <a:t>       The time lost as the result of branch instruction </a:t>
            </a:r>
          </a:p>
          <a:p>
            <a:pPr lvl="0">
              <a:buNone/>
            </a:pPr>
            <a:r>
              <a:rPr lang="en-US" sz="2000" dirty="0" smtClean="0">
                <a:latin typeface="+mj-lt"/>
              </a:rPr>
              <a:t> </a:t>
            </a:r>
            <a:r>
              <a:rPr lang="en-US" sz="2000" b="1" dirty="0" smtClean="0">
                <a:latin typeface="+mj-lt"/>
              </a:rPr>
              <a:t>Reducing the penalty </a:t>
            </a:r>
            <a:endParaRPr lang="en-US" sz="2000" dirty="0" smtClean="0">
              <a:latin typeface="+mj-lt"/>
            </a:endParaRPr>
          </a:p>
          <a:p>
            <a:r>
              <a:rPr lang="en-US" sz="2000" dirty="0" smtClean="0">
                <a:latin typeface="+mj-lt"/>
              </a:rPr>
              <a:t>The branch penalties can be reduced by proper scheduling using compiler techniques.</a:t>
            </a:r>
          </a:p>
          <a:p>
            <a:r>
              <a:rPr lang="en-US" sz="2000" dirty="0" smtClean="0">
                <a:latin typeface="+mj-lt"/>
              </a:rPr>
              <a:t>For longer pipeline, the branch penalty may be much higher </a:t>
            </a:r>
          </a:p>
          <a:p>
            <a:r>
              <a:rPr lang="en-US" sz="2000" dirty="0" smtClean="0">
                <a:latin typeface="+mj-lt"/>
              </a:rPr>
              <a:t>Reducing the branch penalty requires branch target address to  be computed earlier in the pipeline </a:t>
            </a:r>
          </a:p>
          <a:p>
            <a:r>
              <a:rPr lang="en-US" sz="2000" dirty="0" smtClean="0">
                <a:latin typeface="+mj-lt"/>
              </a:rPr>
              <a:t>Instruction fetch unit must have dedicated hardware to identify a branch instruction and compute branch target address as quickly as possible after an instruction is fetched</a:t>
            </a:r>
          </a:p>
          <a:p>
            <a:pPr>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79</a:t>
            </a:fld>
            <a:endParaRPr/>
          </a:p>
        </p:txBody>
      </p:sp>
      <p:pic>
        <p:nvPicPr>
          <p:cNvPr id="7" name="Google Shape;2906;p124"/>
          <p:cNvPicPr preferRelativeResize="0">
            <a:picLocks/>
          </p:cNvPicPr>
          <p:nvPr/>
        </p:nvPicPr>
        <p:blipFill rotWithShape="1">
          <a:blip r:embed="rId3">
            <a:alphaModFix/>
          </a:blip>
          <a:srcRect/>
          <a:stretch>
            <a:fillRect/>
          </a:stretch>
        </p:blipFill>
        <p:spPr>
          <a:xfrm>
            <a:off x="2361598" y="1575184"/>
            <a:ext cx="7353300" cy="435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Single Bus Organization</a:t>
            </a:r>
            <a:endParaRPr/>
          </a:p>
        </p:txBody>
      </p:sp>
      <p:sp>
        <p:nvSpPr>
          <p:cNvPr id="154" name="Google Shape;154;p7"/>
          <p:cNvSpPr txBox="1">
            <a:spLocks noGrp="1"/>
          </p:cNvSpPr>
          <p:nvPr>
            <p:ph type="body" idx="1"/>
          </p:nvPr>
        </p:nvSpPr>
        <p:spPr>
          <a:xfrm>
            <a:off x="838200" y="1133934"/>
            <a:ext cx="108024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a:p>
            <a:pPr marL="457200" marR="0" lvl="0" indent="-355600" algn="just" rtl="0">
              <a:lnSpc>
                <a:spcPct val="20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ALU</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Registers for temporary storage</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Various digital circuits for executing different micro operations.(gates, MUX, decoders, counters).</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Internal path for movement of data between ALU and registers.</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Driver circuits for transmitting signals to external units.</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Receiver circuits for incoming signals from external units.</a:t>
            </a: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p:txBody>
      </p:sp>
      <p:sp>
        <p:nvSpPr>
          <p:cNvPr id="156" name="Google Shape;156;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57" name="Google Shape;157;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80</a:t>
            </a:fld>
            <a:endParaRPr/>
          </a:p>
        </p:txBody>
      </p:sp>
      <p:pic>
        <p:nvPicPr>
          <p:cNvPr id="7" name="Google Shape;2912;p125"/>
          <p:cNvPicPr preferRelativeResize="0">
            <a:picLocks/>
          </p:cNvPicPr>
          <p:nvPr/>
        </p:nvPicPr>
        <p:blipFill rotWithShape="1">
          <a:blip r:embed="rId3">
            <a:alphaModFix/>
            <a:lum contrast="20000"/>
          </a:blip>
          <a:srcRect l="32837" t="33598" r="-859" b="34051"/>
          <a:stretch>
            <a:fillRect/>
          </a:stretch>
        </p:blipFill>
        <p:spPr>
          <a:xfrm>
            <a:off x="3147460" y="1629393"/>
            <a:ext cx="6833937" cy="409763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Instruction Queue and </a:t>
            </a:r>
            <a:r>
              <a:rPr lang="en-US" dirty="0" err="1" smtClean="0"/>
              <a:t>Prefetching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smtClean="0">
                <a:latin typeface="+mj-lt"/>
              </a:rPr>
              <a:t>Either a cache miss or a branch instruction may stall the pipeline for one or more clock cycle.</a:t>
            </a:r>
          </a:p>
          <a:p>
            <a:pPr lvl="0"/>
            <a:r>
              <a:rPr lang="en-US" sz="2000" dirty="0" smtClean="0">
                <a:latin typeface="+mj-lt"/>
              </a:rPr>
              <a:t>To reduce the interruption many processor uses the instruction fetch unit which fetches instruction and put them in a queue before it is needed.</a:t>
            </a:r>
          </a:p>
          <a:p>
            <a:pPr lvl="0"/>
            <a:r>
              <a:rPr lang="en-US" sz="2000" dirty="0" smtClean="0">
                <a:latin typeface="+mj-lt"/>
              </a:rPr>
              <a:t>Dispatch unit-Takes instruction from the front of the queue and sends them to the execution unit, it also perform the decoding operation</a:t>
            </a:r>
          </a:p>
          <a:p>
            <a:pPr lvl="0"/>
            <a:r>
              <a:rPr lang="en-US" sz="2000" dirty="0" smtClean="0">
                <a:latin typeface="+mj-lt"/>
              </a:rPr>
              <a:t>Fetch unit keeps the instruction queue filled at all times.</a:t>
            </a:r>
          </a:p>
          <a:p>
            <a:pPr lvl="0"/>
            <a:r>
              <a:rPr lang="en-US" sz="2000" dirty="0" smtClean="0">
                <a:latin typeface="+mj-lt"/>
              </a:rPr>
              <a:t>If there is delay in fetching the instruction, the dispatch unit continues to issue the instruction from the instruction queue</a:t>
            </a:r>
          </a:p>
          <a:p>
            <a:endParaRPr lang="en-US" sz="2000" dirty="0" smtClean="0">
              <a:latin typeface="+mj-lt"/>
            </a:endParaRPr>
          </a:p>
          <a:p>
            <a:pPr marL="457200" lvl="0" indent="0" algn="just" rtl="0">
              <a:lnSpc>
                <a:spcPct val="15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Instruction Queue and </a:t>
            </a:r>
            <a:r>
              <a:rPr lang="en-US" dirty="0" err="1" smtClean="0"/>
              <a:t>Prefetching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82</a:t>
            </a:fld>
            <a:endParaRPr/>
          </a:p>
        </p:txBody>
      </p:sp>
      <p:pic>
        <p:nvPicPr>
          <p:cNvPr id="7" name="Google Shape;2930;p127"/>
          <p:cNvPicPr preferRelativeResize="0">
            <a:picLocks/>
          </p:cNvPicPr>
          <p:nvPr/>
        </p:nvPicPr>
        <p:blipFill rotWithShape="1">
          <a:blip r:embed="rId3">
            <a:alphaModFix/>
          </a:blip>
          <a:srcRect/>
          <a:stretch>
            <a:fillRect/>
          </a:stretch>
        </p:blipFill>
        <p:spPr>
          <a:xfrm>
            <a:off x="1482290" y="1661510"/>
            <a:ext cx="9367420" cy="391151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r>
              <a:rPr lang="en-US" dirty="0" smtClean="0">
                <a:solidFill>
                  <a:srgbClr val="330066"/>
                </a:solidFill>
              </a:rPr>
              <a:t/>
            </a:r>
            <a:br>
              <a:rPr lang="en-US" dirty="0" smtClean="0">
                <a:solidFill>
                  <a:srgbClr val="330066"/>
                </a:solidFill>
              </a:rPr>
            </a:br>
            <a:r>
              <a:rPr lang="en-US" dirty="0" smtClean="0"/>
              <a:t>Conditional Branches</a:t>
            </a:r>
            <a:br>
              <a:rPr lang="en-US" dirty="0" smtClean="0"/>
            </a:br>
            <a:endParaRPr lang="en-US"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smtClean="0">
                <a:latin typeface="+mj-lt"/>
              </a:rPr>
              <a:t>A conditional branch instruction introduces the added hazard caused by the dependency of the branch condition on the result of a preceding instruction. </a:t>
            </a:r>
          </a:p>
          <a:p>
            <a:pPr lvl="0"/>
            <a:r>
              <a:rPr lang="en-US" sz="2000" dirty="0" smtClean="0">
                <a:latin typeface="+mj-lt"/>
              </a:rPr>
              <a:t>The decision to branch cannot be made until the execution of that instruction has been completed.</a:t>
            </a:r>
          </a:p>
          <a:p>
            <a:endParaRPr lang="en-US" sz="2000" dirty="0">
              <a:latin typeface="+mj-lt"/>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296036"/>
            <a:ext cx="10515600" cy="639600"/>
          </a:xfrm>
          <a:prstGeom prst="rect">
            <a:avLst/>
          </a:prstGeom>
          <a:noFill/>
          <a:ln>
            <a:noFill/>
          </a:ln>
        </p:spPr>
        <p:txBody>
          <a:bodyPr spcFirstLastPara="1" wrap="square" lIns="91425" tIns="45700" rIns="91425" bIns="45700" anchor="ctr" anchorCtr="0">
            <a:noAutofit/>
          </a:bodyPr>
          <a:lstStyle/>
          <a:p>
            <a:r>
              <a:rPr lang="en-US" b="1" dirty="0" smtClean="0">
                <a:solidFill>
                  <a:srgbClr val="330066"/>
                </a:solidFill>
              </a:rPr>
              <a:t/>
            </a:r>
            <a:br>
              <a:rPr lang="en-US" b="1" dirty="0" smtClean="0">
                <a:solidFill>
                  <a:srgbClr val="330066"/>
                </a:solidFill>
              </a:rPr>
            </a:br>
            <a:r>
              <a:rPr lang="en-US" dirty="0" smtClean="0"/>
              <a:t>Delayed Branch</a:t>
            </a:r>
            <a:br>
              <a:rPr lang="en-US" dirty="0" smtClean="0"/>
            </a:br>
            <a:endParaRPr lang="en-US"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smtClean="0">
                <a:latin typeface="+mj-lt"/>
              </a:rPr>
              <a:t>The location following the branch instruction is branch delay slot.</a:t>
            </a:r>
          </a:p>
          <a:p>
            <a:pPr lvl="0"/>
            <a:r>
              <a:rPr lang="en-US" sz="2000" dirty="0" smtClean="0">
                <a:latin typeface="+mj-lt"/>
              </a:rPr>
              <a:t>The delayed branch technique can minimize the penalty arise due to conditional branch instruction</a:t>
            </a:r>
          </a:p>
          <a:p>
            <a:pPr lvl="0"/>
            <a:r>
              <a:rPr lang="en-US" sz="2000" dirty="0" smtClean="0">
                <a:latin typeface="+mj-lt"/>
              </a:rPr>
              <a:t>The instructions in the delay slots are always fetched. Therefore, we would like to arrange for them to be fully executed whether or not the branch is taken. </a:t>
            </a:r>
          </a:p>
          <a:p>
            <a:pPr lvl="0"/>
            <a:r>
              <a:rPr lang="en-US" sz="2000" dirty="0" smtClean="0">
                <a:latin typeface="+mj-lt"/>
              </a:rPr>
              <a:t>The objective is to place useful instructions in these slots. </a:t>
            </a:r>
          </a:p>
          <a:p>
            <a:pPr lvl="0"/>
            <a:r>
              <a:rPr lang="en-US" sz="2000" dirty="0" smtClean="0">
                <a:latin typeface="+mj-lt"/>
              </a:rPr>
              <a:t>The effectiveness of the delayed branch approach depends on how often it is possible to reorder instructions.</a:t>
            </a:r>
          </a:p>
          <a:p>
            <a:pPr>
              <a:buNone/>
            </a:pPr>
            <a:endParaRPr lang="en-US" sz="2000" dirty="0" smtClean="0">
              <a:latin typeface="+mj-lt"/>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Delayed Branch</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85</a:t>
            </a:fld>
            <a:endParaRPr/>
          </a:p>
        </p:txBody>
      </p:sp>
      <p:pic>
        <p:nvPicPr>
          <p:cNvPr id="7" name="Google Shape;2956;p130"/>
          <p:cNvPicPr preferRelativeResize="0">
            <a:picLocks/>
          </p:cNvPicPr>
          <p:nvPr/>
        </p:nvPicPr>
        <p:blipFill rotWithShape="1">
          <a:blip r:embed="rId3">
            <a:alphaModFix/>
          </a:blip>
          <a:srcRect/>
          <a:stretch>
            <a:fillRect/>
          </a:stretch>
        </p:blipFill>
        <p:spPr>
          <a:xfrm>
            <a:off x="1398872" y="1445978"/>
            <a:ext cx="8370887" cy="430371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r>
              <a:rPr lang="en-US" dirty="0" smtClean="0">
                <a:solidFill>
                  <a:schemeClr val="tx1"/>
                </a:solidFill>
              </a:rPr>
              <a:t/>
            </a:r>
            <a:br>
              <a:rPr lang="en-US" dirty="0" smtClean="0">
                <a:solidFill>
                  <a:schemeClr val="tx1"/>
                </a:solidFill>
              </a:rPr>
            </a:br>
            <a:r>
              <a:rPr lang="en-US" dirty="0" smtClean="0">
                <a:solidFill>
                  <a:schemeClr val="tx1"/>
                </a:solidFill>
              </a:rPr>
              <a:t>Branch Prediction</a:t>
            </a:r>
            <a:br>
              <a:rPr lang="en-US" dirty="0" smtClean="0">
                <a:solidFill>
                  <a:schemeClr val="tx1"/>
                </a:solidFill>
              </a:rPr>
            </a:b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smtClean="0">
                <a:latin typeface="+mj-lt"/>
              </a:rPr>
              <a:t>To predict whether or not a particular branch will be taken. </a:t>
            </a:r>
          </a:p>
          <a:p>
            <a:pPr lvl="0"/>
            <a:r>
              <a:rPr lang="en-US" sz="2000" dirty="0" smtClean="0">
                <a:latin typeface="+mj-lt"/>
              </a:rPr>
              <a:t>Simplest form: assume branch will not take place and continue to fetch instructions in sequential address order. </a:t>
            </a:r>
          </a:p>
          <a:p>
            <a:pPr lvl="0"/>
            <a:r>
              <a:rPr lang="en-US" sz="2000" dirty="0" smtClean="0">
                <a:latin typeface="+mj-lt"/>
              </a:rPr>
              <a:t>Until the branch is evaluated, instruction execution along the predicted path must be done on a speculative basis. </a:t>
            </a:r>
          </a:p>
          <a:p>
            <a:pPr lvl="0"/>
            <a:r>
              <a:rPr lang="en-US" sz="2000" dirty="0" smtClean="0">
                <a:latin typeface="+mj-lt"/>
              </a:rPr>
              <a:t>Speculative execution: instructions are executed before the processor is certain that they are in the correct execution sequence. </a:t>
            </a:r>
          </a:p>
          <a:p>
            <a:pPr lvl="0"/>
            <a:r>
              <a:rPr lang="en-US" sz="2000" dirty="0" smtClean="0">
                <a:latin typeface="+mj-lt"/>
              </a:rPr>
              <a:t>Need to be careful so that no processor registers or memory locations are updated until it is confirmed that these instructions should indeed be executed.</a:t>
            </a:r>
          </a:p>
          <a:p>
            <a:pPr>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Incorrect Predicted Branch</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87</a:t>
            </a:fld>
            <a:endParaRPr/>
          </a:p>
        </p:txBody>
      </p:sp>
      <p:pic>
        <p:nvPicPr>
          <p:cNvPr id="7" name="Google Shape;2984;p133"/>
          <p:cNvPicPr preferRelativeResize="0">
            <a:picLocks/>
          </p:cNvPicPr>
          <p:nvPr/>
        </p:nvPicPr>
        <p:blipFill rotWithShape="1">
          <a:blip r:embed="rId3">
            <a:alphaModFix/>
          </a:blip>
          <a:srcRect/>
          <a:stretch>
            <a:fillRect/>
          </a:stretch>
        </p:blipFill>
        <p:spPr>
          <a:xfrm>
            <a:off x="1937887" y="1700012"/>
            <a:ext cx="8451850" cy="441166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smtClean="0"/>
              <a:t>Types of branch prediction</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indent="-406400">
              <a:lnSpc>
                <a:spcPct val="100000"/>
              </a:lnSpc>
              <a:spcBef>
                <a:spcPts val="0"/>
              </a:spcBef>
              <a:buSzPts val="300"/>
              <a:buFont typeface="Calibri"/>
              <a:buChar char="●"/>
            </a:pPr>
            <a:r>
              <a:rPr lang="en-US" sz="2000" dirty="0" smtClean="0">
                <a:latin typeface="+mj-lt"/>
              </a:rPr>
              <a:t>Static Prediction</a:t>
            </a:r>
          </a:p>
          <a:p>
            <a:pPr lvl="0" indent="-406400">
              <a:lnSpc>
                <a:spcPct val="100000"/>
              </a:lnSpc>
              <a:spcBef>
                <a:spcPts val="0"/>
              </a:spcBef>
              <a:buSzPts val="300"/>
              <a:buFont typeface="Calibri"/>
              <a:buChar char="●"/>
            </a:pPr>
            <a:r>
              <a:rPr lang="en-US" sz="2000" dirty="0" smtClean="0">
                <a:latin typeface="+mj-lt"/>
              </a:rPr>
              <a:t>Dynamic branch Prediction</a:t>
            </a:r>
          </a:p>
          <a:p>
            <a:pPr indent="0" algn="just">
              <a:lnSpc>
                <a:spcPct val="100000"/>
              </a:lnSpc>
              <a:buSzPct val="360000"/>
              <a:buNone/>
            </a:pPr>
            <a:r>
              <a:rPr lang="en-US" sz="2000" dirty="0" smtClean="0">
                <a:latin typeface="+mj-lt"/>
              </a:rPr>
              <a:t>Prediction is carried out by compiler and it is static because the prediction is already known before the program is executed.</a:t>
            </a:r>
          </a:p>
          <a:p>
            <a:pPr lvl="0" indent="0" algn="just">
              <a:lnSpc>
                <a:spcPct val="100000"/>
              </a:lnSpc>
              <a:buSzPct val="360000"/>
              <a:buNone/>
            </a:pPr>
            <a:r>
              <a:rPr lang="en-US" sz="2000" dirty="0" smtClean="0"/>
              <a:t>Dynamic prediction in which the prediction decision may change depending on the execution history.</a:t>
            </a:r>
          </a:p>
          <a:p>
            <a:pPr indent="0" algn="just">
              <a:lnSpc>
                <a:spcPct val="200000"/>
              </a:lnSpc>
              <a:buSzPct val="360000"/>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Branch Prediction Algorithm</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smtClean="0">
                <a:latin typeface="+mj-lt"/>
              </a:rPr>
              <a:t>If the branch taken </a:t>
            </a:r>
            <a:r>
              <a:rPr lang="en-US" sz="2000" dirty="0" err="1" smtClean="0">
                <a:latin typeface="+mj-lt"/>
              </a:rPr>
              <a:t>recently,the</a:t>
            </a:r>
            <a:r>
              <a:rPr lang="en-US" sz="2000" dirty="0" smtClean="0">
                <a:latin typeface="+mj-lt"/>
              </a:rPr>
              <a:t> next time if the same branch is </a:t>
            </a:r>
            <a:r>
              <a:rPr lang="en-US" sz="2000" dirty="0" err="1" smtClean="0">
                <a:latin typeface="+mj-lt"/>
              </a:rPr>
              <a:t>executed,it</a:t>
            </a:r>
            <a:r>
              <a:rPr lang="en-US" sz="2000" dirty="0" smtClean="0">
                <a:latin typeface="+mj-lt"/>
              </a:rPr>
              <a:t> is likely that the branch is taken</a:t>
            </a:r>
          </a:p>
          <a:p>
            <a:pPr lvl="0"/>
            <a:r>
              <a:rPr lang="en-US" sz="2000" dirty="0" smtClean="0">
                <a:latin typeface="+mj-lt"/>
              </a:rPr>
              <a:t>      State 1: LT    : Branch is likely to be taken</a:t>
            </a:r>
          </a:p>
          <a:p>
            <a:pPr lvl="0"/>
            <a:r>
              <a:rPr lang="en-US" sz="2000" dirty="0" smtClean="0">
                <a:latin typeface="+mj-lt"/>
              </a:rPr>
              <a:t>      State 2: LNT : Branch is likely not to be taken</a:t>
            </a:r>
          </a:p>
          <a:p>
            <a:pPr lvl="0"/>
            <a:r>
              <a:rPr lang="en-US" sz="2000" dirty="0" smtClean="0">
                <a:latin typeface="+mj-lt"/>
              </a:rPr>
              <a:t>1.If the branch is </a:t>
            </a:r>
            <a:r>
              <a:rPr lang="en-US" sz="2000" dirty="0" err="1" smtClean="0">
                <a:latin typeface="+mj-lt"/>
              </a:rPr>
              <a:t>taken,the</a:t>
            </a:r>
            <a:r>
              <a:rPr lang="en-US" sz="2000" dirty="0" smtClean="0">
                <a:latin typeface="+mj-lt"/>
              </a:rPr>
              <a:t> machine moves to LT.    otherwise it remains in state LNT.</a:t>
            </a:r>
          </a:p>
          <a:p>
            <a:pPr lvl="0"/>
            <a:r>
              <a:rPr lang="en-US" sz="2000" dirty="0" smtClean="0">
                <a:latin typeface="+mj-lt"/>
              </a:rPr>
              <a:t>2.The branch is predicted as taken if the corresponding state machine is in state LT, otherwise it is predicted as not taken</a:t>
            </a:r>
          </a:p>
          <a:p>
            <a:pPr>
              <a:buNone/>
            </a:pPr>
            <a:endParaRPr lang="en-US" sz="2000" dirty="0">
              <a:latin typeface="+mj-lt"/>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89</a:t>
            </a:fld>
            <a:endParaRPr/>
          </a:p>
        </p:txBody>
      </p:sp>
      <p:pic>
        <p:nvPicPr>
          <p:cNvPr id="7" name="Google Shape;3032;p139"/>
          <p:cNvPicPr preferRelativeResize="0">
            <a:picLocks/>
          </p:cNvPicPr>
          <p:nvPr/>
        </p:nvPicPr>
        <p:blipFill rotWithShape="1">
          <a:blip r:embed="rId3">
            <a:alphaModFix/>
            <a:biLevel thresh="50000"/>
          </a:blip>
          <a:srcRect t="-1335" b="-1336"/>
          <a:stretch>
            <a:fillRect/>
          </a:stretch>
        </p:blipFill>
        <p:spPr>
          <a:xfrm>
            <a:off x="1654009" y="3821229"/>
            <a:ext cx="8144510" cy="2040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Single Bus Organization - contd.</a:t>
            </a:r>
            <a:endParaRPr/>
          </a:p>
        </p:txBody>
      </p:sp>
      <p:sp>
        <p:nvSpPr>
          <p:cNvPr id="163" name="Google Shape;163;p8"/>
          <p:cNvSpPr txBox="1">
            <a:spLocks noGrp="1"/>
          </p:cNvSpPr>
          <p:nvPr>
            <p:ph type="body" idx="1"/>
          </p:nvPr>
        </p:nvSpPr>
        <p:spPr>
          <a:xfrm>
            <a:off x="838200" y="1133934"/>
            <a:ext cx="108024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457200" algn="just" rtl="0">
              <a:lnSpc>
                <a:spcPct val="200000"/>
              </a:lnSpc>
              <a:spcBef>
                <a:spcPts val="1000"/>
              </a:spcBef>
              <a:spcAft>
                <a:spcPts val="0"/>
              </a:spcAft>
              <a:buSzPct val="120000"/>
              <a:buNone/>
            </a:pPr>
            <a:r>
              <a:rPr lang="en-US" sz="6000" b="1">
                <a:latin typeface="Palatino Linotype"/>
                <a:ea typeface="Palatino Linotype"/>
                <a:cs typeface="Palatino Linotype"/>
                <a:sym typeface="Palatino Linotype"/>
              </a:rPr>
              <a:t>Program Counter (PC)</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  Keeps track of execution of a program</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 Contains the memory address of the next instruction to be fetched and executed.</a:t>
            </a:r>
            <a:endParaRPr sz="6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120000"/>
              <a:buNone/>
            </a:pPr>
            <a:r>
              <a:rPr lang="en-US" sz="6000">
                <a:latin typeface="Palatino Linotype"/>
                <a:ea typeface="Palatino Linotype"/>
                <a:cs typeface="Palatino Linotype"/>
                <a:sym typeface="Palatino Linotype"/>
              </a:rPr>
              <a:t>	</a:t>
            </a:r>
            <a:r>
              <a:rPr lang="en-US" sz="6000" b="1">
                <a:latin typeface="Palatino Linotype"/>
                <a:ea typeface="Palatino Linotype"/>
                <a:cs typeface="Palatino Linotype"/>
                <a:sym typeface="Palatino Linotype"/>
              </a:rPr>
              <a:t>Memory Address Register (MAR)</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Holds the address of the location to be accessed.</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I/P of MAR is connected to Internal bus and an O/P to external bus.</a:t>
            </a:r>
            <a:endParaRPr sz="6000">
              <a:latin typeface="Palatino Linotype"/>
              <a:ea typeface="Palatino Linotype"/>
              <a:cs typeface="Palatino Linotype"/>
              <a:sym typeface="Palatino Linotype"/>
            </a:endParaRPr>
          </a:p>
          <a:p>
            <a:pPr marL="0" marR="0" lvl="0" indent="457200" algn="just" rtl="0">
              <a:lnSpc>
                <a:spcPct val="200000"/>
              </a:lnSpc>
              <a:spcBef>
                <a:spcPts val="1000"/>
              </a:spcBef>
              <a:spcAft>
                <a:spcPts val="0"/>
              </a:spcAft>
              <a:buSzPct val="120000"/>
              <a:buNone/>
            </a:pPr>
            <a:r>
              <a:rPr lang="en-US" sz="6000" b="1">
                <a:latin typeface="Palatino Linotype"/>
                <a:ea typeface="Palatino Linotype"/>
                <a:cs typeface="Palatino Linotype"/>
                <a:sym typeface="Palatino Linotype"/>
              </a:rPr>
              <a:t>Memory Data Register (MDR)</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It contains data to be written into or read out of the addressed location.</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It has 2 inputs and 2 outputs.</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Data can be loaded into MDR either from memory bus or from internal processor bus.</a:t>
            </a:r>
            <a:endParaRPr sz="6000">
              <a:latin typeface="Palatino Linotype"/>
              <a:ea typeface="Palatino Linotype"/>
              <a:cs typeface="Palatino Linotype"/>
              <a:sym typeface="Palatino Linotype"/>
            </a:endParaRPr>
          </a:p>
          <a:p>
            <a:pPr marL="137160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The data and address lines are connected to the internal bus via MDR and MAR </a:t>
            </a:r>
            <a:endParaRPr sz="6000">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120000"/>
              <a:buNone/>
            </a:pPr>
            <a:endParaRPr sz="6000">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165" name="Google Shape;165;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166" name="Google Shape;166;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 4 State Algorithm</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smtClean="0">
                <a:latin typeface="+mj-lt"/>
              </a:rPr>
              <a:t>ST-Strongly likely to be taken</a:t>
            </a:r>
          </a:p>
          <a:p>
            <a:pPr lvl="1"/>
            <a:r>
              <a:rPr lang="en-US" sz="2000" dirty="0" smtClean="0">
                <a:latin typeface="+mj-lt"/>
              </a:rPr>
              <a:t>LT-Likely to be taken</a:t>
            </a:r>
          </a:p>
          <a:p>
            <a:pPr lvl="1"/>
            <a:r>
              <a:rPr lang="en-US" sz="2000" dirty="0" smtClean="0">
                <a:latin typeface="+mj-lt"/>
              </a:rPr>
              <a:t>LNT-Likely not to be taken</a:t>
            </a:r>
          </a:p>
          <a:p>
            <a:pPr lvl="1"/>
            <a:r>
              <a:rPr lang="en-US" sz="2000" dirty="0" smtClean="0">
                <a:latin typeface="+mj-lt"/>
              </a:rPr>
              <a:t>SNT-Strongly not to be taken</a:t>
            </a:r>
          </a:p>
          <a:p>
            <a:pPr lvl="0"/>
            <a:r>
              <a:rPr lang="en-US" sz="2000" dirty="0" smtClean="0">
                <a:latin typeface="+mj-lt"/>
              </a:rPr>
              <a:t>Step 1: Assume that the algorithm  is initially set to LNT</a:t>
            </a:r>
          </a:p>
          <a:p>
            <a:pPr lvl="0"/>
            <a:r>
              <a:rPr lang="en-US" sz="2000" dirty="0" smtClean="0">
                <a:latin typeface="+mj-lt"/>
              </a:rPr>
              <a:t>Step 2: If the branch is actually taken changes to ST, otherwise  it is changed to SNT.</a:t>
            </a:r>
          </a:p>
          <a:p>
            <a:pPr lvl="0"/>
            <a:r>
              <a:rPr lang="en-US" sz="2000" dirty="0" smtClean="0">
                <a:latin typeface="+mj-lt"/>
              </a:rPr>
              <a:t>Step 3: when the branch instruction is encountered, the branch will taken if the state is either LT or ST and begins to fetch instruction at branch target address, otherwise it continues to fetch the instruction in sequential manner</a:t>
            </a:r>
          </a:p>
          <a:p>
            <a:pPr>
              <a:buNone/>
            </a:pPr>
            <a:endParaRPr lang="en-US" sz="2000" dirty="0" smtClean="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smtClean="0"/>
              <a:t> 4 State Algorithm</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smtClean="0"/>
              <a:t>When in state SNT, the instruction fetch unit predicts that the branch will not be taken</a:t>
            </a:r>
          </a:p>
          <a:p>
            <a:pPr lvl="0"/>
            <a:r>
              <a:rPr lang="en-US" sz="2000" dirty="0" smtClean="0"/>
              <a:t>If the branch is actually taken, that is if the prediction is incorrect, the state changes to LNT</a:t>
            </a:r>
          </a:p>
          <a:p>
            <a:pPr>
              <a:buNone/>
            </a:pPr>
            <a:endParaRPr lang="en-US" sz="2000" dirty="0"/>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91</a:t>
            </a:fld>
            <a:endParaRPr/>
          </a:p>
        </p:txBody>
      </p:sp>
      <p:pic>
        <p:nvPicPr>
          <p:cNvPr id="7" name="Google Shape;3056;p142"/>
          <p:cNvPicPr preferRelativeResize="0">
            <a:picLocks/>
          </p:cNvPicPr>
          <p:nvPr/>
        </p:nvPicPr>
        <p:blipFill rotWithShape="1">
          <a:blip r:embed="rId3">
            <a:alphaModFix/>
            <a:biLevel thresh="50000"/>
          </a:blip>
          <a:srcRect l="-300" r="278"/>
          <a:stretch>
            <a:fillRect/>
          </a:stretch>
        </p:blipFill>
        <p:spPr>
          <a:xfrm>
            <a:off x="1802580" y="2396689"/>
            <a:ext cx="5377866" cy="3353569"/>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r>
              <a:rPr lang="en-US" b="1" dirty="0" smtClean="0">
                <a:solidFill>
                  <a:schemeClr val="accent2"/>
                </a:solidFill>
                <a:latin typeface="Arial"/>
                <a:ea typeface="Arial"/>
                <a:cs typeface="Arial"/>
                <a:sym typeface="Arial"/>
              </a:rPr>
              <a:t/>
            </a:r>
            <a:br>
              <a:rPr lang="en-US" b="1" dirty="0" smtClean="0">
                <a:solidFill>
                  <a:schemeClr val="accent2"/>
                </a:solidFill>
                <a:latin typeface="Arial"/>
                <a:ea typeface="Arial"/>
                <a:cs typeface="Arial"/>
                <a:sym typeface="Arial"/>
              </a:rPr>
            </a:br>
            <a:r>
              <a:rPr lang="en-US" dirty="0" smtClean="0">
                <a:sym typeface="Arial"/>
              </a:rPr>
              <a:t>Influence on Instruction Sets</a:t>
            </a:r>
            <a:br>
              <a:rPr lang="en-US" dirty="0" smtClean="0">
                <a:sym typeface="Arial"/>
              </a:rPr>
            </a:br>
            <a:endParaRPr lang="en-IN"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just">
              <a:lnSpc>
                <a:spcPct val="100000"/>
              </a:lnSpc>
              <a:spcBef>
                <a:spcPts val="0"/>
              </a:spcBef>
              <a:buSzPts val="2800"/>
            </a:pPr>
            <a:r>
              <a:rPr lang="en-US" sz="2000" dirty="0" smtClean="0">
                <a:latin typeface="Arial"/>
                <a:ea typeface="Arial"/>
                <a:cs typeface="Arial"/>
                <a:sym typeface="Arial"/>
              </a:rPr>
              <a:t> Some instructions are much better suited to pipeline </a:t>
            </a:r>
          </a:p>
          <a:p>
            <a:pPr marL="0" lvl="0" indent="0" algn="just">
              <a:lnSpc>
                <a:spcPct val="100000"/>
              </a:lnSpc>
              <a:spcBef>
                <a:spcPts val="0"/>
              </a:spcBef>
              <a:buSzPts val="2800"/>
              <a:buNone/>
            </a:pPr>
            <a:r>
              <a:rPr lang="en-US" sz="2000" dirty="0" smtClean="0">
                <a:latin typeface="Arial"/>
                <a:ea typeface="Arial"/>
                <a:cs typeface="Arial"/>
                <a:sym typeface="Arial"/>
              </a:rPr>
              <a:t>    execution than others.</a:t>
            </a:r>
          </a:p>
          <a:p>
            <a:pPr marL="0" lvl="0" indent="-177800" algn="just">
              <a:lnSpc>
                <a:spcPct val="100000"/>
              </a:lnSpc>
              <a:spcBef>
                <a:spcPts val="0"/>
              </a:spcBef>
              <a:buSzPts val="2800"/>
            </a:pPr>
            <a:r>
              <a:rPr lang="en-US" sz="2000" dirty="0" smtClean="0">
                <a:latin typeface="Arial"/>
                <a:ea typeface="Arial"/>
                <a:cs typeface="Arial"/>
                <a:sym typeface="Arial"/>
              </a:rPr>
              <a:t>  Addressing modes</a:t>
            </a:r>
          </a:p>
          <a:p>
            <a:pPr marL="0" lvl="0" indent="-177800" algn="just">
              <a:lnSpc>
                <a:spcPct val="100000"/>
              </a:lnSpc>
              <a:spcBef>
                <a:spcPts val="0"/>
              </a:spcBef>
              <a:buSzPts val="2800"/>
            </a:pPr>
            <a:r>
              <a:rPr lang="en-US" sz="2000" dirty="0" smtClean="0">
                <a:latin typeface="Arial"/>
                <a:ea typeface="Arial"/>
                <a:cs typeface="Arial"/>
                <a:sym typeface="Arial"/>
              </a:rPr>
              <a:t>  Conditional code flags</a:t>
            </a: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smtClean="0"/>
              <a:t>Addressing Modes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just">
              <a:spcBef>
                <a:spcPts val="0"/>
              </a:spcBef>
              <a:buSzPts val="2800"/>
            </a:pPr>
            <a:r>
              <a:rPr lang="en-US" sz="2000" dirty="0" smtClean="0">
                <a:latin typeface="Arial"/>
                <a:ea typeface="Arial"/>
                <a:cs typeface="Arial"/>
                <a:sym typeface="Arial"/>
              </a:rPr>
              <a:t> Addressing modes include simple ones and complex        </a:t>
            </a:r>
          </a:p>
          <a:p>
            <a:pPr marL="0" lvl="0" indent="0" algn="just">
              <a:spcBef>
                <a:spcPts val="0"/>
              </a:spcBef>
              <a:buSzPts val="2800"/>
              <a:buNone/>
            </a:pPr>
            <a:r>
              <a:rPr lang="en-US" sz="2000" dirty="0" smtClean="0">
                <a:latin typeface="Arial"/>
                <a:ea typeface="Arial"/>
                <a:cs typeface="Arial"/>
                <a:sym typeface="Arial"/>
              </a:rPr>
              <a:t>    ones.</a:t>
            </a:r>
          </a:p>
          <a:p>
            <a:pPr marL="0" lvl="0" indent="-177800" algn="just">
              <a:spcBef>
                <a:spcPts val="0"/>
              </a:spcBef>
              <a:buSzPts val="2800"/>
            </a:pPr>
            <a:r>
              <a:rPr lang="en-US" sz="2000" dirty="0" smtClean="0">
                <a:latin typeface="Arial"/>
                <a:ea typeface="Arial"/>
                <a:cs typeface="Arial"/>
                <a:sym typeface="Arial"/>
              </a:rPr>
              <a:t>  In choosing the addressing modes to be implemented in </a:t>
            </a:r>
          </a:p>
          <a:p>
            <a:pPr marL="0" lvl="0" indent="0" algn="just">
              <a:spcBef>
                <a:spcPts val="0"/>
              </a:spcBef>
              <a:buSzPts val="2800"/>
              <a:buNone/>
            </a:pPr>
            <a:r>
              <a:rPr lang="en-US" sz="2000" dirty="0" smtClean="0">
                <a:latin typeface="Arial"/>
                <a:ea typeface="Arial"/>
                <a:cs typeface="Arial"/>
                <a:sym typeface="Arial"/>
              </a:rPr>
              <a:t>    a pipelined processor, we must consider the effect of  </a:t>
            </a:r>
          </a:p>
          <a:p>
            <a:pPr marL="0" lvl="0" indent="0" algn="just">
              <a:spcBef>
                <a:spcPts val="0"/>
              </a:spcBef>
              <a:buSzPts val="2800"/>
              <a:buNone/>
            </a:pPr>
            <a:r>
              <a:rPr lang="en-US" sz="2000" dirty="0" smtClean="0">
                <a:latin typeface="Arial"/>
                <a:ea typeface="Arial"/>
                <a:cs typeface="Arial"/>
                <a:sym typeface="Arial"/>
              </a:rPr>
              <a:t>    each addressing mode on instruction flow in the   </a:t>
            </a:r>
          </a:p>
          <a:p>
            <a:pPr marL="0" lvl="0" indent="0" algn="just">
              <a:spcBef>
                <a:spcPts val="0"/>
              </a:spcBef>
              <a:buSzPts val="2800"/>
              <a:buNone/>
            </a:pPr>
            <a:r>
              <a:rPr lang="en-US" sz="2000" dirty="0" smtClean="0">
                <a:latin typeface="Arial"/>
                <a:ea typeface="Arial"/>
                <a:cs typeface="Arial"/>
                <a:sym typeface="Arial"/>
              </a:rPr>
              <a:t>    pipeline:</a:t>
            </a:r>
          </a:p>
          <a:p>
            <a:pPr marL="0" lvl="0" indent="0" algn="just">
              <a:spcBef>
                <a:spcPts val="0"/>
              </a:spcBef>
              <a:buSzPts val="2800"/>
              <a:buNone/>
            </a:pPr>
            <a:r>
              <a:rPr lang="en-US" sz="2000" dirty="0" smtClean="0">
                <a:latin typeface="Arial"/>
                <a:ea typeface="Arial"/>
                <a:cs typeface="Arial"/>
                <a:sym typeface="Arial"/>
              </a:rPr>
              <a:t>	- Side effects</a:t>
            </a:r>
          </a:p>
          <a:p>
            <a:pPr marL="0" lvl="0" indent="0" algn="just">
              <a:spcBef>
                <a:spcPts val="0"/>
              </a:spcBef>
              <a:buSzPts val="2800"/>
              <a:buNone/>
            </a:pPr>
            <a:r>
              <a:rPr lang="en-US" sz="2000" dirty="0" smtClean="0">
                <a:latin typeface="Arial"/>
                <a:ea typeface="Arial"/>
                <a:cs typeface="Arial"/>
                <a:sym typeface="Arial"/>
              </a:rPr>
              <a:t>	- The extent to which complex addressing modes cause the pipeline to stall</a:t>
            </a:r>
          </a:p>
          <a:p>
            <a:pPr marL="0" lvl="0" indent="0" algn="just">
              <a:spcBef>
                <a:spcPts val="0"/>
              </a:spcBef>
              <a:buSzPts val="2800"/>
              <a:buNone/>
            </a:pPr>
            <a:r>
              <a:rPr lang="en-US" sz="2000" dirty="0" smtClean="0">
                <a:latin typeface="Arial"/>
                <a:ea typeface="Arial"/>
                <a:cs typeface="Arial"/>
                <a:sym typeface="Arial"/>
              </a:rPr>
              <a:t>	- Whether a given mode is likely to be used by compilers</a:t>
            </a: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r>
              <a:rPr lang="en-US" b="1" dirty="0" smtClean="0">
                <a:solidFill>
                  <a:schemeClr val="accent2"/>
                </a:solidFill>
                <a:latin typeface="Arial"/>
                <a:ea typeface="Arial"/>
                <a:cs typeface="Arial"/>
                <a:sym typeface="Arial"/>
              </a:rPr>
              <a:t/>
            </a:r>
            <a:br>
              <a:rPr lang="en-US" b="1" dirty="0" smtClean="0">
                <a:solidFill>
                  <a:schemeClr val="accent2"/>
                </a:solidFill>
                <a:latin typeface="Arial"/>
                <a:ea typeface="Arial"/>
                <a:cs typeface="Arial"/>
                <a:sym typeface="Arial"/>
              </a:rPr>
            </a:br>
            <a:r>
              <a:rPr lang="en-US" dirty="0" smtClean="0">
                <a:sym typeface="Arial"/>
              </a:rPr>
              <a:t>Complex Addressing Mode</a:t>
            </a:r>
            <a:r>
              <a:rPr lang="en-US" b="1" dirty="0" smtClean="0">
                <a:solidFill>
                  <a:schemeClr val="accent2"/>
                </a:solidFill>
                <a:latin typeface="Arial"/>
                <a:ea typeface="Arial"/>
                <a:cs typeface="Arial"/>
                <a:sym typeface="Arial"/>
              </a:rPr>
              <a:t/>
            </a:r>
            <a:br>
              <a:rPr lang="en-US" b="1" dirty="0" smtClean="0">
                <a:solidFill>
                  <a:schemeClr val="accent2"/>
                </a:solidFill>
                <a:latin typeface="Arial"/>
                <a:ea typeface="Arial"/>
                <a:cs typeface="Arial"/>
                <a:sym typeface="Aria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nSpc>
                <a:spcPct val="100000"/>
              </a:lnSpc>
              <a:spcBef>
                <a:spcPts val="0"/>
              </a:spcBef>
              <a:buSzPts val="2800"/>
              <a:buNone/>
            </a:pPr>
            <a:r>
              <a:rPr lang="en-US" sz="3000" dirty="0" smtClean="0">
                <a:latin typeface="Arial"/>
                <a:ea typeface="Arial"/>
                <a:cs typeface="Arial"/>
                <a:sym typeface="Arial"/>
              </a:rPr>
              <a:t>Load  (X(R1)), R2</a:t>
            </a:r>
          </a:p>
          <a:p>
            <a:pPr marL="457200" lvl="0" indent="0" algn="just" rtl="0">
              <a:lnSpc>
                <a:spcPct val="200000"/>
              </a:lnSpc>
              <a:spcBef>
                <a:spcPts val="1000"/>
              </a:spcBef>
              <a:spcAft>
                <a:spcPts val="0"/>
              </a:spcAft>
              <a:buSzPct val="360000"/>
              <a:buNone/>
            </a:pPr>
            <a:endParaRPr sz="3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94</a:t>
            </a:fld>
            <a:endParaRPr/>
          </a:p>
        </p:txBody>
      </p:sp>
      <p:pic>
        <p:nvPicPr>
          <p:cNvPr id="1026" name="Picture 2"/>
          <p:cNvPicPr>
            <a:picLocks noChangeAspect="1" noChangeArrowheads="1"/>
          </p:cNvPicPr>
          <p:nvPr/>
        </p:nvPicPr>
        <p:blipFill>
          <a:blip r:embed="rId3"/>
          <a:srcRect/>
          <a:stretch>
            <a:fillRect/>
          </a:stretch>
        </p:blipFill>
        <p:spPr bwMode="auto">
          <a:xfrm>
            <a:off x="1103246" y="2070100"/>
            <a:ext cx="8659879" cy="3214169"/>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b="1" dirty="0" smtClean="0">
                <a:solidFill>
                  <a:schemeClr val="accent2"/>
                </a:solidFill>
                <a:latin typeface="Arial"/>
                <a:ea typeface="Arial"/>
                <a:cs typeface="Arial"/>
                <a:sym typeface="Arial"/>
              </a:rPr>
              <a:t/>
            </a:r>
            <a:br>
              <a:rPr lang="en-US" b="1" dirty="0" smtClean="0">
                <a:solidFill>
                  <a:schemeClr val="accent2"/>
                </a:solidFill>
                <a:latin typeface="Arial"/>
                <a:ea typeface="Arial"/>
                <a:cs typeface="Arial"/>
                <a:sym typeface="Arial"/>
              </a:rPr>
            </a:br>
            <a:r>
              <a:rPr lang="en-US" dirty="0" smtClean="0">
                <a:sym typeface="Arial"/>
              </a:rPr>
              <a:t>Simple Addressing Mode</a:t>
            </a:r>
            <a:r>
              <a:rPr lang="en-US" b="1" dirty="0" smtClean="0">
                <a:solidFill>
                  <a:schemeClr val="accent2"/>
                </a:solidFill>
                <a:latin typeface="Arial"/>
                <a:ea typeface="Arial"/>
                <a:cs typeface="Arial"/>
                <a:sym typeface="Arial"/>
              </a:rPr>
              <a:t/>
            </a:r>
            <a:br>
              <a:rPr lang="en-US" b="1" dirty="0" smtClean="0">
                <a:solidFill>
                  <a:schemeClr val="accent2"/>
                </a:solidFill>
                <a:latin typeface="Arial"/>
                <a:ea typeface="Arial"/>
                <a:cs typeface="Arial"/>
                <a:sym typeface="Aria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nSpc>
                <a:spcPct val="100000"/>
              </a:lnSpc>
              <a:spcBef>
                <a:spcPts val="0"/>
              </a:spcBef>
              <a:buSzPts val="2800"/>
              <a:buNone/>
            </a:pPr>
            <a:r>
              <a:rPr lang="en-US" sz="2000" dirty="0" smtClean="0">
                <a:latin typeface="Arial"/>
                <a:ea typeface="Arial"/>
                <a:cs typeface="Arial"/>
                <a:sym typeface="Arial"/>
              </a:rPr>
              <a:t>Add  #X, R1, R2</a:t>
            </a:r>
          </a:p>
          <a:p>
            <a:pPr marL="0" lvl="0" indent="0">
              <a:lnSpc>
                <a:spcPct val="100000"/>
              </a:lnSpc>
              <a:spcBef>
                <a:spcPts val="0"/>
              </a:spcBef>
              <a:buSzPts val="2800"/>
              <a:buNone/>
            </a:pPr>
            <a:r>
              <a:rPr lang="en-US" sz="2000" dirty="0" smtClean="0">
                <a:latin typeface="Arial"/>
                <a:ea typeface="Arial"/>
                <a:cs typeface="Arial"/>
                <a:sym typeface="Arial"/>
              </a:rPr>
              <a:t>Load  (R2), R2</a:t>
            </a:r>
          </a:p>
          <a:p>
            <a:pPr marL="0" lvl="0" indent="0">
              <a:lnSpc>
                <a:spcPct val="100000"/>
              </a:lnSpc>
              <a:spcBef>
                <a:spcPts val="0"/>
              </a:spcBef>
              <a:buSzPts val="2800"/>
              <a:buNone/>
            </a:pPr>
            <a:r>
              <a:rPr lang="en-US" sz="2000" dirty="0" smtClean="0">
                <a:latin typeface="Arial"/>
                <a:ea typeface="Arial"/>
                <a:cs typeface="Arial"/>
                <a:sym typeface="Arial"/>
              </a:rPr>
              <a:t>Load  (R2), R2</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95</a:t>
            </a:fld>
            <a:endParaRPr/>
          </a:p>
        </p:txBody>
      </p:sp>
      <p:pic>
        <p:nvPicPr>
          <p:cNvPr id="2050" name="Picture 2"/>
          <p:cNvPicPr>
            <a:picLocks noChangeAspect="1" noChangeArrowheads="1"/>
          </p:cNvPicPr>
          <p:nvPr/>
        </p:nvPicPr>
        <p:blipFill>
          <a:blip r:embed="rId3"/>
          <a:srcRect/>
          <a:stretch>
            <a:fillRect/>
          </a:stretch>
        </p:blipFill>
        <p:spPr bwMode="auto">
          <a:xfrm>
            <a:off x="2137927" y="2489351"/>
            <a:ext cx="8671243" cy="3393426"/>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just">
              <a:lnSpc>
                <a:spcPct val="100000"/>
              </a:lnSpc>
              <a:spcBef>
                <a:spcPts val="0"/>
              </a:spcBef>
              <a:buSzPts val="2800"/>
            </a:pPr>
            <a:r>
              <a:rPr lang="en-US" sz="2000" dirty="0" smtClean="0">
                <a:latin typeface="Arial"/>
                <a:ea typeface="Arial"/>
                <a:cs typeface="Arial"/>
                <a:sym typeface="Arial"/>
              </a:rPr>
              <a:t> In a pipelined processor, complex addressing modes do                                                                 </a:t>
            </a:r>
          </a:p>
          <a:p>
            <a:pPr marL="0" lvl="0" indent="0" algn="just">
              <a:lnSpc>
                <a:spcPct val="100000"/>
              </a:lnSpc>
              <a:spcBef>
                <a:spcPts val="0"/>
              </a:spcBef>
              <a:buSzPts val="2800"/>
              <a:buNone/>
            </a:pPr>
            <a:r>
              <a:rPr lang="en-US" sz="2000" dirty="0" smtClean="0">
                <a:latin typeface="Arial"/>
                <a:ea typeface="Arial"/>
                <a:cs typeface="Arial"/>
                <a:sym typeface="Arial"/>
              </a:rPr>
              <a:t>    not necessarily lead to faster execution.</a:t>
            </a:r>
          </a:p>
          <a:p>
            <a:pPr marL="0" lvl="0" indent="-177800" algn="just">
              <a:lnSpc>
                <a:spcPct val="100000"/>
              </a:lnSpc>
              <a:spcBef>
                <a:spcPts val="0"/>
              </a:spcBef>
              <a:buSzPts val="2800"/>
            </a:pPr>
            <a:r>
              <a:rPr lang="en-US" sz="2000" b="1" dirty="0" smtClean="0">
                <a:latin typeface="Arial"/>
                <a:ea typeface="Arial"/>
                <a:cs typeface="Arial"/>
                <a:sym typeface="Arial"/>
              </a:rPr>
              <a:t>  Advantage: </a:t>
            </a:r>
            <a:r>
              <a:rPr lang="en-US" sz="2000" dirty="0" smtClean="0">
                <a:latin typeface="Arial"/>
                <a:ea typeface="Arial"/>
                <a:cs typeface="Arial"/>
                <a:sym typeface="Arial"/>
              </a:rPr>
              <a:t>reducing the number of instructions /     </a:t>
            </a:r>
          </a:p>
          <a:p>
            <a:pPr marL="0" lvl="0" indent="0" algn="just">
              <a:lnSpc>
                <a:spcPct val="100000"/>
              </a:lnSpc>
              <a:spcBef>
                <a:spcPts val="0"/>
              </a:spcBef>
              <a:buSzPts val="2800"/>
              <a:buNone/>
            </a:pPr>
            <a:r>
              <a:rPr lang="en-US" sz="2000" dirty="0" smtClean="0">
                <a:latin typeface="Arial"/>
                <a:ea typeface="Arial"/>
                <a:cs typeface="Arial"/>
                <a:sym typeface="Arial"/>
              </a:rPr>
              <a:t>    program space</a:t>
            </a:r>
          </a:p>
          <a:p>
            <a:pPr marL="0" lvl="0" indent="-177800" algn="just">
              <a:lnSpc>
                <a:spcPct val="100000"/>
              </a:lnSpc>
              <a:spcBef>
                <a:spcPts val="0"/>
              </a:spcBef>
              <a:buSzPts val="2800"/>
            </a:pPr>
            <a:r>
              <a:rPr lang="en-US" sz="2000" dirty="0" smtClean="0">
                <a:latin typeface="Arial"/>
                <a:ea typeface="Arial"/>
                <a:cs typeface="Arial"/>
                <a:sym typeface="Arial"/>
              </a:rPr>
              <a:t>  </a:t>
            </a:r>
            <a:r>
              <a:rPr lang="en-US" sz="2000" b="1" dirty="0" smtClean="0">
                <a:latin typeface="Arial"/>
                <a:ea typeface="Arial"/>
                <a:cs typeface="Arial"/>
                <a:sym typeface="Arial"/>
              </a:rPr>
              <a:t>Disadvantage: </a:t>
            </a:r>
            <a:r>
              <a:rPr lang="en-US" sz="2000" dirty="0" smtClean="0">
                <a:latin typeface="Arial"/>
                <a:ea typeface="Arial"/>
                <a:cs typeface="Arial"/>
                <a:sym typeface="Arial"/>
              </a:rPr>
              <a:t>cause pipeline to stall / more hardware </a:t>
            </a:r>
          </a:p>
          <a:p>
            <a:pPr marL="0" lvl="0" indent="0" algn="just">
              <a:lnSpc>
                <a:spcPct val="100000"/>
              </a:lnSpc>
              <a:spcBef>
                <a:spcPts val="0"/>
              </a:spcBef>
              <a:buSzPts val="2800"/>
              <a:buNone/>
            </a:pPr>
            <a:r>
              <a:rPr lang="en-US" sz="2000" dirty="0" smtClean="0">
                <a:latin typeface="Arial"/>
                <a:ea typeface="Arial"/>
                <a:cs typeface="Arial"/>
                <a:sym typeface="Arial"/>
              </a:rPr>
              <a:t>    to decode / not convenient for compiler to work with</a:t>
            </a:r>
          </a:p>
          <a:p>
            <a:pPr marL="0" lvl="0" indent="-177800" algn="just">
              <a:lnSpc>
                <a:spcPct val="100000"/>
              </a:lnSpc>
              <a:spcBef>
                <a:spcPts val="0"/>
              </a:spcBef>
              <a:buSzPts val="2800"/>
            </a:pPr>
            <a:r>
              <a:rPr lang="en-US" sz="2000" dirty="0" smtClean="0">
                <a:latin typeface="Arial"/>
                <a:ea typeface="Arial"/>
                <a:cs typeface="Arial"/>
                <a:sym typeface="Arial"/>
              </a:rPr>
              <a:t>  </a:t>
            </a:r>
            <a:r>
              <a:rPr lang="en-US" sz="2000" b="1" dirty="0" smtClean="0">
                <a:latin typeface="Arial"/>
                <a:ea typeface="Arial"/>
                <a:cs typeface="Arial"/>
                <a:sym typeface="Arial"/>
              </a:rPr>
              <a:t>Conclusion</a:t>
            </a:r>
            <a:r>
              <a:rPr lang="en-US" sz="2000" dirty="0" smtClean="0">
                <a:latin typeface="Arial"/>
                <a:ea typeface="Arial"/>
                <a:cs typeface="Arial"/>
                <a:sym typeface="Arial"/>
              </a:rPr>
              <a:t>: complex addressing modes are not suitable </a:t>
            </a:r>
          </a:p>
          <a:p>
            <a:pPr marL="0" lvl="0" indent="0" algn="just">
              <a:lnSpc>
                <a:spcPct val="100000"/>
              </a:lnSpc>
              <a:spcBef>
                <a:spcPts val="0"/>
              </a:spcBef>
              <a:buSzPts val="2800"/>
              <a:buNone/>
            </a:pPr>
            <a:r>
              <a:rPr lang="en-US" sz="2000" dirty="0" smtClean="0">
                <a:latin typeface="Arial"/>
                <a:ea typeface="Arial"/>
                <a:cs typeface="Arial"/>
                <a:sym typeface="Arial"/>
              </a:rPr>
              <a:t>    for pipelined execution.</a:t>
            </a:r>
          </a:p>
          <a:p>
            <a:pPr marL="0" lvl="0" indent="0" algn="just">
              <a:lnSpc>
                <a:spcPct val="100000"/>
              </a:lnSpc>
              <a:spcBef>
                <a:spcPts val="0"/>
              </a:spcBef>
              <a:buSzPts val="2800"/>
              <a:buNone/>
            </a:pPr>
            <a:endParaRPr lang="en-IN" sz="2000" dirty="0" smtClean="0">
              <a:latin typeface="Arial"/>
              <a:ea typeface="Palatino Linotype"/>
              <a:cs typeface="Arial"/>
              <a:sym typeface="Arial"/>
            </a:endParaRPr>
          </a:p>
          <a:p>
            <a:pPr marL="0" lvl="0" indent="-177800" algn="just">
              <a:lnSpc>
                <a:spcPct val="100000"/>
              </a:lnSpc>
              <a:spcBef>
                <a:spcPts val="0"/>
              </a:spcBef>
              <a:buSzPts val="2800"/>
            </a:pPr>
            <a:r>
              <a:rPr lang="en-US" sz="2000" dirty="0" smtClean="0">
                <a:latin typeface="Arial"/>
                <a:ea typeface="Arial"/>
                <a:cs typeface="Arial"/>
                <a:sym typeface="Arial"/>
              </a:rPr>
              <a:t> Good addressing modes should have:</a:t>
            </a:r>
          </a:p>
          <a:p>
            <a:pPr marL="0" lvl="0" indent="0" algn="just">
              <a:lnSpc>
                <a:spcPct val="100000"/>
              </a:lnSpc>
              <a:spcBef>
                <a:spcPts val="0"/>
              </a:spcBef>
              <a:buSzPts val="2800"/>
              <a:buNone/>
            </a:pPr>
            <a:r>
              <a:rPr lang="en-US" sz="2000" dirty="0" smtClean="0">
                <a:latin typeface="Arial"/>
                <a:ea typeface="Arial"/>
                <a:cs typeface="Arial"/>
                <a:sym typeface="Arial"/>
              </a:rPr>
              <a:t>	- Access to an operand does not require more than one access to the memory</a:t>
            </a:r>
          </a:p>
          <a:p>
            <a:pPr marL="0" lvl="0" indent="0" algn="just">
              <a:lnSpc>
                <a:spcPct val="100000"/>
              </a:lnSpc>
              <a:spcBef>
                <a:spcPts val="0"/>
              </a:spcBef>
              <a:buSzPts val="2800"/>
              <a:buNone/>
            </a:pPr>
            <a:r>
              <a:rPr lang="en-US" sz="2000" dirty="0" smtClean="0">
                <a:latin typeface="Arial"/>
                <a:ea typeface="Arial"/>
                <a:cs typeface="Arial"/>
                <a:sym typeface="Arial"/>
              </a:rPr>
              <a:t>	- Only load and store instruction access memory operands</a:t>
            </a:r>
          </a:p>
          <a:p>
            <a:pPr marL="0" lvl="0" indent="0" algn="just">
              <a:lnSpc>
                <a:spcPct val="100000"/>
              </a:lnSpc>
              <a:spcBef>
                <a:spcPts val="0"/>
              </a:spcBef>
              <a:buSzPts val="2800"/>
              <a:buNone/>
            </a:pPr>
            <a:r>
              <a:rPr lang="en-US" sz="2000" dirty="0" smtClean="0">
                <a:latin typeface="Arial"/>
                <a:ea typeface="Arial"/>
                <a:cs typeface="Arial"/>
                <a:sym typeface="Arial"/>
              </a:rPr>
              <a:t>	- The addressing modes used do not have side effects</a:t>
            </a:r>
          </a:p>
          <a:p>
            <a:pPr marL="0" lvl="0" indent="-177800" algn="just">
              <a:lnSpc>
                <a:spcPct val="100000"/>
              </a:lnSpc>
              <a:spcBef>
                <a:spcPts val="0"/>
              </a:spcBef>
              <a:buSzPts val="2800"/>
            </a:pPr>
            <a:r>
              <a:rPr lang="en-US" sz="2000" dirty="0" smtClean="0">
                <a:latin typeface="Arial"/>
                <a:ea typeface="Arial"/>
                <a:cs typeface="Arial"/>
                <a:sym typeface="Arial"/>
              </a:rPr>
              <a:t>  Register, register indirect, index</a:t>
            </a: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smtClean="0"/>
              <a:t>Conditional Codes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just">
              <a:lnSpc>
                <a:spcPct val="100000"/>
              </a:lnSpc>
              <a:spcBef>
                <a:spcPts val="0"/>
              </a:spcBef>
              <a:buSzPts val="2800"/>
            </a:pPr>
            <a:r>
              <a:rPr lang="en-US" sz="2000" dirty="0" smtClean="0">
                <a:latin typeface="Arial"/>
                <a:ea typeface="Arial"/>
                <a:cs typeface="Arial"/>
                <a:sym typeface="Arial"/>
              </a:rPr>
              <a:t> If an optimizing compiler attempts to reorder instruction to avoid stalling the pipeline when branches or data dependencies between successive instructions occur, it must ensure that reordering does not cause a change in the outcome of a computation.</a:t>
            </a:r>
          </a:p>
          <a:p>
            <a:pPr marL="0" lvl="0" indent="-177800" algn="just">
              <a:lnSpc>
                <a:spcPct val="100000"/>
              </a:lnSpc>
              <a:spcBef>
                <a:spcPts val="0"/>
              </a:spcBef>
              <a:buSzPts val="2800"/>
            </a:pPr>
            <a:r>
              <a:rPr lang="en-US" sz="2000" dirty="0" smtClean="0">
                <a:latin typeface="Arial"/>
                <a:ea typeface="Arial"/>
                <a:cs typeface="Arial"/>
                <a:sym typeface="Arial"/>
              </a:rPr>
              <a:t>  The dependency introduced by the condition-code flags reduces the flexibility available for the compiler to reorder instructions.</a:t>
            </a: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97</a:t>
            </a:fld>
            <a:endParaRPr/>
          </a:p>
        </p:txBody>
      </p:sp>
      <p:pic>
        <p:nvPicPr>
          <p:cNvPr id="3074" name="Picture 2"/>
          <p:cNvPicPr>
            <a:picLocks noChangeAspect="1" noChangeArrowheads="1"/>
          </p:cNvPicPr>
          <p:nvPr/>
        </p:nvPicPr>
        <p:blipFill>
          <a:blip r:embed="rId3"/>
          <a:srcRect/>
          <a:stretch>
            <a:fillRect/>
          </a:stretch>
        </p:blipFill>
        <p:spPr bwMode="auto">
          <a:xfrm>
            <a:off x="2891106" y="2935706"/>
            <a:ext cx="3346892" cy="3270316"/>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Codes</a:t>
            </a:r>
            <a:endParaRPr lang="en-US" dirty="0"/>
          </a:p>
        </p:txBody>
      </p:sp>
      <p:sp>
        <p:nvSpPr>
          <p:cNvPr id="3" name="Text Placeholder 2"/>
          <p:cNvSpPr>
            <a:spLocks noGrp="1"/>
          </p:cNvSpPr>
          <p:nvPr>
            <p:ph type="body" idx="1"/>
          </p:nvPr>
        </p:nvSpPr>
        <p:spPr/>
        <p:txBody>
          <a:bodyPr>
            <a:normAutofit/>
          </a:bodyPr>
          <a:lstStyle/>
          <a:p>
            <a:pPr marL="0" lvl="0" indent="0" algn="just">
              <a:lnSpc>
                <a:spcPct val="100000"/>
              </a:lnSpc>
              <a:spcBef>
                <a:spcPts val="0"/>
              </a:spcBef>
              <a:buSzPts val="2800"/>
              <a:buNone/>
            </a:pPr>
            <a:r>
              <a:rPr lang="en-US" sz="2200" dirty="0" smtClean="0">
                <a:latin typeface="Arial"/>
                <a:ea typeface="Arial"/>
                <a:cs typeface="Arial"/>
                <a:sym typeface="Arial"/>
              </a:rPr>
              <a:t>Two conclusion:</a:t>
            </a:r>
          </a:p>
          <a:p>
            <a:pPr marL="0" lvl="0" indent="-177800" algn="just">
              <a:lnSpc>
                <a:spcPct val="100000"/>
              </a:lnSpc>
              <a:spcBef>
                <a:spcPts val="0"/>
              </a:spcBef>
              <a:buSzPts val="2800"/>
              <a:buFont typeface="Noto Sans Symbols"/>
              <a:buChar char="⮚"/>
            </a:pPr>
            <a:r>
              <a:rPr lang="en-US" sz="2200" dirty="0" smtClean="0">
                <a:latin typeface="Arial"/>
                <a:ea typeface="Arial"/>
                <a:cs typeface="Arial"/>
                <a:sym typeface="Arial"/>
              </a:rPr>
              <a:t>  To provide flexibility in reordering instructions, the condition-code flags should be affected by as few instruction as possible. </a:t>
            </a:r>
          </a:p>
          <a:p>
            <a:pPr marL="0" lvl="0" indent="0" algn="just">
              <a:lnSpc>
                <a:spcPct val="100000"/>
              </a:lnSpc>
              <a:spcBef>
                <a:spcPts val="0"/>
              </a:spcBef>
              <a:buSzPts val="2800"/>
              <a:buNone/>
            </a:pPr>
            <a:endParaRPr lang="en-US" sz="2200" dirty="0" smtClean="0">
              <a:latin typeface="Arial"/>
              <a:ea typeface="Arial"/>
              <a:cs typeface="Arial"/>
              <a:sym typeface="Arial"/>
            </a:endParaRPr>
          </a:p>
          <a:p>
            <a:pPr marL="0" lvl="0" indent="-177800" algn="just">
              <a:lnSpc>
                <a:spcPct val="100000"/>
              </a:lnSpc>
              <a:spcBef>
                <a:spcPts val="0"/>
              </a:spcBef>
              <a:buSzPts val="2800"/>
              <a:buFont typeface="Noto Sans Symbols"/>
              <a:buChar char="⮚"/>
            </a:pPr>
            <a:r>
              <a:rPr lang="en-US" sz="2200" dirty="0" smtClean="0">
                <a:latin typeface="Arial"/>
                <a:ea typeface="Arial"/>
                <a:cs typeface="Arial"/>
                <a:sym typeface="Arial"/>
              </a:rPr>
              <a:t>  The compiler should be able to specify in which instructions of a program the condition codes are affected and in which they are not.</a:t>
            </a:r>
          </a:p>
          <a:p>
            <a:endParaRPr lang="en-US" sz="22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98</a:t>
            </a:fld>
            <a:endParaRPr lang="en-US"/>
          </a:p>
        </p:txBody>
      </p:sp>
      <p:sp>
        <p:nvSpPr>
          <p:cNvPr id="5" name="Footer Placeholder 4"/>
          <p:cNvSpPr>
            <a:spLocks noGrp="1"/>
          </p:cNvSpPr>
          <p:nvPr>
            <p:ph type="ftr" idx="11"/>
          </p:nvPr>
        </p:nvSpPr>
        <p:spPr/>
        <p:txBody>
          <a:bodyPr/>
          <a:lstStyle/>
          <a:p>
            <a:r>
              <a:rPr lang="en-US" smtClean="0"/>
              <a:t>21CSS201T - COA               Prepared by DSBS Department</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ctr">
              <a:lnSpc>
                <a:spcPct val="100000"/>
              </a:lnSpc>
              <a:spcBef>
                <a:spcPts val="0"/>
              </a:spcBef>
              <a:buSzPts val="2800"/>
              <a:buNone/>
            </a:pPr>
            <a:endParaRPr lang="en-IN" sz="2000" dirty="0" smtClean="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smtClean="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smtClean="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smtClean="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smtClean="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smtClean="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smtClean="0">
              <a:latin typeface="Palatino Linotype"/>
              <a:ea typeface="Palatino Linotype"/>
              <a:cs typeface="Palatino Linotype"/>
              <a:sym typeface="Palatino Linotype"/>
            </a:endParaRPr>
          </a:p>
          <a:p>
            <a:pPr marL="0" lvl="0" indent="-177800" algn="ctr">
              <a:lnSpc>
                <a:spcPct val="100000"/>
              </a:lnSpc>
              <a:spcBef>
                <a:spcPts val="0"/>
              </a:spcBef>
              <a:buSzPts val="2800"/>
              <a:buNone/>
            </a:pPr>
            <a:r>
              <a:rPr lang="en-IN" sz="5400" dirty="0" smtClean="0">
                <a:latin typeface="Monotype Corsiva" pitchFamily="66" charset="0"/>
                <a:ea typeface="Palatino Linotype"/>
                <a:cs typeface="Palatino Linotype"/>
                <a:sym typeface="Palatino Linotype"/>
              </a:rPr>
              <a:t>Thank You</a:t>
            </a:r>
            <a:endParaRPr sz="5400" dirty="0">
              <a:latin typeface="Monotype Corsiva" pitchFamily="66" charset="0"/>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mtClean="0"/>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7062</TotalTime>
  <Words>5935</Words>
  <Application>Microsoft Office PowerPoint</Application>
  <PresentationFormat>Custom</PresentationFormat>
  <Paragraphs>1161</Paragraphs>
  <Slides>99</Slides>
  <Notes>98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Arial</vt:lpstr>
      <vt:lpstr>Calibri</vt:lpstr>
      <vt:lpstr>Palatino Linotype</vt:lpstr>
      <vt:lpstr>Noto Sans Symbols</vt:lpstr>
      <vt:lpstr>Open Sans</vt:lpstr>
      <vt:lpstr>Arial Black</vt:lpstr>
      <vt:lpstr>Times New Roman</vt:lpstr>
      <vt:lpstr>Monotype Corsiva</vt:lpstr>
      <vt:lpstr>Office Theme</vt:lpstr>
      <vt:lpstr>   21CSS201T COMPUTER ORGANIZATION AND ARCHITECTURE  UNIT-4 </vt:lpstr>
      <vt:lpstr>Contents</vt:lpstr>
      <vt:lpstr>Overview </vt:lpstr>
      <vt:lpstr>Fundamental Concepts </vt:lpstr>
      <vt:lpstr>Executing an Instruction</vt:lpstr>
      <vt:lpstr>Processor Organization</vt:lpstr>
      <vt:lpstr>Executing an Instruction</vt:lpstr>
      <vt:lpstr>Single Bus Organization</vt:lpstr>
      <vt:lpstr>Single Bus Organization - contd.</vt:lpstr>
      <vt:lpstr>Single Bus Organization - contd.</vt:lpstr>
      <vt:lpstr>Single Bus Organization - contd.</vt:lpstr>
      <vt:lpstr>Register Transfers</vt:lpstr>
      <vt:lpstr>Data Transfer Between Two Registers</vt:lpstr>
      <vt:lpstr>Input and Output Gating for Registers</vt:lpstr>
      <vt:lpstr>Input and Output Gating for One Register Bit</vt:lpstr>
      <vt:lpstr>Input and Output Gating for One Register Bit - contd</vt:lpstr>
      <vt:lpstr>2. Performing an ALU Operation</vt:lpstr>
      <vt:lpstr>ALU Operation - contd</vt:lpstr>
      <vt:lpstr>3.Fetching a Word from Memory</vt:lpstr>
      <vt:lpstr>Fetching a Word - contd.</vt:lpstr>
      <vt:lpstr>Timing</vt:lpstr>
      <vt:lpstr>4.Storing a Word from Memory</vt:lpstr>
      <vt:lpstr>Execution of a Complete Instruction</vt:lpstr>
      <vt:lpstr>Execution of a Complete Instruction</vt:lpstr>
      <vt:lpstr>Execution of Branch Instruction</vt:lpstr>
      <vt:lpstr>Execution of Branch Instruction</vt:lpstr>
      <vt:lpstr>Slide 27</vt:lpstr>
      <vt:lpstr>Multibus Architecture</vt:lpstr>
      <vt:lpstr>Multi-Bus Organization</vt:lpstr>
      <vt:lpstr>Slide 30</vt:lpstr>
      <vt:lpstr>Input Output Specifications</vt:lpstr>
      <vt:lpstr>Execution of the Statement  “Add R4 R5 R6” in multibus environment</vt:lpstr>
      <vt:lpstr>Control Unit Signals</vt:lpstr>
      <vt:lpstr>Hardwired Control</vt:lpstr>
      <vt:lpstr>Hardwired Control</vt:lpstr>
      <vt:lpstr>Slide 36</vt:lpstr>
      <vt:lpstr>Control Sequences for “Add (R3), R1” in a single bus architecture</vt:lpstr>
      <vt:lpstr>Control Sequences for Unconditional Branch in a single bus architecture</vt:lpstr>
      <vt:lpstr>Logic Function for signal ZIN</vt:lpstr>
      <vt:lpstr>Logic Function for signal END</vt:lpstr>
      <vt:lpstr>END and RUN signals</vt:lpstr>
      <vt:lpstr>Microprogrammed Control</vt:lpstr>
      <vt:lpstr>Control Word</vt:lpstr>
      <vt:lpstr>Sample micro instructions for the listing </vt:lpstr>
      <vt:lpstr>Control words/Microroutines/Control store</vt:lpstr>
      <vt:lpstr>Basic organization of microprogrammed control unit</vt:lpstr>
      <vt:lpstr>Status Code and External Inputs</vt:lpstr>
      <vt:lpstr>Branching in Microinstructions </vt:lpstr>
      <vt:lpstr>Changes in starting address generator</vt:lpstr>
      <vt:lpstr>Micrprogammed Control Unit</vt:lpstr>
      <vt:lpstr>Reducing the size of the microinstructions</vt:lpstr>
      <vt:lpstr>Slide 52</vt:lpstr>
      <vt:lpstr>Basic Concepts of pipelining</vt:lpstr>
      <vt:lpstr>Basic idea of Instruction Pipelining</vt:lpstr>
      <vt:lpstr>Slide 55</vt:lpstr>
      <vt:lpstr>2 stage pipeline</vt:lpstr>
      <vt:lpstr>2 stage pipeline</vt:lpstr>
      <vt:lpstr>Hardware organization for 4 stage pipeline</vt:lpstr>
      <vt:lpstr>Execution of instruction in 4 stage pipeline</vt:lpstr>
      <vt:lpstr>4- stage pipeline</vt:lpstr>
      <vt:lpstr>Role of cache memory in Pipelining</vt:lpstr>
      <vt:lpstr>Pipeline Performance</vt:lpstr>
      <vt:lpstr>Instruction Execution steps in successive clock cycles</vt:lpstr>
      <vt:lpstr>Pipeline stall caused by cache miss in F2</vt:lpstr>
      <vt:lpstr>Slide 65</vt:lpstr>
      <vt:lpstr>The Major Hurdle of Pipelining—Pipeline Hazards</vt:lpstr>
      <vt:lpstr>Structural Hazards</vt:lpstr>
      <vt:lpstr>Slide 68</vt:lpstr>
      <vt:lpstr>Load x(r1),r2</vt:lpstr>
      <vt:lpstr>Data Hazards</vt:lpstr>
      <vt:lpstr>Slide 71</vt:lpstr>
      <vt:lpstr>Minimizing Data Hazard Stalls by Forwarding</vt:lpstr>
      <vt:lpstr>Data Hazards Requiring Stalls</vt:lpstr>
      <vt:lpstr>Slide 74</vt:lpstr>
      <vt:lpstr>Instruction Hazards</vt:lpstr>
      <vt:lpstr> Unconditional Branches </vt:lpstr>
      <vt:lpstr> Unconditional Branches </vt:lpstr>
      <vt:lpstr> Branch Timing </vt:lpstr>
      <vt:lpstr>Slide 79</vt:lpstr>
      <vt:lpstr>Slide 80</vt:lpstr>
      <vt:lpstr>Instruction Queue and Prefetching</vt:lpstr>
      <vt:lpstr>Instruction Queue and Prefetching</vt:lpstr>
      <vt:lpstr> Conditional Branches </vt:lpstr>
      <vt:lpstr> Delayed Branch </vt:lpstr>
      <vt:lpstr>Delayed Branch</vt:lpstr>
      <vt:lpstr> Branch Prediction </vt:lpstr>
      <vt:lpstr>Incorrect Predicted Branch</vt:lpstr>
      <vt:lpstr>Types of branch prediction</vt:lpstr>
      <vt:lpstr>Branch Prediction Algorithm</vt:lpstr>
      <vt:lpstr> 4 State Algorithm</vt:lpstr>
      <vt:lpstr> 4 State Algorithm</vt:lpstr>
      <vt:lpstr> Influence on Instruction Sets </vt:lpstr>
      <vt:lpstr>Addressing Modes</vt:lpstr>
      <vt:lpstr> Complex Addressing Mode </vt:lpstr>
      <vt:lpstr> Simple Addressing Mode </vt:lpstr>
      <vt:lpstr>Slide 96</vt:lpstr>
      <vt:lpstr>Conditional Codes</vt:lpstr>
      <vt:lpstr>Conditional Codes</vt:lpstr>
      <vt:lpstr>Slide 99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21CSS201T COMPUTER ORGANIZATION AND ARCHITECTURE  UNIT-4 Topic : Basic Processing Unit, ALU Operations, Instruction Execution, Branch Instruction</dc:title>
  <dc:creator>srividhya</dc:creator>
  <cp:lastModifiedBy>srividhya</cp:lastModifiedBy>
  <cp:revision>13</cp:revision>
  <dcterms:modified xsi:type="dcterms:W3CDTF">2023-09-15T04:54:06Z</dcterms:modified>
</cp:coreProperties>
</file>