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Lst>
  <p:sldSz cy="6858000" cx="9144000"/>
  <p:notesSz cx="6881800" cy="9296400"/>
  <p:embeddedFontLst>
    <p:embeddedFont>
      <p:font typeface="Kaushan Script"/>
      <p:regular r:id="rId170"/>
    </p:embeddedFont>
    <p:embeddedFont>
      <p:font typeface="Helvetica Neue"/>
      <p:regular r:id="rId171"/>
      <p:bold r:id="rId172"/>
      <p:italic r:id="rId173"/>
      <p:boldItalic r:id="rId174"/>
    </p:embeddedFont>
    <p:embeddedFont>
      <p:font typeface="Sigmar One"/>
      <p:regular r:id="rId1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16">
          <p15:clr>
            <a:srgbClr val="000000"/>
          </p15:clr>
        </p15:guide>
        <p15:guide id="2" pos="440">
          <p15:clr>
            <a:srgbClr val="000000"/>
          </p15:clr>
        </p15:guide>
      </p15:sldGuideLst>
    </p:ext>
    <p:ext uri="{2D200454-40CA-4A62-9FC3-DE9A4176ACB9}">
      <p15:notesGuideLst>
        <p15:guide id="1" orient="horz" pos="2928">
          <p15:clr>
            <a:srgbClr val="000000"/>
          </p15:clr>
        </p15:guide>
        <p15:guide id="2" pos="2167">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16" orient="horz"/>
        <p:guide pos="440"/>
      </p:guideLst>
    </p:cSldViewPr>
  </p:slideViewPr>
  <p:notesViewPr>
    <p:cSldViewPr snapToGrid="0">
      <p:cViewPr varScale="1">
        <p:scale>
          <a:sx n="100" d="100"/>
          <a:sy n="100" d="100"/>
        </p:scale>
        <p:origin x="0" y="0"/>
      </p:cViewPr>
      <p:guideLst>
        <p:guide pos="2928" orient="horz"/>
        <p:guide pos="2167"/>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175" Type="http://schemas.openxmlformats.org/officeDocument/2006/relationships/font" Target="fonts/SigmarOne-regular.fntdata"/><Relationship Id="rId39" Type="http://schemas.openxmlformats.org/officeDocument/2006/relationships/slide" Target="slides/slide33.xml"/><Relationship Id="rId174" Type="http://schemas.openxmlformats.org/officeDocument/2006/relationships/font" Target="fonts/HelveticaNeue-boldItalic.fntdata"/><Relationship Id="rId38" Type="http://schemas.openxmlformats.org/officeDocument/2006/relationships/slide" Target="slides/slide32.xml"/><Relationship Id="rId173" Type="http://schemas.openxmlformats.org/officeDocument/2006/relationships/font" Target="fonts/HelveticaNeue-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slideMaster" Target="slideMasters/slideMaster1.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2.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font" Target="fonts/HelveticaNeue-bold.fntdata"/><Relationship Id="rId65" Type="http://schemas.openxmlformats.org/officeDocument/2006/relationships/slide" Target="slides/slide59.xml"/><Relationship Id="rId171" Type="http://schemas.openxmlformats.org/officeDocument/2006/relationships/font" Target="fonts/HelveticaNeue-regular.fntdata"/><Relationship Id="rId68" Type="http://schemas.openxmlformats.org/officeDocument/2006/relationships/slide" Target="slides/slide62.xml"/><Relationship Id="rId170" Type="http://schemas.openxmlformats.org/officeDocument/2006/relationships/font" Target="fonts/KaushanScript-regular.fntdata"/><Relationship Id="rId67" Type="http://schemas.openxmlformats.org/officeDocument/2006/relationships/slide" Target="slides/slide61.xml"/><Relationship Id="rId60" Type="http://schemas.openxmlformats.org/officeDocument/2006/relationships/slide" Target="slides/slide54.xml"/><Relationship Id="rId165" Type="http://schemas.openxmlformats.org/officeDocument/2006/relationships/slide" Target="slides/slide159.xml"/><Relationship Id="rId69" Type="http://schemas.openxmlformats.org/officeDocument/2006/relationships/slide" Target="slides/slide63.xml"/><Relationship Id="rId164" Type="http://schemas.openxmlformats.org/officeDocument/2006/relationships/slide" Target="slides/slide158.xml"/><Relationship Id="rId163" Type="http://schemas.openxmlformats.org/officeDocument/2006/relationships/slide" Target="slides/slide157.xml"/><Relationship Id="rId162" Type="http://schemas.openxmlformats.org/officeDocument/2006/relationships/slide" Target="slides/slide156.xml"/><Relationship Id="rId169" Type="http://schemas.openxmlformats.org/officeDocument/2006/relationships/slide" Target="slides/slide163.xml"/><Relationship Id="rId168" Type="http://schemas.openxmlformats.org/officeDocument/2006/relationships/slide" Target="slides/slide162.xml"/><Relationship Id="rId167" Type="http://schemas.openxmlformats.org/officeDocument/2006/relationships/slide" Target="slides/slide161.xml"/><Relationship Id="rId166" Type="http://schemas.openxmlformats.org/officeDocument/2006/relationships/slide" Target="slides/slide160.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54" Type="http://schemas.openxmlformats.org/officeDocument/2006/relationships/slide" Target="slides/slide48.xml"/><Relationship Id="rId160" Type="http://schemas.openxmlformats.org/officeDocument/2006/relationships/slide" Target="slides/slide154.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81325" cy="463550"/>
          </a:xfrm>
          <a:prstGeom prst="rect">
            <a:avLst/>
          </a:prstGeom>
          <a:noFill/>
          <a:ln>
            <a:noFill/>
          </a:ln>
        </p:spPr>
        <p:txBody>
          <a:bodyPr anchorCtr="0" anchor="ctr" bIns="46200" lIns="92425" spcFirstLastPara="1" rIns="92425" wrap="square" tIns="462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4" name="Google Shape;4;n"/>
          <p:cNvSpPr txBox="1"/>
          <p:nvPr>
            <p:ph idx="10" type="dt"/>
          </p:nvPr>
        </p:nvSpPr>
        <p:spPr>
          <a:xfrm>
            <a:off x="3900487" y="0"/>
            <a:ext cx="2981325" cy="463550"/>
          </a:xfrm>
          <a:prstGeom prst="rect">
            <a:avLst/>
          </a:prstGeom>
          <a:noFill/>
          <a:ln>
            <a:noFill/>
          </a:ln>
        </p:spPr>
        <p:txBody>
          <a:bodyPr anchorCtr="0" anchor="ctr" bIns="46200" lIns="92425" spcFirstLastPara="1" rIns="92425" wrap="square" tIns="462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5" name="Google Shape;5;n"/>
          <p:cNvSpPr/>
          <p:nvPr>
            <p:ph idx="3"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832850"/>
            <a:ext cx="2981325" cy="463550"/>
          </a:xfrm>
          <a:prstGeom prst="rect">
            <a:avLst/>
          </a:prstGeom>
          <a:noFill/>
          <a:ln>
            <a:noFill/>
          </a:ln>
        </p:spPr>
        <p:txBody>
          <a:bodyPr anchorCtr="0" anchor="b" bIns="46200" lIns="92425" spcFirstLastPara="1" rIns="92425" wrap="square" tIns="462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8" name="Google Shape;8;n"/>
          <p:cNvSpPr txBox="1"/>
          <p:nvPr>
            <p:ph idx="12" type="sldNum"/>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 name="Google Shape;94;p1: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
        <p:nvSpPr>
          <p:cNvPr id="95" name="Google Shape;95;p1: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7" name="Google Shape;177;p10: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p100: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1027" name="Google Shape;1027;p100: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8" name="Google Shape;1028;p100: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p101: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1038" name="Google Shape;1038;p101: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9" name="Google Shape;1039;p101: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p102: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1048" name="Google Shape;1048;p102: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49" name="Google Shape;1049;p102: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p103:notes"/>
          <p:cNvSpPr txBox="1"/>
          <p:nvPr/>
        </p:nvSpPr>
        <p:spPr>
          <a:xfrm>
            <a:off x="3900487" y="8853487"/>
            <a:ext cx="3000375" cy="457200"/>
          </a:xfrm>
          <a:prstGeom prst="rect">
            <a:avLst/>
          </a:prstGeom>
          <a:noFill/>
          <a:ln>
            <a:noFill/>
          </a:ln>
        </p:spPr>
        <p:txBody>
          <a:bodyPr anchorCtr="0" anchor="b" bIns="45425" lIns="90875" spcFirstLastPara="1" rIns="90875" wrap="square" tIns="4542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1059" name="Google Shape;1059;p103: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0" name="Google Shape;1060;p103: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p104: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1069" name="Google Shape;1069;p104: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0" name="Google Shape;1070;p104: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p105: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1079" name="Google Shape;1079;p105: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0" name="Google Shape;1080;p105: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p106: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9" name="Google Shape;1089;p106: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p107: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1098" name="Google Shape;1098;p107: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99" name="Google Shape;1099;p107: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p108:notes"/>
          <p:cNvSpPr txBox="1"/>
          <p:nvPr>
            <p:ph idx="1" type="body"/>
          </p:nvPr>
        </p:nvSpPr>
        <p:spPr>
          <a:xfrm>
            <a:off x="917575" y="4416425"/>
            <a:ext cx="5046662" cy="4181475"/>
          </a:xfrm>
          <a:prstGeom prst="rect">
            <a:avLst/>
          </a:prstGeom>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
        <p:nvSpPr>
          <p:cNvPr id="1109" name="Google Shape;1109;p108: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p109: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15" name="Google Shape;1115;p109: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6" name="Google Shape;1116;p109: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6" name="Google Shape;186;p11: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4" name="Shape 1124"/>
        <p:cNvGrpSpPr/>
        <p:nvPr/>
      </p:nvGrpSpPr>
      <p:grpSpPr>
        <a:xfrm>
          <a:off x="0" y="0"/>
          <a:ext cx="0" cy="0"/>
          <a:chOff x="0" y="0"/>
          <a:chExt cx="0" cy="0"/>
        </a:xfrm>
      </p:grpSpPr>
      <p:sp>
        <p:nvSpPr>
          <p:cNvPr id="1125" name="Google Shape;1125;p110: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6" name="Google Shape;1126;p110: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p111: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35" name="Google Shape;1135;p111: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36" name="Google Shape;1136;p111: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p112: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45" name="Google Shape;1145;p112: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46" name="Google Shape;1146;p112: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p113: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55" name="Google Shape;1155;p113: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56" name="Google Shape;1156;p113: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3" name="Shape 1163"/>
        <p:cNvGrpSpPr/>
        <p:nvPr/>
      </p:nvGrpSpPr>
      <p:grpSpPr>
        <a:xfrm>
          <a:off x="0" y="0"/>
          <a:ext cx="0" cy="0"/>
          <a:chOff x="0" y="0"/>
          <a:chExt cx="0" cy="0"/>
        </a:xfrm>
      </p:grpSpPr>
      <p:sp>
        <p:nvSpPr>
          <p:cNvPr id="1164" name="Google Shape;1164;p114: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65" name="Google Shape;1165;p114: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66" name="Google Shape;1166;p114: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3" name="Shape 1173"/>
        <p:cNvGrpSpPr/>
        <p:nvPr/>
      </p:nvGrpSpPr>
      <p:grpSpPr>
        <a:xfrm>
          <a:off x="0" y="0"/>
          <a:ext cx="0" cy="0"/>
          <a:chOff x="0" y="0"/>
          <a:chExt cx="0" cy="0"/>
        </a:xfrm>
      </p:grpSpPr>
      <p:sp>
        <p:nvSpPr>
          <p:cNvPr id="1174" name="Google Shape;1174;p115:notes"/>
          <p:cNvSpPr txBox="1"/>
          <p:nvPr>
            <p:ph idx="1" type="body"/>
          </p:nvPr>
        </p:nvSpPr>
        <p:spPr>
          <a:xfrm>
            <a:off x="917575" y="4416425"/>
            <a:ext cx="5046662" cy="4181475"/>
          </a:xfrm>
          <a:prstGeom prst="rect">
            <a:avLst/>
          </a:prstGeom>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
        <p:nvSpPr>
          <p:cNvPr id="1175" name="Google Shape;1175;p115: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p116:notes"/>
          <p:cNvSpPr txBox="1"/>
          <p:nvPr>
            <p:ph idx="1" type="body"/>
          </p:nvPr>
        </p:nvSpPr>
        <p:spPr>
          <a:xfrm>
            <a:off x="917575" y="4416425"/>
            <a:ext cx="5046662" cy="4181475"/>
          </a:xfrm>
          <a:prstGeom prst="rect">
            <a:avLst/>
          </a:prstGeom>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
        <p:nvSpPr>
          <p:cNvPr id="1184" name="Google Shape;1184;p116: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p117: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94" name="Google Shape;1194;p117: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5" name="Google Shape;1195;p117: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4" name="Shape 1204"/>
        <p:cNvGrpSpPr/>
        <p:nvPr/>
      </p:nvGrpSpPr>
      <p:grpSpPr>
        <a:xfrm>
          <a:off x="0" y="0"/>
          <a:ext cx="0" cy="0"/>
          <a:chOff x="0" y="0"/>
          <a:chExt cx="0" cy="0"/>
        </a:xfrm>
      </p:grpSpPr>
      <p:sp>
        <p:nvSpPr>
          <p:cNvPr id="1205" name="Google Shape;1205;p118: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06" name="Google Shape;1206;p118: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07" name="Google Shape;1207;p118: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p119: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16" name="Google Shape;1216;p119: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17" name="Google Shape;1217;p119: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2:notes"/>
          <p:cNvSpPr txBox="1"/>
          <p:nvPr>
            <p:ph idx="1" type="body"/>
          </p:nvPr>
        </p:nvSpPr>
        <p:spPr>
          <a:xfrm>
            <a:off x="917575" y="4416425"/>
            <a:ext cx="5046662" cy="4181475"/>
          </a:xfrm>
          <a:prstGeom prst="rect">
            <a:avLst/>
          </a:prstGeom>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
        <p:nvSpPr>
          <p:cNvPr id="195" name="Google Shape;195;p12: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p120: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26" name="Google Shape;1226;p120: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27" name="Google Shape;1227;p120: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4" name="Shape 1234"/>
        <p:cNvGrpSpPr/>
        <p:nvPr/>
      </p:nvGrpSpPr>
      <p:grpSpPr>
        <a:xfrm>
          <a:off x="0" y="0"/>
          <a:ext cx="0" cy="0"/>
          <a:chOff x="0" y="0"/>
          <a:chExt cx="0" cy="0"/>
        </a:xfrm>
      </p:grpSpPr>
      <p:sp>
        <p:nvSpPr>
          <p:cNvPr id="1235" name="Google Shape;1235;p121: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36" name="Google Shape;1236;p121: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37" name="Google Shape;1237;p121: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6" name="Shape 1246"/>
        <p:cNvGrpSpPr/>
        <p:nvPr/>
      </p:nvGrpSpPr>
      <p:grpSpPr>
        <a:xfrm>
          <a:off x="0" y="0"/>
          <a:ext cx="0" cy="0"/>
          <a:chOff x="0" y="0"/>
          <a:chExt cx="0" cy="0"/>
        </a:xfrm>
      </p:grpSpPr>
      <p:sp>
        <p:nvSpPr>
          <p:cNvPr id="1247" name="Google Shape;1247;p122: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48" name="Google Shape;1248;p122: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49" name="Google Shape;1249;p122: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6" name="Shape 1256"/>
        <p:cNvGrpSpPr/>
        <p:nvPr/>
      </p:nvGrpSpPr>
      <p:grpSpPr>
        <a:xfrm>
          <a:off x="0" y="0"/>
          <a:ext cx="0" cy="0"/>
          <a:chOff x="0" y="0"/>
          <a:chExt cx="0" cy="0"/>
        </a:xfrm>
      </p:grpSpPr>
      <p:sp>
        <p:nvSpPr>
          <p:cNvPr id="1257" name="Google Shape;1257;p123: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58" name="Google Shape;1258;p123: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59" name="Google Shape;1259;p123: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6" name="Shape 1266"/>
        <p:cNvGrpSpPr/>
        <p:nvPr/>
      </p:nvGrpSpPr>
      <p:grpSpPr>
        <a:xfrm>
          <a:off x="0" y="0"/>
          <a:ext cx="0" cy="0"/>
          <a:chOff x="0" y="0"/>
          <a:chExt cx="0" cy="0"/>
        </a:xfrm>
      </p:grpSpPr>
      <p:sp>
        <p:nvSpPr>
          <p:cNvPr id="1267" name="Google Shape;1267;p124: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68" name="Google Shape;1268;p124: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7" name="Shape 1277"/>
        <p:cNvGrpSpPr/>
        <p:nvPr/>
      </p:nvGrpSpPr>
      <p:grpSpPr>
        <a:xfrm>
          <a:off x="0" y="0"/>
          <a:ext cx="0" cy="0"/>
          <a:chOff x="0" y="0"/>
          <a:chExt cx="0" cy="0"/>
        </a:xfrm>
      </p:grpSpPr>
      <p:sp>
        <p:nvSpPr>
          <p:cNvPr id="1278" name="Google Shape;1278;p125: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79" name="Google Shape;1279;p125: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0" name="Google Shape;1280;p125: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7" name="Shape 1287"/>
        <p:cNvGrpSpPr/>
        <p:nvPr/>
      </p:nvGrpSpPr>
      <p:grpSpPr>
        <a:xfrm>
          <a:off x="0" y="0"/>
          <a:ext cx="0" cy="0"/>
          <a:chOff x="0" y="0"/>
          <a:chExt cx="0" cy="0"/>
        </a:xfrm>
      </p:grpSpPr>
      <p:sp>
        <p:nvSpPr>
          <p:cNvPr id="1288" name="Google Shape;1288;p126: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89" name="Google Shape;1289;p126: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0" name="Google Shape;1290;p126: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p127: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99" name="Google Shape;1299;p127: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0" name="Google Shape;1300;p127: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7" name="Shape 1307"/>
        <p:cNvGrpSpPr/>
        <p:nvPr/>
      </p:nvGrpSpPr>
      <p:grpSpPr>
        <a:xfrm>
          <a:off x="0" y="0"/>
          <a:ext cx="0" cy="0"/>
          <a:chOff x="0" y="0"/>
          <a:chExt cx="0" cy="0"/>
        </a:xfrm>
      </p:grpSpPr>
      <p:sp>
        <p:nvSpPr>
          <p:cNvPr id="1308" name="Google Shape;1308;p128: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09" name="Google Shape;1309;p128: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10" name="Google Shape;1310;p128: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7" name="Shape 1317"/>
        <p:cNvGrpSpPr/>
        <p:nvPr/>
      </p:nvGrpSpPr>
      <p:grpSpPr>
        <a:xfrm>
          <a:off x="0" y="0"/>
          <a:ext cx="0" cy="0"/>
          <a:chOff x="0" y="0"/>
          <a:chExt cx="0" cy="0"/>
        </a:xfrm>
      </p:grpSpPr>
      <p:sp>
        <p:nvSpPr>
          <p:cNvPr id="1318" name="Google Shape;1318;p129: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19" name="Google Shape;1319;p129: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3: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5" name="Google Shape;205;p13: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6" name="Shape 1326"/>
        <p:cNvGrpSpPr/>
        <p:nvPr/>
      </p:nvGrpSpPr>
      <p:grpSpPr>
        <a:xfrm>
          <a:off x="0" y="0"/>
          <a:ext cx="0" cy="0"/>
          <a:chOff x="0" y="0"/>
          <a:chExt cx="0" cy="0"/>
        </a:xfrm>
      </p:grpSpPr>
      <p:sp>
        <p:nvSpPr>
          <p:cNvPr id="1327" name="Google Shape;1327;p130: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28" name="Google Shape;1328;p130: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9" name="Google Shape;1329;p130: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p131:notes"/>
          <p:cNvSpPr txBox="1"/>
          <p:nvPr>
            <p:ph idx="1" type="body"/>
          </p:nvPr>
        </p:nvSpPr>
        <p:spPr>
          <a:xfrm>
            <a:off x="917575" y="4416425"/>
            <a:ext cx="5046662" cy="4181475"/>
          </a:xfrm>
          <a:prstGeom prst="rect">
            <a:avLst/>
          </a:prstGeom>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
        <p:nvSpPr>
          <p:cNvPr id="1338" name="Google Shape;1338;p131: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7" name="Shape 1347"/>
        <p:cNvGrpSpPr/>
        <p:nvPr/>
      </p:nvGrpSpPr>
      <p:grpSpPr>
        <a:xfrm>
          <a:off x="0" y="0"/>
          <a:ext cx="0" cy="0"/>
          <a:chOff x="0" y="0"/>
          <a:chExt cx="0" cy="0"/>
        </a:xfrm>
      </p:grpSpPr>
      <p:sp>
        <p:nvSpPr>
          <p:cNvPr id="1348" name="Google Shape;1348;p132: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49" name="Google Shape;1349;p132: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0" name="Google Shape;1350;p132: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7" name="Shape 1357"/>
        <p:cNvGrpSpPr/>
        <p:nvPr/>
      </p:nvGrpSpPr>
      <p:grpSpPr>
        <a:xfrm>
          <a:off x="0" y="0"/>
          <a:ext cx="0" cy="0"/>
          <a:chOff x="0" y="0"/>
          <a:chExt cx="0" cy="0"/>
        </a:xfrm>
      </p:grpSpPr>
      <p:sp>
        <p:nvSpPr>
          <p:cNvPr id="1358" name="Google Shape;1358;p133: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59" name="Google Shape;1359;p133: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0" name="Google Shape;1360;p133: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7" name="Shape 1367"/>
        <p:cNvGrpSpPr/>
        <p:nvPr/>
      </p:nvGrpSpPr>
      <p:grpSpPr>
        <a:xfrm>
          <a:off x="0" y="0"/>
          <a:ext cx="0" cy="0"/>
          <a:chOff x="0" y="0"/>
          <a:chExt cx="0" cy="0"/>
        </a:xfrm>
      </p:grpSpPr>
      <p:sp>
        <p:nvSpPr>
          <p:cNvPr id="1368" name="Google Shape;1368;p134: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69" name="Google Shape;1369;p134: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0" name="Google Shape;1370;p134: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7" name="Shape 1377"/>
        <p:cNvGrpSpPr/>
        <p:nvPr/>
      </p:nvGrpSpPr>
      <p:grpSpPr>
        <a:xfrm>
          <a:off x="0" y="0"/>
          <a:ext cx="0" cy="0"/>
          <a:chOff x="0" y="0"/>
          <a:chExt cx="0" cy="0"/>
        </a:xfrm>
      </p:grpSpPr>
      <p:sp>
        <p:nvSpPr>
          <p:cNvPr id="1378" name="Google Shape;1378;p135: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79" name="Google Shape;1379;p135: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80" name="Google Shape;1380;p135: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7" name="Shape 1387"/>
        <p:cNvGrpSpPr/>
        <p:nvPr/>
      </p:nvGrpSpPr>
      <p:grpSpPr>
        <a:xfrm>
          <a:off x="0" y="0"/>
          <a:ext cx="0" cy="0"/>
          <a:chOff x="0" y="0"/>
          <a:chExt cx="0" cy="0"/>
        </a:xfrm>
      </p:grpSpPr>
      <p:sp>
        <p:nvSpPr>
          <p:cNvPr id="1388" name="Google Shape;1388;p136: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89" name="Google Shape;1389;p136: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0" name="Google Shape;1390;p136: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7" name="Shape 1397"/>
        <p:cNvGrpSpPr/>
        <p:nvPr/>
      </p:nvGrpSpPr>
      <p:grpSpPr>
        <a:xfrm>
          <a:off x="0" y="0"/>
          <a:ext cx="0" cy="0"/>
          <a:chOff x="0" y="0"/>
          <a:chExt cx="0" cy="0"/>
        </a:xfrm>
      </p:grpSpPr>
      <p:sp>
        <p:nvSpPr>
          <p:cNvPr id="1398" name="Google Shape;1398;p137: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99" name="Google Shape;1399;p137: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0" name="Google Shape;1400;p137: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7" name="Shape 1407"/>
        <p:cNvGrpSpPr/>
        <p:nvPr/>
      </p:nvGrpSpPr>
      <p:grpSpPr>
        <a:xfrm>
          <a:off x="0" y="0"/>
          <a:ext cx="0" cy="0"/>
          <a:chOff x="0" y="0"/>
          <a:chExt cx="0" cy="0"/>
        </a:xfrm>
      </p:grpSpPr>
      <p:sp>
        <p:nvSpPr>
          <p:cNvPr id="1408" name="Google Shape;1408;p138: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09" name="Google Shape;1409;p138: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10" name="Google Shape;1410;p138: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7" name="Shape 1417"/>
        <p:cNvGrpSpPr/>
        <p:nvPr/>
      </p:nvGrpSpPr>
      <p:grpSpPr>
        <a:xfrm>
          <a:off x="0" y="0"/>
          <a:ext cx="0" cy="0"/>
          <a:chOff x="0" y="0"/>
          <a:chExt cx="0" cy="0"/>
        </a:xfrm>
      </p:grpSpPr>
      <p:sp>
        <p:nvSpPr>
          <p:cNvPr id="1418" name="Google Shape;1418;p139: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19" name="Google Shape;1419;p139: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20" name="Google Shape;1420;p139: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4: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4" name="Google Shape;214;p14: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8" name="Shape 1428"/>
        <p:cNvGrpSpPr/>
        <p:nvPr/>
      </p:nvGrpSpPr>
      <p:grpSpPr>
        <a:xfrm>
          <a:off x="0" y="0"/>
          <a:ext cx="0" cy="0"/>
          <a:chOff x="0" y="0"/>
          <a:chExt cx="0" cy="0"/>
        </a:xfrm>
      </p:grpSpPr>
      <p:sp>
        <p:nvSpPr>
          <p:cNvPr id="1429" name="Google Shape;1429;p140: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30" name="Google Shape;1430;p140: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31" name="Google Shape;1431;p140: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8" name="Shape 1438"/>
        <p:cNvGrpSpPr/>
        <p:nvPr/>
      </p:nvGrpSpPr>
      <p:grpSpPr>
        <a:xfrm>
          <a:off x="0" y="0"/>
          <a:ext cx="0" cy="0"/>
          <a:chOff x="0" y="0"/>
          <a:chExt cx="0" cy="0"/>
        </a:xfrm>
      </p:grpSpPr>
      <p:sp>
        <p:nvSpPr>
          <p:cNvPr id="1439" name="Google Shape;1439;p141: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40" name="Google Shape;1440;p141: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1" name="Google Shape;1441;p141: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8" name="Shape 1448"/>
        <p:cNvGrpSpPr/>
        <p:nvPr/>
      </p:nvGrpSpPr>
      <p:grpSpPr>
        <a:xfrm>
          <a:off x="0" y="0"/>
          <a:ext cx="0" cy="0"/>
          <a:chOff x="0" y="0"/>
          <a:chExt cx="0" cy="0"/>
        </a:xfrm>
      </p:grpSpPr>
      <p:sp>
        <p:nvSpPr>
          <p:cNvPr id="1449" name="Google Shape;1449;p142: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50" name="Google Shape;1450;p142: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51" name="Google Shape;1451;p142: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8" name="Shape 1458"/>
        <p:cNvGrpSpPr/>
        <p:nvPr/>
      </p:nvGrpSpPr>
      <p:grpSpPr>
        <a:xfrm>
          <a:off x="0" y="0"/>
          <a:ext cx="0" cy="0"/>
          <a:chOff x="0" y="0"/>
          <a:chExt cx="0" cy="0"/>
        </a:xfrm>
      </p:grpSpPr>
      <p:sp>
        <p:nvSpPr>
          <p:cNvPr id="1459" name="Google Shape;1459;p143: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60" name="Google Shape;1460;p143: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61" name="Google Shape;1461;p143: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8" name="Shape 1468"/>
        <p:cNvGrpSpPr/>
        <p:nvPr/>
      </p:nvGrpSpPr>
      <p:grpSpPr>
        <a:xfrm>
          <a:off x="0" y="0"/>
          <a:ext cx="0" cy="0"/>
          <a:chOff x="0" y="0"/>
          <a:chExt cx="0" cy="0"/>
        </a:xfrm>
      </p:grpSpPr>
      <p:sp>
        <p:nvSpPr>
          <p:cNvPr id="1469" name="Google Shape;1469;p144: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70" name="Google Shape;1470;p144: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71" name="Google Shape;1471;p144: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8" name="Shape 1478"/>
        <p:cNvGrpSpPr/>
        <p:nvPr/>
      </p:nvGrpSpPr>
      <p:grpSpPr>
        <a:xfrm>
          <a:off x="0" y="0"/>
          <a:ext cx="0" cy="0"/>
          <a:chOff x="0" y="0"/>
          <a:chExt cx="0" cy="0"/>
        </a:xfrm>
      </p:grpSpPr>
      <p:sp>
        <p:nvSpPr>
          <p:cNvPr id="1479" name="Google Shape;1479;p145:notes"/>
          <p:cNvSpPr txBox="1"/>
          <p:nvPr>
            <p:ph idx="1" type="body"/>
          </p:nvPr>
        </p:nvSpPr>
        <p:spPr>
          <a:xfrm>
            <a:off x="917575" y="4416425"/>
            <a:ext cx="5046662" cy="4181475"/>
          </a:xfrm>
          <a:prstGeom prst="rect">
            <a:avLst/>
          </a:prstGeom>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
        <p:nvSpPr>
          <p:cNvPr id="1480" name="Google Shape;1480;p145: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7" name="Shape 1487"/>
        <p:cNvGrpSpPr/>
        <p:nvPr/>
      </p:nvGrpSpPr>
      <p:grpSpPr>
        <a:xfrm>
          <a:off x="0" y="0"/>
          <a:ext cx="0" cy="0"/>
          <a:chOff x="0" y="0"/>
          <a:chExt cx="0" cy="0"/>
        </a:xfrm>
      </p:grpSpPr>
      <p:sp>
        <p:nvSpPr>
          <p:cNvPr id="1488" name="Google Shape;1488;p146: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89" name="Google Shape;1489;p146: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90" name="Google Shape;1490;p146: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8" name="Shape 1498"/>
        <p:cNvGrpSpPr/>
        <p:nvPr/>
      </p:nvGrpSpPr>
      <p:grpSpPr>
        <a:xfrm>
          <a:off x="0" y="0"/>
          <a:ext cx="0" cy="0"/>
          <a:chOff x="0" y="0"/>
          <a:chExt cx="0" cy="0"/>
        </a:xfrm>
      </p:grpSpPr>
      <p:sp>
        <p:nvSpPr>
          <p:cNvPr id="1499" name="Google Shape;1499;p147: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00" name="Google Shape;1500;p147: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01" name="Google Shape;1501;p147: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8" name="Shape 1508"/>
        <p:cNvGrpSpPr/>
        <p:nvPr/>
      </p:nvGrpSpPr>
      <p:grpSpPr>
        <a:xfrm>
          <a:off x="0" y="0"/>
          <a:ext cx="0" cy="0"/>
          <a:chOff x="0" y="0"/>
          <a:chExt cx="0" cy="0"/>
        </a:xfrm>
      </p:grpSpPr>
      <p:sp>
        <p:nvSpPr>
          <p:cNvPr id="1509" name="Google Shape;1509;p148: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10" name="Google Shape;1510;p148: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11" name="Google Shape;1511;p148: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p149: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20" name="Google Shape;1520;p149: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21" name="Google Shape;1521;p149: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5: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3" name="Google Shape;223;p15: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8" name="Shape 1528"/>
        <p:cNvGrpSpPr/>
        <p:nvPr/>
      </p:nvGrpSpPr>
      <p:grpSpPr>
        <a:xfrm>
          <a:off x="0" y="0"/>
          <a:ext cx="0" cy="0"/>
          <a:chOff x="0" y="0"/>
          <a:chExt cx="0" cy="0"/>
        </a:xfrm>
      </p:grpSpPr>
      <p:sp>
        <p:nvSpPr>
          <p:cNvPr id="1529" name="Google Shape;1529;p150: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30" name="Google Shape;1530;p150: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1" name="Google Shape;1531;p150: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8" name="Shape 1538"/>
        <p:cNvGrpSpPr/>
        <p:nvPr/>
      </p:nvGrpSpPr>
      <p:grpSpPr>
        <a:xfrm>
          <a:off x="0" y="0"/>
          <a:ext cx="0" cy="0"/>
          <a:chOff x="0" y="0"/>
          <a:chExt cx="0" cy="0"/>
        </a:xfrm>
      </p:grpSpPr>
      <p:sp>
        <p:nvSpPr>
          <p:cNvPr id="1539" name="Google Shape;1539;p151: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40" name="Google Shape;1540;p151: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1" name="Google Shape;1541;p151: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8" name="Shape 1548"/>
        <p:cNvGrpSpPr/>
        <p:nvPr/>
      </p:nvGrpSpPr>
      <p:grpSpPr>
        <a:xfrm>
          <a:off x="0" y="0"/>
          <a:ext cx="0" cy="0"/>
          <a:chOff x="0" y="0"/>
          <a:chExt cx="0" cy="0"/>
        </a:xfrm>
      </p:grpSpPr>
      <p:sp>
        <p:nvSpPr>
          <p:cNvPr id="1549" name="Google Shape;1549;p152: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50" name="Google Shape;1550;p152: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51" name="Google Shape;1551;p152: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8" name="Shape 1558"/>
        <p:cNvGrpSpPr/>
        <p:nvPr/>
      </p:nvGrpSpPr>
      <p:grpSpPr>
        <a:xfrm>
          <a:off x="0" y="0"/>
          <a:ext cx="0" cy="0"/>
          <a:chOff x="0" y="0"/>
          <a:chExt cx="0" cy="0"/>
        </a:xfrm>
      </p:grpSpPr>
      <p:sp>
        <p:nvSpPr>
          <p:cNvPr id="1559" name="Google Shape;1559;p153: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60" name="Google Shape;1560;p153: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61" name="Google Shape;1561;p153: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8" name="Shape 1568"/>
        <p:cNvGrpSpPr/>
        <p:nvPr/>
      </p:nvGrpSpPr>
      <p:grpSpPr>
        <a:xfrm>
          <a:off x="0" y="0"/>
          <a:ext cx="0" cy="0"/>
          <a:chOff x="0" y="0"/>
          <a:chExt cx="0" cy="0"/>
        </a:xfrm>
      </p:grpSpPr>
      <p:sp>
        <p:nvSpPr>
          <p:cNvPr id="1569" name="Google Shape;1569;p154: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70" name="Google Shape;1570;p154: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71" name="Google Shape;1571;p154: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8" name="Shape 1578"/>
        <p:cNvGrpSpPr/>
        <p:nvPr/>
      </p:nvGrpSpPr>
      <p:grpSpPr>
        <a:xfrm>
          <a:off x="0" y="0"/>
          <a:ext cx="0" cy="0"/>
          <a:chOff x="0" y="0"/>
          <a:chExt cx="0" cy="0"/>
        </a:xfrm>
      </p:grpSpPr>
      <p:sp>
        <p:nvSpPr>
          <p:cNvPr id="1579" name="Google Shape;1579;p155: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80" name="Google Shape;1580;p155: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81" name="Google Shape;1581;p155: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8" name="Shape 1588"/>
        <p:cNvGrpSpPr/>
        <p:nvPr/>
      </p:nvGrpSpPr>
      <p:grpSpPr>
        <a:xfrm>
          <a:off x="0" y="0"/>
          <a:ext cx="0" cy="0"/>
          <a:chOff x="0" y="0"/>
          <a:chExt cx="0" cy="0"/>
        </a:xfrm>
      </p:grpSpPr>
      <p:sp>
        <p:nvSpPr>
          <p:cNvPr id="1589" name="Google Shape;1589;p156: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90" name="Google Shape;1590;p156: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91" name="Google Shape;1591;p156: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8" name="Shape 1598"/>
        <p:cNvGrpSpPr/>
        <p:nvPr/>
      </p:nvGrpSpPr>
      <p:grpSpPr>
        <a:xfrm>
          <a:off x="0" y="0"/>
          <a:ext cx="0" cy="0"/>
          <a:chOff x="0" y="0"/>
          <a:chExt cx="0" cy="0"/>
        </a:xfrm>
      </p:grpSpPr>
      <p:sp>
        <p:nvSpPr>
          <p:cNvPr id="1599" name="Google Shape;1599;p157: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00" name="Google Shape;1600;p157: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01" name="Google Shape;1601;p157: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8" name="Shape 1608"/>
        <p:cNvGrpSpPr/>
        <p:nvPr/>
      </p:nvGrpSpPr>
      <p:grpSpPr>
        <a:xfrm>
          <a:off x="0" y="0"/>
          <a:ext cx="0" cy="0"/>
          <a:chOff x="0" y="0"/>
          <a:chExt cx="0" cy="0"/>
        </a:xfrm>
      </p:grpSpPr>
      <p:sp>
        <p:nvSpPr>
          <p:cNvPr id="1609" name="Google Shape;1609;p158: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10" name="Google Shape;1610;p158: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11" name="Google Shape;1611;p158: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8" name="Shape 1618"/>
        <p:cNvGrpSpPr/>
        <p:nvPr/>
      </p:nvGrpSpPr>
      <p:grpSpPr>
        <a:xfrm>
          <a:off x="0" y="0"/>
          <a:ext cx="0" cy="0"/>
          <a:chOff x="0" y="0"/>
          <a:chExt cx="0" cy="0"/>
        </a:xfrm>
      </p:grpSpPr>
      <p:sp>
        <p:nvSpPr>
          <p:cNvPr id="1619" name="Google Shape;1619;p159: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20" name="Google Shape;1620;p159: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21" name="Google Shape;1621;p159: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6: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3" name="Google Shape;233;p16: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8" name="Shape 1628"/>
        <p:cNvGrpSpPr/>
        <p:nvPr/>
      </p:nvGrpSpPr>
      <p:grpSpPr>
        <a:xfrm>
          <a:off x="0" y="0"/>
          <a:ext cx="0" cy="0"/>
          <a:chOff x="0" y="0"/>
          <a:chExt cx="0" cy="0"/>
        </a:xfrm>
      </p:grpSpPr>
      <p:sp>
        <p:nvSpPr>
          <p:cNvPr id="1629" name="Google Shape;1629;p160: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30" name="Google Shape;1630;p160: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31" name="Google Shape;1631;p160: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8" name="Shape 1638"/>
        <p:cNvGrpSpPr/>
        <p:nvPr/>
      </p:nvGrpSpPr>
      <p:grpSpPr>
        <a:xfrm>
          <a:off x="0" y="0"/>
          <a:ext cx="0" cy="0"/>
          <a:chOff x="0" y="0"/>
          <a:chExt cx="0" cy="0"/>
        </a:xfrm>
      </p:grpSpPr>
      <p:sp>
        <p:nvSpPr>
          <p:cNvPr id="1639" name="Google Shape;1639;p161:notes"/>
          <p:cNvSpPr txBox="1"/>
          <p:nvPr>
            <p:ph idx="1" type="body"/>
          </p:nvPr>
        </p:nvSpPr>
        <p:spPr>
          <a:xfrm>
            <a:off x="917575" y="4416425"/>
            <a:ext cx="5046662" cy="4181475"/>
          </a:xfrm>
          <a:prstGeom prst="rect">
            <a:avLst/>
          </a:prstGeom>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
        <p:nvSpPr>
          <p:cNvPr id="1640" name="Google Shape;1640;p161: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7" name="Shape 1647"/>
        <p:cNvGrpSpPr/>
        <p:nvPr/>
      </p:nvGrpSpPr>
      <p:grpSpPr>
        <a:xfrm>
          <a:off x="0" y="0"/>
          <a:ext cx="0" cy="0"/>
          <a:chOff x="0" y="0"/>
          <a:chExt cx="0" cy="0"/>
        </a:xfrm>
      </p:grpSpPr>
      <p:sp>
        <p:nvSpPr>
          <p:cNvPr id="1648" name="Google Shape;1648;p162: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49" name="Google Shape;1649;p162: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0" name="Google Shape;1650;p162: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7" name="Shape 1657"/>
        <p:cNvGrpSpPr/>
        <p:nvPr/>
      </p:nvGrpSpPr>
      <p:grpSpPr>
        <a:xfrm>
          <a:off x="0" y="0"/>
          <a:ext cx="0" cy="0"/>
          <a:chOff x="0" y="0"/>
          <a:chExt cx="0" cy="0"/>
        </a:xfrm>
      </p:grpSpPr>
      <p:sp>
        <p:nvSpPr>
          <p:cNvPr id="1658" name="Google Shape;1658;p163: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59" name="Google Shape;1659;p163: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0" name="Google Shape;1660;p163: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7: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2" name="Google Shape;242;p17: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8: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2" name="Google Shape;252;p18: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9: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1" name="Google Shape;261;p19: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4" name="Google Shape;104;p2: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0: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0" name="Google Shape;270;p20: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1: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9" name="Google Shape;279;p21: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2: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8" name="Google Shape;288;p22: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3: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7" name="Google Shape;297;p23: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4: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7" name="Google Shape;307;p24: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5: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6" name="Google Shape;316;p25: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6: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5" name="Google Shape;325;p26: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7: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4" name="Google Shape;334;p27: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8: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3" name="Google Shape;343;p28: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9: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3" name="Google Shape;353;p29: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3" name="Google Shape;113;p3: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0: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2" name="Google Shape;362;p30: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1: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2" name="Google Shape;372;p31: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2: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1" name="Google Shape;381;p32: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3: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0" name="Google Shape;390;p33: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4: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9" name="Google Shape;399;p34: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5: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8" name="Google Shape;408;p35: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6: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7" name="Google Shape;417;p36: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7: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6" name="Google Shape;426;p37: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8: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5" name="Google Shape;435;p38: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39: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4" name="Google Shape;444;p39: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2" name="Google Shape;122;p4: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40: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3" name="Google Shape;453;p40: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41: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2" name="Google Shape;462;p41: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42: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1" name="Google Shape;471;p42: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43: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0" name="Google Shape;480;p43: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44: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9" name="Google Shape;489;p44: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45: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8" name="Google Shape;498;p45: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46: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8" name="Google Shape;508;p46: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47: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7" name="Google Shape;517;p47: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48: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6" name="Google Shape;526;p48: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49: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5" name="Google Shape;535;p49: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1" name="Google Shape;131;p5: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50: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4" name="Google Shape;544;p50: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51: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3" name="Google Shape;553;p51: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52: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2" name="Google Shape;562;p52: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53: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1" name="Google Shape;571;p53: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54: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0" name="Google Shape;580;p54: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55: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9" name="Google Shape;589;p55: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56: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8" name="Google Shape;598;p56: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57: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8" name="Google Shape;608;p57: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58: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7" name="Google Shape;617;p58: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59: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6" name="Google Shape;626;p59: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 name="Google Shape;140;p6: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60: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5" name="Google Shape;635;p60: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61: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4" name="Google Shape;644;p61: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62: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4" name="Google Shape;654;p62: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63:notes"/>
          <p:cNvSpPr txBox="1"/>
          <p:nvPr>
            <p:ph idx="1" type="body"/>
          </p:nvPr>
        </p:nvSpPr>
        <p:spPr>
          <a:xfrm>
            <a:off x="917575" y="4416425"/>
            <a:ext cx="5046662" cy="4181475"/>
          </a:xfrm>
          <a:prstGeom prst="rect">
            <a:avLst/>
          </a:prstGeom>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
        <p:nvSpPr>
          <p:cNvPr id="663" name="Google Shape;663;p63: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64: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669" name="Google Shape;669;p64: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0" name="Google Shape;670;p64: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65: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9" name="Google Shape;679;p65: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66:notes"/>
          <p:cNvSpPr txBox="1"/>
          <p:nvPr>
            <p:ph idx="1" type="body"/>
          </p:nvPr>
        </p:nvSpPr>
        <p:spPr>
          <a:xfrm>
            <a:off x="917575" y="4416425"/>
            <a:ext cx="5046662" cy="4181475"/>
          </a:xfrm>
          <a:prstGeom prst="rect">
            <a:avLst/>
          </a:prstGeom>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
        <p:nvSpPr>
          <p:cNvPr id="688" name="Google Shape;688;p66: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67: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7" name="Google Shape;697;p67: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68: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706" name="Google Shape;706;p68: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7" name="Google Shape;707;p68: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69: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6" name="Google Shape;716;p69: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9" name="Google Shape;149;p7: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70: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5" name="Google Shape;725;p70: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71: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4" name="Google Shape;734;p71: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p72: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745" name="Google Shape;745;p72: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6" name="Google Shape;746;p72: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73: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755" name="Google Shape;755;p73: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6" name="Google Shape;756;p73: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p74: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766" name="Google Shape;766;p74: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7" name="Google Shape;767;p74: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75: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776" name="Google Shape;776;p75: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7" name="Google Shape;777;p75: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76: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786" name="Google Shape;786;p76: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7" name="Google Shape;787;p76: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77: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797" name="Google Shape;797;p77: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8" name="Google Shape;798;p77: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p78: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808" name="Google Shape;808;p78: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9" name="Google Shape;809;p78: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p79: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819" name="Google Shape;819;p79: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0" name="Google Shape;820;p79: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8" name="Google Shape;158;p8: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80: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0" name="Google Shape;830;p80: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81: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839" name="Google Shape;839;p81: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0" name="Google Shape;840;p81: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p82:notes"/>
          <p:cNvSpPr txBox="1"/>
          <p:nvPr>
            <p:ph idx="1" type="body"/>
          </p:nvPr>
        </p:nvSpPr>
        <p:spPr>
          <a:xfrm>
            <a:off x="917575" y="4416425"/>
            <a:ext cx="5046662" cy="4181475"/>
          </a:xfrm>
          <a:prstGeom prst="rect">
            <a:avLst/>
          </a:prstGeom>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
        <p:nvSpPr>
          <p:cNvPr id="849" name="Google Shape;849;p82: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p83:notes"/>
          <p:cNvSpPr txBox="1"/>
          <p:nvPr>
            <p:ph idx="1" type="body"/>
          </p:nvPr>
        </p:nvSpPr>
        <p:spPr>
          <a:xfrm>
            <a:off x="917575" y="4416425"/>
            <a:ext cx="5046662" cy="4181475"/>
          </a:xfrm>
          <a:prstGeom prst="rect">
            <a:avLst/>
          </a:prstGeom>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
        <p:nvSpPr>
          <p:cNvPr id="858" name="Google Shape;858;p83: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p84:notes"/>
          <p:cNvSpPr txBox="1"/>
          <p:nvPr>
            <p:ph idx="1" type="body"/>
          </p:nvPr>
        </p:nvSpPr>
        <p:spPr>
          <a:xfrm>
            <a:off x="917575" y="4416425"/>
            <a:ext cx="5046662" cy="4181475"/>
          </a:xfrm>
          <a:prstGeom prst="rect">
            <a:avLst/>
          </a:prstGeom>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
        <p:nvSpPr>
          <p:cNvPr id="867" name="Google Shape;867;p84: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p85:notes"/>
          <p:cNvSpPr txBox="1"/>
          <p:nvPr>
            <p:ph idx="1" type="body"/>
          </p:nvPr>
        </p:nvSpPr>
        <p:spPr>
          <a:xfrm>
            <a:off x="917575" y="4416425"/>
            <a:ext cx="5046662" cy="4181475"/>
          </a:xfrm>
          <a:prstGeom prst="rect">
            <a:avLst/>
          </a:prstGeom>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
        <p:nvSpPr>
          <p:cNvPr id="876" name="Google Shape;876;p85: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86:notes"/>
          <p:cNvSpPr txBox="1"/>
          <p:nvPr>
            <p:ph idx="1" type="body"/>
          </p:nvPr>
        </p:nvSpPr>
        <p:spPr>
          <a:xfrm>
            <a:off x="917575" y="4416425"/>
            <a:ext cx="5046662" cy="4181475"/>
          </a:xfrm>
          <a:prstGeom prst="rect">
            <a:avLst/>
          </a:prstGeom>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
        <p:nvSpPr>
          <p:cNvPr id="885" name="Google Shape;885;p86: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p87: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894" name="Google Shape;894;p87: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5" name="Google Shape;895;p87: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p88:notes"/>
          <p:cNvSpPr txBox="1"/>
          <p:nvPr>
            <p:ph idx="1" type="body"/>
          </p:nvPr>
        </p:nvSpPr>
        <p:spPr>
          <a:xfrm>
            <a:off x="917575" y="4416425"/>
            <a:ext cx="5046662" cy="4181475"/>
          </a:xfrm>
          <a:prstGeom prst="rect">
            <a:avLst/>
          </a:prstGeom>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
        <p:nvSpPr>
          <p:cNvPr id="905" name="Google Shape;905;p88: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p89:notes"/>
          <p:cNvSpPr txBox="1"/>
          <p:nvPr>
            <p:ph idx="1" type="body"/>
          </p:nvPr>
        </p:nvSpPr>
        <p:spPr>
          <a:xfrm>
            <a:off x="917575" y="4416425"/>
            <a:ext cx="5046662" cy="4181475"/>
          </a:xfrm>
          <a:prstGeom prst="rect">
            <a:avLst/>
          </a:prstGeom>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
        <p:nvSpPr>
          <p:cNvPr id="914" name="Google Shape;914;p89: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7" name="Google Shape;167;p9: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p90: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923" name="Google Shape;923;p90: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4" name="Google Shape;924;p90: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p91: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933" name="Google Shape;933;p91: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4" name="Google Shape;934;p91: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p92: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944" name="Google Shape;944;p92: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5" name="Google Shape;945;p92: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p93: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955" name="Google Shape;955;p93: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6" name="Google Shape;956;p93: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p94: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965" name="Google Shape;965;p94: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6" name="Google Shape;966;p94: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p95: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976" name="Google Shape;976;p95: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7" name="Google Shape;977;p95: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p96: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986" name="Google Shape;986;p96: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7" name="Google Shape;987;p96: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p97: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996" name="Google Shape;996;p97: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7" name="Google Shape;997;p97: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p98: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1006" name="Google Shape;1006;p98: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7" name="Google Shape;1007;p98: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p99: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US" sz="1200" u="none">
                <a:solidFill>
                  <a:srgbClr val="000000"/>
                </a:solidFill>
                <a:latin typeface="Helvetica Neue"/>
                <a:ea typeface="Helvetica Neue"/>
                <a:cs typeface="Helvetica Neue"/>
                <a:sym typeface="Helvetica Neue"/>
              </a:rPr>
              <a:t>‹#›</a:t>
            </a:fld>
            <a:endParaRPr/>
          </a:p>
        </p:txBody>
      </p:sp>
      <p:sp>
        <p:nvSpPr>
          <p:cNvPr id="1016" name="Google Shape;1016;p99: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7" name="Google Shape;1017;p99: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 name="Google Shape;18;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Clr>
                <a:srgbClr val="888888"/>
              </a:buClr>
              <a:buSzPts val="2400"/>
              <a:buNone/>
              <a:defRPr>
                <a:solidFill>
                  <a:srgbClr val="888888"/>
                </a:solidFill>
              </a:defRPr>
            </a:lvl1pPr>
            <a:lvl2pPr lvl="1" algn="ctr">
              <a:spcBef>
                <a:spcPts val="480"/>
              </a:spcBef>
              <a:spcAft>
                <a:spcPts val="0"/>
              </a:spcAft>
              <a:buClr>
                <a:srgbClr val="888888"/>
              </a:buClr>
              <a:buSzPts val="24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80"/>
              </a:spcBef>
              <a:spcAft>
                <a:spcPts val="0"/>
              </a:spcAft>
              <a:buClr>
                <a:srgbClr val="888888"/>
              </a:buClr>
              <a:buSzPts val="2400"/>
              <a:buNone/>
              <a:defRPr>
                <a:solidFill>
                  <a:srgbClr val="888888"/>
                </a:solidFill>
              </a:defRPr>
            </a:lvl4pPr>
            <a:lvl5pPr lvl="4" algn="ctr">
              <a:spcBef>
                <a:spcPts val="480"/>
              </a:spcBef>
              <a:spcAft>
                <a:spcPts val="0"/>
              </a:spcAft>
              <a:buClr>
                <a:srgbClr val="888888"/>
              </a:buClr>
              <a:buSzPts val="24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9" name="Google Shape;19;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Times New Roman"/>
              <a:buNone/>
              <a:defRPr b="0" i="0" sz="1200" u="none" cap="none" strike="noStrike">
                <a:solidFill>
                  <a:srgbClr val="898989"/>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898989"/>
              </a:buClr>
              <a:buSzPts val="1200"/>
              <a:buFont typeface="Times New Roman"/>
              <a:buNone/>
              <a:defRPr b="0" i="0" sz="1200" u="none" cap="none" strike="noStrike">
                <a:solidFill>
                  <a:srgbClr val="898989"/>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898989"/>
              </a:buClr>
              <a:buSzPts val="1200"/>
              <a:buFont typeface="Times New Roman"/>
              <a:buNone/>
              <a:defRPr b="0" i="0" sz="1200" u="none" cap="none" strike="noStrike">
                <a:solidFill>
                  <a:srgbClr val="898989"/>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898989"/>
              </a:buClr>
              <a:buSzPts val="1200"/>
              <a:buFont typeface="Times New Roman"/>
              <a:buNone/>
              <a:defRPr b="0" i="0" sz="1200" u="none" cap="none" strike="noStrike">
                <a:solidFill>
                  <a:srgbClr val="898989"/>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898989"/>
              </a:buClr>
              <a:buSzPts val="1200"/>
              <a:buFont typeface="Times New Roman"/>
              <a:buNone/>
              <a:defRPr b="0" i="0" sz="1200" u="none" cap="none" strike="noStrike">
                <a:solidFill>
                  <a:srgbClr val="898989"/>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898989"/>
              </a:buClr>
              <a:buSzPts val="1200"/>
              <a:buFont typeface="Times New Roman"/>
              <a:buNone/>
              <a:defRPr b="0" i="0" sz="1200" u="none" cap="none" strike="noStrike">
                <a:solidFill>
                  <a:srgbClr val="898989"/>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898989"/>
              </a:buClr>
              <a:buSzPts val="1200"/>
              <a:buFont typeface="Times New Roman"/>
              <a:buNone/>
              <a:defRPr b="0" i="0" sz="1200" u="none" cap="none" strike="noStrike">
                <a:solidFill>
                  <a:srgbClr val="898989"/>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898989"/>
              </a:buClr>
              <a:buSzPts val="1200"/>
              <a:buFont typeface="Times New Roman"/>
              <a:buNone/>
              <a:defRPr b="0" i="0" sz="1200" u="none" cap="none" strike="noStrike">
                <a:solidFill>
                  <a:srgbClr val="898989"/>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898989"/>
              </a:buClr>
              <a:buSzPts val="1200"/>
              <a:buFont typeface="Times New Roman"/>
              <a:buNone/>
              <a:defRPr b="0" i="0" sz="1200" u="none" cap="none" strike="noStrik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9" name="Shape 79"/>
        <p:cNvGrpSpPr/>
        <p:nvPr/>
      </p:nvGrpSpPr>
      <p:grpSpPr>
        <a:xfrm>
          <a:off x="0" y="0"/>
          <a:ext cx="0" cy="0"/>
          <a:chOff x="0" y="0"/>
          <a:chExt cx="0" cy="0"/>
        </a:xfrm>
      </p:grpSpPr>
      <p:sp>
        <p:nvSpPr>
          <p:cNvPr id="80" name="Google Shape;80;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1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82" name="Google Shape;82;p1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83" name="Google Shape;83;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Kaushan Script"/>
                <a:ea typeface="Kaushan Script"/>
                <a:cs typeface="Kaushan Script"/>
                <a:sym typeface="Kaushan Scrip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1pPr>
            <a:lvl2pPr indent="0" lvl="1"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2pPr>
            <a:lvl3pPr indent="0" lvl="2"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3pPr>
            <a:lvl4pPr indent="0" lvl="3"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4pPr>
            <a:lvl5pPr indent="0" lvl="4"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5pPr>
            <a:lvl6pPr indent="0" lvl="5"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6pPr>
            <a:lvl7pPr indent="0" lvl="6"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7pPr>
            <a:lvl8pPr indent="0" lvl="7"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8pPr>
            <a:lvl9pPr indent="0" lvl="8"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6" name="Shape 86"/>
        <p:cNvGrpSpPr/>
        <p:nvPr/>
      </p:nvGrpSpPr>
      <p:grpSpPr>
        <a:xfrm>
          <a:off x="0" y="0"/>
          <a:ext cx="0" cy="0"/>
          <a:chOff x="0" y="0"/>
          <a:chExt cx="0" cy="0"/>
        </a:xfrm>
      </p:grpSpPr>
      <p:sp>
        <p:nvSpPr>
          <p:cNvPr id="87" name="Google Shape;87;p1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8" name="Google Shape;88;p1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89" name="Google Shape;89;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Kaushan Script"/>
                <a:ea typeface="Kaushan Script"/>
                <a:cs typeface="Kaushan Script"/>
                <a:sym typeface="Kaushan Scrip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1pPr>
            <a:lvl2pPr indent="0" lvl="1"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2pPr>
            <a:lvl3pPr indent="0" lvl="2"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3pPr>
            <a:lvl4pPr indent="0" lvl="3"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4pPr>
            <a:lvl5pPr indent="0" lvl="4"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5pPr>
            <a:lvl6pPr indent="0" lvl="5"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6pPr>
            <a:lvl7pPr indent="0" lvl="6"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7pPr>
            <a:lvl8pPr indent="0" lvl="7"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8pPr>
            <a:lvl9pPr indent="0" lvl="8"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3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 name="Google Shape;32;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Kaushan Script"/>
                <a:ea typeface="Kaushan Script"/>
                <a:cs typeface="Kaushan Script"/>
                <a:sym typeface="Kaushan Scrip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Sigmar One"/>
              <a:buNone/>
              <a:defRPr b="0" i="0" sz="1200" u="none" cap="none" strike="noStrike">
                <a:solidFill>
                  <a:srgbClr val="898989"/>
                </a:solidFill>
                <a:latin typeface="Sigmar One"/>
                <a:ea typeface="Sigmar One"/>
                <a:cs typeface="Sigmar One"/>
                <a:sym typeface="Sigmar One"/>
              </a:defRPr>
            </a:lvl1pPr>
            <a:lvl2pPr indent="0" lvl="1" marL="0" marR="0" algn="r">
              <a:lnSpc>
                <a:spcPct val="100000"/>
              </a:lnSpc>
              <a:spcBef>
                <a:spcPts val="0"/>
              </a:spcBef>
              <a:spcAft>
                <a:spcPts val="0"/>
              </a:spcAft>
              <a:buClr>
                <a:srgbClr val="898989"/>
              </a:buClr>
              <a:buSzPts val="1200"/>
              <a:buFont typeface="Sigmar One"/>
              <a:buNone/>
              <a:defRPr b="0" i="0" sz="1200" u="none" cap="none" strike="noStrike">
                <a:solidFill>
                  <a:srgbClr val="898989"/>
                </a:solidFill>
                <a:latin typeface="Sigmar One"/>
                <a:ea typeface="Sigmar One"/>
                <a:cs typeface="Sigmar One"/>
                <a:sym typeface="Sigmar One"/>
              </a:defRPr>
            </a:lvl2pPr>
            <a:lvl3pPr indent="0" lvl="2" marL="0" marR="0" algn="r">
              <a:lnSpc>
                <a:spcPct val="100000"/>
              </a:lnSpc>
              <a:spcBef>
                <a:spcPts val="0"/>
              </a:spcBef>
              <a:spcAft>
                <a:spcPts val="0"/>
              </a:spcAft>
              <a:buClr>
                <a:srgbClr val="898989"/>
              </a:buClr>
              <a:buSzPts val="1200"/>
              <a:buFont typeface="Sigmar One"/>
              <a:buNone/>
              <a:defRPr b="0" i="0" sz="1200" u="none" cap="none" strike="noStrike">
                <a:solidFill>
                  <a:srgbClr val="898989"/>
                </a:solidFill>
                <a:latin typeface="Sigmar One"/>
                <a:ea typeface="Sigmar One"/>
                <a:cs typeface="Sigmar One"/>
                <a:sym typeface="Sigmar One"/>
              </a:defRPr>
            </a:lvl3pPr>
            <a:lvl4pPr indent="0" lvl="3" marL="0" marR="0" algn="r">
              <a:lnSpc>
                <a:spcPct val="100000"/>
              </a:lnSpc>
              <a:spcBef>
                <a:spcPts val="0"/>
              </a:spcBef>
              <a:spcAft>
                <a:spcPts val="0"/>
              </a:spcAft>
              <a:buClr>
                <a:srgbClr val="898989"/>
              </a:buClr>
              <a:buSzPts val="1200"/>
              <a:buFont typeface="Sigmar One"/>
              <a:buNone/>
              <a:defRPr b="0" i="0" sz="1200" u="none" cap="none" strike="noStrike">
                <a:solidFill>
                  <a:srgbClr val="898989"/>
                </a:solidFill>
                <a:latin typeface="Sigmar One"/>
                <a:ea typeface="Sigmar One"/>
                <a:cs typeface="Sigmar One"/>
                <a:sym typeface="Sigmar One"/>
              </a:defRPr>
            </a:lvl4pPr>
            <a:lvl5pPr indent="0" lvl="4" marL="0" marR="0" algn="r">
              <a:lnSpc>
                <a:spcPct val="100000"/>
              </a:lnSpc>
              <a:spcBef>
                <a:spcPts val="0"/>
              </a:spcBef>
              <a:spcAft>
                <a:spcPts val="0"/>
              </a:spcAft>
              <a:buClr>
                <a:srgbClr val="898989"/>
              </a:buClr>
              <a:buSzPts val="1200"/>
              <a:buFont typeface="Sigmar One"/>
              <a:buNone/>
              <a:defRPr b="0" i="0" sz="1200" u="none" cap="none" strike="noStrike">
                <a:solidFill>
                  <a:srgbClr val="898989"/>
                </a:solidFill>
                <a:latin typeface="Sigmar One"/>
                <a:ea typeface="Sigmar One"/>
                <a:cs typeface="Sigmar One"/>
                <a:sym typeface="Sigmar One"/>
              </a:defRPr>
            </a:lvl5pPr>
            <a:lvl6pPr indent="0" lvl="5" marL="0" marR="0" algn="r">
              <a:lnSpc>
                <a:spcPct val="100000"/>
              </a:lnSpc>
              <a:spcBef>
                <a:spcPts val="0"/>
              </a:spcBef>
              <a:spcAft>
                <a:spcPts val="0"/>
              </a:spcAft>
              <a:buClr>
                <a:srgbClr val="898989"/>
              </a:buClr>
              <a:buSzPts val="1200"/>
              <a:buFont typeface="Sigmar One"/>
              <a:buNone/>
              <a:defRPr b="0" i="0" sz="1200" u="none" cap="none" strike="noStrike">
                <a:solidFill>
                  <a:srgbClr val="898989"/>
                </a:solidFill>
                <a:latin typeface="Sigmar One"/>
                <a:ea typeface="Sigmar One"/>
                <a:cs typeface="Sigmar One"/>
                <a:sym typeface="Sigmar One"/>
              </a:defRPr>
            </a:lvl6pPr>
            <a:lvl7pPr indent="0" lvl="6" marL="0" marR="0" algn="r">
              <a:lnSpc>
                <a:spcPct val="100000"/>
              </a:lnSpc>
              <a:spcBef>
                <a:spcPts val="0"/>
              </a:spcBef>
              <a:spcAft>
                <a:spcPts val="0"/>
              </a:spcAft>
              <a:buClr>
                <a:srgbClr val="898989"/>
              </a:buClr>
              <a:buSzPts val="1200"/>
              <a:buFont typeface="Sigmar One"/>
              <a:buNone/>
              <a:defRPr b="0" i="0" sz="1200" u="none" cap="none" strike="noStrike">
                <a:solidFill>
                  <a:srgbClr val="898989"/>
                </a:solidFill>
                <a:latin typeface="Sigmar One"/>
                <a:ea typeface="Sigmar One"/>
                <a:cs typeface="Sigmar One"/>
                <a:sym typeface="Sigmar One"/>
              </a:defRPr>
            </a:lvl7pPr>
            <a:lvl8pPr indent="0" lvl="7" marL="0" marR="0" algn="r">
              <a:lnSpc>
                <a:spcPct val="100000"/>
              </a:lnSpc>
              <a:spcBef>
                <a:spcPts val="0"/>
              </a:spcBef>
              <a:spcAft>
                <a:spcPts val="0"/>
              </a:spcAft>
              <a:buClr>
                <a:srgbClr val="898989"/>
              </a:buClr>
              <a:buSzPts val="1200"/>
              <a:buFont typeface="Sigmar One"/>
              <a:buNone/>
              <a:defRPr b="0" i="0" sz="1200" u="none" cap="none" strike="noStrike">
                <a:solidFill>
                  <a:srgbClr val="898989"/>
                </a:solidFill>
                <a:latin typeface="Sigmar One"/>
                <a:ea typeface="Sigmar One"/>
                <a:cs typeface="Sigmar One"/>
                <a:sym typeface="Sigmar One"/>
              </a:defRPr>
            </a:lvl8pPr>
            <a:lvl9pPr indent="0" lvl="8" marL="0" marR="0" algn="r">
              <a:lnSpc>
                <a:spcPct val="100000"/>
              </a:lnSpc>
              <a:spcBef>
                <a:spcPts val="0"/>
              </a:spcBef>
              <a:spcAft>
                <a:spcPts val="0"/>
              </a:spcAft>
              <a:buClr>
                <a:srgbClr val="898989"/>
              </a:buClr>
              <a:buSzPts val="1200"/>
              <a:buFont typeface="Sigmar One"/>
              <a:buNone/>
              <a:defRPr b="0" i="0" sz="1200" u="none" cap="none" strike="noStrike">
                <a:solidFill>
                  <a:srgbClr val="898989"/>
                </a:solidFill>
                <a:latin typeface="Sigmar One"/>
                <a:ea typeface="Sigmar One"/>
                <a:cs typeface="Sigmar One"/>
                <a:sym typeface="Sigmar 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Kaushan Script"/>
                <a:ea typeface="Kaushan Script"/>
                <a:cs typeface="Kaushan Script"/>
                <a:sym typeface="Kaushan Scrip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Sigmar One"/>
              <a:buNone/>
              <a:defRPr b="0" i="0" sz="1200" u="none" cap="none" strike="noStrike">
                <a:solidFill>
                  <a:srgbClr val="898989"/>
                </a:solidFill>
                <a:latin typeface="Sigmar One"/>
                <a:ea typeface="Sigmar One"/>
                <a:cs typeface="Sigmar One"/>
                <a:sym typeface="Sigmar One"/>
              </a:defRPr>
            </a:lvl1pPr>
            <a:lvl2pPr indent="0" lvl="1" marL="0" marR="0" algn="r">
              <a:lnSpc>
                <a:spcPct val="100000"/>
              </a:lnSpc>
              <a:spcBef>
                <a:spcPts val="0"/>
              </a:spcBef>
              <a:spcAft>
                <a:spcPts val="0"/>
              </a:spcAft>
              <a:buClr>
                <a:srgbClr val="898989"/>
              </a:buClr>
              <a:buSzPts val="1200"/>
              <a:buFont typeface="Sigmar One"/>
              <a:buNone/>
              <a:defRPr b="0" i="0" sz="1200" u="none" cap="none" strike="noStrike">
                <a:solidFill>
                  <a:srgbClr val="898989"/>
                </a:solidFill>
                <a:latin typeface="Sigmar One"/>
                <a:ea typeface="Sigmar One"/>
                <a:cs typeface="Sigmar One"/>
                <a:sym typeface="Sigmar One"/>
              </a:defRPr>
            </a:lvl2pPr>
            <a:lvl3pPr indent="0" lvl="2" marL="0" marR="0" algn="r">
              <a:lnSpc>
                <a:spcPct val="100000"/>
              </a:lnSpc>
              <a:spcBef>
                <a:spcPts val="0"/>
              </a:spcBef>
              <a:spcAft>
                <a:spcPts val="0"/>
              </a:spcAft>
              <a:buClr>
                <a:srgbClr val="898989"/>
              </a:buClr>
              <a:buSzPts val="1200"/>
              <a:buFont typeface="Sigmar One"/>
              <a:buNone/>
              <a:defRPr b="0" i="0" sz="1200" u="none" cap="none" strike="noStrike">
                <a:solidFill>
                  <a:srgbClr val="898989"/>
                </a:solidFill>
                <a:latin typeface="Sigmar One"/>
                <a:ea typeface="Sigmar One"/>
                <a:cs typeface="Sigmar One"/>
                <a:sym typeface="Sigmar One"/>
              </a:defRPr>
            </a:lvl3pPr>
            <a:lvl4pPr indent="0" lvl="3" marL="0" marR="0" algn="r">
              <a:lnSpc>
                <a:spcPct val="100000"/>
              </a:lnSpc>
              <a:spcBef>
                <a:spcPts val="0"/>
              </a:spcBef>
              <a:spcAft>
                <a:spcPts val="0"/>
              </a:spcAft>
              <a:buClr>
                <a:srgbClr val="898989"/>
              </a:buClr>
              <a:buSzPts val="1200"/>
              <a:buFont typeface="Sigmar One"/>
              <a:buNone/>
              <a:defRPr b="0" i="0" sz="1200" u="none" cap="none" strike="noStrike">
                <a:solidFill>
                  <a:srgbClr val="898989"/>
                </a:solidFill>
                <a:latin typeface="Sigmar One"/>
                <a:ea typeface="Sigmar One"/>
                <a:cs typeface="Sigmar One"/>
                <a:sym typeface="Sigmar One"/>
              </a:defRPr>
            </a:lvl4pPr>
            <a:lvl5pPr indent="0" lvl="4" marL="0" marR="0" algn="r">
              <a:lnSpc>
                <a:spcPct val="100000"/>
              </a:lnSpc>
              <a:spcBef>
                <a:spcPts val="0"/>
              </a:spcBef>
              <a:spcAft>
                <a:spcPts val="0"/>
              </a:spcAft>
              <a:buClr>
                <a:srgbClr val="898989"/>
              </a:buClr>
              <a:buSzPts val="1200"/>
              <a:buFont typeface="Sigmar One"/>
              <a:buNone/>
              <a:defRPr b="0" i="0" sz="1200" u="none" cap="none" strike="noStrike">
                <a:solidFill>
                  <a:srgbClr val="898989"/>
                </a:solidFill>
                <a:latin typeface="Sigmar One"/>
                <a:ea typeface="Sigmar One"/>
                <a:cs typeface="Sigmar One"/>
                <a:sym typeface="Sigmar One"/>
              </a:defRPr>
            </a:lvl5pPr>
            <a:lvl6pPr indent="0" lvl="5" marL="0" marR="0" algn="r">
              <a:lnSpc>
                <a:spcPct val="100000"/>
              </a:lnSpc>
              <a:spcBef>
                <a:spcPts val="0"/>
              </a:spcBef>
              <a:spcAft>
                <a:spcPts val="0"/>
              </a:spcAft>
              <a:buClr>
                <a:srgbClr val="898989"/>
              </a:buClr>
              <a:buSzPts val="1200"/>
              <a:buFont typeface="Sigmar One"/>
              <a:buNone/>
              <a:defRPr b="0" i="0" sz="1200" u="none" cap="none" strike="noStrike">
                <a:solidFill>
                  <a:srgbClr val="898989"/>
                </a:solidFill>
                <a:latin typeface="Sigmar One"/>
                <a:ea typeface="Sigmar One"/>
                <a:cs typeface="Sigmar One"/>
                <a:sym typeface="Sigmar One"/>
              </a:defRPr>
            </a:lvl6pPr>
            <a:lvl7pPr indent="0" lvl="6" marL="0" marR="0" algn="r">
              <a:lnSpc>
                <a:spcPct val="100000"/>
              </a:lnSpc>
              <a:spcBef>
                <a:spcPts val="0"/>
              </a:spcBef>
              <a:spcAft>
                <a:spcPts val="0"/>
              </a:spcAft>
              <a:buClr>
                <a:srgbClr val="898989"/>
              </a:buClr>
              <a:buSzPts val="1200"/>
              <a:buFont typeface="Sigmar One"/>
              <a:buNone/>
              <a:defRPr b="0" i="0" sz="1200" u="none" cap="none" strike="noStrike">
                <a:solidFill>
                  <a:srgbClr val="898989"/>
                </a:solidFill>
                <a:latin typeface="Sigmar One"/>
                <a:ea typeface="Sigmar One"/>
                <a:cs typeface="Sigmar One"/>
                <a:sym typeface="Sigmar One"/>
              </a:defRPr>
            </a:lvl7pPr>
            <a:lvl8pPr indent="0" lvl="7" marL="0" marR="0" algn="r">
              <a:lnSpc>
                <a:spcPct val="100000"/>
              </a:lnSpc>
              <a:spcBef>
                <a:spcPts val="0"/>
              </a:spcBef>
              <a:spcAft>
                <a:spcPts val="0"/>
              </a:spcAft>
              <a:buClr>
                <a:srgbClr val="898989"/>
              </a:buClr>
              <a:buSzPts val="1200"/>
              <a:buFont typeface="Sigmar One"/>
              <a:buNone/>
              <a:defRPr b="0" i="0" sz="1200" u="none" cap="none" strike="noStrike">
                <a:solidFill>
                  <a:srgbClr val="898989"/>
                </a:solidFill>
                <a:latin typeface="Sigmar One"/>
                <a:ea typeface="Sigmar One"/>
                <a:cs typeface="Sigmar One"/>
                <a:sym typeface="Sigmar One"/>
              </a:defRPr>
            </a:lvl8pPr>
            <a:lvl9pPr indent="0" lvl="8" marL="0" marR="0" algn="r">
              <a:lnSpc>
                <a:spcPct val="100000"/>
              </a:lnSpc>
              <a:spcBef>
                <a:spcPts val="0"/>
              </a:spcBef>
              <a:spcAft>
                <a:spcPts val="0"/>
              </a:spcAft>
              <a:buClr>
                <a:srgbClr val="898989"/>
              </a:buClr>
              <a:buSzPts val="1200"/>
              <a:buFont typeface="Sigmar One"/>
              <a:buNone/>
              <a:defRPr b="0" i="0" sz="1200" u="none" cap="none" strike="noStrike">
                <a:solidFill>
                  <a:srgbClr val="898989"/>
                </a:solidFill>
                <a:latin typeface="Sigmar One"/>
                <a:ea typeface="Sigmar One"/>
                <a:cs typeface="Sigmar One"/>
                <a:sym typeface="Sigmar 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Kaushan Script"/>
                <a:ea typeface="Kaushan Script"/>
                <a:cs typeface="Kaushan Script"/>
                <a:sym typeface="Kaushan Scrip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1pPr>
            <a:lvl2pPr indent="0" lvl="1"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2pPr>
            <a:lvl3pPr indent="0" lvl="2"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3pPr>
            <a:lvl4pPr indent="0" lvl="3"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4pPr>
            <a:lvl5pPr indent="0" lvl="4"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5pPr>
            <a:lvl6pPr indent="0" lvl="5"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6pPr>
            <a:lvl7pPr indent="0" lvl="6"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7pPr>
            <a:lvl8pPr indent="0" lvl="7"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8pPr>
            <a:lvl9pPr indent="0" lvl="8"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4" name="Shape 44"/>
        <p:cNvGrpSpPr/>
        <p:nvPr/>
      </p:nvGrpSpPr>
      <p:grpSpPr>
        <a:xfrm>
          <a:off x="0" y="0"/>
          <a:ext cx="0" cy="0"/>
          <a:chOff x="0" y="0"/>
          <a:chExt cx="0" cy="0"/>
        </a:xfrm>
      </p:grpSpPr>
      <p:sp>
        <p:nvSpPr>
          <p:cNvPr id="45" name="Google Shape;45;p7"/>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Kaushan Script"/>
                <a:ea typeface="Kaushan Script"/>
                <a:cs typeface="Kaushan Script"/>
                <a:sym typeface="Kaushan Scrip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1pPr>
            <a:lvl2pPr indent="0" lvl="1"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2pPr>
            <a:lvl3pPr indent="0" lvl="2"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3pPr>
            <a:lvl4pPr indent="0" lvl="3"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4pPr>
            <a:lvl5pPr indent="0" lvl="4"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5pPr>
            <a:lvl6pPr indent="0" lvl="5"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6pPr>
            <a:lvl7pPr indent="0" lvl="6"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7pPr>
            <a:lvl8pPr indent="0" lvl="7"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8pPr>
            <a:lvl9pPr indent="0" lvl="8"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0" name="Shape 50"/>
        <p:cNvGrpSpPr/>
        <p:nvPr/>
      </p:nvGrpSpPr>
      <p:grpSpPr>
        <a:xfrm>
          <a:off x="0" y="0"/>
          <a:ext cx="0" cy="0"/>
          <a:chOff x="0" y="0"/>
          <a:chExt cx="0" cy="0"/>
        </a:xfrm>
      </p:grpSpPr>
      <p:sp>
        <p:nvSpPr>
          <p:cNvPr id="51" name="Google Shape;51;p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8"/>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3" name="Google Shape;53;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Kaushan Script"/>
                <a:ea typeface="Kaushan Script"/>
                <a:cs typeface="Kaushan Script"/>
                <a:sym typeface="Kaushan Scrip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1pPr>
            <a:lvl2pPr indent="0" lvl="1"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2pPr>
            <a:lvl3pPr indent="0" lvl="2"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3pPr>
            <a:lvl4pPr indent="0" lvl="3"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4pPr>
            <a:lvl5pPr indent="0" lvl="4"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5pPr>
            <a:lvl6pPr indent="0" lvl="5"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6pPr>
            <a:lvl7pPr indent="0" lvl="6"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7pPr>
            <a:lvl8pPr indent="0" lvl="7"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8pPr>
            <a:lvl9pPr indent="0" lvl="8"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6" name="Shape 56"/>
        <p:cNvGrpSpPr/>
        <p:nvPr/>
      </p:nvGrpSpPr>
      <p:grpSpPr>
        <a:xfrm>
          <a:off x="0" y="0"/>
          <a:ext cx="0" cy="0"/>
          <a:chOff x="0" y="0"/>
          <a:chExt cx="0" cy="0"/>
        </a:xfrm>
      </p:grpSpPr>
      <p:sp>
        <p:nvSpPr>
          <p:cNvPr id="57" name="Google Shape;57;p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9"/>
          <p:cNvSpPr/>
          <p:nvPr>
            <p:ph idx="2" type="pic"/>
          </p:nvPr>
        </p:nvSpPr>
        <p:spPr>
          <a:xfrm>
            <a:off x="1792288" y="612775"/>
            <a:ext cx="5486400" cy="4114800"/>
          </a:xfrm>
          <a:prstGeom prst="rect">
            <a:avLst/>
          </a:prstGeom>
          <a:noFill/>
          <a:ln>
            <a:noFill/>
          </a:ln>
        </p:spPr>
      </p:sp>
      <p:sp>
        <p:nvSpPr>
          <p:cNvPr id="59" name="Google Shape;59;p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0" name="Google Shape;60;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Kaushan Script"/>
                <a:ea typeface="Kaushan Script"/>
                <a:cs typeface="Kaushan Script"/>
                <a:sym typeface="Kaushan Scrip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1pPr>
            <a:lvl2pPr indent="0" lvl="1"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2pPr>
            <a:lvl3pPr indent="0" lvl="2"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3pPr>
            <a:lvl4pPr indent="0" lvl="3"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4pPr>
            <a:lvl5pPr indent="0" lvl="4"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5pPr>
            <a:lvl6pPr indent="0" lvl="5"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6pPr>
            <a:lvl7pPr indent="0" lvl="6"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7pPr>
            <a:lvl8pPr indent="0" lvl="7"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8pPr>
            <a:lvl9pPr indent="0" lvl="8"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5" name="Google Shape;65;p1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6" name="Google Shape;66;p1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7" name="Google Shape;67;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Kaushan Script"/>
                <a:ea typeface="Kaushan Script"/>
                <a:cs typeface="Kaushan Script"/>
                <a:sym typeface="Kaushan Scrip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1pPr>
            <a:lvl2pPr indent="0" lvl="1"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2pPr>
            <a:lvl3pPr indent="0" lvl="2"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3pPr>
            <a:lvl4pPr indent="0" lvl="3"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4pPr>
            <a:lvl5pPr indent="0" lvl="4"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5pPr>
            <a:lvl6pPr indent="0" lvl="5"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6pPr>
            <a:lvl7pPr indent="0" lvl="6"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7pPr>
            <a:lvl8pPr indent="0" lvl="7"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8pPr>
            <a:lvl9pPr indent="0" lvl="8"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0" name="Shape 70"/>
        <p:cNvGrpSpPr/>
        <p:nvPr/>
      </p:nvGrpSpPr>
      <p:grpSpPr>
        <a:xfrm>
          <a:off x="0" y="0"/>
          <a:ext cx="0" cy="0"/>
          <a:chOff x="0" y="0"/>
          <a:chExt cx="0" cy="0"/>
        </a:xfrm>
      </p:grpSpPr>
      <p:sp>
        <p:nvSpPr>
          <p:cNvPr id="71" name="Google Shape;71;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2" name="Google Shape;72;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73" name="Google Shape;73;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74" name="Google Shape;74;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75" name="Google Shape;75;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76" name="Google Shape;76;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Kaushan Script"/>
                <a:ea typeface="Kaushan Script"/>
                <a:cs typeface="Kaushan Script"/>
                <a:sym typeface="Kaushan Scrip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1pPr>
            <a:lvl2pPr indent="0" lvl="1"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2pPr>
            <a:lvl3pPr indent="0" lvl="2"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3pPr>
            <a:lvl4pPr indent="0" lvl="3"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4pPr>
            <a:lvl5pPr indent="0" lvl="4"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5pPr>
            <a:lvl6pPr indent="0" lvl="5"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6pPr>
            <a:lvl7pPr indent="0" lvl="6"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7pPr>
            <a:lvl8pPr indent="0" lvl="7"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8pPr>
            <a:lvl9pPr indent="0" lvl="8" marL="0" marR="0" algn="r">
              <a:lnSpc>
                <a:spcPct val="100000"/>
              </a:lnSpc>
              <a:spcBef>
                <a:spcPts val="0"/>
              </a:spcBef>
              <a:spcAft>
                <a:spcPts val="0"/>
              </a:spcAft>
              <a:buClr>
                <a:srgbClr val="898989"/>
              </a:buClr>
              <a:buSzPts val="1200"/>
              <a:buFont typeface="Sigmar One"/>
              <a:buNone/>
              <a:defRPr b="0" i="0" sz="1200" u="none">
                <a:solidFill>
                  <a:srgbClr val="898989"/>
                </a:solidFill>
                <a:latin typeface="Sigmar One"/>
                <a:ea typeface="Sigmar One"/>
                <a:cs typeface="Sigmar One"/>
                <a:sym typeface="Sigmar 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pngfind.com-kingpin-png-4152286 (1).png" id="10" name="Google Shape;10;p1"/>
          <p:cNvPicPr preferRelativeResize="0"/>
          <p:nvPr/>
        </p:nvPicPr>
        <p:blipFill rotWithShape="1">
          <a:blip r:embed="rId1">
            <a:alphaModFix/>
          </a:blip>
          <a:srcRect b="0" l="0" r="0" t="0"/>
          <a:stretch/>
        </p:blipFill>
        <p:spPr>
          <a:xfrm>
            <a:off x="7802562" y="76200"/>
            <a:ext cx="1219200" cy="533400"/>
          </a:xfrm>
          <a:prstGeom prst="rect">
            <a:avLst/>
          </a:prstGeom>
          <a:noFill/>
          <a:ln>
            <a:noFill/>
          </a:ln>
        </p:spPr>
      </p:pic>
      <p:sp>
        <p:nvSpPr>
          <p:cNvPr id="11" name="Google Shape;11;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000" u="none" cap="none" strike="noStrike">
                <a:solidFill>
                  <a:schemeClr val="dk1"/>
                </a:solidFill>
                <a:latin typeface="Times New Roman"/>
                <a:ea typeface="Times New Roman"/>
                <a:cs typeface="Times New Roman"/>
                <a:sym typeface="Times New Roman"/>
              </a:defRPr>
            </a:lvl1pPr>
            <a:lvl2pPr lvl="1" marR="0" rtl="0" algn="ctr">
              <a:spcBef>
                <a:spcPts val="0"/>
              </a:spcBef>
              <a:spcAft>
                <a:spcPts val="0"/>
              </a:spcAft>
              <a:buSzPts val="1400"/>
              <a:buNone/>
              <a:defRPr b="0" i="0" sz="4000" u="none" cap="none" strike="noStrike">
                <a:solidFill>
                  <a:schemeClr val="dk1"/>
                </a:solidFill>
                <a:latin typeface="Times New Roman"/>
                <a:ea typeface="Times New Roman"/>
                <a:cs typeface="Times New Roman"/>
                <a:sym typeface="Times New Roman"/>
              </a:defRPr>
            </a:lvl2pPr>
            <a:lvl3pPr lvl="2" marR="0" rtl="0" algn="ctr">
              <a:spcBef>
                <a:spcPts val="0"/>
              </a:spcBef>
              <a:spcAft>
                <a:spcPts val="0"/>
              </a:spcAft>
              <a:buSzPts val="1400"/>
              <a:buNone/>
              <a:defRPr b="0" i="0" sz="4000" u="none" cap="none" strike="noStrike">
                <a:solidFill>
                  <a:schemeClr val="dk1"/>
                </a:solidFill>
                <a:latin typeface="Times New Roman"/>
                <a:ea typeface="Times New Roman"/>
                <a:cs typeface="Times New Roman"/>
                <a:sym typeface="Times New Roman"/>
              </a:defRPr>
            </a:lvl3pPr>
            <a:lvl4pPr lvl="3" marR="0" rtl="0" algn="ctr">
              <a:spcBef>
                <a:spcPts val="0"/>
              </a:spcBef>
              <a:spcAft>
                <a:spcPts val="0"/>
              </a:spcAft>
              <a:buSzPts val="1400"/>
              <a:buNone/>
              <a:defRPr b="0" i="0" sz="4000" u="none" cap="none" strike="noStrike">
                <a:solidFill>
                  <a:schemeClr val="dk1"/>
                </a:solidFill>
                <a:latin typeface="Times New Roman"/>
                <a:ea typeface="Times New Roman"/>
                <a:cs typeface="Times New Roman"/>
                <a:sym typeface="Times New Roman"/>
              </a:defRPr>
            </a:lvl4pPr>
            <a:lvl5pPr lvl="4" marR="0" rtl="0" algn="ctr">
              <a:spcBef>
                <a:spcPts val="0"/>
              </a:spcBef>
              <a:spcAft>
                <a:spcPts val="0"/>
              </a:spcAft>
              <a:buSzPts val="1400"/>
              <a:buNone/>
              <a:defRPr b="0" i="0" sz="4000" u="none" cap="none" strike="noStrike">
                <a:solidFill>
                  <a:schemeClr val="dk1"/>
                </a:solidFill>
                <a:latin typeface="Times New Roman"/>
                <a:ea typeface="Times New Roman"/>
                <a:cs typeface="Times New Roman"/>
                <a:sym typeface="Times New Roman"/>
              </a:defRPr>
            </a:lvl5pPr>
            <a:lvl6pPr lvl="5" marR="0" rtl="0" algn="ctr">
              <a:spcBef>
                <a:spcPts val="0"/>
              </a:spcBef>
              <a:spcAft>
                <a:spcPts val="0"/>
              </a:spcAft>
              <a:buSzPts val="1400"/>
              <a:buNone/>
              <a:defRPr b="0" i="0" sz="4000" u="none" cap="none" strike="noStrike">
                <a:solidFill>
                  <a:schemeClr val="dk1"/>
                </a:solidFill>
                <a:latin typeface="Times New Roman"/>
                <a:ea typeface="Times New Roman"/>
                <a:cs typeface="Times New Roman"/>
                <a:sym typeface="Times New Roman"/>
              </a:defRPr>
            </a:lvl6pPr>
            <a:lvl7pPr lvl="6" marR="0" rtl="0" algn="ctr">
              <a:spcBef>
                <a:spcPts val="0"/>
              </a:spcBef>
              <a:spcAft>
                <a:spcPts val="0"/>
              </a:spcAft>
              <a:buSzPts val="1400"/>
              <a:buNone/>
              <a:defRPr b="0" i="0" sz="4000" u="none" cap="none" strike="noStrike">
                <a:solidFill>
                  <a:schemeClr val="dk1"/>
                </a:solidFill>
                <a:latin typeface="Times New Roman"/>
                <a:ea typeface="Times New Roman"/>
                <a:cs typeface="Times New Roman"/>
                <a:sym typeface="Times New Roman"/>
              </a:defRPr>
            </a:lvl7pPr>
            <a:lvl8pPr lvl="7" marR="0" rtl="0" algn="ctr">
              <a:spcBef>
                <a:spcPts val="0"/>
              </a:spcBef>
              <a:spcAft>
                <a:spcPts val="0"/>
              </a:spcAft>
              <a:buSzPts val="1400"/>
              <a:buNone/>
              <a:defRPr b="0" i="0" sz="4000" u="none" cap="none" strike="noStrike">
                <a:solidFill>
                  <a:schemeClr val="dk1"/>
                </a:solidFill>
                <a:latin typeface="Times New Roman"/>
                <a:ea typeface="Times New Roman"/>
                <a:cs typeface="Times New Roman"/>
                <a:sym typeface="Times New Roman"/>
              </a:defRPr>
            </a:lvl8pPr>
            <a:lvl9pPr lvl="8" marR="0" rtl="0" algn="ctr">
              <a:spcBef>
                <a:spcPts val="0"/>
              </a:spcBef>
              <a:spcAft>
                <a:spcPts val="0"/>
              </a:spcAft>
              <a:buSzPts val="1400"/>
              <a:buNone/>
              <a:defRPr b="0" i="0" sz="4000" u="none" cap="none" strike="noStrike">
                <a:solidFill>
                  <a:schemeClr val="dk1"/>
                </a:solidFill>
                <a:latin typeface="Times New Roman"/>
                <a:ea typeface="Times New Roman"/>
                <a:cs typeface="Times New Roman"/>
                <a:sym typeface="Times New Roman"/>
              </a:defRPr>
            </a:lvl9pPr>
          </a:lstStyle>
          <a:p/>
        </p:txBody>
      </p:sp>
      <p:sp>
        <p:nvSpPr>
          <p:cNvPr id="12" name="Google Shape;12;p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3pPr>
            <a:lvl4pPr indent="-381000" lvl="3" marL="1828800" marR="0" rtl="0" algn="l">
              <a:spcBef>
                <a:spcPts val="48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4pPr>
            <a:lvl5pPr indent="-381000" lvl="4" marL="2286000" marR="0" rtl="0" algn="l">
              <a:spcBef>
                <a:spcPts val="48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 name="Google Shape;13;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4" name="Google Shape;14;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cap="none" strike="noStrike">
                <a:solidFill>
                  <a:srgbClr val="898989"/>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 name="Google Shape;15;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Times New Roman"/>
              <a:buNone/>
              <a:defRPr b="0" i="0" sz="1200" u="none" cap="none" strike="noStrike">
                <a:solidFill>
                  <a:srgbClr val="898989"/>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898989"/>
              </a:buClr>
              <a:buSzPts val="1200"/>
              <a:buFont typeface="Times New Roman"/>
              <a:buNone/>
              <a:defRPr b="0" i="0" sz="1200" u="none" cap="none" strike="noStrike">
                <a:solidFill>
                  <a:srgbClr val="898989"/>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898989"/>
              </a:buClr>
              <a:buSzPts val="1200"/>
              <a:buFont typeface="Times New Roman"/>
              <a:buNone/>
              <a:defRPr b="0" i="0" sz="1200" u="none" cap="none" strike="noStrike">
                <a:solidFill>
                  <a:srgbClr val="898989"/>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898989"/>
              </a:buClr>
              <a:buSzPts val="1200"/>
              <a:buFont typeface="Times New Roman"/>
              <a:buNone/>
              <a:defRPr b="0" i="0" sz="1200" u="none" cap="none" strike="noStrike">
                <a:solidFill>
                  <a:srgbClr val="898989"/>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898989"/>
              </a:buClr>
              <a:buSzPts val="1200"/>
              <a:buFont typeface="Times New Roman"/>
              <a:buNone/>
              <a:defRPr b="0" i="0" sz="1200" u="none" cap="none" strike="noStrike">
                <a:solidFill>
                  <a:srgbClr val="898989"/>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898989"/>
              </a:buClr>
              <a:buSzPts val="1200"/>
              <a:buFont typeface="Times New Roman"/>
              <a:buNone/>
              <a:defRPr b="0" i="0" sz="1200" u="none" cap="none" strike="noStrike">
                <a:solidFill>
                  <a:srgbClr val="898989"/>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898989"/>
              </a:buClr>
              <a:buSzPts val="1200"/>
              <a:buFont typeface="Times New Roman"/>
              <a:buNone/>
              <a:defRPr b="0" i="0" sz="1200" u="none" cap="none" strike="noStrike">
                <a:solidFill>
                  <a:srgbClr val="898989"/>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898989"/>
              </a:buClr>
              <a:buSzPts val="1200"/>
              <a:buFont typeface="Times New Roman"/>
              <a:buNone/>
              <a:defRPr b="0" i="0" sz="1200" u="none" cap="none" strike="noStrike">
                <a:solidFill>
                  <a:srgbClr val="898989"/>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898989"/>
              </a:buClr>
              <a:buSzPts val="1200"/>
              <a:buFont typeface="Times New Roman"/>
              <a:buNone/>
              <a:defRPr b="0" i="0" sz="1200" u="none" cap="none" strike="noStrik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000" u="none" cap="none" strike="noStrike">
                <a:solidFill>
                  <a:schemeClr val="dk1"/>
                </a:solidFill>
                <a:latin typeface="Times New Roman"/>
                <a:ea typeface="Times New Roman"/>
                <a:cs typeface="Times New Roman"/>
                <a:sym typeface="Times New Roman"/>
              </a:defRPr>
            </a:lvl1pPr>
            <a:lvl2pPr lvl="1" marR="0" rtl="0" algn="ctr">
              <a:spcBef>
                <a:spcPts val="0"/>
              </a:spcBef>
              <a:spcAft>
                <a:spcPts val="0"/>
              </a:spcAft>
              <a:buSzPts val="1400"/>
              <a:buNone/>
              <a:defRPr b="0" i="0" sz="4000" u="none" cap="none" strike="noStrike">
                <a:solidFill>
                  <a:schemeClr val="dk1"/>
                </a:solidFill>
                <a:latin typeface="Times New Roman"/>
                <a:ea typeface="Times New Roman"/>
                <a:cs typeface="Times New Roman"/>
                <a:sym typeface="Times New Roman"/>
              </a:defRPr>
            </a:lvl2pPr>
            <a:lvl3pPr lvl="2" marR="0" rtl="0" algn="ctr">
              <a:spcBef>
                <a:spcPts val="0"/>
              </a:spcBef>
              <a:spcAft>
                <a:spcPts val="0"/>
              </a:spcAft>
              <a:buSzPts val="1400"/>
              <a:buNone/>
              <a:defRPr b="0" i="0" sz="4000" u="none" cap="none" strike="noStrike">
                <a:solidFill>
                  <a:schemeClr val="dk1"/>
                </a:solidFill>
                <a:latin typeface="Times New Roman"/>
                <a:ea typeface="Times New Roman"/>
                <a:cs typeface="Times New Roman"/>
                <a:sym typeface="Times New Roman"/>
              </a:defRPr>
            </a:lvl3pPr>
            <a:lvl4pPr lvl="3" marR="0" rtl="0" algn="ctr">
              <a:spcBef>
                <a:spcPts val="0"/>
              </a:spcBef>
              <a:spcAft>
                <a:spcPts val="0"/>
              </a:spcAft>
              <a:buSzPts val="1400"/>
              <a:buNone/>
              <a:defRPr b="0" i="0" sz="4000" u="none" cap="none" strike="noStrike">
                <a:solidFill>
                  <a:schemeClr val="dk1"/>
                </a:solidFill>
                <a:latin typeface="Times New Roman"/>
                <a:ea typeface="Times New Roman"/>
                <a:cs typeface="Times New Roman"/>
                <a:sym typeface="Times New Roman"/>
              </a:defRPr>
            </a:lvl4pPr>
            <a:lvl5pPr lvl="4" marR="0" rtl="0" algn="ctr">
              <a:spcBef>
                <a:spcPts val="0"/>
              </a:spcBef>
              <a:spcAft>
                <a:spcPts val="0"/>
              </a:spcAft>
              <a:buSzPts val="1400"/>
              <a:buNone/>
              <a:defRPr b="0" i="0" sz="4000" u="none" cap="none" strike="noStrike">
                <a:solidFill>
                  <a:schemeClr val="dk1"/>
                </a:solidFill>
                <a:latin typeface="Times New Roman"/>
                <a:ea typeface="Times New Roman"/>
                <a:cs typeface="Times New Roman"/>
                <a:sym typeface="Times New Roman"/>
              </a:defRPr>
            </a:lvl5pPr>
            <a:lvl6pPr lvl="5" marR="0" rtl="0" algn="ctr">
              <a:spcBef>
                <a:spcPts val="0"/>
              </a:spcBef>
              <a:spcAft>
                <a:spcPts val="0"/>
              </a:spcAft>
              <a:buSzPts val="1400"/>
              <a:buNone/>
              <a:defRPr b="0" i="0" sz="4000" u="none" cap="none" strike="noStrike">
                <a:solidFill>
                  <a:schemeClr val="dk1"/>
                </a:solidFill>
                <a:latin typeface="Times New Roman"/>
                <a:ea typeface="Times New Roman"/>
                <a:cs typeface="Times New Roman"/>
                <a:sym typeface="Times New Roman"/>
              </a:defRPr>
            </a:lvl6pPr>
            <a:lvl7pPr lvl="6" marR="0" rtl="0" algn="ctr">
              <a:spcBef>
                <a:spcPts val="0"/>
              </a:spcBef>
              <a:spcAft>
                <a:spcPts val="0"/>
              </a:spcAft>
              <a:buSzPts val="1400"/>
              <a:buNone/>
              <a:defRPr b="0" i="0" sz="4000" u="none" cap="none" strike="noStrike">
                <a:solidFill>
                  <a:schemeClr val="dk1"/>
                </a:solidFill>
                <a:latin typeface="Times New Roman"/>
                <a:ea typeface="Times New Roman"/>
                <a:cs typeface="Times New Roman"/>
                <a:sym typeface="Times New Roman"/>
              </a:defRPr>
            </a:lvl7pPr>
            <a:lvl8pPr lvl="7" marR="0" rtl="0" algn="ctr">
              <a:spcBef>
                <a:spcPts val="0"/>
              </a:spcBef>
              <a:spcAft>
                <a:spcPts val="0"/>
              </a:spcAft>
              <a:buSzPts val="1400"/>
              <a:buNone/>
              <a:defRPr b="0" i="0" sz="4000" u="none" cap="none" strike="noStrike">
                <a:solidFill>
                  <a:schemeClr val="dk1"/>
                </a:solidFill>
                <a:latin typeface="Times New Roman"/>
                <a:ea typeface="Times New Roman"/>
                <a:cs typeface="Times New Roman"/>
                <a:sym typeface="Times New Roman"/>
              </a:defRPr>
            </a:lvl8pPr>
            <a:lvl9pPr lvl="8" marR="0" rtl="0" algn="ctr">
              <a:spcBef>
                <a:spcPts val="0"/>
              </a:spcBef>
              <a:spcAft>
                <a:spcPts val="0"/>
              </a:spcAft>
              <a:buSzPts val="1400"/>
              <a:buNone/>
              <a:defRPr b="0" i="0" sz="4000" u="none" cap="none" strike="noStrike">
                <a:solidFill>
                  <a:schemeClr val="dk1"/>
                </a:solidFill>
                <a:latin typeface="Times New Roman"/>
                <a:ea typeface="Times New Roman"/>
                <a:cs typeface="Times New Roman"/>
                <a:sym typeface="Times New Roman"/>
              </a:defRPr>
            </a:lvl9pPr>
          </a:lstStyle>
          <a:p/>
        </p:txBody>
      </p:sp>
      <p:sp>
        <p:nvSpPr>
          <p:cNvPr id="24" name="Google Shape;24;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3pPr>
            <a:lvl4pPr indent="-381000" lvl="3" marL="1828800" marR="0" rtl="0" algn="l">
              <a:spcBef>
                <a:spcPts val="48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4pPr>
            <a:lvl5pPr indent="-381000" lvl="4" marL="2286000" marR="0" rtl="0" algn="l">
              <a:spcBef>
                <a:spcPts val="48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5" name="Google Shape;25;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26" name="Google Shape;26;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cap="none" strike="noStrike">
                <a:solidFill>
                  <a:srgbClr val="898989"/>
                </a:solidFill>
                <a:latin typeface="Kaushan Script"/>
                <a:ea typeface="Kaushan Script"/>
                <a:cs typeface="Kaushan Script"/>
                <a:sym typeface="Kaushan Script"/>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27" name="Google Shape;27;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Sigmar One"/>
              <a:buNone/>
              <a:defRPr b="0" i="0" sz="1200" u="none" cap="none" strike="noStrike">
                <a:solidFill>
                  <a:srgbClr val="898989"/>
                </a:solidFill>
                <a:latin typeface="Sigmar One"/>
                <a:ea typeface="Sigmar One"/>
                <a:cs typeface="Sigmar One"/>
                <a:sym typeface="Sigmar One"/>
              </a:defRPr>
            </a:lvl1pPr>
            <a:lvl2pPr indent="0" lvl="1" marL="0" marR="0" rtl="0" algn="r">
              <a:lnSpc>
                <a:spcPct val="100000"/>
              </a:lnSpc>
              <a:spcBef>
                <a:spcPts val="0"/>
              </a:spcBef>
              <a:spcAft>
                <a:spcPts val="0"/>
              </a:spcAft>
              <a:buClr>
                <a:srgbClr val="898989"/>
              </a:buClr>
              <a:buSzPts val="1200"/>
              <a:buFont typeface="Sigmar One"/>
              <a:buNone/>
              <a:defRPr b="0" i="0" sz="1200" u="none" cap="none" strike="noStrike">
                <a:solidFill>
                  <a:srgbClr val="898989"/>
                </a:solidFill>
                <a:latin typeface="Sigmar One"/>
                <a:ea typeface="Sigmar One"/>
                <a:cs typeface="Sigmar One"/>
                <a:sym typeface="Sigmar One"/>
              </a:defRPr>
            </a:lvl2pPr>
            <a:lvl3pPr indent="0" lvl="2" marL="0" marR="0" rtl="0" algn="r">
              <a:lnSpc>
                <a:spcPct val="100000"/>
              </a:lnSpc>
              <a:spcBef>
                <a:spcPts val="0"/>
              </a:spcBef>
              <a:spcAft>
                <a:spcPts val="0"/>
              </a:spcAft>
              <a:buClr>
                <a:srgbClr val="898989"/>
              </a:buClr>
              <a:buSzPts val="1200"/>
              <a:buFont typeface="Sigmar One"/>
              <a:buNone/>
              <a:defRPr b="0" i="0" sz="1200" u="none" cap="none" strike="noStrike">
                <a:solidFill>
                  <a:srgbClr val="898989"/>
                </a:solidFill>
                <a:latin typeface="Sigmar One"/>
                <a:ea typeface="Sigmar One"/>
                <a:cs typeface="Sigmar One"/>
                <a:sym typeface="Sigmar One"/>
              </a:defRPr>
            </a:lvl3pPr>
            <a:lvl4pPr indent="0" lvl="3" marL="0" marR="0" rtl="0" algn="r">
              <a:lnSpc>
                <a:spcPct val="100000"/>
              </a:lnSpc>
              <a:spcBef>
                <a:spcPts val="0"/>
              </a:spcBef>
              <a:spcAft>
                <a:spcPts val="0"/>
              </a:spcAft>
              <a:buClr>
                <a:srgbClr val="898989"/>
              </a:buClr>
              <a:buSzPts val="1200"/>
              <a:buFont typeface="Sigmar One"/>
              <a:buNone/>
              <a:defRPr b="0" i="0" sz="1200" u="none" cap="none" strike="noStrike">
                <a:solidFill>
                  <a:srgbClr val="898989"/>
                </a:solidFill>
                <a:latin typeface="Sigmar One"/>
                <a:ea typeface="Sigmar One"/>
                <a:cs typeface="Sigmar One"/>
                <a:sym typeface="Sigmar One"/>
              </a:defRPr>
            </a:lvl4pPr>
            <a:lvl5pPr indent="0" lvl="4" marL="0" marR="0" rtl="0" algn="r">
              <a:lnSpc>
                <a:spcPct val="100000"/>
              </a:lnSpc>
              <a:spcBef>
                <a:spcPts val="0"/>
              </a:spcBef>
              <a:spcAft>
                <a:spcPts val="0"/>
              </a:spcAft>
              <a:buClr>
                <a:srgbClr val="898989"/>
              </a:buClr>
              <a:buSzPts val="1200"/>
              <a:buFont typeface="Sigmar One"/>
              <a:buNone/>
              <a:defRPr b="0" i="0" sz="1200" u="none" cap="none" strike="noStrike">
                <a:solidFill>
                  <a:srgbClr val="898989"/>
                </a:solidFill>
                <a:latin typeface="Sigmar One"/>
                <a:ea typeface="Sigmar One"/>
                <a:cs typeface="Sigmar One"/>
                <a:sym typeface="Sigmar One"/>
              </a:defRPr>
            </a:lvl5pPr>
            <a:lvl6pPr indent="0" lvl="5" marL="0" marR="0" rtl="0" algn="r">
              <a:lnSpc>
                <a:spcPct val="100000"/>
              </a:lnSpc>
              <a:spcBef>
                <a:spcPts val="0"/>
              </a:spcBef>
              <a:spcAft>
                <a:spcPts val="0"/>
              </a:spcAft>
              <a:buClr>
                <a:srgbClr val="898989"/>
              </a:buClr>
              <a:buSzPts val="1200"/>
              <a:buFont typeface="Sigmar One"/>
              <a:buNone/>
              <a:defRPr b="0" i="0" sz="1200" u="none" cap="none" strike="noStrike">
                <a:solidFill>
                  <a:srgbClr val="898989"/>
                </a:solidFill>
                <a:latin typeface="Sigmar One"/>
                <a:ea typeface="Sigmar One"/>
                <a:cs typeface="Sigmar One"/>
                <a:sym typeface="Sigmar One"/>
              </a:defRPr>
            </a:lvl6pPr>
            <a:lvl7pPr indent="0" lvl="6" marL="0" marR="0" rtl="0" algn="r">
              <a:lnSpc>
                <a:spcPct val="100000"/>
              </a:lnSpc>
              <a:spcBef>
                <a:spcPts val="0"/>
              </a:spcBef>
              <a:spcAft>
                <a:spcPts val="0"/>
              </a:spcAft>
              <a:buClr>
                <a:srgbClr val="898989"/>
              </a:buClr>
              <a:buSzPts val="1200"/>
              <a:buFont typeface="Sigmar One"/>
              <a:buNone/>
              <a:defRPr b="0" i="0" sz="1200" u="none" cap="none" strike="noStrike">
                <a:solidFill>
                  <a:srgbClr val="898989"/>
                </a:solidFill>
                <a:latin typeface="Sigmar One"/>
                <a:ea typeface="Sigmar One"/>
                <a:cs typeface="Sigmar One"/>
                <a:sym typeface="Sigmar One"/>
              </a:defRPr>
            </a:lvl7pPr>
            <a:lvl8pPr indent="0" lvl="7" marL="0" marR="0" rtl="0" algn="r">
              <a:lnSpc>
                <a:spcPct val="100000"/>
              </a:lnSpc>
              <a:spcBef>
                <a:spcPts val="0"/>
              </a:spcBef>
              <a:spcAft>
                <a:spcPts val="0"/>
              </a:spcAft>
              <a:buClr>
                <a:srgbClr val="898989"/>
              </a:buClr>
              <a:buSzPts val="1200"/>
              <a:buFont typeface="Sigmar One"/>
              <a:buNone/>
              <a:defRPr b="0" i="0" sz="1200" u="none" cap="none" strike="noStrike">
                <a:solidFill>
                  <a:srgbClr val="898989"/>
                </a:solidFill>
                <a:latin typeface="Sigmar One"/>
                <a:ea typeface="Sigmar One"/>
                <a:cs typeface="Sigmar One"/>
                <a:sym typeface="Sigmar One"/>
              </a:defRPr>
            </a:lvl8pPr>
            <a:lvl9pPr indent="0" lvl="8" marL="0" marR="0" rtl="0" algn="r">
              <a:lnSpc>
                <a:spcPct val="100000"/>
              </a:lnSpc>
              <a:spcBef>
                <a:spcPts val="0"/>
              </a:spcBef>
              <a:spcAft>
                <a:spcPts val="0"/>
              </a:spcAft>
              <a:buClr>
                <a:srgbClr val="898989"/>
              </a:buClr>
              <a:buSzPts val="1200"/>
              <a:buFont typeface="Sigmar One"/>
              <a:buNone/>
              <a:defRPr b="0" i="0" sz="1200" u="none" cap="none" strike="noStrike">
                <a:solidFill>
                  <a:srgbClr val="898989"/>
                </a:solidFill>
                <a:latin typeface="Sigmar One"/>
                <a:ea typeface="Sigmar One"/>
                <a:cs typeface="Sigmar One"/>
                <a:sym typeface="Sigmar One"/>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pic>
        <p:nvPicPr>
          <p:cNvPr descr="pngfind.com-kingpin-png-4152286 (1).png" id="28" name="Google Shape;28;p3"/>
          <p:cNvPicPr preferRelativeResize="0"/>
          <p:nvPr/>
        </p:nvPicPr>
        <p:blipFill rotWithShape="1">
          <a:blip r:embed="rId1">
            <a:alphaModFix/>
          </a:blip>
          <a:srcRect b="0" l="0" r="0" t="0"/>
          <a:stretch/>
        </p:blipFill>
        <p:spPr>
          <a:xfrm>
            <a:off x="7802562" y="76200"/>
            <a:ext cx="1219200"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image" Target="../media/image46.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 Id="rId3" Type="http://schemas.openxmlformats.org/officeDocument/2006/relationships/image" Target="../media/image42.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6.xml"/><Relationship Id="rId3" Type="http://schemas.openxmlformats.org/officeDocument/2006/relationships/image" Target="../media/image47.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 Id="rId3" Type="http://schemas.openxmlformats.org/officeDocument/2006/relationships/image" Target="../media/image43.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 Id="rId3" Type="http://schemas.openxmlformats.org/officeDocument/2006/relationships/image" Target="../media/image48.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6.xml"/><Relationship Id="rId3" Type="http://schemas.openxmlformats.org/officeDocument/2006/relationships/image" Target="../media/image53.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image" Target="../media/image51.jp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52.jp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25.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3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54.png"/><Relationship Id="rId4" Type="http://schemas.openxmlformats.org/officeDocument/2006/relationships/image" Target="../media/image2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2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2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29.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50.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3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3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39.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38.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40.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3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37.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3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34.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3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4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44.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image" Target="../media/image49.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 Id="rId3" Type="http://schemas.openxmlformats.org/officeDocument/2006/relationships/image" Target="../media/image4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ctrTitle"/>
          </p:nvPr>
        </p:nvSpPr>
        <p:spPr>
          <a:xfrm>
            <a:off x="296862" y="422275"/>
            <a:ext cx="8156575" cy="18129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1"/>
              </a:buClr>
              <a:buSzPts val="4000"/>
              <a:buFont typeface="Times New Roman"/>
              <a:buNone/>
            </a:pPr>
            <a:r>
              <a:rPr b="1" i="0" lang="en-US" sz="4000" u="none">
                <a:solidFill>
                  <a:schemeClr val="accent1"/>
                </a:solidFill>
                <a:latin typeface="Times New Roman"/>
                <a:ea typeface="Times New Roman"/>
                <a:cs typeface="Times New Roman"/>
                <a:sym typeface="Times New Roman"/>
              </a:rPr>
              <a:t>21CSC202J  Operating Systems</a:t>
            </a:r>
            <a:br>
              <a:rPr b="0" i="0" lang="en-US" sz="1000" u="none">
                <a:solidFill>
                  <a:schemeClr val="dk1"/>
                </a:solidFill>
                <a:latin typeface="Cambria"/>
                <a:ea typeface="Cambria"/>
                <a:cs typeface="Cambria"/>
                <a:sym typeface="Cambria"/>
              </a:rPr>
            </a:br>
            <a:endParaRPr/>
          </a:p>
        </p:txBody>
      </p:sp>
      <p:sp>
        <p:nvSpPr>
          <p:cNvPr id="98" name="Google Shape;98;p14"/>
          <p:cNvSpPr txBox="1"/>
          <p:nvPr>
            <p:ph idx="1" type="subTitle"/>
          </p:nvPr>
        </p:nvSpPr>
        <p:spPr>
          <a:xfrm>
            <a:off x="762000" y="1677987"/>
            <a:ext cx="6858000" cy="1654175"/>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898989"/>
              </a:buClr>
              <a:buSzPts val="3800"/>
              <a:buNone/>
            </a:pPr>
            <a:r>
              <a:rPr b="1" i="0" lang="en-US" sz="3800" u="none">
                <a:solidFill>
                  <a:srgbClr val="898989"/>
                </a:solidFill>
                <a:latin typeface="Cambria"/>
                <a:ea typeface="Cambria"/>
                <a:cs typeface="Cambria"/>
                <a:sym typeface="Cambria"/>
              </a:rPr>
              <a:t>UNIT 2 – Process Management</a:t>
            </a:r>
            <a:endParaRPr/>
          </a:p>
        </p:txBody>
      </p:sp>
      <p:pic>
        <p:nvPicPr>
          <p:cNvPr descr="pngfind.com-kingpin-png-4152286 (1).png" id="99" name="Google Shape;99;p14"/>
          <p:cNvPicPr preferRelativeResize="0"/>
          <p:nvPr/>
        </p:nvPicPr>
        <p:blipFill rotWithShape="1">
          <a:blip r:embed="rId3">
            <a:alphaModFix/>
          </a:blip>
          <a:srcRect b="0" l="0" r="0" t="0"/>
          <a:stretch/>
        </p:blipFill>
        <p:spPr>
          <a:xfrm>
            <a:off x="7802562" y="76200"/>
            <a:ext cx="1219200" cy="533400"/>
          </a:xfrm>
          <a:prstGeom prst="rect">
            <a:avLst/>
          </a:prstGeom>
          <a:noFill/>
          <a:ln>
            <a:noFill/>
          </a:ln>
        </p:spPr>
      </p:pic>
      <p:pic>
        <p:nvPicPr>
          <p:cNvPr id="100" name="Google Shape;100;p14"/>
          <p:cNvPicPr preferRelativeResize="0"/>
          <p:nvPr/>
        </p:nvPicPr>
        <p:blipFill rotWithShape="1">
          <a:blip r:embed="rId4">
            <a:alphaModFix/>
          </a:blip>
          <a:srcRect b="0" l="0" r="0" t="0"/>
          <a:stretch/>
        </p:blipFill>
        <p:spPr>
          <a:xfrm>
            <a:off x="1127125" y="2365375"/>
            <a:ext cx="6492875" cy="2262187"/>
          </a:xfrm>
          <a:prstGeom prst="rect">
            <a:avLst/>
          </a:prstGeom>
          <a:noFill/>
          <a:ln>
            <a:noFill/>
          </a:ln>
        </p:spPr>
      </p:pic>
      <p:pic>
        <p:nvPicPr>
          <p:cNvPr id="101" name="Google Shape;101;p14"/>
          <p:cNvPicPr preferRelativeResize="0"/>
          <p:nvPr/>
        </p:nvPicPr>
        <p:blipFill rotWithShape="1">
          <a:blip r:embed="rId5">
            <a:alphaModFix/>
          </a:blip>
          <a:srcRect b="0" l="0" r="0" t="0"/>
          <a:stretch/>
        </p:blipFill>
        <p:spPr>
          <a:xfrm>
            <a:off x="1047750" y="4857750"/>
            <a:ext cx="6816725" cy="1470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982662" y="182562"/>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b="0" i="0" lang="en-US" sz="4000" u="none">
                <a:solidFill>
                  <a:schemeClr val="dk1"/>
                </a:solidFill>
                <a:latin typeface="Times New Roman"/>
                <a:ea typeface="Times New Roman"/>
                <a:cs typeface="Times New Roman"/>
                <a:sym typeface="Times New Roman"/>
              </a:rPr>
              <a:t>CPU Switch From Process to Process</a:t>
            </a:r>
            <a:endParaRPr/>
          </a:p>
        </p:txBody>
      </p:sp>
      <p:pic>
        <p:nvPicPr>
          <p:cNvPr id="180" name="Google Shape;180;p23"/>
          <p:cNvPicPr preferRelativeResize="0"/>
          <p:nvPr/>
        </p:nvPicPr>
        <p:blipFill rotWithShape="1">
          <a:blip r:embed="rId3">
            <a:alphaModFix/>
          </a:blip>
          <a:srcRect b="0" l="0" r="0" t="0"/>
          <a:stretch/>
        </p:blipFill>
        <p:spPr>
          <a:xfrm>
            <a:off x="1384300" y="1104900"/>
            <a:ext cx="6969125" cy="4679950"/>
          </a:xfrm>
          <a:prstGeom prst="rect">
            <a:avLst/>
          </a:prstGeom>
          <a:noFill/>
          <a:ln>
            <a:noFill/>
          </a:ln>
        </p:spPr>
      </p:pic>
      <p:sp>
        <p:nvSpPr>
          <p:cNvPr id="181" name="Google Shape;181;p23"/>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cap="none" strike="noStrike">
                <a:solidFill>
                  <a:srgbClr val="898989"/>
                </a:solidFill>
                <a:latin typeface="Times New Roman"/>
                <a:ea typeface="Times New Roman"/>
                <a:cs typeface="Times New Roman"/>
                <a:sym typeface="Times New Roman"/>
              </a:rPr>
              <a:t>*</a:t>
            </a:r>
            <a:endParaRPr/>
          </a:p>
        </p:txBody>
      </p:sp>
      <p:sp>
        <p:nvSpPr>
          <p:cNvPr id="182" name="Google Shape;182;p2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cap="none" strike="noStrike">
                <a:solidFill>
                  <a:srgbClr val="898989"/>
                </a:solidFill>
                <a:latin typeface="Sigmar One"/>
                <a:ea typeface="Sigmar One"/>
                <a:cs typeface="Sigmar One"/>
                <a:sym typeface="Sigmar One"/>
              </a:rPr>
              <a:t>‹#›</a:t>
            </a:fld>
            <a:endParaRPr/>
          </a:p>
        </p:txBody>
      </p:sp>
      <p:sp>
        <p:nvSpPr>
          <p:cNvPr id="183" name="Google Shape;183;p2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cap="none" strike="noStrik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113"/>
          <p:cNvSpPr txBox="1"/>
          <p:nvPr>
            <p:ph type="title"/>
          </p:nvPr>
        </p:nvSpPr>
        <p:spPr>
          <a:xfrm>
            <a:off x="1081087" y="176212"/>
            <a:ext cx="7605712"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Thread Cancellation (Cont.)</a:t>
            </a:r>
            <a:endParaRPr/>
          </a:p>
        </p:txBody>
      </p:sp>
      <p:sp>
        <p:nvSpPr>
          <p:cNvPr id="1031" name="Google Shape;1031;p113"/>
          <p:cNvSpPr txBox="1"/>
          <p:nvPr>
            <p:ph idx="1" type="body"/>
          </p:nvPr>
        </p:nvSpPr>
        <p:spPr>
          <a:xfrm>
            <a:off x="919162" y="1057275"/>
            <a:ext cx="7208837" cy="4962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100"/>
              <a:buFont typeface="Arial"/>
              <a:buChar char="•"/>
            </a:pPr>
            <a:r>
              <a:rPr b="0" i="0" lang="en-US" sz="2100" u="none">
                <a:solidFill>
                  <a:schemeClr val="dk1"/>
                </a:solidFill>
                <a:latin typeface="Times New Roman"/>
                <a:ea typeface="Times New Roman"/>
                <a:cs typeface="Times New Roman"/>
                <a:sym typeface="Times New Roman"/>
              </a:rPr>
              <a:t>Invoking thread cancellation requests cancellation, but actual cancellation depends on thread state</a:t>
            </a:r>
            <a:endParaRPr/>
          </a:p>
          <a:p>
            <a:pPr indent="-209550" lvl="0" marL="342900" rtl="0" algn="l">
              <a:lnSpc>
                <a:spcPct val="100000"/>
              </a:lnSpc>
              <a:spcBef>
                <a:spcPts val="420"/>
              </a:spcBef>
              <a:spcAft>
                <a:spcPts val="0"/>
              </a:spcAft>
              <a:buClr>
                <a:schemeClr val="dk1"/>
              </a:buClr>
              <a:buSzPts val="2100"/>
              <a:buFont typeface="Arial"/>
              <a:buNone/>
            </a:pPr>
            <a:r>
              <a:t/>
            </a:r>
            <a:endParaRPr b="0" i="0" sz="2100" u="none">
              <a:solidFill>
                <a:schemeClr val="dk1"/>
              </a:solidFill>
              <a:latin typeface="Times New Roman"/>
              <a:ea typeface="Times New Roman"/>
              <a:cs typeface="Times New Roman"/>
              <a:sym typeface="Times New Roman"/>
            </a:endParaRPr>
          </a:p>
          <a:p>
            <a:pPr indent="-209550" lvl="0" marL="342900" rtl="0" algn="l">
              <a:lnSpc>
                <a:spcPct val="100000"/>
              </a:lnSpc>
              <a:spcBef>
                <a:spcPts val="420"/>
              </a:spcBef>
              <a:spcAft>
                <a:spcPts val="0"/>
              </a:spcAft>
              <a:buClr>
                <a:schemeClr val="dk1"/>
              </a:buClr>
              <a:buSzPts val="2100"/>
              <a:buFont typeface="Arial"/>
              <a:buNone/>
            </a:pPr>
            <a:r>
              <a:t/>
            </a:r>
            <a:endParaRPr b="0" i="0" sz="21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20"/>
              </a:spcBef>
              <a:spcAft>
                <a:spcPts val="0"/>
              </a:spcAft>
              <a:buClr>
                <a:schemeClr val="dk1"/>
              </a:buClr>
              <a:buSzPts val="2100"/>
              <a:buNone/>
            </a:pPr>
            <a:r>
              <a:t/>
            </a:r>
            <a:endParaRPr b="0" i="0" sz="21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20"/>
              </a:spcBef>
              <a:spcAft>
                <a:spcPts val="0"/>
              </a:spcAft>
              <a:buClr>
                <a:schemeClr val="dk1"/>
              </a:buClr>
              <a:buSzPts val="2100"/>
              <a:buNone/>
            </a:pPr>
            <a:r>
              <a:t/>
            </a:r>
            <a:endParaRPr b="0" i="0" sz="21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20"/>
              </a:spcBef>
              <a:spcAft>
                <a:spcPts val="0"/>
              </a:spcAft>
              <a:buClr>
                <a:schemeClr val="dk1"/>
              </a:buClr>
              <a:buSzPts val="2100"/>
              <a:buFont typeface="Arial"/>
              <a:buChar char="•"/>
            </a:pPr>
            <a:r>
              <a:rPr b="0" i="0" lang="en-US" sz="2100" u="none">
                <a:solidFill>
                  <a:schemeClr val="dk1"/>
                </a:solidFill>
                <a:latin typeface="Times New Roman"/>
                <a:ea typeface="Times New Roman"/>
                <a:cs typeface="Times New Roman"/>
                <a:sym typeface="Times New Roman"/>
              </a:rPr>
              <a:t>If thread has cancellation disabled, cancellation remains pending until thread enables it</a:t>
            </a:r>
            <a:endParaRPr/>
          </a:p>
          <a:p>
            <a:pPr indent="-342900" lvl="0" marL="342900" rtl="0" algn="l">
              <a:lnSpc>
                <a:spcPct val="100000"/>
              </a:lnSpc>
              <a:spcBef>
                <a:spcPts val="420"/>
              </a:spcBef>
              <a:spcAft>
                <a:spcPts val="0"/>
              </a:spcAft>
              <a:buClr>
                <a:schemeClr val="dk1"/>
              </a:buClr>
              <a:buSzPts val="2100"/>
              <a:buFont typeface="Arial"/>
              <a:buChar char="•"/>
            </a:pPr>
            <a:r>
              <a:rPr b="0" i="0" lang="en-US" sz="2100" u="none">
                <a:solidFill>
                  <a:schemeClr val="dk1"/>
                </a:solidFill>
                <a:latin typeface="Times New Roman"/>
                <a:ea typeface="Times New Roman"/>
                <a:cs typeface="Times New Roman"/>
                <a:sym typeface="Times New Roman"/>
              </a:rPr>
              <a:t>Default type is deferred</a:t>
            </a:r>
            <a:endParaRPr/>
          </a:p>
          <a:p>
            <a:pPr indent="-285750" lvl="1" marL="742950" rtl="0" algn="l">
              <a:lnSpc>
                <a:spcPct val="100000"/>
              </a:lnSpc>
              <a:spcBef>
                <a:spcPts val="420"/>
              </a:spcBef>
              <a:spcAft>
                <a:spcPts val="0"/>
              </a:spcAft>
              <a:buClr>
                <a:schemeClr val="dk1"/>
              </a:buClr>
              <a:buSzPts val="2100"/>
              <a:buFont typeface="Arial"/>
              <a:buChar char="–"/>
            </a:pPr>
            <a:r>
              <a:rPr b="0" i="0" lang="en-US" sz="2100" u="none">
                <a:solidFill>
                  <a:schemeClr val="dk1"/>
                </a:solidFill>
                <a:latin typeface="Times New Roman"/>
                <a:ea typeface="Times New Roman"/>
                <a:cs typeface="Times New Roman"/>
                <a:sym typeface="Times New Roman"/>
              </a:rPr>
              <a:t>Cancellation only occurs when thread reaches </a:t>
            </a:r>
            <a:r>
              <a:rPr b="1" i="0" lang="en-US" sz="2100" u="none">
                <a:solidFill>
                  <a:srgbClr val="3366FF"/>
                </a:solidFill>
                <a:latin typeface="Times New Roman"/>
                <a:ea typeface="Times New Roman"/>
                <a:cs typeface="Times New Roman"/>
                <a:sym typeface="Times New Roman"/>
              </a:rPr>
              <a:t>cancellation point</a:t>
            </a:r>
            <a:endParaRPr/>
          </a:p>
          <a:p>
            <a:pPr indent="-228600" lvl="2" marL="1143000" rtl="0" algn="l">
              <a:lnSpc>
                <a:spcPct val="100000"/>
              </a:lnSpc>
              <a:spcBef>
                <a:spcPts val="420"/>
              </a:spcBef>
              <a:spcAft>
                <a:spcPts val="0"/>
              </a:spcAft>
              <a:buClr>
                <a:schemeClr val="dk1"/>
              </a:buClr>
              <a:buSzPts val="2100"/>
              <a:buFont typeface="Arial"/>
              <a:buChar char="•"/>
            </a:pPr>
            <a:r>
              <a:rPr b="0" i="0" lang="en-US" sz="2100" u="none">
                <a:solidFill>
                  <a:schemeClr val="dk1"/>
                </a:solidFill>
                <a:latin typeface="Times New Roman"/>
                <a:ea typeface="Times New Roman"/>
                <a:cs typeface="Times New Roman"/>
                <a:sym typeface="Times New Roman"/>
              </a:rPr>
              <a:t>I.e. </a:t>
            </a:r>
            <a:r>
              <a:rPr b="1" i="0" lang="en-US" sz="2100" u="none">
                <a:solidFill>
                  <a:schemeClr val="dk1"/>
                </a:solidFill>
                <a:latin typeface="Courier New"/>
                <a:ea typeface="Courier New"/>
                <a:cs typeface="Courier New"/>
                <a:sym typeface="Courier New"/>
              </a:rPr>
              <a:t>pthread_testcancel()</a:t>
            </a:r>
            <a:endParaRPr/>
          </a:p>
          <a:p>
            <a:pPr indent="-228600" lvl="2" marL="1143000" rtl="0" algn="l">
              <a:lnSpc>
                <a:spcPct val="100000"/>
              </a:lnSpc>
              <a:spcBef>
                <a:spcPts val="420"/>
              </a:spcBef>
              <a:spcAft>
                <a:spcPts val="0"/>
              </a:spcAft>
              <a:buClr>
                <a:schemeClr val="dk1"/>
              </a:buClr>
              <a:buSzPts val="2100"/>
              <a:buFont typeface="Arial"/>
              <a:buChar char="•"/>
            </a:pPr>
            <a:r>
              <a:rPr b="0" i="0" lang="en-US" sz="2100" u="none">
                <a:solidFill>
                  <a:schemeClr val="dk1"/>
                </a:solidFill>
                <a:latin typeface="Times New Roman"/>
                <a:ea typeface="Times New Roman"/>
                <a:cs typeface="Times New Roman"/>
                <a:sym typeface="Times New Roman"/>
              </a:rPr>
              <a:t>Then </a:t>
            </a:r>
            <a:r>
              <a:rPr b="1" i="0" lang="en-US" sz="2100" u="none">
                <a:solidFill>
                  <a:srgbClr val="3366FF"/>
                </a:solidFill>
                <a:latin typeface="Times New Roman"/>
                <a:ea typeface="Times New Roman"/>
                <a:cs typeface="Times New Roman"/>
                <a:sym typeface="Times New Roman"/>
              </a:rPr>
              <a:t>cleanup handler </a:t>
            </a:r>
            <a:r>
              <a:rPr b="0" i="0" lang="en-US" sz="2100" u="none">
                <a:solidFill>
                  <a:schemeClr val="dk1"/>
                </a:solidFill>
                <a:latin typeface="Times New Roman"/>
                <a:ea typeface="Times New Roman"/>
                <a:cs typeface="Times New Roman"/>
                <a:sym typeface="Times New Roman"/>
              </a:rPr>
              <a:t>is invoked</a:t>
            </a:r>
            <a:endParaRPr/>
          </a:p>
          <a:p>
            <a:pPr indent="-342900" lvl="0" marL="342900" rtl="0" algn="l">
              <a:lnSpc>
                <a:spcPct val="100000"/>
              </a:lnSpc>
              <a:spcBef>
                <a:spcPts val="420"/>
              </a:spcBef>
              <a:spcAft>
                <a:spcPts val="0"/>
              </a:spcAft>
              <a:buClr>
                <a:schemeClr val="dk1"/>
              </a:buClr>
              <a:buSzPts val="2100"/>
              <a:buFont typeface="Arial"/>
              <a:buChar char="•"/>
            </a:pPr>
            <a:r>
              <a:rPr b="0" i="0" lang="en-US" sz="2100" u="none">
                <a:solidFill>
                  <a:schemeClr val="dk1"/>
                </a:solidFill>
                <a:latin typeface="Times New Roman"/>
                <a:ea typeface="Times New Roman"/>
                <a:cs typeface="Times New Roman"/>
                <a:sym typeface="Times New Roman"/>
              </a:rPr>
              <a:t>On Linux systems, thread cancellation is handled through signals</a:t>
            </a:r>
            <a:endParaRPr/>
          </a:p>
        </p:txBody>
      </p:sp>
      <p:pic>
        <p:nvPicPr>
          <p:cNvPr id="1032" name="Google Shape;1032;p113"/>
          <p:cNvPicPr preferRelativeResize="0"/>
          <p:nvPr/>
        </p:nvPicPr>
        <p:blipFill rotWithShape="1">
          <a:blip r:embed="rId3">
            <a:alphaModFix/>
          </a:blip>
          <a:srcRect b="0" l="0" r="0" t="0"/>
          <a:stretch/>
        </p:blipFill>
        <p:spPr>
          <a:xfrm>
            <a:off x="2144712" y="1825625"/>
            <a:ext cx="5054600" cy="1174750"/>
          </a:xfrm>
          <a:prstGeom prst="rect">
            <a:avLst/>
          </a:prstGeom>
          <a:noFill/>
          <a:ln>
            <a:noFill/>
          </a:ln>
        </p:spPr>
      </p:pic>
      <p:sp>
        <p:nvSpPr>
          <p:cNvPr id="1033" name="Google Shape;1033;p113"/>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034" name="Google Shape;1034;p11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035" name="Google Shape;1035;p11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114"/>
          <p:cNvSpPr txBox="1"/>
          <p:nvPr>
            <p:ph type="title"/>
          </p:nvPr>
        </p:nvSpPr>
        <p:spPr>
          <a:xfrm>
            <a:off x="457200" y="176212"/>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Thread-Local Storage</a:t>
            </a:r>
            <a:endParaRPr/>
          </a:p>
        </p:txBody>
      </p:sp>
      <p:sp>
        <p:nvSpPr>
          <p:cNvPr id="1042" name="Google Shape;1042;p114"/>
          <p:cNvSpPr txBox="1"/>
          <p:nvPr>
            <p:ph idx="1" type="body"/>
          </p:nvPr>
        </p:nvSpPr>
        <p:spPr>
          <a:xfrm>
            <a:off x="806450" y="1233487"/>
            <a:ext cx="7651750" cy="44783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3366FF"/>
              </a:buClr>
              <a:buSzPts val="2400"/>
              <a:buFont typeface="Arial"/>
              <a:buChar char="•"/>
            </a:pPr>
            <a:r>
              <a:rPr b="1" i="0" lang="en-US" sz="2400" u="none">
                <a:solidFill>
                  <a:srgbClr val="3366FF"/>
                </a:solidFill>
                <a:latin typeface="Times New Roman"/>
                <a:ea typeface="Times New Roman"/>
                <a:cs typeface="Times New Roman"/>
                <a:sym typeface="Times New Roman"/>
              </a:rPr>
              <a:t>Thread-local storage </a:t>
            </a:r>
            <a:r>
              <a:rPr b="0" i="0" lang="en-US" sz="2400" u="none">
                <a:solidFill>
                  <a:schemeClr val="dk1"/>
                </a:solidFill>
                <a:latin typeface="Times New Roman"/>
                <a:ea typeface="Times New Roman"/>
                <a:cs typeface="Times New Roman"/>
                <a:sym typeface="Times New Roman"/>
              </a:rPr>
              <a:t>(</a:t>
            </a:r>
            <a:r>
              <a:rPr b="1" i="0" lang="en-US" sz="2400" u="none">
                <a:solidFill>
                  <a:srgbClr val="3366FF"/>
                </a:solidFill>
                <a:latin typeface="Times New Roman"/>
                <a:ea typeface="Times New Roman"/>
                <a:cs typeface="Times New Roman"/>
                <a:sym typeface="Times New Roman"/>
              </a:rPr>
              <a:t>TLS</a:t>
            </a:r>
            <a:r>
              <a:rPr b="0" i="0" lang="en-US" sz="2400" u="none">
                <a:solidFill>
                  <a:schemeClr val="dk1"/>
                </a:solidFill>
                <a:latin typeface="Times New Roman"/>
                <a:ea typeface="Times New Roman"/>
                <a:cs typeface="Times New Roman"/>
                <a:sym typeface="Times New Roman"/>
              </a:rPr>
              <a:t>) allows each thread to have its own copy of data</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Useful when you do not have control over the thread creation process (i.e., when using a thread pool)</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Different from local variables</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Local variables visible only during single function invocation</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TLS visible across function invocations</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Similar to </a:t>
            </a:r>
            <a:r>
              <a:rPr b="1" i="0" lang="en-US" sz="2400" u="none">
                <a:solidFill>
                  <a:schemeClr val="dk1"/>
                </a:solidFill>
                <a:latin typeface="Courier New"/>
                <a:ea typeface="Courier New"/>
                <a:cs typeface="Courier New"/>
                <a:sym typeface="Courier New"/>
              </a:rPr>
              <a:t>static</a:t>
            </a:r>
            <a:r>
              <a:rPr b="0" i="0" lang="en-US" sz="2400" u="none">
                <a:solidFill>
                  <a:schemeClr val="dk1"/>
                </a:solidFill>
                <a:latin typeface="Times New Roman"/>
                <a:ea typeface="Times New Roman"/>
                <a:cs typeface="Times New Roman"/>
                <a:sym typeface="Times New Roman"/>
              </a:rPr>
              <a:t> data</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TLS is unique to each thread</a:t>
            </a:r>
            <a:endParaRPr/>
          </a:p>
        </p:txBody>
      </p:sp>
      <p:sp>
        <p:nvSpPr>
          <p:cNvPr id="1043" name="Google Shape;1043;p114"/>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044" name="Google Shape;1044;p11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045" name="Google Shape;1045;p11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sp>
        <p:nvSpPr>
          <p:cNvPr id="1051" name="Google Shape;1051;p115"/>
          <p:cNvSpPr txBox="1"/>
          <p:nvPr>
            <p:ph type="title"/>
          </p:nvPr>
        </p:nvSpPr>
        <p:spPr>
          <a:xfrm>
            <a:off x="1160462" y="163512"/>
            <a:ext cx="7526337"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Scheduler Activations</a:t>
            </a:r>
            <a:endParaRPr/>
          </a:p>
        </p:txBody>
      </p:sp>
      <p:sp>
        <p:nvSpPr>
          <p:cNvPr id="1052" name="Google Shape;1052;p115"/>
          <p:cNvSpPr txBox="1"/>
          <p:nvPr>
            <p:ph idx="1" type="body"/>
          </p:nvPr>
        </p:nvSpPr>
        <p:spPr>
          <a:xfrm>
            <a:off x="806450" y="1017587"/>
            <a:ext cx="5316537" cy="49641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Both M:M and Two-level models require communication to maintain the appropriate number of kernel threads allocated to the application</a:t>
            </a:r>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Typically use an intermediate data structure between user and kernel threads – </a:t>
            </a:r>
            <a:r>
              <a:rPr b="1" i="0" lang="en-US" sz="2000" u="none">
                <a:solidFill>
                  <a:srgbClr val="3366FF"/>
                </a:solidFill>
                <a:latin typeface="Times New Roman"/>
                <a:ea typeface="Times New Roman"/>
                <a:cs typeface="Times New Roman"/>
                <a:sym typeface="Times New Roman"/>
              </a:rPr>
              <a:t>lightweight process </a:t>
            </a:r>
            <a:r>
              <a:rPr b="0" i="0" lang="en-US" sz="2000" u="none">
                <a:solidFill>
                  <a:schemeClr val="dk1"/>
                </a:solidFill>
                <a:latin typeface="Times New Roman"/>
                <a:ea typeface="Times New Roman"/>
                <a:cs typeface="Times New Roman"/>
                <a:sym typeface="Times New Roman"/>
              </a:rPr>
              <a:t>(</a:t>
            </a:r>
            <a:r>
              <a:rPr b="1" i="0" lang="en-US" sz="2000" u="none">
                <a:solidFill>
                  <a:srgbClr val="3366FF"/>
                </a:solidFill>
                <a:latin typeface="Times New Roman"/>
                <a:ea typeface="Times New Roman"/>
                <a:cs typeface="Times New Roman"/>
                <a:sym typeface="Times New Roman"/>
              </a:rPr>
              <a:t>LWP</a:t>
            </a:r>
            <a:r>
              <a:rPr b="0" i="0" lang="en-US" sz="2000" u="none">
                <a:solidFill>
                  <a:schemeClr val="dk1"/>
                </a:solidFill>
                <a:latin typeface="Times New Roman"/>
                <a:ea typeface="Times New Roman"/>
                <a:cs typeface="Times New Roman"/>
                <a:sym typeface="Times New Roman"/>
              </a:rPr>
              <a:t>)</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Appears to be a virtual processor on which process can schedule user thread to run</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Each LWP attached to kernel thread</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How many LWPs to create?</a:t>
            </a:r>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Scheduler activations provide </a:t>
            </a:r>
            <a:r>
              <a:rPr b="1" i="0" lang="en-US" sz="2000" u="none">
                <a:solidFill>
                  <a:srgbClr val="3366FF"/>
                </a:solidFill>
                <a:latin typeface="Times New Roman"/>
                <a:ea typeface="Times New Roman"/>
                <a:cs typeface="Times New Roman"/>
                <a:sym typeface="Times New Roman"/>
              </a:rPr>
              <a:t>upcalls</a:t>
            </a:r>
            <a:r>
              <a:rPr b="0" i="0" lang="en-US" sz="2000" u="none">
                <a:solidFill>
                  <a:srgbClr val="3366FF"/>
                </a:solidFill>
                <a:latin typeface="Times New Roman"/>
                <a:ea typeface="Times New Roman"/>
                <a:cs typeface="Times New Roman"/>
                <a:sym typeface="Times New Roman"/>
              </a:rPr>
              <a:t> </a:t>
            </a:r>
            <a:r>
              <a:rPr b="0" i="0" lang="en-US" sz="2000" u="none">
                <a:solidFill>
                  <a:schemeClr val="dk1"/>
                </a:solidFill>
                <a:latin typeface="Times New Roman"/>
                <a:ea typeface="Times New Roman"/>
                <a:cs typeface="Times New Roman"/>
                <a:sym typeface="Times New Roman"/>
              </a:rPr>
              <a:t>- a communication mechanism from the kernel to the </a:t>
            </a:r>
            <a:r>
              <a:rPr b="1" i="0" lang="en-US" sz="2000" u="none">
                <a:solidFill>
                  <a:srgbClr val="3366FF"/>
                </a:solidFill>
                <a:latin typeface="Times New Roman"/>
                <a:ea typeface="Times New Roman"/>
                <a:cs typeface="Times New Roman"/>
                <a:sym typeface="Times New Roman"/>
              </a:rPr>
              <a:t>upcall handler </a:t>
            </a:r>
            <a:r>
              <a:rPr b="0" i="0" lang="en-US" sz="2000" u="none">
                <a:solidFill>
                  <a:schemeClr val="dk1"/>
                </a:solidFill>
                <a:latin typeface="Times New Roman"/>
                <a:ea typeface="Times New Roman"/>
                <a:cs typeface="Times New Roman"/>
                <a:sym typeface="Times New Roman"/>
              </a:rPr>
              <a:t>in the thread library</a:t>
            </a:r>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This communication allows an application to maintain the correct number kernel threads</a:t>
            </a:r>
            <a:endParaRPr/>
          </a:p>
        </p:txBody>
      </p:sp>
      <p:pic>
        <p:nvPicPr>
          <p:cNvPr id="1053" name="Google Shape;1053;p115"/>
          <p:cNvPicPr preferRelativeResize="0"/>
          <p:nvPr/>
        </p:nvPicPr>
        <p:blipFill rotWithShape="1">
          <a:blip r:embed="rId3">
            <a:alphaModFix/>
          </a:blip>
          <a:srcRect b="0" l="0" r="0" t="0"/>
          <a:stretch/>
        </p:blipFill>
        <p:spPr>
          <a:xfrm>
            <a:off x="6427787" y="1547812"/>
            <a:ext cx="2327275" cy="2108200"/>
          </a:xfrm>
          <a:prstGeom prst="rect">
            <a:avLst/>
          </a:prstGeom>
          <a:noFill/>
          <a:ln>
            <a:noFill/>
          </a:ln>
        </p:spPr>
      </p:pic>
      <p:sp>
        <p:nvSpPr>
          <p:cNvPr id="1054" name="Google Shape;1054;p115"/>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055" name="Google Shape;1055;p11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056" name="Google Shape;1056;p115"/>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1" name="Shape 1061"/>
        <p:cNvGrpSpPr/>
        <p:nvPr/>
      </p:nvGrpSpPr>
      <p:grpSpPr>
        <a:xfrm>
          <a:off x="0" y="0"/>
          <a:ext cx="0" cy="0"/>
          <a:chOff x="0" y="0"/>
          <a:chExt cx="0" cy="0"/>
        </a:xfrm>
      </p:grpSpPr>
      <p:sp>
        <p:nvSpPr>
          <p:cNvPr id="1062" name="Google Shape;1062;p116"/>
          <p:cNvSpPr txBox="1"/>
          <p:nvPr>
            <p:ph idx="4294967295" type="title"/>
          </p:nvPr>
        </p:nvSpPr>
        <p:spPr>
          <a:xfrm>
            <a:off x="1025525" y="163512"/>
            <a:ext cx="7673975" cy="5762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Times New Roman"/>
              <a:buNone/>
            </a:pPr>
            <a:r>
              <a:rPr b="0" i="0" lang="en-US" sz="4000" u="none" cap="none" strike="noStrike">
                <a:solidFill>
                  <a:schemeClr val="dk1"/>
                </a:solidFill>
                <a:latin typeface="Times New Roman"/>
                <a:ea typeface="Times New Roman"/>
                <a:cs typeface="Times New Roman"/>
                <a:sym typeface="Times New Roman"/>
              </a:rPr>
              <a:t>Operating System Examples</a:t>
            </a:r>
            <a:endParaRPr/>
          </a:p>
        </p:txBody>
      </p:sp>
      <p:sp>
        <p:nvSpPr>
          <p:cNvPr id="1063" name="Google Shape;1063;p116"/>
          <p:cNvSpPr txBox="1"/>
          <p:nvPr>
            <p:ph idx="4294967295" type="body"/>
          </p:nvPr>
        </p:nvSpPr>
        <p:spPr>
          <a:xfrm>
            <a:off x="806450" y="1233487"/>
            <a:ext cx="7469187" cy="44926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Windows Threads</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Linux Threads</a:t>
            </a:r>
            <a:endParaRPr/>
          </a:p>
        </p:txBody>
      </p:sp>
      <p:sp>
        <p:nvSpPr>
          <p:cNvPr id="1064" name="Google Shape;1064;p116"/>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065" name="Google Shape;1065;p11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066" name="Google Shape;1066;p11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p117"/>
          <p:cNvSpPr txBox="1"/>
          <p:nvPr>
            <p:ph type="title"/>
          </p:nvPr>
        </p:nvSpPr>
        <p:spPr>
          <a:xfrm>
            <a:off x="457200" y="100012"/>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Windows Threads</a:t>
            </a:r>
            <a:endParaRPr/>
          </a:p>
        </p:txBody>
      </p:sp>
      <p:sp>
        <p:nvSpPr>
          <p:cNvPr id="1073" name="Google Shape;1073;p117"/>
          <p:cNvSpPr txBox="1"/>
          <p:nvPr>
            <p:ph idx="1" type="body"/>
          </p:nvPr>
        </p:nvSpPr>
        <p:spPr>
          <a:xfrm>
            <a:off x="852487" y="1130300"/>
            <a:ext cx="7969250" cy="51419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Windows implements the Windows API – primary API for Win 98, Win NT, Win 2000, Win XP, and Win 7</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Implements the one-to-one mapping, kernel-level</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Each thread contains</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A thread id</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Register set representing state of processor</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Separate user and kernel stacks for when thread runs in user mode or kernel mode</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Private data storage area used by run-time libraries and dynamic link libraries (DLLs)</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The register set, stacks, and private storage area are known as the </a:t>
            </a:r>
            <a:r>
              <a:rPr b="1" i="0" lang="en-US" sz="2400" u="none">
                <a:solidFill>
                  <a:srgbClr val="3366FF"/>
                </a:solidFill>
                <a:latin typeface="Times New Roman"/>
                <a:ea typeface="Times New Roman"/>
                <a:cs typeface="Times New Roman"/>
                <a:sym typeface="Times New Roman"/>
              </a:rPr>
              <a:t>context</a:t>
            </a:r>
            <a:r>
              <a:rPr b="0" i="0" lang="en-US" sz="2400" u="none">
                <a:solidFill>
                  <a:srgbClr val="3366FF"/>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of the thread</a:t>
            </a:r>
            <a:endParaRPr/>
          </a:p>
          <a:p>
            <a:pPr indent="-190500" lvl="0" marL="342900" rtl="0" algn="l">
              <a:spcBef>
                <a:spcPts val="480"/>
              </a:spcBef>
              <a:spcAft>
                <a:spcPts val="0"/>
              </a:spcAft>
              <a:buClr>
                <a:schemeClr val="dk1"/>
              </a:buClr>
              <a:buSzPts val="2400"/>
              <a:buNone/>
            </a:pPr>
            <a:r>
              <a:t/>
            </a:r>
            <a:endParaRPr b="0" i="0" sz="2400" u="none">
              <a:solidFill>
                <a:schemeClr val="dk1"/>
              </a:solidFill>
              <a:latin typeface="Times New Roman"/>
              <a:ea typeface="Times New Roman"/>
              <a:cs typeface="Times New Roman"/>
              <a:sym typeface="Times New Roman"/>
            </a:endParaRPr>
          </a:p>
        </p:txBody>
      </p:sp>
      <p:sp>
        <p:nvSpPr>
          <p:cNvPr id="1074" name="Google Shape;1074;p117"/>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075" name="Google Shape;1075;p11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076" name="Google Shape;1076;p11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118"/>
          <p:cNvSpPr txBox="1"/>
          <p:nvPr>
            <p:ph type="title"/>
          </p:nvPr>
        </p:nvSpPr>
        <p:spPr>
          <a:xfrm>
            <a:off x="457200" y="100012"/>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Windows Threads (Cont.)</a:t>
            </a:r>
            <a:endParaRPr/>
          </a:p>
        </p:txBody>
      </p:sp>
      <p:sp>
        <p:nvSpPr>
          <p:cNvPr id="1083" name="Google Shape;1083;p118"/>
          <p:cNvSpPr txBox="1"/>
          <p:nvPr>
            <p:ph idx="1" type="body"/>
          </p:nvPr>
        </p:nvSpPr>
        <p:spPr>
          <a:xfrm>
            <a:off x="827087" y="1206500"/>
            <a:ext cx="7859712" cy="51419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The primary data structures of a thread include:</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ETHREAD (executive thread block) – includes pointer to process to which thread belongs and to KTHREAD, in kernel space</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KTHREAD (kernel thread block) – scheduling and synchronization info, kernel-mode stack, pointer to TEB, in kernel space</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TEB (thread environment block) – thread id, user-mode stack, thread-local storage, in user space</a:t>
            </a:r>
            <a:endParaRPr/>
          </a:p>
          <a:p>
            <a:pPr indent="-190500" lvl="0" marL="342900" rtl="0" algn="l">
              <a:spcBef>
                <a:spcPts val="480"/>
              </a:spcBef>
              <a:spcAft>
                <a:spcPts val="0"/>
              </a:spcAft>
              <a:buClr>
                <a:schemeClr val="dk1"/>
              </a:buClr>
              <a:buSzPts val="2400"/>
              <a:buNone/>
            </a:pPr>
            <a:r>
              <a:t/>
            </a:r>
            <a:endParaRPr b="0" i="0" sz="2400" u="none">
              <a:solidFill>
                <a:schemeClr val="dk1"/>
              </a:solidFill>
              <a:latin typeface="Times New Roman"/>
              <a:ea typeface="Times New Roman"/>
              <a:cs typeface="Times New Roman"/>
              <a:sym typeface="Times New Roman"/>
            </a:endParaRPr>
          </a:p>
        </p:txBody>
      </p:sp>
      <p:sp>
        <p:nvSpPr>
          <p:cNvPr id="1084" name="Google Shape;1084;p118"/>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085" name="Google Shape;1085;p11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086" name="Google Shape;1086;p11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119"/>
          <p:cNvSpPr txBox="1"/>
          <p:nvPr>
            <p:ph idx="4294967295" type="title"/>
          </p:nvPr>
        </p:nvSpPr>
        <p:spPr>
          <a:xfrm>
            <a:off x="1273175" y="163512"/>
            <a:ext cx="7693025" cy="57626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Times New Roman"/>
              <a:buNone/>
            </a:pPr>
            <a:r>
              <a:rPr b="0" i="0" lang="en-US" sz="4000" u="none" cap="none" strike="noStrike">
                <a:solidFill>
                  <a:schemeClr val="dk1"/>
                </a:solidFill>
                <a:latin typeface="Times New Roman"/>
                <a:ea typeface="Times New Roman"/>
                <a:cs typeface="Times New Roman"/>
                <a:sym typeface="Times New Roman"/>
              </a:rPr>
              <a:t>Windows Threads Data Structures</a:t>
            </a:r>
            <a:endParaRPr/>
          </a:p>
        </p:txBody>
      </p:sp>
      <p:pic>
        <p:nvPicPr>
          <p:cNvPr descr="4_14.pdf" id="1092" name="Google Shape;1092;p119"/>
          <p:cNvPicPr preferRelativeResize="0"/>
          <p:nvPr/>
        </p:nvPicPr>
        <p:blipFill rotWithShape="1">
          <a:blip r:embed="rId3">
            <a:alphaModFix/>
          </a:blip>
          <a:srcRect b="0" l="0" r="0" t="0"/>
          <a:stretch/>
        </p:blipFill>
        <p:spPr>
          <a:xfrm>
            <a:off x="2832100" y="1271587"/>
            <a:ext cx="4065587" cy="4441825"/>
          </a:xfrm>
          <a:prstGeom prst="rect">
            <a:avLst/>
          </a:prstGeom>
          <a:noFill/>
          <a:ln>
            <a:noFill/>
          </a:ln>
        </p:spPr>
      </p:pic>
      <p:sp>
        <p:nvSpPr>
          <p:cNvPr id="1093" name="Google Shape;1093;p119"/>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094" name="Google Shape;1094;p11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095" name="Google Shape;1095;p119"/>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120"/>
          <p:cNvSpPr txBox="1"/>
          <p:nvPr>
            <p:ph type="title"/>
          </p:nvPr>
        </p:nvSpPr>
        <p:spPr>
          <a:xfrm>
            <a:off x="457200" y="150812"/>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Linux Threads</a:t>
            </a:r>
            <a:endParaRPr/>
          </a:p>
        </p:txBody>
      </p:sp>
      <p:sp>
        <p:nvSpPr>
          <p:cNvPr id="1102" name="Google Shape;1102;p120"/>
          <p:cNvSpPr txBox="1"/>
          <p:nvPr>
            <p:ph idx="1" type="body"/>
          </p:nvPr>
        </p:nvSpPr>
        <p:spPr>
          <a:xfrm>
            <a:off x="877887" y="1092200"/>
            <a:ext cx="7173912"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Linux refers to them as </a:t>
            </a:r>
            <a:r>
              <a:rPr b="1" i="1" lang="en-US" sz="2400" u="none">
                <a:solidFill>
                  <a:schemeClr val="dk1"/>
                </a:solidFill>
                <a:latin typeface="Times New Roman"/>
                <a:ea typeface="Times New Roman"/>
                <a:cs typeface="Times New Roman"/>
                <a:sym typeface="Times New Roman"/>
              </a:rPr>
              <a:t>tasks</a:t>
            </a:r>
            <a:r>
              <a:rPr b="0" i="0" lang="en-US" sz="2400" u="none">
                <a:solidFill>
                  <a:schemeClr val="dk1"/>
                </a:solidFill>
                <a:latin typeface="Times New Roman"/>
                <a:ea typeface="Times New Roman"/>
                <a:cs typeface="Times New Roman"/>
                <a:sym typeface="Times New Roman"/>
              </a:rPr>
              <a:t> rather than </a:t>
            </a:r>
            <a:r>
              <a:rPr b="1" i="1" lang="en-US" sz="2400" u="none">
                <a:solidFill>
                  <a:schemeClr val="dk1"/>
                </a:solidFill>
                <a:latin typeface="Times New Roman"/>
                <a:ea typeface="Times New Roman"/>
                <a:cs typeface="Times New Roman"/>
                <a:sym typeface="Times New Roman"/>
              </a:rPr>
              <a:t>threads</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Thread creation is done through </a:t>
            </a:r>
            <a:r>
              <a:rPr b="1" i="0" lang="en-US" sz="2400" u="none">
                <a:solidFill>
                  <a:schemeClr val="dk1"/>
                </a:solidFill>
                <a:latin typeface="Courier New"/>
                <a:ea typeface="Courier New"/>
                <a:cs typeface="Courier New"/>
                <a:sym typeface="Courier New"/>
              </a:rPr>
              <a:t>clone()</a:t>
            </a:r>
            <a:r>
              <a:rPr b="0" i="0" lang="en-US" sz="2400" u="none">
                <a:solidFill>
                  <a:schemeClr val="dk1"/>
                </a:solidFill>
                <a:latin typeface="Courier New"/>
                <a:ea typeface="Courier New"/>
                <a:cs typeface="Courier New"/>
                <a:sym typeface="Courier New"/>
              </a:rPr>
              <a:t> </a:t>
            </a:r>
            <a:r>
              <a:rPr b="0" i="0" lang="en-US" sz="2400" u="none">
                <a:solidFill>
                  <a:schemeClr val="dk1"/>
                </a:solidFill>
                <a:latin typeface="Times New Roman"/>
                <a:ea typeface="Times New Roman"/>
                <a:cs typeface="Times New Roman"/>
                <a:sym typeface="Times New Roman"/>
              </a:rPr>
              <a:t>system call</a:t>
            </a:r>
            <a:endParaRPr/>
          </a:p>
          <a:p>
            <a:pPr indent="-342900" lvl="0" marL="342900" rtl="0" algn="l">
              <a:lnSpc>
                <a:spcPct val="100000"/>
              </a:lnSpc>
              <a:spcBef>
                <a:spcPts val="480"/>
              </a:spcBef>
              <a:spcAft>
                <a:spcPts val="0"/>
              </a:spcAft>
              <a:buClr>
                <a:schemeClr val="dk1"/>
              </a:buClr>
              <a:buSzPts val="2400"/>
              <a:buFont typeface="Arial"/>
              <a:buChar char="•"/>
            </a:pPr>
            <a:r>
              <a:rPr b="1" i="0" lang="en-US" sz="2400" u="none">
                <a:solidFill>
                  <a:schemeClr val="dk1"/>
                </a:solidFill>
                <a:latin typeface="Courier New"/>
                <a:ea typeface="Courier New"/>
                <a:cs typeface="Courier New"/>
                <a:sym typeface="Courier New"/>
              </a:rPr>
              <a:t>clone() </a:t>
            </a:r>
            <a:r>
              <a:rPr b="0" i="0" lang="en-US" sz="2400" u="none">
                <a:solidFill>
                  <a:schemeClr val="dk1"/>
                </a:solidFill>
                <a:latin typeface="Times New Roman"/>
                <a:ea typeface="Times New Roman"/>
                <a:cs typeface="Times New Roman"/>
                <a:sym typeface="Times New Roman"/>
              </a:rPr>
              <a:t>allows a child task to share the address space of the parent task (process)</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Flags control behavior</a:t>
            </a:r>
            <a:endParaRPr/>
          </a:p>
          <a:p>
            <a:pPr indent="-133350" lvl="1" marL="74295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133350" lvl="1" marL="74295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133350" lvl="1" marL="74295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285750" lvl="1" marL="742950" rtl="0" algn="l">
              <a:lnSpc>
                <a:spcPct val="100000"/>
              </a:lnSpc>
              <a:spcBef>
                <a:spcPts val="480"/>
              </a:spcBef>
              <a:spcAft>
                <a:spcPts val="0"/>
              </a:spcAft>
              <a:buClr>
                <a:schemeClr val="dk1"/>
              </a:buClr>
              <a:buSzPts val="2400"/>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None/>
            </a:pPr>
            <a:r>
              <a:t/>
            </a:r>
            <a:endParaRPr b="0" i="0" sz="2400" u="none">
              <a:solidFill>
                <a:schemeClr val="dk1"/>
              </a:solidFill>
              <a:latin typeface="Courier New"/>
              <a:ea typeface="Courier New"/>
              <a:cs typeface="Courier New"/>
              <a:sym typeface="Courier New"/>
            </a:endParaRPr>
          </a:p>
          <a:p>
            <a:pPr indent="-342900" lvl="0" marL="342900" rtl="0" algn="l">
              <a:lnSpc>
                <a:spcPct val="100000"/>
              </a:lnSpc>
              <a:spcBef>
                <a:spcPts val="480"/>
              </a:spcBef>
              <a:spcAft>
                <a:spcPts val="0"/>
              </a:spcAft>
              <a:buClr>
                <a:schemeClr val="dk1"/>
              </a:buClr>
              <a:buSzPts val="2400"/>
              <a:buFont typeface="Arial"/>
              <a:buChar char="•"/>
            </a:pPr>
            <a:r>
              <a:rPr b="1" i="0" lang="en-US" sz="2400" u="none">
                <a:solidFill>
                  <a:schemeClr val="dk1"/>
                </a:solidFill>
                <a:latin typeface="Courier New"/>
                <a:ea typeface="Courier New"/>
                <a:cs typeface="Courier New"/>
                <a:sym typeface="Courier New"/>
              </a:rPr>
              <a:t>struct task_struct </a:t>
            </a:r>
            <a:r>
              <a:rPr b="0" i="0" lang="en-US" sz="2400" u="none">
                <a:solidFill>
                  <a:schemeClr val="dk1"/>
                </a:solidFill>
                <a:latin typeface="Times New Roman"/>
                <a:ea typeface="Times New Roman"/>
                <a:cs typeface="Times New Roman"/>
                <a:sym typeface="Times New Roman"/>
              </a:rPr>
              <a:t>points to process data structures (shared or unique)</a:t>
            </a:r>
            <a:endParaRPr b="0" i="0" sz="2400" u="none">
              <a:solidFill>
                <a:schemeClr val="dk1"/>
              </a:solidFill>
              <a:latin typeface="Courier New"/>
              <a:ea typeface="Courier New"/>
              <a:cs typeface="Courier New"/>
              <a:sym typeface="Courier New"/>
            </a:endParaRPr>
          </a:p>
          <a:p>
            <a:pPr indent="-190500" lvl="0" marL="342900" rtl="0" algn="l">
              <a:spcBef>
                <a:spcPts val="480"/>
              </a:spcBef>
              <a:spcAft>
                <a:spcPts val="0"/>
              </a:spcAft>
              <a:buClr>
                <a:schemeClr val="dk1"/>
              </a:buClr>
              <a:buSzPts val="2400"/>
              <a:buNone/>
            </a:pPr>
            <a:r>
              <a:t/>
            </a:r>
            <a:endParaRPr b="0" i="0" sz="2400" u="none">
              <a:solidFill>
                <a:schemeClr val="dk1"/>
              </a:solidFill>
              <a:latin typeface="Courier New"/>
              <a:ea typeface="Courier New"/>
              <a:cs typeface="Courier New"/>
              <a:sym typeface="Courier New"/>
            </a:endParaRPr>
          </a:p>
        </p:txBody>
      </p:sp>
      <p:pic>
        <p:nvPicPr>
          <p:cNvPr descr="4_15.pdf" id="1103" name="Google Shape;1103;p120"/>
          <p:cNvPicPr preferRelativeResize="0"/>
          <p:nvPr/>
        </p:nvPicPr>
        <p:blipFill rotWithShape="1">
          <a:blip r:embed="rId3">
            <a:alphaModFix/>
          </a:blip>
          <a:srcRect b="0" l="0" r="0" t="0"/>
          <a:stretch/>
        </p:blipFill>
        <p:spPr>
          <a:xfrm>
            <a:off x="2232025" y="4084637"/>
            <a:ext cx="3787775" cy="1554162"/>
          </a:xfrm>
          <a:prstGeom prst="rect">
            <a:avLst/>
          </a:prstGeom>
          <a:noFill/>
          <a:ln>
            <a:noFill/>
          </a:ln>
        </p:spPr>
      </p:pic>
      <p:sp>
        <p:nvSpPr>
          <p:cNvPr id="1104" name="Google Shape;1104;p120"/>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105" name="Google Shape;1105;p12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106" name="Google Shape;1106;p12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sp>
        <p:nvSpPr>
          <p:cNvPr id="1111" name="Google Shape;1111;p12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b="0" i="0" lang="en-US" sz="4000" u="none">
                <a:solidFill>
                  <a:schemeClr val="dk1"/>
                </a:solidFill>
                <a:latin typeface="Times New Roman"/>
                <a:ea typeface="Times New Roman"/>
                <a:cs typeface="Times New Roman"/>
                <a:sym typeface="Times New Roman"/>
              </a:rPr>
              <a:t>Process Synchronization</a:t>
            </a:r>
            <a:endParaRPr/>
          </a:p>
        </p:txBody>
      </p:sp>
      <p:sp>
        <p:nvSpPr>
          <p:cNvPr id="1112" name="Google Shape;1112;p12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t/>
            </a:r>
            <a:endParaRPr>
              <a:solidFill>
                <a:srgbClr val="888888"/>
              </a:solidFill>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122"/>
          <p:cNvSpPr txBox="1"/>
          <p:nvPr>
            <p:ph type="title"/>
          </p:nvPr>
        </p:nvSpPr>
        <p:spPr>
          <a:xfrm>
            <a:off x="1271587" y="201612"/>
            <a:ext cx="7707312"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Process Synchronization</a:t>
            </a:r>
            <a:endParaRPr/>
          </a:p>
        </p:txBody>
      </p:sp>
      <p:sp>
        <p:nvSpPr>
          <p:cNvPr id="1119" name="Google Shape;1119;p122"/>
          <p:cNvSpPr txBox="1"/>
          <p:nvPr>
            <p:ph idx="1" type="body"/>
          </p:nvPr>
        </p:nvSpPr>
        <p:spPr>
          <a:xfrm>
            <a:off x="847725" y="1165225"/>
            <a:ext cx="6040437" cy="32702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Background</a:t>
            </a:r>
            <a:endParaRPr/>
          </a:p>
          <a:p>
            <a:pPr indent="-342900" lvl="0" marL="342900" marR="0" rtl="0" algn="l">
              <a:lnSpc>
                <a:spcPct val="8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The Critical-Section Problem</a:t>
            </a:r>
            <a:endParaRPr/>
          </a:p>
          <a:p>
            <a:pPr indent="-342900" lvl="0" marL="342900" marR="0" rtl="0" algn="l">
              <a:lnSpc>
                <a:spcPct val="8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Peterson’s Solution</a:t>
            </a:r>
            <a:endParaRPr/>
          </a:p>
          <a:p>
            <a:pPr indent="-342900" lvl="0" marL="342900" marR="0" rtl="0" algn="l">
              <a:lnSpc>
                <a:spcPct val="8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Synchronization Hardware</a:t>
            </a:r>
            <a:endParaRPr/>
          </a:p>
          <a:p>
            <a:pPr indent="-342900" lvl="0" marL="342900" marR="0" rtl="0" algn="l">
              <a:lnSpc>
                <a:spcPct val="8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Mutex Locks</a:t>
            </a:r>
            <a:endParaRPr/>
          </a:p>
          <a:p>
            <a:pPr indent="-342900" lvl="0" marL="342900" marR="0" rtl="0" algn="l">
              <a:lnSpc>
                <a:spcPct val="8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Semaphores</a:t>
            </a:r>
            <a:endParaRPr/>
          </a:p>
          <a:p>
            <a:pPr indent="-342900" lvl="0" marL="342900" marR="0" rtl="0" algn="l">
              <a:lnSpc>
                <a:spcPct val="8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Classic Problems of Synchronization</a:t>
            </a:r>
            <a:endParaRPr/>
          </a:p>
          <a:p>
            <a:pPr indent="-342900" lvl="0" marL="342900" marR="0" rtl="0" algn="l">
              <a:lnSpc>
                <a:spcPct val="8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Monitors</a:t>
            </a:r>
            <a:endParaRPr/>
          </a:p>
          <a:p>
            <a:pPr indent="-342900" lvl="0" marL="342900" marR="0" rtl="0" algn="l">
              <a:lnSpc>
                <a:spcPct val="8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Synchronization Examples </a:t>
            </a:r>
            <a:endParaRPr/>
          </a:p>
          <a:p>
            <a:pPr indent="-342900" lvl="0" marL="342900" marR="0" rtl="0" algn="l">
              <a:lnSpc>
                <a:spcPct val="8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Alternative Approaches</a:t>
            </a:r>
            <a:endParaRPr/>
          </a:p>
        </p:txBody>
      </p:sp>
      <p:sp>
        <p:nvSpPr>
          <p:cNvPr id="1120" name="Google Shape;1120;p122"/>
          <p:cNvSpPr txBox="1"/>
          <p:nvPr/>
        </p:nvSpPr>
        <p:spPr>
          <a:xfrm>
            <a:off x="2286000" y="5116512"/>
            <a:ext cx="4078287"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t/>
            </a:r>
            <a:endParaRPr b="0" i="0" sz="1800" u="non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800"/>
              <a:buFont typeface="Verdana"/>
              <a:buNone/>
            </a:pPr>
            <a:r>
              <a:t/>
            </a:r>
            <a:endParaRPr b="0" i="0" sz="1800" u="non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1121" name="Google Shape;1121;p122"/>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122" name="Google Shape;1122;p12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123" name="Google Shape;1123;p12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4"/>
          <p:cNvSpPr txBox="1"/>
          <p:nvPr>
            <p:ph type="title"/>
          </p:nvPr>
        </p:nvSpPr>
        <p:spPr>
          <a:xfrm>
            <a:off x="1041400" y="136525"/>
            <a:ext cx="76454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Threads</a:t>
            </a:r>
            <a:endParaRPr/>
          </a:p>
        </p:txBody>
      </p:sp>
      <p:sp>
        <p:nvSpPr>
          <p:cNvPr id="189" name="Google Shape;189;p24"/>
          <p:cNvSpPr txBox="1"/>
          <p:nvPr>
            <p:ph idx="1" type="body"/>
          </p:nvPr>
        </p:nvSpPr>
        <p:spPr>
          <a:xfrm>
            <a:off x="987425" y="1093787"/>
            <a:ext cx="6975475" cy="39830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So far, process has a single thread of execution</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Consider having multiple program counters per process</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Multiple locations can execute at once</a:t>
            </a:r>
            <a:endParaRPr/>
          </a:p>
          <a:p>
            <a:pPr indent="-228600" lvl="2" marL="11430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Multiple threads of control -&gt; </a:t>
            </a:r>
            <a:r>
              <a:rPr b="1" i="0" lang="en-US" sz="2400" u="none">
                <a:solidFill>
                  <a:srgbClr val="3366FF"/>
                </a:solidFill>
                <a:latin typeface="Times New Roman"/>
                <a:ea typeface="Times New Roman"/>
                <a:cs typeface="Times New Roman"/>
                <a:sym typeface="Times New Roman"/>
              </a:rPr>
              <a:t>threads</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Must then have storage for thread details, multiple program counters in PCB</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See next chapter</a:t>
            </a:r>
            <a:endParaRPr/>
          </a:p>
        </p:txBody>
      </p:sp>
      <p:sp>
        <p:nvSpPr>
          <p:cNvPr id="190" name="Google Shape;190;p24"/>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cap="none" strike="noStrike">
                <a:solidFill>
                  <a:srgbClr val="898989"/>
                </a:solidFill>
                <a:latin typeface="Times New Roman"/>
                <a:ea typeface="Times New Roman"/>
                <a:cs typeface="Times New Roman"/>
                <a:sym typeface="Times New Roman"/>
              </a:rPr>
              <a:t>*</a:t>
            </a:r>
            <a:endParaRPr/>
          </a:p>
        </p:txBody>
      </p:sp>
      <p:sp>
        <p:nvSpPr>
          <p:cNvPr id="191" name="Google Shape;191;p2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cap="none" strike="noStrike">
                <a:solidFill>
                  <a:srgbClr val="898989"/>
                </a:solidFill>
                <a:latin typeface="Sigmar One"/>
                <a:ea typeface="Sigmar One"/>
                <a:cs typeface="Sigmar One"/>
                <a:sym typeface="Sigmar One"/>
              </a:rPr>
              <a:t>‹#›</a:t>
            </a:fld>
            <a:endParaRPr/>
          </a:p>
        </p:txBody>
      </p:sp>
      <p:sp>
        <p:nvSpPr>
          <p:cNvPr id="192" name="Google Shape;192;p2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cap="none" strike="noStrik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7" name="Shape 1127"/>
        <p:cNvGrpSpPr/>
        <p:nvPr/>
      </p:nvGrpSpPr>
      <p:grpSpPr>
        <a:xfrm>
          <a:off x="0" y="0"/>
          <a:ext cx="0" cy="0"/>
          <a:chOff x="0" y="0"/>
          <a:chExt cx="0" cy="0"/>
        </a:xfrm>
      </p:grpSpPr>
      <p:sp>
        <p:nvSpPr>
          <p:cNvPr id="1128" name="Google Shape;1128;p123"/>
          <p:cNvSpPr txBox="1"/>
          <p:nvPr>
            <p:ph type="title"/>
          </p:nvPr>
        </p:nvSpPr>
        <p:spPr>
          <a:xfrm>
            <a:off x="457200" y="139700"/>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Objectives</a:t>
            </a:r>
            <a:endParaRPr/>
          </a:p>
        </p:txBody>
      </p:sp>
      <p:sp>
        <p:nvSpPr>
          <p:cNvPr id="1129" name="Google Shape;1129;p123"/>
          <p:cNvSpPr txBox="1"/>
          <p:nvPr>
            <p:ph idx="1" type="body"/>
          </p:nvPr>
        </p:nvSpPr>
        <p:spPr>
          <a:xfrm>
            <a:off x="895350" y="1144587"/>
            <a:ext cx="7935912"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To present the concept of process synchronization.</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To introduce the critical-section problem, whose solutions can be used to ensure the consistency of shared data</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To present both software and hardware solutions of the critical-section problem</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To examine several classical process-synchronization problems</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To explore several tools that are used to solve process synchronization problems</a:t>
            </a:r>
            <a:endParaRPr/>
          </a:p>
        </p:txBody>
      </p:sp>
      <p:sp>
        <p:nvSpPr>
          <p:cNvPr id="1130" name="Google Shape;1130;p123"/>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131" name="Google Shape;1131;p12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132" name="Google Shape;1132;p12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sp>
        <p:nvSpPr>
          <p:cNvPr id="1138" name="Google Shape;1138;p124"/>
          <p:cNvSpPr txBox="1"/>
          <p:nvPr>
            <p:ph type="title"/>
          </p:nvPr>
        </p:nvSpPr>
        <p:spPr>
          <a:xfrm>
            <a:off x="784225" y="187325"/>
            <a:ext cx="7902575"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Background</a:t>
            </a:r>
            <a:endParaRPr/>
          </a:p>
        </p:txBody>
      </p:sp>
      <p:sp>
        <p:nvSpPr>
          <p:cNvPr id="1139" name="Google Shape;1139;p124"/>
          <p:cNvSpPr txBox="1"/>
          <p:nvPr>
            <p:ph idx="1" type="body"/>
          </p:nvPr>
        </p:nvSpPr>
        <p:spPr>
          <a:xfrm>
            <a:off x="857250" y="1125537"/>
            <a:ext cx="7761287" cy="4860925"/>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Processes can execute concurrently</a:t>
            </a:r>
            <a:endParaRPr/>
          </a:p>
          <a:p>
            <a:pPr indent="-285750" lvl="1" marL="74295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May be interrupted at any time, partially completing execution</a:t>
            </a:r>
            <a:endParaRPr/>
          </a:p>
          <a:p>
            <a:pPr indent="-342900" lvl="0" marL="34290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Concurrent access to shared data may result in data inconsistency</a:t>
            </a:r>
            <a:endParaRPr/>
          </a:p>
          <a:p>
            <a:pPr indent="-342900" lvl="0" marL="34290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Maintaining data consistency requires mechanisms to ensure the orderly execution of cooperating processes</a:t>
            </a:r>
            <a:endParaRPr/>
          </a:p>
          <a:p>
            <a:pPr indent="-342900" lvl="0" marL="34290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Illustration of the problem:</a:t>
            </a:r>
            <a:br>
              <a:rPr b="0" i="0" lang="en-US" sz="2000" u="none">
                <a:solidFill>
                  <a:schemeClr val="dk1"/>
                </a:solidFill>
                <a:latin typeface="Times New Roman"/>
                <a:ea typeface="Times New Roman"/>
                <a:cs typeface="Times New Roman"/>
                <a:sym typeface="Times New Roman"/>
              </a:rPr>
            </a:br>
            <a:r>
              <a:rPr b="0" i="0" lang="en-US" sz="2000" u="none">
                <a:solidFill>
                  <a:schemeClr val="dk1"/>
                </a:solidFill>
                <a:latin typeface="Times New Roman"/>
                <a:ea typeface="Times New Roman"/>
                <a:cs typeface="Times New Roman"/>
                <a:sym typeface="Times New Roman"/>
              </a:rPr>
              <a:t>Suppose that we wanted to provide a solution to the consumer-producer problem that fills </a:t>
            </a:r>
            <a:r>
              <a:rPr b="1" i="1" lang="en-US" sz="2000" u="none">
                <a:solidFill>
                  <a:srgbClr val="000000"/>
                </a:solidFill>
                <a:latin typeface="Times New Roman"/>
                <a:ea typeface="Times New Roman"/>
                <a:cs typeface="Times New Roman"/>
                <a:sym typeface="Times New Roman"/>
              </a:rPr>
              <a:t>all</a:t>
            </a:r>
            <a:r>
              <a:rPr b="0" i="0" lang="en-US" sz="2000" u="none">
                <a:solidFill>
                  <a:srgbClr val="000000"/>
                </a:solidFill>
                <a:latin typeface="Times New Roman"/>
                <a:ea typeface="Times New Roman"/>
                <a:cs typeface="Times New Roman"/>
                <a:sym typeface="Times New Roman"/>
              </a:rPr>
              <a:t> </a:t>
            </a:r>
            <a:r>
              <a:rPr b="0" i="0" lang="en-US" sz="2000" u="none">
                <a:solidFill>
                  <a:schemeClr val="dk1"/>
                </a:solidFill>
                <a:latin typeface="Times New Roman"/>
                <a:ea typeface="Times New Roman"/>
                <a:cs typeface="Times New Roman"/>
                <a:sym typeface="Times New Roman"/>
              </a:rPr>
              <a:t>the buffers. We can do so by having an integer </a:t>
            </a:r>
            <a:r>
              <a:rPr b="1" i="0" lang="en-US" sz="2000" u="none">
                <a:solidFill>
                  <a:schemeClr val="dk1"/>
                </a:solidFill>
                <a:latin typeface="Courier"/>
                <a:ea typeface="Courier"/>
                <a:cs typeface="Courier"/>
                <a:sym typeface="Courier"/>
              </a:rPr>
              <a:t>counter</a:t>
            </a:r>
            <a:r>
              <a:rPr b="1" i="0" lang="en-US" sz="2000" u="none">
                <a:solidFill>
                  <a:srgbClr val="0000FF"/>
                </a:solidFill>
                <a:latin typeface="Times New Roman"/>
                <a:ea typeface="Times New Roman"/>
                <a:cs typeface="Times New Roman"/>
                <a:sym typeface="Times New Roman"/>
              </a:rPr>
              <a:t> </a:t>
            </a:r>
            <a:r>
              <a:rPr b="0" i="0" lang="en-US" sz="2000" u="none">
                <a:solidFill>
                  <a:schemeClr val="dk1"/>
                </a:solidFill>
                <a:latin typeface="Times New Roman"/>
                <a:ea typeface="Times New Roman"/>
                <a:cs typeface="Times New Roman"/>
                <a:sym typeface="Times New Roman"/>
              </a:rPr>
              <a:t>that keeps track of the number of full buffers.  Initially, </a:t>
            </a:r>
            <a:r>
              <a:rPr b="1" i="0" lang="en-US" sz="2000" u="none">
                <a:solidFill>
                  <a:schemeClr val="dk1"/>
                </a:solidFill>
                <a:latin typeface="Courier"/>
                <a:ea typeface="Courier"/>
                <a:cs typeface="Courier"/>
                <a:sym typeface="Courier"/>
              </a:rPr>
              <a:t>counter</a:t>
            </a:r>
            <a:r>
              <a:rPr b="0" i="0" lang="en-US" sz="2000" u="none">
                <a:solidFill>
                  <a:schemeClr val="dk1"/>
                </a:solidFill>
                <a:latin typeface="Courier"/>
                <a:ea typeface="Courier"/>
                <a:cs typeface="Courier"/>
                <a:sym typeface="Courier"/>
              </a:rPr>
              <a:t> </a:t>
            </a:r>
            <a:r>
              <a:rPr b="0" i="0" lang="en-US" sz="2000" u="none">
                <a:solidFill>
                  <a:schemeClr val="dk1"/>
                </a:solidFill>
                <a:latin typeface="Times New Roman"/>
                <a:ea typeface="Times New Roman"/>
                <a:cs typeface="Times New Roman"/>
                <a:sym typeface="Times New Roman"/>
              </a:rPr>
              <a:t>is set to 0. It is incremented by the producer after it produces a new buffer and is decremented by the consumer after it consumes a buffer.</a:t>
            </a:r>
            <a:endParaRPr/>
          </a:p>
        </p:txBody>
      </p:sp>
      <p:sp>
        <p:nvSpPr>
          <p:cNvPr id="1140" name="Google Shape;1140;p124"/>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141" name="Google Shape;1141;p12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142" name="Google Shape;1142;p12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125"/>
          <p:cNvSpPr txBox="1"/>
          <p:nvPr>
            <p:ph type="title"/>
          </p:nvPr>
        </p:nvSpPr>
        <p:spPr>
          <a:xfrm>
            <a:off x="457200" y="187325"/>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Producer </a:t>
            </a:r>
            <a:endParaRPr/>
          </a:p>
        </p:txBody>
      </p:sp>
      <p:sp>
        <p:nvSpPr>
          <p:cNvPr id="1149" name="Google Shape;1149;p125"/>
          <p:cNvSpPr txBox="1"/>
          <p:nvPr>
            <p:ph idx="1" type="body"/>
          </p:nvPr>
        </p:nvSpPr>
        <p:spPr>
          <a:xfrm>
            <a:off x="1181100" y="1258887"/>
            <a:ext cx="6732587" cy="45577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700"/>
              <a:buNone/>
            </a:pPr>
            <a:r>
              <a:rPr b="0" i="0" lang="en-US" sz="1700" u="none">
                <a:solidFill>
                  <a:schemeClr val="dk1"/>
                </a:solidFill>
                <a:latin typeface="Courier New"/>
                <a:ea typeface="Courier New"/>
                <a:cs typeface="Courier New"/>
                <a:sym typeface="Courier New"/>
              </a:rPr>
              <a:t>while (true) {</a:t>
            </a:r>
            <a:br>
              <a:rPr b="0" i="0" lang="en-US" sz="1700" u="none">
                <a:solidFill>
                  <a:schemeClr val="dk1"/>
                </a:solidFill>
                <a:latin typeface="Courier New"/>
                <a:ea typeface="Courier New"/>
                <a:cs typeface="Courier New"/>
                <a:sym typeface="Courier New"/>
              </a:rPr>
            </a:br>
            <a:r>
              <a:rPr b="0" i="0" lang="en-US" sz="1700" u="none">
                <a:solidFill>
                  <a:schemeClr val="dk1"/>
                </a:solidFill>
                <a:latin typeface="Courier New"/>
                <a:ea typeface="Courier New"/>
                <a:cs typeface="Courier New"/>
                <a:sym typeface="Courier New"/>
              </a:rPr>
              <a:t>	/* produce an item in next produced */ </a:t>
            </a:r>
            <a:endParaRPr/>
          </a:p>
          <a:p>
            <a:pPr indent="0" lvl="0" marL="0" rtl="0" algn="l">
              <a:lnSpc>
                <a:spcPct val="100000"/>
              </a:lnSpc>
              <a:spcBef>
                <a:spcPts val="340"/>
              </a:spcBef>
              <a:spcAft>
                <a:spcPts val="0"/>
              </a:spcAft>
              <a:buClr>
                <a:schemeClr val="dk1"/>
              </a:buClr>
              <a:buSzPts val="1700"/>
              <a:buNone/>
            </a:pPr>
            <a:r>
              <a:rPr b="0" i="0" lang="en-US" sz="1700" u="none">
                <a:solidFill>
                  <a:schemeClr val="dk1"/>
                </a:solidFill>
                <a:latin typeface="Courier New"/>
                <a:ea typeface="Courier New"/>
                <a:cs typeface="Courier New"/>
                <a:sym typeface="Courier New"/>
              </a:rPr>
              <a:t>	</a:t>
            </a:r>
            <a:endParaRPr/>
          </a:p>
          <a:p>
            <a:pPr indent="0" lvl="0" marL="0" rtl="0" algn="l">
              <a:lnSpc>
                <a:spcPct val="100000"/>
              </a:lnSpc>
              <a:spcBef>
                <a:spcPts val="340"/>
              </a:spcBef>
              <a:spcAft>
                <a:spcPts val="0"/>
              </a:spcAft>
              <a:buClr>
                <a:schemeClr val="dk1"/>
              </a:buClr>
              <a:buSzPts val="1700"/>
              <a:buNone/>
            </a:pPr>
            <a:r>
              <a:rPr b="0" i="0" lang="en-US" sz="1700" u="none">
                <a:solidFill>
                  <a:schemeClr val="dk1"/>
                </a:solidFill>
                <a:latin typeface="Courier New"/>
                <a:ea typeface="Courier New"/>
                <a:cs typeface="Courier New"/>
                <a:sym typeface="Courier New"/>
              </a:rPr>
              <a:t>	while (counter == BUFFER_SIZE) ; </a:t>
            </a:r>
            <a:endParaRPr/>
          </a:p>
          <a:p>
            <a:pPr indent="0" lvl="0" marL="0" rtl="0" algn="l">
              <a:lnSpc>
                <a:spcPct val="100000"/>
              </a:lnSpc>
              <a:spcBef>
                <a:spcPts val="340"/>
              </a:spcBef>
              <a:spcAft>
                <a:spcPts val="0"/>
              </a:spcAft>
              <a:buClr>
                <a:schemeClr val="dk1"/>
              </a:buClr>
              <a:buSzPts val="1700"/>
              <a:buNone/>
            </a:pPr>
            <a:r>
              <a:rPr b="0" i="0" lang="en-US" sz="1700" u="none">
                <a:solidFill>
                  <a:schemeClr val="dk1"/>
                </a:solidFill>
                <a:latin typeface="Courier New"/>
                <a:ea typeface="Courier New"/>
                <a:cs typeface="Courier New"/>
                <a:sym typeface="Courier New"/>
              </a:rPr>
              <a:t>		/* do nothing */ </a:t>
            </a:r>
            <a:endParaRPr/>
          </a:p>
          <a:p>
            <a:pPr indent="0" lvl="0" marL="0" rtl="0" algn="l">
              <a:lnSpc>
                <a:spcPct val="100000"/>
              </a:lnSpc>
              <a:spcBef>
                <a:spcPts val="340"/>
              </a:spcBef>
              <a:spcAft>
                <a:spcPts val="0"/>
              </a:spcAft>
              <a:buClr>
                <a:schemeClr val="dk1"/>
              </a:buClr>
              <a:buSzPts val="1700"/>
              <a:buNone/>
            </a:pPr>
            <a:r>
              <a:rPr b="0" i="0" lang="en-US" sz="1700" u="none">
                <a:solidFill>
                  <a:schemeClr val="dk1"/>
                </a:solidFill>
                <a:latin typeface="Courier New"/>
                <a:ea typeface="Courier New"/>
                <a:cs typeface="Courier New"/>
                <a:sym typeface="Courier New"/>
              </a:rPr>
              <a:t>	buffer[in] = next_produced; </a:t>
            </a:r>
            <a:endParaRPr/>
          </a:p>
          <a:p>
            <a:pPr indent="0" lvl="0" marL="0" rtl="0" algn="l">
              <a:lnSpc>
                <a:spcPct val="100000"/>
              </a:lnSpc>
              <a:spcBef>
                <a:spcPts val="340"/>
              </a:spcBef>
              <a:spcAft>
                <a:spcPts val="0"/>
              </a:spcAft>
              <a:buClr>
                <a:schemeClr val="dk1"/>
              </a:buClr>
              <a:buSzPts val="1700"/>
              <a:buNone/>
            </a:pPr>
            <a:r>
              <a:rPr b="0" i="0" lang="en-US" sz="1700" u="none">
                <a:solidFill>
                  <a:schemeClr val="dk1"/>
                </a:solidFill>
                <a:latin typeface="Courier New"/>
                <a:ea typeface="Courier New"/>
                <a:cs typeface="Courier New"/>
                <a:sym typeface="Courier New"/>
              </a:rPr>
              <a:t>	in = (in + 1) % BUFFER_SIZE; </a:t>
            </a:r>
            <a:endParaRPr/>
          </a:p>
          <a:p>
            <a:pPr indent="0" lvl="0" marL="0" rtl="0" algn="l">
              <a:lnSpc>
                <a:spcPct val="100000"/>
              </a:lnSpc>
              <a:spcBef>
                <a:spcPts val="340"/>
              </a:spcBef>
              <a:spcAft>
                <a:spcPts val="0"/>
              </a:spcAft>
              <a:buClr>
                <a:schemeClr val="dk1"/>
              </a:buClr>
              <a:buSzPts val="1700"/>
              <a:buNone/>
            </a:pPr>
            <a:r>
              <a:rPr b="0" i="0" lang="en-US" sz="1700" u="none">
                <a:solidFill>
                  <a:schemeClr val="dk1"/>
                </a:solidFill>
                <a:latin typeface="Courier New"/>
                <a:ea typeface="Courier New"/>
                <a:cs typeface="Courier New"/>
                <a:sym typeface="Courier New"/>
              </a:rPr>
              <a:t>	counter++; </a:t>
            </a:r>
            <a:endParaRPr/>
          </a:p>
          <a:p>
            <a:pPr indent="0" lvl="0" marL="0" rtl="0" algn="l">
              <a:lnSpc>
                <a:spcPct val="100000"/>
              </a:lnSpc>
              <a:spcBef>
                <a:spcPts val="340"/>
              </a:spcBef>
              <a:spcAft>
                <a:spcPts val="0"/>
              </a:spcAft>
              <a:buClr>
                <a:schemeClr val="dk1"/>
              </a:buClr>
              <a:buSzPts val="1700"/>
              <a:buNone/>
            </a:pPr>
            <a:r>
              <a:rPr b="0" i="0" lang="en-US" sz="1700" u="none">
                <a:solidFill>
                  <a:schemeClr val="dk1"/>
                </a:solidFill>
                <a:latin typeface="Courier New"/>
                <a:ea typeface="Courier New"/>
                <a:cs typeface="Courier New"/>
                <a:sym typeface="Courier New"/>
              </a:rPr>
              <a:t>} </a:t>
            </a:r>
            <a:endParaRPr/>
          </a:p>
        </p:txBody>
      </p:sp>
      <p:sp>
        <p:nvSpPr>
          <p:cNvPr id="1150" name="Google Shape;1150;p125"/>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151" name="Google Shape;1151;p12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152" name="Google Shape;1152;p125"/>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p126"/>
          <p:cNvSpPr txBox="1"/>
          <p:nvPr>
            <p:ph type="title"/>
          </p:nvPr>
        </p:nvSpPr>
        <p:spPr>
          <a:xfrm>
            <a:off x="487362" y="142875"/>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Consumer</a:t>
            </a:r>
            <a:endParaRPr/>
          </a:p>
        </p:txBody>
      </p:sp>
      <p:sp>
        <p:nvSpPr>
          <p:cNvPr id="1159" name="Google Shape;1159;p126"/>
          <p:cNvSpPr txBox="1"/>
          <p:nvPr>
            <p:ph idx="1" type="body"/>
          </p:nvPr>
        </p:nvSpPr>
        <p:spPr>
          <a:xfrm>
            <a:off x="977900" y="1262062"/>
            <a:ext cx="6877050" cy="48609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600"/>
              <a:buNone/>
            </a:pPr>
            <a:r>
              <a:rPr b="0" i="0" lang="en-US" sz="1600" u="none">
                <a:solidFill>
                  <a:schemeClr val="dk1"/>
                </a:solidFill>
                <a:latin typeface="Courier New"/>
                <a:ea typeface="Courier New"/>
                <a:cs typeface="Courier New"/>
                <a:sym typeface="Courier New"/>
              </a:rPr>
              <a:t>while (true) {</a:t>
            </a:r>
            <a:endParaRPr/>
          </a:p>
          <a:p>
            <a:pPr indent="0" lvl="0" marL="0" rtl="0" algn="l">
              <a:lnSpc>
                <a:spcPct val="100000"/>
              </a:lnSpc>
              <a:spcBef>
                <a:spcPts val="320"/>
              </a:spcBef>
              <a:spcAft>
                <a:spcPts val="0"/>
              </a:spcAft>
              <a:buClr>
                <a:schemeClr val="dk1"/>
              </a:buClr>
              <a:buSzPts val="1600"/>
              <a:buNone/>
            </a:pPr>
            <a:r>
              <a:rPr b="0" i="0" lang="en-US" sz="1600" u="none">
                <a:solidFill>
                  <a:schemeClr val="dk1"/>
                </a:solidFill>
                <a:latin typeface="Courier New"/>
                <a:ea typeface="Courier New"/>
                <a:cs typeface="Courier New"/>
                <a:sym typeface="Courier New"/>
              </a:rPr>
              <a:t>	while (counter == 0) </a:t>
            </a:r>
            <a:endParaRPr/>
          </a:p>
          <a:p>
            <a:pPr indent="0" lvl="0" marL="0" rtl="0" algn="l">
              <a:lnSpc>
                <a:spcPct val="100000"/>
              </a:lnSpc>
              <a:spcBef>
                <a:spcPts val="320"/>
              </a:spcBef>
              <a:spcAft>
                <a:spcPts val="0"/>
              </a:spcAft>
              <a:buClr>
                <a:schemeClr val="dk1"/>
              </a:buClr>
              <a:buSzPts val="1600"/>
              <a:buNone/>
            </a:pPr>
            <a:r>
              <a:rPr b="0" i="0" lang="en-US" sz="1600" u="none">
                <a:solidFill>
                  <a:schemeClr val="dk1"/>
                </a:solidFill>
                <a:latin typeface="Courier New"/>
                <a:ea typeface="Courier New"/>
                <a:cs typeface="Courier New"/>
                <a:sym typeface="Courier New"/>
              </a:rPr>
              <a:t>		; /* do nothing */ </a:t>
            </a:r>
            <a:endParaRPr/>
          </a:p>
          <a:p>
            <a:pPr indent="0" lvl="0" marL="0" rtl="0" algn="l">
              <a:lnSpc>
                <a:spcPct val="100000"/>
              </a:lnSpc>
              <a:spcBef>
                <a:spcPts val="320"/>
              </a:spcBef>
              <a:spcAft>
                <a:spcPts val="0"/>
              </a:spcAft>
              <a:buClr>
                <a:schemeClr val="dk1"/>
              </a:buClr>
              <a:buSzPts val="1600"/>
              <a:buNone/>
            </a:pPr>
            <a:r>
              <a:rPr b="0" i="0" lang="en-US" sz="1600" u="none">
                <a:solidFill>
                  <a:schemeClr val="dk1"/>
                </a:solidFill>
                <a:latin typeface="Courier New"/>
                <a:ea typeface="Courier New"/>
                <a:cs typeface="Courier New"/>
                <a:sym typeface="Courier New"/>
              </a:rPr>
              <a:t>	next_consumed = buffer[out]; </a:t>
            </a:r>
            <a:endParaRPr/>
          </a:p>
          <a:p>
            <a:pPr indent="0" lvl="0" marL="0" rtl="0" algn="l">
              <a:lnSpc>
                <a:spcPct val="100000"/>
              </a:lnSpc>
              <a:spcBef>
                <a:spcPts val="320"/>
              </a:spcBef>
              <a:spcAft>
                <a:spcPts val="0"/>
              </a:spcAft>
              <a:buClr>
                <a:schemeClr val="dk1"/>
              </a:buClr>
              <a:buSzPts val="1600"/>
              <a:buNone/>
            </a:pPr>
            <a:r>
              <a:rPr b="0" i="0" lang="en-US" sz="1600" u="none">
                <a:solidFill>
                  <a:schemeClr val="dk1"/>
                </a:solidFill>
                <a:latin typeface="Courier New"/>
                <a:ea typeface="Courier New"/>
                <a:cs typeface="Courier New"/>
                <a:sym typeface="Courier New"/>
              </a:rPr>
              <a:t>	out = (out + 1) % BUFFER_SIZE; 	</a:t>
            </a:r>
            <a:endParaRPr/>
          </a:p>
          <a:p>
            <a:pPr indent="0" lvl="0" marL="0" rtl="0" algn="l">
              <a:lnSpc>
                <a:spcPct val="100000"/>
              </a:lnSpc>
              <a:spcBef>
                <a:spcPts val="320"/>
              </a:spcBef>
              <a:spcAft>
                <a:spcPts val="0"/>
              </a:spcAft>
              <a:buClr>
                <a:schemeClr val="dk1"/>
              </a:buClr>
              <a:buSzPts val="1600"/>
              <a:buNone/>
            </a:pPr>
            <a:r>
              <a:rPr b="0" i="0" lang="en-US" sz="1600" u="none">
                <a:solidFill>
                  <a:schemeClr val="dk1"/>
                </a:solidFill>
                <a:latin typeface="Courier New"/>
                <a:ea typeface="Courier New"/>
                <a:cs typeface="Courier New"/>
                <a:sym typeface="Courier New"/>
              </a:rPr>
              <a:t>        counter--; </a:t>
            </a:r>
            <a:endParaRPr/>
          </a:p>
          <a:p>
            <a:pPr indent="0" lvl="0" marL="0" rtl="0" algn="l">
              <a:lnSpc>
                <a:spcPct val="100000"/>
              </a:lnSpc>
              <a:spcBef>
                <a:spcPts val="320"/>
              </a:spcBef>
              <a:spcAft>
                <a:spcPts val="0"/>
              </a:spcAft>
              <a:buClr>
                <a:schemeClr val="dk1"/>
              </a:buClr>
              <a:buSzPts val="1600"/>
              <a:buNone/>
            </a:pPr>
            <a:r>
              <a:rPr b="0" i="0" lang="en-US" sz="1600" u="none">
                <a:solidFill>
                  <a:schemeClr val="dk1"/>
                </a:solidFill>
                <a:latin typeface="Courier New"/>
                <a:ea typeface="Courier New"/>
                <a:cs typeface="Courier New"/>
                <a:sym typeface="Courier New"/>
              </a:rPr>
              <a:t>	/* consume the item in next consumed */ </a:t>
            </a:r>
            <a:endParaRPr/>
          </a:p>
          <a:p>
            <a:pPr indent="0" lvl="0" marL="0" rtl="0" algn="l">
              <a:lnSpc>
                <a:spcPct val="100000"/>
              </a:lnSpc>
              <a:spcBef>
                <a:spcPts val="320"/>
              </a:spcBef>
              <a:spcAft>
                <a:spcPts val="0"/>
              </a:spcAft>
              <a:buClr>
                <a:schemeClr val="dk1"/>
              </a:buClr>
              <a:buSzPts val="1600"/>
              <a:buNone/>
            </a:pPr>
            <a:r>
              <a:rPr b="0" i="0" lang="en-US" sz="1600" u="none">
                <a:solidFill>
                  <a:schemeClr val="dk1"/>
                </a:solidFill>
                <a:latin typeface="Courier New"/>
                <a:ea typeface="Courier New"/>
                <a:cs typeface="Courier New"/>
                <a:sym typeface="Courier New"/>
              </a:rPr>
              <a:t>} </a:t>
            </a:r>
            <a:endParaRPr/>
          </a:p>
        </p:txBody>
      </p:sp>
      <p:sp>
        <p:nvSpPr>
          <p:cNvPr id="1160" name="Google Shape;1160;p126"/>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161" name="Google Shape;1161;p12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162" name="Google Shape;1162;p12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7" name="Shape 1167"/>
        <p:cNvGrpSpPr/>
        <p:nvPr/>
      </p:nvGrpSpPr>
      <p:grpSpPr>
        <a:xfrm>
          <a:off x="0" y="0"/>
          <a:ext cx="0" cy="0"/>
          <a:chOff x="0" y="0"/>
          <a:chExt cx="0" cy="0"/>
        </a:xfrm>
      </p:grpSpPr>
      <p:sp>
        <p:nvSpPr>
          <p:cNvPr id="1168" name="Google Shape;1168;p127"/>
          <p:cNvSpPr txBox="1"/>
          <p:nvPr>
            <p:ph type="title"/>
          </p:nvPr>
        </p:nvSpPr>
        <p:spPr>
          <a:xfrm>
            <a:off x="457200" y="141287"/>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Race Condition</a:t>
            </a:r>
            <a:endParaRPr/>
          </a:p>
        </p:txBody>
      </p:sp>
      <p:sp>
        <p:nvSpPr>
          <p:cNvPr id="1169" name="Google Shape;1169;p127"/>
          <p:cNvSpPr txBox="1"/>
          <p:nvPr>
            <p:ph idx="1" type="body"/>
          </p:nvPr>
        </p:nvSpPr>
        <p:spPr>
          <a:xfrm>
            <a:off x="1004887" y="1177925"/>
            <a:ext cx="8067675" cy="5173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00"/>
              </a:buClr>
              <a:buSzPts val="2400"/>
              <a:buFont typeface="Arial"/>
              <a:buChar char="•"/>
            </a:pPr>
            <a:r>
              <a:rPr b="1" i="0" lang="en-US" sz="2400" u="none">
                <a:solidFill>
                  <a:srgbClr val="000000"/>
                </a:solidFill>
                <a:latin typeface="Courier New"/>
                <a:ea typeface="Courier New"/>
                <a:cs typeface="Courier New"/>
                <a:sym typeface="Courier New"/>
              </a:rPr>
              <a:t>counter++ </a:t>
            </a:r>
            <a:r>
              <a:rPr b="0" i="0" lang="en-US" sz="1600" u="none">
                <a:solidFill>
                  <a:schemeClr val="dk1"/>
                </a:solidFill>
                <a:latin typeface="Times New Roman"/>
                <a:ea typeface="Times New Roman"/>
                <a:cs typeface="Times New Roman"/>
                <a:sym typeface="Times New Roman"/>
              </a:rPr>
              <a:t>could be implemented as</a:t>
            </a:r>
            <a:br>
              <a:rPr b="0" i="0" lang="en-US" sz="1600" u="none">
                <a:solidFill>
                  <a:schemeClr val="dk1"/>
                </a:solidFill>
                <a:latin typeface="Times New Roman"/>
                <a:ea typeface="Times New Roman"/>
                <a:cs typeface="Times New Roman"/>
                <a:sym typeface="Times New Roman"/>
              </a:rPr>
            </a:br>
            <a:br>
              <a:rPr b="0" i="0" lang="en-US" sz="1600" u="none">
                <a:solidFill>
                  <a:schemeClr val="dk1"/>
                </a:solidFill>
                <a:latin typeface="Times New Roman"/>
                <a:ea typeface="Times New Roman"/>
                <a:cs typeface="Times New Roman"/>
                <a:sym typeface="Times New Roman"/>
              </a:rPr>
            </a:br>
            <a:r>
              <a:rPr b="1" i="0" lang="en-US" sz="1600" u="none">
                <a:solidFill>
                  <a:schemeClr val="dk1"/>
                </a:solidFill>
                <a:latin typeface="Courier New"/>
                <a:ea typeface="Courier New"/>
                <a:cs typeface="Courier New"/>
                <a:sym typeface="Courier New"/>
              </a:rPr>
              <a:t>     </a:t>
            </a:r>
            <a:r>
              <a:rPr b="1" i="0" lang="en-US" sz="1600" u="none">
                <a:solidFill>
                  <a:srgbClr val="0000FF"/>
                </a:solidFill>
                <a:latin typeface="Courier New"/>
                <a:ea typeface="Courier New"/>
                <a:cs typeface="Courier New"/>
                <a:sym typeface="Courier New"/>
              </a:rPr>
              <a:t>register1 = counter</a:t>
            </a:r>
            <a:br>
              <a:rPr b="1" i="0" lang="en-US" sz="1600" u="none">
                <a:solidFill>
                  <a:srgbClr val="0000FF"/>
                </a:solidFill>
                <a:latin typeface="Courier New"/>
                <a:ea typeface="Courier New"/>
                <a:cs typeface="Courier New"/>
                <a:sym typeface="Courier New"/>
              </a:rPr>
            </a:br>
            <a:r>
              <a:rPr b="1" i="0" lang="en-US" sz="1600" u="none">
                <a:solidFill>
                  <a:srgbClr val="0000FF"/>
                </a:solidFill>
                <a:latin typeface="Courier New"/>
                <a:ea typeface="Courier New"/>
                <a:cs typeface="Courier New"/>
                <a:sym typeface="Courier New"/>
              </a:rPr>
              <a:t>     register1 = register1 + 1</a:t>
            </a:r>
            <a:br>
              <a:rPr b="1" i="0" lang="en-US" sz="1600" u="none">
                <a:solidFill>
                  <a:srgbClr val="0000FF"/>
                </a:solidFill>
                <a:latin typeface="Courier New"/>
                <a:ea typeface="Courier New"/>
                <a:cs typeface="Courier New"/>
                <a:sym typeface="Courier New"/>
              </a:rPr>
            </a:br>
            <a:r>
              <a:rPr b="1" i="0" lang="en-US" sz="1600" u="none">
                <a:solidFill>
                  <a:srgbClr val="0000FF"/>
                </a:solidFill>
                <a:latin typeface="Courier New"/>
                <a:ea typeface="Courier New"/>
                <a:cs typeface="Courier New"/>
                <a:sym typeface="Courier New"/>
              </a:rPr>
              <a:t>     counter = register1</a:t>
            </a:r>
            <a:endParaRPr b="0" i="0" sz="800" u="none">
              <a:solidFill>
                <a:srgbClr val="0000FF"/>
              </a:solidFill>
              <a:latin typeface="Times New Roman"/>
              <a:ea typeface="Times New Roman"/>
              <a:cs typeface="Times New Roman"/>
              <a:sym typeface="Times New Roman"/>
            </a:endParaRPr>
          </a:p>
          <a:p>
            <a:pPr indent="-342900" lvl="0" marL="342900" marR="0" rtl="0" algn="l">
              <a:lnSpc>
                <a:spcPct val="90000"/>
              </a:lnSpc>
              <a:spcBef>
                <a:spcPts val="480"/>
              </a:spcBef>
              <a:spcAft>
                <a:spcPts val="0"/>
              </a:spcAft>
              <a:buClr>
                <a:srgbClr val="000000"/>
              </a:buClr>
              <a:buSzPts val="2400"/>
              <a:buFont typeface="Arial"/>
              <a:buChar char="•"/>
            </a:pPr>
            <a:r>
              <a:rPr b="1" i="0" lang="en-US" sz="2400" u="none">
                <a:solidFill>
                  <a:srgbClr val="000000"/>
                </a:solidFill>
                <a:latin typeface="Courier New"/>
                <a:ea typeface="Courier New"/>
                <a:cs typeface="Courier New"/>
                <a:sym typeface="Courier New"/>
              </a:rPr>
              <a:t>counter--</a:t>
            </a:r>
            <a:r>
              <a:rPr b="1" i="0" lang="en-US" sz="1600" u="none">
                <a:solidFill>
                  <a:schemeClr val="dk2"/>
                </a:solidFill>
                <a:latin typeface="Courier New"/>
                <a:ea typeface="Courier New"/>
                <a:cs typeface="Courier New"/>
                <a:sym typeface="Courier New"/>
              </a:rPr>
              <a:t> </a:t>
            </a:r>
            <a:r>
              <a:rPr b="0" i="0" lang="en-US" sz="1600" u="none">
                <a:solidFill>
                  <a:schemeClr val="dk1"/>
                </a:solidFill>
                <a:latin typeface="Times New Roman"/>
                <a:ea typeface="Times New Roman"/>
                <a:cs typeface="Times New Roman"/>
                <a:sym typeface="Times New Roman"/>
              </a:rPr>
              <a:t>could be implemented as</a:t>
            </a:r>
            <a:br>
              <a:rPr b="0" i="0" lang="en-US" sz="1600" u="none">
                <a:solidFill>
                  <a:schemeClr val="dk1"/>
                </a:solidFill>
                <a:latin typeface="Times New Roman"/>
                <a:ea typeface="Times New Roman"/>
                <a:cs typeface="Times New Roman"/>
                <a:sym typeface="Times New Roman"/>
              </a:rPr>
            </a:br>
            <a:br>
              <a:rPr b="0" i="0" lang="en-US" sz="1600" u="none">
                <a:solidFill>
                  <a:schemeClr val="dk1"/>
                </a:solidFill>
                <a:latin typeface="Times New Roman"/>
                <a:ea typeface="Times New Roman"/>
                <a:cs typeface="Times New Roman"/>
                <a:sym typeface="Times New Roman"/>
              </a:rPr>
            </a:br>
            <a:r>
              <a:rPr b="1" i="0" lang="en-US" sz="1600" u="none">
                <a:solidFill>
                  <a:schemeClr val="dk1"/>
                </a:solidFill>
                <a:latin typeface="Courier New"/>
                <a:ea typeface="Courier New"/>
                <a:cs typeface="Courier New"/>
                <a:sym typeface="Courier New"/>
              </a:rPr>
              <a:t>     </a:t>
            </a:r>
            <a:r>
              <a:rPr b="1" i="0" lang="en-US" sz="1600" u="none">
                <a:solidFill>
                  <a:schemeClr val="dk2"/>
                </a:solidFill>
                <a:latin typeface="Courier New"/>
                <a:ea typeface="Courier New"/>
                <a:cs typeface="Courier New"/>
                <a:sym typeface="Courier New"/>
              </a:rPr>
              <a:t>register2 = counter</a:t>
            </a:r>
            <a:br>
              <a:rPr b="1" i="0" lang="en-US" sz="1600" u="none">
                <a:solidFill>
                  <a:schemeClr val="dk2"/>
                </a:solidFill>
                <a:latin typeface="Courier New"/>
                <a:ea typeface="Courier New"/>
                <a:cs typeface="Courier New"/>
                <a:sym typeface="Courier New"/>
              </a:rPr>
            </a:br>
            <a:r>
              <a:rPr b="1" i="0" lang="en-US" sz="1600" u="none">
                <a:solidFill>
                  <a:schemeClr val="dk2"/>
                </a:solidFill>
                <a:latin typeface="Courier New"/>
                <a:ea typeface="Courier New"/>
                <a:cs typeface="Courier New"/>
                <a:sym typeface="Courier New"/>
              </a:rPr>
              <a:t>     register2 = register2 - 1</a:t>
            </a:r>
            <a:br>
              <a:rPr b="1" i="0" lang="en-US" sz="1600" u="none">
                <a:solidFill>
                  <a:schemeClr val="dk2"/>
                </a:solidFill>
                <a:latin typeface="Courier New"/>
                <a:ea typeface="Courier New"/>
                <a:cs typeface="Courier New"/>
                <a:sym typeface="Courier New"/>
              </a:rPr>
            </a:br>
            <a:r>
              <a:rPr b="1" i="0" lang="en-US" sz="1600" u="none">
                <a:solidFill>
                  <a:schemeClr val="dk2"/>
                </a:solidFill>
                <a:latin typeface="Courier New"/>
                <a:ea typeface="Courier New"/>
                <a:cs typeface="Courier New"/>
                <a:sym typeface="Courier New"/>
              </a:rPr>
              <a:t>     counter = register2</a:t>
            </a:r>
            <a:endParaRPr/>
          </a:p>
          <a:p>
            <a:pPr indent="-342900" lvl="0" marL="342900" marR="0" rtl="0" algn="l">
              <a:lnSpc>
                <a:spcPct val="90000"/>
              </a:lnSpc>
              <a:spcBef>
                <a:spcPts val="160"/>
              </a:spcBef>
              <a:spcAft>
                <a:spcPts val="0"/>
              </a:spcAft>
              <a:buClr>
                <a:schemeClr val="dk1"/>
              </a:buClr>
              <a:buSzPts val="800"/>
              <a:buFont typeface="Arial"/>
              <a:buNone/>
            </a:pPr>
            <a:r>
              <a:t/>
            </a:r>
            <a:endParaRPr b="0" i="0" sz="800" u="none">
              <a:solidFill>
                <a:schemeClr val="dk2"/>
              </a:solidFill>
              <a:latin typeface="Times New Roman"/>
              <a:ea typeface="Times New Roman"/>
              <a:cs typeface="Times New Roman"/>
              <a:sym typeface="Times New Roman"/>
            </a:endParaRPr>
          </a:p>
          <a:p>
            <a:pPr indent="-342900" lvl="0" marL="342900" marR="0" rtl="0" algn="l">
              <a:lnSpc>
                <a:spcPct val="90000"/>
              </a:lnSpc>
              <a:spcBef>
                <a:spcPts val="320"/>
              </a:spcBef>
              <a:spcAft>
                <a:spcPts val="0"/>
              </a:spcAft>
              <a:buClr>
                <a:schemeClr val="dk1"/>
              </a:buClr>
              <a:buSzPts val="1600"/>
              <a:buFont typeface="Arial"/>
              <a:buChar char="•"/>
            </a:pPr>
            <a:r>
              <a:rPr b="0" i="0" lang="en-US" sz="1600" u="none">
                <a:solidFill>
                  <a:schemeClr val="dk1"/>
                </a:solidFill>
                <a:latin typeface="Times New Roman"/>
                <a:ea typeface="Times New Roman"/>
                <a:cs typeface="Times New Roman"/>
                <a:sym typeface="Times New Roman"/>
              </a:rPr>
              <a:t>Consider this execution interleaving with “count = 5” initially:</a:t>
            </a:r>
            <a:endParaRPr/>
          </a:p>
          <a:p>
            <a:pPr indent="-285750" lvl="1" marL="742950" marR="0" rtl="0" algn="l">
              <a:lnSpc>
                <a:spcPct val="90000"/>
              </a:lnSpc>
              <a:spcBef>
                <a:spcPts val="320"/>
              </a:spcBef>
              <a:spcAft>
                <a:spcPts val="0"/>
              </a:spcAft>
              <a:buClr>
                <a:schemeClr val="dk1"/>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	S0: producer execute </a:t>
            </a:r>
            <a:r>
              <a:rPr b="1" i="0" lang="en-US" sz="1600" u="none" cap="none" strike="noStrike">
                <a:solidFill>
                  <a:srgbClr val="0000FF"/>
                </a:solidFill>
                <a:latin typeface="Courier New"/>
                <a:ea typeface="Courier New"/>
                <a:cs typeface="Courier New"/>
                <a:sym typeface="Courier New"/>
              </a:rPr>
              <a:t>register1 = counter</a:t>
            </a:r>
            <a:r>
              <a:rPr b="1" i="0" lang="en-US" sz="1600" u="none" cap="none" strike="noStrike">
                <a:solidFill>
                  <a:schemeClr val="dk1"/>
                </a:solidFill>
                <a:latin typeface="Courier New"/>
                <a:ea typeface="Courier New"/>
                <a:cs typeface="Courier New"/>
                <a:sym typeface="Courier New"/>
              </a:rPr>
              <a:t>         </a:t>
            </a:r>
            <a:r>
              <a:rPr b="0" i="0" lang="en-US" sz="1600" u="none" cap="none" strike="noStrike">
                <a:solidFill>
                  <a:schemeClr val="dk1"/>
                </a:solidFill>
                <a:latin typeface="Times New Roman"/>
                <a:ea typeface="Times New Roman"/>
                <a:cs typeface="Times New Roman"/>
                <a:sym typeface="Times New Roman"/>
              </a:rPr>
              <a:t>{register1 = 5}</a:t>
            </a:r>
            <a:br>
              <a:rPr b="0" i="0" lang="en-US" sz="1600" u="none" cap="none" strike="noStrike">
                <a:solidFill>
                  <a:schemeClr val="dk1"/>
                </a:solidFill>
                <a:latin typeface="Times New Roman"/>
                <a:ea typeface="Times New Roman"/>
                <a:cs typeface="Times New Roman"/>
                <a:sym typeface="Times New Roman"/>
              </a:rPr>
            </a:br>
            <a:r>
              <a:rPr b="0" i="0" lang="en-US" sz="1600" u="none" cap="none" strike="noStrike">
                <a:solidFill>
                  <a:schemeClr val="dk1"/>
                </a:solidFill>
                <a:latin typeface="Times New Roman"/>
                <a:ea typeface="Times New Roman"/>
                <a:cs typeface="Times New Roman"/>
                <a:sym typeface="Times New Roman"/>
              </a:rPr>
              <a:t>S1: producer execute </a:t>
            </a:r>
            <a:r>
              <a:rPr b="1" i="0" lang="en-US" sz="1600" u="none" cap="none" strike="noStrike">
                <a:solidFill>
                  <a:srgbClr val="0000FF"/>
                </a:solidFill>
                <a:latin typeface="Courier New"/>
                <a:ea typeface="Courier New"/>
                <a:cs typeface="Courier New"/>
                <a:sym typeface="Courier New"/>
              </a:rPr>
              <a:t>register1 = register1 + 1   </a:t>
            </a:r>
            <a:r>
              <a:rPr b="0" i="0" lang="en-US" sz="1600" u="none" cap="none" strike="noStrike">
                <a:solidFill>
                  <a:schemeClr val="dk1"/>
                </a:solidFill>
                <a:latin typeface="Times New Roman"/>
                <a:ea typeface="Times New Roman"/>
                <a:cs typeface="Times New Roman"/>
                <a:sym typeface="Times New Roman"/>
              </a:rPr>
              <a:t>{register1 = 6} </a:t>
            </a:r>
            <a:br>
              <a:rPr b="0" i="0" lang="en-US" sz="1600" u="none" cap="none" strike="noStrike">
                <a:solidFill>
                  <a:schemeClr val="dk1"/>
                </a:solidFill>
                <a:latin typeface="Times New Roman"/>
                <a:ea typeface="Times New Roman"/>
                <a:cs typeface="Times New Roman"/>
                <a:sym typeface="Times New Roman"/>
              </a:rPr>
            </a:br>
            <a:r>
              <a:rPr b="0" i="0" lang="en-US" sz="1600" u="none" cap="none" strike="noStrike">
                <a:solidFill>
                  <a:schemeClr val="dk1"/>
                </a:solidFill>
                <a:latin typeface="Times New Roman"/>
                <a:ea typeface="Times New Roman"/>
                <a:cs typeface="Times New Roman"/>
                <a:sym typeface="Times New Roman"/>
              </a:rPr>
              <a:t>S2: consumer execute </a:t>
            </a:r>
            <a:r>
              <a:rPr b="1" i="0" lang="en-US" sz="1600" u="none" cap="none" strike="noStrike">
                <a:solidFill>
                  <a:schemeClr val="dk2"/>
                </a:solidFill>
                <a:latin typeface="Courier New"/>
                <a:ea typeface="Courier New"/>
                <a:cs typeface="Courier New"/>
                <a:sym typeface="Courier New"/>
              </a:rPr>
              <a:t>register2 = counter</a:t>
            </a:r>
            <a:r>
              <a:rPr b="1" i="0" lang="en-US" sz="1600" u="none" cap="none" strike="noStrike">
                <a:solidFill>
                  <a:schemeClr val="dk1"/>
                </a:solidFill>
                <a:latin typeface="Courier New"/>
                <a:ea typeface="Courier New"/>
                <a:cs typeface="Courier New"/>
                <a:sym typeface="Courier New"/>
              </a:rPr>
              <a:t>        </a:t>
            </a:r>
            <a:r>
              <a:rPr b="0" i="0" lang="en-US" sz="1600" u="none" cap="none" strike="noStrike">
                <a:solidFill>
                  <a:schemeClr val="dk1"/>
                </a:solidFill>
                <a:latin typeface="Times New Roman"/>
                <a:ea typeface="Times New Roman"/>
                <a:cs typeface="Times New Roman"/>
                <a:sym typeface="Times New Roman"/>
              </a:rPr>
              <a:t>{register2 = 5} </a:t>
            </a:r>
            <a:br>
              <a:rPr b="0" i="0" lang="en-US" sz="1600" u="none" cap="none" strike="noStrike">
                <a:solidFill>
                  <a:schemeClr val="dk1"/>
                </a:solidFill>
                <a:latin typeface="Times New Roman"/>
                <a:ea typeface="Times New Roman"/>
                <a:cs typeface="Times New Roman"/>
                <a:sym typeface="Times New Roman"/>
              </a:rPr>
            </a:br>
            <a:r>
              <a:rPr b="0" i="0" lang="en-US" sz="1600" u="none" cap="none" strike="noStrike">
                <a:solidFill>
                  <a:schemeClr val="dk1"/>
                </a:solidFill>
                <a:latin typeface="Times New Roman"/>
                <a:ea typeface="Times New Roman"/>
                <a:cs typeface="Times New Roman"/>
                <a:sym typeface="Times New Roman"/>
              </a:rPr>
              <a:t>S3: consumer execute </a:t>
            </a:r>
            <a:r>
              <a:rPr b="1" i="0" lang="en-US" sz="1600" u="none" cap="none" strike="noStrike">
                <a:solidFill>
                  <a:schemeClr val="dk2"/>
                </a:solidFill>
                <a:latin typeface="Courier New"/>
                <a:ea typeface="Courier New"/>
                <a:cs typeface="Courier New"/>
                <a:sym typeface="Courier New"/>
              </a:rPr>
              <a:t>register2 = register2 – 1  </a:t>
            </a:r>
            <a:r>
              <a:rPr b="0" i="0" lang="en-US" sz="1600" u="none" cap="none" strike="noStrike">
                <a:solidFill>
                  <a:schemeClr val="dk1"/>
                </a:solidFill>
                <a:latin typeface="Times New Roman"/>
                <a:ea typeface="Times New Roman"/>
                <a:cs typeface="Times New Roman"/>
                <a:sym typeface="Times New Roman"/>
              </a:rPr>
              <a:t>{register2 = 4} </a:t>
            </a:r>
            <a:br>
              <a:rPr b="0" i="0" lang="en-US" sz="1600" u="none" cap="none" strike="noStrike">
                <a:solidFill>
                  <a:schemeClr val="dk1"/>
                </a:solidFill>
                <a:latin typeface="Times New Roman"/>
                <a:ea typeface="Times New Roman"/>
                <a:cs typeface="Times New Roman"/>
                <a:sym typeface="Times New Roman"/>
              </a:rPr>
            </a:br>
            <a:r>
              <a:rPr b="0" i="0" lang="en-US" sz="1600" u="none" cap="none" strike="noStrike">
                <a:solidFill>
                  <a:schemeClr val="dk1"/>
                </a:solidFill>
                <a:latin typeface="Times New Roman"/>
                <a:ea typeface="Times New Roman"/>
                <a:cs typeface="Times New Roman"/>
                <a:sym typeface="Times New Roman"/>
              </a:rPr>
              <a:t>S4: producer execute </a:t>
            </a:r>
            <a:r>
              <a:rPr b="1" i="0" lang="en-US" sz="1600" u="none" cap="none" strike="noStrike">
                <a:solidFill>
                  <a:srgbClr val="0000FF"/>
                </a:solidFill>
                <a:latin typeface="Courier New"/>
                <a:ea typeface="Courier New"/>
                <a:cs typeface="Courier New"/>
                <a:sym typeface="Courier New"/>
              </a:rPr>
              <a:t>counter = register1         </a:t>
            </a:r>
            <a:r>
              <a:rPr b="0" i="0" lang="en-US" sz="1600" u="none" cap="none" strike="noStrike">
                <a:solidFill>
                  <a:schemeClr val="dk1"/>
                </a:solidFill>
                <a:latin typeface="Times New Roman"/>
                <a:ea typeface="Times New Roman"/>
                <a:cs typeface="Times New Roman"/>
                <a:sym typeface="Times New Roman"/>
              </a:rPr>
              <a:t>{counter = 6 } </a:t>
            </a:r>
            <a:br>
              <a:rPr b="0" i="0" lang="en-US" sz="1600" u="none" cap="none" strike="noStrike">
                <a:solidFill>
                  <a:schemeClr val="dk1"/>
                </a:solidFill>
                <a:latin typeface="Times New Roman"/>
                <a:ea typeface="Times New Roman"/>
                <a:cs typeface="Times New Roman"/>
                <a:sym typeface="Times New Roman"/>
              </a:rPr>
            </a:br>
            <a:r>
              <a:rPr b="0" i="0" lang="en-US" sz="1600" u="none" cap="none" strike="noStrike">
                <a:solidFill>
                  <a:schemeClr val="dk1"/>
                </a:solidFill>
                <a:latin typeface="Times New Roman"/>
                <a:ea typeface="Times New Roman"/>
                <a:cs typeface="Times New Roman"/>
                <a:sym typeface="Times New Roman"/>
              </a:rPr>
              <a:t>S5: consumer execute </a:t>
            </a:r>
            <a:r>
              <a:rPr b="1" i="0" lang="en-US" sz="1600" u="none" cap="none" strike="noStrike">
                <a:solidFill>
                  <a:schemeClr val="dk2"/>
                </a:solidFill>
                <a:latin typeface="Courier New"/>
                <a:ea typeface="Courier New"/>
                <a:cs typeface="Courier New"/>
                <a:sym typeface="Courier New"/>
              </a:rPr>
              <a:t>counter = register2        </a:t>
            </a:r>
            <a:r>
              <a:rPr b="0" i="0" lang="en-US" sz="1600" u="none" cap="none" strike="noStrike">
                <a:solidFill>
                  <a:schemeClr val="dk1"/>
                </a:solidFill>
                <a:latin typeface="Times New Roman"/>
                <a:ea typeface="Times New Roman"/>
                <a:cs typeface="Times New Roman"/>
                <a:sym typeface="Times New Roman"/>
              </a:rPr>
              <a:t>{counter = 4}</a:t>
            </a:r>
            <a:endParaRPr/>
          </a:p>
          <a:p>
            <a:pPr indent="-241300" lvl="0" marL="342900" marR="0" rtl="0" algn="l">
              <a:spcBef>
                <a:spcPts val="320"/>
              </a:spcBef>
              <a:spcAft>
                <a:spcPts val="0"/>
              </a:spcAft>
              <a:buClr>
                <a:schemeClr val="dk1"/>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p:txBody>
      </p:sp>
      <p:sp>
        <p:nvSpPr>
          <p:cNvPr id="1170" name="Google Shape;1170;p127"/>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171" name="Google Shape;1171;p12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172" name="Google Shape;1172;p12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6" name="Shape 1176"/>
        <p:cNvGrpSpPr/>
        <p:nvPr/>
      </p:nvGrpSpPr>
      <p:grpSpPr>
        <a:xfrm>
          <a:off x="0" y="0"/>
          <a:ext cx="0" cy="0"/>
          <a:chOff x="0" y="0"/>
          <a:chExt cx="0" cy="0"/>
        </a:xfrm>
      </p:grpSpPr>
      <p:sp>
        <p:nvSpPr>
          <p:cNvPr id="1177" name="Google Shape;1177;p128"/>
          <p:cNvSpPr txBox="1"/>
          <p:nvPr>
            <p:ph type="title"/>
          </p:nvPr>
        </p:nvSpPr>
        <p:spPr>
          <a:xfrm>
            <a:off x="457200" y="201612"/>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Critical Section Problem</a:t>
            </a:r>
            <a:endParaRPr/>
          </a:p>
        </p:txBody>
      </p:sp>
      <p:sp>
        <p:nvSpPr>
          <p:cNvPr id="1178" name="Google Shape;1178;p128"/>
          <p:cNvSpPr txBox="1"/>
          <p:nvPr>
            <p:ph idx="1" type="body"/>
          </p:nvPr>
        </p:nvSpPr>
        <p:spPr>
          <a:xfrm>
            <a:off x="908050" y="1131887"/>
            <a:ext cx="7923212"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Consider system of </a:t>
            </a:r>
            <a:r>
              <a:rPr b="1" i="1" lang="en-US" sz="2400" u="none">
                <a:solidFill>
                  <a:schemeClr val="dk1"/>
                </a:solidFill>
                <a:latin typeface="Times New Roman"/>
                <a:ea typeface="Times New Roman"/>
                <a:cs typeface="Times New Roman"/>
                <a:sym typeface="Times New Roman"/>
              </a:rPr>
              <a:t>n</a:t>
            </a:r>
            <a:r>
              <a:rPr b="1"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processes {</a:t>
            </a:r>
            <a:r>
              <a:rPr b="1" i="1" lang="en-US" sz="2400" u="none">
                <a:solidFill>
                  <a:schemeClr val="dk1"/>
                </a:solidFill>
                <a:latin typeface="Times New Roman"/>
                <a:ea typeface="Times New Roman"/>
                <a:cs typeface="Times New Roman"/>
                <a:sym typeface="Times New Roman"/>
              </a:rPr>
              <a:t>p</a:t>
            </a:r>
            <a:r>
              <a:rPr b="1" baseline="-25000" i="1" lang="en-US" sz="2400" u="none">
                <a:solidFill>
                  <a:schemeClr val="dk1"/>
                </a:solidFill>
                <a:latin typeface="Times New Roman"/>
                <a:ea typeface="Times New Roman"/>
                <a:cs typeface="Times New Roman"/>
                <a:sym typeface="Times New Roman"/>
              </a:rPr>
              <a:t>0</a:t>
            </a:r>
            <a:r>
              <a:rPr b="1" i="1" lang="en-US" sz="2400" u="none">
                <a:solidFill>
                  <a:schemeClr val="dk1"/>
                </a:solidFill>
                <a:latin typeface="Times New Roman"/>
                <a:ea typeface="Times New Roman"/>
                <a:cs typeface="Times New Roman"/>
                <a:sym typeface="Times New Roman"/>
              </a:rPr>
              <a:t>, p</a:t>
            </a:r>
            <a:r>
              <a:rPr b="1" baseline="-25000" i="1" lang="en-US" sz="2400" u="none">
                <a:solidFill>
                  <a:schemeClr val="dk1"/>
                </a:solidFill>
                <a:latin typeface="Times New Roman"/>
                <a:ea typeface="Times New Roman"/>
                <a:cs typeface="Times New Roman"/>
                <a:sym typeface="Times New Roman"/>
              </a:rPr>
              <a:t>1</a:t>
            </a:r>
            <a:r>
              <a:rPr b="1" i="1" lang="en-US" sz="2400" u="none">
                <a:solidFill>
                  <a:schemeClr val="dk1"/>
                </a:solidFill>
                <a:latin typeface="Times New Roman"/>
                <a:ea typeface="Times New Roman"/>
                <a:cs typeface="Times New Roman"/>
                <a:sym typeface="Times New Roman"/>
              </a:rPr>
              <a:t>, … p</a:t>
            </a:r>
            <a:r>
              <a:rPr b="1" baseline="-25000" i="1" lang="en-US" sz="2400" u="none">
                <a:solidFill>
                  <a:schemeClr val="dk1"/>
                </a:solidFill>
                <a:latin typeface="Times New Roman"/>
                <a:ea typeface="Times New Roman"/>
                <a:cs typeface="Times New Roman"/>
                <a:sym typeface="Times New Roman"/>
              </a:rPr>
              <a:t>n-1</a:t>
            </a:r>
            <a:r>
              <a:rPr b="0" i="0" lang="en-US" sz="2400" u="none">
                <a:solidFill>
                  <a:schemeClr val="dk1"/>
                </a:solidFill>
                <a:latin typeface="Times New Roman"/>
                <a:ea typeface="Times New Roman"/>
                <a:cs typeface="Times New Roman"/>
                <a:sym typeface="Times New Roman"/>
              </a:rPr>
              <a:t>}</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Each process has </a:t>
            </a:r>
            <a:r>
              <a:rPr b="1" i="0" lang="en-US" sz="2400" u="none">
                <a:solidFill>
                  <a:srgbClr val="3366FF"/>
                </a:solidFill>
                <a:latin typeface="Times New Roman"/>
                <a:ea typeface="Times New Roman"/>
                <a:cs typeface="Times New Roman"/>
                <a:sym typeface="Times New Roman"/>
              </a:rPr>
              <a:t>critical section </a:t>
            </a:r>
            <a:r>
              <a:rPr b="0" i="0" lang="en-US" sz="2400" u="none">
                <a:solidFill>
                  <a:schemeClr val="dk1"/>
                </a:solidFill>
                <a:latin typeface="Times New Roman"/>
                <a:ea typeface="Times New Roman"/>
                <a:cs typeface="Times New Roman"/>
                <a:sym typeface="Times New Roman"/>
              </a:rPr>
              <a:t>segment of code</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Process may be changing common variables, updating table, writing file, etc</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When one process in critical section, no other may be in its critical section</a:t>
            </a:r>
            <a:endParaRPr/>
          </a:p>
          <a:p>
            <a:pPr indent="-342900" lvl="0" marL="342900" marR="0" rtl="0" algn="l">
              <a:lnSpc>
                <a:spcPct val="100000"/>
              </a:lnSpc>
              <a:spcBef>
                <a:spcPts val="480"/>
              </a:spcBef>
              <a:spcAft>
                <a:spcPts val="0"/>
              </a:spcAft>
              <a:buClr>
                <a:schemeClr val="dk1"/>
              </a:buClr>
              <a:buSzPts val="2400"/>
              <a:buFont typeface="Arial"/>
              <a:buChar char="•"/>
            </a:pPr>
            <a:r>
              <a:rPr b="1" i="1" lang="en-US" sz="2400" u="none">
                <a:solidFill>
                  <a:schemeClr val="dk1"/>
                </a:solidFill>
                <a:latin typeface="Times New Roman"/>
                <a:ea typeface="Times New Roman"/>
                <a:cs typeface="Times New Roman"/>
                <a:sym typeface="Times New Roman"/>
              </a:rPr>
              <a:t>Critical section problem </a:t>
            </a:r>
            <a:r>
              <a:rPr b="0" i="0" lang="en-US" sz="2400" u="none">
                <a:solidFill>
                  <a:schemeClr val="dk1"/>
                </a:solidFill>
                <a:latin typeface="Times New Roman"/>
                <a:ea typeface="Times New Roman"/>
                <a:cs typeface="Times New Roman"/>
                <a:sym typeface="Times New Roman"/>
              </a:rPr>
              <a:t>is to design protocol to solve this</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Each process must ask permission to enter critical section in </a:t>
            </a:r>
            <a:r>
              <a:rPr b="1" i="0" lang="en-US" sz="2400" u="none">
                <a:solidFill>
                  <a:srgbClr val="3366FF"/>
                </a:solidFill>
                <a:latin typeface="Times New Roman"/>
                <a:ea typeface="Times New Roman"/>
                <a:cs typeface="Times New Roman"/>
                <a:sym typeface="Times New Roman"/>
              </a:rPr>
              <a:t>entry section</a:t>
            </a:r>
            <a:r>
              <a:rPr b="0" i="0" lang="en-US" sz="2400" u="none">
                <a:solidFill>
                  <a:schemeClr val="dk1"/>
                </a:solidFill>
                <a:latin typeface="Times New Roman"/>
                <a:ea typeface="Times New Roman"/>
                <a:cs typeface="Times New Roman"/>
                <a:sym typeface="Times New Roman"/>
              </a:rPr>
              <a:t>, may follow critical section with </a:t>
            </a:r>
            <a:r>
              <a:rPr b="1" i="0" lang="en-US" sz="2400" u="none">
                <a:solidFill>
                  <a:srgbClr val="3366FF"/>
                </a:solidFill>
                <a:latin typeface="Times New Roman"/>
                <a:ea typeface="Times New Roman"/>
                <a:cs typeface="Times New Roman"/>
                <a:sym typeface="Times New Roman"/>
              </a:rPr>
              <a:t>exit section</a:t>
            </a:r>
            <a:r>
              <a:rPr b="0" i="0" lang="en-US" sz="2400" u="none">
                <a:solidFill>
                  <a:schemeClr val="dk1"/>
                </a:solidFill>
                <a:latin typeface="Times New Roman"/>
                <a:ea typeface="Times New Roman"/>
                <a:cs typeface="Times New Roman"/>
                <a:sym typeface="Times New Roman"/>
              </a:rPr>
              <a:t>, then </a:t>
            </a:r>
            <a:r>
              <a:rPr b="1" i="0" lang="en-US" sz="2400" u="none">
                <a:solidFill>
                  <a:srgbClr val="3366FF"/>
                </a:solidFill>
                <a:latin typeface="Times New Roman"/>
                <a:ea typeface="Times New Roman"/>
                <a:cs typeface="Times New Roman"/>
                <a:sym typeface="Times New Roman"/>
              </a:rPr>
              <a:t>remainder section</a:t>
            </a:r>
            <a:endParaRPr/>
          </a:p>
          <a:p>
            <a:pPr indent="-190500" lvl="0" marL="342900" marR="0" rtl="0" algn="l">
              <a:lnSpc>
                <a:spcPct val="100000"/>
              </a:lnSpc>
              <a:spcBef>
                <a:spcPts val="480"/>
              </a:spcBef>
              <a:spcAft>
                <a:spcPts val="0"/>
              </a:spcAft>
              <a:buClr>
                <a:schemeClr val="dk1"/>
              </a:buClr>
              <a:buSzPts val="2400"/>
              <a:buFont typeface="Arial"/>
              <a:buNone/>
            </a:pPr>
            <a:r>
              <a:t/>
            </a:r>
            <a:endParaRPr b="1" i="0" sz="2400" u="none">
              <a:solidFill>
                <a:srgbClr val="3366FF"/>
              </a:solidFill>
              <a:latin typeface="Times New Roman"/>
              <a:ea typeface="Times New Roman"/>
              <a:cs typeface="Times New Roman"/>
              <a:sym typeface="Times New Roman"/>
            </a:endParaRPr>
          </a:p>
          <a:p>
            <a:pPr indent="-190500" lvl="0" marL="342900" marR="0" rtl="0" algn="l">
              <a:spcBef>
                <a:spcPts val="480"/>
              </a:spcBef>
              <a:spcAft>
                <a:spcPts val="0"/>
              </a:spcAft>
              <a:buClr>
                <a:schemeClr val="dk1"/>
              </a:buClr>
              <a:buSzPts val="2400"/>
              <a:buFont typeface="Arial"/>
              <a:buNone/>
            </a:pPr>
            <a:r>
              <a:t/>
            </a:r>
            <a:endParaRPr b="1" i="0" sz="2400" u="none">
              <a:solidFill>
                <a:srgbClr val="3366FF"/>
              </a:solidFill>
              <a:latin typeface="Times New Roman"/>
              <a:ea typeface="Times New Roman"/>
              <a:cs typeface="Times New Roman"/>
              <a:sym typeface="Times New Roman"/>
            </a:endParaRPr>
          </a:p>
        </p:txBody>
      </p:sp>
      <p:sp>
        <p:nvSpPr>
          <p:cNvPr id="1179" name="Google Shape;1179;p128"/>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180" name="Google Shape;1180;p12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181" name="Google Shape;1181;p12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sp>
        <p:nvSpPr>
          <p:cNvPr id="1186" name="Google Shape;1186;p129"/>
          <p:cNvSpPr txBox="1"/>
          <p:nvPr>
            <p:ph type="title"/>
          </p:nvPr>
        </p:nvSpPr>
        <p:spPr>
          <a:xfrm>
            <a:off x="457200" y="188912"/>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Critical Section</a:t>
            </a:r>
            <a:endParaRPr/>
          </a:p>
        </p:txBody>
      </p:sp>
      <p:sp>
        <p:nvSpPr>
          <p:cNvPr id="1187" name="Google Shape;1187;p12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General structure of process </a:t>
            </a:r>
            <a:r>
              <a:rPr b="1" i="1" lang="en-US" sz="2400" u="none">
                <a:solidFill>
                  <a:schemeClr val="dk1"/>
                </a:solidFill>
                <a:latin typeface="Times New Roman"/>
                <a:ea typeface="Times New Roman"/>
                <a:cs typeface="Times New Roman"/>
                <a:sym typeface="Times New Roman"/>
              </a:rPr>
              <a:t>P</a:t>
            </a:r>
            <a:r>
              <a:rPr b="1" baseline="-25000" i="1" lang="en-US" sz="2400" u="none">
                <a:solidFill>
                  <a:schemeClr val="dk1"/>
                </a:solidFill>
                <a:latin typeface="Times New Roman"/>
                <a:ea typeface="Times New Roman"/>
                <a:cs typeface="Times New Roman"/>
                <a:sym typeface="Times New Roman"/>
              </a:rPr>
              <a:t>i  </a:t>
            </a:r>
            <a:endParaRPr b="0" i="0" sz="2400" u="none">
              <a:solidFill>
                <a:schemeClr val="dk1"/>
              </a:solidFill>
              <a:latin typeface="Times New Roman"/>
              <a:ea typeface="Times New Roman"/>
              <a:cs typeface="Times New Roman"/>
              <a:sym typeface="Times New Roman"/>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p:txBody>
      </p:sp>
      <p:pic>
        <p:nvPicPr>
          <p:cNvPr id="1188" name="Google Shape;1188;p129"/>
          <p:cNvPicPr preferRelativeResize="0"/>
          <p:nvPr/>
        </p:nvPicPr>
        <p:blipFill rotWithShape="1">
          <a:blip r:embed="rId3">
            <a:alphaModFix/>
          </a:blip>
          <a:srcRect b="0" l="0" r="0" t="0"/>
          <a:stretch/>
        </p:blipFill>
        <p:spPr>
          <a:xfrm>
            <a:off x="2474912" y="1751012"/>
            <a:ext cx="3894137" cy="2690812"/>
          </a:xfrm>
          <a:prstGeom prst="rect">
            <a:avLst/>
          </a:prstGeom>
          <a:noFill/>
          <a:ln>
            <a:noFill/>
          </a:ln>
        </p:spPr>
      </p:pic>
      <p:sp>
        <p:nvSpPr>
          <p:cNvPr id="1189" name="Google Shape;1189;p129"/>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190" name="Google Shape;1190;p12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191" name="Google Shape;1191;p129"/>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6" name="Shape 1196"/>
        <p:cNvGrpSpPr/>
        <p:nvPr/>
      </p:nvGrpSpPr>
      <p:grpSpPr>
        <a:xfrm>
          <a:off x="0" y="0"/>
          <a:ext cx="0" cy="0"/>
          <a:chOff x="0" y="0"/>
          <a:chExt cx="0" cy="0"/>
        </a:xfrm>
      </p:grpSpPr>
      <p:sp>
        <p:nvSpPr>
          <p:cNvPr id="1197" name="Google Shape;1197;p130"/>
          <p:cNvSpPr txBox="1"/>
          <p:nvPr/>
        </p:nvSpPr>
        <p:spPr>
          <a:xfrm>
            <a:off x="1779587" y="1965325"/>
            <a:ext cx="2271712" cy="427037"/>
          </a:xfrm>
          <a:prstGeom prst="rect">
            <a:avLst/>
          </a:prstGeom>
          <a:solidFill>
            <a:srgbClr val="9BBB59"/>
          </a:solidFill>
          <a:ln cap="flat" cmpd="sng" w="25400">
            <a:solidFill>
              <a:srgbClr val="71893F"/>
            </a:solidFill>
            <a:prstDash val="solid"/>
            <a:miter lim="800000"/>
            <a:headEnd len="sm" w="sm" type="none"/>
            <a:tailEnd len="sm" w="sm" type="none"/>
          </a:ln>
        </p:spPr>
        <p:txBody>
          <a:bodyPr anchorCtr="0" anchor="t" bIns="32000" lIns="64000" spcFirstLastPara="1" rIns="64000" wrap="square" tIns="320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198" name="Google Shape;1198;p130"/>
          <p:cNvSpPr txBox="1"/>
          <p:nvPr/>
        </p:nvSpPr>
        <p:spPr>
          <a:xfrm>
            <a:off x="1795462" y="2809875"/>
            <a:ext cx="1203325" cy="377825"/>
          </a:xfrm>
          <a:prstGeom prst="rect">
            <a:avLst/>
          </a:prstGeom>
          <a:solidFill>
            <a:srgbClr val="9BBB59"/>
          </a:solidFill>
          <a:ln cap="flat" cmpd="sng" w="25400">
            <a:solidFill>
              <a:srgbClr val="71893F"/>
            </a:solidFill>
            <a:prstDash val="solid"/>
            <a:miter lim="800000"/>
            <a:headEnd len="sm" w="sm" type="none"/>
            <a:tailEnd len="sm" w="sm" type="none"/>
          </a:ln>
        </p:spPr>
        <p:txBody>
          <a:bodyPr anchorCtr="0" anchor="t" bIns="32000" lIns="64000" spcFirstLastPara="1" rIns="64000" wrap="square" tIns="320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199" name="Google Shape;1199;p130"/>
          <p:cNvSpPr txBox="1"/>
          <p:nvPr>
            <p:ph type="title"/>
          </p:nvPr>
        </p:nvSpPr>
        <p:spPr>
          <a:xfrm>
            <a:off x="457200" y="277812"/>
            <a:ext cx="8291512"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Algorithm for Process P</a:t>
            </a:r>
            <a:r>
              <a:rPr b="0" baseline="-25000" i="0" lang="en-US" sz="3600" u="none">
                <a:solidFill>
                  <a:srgbClr val="0000FF"/>
                </a:solidFill>
                <a:latin typeface="Times New Roman"/>
                <a:ea typeface="Times New Roman"/>
                <a:cs typeface="Times New Roman"/>
                <a:sym typeface="Times New Roman"/>
              </a:rPr>
              <a:t>i</a:t>
            </a:r>
            <a:endParaRPr/>
          </a:p>
        </p:txBody>
      </p:sp>
      <p:sp>
        <p:nvSpPr>
          <p:cNvPr id="1200" name="Google Shape;1200;p130"/>
          <p:cNvSpPr txBox="1"/>
          <p:nvPr>
            <p:ph idx="1" type="body"/>
          </p:nvPr>
        </p:nvSpPr>
        <p:spPr>
          <a:xfrm>
            <a:off x="820737" y="1311275"/>
            <a:ext cx="7742237" cy="47704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400"/>
              <a:buFont typeface="Arial"/>
              <a:buNone/>
            </a:pPr>
            <a:r>
              <a:rPr b="1" i="0" lang="en-US" sz="2400" u="none">
                <a:solidFill>
                  <a:srgbClr val="000000"/>
                </a:solidFill>
                <a:latin typeface="Courier New"/>
                <a:ea typeface="Courier New"/>
                <a:cs typeface="Courier New"/>
                <a:sym typeface="Courier New"/>
              </a:rPr>
              <a:t>	</a:t>
            </a:r>
            <a:r>
              <a:rPr b="1" i="0" lang="en-US" sz="1600" u="none">
                <a:solidFill>
                  <a:srgbClr val="000000"/>
                </a:solidFill>
                <a:latin typeface="Courier New"/>
                <a:ea typeface="Courier New"/>
                <a:cs typeface="Courier New"/>
                <a:sym typeface="Courier New"/>
              </a:rPr>
              <a:t>do { </a:t>
            </a:r>
            <a:endParaRPr/>
          </a:p>
          <a:p>
            <a:pPr indent="-342900" lvl="0" marL="342900" marR="0" rtl="0" algn="l">
              <a:lnSpc>
                <a:spcPct val="100000"/>
              </a:lnSpc>
              <a:spcBef>
                <a:spcPts val="320"/>
              </a:spcBef>
              <a:spcAft>
                <a:spcPts val="0"/>
              </a:spcAft>
              <a:buClr>
                <a:srgbClr val="000000"/>
              </a:buClr>
              <a:buSzPts val="1600"/>
              <a:buFont typeface="Arial"/>
              <a:buNone/>
            </a:pPr>
            <a:r>
              <a:rPr b="1" i="0" lang="en-US" sz="1600" u="none">
                <a:solidFill>
                  <a:srgbClr val="000000"/>
                </a:solidFill>
                <a:latin typeface="Courier New"/>
                <a:ea typeface="Courier New"/>
                <a:cs typeface="Courier New"/>
                <a:sym typeface="Courier New"/>
              </a:rPr>
              <a:t>		</a:t>
            </a:r>
            <a:endParaRPr/>
          </a:p>
          <a:p>
            <a:pPr indent="-342900" lvl="0" marL="342900" marR="0" rtl="0" algn="l">
              <a:lnSpc>
                <a:spcPct val="100000"/>
              </a:lnSpc>
              <a:spcBef>
                <a:spcPts val="320"/>
              </a:spcBef>
              <a:spcAft>
                <a:spcPts val="0"/>
              </a:spcAft>
              <a:buClr>
                <a:srgbClr val="000000"/>
              </a:buClr>
              <a:buSzPts val="1600"/>
              <a:buFont typeface="Arial"/>
              <a:buNone/>
            </a:pPr>
            <a:r>
              <a:rPr b="1" i="0" lang="en-US" sz="1600" u="none">
                <a:solidFill>
                  <a:srgbClr val="000000"/>
                </a:solidFill>
                <a:latin typeface="Courier New"/>
                <a:ea typeface="Courier New"/>
                <a:cs typeface="Courier New"/>
                <a:sym typeface="Courier New"/>
              </a:rPr>
              <a:t>		while (turn == j); </a:t>
            </a:r>
            <a:endParaRPr/>
          </a:p>
          <a:p>
            <a:pPr indent="-342900" lvl="0" marL="342900" marR="0" rtl="0" algn="l">
              <a:lnSpc>
                <a:spcPct val="100000"/>
              </a:lnSpc>
              <a:spcBef>
                <a:spcPts val="80"/>
              </a:spcBef>
              <a:spcAft>
                <a:spcPts val="0"/>
              </a:spcAft>
              <a:buClr>
                <a:schemeClr val="dk1"/>
              </a:buClr>
              <a:buSzPts val="400"/>
              <a:buFont typeface="Arial"/>
              <a:buNone/>
            </a:pPr>
            <a:r>
              <a:t/>
            </a:r>
            <a:endParaRPr b="1" i="0" sz="400" u="none">
              <a:solidFill>
                <a:srgbClr val="000000"/>
              </a:solidFill>
              <a:latin typeface="Courier New"/>
              <a:ea typeface="Courier New"/>
              <a:cs typeface="Courier New"/>
              <a:sym typeface="Courier New"/>
            </a:endParaRPr>
          </a:p>
          <a:p>
            <a:pPr indent="-342900" lvl="0" marL="342900" marR="0" rtl="0" algn="l">
              <a:lnSpc>
                <a:spcPct val="100000"/>
              </a:lnSpc>
              <a:spcBef>
                <a:spcPts val="320"/>
              </a:spcBef>
              <a:spcAft>
                <a:spcPts val="0"/>
              </a:spcAft>
              <a:buClr>
                <a:srgbClr val="000000"/>
              </a:buClr>
              <a:buSzPts val="1600"/>
              <a:buFont typeface="Arial"/>
              <a:buNone/>
            </a:pPr>
            <a:r>
              <a:rPr b="1" i="0" lang="en-US" sz="1600" u="none">
                <a:solidFill>
                  <a:srgbClr val="000000"/>
                </a:solidFill>
                <a:latin typeface="Courier New"/>
                <a:ea typeface="Courier New"/>
                <a:cs typeface="Courier New"/>
                <a:sym typeface="Courier New"/>
              </a:rPr>
              <a:t>			critical section </a:t>
            </a:r>
            <a:endParaRPr/>
          </a:p>
          <a:p>
            <a:pPr indent="-342900" lvl="0" marL="342900" marR="0" rtl="0" algn="l">
              <a:lnSpc>
                <a:spcPct val="100000"/>
              </a:lnSpc>
              <a:spcBef>
                <a:spcPts val="320"/>
              </a:spcBef>
              <a:spcAft>
                <a:spcPts val="0"/>
              </a:spcAft>
              <a:buClr>
                <a:srgbClr val="000000"/>
              </a:buClr>
              <a:buSzPts val="1600"/>
              <a:buFont typeface="Arial"/>
              <a:buNone/>
            </a:pPr>
            <a:r>
              <a:rPr b="1" i="0" lang="en-US" sz="1600" u="none">
                <a:solidFill>
                  <a:srgbClr val="000000"/>
                </a:solidFill>
                <a:latin typeface="Courier New"/>
                <a:ea typeface="Courier New"/>
                <a:cs typeface="Courier New"/>
                <a:sym typeface="Courier New"/>
              </a:rPr>
              <a:t>		turn = j; </a:t>
            </a:r>
            <a:endParaRPr/>
          </a:p>
          <a:p>
            <a:pPr indent="-342900" lvl="0" marL="342900" marR="0" rtl="0" algn="l">
              <a:lnSpc>
                <a:spcPct val="100000"/>
              </a:lnSpc>
              <a:spcBef>
                <a:spcPts val="80"/>
              </a:spcBef>
              <a:spcAft>
                <a:spcPts val="0"/>
              </a:spcAft>
              <a:buClr>
                <a:schemeClr val="dk1"/>
              </a:buClr>
              <a:buSzPts val="400"/>
              <a:buFont typeface="Arial"/>
              <a:buNone/>
            </a:pPr>
            <a:r>
              <a:t/>
            </a:r>
            <a:endParaRPr b="1" i="0" sz="400" u="none">
              <a:solidFill>
                <a:srgbClr val="000000"/>
              </a:solidFill>
              <a:latin typeface="Courier New"/>
              <a:ea typeface="Courier New"/>
              <a:cs typeface="Courier New"/>
              <a:sym typeface="Courier New"/>
            </a:endParaRPr>
          </a:p>
          <a:p>
            <a:pPr indent="-342900" lvl="0" marL="342900" marR="0" rtl="0" algn="l">
              <a:lnSpc>
                <a:spcPct val="100000"/>
              </a:lnSpc>
              <a:spcBef>
                <a:spcPts val="320"/>
              </a:spcBef>
              <a:spcAft>
                <a:spcPts val="0"/>
              </a:spcAft>
              <a:buClr>
                <a:srgbClr val="000000"/>
              </a:buClr>
              <a:buSzPts val="1600"/>
              <a:buFont typeface="Arial"/>
              <a:buNone/>
            </a:pPr>
            <a:r>
              <a:rPr b="1" i="0" lang="en-US" sz="1600" u="none">
                <a:solidFill>
                  <a:srgbClr val="000000"/>
                </a:solidFill>
                <a:latin typeface="Courier New"/>
                <a:ea typeface="Courier New"/>
                <a:cs typeface="Courier New"/>
                <a:sym typeface="Courier New"/>
              </a:rPr>
              <a:t>			remainder section </a:t>
            </a:r>
            <a:endParaRPr/>
          </a:p>
          <a:p>
            <a:pPr indent="-342900" lvl="0" marL="342900" marR="0" rtl="0" algn="l">
              <a:lnSpc>
                <a:spcPct val="100000"/>
              </a:lnSpc>
              <a:spcBef>
                <a:spcPts val="320"/>
              </a:spcBef>
              <a:spcAft>
                <a:spcPts val="0"/>
              </a:spcAft>
              <a:buClr>
                <a:srgbClr val="000000"/>
              </a:buClr>
              <a:buSzPts val="1600"/>
              <a:buFont typeface="Arial"/>
              <a:buNone/>
            </a:pPr>
            <a:r>
              <a:rPr b="1" i="0" lang="en-US" sz="1600" u="none">
                <a:solidFill>
                  <a:srgbClr val="000000"/>
                </a:solidFill>
                <a:latin typeface="Courier New"/>
                <a:ea typeface="Courier New"/>
                <a:cs typeface="Courier New"/>
                <a:sym typeface="Courier New"/>
              </a:rPr>
              <a:t>	 } while (true); </a:t>
            </a:r>
            <a:endParaRPr/>
          </a:p>
          <a:p>
            <a:pPr indent="-241300" lvl="0" marL="342900" marR="0" rtl="0" algn="l">
              <a:spcBef>
                <a:spcPts val="320"/>
              </a:spcBef>
              <a:spcAft>
                <a:spcPts val="0"/>
              </a:spcAft>
              <a:buClr>
                <a:schemeClr val="dk1"/>
              </a:buClr>
              <a:buSzPts val="1600"/>
              <a:buFont typeface="Arial"/>
              <a:buNone/>
            </a:pPr>
            <a:r>
              <a:t/>
            </a:r>
            <a:endParaRPr b="1" i="0" sz="1600" u="none">
              <a:solidFill>
                <a:srgbClr val="000000"/>
              </a:solidFill>
              <a:latin typeface="Courier New"/>
              <a:ea typeface="Courier New"/>
              <a:cs typeface="Courier New"/>
              <a:sym typeface="Courier New"/>
            </a:endParaRPr>
          </a:p>
        </p:txBody>
      </p:sp>
      <p:sp>
        <p:nvSpPr>
          <p:cNvPr id="1201" name="Google Shape;1201;p130"/>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202" name="Google Shape;1202;p13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203" name="Google Shape;1203;p13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8" name="Shape 1208"/>
        <p:cNvGrpSpPr/>
        <p:nvPr/>
      </p:nvGrpSpPr>
      <p:grpSpPr>
        <a:xfrm>
          <a:off x="0" y="0"/>
          <a:ext cx="0" cy="0"/>
          <a:chOff x="0" y="0"/>
          <a:chExt cx="0" cy="0"/>
        </a:xfrm>
      </p:grpSpPr>
      <p:sp>
        <p:nvSpPr>
          <p:cNvPr id="1209" name="Google Shape;1209;p131"/>
          <p:cNvSpPr txBox="1"/>
          <p:nvPr>
            <p:ph type="title"/>
          </p:nvPr>
        </p:nvSpPr>
        <p:spPr>
          <a:xfrm>
            <a:off x="695325" y="220662"/>
            <a:ext cx="7724775"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Solution to Critical-Section Problem</a:t>
            </a:r>
            <a:endParaRPr/>
          </a:p>
        </p:txBody>
      </p:sp>
      <p:sp>
        <p:nvSpPr>
          <p:cNvPr id="1210" name="Google Shape;1210;p131"/>
          <p:cNvSpPr txBox="1"/>
          <p:nvPr>
            <p:ph idx="1" type="body"/>
          </p:nvPr>
        </p:nvSpPr>
        <p:spPr>
          <a:xfrm>
            <a:off x="381000" y="1166812"/>
            <a:ext cx="85090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200"/>
              <a:buFont typeface="Arial"/>
              <a:buNone/>
            </a:pPr>
            <a:r>
              <a:rPr b="0" i="0" lang="en-US" sz="2200" u="none">
                <a:solidFill>
                  <a:srgbClr val="000000"/>
                </a:solidFill>
                <a:latin typeface="Times New Roman"/>
                <a:ea typeface="Times New Roman"/>
                <a:cs typeface="Times New Roman"/>
                <a:sym typeface="Times New Roman"/>
              </a:rPr>
              <a:t>1.   </a:t>
            </a:r>
            <a:r>
              <a:rPr b="1" i="0" lang="en-US" sz="2200" u="none">
                <a:solidFill>
                  <a:srgbClr val="3366FF"/>
                </a:solidFill>
                <a:latin typeface="Times New Roman"/>
                <a:ea typeface="Times New Roman"/>
                <a:cs typeface="Times New Roman"/>
                <a:sym typeface="Times New Roman"/>
              </a:rPr>
              <a:t>Mutual Exclusion </a:t>
            </a:r>
            <a:r>
              <a:rPr b="0" i="0" lang="en-US" sz="2200" u="none">
                <a:solidFill>
                  <a:schemeClr val="dk1"/>
                </a:solidFill>
                <a:latin typeface="Times New Roman"/>
                <a:ea typeface="Times New Roman"/>
                <a:cs typeface="Times New Roman"/>
                <a:sym typeface="Times New Roman"/>
              </a:rPr>
              <a:t>- If process </a:t>
            </a:r>
            <a:r>
              <a:rPr b="1" i="1" lang="en-US" sz="2200" u="none">
                <a:solidFill>
                  <a:schemeClr val="dk1"/>
                </a:solidFill>
                <a:latin typeface="Times New Roman"/>
                <a:ea typeface="Times New Roman"/>
                <a:cs typeface="Times New Roman"/>
                <a:sym typeface="Times New Roman"/>
              </a:rPr>
              <a:t>P</a:t>
            </a:r>
            <a:r>
              <a:rPr b="1" baseline="-25000" i="1" lang="en-US" sz="2200" u="none">
                <a:solidFill>
                  <a:schemeClr val="dk1"/>
                </a:solidFill>
                <a:latin typeface="Times New Roman"/>
                <a:ea typeface="Times New Roman"/>
                <a:cs typeface="Times New Roman"/>
                <a:sym typeface="Times New Roman"/>
              </a:rPr>
              <a:t>i</a:t>
            </a:r>
            <a:r>
              <a:rPr b="1" i="0" lang="en-US" sz="2200" u="none">
                <a:solidFill>
                  <a:schemeClr val="dk1"/>
                </a:solidFill>
                <a:latin typeface="Times New Roman"/>
                <a:ea typeface="Times New Roman"/>
                <a:cs typeface="Times New Roman"/>
                <a:sym typeface="Times New Roman"/>
              </a:rPr>
              <a:t> </a:t>
            </a:r>
            <a:r>
              <a:rPr b="0" i="0" lang="en-US" sz="2200" u="none">
                <a:solidFill>
                  <a:schemeClr val="dk1"/>
                </a:solidFill>
                <a:latin typeface="Times New Roman"/>
                <a:ea typeface="Times New Roman"/>
                <a:cs typeface="Times New Roman"/>
                <a:sym typeface="Times New Roman"/>
              </a:rPr>
              <a:t>is executing in its critical section, then no other processes can be executing in their critical sections</a:t>
            </a:r>
            <a:endParaRPr/>
          </a:p>
          <a:p>
            <a:pPr indent="-342900" lvl="0" marL="342900" marR="0" rtl="0" algn="l">
              <a:lnSpc>
                <a:spcPct val="100000"/>
              </a:lnSpc>
              <a:spcBef>
                <a:spcPts val="440"/>
              </a:spcBef>
              <a:spcAft>
                <a:spcPts val="0"/>
              </a:spcAft>
              <a:buClr>
                <a:srgbClr val="000000"/>
              </a:buClr>
              <a:buSzPts val="2200"/>
              <a:buFont typeface="Arial"/>
              <a:buNone/>
            </a:pPr>
            <a:r>
              <a:rPr b="0" i="0" lang="en-US" sz="2200" u="none">
                <a:solidFill>
                  <a:srgbClr val="000000"/>
                </a:solidFill>
                <a:latin typeface="Times New Roman"/>
                <a:ea typeface="Times New Roman"/>
                <a:cs typeface="Times New Roman"/>
                <a:sym typeface="Times New Roman"/>
              </a:rPr>
              <a:t>2.   </a:t>
            </a:r>
            <a:r>
              <a:rPr b="1" i="0" lang="en-US" sz="2200" u="none">
                <a:solidFill>
                  <a:srgbClr val="3366FF"/>
                </a:solidFill>
                <a:latin typeface="Times New Roman"/>
                <a:ea typeface="Times New Roman"/>
                <a:cs typeface="Times New Roman"/>
                <a:sym typeface="Times New Roman"/>
              </a:rPr>
              <a:t>Progress</a:t>
            </a:r>
            <a:r>
              <a:rPr b="1" i="0" lang="en-US" sz="2200" u="none">
                <a:solidFill>
                  <a:schemeClr val="dk1"/>
                </a:solidFill>
                <a:latin typeface="Times New Roman"/>
                <a:ea typeface="Times New Roman"/>
                <a:cs typeface="Times New Roman"/>
                <a:sym typeface="Times New Roman"/>
              </a:rPr>
              <a:t> </a:t>
            </a:r>
            <a:r>
              <a:rPr b="0" i="0" lang="en-US" sz="2200" u="none">
                <a:solidFill>
                  <a:schemeClr val="dk1"/>
                </a:solidFill>
                <a:latin typeface="Times New Roman"/>
                <a:ea typeface="Times New Roman"/>
                <a:cs typeface="Times New Roman"/>
                <a:sym typeface="Times New Roman"/>
              </a:rPr>
              <a:t>- If no process is executing in its critical section and there exist some processes that wish to enter their critical section, then the selection of the processes that will enter the critical section next cannot be postponed indefinitely</a:t>
            </a:r>
            <a:endParaRPr/>
          </a:p>
          <a:p>
            <a:pPr indent="-342900" lvl="0" marL="34290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Times New Roman"/>
                <a:ea typeface="Times New Roman"/>
                <a:cs typeface="Times New Roman"/>
                <a:sym typeface="Times New Roman"/>
              </a:rPr>
              <a:t>3.  </a:t>
            </a:r>
            <a:r>
              <a:rPr b="1" i="0" lang="en-US" sz="2200" u="none">
                <a:solidFill>
                  <a:srgbClr val="3366FF"/>
                </a:solidFill>
                <a:latin typeface="Times New Roman"/>
                <a:ea typeface="Times New Roman"/>
                <a:cs typeface="Times New Roman"/>
                <a:sym typeface="Times New Roman"/>
              </a:rPr>
              <a:t>Bounded Waiting </a:t>
            </a:r>
            <a:r>
              <a:rPr b="0" i="0" lang="en-US" sz="2200" u="none">
                <a:solidFill>
                  <a:schemeClr val="dk1"/>
                </a:solidFill>
                <a:latin typeface="Times New Roman"/>
                <a:ea typeface="Times New Roman"/>
                <a:cs typeface="Times New Roman"/>
                <a:sym typeface="Times New Roman"/>
              </a:rPr>
              <a:t>-  A bound must exist on the number of times that other processes are allowed to enter their critical sections after a process has made a request to enter its critical section and before that request is granted</a:t>
            </a:r>
            <a:endParaRPr/>
          </a:p>
          <a:p>
            <a:pPr indent="-338137" lvl="1" marL="795337" marR="0" rtl="0" algn="l">
              <a:lnSpc>
                <a:spcPct val="100000"/>
              </a:lnSpc>
              <a:spcBef>
                <a:spcPts val="440"/>
              </a:spcBef>
              <a:spcAft>
                <a:spcPts val="0"/>
              </a:spcAft>
              <a:buClr>
                <a:schemeClr val="dk1"/>
              </a:buClr>
              <a:buSzPts val="2750"/>
              <a:buFont typeface="Noto Sans Symbols"/>
              <a:buChar char="⚫"/>
            </a:pPr>
            <a:r>
              <a:rPr b="0" i="0" lang="en-US" sz="2200" u="none" cap="none" strike="noStrike">
                <a:solidFill>
                  <a:schemeClr val="dk1"/>
                </a:solidFill>
                <a:latin typeface="Times New Roman"/>
                <a:ea typeface="Times New Roman"/>
                <a:cs typeface="Times New Roman"/>
                <a:sym typeface="Times New Roman"/>
              </a:rPr>
              <a:t>Assume that each process executes at a nonzero speed </a:t>
            </a:r>
            <a:endParaRPr/>
          </a:p>
          <a:p>
            <a:pPr indent="-338137" lvl="1" marL="795337" marR="0" rtl="0" algn="l">
              <a:lnSpc>
                <a:spcPct val="100000"/>
              </a:lnSpc>
              <a:spcBef>
                <a:spcPts val="440"/>
              </a:spcBef>
              <a:spcAft>
                <a:spcPts val="0"/>
              </a:spcAft>
              <a:buClr>
                <a:schemeClr val="dk1"/>
              </a:buClr>
              <a:buSzPts val="2750"/>
              <a:buFont typeface="Noto Sans Symbols"/>
              <a:buChar char="⚫"/>
            </a:pPr>
            <a:r>
              <a:rPr b="0" i="0" lang="en-US" sz="2200" u="none" cap="none" strike="noStrike">
                <a:solidFill>
                  <a:schemeClr val="dk1"/>
                </a:solidFill>
                <a:latin typeface="Times New Roman"/>
                <a:ea typeface="Times New Roman"/>
                <a:cs typeface="Times New Roman"/>
                <a:sym typeface="Times New Roman"/>
              </a:rPr>
              <a:t>No assumption concerning </a:t>
            </a:r>
            <a:r>
              <a:rPr b="1" i="0" lang="en-US" sz="2200" u="none" cap="none" strike="noStrike">
                <a:solidFill>
                  <a:srgbClr val="3366FF"/>
                </a:solidFill>
                <a:latin typeface="Times New Roman"/>
                <a:ea typeface="Times New Roman"/>
                <a:cs typeface="Times New Roman"/>
                <a:sym typeface="Times New Roman"/>
              </a:rPr>
              <a:t>relative speed </a:t>
            </a:r>
            <a:r>
              <a:rPr b="0" i="0" lang="en-US" sz="2200" u="none" cap="none" strike="noStrike">
                <a:solidFill>
                  <a:schemeClr val="dk1"/>
                </a:solidFill>
                <a:latin typeface="Times New Roman"/>
                <a:ea typeface="Times New Roman"/>
                <a:cs typeface="Times New Roman"/>
                <a:sym typeface="Times New Roman"/>
              </a:rPr>
              <a:t>of the</a:t>
            </a:r>
            <a:r>
              <a:rPr b="1" i="0" lang="en-US" sz="2200" u="none" cap="none" strike="noStrike">
                <a:solidFill>
                  <a:schemeClr val="dk1"/>
                </a:solidFill>
                <a:latin typeface="Times New Roman"/>
                <a:ea typeface="Times New Roman"/>
                <a:cs typeface="Times New Roman"/>
                <a:sym typeface="Times New Roman"/>
              </a:rPr>
              <a:t> </a:t>
            </a:r>
            <a:r>
              <a:rPr b="1" i="1" lang="en-US" sz="2200" u="none" cap="none" strike="noStrike">
                <a:solidFill>
                  <a:srgbClr val="000000"/>
                </a:solidFill>
                <a:latin typeface="Times New Roman"/>
                <a:ea typeface="Times New Roman"/>
                <a:cs typeface="Times New Roman"/>
                <a:sym typeface="Times New Roman"/>
              </a:rPr>
              <a:t>n</a:t>
            </a:r>
            <a:r>
              <a:rPr b="1" i="0" lang="en-US" sz="2200" u="none" cap="none" strike="noStrike">
                <a:solidFill>
                  <a:srgbClr val="000000"/>
                </a:solidFill>
                <a:latin typeface="Times New Roman"/>
                <a:ea typeface="Times New Roman"/>
                <a:cs typeface="Times New Roman"/>
                <a:sym typeface="Times New Roman"/>
              </a:rPr>
              <a:t> </a:t>
            </a:r>
            <a:r>
              <a:rPr b="0" i="0" lang="en-US" sz="2200" u="none" cap="none" strike="noStrike">
                <a:solidFill>
                  <a:schemeClr val="dk1"/>
                </a:solidFill>
                <a:latin typeface="Times New Roman"/>
                <a:ea typeface="Times New Roman"/>
                <a:cs typeface="Times New Roman"/>
                <a:sym typeface="Times New Roman"/>
              </a:rPr>
              <a:t>processes</a:t>
            </a:r>
            <a:endParaRPr/>
          </a:p>
        </p:txBody>
      </p:sp>
      <p:sp>
        <p:nvSpPr>
          <p:cNvPr id="1211" name="Google Shape;1211;p131"/>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212" name="Google Shape;1212;p13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213" name="Google Shape;1213;p13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8" name="Shape 1218"/>
        <p:cNvGrpSpPr/>
        <p:nvPr/>
      </p:nvGrpSpPr>
      <p:grpSpPr>
        <a:xfrm>
          <a:off x="0" y="0"/>
          <a:ext cx="0" cy="0"/>
          <a:chOff x="0" y="0"/>
          <a:chExt cx="0" cy="0"/>
        </a:xfrm>
      </p:grpSpPr>
      <p:sp>
        <p:nvSpPr>
          <p:cNvPr id="1219" name="Google Shape;1219;p132"/>
          <p:cNvSpPr txBox="1"/>
          <p:nvPr>
            <p:ph type="title"/>
          </p:nvPr>
        </p:nvSpPr>
        <p:spPr>
          <a:xfrm>
            <a:off x="479425" y="354012"/>
            <a:ext cx="7724775"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Critical-Section Handling in OS </a:t>
            </a:r>
            <a:endParaRPr/>
          </a:p>
        </p:txBody>
      </p:sp>
      <p:sp>
        <p:nvSpPr>
          <p:cNvPr id="1220" name="Google Shape;1220;p132"/>
          <p:cNvSpPr txBox="1"/>
          <p:nvPr>
            <p:ph idx="1" type="body"/>
          </p:nvPr>
        </p:nvSpPr>
        <p:spPr>
          <a:xfrm>
            <a:off x="768350" y="1103312"/>
            <a:ext cx="7885112"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Times New Roman"/>
                <a:ea typeface="Times New Roman"/>
                <a:cs typeface="Times New Roman"/>
                <a:sym typeface="Times New Roman"/>
              </a:rPr>
              <a:t>     Two approaches depending on if kernel is preemptive or non-  preemptive </a:t>
            </a:r>
            <a:endParaRPr/>
          </a:p>
          <a:p>
            <a:pPr indent="-338137" lvl="1" marL="795337" marR="0" rtl="0" algn="l">
              <a:lnSpc>
                <a:spcPct val="100000"/>
              </a:lnSpc>
              <a:spcBef>
                <a:spcPts val="480"/>
              </a:spcBef>
              <a:spcAft>
                <a:spcPts val="0"/>
              </a:spcAft>
              <a:buClr>
                <a:srgbClr val="3366FF"/>
              </a:buClr>
              <a:buSzPts val="3000"/>
              <a:buFont typeface="Arial"/>
              <a:buChar char="–"/>
            </a:pPr>
            <a:r>
              <a:rPr b="1" i="0" lang="en-US" sz="2400" u="none" cap="none" strike="noStrike">
                <a:solidFill>
                  <a:srgbClr val="3366FF"/>
                </a:solidFill>
                <a:latin typeface="Times New Roman"/>
                <a:ea typeface="Times New Roman"/>
                <a:cs typeface="Times New Roman"/>
                <a:sym typeface="Times New Roman"/>
              </a:rPr>
              <a:t>Preemptive</a:t>
            </a:r>
            <a:r>
              <a:rPr b="0" i="0" lang="en-US" sz="1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 allows preemption of process when running in kernel mode</a:t>
            </a:r>
            <a:endParaRPr/>
          </a:p>
          <a:p>
            <a:pPr indent="-338137" lvl="1" marL="795337" marR="0" rtl="0" algn="l">
              <a:lnSpc>
                <a:spcPct val="100000"/>
              </a:lnSpc>
              <a:spcBef>
                <a:spcPts val="480"/>
              </a:spcBef>
              <a:spcAft>
                <a:spcPts val="0"/>
              </a:spcAft>
              <a:buClr>
                <a:srgbClr val="3366FF"/>
              </a:buClr>
              <a:buSzPts val="3000"/>
              <a:buFont typeface="Arial"/>
              <a:buChar char="–"/>
            </a:pPr>
            <a:r>
              <a:rPr b="1" i="0" lang="en-US" sz="2400" u="none" cap="none" strike="noStrike">
                <a:solidFill>
                  <a:srgbClr val="3366FF"/>
                </a:solidFill>
                <a:latin typeface="Times New Roman"/>
                <a:ea typeface="Times New Roman"/>
                <a:cs typeface="Times New Roman"/>
                <a:sym typeface="Times New Roman"/>
              </a:rPr>
              <a:t>Non-preemptive </a:t>
            </a:r>
            <a:r>
              <a:rPr b="0" i="0" lang="en-US" sz="2400" u="none" cap="none" strike="noStrike">
                <a:solidFill>
                  <a:schemeClr val="dk1"/>
                </a:solidFill>
                <a:latin typeface="Times New Roman"/>
                <a:ea typeface="Times New Roman"/>
                <a:cs typeface="Times New Roman"/>
                <a:sym typeface="Times New Roman"/>
              </a:rPr>
              <a:t>– runs until exits kernel mode, blocks, or voluntarily yields CPU</a:t>
            </a:r>
            <a:endParaRPr/>
          </a:p>
          <a:p>
            <a:pPr indent="-198437" lvl="2" marL="996950" marR="0" rtl="0" algn="l">
              <a:lnSpc>
                <a:spcPct val="100000"/>
              </a:lnSpc>
              <a:spcBef>
                <a:spcPts val="480"/>
              </a:spcBef>
              <a:spcAft>
                <a:spcPts val="0"/>
              </a:spcAft>
              <a:buClr>
                <a:schemeClr val="dk1"/>
              </a:buClr>
              <a:buSzPts val="3000"/>
              <a:buFont typeface="Arial"/>
              <a:buChar char="•"/>
            </a:pPr>
            <a:r>
              <a:rPr b="0" i="0" lang="en-US" sz="2400" u="none" cap="none" strike="noStrike">
                <a:solidFill>
                  <a:schemeClr val="dk1"/>
                </a:solidFill>
                <a:latin typeface="Times New Roman"/>
                <a:ea typeface="Times New Roman"/>
                <a:cs typeface="Times New Roman"/>
                <a:sym typeface="Times New Roman"/>
              </a:rPr>
              <a:t>Essentially free of race conditions in kernel mode</a:t>
            </a:r>
            <a:endParaRPr/>
          </a:p>
        </p:txBody>
      </p:sp>
      <p:sp>
        <p:nvSpPr>
          <p:cNvPr id="1221" name="Google Shape;1221;p132"/>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222" name="Google Shape;1222;p13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223" name="Google Shape;1223;p13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960437" y="144462"/>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Process Representation in Linux</a:t>
            </a:r>
            <a:endParaRPr/>
          </a:p>
        </p:txBody>
      </p:sp>
      <p:sp>
        <p:nvSpPr>
          <p:cNvPr id="198" name="Google Shape;198;p2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Represented by the C structure </a:t>
            </a:r>
            <a:r>
              <a:rPr b="0" i="0" lang="en-US" sz="2400" u="none" cap="none" strike="noStrike">
                <a:solidFill>
                  <a:schemeClr val="dk1"/>
                </a:solidFill>
                <a:latin typeface="Courier New"/>
                <a:ea typeface="Courier New"/>
                <a:cs typeface="Courier New"/>
                <a:sym typeface="Courier New"/>
              </a:rPr>
              <a:t>task_struct</a:t>
            </a:r>
            <a:endParaRPr/>
          </a:p>
          <a:p>
            <a:pPr indent="-342900" lvl="0" marL="342900" marR="0" rtl="0" algn="l">
              <a:lnSpc>
                <a:spcPct val="100000"/>
              </a:lnSpc>
              <a:spcBef>
                <a:spcPts val="480"/>
              </a:spcBef>
              <a:spcAft>
                <a:spcPts val="0"/>
              </a:spcAft>
              <a:buClr>
                <a:schemeClr val="dk1"/>
              </a:buClr>
              <a:buSzPts val="2400"/>
              <a:buFont typeface="Arial"/>
              <a:buNone/>
            </a:pPr>
            <a:br>
              <a:rPr b="0" i="0" lang="en-US" sz="2400" u="none" cap="none" strike="noStrike">
                <a:solidFill>
                  <a:schemeClr val="dk1"/>
                </a:solidFill>
                <a:latin typeface="Courier New"/>
                <a:ea typeface="Courier New"/>
                <a:cs typeface="Courier New"/>
                <a:sym typeface="Courier New"/>
              </a:rPr>
            </a:br>
            <a:r>
              <a:rPr b="0" i="0" lang="en-US" sz="1600" u="none" cap="none" strike="noStrike">
                <a:solidFill>
                  <a:schemeClr val="dk1"/>
                </a:solidFill>
                <a:latin typeface="Courier New"/>
                <a:ea typeface="Courier New"/>
                <a:cs typeface="Courier New"/>
                <a:sym typeface="Courier New"/>
              </a:rPr>
              <a:t>pid t_pid; /* process identifier */ </a:t>
            </a:r>
            <a:br>
              <a:rPr b="0" i="0" lang="en-US" sz="1600" u="none" cap="none" strike="noStrike">
                <a:solidFill>
                  <a:schemeClr val="dk1"/>
                </a:solidFill>
                <a:latin typeface="Courier New"/>
                <a:ea typeface="Courier New"/>
                <a:cs typeface="Courier New"/>
                <a:sym typeface="Courier New"/>
              </a:rPr>
            </a:br>
            <a:r>
              <a:rPr b="0" i="0" lang="en-US" sz="1600" u="none" cap="none" strike="noStrike">
                <a:solidFill>
                  <a:schemeClr val="dk1"/>
                </a:solidFill>
                <a:latin typeface="Courier New"/>
                <a:ea typeface="Courier New"/>
                <a:cs typeface="Courier New"/>
                <a:sym typeface="Courier New"/>
              </a:rPr>
              <a:t>long state; /* state of the process */ </a:t>
            </a:r>
            <a:br>
              <a:rPr b="0" i="0" lang="en-US" sz="1600" u="none" cap="none" strike="noStrike">
                <a:solidFill>
                  <a:schemeClr val="dk1"/>
                </a:solidFill>
                <a:latin typeface="Courier New"/>
                <a:ea typeface="Courier New"/>
                <a:cs typeface="Courier New"/>
                <a:sym typeface="Courier New"/>
              </a:rPr>
            </a:br>
            <a:r>
              <a:rPr b="0" i="0" lang="en-US" sz="1600" u="none" cap="none" strike="noStrike">
                <a:solidFill>
                  <a:schemeClr val="dk1"/>
                </a:solidFill>
                <a:latin typeface="Courier New"/>
                <a:ea typeface="Courier New"/>
                <a:cs typeface="Courier New"/>
                <a:sym typeface="Courier New"/>
              </a:rPr>
              <a:t>unsigned int time_slice /* scheduling information */ </a:t>
            </a:r>
            <a:br>
              <a:rPr b="0" i="0" lang="en-US" sz="1600" u="none" cap="none" strike="noStrike">
                <a:solidFill>
                  <a:schemeClr val="dk1"/>
                </a:solidFill>
                <a:latin typeface="Courier New"/>
                <a:ea typeface="Courier New"/>
                <a:cs typeface="Courier New"/>
                <a:sym typeface="Courier New"/>
              </a:rPr>
            </a:br>
            <a:r>
              <a:rPr b="0" i="0" lang="en-US" sz="1600" u="none" cap="none" strike="noStrike">
                <a:solidFill>
                  <a:schemeClr val="dk1"/>
                </a:solidFill>
                <a:latin typeface="Courier New"/>
                <a:ea typeface="Courier New"/>
                <a:cs typeface="Courier New"/>
                <a:sym typeface="Courier New"/>
              </a:rPr>
              <a:t>struct task_struct *parent; /* this process’s parent */ </a:t>
            </a:r>
            <a:br>
              <a:rPr b="0" i="0" lang="en-US" sz="1600" u="none" cap="none" strike="noStrike">
                <a:solidFill>
                  <a:schemeClr val="dk1"/>
                </a:solidFill>
                <a:latin typeface="Courier New"/>
                <a:ea typeface="Courier New"/>
                <a:cs typeface="Courier New"/>
                <a:sym typeface="Courier New"/>
              </a:rPr>
            </a:br>
            <a:r>
              <a:rPr b="0" i="0" lang="en-US" sz="1600" u="none" cap="none" strike="noStrike">
                <a:solidFill>
                  <a:schemeClr val="dk1"/>
                </a:solidFill>
                <a:latin typeface="Courier New"/>
                <a:ea typeface="Courier New"/>
                <a:cs typeface="Courier New"/>
                <a:sym typeface="Courier New"/>
              </a:rPr>
              <a:t>struct list_head children; /* this process’s children */ </a:t>
            </a:r>
            <a:br>
              <a:rPr b="0" i="0" lang="en-US" sz="1600" u="none" cap="none" strike="noStrike">
                <a:solidFill>
                  <a:schemeClr val="dk1"/>
                </a:solidFill>
                <a:latin typeface="Courier New"/>
                <a:ea typeface="Courier New"/>
                <a:cs typeface="Courier New"/>
                <a:sym typeface="Courier New"/>
              </a:rPr>
            </a:br>
            <a:r>
              <a:rPr b="0" i="0" lang="en-US" sz="1600" u="none" cap="none" strike="noStrike">
                <a:solidFill>
                  <a:schemeClr val="dk1"/>
                </a:solidFill>
                <a:latin typeface="Courier New"/>
                <a:ea typeface="Courier New"/>
                <a:cs typeface="Courier New"/>
                <a:sym typeface="Courier New"/>
              </a:rPr>
              <a:t>struct files_struct *files; /* list of open files */ </a:t>
            </a:r>
            <a:br>
              <a:rPr b="0" i="0" lang="en-US" sz="1600" u="none" cap="none" strike="noStrike">
                <a:solidFill>
                  <a:schemeClr val="dk1"/>
                </a:solidFill>
                <a:latin typeface="Courier New"/>
                <a:ea typeface="Courier New"/>
                <a:cs typeface="Courier New"/>
                <a:sym typeface="Courier New"/>
              </a:rPr>
            </a:br>
            <a:r>
              <a:rPr b="0" i="0" lang="en-US" sz="1600" u="none" cap="none" strike="noStrike">
                <a:solidFill>
                  <a:schemeClr val="dk1"/>
                </a:solidFill>
                <a:latin typeface="Courier New"/>
                <a:ea typeface="Courier New"/>
                <a:cs typeface="Courier New"/>
                <a:sym typeface="Courier New"/>
              </a:rPr>
              <a:t>struct mm_struct *mm; /* address space of this process */</a:t>
            </a:r>
            <a:endParaRPr/>
          </a:p>
        </p:txBody>
      </p:sp>
      <p:pic>
        <p:nvPicPr>
          <p:cNvPr descr="C:\Users\as668\Desktop\in-3_1.jpg" id="199" name="Google Shape;199;p25"/>
          <p:cNvPicPr preferRelativeResize="0"/>
          <p:nvPr/>
        </p:nvPicPr>
        <p:blipFill rotWithShape="1">
          <a:blip r:embed="rId3">
            <a:alphaModFix/>
          </a:blip>
          <a:srcRect b="0" l="0" r="0" t="0"/>
          <a:stretch/>
        </p:blipFill>
        <p:spPr>
          <a:xfrm>
            <a:off x="1627187" y="4111625"/>
            <a:ext cx="5865812" cy="2019300"/>
          </a:xfrm>
          <a:prstGeom prst="rect">
            <a:avLst/>
          </a:prstGeom>
          <a:noFill/>
          <a:ln>
            <a:noFill/>
          </a:ln>
        </p:spPr>
      </p:pic>
      <p:sp>
        <p:nvSpPr>
          <p:cNvPr id="200" name="Google Shape;200;p25"/>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cap="none" strike="noStrike">
                <a:solidFill>
                  <a:srgbClr val="898989"/>
                </a:solidFill>
                <a:latin typeface="Times New Roman"/>
                <a:ea typeface="Times New Roman"/>
                <a:cs typeface="Times New Roman"/>
                <a:sym typeface="Times New Roman"/>
              </a:rPr>
              <a:t>*</a:t>
            </a:r>
            <a:endParaRPr/>
          </a:p>
        </p:txBody>
      </p:sp>
      <p:sp>
        <p:nvSpPr>
          <p:cNvPr id="201" name="Google Shape;201;p2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cap="none" strike="noStrike">
                <a:solidFill>
                  <a:srgbClr val="898989"/>
                </a:solidFill>
                <a:latin typeface="Sigmar One"/>
                <a:ea typeface="Sigmar One"/>
                <a:cs typeface="Sigmar One"/>
                <a:sym typeface="Sigmar One"/>
              </a:rPr>
              <a:t>‹#›</a:t>
            </a:fld>
            <a:endParaRPr/>
          </a:p>
        </p:txBody>
      </p:sp>
      <p:sp>
        <p:nvSpPr>
          <p:cNvPr id="202" name="Google Shape;202;p25"/>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cap="none" strike="noStrik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8" name="Shape 1228"/>
        <p:cNvGrpSpPr/>
        <p:nvPr/>
      </p:nvGrpSpPr>
      <p:grpSpPr>
        <a:xfrm>
          <a:off x="0" y="0"/>
          <a:ext cx="0" cy="0"/>
          <a:chOff x="0" y="0"/>
          <a:chExt cx="0" cy="0"/>
        </a:xfrm>
      </p:grpSpPr>
      <p:sp>
        <p:nvSpPr>
          <p:cNvPr id="1229" name="Google Shape;1229;p133"/>
          <p:cNvSpPr txBox="1"/>
          <p:nvPr>
            <p:ph type="title"/>
          </p:nvPr>
        </p:nvSpPr>
        <p:spPr>
          <a:xfrm>
            <a:off x="998537" y="214312"/>
            <a:ext cx="7688262"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Peterson’s Solution</a:t>
            </a:r>
            <a:endParaRPr/>
          </a:p>
        </p:txBody>
      </p:sp>
      <p:sp>
        <p:nvSpPr>
          <p:cNvPr id="1230" name="Google Shape;1230;p133"/>
          <p:cNvSpPr txBox="1"/>
          <p:nvPr>
            <p:ph idx="1" type="body"/>
          </p:nvPr>
        </p:nvSpPr>
        <p:spPr>
          <a:xfrm>
            <a:off x="946150" y="1182687"/>
            <a:ext cx="7893050" cy="44227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Good algorithmic  description of solving the problem</a:t>
            </a:r>
            <a:endParaRPr b="0" i="0" sz="800" u="none">
              <a:solidFill>
                <a:schemeClr val="dk1"/>
              </a:solidFill>
              <a:latin typeface="Times New Roman"/>
              <a:ea typeface="Times New Roman"/>
              <a:cs typeface="Times New Roman"/>
              <a:sym typeface="Times New Roman"/>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Two process solution</a:t>
            </a:r>
            <a:endParaRPr b="0" i="0" sz="800" u="none">
              <a:solidFill>
                <a:schemeClr val="dk1"/>
              </a:solidFill>
              <a:latin typeface="Times New Roman"/>
              <a:ea typeface="Times New Roman"/>
              <a:cs typeface="Times New Roman"/>
              <a:sym typeface="Times New Roman"/>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Assume that the </a:t>
            </a:r>
            <a:r>
              <a:rPr b="1" i="0" lang="en-US" sz="2000" u="none">
                <a:solidFill>
                  <a:schemeClr val="dk1"/>
                </a:solidFill>
                <a:latin typeface="Courier New"/>
                <a:ea typeface="Courier New"/>
                <a:cs typeface="Courier New"/>
                <a:sym typeface="Courier New"/>
              </a:rPr>
              <a:t>load</a:t>
            </a:r>
            <a:r>
              <a:rPr b="0" i="0" lang="en-US" sz="2400" u="none">
                <a:solidFill>
                  <a:schemeClr val="dk1"/>
                </a:solidFill>
                <a:latin typeface="Courier New"/>
                <a:ea typeface="Courier New"/>
                <a:cs typeface="Courier New"/>
                <a:sym typeface="Courier New"/>
              </a:rPr>
              <a:t> </a:t>
            </a:r>
            <a:r>
              <a:rPr b="0" i="0" lang="en-US" sz="2400" u="none">
                <a:solidFill>
                  <a:schemeClr val="dk1"/>
                </a:solidFill>
                <a:latin typeface="Times New Roman"/>
                <a:ea typeface="Times New Roman"/>
                <a:cs typeface="Times New Roman"/>
                <a:sym typeface="Times New Roman"/>
              </a:rPr>
              <a:t>and </a:t>
            </a:r>
            <a:r>
              <a:rPr b="1" i="0" lang="en-US" sz="2000" u="none">
                <a:solidFill>
                  <a:schemeClr val="dk1"/>
                </a:solidFill>
                <a:latin typeface="Courier New"/>
                <a:ea typeface="Courier New"/>
                <a:cs typeface="Courier New"/>
                <a:sym typeface="Courier New"/>
              </a:rPr>
              <a:t>store</a:t>
            </a:r>
            <a:r>
              <a:rPr b="0" i="0" lang="en-US" sz="2400" u="none">
                <a:solidFill>
                  <a:schemeClr val="dk1"/>
                </a:solidFill>
                <a:latin typeface="Times New Roman"/>
                <a:ea typeface="Times New Roman"/>
                <a:cs typeface="Times New Roman"/>
                <a:sym typeface="Times New Roman"/>
              </a:rPr>
              <a:t> machine-language instructions are atomic; that is, cannot be interrupted</a:t>
            </a:r>
            <a:endParaRPr b="0" i="0" sz="800" u="none">
              <a:solidFill>
                <a:schemeClr val="dk1"/>
              </a:solidFill>
              <a:latin typeface="Times New Roman"/>
              <a:ea typeface="Times New Roman"/>
              <a:cs typeface="Times New Roman"/>
              <a:sym typeface="Times New Roman"/>
            </a:endParaRPr>
          </a:p>
          <a:p>
            <a:pPr indent="-342900" lvl="0" marL="342900" marR="0" rtl="0" algn="l">
              <a:lnSpc>
                <a:spcPct val="90000"/>
              </a:lnSpc>
              <a:spcBef>
                <a:spcPts val="480"/>
              </a:spcBef>
              <a:spcAft>
                <a:spcPts val="0"/>
              </a:spcAft>
              <a:buClr>
                <a:srgbClr val="000000"/>
              </a:buClr>
              <a:buSzPts val="2400"/>
              <a:buFont typeface="Arial"/>
              <a:buChar char="•"/>
            </a:pPr>
            <a:r>
              <a:rPr b="0" i="0" lang="en-US" sz="2400" u="none">
                <a:solidFill>
                  <a:srgbClr val="000000"/>
                </a:solidFill>
                <a:latin typeface="Times New Roman"/>
                <a:ea typeface="Times New Roman"/>
                <a:cs typeface="Times New Roman"/>
                <a:sym typeface="Times New Roman"/>
              </a:rPr>
              <a:t>The two processes share two variables:</a:t>
            </a:r>
            <a:endParaRPr/>
          </a:p>
          <a:p>
            <a:pPr indent="-285750" lvl="1" marL="742950" marR="0" rtl="0" algn="l">
              <a:lnSpc>
                <a:spcPct val="90000"/>
              </a:lnSpc>
              <a:spcBef>
                <a:spcPts val="320"/>
              </a:spcBef>
              <a:spcAft>
                <a:spcPts val="0"/>
              </a:spcAft>
              <a:buClr>
                <a:schemeClr val="dk1"/>
              </a:buClr>
              <a:buSzPts val="1600"/>
              <a:buFont typeface="Arial"/>
              <a:buChar char="–"/>
            </a:pPr>
            <a:r>
              <a:rPr b="1" i="0" lang="en-US" sz="1600" u="none" cap="none" strike="noStrike">
                <a:solidFill>
                  <a:schemeClr val="dk1"/>
                </a:solidFill>
                <a:latin typeface="Courier New"/>
                <a:ea typeface="Courier New"/>
                <a:cs typeface="Courier New"/>
                <a:sym typeface="Courier New"/>
              </a:rPr>
              <a:t>int turn; </a:t>
            </a:r>
            <a:endParaRPr/>
          </a:p>
          <a:p>
            <a:pPr indent="-285750" lvl="1" marL="742950" marR="0" rtl="0" algn="l">
              <a:lnSpc>
                <a:spcPct val="90000"/>
              </a:lnSpc>
              <a:spcBef>
                <a:spcPts val="320"/>
              </a:spcBef>
              <a:spcAft>
                <a:spcPts val="0"/>
              </a:spcAft>
              <a:buClr>
                <a:schemeClr val="dk1"/>
              </a:buClr>
              <a:buSzPts val="1600"/>
              <a:buFont typeface="Arial"/>
              <a:buChar char="–"/>
            </a:pPr>
            <a:r>
              <a:rPr b="1" i="0" lang="en-US" sz="1600" u="none" cap="none" strike="noStrike">
                <a:solidFill>
                  <a:schemeClr val="dk1"/>
                </a:solidFill>
                <a:latin typeface="Courier New"/>
                <a:ea typeface="Courier New"/>
                <a:cs typeface="Courier New"/>
                <a:sym typeface="Courier New"/>
              </a:rPr>
              <a:t>Boolean flag[2]</a:t>
            </a:r>
            <a:endParaRPr/>
          </a:p>
          <a:p>
            <a:pPr indent="-234950" lvl="1" marL="742950" marR="0" rtl="0" algn="l">
              <a:lnSpc>
                <a:spcPct val="90000"/>
              </a:lnSpc>
              <a:spcBef>
                <a:spcPts val="160"/>
              </a:spcBef>
              <a:spcAft>
                <a:spcPts val="0"/>
              </a:spcAft>
              <a:buClr>
                <a:schemeClr val="dk1"/>
              </a:buClr>
              <a:buSzPts val="800"/>
              <a:buFont typeface="Arial"/>
              <a:buNone/>
            </a:pPr>
            <a:r>
              <a:t/>
            </a:r>
            <a:endParaRPr b="1" i="0" sz="800" u="none" cap="none" strike="noStrike">
              <a:solidFill>
                <a:srgbClr val="000000"/>
              </a:solidFill>
              <a:latin typeface="Times New Roman"/>
              <a:ea typeface="Times New Roman"/>
              <a:cs typeface="Times New Roman"/>
              <a:sym typeface="Times New Roman"/>
            </a:endParaRPr>
          </a:p>
          <a:p>
            <a:pPr indent="-342900" lvl="0" marL="342900" marR="0" rtl="0" algn="l">
              <a:lnSpc>
                <a:spcPct val="90000"/>
              </a:lnSpc>
              <a:spcBef>
                <a:spcPts val="480"/>
              </a:spcBef>
              <a:spcAft>
                <a:spcPts val="0"/>
              </a:spcAft>
              <a:buClr>
                <a:srgbClr val="000000"/>
              </a:buClr>
              <a:buSzPts val="2400"/>
              <a:buFont typeface="Arial"/>
              <a:buChar char="•"/>
            </a:pPr>
            <a:r>
              <a:rPr b="0" i="0" lang="en-US" sz="2400" u="none">
                <a:solidFill>
                  <a:srgbClr val="000000"/>
                </a:solidFill>
                <a:latin typeface="Times New Roman"/>
                <a:ea typeface="Times New Roman"/>
                <a:cs typeface="Times New Roman"/>
                <a:sym typeface="Times New Roman"/>
              </a:rPr>
              <a:t>The variable </a:t>
            </a:r>
            <a:r>
              <a:rPr b="1" i="0" lang="en-US" sz="1600" u="none">
                <a:solidFill>
                  <a:schemeClr val="dk1"/>
                </a:solidFill>
                <a:latin typeface="Courier New"/>
                <a:ea typeface="Courier New"/>
                <a:cs typeface="Courier New"/>
                <a:sym typeface="Courier New"/>
              </a:rPr>
              <a:t>turn</a:t>
            </a:r>
            <a:r>
              <a:rPr b="0" i="0" lang="en-US" sz="2400" u="none">
                <a:solidFill>
                  <a:srgbClr val="000000"/>
                </a:solidFill>
                <a:latin typeface="Times New Roman"/>
                <a:ea typeface="Times New Roman"/>
                <a:cs typeface="Times New Roman"/>
                <a:sym typeface="Times New Roman"/>
              </a:rPr>
              <a:t> indicates whose turn it is to enter the critical section</a:t>
            </a:r>
            <a:endParaRPr b="0" i="0" sz="800" u="none">
              <a:solidFill>
                <a:srgbClr val="000000"/>
              </a:solidFill>
              <a:latin typeface="Times New Roman"/>
              <a:ea typeface="Times New Roman"/>
              <a:cs typeface="Times New Roman"/>
              <a:sym typeface="Times New Roman"/>
            </a:endParaRPr>
          </a:p>
          <a:p>
            <a:pPr indent="-342900" lvl="0" marL="342900" marR="0" rtl="0" algn="l">
              <a:lnSpc>
                <a:spcPct val="90000"/>
              </a:lnSpc>
              <a:spcBef>
                <a:spcPts val="480"/>
              </a:spcBef>
              <a:spcAft>
                <a:spcPts val="0"/>
              </a:spcAft>
              <a:buClr>
                <a:srgbClr val="000000"/>
              </a:buClr>
              <a:buSzPts val="2400"/>
              <a:buFont typeface="Arial"/>
              <a:buChar char="•"/>
            </a:pPr>
            <a:r>
              <a:rPr b="0" i="0" lang="en-US" sz="2400" u="none">
                <a:solidFill>
                  <a:srgbClr val="000000"/>
                </a:solidFill>
                <a:latin typeface="Times New Roman"/>
                <a:ea typeface="Times New Roman"/>
                <a:cs typeface="Times New Roman"/>
                <a:sym typeface="Times New Roman"/>
              </a:rPr>
              <a:t>The </a:t>
            </a:r>
            <a:r>
              <a:rPr b="1" i="0" lang="en-US" sz="1600" u="none">
                <a:solidFill>
                  <a:schemeClr val="dk1"/>
                </a:solidFill>
                <a:latin typeface="Courier New"/>
                <a:ea typeface="Courier New"/>
                <a:cs typeface="Courier New"/>
                <a:sym typeface="Courier New"/>
              </a:rPr>
              <a:t>flag</a:t>
            </a:r>
            <a:r>
              <a:rPr b="1" i="0" lang="en-US" sz="2400" u="none">
                <a:solidFill>
                  <a:schemeClr val="dk1"/>
                </a:solidFill>
                <a:latin typeface="Courier New"/>
                <a:ea typeface="Courier New"/>
                <a:cs typeface="Courier New"/>
                <a:sym typeface="Courier New"/>
              </a:rPr>
              <a:t> </a:t>
            </a:r>
            <a:r>
              <a:rPr b="0" i="0" lang="en-US" sz="2400" u="none">
                <a:solidFill>
                  <a:srgbClr val="000000"/>
                </a:solidFill>
                <a:latin typeface="Times New Roman"/>
                <a:ea typeface="Times New Roman"/>
                <a:cs typeface="Times New Roman"/>
                <a:sym typeface="Times New Roman"/>
              </a:rPr>
              <a:t>array is used to indicate if a process is ready to enter the critical section. </a:t>
            </a:r>
            <a:r>
              <a:rPr b="1" i="0" lang="en-US" sz="1600" u="none">
                <a:solidFill>
                  <a:schemeClr val="dk1"/>
                </a:solidFill>
                <a:latin typeface="Courier New"/>
                <a:ea typeface="Courier New"/>
                <a:cs typeface="Courier New"/>
                <a:sym typeface="Courier New"/>
              </a:rPr>
              <a:t>flag[i] = </a:t>
            </a:r>
            <a:r>
              <a:rPr b="1" i="1" lang="en-US" sz="1600" u="none">
                <a:solidFill>
                  <a:schemeClr val="dk1"/>
                </a:solidFill>
                <a:latin typeface="Courier New"/>
                <a:ea typeface="Courier New"/>
                <a:cs typeface="Courier New"/>
                <a:sym typeface="Courier New"/>
              </a:rPr>
              <a:t>true</a:t>
            </a:r>
            <a:r>
              <a:rPr b="0" i="0" lang="en-US" sz="1600" u="none">
                <a:solidFill>
                  <a:srgbClr val="000000"/>
                </a:solidFill>
                <a:latin typeface="Times New Roman"/>
                <a:ea typeface="Times New Roman"/>
                <a:cs typeface="Times New Roman"/>
                <a:sym typeface="Times New Roman"/>
              </a:rPr>
              <a:t>  </a:t>
            </a:r>
            <a:r>
              <a:rPr b="0" i="0" lang="en-US" sz="2400" u="none">
                <a:solidFill>
                  <a:srgbClr val="000000"/>
                </a:solidFill>
                <a:latin typeface="Times New Roman"/>
                <a:ea typeface="Times New Roman"/>
                <a:cs typeface="Times New Roman"/>
                <a:sym typeface="Times New Roman"/>
              </a:rPr>
              <a:t>implies that process </a:t>
            </a:r>
            <a:r>
              <a:rPr b="1" i="0" lang="en-US" sz="2000" u="none">
                <a:solidFill>
                  <a:srgbClr val="000000"/>
                </a:solidFill>
                <a:latin typeface="Courier New"/>
                <a:ea typeface="Courier New"/>
                <a:cs typeface="Courier New"/>
                <a:sym typeface="Courier New"/>
              </a:rPr>
              <a:t>P</a:t>
            </a:r>
            <a:r>
              <a:rPr b="1" baseline="-25000" i="0" lang="en-US" sz="2000" u="none">
                <a:solidFill>
                  <a:srgbClr val="000000"/>
                </a:solidFill>
                <a:latin typeface="Courier New"/>
                <a:ea typeface="Courier New"/>
                <a:cs typeface="Courier New"/>
                <a:sym typeface="Courier New"/>
              </a:rPr>
              <a:t>i</a:t>
            </a:r>
            <a:r>
              <a:rPr b="0" i="0" lang="en-US" sz="2400" u="none">
                <a:solidFill>
                  <a:srgbClr val="000000"/>
                </a:solidFill>
                <a:latin typeface="Times New Roman"/>
                <a:ea typeface="Times New Roman"/>
                <a:cs typeface="Times New Roman"/>
                <a:sym typeface="Times New Roman"/>
              </a:rPr>
              <a:t> is ready!</a:t>
            </a:r>
            <a:endParaRPr/>
          </a:p>
        </p:txBody>
      </p:sp>
      <p:sp>
        <p:nvSpPr>
          <p:cNvPr id="1231" name="Google Shape;1231;p133"/>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232" name="Google Shape;1232;p13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233" name="Google Shape;1233;p13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sp>
        <p:nvSpPr>
          <p:cNvPr id="1239" name="Google Shape;1239;p134"/>
          <p:cNvSpPr txBox="1"/>
          <p:nvPr/>
        </p:nvSpPr>
        <p:spPr>
          <a:xfrm>
            <a:off x="1682750" y="1704975"/>
            <a:ext cx="3889375" cy="962025"/>
          </a:xfrm>
          <a:prstGeom prst="rect">
            <a:avLst/>
          </a:prstGeom>
          <a:solidFill>
            <a:srgbClr val="9BBB59"/>
          </a:solidFill>
          <a:ln cap="flat" cmpd="sng" w="25400">
            <a:solidFill>
              <a:srgbClr val="71893F"/>
            </a:solidFill>
            <a:prstDash val="solid"/>
            <a:miter lim="800000"/>
            <a:headEnd len="sm" w="sm" type="none"/>
            <a:tailEnd len="sm" w="sm" type="none"/>
          </a:ln>
        </p:spPr>
        <p:txBody>
          <a:bodyPr anchorCtr="0" anchor="t" bIns="32000" lIns="64000" spcFirstLastPara="1" rIns="64000" wrap="square" tIns="320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240" name="Google Shape;1240;p134"/>
          <p:cNvSpPr txBox="1"/>
          <p:nvPr/>
        </p:nvSpPr>
        <p:spPr>
          <a:xfrm>
            <a:off x="1700212" y="2968625"/>
            <a:ext cx="2162175" cy="387350"/>
          </a:xfrm>
          <a:prstGeom prst="rect">
            <a:avLst/>
          </a:prstGeom>
          <a:solidFill>
            <a:srgbClr val="9BBB59"/>
          </a:solidFill>
          <a:ln cap="flat" cmpd="sng" w="25400">
            <a:solidFill>
              <a:srgbClr val="71893F"/>
            </a:solidFill>
            <a:prstDash val="solid"/>
            <a:miter lim="800000"/>
            <a:headEnd len="sm" w="sm" type="none"/>
            <a:tailEnd len="sm" w="sm" type="none"/>
          </a:ln>
        </p:spPr>
        <p:txBody>
          <a:bodyPr anchorCtr="0" anchor="t" bIns="32000" lIns="64000" spcFirstLastPara="1" rIns="64000" wrap="square" tIns="320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241" name="Google Shape;1241;p134"/>
          <p:cNvSpPr txBox="1"/>
          <p:nvPr>
            <p:ph type="title"/>
          </p:nvPr>
        </p:nvSpPr>
        <p:spPr>
          <a:xfrm>
            <a:off x="457200" y="277812"/>
            <a:ext cx="8291512"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Algorithm for Process </a:t>
            </a:r>
            <a:r>
              <a:rPr b="0" i="0" lang="en-US" sz="3600" u="none">
                <a:solidFill>
                  <a:srgbClr val="0000FF"/>
                </a:solidFill>
                <a:latin typeface="Times New Roman"/>
                <a:ea typeface="Times New Roman"/>
                <a:cs typeface="Times New Roman"/>
                <a:sym typeface="Times New Roman"/>
              </a:rPr>
              <a:t>P</a:t>
            </a:r>
            <a:r>
              <a:rPr b="0" baseline="-25000" i="0" lang="en-US" sz="3600" u="none">
                <a:solidFill>
                  <a:srgbClr val="0000FF"/>
                </a:solidFill>
                <a:latin typeface="Times New Roman"/>
                <a:ea typeface="Times New Roman"/>
                <a:cs typeface="Times New Roman"/>
                <a:sym typeface="Times New Roman"/>
              </a:rPr>
              <a:t>i</a:t>
            </a:r>
            <a:endParaRPr/>
          </a:p>
        </p:txBody>
      </p:sp>
      <p:sp>
        <p:nvSpPr>
          <p:cNvPr id="1242" name="Google Shape;1242;p134"/>
          <p:cNvSpPr txBox="1"/>
          <p:nvPr>
            <p:ph idx="1" type="body"/>
          </p:nvPr>
        </p:nvSpPr>
        <p:spPr>
          <a:xfrm>
            <a:off x="820737" y="1311275"/>
            <a:ext cx="7742237" cy="47704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400"/>
              <a:buFont typeface="Arial"/>
              <a:buNone/>
            </a:pPr>
            <a:r>
              <a:rPr b="1" i="0" lang="en-US" sz="2400" u="none">
                <a:solidFill>
                  <a:srgbClr val="000000"/>
                </a:solidFill>
                <a:latin typeface="Courier New"/>
                <a:ea typeface="Courier New"/>
                <a:cs typeface="Courier New"/>
                <a:sym typeface="Courier New"/>
              </a:rPr>
              <a:t>	do </a:t>
            </a:r>
            <a:r>
              <a:rPr b="1" i="0" lang="en-US" sz="1600" u="none">
                <a:solidFill>
                  <a:srgbClr val="000000"/>
                </a:solidFill>
                <a:latin typeface="Courier New"/>
                <a:ea typeface="Courier New"/>
                <a:cs typeface="Courier New"/>
                <a:sym typeface="Courier New"/>
              </a:rPr>
              <a:t>{ </a:t>
            </a:r>
            <a:endParaRPr/>
          </a:p>
          <a:p>
            <a:pPr indent="-342900" lvl="0" marL="342900" marR="0" rtl="0" algn="l">
              <a:lnSpc>
                <a:spcPct val="100000"/>
              </a:lnSpc>
              <a:spcBef>
                <a:spcPts val="320"/>
              </a:spcBef>
              <a:spcAft>
                <a:spcPts val="0"/>
              </a:spcAft>
              <a:buClr>
                <a:srgbClr val="000000"/>
              </a:buClr>
              <a:buSzPts val="1600"/>
              <a:buFont typeface="Arial"/>
              <a:buNone/>
            </a:pPr>
            <a:r>
              <a:rPr b="1" i="0" lang="en-US" sz="1600" u="none">
                <a:solidFill>
                  <a:srgbClr val="000000"/>
                </a:solidFill>
                <a:latin typeface="Courier New"/>
                <a:ea typeface="Courier New"/>
                <a:cs typeface="Courier New"/>
                <a:sym typeface="Courier New"/>
              </a:rPr>
              <a:t>		flag[i] = true; </a:t>
            </a:r>
            <a:endParaRPr/>
          </a:p>
          <a:p>
            <a:pPr indent="-342900" lvl="0" marL="342900" marR="0" rtl="0" algn="l">
              <a:lnSpc>
                <a:spcPct val="100000"/>
              </a:lnSpc>
              <a:spcBef>
                <a:spcPts val="320"/>
              </a:spcBef>
              <a:spcAft>
                <a:spcPts val="0"/>
              </a:spcAft>
              <a:buClr>
                <a:srgbClr val="000000"/>
              </a:buClr>
              <a:buSzPts val="1600"/>
              <a:buFont typeface="Arial"/>
              <a:buNone/>
            </a:pPr>
            <a:r>
              <a:rPr b="1" i="0" lang="en-US" sz="1600" u="none">
                <a:solidFill>
                  <a:srgbClr val="000000"/>
                </a:solidFill>
                <a:latin typeface="Courier New"/>
                <a:ea typeface="Courier New"/>
                <a:cs typeface="Courier New"/>
                <a:sym typeface="Courier New"/>
              </a:rPr>
              <a:t>		turn = j; </a:t>
            </a:r>
            <a:endParaRPr/>
          </a:p>
          <a:p>
            <a:pPr indent="-342900" lvl="0" marL="342900" marR="0" rtl="0" algn="l">
              <a:lnSpc>
                <a:spcPct val="100000"/>
              </a:lnSpc>
              <a:spcBef>
                <a:spcPts val="320"/>
              </a:spcBef>
              <a:spcAft>
                <a:spcPts val="0"/>
              </a:spcAft>
              <a:buClr>
                <a:srgbClr val="000000"/>
              </a:buClr>
              <a:buSzPts val="1600"/>
              <a:buFont typeface="Arial"/>
              <a:buNone/>
            </a:pPr>
            <a:r>
              <a:rPr b="1" i="0" lang="en-US" sz="1600" u="none">
                <a:solidFill>
                  <a:srgbClr val="000000"/>
                </a:solidFill>
                <a:latin typeface="Courier New"/>
                <a:ea typeface="Courier New"/>
                <a:cs typeface="Courier New"/>
                <a:sym typeface="Courier New"/>
              </a:rPr>
              <a:t>		while (flag[j] &amp;&amp; turn = = j); </a:t>
            </a:r>
            <a:endParaRPr/>
          </a:p>
          <a:p>
            <a:pPr indent="-342900" lvl="0" marL="342900" marR="0" rtl="0" algn="l">
              <a:lnSpc>
                <a:spcPct val="100000"/>
              </a:lnSpc>
              <a:spcBef>
                <a:spcPts val="320"/>
              </a:spcBef>
              <a:spcAft>
                <a:spcPts val="0"/>
              </a:spcAft>
              <a:buClr>
                <a:srgbClr val="000000"/>
              </a:buClr>
              <a:buSzPts val="1600"/>
              <a:buFont typeface="Arial"/>
              <a:buNone/>
            </a:pPr>
            <a:r>
              <a:rPr b="1" i="0" lang="en-US" sz="1600" u="none">
                <a:solidFill>
                  <a:srgbClr val="000000"/>
                </a:solidFill>
                <a:latin typeface="Courier New"/>
                <a:ea typeface="Courier New"/>
                <a:cs typeface="Courier New"/>
                <a:sym typeface="Courier New"/>
              </a:rPr>
              <a:t>			critical section </a:t>
            </a:r>
            <a:endParaRPr/>
          </a:p>
          <a:p>
            <a:pPr indent="-342900" lvl="0" marL="342900" marR="0" rtl="0" algn="l">
              <a:lnSpc>
                <a:spcPct val="100000"/>
              </a:lnSpc>
              <a:spcBef>
                <a:spcPts val="320"/>
              </a:spcBef>
              <a:spcAft>
                <a:spcPts val="0"/>
              </a:spcAft>
              <a:buClr>
                <a:srgbClr val="000000"/>
              </a:buClr>
              <a:buSzPts val="1600"/>
              <a:buFont typeface="Arial"/>
              <a:buNone/>
            </a:pPr>
            <a:r>
              <a:rPr b="1" i="0" lang="en-US" sz="1600" u="none">
                <a:solidFill>
                  <a:srgbClr val="000000"/>
                </a:solidFill>
                <a:latin typeface="Courier New"/>
                <a:ea typeface="Courier New"/>
                <a:cs typeface="Courier New"/>
                <a:sym typeface="Courier New"/>
              </a:rPr>
              <a:t>		flag[i] = false; </a:t>
            </a:r>
            <a:endParaRPr/>
          </a:p>
          <a:p>
            <a:pPr indent="-342900" lvl="0" marL="342900" marR="0" rtl="0" algn="l">
              <a:lnSpc>
                <a:spcPct val="100000"/>
              </a:lnSpc>
              <a:spcBef>
                <a:spcPts val="320"/>
              </a:spcBef>
              <a:spcAft>
                <a:spcPts val="0"/>
              </a:spcAft>
              <a:buClr>
                <a:srgbClr val="000000"/>
              </a:buClr>
              <a:buSzPts val="1600"/>
              <a:buFont typeface="Arial"/>
              <a:buNone/>
            </a:pPr>
            <a:r>
              <a:rPr b="1" i="0" lang="en-US" sz="1600" u="none">
                <a:solidFill>
                  <a:srgbClr val="000000"/>
                </a:solidFill>
                <a:latin typeface="Courier New"/>
                <a:ea typeface="Courier New"/>
                <a:cs typeface="Courier New"/>
                <a:sym typeface="Courier New"/>
              </a:rPr>
              <a:t>			remainder section </a:t>
            </a:r>
            <a:endParaRPr/>
          </a:p>
          <a:p>
            <a:pPr indent="-342900" lvl="0" marL="342900" marR="0" rtl="0" algn="l">
              <a:lnSpc>
                <a:spcPct val="100000"/>
              </a:lnSpc>
              <a:spcBef>
                <a:spcPts val="320"/>
              </a:spcBef>
              <a:spcAft>
                <a:spcPts val="0"/>
              </a:spcAft>
              <a:buClr>
                <a:srgbClr val="000000"/>
              </a:buClr>
              <a:buSzPts val="1600"/>
              <a:buFont typeface="Arial"/>
              <a:buNone/>
            </a:pPr>
            <a:r>
              <a:rPr b="1" i="0" lang="en-US" sz="1600" u="none">
                <a:solidFill>
                  <a:srgbClr val="000000"/>
                </a:solidFill>
                <a:latin typeface="Courier New"/>
                <a:ea typeface="Courier New"/>
                <a:cs typeface="Courier New"/>
                <a:sym typeface="Courier New"/>
              </a:rPr>
              <a:t>	 } while (true); </a:t>
            </a:r>
            <a:endParaRPr/>
          </a:p>
          <a:p>
            <a:pPr indent="-241300" lvl="0" marL="342900" marR="0" rtl="0" algn="l">
              <a:spcBef>
                <a:spcPts val="320"/>
              </a:spcBef>
              <a:spcAft>
                <a:spcPts val="0"/>
              </a:spcAft>
              <a:buClr>
                <a:schemeClr val="dk1"/>
              </a:buClr>
              <a:buSzPts val="1600"/>
              <a:buFont typeface="Arial"/>
              <a:buNone/>
            </a:pPr>
            <a:r>
              <a:t/>
            </a:r>
            <a:endParaRPr b="1" i="0" sz="1600" u="none">
              <a:solidFill>
                <a:srgbClr val="000000"/>
              </a:solidFill>
              <a:latin typeface="Courier New"/>
              <a:ea typeface="Courier New"/>
              <a:cs typeface="Courier New"/>
              <a:sym typeface="Courier New"/>
            </a:endParaRPr>
          </a:p>
        </p:txBody>
      </p:sp>
      <p:sp>
        <p:nvSpPr>
          <p:cNvPr id="1243" name="Google Shape;1243;p134"/>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244" name="Google Shape;1244;p13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245" name="Google Shape;1245;p13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0" name="Shape 1250"/>
        <p:cNvGrpSpPr/>
        <p:nvPr/>
      </p:nvGrpSpPr>
      <p:grpSpPr>
        <a:xfrm>
          <a:off x="0" y="0"/>
          <a:ext cx="0" cy="0"/>
          <a:chOff x="0" y="0"/>
          <a:chExt cx="0" cy="0"/>
        </a:xfrm>
      </p:grpSpPr>
      <p:sp>
        <p:nvSpPr>
          <p:cNvPr id="1251" name="Google Shape;1251;p135"/>
          <p:cNvSpPr txBox="1"/>
          <p:nvPr>
            <p:ph type="title"/>
          </p:nvPr>
        </p:nvSpPr>
        <p:spPr>
          <a:xfrm>
            <a:off x="1100137" y="277812"/>
            <a:ext cx="7586662"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Peterson’s Solution (Cont.)</a:t>
            </a:r>
            <a:endParaRPr/>
          </a:p>
        </p:txBody>
      </p:sp>
      <p:sp>
        <p:nvSpPr>
          <p:cNvPr id="1252" name="Google Shape;1252;p135"/>
          <p:cNvSpPr txBox="1"/>
          <p:nvPr>
            <p:ph idx="1" type="body"/>
          </p:nvPr>
        </p:nvSpPr>
        <p:spPr>
          <a:xfrm>
            <a:off x="806450" y="1233487"/>
            <a:ext cx="7623175" cy="44227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400"/>
              <a:buFont typeface="Arial"/>
              <a:buChar char="•"/>
            </a:pPr>
            <a:r>
              <a:rPr b="0" i="0" lang="en-US" sz="2400" u="none">
                <a:solidFill>
                  <a:srgbClr val="000000"/>
                </a:solidFill>
                <a:latin typeface="Times New Roman"/>
                <a:ea typeface="Times New Roman"/>
                <a:cs typeface="Times New Roman"/>
                <a:sym typeface="Times New Roman"/>
              </a:rPr>
              <a:t>Provable that the three  CS requirement are met:</a:t>
            </a:r>
            <a:endParaRPr/>
          </a:p>
          <a:p>
            <a:pPr indent="-342900" lvl="0" marL="342900" marR="0" rtl="0" algn="l">
              <a:lnSpc>
                <a:spcPct val="100000"/>
              </a:lnSpc>
              <a:spcBef>
                <a:spcPts val="480"/>
              </a:spcBef>
              <a:spcAft>
                <a:spcPts val="0"/>
              </a:spcAft>
              <a:buClr>
                <a:srgbClr val="000000"/>
              </a:buClr>
              <a:buSzPts val="2400"/>
              <a:buFont typeface="Arial"/>
              <a:buNone/>
            </a:pPr>
            <a:r>
              <a:rPr b="0" i="0" lang="en-US" sz="2400" u="none">
                <a:solidFill>
                  <a:srgbClr val="000000"/>
                </a:solidFill>
                <a:latin typeface="Times New Roman"/>
                <a:ea typeface="Times New Roman"/>
                <a:cs typeface="Times New Roman"/>
                <a:sym typeface="Times New Roman"/>
              </a:rPr>
              <a:t>        1.   Mutual exclusion is preserved</a:t>
            </a:r>
            <a:endParaRPr/>
          </a:p>
          <a:p>
            <a:pPr indent="-342900" lvl="0" marL="342900" marR="0" rtl="0" algn="l">
              <a:lnSpc>
                <a:spcPct val="100000"/>
              </a:lnSpc>
              <a:spcBef>
                <a:spcPts val="480"/>
              </a:spcBef>
              <a:spcAft>
                <a:spcPts val="0"/>
              </a:spcAft>
              <a:buClr>
                <a:srgbClr val="000000"/>
              </a:buClr>
              <a:buSzPts val="2400"/>
              <a:buFont typeface="Arial"/>
              <a:buNone/>
            </a:pPr>
            <a:r>
              <a:rPr b="0" i="0" lang="en-US" sz="2400" u="none">
                <a:solidFill>
                  <a:srgbClr val="000000"/>
                </a:solidFill>
                <a:latin typeface="Times New Roman"/>
                <a:ea typeface="Times New Roman"/>
                <a:cs typeface="Times New Roman"/>
                <a:sym typeface="Times New Roman"/>
              </a:rPr>
              <a:t>                </a:t>
            </a:r>
            <a:r>
              <a:rPr b="1" i="0" lang="en-US" sz="2000" u="none">
                <a:solidFill>
                  <a:srgbClr val="000000"/>
                </a:solidFill>
                <a:latin typeface="Courier New"/>
                <a:ea typeface="Courier New"/>
                <a:cs typeface="Courier New"/>
                <a:sym typeface="Courier New"/>
              </a:rPr>
              <a:t>P</a:t>
            </a:r>
            <a:r>
              <a:rPr b="1" baseline="-25000" i="0" lang="en-US" sz="2000" u="none">
                <a:solidFill>
                  <a:srgbClr val="000000"/>
                </a:solidFill>
                <a:latin typeface="Courier New"/>
                <a:ea typeface="Courier New"/>
                <a:cs typeface="Courier New"/>
                <a:sym typeface="Courier New"/>
              </a:rPr>
              <a:t>i</a:t>
            </a:r>
            <a:r>
              <a:rPr b="1" i="0" lang="en-US" sz="2400" u="none">
                <a:solidFill>
                  <a:srgbClr val="000000"/>
                </a:solidFill>
                <a:latin typeface="Courier New"/>
                <a:ea typeface="Courier New"/>
                <a:cs typeface="Courier New"/>
                <a:sym typeface="Courier New"/>
              </a:rPr>
              <a:t> </a:t>
            </a:r>
            <a:r>
              <a:rPr b="0" i="0" lang="en-US" sz="2400" u="none">
                <a:solidFill>
                  <a:srgbClr val="000000"/>
                </a:solidFill>
                <a:latin typeface="Times New Roman"/>
                <a:ea typeface="Times New Roman"/>
                <a:cs typeface="Times New Roman"/>
                <a:sym typeface="Times New Roman"/>
              </a:rPr>
              <a:t>enters CS only if:</a:t>
            </a:r>
            <a:endParaRPr/>
          </a:p>
          <a:p>
            <a:pPr indent="-342900" lvl="0" marL="342900" marR="0" rtl="0" algn="l">
              <a:lnSpc>
                <a:spcPct val="100000"/>
              </a:lnSpc>
              <a:spcBef>
                <a:spcPts val="480"/>
              </a:spcBef>
              <a:spcAft>
                <a:spcPts val="0"/>
              </a:spcAft>
              <a:buClr>
                <a:srgbClr val="000000"/>
              </a:buClr>
              <a:buSzPts val="2400"/>
              <a:buFont typeface="Arial"/>
              <a:buNone/>
            </a:pPr>
            <a:r>
              <a:rPr b="0" i="0" lang="en-US" sz="2400" u="none">
                <a:solidFill>
                  <a:srgbClr val="000000"/>
                </a:solidFill>
                <a:latin typeface="Times New Roman"/>
                <a:ea typeface="Times New Roman"/>
                <a:cs typeface="Times New Roman"/>
                <a:sym typeface="Times New Roman"/>
              </a:rPr>
              <a:t>                      either </a:t>
            </a:r>
            <a:r>
              <a:rPr b="1" i="0" lang="en-US" sz="2400" u="none">
                <a:solidFill>
                  <a:srgbClr val="000000"/>
                </a:solidFill>
                <a:latin typeface="Courier New"/>
                <a:ea typeface="Courier New"/>
                <a:cs typeface="Courier New"/>
                <a:sym typeface="Courier New"/>
              </a:rPr>
              <a:t>flag[j] = false </a:t>
            </a:r>
            <a:r>
              <a:rPr b="0" i="0" lang="en-US" sz="2400" u="none">
                <a:solidFill>
                  <a:srgbClr val="000000"/>
                </a:solidFill>
                <a:latin typeface="Times New Roman"/>
                <a:ea typeface="Times New Roman"/>
                <a:cs typeface="Times New Roman"/>
                <a:sym typeface="Times New Roman"/>
              </a:rPr>
              <a:t>or</a:t>
            </a:r>
            <a:r>
              <a:rPr b="1" i="0" lang="en-US" sz="2400" u="none">
                <a:solidFill>
                  <a:srgbClr val="000000"/>
                </a:solidFill>
                <a:latin typeface="Courier New"/>
                <a:ea typeface="Courier New"/>
                <a:cs typeface="Courier New"/>
                <a:sym typeface="Courier New"/>
              </a:rPr>
              <a:t> turn = i</a:t>
            </a:r>
            <a:endParaRPr/>
          </a:p>
          <a:p>
            <a:pPr indent="-342900" lvl="0" marL="342900" marR="0" rtl="0" algn="l">
              <a:lnSpc>
                <a:spcPct val="100000"/>
              </a:lnSpc>
              <a:spcBef>
                <a:spcPts val="480"/>
              </a:spcBef>
              <a:spcAft>
                <a:spcPts val="0"/>
              </a:spcAft>
              <a:buClr>
                <a:srgbClr val="000000"/>
              </a:buClr>
              <a:buSzPts val="2400"/>
              <a:buFont typeface="Arial"/>
              <a:buNone/>
            </a:pPr>
            <a:r>
              <a:rPr b="0" i="0" lang="en-US" sz="2400" u="none">
                <a:solidFill>
                  <a:srgbClr val="000000"/>
                </a:solidFill>
                <a:latin typeface="Times New Roman"/>
                <a:ea typeface="Times New Roman"/>
                <a:cs typeface="Times New Roman"/>
                <a:sym typeface="Times New Roman"/>
              </a:rPr>
              <a:t>        2.   Progress requirement is satisfied</a:t>
            </a:r>
            <a:endParaRPr/>
          </a:p>
          <a:p>
            <a:pPr indent="-342900" lvl="0" marL="342900" marR="0" rtl="0" algn="l">
              <a:lnSpc>
                <a:spcPct val="100000"/>
              </a:lnSpc>
              <a:spcBef>
                <a:spcPts val="480"/>
              </a:spcBef>
              <a:spcAft>
                <a:spcPts val="0"/>
              </a:spcAft>
              <a:buClr>
                <a:srgbClr val="000000"/>
              </a:buClr>
              <a:buSzPts val="2400"/>
              <a:buFont typeface="Arial"/>
              <a:buNone/>
            </a:pPr>
            <a:r>
              <a:rPr b="0" i="0" lang="en-US" sz="2400" u="none">
                <a:solidFill>
                  <a:srgbClr val="000000"/>
                </a:solidFill>
                <a:latin typeface="Times New Roman"/>
                <a:ea typeface="Times New Roman"/>
                <a:cs typeface="Times New Roman"/>
                <a:sym typeface="Times New Roman"/>
              </a:rPr>
              <a:t>        3.   Bounded-waiting requirement is met</a:t>
            </a:r>
            <a:endParaRPr b="0" i="0" sz="1600" u="none">
              <a:solidFill>
                <a:srgbClr val="000000"/>
              </a:solidFill>
              <a:latin typeface="Times New Roman"/>
              <a:ea typeface="Times New Roman"/>
              <a:cs typeface="Times New Roman"/>
              <a:sym typeface="Times New Roman"/>
            </a:endParaRPr>
          </a:p>
          <a:p>
            <a:pPr indent="-241300" lvl="0" marL="342900" marR="0" rtl="0" algn="l">
              <a:spcBef>
                <a:spcPts val="320"/>
              </a:spcBef>
              <a:spcAft>
                <a:spcPts val="0"/>
              </a:spcAft>
              <a:buClr>
                <a:schemeClr val="dk1"/>
              </a:buClr>
              <a:buSzPts val="1600"/>
              <a:buFont typeface="Arial"/>
              <a:buNone/>
            </a:pPr>
            <a:r>
              <a:t/>
            </a:r>
            <a:endParaRPr b="0" i="0" sz="1600" u="none">
              <a:solidFill>
                <a:srgbClr val="000000"/>
              </a:solidFill>
              <a:latin typeface="Times New Roman"/>
              <a:ea typeface="Times New Roman"/>
              <a:cs typeface="Times New Roman"/>
              <a:sym typeface="Times New Roman"/>
            </a:endParaRPr>
          </a:p>
        </p:txBody>
      </p:sp>
      <p:sp>
        <p:nvSpPr>
          <p:cNvPr id="1253" name="Google Shape;1253;p135"/>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254" name="Google Shape;1254;p13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255" name="Google Shape;1255;p135"/>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sp>
        <p:nvSpPr>
          <p:cNvPr id="1261" name="Google Shape;1261;p136"/>
          <p:cNvSpPr txBox="1"/>
          <p:nvPr>
            <p:ph type="title"/>
          </p:nvPr>
        </p:nvSpPr>
        <p:spPr>
          <a:xfrm>
            <a:off x="1100137" y="277812"/>
            <a:ext cx="7586662"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Synchronization Hardware</a:t>
            </a:r>
            <a:endParaRPr/>
          </a:p>
        </p:txBody>
      </p:sp>
      <p:sp>
        <p:nvSpPr>
          <p:cNvPr id="1262" name="Google Shape;1262;p136"/>
          <p:cNvSpPr txBox="1"/>
          <p:nvPr>
            <p:ph idx="1" type="body"/>
          </p:nvPr>
        </p:nvSpPr>
        <p:spPr>
          <a:xfrm>
            <a:off x="908050" y="1233487"/>
            <a:ext cx="7161212" cy="44227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Many systems provide hardware support for implementing the critical section code.</a:t>
            </a:r>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All solutions below based on idea of </a:t>
            </a:r>
            <a:r>
              <a:rPr b="1" i="0" lang="en-US" sz="2000" u="none">
                <a:solidFill>
                  <a:srgbClr val="3366FF"/>
                </a:solidFill>
                <a:latin typeface="Times New Roman"/>
                <a:ea typeface="Times New Roman"/>
                <a:cs typeface="Times New Roman"/>
                <a:sym typeface="Times New Roman"/>
              </a:rPr>
              <a:t>locking</a:t>
            </a:r>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Protecting critical regions via locks</a:t>
            </a:r>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Uniprocessors – could disable interrupts</a:t>
            </a:r>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Currently running code would execute without preemption</a:t>
            </a:r>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Generally too inefficient on multiprocessor systems</a:t>
            </a:r>
            <a:endParaRPr/>
          </a:p>
          <a:p>
            <a:pPr indent="-228600" lvl="2" marL="11430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Operating systems using this not broadly scalable</a:t>
            </a:r>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Modern machines provide special atomic hardware instructions</a:t>
            </a:r>
            <a:endParaRPr/>
          </a:p>
          <a:p>
            <a:pPr indent="-228600" lvl="2" marL="1143000" marR="0" rtl="0" algn="l">
              <a:lnSpc>
                <a:spcPct val="90000"/>
              </a:lnSpc>
              <a:spcBef>
                <a:spcPts val="400"/>
              </a:spcBef>
              <a:spcAft>
                <a:spcPts val="0"/>
              </a:spcAft>
              <a:buClr>
                <a:srgbClr val="3366FF"/>
              </a:buClr>
              <a:buSzPts val="2000"/>
              <a:buFont typeface="Arial"/>
              <a:buChar char="•"/>
            </a:pPr>
            <a:r>
              <a:rPr b="1" i="0" lang="en-US" sz="2000" u="none" cap="none" strike="noStrike">
                <a:solidFill>
                  <a:srgbClr val="3366FF"/>
                </a:solidFill>
                <a:latin typeface="Times New Roman"/>
                <a:ea typeface="Times New Roman"/>
                <a:cs typeface="Times New Roman"/>
                <a:sym typeface="Times New Roman"/>
              </a:rPr>
              <a:t>Atomic</a:t>
            </a:r>
            <a:r>
              <a:rPr b="0" i="0" lang="en-US" sz="2000" u="none" cap="none" strike="noStrike">
                <a:solidFill>
                  <a:schemeClr val="dk1"/>
                </a:solidFill>
                <a:latin typeface="Times New Roman"/>
                <a:ea typeface="Times New Roman"/>
                <a:cs typeface="Times New Roman"/>
                <a:sym typeface="Times New Roman"/>
              </a:rPr>
              <a:t> = non-interruptible</a:t>
            </a:r>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Either test memory word and set value</a:t>
            </a:r>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Or swap contents of two memory words</a:t>
            </a:r>
            <a:endParaRPr/>
          </a:p>
        </p:txBody>
      </p:sp>
      <p:sp>
        <p:nvSpPr>
          <p:cNvPr id="1263" name="Google Shape;1263;p136"/>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264" name="Google Shape;1264;p13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265" name="Google Shape;1265;p13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9" name="Shape 1269"/>
        <p:cNvGrpSpPr/>
        <p:nvPr/>
      </p:nvGrpSpPr>
      <p:grpSpPr>
        <a:xfrm>
          <a:off x="0" y="0"/>
          <a:ext cx="0" cy="0"/>
          <a:chOff x="0" y="0"/>
          <a:chExt cx="0" cy="0"/>
        </a:xfrm>
      </p:grpSpPr>
      <p:sp>
        <p:nvSpPr>
          <p:cNvPr id="1270" name="Google Shape;1270;p137"/>
          <p:cNvSpPr txBox="1"/>
          <p:nvPr/>
        </p:nvSpPr>
        <p:spPr>
          <a:xfrm>
            <a:off x="1898650" y="2058987"/>
            <a:ext cx="1674812" cy="376237"/>
          </a:xfrm>
          <a:prstGeom prst="rect">
            <a:avLst/>
          </a:prstGeom>
          <a:solidFill>
            <a:srgbClr val="9BBB59"/>
          </a:solidFill>
          <a:ln cap="flat" cmpd="sng" w="25400">
            <a:solidFill>
              <a:srgbClr val="71893F"/>
            </a:solidFill>
            <a:prstDash val="solid"/>
            <a:miter lim="800000"/>
            <a:headEnd len="sm" w="sm" type="none"/>
            <a:tailEnd len="sm" w="sm" type="none"/>
          </a:ln>
        </p:spPr>
        <p:txBody>
          <a:bodyPr anchorCtr="0" anchor="t" bIns="32000" lIns="64000" spcFirstLastPara="1" rIns="64000" wrap="square" tIns="320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271" name="Google Shape;1271;p137"/>
          <p:cNvSpPr txBox="1"/>
          <p:nvPr/>
        </p:nvSpPr>
        <p:spPr>
          <a:xfrm>
            <a:off x="1906587" y="1419225"/>
            <a:ext cx="1674812" cy="346075"/>
          </a:xfrm>
          <a:prstGeom prst="rect">
            <a:avLst/>
          </a:prstGeom>
          <a:solidFill>
            <a:srgbClr val="9BBB59"/>
          </a:solidFill>
          <a:ln cap="flat" cmpd="sng" w="25400">
            <a:solidFill>
              <a:srgbClr val="71893F"/>
            </a:solidFill>
            <a:prstDash val="solid"/>
            <a:miter lim="800000"/>
            <a:headEnd len="sm" w="sm" type="none"/>
            <a:tailEnd len="sm" w="sm" type="none"/>
          </a:ln>
        </p:spPr>
        <p:txBody>
          <a:bodyPr anchorCtr="0" anchor="t" bIns="32000" lIns="64000" spcFirstLastPara="1" rIns="64000" wrap="square" tIns="320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272" name="Google Shape;1272;p137"/>
          <p:cNvSpPr txBox="1"/>
          <p:nvPr>
            <p:ph type="title"/>
          </p:nvPr>
        </p:nvSpPr>
        <p:spPr>
          <a:xfrm>
            <a:off x="185737" y="195262"/>
            <a:ext cx="8154987"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Solution to Critical-section Problem Using Locks</a:t>
            </a:r>
            <a:endParaRPr/>
          </a:p>
        </p:txBody>
      </p:sp>
      <p:sp>
        <p:nvSpPr>
          <p:cNvPr id="1273" name="Google Shape;1273;p137"/>
          <p:cNvSpPr txBox="1"/>
          <p:nvPr>
            <p:ph idx="1" type="body"/>
          </p:nvPr>
        </p:nvSpPr>
        <p:spPr>
          <a:xfrm>
            <a:off x="996950" y="1103312"/>
            <a:ext cx="772795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1400"/>
              <a:buFont typeface="Arial"/>
              <a:buNone/>
            </a:pPr>
            <a:r>
              <a:rPr b="1" i="0" lang="en-US" sz="1400" u="none">
                <a:solidFill>
                  <a:srgbClr val="000000"/>
                </a:solidFill>
                <a:latin typeface="Courier New"/>
                <a:ea typeface="Courier New"/>
                <a:cs typeface="Courier New"/>
                <a:sym typeface="Courier New"/>
              </a:rPr>
              <a:t>	</a:t>
            </a:r>
            <a:r>
              <a:rPr b="1" i="0" lang="en-US" sz="1600" u="none">
                <a:solidFill>
                  <a:srgbClr val="000000"/>
                </a:solidFill>
                <a:latin typeface="Courier New"/>
                <a:ea typeface="Courier New"/>
                <a:cs typeface="Courier New"/>
                <a:sym typeface="Courier New"/>
              </a:rPr>
              <a:t>do { </a:t>
            </a:r>
            <a:endParaRPr/>
          </a:p>
          <a:p>
            <a:pPr indent="-342900" lvl="0" marL="342900" marR="0" rtl="0" algn="l">
              <a:lnSpc>
                <a:spcPct val="100000"/>
              </a:lnSpc>
              <a:spcBef>
                <a:spcPts val="320"/>
              </a:spcBef>
              <a:spcAft>
                <a:spcPts val="0"/>
              </a:spcAft>
              <a:buClr>
                <a:srgbClr val="000000"/>
              </a:buClr>
              <a:buSzPts val="1600"/>
              <a:buFont typeface="Arial"/>
              <a:buNone/>
            </a:pPr>
            <a:r>
              <a:rPr b="1" i="0" lang="en-US" sz="1600" u="none">
                <a:solidFill>
                  <a:srgbClr val="000000"/>
                </a:solidFill>
                <a:latin typeface="Courier New"/>
                <a:ea typeface="Courier New"/>
                <a:cs typeface="Courier New"/>
                <a:sym typeface="Courier New"/>
              </a:rPr>
              <a:t>		acquire lock </a:t>
            </a:r>
            <a:endParaRPr/>
          </a:p>
          <a:p>
            <a:pPr indent="-342900" lvl="0" marL="342900" marR="0" rtl="0" algn="l">
              <a:lnSpc>
                <a:spcPct val="100000"/>
              </a:lnSpc>
              <a:spcBef>
                <a:spcPts val="320"/>
              </a:spcBef>
              <a:spcAft>
                <a:spcPts val="0"/>
              </a:spcAft>
              <a:buClr>
                <a:srgbClr val="000000"/>
              </a:buClr>
              <a:buSzPts val="1600"/>
              <a:buFont typeface="Arial"/>
              <a:buNone/>
            </a:pPr>
            <a:r>
              <a:rPr b="1" i="0" lang="en-US" sz="1600" u="none">
                <a:solidFill>
                  <a:srgbClr val="000000"/>
                </a:solidFill>
                <a:latin typeface="Courier New"/>
                <a:ea typeface="Courier New"/>
                <a:cs typeface="Courier New"/>
                <a:sym typeface="Courier New"/>
              </a:rPr>
              <a:t>			critical section </a:t>
            </a:r>
            <a:endParaRPr/>
          </a:p>
          <a:p>
            <a:pPr indent="-342900" lvl="0" marL="342900" marR="0" rtl="0" algn="l">
              <a:lnSpc>
                <a:spcPct val="100000"/>
              </a:lnSpc>
              <a:spcBef>
                <a:spcPts val="320"/>
              </a:spcBef>
              <a:spcAft>
                <a:spcPts val="0"/>
              </a:spcAft>
              <a:buClr>
                <a:srgbClr val="000000"/>
              </a:buClr>
              <a:buSzPts val="1600"/>
              <a:buFont typeface="Arial"/>
              <a:buNone/>
            </a:pPr>
            <a:r>
              <a:rPr b="1" i="0" lang="en-US" sz="1600" u="none">
                <a:solidFill>
                  <a:srgbClr val="000000"/>
                </a:solidFill>
                <a:latin typeface="Courier New"/>
                <a:ea typeface="Courier New"/>
                <a:cs typeface="Courier New"/>
                <a:sym typeface="Courier New"/>
              </a:rPr>
              <a:t>		release lock </a:t>
            </a:r>
            <a:endParaRPr/>
          </a:p>
          <a:p>
            <a:pPr indent="-342900" lvl="0" marL="342900" marR="0" rtl="0" algn="l">
              <a:lnSpc>
                <a:spcPct val="100000"/>
              </a:lnSpc>
              <a:spcBef>
                <a:spcPts val="320"/>
              </a:spcBef>
              <a:spcAft>
                <a:spcPts val="0"/>
              </a:spcAft>
              <a:buClr>
                <a:srgbClr val="000000"/>
              </a:buClr>
              <a:buSzPts val="1600"/>
              <a:buFont typeface="Arial"/>
              <a:buNone/>
            </a:pPr>
            <a:r>
              <a:rPr b="1" i="0" lang="en-US" sz="1600" u="none">
                <a:solidFill>
                  <a:srgbClr val="000000"/>
                </a:solidFill>
                <a:latin typeface="Courier New"/>
                <a:ea typeface="Courier New"/>
                <a:cs typeface="Courier New"/>
                <a:sym typeface="Courier New"/>
              </a:rPr>
              <a:t>			remainder section </a:t>
            </a:r>
            <a:endParaRPr/>
          </a:p>
          <a:p>
            <a:pPr indent="-342900" lvl="0" marL="342900" marR="0" rtl="0" algn="l">
              <a:lnSpc>
                <a:spcPct val="100000"/>
              </a:lnSpc>
              <a:spcBef>
                <a:spcPts val="320"/>
              </a:spcBef>
              <a:spcAft>
                <a:spcPts val="0"/>
              </a:spcAft>
              <a:buClr>
                <a:srgbClr val="000000"/>
              </a:buClr>
              <a:buSzPts val="1600"/>
              <a:buFont typeface="Arial"/>
              <a:buNone/>
            </a:pPr>
            <a:r>
              <a:rPr b="1" i="0" lang="en-US" sz="1600" u="none">
                <a:solidFill>
                  <a:srgbClr val="000000"/>
                </a:solidFill>
                <a:latin typeface="Courier New"/>
                <a:ea typeface="Courier New"/>
                <a:cs typeface="Courier New"/>
                <a:sym typeface="Courier New"/>
              </a:rPr>
              <a:t>	} while (TRUE); </a:t>
            </a:r>
            <a:endParaRPr/>
          </a:p>
        </p:txBody>
      </p:sp>
      <p:sp>
        <p:nvSpPr>
          <p:cNvPr id="1274" name="Google Shape;1274;p137"/>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275" name="Google Shape;1275;p13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276" name="Google Shape;1276;p13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1" name="Shape 1281"/>
        <p:cNvGrpSpPr/>
        <p:nvPr/>
      </p:nvGrpSpPr>
      <p:grpSpPr>
        <a:xfrm>
          <a:off x="0" y="0"/>
          <a:ext cx="0" cy="0"/>
          <a:chOff x="0" y="0"/>
          <a:chExt cx="0" cy="0"/>
        </a:xfrm>
      </p:grpSpPr>
      <p:sp>
        <p:nvSpPr>
          <p:cNvPr id="1282" name="Google Shape;1282;p138"/>
          <p:cNvSpPr txBox="1"/>
          <p:nvPr>
            <p:ph type="title"/>
          </p:nvPr>
        </p:nvSpPr>
        <p:spPr>
          <a:xfrm>
            <a:off x="1287462" y="161925"/>
            <a:ext cx="7399337"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test_and_set  Instruction </a:t>
            </a:r>
            <a:endParaRPr/>
          </a:p>
        </p:txBody>
      </p:sp>
      <p:sp>
        <p:nvSpPr>
          <p:cNvPr id="1283" name="Google Shape;1283;p138"/>
          <p:cNvSpPr txBox="1"/>
          <p:nvPr>
            <p:ph idx="1" type="body"/>
          </p:nvPr>
        </p:nvSpPr>
        <p:spPr>
          <a:xfrm>
            <a:off x="806450" y="827087"/>
            <a:ext cx="7408862" cy="44227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342900" lvl="0" marL="342900" marR="0" rtl="0" algn="l">
              <a:lnSpc>
                <a:spcPct val="90000"/>
              </a:lnSpc>
              <a:spcBef>
                <a:spcPts val="480"/>
              </a:spcBef>
              <a:spcAft>
                <a:spcPts val="0"/>
              </a:spcAft>
              <a:buClr>
                <a:schemeClr val="dk1"/>
              </a:buClr>
              <a:buSzPts val="2400"/>
              <a:buFont typeface="Arial"/>
              <a:buNone/>
            </a:pPr>
            <a:r>
              <a:rPr b="0" i="0" lang="en-US" sz="2400" u="none">
                <a:solidFill>
                  <a:schemeClr val="dk1"/>
                </a:solidFill>
                <a:latin typeface="Times New Roman"/>
                <a:ea typeface="Times New Roman"/>
                <a:cs typeface="Times New Roman"/>
                <a:sym typeface="Times New Roman"/>
              </a:rPr>
              <a:t>   Definition:</a:t>
            </a:r>
            <a:endParaRPr/>
          </a:p>
          <a:p>
            <a:pPr indent="-342900" lvl="0" marL="342900" marR="0" rtl="0" algn="l">
              <a:lnSpc>
                <a:spcPct val="90000"/>
              </a:lnSpc>
              <a:spcBef>
                <a:spcPts val="480"/>
              </a:spcBef>
              <a:spcAft>
                <a:spcPts val="0"/>
              </a:spcAft>
              <a:buClr>
                <a:srgbClr val="000000"/>
              </a:buClr>
              <a:buSzPts val="2400"/>
              <a:buFont typeface="Arial"/>
              <a:buNone/>
            </a:pPr>
            <a:r>
              <a:rPr b="1" i="0" lang="en-US" sz="2400" u="none">
                <a:solidFill>
                  <a:srgbClr val="000000"/>
                </a:solidFill>
                <a:latin typeface="Courier New"/>
                <a:ea typeface="Courier New"/>
                <a:cs typeface="Courier New"/>
                <a:sym typeface="Courier New"/>
              </a:rPr>
              <a:t>       </a:t>
            </a:r>
            <a:r>
              <a:rPr b="1" i="0" lang="en-US" sz="1600" u="none">
                <a:solidFill>
                  <a:srgbClr val="000000"/>
                </a:solidFill>
                <a:latin typeface="Courier New"/>
                <a:ea typeface="Courier New"/>
                <a:cs typeface="Courier New"/>
                <a:sym typeface="Courier New"/>
              </a:rPr>
              <a:t>boolean test_and_set (boolean *target)</a:t>
            </a:r>
            <a:endParaRPr/>
          </a:p>
          <a:p>
            <a:pPr indent="-342900" lvl="0" marL="342900" marR="0" rtl="0" algn="l">
              <a:lnSpc>
                <a:spcPct val="90000"/>
              </a:lnSpc>
              <a:spcBef>
                <a:spcPts val="320"/>
              </a:spcBef>
              <a:spcAft>
                <a:spcPts val="0"/>
              </a:spcAft>
              <a:buClr>
                <a:srgbClr val="000000"/>
              </a:buClr>
              <a:buSzPts val="1600"/>
              <a:buFont typeface="Arial"/>
              <a:buNone/>
            </a:pPr>
            <a:r>
              <a:rPr b="1" i="0" lang="en-US" sz="1600" u="none">
                <a:solidFill>
                  <a:srgbClr val="000000"/>
                </a:solidFill>
                <a:latin typeface="Courier New"/>
                <a:ea typeface="Courier New"/>
                <a:cs typeface="Courier New"/>
                <a:sym typeface="Courier New"/>
              </a:rPr>
              <a:t>          {</a:t>
            </a:r>
            <a:endParaRPr/>
          </a:p>
          <a:p>
            <a:pPr indent="-342900" lvl="0" marL="342900" marR="0" rtl="0" algn="l">
              <a:lnSpc>
                <a:spcPct val="90000"/>
              </a:lnSpc>
              <a:spcBef>
                <a:spcPts val="320"/>
              </a:spcBef>
              <a:spcAft>
                <a:spcPts val="0"/>
              </a:spcAft>
              <a:buClr>
                <a:srgbClr val="000000"/>
              </a:buClr>
              <a:buSzPts val="1600"/>
              <a:buFont typeface="Arial"/>
              <a:buNone/>
            </a:pPr>
            <a:r>
              <a:rPr b="1" i="0" lang="en-US" sz="1600" u="none">
                <a:solidFill>
                  <a:srgbClr val="000000"/>
                </a:solidFill>
                <a:latin typeface="Courier New"/>
                <a:ea typeface="Courier New"/>
                <a:cs typeface="Courier New"/>
                <a:sym typeface="Courier New"/>
              </a:rPr>
              <a:t>               boolean rv = *target;</a:t>
            </a:r>
            <a:endParaRPr/>
          </a:p>
          <a:p>
            <a:pPr indent="-342900" lvl="0" marL="342900" marR="0" rtl="0" algn="l">
              <a:lnSpc>
                <a:spcPct val="90000"/>
              </a:lnSpc>
              <a:spcBef>
                <a:spcPts val="320"/>
              </a:spcBef>
              <a:spcAft>
                <a:spcPts val="0"/>
              </a:spcAft>
              <a:buClr>
                <a:srgbClr val="000000"/>
              </a:buClr>
              <a:buSzPts val="1600"/>
              <a:buFont typeface="Arial"/>
              <a:buNone/>
            </a:pPr>
            <a:r>
              <a:rPr b="1" i="0" lang="en-US" sz="1600" u="none">
                <a:solidFill>
                  <a:srgbClr val="000000"/>
                </a:solidFill>
                <a:latin typeface="Courier New"/>
                <a:ea typeface="Courier New"/>
                <a:cs typeface="Courier New"/>
                <a:sym typeface="Courier New"/>
              </a:rPr>
              <a:t>               *target = TRUE;</a:t>
            </a:r>
            <a:endParaRPr/>
          </a:p>
          <a:p>
            <a:pPr indent="-342900" lvl="0" marL="342900" marR="0" rtl="0" algn="l">
              <a:lnSpc>
                <a:spcPct val="90000"/>
              </a:lnSpc>
              <a:spcBef>
                <a:spcPts val="320"/>
              </a:spcBef>
              <a:spcAft>
                <a:spcPts val="0"/>
              </a:spcAft>
              <a:buClr>
                <a:srgbClr val="000000"/>
              </a:buClr>
              <a:buSzPts val="1600"/>
              <a:buFont typeface="Arial"/>
              <a:buNone/>
            </a:pPr>
            <a:r>
              <a:rPr b="1" i="0" lang="en-US" sz="1600" u="none">
                <a:solidFill>
                  <a:srgbClr val="000000"/>
                </a:solidFill>
                <a:latin typeface="Courier New"/>
                <a:ea typeface="Courier New"/>
                <a:cs typeface="Courier New"/>
                <a:sym typeface="Courier New"/>
              </a:rPr>
              <a:t>               return rv:</a:t>
            </a:r>
            <a:endParaRPr/>
          </a:p>
          <a:p>
            <a:pPr indent="-342900" lvl="0" marL="342900" marR="0" rtl="0" algn="l">
              <a:lnSpc>
                <a:spcPct val="90000"/>
              </a:lnSpc>
              <a:spcBef>
                <a:spcPts val="320"/>
              </a:spcBef>
              <a:spcAft>
                <a:spcPts val="0"/>
              </a:spcAft>
              <a:buClr>
                <a:srgbClr val="000000"/>
              </a:buClr>
              <a:buSzPts val="1600"/>
              <a:buFont typeface="Arial"/>
              <a:buNone/>
            </a:pPr>
            <a:r>
              <a:rPr b="1" i="0" lang="en-US" sz="1600" u="none">
                <a:solidFill>
                  <a:srgbClr val="000000"/>
                </a:solidFill>
                <a:latin typeface="Courier New"/>
                <a:ea typeface="Courier New"/>
                <a:cs typeface="Courier New"/>
                <a:sym typeface="Courier New"/>
              </a:rPr>
              <a:t>          }</a:t>
            </a:r>
            <a:endParaRPr b="0" i="0" sz="1600" u="none">
              <a:solidFill>
                <a:srgbClr val="0000FF"/>
              </a:solidFill>
              <a:latin typeface="Times New Roman"/>
              <a:ea typeface="Times New Roman"/>
              <a:cs typeface="Times New Roman"/>
              <a:sym typeface="Times New Roman"/>
            </a:endParaRPr>
          </a:p>
          <a:p>
            <a:pPr indent="-342900" lvl="0" marL="342900" marR="0" rtl="0" algn="l">
              <a:lnSpc>
                <a:spcPct val="90000"/>
              </a:lnSpc>
              <a:spcBef>
                <a:spcPts val="480"/>
              </a:spcBef>
              <a:spcAft>
                <a:spcPts val="0"/>
              </a:spcAft>
              <a:buClr>
                <a:schemeClr val="dk1"/>
              </a:buClr>
              <a:buSzPts val="2400"/>
              <a:buFont typeface="Arial"/>
              <a:buAutoNum type="arabicPeriod"/>
            </a:pPr>
            <a:r>
              <a:rPr b="0" i="0" lang="en-US" sz="2400" u="none">
                <a:solidFill>
                  <a:schemeClr val="dk1"/>
                </a:solidFill>
                <a:latin typeface="Times New Roman"/>
                <a:ea typeface="Times New Roman"/>
                <a:cs typeface="Times New Roman"/>
                <a:sym typeface="Times New Roman"/>
              </a:rPr>
              <a:t>Executed atomically</a:t>
            </a:r>
            <a:endParaRPr/>
          </a:p>
          <a:p>
            <a:pPr indent="-342900" lvl="0" marL="342900" marR="0" rtl="0" algn="l">
              <a:lnSpc>
                <a:spcPct val="90000"/>
              </a:lnSpc>
              <a:spcBef>
                <a:spcPts val="480"/>
              </a:spcBef>
              <a:spcAft>
                <a:spcPts val="0"/>
              </a:spcAft>
              <a:buClr>
                <a:schemeClr val="dk1"/>
              </a:buClr>
              <a:buSzPts val="2400"/>
              <a:buFont typeface="Arial"/>
              <a:buAutoNum type="arabicPeriod"/>
            </a:pPr>
            <a:r>
              <a:rPr b="0" i="0" lang="en-US" sz="2400" u="none">
                <a:solidFill>
                  <a:schemeClr val="dk1"/>
                </a:solidFill>
                <a:latin typeface="Times New Roman"/>
                <a:ea typeface="Times New Roman"/>
                <a:cs typeface="Times New Roman"/>
                <a:sym typeface="Times New Roman"/>
              </a:rPr>
              <a:t>Returns the original value of passed parameter</a:t>
            </a:r>
            <a:endParaRPr/>
          </a:p>
          <a:p>
            <a:pPr indent="-342900" lvl="0" marL="342900" marR="0" rtl="0" algn="l">
              <a:lnSpc>
                <a:spcPct val="90000"/>
              </a:lnSpc>
              <a:spcBef>
                <a:spcPts val="480"/>
              </a:spcBef>
              <a:spcAft>
                <a:spcPts val="0"/>
              </a:spcAft>
              <a:buClr>
                <a:schemeClr val="dk1"/>
              </a:buClr>
              <a:buSzPts val="2400"/>
              <a:buFont typeface="Arial"/>
              <a:buAutoNum type="arabicPeriod"/>
            </a:pPr>
            <a:r>
              <a:rPr b="0" i="0" lang="en-US" sz="2400" u="none">
                <a:solidFill>
                  <a:schemeClr val="dk1"/>
                </a:solidFill>
                <a:latin typeface="Times New Roman"/>
                <a:ea typeface="Times New Roman"/>
                <a:cs typeface="Times New Roman"/>
                <a:sym typeface="Times New Roman"/>
              </a:rPr>
              <a:t>Set the new value of passed parameter to “TRUE”.</a:t>
            </a:r>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p:txBody>
      </p:sp>
      <p:sp>
        <p:nvSpPr>
          <p:cNvPr id="1284" name="Google Shape;1284;p138"/>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285" name="Google Shape;1285;p13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286" name="Google Shape;1286;p13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1" name="Shape 1291"/>
        <p:cNvGrpSpPr/>
        <p:nvPr/>
      </p:nvGrpSpPr>
      <p:grpSpPr>
        <a:xfrm>
          <a:off x="0" y="0"/>
          <a:ext cx="0" cy="0"/>
          <a:chOff x="0" y="0"/>
          <a:chExt cx="0" cy="0"/>
        </a:xfrm>
      </p:grpSpPr>
      <p:sp>
        <p:nvSpPr>
          <p:cNvPr id="1292" name="Google Shape;1292;p139"/>
          <p:cNvSpPr txBox="1"/>
          <p:nvPr>
            <p:ph type="title"/>
          </p:nvPr>
        </p:nvSpPr>
        <p:spPr>
          <a:xfrm>
            <a:off x="849312" y="161925"/>
            <a:ext cx="7837487"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Solution using test_and_set()</a:t>
            </a:r>
            <a:endParaRPr/>
          </a:p>
        </p:txBody>
      </p:sp>
      <p:sp>
        <p:nvSpPr>
          <p:cNvPr id="1293" name="Google Shape;1293;p139"/>
          <p:cNvSpPr txBox="1"/>
          <p:nvPr>
            <p:ph idx="1" type="body"/>
          </p:nvPr>
        </p:nvSpPr>
        <p:spPr>
          <a:xfrm>
            <a:off x="869950" y="1193800"/>
            <a:ext cx="6865937" cy="3319462"/>
          </a:xfrm>
          <a:prstGeom prst="rect">
            <a:avLst/>
          </a:prstGeom>
          <a:noFill/>
          <a:ln>
            <a:noFill/>
          </a:ln>
        </p:spPr>
        <p:txBody>
          <a:bodyPr anchorCtr="0" anchor="t" bIns="45700" lIns="91425" spcFirstLastPara="1" rIns="91425" wrap="square" tIns="45700">
            <a:noAutofit/>
          </a:bodyPr>
          <a:lstStyle/>
          <a:p>
            <a:pPr indent="-341312" lvl="0" marL="341312" marR="0" rtl="0" algn="l">
              <a:lnSpc>
                <a:spcPct val="9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Shared Boolean variable lock, initialized to FALSE</a:t>
            </a:r>
            <a:endParaRPr/>
          </a:p>
          <a:p>
            <a:pPr indent="-341312" lvl="0" marL="341312" marR="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Solution:</a:t>
            </a:r>
            <a:endParaRPr b="1" i="0" sz="1400" u="none">
              <a:solidFill>
                <a:schemeClr val="dk1"/>
              </a:solidFill>
              <a:latin typeface="Courier New"/>
              <a:ea typeface="Courier New"/>
              <a:cs typeface="Courier New"/>
              <a:sym typeface="Courier New"/>
            </a:endParaRPr>
          </a:p>
          <a:p>
            <a:pPr indent="-341312" lvl="0" marL="341312" marR="0" rtl="0" algn="l">
              <a:lnSpc>
                <a:spcPct val="100000"/>
              </a:lnSpc>
              <a:spcBef>
                <a:spcPts val="320"/>
              </a:spcBef>
              <a:spcAft>
                <a:spcPts val="0"/>
              </a:spcAft>
              <a:buClr>
                <a:schemeClr val="dk1"/>
              </a:buClr>
              <a:buSzPts val="1400"/>
              <a:buFont typeface="Arial"/>
              <a:buNone/>
            </a:pPr>
            <a:r>
              <a:rPr b="1" i="0" lang="en-US" sz="1400" u="none">
                <a:solidFill>
                  <a:schemeClr val="dk1"/>
                </a:solidFill>
                <a:latin typeface="Courier New"/>
                <a:ea typeface="Courier New"/>
                <a:cs typeface="Courier New"/>
                <a:sym typeface="Courier New"/>
              </a:rPr>
              <a:t>       </a:t>
            </a:r>
            <a:r>
              <a:rPr b="1" i="0" lang="en-US" sz="1600" u="none">
                <a:solidFill>
                  <a:srgbClr val="000000"/>
                </a:solidFill>
                <a:latin typeface="Courier New"/>
                <a:ea typeface="Courier New"/>
                <a:cs typeface="Courier New"/>
                <a:sym typeface="Courier New"/>
              </a:rPr>
              <a:t>do {</a:t>
            </a:r>
            <a:br>
              <a:rPr b="1" i="0" lang="en-US" sz="1600" u="none">
                <a:solidFill>
                  <a:srgbClr val="000000"/>
                </a:solidFill>
                <a:latin typeface="Courier New"/>
                <a:ea typeface="Courier New"/>
                <a:cs typeface="Courier New"/>
                <a:sym typeface="Courier New"/>
              </a:rPr>
            </a:br>
            <a:r>
              <a:rPr b="1" i="0" lang="en-US" sz="1600" u="none">
                <a:solidFill>
                  <a:srgbClr val="000000"/>
                </a:solidFill>
                <a:latin typeface="Courier New"/>
                <a:ea typeface="Courier New"/>
                <a:cs typeface="Courier New"/>
                <a:sym typeface="Courier New"/>
              </a:rPr>
              <a:t>          while (test_and_set(&amp;lock)) </a:t>
            </a:r>
            <a:endParaRPr/>
          </a:p>
          <a:p>
            <a:pPr indent="-341312" lvl="0" marL="341312" marR="0" rtl="0" algn="l">
              <a:lnSpc>
                <a:spcPct val="100000"/>
              </a:lnSpc>
              <a:spcBef>
                <a:spcPts val="320"/>
              </a:spcBef>
              <a:spcAft>
                <a:spcPts val="0"/>
              </a:spcAft>
              <a:buClr>
                <a:srgbClr val="000000"/>
              </a:buClr>
              <a:buSzPts val="1600"/>
              <a:buFont typeface="Arial"/>
              <a:buNone/>
            </a:pPr>
            <a:r>
              <a:rPr b="1" i="0" lang="en-US" sz="1600" u="none">
                <a:solidFill>
                  <a:srgbClr val="000000"/>
                </a:solidFill>
                <a:latin typeface="Courier New"/>
                <a:ea typeface="Courier New"/>
                <a:cs typeface="Courier New"/>
                <a:sym typeface="Courier New"/>
              </a:rPr>
              <a:t>             ; /* do nothing */ </a:t>
            </a:r>
            <a:endParaRPr/>
          </a:p>
          <a:p>
            <a:pPr indent="-341312" lvl="0" marL="341312" marR="0" rtl="0" algn="l">
              <a:lnSpc>
                <a:spcPct val="100000"/>
              </a:lnSpc>
              <a:spcBef>
                <a:spcPts val="320"/>
              </a:spcBef>
              <a:spcAft>
                <a:spcPts val="0"/>
              </a:spcAft>
              <a:buClr>
                <a:srgbClr val="000000"/>
              </a:buClr>
              <a:buSzPts val="1600"/>
              <a:buFont typeface="Arial"/>
              <a:buNone/>
            </a:pPr>
            <a:r>
              <a:rPr b="1" i="0" lang="en-US" sz="1600" u="none">
                <a:solidFill>
                  <a:srgbClr val="000000"/>
                </a:solidFill>
                <a:latin typeface="Courier New"/>
                <a:ea typeface="Courier New"/>
                <a:cs typeface="Courier New"/>
                <a:sym typeface="Courier New"/>
              </a:rPr>
              <a:t>                 /* critical section */ </a:t>
            </a:r>
            <a:endParaRPr/>
          </a:p>
          <a:p>
            <a:pPr indent="-341312" lvl="0" marL="341312" marR="0" rtl="0" algn="l">
              <a:lnSpc>
                <a:spcPct val="100000"/>
              </a:lnSpc>
              <a:spcBef>
                <a:spcPts val="320"/>
              </a:spcBef>
              <a:spcAft>
                <a:spcPts val="0"/>
              </a:spcAft>
              <a:buClr>
                <a:srgbClr val="000000"/>
              </a:buClr>
              <a:buSzPts val="1600"/>
              <a:buFont typeface="Arial"/>
              <a:buNone/>
            </a:pPr>
            <a:r>
              <a:rPr b="1" i="0" lang="en-US" sz="1600" u="none">
                <a:solidFill>
                  <a:srgbClr val="000000"/>
                </a:solidFill>
                <a:latin typeface="Courier New"/>
                <a:ea typeface="Courier New"/>
                <a:cs typeface="Courier New"/>
                <a:sym typeface="Courier New"/>
              </a:rPr>
              <a:t>          lock = false; </a:t>
            </a:r>
            <a:endParaRPr/>
          </a:p>
          <a:p>
            <a:pPr indent="-341312" lvl="0" marL="341312" marR="0" rtl="0" algn="l">
              <a:lnSpc>
                <a:spcPct val="100000"/>
              </a:lnSpc>
              <a:spcBef>
                <a:spcPts val="320"/>
              </a:spcBef>
              <a:spcAft>
                <a:spcPts val="0"/>
              </a:spcAft>
              <a:buClr>
                <a:srgbClr val="000000"/>
              </a:buClr>
              <a:buSzPts val="1600"/>
              <a:buFont typeface="Arial"/>
              <a:buNone/>
            </a:pPr>
            <a:r>
              <a:rPr b="1" i="0" lang="en-US" sz="1600" u="none">
                <a:solidFill>
                  <a:srgbClr val="000000"/>
                </a:solidFill>
                <a:latin typeface="Courier New"/>
                <a:ea typeface="Courier New"/>
                <a:cs typeface="Courier New"/>
                <a:sym typeface="Courier New"/>
              </a:rPr>
              <a:t>                 /* remainder section */ </a:t>
            </a:r>
            <a:endParaRPr/>
          </a:p>
          <a:p>
            <a:pPr indent="-341312" lvl="0" marL="341312" marR="0" rtl="0" algn="l">
              <a:lnSpc>
                <a:spcPct val="100000"/>
              </a:lnSpc>
              <a:spcBef>
                <a:spcPts val="480"/>
              </a:spcBef>
              <a:spcAft>
                <a:spcPts val="0"/>
              </a:spcAft>
              <a:buClr>
                <a:srgbClr val="000000"/>
              </a:buClr>
              <a:buSzPts val="1600"/>
              <a:buFont typeface="Arial"/>
              <a:buNone/>
            </a:pPr>
            <a:r>
              <a:rPr b="1" i="0" lang="en-US" sz="1600" u="none">
                <a:solidFill>
                  <a:srgbClr val="000000"/>
                </a:solidFill>
                <a:latin typeface="Courier New"/>
                <a:ea typeface="Courier New"/>
                <a:cs typeface="Courier New"/>
                <a:sym typeface="Courier New"/>
              </a:rPr>
              <a:t>       } while (true);</a:t>
            </a:r>
            <a:r>
              <a:rPr b="1" i="0" lang="en-US" sz="2400" u="none">
                <a:solidFill>
                  <a:srgbClr val="000000"/>
                </a:solidFill>
                <a:latin typeface="Courier New"/>
                <a:ea typeface="Courier New"/>
                <a:cs typeface="Courier New"/>
                <a:sym typeface="Courier New"/>
              </a:rPr>
              <a:t> </a:t>
            </a:r>
            <a:endParaRPr/>
          </a:p>
          <a:p>
            <a:pPr indent="-341312" lvl="0" marL="341312" marR="0" rtl="0" algn="l">
              <a:lnSpc>
                <a:spcPct val="90000"/>
              </a:lnSpc>
              <a:spcBef>
                <a:spcPts val="480"/>
              </a:spcBef>
              <a:spcAft>
                <a:spcPts val="0"/>
              </a:spcAft>
              <a:buClr>
                <a:schemeClr val="dk1"/>
              </a:buClr>
              <a:buSzPts val="2400"/>
              <a:buFont typeface="Arial"/>
              <a:buNone/>
            </a:pPr>
            <a:r>
              <a:t/>
            </a:r>
            <a:endParaRPr b="0" i="0" sz="2400" u="none">
              <a:solidFill>
                <a:srgbClr val="0000FF"/>
              </a:solidFill>
              <a:latin typeface="Times New Roman"/>
              <a:ea typeface="Times New Roman"/>
              <a:cs typeface="Times New Roman"/>
              <a:sym typeface="Times New Roman"/>
            </a:endParaRPr>
          </a:p>
          <a:p>
            <a:pPr indent="-341312" lvl="0" marL="341312" marR="0" rtl="0" algn="l">
              <a:lnSpc>
                <a:spcPct val="90000"/>
              </a:lnSpc>
              <a:spcBef>
                <a:spcPts val="480"/>
              </a:spcBef>
              <a:spcAft>
                <a:spcPts val="0"/>
              </a:spcAft>
              <a:buClr>
                <a:schemeClr val="dk1"/>
              </a:buClr>
              <a:buSzPts val="2400"/>
              <a:buFont typeface="Arial"/>
              <a:buNone/>
            </a:pPr>
            <a:r>
              <a:rPr b="0" i="0" lang="en-US" sz="2400" u="none">
                <a:solidFill>
                  <a:schemeClr val="dk1"/>
                </a:solidFill>
                <a:latin typeface="Times New Roman"/>
                <a:ea typeface="Times New Roman"/>
                <a:cs typeface="Times New Roman"/>
                <a:sym typeface="Times New Roman"/>
              </a:rPr>
              <a:t>               </a:t>
            </a:r>
            <a:endParaRPr/>
          </a:p>
        </p:txBody>
      </p:sp>
      <p:sp>
        <p:nvSpPr>
          <p:cNvPr id="1294" name="Google Shape;1294;p139"/>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295" name="Google Shape;1295;p13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296" name="Google Shape;1296;p139"/>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1" name="Shape 1301"/>
        <p:cNvGrpSpPr/>
        <p:nvPr/>
      </p:nvGrpSpPr>
      <p:grpSpPr>
        <a:xfrm>
          <a:off x="0" y="0"/>
          <a:ext cx="0" cy="0"/>
          <a:chOff x="0" y="0"/>
          <a:chExt cx="0" cy="0"/>
        </a:xfrm>
      </p:grpSpPr>
      <p:sp>
        <p:nvSpPr>
          <p:cNvPr id="1302" name="Google Shape;1302;p140"/>
          <p:cNvSpPr txBox="1"/>
          <p:nvPr>
            <p:ph type="title"/>
          </p:nvPr>
        </p:nvSpPr>
        <p:spPr>
          <a:xfrm>
            <a:off x="1063625" y="277812"/>
            <a:ext cx="7623175"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compare_and_swap Instruction</a:t>
            </a:r>
            <a:endParaRPr/>
          </a:p>
        </p:txBody>
      </p:sp>
      <p:sp>
        <p:nvSpPr>
          <p:cNvPr id="1303" name="Google Shape;1303;p140"/>
          <p:cNvSpPr txBox="1"/>
          <p:nvPr>
            <p:ph idx="1" type="body"/>
          </p:nvPr>
        </p:nvSpPr>
        <p:spPr>
          <a:xfrm>
            <a:off x="806450" y="850900"/>
            <a:ext cx="7916862" cy="48672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342900" lvl="0" marL="342900" marR="0" rtl="0" algn="l">
              <a:lnSpc>
                <a:spcPct val="90000"/>
              </a:lnSpc>
              <a:spcBef>
                <a:spcPts val="480"/>
              </a:spcBef>
              <a:spcAft>
                <a:spcPts val="0"/>
              </a:spcAft>
              <a:buClr>
                <a:schemeClr val="dk1"/>
              </a:buClr>
              <a:buSzPts val="2400"/>
              <a:buFont typeface="Arial"/>
              <a:buNone/>
            </a:pPr>
            <a:r>
              <a:rPr b="0" i="0" lang="en-US" sz="2400" u="none">
                <a:solidFill>
                  <a:schemeClr val="dk1"/>
                </a:solidFill>
                <a:latin typeface="Times New Roman"/>
                <a:ea typeface="Times New Roman"/>
                <a:cs typeface="Times New Roman"/>
                <a:sym typeface="Times New Roman"/>
              </a:rPr>
              <a:t>Definition:</a:t>
            </a:r>
            <a:endParaRPr/>
          </a:p>
          <a:p>
            <a:pPr indent="-342900" lvl="0" marL="342900" marR="0" rtl="0" algn="l">
              <a:lnSpc>
                <a:spcPct val="100000"/>
              </a:lnSpc>
              <a:spcBef>
                <a:spcPts val="280"/>
              </a:spcBef>
              <a:spcAft>
                <a:spcPts val="0"/>
              </a:spcAft>
              <a:buClr>
                <a:schemeClr val="dk1"/>
              </a:buClr>
              <a:buSzPts val="1400"/>
              <a:buFont typeface="Arial"/>
              <a:buNone/>
            </a:pPr>
            <a:r>
              <a:rPr b="1" i="0" lang="en-US" sz="1400" u="none">
                <a:solidFill>
                  <a:schemeClr val="dk1"/>
                </a:solidFill>
                <a:latin typeface="Courier New"/>
                <a:ea typeface="Courier New"/>
                <a:cs typeface="Courier New"/>
                <a:sym typeface="Courier New"/>
              </a:rPr>
              <a:t>     int compare _and_swap(int *value, int expected, int new_value) { </a:t>
            </a:r>
            <a:endParaRPr/>
          </a:p>
          <a:p>
            <a:pPr indent="-342900" lvl="0" marL="342900" marR="0" rtl="0" algn="l">
              <a:lnSpc>
                <a:spcPct val="100000"/>
              </a:lnSpc>
              <a:spcBef>
                <a:spcPts val="280"/>
              </a:spcBef>
              <a:spcAft>
                <a:spcPts val="0"/>
              </a:spcAft>
              <a:buClr>
                <a:schemeClr val="dk1"/>
              </a:buClr>
              <a:buSzPts val="1400"/>
              <a:buFont typeface="Arial"/>
              <a:buNone/>
            </a:pPr>
            <a:r>
              <a:rPr b="1" i="0" lang="en-US" sz="1400" u="none">
                <a:solidFill>
                  <a:schemeClr val="dk1"/>
                </a:solidFill>
                <a:latin typeface="Courier New"/>
                <a:ea typeface="Courier New"/>
                <a:cs typeface="Courier New"/>
                <a:sym typeface="Courier New"/>
              </a:rPr>
              <a:t>         int temp = *value; </a:t>
            </a:r>
            <a:endParaRPr/>
          </a:p>
          <a:p>
            <a:pPr indent="-342900" lvl="0" marL="342900" marR="0" rtl="0" algn="l">
              <a:lnSpc>
                <a:spcPct val="100000"/>
              </a:lnSpc>
              <a:spcBef>
                <a:spcPts val="280"/>
              </a:spcBef>
              <a:spcAft>
                <a:spcPts val="0"/>
              </a:spcAft>
              <a:buClr>
                <a:schemeClr val="dk1"/>
              </a:buClr>
              <a:buSzPts val="1400"/>
              <a:buFont typeface="Arial"/>
              <a:buNone/>
            </a:pPr>
            <a:r>
              <a:t/>
            </a:r>
            <a:endParaRPr b="1" i="0" sz="1400" u="none">
              <a:solidFill>
                <a:schemeClr val="dk1"/>
              </a:solidFill>
              <a:latin typeface="Courier New"/>
              <a:ea typeface="Courier New"/>
              <a:cs typeface="Courier New"/>
              <a:sym typeface="Courier New"/>
            </a:endParaRPr>
          </a:p>
          <a:p>
            <a:pPr indent="-342900" lvl="0" marL="342900" marR="0" rtl="0" algn="l">
              <a:lnSpc>
                <a:spcPct val="100000"/>
              </a:lnSpc>
              <a:spcBef>
                <a:spcPts val="280"/>
              </a:spcBef>
              <a:spcAft>
                <a:spcPts val="0"/>
              </a:spcAft>
              <a:buClr>
                <a:schemeClr val="dk1"/>
              </a:buClr>
              <a:buSzPts val="1400"/>
              <a:buFont typeface="Arial"/>
              <a:buNone/>
            </a:pPr>
            <a:r>
              <a:rPr b="1" i="0" lang="en-US" sz="1400" u="none">
                <a:solidFill>
                  <a:schemeClr val="dk1"/>
                </a:solidFill>
                <a:latin typeface="Courier New"/>
                <a:ea typeface="Courier New"/>
                <a:cs typeface="Courier New"/>
                <a:sym typeface="Courier New"/>
              </a:rPr>
              <a:t>         if (*value == expected) </a:t>
            </a:r>
            <a:endParaRPr/>
          </a:p>
          <a:p>
            <a:pPr indent="-342900" lvl="0" marL="342900" marR="0" rtl="0" algn="l">
              <a:lnSpc>
                <a:spcPct val="100000"/>
              </a:lnSpc>
              <a:spcBef>
                <a:spcPts val="280"/>
              </a:spcBef>
              <a:spcAft>
                <a:spcPts val="0"/>
              </a:spcAft>
              <a:buClr>
                <a:schemeClr val="dk1"/>
              </a:buClr>
              <a:buSzPts val="1400"/>
              <a:buFont typeface="Arial"/>
              <a:buNone/>
            </a:pPr>
            <a:r>
              <a:rPr b="1" i="0" lang="en-US" sz="1400" u="none">
                <a:solidFill>
                  <a:schemeClr val="dk1"/>
                </a:solidFill>
                <a:latin typeface="Courier New"/>
                <a:ea typeface="Courier New"/>
                <a:cs typeface="Courier New"/>
                <a:sym typeface="Courier New"/>
              </a:rPr>
              <a:t>            *value = new_value; </a:t>
            </a:r>
            <a:endParaRPr/>
          </a:p>
          <a:p>
            <a:pPr indent="-342900" lvl="0" marL="342900" marR="0" rtl="0" algn="l">
              <a:lnSpc>
                <a:spcPct val="100000"/>
              </a:lnSpc>
              <a:spcBef>
                <a:spcPts val="280"/>
              </a:spcBef>
              <a:spcAft>
                <a:spcPts val="0"/>
              </a:spcAft>
              <a:buClr>
                <a:schemeClr val="dk1"/>
              </a:buClr>
              <a:buSzPts val="1400"/>
              <a:buFont typeface="Arial"/>
              <a:buNone/>
            </a:pPr>
            <a:r>
              <a:rPr b="1" i="0" lang="en-US" sz="1400" u="none">
                <a:solidFill>
                  <a:schemeClr val="dk1"/>
                </a:solidFill>
                <a:latin typeface="Courier New"/>
                <a:ea typeface="Courier New"/>
                <a:cs typeface="Courier New"/>
                <a:sym typeface="Courier New"/>
              </a:rPr>
              <a:t>      return temp; </a:t>
            </a:r>
            <a:endParaRPr/>
          </a:p>
          <a:p>
            <a:pPr indent="-342900" lvl="0" marL="342900" marR="0" rtl="0" algn="l">
              <a:lnSpc>
                <a:spcPct val="100000"/>
              </a:lnSpc>
              <a:spcBef>
                <a:spcPts val="280"/>
              </a:spcBef>
              <a:spcAft>
                <a:spcPts val="0"/>
              </a:spcAft>
              <a:buClr>
                <a:schemeClr val="dk1"/>
              </a:buClr>
              <a:buSzPts val="1400"/>
              <a:buFont typeface="Arial"/>
              <a:buNone/>
            </a:pPr>
            <a:r>
              <a:rPr b="1" i="0" lang="en-US" sz="1400" u="none">
                <a:solidFill>
                  <a:schemeClr val="dk1"/>
                </a:solidFill>
                <a:latin typeface="Courier New"/>
                <a:ea typeface="Courier New"/>
                <a:cs typeface="Courier New"/>
                <a:sym typeface="Courier New"/>
              </a:rPr>
              <a:t>     } </a:t>
            </a:r>
            <a:endParaRPr/>
          </a:p>
          <a:p>
            <a:pPr indent="-342900" lvl="0" marL="342900" marR="0" rtl="0" algn="l">
              <a:lnSpc>
                <a:spcPct val="90000"/>
              </a:lnSpc>
              <a:spcBef>
                <a:spcPts val="480"/>
              </a:spcBef>
              <a:spcAft>
                <a:spcPts val="0"/>
              </a:spcAft>
              <a:buClr>
                <a:schemeClr val="dk1"/>
              </a:buClr>
              <a:buSzPts val="2400"/>
              <a:buFont typeface="Arial"/>
              <a:buAutoNum type="arabicPeriod"/>
            </a:pPr>
            <a:r>
              <a:rPr b="0" i="0" lang="en-US" sz="2400" u="none">
                <a:solidFill>
                  <a:schemeClr val="dk1"/>
                </a:solidFill>
                <a:latin typeface="Times New Roman"/>
                <a:ea typeface="Times New Roman"/>
                <a:cs typeface="Times New Roman"/>
                <a:sym typeface="Times New Roman"/>
              </a:rPr>
              <a:t>Executed atomically</a:t>
            </a:r>
            <a:endParaRPr/>
          </a:p>
          <a:p>
            <a:pPr indent="-342900" lvl="0" marL="342900" marR="0" rtl="0" algn="l">
              <a:lnSpc>
                <a:spcPct val="90000"/>
              </a:lnSpc>
              <a:spcBef>
                <a:spcPts val="480"/>
              </a:spcBef>
              <a:spcAft>
                <a:spcPts val="0"/>
              </a:spcAft>
              <a:buClr>
                <a:schemeClr val="dk1"/>
              </a:buClr>
              <a:buSzPts val="2400"/>
              <a:buFont typeface="Arial"/>
              <a:buAutoNum type="arabicPeriod"/>
            </a:pPr>
            <a:r>
              <a:rPr b="0" i="0" lang="en-US" sz="2400" u="none">
                <a:solidFill>
                  <a:schemeClr val="dk1"/>
                </a:solidFill>
                <a:latin typeface="Times New Roman"/>
                <a:ea typeface="Times New Roman"/>
                <a:cs typeface="Times New Roman"/>
                <a:sym typeface="Times New Roman"/>
              </a:rPr>
              <a:t>Returns the original value of passed parameter “value”</a:t>
            </a:r>
            <a:endParaRPr/>
          </a:p>
          <a:p>
            <a:pPr indent="-342900" lvl="0" marL="342900" marR="0" rtl="0" algn="l">
              <a:lnSpc>
                <a:spcPct val="90000"/>
              </a:lnSpc>
              <a:spcBef>
                <a:spcPts val="480"/>
              </a:spcBef>
              <a:spcAft>
                <a:spcPts val="0"/>
              </a:spcAft>
              <a:buClr>
                <a:schemeClr val="dk1"/>
              </a:buClr>
              <a:buSzPts val="2400"/>
              <a:buFont typeface="Arial"/>
              <a:buAutoNum type="arabicPeriod"/>
            </a:pPr>
            <a:r>
              <a:rPr b="0" i="0" lang="en-US" sz="2400" u="none">
                <a:solidFill>
                  <a:schemeClr val="dk1"/>
                </a:solidFill>
                <a:latin typeface="Times New Roman"/>
                <a:ea typeface="Times New Roman"/>
                <a:cs typeface="Times New Roman"/>
                <a:sym typeface="Times New Roman"/>
              </a:rPr>
              <a:t>Set  the variable “value”  the value of the passed parameter “new_value” but only if “value” ==“expected”. That is, the swap takes place only under this condition.</a:t>
            </a:r>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p:txBody>
      </p:sp>
      <p:sp>
        <p:nvSpPr>
          <p:cNvPr id="1304" name="Google Shape;1304;p140"/>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305" name="Google Shape;1305;p14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306" name="Google Shape;1306;p14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1" name="Shape 1311"/>
        <p:cNvGrpSpPr/>
        <p:nvPr/>
      </p:nvGrpSpPr>
      <p:grpSpPr>
        <a:xfrm>
          <a:off x="0" y="0"/>
          <a:ext cx="0" cy="0"/>
          <a:chOff x="0" y="0"/>
          <a:chExt cx="0" cy="0"/>
        </a:xfrm>
      </p:grpSpPr>
      <p:sp>
        <p:nvSpPr>
          <p:cNvPr id="1312" name="Google Shape;1312;p141"/>
          <p:cNvSpPr txBox="1"/>
          <p:nvPr>
            <p:ph type="title"/>
          </p:nvPr>
        </p:nvSpPr>
        <p:spPr>
          <a:xfrm>
            <a:off x="514350" y="422275"/>
            <a:ext cx="7567612"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Solution using compare_and_swap</a:t>
            </a:r>
            <a:endParaRPr/>
          </a:p>
        </p:txBody>
      </p:sp>
      <p:sp>
        <p:nvSpPr>
          <p:cNvPr id="1313" name="Google Shape;1313;p141"/>
          <p:cNvSpPr txBox="1"/>
          <p:nvPr>
            <p:ph idx="1" type="body"/>
          </p:nvPr>
        </p:nvSpPr>
        <p:spPr>
          <a:xfrm>
            <a:off x="827087" y="1228725"/>
            <a:ext cx="7766050" cy="43338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Shared integer  “lock”  initialized to 0; </a:t>
            </a:r>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Solution:</a:t>
            </a:r>
            <a:endParaRPr/>
          </a:p>
          <a:p>
            <a:pPr indent="-342900" lvl="0" marL="342900" marR="0" rtl="0" algn="l">
              <a:lnSpc>
                <a:spcPct val="100000"/>
              </a:lnSpc>
              <a:spcBef>
                <a:spcPts val="480"/>
              </a:spcBef>
              <a:spcAft>
                <a:spcPts val="0"/>
              </a:spcAft>
              <a:buClr>
                <a:schemeClr val="dk1"/>
              </a:buClr>
              <a:buSzPts val="2400"/>
              <a:buFont typeface="Arial"/>
              <a:buNone/>
            </a:pPr>
            <a:r>
              <a:rPr b="1" i="0" lang="en-US" sz="2400" u="none">
                <a:solidFill>
                  <a:schemeClr val="dk1"/>
                </a:solidFill>
                <a:latin typeface="Courier New"/>
                <a:ea typeface="Courier New"/>
                <a:cs typeface="Courier New"/>
                <a:sym typeface="Courier New"/>
              </a:rPr>
              <a:t>      </a:t>
            </a:r>
            <a:r>
              <a:rPr b="1" i="0" lang="en-US" sz="1600" u="none">
                <a:solidFill>
                  <a:schemeClr val="dk1"/>
                </a:solidFill>
                <a:latin typeface="Courier New"/>
                <a:ea typeface="Courier New"/>
                <a:cs typeface="Courier New"/>
                <a:sym typeface="Courier New"/>
              </a:rPr>
              <a:t>do {</a:t>
            </a:r>
            <a:br>
              <a:rPr b="1" i="0" lang="en-US" sz="1600" u="none">
                <a:solidFill>
                  <a:schemeClr val="dk1"/>
                </a:solidFill>
                <a:latin typeface="Courier New"/>
                <a:ea typeface="Courier New"/>
                <a:cs typeface="Courier New"/>
                <a:sym typeface="Courier New"/>
              </a:rPr>
            </a:br>
            <a:r>
              <a:rPr b="1" i="0" lang="en-US" sz="1600" u="none">
                <a:solidFill>
                  <a:schemeClr val="dk1"/>
                </a:solidFill>
                <a:latin typeface="Courier New"/>
                <a:ea typeface="Courier New"/>
                <a:cs typeface="Courier New"/>
                <a:sym typeface="Courier New"/>
              </a:rPr>
              <a:t>         while (compare_and_swap(&amp;lock, 0, 1) != 0) </a:t>
            </a:r>
            <a:endParaRPr/>
          </a:p>
          <a:p>
            <a:pPr indent="-342900" lvl="0" marL="34290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 /* do nothing */ </a:t>
            </a:r>
            <a:endParaRPr/>
          </a:p>
          <a:p>
            <a:pPr indent="-342900" lvl="0" marL="34290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 critical section */ </a:t>
            </a:r>
            <a:endParaRPr/>
          </a:p>
          <a:p>
            <a:pPr indent="-342900" lvl="0" marL="34290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lock = 0; </a:t>
            </a:r>
            <a:endParaRPr/>
          </a:p>
          <a:p>
            <a:pPr indent="-342900" lvl="0" marL="34290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 remainder section */ </a:t>
            </a:r>
            <a:endParaRPr/>
          </a:p>
          <a:p>
            <a:pPr indent="-342900" lvl="0" marL="34290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 while (true); </a:t>
            </a:r>
            <a:endParaRPr/>
          </a:p>
          <a:p>
            <a:pPr indent="-342900" lvl="0" marL="342900" marR="0" rtl="0" algn="l">
              <a:lnSpc>
                <a:spcPct val="90000"/>
              </a:lnSpc>
              <a:spcBef>
                <a:spcPts val="320"/>
              </a:spcBef>
              <a:spcAft>
                <a:spcPts val="0"/>
              </a:spcAft>
              <a:buClr>
                <a:schemeClr val="dk1"/>
              </a:buClr>
              <a:buSzPts val="1600"/>
              <a:buFont typeface="Arial"/>
              <a:buNone/>
            </a:pPr>
            <a:r>
              <a:rPr b="0" i="0" lang="en-US" sz="1600" u="none">
                <a:solidFill>
                  <a:schemeClr val="dk1"/>
                </a:solidFill>
                <a:latin typeface="Times New Roman"/>
                <a:ea typeface="Times New Roman"/>
                <a:cs typeface="Times New Roman"/>
                <a:sym typeface="Times New Roman"/>
              </a:rPr>
              <a:t>               </a:t>
            </a:r>
            <a:endParaRPr/>
          </a:p>
        </p:txBody>
      </p:sp>
      <p:sp>
        <p:nvSpPr>
          <p:cNvPr id="1314" name="Google Shape;1314;p141"/>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315" name="Google Shape;1315;p14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316" name="Google Shape;1316;p14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0" name="Shape 1320"/>
        <p:cNvGrpSpPr/>
        <p:nvPr/>
      </p:nvGrpSpPr>
      <p:grpSpPr>
        <a:xfrm>
          <a:off x="0" y="0"/>
          <a:ext cx="0" cy="0"/>
          <a:chOff x="0" y="0"/>
          <a:chExt cx="0" cy="0"/>
        </a:xfrm>
      </p:grpSpPr>
      <p:sp>
        <p:nvSpPr>
          <p:cNvPr id="1321" name="Google Shape;1321;p142"/>
          <p:cNvSpPr txBox="1"/>
          <p:nvPr>
            <p:ph type="title"/>
          </p:nvPr>
        </p:nvSpPr>
        <p:spPr>
          <a:xfrm>
            <a:off x="430212" y="214312"/>
            <a:ext cx="793115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Bounded-waiting Mutual Exclusion with test_and_set</a:t>
            </a:r>
            <a:endParaRPr/>
          </a:p>
        </p:txBody>
      </p:sp>
      <p:sp>
        <p:nvSpPr>
          <p:cNvPr id="1322" name="Google Shape;1322;p142"/>
          <p:cNvSpPr txBox="1"/>
          <p:nvPr>
            <p:ph idx="1" type="body"/>
          </p:nvPr>
        </p:nvSpPr>
        <p:spPr>
          <a:xfrm>
            <a:off x="1068387" y="1233487"/>
            <a:ext cx="6015037" cy="45307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Courier New"/>
                <a:ea typeface="Courier New"/>
                <a:cs typeface="Courier New"/>
                <a:sym typeface="Courier New"/>
              </a:rPr>
              <a:t>do {</a:t>
            </a:r>
            <a:br>
              <a:rPr b="1" i="0" lang="en-US" sz="1400" u="none">
                <a:solidFill>
                  <a:schemeClr val="dk1"/>
                </a:solidFill>
                <a:latin typeface="Courier New"/>
                <a:ea typeface="Courier New"/>
                <a:cs typeface="Courier New"/>
                <a:sym typeface="Courier New"/>
              </a:rPr>
            </a:br>
            <a:r>
              <a:rPr b="1" i="0" lang="en-US" sz="1400" u="none">
                <a:solidFill>
                  <a:schemeClr val="dk1"/>
                </a:solidFill>
                <a:latin typeface="Courier New"/>
                <a:ea typeface="Courier New"/>
                <a:cs typeface="Courier New"/>
                <a:sym typeface="Courier New"/>
              </a:rPr>
              <a:t>   waiting[i] = true;</a:t>
            </a:r>
            <a:br>
              <a:rPr b="1" i="0" lang="en-US" sz="1400" u="none">
                <a:solidFill>
                  <a:schemeClr val="dk1"/>
                </a:solidFill>
                <a:latin typeface="Courier New"/>
                <a:ea typeface="Courier New"/>
                <a:cs typeface="Courier New"/>
                <a:sym typeface="Courier New"/>
              </a:rPr>
            </a:br>
            <a:r>
              <a:rPr b="1" i="0" lang="en-US" sz="1400" u="none">
                <a:solidFill>
                  <a:schemeClr val="dk1"/>
                </a:solidFill>
                <a:latin typeface="Courier New"/>
                <a:ea typeface="Courier New"/>
                <a:cs typeface="Courier New"/>
                <a:sym typeface="Courier New"/>
              </a:rPr>
              <a:t>   key = true;</a:t>
            </a:r>
            <a:br>
              <a:rPr b="1" i="0" lang="en-US" sz="1400" u="none">
                <a:solidFill>
                  <a:schemeClr val="dk1"/>
                </a:solidFill>
                <a:latin typeface="Courier New"/>
                <a:ea typeface="Courier New"/>
                <a:cs typeface="Courier New"/>
                <a:sym typeface="Courier New"/>
              </a:rPr>
            </a:br>
            <a:r>
              <a:rPr b="1" i="0" lang="en-US" sz="1400" u="none">
                <a:solidFill>
                  <a:schemeClr val="dk1"/>
                </a:solidFill>
                <a:latin typeface="Courier New"/>
                <a:ea typeface="Courier New"/>
                <a:cs typeface="Courier New"/>
                <a:sym typeface="Courier New"/>
              </a:rPr>
              <a:t>   while (waiting[i] &amp;&amp; key) </a:t>
            </a:r>
            <a:endParaRPr/>
          </a:p>
          <a:p>
            <a:pPr indent="0" lvl="0" marL="0" marR="0" rtl="0" algn="l">
              <a:lnSpc>
                <a:spcPct val="100000"/>
              </a:lnSpc>
              <a:spcBef>
                <a:spcPts val="280"/>
              </a:spcBef>
              <a:spcAft>
                <a:spcPts val="0"/>
              </a:spcAft>
              <a:buClr>
                <a:schemeClr val="dk1"/>
              </a:buClr>
              <a:buSzPts val="1400"/>
              <a:buFont typeface="Arial"/>
              <a:buNone/>
            </a:pPr>
            <a:r>
              <a:rPr b="1" i="0" lang="en-US" sz="1400" u="none">
                <a:solidFill>
                  <a:schemeClr val="dk1"/>
                </a:solidFill>
                <a:latin typeface="Courier New"/>
                <a:ea typeface="Courier New"/>
                <a:cs typeface="Courier New"/>
                <a:sym typeface="Courier New"/>
              </a:rPr>
              <a:t>      key = test_and_set(&amp;lock); </a:t>
            </a:r>
            <a:endParaRPr/>
          </a:p>
          <a:p>
            <a:pPr indent="0" lvl="0" marL="0" marR="0" rtl="0" algn="l">
              <a:lnSpc>
                <a:spcPct val="100000"/>
              </a:lnSpc>
              <a:spcBef>
                <a:spcPts val="280"/>
              </a:spcBef>
              <a:spcAft>
                <a:spcPts val="0"/>
              </a:spcAft>
              <a:buClr>
                <a:schemeClr val="dk1"/>
              </a:buClr>
              <a:buSzPts val="1400"/>
              <a:buFont typeface="Arial"/>
              <a:buNone/>
            </a:pPr>
            <a:r>
              <a:rPr b="1" i="0" lang="en-US" sz="1400" u="none">
                <a:solidFill>
                  <a:schemeClr val="dk1"/>
                </a:solidFill>
                <a:latin typeface="Courier New"/>
                <a:ea typeface="Courier New"/>
                <a:cs typeface="Courier New"/>
                <a:sym typeface="Courier New"/>
              </a:rPr>
              <a:t>   waiting[i] = false; </a:t>
            </a:r>
            <a:endParaRPr/>
          </a:p>
          <a:p>
            <a:pPr indent="0" lvl="0" marL="0" marR="0" rtl="0" algn="l">
              <a:lnSpc>
                <a:spcPct val="100000"/>
              </a:lnSpc>
              <a:spcBef>
                <a:spcPts val="280"/>
              </a:spcBef>
              <a:spcAft>
                <a:spcPts val="0"/>
              </a:spcAft>
              <a:buClr>
                <a:schemeClr val="dk1"/>
              </a:buClr>
              <a:buSzPts val="1400"/>
              <a:buFont typeface="Arial"/>
              <a:buNone/>
            </a:pPr>
            <a:r>
              <a:rPr b="1" i="0" lang="en-US" sz="1400" u="none">
                <a:solidFill>
                  <a:schemeClr val="dk1"/>
                </a:solidFill>
                <a:latin typeface="Courier New"/>
                <a:ea typeface="Courier New"/>
                <a:cs typeface="Courier New"/>
                <a:sym typeface="Courier New"/>
              </a:rPr>
              <a:t>   /* critical section */ </a:t>
            </a:r>
            <a:endParaRPr/>
          </a:p>
          <a:p>
            <a:pPr indent="0" lvl="0" marL="0" marR="0" rtl="0" algn="l">
              <a:lnSpc>
                <a:spcPct val="100000"/>
              </a:lnSpc>
              <a:spcBef>
                <a:spcPts val="280"/>
              </a:spcBef>
              <a:spcAft>
                <a:spcPts val="0"/>
              </a:spcAft>
              <a:buClr>
                <a:schemeClr val="dk1"/>
              </a:buClr>
              <a:buSzPts val="1400"/>
              <a:buFont typeface="Arial"/>
              <a:buNone/>
            </a:pPr>
            <a:r>
              <a:rPr b="1" i="0" lang="en-US" sz="1400" u="none">
                <a:solidFill>
                  <a:schemeClr val="dk1"/>
                </a:solidFill>
                <a:latin typeface="Courier New"/>
                <a:ea typeface="Courier New"/>
                <a:cs typeface="Courier New"/>
                <a:sym typeface="Courier New"/>
              </a:rPr>
              <a:t>   j = (i + 1) % n; </a:t>
            </a:r>
            <a:endParaRPr/>
          </a:p>
          <a:p>
            <a:pPr indent="0" lvl="0" marL="0" marR="0" rtl="0" algn="l">
              <a:lnSpc>
                <a:spcPct val="100000"/>
              </a:lnSpc>
              <a:spcBef>
                <a:spcPts val="280"/>
              </a:spcBef>
              <a:spcAft>
                <a:spcPts val="0"/>
              </a:spcAft>
              <a:buClr>
                <a:schemeClr val="dk1"/>
              </a:buClr>
              <a:buSzPts val="1400"/>
              <a:buFont typeface="Arial"/>
              <a:buNone/>
            </a:pPr>
            <a:r>
              <a:rPr b="1" i="0" lang="en-US" sz="1400" u="none">
                <a:solidFill>
                  <a:schemeClr val="dk1"/>
                </a:solidFill>
                <a:latin typeface="Courier New"/>
                <a:ea typeface="Courier New"/>
                <a:cs typeface="Courier New"/>
                <a:sym typeface="Courier New"/>
              </a:rPr>
              <a:t>   while ((j != i) &amp;&amp; !waiting[j]) </a:t>
            </a:r>
            <a:endParaRPr/>
          </a:p>
          <a:p>
            <a:pPr indent="0" lvl="0" marL="0" marR="0" rtl="0" algn="l">
              <a:lnSpc>
                <a:spcPct val="100000"/>
              </a:lnSpc>
              <a:spcBef>
                <a:spcPts val="280"/>
              </a:spcBef>
              <a:spcAft>
                <a:spcPts val="0"/>
              </a:spcAft>
              <a:buClr>
                <a:schemeClr val="dk1"/>
              </a:buClr>
              <a:buSzPts val="1400"/>
              <a:buFont typeface="Arial"/>
              <a:buNone/>
            </a:pPr>
            <a:r>
              <a:rPr b="1" i="0" lang="en-US" sz="1400" u="none">
                <a:solidFill>
                  <a:schemeClr val="dk1"/>
                </a:solidFill>
                <a:latin typeface="Courier New"/>
                <a:ea typeface="Courier New"/>
                <a:cs typeface="Courier New"/>
                <a:sym typeface="Courier New"/>
              </a:rPr>
              <a:t>      j = (j + 1) % n; </a:t>
            </a:r>
            <a:endParaRPr/>
          </a:p>
          <a:p>
            <a:pPr indent="0" lvl="0" marL="0" marR="0" rtl="0" algn="l">
              <a:lnSpc>
                <a:spcPct val="100000"/>
              </a:lnSpc>
              <a:spcBef>
                <a:spcPts val="280"/>
              </a:spcBef>
              <a:spcAft>
                <a:spcPts val="0"/>
              </a:spcAft>
              <a:buClr>
                <a:schemeClr val="dk1"/>
              </a:buClr>
              <a:buSzPts val="1400"/>
              <a:buFont typeface="Arial"/>
              <a:buNone/>
            </a:pPr>
            <a:r>
              <a:rPr b="1" i="0" lang="en-US" sz="1400" u="none">
                <a:solidFill>
                  <a:schemeClr val="dk1"/>
                </a:solidFill>
                <a:latin typeface="Courier New"/>
                <a:ea typeface="Courier New"/>
                <a:cs typeface="Courier New"/>
                <a:sym typeface="Courier New"/>
              </a:rPr>
              <a:t>   if (j == i) </a:t>
            </a:r>
            <a:endParaRPr/>
          </a:p>
          <a:p>
            <a:pPr indent="0" lvl="0" marL="0" marR="0" rtl="0" algn="l">
              <a:lnSpc>
                <a:spcPct val="100000"/>
              </a:lnSpc>
              <a:spcBef>
                <a:spcPts val="280"/>
              </a:spcBef>
              <a:spcAft>
                <a:spcPts val="0"/>
              </a:spcAft>
              <a:buClr>
                <a:schemeClr val="dk1"/>
              </a:buClr>
              <a:buSzPts val="1400"/>
              <a:buFont typeface="Arial"/>
              <a:buNone/>
            </a:pPr>
            <a:r>
              <a:rPr b="1" i="0" lang="en-US" sz="1400" u="none">
                <a:solidFill>
                  <a:schemeClr val="dk1"/>
                </a:solidFill>
                <a:latin typeface="Courier New"/>
                <a:ea typeface="Courier New"/>
                <a:cs typeface="Courier New"/>
                <a:sym typeface="Courier New"/>
              </a:rPr>
              <a:t>      lock = false; </a:t>
            </a:r>
            <a:endParaRPr/>
          </a:p>
          <a:p>
            <a:pPr indent="0" lvl="0" marL="0" marR="0" rtl="0" algn="l">
              <a:lnSpc>
                <a:spcPct val="100000"/>
              </a:lnSpc>
              <a:spcBef>
                <a:spcPts val="280"/>
              </a:spcBef>
              <a:spcAft>
                <a:spcPts val="0"/>
              </a:spcAft>
              <a:buClr>
                <a:schemeClr val="dk1"/>
              </a:buClr>
              <a:buSzPts val="1400"/>
              <a:buFont typeface="Arial"/>
              <a:buNone/>
            </a:pPr>
            <a:r>
              <a:rPr b="1" i="0" lang="en-US" sz="1400" u="none">
                <a:solidFill>
                  <a:schemeClr val="dk1"/>
                </a:solidFill>
                <a:latin typeface="Courier New"/>
                <a:ea typeface="Courier New"/>
                <a:cs typeface="Courier New"/>
                <a:sym typeface="Courier New"/>
              </a:rPr>
              <a:t>   else </a:t>
            </a:r>
            <a:endParaRPr/>
          </a:p>
          <a:p>
            <a:pPr indent="0" lvl="0" marL="0" marR="0" rtl="0" algn="l">
              <a:lnSpc>
                <a:spcPct val="100000"/>
              </a:lnSpc>
              <a:spcBef>
                <a:spcPts val="280"/>
              </a:spcBef>
              <a:spcAft>
                <a:spcPts val="0"/>
              </a:spcAft>
              <a:buClr>
                <a:schemeClr val="dk1"/>
              </a:buClr>
              <a:buSzPts val="1400"/>
              <a:buFont typeface="Arial"/>
              <a:buNone/>
            </a:pPr>
            <a:r>
              <a:rPr b="1" i="0" lang="en-US" sz="1400" u="none">
                <a:solidFill>
                  <a:schemeClr val="dk1"/>
                </a:solidFill>
                <a:latin typeface="Courier New"/>
                <a:ea typeface="Courier New"/>
                <a:cs typeface="Courier New"/>
                <a:sym typeface="Courier New"/>
              </a:rPr>
              <a:t>      waiting[j] = false; </a:t>
            </a:r>
            <a:endParaRPr/>
          </a:p>
          <a:p>
            <a:pPr indent="0" lvl="0" marL="0" marR="0" rtl="0" algn="l">
              <a:lnSpc>
                <a:spcPct val="100000"/>
              </a:lnSpc>
              <a:spcBef>
                <a:spcPts val="280"/>
              </a:spcBef>
              <a:spcAft>
                <a:spcPts val="0"/>
              </a:spcAft>
              <a:buClr>
                <a:schemeClr val="dk1"/>
              </a:buClr>
              <a:buSzPts val="1400"/>
              <a:buFont typeface="Arial"/>
              <a:buNone/>
            </a:pPr>
            <a:r>
              <a:rPr b="1" i="0" lang="en-US" sz="1400" u="none">
                <a:solidFill>
                  <a:schemeClr val="dk1"/>
                </a:solidFill>
                <a:latin typeface="Courier New"/>
                <a:ea typeface="Courier New"/>
                <a:cs typeface="Courier New"/>
                <a:sym typeface="Courier New"/>
              </a:rPr>
              <a:t>   /* remainder section */ </a:t>
            </a:r>
            <a:endParaRPr/>
          </a:p>
          <a:p>
            <a:pPr indent="0" lvl="0" marL="0" marR="0" rtl="0" algn="l">
              <a:lnSpc>
                <a:spcPct val="100000"/>
              </a:lnSpc>
              <a:spcBef>
                <a:spcPts val="280"/>
              </a:spcBef>
              <a:spcAft>
                <a:spcPts val="0"/>
              </a:spcAft>
              <a:buClr>
                <a:schemeClr val="dk1"/>
              </a:buClr>
              <a:buSzPts val="1400"/>
              <a:buFont typeface="Arial"/>
              <a:buNone/>
            </a:pPr>
            <a:r>
              <a:rPr b="1" i="0" lang="en-US" sz="1400" u="none">
                <a:solidFill>
                  <a:schemeClr val="dk1"/>
                </a:solidFill>
                <a:latin typeface="Courier New"/>
                <a:ea typeface="Courier New"/>
                <a:cs typeface="Courier New"/>
                <a:sym typeface="Courier New"/>
              </a:rPr>
              <a:t>} while (true); </a:t>
            </a:r>
            <a:endParaRPr/>
          </a:p>
        </p:txBody>
      </p:sp>
      <p:sp>
        <p:nvSpPr>
          <p:cNvPr id="1323" name="Google Shape;1323;p142"/>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324" name="Google Shape;1324;p14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325" name="Google Shape;1325;p14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6"/>
          <p:cNvSpPr txBox="1"/>
          <p:nvPr>
            <p:ph type="title"/>
          </p:nvPr>
        </p:nvSpPr>
        <p:spPr>
          <a:xfrm>
            <a:off x="1041400" y="136525"/>
            <a:ext cx="76454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Process Scheduling</a:t>
            </a:r>
            <a:endParaRPr/>
          </a:p>
        </p:txBody>
      </p:sp>
      <p:sp>
        <p:nvSpPr>
          <p:cNvPr id="208" name="Google Shape;208;p26"/>
          <p:cNvSpPr txBox="1"/>
          <p:nvPr>
            <p:ph idx="1" type="body"/>
          </p:nvPr>
        </p:nvSpPr>
        <p:spPr>
          <a:xfrm>
            <a:off x="887412" y="1168400"/>
            <a:ext cx="7943850" cy="39830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Maximize CPU use, quickly switch processes onto CPU for time sharing</a:t>
            </a:r>
            <a:endParaRPr/>
          </a:p>
          <a:p>
            <a:pPr indent="-342900" lvl="0" marL="342900" rtl="0" algn="l">
              <a:lnSpc>
                <a:spcPct val="100000"/>
              </a:lnSpc>
              <a:spcBef>
                <a:spcPts val="480"/>
              </a:spcBef>
              <a:spcAft>
                <a:spcPts val="0"/>
              </a:spcAft>
              <a:buClr>
                <a:srgbClr val="3366FF"/>
              </a:buClr>
              <a:buSzPts val="2400"/>
              <a:buFont typeface="Arial"/>
              <a:buChar char="•"/>
            </a:pPr>
            <a:r>
              <a:rPr b="1" i="0" lang="en-US" sz="2400" u="none">
                <a:solidFill>
                  <a:srgbClr val="3366FF"/>
                </a:solidFill>
                <a:latin typeface="Times New Roman"/>
                <a:ea typeface="Times New Roman"/>
                <a:cs typeface="Times New Roman"/>
                <a:sym typeface="Times New Roman"/>
              </a:rPr>
              <a:t>Process scheduler </a:t>
            </a:r>
            <a:r>
              <a:rPr b="0" i="0" lang="en-US" sz="2400" u="none">
                <a:solidFill>
                  <a:schemeClr val="dk1"/>
                </a:solidFill>
                <a:latin typeface="Times New Roman"/>
                <a:ea typeface="Times New Roman"/>
                <a:cs typeface="Times New Roman"/>
                <a:sym typeface="Times New Roman"/>
              </a:rPr>
              <a:t>selects among available processes for next execution on CPU</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Maintains </a:t>
            </a:r>
            <a:r>
              <a:rPr b="1" i="0" lang="en-US" sz="2400" u="none">
                <a:solidFill>
                  <a:srgbClr val="3366FF"/>
                </a:solidFill>
                <a:latin typeface="Times New Roman"/>
                <a:ea typeface="Times New Roman"/>
                <a:cs typeface="Times New Roman"/>
                <a:sym typeface="Times New Roman"/>
              </a:rPr>
              <a:t>scheduling queues </a:t>
            </a:r>
            <a:r>
              <a:rPr b="0" i="0" lang="en-US" sz="2400" u="none">
                <a:solidFill>
                  <a:schemeClr val="dk1"/>
                </a:solidFill>
                <a:latin typeface="Times New Roman"/>
                <a:ea typeface="Times New Roman"/>
                <a:cs typeface="Times New Roman"/>
                <a:sym typeface="Times New Roman"/>
              </a:rPr>
              <a:t>of processes</a:t>
            </a:r>
            <a:endParaRPr/>
          </a:p>
          <a:p>
            <a:pPr indent="-285750" lvl="1" marL="742950" rtl="0" algn="l">
              <a:lnSpc>
                <a:spcPct val="100000"/>
              </a:lnSpc>
              <a:spcBef>
                <a:spcPts val="480"/>
              </a:spcBef>
              <a:spcAft>
                <a:spcPts val="0"/>
              </a:spcAft>
              <a:buClr>
                <a:srgbClr val="3366FF"/>
              </a:buClr>
              <a:buSzPts val="2400"/>
              <a:buFont typeface="Arial"/>
              <a:buChar char="–"/>
            </a:pPr>
            <a:r>
              <a:rPr b="1" i="0" lang="en-US" sz="2400" u="none">
                <a:solidFill>
                  <a:srgbClr val="3366FF"/>
                </a:solidFill>
                <a:latin typeface="Times New Roman"/>
                <a:ea typeface="Times New Roman"/>
                <a:cs typeface="Times New Roman"/>
                <a:sym typeface="Times New Roman"/>
              </a:rPr>
              <a:t>Job queue </a:t>
            </a:r>
            <a:r>
              <a:rPr b="0" i="0" lang="en-US" sz="2400" u="none">
                <a:solidFill>
                  <a:schemeClr val="dk1"/>
                </a:solidFill>
                <a:latin typeface="Times New Roman"/>
                <a:ea typeface="Times New Roman"/>
                <a:cs typeface="Times New Roman"/>
                <a:sym typeface="Times New Roman"/>
              </a:rPr>
              <a:t>– set of all processes in the system</a:t>
            </a:r>
            <a:endParaRPr/>
          </a:p>
          <a:p>
            <a:pPr indent="-285750" lvl="1" marL="742950" rtl="0" algn="l">
              <a:lnSpc>
                <a:spcPct val="100000"/>
              </a:lnSpc>
              <a:spcBef>
                <a:spcPts val="480"/>
              </a:spcBef>
              <a:spcAft>
                <a:spcPts val="0"/>
              </a:spcAft>
              <a:buClr>
                <a:srgbClr val="3366FF"/>
              </a:buClr>
              <a:buSzPts val="2400"/>
              <a:buFont typeface="Arial"/>
              <a:buChar char="–"/>
            </a:pPr>
            <a:r>
              <a:rPr b="1" i="0" lang="en-US" sz="2400" u="none">
                <a:solidFill>
                  <a:srgbClr val="3366FF"/>
                </a:solidFill>
                <a:latin typeface="Times New Roman"/>
                <a:ea typeface="Times New Roman"/>
                <a:cs typeface="Times New Roman"/>
                <a:sym typeface="Times New Roman"/>
              </a:rPr>
              <a:t>Ready queue </a:t>
            </a:r>
            <a:r>
              <a:rPr b="0" i="0" lang="en-US" sz="2400" u="none">
                <a:solidFill>
                  <a:schemeClr val="dk1"/>
                </a:solidFill>
                <a:latin typeface="Times New Roman"/>
                <a:ea typeface="Times New Roman"/>
                <a:cs typeface="Times New Roman"/>
                <a:sym typeface="Times New Roman"/>
              </a:rPr>
              <a:t>– set of all processes residing in main memory, ready and waiting to execute</a:t>
            </a:r>
            <a:endParaRPr/>
          </a:p>
          <a:p>
            <a:pPr indent="-285750" lvl="1" marL="742950" rtl="0" algn="l">
              <a:lnSpc>
                <a:spcPct val="100000"/>
              </a:lnSpc>
              <a:spcBef>
                <a:spcPts val="480"/>
              </a:spcBef>
              <a:spcAft>
                <a:spcPts val="0"/>
              </a:spcAft>
              <a:buClr>
                <a:srgbClr val="3366FF"/>
              </a:buClr>
              <a:buSzPts val="2400"/>
              <a:buFont typeface="Arial"/>
              <a:buChar char="–"/>
            </a:pPr>
            <a:r>
              <a:rPr b="1" i="0" lang="en-US" sz="2400" u="none">
                <a:solidFill>
                  <a:srgbClr val="3366FF"/>
                </a:solidFill>
                <a:latin typeface="Times New Roman"/>
                <a:ea typeface="Times New Roman"/>
                <a:cs typeface="Times New Roman"/>
                <a:sym typeface="Times New Roman"/>
              </a:rPr>
              <a:t>Device queues </a:t>
            </a:r>
            <a:r>
              <a:rPr b="0" i="0" lang="en-US" sz="2400" u="none">
                <a:solidFill>
                  <a:schemeClr val="dk1"/>
                </a:solidFill>
                <a:latin typeface="Times New Roman"/>
                <a:ea typeface="Times New Roman"/>
                <a:cs typeface="Times New Roman"/>
                <a:sym typeface="Times New Roman"/>
              </a:rPr>
              <a:t>– set of processes waiting for an I/O device</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Processes migrate among the various queues</a:t>
            </a:r>
            <a:endParaRPr/>
          </a:p>
        </p:txBody>
      </p:sp>
      <p:sp>
        <p:nvSpPr>
          <p:cNvPr id="209" name="Google Shape;209;p26"/>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cap="none" strike="noStrike">
                <a:solidFill>
                  <a:srgbClr val="898989"/>
                </a:solidFill>
                <a:latin typeface="Times New Roman"/>
                <a:ea typeface="Times New Roman"/>
                <a:cs typeface="Times New Roman"/>
                <a:sym typeface="Times New Roman"/>
              </a:rPr>
              <a:t>*</a:t>
            </a:r>
            <a:endParaRPr/>
          </a:p>
        </p:txBody>
      </p:sp>
      <p:sp>
        <p:nvSpPr>
          <p:cNvPr id="210" name="Google Shape;210;p2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cap="none" strike="noStrike">
                <a:solidFill>
                  <a:srgbClr val="898989"/>
                </a:solidFill>
                <a:latin typeface="Sigmar One"/>
                <a:ea typeface="Sigmar One"/>
                <a:cs typeface="Sigmar One"/>
                <a:sym typeface="Sigmar One"/>
              </a:rPr>
              <a:t>‹#›</a:t>
            </a:fld>
            <a:endParaRPr/>
          </a:p>
        </p:txBody>
      </p:sp>
      <p:sp>
        <p:nvSpPr>
          <p:cNvPr id="211" name="Google Shape;211;p2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cap="none" strike="noStrik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0" name="Shape 1330"/>
        <p:cNvGrpSpPr/>
        <p:nvPr/>
      </p:nvGrpSpPr>
      <p:grpSpPr>
        <a:xfrm>
          <a:off x="0" y="0"/>
          <a:ext cx="0" cy="0"/>
          <a:chOff x="0" y="0"/>
          <a:chExt cx="0" cy="0"/>
        </a:xfrm>
      </p:grpSpPr>
      <p:sp>
        <p:nvSpPr>
          <p:cNvPr id="1331" name="Google Shape;1331;p143"/>
          <p:cNvSpPr txBox="1"/>
          <p:nvPr>
            <p:ph type="title"/>
          </p:nvPr>
        </p:nvSpPr>
        <p:spPr>
          <a:xfrm>
            <a:off x="457200" y="190500"/>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Mutex Locks</a:t>
            </a:r>
            <a:endParaRPr/>
          </a:p>
        </p:txBody>
      </p:sp>
      <p:sp>
        <p:nvSpPr>
          <p:cNvPr id="1332" name="Google Shape;1332;p143"/>
          <p:cNvSpPr txBox="1"/>
          <p:nvPr>
            <p:ph idx="1" type="body"/>
          </p:nvPr>
        </p:nvSpPr>
        <p:spPr>
          <a:xfrm>
            <a:off x="827087" y="1177925"/>
            <a:ext cx="7859712" cy="5254625"/>
          </a:xfrm>
          <a:prstGeom prst="rect">
            <a:avLst/>
          </a:prstGeom>
          <a:noFill/>
          <a:ln>
            <a:noFill/>
          </a:ln>
        </p:spPr>
        <p:txBody>
          <a:bodyPr anchorCtr="0" anchor="t" bIns="45700" lIns="91425" spcFirstLastPara="1" rIns="91425" wrap="square" tIns="45700">
            <a:noAutofit/>
          </a:bodyPr>
          <a:lstStyle/>
          <a:p>
            <a:pPr indent="-341312" lvl="0" marL="341312" marR="0" rtl="0" algn="l">
              <a:lnSpc>
                <a:spcPct val="90000"/>
              </a:lnSpc>
              <a:spcBef>
                <a:spcPts val="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Previous solutions are complicated and generally inaccessible to application programmers</a:t>
            </a:r>
            <a:endParaRPr/>
          </a:p>
          <a:p>
            <a:pPr indent="-341312" lvl="0" marL="341312" marR="0" rtl="0" algn="l">
              <a:lnSpc>
                <a:spcPct val="90000"/>
              </a:lnSpc>
              <a:spcBef>
                <a:spcPts val="44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OS designers build software tools to solve critical section problem</a:t>
            </a:r>
            <a:endParaRPr/>
          </a:p>
          <a:p>
            <a:pPr indent="-341312" lvl="0" marL="341312" marR="0" rtl="0" algn="l">
              <a:lnSpc>
                <a:spcPct val="90000"/>
              </a:lnSpc>
              <a:spcBef>
                <a:spcPts val="44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Simplest is mutex lock</a:t>
            </a:r>
            <a:endParaRPr/>
          </a:p>
          <a:p>
            <a:pPr indent="-341312" lvl="0" marL="341312" marR="0" rtl="0" algn="l">
              <a:lnSpc>
                <a:spcPct val="90000"/>
              </a:lnSpc>
              <a:spcBef>
                <a:spcPts val="44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Protect a critical section  by first </a:t>
            </a:r>
            <a:r>
              <a:rPr b="1" i="0" lang="en-US" sz="2200" u="none">
                <a:solidFill>
                  <a:schemeClr val="dk1"/>
                </a:solidFill>
                <a:latin typeface="Courier New"/>
                <a:ea typeface="Courier New"/>
                <a:cs typeface="Courier New"/>
                <a:sym typeface="Courier New"/>
              </a:rPr>
              <a:t>acquire()</a:t>
            </a:r>
            <a:r>
              <a:rPr b="0" i="0" lang="en-US" sz="2200" u="none">
                <a:solidFill>
                  <a:schemeClr val="dk1"/>
                </a:solidFill>
                <a:latin typeface="Times New Roman"/>
                <a:ea typeface="Times New Roman"/>
                <a:cs typeface="Times New Roman"/>
                <a:sym typeface="Times New Roman"/>
              </a:rPr>
              <a:t> a lock then </a:t>
            </a:r>
            <a:r>
              <a:rPr b="1" i="0" lang="en-US" sz="2200" u="none">
                <a:solidFill>
                  <a:schemeClr val="dk1"/>
                </a:solidFill>
                <a:latin typeface="Courier New"/>
                <a:ea typeface="Courier New"/>
                <a:cs typeface="Courier New"/>
                <a:sym typeface="Courier New"/>
              </a:rPr>
              <a:t>release()</a:t>
            </a:r>
            <a:r>
              <a:rPr b="0" i="0" lang="en-US" sz="2200" u="none">
                <a:solidFill>
                  <a:schemeClr val="dk1"/>
                </a:solidFill>
                <a:latin typeface="Times New Roman"/>
                <a:ea typeface="Times New Roman"/>
                <a:cs typeface="Times New Roman"/>
                <a:sym typeface="Times New Roman"/>
              </a:rPr>
              <a:t> the lock</a:t>
            </a:r>
            <a:endParaRPr b="0" i="0" sz="2200" u="none">
              <a:solidFill>
                <a:schemeClr val="dk1"/>
              </a:solidFill>
              <a:latin typeface="Times New Roman"/>
              <a:ea typeface="Times New Roman"/>
              <a:cs typeface="Times New Roman"/>
              <a:sym typeface="Times New Roman"/>
            </a:endParaRPr>
          </a:p>
          <a:p>
            <a:pPr indent="-284162" lvl="1" marL="741362" marR="0" rtl="0" algn="l">
              <a:lnSpc>
                <a:spcPct val="90000"/>
              </a:lnSpc>
              <a:spcBef>
                <a:spcPts val="44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Boolean variable indicating if lock is available or not</a:t>
            </a:r>
            <a:endParaRPr b="0" i="0" sz="2200" u="none" cap="none" strike="noStrike">
              <a:solidFill>
                <a:schemeClr val="dk1"/>
              </a:solidFill>
              <a:latin typeface="Times New Roman"/>
              <a:ea typeface="Times New Roman"/>
              <a:cs typeface="Times New Roman"/>
              <a:sym typeface="Times New Roman"/>
            </a:endParaRPr>
          </a:p>
          <a:p>
            <a:pPr indent="-341312" lvl="0" marL="341312" marR="0" rtl="0" algn="l">
              <a:lnSpc>
                <a:spcPct val="90000"/>
              </a:lnSpc>
              <a:spcBef>
                <a:spcPts val="44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Calls to </a:t>
            </a:r>
            <a:r>
              <a:rPr b="1" i="0" lang="en-US" sz="2200" u="none">
                <a:solidFill>
                  <a:schemeClr val="dk1"/>
                </a:solidFill>
                <a:latin typeface="Courier New"/>
                <a:ea typeface="Courier New"/>
                <a:cs typeface="Courier New"/>
                <a:sym typeface="Courier New"/>
              </a:rPr>
              <a:t>acquire()</a:t>
            </a:r>
            <a:r>
              <a:rPr b="0" i="0" lang="en-US" sz="2200" u="none">
                <a:solidFill>
                  <a:schemeClr val="dk1"/>
                </a:solidFill>
                <a:latin typeface="Times New Roman"/>
                <a:ea typeface="Times New Roman"/>
                <a:cs typeface="Times New Roman"/>
                <a:sym typeface="Times New Roman"/>
              </a:rPr>
              <a:t> and </a:t>
            </a:r>
            <a:r>
              <a:rPr b="1" i="0" lang="en-US" sz="2200" u="none">
                <a:solidFill>
                  <a:schemeClr val="dk1"/>
                </a:solidFill>
                <a:latin typeface="Courier New"/>
                <a:ea typeface="Courier New"/>
                <a:cs typeface="Courier New"/>
                <a:sym typeface="Courier New"/>
              </a:rPr>
              <a:t>release()</a:t>
            </a:r>
            <a:r>
              <a:rPr b="0" i="0" lang="en-US" sz="2200" u="none">
                <a:solidFill>
                  <a:schemeClr val="dk1"/>
                </a:solidFill>
                <a:latin typeface="Times New Roman"/>
                <a:ea typeface="Times New Roman"/>
                <a:cs typeface="Times New Roman"/>
                <a:sym typeface="Times New Roman"/>
              </a:rPr>
              <a:t> must be atomic</a:t>
            </a:r>
            <a:endParaRPr/>
          </a:p>
          <a:p>
            <a:pPr indent="-284162" lvl="1" marL="741362" marR="0" rtl="0" algn="l">
              <a:lnSpc>
                <a:spcPct val="90000"/>
              </a:lnSpc>
              <a:spcBef>
                <a:spcPts val="44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Usually implemented via hardware atomic instructions</a:t>
            </a:r>
            <a:endParaRPr b="0" i="0" sz="2200" u="none" cap="none" strike="noStrike">
              <a:solidFill>
                <a:schemeClr val="dk1"/>
              </a:solidFill>
              <a:latin typeface="Times New Roman"/>
              <a:ea typeface="Times New Roman"/>
              <a:cs typeface="Times New Roman"/>
              <a:sym typeface="Times New Roman"/>
            </a:endParaRPr>
          </a:p>
          <a:p>
            <a:pPr indent="-341312" lvl="0" marL="341312" marR="0" rtl="0" algn="l">
              <a:lnSpc>
                <a:spcPct val="90000"/>
              </a:lnSpc>
              <a:spcBef>
                <a:spcPts val="44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But this solution requires </a:t>
            </a:r>
            <a:r>
              <a:rPr b="1" i="0" lang="en-US" sz="2200" u="none">
                <a:solidFill>
                  <a:srgbClr val="3366FF"/>
                </a:solidFill>
                <a:latin typeface="Times New Roman"/>
                <a:ea typeface="Times New Roman"/>
                <a:cs typeface="Times New Roman"/>
                <a:sym typeface="Times New Roman"/>
              </a:rPr>
              <a:t>busy waiting</a:t>
            </a:r>
            <a:endParaRPr/>
          </a:p>
          <a:p>
            <a:pPr indent="-284162" lvl="1" marL="741362" marR="0" rtl="0" algn="l">
              <a:lnSpc>
                <a:spcPct val="90000"/>
              </a:lnSpc>
              <a:spcBef>
                <a:spcPts val="44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This lock therefore called a </a:t>
            </a:r>
            <a:r>
              <a:rPr b="1" i="0" lang="en-US" sz="2200" u="none" cap="none" strike="noStrike">
                <a:solidFill>
                  <a:srgbClr val="3366FF"/>
                </a:solidFill>
                <a:latin typeface="Times New Roman"/>
                <a:ea typeface="Times New Roman"/>
                <a:cs typeface="Times New Roman"/>
                <a:sym typeface="Times New Roman"/>
              </a:rPr>
              <a:t>spinlock</a:t>
            </a:r>
            <a:endParaRPr/>
          </a:p>
          <a:p>
            <a:pPr indent="-203200" lvl="0" marL="342900" marR="0" rtl="0" algn="l">
              <a:spcBef>
                <a:spcPts val="440"/>
              </a:spcBef>
              <a:spcAft>
                <a:spcPts val="0"/>
              </a:spcAft>
              <a:buClr>
                <a:schemeClr val="dk1"/>
              </a:buClr>
              <a:buSzPts val="2200"/>
              <a:buFont typeface="Arial"/>
              <a:buNone/>
            </a:pPr>
            <a:r>
              <a:t/>
            </a:r>
            <a:endParaRPr b="1" i="0" sz="2200" u="none" cap="none" strike="noStrike">
              <a:solidFill>
                <a:srgbClr val="3366FF"/>
              </a:solidFill>
              <a:latin typeface="Times New Roman"/>
              <a:ea typeface="Times New Roman"/>
              <a:cs typeface="Times New Roman"/>
              <a:sym typeface="Times New Roman"/>
            </a:endParaRPr>
          </a:p>
        </p:txBody>
      </p:sp>
      <p:sp>
        <p:nvSpPr>
          <p:cNvPr id="1333" name="Google Shape;1333;p143"/>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334" name="Google Shape;1334;p14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335" name="Google Shape;1335;p14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sp>
        <p:nvSpPr>
          <p:cNvPr id="1340" name="Google Shape;1340;p144"/>
          <p:cNvSpPr txBox="1"/>
          <p:nvPr/>
        </p:nvSpPr>
        <p:spPr>
          <a:xfrm>
            <a:off x="1414462" y="4684712"/>
            <a:ext cx="1587500" cy="377825"/>
          </a:xfrm>
          <a:prstGeom prst="rect">
            <a:avLst/>
          </a:prstGeom>
          <a:solidFill>
            <a:srgbClr val="9BBB59"/>
          </a:solidFill>
          <a:ln cap="flat" cmpd="sng" w="25400">
            <a:solidFill>
              <a:srgbClr val="71893F"/>
            </a:solidFill>
            <a:prstDash val="solid"/>
            <a:miter lim="800000"/>
            <a:headEnd len="sm" w="sm" type="none"/>
            <a:tailEnd len="sm" w="sm" type="none"/>
          </a:ln>
        </p:spPr>
        <p:txBody>
          <a:bodyPr anchorCtr="0" anchor="t" bIns="32000" lIns="64000" spcFirstLastPara="1" rIns="64000" wrap="square" tIns="320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341" name="Google Shape;1341;p144"/>
          <p:cNvSpPr txBox="1"/>
          <p:nvPr/>
        </p:nvSpPr>
        <p:spPr>
          <a:xfrm>
            <a:off x="1401762" y="4030662"/>
            <a:ext cx="1589087" cy="379412"/>
          </a:xfrm>
          <a:prstGeom prst="rect">
            <a:avLst/>
          </a:prstGeom>
          <a:solidFill>
            <a:srgbClr val="9BBB59"/>
          </a:solidFill>
          <a:ln cap="flat" cmpd="sng" w="25400">
            <a:solidFill>
              <a:srgbClr val="71893F"/>
            </a:solidFill>
            <a:prstDash val="solid"/>
            <a:miter lim="800000"/>
            <a:headEnd len="sm" w="sm" type="none"/>
            <a:tailEnd len="sm" w="sm" type="none"/>
          </a:ln>
        </p:spPr>
        <p:txBody>
          <a:bodyPr anchorCtr="0" anchor="t" bIns="32000" lIns="64000" spcFirstLastPara="1" rIns="64000" wrap="square" tIns="320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342" name="Google Shape;1342;p144"/>
          <p:cNvSpPr txBox="1"/>
          <p:nvPr>
            <p:ph type="title"/>
          </p:nvPr>
        </p:nvSpPr>
        <p:spPr>
          <a:xfrm>
            <a:off x="457200" y="161925"/>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acquire() and release()</a:t>
            </a:r>
            <a:endParaRPr/>
          </a:p>
        </p:txBody>
      </p:sp>
      <p:sp>
        <p:nvSpPr>
          <p:cNvPr id="1343" name="Google Shape;1343;p144"/>
          <p:cNvSpPr txBox="1"/>
          <p:nvPr>
            <p:ph idx="1" type="body"/>
          </p:nvPr>
        </p:nvSpPr>
        <p:spPr>
          <a:xfrm>
            <a:off x="882650" y="1169987"/>
            <a:ext cx="7234237" cy="4530725"/>
          </a:xfrm>
          <a:prstGeom prst="rect">
            <a:avLst/>
          </a:prstGeom>
          <a:noFill/>
          <a:ln>
            <a:noFill/>
          </a:ln>
        </p:spPr>
        <p:txBody>
          <a:bodyPr anchorCtr="0" anchor="t" bIns="45700" lIns="91425" spcFirstLastPara="1" rIns="91425" wrap="square" tIns="45700">
            <a:noAutofit/>
          </a:bodyPr>
          <a:lstStyle/>
          <a:p>
            <a:pPr indent="-88900" lvl="0" marL="0" marR="0" rtl="0" algn="l">
              <a:lnSpc>
                <a:spcPct val="100000"/>
              </a:lnSpc>
              <a:spcBef>
                <a:spcPts val="0"/>
              </a:spcBef>
              <a:spcAft>
                <a:spcPts val="0"/>
              </a:spcAft>
              <a:buClr>
                <a:schemeClr val="dk1"/>
              </a:buClr>
              <a:buSzPts val="1400"/>
              <a:buFont typeface="Arial"/>
              <a:buChar char="•"/>
            </a:pPr>
            <a:r>
              <a:rPr b="1" i="0" lang="en-US" sz="1400" u="none">
                <a:solidFill>
                  <a:schemeClr val="dk1"/>
                </a:solidFill>
                <a:latin typeface="Courier New"/>
                <a:ea typeface="Courier New"/>
                <a:cs typeface="Courier New"/>
                <a:sym typeface="Courier New"/>
              </a:rPr>
              <a:t>   </a:t>
            </a:r>
            <a:r>
              <a:rPr b="1" i="0" lang="en-US" sz="1600" u="none">
                <a:solidFill>
                  <a:schemeClr val="dk1"/>
                </a:solidFill>
                <a:latin typeface="Courier New"/>
                <a:ea typeface="Courier New"/>
                <a:cs typeface="Courier New"/>
                <a:sym typeface="Courier New"/>
              </a:rPr>
              <a:t>acquire() {</a:t>
            </a:r>
            <a:br>
              <a:rPr b="1" i="0" lang="en-US" sz="1600" u="none">
                <a:solidFill>
                  <a:schemeClr val="dk1"/>
                </a:solidFill>
                <a:latin typeface="Courier New"/>
                <a:ea typeface="Courier New"/>
                <a:cs typeface="Courier New"/>
                <a:sym typeface="Courier New"/>
              </a:rPr>
            </a:br>
            <a:r>
              <a:rPr b="1" i="0" lang="en-US" sz="1600" u="none">
                <a:solidFill>
                  <a:schemeClr val="dk1"/>
                </a:solidFill>
                <a:latin typeface="Courier New"/>
                <a:ea typeface="Courier New"/>
                <a:cs typeface="Courier New"/>
                <a:sym typeface="Courier New"/>
              </a:rPr>
              <a:t>       while (!available) </a:t>
            </a:r>
            <a:endParaRPr/>
          </a:p>
          <a:p>
            <a:pPr indent="0" lvl="0" marL="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 /* busy wait */ </a:t>
            </a:r>
            <a:endParaRPr/>
          </a:p>
          <a:p>
            <a:pPr indent="0" lvl="0" marL="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available = false;; </a:t>
            </a:r>
            <a:endParaRPr/>
          </a:p>
          <a:p>
            <a:pPr indent="0" lvl="0" marL="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 </a:t>
            </a:r>
            <a:endParaRPr/>
          </a:p>
          <a:p>
            <a:pPr indent="-101600" lvl="0" marL="0" marR="0" rtl="0" algn="l">
              <a:lnSpc>
                <a:spcPct val="100000"/>
              </a:lnSpc>
              <a:spcBef>
                <a:spcPts val="320"/>
              </a:spcBef>
              <a:spcAft>
                <a:spcPts val="0"/>
              </a:spcAft>
              <a:buClr>
                <a:schemeClr val="dk1"/>
              </a:buClr>
              <a:buSzPts val="1600"/>
              <a:buFont typeface="Arial"/>
              <a:buChar char="•"/>
            </a:pPr>
            <a:r>
              <a:rPr b="1" i="0" lang="en-US" sz="1600" u="none">
                <a:solidFill>
                  <a:schemeClr val="dk1"/>
                </a:solidFill>
                <a:latin typeface="Courier New"/>
                <a:ea typeface="Courier New"/>
                <a:cs typeface="Courier New"/>
                <a:sym typeface="Courier New"/>
              </a:rPr>
              <a:t>   release() { </a:t>
            </a:r>
            <a:endParaRPr/>
          </a:p>
          <a:p>
            <a:pPr indent="0" lvl="0" marL="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available = true; </a:t>
            </a:r>
            <a:endParaRPr/>
          </a:p>
          <a:p>
            <a:pPr indent="0" lvl="0" marL="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 </a:t>
            </a:r>
            <a:endParaRPr/>
          </a:p>
          <a:p>
            <a:pPr indent="-101600" lvl="0" marL="0" marR="0" rtl="0" algn="l">
              <a:lnSpc>
                <a:spcPct val="100000"/>
              </a:lnSpc>
              <a:spcBef>
                <a:spcPts val="320"/>
              </a:spcBef>
              <a:spcAft>
                <a:spcPts val="0"/>
              </a:spcAft>
              <a:buClr>
                <a:schemeClr val="dk1"/>
              </a:buClr>
              <a:buSzPts val="1600"/>
              <a:buFont typeface="Arial"/>
              <a:buChar char="•"/>
            </a:pPr>
            <a:r>
              <a:rPr b="1" i="0" lang="en-US" sz="1600" u="none">
                <a:solidFill>
                  <a:schemeClr val="dk1"/>
                </a:solidFill>
                <a:latin typeface="Courier New"/>
                <a:ea typeface="Courier New"/>
                <a:cs typeface="Courier New"/>
                <a:sym typeface="Courier New"/>
              </a:rPr>
              <a:t>   do { </a:t>
            </a:r>
            <a:endParaRPr/>
          </a:p>
          <a:p>
            <a:pPr indent="0" lvl="0" marL="0" marR="0" rtl="0" algn="l">
              <a:lnSpc>
                <a:spcPct val="100000"/>
              </a:lnSpc>
              <a:spcBef>
                <a:spcPts val="320"/>
              </a:spcBef>
              <a:spcAft>
                <a:spcPts val="0"/>
              </a:spcAft>
              <a:buClr>
                <a:schemeClr val="dk1"/>
              </a:buClr>
              <a:buSzPts val="1600"/>
              <a:buFont typeface="Arial"/>
              <a:buNone/>
            </a:pPr>
            <a:r>
              <a:rPr b="1" i="1" lang="en-US" sz="1600" u="none">
                <a:solidFill>
                  <a:schemeClr val="dk1"/>
                </a:solidFill>
                <a:latin typeface="Courier New"/>
                <a:ea typeface="Courier New"/>
                <a:cs typeface="Courier New"/>
                <a:sym typeface="Courier New"/>
              </a:rPr>
              <a:t>    acquire lock</a:t>
            </a:r>
            <a:endParaRPr/>
          </a:p>
          <a:p>
            <a:pPr indent="0" lvl="0" marL="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critical section</a:t>
            </a:r>
            <a:endParaRPr/>
          </a:p>
          <a:p>
            <a:pPr indent="0" lvl="0" marL="0" marR="0" rtl="0" algn="l">
              <a:lnSpc>
                <a:spcPct val="100000"/>
              </a:lnSpc>
              <a:spcBef>
                <a:spcPts val="320"/>
              </a:spcBef>
              <a:spcAft>
                <a:spcPts val="0"/>
              </a:spcAft>
              <a:buClr>
                <a:schemeClr val="dk1"/>
              </a:buClr>
              <a:buSzPts val="1600"/>
              <a:buFont typeface="Arial"/>
              <a:buNone/>
            </a:pPr>
            <a:r>
              <a:rPr b="1" i="1" lang="en-US" sz="1600" u="none">
                <a:solidFill>
                  <a:schemeClr val="dk1"/>
                </a:solidFill>
                <a:latin typeface="Courier New"/>
                <a:ea typeface="Courier New"/>
                <a:cs typeface="Courier New"/>
                <a:sym typeface="Courier New"/>
              </a:rPr>
              <a:t>    release lock </a:t>
            </a:r>
            <a:endParaRPr/>
          </a:p>
          <a:p>
            <a:pPr indent="0" lvl="0" marL="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remainder section </a:t>
            </a:r>
            <a:endParaRPr/>
          </a:p>
          <a:p>
            <a:pPr indent="0" lvl="0" marL="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 while (true); </a:t>
            </a:r>
            <a:endParaRPr/>
          </a:p>
          <a:p>
            <a:pPr indent="0" lvl="0" marL="0" marR="0" rtl="0" algn="l">
              <a:lnSpc>
                <a:spcPct val="100000"/>
              </a:lnSpc>
              <a:spcBef>
                <a:spcPts val="280"/>
              </a:spcBef>
              <a:spcAft>
                <a:spcPts val="0"/>
              </a:spcAft>
              <a:buClr>
                <a:schemeClr val="dk1"/>
              </a:buClr>
              <a:buSzPts val="1400"/>
              <a:buFont typeface="Arial"/>
              <a:buNone/>
            </a:pPr>
            <a:r>
              <a:t/>
            </a:r>
            <a:endParaRPr b="1" i="0" sz="1400" u="none">
              <a:solidFill>
                <a:schemeClr val="dk1"/>
              </a:solidFill>
              <a:latin typeface="Courier New"/>
              <a:ea typeface="Courier New"/>
              <a:cs typeface="Courier New"/>
              <a:sym typeface="Courier New"/>
            </a:endParaRPr>
          </a:p>
          <a:p>
            <a:pPr indent="-254000" lvl="0" marL="342900" marR="0" rtl="0" algn="l">
              <a:spcBef>
                <a:spcPts val="280"/>
              </a:spcBef>
              <a:spcAft>
                <a:spcPts val="0"/>
              </a:spcAft>
              <a:buClr>
                <a:schemeClr val="dk1"/>
              </a:buClr>
              <a:buSzPts val="1400"/>
              <a:buFont typeface="Arial"/>
              <a:buNone/>
            </a:pPr>
            <a:r>
              <a:t/>
            </a:r>
            <a:endParaRPr b="1" i="0" sz="1400" u="none">
              <a:solidFill>
                <a:schemeClr val="dk1"/>
              </a:solidFill>
              <a:latin typeface="Courier New"/>
              <a:ea typeface="Courier New"/>
              <a:cs typeface="Courier New"/>
              <a:sym typeface="Courier New"/>
            </a:endParaRPr>
          </a:p>
        </p:txBody>
      </p:sp>
      <p:sp>
        <p:nvSpPr>
          <p:cNvPr id="1344" name="Google Shape;1344;p144"/>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345" name="Google Shape;1345;p14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346" name="Google Shape;1346;p14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1" name="Shape 1351"/>
        <p:cNvGrpSpPr/>
        <p:nvPr/>
      </p:nvGrpSpPr>
      <p:grpSpPr>
        <a:xfrm>
          <a:off x="0" y="0"/>
          <a:ext cx="0" cy="0"/>
          <a:chOff x="0" y="0"/>
          <a:chExt cx="0" cy="0"/>
        </a:xfrm>
      </p:grpSpPr>
      <p:sp>
        <p:nvSpPr>
          <p:cNvPr id="1352" name="Google Shape;1352;p145"/>
          <p:cNvSpPr txBox="1"/>
          <p:nvPr>
            <p:ph type="title"/>
          </p:nvPr>
        </p:nvSpPr>
        <p:spPr>
          <a:xfrm>
            <a:off x="457200" y="147637"/>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Semaphore</a:t>
            </a:r>
            <a:endParaRPr/>
          </a:p>
        </p:txBody>
      </p:sp>
      <p:sp>
        <p:nvSpPr>
          <p:cNvPr id="1353" name="Google Shape;1353;p145"/>
          <p:cNvSpPr txBox="1"/>
          <p:nvPr>
            <p:ph idx="1" type="body"/>
          </p:nvPr>
        </p:nvSpPr>
        <p:spPr>
          <a:xfrm>
            <a:off x="827087" y="1163637"/>
            <a:ext cx="7921625" cy="52546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600"/>
              <a:buFont typeface="Arial"/>
              <a:buChar char="•"/>
            </a:pPr>
            <a:r>
              <a:rPr b="0" i="0" lang="en-US" sz="1600" u="none">
                <a:solidFill>
                  <a:schemeClr val="dk1"/>
                </a:solidFill>
                <a:latin typeface="Times New Roman"/>
                <a:ea typeface="Times New Roman"/>
                <a:cs typeface="Times New Roman"/>
                <a:sym typeface="Times New Roman"/>
              </a:rPr>
              <a:t>Synchronization tool that provides more sophisticated ways (than Mutex locks)  for process to synchronize their activities.</a:t>
            </a:r>
            <a:endParaRPr b="0" i="1" sz="1600" u="none">
              <a:solidFill>
                <a:schemeClr val="dk2"/>
              </a:solidFill>
              <a:latin typeface="Times New Roman"/>
              <a:ea typeface="Times New Roman"/>
              <a:cs typeface="Times New Roman"/>
              <a:sym typeface="Times New Roman"/>
            </a:endParaRPr>
          </a:p>
          <a:p>
            <a:pPr indent="-342900" lvl="0" marL="342900" marR="0" rtl="0" algn="l">
              <a:lnSpc>
                <a:spcPct val="90000"/>
              </a:lnSpc>
              <a:spcBef>
                <a:spcPts val="320"/>
              </a:spcBef>
              <a:spcAft>
                <a:spcPts val="0"/>
              </a:spcAft>
              <a:buClr>
                <a:schemeClr val="dk1"/>
              </a:buClr>
              <a:buSzPts val="1600"/>
              <a:buFont typeface="Arial"/>
              <a:buChar char="•"/>
            </a:pPr>
            <a:r>
              <a:rPr b="0" i="0" lang="en-US" sz="1600" u="none">
                <a:solidFill>
                  <a:schemeClr val="dk1"/>
                </a:solidFill>
                <a:latin typeface="Times New Roman"/>
                <a:ea typeface="Times New Roman"/>
                <a:cs typeface="Times New Roman"/>
                <a:sym typeface="Times New Roman"/>
              </a:rPr>
              <a:t>Semaphore </a:t>
            </a:r>
            <a:r>
              <a:rPr b="1" i="1" lang="en-US" sz="1600" u="none">
                <a:solidFill>
                  <a:schemeClr val="dk1"/>
                </a:solidFill>
                <a:latin typeface="Times New Roman"/>
                <a:ea typeface="Times New Roman"/>
                <a:cs typeface="Times New Roman"/>
                <a:sym typeface="Times New Roman"/>
              </a:rPr>
              <a:t>S</a:t>
            </a:r>
            <a:r>
              <a:rPr b="0" i="0" lang="en-US" sz="1600" u="none">
                <a:solidFill>
                  <a:schemeClr val="dk1"/>
                </a:solidFill>
                <a:latin typeface="Times New Roman"/>
                <a:ea typeface="Times New Roman"/>
                <a:cs typeface="Times New Roman"/>
                <a:sym typeface="Times New Roman"/>
              </a:rPr>
              <a:t> – integer variable</a:t>
            </a:r>
            <a:endParaRPr/>
          </a:p>
          <a:p>
            <a:pPr indent="-342900" lvl="0" marL="342900" marR="0" rtl="0" algn="l">
              <a:lnSpc>
                <a:spcPct val="90000"/>
              </a:lnSpc>
              <a:spcBef>
                <a:spcPts val="320"/>
              </a:spcBef>
              <a:spcAft>
                <a:spcPts val="0"/>
              </a:spcAft>
              <a:buClr>
                <a:schemeClr val="dk1"/>
              </a:buClr>
              <a:buSzPts val="1600"/>
              <a:buFont typeface="Arial"/>
              <a:buChar char="•"/>
            </a:pPr>
            <a:r>
              <a:rPr b="0" i="0" lang="en-US" sz="1600" u="none">
                <a:solidFill>
                  <a:schemeClr val="dk1"/>
                </a:solidFill>
                <a:latin typeface="Times New Roman"/>
                <a:ea typeface="Times New Roman"/>
                <a:cs typeface="Times New Roman"/>
                <a:sym typeface="Times New Roman"/>
              </a:rPr>
              <a:t>Can only be accessed via two indivisible (atomic) operations</a:t>
            </a:r>
            <a:endParaRPr/>
          </a:p>
          <a:p>
            <a:pPr indent="-285750" lvl="1" marL="742950" marR="0" rtl="0" algn="l">
              <a:lnSpc>
                <a:spcPct val="90000"/>
              </a:lnSpc>
              <a:spcBef>
                <a:spcPts val="480"/>
              </a:spcBef>
              <a:spcAft>
                <a:spcPts val="0"/>
              </a:spcAft>
              <a:buClr>
                <a:srgbClr val="000000"/>
              </a:buClr>
              <a:buSzPts val="2400"/>
              <a:buFont typeface="Arial"/>
              <a:buChar char="–"/>
            </a:pPr>
            <a:r>
              <a:rPr b="1" i="0" lang="en-US" sz="2400" u="none" cap="none" strike="noStrike">
                <a:solidFill>
                  <a:srgbClr val="000000"/>
                </a:solidFill>
                <a:latin typeface="Courier New"/>
                <a:ea typeface="Courier New"/>
                <a:cs typeface="Courier New"/>
                <a:sym typeface="Courier New"/>
              </a:rPr>
              <a:t>wait()</a:t>
            </a:r>
            <a:r>
              <a:rPr b="0" i="0" lang="en-US" sz="2400" u="none" cap="none" strike="noStrike">
                <a:solidFill>
                  <a:srgbClr val="000000"/>
                </a:solidFill>
                <a:latin typeface="Times New Roman"/>
                <a:ea typeface="Times New Roman"/>
                <a:cs typeface="Times New Roman"/>
                <a:sym typeface="Times New Roman"/>
              </a:rPr>
              <a:t> </a:t>
            </a:r>
            <a:r>
              <a:rPr b="0" i="0" lang="en-US" sz="1600" u="none" cap="none" strike="noStrike">
                <a:solidFill>
                  <a:srgbClr val="000000"/>
                </a:solidFill>
                <a:latin typeface="Times New Roman"/>
                <a:ea typeface="Times New Roman"/>
                <a:cs typeface="Times New Roman"/>
                <a:sym typeface="Times New Roman"/>
              </a:rPr>
              <a:t>and </a:t>
            </a:r>
            <a:r>
              <a:rPr b="1" i="0" lang="en-US" sz="2400" u="none" cap="none" strike="noStrike">
                <a:solidFill>
                  <a:srgbClr val="000000"/>
                </a:solidFill>
                <a:latin typeface="Courier New"/>
                <a:ea typeface="Courier New"/>
                <a:cs typeface="Courier New"/>
                <a:sym typeface="Courier New"/>
              </a:rPr>
              <a:t>signal()</a:t>
            </a:r>
            <a:endParaRPr/>
          </a:p>
          <a:p>
            <a:pPr indent="-228600" lvl="2" marL="1143000" marR="0" rtl="0" algn="l">
              <a:lnSpc>
                <a:spcPct val="90000"/>
              </a:lnSpc>
              <a:spcBef>
                <a:spcPts val="48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Originally called </a:t>
            </a:r>
            <a:r>
              <a:rPr b="1" i="0" lang="en-US" sz="2400" u="none" cap="none" strike="noStrike">
                <a:solidFill>
                  <a:srgbClr val="000000"/>
                </a:solidFill>
                <a:latin typeface="Courier New"/>
                <a:ea typeface="Courier New"/>
                <a:cs typeface="Courier New"/>
                <a:sym typeface="Courier New"/>
              </a:rPr>
              <a:t>P()</a:t>
            </a:r>
            <a:r>
              <a:rPr b="0" i="0" lang="en-US" sz="2400" u="none" cap="none" strike="noStrike">
                <a:solidFill>
                  <a:schemeClr val="dk1"/>
                </a:solidFill>
                <a:latin typeface="Times New Roman"/>
                <a:ea typeface="Times New Roman"/>
                <a:cs typeface="Times New Roman"/>
                <a:sym typeface="Times New Roman"/>
              </a:rPr>
              <a:t> </a:t>
            </a:r>
            <a:r>
              <a:rPr b="0" i="0" lang="en-US" sz="1600" u="none" cap="none" strike="noStrike">
                <a:solidFill>
                  <a:schemeClr val="dk1"/>
                </a:solidFill>
                <a:latin typeface="Times New Roman"/>
                <a:ea typeface="Times New Roman"/>
                <a:cs typeface="Times New Roman"/>
                <a:sym typeface="Times New Roman"/>
              </a:rPr>
              <a:t>and </a:t>
            </a:r>
            <a:r>
              <a:rPr b="1" i="0" lang="en-US" sz="2400" u="none" cap="none" strike="noStrike">
                <a:solidFill>
                  <a:srgbClr val="000000"/>
                </a:solidFill>
                <a:latin typeface="Courier New"/>
                <a:ea typeface="Courier New"/>
                <a:cs typeface="Courier New"/>
                <a:sym typeface="Courier New"/>
              </a:rPr>
              <a:t>V()</a:t>
            </a:r>
            <a:endParaRPr/>
          </a:p>
          <a:p>
            <a:pPr indent="-342900" lvl="0" marL="342900" marR="0" rtl="0" algn="l">
              <a:lnSpc>
                <a:spcPct val="90000"/>
              </a:lnSpc>
              <a:spcBef>
                <a:spcPts val="480"/>
              </a:spcBef>
              <a:spcAft>
                <a:spcPts val="0"/>
              </a:spcAft>
              <a:buClr>
                <a:schemeClr val="dk1"/>
              </a:buClr>
              <a:buSzPts val="1600"/>
              <a:buFont typeface="Arial"/>
              <a:buChar char="•"/>
            </a:pPr>
            <a:r>
              <a:rPr b="0" i="0" lang="en-US" sz="1600" u="none">
                <a:solidFill>
                  <a:schemeClr val="dk1"/>
                </a:solidFill>
                <a:latin typeface="Times New Roman"/>
                <a:ea typeface="Times New Roman"/>
                <a:cs typeface="Times New Roman"/>
                <a:sym typeface="Times New Roman"/>
              </a:rPr>
              <a:t>Definition of  the </a:t>
            </a:r>
            <a:r>
              <a:rPr b="1" i="0" lang="en-US" sz="2400" u="none">
                <a:solidFill>
                  <a:srgbClr val="000000"/>
                </a:solidFill>
                <a:latin typeface="Courier New"/>
                <a:ea typeface="Courier New"/>
                <a:cs typeface="Courier New"/>
                <a:sym typeface="Courier New"/>
              </a:rPr>
              <a:t>wait() operation</a:t>
            </a:r>
            <a:endParaRPr/>
          </a:p>
          <a:p>
            <a:pPr indent="-285750" lvl="1" marL="742950" marR="0" rtl="0" algn="l">
              <a:lnSpc>
                <a:spcPct val="90000"/>
              </a:lnSpc>
              <a:spcBef>
                <a:spcPts val="480"/>
              </a:spcBef>
              <a:spcAft>
                <a:spcPts val="0"/>
              </a:spcAft>
              <a:buClr>
                <a:schemeClr val="dk1"/>
              </a:buClr>
              <a:buSzPts val="2400"/>
              <a:buFont typeface="Arial"/>
              <a:buNone/>
            </a:pPr>
            <a:r>
              <a:rPr b="1" i="0" lang="en-US" sz="2400" u="none" cap="none" strike="noStrike">
                <a:solidFill>
                  <a:schemeClr val="dk1"/>
                </a:solidFill>
                <a:latin typeface="Courier New"/>
                <a:ea typeface="Courier New"/>
                <a:cs typeface="Courier New"/>
                <a:sym typeface="Courier New"/>
              </a:rPr>
              <a:t>wait(S)</a:t>
            </a:r>
            <a:r>
              <a:rPr b="1" i="0" lang="en-US" sz="1600" u="none" cap="none" strike="noStrike">
                <a:solidFill>
                  <a:schemeClr val="dk1"/>
                </a:solidFill>
                <a:latin typeface="Courier New"/>
                <a:ea typeface="Courier New"/>
                <a:cs typeface="Courier New"/>
                <a:sym typeface="Courier New"/>
              </a:rPr>
              <a:t> { </a:t>
            </a:r>
            <a:endParaRPr/>
          </a:p>
          <a:p>
            <a:pPr indent="-285750" lvl="1" marL="742950" marR="0" rtl="0" algn="l">
              <a:lnSpc>
                <a:spcPct val="90000"/>
              </a:lnSpc>
              <a:spcBef>
                <a:spcPts val="320"/>
              </a:spcBef>
              <a:spcAft>
                <a:spcPts val="0"/>
              </a:spcAft>
              <a:buClr>
                <a:schemeClr val="dk1"/>
              </a:buClr>
              <a:buSzPts val="1600"/>
              <a:buFont typeface="Arial"/>
              <a:buNone/>
            </a:pPr>
            <a:r>
              <a:rPr b="1" i="0" lang="en-US" sz="1600" u="none" cap="none" strike="noStrike">
                <a:solidFill>
                  <a:schemeClr val="dk1"/>
                </a:solidFill>
                <a:latin typeface="Courier New"/>
                <a:ea typeface="Courier New"/>
                <a:cs typeface="Courier New"/>
                <a:sym typeface="Courier New"/>
              </a:rPr>
              <a:t>    while (S &lt;= 0)</a:t>
            </a:r>
            <a:endParaRPr/>
          </a:p>
          <a:p>
            <a:pPr indent="-285750" lvl="1" marL="742950" marR="0" rtl="0" algn="l">
              <a:lnSpc>
                <a:spcPct val="90000"/>
              </a:lnSpc>
              <a:spcBef>
                <a:spcPts val="320"/>
              </a:spcBef>
              <a:spcAft>
                <a:spcPts val="0"/>
              </a:spcAft>
              <a:buClr>
                <a:schemeClr val="dk1"/>
              </a:buClr>
              <a:buSzPts val="1600"/>
              <a:buFont typeface="Arial"/>
              <a:buNone/>
            </a:pPr>
            <a:r>
              <a:rPr b="1" i="0" lang="en-US" sz="1600" u="none" cap="none" strike="noStrike">
                <a:solidFill>
                  <a:schemeClr val="dk1"/>
                </a:solidFill>
                <a:latin typeface="Courier New"/>
                <a:ea typeface="Courier New"/>
                <a:cs typeface="Courier New"/>
                <a:sym typeface="Courier New"/>
              </a:rPr>
              <a:t>       ; // busy wait</a:t>
            </a:r>
            <a:endParaRPr/>
          </a:p>
          <a:p>
            <a:pPr indent="-285750" lvl="1" marL="742950" marR="0" rtl="0" algn="l">
              <a:lnSpc>
                <a:spcPct val="90000"/>
              </a:lnSpc>
              <a:spcBef>
                <a:spcPts val="320"/>
              </a:spcBef>
              <a:spcAft>
                <a:spcPts val="0"/>
              </a:spcAft>
              <a:buClr>
                <a:schemeClr val="dk1"/>
              </a:buClr>
              <a:buSzPts val="1600"/>
              <a:buFont typeface="Arial"/>
              <a:buNone/>
            </a:pPr>
            <a:r>
              <a:rPr b="1" i="0" lang="en-US" sz="1600" u="none" cap="none" strike="noStrike">
                <a:solidFill>
                  <a:schemeClr val="dk1"/>
                </a:solidFill>
                <a:latin typeface="Courier New"/>
                <a:ea typeface="Courier New"/>
                <a:cs typeface="Courier New"/>
                <a:sym typeface="Courier New"/>
              </a:rPr>
              <a:t>    S--;</a:t>
            </a:r>
            <a:endParaRPr/>
          </a:p>
          <a:p>
            <a:pPr indent="-285750" lvl="1" marL="742950" marR="0" rtl="0" algn="l">
              <a:lnSpc>
                <a:spcPct val="90000"/>
              </a:lnSpc>
              <a:spcBef>
                <a:spcPts val="320"/>
              </a:spcBef>
              <a:spcAft>
                <a:spcPts val="0"/>
              </a:spcAft>
              <a:buClr>
                <a:schemeClr val="dk1"/>
              </a:buClr>
              <a:buSzPts val="1600"/>
              <a:buFont typeface="Arial"/>
              <a:buNone/>
            </a:pPr>
            <a:r>
              <a:rPr b="1" i="0" lang="en-US" sz="1600" u="none" cap="none" strike="noStrike">
                <a:solidFill>
                  <a:schemeClr val="dk1"/>
                </a:solidFill>
                <a:latin typeface="Courier New"/>
                <a:ea typeface="Courier New"/>
                <a:cs typeface="Courier New"/>
                <a:sym typeface="Courier New"/>
              </a:rPr>
              <a:t>}</a:t>
            </a:r>
            <a:endParaRPr/>
          </a:p>
          <a:p>
            <a:pPr indent="-342900" lvl="0" marL="342900" marR="0" rtl="0" algn="l">
              <a:lnSpc>
                <a:spcPct val="90000"/>
              </a:lnSpc>
              <a:spcBef>
                <a:spcPts val="480"/>
              </a:spcBef>
              <a:spcAft>
                <a:spcPts val="0"/>
              </a:spcAft>
              <a:buClr>
                <a:schemeClr val="dk1"/>
              </a:buClr>
              <a:buSzPts val="1600"/>
              <a:buFont typeface="Arial"/>
              <a:buChar char="•"/>
            </a:pPr>
            <a:r>
              <a:rPr b="0" i="0" lang="en-US" sz="1600" u="none">
                <a:solidFill>
                  <a:schemeClr val="dk1"/>
                </a:solidFill>
                <a:latin typeface="Times New Roman"/>
                <a:ea typeface="Times New Roman"/>
                <a:cs typeface="Times New Roman"/>
                <a:sym typeface="Times New Roman"/>
              </a:rPr>
              <a:t>Definition of  the </a:t>
            </a:r>
            <a:r>
              <a:rPr b="1" i="0" lang="en-US" sz="2400" u="none">
                <a:solidFill>
                  <a:srgbClr val="000000"/>
                </a:solidFill>
                <a:latin typeface="Courier New"/>
                <a:ea typeface="Courier New"/>
                <a:cs typeface="Courier New"/>
                <a:sym typeface="Courier New"/>
              </a:rPr>
              <a:t>signal() operation</a:t>
            </a:r>
            <a:endParaRPr b="1" i="0" sz="1600" u="none">
              <a:solidFill>
                <a:schemeClr val="dk1"/>
              </a:solidFill>
              <a:latin typeface="Courier New"/>
              <a:ea typeface="Courier New"/>
              <a:cs typeface="Courier New"/>
              <a:sym typeface="Courier New"/>
            </a:endParaRPr>
          </a:p>
          <a:p>
            <a:pPr indent="-285750" lvl="1" marL="742950" marR="0" rtl="0" algn="l">
              <a:lnSpc>
                <a:spcPct val="90000"/>
              </a:lnSpc>
              <a:spcBef>
                <a:spcPts val="480"/>
              </a:spcBef>
              <a:spcAft>
                <a:spcPts val="0"/>
              </a:spcAft>
              <a:buClr>
                <a:schemeClr val="dk1"/>
              </a:buClr>
              <a:buSzPts val="2400"/>
              <a:buFont typeface="Arial"/>
              <a:buNone/>
            </a:pPr>
            <a:r>
              <a:rPr b="1" i="0" lang="en-US" sz="2400" u="none" cap="none" strike="noStrike">
                <a:solidFill>
                  <a:schemeClr val="dk1"/>
                </a:solidFill>
                <a:latin typeface="Courier New"/>
                <a:ea typeface="Courier New"/>
                <a:cs typeface="Courier New"/>
                <a:sym typeface="Courier New"/>
              </a:rPr>
              <a:t>signal(S)</a:t>
            </a:r>
            <a:r>
              <a:rPr b="1" i="0" lang="en-US" sz="1600" u="none" cap="none" strike="noStrike">
                <a:solidFill>
                  <a:schemeClr val="dk1"/>
                </a:solidFill>
                <a:latin typeface="Courier New"/>
                <a:ea typeface="Courier New"/>
                <a:cs typeface="Courier New"/>
                <a:sym typeface="Courier New"/>
              </a:rPr>
              <a:t> { </a:t>
            </a:r>
            <a:endParaRPr/>
          </a:p>
          <a:p>
            <a:pPr indent="-285750" lvl="1" marL="742950" marR="0" rtl="0" algn="l">
              <a:lnSpc>
                <a:spcPct val="90000"/>
              </a:lnSpc>
              <a:spcBef>
                <a:spcPts val="320"/>
              </a:spcBef>
              <a:spcAft>
                <a:spcPts val="0"/>
              </a:spcAft>
              <a:buClr>
                <a:schemeClr val="dk1"/>
              </a:buClr>
              <a:buSzPts val="1600"/>
              <a:buFont typeface="Arial"/>
              <a:buNone/>
            </a:pPr>
            <a:r>
              <a:rPr b="1" i="0" lang="en-US" sz="1600" u="none" cap="none" strike="noStrike">
                <a:solidFill>
                  <a:schemeClr val="dk1"/>
                </a:solidFill>
                <a:latin typeface="Courier New"/>
                <a:ea typeface="Courier New"/>
                <a:cs typeface="Courier New"/>
                <a:sym typeface="Courier New"/>
              </a:rPr>
              <a:t>    S++;</a:t>
            </a:r>
            <a:endParaRPr/>
          </a:p>
          <a:p>
            <a:pPr indent="-285750" lvl="1" marL="742950" marR="0" rtl="0" algn="l">
              <a:lnSpc>
                <a:spcPct val="90000"/>
              </a:lnSpc>
              <a:spcBef>
                <a:spcPts val="320"/>
              </a:spcBef>
              <a:spcAft>
                <a:spcPts val="0"/>
              </a:spcAft>
              <a:buClr>
                <a:schemeClr val="dk1"/>
              </a:buClr>
              <a:buSzPts val="1600"/>
              <a:buFont typeface="Arial"/>
              <a:buNone/>
            </a:pPr>
            <a:r>
              <a:rPr b="1" i="0" lang="en-US" sz="1600" u="none" cap="none" strike="noStrike">
                <a:solidFill>
                  <a:schemeClr val="dk1"/>
                </a:solidFill>
                <a:latin typeface="Courier New"/>
                <a:ea typeface="Courier New"/>
                <a:cs typeface="Courier New"/>
                <a:sym typeface="Courier New"/>
              </a:rPr>
              <a:t>}</a:t>
            </a:r>
            <a:endParaRPr/>
          </a:p>
        </p:txBody>
      </p:sp>
      <p:sp>
        <p:nvSpPr>
          <p:cNvPr id="1354" name="Google Shape;1354;p145"/>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355" name="Google Shape;1355;p14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356" name="Google Shape;1356;p145"/>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1" name="Shape 1361"/>
        <p:cNvGrpSpPr/>
        <p:nvPr/>
      </p:nvGrpSpPr>
      <p:grpSpPr>
        <a:xfrm>
          <a:off x="0" y="0"/>
          <a:ext cx="0" cy="0"/>
          <a:chOff x="0" y="0"/>
          <a:chExt cx="0" cy="0"/>
        </a:xfrm>
      </p:grpSpPr>
      <p:sp>
        <p:nvSpPr>
          <p:cNvPr id="1362" name="Google Shape;1362;p146"/>
          <p:cNvSpPr txBox="1"/>
          <p:nvPr>
            <p:ph type="title"/>
          </p:nvPr>
        </p:nvSpPr>
        <p:spPr>
          <a:xfrm>
            <a:off x="561975" y="288925"/>
            <a:ext cx="85344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Semaphore Usage</a:t>
            </a:r>
            <a:endParaRPr/>
          </a:p>
        </p:txBody>
      </p:sp>
      <p:sp>
        <p:nvSpPr>
          <p:cNvPr id="1363" name="Google Shape;1363;p146"/>
          <p:cNvSpPr txBox="1"/>
          <p:nvPr>
            <p:ph idx="1" type="body"/>
          </p:nvPr>
        </p:nvSpPr>
        <p:spPr>
          <a:xfrm>
            <a:off x="844550" y="1093787"/>
            <a:ext cx="719455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3366FF"/>
              </a:buClr>
              <a:buSzPts val="1600"/>
              <a:buFont typeface="Arial"/>
              <a:buChar char="•"/>
            </a:pPr>
            <a:r>
              <a:rPr b="1" i="0" lang="en-US" sz="1600" u="none">
                <a:solidFill>
                  <a:srgbClr val="3366FF"/>
                </a:solidFill>
                <a:latin typeface="Times New Roman"/>
                <a:ea typeface="Times New Roman"/>
                <a:cs typeface="Times New Roman"/>
                <a:sym typeface="Times New Roman"/>
              </a:rPr>
              <a:t>Counting semaphore </a:t>
            </a:r>
            <a:r>
              <a:rPr b="0" i="0" lang="en-US" sz="1600" u="none">
                <a:solidFill>
                  <a:schemeClr val="dk1"/>
                </a:solidFill>
                <a:latin typeface="Times New Roman"/>
                <a:ea typeface="Times New Roman"/>
                <a:cs typeface="Times New Roman"/>
                <a:sym typeface="Times New Roman"/>
              </a:rPr>
              <a:t>– integer value can range over an unrestricted domain</a:t>
            </a:r>
            <a:endParaRPr/>
          </a:p>
          <a:p>
            <a:pPr indent="-342900" lvl="0" marL="342900" marR="0" rtl="0" algn="l">
              <a:lnSpc>
                <a:spcPct val="100000"/>
              </a:lnSpc>
              <a:spcBef>
                <a:spcPts val="320"/>
              </a:spcBef>
              <a:spcAft>
                <a:spcPts val="0"/>
              </a:spcAft>
              <a:buClr>
                <a:srgbClr val="3366FF"/>
              </a:buClr>
              <a:buSzPts val="1600"/>
              <a:buFont typeface="Arial"/>
              <a:buChar char="•"/>
            </a:pPr>
            <a:r>
              <a:rPr b="1" i="0" lang="en-US" sz="1600" u="none">
                <a:solidFill>
                  <a:srgbClr val="3366FF"/>
                </a:solidFill>
                <a:latin typeface="Times New Roman"/>
                <a:ea typeface="Times New Roman"/>
                <a:cs typeface="Times New Roman"/>
                <a:sym typeface="Times New Roman"/>
              </a:rPr>
              <a:t>Binary semaphore </a:t>
            </a:r>
            <a:r>
              <a:rPr b="0" i="0" lang="en-US" sz="1600" u="none">
                <a:solidFill>
                  <a:schemeClr val="dk1"/>
                </a:solidFill>
                <a:latin typeface="Times New Roman"/>
                <a:ea typeface="Times New Roman"/>
                <a:cs typeface="Times New Roman"/>
                <a:sym typeface="Times New Roman"/>
              </a:rPr>
              <a:t>– integer value can range only between 0 and 1</a:t>
            </a:r>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Same as a </a:t>
            </a:r>
            <a:r>
              <a:rPr b="1" i="0" lang="en-US" sz="1600" u="none" cap="none" strike="noStrike">
                <a:solidFill>
                  <a:srgbClr val="3366FF"/>
                </a:solidFill>
                <a:latin typeface="Times New Roman"/>
                <a:ea typeface="Times New Roman"/>
                <a:cs typeface="Times New Roman"/>
                <a:sym typeface="Times New Roman"/>
              </a:rPr>
              <a:t>mutex lock</a:t>
            </a:r>
            <a:endParaRPr b="1" i="0" sz="1600" u="none" cap="none" strike="noStrike">
              <a:solidFill>
                <a:srgbClr val="3366FF"/>
              </a:solidFill>
              <a:latin typeface="Times New Roman"/>
              <a:ea typeface="Times New Roman"/>
              <a:cs typeface="Times New Roman"/>
              <a:sym typeface="Times New Roma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Times New Roman"/>
                <a:ea typeface="Times New Roman"/>
                <a:cs typeface="Times New Roman"/>
                <a:sym typeface="Times New Roman"/>
              </a:rPr>
              <a:t>Can solve various synchronization problems</a:t>
            </a:r>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Times New Roman"/>
                <a:ea typeface="Times New Roman"/>
                <a:cs typeface="Times New Roman"/>
                <a:sym typeface="Times New Roman"/>
              </a:rPr>
              <a:t>Consider </a:t>
            </a:r>
            <a:r>
              <a:rPr b="1" i="1" lang="en-US" sz="1600" u="none">
                <a:solidFill>
                  <a:schemeClr val="dk1"/>
                </a:solidFill>
                <a:latin typeface="Times New Roman"/>
                <a:ea typeface="Times New Roman"/>
                <a:cs typeface="Times New Roman"/>
                <a:sym typeface="Times New Roman"/>
              </a:rPr>
              <a:t>P</a:t>
            </a:r>
            <a:r>
              <a:rPr b="1" baseline="-25000" i="1" lang="en-US" sz="1600" u="none">
                <a:solidFill>
                  <a:schemeClr val="dk1"/>
                </a:solidFill>
                <a:latin typeface="Times New Roman"/>
                <a:ea typeface="Times New Roman"/>
                <a:cs typeface="Times New Roman"/>
                <a:sym typeface="Times New Roman"/>
              </a:rPr>
              <a:t>1</a:t>
            </a:r>
            <a:r>
              <a:rPr b="1" i="1" lang="en-US" sz="1600" u="none">
                <a:solidFill>
                  <a:schemeClr val="dk1"/>
                </a:solidFill>
                <a:latin typeface="Times New Roman"/>
                <a:ea typeface="Times New Roman"/>
                <a:cs typeface="Times New Roman"/>
                <a:sym typeface="Times New Roman"/>
              </a:rPr>
              <a:t> </a:t>
            </a:r>
            <a:r>
              <a:rPr b="0" i="0" lang="en-US" sz="1600" u="none">
                <a:solidFill>
                  <a:schemeClr val="dk1"/>
                </a:solidFill>
                <a:latin typeface="Times New Roman"/>
                <a:ea typeface="Times New Roman"/>
                <a:cs typeface="Times New Roman"/>
                <a:sym typeface="Times New Roman"/>
              </a:rPr>
              <a:t> and </a:t>
            </a:r>
            <a:r>
              <a:rPr b="1" i="1" lang="en-US" sz="1600" u="none">
                <a:solidFill>
                  <a:schemeClr val="dk1"/>
                </a:solidFill>
                <a:latin typeface="Times New Roman"/>
                <a:ea typeface="Times New Roman"/>
                <a:cs typeface="Times New Roman"/>
                <a:sym typeface="Times New Roman"/>
              </a:rPr>
              <a:t>P</a:t>
            </a:r>
            <a:r>
              <a:rPr b="1" baseline="-25000" i="1" lang="en-US" sz="1600" u="none">
                <a:solidFill>
                  <a:schemeClr val="dk1"/>
                </a:solidFill>
                <a:latin typeface="Times New Roman"/>
                <a:ea typeface="Times New Roman"/>
                <a:cs typeface="Times New Roman"/>
                <a:sym typeface="Times New Roman"/>
              </a:rPr>
              <a:t>2</a:t>
            </a:r>
            <a:r>
              <a:rPr b="0" i="0" lang="en-US" sz="1600" u="none">
                <a:solidFill>
                  <a:schemeClr val="dk1"/>
                </a:solidFill>
                <a:latin typeface="Times New Roman"/>
                <a:ea typeface="Times New Roman"/>
                <a:cs typeface="Times New Roman"/>
                <a:sym typeface="Times New Roman"/>
              </a:rPr>
              <a:t> that require</a:t>
            </a:r>
            <a:r>
              <a:rPr b="1" i="1" lang="en-US" sz="1600" u="none">
                <a:solidFill>
                  <a:schemeClr val="dk1"/>
                </a:solidFill>
                <a:latin typeface="Times New Roman"/>
                <a:ea typeface="Times New Roman"/>
                <a:cs typeface="Times New Roman"/>
                <a:sym typeface="Times New Roman"/>
              </a:rPr>
              <a:t> S</a:t>
            </a:r>
            <a:r>
              <a:rPr b="1" baseline="-25000" i="1" lang="en-US" sz="1600" u="none">
                <a:solidFill>
                  <a:schemeClr val="dk1"/>
                </a:solidFill>
                <a:latin typeface="Times New Roman"/>
                <a:ea typeface="Times New Roman"/>
                <a:cs typeface="Times New Roman"/>
                <a:sym typeface="Times New Roman"/>
              </a:rPr>
              <a:t>1</a:t>
            </a:r>
            <a:r>
              <a:rPr b="1" i="1" lang="en-US" sz="1600" u="none">
                <a:solidFill>
                  <a:schemeClr val="dk1"/>
                </a:solidFill>
                <a:latin typeface="Times New Roman"/>
                <a:ea typeface="Times New Roman"/>
                <a:cs typeface="Times New Roman"/>
                <a:sym typeface="Times New Roman"/>
              </a:rPr>
              <a:t> </a:t>
            </a:r>
            <a:r>
              <a:rPr b="0" i="0" lang="en-US" sz="1600" u="none">
                <a:solidFill>
                  <a:schemeClr val="dk1"/>
                </a:solidFill>
                <a:latin typeface="Times New Roman"/>
                <a:ea typeface="Times New Roman"/>
                <a:cs typeface="Times New Roman"/>
                <a:sym typeface="Times New Roman"/>
              </a:rPr>
              <a:t>to happen before </a:t>
            </a:r>
            <a:r>
              <a:rPr b="1" i="1" lang="en-US" sz="1600" u="none">
                <a:solidFill>
                  <a:schemeClr val="dk1"/>
                </a:solidFill>
                <a:latin typeface="Times New Roman"/>
                <a:ea typeface="Times New Roman"/>
                <a:cs typeface="Times New Roman"/>
                <a:sym typeface="Times New Roman"/>
              </a:rPr>
              <a:t>S</a:t>
            </a:r>
            <a:r>
              <a:rPr b="1" baseline="-25000" i="1" lang="en-US" sz="1600" u="none">
                <a:solidFill>
                  <a:schemeClr val="dk1"/>
                </a:solidFill>
                <a:latin typeface="Times New Roman"/>
                <a:ea typeface="Times New Roman"/>
                <a:cs typeface="Times New Roman"/>
                <a:sym typeface="Times New Roman"/>
              </a:rPr>
              <a:t>2</a:t>
            </a:r>
            <a:endParaRPr/>
          </a:p>
          <a:p>
            <a:pPr indent="-342900" lvl="0" marL="342900" marR="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Times New Roman"/>
                <a:ea typeface="Times New Roman"/>
                <a:cs typeface="Times New Roman"/>
                <a:sym typeface="Times New Roman"/>
              </a:rPr>
              <a:t>       Create a semaphore “</a:t>
            </a:r>
            <a:r>
              <a:rPr b="1" i="0" lang="en-US" sz="1600" u="none">
                <a:solidFill>
                  <a:srgbClr val="000000"/>
                </a:solidFill>
                <a:latin typeface="Courier New"/>
                <a:ea typeface="Courier New"/>
                <a:cs typeface="Courier New"/>
                <a:sym typeface="Courier New"/>
              </a:rPr>
              <a:t>synch</a:t>
            </a:r>
            <a:r>
              <a:rPr b="0" i="0" lang="en-US" sz="1600" u="none">
                <a:solidFill>
                  <a:schemeClr val="dk1"/>
                </a:solidFill>
                <a:latin typeface="Times New Roman"/>
                <a:ea typeface="Times New Roman"/>
                <a:cs typeface="Times New Roman"/>
                <a:sym typeface="Times New Roman"/>
              </a:rPr>
              <a:t>” initialized to 0 </a:t>
            </a:r>
            <a:endParaRPr/>
          </a:p>
          <a:p>
            <a:pPr indent="-285750" lvl="1" marL="742950" marR="0" rtl="0" algn="l">
              <a:lnSpc>
                <a:spcPct val="100000"/>
              </a:lnSpc>
              <a:spcBef>
                <a:spcPts val="32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P1:</a:t>
            </a:r>
            <a:endParaRPr/>
          </a:p>
          <a:p>
            <a:pPr indent="-285750" lvl="1" marL="742950" marR="0" rtl="0" algn="l">
              <a:lnSpc>
                <a:spcPct val="100000"/>
              </a:lnSpc>
              <a:spcBef>
                <a:spcPts val="32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   S</a:t>
            </a:r>
            <a:r>
              <a:rPr b="1" baseline="-25000" i="0" lang="en-US" sz="1600" u="none" cap="none" strike="noStrike">
                <a:solidFill>
                  <a:srgbClr val="000000"/>
                </a:solidFill>
                <a:latin typeface="Courier New"/>
                <a:ea typeface="Courier New"/>
                <a:cs typeface="Courier New"/>
                <a:sym typeface="Courier New"/>
              </a:rPr>
              <a:t>1</a:t>
            </a:r>
            <a:r>
              <a:rPr b="1" i="0" lang="en-US" sz="1600" u="none" cap="none" strike="noStrike">
                <a:solidFill>
                  <a:srgbClr val="000000"/>
                </a:solidFill>
                <a:latin typeface="Courier New"/>
                <a:ea typeface="Courier New"/>
                <a:cs typeface="Courier New"/>
                <a:sym typeface="Courier New"/>
              </a:rPr>
              <a:t>;</a:t>
            </a:r>
            <a:endParaRPr/>
          </a:p>
          <a:p>
            <a:pPr indent="-285750" lvl="1" marL="742950" marR="0" rtl="0" algn="l">
              <a:lnSpc>
                <a:spcPct val="100000"/>
              </a:lnSpc>
              <a:spcBef>
                <a:spcPts val="32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   signal(synch);</a:t>
            </a:r>
            <a:endParaRPr/>
          </a:p>
          <a:p>
            <a:pPr indent="-285750" lvl="1" marL="742950" marR="0" rtl="0" algn="l">
              <a:lnSpc>
                <a:spcPct val="100000"/>
              </a:lnSpc>
              <a:spcBef>
                <a:spcPts val="32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P2:</a:t>
            </a:r>
            <a:endParaRPr/>
          </a:p>
          <a:p>
            <a:pPr indent="-285750" lvl="1" marL="742950" marR="0" rtl="0" algn="l">
              <a:lnSpc>
                <a:spcPct val="100000"/>
              </a:lnSpc>
              <a:spcBef>
                <a:spcPts val="32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   wait(synch)</a:t>
            </a:r>
            <a:r>
              <a:rPr b="0" i="0" lang="en-US" sz="1400" u="none" cap="none" strike="noStrike">
                <a:solidFill>
                  <a:srgbClr val="0000FF"/>
                </a:solidFill>
                <a:latin typeface="Times New Roman"/>
                <a:ea typeface="Times New Roman"/>
                <a:cs typeface="Times New Roman"/>
                <a:sym typeface="Times New Roman"/>
              </a:rPr>
              <a:t>;</a:t>
            </a:r>
            <a:endParaRPr/>
          </a:p>
          <a:p>
            <a:pPr indent="-285750" lvl="1" marL="742950" marR="0" rtl="0" algn="l">
              <a:lnSpc>
                <a:spcPct val="100000"/>
              </a:lnSpc>
              <a:spcBef>
                <a:spcPts val="32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   S</a:t>
            </a:r>
            <a:r>
              <a:rPr b="1" baseline="-25000" i="0" lang="en-US" sz="1600" u="none" cap="none" strike="noStrike">
                <a:solidFill>
                  <a:srgbClr val="000000"/>
                </a:solidFill>
                <a:latin typeface="Courier New"/>
                <a:ea typeface="Courier New"/>
                <a:cs typeface="Courier New"/>
                <a:sym typeface="Courier New"/>
              </a:rPr>
              <a:t>2</a:t>
            </a:r>
            <a:r>
              <a:rPr b="1" i="0" lang="en-US" sz="1600" u="none" cap="none" strike="noStrike">
                <a:solidFill>
                  <a:srgbClr val="000000"/>
                </a:solidFill>
                <a:latin typeface="Courier New"/>
                <a:ea typeface="Courier New"/>
                <a:cs typeface="Courier New"/>
                <a:sym typeface="Courier New"/>
              </a:rPr>
              <a:t>;</a:t>
            </a:r>
            <a:endParaRPr b="0" i="0" sz="16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Times New Roman"/>
                <a:ea typeface="Times New Roman"/>
                <a:cs typeface="Times New Roman"/>
                <a:sym typeface="Times New Roman"/>
              </a:rPr>
              <a:t>Can implement a counting semaphore </a:t>
            </a:r>
            <a:r>
              <a:rPr b="1" i="1" lang="en-US" sz="1600" u="none">
                <a:solidFill>
                  <a:srgbClr val="000000"/>
                </a:solidFill>
                <a:latin typeface="Times New Roman"/>
                <a:ea typeface="Times New Roman"/>
                <a:cs typeface="Times New Roman"/>
                <a:sym typeface="Times New Roman"/>
              </a:rPr>
              <a:t>S</a:t>
            </a:r>
            <a:r>
              <a:rPr b="0" i="0" lang="en-US" sz="1600" u="none">
                <a:solidFill>
                  <a:schemeClr val="dk1"/>
                </a:solidFill>
                <a:latin typeface="Times New Roman"/>
                <a:ea typeface="Times New Roman"/>
                <a:cs typeface="Times New Roman"/>
                <a:sym typeface="Times New Roman"/>
              </a:rPr>
              <a:t> as a binary semaphore</a:t>
            </a:r>
            <a:endParaRPr/>
          </a:p>
          <a:p>
            <a:pPr indent="-241300" lvl="0" marL="342900" marR="0" rtl="0" algn="l">
              <a:spcBef>
                <a:spcPts val="320"/>
              </a:spcBef>
              <a:spcAft>
                <a:spcPts val="0"/>
              </a:spcAft>
              <a:buClr>
                <a:schemeClr val="dk1"/>
              </a:buClr>
              <a:buSzPts val="1600"/>
              <a:buFont typeface="Arial"/>
              <a:buNone/>
            </a:pPr>
            <a:r>
              <a:t/>
            </a:r>
            <a:endParaRPr b="0" i="0" sz="1600" u="none">
              <a:solidFill>
                <a:schemeClr val="dk1"/>
              </a:solidFill>
              <a:latin typeface="Times New Roman"/>
              <a:ea typeface="Times New Roman"/>
              <a:cs typeface="Times New Roman"/>
              <a:sym typeface="Times New Roman"/>
            </a:endParaRPr>
          </a:p>
        </p:txBody>
      </p:sp>
      <p:sp>
        <p:nvSpPr>
          <p:cNvPr id="1364" name="Google Shape;1364;p146"/>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365" name="Google Shape;1365;p14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366" name="Google Shape;1366;p14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1" name="Shape 1371"/>
        <p:cNvGrpSpPr/>
        <p:nvPr/>
      </p:nvGrpSpPr>
      <p:grpSpPr>
        <a:xfrm>
          <a:off x="0" y="0"/>
          <a:ext cx="0" cy="0"/>
          <a:chOff x="0" y="0"/>
          <a:chExt cx="0" cy="0"/>
        </a:xfrm>
      </p:grpSpPr>
      <p:sp>
        <p:nvSpPr>
          <p:cNvPr id="1372" name="Google Shape;1372;p147"/>
          <p:cNvSpPr txBox="1"/>
          <p:nvPr>
            <p:ph type="title"/>
          </p:nvPr>
        </p:nvSpPr>
        <p:spPr>
          <a:xfrm>
            <a:off x="457200" y="190500"/>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Semaphore Implementation</a:t>
            </a:r>
            <a:endParaRPr/>
          </a:p>
        </p:txBody>
      </p:sp>
      <p:sp>
        <p:nvSpPr>
          <p:cNvPr id="1373" name="Google Shape;1373;p147"/>
          <p:cNvSpPr txBox="1"/>
          <p:nvPr>
            <p:ph idx="1" type="body"/>
          </p:nvPr>
        </p:nvSpPr>
        <p:spPr>
          <a:xfrm>
            <a:off x="869950" y="1157287"/>
            <a:ext cx="7986712"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Must guarantee that no two processes can execute  the </a:t>
            </a:r>
            <a:r>
              <a:rPr b="1" i="0" lang="en-US" sz="2200" u="none">
                <a:solidFill>
                  <a:schemeClr val="dk1"/>
                </a:solidFill>
                <a:latin typeface="Courier New"/>
                <a:ea typeface="Courier New"/>
                <a:cs typeface="Courier New"/>
                <a:sym typeface="Courier New"/>
              </a:rPr>
              <a:t>wait() </a:t>
            </a:r>
            <a:r>
              <a:rPr b="0" i="0" lang="en-US" sz="2200" u="none">
                <a:solidFill>
                  <a:schemeClr val="dk1"/>
                </a:solidFill>
                <a:latin typeface="Times New Roman"/>
                <a:ea typeface="Times New Roman"/>
                <a:cs typeface="Times New Roman"/>
                <a:sym typeface="Times New Roman"/>
              </a:rPr>
              <a:t>and </a:t>
            </a:r>
            <a:r>
              <a:rPr b="1" i="0" lang="en-US" sz="2200" u="none">
                <a:solidFill>
                  <a:schemeClr val="dk1"/>
                </a:solidFill>
                <a:latin typeface="Courier New"/>
                <a:ea typeface="Courier New"/>
                <a:cs typeface="Courier New"/>
                <a:sym typeface="Courier New"/>
              </a:rPr>
              <a:t>signal() </a:t>
            </a:r>
            <a:r>
              <a:rPr b="0" i="0" lang="en-US" sz="2200" u="none">
                <a:solidFill>
                  <a:schemeClr val="dk1"/>
                </a:solidFill>
                <a:latin typeface="Times New Roman"/>
                <a:ea typeface="Times New Roman"/>
                <a:cs typeface="Times New Roman"/>
                <a:sym typeface="Times New Roman"/>
              </a:rPr>
              <a:t>on the same semaphore at the same time</a:t>
            </a:r>
            <a:endParaRPr/>
          </a:p>
          <a:p>
            <a:pPr indent="-342900" lvl="0" marL="342900" marR="0" rtl="0" algn="l">
              <a:lnSpc>
                <a:spcPct val="100000"/>
              </a:lnSpc>
              <a:spcBef>
                <a:spcPts val="44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Thus, the implementation becomes the critical section problem where the </a:t>
            </a:r>
            <a:r>
              <a:rPr b="1" i="0" lang="en-US" sz="2200" u="none">
                <a:solidFill>
                  <a:schemeClr val="dk1"/>
                </a:solidFill>
                <a:latin typeface="Courier New"/>
                <a:ea typeface="Courier New"/>
                <a:cs typeface="Courier New"/>
                <a:sym typeface="Courier New"/>
              </a:rPr>
              <a:t>wait</a:t>
            </a:r>
            <a:r>
              <a:rPr b="0" i="0" lang="en-US" sz="2200" u="none">
                <a:solidFill>
                  <a:schemeClr val="dk1"/>
                </a:solidFill>
                <a:latin typeface="Times New Roman"/>
                <a:ea typeface="Times New Roman"/>
                <a:cs typeface="Times New Roman"/>
                <a:sym typeface="Times New Roman"/>
              </a:rPr>
              <a:t> and </a:t>
            </a:r>
            <a:r>
              <a:rPr b="1" i="0" lang="en-US" sz="2200" u="none">
                <a:solidFill>
                  <a:schemeClr val="dk1"/>
                </a:solidFill>
                <a:latin typeface="Courier New"/>
                <a:ea typeface="Courier New"/>
                <a:cs typeface="Courier New"/>
                <a:sym typeface="Courier New"/>
              </a:rPr>
              <a:t>signal</a:t>
            </a:r>
            <a:r>
              <a:rPr b="0" i="0" lang="en-US" sz="2200" u="none">
                <a:solidFill>
                  <a:schemeClr val="dk1"/>
                </a:solidFill>
                <a:latin typeface="Times New Roman"/>
                <a:ea typeface="Times New Roman"/>
                <a:cs typeface="Times New Roman"/>
                <a:sym typeface="Times New Roman"/>
              </a:rPr>
              <a:t> code are placed in the critical section</a:t>
            </a:r>
            <a:endParaRPr/>
          </a:p>
          <a:p>
            <a:pPr indent="-285750" lvl="1" marL="74295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Could now have </a:t>
            </a:r>
            <a:r>
              <a:rPr b="1" i="0" lang="en-US" sz="2200" u="none" cap="none" strike="noStrike">
                <a:solidFill>
                  <a:srgbClr val="3366FF"/>
                </a:solidFill>
                <a:latin typeface="Times New Roman"/>
                <a:ea typeface="Times New Roman"/>
                <a:cs typeface="Times New Roman"/>
                <a:sym typeface="Times New Roman"/>
              </a:rPr>
              <a:t>busy waiting</a:t>
            </a:r>
            <a:r>
              <a:rPr b="0" i="0" lang="en-US" sz="2200" u="none" cap="none" strike="noStrike">
                <a:solidFill>
                  <a:srgbClr val="3366FF"/>
                </a:solidFill>
                <a:latin typeface="Times New Roman"/>
                <a:ea typeface="Times New Roman"/>
                <a:cs typeface="Times New Roman"/>
                <a:sym typeface="Times New Roman"/>
              </a:rPr>
              <a:t> </a:t>
            </a:r>
            <a:r>
              <a:rPr b="0" i="0" lang="en-US" sz="2200" u="none" cap="none" strike="noStrike">
                <a:solidFill>
                  <a:schemeClr val="dk1"/>
                </a:solidFill>
                <a:latin typeface="Times New Roman"/>
                <a:ea typeface="Times New Roman"/>
                <a:cs typeface="Times New Roman"/>
                <a:sym typeface="Times New Roman"/>
              </a:rPr>
              <a:t>in critical section implementation</a:t>
            </a:r>
            <a:endParaRPr/>
          </a:p>
          <a:p>
            <a:pPr indent="-228600" lvl="2" marL="114300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But implementation code is short</a:t>
            </a:r>
            <a:endParaRPr/>
          </a:p>
          <a:p>
            <a:pPr indent="-228600" lvl="2" marL="114300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Little busy waiting if critical section rarely occupied</a:t>
            </a:r>
            <a:endParaRPr/>
          </a:p>
          <a:p>
            <a:pPr indent="-342900" lvl="0" marL="342900" marR="0" rtl="0" algn="l">
              <a:lnSpc>
                <a:spcPct val="100000"/>
              </a:lnSpc>
              <a:spcBef>
                <a:spcPts val="44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Note that applications may spend lots of time in critical sections and therefore this is not a good solution</a:t>
            </a:r>
            <a:endParaRPr/>
          </a:p>
          <a:p>
            <a:pPr indent="-342900" lvl="0" marL="34290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Times New Roman"/>
                <a:ea typeface="Times New Roman"/>
                <a:cs typeface="Times New Roman"/>
                <a:sym typeface="Times New Roman"/>
              </a:rPr>
              <a:t> </a:t>
            </a:r>
            <a:endParaRPr/>
          </a:p>
          <a:p>
            <a:pPr indent="-203200" lvl="0" marL="342900" marR="0" rtl="0" algn="l">
              <a:spcBef>
                <a:spcPts val="440"/>
              </a:spcBef>
              <a:spcAft>
                <a:spcPts val="0"/>
              </a:spcAft>
              <a:buClr>
                <a:schemeClr val="dk1"/>
              </a:buClr>
              <a:buSzPts val="2200"/>
              <a:buFont typeface="Arial"/>
              <a:buNone/>
            </a:pPr>
            <a:r>
              <a:t/>
            </a:r>
            <a:endParaRPr b="0" i="0" sz="2200" u="none">
              <a:solidFill>
                <a:schemeClr val="dk1"/>
              </a:solidFill>
              <a:latin typeface="Times New Roman"/>
              <a:ea typeface="Times New Roman"/>
              <a:cs typeface="Times New Roman"/>
              <a:sym typeface="Times New Roman"/>
            </a:endParaRPr>
          </a:p>
        </p:txBody>
      </p:sp>
      <p:sp>
        <p:nvSpPr>
          <p:cNvPr id="1374" name="Google Shape;1374;p147"/>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375" name="Google Shape;1375;p14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376" name="Google Shape;1376;p14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1" name="Shape 1381"/>
        <p:cNvGrpSpPr/>
        <p:nvPr/>
      </p:nvGrpSpPr>
      <p:grpSpPr>
        <a:xfrm>
          <a:off x="0" y="0"/>
          <a:ext cx="0" cy="0"/>
          <a:chOff x="0" y="0"/>
          <a:chExt cx="0" cy="0"/>
        </a:xfrm>
      </p:grpSpPr>
      <p:sp>
        <p:nvSpPr>
          <p:cNvPr id="1382" name="Google Shape;1382;p148"/>
          <p:cNvSpPr txBox="1"/>
          <p:nvPr>
            <p:ph type="title"/>
          </p:nvPr>
        </p:nvSpPr>
        <p:spPr>
          <a:xfrm>
            <a:off x="228600" y="239712"/>
            <a:ext cx="8467725"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Semaphore Implementation with no Busy waiting </a:t>
            </a:r>
            <a:endParaRPr/>
          </a:p>
        </p:txBody>
      </p:sp>
      <p:sp>
        <p:nvSpPr>
          <p:cNvPr id="1383" name="Google Shape;1383;p148"/>
          <p:cNvSpPr txBox="1"/>
          <p:nvPr>
            <p:ph idx="1" type="body"/>
          </p:nvPr>
        </p:nvSpPr>
        <p:spPr>
          <a:xfrm>
            <a:off x="936625" y="1041400"/>
            <a:ext cx="7834312" cy="47005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With each semaphore there is an associated waiting queue</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Each entry in a waiting queue has two data items:</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 value (of type integer)</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 pointer to next record in the list</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Two operations:</a:t>
            </a:r>
            <a:endParaRPr/>
          </a:p>
          <a:p>
            <a:pPr indent="-285750" lvl="1" marL="742950" marR="0" rtl="0" algn="l">
              <a:lnSpc>
                <a:spcPct val="100000"/>
              </a:lnSpc>
              <a:spcBef>
                <a:spcPts val="480"/>
              </a:spcBef>
              <a:spcAft>
                <a:spcPts val="0"/>
              </a:spcAft>
              <a:buClr>
                <a:srgbClr val="3366FF"/>
              </a:buClr>
              <a:buSzPts val="2400"/>
              <a:buFont typeface="Arial"/>
              <a:buChar char="–"/>
            </a:pPr>
            <a:r>
              <a:rPr b="1" i="0" lang="en-US" sz="2400" u="none" cap="none" strike="noStrike">
                <a:solidFill>
                  <a:srgbClr val="3366FF"/>
                </a:solidFill>
                <a:latin typeface="Times New Roman"/>
                <a:ea typeface="Times New Roman"/>
                <a:cs typeface="Times New Roman"/>
                <a:sym typeface="Times New Roman"/>
              </a:rPr>
              <a:t>block</a:t>
            </a:r>
            <a:r>
              <a:rPr b="0" i="0" lang="en-US" sz="2400" u="none" cap="none" strike="noStrike">
                <a:solidFill>
                  <a:srgbClr val="3366FF"/>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 place the process invoking the operation on the appropriate waiting queue</a:t>
            </a:r>
            <a:endParaRPr/>
          </a:p>
          <a:p>
            <a:pPr indent="-285750" lvl="1" marL="742950" marR="0" rtl="0" algn="l">
              <a:lnSpc>
                <a:spcPct val="100000"/>
              </a:lnSpc>
              <a:spcBef>
                <a:spcPts val="480"/>
              </a:spcBef>
              <a:spcAft>
                <a:spcPts val="0"/>
              </a:spcAft>
              <a:buClr>
                <a:srgbClr val="3366FF"/>
              </a:buClr>
              <a:buSzPts val="2400"/>
              <a:buFont typeface="Arial"/>
              <a:buChar char="–"/>
            </a:pPr>
            <a:r>
              <a:rPr b="1" i="0" lang="en-US" sz="2400" u="none" cap="none" strike="noStrike">
                <a:solidFill>
                  <a:srgbClr val="3366FF"/>
                </a:solidFill>
                <a:latin typeface="Times New Roman"/>
                <a:ea typeface="Times New Roman"/>
                <a:cs typeface="Times New Roman"/>
                <a:sym typeface="Times New Roman"/>
              </a:rPr>
              <a:t>wakeup</a:t>
            </a:r>
            <a:r>
              <a:rPr b="0" i="0" lang="en-US" sz="2400" u="none" cap="none" strike="noStrike">
                <a:solidFill>
                  <a:srgbClr val="3366FF"/>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 remove one of processes in the waiting queue and place it in the ready queue</a:t>
            </a:r>
            <a:endParaRPr/>
          </a:p>
          <a:p>
            <a:pPr indent="-342900" lvl="0" marL="342900" marR="0" rtl="0" algn="l">
              <a:lnSpc>
                <a:spcPct val="100000"/>
              </a:lnSpc>
              <a:spcBef>
                <a:spcPts val="320"/>
              </a:spcBef>
              <a:spcAft>
                <a:spcPts val="0"/>
              </a:spcAft>
              <a:buClr>
                <a:schemeClr val="dk1"/>
              </a:buClr>
              <a:buSzPts val="1600"/>
              <a:buFont typeface="Arial"/>
              <a:buChar char="•"/>
            </a:pPr>
            <a:r>
              <a:rPr b="1" i="0" lang="en-US" sz="1600" u="none">
                <a:solidFill>
                  <a:schemeClr val="dk1"/>
                </a:solidFill>
                <a:latin typeface="Courier New"/>
                <a:ea typeface="Courier New"/>
                <a:cs typeface="Courier New"/>
                <a:sym typeface="Courier New"/>
              </a:rPr>
              <a:t>typedef struct{ </a:t>
            </a:r>
            <a:endParaRPr/>
          </a:p>
          <a:p>
            <a:pPr indent="-342900" lvl="0" marL="34290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int value; </a:t>
            </a:r>
            <a:endParaRPr/>
          </a:p>
          <a:p>
            <a:pPr indent="-342900" lvl="0" marL="34290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struct process *list; </a:t>
            </a:r>
            <a:endParaRPr/>
          </a:p>
          <a:p>
            <a:pPr indent="-342900" lvl="0" marL="34290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 semaphore; </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0000FF"/>
              </a:buClr>
              <a:buSzPts val="2400"/>
              <a:buFont typeface="Arial"/>
              <a:buNone/>
            </a:pPr>
            <a:r>
              <a:rPr b="0" i="0" lang="en-US" sz="2400" u="none">
                <a:solidFill>
                  <a:srgbClr val="0000FF"/>
                </a:solidFill>
                <a:latin typeface="Times New Roman"/>
                <a:ea typeface="Times New Roman"/>
                <a:cs typeface="Times New Roman"/>
                <a:sym typeface="Times New Roman"/>
              </a:rPr>
              <a:t>                        </a:t>
            </a:r>
            <a:endParaRPr/>
          </a:p>
        </p:txBody>
      </p:sp>
      <p:sp>
        <p:nvSpPr>
          <p:cNvPr id="1384" name="Google Shape;1384;p148"/>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385" name="Google Shape;1385;p14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386" name="Google Shape;1386;p14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1" name="Shape 1391"/>
        <p:cNvGrpSpPr/>
        <p:nvPr/>
      </p:nvGrpSpPr>
      <p:grpSpPr>
        <a:xfrm>
          <a:off x="0" y="0"/>
          <a:ext cx="0" cy="0"/>
          <a:chOff x="0" y="0"/>
          <a:chExt cx="0" cy="0"/>
        </a:xfrm>
      </p:grpSpPr>
      <p:sp>
        <p:nvSpPr>
          <p:cNvPr id="1392" name="Google Shape;1392;p149"/>
          <p:cNvSpPr txBox="1"/>
          <p:nvPr>
            <p:ph type="title"/>
          </p:nvPr>
        </p:nvSpPr>
        <p:spPr>
          <a:xfrm>
            <a:off x="822325" y="144462"/>
            <a:ext cx="8356600" cy="581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Implementation with no Busy waiting (Cont.)</a:t>
            </a:r>
            <a:endParaRPr/>
          </a:p>
        </p:txBody>
      </p:sp>
      <p:sp>
        <p:nvSpPr>
          <p:cNvPr id="1393" name="Google Shape;1393;p149"/>
          <p:cNvSpPr txBox="1"/>
          <p:nvPr>
            <p:ph idx="1" type="body"/>
          </p:nvPr>
        </p:nvSpPr>
        <p:spPr>
          <a:xfrm>
            <a:off x="1154112" y="901700"/>
            <a:ext cx="6122987" cy="5029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t/>
            </a:r>
            <a:endParaRPr b="1" i="0" sz="1400" u="none">
              <a:solidFill>
                <a:schemeClr val="dk1"/>
              </a:solidFill>
              <a:latin typeface="Courier New"/>
              <a:ea typeface="Courier New"/>
              <a:cs typeface="Courier New"/>
              <a:sym typeface="Courier New"/>
            </a:endParaRPr>
          </a:p>
          <a:p>
            <a:pPr indent="0" lvl="0" marL="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wait(semaphore *S) { </a:t>
            </a:r>
            <a:endParaRPr/>
          </a:p>
          <a:p>
            <a:pPr indent="0" lvl="0" marL="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S-&gt;value--; </a:t>
            </a:r>
            <a:endParaRPr/>
          </a:p>
          <a:p>
            <a:pPr indent="0" lvl="0" marL="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if (S-&gt;value &lt; 0) {</a:t>
            </a:r>
            <a:br>
              <a:rPr b="1" i="0" lang="en-US" sz="1600" u="none">
                <a:solidFill>
                  <a:schemeClr val="dk1"/>
                </a:solidFill>
                <a:latin typeface="Courier New"/>
                <a:ea typeface="Courier New"/>
                <a:cs typeface="Courier New"/>
                <a:sym typeface="Courier New"/>
              </a:rPr>
            </a:br>
            <a:r>
              <a:rPr b="1" i="0" lang="en-US" sz="1600" u="none">
                <a:solidFill>
                  <a:schemeClr val="dk1"/>
                </a:solidFill>
                <a:latin typeface="Courier New"/>
                <a:ea typeface="Courier New"/>
                <a:cs typeface="Courier New"/>
                <a:sym typeface="Courier New"/>
              </a:rPr>
              <a:t>      add this process to S-&gt;list; </a:t>
            </a:r>
            <a:endParaRPr/>
          </a:p>
          <a:p>
            <a:pPr indent="0" lvl="0" marL="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block(); </a:t>
            </a:r>
            <a:endParaRPr/>
          </a:p>
          <a:p>
            <a:pPr indent="0" lvl="0" marL="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 </a:t>
            </a:r>
            <a:endParaRPr/>
          </a:p>
          <a:p>
            <a:pPr indent="0" lvl="0" marL="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a:t>
            </a:r>
            <a:endParaRPr/>
          </a:p>
          <a:p>
            <a:pPr indent="0" lvl="0" marL="0" marR="0" rtl="0" algn="l">
              <a:lnSpc>
                <a:spcPct val="100000"/>
              </a:lnSpc>
              <a:spcBef>
                <a:spcPts val="320"/>
              </a:spcBef>
              <a:spcAft>
                <a:spcPts val="0"/>
              </a:spcAft>
              <a:buClr>
                <a:schemeClr val="dk1"/>
              </a:buClr>
              <a:buSzPts val="1600"/>
              <a:buFont typeface="Arial"/>
              <a:buNone/>
            </a:pPr>
            <a:r>
              <a:t/>
            </a:r>
            <a:endParaRPr b="1" i="0" sz="1600" u="none">
              <a:solidFill>
                <a:schemeClr val="dk1"/>
              </a:solidFill>
              <a:latin typeface="Courier New"/>
              <a:ea typeface="Courier New"/>
              <a:cs typeface="Courier New"/>
              <a:sym typeface="Courier New"/>
            </a:endParaRPr>
          </a:p>
          <a:p>
            <a:pPr indent="0" lvl="0" marL="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signal(semaphore *S) { </a:t>
            </a:r>
            <a:endParaRPr/>
          </a:p>
          <a:p>
            <a:pPr indent="0" lvl="0" marL="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S-&gt;value++; </a:t>
            </a:r>
            <a:endParaRPr/>
          </a:p>
          <a:p>
            <a:pPr indent="0" lvl="0" marL="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if (S-&gt;value &lt;= 0) {</a:t>
            </a:r>
            <a:br>
              <a:rPr b="1" i="0" lang="en-US" sz="1600" u="none">
                <a:solidFill>
                  <a:schemeClr val="dk1"/>
                </a:solidFill>
                <a:latin typeface="Courier New"/>
                <a:ea typeface="Courier New"/>
                <a:cs typeface="Courier New"/>
                <a:sym typeface="Courier New"/>
              </a:rPr>
            </a:br>
            <a:r>
              <a:rPr b="1" i="0" lang="en-US" sz="1600" u="none">
                <a:solidFill>
                  <a:schemeClr val="dk1"/>
                </a:solidFill>
                <a:latin typeface="Courier New"/>
                <a:ea typeface="Courier New"/>
                <a:cs typeface="Courier New"/>
                <a:sym typeface="Courier New"/>
              </a:rPr>
              <a:t>      remove a process P from S-&gt;list; </a:t>
            </a:r>
            <a:endParaRPr/>
          </a:p>
          <a:p>
            <a:pPr indent="0" lvl="0" marL="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wakeup(P); </a:t>
            </a:r>
            <a:endParaRPr/>
          </a:p>
          <a:p>
            <a:pPr indent="0" lvl="0" marL="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 </a:t>
            </a:r>
            <a:endParaRPr/>
          </a:p>
          <a:p>
            <a:pPr indent="0" lvl="0" marL="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a:t>
            </a:r>
            <a:endParaRPr/>
          </a:p>
        </p:txBody>
      </p:sp>
      <p:sp>
        <p:nvSpPr>
          <p:cNvPr id="1394" name="Google Shape;1394;p149"/>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395" name="Google Shape;1395;p14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396" name="Google Shape;1396;p149"/>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1" name="Shape 1401"/>
        <p:cNvGrpSpPr/>
        <p:nvPr/>
      </p:nvGrpSpPr>
      <p:grpSpPr>
        <a:xfrm>
          <a:off x="0" y="0"/>
          <a:ext cx="0" cy="0"/>
          <a:chOff x="0" y="0"/>
          <a:chExt cx="0" cy="0"/>
        </a:xfrm>
      </p:grpSpPr>
      <p:sp>
        <p:nvSpPr>
          <p:cNvPr id="1402" name="Google Shape;1402;p150"/>
          <p:cNvSpPr txBox="1"/>
          <p:nvPr>
            <p:ph type="title"/>
          </p:nvPr>
        </p:nvSpPr>
        <p:spPr>
          <a:xfrm>
            <a:off x="969962" y="161925"/>
            <a:ext cx="7716837"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Deadlock and Starvation</a:t>
            </a:r>
            <a:endParaRPr/>
          </a:p>
        </p:txBody>
      </p:sp>
      <p:sp>
        <p:nvSpPr>
          <p:cNvPr id="1403" name="Google Shape;1403;p150"/>
          <p:cNvSpPr txBox="1"/>
          <p:nvPr>
            <p:ph idx="1" type="body"/>
          </p:nvPr>
        </p:nvSpPr>
        <p:spPr>
          <a:xfrm>
            <a:off x="820737" y="1073150"/>
            <a:ext cx="7640637" cy="4906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3366FF"/>
              </a:buClr>
              <a:buSzPts val="1800"/>
              <a:buFont typeface="Arial"/>
              <a:buChar char="•"/>
            </a:pPr>
            <a:r>
              <a:rPr b="1" i="0" lang="en-US" sz="1800" u="none">
                <a:solidFill>
                  <a:srgbClr val="3366FF"/>
                </a:solidFill>
                <a:latin typeface="Times New Roman"/>
                <a:ea typeface="Times New Roman"/>
                <a:cs typeface="Times New Roman"/>
                <a:sym typeface="Times New Roman"/>
              </a:rPr>
              <a:t>Deadlock </a:t>
            </a:r>
            <a:r>
              <a:rPr b="0" i="0" lang="en-US" sz="1800" u="none">
                <a:solidFill>
                  <a:schemeClr val="dk1"/>
                </a:solidFill>
                <a:latin typeface="Times New Roman"/>
                <a:ea typeface="Times New Roman"/>
                <a:cs typeface="Times New Roman"/>
                <a:sym typeface="Times New Roman"/>
              </a:rPr>
              <a:t>– two or more processes are waiting indefinitely for an event that can be caused by only one of the waiting processes</a:t>
            </a:r>
            <a:endParaRPr/>
          </a:p>
          <a:p>
            <a:pPr indent="-342900" lvl="0" marL="342900" marR="0" rtl="0" algn="l">
              <a:lnSpc>
                <a:spcPct val="90000"/>
              </a:lnSpc>
              <a:spcBef>
                <a:spcPts val="360"/>
              </a:spcBef>
              <a:spcAft>
                <a:spcPts val="0"/>
              </a:spcAft>
              <a:buClr>
                <a:srgbClr val="000000"/>
              </a:buClr>
              <a:buSzPts val="1800"/>
              <a:buFont typeface="Arial"/>
              <a:buChar char="•"/>
            </a:pPr>
            <a:r>
              <a:rPr b="0" i="0" lang="en-US" sz="1800" u="none">
                <a:solidFill>
                  <a:srgbClr val="000000"/>
                </a:solidFill>
                <a:latin typeface="Times New Roman"/>
                <a:ea typeface="Times New Roman"/>
                <a:cs typeface="Times New Roman"/>
                <a:sym typeface="Times New Roman"/>
              </a:rPr>
              <a:t>Let </a:t>
            </a:r>
            <a:r>
              <a:rPr b="1" i="1" lang="en-US" sz="1800" u="none">
                <a:solidFill>
                  <a:srgbClr val="000000"/>
                </a:solidFill>
                <a:latin typeface="Courier New"/>
                <a:ea typeface="Courier New"/>
                <a:cs typeface="Courier New"/>
                <a:sym typeface="Courier New"/>
              </a:rPr>
              <a:t>S</a:t>
            </a:r>
            <a:r>
              <a:rPr b="0" i="0" lang="en-US" sz="1800" u="none">
                <a:solidFill>
                  <a:srgbClr val="000000"/>
                </a:solidFill>
                <a:latin typeface="Times New Roman"/>
                <a:ea typeface="Times New Roman"/>
                <a:cs typeface="Times New Roman"/>
                <a:sym typeface="Times New Roman"/>
              </a:rPr>
              <a:t> and</a:t>
            </a: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Q</a:t>
            </a:r>
            <a:r>
              <a:rPr b="1" i="0" lang="en-US" sz="1800" u="none">
                <a:solidFill>
                  <a:srgbClr val="000000"/>
                </a:solidFill>
                <a:latin typeface="Courier New"/>
                <a:ea typeface="Courier New"/>
                <a:cs typeface="Courier New"/>
                <a:sym typeface="Courier New"/>
              </a:rPr>
              <a:t> </a:t>
            </a:r>
            <a:r>
              <a:rPr b="0" i="0" lang="en-US" sz="1800" u="none">
                <a:solidFill>
                  <a:srgbClr val="000000"/>
                </a:solidFill>
                <a:latin typeface="Times New Roman"/>
                <a:ea typeface="Times New Roman"/>
                <a:cs typeface="Times New Roman"/>
                <a:sym typeface="Times New Roman"/>
              </a:rPr>
              <a:t>be </a:t>
            </a:r>
            <a:r>
              <a:rPr b="0" i="0" lang="en-US" sz="1800" u="none">
                <a:solidFill>
                  <a:schemeClr val="dk1"/>
                </a:solidFill>
                <a:latin typeface="Times New Roman"/>
                <a:ea typeface="Times New Roman"/>
                <a:cs typeface="Times New Roman"/>
                <a:sym typeface="Times New Roman"/>
              </a:rPr>
              <a:t>two semaphores initialized to 1</a:t>
            </a:r>
            <a:endParaRPr/>
          </a:p>
          <a:p>
            <a:pPr indent="-342900" lvl="0" marL="342900" marR="0" rtl="0" algn="l">
              <a:lnSpc>
                <a:spcPct val="90000"/>
              </a:lnSpc>
              <a:spcBef>
                <a:spcPts val="360"/>
              </a:spcBef>
              <a:spcAft>
                <a:spcPts val="0"/>
              </a:spcAft>
              <a:buClr>
                <a:srgbClr val="000000"/>
              </a:buClr>
              <a:buSzPts val="1800"/>
              <a:buFont typeface="Arial"/>
              <a:buNone/>
            </a:pPr>
            <a:r>
              <a:rPr b="0" i="1" lang="en-US" sz="1800" u="none">
                <a:solidFill>
                  <a:srgbClr val="000000"/>
                </a:solidFill>
                <a:latin typeface="Times New Roman"/>
                <a:ea typeface="Times New Roman"/>
                <a:cs typeface="Times New Roman"/>
                <a:sym typeface="Times New Roman"/>
              </a:rPr>
              <a:t>		        P</a:t>
            </a:r>
            <a:r>
              <a:rPr b="0" baseline="-25000" i="0" lang="en-US" sz="1800" u="none">
                <a:solidFill>
                  <a:srgbClr val="000000"/>
                </a:solidFill>
                <a:latin typeface="Times New Roman"/>
                <a:ea typeface="Times New Roman"/>
                <a:cs typeface="Times New Roman"/>
                <a:sym typeface="Times New Roman"/>
              </a:rPr>
              <a:t>0</a:t>
            </a:r>
            <a:r>
              <a:rPr b="0" i="0" lang="en-US" sz="1800" u="none">
                <a:solidFill>
                  <a:srgbClr val="000000"/>
                </a:solidFill>
                <a:latin typeface="Times New Roman"/>
                <a:ea typeface="Times New Roman"/>
                <a:cs typeface="Times New Roman"/>
                <a:sym typeface="Times New Roman"/>
              </a:rPr>
              <a:t>	                            </a:t>
            </a:r>
            <a:r>
              <a:rPr b="0" i="1" lang="en-US" sz="1800" u="none">
                <a:solidFill>
                  <a:srgbClr val="000000"/>
                </a:solidFill>
                <a:latin typeface="Times New Roman"/>
                <a:ea typeface="Times New Roman"/>
                <a:cs typeface="Times New Roman"/>
                <a:sym typeface="Times New Roman"/>
              </a:rPr>
              <a:t>P</a:t>
            </a:r>
            <a:r>
              <a:rPr b="0" baseline="-25000" i="0" lang="en-US" sz="1800" u="none">
                <a:solidFill>
                  <a:srgbClr val="000000"/>
                </a:solidFill>
                <a:latin typeface="Times New Roman"/>
                <a:ea typeface="Times New Roman"/>
                <a:cs typeface="Times New Roman"/>
                <a:sym typeface="Times New Roman"/>
              </a:rPr>
              <a:t>1</a:t>
            </a:r>
            <a:endParaRPr/>
          </a:p>
          <a:p>
            <a:pPr indent="-342900" lvl="0" marL="342900" marR="0" rtl="0" algn="l">
              <a:lnSpc>
                <a:spcPct val="90000"/>
              </a:lnSpc>
              <a:spcBef>
                <a:spcPts val="360"/>
              </a:spcBef>
              <a:spcAft>
                <a:spcPts val="0"/>
              </a:spcAft>
              <a:buClr>
                <a:srgbClr val="000000"/>
              </a:buClr>
              <a:buSzPts val="1800"/>
              <a:buFont typeface="Arial"/>
              <a:buNone/>
            </a:pPr>
            <a:r>
              <a:rPr b="1" i="0" lang="en-US" sz="1800" u="none">
                <a:solidFill>
                  <a:srgbClr val="000000"/>
                </a:solidFill>
                <a:latin typeface="Courier New"/>
                <a:ea typeface="Courier New"/>
                <a:cs typeface="Courier New"/>
                <a:sym typeface="Courier New"/>
              </a:rPr>
              <a:t>	          wait(S); 	              wait(Q);</a:t>
            </a:r>
            <a:endParaRPr/>
          </a:p>
          <a:p>
            <a:pPr indent="-342900" lvl="0" marL="342900" marR="0" rtl="0" algn="l">
              <a:lnSpc>
                <a:spcPct val="90000"/>
              </a:lnSpc>
              <a:spcBef>
                <a:spcPts val="360"/>
              </a:spcBef>
              <a:spcAft>
                <a:spcPts val="0"/>
              </a:spcAft>
              <a:buClr>
                <a:srgbClr val="000000"/>
              </a:buClr>
              <a:buSzPts val="1800"/>
              <a:buFont typeface="Arial"/>
              <a:buNone/>
            </a:pPr>
            <a:r>
              <a:rPr b="1" i="0" lang="en-US" sz="1800" u="none">
                <a:solidFill>
                  <a:srgbClr val="000000"/>
                </a:solidFill>
                <a:latin typeface="Courier New"/>
                <a:ea typeface="Courier New"/>
                <a:cs typeface="Courier New"/>
                <a:sym typeface="Courier New"/>
              </a:rPr>
              <a:t>	           wait(Q); 	              wait(S);</a:t>
            </a:r>
            <a:endParaRPr/>
          </a:p>
          <a:p>
            <a:pPr indent="-342900" lvl="0" marL="342900" marR="0" rtl="0" algn="l">
              <a:lnSpc>
                <a:spcPct val="90000"/>
              </a:lnSpc>
              <a:spcBef>
                <a:spcPts val="360"/>
              </a:spcBef>
              <a:spcAft>
                <a:spcPts val="0"/>
              </a:spcAft>
              <a:buClr>
                <a:srgbClr val="000000"/>
              </a:buClr>
              <a:buSzPts val="1800"/>
              <a:buFont typeface="Arial"/>
              <a:buNone/>
            </a:pPr>
            <a:r>
              <a:rPr b="1" i="0" lang="en-US" sz="1800" u="none">
                <a:solidFill>
                  <a:srgbClr val="000000"/>
                </a:solidFill>
                <a:latin typeface="Courier New"/>
                <a:ea typeface="Courier New"/>
                <a:cs typeface="Courier New"/>
                <a:sym typeface="Courier New"/>
              </a:rPr>
              <a:t>		 ...		     ...</a:t>
            </a:r>
            <a:endParaRPr/>
          </a:p>
          <a:p>
            <a:pPr indent="-342900" lvl="0" marL="342900" marR="0" rtl="0" algn="l">
              <a:lnSpc>
                <a:spcPct val="90000"/>
              </a:lnSpc>
              <a:spcBef>
                <a:spcPts val="360"/>
              </a:spcBef>
              <a:spcAft>
                <a:spcPts val="0"/>
              </a:spcAft>
              <a:buClr>
                <a:srgbClr val="000000"/>
              </a:buClr>
              <a:buSzPts val="1800"/>
              <a:buFont typeface="Arial"/>
              <a:buNone/>
            </a:pPr>
            <a:r>
              <a:rPr b="1" i="0" lang="en-US" sz="1800" u="none">
                <a:solidFill>
                  <a:srgbClr val="000000"/>
                </a:solidFill>
                <a:latin typeface="Courier New"/>
                <a:ea typeface="Courier New"/>
                <a:cs typeface="Courier New"/>
                <a:sym typeface="Courier New"/>
              </a:rPr>
              <a:t>	           signal(S);                 signal(Q);</a:t>
            </a:r>
            <a:endParaRPr/>
          </a:p>
          <a:p>
            <a:pPr indent="-342900" lvl="0" marL="342900" marR="0" rtl="0" algn="l">
              <a:lnSpc>
                <a:spcPct val="90000"/>
              </a:lnSpc>
              <a:spcBef>
                <a:spcPts val="360"/>
              </a:spcBef>
              <a:spcAft>
                <a:spcPts val="0"/>
              </a:spcAft>
              <a:buClr>
                <a:srgbClr val="000000"/>
              </a:buClr>
              <a:buSzPts val="1800"/>
              <a:buFont typeface="Arial"/>
              <a:buNone/>
            </a:pPr>
            <a:r>
              <a:rPr b="1" i="0" lang="en-US" sz="1800" u="none">
                <a:solidFill>
                  <a:srgbClr val="000000"/>
                </a:solidFill>
                <a:latin typeface="Courier New"/>
                <a:ea typeface="Courier New"/>
                <a:cs typeface="Courier New"/>
                <a:sym typeface="Courier New"/>
              </a:rPr>
              <a:t>              signal(Q);                 signal(S);</a:t>
            </a:r>
            <a:endParaRPr/>
          </a:p>
          <a:p>
            <a:pPr indent="-342900" lvl="0" marL="342900" marR="0" rtl="0" algn="l">
              <a:lnSpc>
                <a:spcPct val="90000"/>
              </a:lnSpc>
              <a:spcBef>
                <a:spcPts val="360"/>
              </a:spcBef>
              <a:spcAft>
                <a:spcPts val="0"/>
              </a:spcAft>
              <a:buClr>
                <a:schemeClr val="dk1"/>
              </a:buClr>
              <a:buSzPts val="1800"/>
              <a:buFont typeface="Arial"/>
              <a:buNone/>
            </a:pPr>
            <a:r>
              <a:t/>
            </a:r>
            <a:endParaRPr b="1" i="0" sz="1800" u="none">
              <a:solidFill>
                <a:srgbClr val="000000"/>
              </a:solidFill>
              <a:latin typeface="Courier New"/>
              <a:ea typeface="Courier New"/>
              <a:cs typeface="Courier New"/>
              <a:sym typeface="Courier New"/>
            </a:endParaRPr>
          </a:p>
          <a:p>
            <a:pPr indent="-342900" lvl="0" marL="342900" marR="0" rtl="0" algn="l">
              <a:lnSpc>
                <a:spcPct val="90000"/>
              </a:lnSpc>
              <a:spcBef>
                <a:spcPts val="360"/>
              </a:spcBef>
              <a:spcAft>
                <a:spcPts val="0"/>
              </a:spcAft>
              <a:buClr>
                <a:srgbClr val="3366FF"/>
              </a:buClr>
              <a:buSzPts val="1800"/>
              <a:buFont typeface="Arial"/>
              <a:buChar char="•"/>
            </a:pPr>
            <a:r>
              <a:rPr b="1" i="0" lang="en-US" sz="1800" u="none">
                <a:solidFill>
                  <a:srgbClr val="3366FF"/>
                </a:solidFill>
                <a:latin typeface="Times New Roman"/>
                <a:ea typeface="Times New Roman"/>
                <a:cs typeface="Times New Roman"/>
                <a:sym typeface="Times New Roman"/>
              </a:rPr>
              <a:t>Starvation</a:t>
            </a:r>
            <a:r>
              <a:rPr b="0" i="0" lang="en-US" sz="1800" u="none">
                <a:solidFill>
                  <a:srgbClr val="3366FF"/>
                </a:solidFill>
                <a:latin typeface="Times New Roman"/>
                <a:ea typeface="Times New Roman"/>
                <a:cs typeface="Times New Roman"/>
                <a:sym typeface="Times New Roman"/>
              </a:rPr>
              <a:t> </a:t>
            </a:r>
            <a:r>
              <a:rPr b="0" i="0" lang="en-US" sz="1800" u="none">
                <a:solidFill>
                  <a:schemeClr val="dk1"/>
                </a:solidFill>
                <a:latin typeface="Times New Roman"/>
                <a:ea typeface="Times New Roman"/>
                <a:cs typeface="Times New Roman"/>
                <a:sym typeface="Times New Roman"/>
              </a:rPr>
              <a:t>– </a:t>
            </a:r>
            <a:r>
              <a:rPr b="1" i="0" lang="en-US" sz="1800" u="none">
                <a:solidFill>
                  <a:srgbClr val="3366FF"/>
                </a:solidFill>
                <a:latin typeface="Times New Roman"/>
                <a:ea typeface="Times New Roman"/>
                <a:cs typeface="Times New Roman"/>
                <a:sym typeface="Times New Roman"/>
              </a:rPr>
              <a:t>indefinite blocking  </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A process may never be removed from the semaphore queue in which it is suspended</a:t>
            </a:r>
            <a:endParaRPr/>
          </a:p>
          <a:p>
            <a:pPr indent="-342900" lvl="0" marL="342900" marR="0" rtl="0" algn="l">
              <a:lnSpc>
                <a:spcPct val="90000"/>
              </a:lnSpc>
              <a:spcBef>
                <a:spcPts val="360"/>
              </a:spcBef>
              <a:spcAft>
                <a:spcPts val="0"/>
              </a:spcAft>
              <a:buClr>
                <a:srgbClr val="3366FF"/>
              </a:buClr>
              <a:buSzPts val="1800"/>
              <a:buFont typeface="Arial"/>
              <a:buChar char="•"/>
            </a:pPr>
            <a:r>
              <a:rPr b="1" i="0" lang="en-US" sz="1800" u="none">
                <a:solidFill>
                  <a:srgbClr val="3366FF"/>
                </a:solidFill>
                <a:latin typeface="Times New Roman"/>
                <a:ea typeface="Times New Roman"/>
                <a:cs typeface="Times New Roman"/>
                <a:sym typeface="Times New Roman"/>
              </a:rPr>
              <a:t>Priority Inversion</a:t>
            </a:r>
            <a:r>
              <a:rPr b="0" i="0" lang="en-US" sz="1800" u="none">
                <a:solidFill>
                  <a:srgbClr val="3366FF"/>
                </a:solidFill>
                <a:latin typeface="Times New Roman"/>
                <a:ea typeface="Times New Roman"/>
                <a:cs typeface="Times New Roman"/>
                <a:sym typeface="Times New Roman"/>
              </a:rPr>
              <a:t> </a:t>
            </a:r>
            <a:r>
              <a:rPr b="0" i="0" lang="en-US" sz="1800" u="none">
                <a:solidFill>
                  <a:schemeClr val="dk1"/>
                </a:solidFill>
                <a:latin typeface="Times New Roman"/>
                <a:ea typeface="Times New Roman"/>
                <a:cs typeface="Times New Roman"/>
                <a:sym typeface="Times New Roman"/>
              </a:rPr>
              <a:t>– Scheduling problem when lower-priority process holds a lock needed by higher-priority process</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Solved via </a:t>
            </a:r>
            <a:r>
              <a:rPr b="1" i="0" lang="en-US" sz="1800" u="none" cap="none" strike="noStrike">
                <a:solidFill>
                  <a:srgbClr val="3366FF"/>
                </a:solidFill>
                <a:latin typeface="Times New Roman"/>
                <a:ea typeface="Times New Roman"/>
                <a:cs typeface="Times New Roman"/>
                <a:sym typeface="Times New Roman"/>
              </a:rPr>
              <a:t>priority-inheritance protocol</a:t>
            </a:r>
            <a:endParaRPr/>
          </a:p>
        </p:txBody>
      </p:sp>
      <p:sp>
        <p:nvSpPr>
          <p:cNvPr id="1404" name="Google Shape;1404;p150"/>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405" name="Google Shape;1405;p15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406" name="Google Shape;1406;p15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1" name="Shape 1411"/>
        <p:cNvGrpSpPr/>
        <p:nvPr/>
      </p:nvGrpSpPr>
      <p:grpSpPr>
        <a:xfrm>
          <a:off x="0" y="0"/>
          <a:ext cx="0" cy="0"/>
          <a:chOff x="0" y="0"/>
          <a:chExt cx="0" cy="0"/>
        </a:xfrm>
      </p:grpSpPr>
      <p:sp>
        <p:nvSpPr>
          <p:cNvPr id="1412" name="Google Shape;1412;p151"/>
          <p:cNvSpPr txBox="1"/>
          <p:nvPr>
            <p:ph type="title"/>
          </p:nvPr>
        </p:nvSpPr>
        <p:spPr>
          <a:xfrm>
            <a:off x="417512" y="287337"/>
            <a:ext cx="80772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Classical Problems of Synchronization</a:t>
            </a:r>
            <a:endParaRPr/>
          </a:p>
        </p:txBody>
      </p:sp>
      <p:sp>
        <p:nvSpPr>
          <p:cNvPr id="1413" name="Google Shape;1413;p151"/>
          <p:cNvSpPr txBox="1"/>
          <p:nvPr>
            <p:ph idx="1" type="body"/>
          </p:nvPr>
        </p:nvSpPr>
        <p:spPr>
          <a:xfrm>
            <a:off x="806450" y="1233487"/>
            <a:ext cx="752475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Classical problems used to test newly-proposed synchronization schemes</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Bounded-Buffer Problem</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Readers and Writers Problem</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Dining-Philosophers Problem</a:t>
            </a:r>
            <a:endParaRPr/>
          </a:p>
        </p:txBody>
      </p:sp>
      <p:sp>
        <p:nvSpPr>
          <p:cNvPr id="1414" name="Google Shape;1414;p151"/>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415" name="Google Shape;1415;p15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416" name="Google Shape;1416;p15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1" name="Shape 1421"/>
        <p:cNvGrpSpPr/>
        <p:nvPr/>
      </p:nvGrpSpPr>
      <p:grpSpPr>
        <a:xfrm>
          <a:off x="0" y="0"/>
          <a:ext cx="0" cy="0"/>
          <a:chOff x="0" y="0"/>
          <a:chExt cx="0" cy="0"/>
        </a:xfrm>
      </p:grpSpPr>
      <p:sp>
        <p:nvSpPr>
          <p:cNvPr id="1422" name="Google Shape;1422;p152"/>
          <p:cNvSpPr txBox="1"/>
          <p:nvPr>
            <p:ph type="title"/>
          </p:nvPr>
        </p:nvSpPr>
        <p:spPr>
          <a:xfrm>
            <a:off x="1279525" y="277812"/>
            <a:ext cx="7407275"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Bounded-Buffer Problem</a:t>
            </a:r>
            <a:endParaRPr/>
          </a:p>
        </p:txBody>
      </p:sp>
      <p:sp>
        <p:nvSpPr>
          <p:cNvPr id="1423" name="Google Shape;1423;p152"/>
          <p:cNvSpPr txBox="1"/>
          <p:nvPr>
            <p:ph idx="1" type="body"/>
          </p:nvPr>
        </p:nvSpPr>
        <p:spPr>
          <a:xfrm>
            <a:off x="914400" y="1293812"/>
            <a:ext cx="7210425" cy="37258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1" i="1" lang="en-US" sz="2000" u="none">
                <a:solidFill>
                  <a:schemeClr val="dk1"/>
                </a:solidFill>
                <a:latin typeface="Times New Roman"/>
                <a:ea typeface="Times New Roman"/>
                <a:cs typeface="Times New Roman"/>
                <a:sym typeface="Times New Roman"/>
              </a:rPr>
              <a:t>n</a:t>
            </a:r>
            <a:r>
              <a:rPr b="0" i="0" lang="en-US" sz="2400" u="none">
                <a:solidFill>
                  <a:schemeClr val="dk1"/>
                </a:solidFill>
                <a:latin typeface="Times New Roman"/>
                <a:ea typeface="Times New Roman"/>
                <a:cs typeface="Times New Roman"/>
                <a:sym typeface="Times New Roman"/>
              </a:rPr>
              <a:t> buffers, each can hold one item</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Semaphore </a:t>
            </a:r>
            <a:r>
              <a:rPr b="1" i="0" lang="en-US" sz="2000" u="none">
                <a:solidFill>
                  <a:srgbClr val="000000"/>
                </a:solidFill>
                <a:latin typeface="Courier New"/>
                <a:ea typeface="Courier New"/>
                <a:cs typeface="Courier New"/>
                <a:sym typeface="Courier New"/>
              </a:rPr>
              <a:t>mutex</a:t>
            </a:r>
            <a:r>
              <a:rPr b="0" i="0" lang="en-US" sz="2400" u="none">
                <a:solidFill>
                  <a:srgbClr val="000000"/>
                </a:solidFill>
                <a:latin typeface="Times New Roman"/>
                <a:ea typeface="Times New Roman"/>
                <a:cs typeface="Times New Roman"/>
                <a:sym typeface="Times New Roman"/>
              </a:rPr>
              <a:t> i</a:t>
            </a:r>
            <a:r>
              <a:rPr b="0" i="0" lang="en-US" sz="2400" u="none">
                <a:solidFill>
                  <a:schemeClr val="dk1"/>
                </a:solidFill>
                <a:latin typeface="Times New Roman"/>
                <a:ea typeface="Times New Roman"/>
                <a:cs typeface="Times New Roman"/>
                <a:sym typeface="Times New Roman"/>
              </a:rPr>
              <a:t>nitialized to the value 1</a:t>
            </a:r>
            <a:endParaRPr/>
          </a:p>
          <a:p>
            <a:pPr indent="-342900" lvl="0" marL="342900" marR="0" rtl="0" algn="l">
              <a:lnSpc>
                <a:spcPct val="100000"/>
              </a:lnSpc>
              <a:spcBef>
                <a:spcPts val="480"/>
              </a:spcBef>
              <a:spcAft>
                <a:spcPts val="0"/>
              </a:spcAft>
              <a:buClr>
                <a:srgbClr val="000000"/>
              </a:buClr>
              <a:buSzPts val="2400"/>
              <a:buFont typeface="Arial"/>
              <a:buChar char="•"/>
            </a:pPr>
            <a:r>
              <a:rPr b="0" i="0" lang="en-US" sz="2400" u="none">
                <a:solidFill>
                  <a:srgbClr val="000000"/>
                </a:solidFill>
                <a:latin typeface="Times New Roman"/>
                <a:ea typeface="Times New Roman"/>
                <a:cs typeface="Times New Roman"/>
                <a:sym typeface="Times New Roman"/>
              </a:rPr>
              <a:t>Semaphore </a:t>
            </a:r>
            <a:r>
              <a:rPr b="1" i="0" lang="en-US" sz="2000" u="none">
                <a:solidFill>
                  <a:srgbClr val="000000"/>
                </a:solidFill>
                <a:latin typeface="Courier New"/>
                <a:ea typeface="Courier New"/>
                <a:cs typeface="Courier New"/>
                <a:sym typeface="Courier New"/>
              </a:rPr>
              <a:t>full</a:t>
            </a:r>
            <a:r>
              <a:rPr b="0" i="0" lang="en-US" sz="2400" u="none">
                <a:solidFill>
                  <a:srgbClr val="000000"/>
                </a:solidFill>
                <a:latin typeface="Times New Roman"/>
                <a:ea typeface="Times New Roman"/>
                <a:cs typeface="Times New Roman"/>
                <a:sym typeface="Times New Roman"/>
              </a:rPr>
              <a:t> initialized </a:t>
            </a:r>
            <a:r>
              <a:rPr b="0" i="0" lang="en-US" sz="2400" u="none">
                <a:solidFill>
                  <a:schemeClr val="dk1"/>
                </a:solidFill>
                <a:latin typeface="Times New Roman"/>
                <a:ea typeface="Times New Roman"/>
                <a:cs typeface="Times New Roman"/>
                <a:sym typeface="Times New Roman"/>
              </a:rPr>
              <a:t>to the value 0</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Semaphore </a:t>
            </a:r>
            <a:r>
              <a:rPr b="1" i="0" lang="en-US" sz="2000" u="none">
                <a:solidFill>
                  <a:srgbClr val="000000"/>
                </a:solidFill>
                <a:latin typeface="Courier New"/>
                <a:ea typeface="Courier New"/>
                <a:cs typeface="Courier New"/>
                <a:sym typeface="Courier New"/>
              </a:rPr>
              <a:t>empty</a:t>
            </a:r>
            <a:r>
              <a:rPr b="1" i="0" lang="en-US" sz="2400" u="none">
                <a:solidFill>
                  <a:srgbClr val="000000"/>
                </a:solidFill>
                <a:latin typeface="Courier New"/>
                <a:ea typeface="Courier New"/>
                <a:cs typeface="Courier New"/>
                <a:sym typeface="Courier New"/>
              </a:rPr>
              <a:t> </a:t>
            </a:r>
            <a:r>
              <a:rPr b="0" i="0" lang="en-US" sz="2400" u="none">
                <a:solidFill>
                  <a:srgbClr val="000000"/>
                </a:solidFill>
                <a:latin typeface="Times New Roman"/>
                <a:ea typeface="Times New Roman"/>
                <a:cs typeface="Times New Roman"/>
                <a:sym typeface="Times New Roman"/>
              </a:rPr>
              <a:t>initialized </a:t>
            </a:r>
            <a:r>
              <a:rPr b="0" i="0" lang="en-US" sz="2400" u="none">
                <a:solidFill>
                  <a:schemeClr val="dk1"/>
                </a:solidFill>
                <a:latin typeface="Times New Roman"/>
                <a:ea typeface="Times New Roman"/>
                <a:cs typeface="Times New Roman"/>
                <a:sym typeface="Times New Roman"/>
              </a:rPr>
              <a:t>to the value n</a:t>
            </a:r>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p:txBody>
      </p:sp>
      <p:sp>
        <p:nvSpPr>
          <p:cNvPr id="1424" name="Google Shape;1424;p152"/>
          <p:cNvSpPr txBox="1"/>
          <p:nvPr/>
        </p:nvSpPr>
        <p:spPr>
          <a:xfrm>
            <a:off x="2492375" y="3246437"/>
            <a:ext cx="18415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425" name="Google Shape;1425;p152"/>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426" name="Google Shape;1426;p15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427" name="Google Shape;1427;p15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974725" y="236537"/>
            <a:ext cx="7983537"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Ready Queue And Various I/O Device Queues</a:t>
            </a:r>
            <a:endParaRPr/>
          </a:p>
        </p:txBody>
      </p:sp>
      <p:pic>
        <p:nvPicPr>
          <p:cNvPr id="217" name="Google Shape;217;p27"/>
          <p:cNvPicPr preferRelativeResize="0"/>
          <p:nvPr/>
        </p:nvPicPr>
        <p:blipFill rotWithShape="1">
          <a:blip r:embed="rId3">
            <a:alphaModFix/>
          </a:blip>
          <a:srcRect b="0" l="0" r="0" t="0"/>
          <a:stretch/>
        </p:blipFill>
        <p:spPr>
          <a:xfrm>
            <a:off x="1768475" y="1214437"/>
            <a:ext cx="5822950" cy="5021262"/>
          </a:xfrm>
          <a:prstGeom prst="rect">
            <a:avLst/>
          </a:prstGeom>
          <a:noFill/>
          <a:ln>
            <a:noFill/>
          </a:ln>
        </p:spPr>
      </p:pic>
      <p:sp>
        <p:nvSpPr>
          <p:cNvPr id="218" name="Google Shape;218;p27"/>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cap="none" strike="noStrike">
                <a:solidFill>
                  <a:srgbClr val="898989"/>
                </a:solidFill>
                <a:latin typeface="Times New Roman"/>
                <a:ea typeface="Times New Roman"/>
                <a:cs typeface="Times New Roman"/>
                <a:sym typeface="Times New Roman"/>
              </a:rPr>
              <a:t>*</a:t>
            </a:r>
            <a:endParaRPr/>
          </a:p>
        </p:txBody>
      </p:sp>
      <p:sp>
        <p:nvSpPr>
          <p:cNvPr id="219" name="Google Shape;219;p2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cap="none" strike="noStrike">
                <a:solidFill>
                  <a:srgbClr val="898989"/>
                </a:solidFill>
                <a:latin typeface="Sigmar One"/>
                <a:ea typeface="Sigmar One"/>
                <a:cs typeface="Sigmar One"/>
                <a:sym typeface="Sigmar One"/>
              </a:rPr>
              <a:t>‹#›</a:t>
            </a:fld>
            <a:endParaRPr/>
          </a:p>
        </p:txBody>
      </p:sp>
      <p:sp>
        <p:nvSpPr>
          <p:cNvPr id="220" name="Google Shape;220;p2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cap="none" strike="noStrik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2" name="Shape 1432"/>
        <p:cNvGrpSpPr/>
        <p:nvPr/>
      </p:nvGrpSpPr>
      <p:grpSpPr>
        <a:xfrm>
          <a:off x="0" y="0"/>
          <a:ext cx="0" cy="0"/>
          <a:chOff x="0" y="0"/>
          <a:chExt cx="0" cy="0"/>
        </a:xfrm>
      </p:grpSpPr>
      <p:sp>
        <p:nvSpPr>
          <p:cNvPr id="1433" name="Google Shape;1433;p153"/>
          <p:cNvSpPr txBox="1"/>
          <p:nvPr>
            <p:ph type="title"/>
          </p:nvPr>
        </p:nvSpPr>
        <p:spPr>
          <a:xfrm>
            <a:off x="1111250" y="176212"/>
            <a:ext cx="757555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Bounded Buffer Problem (Cont.)</a:t>
            </a:r>
            <a:endParaRPr/>
          </a:p>
        </p:txBody>
      </p:sp>
      <p:sp>
        <p:nvSpPr>
          <p:cNvPr id="1434" name="Google Shape;1434;p153"/>
          <p:cNvSpPr txBox="1"/>
          <p:nvPr>
            <p:ph idx="1" type="body"/>
          </p:nvPr>
        </p:nvSpPr>
        <p:spPr>
          <a:xfrm>
            <a:off x="914400" y="1279525"/>
            <a:ext cx="78486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600"/>
              <a:buFont typeface="Arial"/>
              <a:buChar char="•"/>
            </a:pPr>
            <a:r>
              <a:rPr b="0" i="0" lang="en-US" sz="1600" u="none">
                <a:solidFill>
                  <a:schemeClr val="dk1"/>
                </a:solidFill>
                <a:latin typeface="Times New Roman"/>
                <a:ea typeface="Times New Roman"/>
                <a:cs typeface="Times New Roman"/>
                <a:sym typeface="Times New Roman"/>
              </a:rPr>
              <a:t>The structure of the producer process</a:t>
            </a:r>
            <a:endParaRPr/>
          </a:p>
          <a:p>
            <a:pPr indent="-342900" lvl="0" marL="342900" marR="0" rtl="0" algn="l">
              <a:lnSpc>
                <a:spcPct val="100000"/>
              </a:lnSpc>
              <a:spcBef>
                <a:spcPts val="280"/>
              </a:spcBef>
              <a:spcAft>
                <a:spcPts val="0"/>
              </a:spcAft>
              <a:buClr>
                <a:schemeClr val="dk1"/>
              </a:buClr>
              <a:buSzPts val="1400"/>
              <a:buFont typeface="Arial"/>
              <a:buNone/>
            </a:pPr>
            <a:r>
              <a:t/>
            </a:r>
            <a:endParaRPr b="1" i="0" sz="1400" u="none">
              <a:solidFill>
                <a:schemeClr val="dk1"/>
              </a:solidFill>
              <a:latin typeface="Courier New"/>
              <a:ea typeface="Courier New"/>
              <a:cs typeface="Courier New"/>
              <a:sym typeface="Courier New"/>
            </a:endParaRPr>
          </a:p>
          <a:p>
            <a:pPr indent="-342900" lvl="0" marL="342900" marR="0" rtl="0" algn="l">
              <a:lnSpc>
                <a:spcPct val="100000"/>
              </a:lnSpc>
              <a:spcBef>
                <a:spcPts val="320"/>
              </a:spcBef>
              <a:spcAft>
                <a:spcPts val="0"/>
              </a:spcAft>
              <a:buClr>
                <a:schemeClr val="dk1"/>
              </a:buClr>
              <a:buSzPts val="1400"/>
              <a:buFont typeface="Arial"/>
              <a:buNone/>
            </a:pPr>
            <a:r>
              <a:rPr b="1" i="0" lang="en-US" sz="1400" u="none">
                <a:solidFill>
                  <a:schemeClr val="dk1"/>
                </a:solidFill>
                <a:latin typeface="Courier New"/>
                <a:ea typeface="Courier New"/>
                <a:cs typeface="Courier New"/>
                <a:sym typeface="Courier New"/>
              </a:rPr>
              <a:t>     </a:t>
            </a:r>
            <a:r>
              <a:rPr b="1" i="0" lang="en-US" sz="1600" u="none">
                <a:solidFill>
                  <a:schemeClr val="dk1"/>
                </a:solidFill>
                <a:latin typeface="Courier New"/>
                <a:ea typeface="Courier New"/>
                <a:cs typeface="Courier New"/>
                <a:sym typeface="Courier New"/>
              </a:rPr>
              <a:t>do { </a:t>
            </a:r>
            <a:endParaRPr/>
          </a:p>
          <a:p>
            <a:pPr indent="-342900" lvl="0" marL="34290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a:t>
            </a:r>
            <a:br>
              <a:rPr b="1" i="0" lang="en-US" sz="1600" u="none">
                <a:solidFill>
                  <a:schemeClr val="dk1"/>
                </a:solidFill>
                <a:latin typeface="Courier New"/>
                <a:ea typeface="Courier New"/>
                <a:cs typeface="Courier New"/>
                <a:sym typeface="Courier New"/>
              </a:rPr>
            </a:br>
            <a:r>
              <a:rPr b="1" i="0" lang="en-US" sz="1600" u="none">
                <a:solidFill>
                  <a:schemeClr val="dk1"/>
                </a:solidFill>
                <a:latin typeface="Courier New"/>
                <a:ea typeface="Courier New"/>
                <a:cs typeface="Courier New"/>
                <a:sym typeface="Courier New"/>
              </a:rPr>
              <a:t>        /* produce an item in next_produced */ </a:t>
            </a:r>
            <a:endParaRPr/>
          </a:p>
          <a:p>
            <a:pPr indent="-342900" lvl="0" marL="34290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 </a:t>
            </a:r>
            <a:endParaRPr/>
          </a:p>
          <a:p>
            <a:pPr indent="-342900" lvl="0" marL="34290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wait(empty); </a:t>
            </a:r>
            <a:endParaRPr/>
          </a:p>
          <a:p>
            <a:pPr indent="-342900" lvl="0" marL="34290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wait(mutex); </a:t>
            </a:r>
            <a:endParaRPr/>
          </a:p>
          <a:p>
            <a:pPr indent="-342900" lvl="0" marL="34290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a:t>
            </a:r>
            <a:br>
              <a:rPr b="1" i="0" lang="en-US" sz="1600" u="none">
                <a:solidFill>
                  <a:schemeClr val="dk1"/>
                </a:solidFill>
                <a:latin typeface="Courier New"/>
                <a:ea typeface="Courier New"/>
                <a:cs typeface="Courier New"/>
                <a:sym typeface="Courier New"/>
              </a:rPr>
            </a:br>
            <a:r>
              <a:rPr b="1" i="0" lang="en-US" sz="1600" u="none">
                <a:solidFill>
                  <a:schemeClr val="dk1"/>
                </a:solidFill>
                <a:latin typeface="Courier New"/>
                <a:ea typeface="Courier New"/>
                <a:cs typeface="Courier New"/>
                <a:sym typeface="Courier New"/>
              </a:rPr>
              <a:t>        /* add next produced to the buffer */ </a:t>
            </a:r>
            <a:endParaRPr/>
          </a:p>
          <a:p>
            <a:pPr indent="-342900" lvl="0" marL="34290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 </a:t>
            </a:r>
            <a:endParaRPr/>
          </a:p>
          <a:p>
            <a:pPr indent="-342900" lvl="0" marL="34290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signal(mutex); </a:t>
            </a:r>
            <a:endParaRPr/>
          </a:p>
          <a:p>
            <a:pPr indent="-342900" lvl="0" marL="34290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signal(full); </a:t>
            </a:r>
            <a:endParaRPr/>
          </a:p>
          <a:p>
            <a:pPr indent="-342900" lvl="0" marL="34290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 while (true);</a:t>
            </a:r>
            <a:br>
              <a:rPr b="1" i="0" lang="en-US" sz="1400" u="none">
                <a:solidFill>
                  <a:schemeClr val="dk1"/>
                </a:solidFill>
                <a:latin typeface="Courier New"/>
                <a:ea typeface="Courier New"/>
                <a:cs typeface="Courier New"/>
                <a:sym typeface="Courier New"/>
              </a:rPr>
            </a:br>
            <a:endParaRPr/>
          </a:p>
        </p:txBody>
      </p:sp>
      <p:sp>
        <p:nvSpPr>
          <p:cNvPr id="1435" name="Google Shape;1435;p153"/>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436" name="Google Shape;1436;p15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437" name="Google Shape;1437;p15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2" name="Shape 1442"/>
        <p:cNvGrpSpPr/>
        <p:nvPr/>
      </p:nvGrpSpPr>
      <p:grpSpPr>
        <a:xfrm>
          <a:off x="0" y="0"/>
          <a:ext cx="0" cy="0"/>
          <a:chOff x="0" y="0"/>
          <a:chExt cx="0" cy="0"/>
        </a:xfrm>
      </p:grpSpPr>
      <p:sp>
        <p:nvSpPr>
          <p:cNvPr id="1443" name="Google Shape;1443;p154"/>
          <p:cNvSpPr txBox="1"/>
          <p:nvPr>
            <p:ph type="title"/>
          </p:nvPr>
        </p:nvSpPr>
        <p:spPr>
          <a:xfrm>
            <a:off x="1306512" y="176212"/>
            <a:ext cx="715645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Bounded Buffer Problem (Cont.)</a:t>
            </a:r>
            <a:endParaRPr/>
          </a:p>
        </p:txBody>
      </p:sp>
      <p:sp>
        <p:nvSpPr>
          <p:cNvPr id="1444" name="Google Shape;1444;p154"/>
          <p:cNvSpPr txBox="1"/>
          <p:nvPr>
            <p:ph idx="1" type="body"/>
          </p:nvPr>
        </p:nvSpPr>
        <p:spPr>
          <a:xfrm>
            <a:off x="839787" y="1152525"/>
            <a:ext cx="7848600" cy="48768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chemeClr val="dk1"/>
              </a:buClr>
              <a:buSzPts val="1600"/>
              <a:buFont typeface="Arial"/>
              <a:buChar char="●"/>
            </a:pPr>
            <a:r>
              <a:rPr b="0" i="0" lang="en-US" sz="1600" u="none">
                <a:solidFill>
                  <a:schemeClr val="dk1"/>
                </a:solidFill>
                <a:latin typeface="Times New Roman"/>
                <a:ea typeface="Times New Roman"/>
                <a:cs typeface="Times New Roman"/>
                <a:sym typeface="Times New Roman"/>
              </a:rPr>
              <a:t>The structure of the consumer process</a:t>
            </a:r>
            <a:endParaRPr/>
          </a:p>
          <a:p>
            <a:pPr indent="-239711" lvl="0" marL="341312"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Times New Roman"/>
              <a:ea typeface="Times New Roman"/>
              <a:cs typeface="Times New Roman"/>
              <a:sym typeface="Times New Roman"/>
            </a:endParaRPr>
          </a:p>
          <a:p>
            <a:pPr indent="-341312" lvl="0" marL="341312" marR="0" rtl="0" algn="l">
              <a:lnSpc>
                <a:spcPct val="100000"/>
              </a:lnSpc>
              <a:spcBef>
                <a:spcPts val="320"/>
              </a:spcBef>
              <a:spcAft>
                <a:spcPts val="0"/>
              </a:spcAft>
              <a:buClr>
                <a:schemeClr val="dk1"/>
              </a:buClr>
              <a:buSzPts val="1400"/>
              <a:buFont typeface="Arial"/>
              <a:buNone/>
            </a:pPr>
            <a:r>
              <a:rPr b="1" i="0" lang="en-US" sz="1400" u="none">
                <a:solidFill>
                  <a:schemeClr val="dk1"/>
                </a:solidFill>
                <a:latin typeface="Courier New"/>
                <a:ea typeface="Courier New"/>
                <a:cs typeface="Courier New"/>
                <a:sym typeface="Courier New"/>
              </a:rPr>
              <a:t>     </a:t>
            </a:r>
            <a:r>
              <a:rPr b="1" i="0" lang="en-US" sz="1600" u="none">
                <a:solidFill>
                  <a:schemeClr val="dk1"/>
                </a:solidFill>
                <a:latin typeface="Courier New"/>
                <a:ea typeface="Courier New"/>
                <a:cs typeface="Courier New"/>
                <a:sym typeface="Courier New"/>
              </a:rPr>
              <a:t>Do { </a:t>
            </a:r>
            <a:endParaRPr/>
          </a:p>
          <a:p>
            <a:pPr indent="-341312" lvl="0" marL="341312"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wait(full); </a:t>
            </a:r>
            <a:endParaRPr/>
          </a:p>
          <a:p>
            <a:pPr indent="-341312" lvl="0" marL="341312"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wait(mutex); </a:t>
            </a:r>
            <a:endParaRPr/>
          </a:p>
          <a:p>
            <a:pPr indent="-341312" lvl="0" marL="341312"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a:t>
            </a:r>
            <a:br>
              <a:rPr b="1" i="0" lang="en-US" sz="1600" u="none">
                <a:solidFill>
                  <a:schemeClr val="dk1"/>
                </a:solidFill>
                <a:latin typeface="Courier New"/>
                <a:ea typeface="Courier New"/>
                <a:cs typeface="Courier New"/>
                <a:sym typeface="Courier New"/>
              </a:rPr>
            </a:br>
            <a:r>
              <a:rPr b="1" i="0" lang="en-US" sz="1600" u="none">
                <a:solidFill>
                  <a:schemeClr val="dk1"/>
                </a:solidFill>
                <a:latin typeface="Courier New"/>
                <a:ea typeface="Courier New"/>
                <a:cs typeface="Courier New"/>
                <a:sym typeface="Courier New"/>
              </a:rPr>
              <a:t>        /* remove an item from buffer to next_consumed */ </a:t>
            </a:r>
            <a:endParaRPr/>
          </a:p>
          <a:p>
            <a:pPr indent="-341312" lvl="0" marL="341312"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 </a:t>
            </a:r>
            <a:endParaRPr/>
          </a:p>
          <a:p>
            <a:pPr indent="-341312" lvl="0" marL="341312"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signal(mutex); </a:t>
            </a:r>
            <a:endParaRPr/>
          </a:p>
          <a:p>
            <a:pPr indent="-341312" lvl="0" marL="341312"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signal(empty); </a:t>
            </a:r>
            <a:endParaRPr/>
          </a:p>
          <a:p>
            <a:pPr indent="-341312" lvl="0" marL="341312"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a:t>
            </a:r>
            <a:br>
              <a:rPr b="1" i="0" lang="en-US" sz="1600" u="none">
                <a:solidFill>
                  <a:schemeClr val="dk1"/>
                </a:solidFill>
                <a:latin typeface="Courier New"/>
                <a:ea typeface="Courier New"/>
                <a:cs typeface="Courier New"/>
                <a:sym typeface="Courier New"/>
              </a:rPr>
            </a:br>
            <a:r>
              <a:rPr b="1" i="0" lang="en-US" sz="1600" u="none">
                <a:solidFill>
                  <a:schemeClr val="dk1"/>
                </a:solidFill>
                <a:latin typeface="Courier New"/>
                <a:ea typeface="Courier New"/>
                <a:cs typeface="Courier New"/>
                <a:sym typeface="Courier New"/>
              </a:rPr>
              <a:t>        /* consume the item in next consumed */ </a:t>
            </a:r>
            <a:endParaRPr/>
          </a:p>
          <a:p>
            <a:pPr indent="-341312" lvl="0" marL="341312"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a:t>
            </a:r>
            <a:br>
              <a:rPr b="1" i="0" lang="en-US" sz="1600" u="none">
                <a:solidFill>
                  <a:schemeClr val="dk1"/>
                </a:solidFill>
                <a:latin typeface="Courier New"/>
                <a:ea typeface="Courier New"/>
                <a:cs typeface="Courier New"/>
                <a:sym typeface="Courier New"/>
              </a:rPr>
            </a:br>
            <a:r>
              <a:rPr b="1" i="0" lang="en-US" sz="1600" u="none">
                <a:solidFill>
                  <a:schemeClr val="dk1"/>
                </a:solidFill>
                <a:latin typeface="Courier New"/>
                <a:ea typeface="Courier New"/>
                <a:cs typeface="Courier New"/>
                <a:sym typeface="Courier New"/>
              </a:rPr>
              <a:t>     } while (true); </a:t>
            </a:r>
            <a:endParaRPr/>
          </a:p>
          <a:p>
            <a:pPr indent="-241300" lvl="0" marL="342900" marR="0" rtl="0" algn="l">
              <a:spcBef>
                <a:spcPts val="320"/>
              </a:spcBef>
              <a:spcAft>
                <a:spcPts val="0"/>
              </a:spcAft>
              <a:buClr>
                <a:schemeClr val="dk1"/>
              </a:buClr>
              <a:buSzPts val="1600"/>
              <a:buFont typeface="Arial"/>
              <a:buNone/>
            </a:pPr>
            <a:r>
              <a:t/>
            </a:r>
            <a:endParaRPr b="1" i="0" sz="1600" u="none">
              <a:solidFill>
                <a:schemeClr val="dk1"/>
              </a:solidFill>
              <a:latin typeface="Courier New"/>
              <a:ea typeface="Courier New"/>
              <a:cs typeface="Courier New"/>
              <a:sym typeface="Courier New"/>
            </a:endParaRPr>
          </a:p>
        </p:txBody>
      </p:sp>
      <p:sp>
        <p:nvSpPr>
          <p:cNvPr id="1445" name="Google Shape;1445;p154"/>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446" name="Google Shape;1446;p15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447" name="Google Shape;1447;p15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sp>
        <p:nvSpPr>
          <p:cNvPr id="1453" name="Google Shape;1453;p155"/>
          <p:cNvSpPr txBox="1"/>
          <p:nvPr>
            <p:ph type="title"/>
          </p:nvPr>
        </p:nvSpPr>
        <p:spPr>
          <a:xfrm>
            <a:off x="1120775" y="146050"/>
            <a:ext cx="7566025"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Readers-Writers Problem</a:t>
            </a:r>
            <a:endParaRPr/>
          </a:p>
        </p:txBody>
      </p:sp>
      <p:sp>
        <p:nvSpPr>
          <p:cNvPr id="1454" name="Google Shape;1454;p155"/>
          <p:cNvSpPr txBox="1"/>
          <p:nvPr>
            <p:ph idx="1" type="body"/>
          </p:nvPr>
        </p:nvSpPr>
        <p:spPr>
          <a:xfrm>
            <a:off x="860425" y="1111250"/>
            <a:ext cx="7866062" cy="50053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A data set is shared among a number of concurrent processes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Readers – only read the data set; they do </a:t>
            </a:r>
            <a:r>
              <a:rPr b="1" i="1" lang="en-US" sz="1800" u="none" cap="none" strike="noStrike">
                <a:solidFill>
                  <a:schemeClr val="dk1"/>
                </a:solidFill>
                <a:latin typeface="Times New Roman"/>
                <a:ea typeface="Times New Roman"/>
                <a:cs typeface="Times New Roman"/>
                <a:sym typeface="Times New Roman"/>
              </a:rPr>
              <a:t>not</a:t>
            </a:r>
            <a:r>
              <a:rPr b="1"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perform any updates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Writers   – can both read and write</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Problem – allow multiple readers to read at the same time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Only one single writer can access the shared data at the same time</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Several variations of how readers and writers are considered  – all involve some form of priorities</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Shared Data</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Data set</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Semaphore</a:t>
            </a:r>
            <a:r>
              <a:rPr b="1" i="0" lang="en-US" sz="1800" u="none" cap="none" strike="noStrike">
                <a:solidFill>
                  <a:srgbClr val="000000"/>
                </a:solidFill>
                <a:latin typeface="Courier New"/>
                <a:ea typeface="Courier New"/>
                <a:cs typeface="Courier New"/>
                <a:sym typeface="Courier New"/>
              </a:rPr>
              <a:t> rw_mutex </a:t>
            </a:r>
            <a:r>
              <a:rPr b="0" i="0" lang="en-US" sz="1800" u="none" cap="none" strike="noStrike">
                <a:solidFill>
                  <a:schemeClr val="dk1"/>
                </a:solidFill>
                <a:latin typeface="Times New Roman"/>
                <a:ea typeface="Times New Roman"/>
                <a:cs typeface="Times New Roman"/>
                <a:sym typeface="Times New Roman"/>
              </a:rPr>
              <a:t>initialized to 1</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Semaphore </a:t>
            </a:r>
            <a:r>
              <a:rPr b="1" i="0" lang="en-US" sz="1800" u="none" cap="none" strike="noStrike">
                <a:solidFill>
                  <a:srgbClr val="000000"/>
                </a:solidFill>
                <a:latin typeface="Courier New"/>
                <a:ea typeface="Courier New"/>
                <a:cs typeface="Courier New"/>
                <a:sym typeface="Courier New"/>
              </a:rPr>
              <a:t>mutex </a:t>
            </a:r>
            <a:r>
              <a:rPr b="0" i="0" lang="en-US" sz="1800" u="none" cap="none" strike="noStrike">
                <a:solidFill>
                  <a:schemeClr val="dk1"/>
                </a:solidFill>
                <a:latin typeface="Times New Roman"/>
                <a:ea typeface="Times New Roman"/>
                <a:cs typeface="Times New Roman"/>
                <a:sym typeface="Times New Roman"/>
              </a:rPr>
              <a:t>initialized to 1</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Integer </a:t>
            </a:r>
            <a:r>
              <a:rPr b="1" i="0" lang="en-US" sz="1800" u="none" cap="none" strike="noStrike">
                <a:solidFill>
                  <a:srgbClr val="000000"/>
                </a:solidFill>
                <a:latin typeface="Courier New"/>
                <a:ea typeface="Courier New"/>
                <a:cs typeface="Courier New"/>
                <a:sym typeface="Courier New"/>
              </a:rPr>
              <a:t>read_count</a:t>
            </a:r>
            <a:r>
              <a:rPr b="0" i="0" lang="en-US" sz="1800" u="none" cap="none" strike="noStrike">
                <a:solidFill>
                  <a:schemeClr val="dk1"/>
                </a:solidFill>
                <a:latin typeface="Times New Roman"/>
                <a:ea typeface="Times New Roman"/>
                <a:cs typeface="Times New Roman"/>
                <a:sym typeface="Times New Roman"/>
              </a:rPr>
              <a:t> initialized to 0</a:t>
            </a:r>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455" name="Google Shape;1455;p155"/>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456" name="Google Shape;1456;p15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457" name="Google Shape;1457;p155"/>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2" name="Shape 1462"/>
        <p:cNvGrpSpPr/>
        <p:nvPr/>
      </p:nvGrpSpPr>
      <p:grpSpPr>
        <a:xfrm>
          <a:off x="0" y="0"/>
          <a:ext cx="0" cy="0"/>
          <a:chOff x="0" y="0"/>
          <a:chExt cx="0" cy="0"/>
        </a:xfrm>
      </p:grpSpPr>
      <p:sp>
        <p:nvSpPr>
          <p:cNvPr id="1463" name="Google Shape;1463;p156"/>
          <p:cNvSpPr txBox="1"/>
          <p:nvPr>
            <p:ph type="title"/>
          </p:nvPr>
        </p:nvSpPr>
        <p:spPr>
          <a:xfrm>
            <a:off x="1025525" y="190500"/>
            <a:ext cx="7661275"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Readers-Writers Problem (Cont.)</a:t>
            </a:r>
            <a:endParaRPr/>
          </a:p>
        </p:txBody>
      </p:sp>
      <p:sp>
        <p:nvSpPr>
          <p:cNvPr id="1464" name="Google Shape;1464;p156"/>
          <p:cNvSpPr txBox="1"/>
          <p:nvPr>
            <p:ph idx="1" type="body"/>
          </p:nvPr>
        </p:nvSpPr>
        <p:spPr>
          <a:xfrm>
            <a:off x="827087" y="1279525"/>
            <a:ext cx="78486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600"/>
              <a:buFont typeface="Arial"/>
              <a:buChar char="•"/>
            </a:pPr>
            <a:r>
              <a:rPr b="0" i="0" lang="en-US" sz="1600" u="none">
                <a:solidFill>
                  <a:schemeClr val="dk1"/>
                </a:solidFill>
                <a:latin typeface="Times New Roman"/>
                <a:ea typeface="Times New Roman"/>
                <a:cs typeface="Times New Roman"/>
                <a:sym typeface="Times New Roman"/>
              </a:rPr>
              <a:t>The structure of a writer process</a:t>
            </a:r>
            <a:endParaRPr/>
          </a:p>
          <a:p>
            <a:pPr indent="-342900" lvl="0" marL="342900" marR="0" rtl="0" algn="l">
              <a:lnSpc>
                <a:spcPct val="100000"/>
              </a:lnSpc>
              <a:spcBef>
                <a:spcPts val="320"/>
              </a:spcBef>
              <a:spcAft>
                <a:spcPts val="0"/>
              </a:spcAft>
              <a:buClr>
                <a:srgbClr val="0000FF"/>
              </a:buClr>
              <a:buSzPts val="1600"/>
              <a:buFont typeface="Arial"/>
              <a:buNone/>
            </a:pPr>
            <a:r>
              <a:rPr b="0" i="0" lang="en-US" sz="1600" u="none">
                <a:solidFill>
                  <a:srgbClr val="0000FF"/>
                </a:solidFill>
                <a:latin typeface="Times New Roman"/>
                <a:ea typeface="Times New Roman"/>
                <a:cs typeface="Times New Roman"/>
                <a:sym typeface="Times New Roman"/>
              </a:rPr>
              <a:t>        </a:t>
            </a:r>
            <a:endParaRPr/>
          </a:p>
          <a:p>
            <a:pPr indent="-342900" lvl="0" marL="34290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do {</a:t>
            </a:r>
            <a:br>
              <a:rPr b="1" i="0" lang="en-US" sz="1600" u="none">
                <a:solidFill>
                  <a:schemeClr val="dk1"/>
                </a:solidFill>
                <a:latin typeface="Courier New"/>
                <a:ea typeface="Courier New"/>
                <a:cs typeface="Courier New"/>
                <a:sym typeface="Courier New"/>
              </a:rPr>
            </a:br>
            <a:r>
              <a:rPr b="1" i="0" lang="en-US" sz="1600" u="none">
                <a:solidFill>
                  <a:schemeClr val="dk1"/>
                </a:solidFill>
                <a:latin typeface="Courier New"/>
                <a:ea typeface="Courier New"/>
                <a:cs typeface="Courier New"/>
                <a:sym typeface="Courier New"/>
              </a:rPr>
              <a:t>          wait(rw_mutex); </a:t>
            </a:r>
            <a:endParaRPr/>
          </a:p>
          <a:p>
            <a:pPr indent="-342900" lvl="0" marL="34290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a:t>
            </a:r>
            <a:br>
              <a:rPr b="1" i="0" lang="en-US" sz="1600" u="none">
                <a:solidFill>
                  <a:schemeClr val="dk1"/>
                </a:solidFill>
                <a:latin typeface="Courier New"/>
                <a:ea typeface="Courier New"/>
                <a:cs typeface="Courier New"/>
                <a:sym typeface="Courier New"/>
              </a:rPr>
            </a:br>
            <a:r>
              <a:rPr b="1" i="0" lang="en-US" sz="1600" u="none">
                <a:solidFill>
                  <a:schemeClr val="dk1"/>
                </a:solidFill>
                <a:latin typeface="Courier New"/>
                <a:ea typeface="Courier New"/>
                <a:cs typeface="Courier New"/>
                <a:sym typeface="Courier New"/>
              </a:rPr>
              <a:t>          /* writing is performed */ </a:t>
            </a:r>
            <a:endParaRPr/>
          </a:p>
          <a:p>
            <a:pPr indent="-342900" lvl="0" marL="34290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 </a:t>
            </a:r>
            <a:endParaRPr/>
          </a:p>
          <a:p>
            <a:pPr indent="-342900" lvl="0" marL="34290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signal(rw_mutex); </a:t>
            </a:r>
            <a:endParaRPr/>
          </a:p>
          <a:p>
            <a:pPr indent="-342900" lvl="0" marL="34290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 while (true);</a:t>
            </a:r>
            <a:br>
              <a:rPr b="1" i="0" lang="en-US" sz="1400" u="none">
                <a:solidFill>
                  <a:schemeClr val="dk1"/>
                </a:solidFill>
                <a:latin typeface="Courier New"/>
                <a:ea typeface="Courier New"/>
                <a:cs typeface="Courier New"/>
                <a:sym typeface="Courier New"/>
              </a:rPr>
            </a:br>
            <a:endParaRPr/>
          </a:p>
          <a:p>
            <a:pPr indent="-342900" lvl="0" marL="342900" marR="0" rtl="0" algn="l">
              <a:lnSpc>
                <a:spcPct val="100000"/>
              </a:lnSpc>
              <a:spcBef>
                <a:spcPts val="480"/>
              </a:spcBef>
              <a:spcAft>
                <a:spcPts val="0"/>
              </a:spcAft>
              <a:buClr>
                <a:schemeClr val="dk1"/>
              </a:buClr>
              <a:buSzPts val="2400"/>
              <a:buFont typeface="Arial"/>
              <a:buNone/>
            </a:pPr>
            <a:r>
              <a:t/>
            </a:r>
            <a:endParaRPr b="0" i="0" sz="2400" u="none">
              <a:solidFill>
                <a:srgbClr val="0000FF"/>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chemeClr val="dk1"/>
              </a:buClr>
              <a:buSzPts val="2400"/>
              <a:buFont typeface="Arial"/>
              <a:buNone/>
            </a:pPr>
            <a:r>
              <a:t/>
            </a:r>
            <a:endParaRPr b="0" i="0" sz="2400" u="none">
              <a:solidFill>
                <a:srgbClr val="0000FF"/>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0000FF"/>
              </a:buClr>
              <a:buSzPts val="2400"/>
              <a:buFont typeface="Arial"/>
              <a:buNone/>
            </a:pPr>
            <a:r>
              <a:rPr b="0" i="0" lang="en-US" sz="2400" u="none">
                <a:solidFill>
                  <a:srgbClr val="0000FF"/>
                </a:solidFill>
                <a:latin typeface="Times New Roman"/>
                <a:ea typeface="Times New Roman"/>
                <a:cs typeface="Times New Roman"/>
                <a:sym typeface="Times New Roman"/>
              </a:rPr>
              <a:t>       </a:t>
            </a:r>
            <a:endParaRPr/>
          </a:p>
        </p:txBody>
      </p:sp>
      <p:sp>
        <p:nvSpPr>
          <p:cNvPr id="1465" name="Google Shape;1465;p156"/>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466" name="Google Shape;1466;p15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467" name="Google Shape;1467;p15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2" name="Shape 1472"/>
        <p:cNvGrpSpPr/>
        <p:nvPr/>
      </p:nvGrpSpPr>
      <p:grpSpPr>
        <a:xfrm>
          <a:off x="0" y="0"/>
          <a:ext cx="0" cy="0"/>
          <a:chOff x="0" y="0"/>
          <a:chExt cx="0" cy="0"/>
        </a:xfrm>
      </p:grpSpPr>
      <p:sp>
        <p:nvSpPr>
          <p:cNvPr id="1473" name="Google Shape;1473;p157"/>
          <p:cNvSpPr txBox="1"/>
          <p:nvPr>
            <p:ph type="title"/>
          </p:nvPr>
        </p:nvSpPr>
        <p:spPr>
          <a:xfrm>
            <a:off x="1035050" y="190500"/>
            <a:ext cx="765175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Readers-Writers Problem (Cont.)</a:t>
            </a:r>
            <a:endParaRPr/>
          </a:p>
        </p:txBody>
      </p:sp>
      <p:sp>
        <p:nvSpPr>
          <p:cNvPr id="1474" name="Google Shape;1474;p157"/>
          <p:cNvSpPr txBox="1"/>
          <p:nvPr>
            <p:ph idx="1" type="body"/>
          </p:nvPr>
        </p:nvSpPr>
        <p:spPr>
          <a:xfrm>
            <a:off x="841375" y="1076325"/>
            <a:ext cx="7747000" cy="50657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The structure of a reader process</a:t>
            </a:r>
            <a:endParaRPr b="0" i="0" sz="1600" u="none">
              <a:solidFill>
                <a:srgbClr val="0000FF"/>
              </a:solidFill>
              <a:latin typeface="Times New Roman"/>
              <a:ea typeface="Times New Roman"/>
              <a:cs typeface="Times New Roman"/>
              <a:sym typeface="Times New Roman"/>
            </a:endParaRPr>
          </a:p>
          <a:p>
            <a:pPr indent="-342900" lvl="0" marL="34290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do {</a:t>
            </a:r>
            <a:br>
              <a:rPr b="1" i="0" lang="en-US" sz="1600" u="none">
                <a:solidFill>
                  <a:schemeClr val="dk1"/>
                </a:solidFill>
                <a:latin typeface="Courier New"/>
                <a:ea typeface="Courier New"/>
                <a:cs typeface="Courier New"/>
                <a:sym typeface="Courier New"/>
              </a:rPr>
            </a:br>
            <a:r>
              <a:rPr b="1" i="0" lang="en-US" sz="1600" u="none">
                <a:solidFill>
                  <a:schemeClr val="dk1"/>
                </a:solidFill>
                <a:latin typeface="Courier New"/>
                <a:ea typeface="Courier New"/>
                <a:cs typeface="Courier New"/>
                <a:sym typeface="Courier New"/>
              </a:rPr>
              <a:t>           wait(mutex);</a:t>
            </a:r>
            <a:br>
              <a:rPr b="1" i="0" lang="en-US" sz="1600" u="none">
                <a:solidFill>
                  <a:schemeClr val="dk1"/>
                </a:solidFill>
                <a:latin typeface="Courier New"/>
                <a:ea typeface="Courier New"/>
                <a:cs typeface="Courier New"/>
                <a:sym typeface="Courier New"/>
              </a:rPr>
            </a:br>
            <a:r>
              <a:rPr b="1" i="0" lang="en-US" sz="1600" u="none">
                <a:solidFill>
                  <a:schemeClr val="dk1"/>
                </a:solidFill>
                <a:latin typeface="Courier New"/>
                <a:ea typeface="Courier New"/>
                <a:cs typeface="Courier New"/>
                <a:sym typeface="Courier New"/>
              </a:rPr>
              <a:t>           read_count++;</a:t>
            </a:r>
            <a:br>
              <a:rPr b="1" i="0" lang="en-US" sz="1600" u="none">
                <a:solidFill>
                  <a:schemeClr val="dk1"/>
                </a:solidFill>
                <a:latin typeface="Courier New"/>
                <a:ea typeface="Courier New"/>
                <a:cs typeface="Courier New"/>
                <a:sym typeface="Courier New"/>
              </a:rPr>
            </a:br>
            <a:r>
              <a:rPr b="1" i="0" lang="en-US" sz="1600" u="none">
                <a:solidFill>
                  <a:schemeClr val="dk1"/>
                </a:solidFill>
                <a:latin typeface="Courier New"/>
                <a:ea typeface="Courier New"/>
                <a:cs typeface="Courier New"/>
                <a:sym typeface="Courier New"/>
              </a:rPr>
              <a:t>           if (read_count == 1) </a:t>
            </a:r>
            <a:endParaRPr/>
          </a:p>
          <a:p>
            <a:pPr indent="-342900" lvl="0" marL="34290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wait(rw_mutex); </a:t>
            </a:r>
            <a:endParaRPr/>
          </a:p>
          <a:p>
            <a:pPr indent="-342900" lvl="0" marL="34290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signal(mutex); </a:t>
            </a:r>
            <a:endParaRPr/>
          </a:p>
          <a:p>
            <a:pPr indent="-342900" lvl="0" marL="34290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a:t>
            </a:r>
            <a:br>
              <a:rPr b="1" i="0" lang="en-US" sz="1600" u="none">
                <a:solidFill>
                  <a:schemeClr val="dk1"/>
                </a:solidFill>
                <a:latin typeface="Courier New"/>
                <a:ea typeface="Courier New"/>
                <a:cs typeface="Courier New"/>
                <a:sym typeface="Courier New"/>
              </a:rPr>
            </a:br>
            <a:r>
              <a:rPr b="1" i="0" lang="en-US" sz="1600" u="none">
                <a:solidFill>
                  <a:schemeClr val="dk1"/>
                </a:solidFill>
                <a:latin typeface="Courier New"/>
                <a:ea typeface="Courier New"/>
                <a:cs typeface="Courier New"/>
                <a:sym typeface="Courier New"/>
              </a:rPr>
              <a:t>           /* reading is performed */ </a:t>
            </a:r>
            <a:endParaRPr/>
          </a:p>
          <a:p>
            <a:pPr indent="-342900" lvl="0" marL="34290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 </a:t>
            </a:r>
            <a:endParaRPr/>
          </a:p>
          <a:p>
            <a:pPr indent="-342900" lvl="0" marL="34290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wait(mutex);</a:t>
            </a:r>
            <a:br>
              <a:rPr b="1" i="0" lang="en-US" sz="1600" u="none">
                <a:solidFill>
                  <a:schemeClr val="dk1"/>
                </a:solidFill>
                <a:latin typeface="Courier New"/>
                <a:ea typeface="Courier New"/>
                <a:cs typeface="Courier New"/>
                <a:sym typeface="Courier New"/>
              </a:rPr>
            </a:br>
            <a:r>
              <a:rPr b="1" i="0" lang="en-US" sz="1600" u="none">
                <a:solidFill>
                  <a:schemeClr val="dk1"/>
                </a:solidFill>
                <a:latin typeface="Courier New"/>
                <a:ea typeface="Courier New"/>
                <a:cs typeface="Courier New"/>
                <a:sym typeface="Courier New"/>
              </a:rPr>
              <a:t>           read count--;</a:t>
            </a:r>
            <a:br>
              <a:rPr b="1" i="0" lang="en-US" sz="1600" u="none">
                <a:solidFill>
                  <a:schemeClr val="dk1"/>
                </a:solidFill>
                <a:latin typeface="Courier New"/>
                <a:ea typeface="Courier New"/>
                <a:cs typeface="Courier New"/>
                <a:sym typeface="Courier New"/>
              </a:rPr>
            </a:br>
            <a:r>
              <a:rPr b="1" i="0" lang="en-US" sz="1600" u="none">
                <a:solidFill>
                  <a:schemeClr val="dk1"/>
                </a:solidFill>
                <a:latin typeface="Courier New"/>
                <a:ea typeface="Courier New"/>
                <a:cs typeface="Courier New"/>
                <a:sym typeface="Courier New"/>
              </a:rPr>
              <a:t>           if (read_count == 0) </a:t>
            </a:r>
            <a:endParaRPr/>
          </a:p>
          <a:p>
            <a:pPr indent="-342900" lvl="0" marL="34290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signal(rw_mutex); </a:t>
            </a:r>
            <a:endParaRPr/>
          </a:p>
          <a:p>
            <a:pPr indent="-342900" lvl="0" marL="34290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signal(mutex); </a:t>
            </a:r>
            <a:endParaRPr/>
          </a:p>
          <a:p>
            <a:pPr indent="-342900" lvl="0" marL="342900" marR="0" rtl="0" algn="l">
              <a:lnSpc>
                <a:spcPct val="100000"/>
              </a:lnSpc>
              <a:spcBef>
                <a:spcPts val="320"/>
              </a:spcBef>
              <a:spcAft>
                <a:spcPts val="0"/>
              </a:spcAft>
              <a:buClr>
                <a:schemeClr val="dk1"/>
              </a:buClr>
              <a:buSzPts val="1600"/>
              <a:buFont typeface="Arial"/>
              <a:buNone/>
            </a:pPr>
            <a:r>
              <a:rPr b="1" i="0" lang="en-US" sz="1600" u="none">
                <a:solidFill>
                  <a:schemeClr val="dk1"/>
                </a:solidFill>
                <a:latin typeface="Courier New"/>
                <a:ea typeface="Courier New"/>
                <a:cs typeface="Courier New"/>
                <a:sym typeface="Courier New"/>
              </a:rPr>
              <a:t>       } while (true);</a:t>
            </a:r>
            <a:br>
              <a:rPr b="1" i="0" lang="en-US" sz="1400" u="none">
                <a:solidFill>
                  <a:schemeClr val="dk1"/>
                </a:solidFill>
                <a:latin typeface="Courier New"/>
                <a:ea typeface="Courier New"/>
                <a:cs typeface="Courier New"/>
                <a:sym typeface="Courier New"/>
              </a:rPr>
            </a:br>
            <a:endParaRPr/>
          </a:p>
          <a:p>
            <a:pPr indent="-342900" lvl="0" marL="342900" marR="0" rtl="0" algn="l">
              <a:lnSpc>
                <a:spcPct val="80000"/>
              </a:lnSpc>
              <a:spcBef>
                <a:spcPts val="320"/>
              </a:spcBef>
              <a:spcAft>
                <a:spcPts val="0"/>
              </a:spcAft>
              <a:buClr>
                <a:schemeClr val="dk1"/>
              </a:buClr>
              <a:buSzPts val="1600"/>
              <a:buFont typeface="Arial"/>
              <a:buNone/>
            </a:pPr>
            <a:r>
              <a:t/>
            </a:r>
            <a:endParaRPr b="0" i="0" sz="1600" u="none">
              <a:solidFill>
                <a:srgbClr val="0000FF"/>
              </a:solidFill>
              <a:latin typeface="Times New Roman"/>
              <a:ea typeface="Times New Roman"/>
              <a:cs typeface="Times New Roman"/>
              <a:sym typeface="Times New Roman"/>
            </a:endParaRPr>
          </a:p>
          <a:p>
            <a:pPr indent="-342900" lvl="0" marL="342900" marR="0" rtl="0" algn="l">
              <a:lnSpc>
                <a:spcPct val="80000"/>
              </a:lnSpc>
              <a:spcBef>
                <a:spcPts val="320"/>
              </a:spcBef>
              <a:spcAft>
                <a:spcPts val="0"/>
              </a:spcAft>
              <a:buClr>
                <a:schemeClr val="dk1"/>
              </a:buClr>
              <a:buSzPts val="1600"/>
              <a:buFont typeface="Arial"/>
              <a:buNone/>
            </a:pPr>
            <a:r>
              <a:t/>
            </a:r>
            <a:endParaRPr b="0" i="0" sz="1600" u="none">
              <a:solidFill>
                <a:srgbClr val="0000FF"/>
              </a:solidFill>
              <a:latin typeface="Times New Roman"/>
              <a:ea typeface="Times New Roman"/>
              <a:cs typeface="Times New Roman"/>
              <a:sym typeface="Times New Roman"/>
            </a:endParaRPr>
          </a:p>
          <a:p>
            <a:pPr indent="-342900" lvl="0" marL="342900" marR="0" rtl="0" algn="l">
              <a:lnSpc>
                <a:spcPct val="80000"/>
              </a:lnSpc>
              <a:spcBef>
                <a:spcPts val="320"/>
              </a:spcBef>
              <a:spcAft>
                <a:spcPts val="0"/>
              </a:spcAft>
              <a:buClr>
                <a:srgbClr val="0000FF"/>
              </a:buClr>
              <a:buSzPts val="1600"/>
              <a:buFont typeface="Arial"/>
              <a:buNone/>
            </a:pPr>
            <a:r>
              <a:rPr b="0" i="0" lang="en-US" sz="1600" u="none">
                <a:solidFill>
                  <a:srgbClr val="0000FF"/>
                </a:solidFill>
                <a:latin typeface="Times New Roman"/>
                <a:ea typeface="Times New Roman"/>
                <a:cs typeface="Times New Roman"/>
                <a:sym typeface="Times New Roman"/>
              </a:rPr>
              <a:t>       </a:t>
            </a:r>
            <a:endParaRPr/>
          </a:p>
        </p:txBody>
      </p:sp>
      <p:sp>
        <p:nvSpPr>
          <p:cNvPr id="1475" name="Google Shape;1475;p157"/>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476" name="Google Shape;1476;p15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477" name="Google Shape;1477;p15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1" name="Shape 1481"/>
        <p:cNvGrpSpPr/>
        <p:nvPr/>
      </p:nvGrpSpPr>
      <p:grpSpPr>
        <a:xfrm>
          <a:off x="0" y="0"/>
          <a:ext cx="0" cy="0"/>
          <a:chOff x="0" y="0"/>
          <a:chExt cx="0" cy="0"/>
        </a:xfrm>
      </p:grpSpPr>
      <p:sp>
        <p:nvSpPr>
          <p:cNvPr id="1482" name="Google Shape;1482;p158"/>
          <p:cNvSpPr txBox="1"/>
          <p:nvPr>
            <p:ph type="title"/>
          </p:nvPr>
        </p:nvSpPr>
        <p:spPr>
          <a:xfrm>
            <a:off x="679450" y="274637"/>
            <a:ext cx="767715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Readers-Writers Problem Variations</a:t>
            </a:r>
            <a:endParaRPr/>
          </a:p>
        </p:txBody>
      </p:sp>
      <p:sp>
        <p:nvSpPr>
          <p:cNvPr id="1483" name="Google Shape;1483;p158"/>
          <p:cNvSpPr txBox="1"/>
          <p:nvPr>
            <p:ph idx="1" type="body"/>
          </p:nvPr>
        </p:nvSpPr>
        <p:spPr>
          <a:xfrm>
            <a:off x="879475" y="1146175"/>
            <a:ext cx="6359525"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1" i="1" lang="en-US" sz="2400" u="none">
                <a:solidFill>
                  <a:schemeClr val="dk1"/>
                </a:solidFill>
                <a:latin typeface="Times New Roman"/>
                <a:ea typeface="Times New Roman"/>
                <a:cs typeface="Times New Roman"/>
                <a:sym typeface="Times New Roman"/>
              </a:rPr>
              <a:t>First</a:t>
            </a:r>
            <a:r>
              <a:rPr b="0" i="1"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variation – no reader kept waiting unless writer has permission to use shared object</a:t>
            </a:r>
            <a:endParaRPr/>
          </a:p>
          <a:p>
            <a:pPr indent="-342900" lvl="0" marL="342900" marR="0" rtl="0" algn="l">
              <a:lnSpc>
                <a:spcPct val="100000"/>
              </a:lnSpc>
              <a:spcBef>
                <a:spcPts val="480"/>
              </a:spcBef>
              <a:spcAft>
                <a:spcPts val="0"/>
              </a:spcAft>
              <a:buClr>
                <a:schemeClr val="dk1"/>
              </a:buClr>
              <a:buSzPts val="2400"/>
              <a:buFont typeface="Arial"/>
              <a:buChar char="•"/>
            </a:pPr>
            <a:r>
              <a:rPr b="1" i="1" lang="en-US" sz="2400" u="none">
                <a:solidFill>
                  <a:schemeClr val="dk1"/>
                </a:solidFill>
                <a:latin typeface="Times New Roman"/>
                <a:ea typeface="Times New Roman"/>
                <a:cs typeface="Times New Roman"/>
                <a:sym typeface="Times New Roman"/>
              </a:rPr>
              <a:t>Second</a:t>
            </a:r>
            <a:r>
              <a:rPr b="0" i="1"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variation – once writer is ready, it performs the write ASAP</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Both may have starvation leading to even more variations</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Problem is solved on some systems by kernel providing reader-writer locks</a:t>
            </a:r>
            <a:endParaRPr/>
          </a:p>
        </p:txBody>
      </p:sp>
      <p:sp>
        <p:nvSpPr>
          <p:cNvPr id="1484" name="Google Shape;1484;p158"/>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485" name="Google Shape;1485;p15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486" name="Google Shape;1486;p15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1" name="Shape 1491"/>
        <p:cNvGrpSpPr/>
        <p:nvPr/>
      </p:nvGrpSpPr>
      <p:grpSpPr>
        <a:xfrm>
          <a:off x="0" y="0"/>
          <a:ext cx="0" cy="0"/>
          <a:chOff x="0" y="0"/>
          <a:chExt cx="0" cy="0"/>
        </a:xfrm>
      </p:grpSpPr>
      <p:sp>
        <p:nvSpPr>
          <p:cNvPr id="1492" name="Google Shape;1492;p159"/>
          <p:cNvSpPr txBox="1"/>
          <p:nvPr>
            <p:ph type="title"/>
          </p:nvPr>
        </p:nvSpPr>
        <p:spPr>
          <a:xfrm>
            <a:off x="1016000" y="147637"/>
            <a:ext cx="76708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Dining-Philosophers Problem</a:t>
            </a:r>
            <a:endParaRPr/>
          </a:p>
        </p:txBody>
      </p:sp>
      <p:sp>
        <p:nvSpPr>
          <p:cNvPr id="1493" name="Google Shape;1493;p159"/>
          <p:cNvSpPr txBox="1"/>
          <p:nvPr>
            <p:ph idx="1" type="body"/>
          </p:nvPr>
        </p:nvSpPr>
        <p:spPr>
          <a:xfrm>
            <a:off x="928687" y="3403600"/>
            <a:ext cx="6908800" cy="27654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600"/>
              <a:buFont typeface="Arial"/>
              <a:buChar char="•"/>
            </a:pPr>
            <a:r>
              <a:rPr b="0" i="0" lang="en-US" sz="1600" u="none">
                <a:solidFill>
                  <a:schemeClr val="dk1"/>
                </a:solidFill>
                <a:latin typeface="Times New Roman"/>
                <a:ea typeface="Times New Roman"/>
                <a:cs typeface="Times New Roman"/>
                <a:sym typeface="Times New Roman"/>
              </a:rPr>
              <a:t>Philosophers spend their lives alternating thinking and eating</a:t>
            </a:r>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Times New Roman"/>
                <a:ea typeface="Times New Roman"/>
                <a:cs typeface="Times New Roman"/>
                <a:sym typeface="Times New Roman"/>
              </a:rPr>
              <a:t>Don’t interact with their neighbors, occasionally try to pick up 2 chopsticks (one at a time) to eat from bowl</a:t>
            </a:r>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Need both to eat, then release both when done</a:t>
            </a:r>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Times New Roman"/>
                <a:ea typeface="Times New Roman"/>
                <a:cs typeface="Times New Roman"/>
                <a:sym typeface="Times New Roman"/>
              </a:rPr>
              <a:t>In the case of 5 philosophers</a:t>
            </a:r>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Shared data </a:t>
            </a:r>
            <a:endParaRPr/>
          </a:p>
          <a:p>
            <a:pPr indent="-228600" lvl="2" marL="11430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Bowl of rice (data set)</a:t>
            </a:r>
            <a:endParaRPr/>
          </a:p>
          <a:p>
            <a:pPr indent="-228600" lvl="2" marL="11430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Semaphore </a:t>
            </a:r>
            <a:r>
              <a:rPr b="0" i="0" lang="en-US" sz="1600" u="none" cap="none" strike="noStrike">
                <a:solidFill>
                  <a:srgbClr val="FF0000"/>
                </a:solidFill>
                <a:latin typeface="Times New Roman"/>
                <a:ea typeface="Times New Roman"/>
                <a:cs typeface="Times New Roman"/>
                <a:sym typeface="Times New Roman"/>
              </a:rPr>
              <a:t>chopstick [5]</a:t>
            </a:r>
            <a:r>
              <a:rPr b="0" i="0" lang="en-US" sz="1600" u="none" cap="none" strike="noStrike">
                <a:solidFill>
                  <a:schemeClr val="dk1"/>
                </a:solidFill>
                <a:latin typeface="Times New Roman"/>
                <a:ea typeface="Times New Roman"/>
                <a:cs typeface="Times New Roman"/>
                <a:sym typeface="Times New Roman"/>
              </a:rPr>
              <a:t> initialized to 1</a:t>
            </a:r>
            <a:endParaRPr/>
          </a:p>
        </p:txBody>
      </p:sp>
      <p:pic>
        <p:nvPicPr>
          <p:cNvPr descr="6" id="1494" name="Google Shape;1494;p159"/>
          <p:cNvPicPr preferRelativeResize="0"/>
          <p:nvPr/>
        </p:nvPicPr>
        <p:blipFill rotWithShape="1">
          <a:blip r:embed="rId3">
            <a:alphaModFix/>
          </a:blip>
          <a:srcRect b="0" l="0" r="0" t="0"/>
          <a:stretch/>
        </p:blipFill>
        <p:spPr>
          <a:xfrm>
            <a:off x="3395662" y="1079500"/>
            <a:ext cx="2208212" cy="2120900"/>
          </a:xfrm>
          <a:prstGeom prst="rect">
            <a:avLst/>
          </a:prstGeom>
          <a:noFill/>
          <a:ln>
            <a:noFill/>
          </a:ln>
        </p:spPr>
      </p:pic>
      <p:sp>
        <p:nvSpPr>
          <p:cNvPr id="1495" name="Google Shape;1495;p159"/>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496" name="Google Shape;1496;p15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497" name="Google Shape;1497;p159"/>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2" name="Shape 1502"/>
        <p:cNvGrpSpPr/>
        <p:nvPr/>
      </p:nvGrpSpPr>
      <p:grpSpPr>
        <a:xfrm>
          <a:off x="0" y="0"/>
          <a:ext cx="0" cy="0"/>
          <a:chOff x="0" y="0"/>
          <a:chExt cx="0" cy="0"/>
        </a:xfrm>
      </p:grpSpPr>
      <p:sp>
        <p:nvSpPr>
          <p:cNvPr id="1503" name="Google Shape;1503;p160"/>
          <p:cNvSpPr txBox="1"/>
          <p:nvPr>
            <p:ph type="title"/>
          </p:nvPr>
        </p:nvSpPr>
        <p:spPr>
          <a:xfrm>
            <a:off x="454025" y="331787"/>
            <a:ext cx="7866062"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000"/>
              <a:buFont typeface="Times New Roman"/>
              <a:buNone/>
            </a:pPr>
            <a:r>
              <a:rPr b="0" i="0" lang="en-US" sz="3000" u="none">
                <a:solidFill>
                  <a:schemeClr val="dk1"/>
                </a:solidFill>
                <a:latin typeface="Times New Roman"/>
                <a:ea typeface="Times New Roman"/>
                <a:cs typeface="Times New Roman"/>
                <a:sym typeface="Times New Roman"/>
              </a:rPr>
              <a:t>  Dining-Philosophers Problem Algorithm</a:t>
            </a:r>
            <a:endParaRPr/>
          </a:p>
        </p:txBody>
      </p:sp>
      <p:sp>
        <p:nvSpPr>
          <p:cNvPr id="1504" name="Google Shape;1504;p160"/>
          <p:cNvSpPr txBox="1"/>
          <p:nvPr>
            <p:ph idx="1" type="body"/>
          </p:nvPr>
        </p:nvSpPr>
        <p:spPr>
          <a:xfrm>
            <a:off x="827087" y="1119187"/>
            <a:ext cx="7107237" cy="4784725"/>
          </a:xfrm>
          <a:prstGeom prst="rect">
            <a:avLst/>
          </a:prstGeom>
          <a:noFill/>
          <a:ln>
            <a:noFill/>
          </a:ln>
        </p:spPr>
        <p:txBody>
          <a:bodyPr anchorCtr="0" anchor="t" bIns="45700" lIns="91425" spcFirstLastPara="1" rIns="91425" wrap="square" tIns="45700">
            <a:noAutofit/>
          </a:bodyPr>
          <a:lstStyle/>
          <a:p>
            <a:pPr indent="-376237" lvl="0" marL="376237" marR="0" rtl="0" algn="l">
              <a:lnSpc>
                <a:spcPct val="9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The structure of Philosopher</a:t>
            </a:r>
            <a:r>
              <a:rPr b="0" i="1" lang="en-US" sz="2400" u="none">
                <a:solidFill>
                  <a:srgbClr val="0000FF"/>
                </a:solidFill>
                <a:latin typeface="Times New Roman"/>
                <a:ea typeface="Times New Roman"/>
                <a:cs typeface="Times New Roman"/>
                <a:sym typeface="Times New Roman"/>
              </a:rPr>
              <a:t> i</a:t>
            </a:r>
            <a:r>
              <a:rPr b="0" i="0" lang="en-US" sz="2400" u="none">
                <a:solidFill>
                  <a:schemeClr val="dk1"/>
                </a:solidFill>
                <a:latin typeface="Times New Roman"/>
                <a:ea typeface="Times New Roman"/>
                <a:cs typeface="Times New Roman"/>
                <a:sym typeface="Times New Roman"/>
              </a:rPr>
              <a:t>:</a:t>
            </a:r>
            <a:endParaRPr/>
          </a:p>
          <a:p>
            <a:pPr indent="-338137" lvl="2" marL="1195387" marR="0" rtl="0" algn="l">
              <a:lnSpc>
                <a:spcPct val="90000"/>
              </a:lnSpc>
              <a:spcBef>
                <a:spcPts val="32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do { </a:t>
            </a:r>
            <a:endParaRPr/>
          </a:p>
          <a:p>
            <a:pPr indent="-338137" lvl="2" marL="1195387" marR="0" rtl="0" algn="l">
              <a:lnSpc>
                <a:spcPct val="90000"/>
              </a:lnSpc>
              <a:spcBef>
                <a:spcPts val="32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    wait (chopstick[i] );</a:t>
            </a:r>
            <a:endParaRPr/>
          </a:p>
          <a:p>
            <a:pPr indent="-338137" lvl="2" marL="1195387" marR="0" rtl="0" algn="l">
              <a:lnSpc>
                <a:spcPct val="90000"/>
              </a:lnSpc>
              <a:spcBef>
                <a:spcPts val="32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	  wait (chopStick[ (i + 1) % 5] );</a:t>
            </a:r>
            <a:endParaRPr/>
          </a:p>
          <a:p>
            <a:pPr indent="-338137" lvl="2" marL="1195387" marR="0" rtl="0" algn="l">
              <a:lnSpc>
                <a:spcPct val="90000"/>
              </a:lnSpc>
              <a:spcBef>
                <a:spcPts val="32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	</a:t>
            </a:r>
            <a:endParaRPr/>
          </a:p>
          <a:p>
            <a:pPr indent="-338137" lvl="2" marL="1195387" marR="0" rtl="0" algn="l">
              <a:lnSpc>
                <a:spcPct val="90000"/>
              </a:lnSpc>
              <a:spcBef>
                <a:spcPts val="32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	             //  eat</a:t>
            </a:r>
            <a:endParaRPr/>
          </a:p>
          <a:p>
            <a:pPr indent="-338137" lvl="2" marL="1195387" marR="0" rtl="0" algn="l">
              <a:lnSpc>
                <a:spcPct val="90000"/>
              </a:lnSpc>
              <a:spcBef>
                <a:spcPts val="320"/>
              </a:spcBef>
              <a:spcAft>
                <a:spcPts val="0"/>
              </a:spcAft>
              <a:buClr>
                <a:schemeClr val="dk1"/>
              </a:buClr>
              <a:buSzPts val="1600"/>
              <a:buFont typeface="Arial"/>
              <a:buNone/>
            </a:pPr>
            <a:r>
              <a:t/>
            </a:r>
            <a:endParaRPr b="1" i="0" sz="1600" u="none" cap="none" strike="noStrike">
              <a:solidFill>
                <a:srgbClr val="000000"/>
              </a:solidFill>
              <a:latin typeface="Courier New"/>
              <a:ea typeface="Courier New"/>
              <a:cs typeface="Courier New"/>
              <a:sym typeface="Courier New"/>
            </a:endParaRPr>
          </a:p>
          <a:p>
            <a:pPr indent="-338137" lvl="2" marL="1195387" marR="0" rtl="0" algn="l">
              <a:lnSpc>
                <a:spcPct val="90000"/>
              </a:lnSpc>
              <a:spcBef>
                <a:spcPts val="32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	  signal (chopstick[i] );</a:t>
            </a:r>
            <a:endParaRPr/>
          </a:p>
          <a:p>
            <a:pPr indent="-338137" lvl="2" marL="1195387" marR="0" rtl="0" algn="l">
              <a:lnSpc>
                <a:spcPct val="90000"/>
              </a:lnSpc>
              <a:spcBef>
                <a:spcPts val="32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	  signal (chopstick[ (i + 1) % 5] );</a:t>
            </a:r>
            <a:endParaRPr/>
          </a:p>
          <a:p>
            <a:pPr indent="-338137" lvl="2" marL="1195387" marR="0" rtl="0" algn="l">
              <a:lnSpc>
                <a:spcPct val="90000"/>
              </a:lnSpc>
              <a:spcBef>
                <a:spcPts val="32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	</a:t>
            </a:r>
            <a:endParaRPr/>
          </a:p>
          <a:p>
            <a:pPr indent="-338137" lvl="2" marL="1195387" marR="0" rtl="0" algn="l">
              <a:lnSpc>
                <a:spcPct val="90000"/>
              </a:lnSpc>
              <a:spcBef>
                <a:spcPts val="32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                 //  think</a:t>
            </a:r>
            <a:endParaRPr/>
          </a:p>
          <a:p>
            <a:pPr indent="-338137" lvl="2" marL="1195387" marR="0" rtl="0" algn="l">
              <a:lnSpc>
                <a:spcPct val="90000"/>
              </a:lnSpc>
              <a:spcBef>
                <a:spcPts val="480"/>
              </a:spcBef>
              <a:spcAft>
                <a:spcPts val="0"/>
              </a:spcAft>
              <a:buClr>
                <a:schemeClr val="dk1"/>
              </a:buClr>
              <a:buSzPts val="2400"/>
              <a:buFont typeface="Arial"/>
              <a:buNone/>
            </a:pPr>
            <a:r>
              <a:t/>
            </a:r>
            <a:endParaRPr b="1" i="0" sz="2400" u="none" cap="none" strike="noStrike">
              <a:solidFill>
                <a:srgbClr val="000000"/>
              </a:solidFill>
              <a:latin typeface="Courier New"/>
              <a:ea typeface="Courier New"/>
              <a:cs typeface="Courier New"/>
              <a:sym typeface="Courier New"/>
            </a:endParaRPr>
          </a:p>
          <a:p>
            <a:pPr indent="-338137" lvl="2" marL="1195387" marR="0" rtl="0" algn="l">
              <a:lnSpc>
                <a:spcPct val="90000"/>
              </a:lnSpc>
              <a:spcBef>
                <a:spcPts val="32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 while (TRUE);</a:t>
            </a:r>
            <a:endParaRPr b="0" i="0" sz="1600" u="none" cap="none" strike="noStrike">
              <a:solidFill>
                <a:srgbClr val="0000FF"/>
              </a:solidFill>
              <a:latin typeface="Times New Roman"/>
              <a:ea typeface="Times New Roman"/>
              <a:cs typeface="Times New Roman"/>
              <a:sym typeface="Times New Roman"/>
            </a:endParaRPr>
          </a:p>
          <a:p>
            <a:pPr indent="-376237" lvl="0" marL="376237" marR="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  What is the problem with this algorithm?</a:t>
            </a:r>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p:txBody>
      </p:sp>
      <p:sp>
        <p:nvSpPr>
          <p:cNvPr id="1505" name="Google Shape;1505;p160"/>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506" name="Google Shape;1506;p16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507" name="Google Shape;1507;p16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2" name="Shape 1512"/>
        <p:cNvGrpSpPr/>
        <p:nvPr/>
      </p:nvGrpSpPr>
      <p:grpSpPr>
        <a:xfrm>
          <a:off x="0" y="0"/>
          <a:ext cx="0" cy="0"/>
          <a:chOff x="0" y="0"/>
          <a:chExt cx="0" cy="0"/>
        </a:xfrm>
      </p:grpSpPr>
      <p:sp>
        <p:nvSpPr>
          <p:cNvPr id="1513" name="Google Shape;1513;p161"/>
          <p:cNvSpPr txBox="1"/>
          <p:nvPr>
            <p:ph type="title"/>
          </p:nvPr>
        </p:nvSpPr>
        <p:spPr>
          <a:xfrm>
            <a:off x="1025525" y="142875"/>
            <a:ext cx="8002587"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Dining-Philosophers Problem Algorithm (Cont.)</a:t>
            </a:r>
            <a:endParaRPr/>
          </a:p>
        </p:txBody>
      </p:sp>
      <p:sp>
        <p:nvSpPr>
          <p:cNvPr id="1514" name="Google Shape;1514;p161"/>
          <p:cNvSpPr txBox="1"/>
          <p:nvPr>
            <p:ph idx="1" type="body"/>
          </p:nvPr>
        </p:nvSpPr>
        <p:spPr>
          <a:xfrm>
            <a:off x="885825" y="1223962"/>
            <a:ext cx="7732712" cy="48609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Deadlock handling</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 Allow at most 4 philosophers to be sitting simultaneously at  the table.</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 Allow a philosopher to pick up  the forks only if both are available (picking must be done in a critical section.</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 Use an asymmetric solution  -- an odd-numbered  philosopher picks  up first the left chopstick and then the right chopstick. Even-numbered  philosopher picks  up first the right chopstick and then the left chopstick. </a:t>
            </a:r>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p:txBody>
      </p:sp>
      <p:sp>
        <p:nvSpPr>
          <p:cNvPr id="1515" name="Google Shape;1515;p161"/>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516" name="Google Shape;1516;p16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517" name="Google Shape;1517;p16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2" name="Shape 1522"/>
        <p:cNvGrpSpPr/>
        <p:nvPr/>
      </p:nvGrpSpPr>
      <p:grpSpPr>
        <a:xfrm>
          <a:off x="0" y="0"/>
          <a:ext cx="0" cy="0"/>
          <a:chOff x="0" y="0"/>
          <a:chExt cx="0" cy="0"/>
        </a:xfrm>
      </p:grpSpPr>
      <p:sp>
        <p:nvSpPr>
          <p:cNvPr id="1523" name="Google Shape;1523;p162"/>
          <p:cNvSpPr txBox="1"/>
          <p:nvPr>
            <p:ph type="title"/>
          </p:nvPr>
        </p:nvSpPr>
        <p:spPr>
          <a:xfrm>
            <a:off x="923925" y="190500"/>
            <a:ext cx="7762875"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Problems with Semaphores</a:t>
            </a:r>
            <a:endParaRPr/>
          </a:p>
        </p:txBody>
      </p:sp>
      <p:sp>
        <p:nvSpPr>
          <p:cNvPr id="1524" name="Google Shape;1524;p162"/>
          <p:cNvSpPr txBox="1"/>
          <p:nvPr>
            <p:ph idx="1" type="body"/>
          </p:nvPr>
        </p:nvSpPr>
        <p:spPr>
          <a:xfrm>
            <a:off x="827087" y="1282700"/>
            <a:ext cx="6959600" cy="48609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 Incorrect use of semaphore operations:</a:t>
            </a:r>
            <a:br>
              <a:rPr b="0" i="0" lang="en-US" sz="2400" u="none">
                <a:solidFill>
                  <a:schemeClr val="dk1"/>
                </a:solidFill>
                <a:latin typeface="Times New Roman"/>
                <a:ea typeface="Times New Roman"/>
                <a:cs typeface="Times New Roman"/>
                <a:sym typeface="Times New Roman"/>
              </a:rPr>
            </a:b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 signal (mutex)  ….  wait (mutex)</a:t>
            </a:r>
            <a:br>
              <a:rPr b="0" i="0" lang="en-US" sz="2400" u="none" cap="none" strike="noStrike">
                <a:solidFill>
                  <a:schemeClr val="dk1"/>
                </a:solidFill>
                <a:latin typeface="Times New Roman"/>
                <a:ea typeface="Times New Roman"/>
                <a:cs typeface="Times New Roman"/>
                <a:sym typeface="Times New Roman"/>
              </a:rPr>
            </a:b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 wait (mutex)  …  wait (mutex)</a:t>
            </a:r>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 Omitting  of wait (mutex) or signal (mutex) (or both)</a:t>
            </a:r>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Deadlock and starvation are possible.</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p:txBody>
      </p:sp>
      <p:sp>
        <p:nvSpPr>
          <p:cNvPr id="1525" name="Google Shape;1525;p162"/>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526" name="Google Shape;1526;p16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527" name="Google Shape;1527;p16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971550" y="152400"/>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Representation of Process Scheduling</a:t>
            </a:r>
            <a:endParaRPr/>
          </a:p>
        </p:txBody>
      </p:sp>
      <p:pic>
        <p:nvPicPr>
          <p:cNvPr descr="3" id="226" name="Google Shape;226;p28"/>
          <p:cNvPicPr preferRelativeResize="0"/>
          <p:nvPr/>
        </p:nvPicPr>
        <p:blipFill rotWithShape="1">
          <a:blip r:embed="rId3">
            <a:alphaModFix/>
          </a:blip>
          <a:srcRect b="0" l="0" r="0" t="0"/>
          <a:stretch/>
        </p:blipFill>
        <p:spPr>
          <a:xfrm>
            <a:off x="1487487" y="1966912"/>
            <a:ext cx="6546850" cy="3781425"/>
          </a:xfrm>
          <a:prstGeom prst="rect">
            <a:avLst/>
          </a:prstGeom>
          <a:noFill/>
          <a:ln>
            <a:noFill/>
          </a:ln>
        </p:spPr>
      </p:pic>
      <p:sp>
        <p:nvSpPr>
          <p:cNvPr id="227" name="Google Shape;227;p28"/>
          <p:cNvSpPr txBox="1"/>
          <p:nvPr/>
        </p:nvSpPr>
        <p:spPr>
          <a:xfrm>
            <a:off x="808037" y="1303337"/>
            <a:ext cx="6975475" cy="3981450"/>
          </a:xfrm>
          <a:prstGeom prst="rect">
            <a:avLst/>
          </a:prstGeom>
          <a:noFill/>
          <a:ln>
            <a:noFill/>
          </a:ln>
        </p:spPr>
        <p:txBody>
          <a:bodyPr anchorCtr="0" anchor="t" bIns="32000" lIns="64000" spcFirstLastPara="1" rIns="64000" wrap="square" tIns="32000">
            <a:noAutofit/>
          </a:bodyPr>
          <a:lstStyle/>
          <a:p>
            <a:pPr indent="-488950" lvl="0" marL="488950" marR="0" rtl="0" algn="l">
              <a:lnSpc>
                <a:spcPct val="100000"/>
              </a:lnSpc>
              <a:spcBef>
                <a:spcPts val="0"/>
              </a:spcBef>
              <a:spcAft>
                <a:spcPts val="0"/>
              </a:spcAft>
              <a:buClr>
                <a:srgbClr val="993300"/>
              </a:buClr>
              <a:buSzPts val="1620"/>
              <a:buFont typeface="Arial"/>
              <a:buChar char="●"/>
            </a:pPr>
            <a:r>
              <a:rPr b="1" i="0" lang="en-US" sz="1800" u="none" cap="none" strike="noStrike">
                <a:solidFill>
                  <a:srgbClr val="3366FF"/>
                </a:solidFill>
                <a:latin typeface="Helvetica Neue"/>
                <a:ea typeface="Helvetica Neue"/>
                <a:cs typeface="Helvetica Neue"/>
                <a:sym typeface="Helvetica Neue"/>
              </a:rPr>
              <a:t>Queueing diagram </a:t>
            </a:r>
            <a:r>
              <a:rPr b="0" i="0" lang="en-US" sz="1800" u="none" cap="none" strike="noStrike">
                <a:solidFill>
                  <a:schemeClr val="dk1"/>
                </a:solidFill>
                <a:latin typeface="Helvetica Neue"/>
                <a:ea typeface="Helvetica Neue"/>
                <a:cs typeface="Helvetica Neue"/>
                <a:sym typeface="Helvetica Neue"/>
              </a:rPr>
              <a:t>represents queues, resources, flows</a:t>
            </a:r>
            <a:endParaRPr/>
          </a:p>
        </p:txBody>
      </p:sp>
      <p:sp>
        <p:nvSpPr>
          <p:cNvPr id="228" name="Google Shape;228;p28"/>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cap="none" strike="noStrike">
                <a:solidFill>
                  <a:srgbClr val="898989"/>
                </a:solidFill>
                <a:latin typeface="Times New Roman"/>
                <a:ea typeface="Times New Roman"/>
                <a:cs typeface="Times New Roman"/>
                <a:sym typeface="Times New Roman"/>
              </a:rPr>
              <a:t>*</a:t>
            </a:r>
            <a:endParaRPr/>
          </a:p>
        </p:txBody>
      </p:sp>
      <p:sp>
        <p:nvSpPr>
          <p:cNvPr id="229" name="Google Shape;229;p2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cap="none" strike="noStrike">
                <a:solidFill>
                  <a:srgbClr val="898989"/>
                </a:solidFill>
                <a:latin typeface="Sigmar One"/>
                <a:ea typeface="Sigmar One"/>
                <a:cs typeface="Sigmar One"/>
                <a:sym typeface="Sigmar One"/>
              </a:rPr>
              <a:t>‹#›</a:t>
            </a:fld>
            <a:endParaRPr/>
          </a:p>
        </p:txBody>
      </p:sp>
      <p:sp>
        <p:nvSpPr>
          <p:cNvPr id="230" name="Google Shape;230;p2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cap="none" strike="noStrik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2" name="Shape 1532"/>
        <p:cNvGrpSpPr/>
        <p:nvPr/>
      </p:nvGrpSpPr>
      <p:grpSpPr>
        <a:xfrm>
          <a:off x="0" y="0"/>
          <a:ext cx="0" cy="0"/>
          <a:chOff x="0" y="0"/>
          <a:chExt cx="0" cy="0"/>
        </a:xfrm>
      </p:grpSpPr>
      <p:sp>
        <p:nvSpPr>
          <p:cNvPr id="1533" name="Google Shape;1533;p163"/>
          <p:cNvSpPr txBox="1"/>
          <p:nvPr>
            <p:ph type="title"/>
          </p:nvPr>
        </p:nvSpPr>
        <p:spPr>
          <a:xfrm>
            <a:off x="457200" y="176212"/>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Monitors</a:t>
            </a:r>
            <a:endParaRPr/>
          </a:p>
        </p:txBody>
      </p:sp>
      <p:sp>
        <p:nvSpPr>
          <p:cNvPr id="1534" name="Google Shape;1534;p163"/>
          <p:cNvSpPr txBox="1"/>
          <p:nvPr>
            <p:ph idx="1" type="body"/>
          </p:nvPr>
        </p:nvSpPr>
        <p:spPr>
          <a:xfrm>
            <a:off x="855662" y="1209675"/>
            <a:ext cx="7243762" cy="48609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600"/>
              <a:buFont typeface="Arial"/>
              <a:buChar char="•"/>
            </a:pPr>
            <a:r>
              <a:rPr b="0" i="0" lang="en-US" sz="1600" u="none">
                <a:solidFill>
                  <a:schemeClr val="dk1"/>
                </a:solidFill>
                <a:latin typeface="Times New Roman"/>
                <a:ea typeface="Times New Roman"/>
                <a:cs typeface="Times New Roman"/>
                <a:sym typeface="Times New Roman"/>
              </a:rPr>
              <a:t>A high-level abstraction that provides a convenient and effective mechanism for process synchronization</a:t>
            </a:r>
            <a:endParaRPr/>
          </a:p>
          <a:p>
            <a:pPr indent="-342900" lvl="0" marL="342900" marR="0" rtl="0" algn="l">
              <a:lnSpc>
                <a:spcPct val="80000"/>
              </a:lnSpc>
              <a:spcBef>
                <a:spcPts val="320"/>
              </a:spcBef>
              <a:spcAft>
                <a:spcPts val="0"/>
              </a:spcAft>
              <a:buClr>
                <a:schemeClr val="dk1"/>
              </a:buClr>
              <a:buSzPts val="1600"/>
              <a:buFont typeface="Arial"/>
              <a:buChar char="•"/>
            </a:pPr>
            <a:r>
              <a:rPr b="0" i="1" lang="en-US" sz="1600" u="none">
                <a:solidFill>
                  <a:schemeClr val="dk1"/>
                </a:solidFill>
                <a:latin typeface="Times New Roman"/>
                <a:ea typeface="Times New Roman"/>
                <a:cs typeface="Times New Roman"/>
                <a:sym typeface="Times New Roman"/>
              </a:rPr>
              <a:t>Abstract data type</a:t>
            </a:r>
            <a:r>
              <a:rPr b="0" i="0" lang="en-US" sz="1600" u="none">
                <a:solidFill>
                  <a:schemeClr val="dk1"/>
                </a:solidFill>
                <a:latin typeface="Times New Roman"/>
                <a:ea typeface="Times New Roman"/>
                <a:cs typeface="Times New Roman"/>
                <a:sym typeface="Times New Roman"/>
              </a:rPr>
              <a:t>, internal variables only accessible by code within the procedure</a:t>
            </a:r>
            <a:endParaRPr/>
          </a:p>
          <a:p>
            <a:pPr indent="-342900" lvl="0" marL="342900" marR="0" rtl="0" algn="l">
              <a:lnSpc>
                <a:spcPct val="80000"/>
              </a:lnSpc>
              <a:spcBef>
                <a:spcPts val="320"/>
              </a:spcBef>
              <a:spcAft>
                <a:spcPts val="0"/>
              </a:spcAft>
              <a:buClr>
                <a:schemeClr val="dk1"/>
              </a:buClr>
              <a:buSzPts val="1600"/>
              <a:buFont typeface="Arial"/>
              <a:buChar char="•"/>
            </a:pPr>
            <a:r>
              <a:rPr b="0" i="0" lang="en-US" sz="1600" u="none">
                <a:solidFill>
                  <a:schemeClr val="dk1"/>
                </a:solidFill>
                <a:latin typeface="Times New Roman"/>
                <a:ea typeface="Times New Roman"/>
                <a:cs typeface="Times New Roman"/>
                <a:sym typeface="Times New Roman"/>
              </a:rPr>
              <a:t>Only one process may be active within the monitor at a time</a:t>
            </a:r>
            <a:endParaRPr/>
          </a:p>
          <a:p>
            <a:pPr indent="-342900" lvl="0" marL="342900" marR="0" rtl="0" algn="l">
              <a:lnSpc>
                <a:spcPct val="80000"/>
              </a:lnSpc>
              <a:spcBef>
                <a:spcPts val="320"/>
              </a:spcBef>
              <a:spcAft>
                <a:spcPts val="0"/>
              </a:spcAft>
              <a:buClr>
                <a:schemeClr val="dk1"/>
              </a:buClr>
              <a:buSzPts val="1600"/>
              <a:buFont typeface="Arial"/>
              <a:buChar char="•"/>
            </a:pPr>
            <a:r>
              <a:rPr b="0" i="0" lang="en-US" sz="1600" u="none">
                <a:solidFill>
                  <a:schemeClr val="dk1"/>
                </a:solidFill>
                <a:latin typeface="Times New Roman"/>
                <a:ea typeface="Times New Roman"/>
                <a:cs typeface="Times New Roman"/>
                <a:sym typeface="Times New Roman"/>
              </a:rPr>
              <a:t>But not powerful enough to model some synchronization schemes</a:t>
            </a:r>
            <a:endParaRPr/>
          </a:p>
          <a:p>
            <a:pPr indent="-228600" lvl="2" marL="1143000" marR="0" rtl="0" algn="l">
              <a:lnSpc>
                <a:spcPct val="80000"/>
              </a:lnSpc>
              <a:spcBef>
                <a:spcPts val="280"/>
              </a:spcBef>
              <a:spcAft>
                <a:spcPts val="0"/>
              </a:spcAft>
              <a:buClr>
                <a:schemeClr val="dk1"/>
              </a:buClr>
              <a:buSzPts val="1400"/>
              <a:buFont typeface="Arial"/>
              <a:buNone/>
            </a:pPr>
            <a:r>
              <a:t/>
            </a:r>
            <a:endParaRPr b="0" i="0" sz="1400" u="none" cap="none" strike="noStrike">
              <a:solidFill>
                <a:srgbClr val="0000FF"/>
              </a:solidFill>
              <a:latin typeface="Times New Roman"/>
              <a:ea typeface="Times New Roman"/>
              <a:cs typeface="Times New Roman"/>
              <a:sym typeface="Times New Roman"/>
            </a:endParaRPr>
          </a:p>
          <a:p>
            <a:pPr indent="-228600" lvl="2" marL="1143000" marR="0" rtl="0" algn="l">
              <a:lnSpc>
                <a:spcPct val="80000"/>
              </a:lnSpc>
              <a:spcBef>
                <a:spcPts val="32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monitor monitor-name</a:t>
            </a:r>
            <a:endParaRPr/>
          </a:p>
          <a:p>
            <a:pPr indent="-228600" lvl="2" marL="1143000" marR="0" rtl="0" algn="l">
              <a:lnSpc>
                <a:spcPct val="80000"/>
              </a:lnSpc>
              <a:spcBef>
                <a:spcPts val="32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a:t>
            </a:r>
            <a:endParaRPr/>
          </a:p>
          <a:p>
            <a:pPr indent="-228600" lvl="2" marL="1143000" marR="0" rtl="0" algn="l">
              <a:lnSpc>
                <a:spcPct val="80000"/>
              </a:lnSpc>
              <a:spcBef>
                <a:spcPts val="32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	// shared variable declarations</a:t>
            </a:r>
            <a:endParaRPr/>
          </a:p>
          <a:p>
            <a:pPr indent="-228600" lvl="2" marL="1143000" marR="0" rtl="0" algn="l">
              <a:lnSpc>
                <a:spcPct val="80000"/>
              </a:lnSpc>
              <a:spcBef>
                <a:spcPts val="32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	procedure P1 (…) { …. }</a:t>
            </a:r>
            <a:endParaRPr/>
          </a:p>
          <a:p>
            <a:pPr indent="-228600" lvl="2" marL="1143000" marR="0" rtl="0" algn="l">
              <a:lnSpc>
                <a:spcPct val="80000"/>
              </a:lnSpc>
              <a:spcBef>
                <a:spcPts val="320"/>
              </a:spcBef>
              <a:spcAft>
                <a:spcPts val="0"/>
              </a:spcAft>
              <a:buClr>
                <a:schemeClr val="dk1"/>
              </a:buClr>
              <a:buSzPts val="1600"/>
              <a:buFont typeface="Arial"/>
              <a:buNone/>
            </a:pPr>
            <a:r>
              <a:t/>
            </a:r>
            <a:endParaRPr b="1" i="0" sz="1600" u="none" cap="none" strike="noStrike">
              <a:solidFill>
                <a:srgbClr val="000000"/>
              </a:solidFill>
              <a:latin typeface="Courier New"/>
              <a:ea typeface="Courier New"/>
              <a:cs typeface="Courier New"/>
              <a:sym typeface="Courier New"/>
            </a:endParaRPr>
          </a:p>
          <a:p>
            <a:pPr indent="-228600" lvl="2" marL="1143000" marR="0" rtl="0" algn="l">
              <a:lnSpc>
                <a:spcPct val="80000"/>
              </a:lnSpc>
              <a:spcBef>
                <a:spcPts val="32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	procedure Pn (…) {……}</a:t>
            </a:r>
            <a:endParaRPr/>
          </a:p>
          <a:p>
            <a:pPr indent="-228600" lvl="2" marL="1143000" marR="0" rtl="0" algn="l">
              <a:lnSpc>
                <a:spcPct val="80000"/>
              </a:lnSpc>
              <a:spcBef>
                <a:spcPts val="320"/>
              </a:spcBef>
              <a:spcAft>
                <a:spcPts val="0"/>
              </a:spcAft>
              <a:buClr>
                <a:schemeClr val="dk1"/>
              </a:buClr>
              <a:buSzPts val="1600"/>
              <a:buFont typeface="Arial"/>
              <a:buNone/>
            </a:pPr>
            <a:r>
              <a:t/>
            </a:r>
            <a:endParaRPr b="1" i="0" sz="1600" u="none" cap="none" strike="noStrike">
              <a:solidFill>
                <a:srgbClr val="000000"/>
              </a:solidFill>
              <a:latin typeface="Courier New"/>
              <a:ea typeface="Courier New"/>
              <a:cs typeface="Courier New"/>
              <a:sym typeface="Courier New"/>
            </a:endParaRPr>
          </a:p>
          <a:p>
            <a:pPr indent="-228600" lvl="2" marL="1143000" marR="0" rtl="0" algn="l">
              <a:lnSpc>
                <a:spcPct val="80000"/>
              </a:lnSpc>
              <a:spcBef>
                <a:spcPts val="32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    Initialization code (…) { … }</a:t>
            </a:r>
            <a:endParaRPr/>
          </a:p>
          <a:p>
            <a:pPr indent="-228600" lvl="2" marL="1143000" marR="0" rtl="0" algn="l">
              <a:lnSpc>
                <a:spcPct val="80000"/>
              </a:lnSpc>
              <a:spcBef>
                <a:spcPts val="32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	}</a:t>
            </a:r>
            <a:endParaRPr/>
          </a:p>
          <a:p>
            <a:pPr indent="-228600" lvl="2" marL="1143000" marR="0" rtl="0" algn="l">
              <a:lnSpc>
                <a:spcPct val="80000"/>
              </a:lnSpc>
              <a:spcBef>
                <a:spcPts val="320"/>
              </a:spcBef>
              <a:spcAft>
                <a:spcPts val="0"/>
              </a:spcAft>
              <a:buClr>
                <a:srgbClr val="000000"/>
              </a:buClr>
              <a:buSzPts val="1600"/>
              <a:buFont typeface="Arial"/>
              <a:buNone/>
            </a:pPr>
            <a:r>
              <a:rPr b="1" i="0" lang="en-US" sz="1600" u="none" cap="none" strike="noStrike">
                <a:solidFill>
                  <a:srgbClr val="000000"/>
                </a:solidFill>
                <a:latin typeface="Courier New"/>
                <a:ea typeface="Courier New"/>
                <a:cs typeface="Courier New"/>
                <a:sym typeface="Courier New"/>
              </a:rPr>
              <a:t>}</a:t>
            </a:r>
            <a:endParaRPr/>
          </a:p>
        </p:txBody>
      </p:sp>
      <p:sp>
        <p:nvSpPr>
          <p:cNvPr id="1535" name="Google Shape;1535;p163"/>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536" name="Google Shape;1536;p16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537" name="Google Shape;1537;p16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2" name="Shape 1542"/>
        <p:cNvGrpSpPr/>
        <p:nvPr/>
      </p:nvGrpSpPr>
      <p:grpSpPr>
        <a:xfrm>
          <a:off x="0" y="0"/>
          <a:ext cx="0" cy="0"/>
          <a:chOff x="0" y="0"/>
          <a:chExt cx="0" cy="0"/>
        </a:xfrm>
      </p:grpSpPr>
      <p:sp>
        <p:nvSpPr>
          <p:cNvPr id="1543" name="Google Shape;1543;p164"/>
          <p:cNvSpPr txBox="1"/>
          <p:nvPr>
            <p:ph type="title"/>
          </p:nvPr>
        </p:nvSpPr>
        <p:spPr>
          <a:xfrm>
            <a:off x="1222375" y="176212"/>
            <a:ext cx="7464425"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b="0" i="0" lang="en-US" sz="4000" u="none">
                <a:solidFill>
                  <a:schemeClr val="dk1"/>
                </a:solidFill>
                <a:latin typeface="Times New Roman"/>
                <a:ea typeface="Times New Roman"/>
                <a:cs typeface="Times New Roman"/>
                <a:sym typeface="Times New Roman"/>
              </a:rPr>
              <a:t>Schematic view of a Monitor</a:t>
            </a:r>
            <a:endParaRPr/>
          </a:p>
        </p:txBody>
      </p:sp>
      <p:pic>
        <p:nvPicPr>
          <p:cNvPr descr="6" id="1544" name="Google Shape;1544;p164"/>
          <p:cNvPicPr preferRelativeResize="0"/>
          <p:nvPr/>
        </p:nvPicPr>
        <p:blipFill rotWithShape="1">
          <a:blip r:embed="rId3">
            <a:alphaModFix/>
          </a:blip>
          <a:srcRect b="0" l="0" r="0" t="0"/>
          <a:stretch/>
        </p:blipFill>
        <p:spPr>
          <a:xfrm>
            <a:off x="2466975" y="1185862"/>
            <a:ext cx="4926012" cy="4683125"/>
          </a:xfrm>
          <a:prstGeom prst="rect">
            <a:avLst/>
          </a:prstGeom>
          <a:noFill/>
          <a:ln>
            <a:noFill/>
          </a:ln>
        </p:spPr>
      </p:pic>
      <p:sp>
        <p:nvSpPr>
          <p:cNvPr id="1545" name="Google Shape;1545;p164"/>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546" name="Google Shape;1546;p16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547" name="Google Shape;1547;p16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2" name="Shape 1552"/>
        <p:cNvGrpSpPr/>
        <p:nvPr/>
      </p:nvGrpSpPr>
      <p:grpSpPr>
        <a:xfrm>
          <a:off x="0" y="0"/>
          <a:ext cx="0" cy="0"/>
          <a:chOff x="0" y="0"/>
          <a:chExt cx="0" cy="0"/>
        </a:xfrm>
      </p:grpSpPr>
      <p:sp>
        <p:nvSpPr>
          <p:cNvPr id="1553" name="Google Shape;1553;p165"/>
          <p:cNvSpPr txBox="1"/>
          <p:nvPr>
            <p:ph type="title"/>
          </p:nvPr>
        </p:nvSpPr>
        <p:spPr>
          <a:xfrm>
            <a:off x="1027112" y="161925"/>
            <a:ext cx="7659687"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Condition Variables</a:t>
            </a:r>
            <a:endParaRPr/>
          </a:p>
        </p:txBody>
      </p:sp>
      <p:sp>
        <p:nvSpPr>
          <p:cNvPr id="1554" name="Google Shape;1554;p165"/>
          <p:cNvSpPr txBox="1"/>
          <p:nvPr>
            <p:ph idx="1" type="body"/>
          </p:nvPr>
        </p:nvSpPr>
        <p:spPr>
          <a:xfrm>
            <a:off x="827087" y="1150937"/>
            <a:ext cx="7272337" cy="4394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000"/>
              <a:buFont typeface="Arial"/>
              <a:buChar char="•"/>
            </a:pPr>
            <a:r>
              <a:rPr b="1" i="0" lang="en-US" sz="2000" u="none">
                <a:solidFill>
                  <a:srgbClr val="000000"/>
                </a:solidFill>
                <a:latin typeface="Courier New"/>
                <a:ea typeface="Courier New"/>
                <a:cs typeface="Courier New"/>
                <a:sym typeface="Courier New"/>
              </a:rPr>
              <a:t>condition</a:t>
            </a:r>
            <a:r>
              <a:rPr b="1" i="0" lang="en-US" sz="2400" u="none">
                <a:solidFill>
                  <a:srgbClr val="000000"/>
                </a:solidFill>
                <a:latin typeface="Courier New"/>
                <a:ea typeface="Courier New"/>
                <a:cs typeface="Courier New"/>
                <a:sym typeface="Courier New"/>
              </a:rPr>
              <a:t> </a:t>
            </a:r>
            <a:r>
              <a:rPr b="1" i="0" lang="en-US" sz="2000" u="none">
                <a:solidFill>
                  <a:srgbClr val="000000"/>
                </a:solidFill>
                <a:latin typeface="Courier New"/>
                <a:ea typeface="Courier New"/>
                <a:cs typeface="Courier New"/>
                <a:sym typeface="Courier New"/>
              </a:rPr>
              <a:t>x, y</a:t>
            </a:r>
            <a:r>
              <a:rPr b="1" i="0" lang="en-US" sz="2400" u="none">
                <a:solidFill>
                  <a:srgbClr val="000000"/>
                </a:solidFill>
                <a:latin typeface="Courier New"/>
                <a:ea typeface="Courier New"/>
                <a:cs typeface="Courier New"/>
                <a:sym typeface="Courier New"/>
              </a:rPr>
              <a:t>;</a:t>
            </a:r>
            <a:endParaRPr b="0" i="0" sz="2400" u="none">
              <a:solidFill>
                <a:srgbClr val="0000FF"/>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Two operations are allowed on a condition variable:</a:t>
            </a:r>
            <a:endParaRPr/>
          </a:p>
          <a:p>
            <a:pPr indent="-285750" lvl="1" marL="742950" marR="0" rtl="0" algn="l">
              <a:lnSpc>
                <a:spcPct val="100000"/>
              </a:lnSpc>
              <a:spcBef>
                <a:spcPts val="480"/>
              </a:spcBef>
              <a:spcAft>
                <a:spcPts val="0"/>
              </a:spcAft>
              <a:buClr>
                <a:srgbClr val="000000"/>
              </a:buClr>
              <a:buSzPts val="2000"/>
              <a:buFont typeface="Arial"/>
              <a:buChar char="–"/>
            </a:pPr>
            <a:r>
              <a:rPr b="1" i="0" lang="en-US" sz="2000" u="none" cap="none" strike="noStrike">
                <a:solidFill>
                  <a:srgbClr val="000000"/>
                </a:solidFill>
                <a:latin typeface="Courier New"/>
                <a:ea typeface="Courier New"/>
                <a:cs typeface="Courier New"/>
                <a:sym typeface="Courier New"/>
              </a:rPr>
              <a:t>x.wait() </a:t>
            </a:r>
            <a:r>
              <a:rPr b="0" i="0" lang="en-US" sz="2400" u="none" cap="none" strike="noStrike">
                <a:solidFill>
                  <a:schemeClr val="dk1"/>
                </a:solidFill>
                <a:latin typeface="Times New Roman"/>
                <a:ea typeface="Times New Roman"/>
                <a:cs typeface="Times New Roman"/>
                <a:sym typeface="Times New Roman"/>
              </a:rPr>
              <a:t>–  a process that invokes the operation is suspended until </a:t>
            </a:r>
            <a:r>
              <a:rPr b="1" i="0" lang="en-US" sz="2000" u="none" cap="none" strike="noStrike">
                <a:solidFill>
                  <a:srgbClr val="000000"/>
                </a:solidFill>
                <a:latin typeface="Courier New"/>
                <a:ea typeface="Courier New"/>
                <a:cs typeface="Courier New"/>
                <a:sym typeface="Courier New"/>
              </a:rPr>
              <a:t>x.signal() </a:t>
            </a:r>
            <a:endParaRPr/>
          </a:p>
          <a:p>
            <a:pPr indent="-285750" lvl="1" marL="742950" marR="0" rtl="0" algn="l">
              <a:lnSpc>
                <a:spcPct val="100000"/>
              </a:lnSpc>
              <a:spcBef>
                <a:spcPts val="480"/>
              </a:spcBef>
              <a:spcAft>
                <a:spcPts val="0"/>
              </a:spcAft>
              <a:buClr>
                <a:srgbClr val="000000"/>
              </a:buClr>
              <a:buSzPts val="2000"/>
              <a:buFont typeface="Arial"/>
              <a:buChar char="–"/>
            </a:pPr>
            <a:r>
              <a:rPr b="1" i="0" lang="en-US" sz="2000" u="none" cap="none" strike="noStrike">
                <a:solidFill>
                  <a:srgbClr val="000000"/>
                </a:solidFill>
                <a:latin typeface="Courier New"/>
                <a:ea typeface="Courier New"/>
                <a:cs typeface="Courier New"/>
                <a:sym typeface="Courier New"/>
              </a:rPr>
              <a:t>x.signal() </a:t>
            </a:r>
            <a:r>
              <a:rPr b="0" i="0" lang="en-US" sz="2400" u="none" cap="none" strike="noStrike">
                <a:solidFill>
                  <a:schemeClr val="dk1"/>
                </a:solidFill>
                <a:latin typeface="Times New Roman"/>
                <a:ea typeface="Times New Roman"/>
                <a:cs typeface="Times New Roman"/>
                <a:sym typeface="Times New Roman"/>
              </a:rPr>
              <a:t>–</a:t>
            </a:r>
            <a:r>
              <a:rPr b="0" i="0" lang="en-US" sz="2400" u="none" cap="none" strike="noStrike">
                <a:solidFill>
                  <a:srgbClr val="0000FF"/>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resumes one of processes</a:t>
            </a:r>
            <a:r>
              <a:rPr b="0" i="0" lang="en-US" sz="2400" u="none" cap="none" strike="noStrike">
                <a:solidFill>
                  <a:srgbClr val="0000FF"/>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(if any)</a:t>
            </a:r>
            <a:r>
              <a:rPr b="0" i="0" lang="en-US" sz="2400" u="none" cap="none" strike="noStrike">
                <a:solidFill>
                  <a:srgbClr val="0000FF"/>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that</a:t>
            </a:r>
            <a:r>
              <a:rPr b="0" i="0" lang="en-US" sz="2400" u="none" cap="none" strike="noStrike">
                <a:solidFill>
                  <a:srgbClr val="0000FF"/>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 invoked</a:t>
            </a:r>
            <a:r>
              <a:rPr b="0" i="0" lang="en-US" sz="2400" u="none" cap="none" strike="noStrike">
                <a:solidFill>
                  <a:srgbClr val="0000FF"/>
                </a:solidFill>
                <a:latin typeface="Times New Roman"/>
                <a:ea typeface="Times New Roman"/>
                <a:cs typeface="Times New Roman"/>
                <a:sym typeface="Times New Roman"/>
              </a:rPr>
              <a:t> </a:t>
            </a:r>
            <a:r>
              <a:rPr b="1" i="0" lang="en-US" sz="2000" u="none" cap="none" strike="noStrike">
                <a:solidFill>
                  <a:srgbClr val="000000"/>
                </a:solidFill>
                <a:latin typeface="Courier New"/>
                <a:ea typeface="Courier New"/>
                <a:cs typeface="Courier New"/>
                <a:sym typeface="Courier New"/>
              </a:rPr>
              <a:t>x.wait()</a:t>
            </a:r>
            <a:endParaRPr/>
          </a:p>
          <a:p>
            <a:pPr indent="-228600" lvl="2" marL="11430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If no </a:t>
            </a:r>
            <a:r>
              <a:rPr b="1" i="0" lang="en-US" sz="2000" u="none" cap="none" strike="noStrike">
                <a:solidFill>
                  <a:srgbClr val="000000"/>
                </a:solidFill>
                <a:latin typeface="Courier New"/>
                <a:ea typeface="Courier New"/>
                <a:cs typeface="Courier New"/>
                <a:sym typeface="Courier New"/>
              </a:rPr>
              <a:t>x.wait()</a:t>
            </a:r>
            <a:r>
              <a:rPr b="0" i="0" lang="en-US" sz="2000" u="none" cap="none" strike="noStrike">
                <a:solidFill>
                  <a:srgbClr val="0000FF"/>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on the variable, then it has no effect on the variable</a:t>
            </a:r>
            <a:endParaRPr/>
          </a:p>
        </p:txBody>
      </p:sp>
      <p:sp>
        <p:nvSpPr>
          <p:cNvPr id="1555" name="Google Shape;1555;p165"/>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556" name="Google Shape;1556;p16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557" name="Google Shape;1557;p165"/>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2" name="Shape 1562"/>
        <p:cNvGrpSpPr/>
        <p:nvPr/>
      </p:nvGrpSpPr>
      <p:grpSpPr>
        <a:xfrm>
          <a:off x="0" y="0"/>
          <a:ext cx="0" cy="0"/>
          <a:chOff x="0" y="0"/>
          <a:chExt cx="0" cy="0"/>
        </a:xfrm>
      </p:grpSpPr>
      <p:sp>
        <p:nvSpPr>
          <p:cNvPr id="1563" name="Google Shape;1563;p166"/>
          <p:cNvSpPr txBox="1"/>
          <p:nvPr>
            <p:ph type="title"/>
          </p:nvPr>
        </p:nvSpPr>
        <p:spPr>
          <a:xfrm>
            <a:off x="247650" y="285750"/>
            <a:ext cx="7847012"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b="0" i="0" lang="en-US" sz="4000" u="none">
                <a:solidFill>
                  <a:schemeClr val="dk1"/>
                </a:solidFill>
                <a:latin typeface="Times New Roman"/>
                <a:ea typeface="Times New Roman"/>
                <a:cs typeface="Times New Roman"/>
                <a:sym typeface="Times New Roman"/>
              </a:rPr>
              <a:t> Monitor with Condition Variables</a:t>
            </a:r>
            <a:endParaRPr/>
          </a:p>
        </p:txBody>
      </p:sp>
      <p:pic>
        <p:nvPicPr>
          <p:cNvPr descr="6" id="1564" name="Google Shape;1564;p166"/>
          <p:cNvPicPr preferRelativeResize="0"/>
          <p:nvPr/>
        </p:nvPicPr>
        <p:blipFill rotWithShape="1">
          <a:blip r:embed="rId3">
            <a:alphaModFix/>
          </a:blip>
          <a:srcRect b="0" l="0" r="0" t="0"/>
          <a:stretch/>
        </p:blipFill>
        <p:spPr>
          <a:xfrm>
            <a:off x="1654175" y="1323975"/>
            <a:ext cx="6291262" cy="4348162"/>
          </a:xfrm>
          <a:prstGeom prst="rect">
            <a:avLst/>
          </a:prstGeom>
          <a:noFill/>
          <a:ln>
            <a:noFill/>
          </a:ln>
        </p:spPr>
      </p:pic>
      <p:sp>
        <p:nvSpPr>
          <p:cNvPr id="1565" name="Google Shape;1565;p166"/>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566" name="Google Shape;1566;p16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567" name="Google Shape;1567;p16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2" name="Shape 1572"/>
        <p:cNvGrpSpPr/>
        <p:nvPr/>
      </p:nvGrpSpPr>
      <p:grpSpPr>
        <a:xfrm>
          <a:off x="0" y="0"/>
          <a:ext cx="0" cy="0"/>
          <a:chOff x="0" y="0"/>
          <a:chExt cx="0" cy="0"/>
        </a:xfrm>
      </p:grpSpPr>
      <p:sp>
        <p:nvSpPr>
          <p:cNvPr id="1573" name="Google Shape;1573;p167"/>
          <p:cNvSpPr txBox="1"/>
          <p:nvPr>
            <p:ph type="title"/>
          </p:nvPr>
        </p:nvSpPr>
        <p:spPr>
          <a:xfrm>
            <a:off x="1027112" y="204787"/>
            <a:ext cx="7659687"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Condition Variables Choices</a:t>
            </a:r>
            <a:endParaRPr/>
          </a:p>
        </p:txBody>
      </p:sp>
      <p:sp>
        <p:nvSpPr>
          <p:cNvPr id="1574" name="Google Shape;1574;p167"/>
          <p:cNvSpPr txBox="1"/>
          <p:nvPr>
            <p:ph idx="1" type="body"/>
          </p:nvPr>
        </p:nvSpPr>
        <p:spPr>
          <a:xfrm>
            <a:off x="869950" y="1179512"/>
            <a:ext cx="7824787" cy="47132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If process P invokes </a:t>
            </a:r>
            <a:r>
              <a:rPr b="1" i="0" lang="en-US" sz="1800" u="none">
                <a:solidFill>
                  <a:srgbClr val="000000"/>
                </a:solidFill>
                <a:latin typeface="Courier New"/>
                <a:ea typeface="Courier New"/>
                <a:cs typeface="Courier New"/>
                <a:sym typeface="Courier New"/>
              </a:rPr>
              <a:t>x.signal(),</a:t>
            </a:r>
            <a:r>
              <a:rPr b="0" i="0" lang="en-US" sz="1800" u="none">
                <a:solidFill>
                  <a:schemeClr val="dk1"/>
                </a:solidFill>
                <a:latin typeface="Times New Roman"/>
                <a:ea typeface="Times New Roman"/>
                <a:cs typeface="Times New Roman"/>
                <a:sym typeface="Times New Roman"/>
              </a:rPr>
              <a:t> and process Q is suspended in </a:t>
            </a:r>
            <a:r>
              <a:rPr b="1" i="0" lang="en-US" sz="1800" u="none">
                <a:solidFill>
                  <a:srgbClr val="000000"/>
                </a:solidFill>
                <a:latin typeface="Courier New"/>
                <a:ea typeface="Courier New"/>
                <a:cs typeface="Courier New"/>
                <a:sym typeface="Courier New"/>
              </a:rPr>
              <a:t>x.wait()</a:t>
            </a:r>
            <a:r>
              <a:rPr b="0" i="0" lang="en-US" sz="1800" u="none">
                <a:solidFill>
                  <a:schemeClr val="dk1"/>
                </a:solidFill>
                <a:latin typeface="Times New Roman"/>
                <a:ea typeface="Times New Roman"/>
                <a:cs typeface="Times New Roman"/>
                <a:sym typeface="Times New Roman"/>
              </a:rPr>
              <a:t>, what should happen next?</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Both Q and P cannot execute in paralel. If Q is resumed, then P must wait</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Options include</a:t>
            </a:r>
            <a:endParaRPr/>
          </a:p>
          <a:p>
            <a:pPr indent="-285750" lvl="1" marL="742950" marR="0" rtl="0" algn="l">
              <a:lnSpc>
                <a:spcPct val="100000"/>
              </a:lnSpc>
              <a:spcBef>
                <a:spcPts val="360"/>
              </a:spcBef>
              <a:spcAft>
                <a:spcPts val="0"/>
              </a:spcAft>
              <a:buClr>
                <a:schemeClr val="dk1"/>
              </a:buClr>
              <a:buSzPts val="1800"/>
              <a:buFont typeface="Arial"/>
              <a:buChar char="–"/>
            </a:pPr>
            <a:r>
              <a:rPr b="1" i="0" lang="en-US" sz="1800" u="none" cap="none" strike="noStrike">
                <a:solidFill>
                  <a:schemeClr val="dk1"/>
                </a:solidFill>
                <a:latin typeface="Times New Roman"/>
                <a:ea typeface="Times New Roman"/>
                <a:cs typeface="Times New Roman"/>
                <a:sym typeface="Times New Roman"/>
              </a:rPr>
              <a:t>Signal and wait </a:t>
            </a:r>
            <a:r>
              <a:rPr b="0" i="0" lang="en-US" sz="1800" u="none" cap="none" strike="noStrike">
                <a:solidFill>
                  <a:schemeClr val="dk1"/>
                </a:solidFill>
                <a:latin typeface="Times New Roman"/>
                <a:ea typeface="Times New Roman"/>
                <a:cs typeface="Times New Roman"/>
                <a:sym typeface="Times New Roman"/>
              </a:rPr>
              <a:t>– P waits until Q either leaves the monitor or it waits for another condition</a:t>
            </a:r>
            <a:endParaRPr/>
          </a:p>
          <a:p>
            <a:pPr indent="-285750" lvl="1" marL="742950" marR="0" rtl="0" algn="l">
              <a:lnSpc>
                <a:spcPct val="100000"/>
              </a:lnSpc>
              <a:spcBef>
                <a:spcPts val="360"/>
              </a:spcBef>
              <a:spcAft>
                <a:spcPts val="0"/>
              </a:spcAft>
              <a:buClr>
                <a:schemeClr val="dk1"/>
              </a:buClr>
              <a:buSzPts val="1800"/>
              <a:buFont typeface="Arial"/>
              <a:buChar char="–"/>
            </a:pPr>
            <a:r>
              <a:rPr b="1" i="0" lang="en-US" sz="1800" u="none" cap="none" strike="noStrike">
                <a:solidFill>
                  <a:schemeClr val="dk1"/>
                </a:solidFill>
                <a:latin typeface="Times New Roman"/>
                <a:ea typeface="Times New Roman"/>
                <a:cs typeface="Times New Roman"/>
                <a:sym typeface="Times New Roman"/>
              </a:rPr>
              <a:t>Signal and continue </a:t>
            </a:r>
            <a:r>
              <a:rPr b="0" i="0" lang="en-US" sz="1800" u="none" cap="none" strike="noStrike">
                <a:solidFill>
                  <a:schemeClr val="dk1"/>
                </a:solidFill>
                <a:latin typeface="Times New Roman"/>
                <a:ea typeface="Times New Roman"/>
                <a:cs typeface="Times New Roman"/>
                <a:sym typeface="Times New Roman"/>
              </a:rPr>
              <a:t>– Q waits until P either leaves the monitor or it  waits for another condition</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Both have pros and cons – language implementer can decide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Monitors implemented in Concurrent Pascal compromise</a:t>
            </a:r>
            <a:endParaRPr/>
          </a:p>
          <a:p>
            <a:pPr indent="-228600" lvl="2" marL="11430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P executing signal immediately leaves the monitor, Q is resumed</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Implemented in other languages including Mesa, C#, Java</a:t>
            </a:r>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575" name="Google Shape;1575;p167"/>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576" name="Google Shape;1576;p16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577" name="Google Shape;1577;p16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2" name="Shape 1582"/>
        <p:cNvGrpSpPr/>
        <p:nvPr/>
      </p:nvGrpSpPr>
      <p:grpSpPr>
        <a:xfrm>
          <a:off x="0" y="0"/>
          <a:ext cx="0" cy="0"/>
          <a:chOff x="0" y="0"/>
          <a:chExt cx="0" cy="0"/>
        </a:xfrm>
      </p:grpSpPr>
      <p:sp>
        <p:nvSpPr>
          <p:cNvPr id="1583" name="Google Shape;1583;p168"/>
          <p:cNvSpPr txBox="1"/>
          <p:nvPr>
            <p:ph type="title"/>
          </p:nvPr>
        </p:nvSpPr>
        <p:spPr>
          <a:xfrm>
            <a:off x="419100" y="133350"/>
            <a:ext cx="80772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Monitor Solution to Dining Philosophers</a:t>
            </a:r>
            <a:endParaRPr/>
          </a:p>
        </p:txBody>
      </p:sp>
      <p:sp>
        <p:nvSpPr>
          <p:cNvPr id="1584" name="Google Shape;1584;p168"/>
          <p:cNvSpPr txBox="1"/>
          <p:nvPr>
            <p:ph idx="1" type="body"/>
          </p:nvPr>
        </p:nvSpPr>
        <p:spPr>
          <a:xfrm>
            <a:off x="1146175" y="979487"/>
            <a:ext cx="7345362" cy="538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monitor DiningPhilosophers</a:t>
            </a:r>
            <a:endParaRPr/>
          </a:p>
          <a:p>
            <a:pPr indent="-342900" lvl="0" marL="342900" marR="0" rtl="0" algn="l">
              <a:lnSpc>
                <a:spcPct val="80000"/>
              </a:lnSpc>
              <a:spcBef>
                <a:spcPts val="32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 </a:t>
            </a:r>
            <a:endParaRPr/>
          </a:p>
          <a:p>
            <a:pPr indent="-342900" lvl="0" marL="342900" marR="0" rtl="0" algn="l">
              <a:lnSpc>
                <a:spcPct val="80000"/>
              </a:lnSpc>
              <a:spcBef>
                <a:spcPts val="32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	enum { THINKING; HUNGRY, EATING) state [5] ;</a:t>
            </a:r>
            <a:endParaRPr/>
          </a:p>
          <a:p>
            <a:pPr indent="-342900" lvl="0" marL="342900" marR="0" rtl="0" algn="l">
              <a:lnSpc>
                <a:spcPct val="80000"/>
              </a:lnSpc>
              <a:spcBef>
                <a:spcPts val="32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	condition self [5];</a:t>
            </a:r>
            <a:endParaRPr/>
          </a:p>
          <a:p>
            <a:pPr indent="-342900" lvl="0" marL="342900" marR="0" rtl="0" algn="l">
              <a:lnSpc>
                <a:spcPct val="80000"/>
              </a:lnSpc>
              <a:spcBef>
                <a:spcPts val="320"/>
              </a:spcBef>
              <a:spcAft>
                <a:spcPts val="0"/>
              </a:spcAft>
              <a:buClr>
                <a:schemeClr val="dk1"/>
              </a:buClr>
              <a:buSzPts val="1600"/>
              <a:buFont typeface="Arial"/>
              <a:buNone/>
            </a:pPr>
            <a:r>
              <a:t/>
            </a:r>
            <a:endParaRPr b="0" i="0" sz="1600" u="none">
              <a:solidFill>
                <a:srgbClr val="000000"/>
              </a:solidFill>
              <a:latin typeface="Courier New"/>
              <a:ea typeface="Courier New"/>
              <a:cs typeface="Courier New"/>
              <a:sym typeface="Courier New"/>
            </a:endParaRPr>
          </a:p>
          <a:p>
            <a:pPr indent="-342900" lvl="0" marL="342900" marR="0" rtl="0" algn="l">
              <a:lnSpc>
                <a:spcPct val="80000"/>
              </a:lnSpc>
              <a:spcBef>
                <a:spcPts val="32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	void pickup (int i) { </a:t>
            </a:r>
            <a:endParaRPr/>
          </a:p>
          <a:p>
            <a:pPr indent="-342900" lvl="0" marL="342900" marR="0" rtl="0" algn="l">
              <a:lnSpc>
                <a:spcPct val="80000"/>
              </a:lnSpc>
              <a:spcBef>
                <a:spcPts val="32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	       state[i] = HUNGRY;</a:t>
            </a:r>
            <a:endParaRPr/>
          </a:p>
          <a:p>
            <a:pPr indent="-342900" lvl="0" marL="342900" marR="0" rtl="0" algn="l">
              <a:lnSpc>
                <a:spcPct val="80000"/>
              </a:lnSpc>
              <a:spcBef>
                <a:spcPts val="32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	       test(i);</a:t>
            </a:r>
            <a:endParaRPr/>
          </a:p>
          <a:p>
            <a:pPr indent="-342900" lvl="0" marL="342900" marR="0" rtl="0" algn="l">
              <a:lnSpc>
                <a:spcPct val="80000"/>
              </a:lnSpc>
              <a:spcBef>
                <a:spcPts val="32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	       if (state[i] != EATING) self[i].wait;</a:t>
            </a:r>
            <a:endParaRPr/>
          </a:p>
          <a:p>
            <a:pPr indent="-342900" lvl="0" marL="342900" marR="0" rtl="0" algn="l">
              <a:lnSpc>
                <a:spcPct val="80000"/>
              </a:lnSpc>
              <a:spcBef>
                <a:spcPts val="32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a:t>
            </a:r>
            <a:endParaRPr/>
          </a:p>
          <a:p>
            <a:pPr indent="-342900" lvl="0" marL="342900" marR="0" rtl="0" algn="l">
              <a:lnSpc>
                <a:spcPct val="80000"/>
              </a:lnSpc>
              <a:spcBef>
                <a:spcPts val="32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	</a:t>
            </a:r>
            <a:endParaRPr/>
          </a:p>
          <a:p>
            <a:pPr indent="-342900" lvl="0" marL="342900" marR="0" rtl="0" algn="l">
              <a:lnSpc>
                <a:spcPct val="80000"/>
              </a:lnSpc>
              <a:spcBef>
                <a:spcPts val="32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   void putdown (int i) { </a:t>
            </a:r>
            <a:endParaRPr/>
          </a:p>
          <a:p>
            <a:pPr indent="-342900" lvl="0" marL="342900" marR="0" rtl="0" algn="l">
              <a:lnSpc>
                <a:spcPct val="80000"/>
              </a:lnSpc>
              <a:spcBef>
                <a:spcPts val="32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	       state[i] = THINKING;</a:t>
            </a:r>
            <a:endParaRPr/>
          </a:p>
          <a:p>
            <a:pPr indent="-342900" lvl="0" marL="342900" marR="0" rtl="0" algn="l">
              <a:lnSpc>
                <a:spcPct val="80000"/>
              </a:lnSpc>
              <a:spcBef>
                <a:spcPts val="32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                   // test left and right neighbors</a:t>
            </a:r>
            <a:endParaRPr/>
          </a:p>
          <a:p>
            <a:pPr indent="-342900" lvl="0" marL="342900" marR="0" rtl="0" algn="l">
              <a:lnSpc>
                <a:spcPct val="80000"/>
              </a:lnSpc>
              <a:spcBef>
                <a:spcPts val="32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	        test((i + 4) % 5);</a:t>
            </a:r>
            <a:endParaRPr/>
          </a:p>
          <a:p>
            <a:pPr indent="-342900" lvl="0" marL="342900" marR="0" rtl="0" algn="l">
              <a:lnSpc>
                <a:spcPct val="80000"/>
              </a:lnSpc>
              <a:spcBef>
                <a:spcPts val="32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	        test((i + 1) % 5);</a:t>
            </a:r>
            <a:endParaRPr/>
          </a:p>
          <a:p>
            <a:pPr indent="-342900" lvl="0" marL="342900" marR="0" rtl="0" algn="l">
              <a:lnSpc>
                <a:spcPct val="80000"/>
              </a:lnSpc>
              <a:spcBef>
                <a:spcPts val="32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a:t>
            </a:r>
            <a:endParaRPr/>
          </a:p>
          <a:p>
            <a:pPr indent="-342900" lvl="0" marL="342900" marR="0" rtl="0" algn="l">
              <a:lnSpc>
                <a:spcPct val="80000"/>
              </a:lnSpc>
              <a:spcBef>
                <a:spcPts val="320"/>
              </a:spcBef>
              <a:spcAft>
                <a:spcPts val="0"/>
              </a:spcAft>
              <a:buClr>
                <a:srgbClr val="0000FF"/>
              </a:buClr>
              <a:buSzPts val="1600"/>
              <a:buFont typeface="Arial"/>
              <a:buNone/>
            </a:pPr>
            <a:r>
              <a:rPr b="0" i="0" lang="en-US" sz="1600" u="none">
                <a:solidFill>
                  <a:srgbClr val="0000FF"/>
                </a:solidFill>
                <a:latin typeface="Times New Roman"/>
                <a:ea typeface="Times New Roman"/>
                <a:cs typeface="Times New Roman"/>
                <a:sym typeface="Times New Roman"/>
              </a:rPr>
              <a:t>	</a:t>
            </a:r>
            <a:endParaRPr/>
          </a:p>
        </p:txBody>
      </p:sp>
      <p:sp>
        <p:nvSpPr>
          <p:cNvPr id="1585" name="Google Shape;1585;p168"/>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586" name="Google Shape;1586;p16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587" name="Google Shape;1587;p16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2" name="Shape 1592"/>
        <p:cNvGrpSpPr/>
        <p:nvPr/>
      </p:nvGrpSpPr>
      <p:grpSpPr>
        <a:xfrm>
          <a:off x="0" y="0"/>
          <a:ext cx="0" cy="0"/>
          <a:chOff x="0" y="0"/>
          <a:chExt cx="0" cy="0"/>
        </a:xfrm>
      </p:grpSpPr>
      <p:sp>
        <p:nvSpPr>
          <p:cNvPr id="1593" name="Google Shape;1593;p169"/>
          <p:cNvSpPr txBox="1"/>
          <p:nvPr>
            <p:ph type="title"/>
          </p:nvPr>
        </p:nvSpPr>
        <p:spPr>
          <a:xfrm>
            <a:off x="544512" y="258762"/>
            <a:ext cx="7916862" cy="6381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Solution to Dining Philosophers (Cont.)</a:t>
            </a:r>
            <a:endParaRPr/>
          </a:p>
        </p:txBody>
      </p:sp>
      <p:sp>
        <p:nvSpPr>
          <p:cNvPr id="1594" name="Google Shape;1594;p169"/>
          <p:cNvSpPr txBox="1"/>
          <p:nvPr>
            <p:ph idx="1" type="body"/>
          </p:nvPr>
        </p:nvSpPr>
        <p:spPr>
          <a:xfrm>
            <a:off x="1160462" y="944562"/>
            <a:ext cx="6908800" cy="5268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600"/>
              <a:buFont typeface="Arial"/>
              <a:buNone/>
            </a:pPr>
            <a:r>
              <a:t/>
            </a:r>
            <a:endParaRPr b="0" i="0" sz="1600" u="none">
              <a:solidFill>
                <a:srgbClr val="000000"/>
              </a:solidFill>
              <a:latin typeface="Courier New"/>
              <a:ea typeface="Courier New"/>
              <a:cs typeface="Courier New"/>
              <a:sym typeface="Courier New"/>
            </a:endParaRPr>
          </a:p>
          <a:p>
            <a:pPr indent="-342900" lvl="0" marL="342900" marR="0" rtl="0" algn="l">
              <a:lnSpc>
                <a:spcPct val="80000"/>
              </a:lnSpc>
              <a:spcBef>
                <a:spcPts val="32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	void test (int i) { </a:t>
            </a:r>
            <a:endParaRPr/>
          </a:p>
          <a:p>
            <a:pPr indent="-342900" lvl="0" marL="342900" marR="0" rtl="0" algn="l">
              <a:lnSpc>
                <a:spcPct val="80000"/>
              </a:lnSpc>
              <a:spcBef>
                <a:spcPts val="32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	        if ((state[(i + 4) % 5] != EATING) &amp;&amp;</a:t>
            </a:r>
            <a:endParaRPr/>
          </a:p>
          <a:p>
            <a:pPr indent="-342900" lvl="0" marL="342900" marR="0" rtl="0" algn="l">
              <a:lnSpc>
                <a:spcPct val="80000"/>
              </a:lnSpc>
              <a:spcBef>
                <a:spcPts val="32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	        (state[i] == HUNGRY) &amp;&amp;</a:t>
            </a:r>
            <a:endParaRPr/>
          </a:p>
          <a:p>
            <a:pPr indent="-342900" lvl="0" marL="342900" marR="0" rtl="0" algn="l">
              <a:lnSpc>
                <a:spcPct val="80000"/>
              </a:lnSpc>
              <a:spcBef>
                <a:spcPts val="32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	        (state[(i + 1) % 5] != EATING) ) { </a:t>
            </a:r>
            <a:endParaRPr/>
          </a:p>
          <a:p>
            <a:pPr indent="-342900" lvl="0" marL="342900" marR="0" rtl="0" algn="l">
              <a:lnSpc>
                <a:spcPct val="80000"/>
              </a:lnSpc>
              <a:spcBef>
                <a:spcPts val="32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	             state[i] = EATING ;</a:t>
            </a:r>
            <a:endParaRPr/>
          </a:p>
          <a:p>
            <a:pPr indent="-342900" lvl="0" marL="342900" marR="0" rtl="0" algn="l">
              <a:lnSpc>
                <a:spcPct val="80000"/>
              </a:lnSpc>
              <a:spcBef>
                <a:spcPts val="32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		    self[i].signal () ;</a:t>
            </a:r>
            <a:endParaRPr/>
          </a:p>
          <a:p>
            <a:pPr indent="-342900" lvl="0" marL="342900" marR="0" rtl="0" algn="l">
              <a:lnSpc>
                <a:spcPct val="80000"/>
              </a:lnSpc>
              <a:spcBef>
                <a:spcPts val="32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	        }</a:t>
            </a:r>
            <a:endParaRPr/>
          </a:p>
          <a:p>
            <a:pPr indent="-342900" lvl="0" marL="342900" marR="0" rtl="0" algn="l">
              <a:lnSpc>
                <a:spcPct val="80000"/>
              </a:lnSpc>
              <a:spcBef>
                <a:spcPts val="32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   }</a:t>
            </a:r>
            <a:endParaRPr/>
          </a:p>
          <a:p>
            <a:pPr indent="-342900" lvl="0" marL="342900" marR="0" rtl="0" algn="l">
              <a:lnSpc>
                <a:spcPct val="80000"/>
              </a:lnSpc>
              <a:spcBef>
                <a:spcPts val="320"/>
              </a:spcBef>
              <a:spcAft>
                <a:spcPts val="0"/>
              </a:spcAft>
              <a:buClr>
                <a:schemeClr val="dk1"/>
              </a:buClr>
              <a:buSzPts val="1600"/>
              <a:buFont typeface="Arial"/>
              <a:buNone/>
            </a:pPr>
            <a:r>
              <a:t/>
            </a:r>
            <a:endParaRPr b="0" i="0" sz="1600" u="none">
              <a:solidFill>
                <a:srgbClr val="000000"/>
              </a:solidFill>
              <a:latin typeface="Courier New"/>
              <a:ea typeface="Courier New"/>
              <a:cs typeface="Courier New"/>
              <a:sym typeface="Courier New"/>
            </a:endParaRPr>
          </a:p>
          <a:p>
            <a:pPr indent="-342900" lvl="0" marL="342900" marR="0" rtl="0" algn="l">
              <a:lnSpc>
                <a:spcPct val="80000"/>
              </a:lnSpc>
              <a:spcBef>
                <a:spcPts val="32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       initialization_code() { </a:t>
            </a:r>
            <a:endParaRPr/>
          </a:p>
          <a:p>
            <a:pPr indent="-342900" lvl="0" marL="342900" marR="0" rtl="0" algn="l">
              <a:lnSpc>
                <a:spcPct val="80000"/>
              </a:lnSpc>
              <a:spcBef>
                <a:spcPts val="32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	       for (int i = 0; i &lt; 5; i++)</a:t>
            </a:r>
            <a:endParaRPr/>
          </a:p>
          <a:p>
            <a:pPr indent="-342900" lvl="0" marL="342900" marR="0" rtl="0" algn="l">
              <a:lnSpc>
                <a:spcPct val="80000"/>
              </a:lnSpc>
              <a:spcBef>
                <a:spcPts val="32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	       state[i] = THINKING;</a:t>
            </a:r>
            <a:endParaRPr/>
          </a:p>
          <a:p>
            <a:pPr indent="-342900" lvl="0" marL="342900" marR="0" rtl="0" algn="l">
              <a:lnSpc>
                <a:spcPct val="80000"/>
              </a:lnSpc>
              <a:spcBef>
                <a:spcPts val="32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	     }</a:t>
            </a:r>
            <a:endParaRPr/>
          </a:p>
          <a:p>
            <a:pPr indent="-342900" lvl="0" marL="342900" marR="0" rtl="0" algn="l">
              <a:lnSpc>
                <a:spcPct val="80000"/>
              </a:lnSpc>
              <a:spcBef>
                <a:spcPts val="32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a:t>
            </a:r>
            <a:endParaRPr/>
          </a:p>
        </p:txBody>
      </p:sp>
      <p:sp>
        <p:nvSpPr>
          <p:cNvPr id="1595" name="Google Shape;1595;p169"/>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596" name="Google Shape;1596;p16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597" name="Google Shape;1597;p169"/>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2" name="Shape 1602"/>
        <p:cNvGrpSpPr/>
        <p:nvPr/>
      </p:nvGrpSpPr>
      <p:grpSpPr>
        <a:xfrm>
          <a:off x="0" y="0"/>
          <a:ext cx="0" cy="0"/>
          <a:chOff x="0" y="0"/>
          <a:chExt cx="0" cy="0"/>
        </a:xfrm>
      </p:grpSpPr>
      <p:sp>
        <p:nvSpPr>
          <p:cNvPr id="1603" name="Google Shape;1603;p170"/>
          <p:cNvSpPr txBox="1"/>
          <p:nvPr>
            <p:ph idx="1" type="body"/>
          </p:nvPr>
        </p:nvSpPr>
        <p:spPr>
          <a:xfrm>
            <a:off x="914400" y="1090612"/>
            <a:ext cx="7445375" cy="5268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600"/>
              <a:buFont typeface="Arial"/>
              <a:buNone/>
            </a:pPr>
            <a:r>
              <a:t/>
            </a:r>
            <a:endParaRPr b="0" i="0" sz="1600" u="none">
              <a:solidFill>
                <a:srgbClr val="0000FF"/>
              </a:solidFill>
              <a:latin typeface="Times New Roman"/>
              <a:ea typeface="Times New Roman"/>
              <a:cs typeface="Times New Roman"/>
              <a:sym typeface="Times New Roman"/>
            </a:endParaRPr>
          </a:p>
          <a:p>
            <a:pPr indent="-342900" lvl="0" marL="342900" marR="0" rtl="0" algn="l">
              <a:lnSpc>
                <a:spcPct val="8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Each philosopher </a:t>
            </a:r>
            <a:r>
              <a:rPr b="0" i="1" lang="en-US" sz="2400" u="none">
                <a:solidFill>
                  <a:schemeClr val="dk1"/>
                </a:solidFill>
                <a:latin typeface="Times New Roman"/>
                <a:ea typeface="Times New Roman"/>
                <a:cs typeface="Times New Roman"/>
                <a:sym typeface="Times New Roman"/>
              </a:rPr>
              <a:t>i </a:t>
            </a:r>
            <a:r>
              <a:rPr b="0" i="0" lang="en-US" sz="2400" u="none">
                <a:solidFill>
                  <a:schemeClr val="dk1"/>
                </a:solidFill>
                <a:latin typeface="Times New Roman"/>
                <a:ea typeface="Times New Roman"/>
                <a:cs typeface="Times New Roman"/>
                <a:sym typeface="Times New Roman"/>
              </a:rPr>
              <a:t>invokes the</a:t>
            </a:r>
            <a:r>
              <a:rPr b="0" i="1"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operations </a:t>
            </a:r>
            <a:r>
              <a:rPr b="1" i="0" lang="en-US" sz="2000" u="none">
                <a:solidFill>
                  <a:srgbClr val="000000"/>
                </a:solidFill>
                <a:latin typeface="Courier New"/>
                <a:ea typeface="Courier New"/>
                <a:cs typeface="Courier New"/>
                <a:sym typeface="Courier New"/>
              </a:rPr>
              <a:t>pickup()</a:t>
            </a:r>
            <a:r>
              <a:rPr b="0" i="1" lang="en-US" sz="2000" u="none">
                <a:solidFill>
                  <a:schemeClr val="dk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and </a:t>
            </a:r>
            <a:r>
              <a:rPr b="1" i="0" lang="en-US" sz="2000" u="none">
                <a:solidFill>
                  <a:srgbClr val="000000"/>
                </a:solidFill>
                <a:latin typeface="Courier New"/>
                <a:ea typeface="Courier New"/>
                <a:cs typeface="Courier New"/>
                <a:sym typeface="Courier New"/>
              </a:rPr>
              <a:t>putdown()</a:t>
            </a:r>
            <a:r>
              <a:rPr b="0" i="0" lang="en-US" sz="2000" u="none">
                <a:solidFill>
                  <a:schemeClr val="dk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in the following sequence:</a:t>
            </a:r>
            <a:endParaRPr/>
          </a:p>
          <a:p>
            <a:pPr indent="-342900" lvl="0" marL="342900" marR="0" rtl="0" algn="l">
              <a:lnSpc>
                <a:spcPct val="80000"/>
              </a:lnSpc>
              <a:spcBef>
                <a:spcPts val="480"/>
              </a:spcBef>
              <a:spcAft>
                <a:spcPts val="0"/>
              </a:spcAft>
              <a:buClr>
                <a:schemeClr val="dk1"/>
              </a:buClr>
              <a:buSzPts val="2400"/>
              <a:buFont typeface="Arial"/>
              <a:buNone/>
            </a:pPr>
            <a:r>
              <a:t/>
            </a:r>
            <a:endParaRPr b="1" i="0" sz="2400" u="none">
              <a:solidFill>
                <a:srgbClr val="000000"/>
              </a:solidFill>
              <a:latin typeface="Courier New"/>
              <a:ea typeface="Courier New"/>
              <a:cs typeface="Courier New"/>
              <a:sym typeface="Courier New"/>
            </a:endParaRPr>
          </a:p>
          <a:p>
            <a:pPr indent="-342900" lvl="0" marL="342900" marR="0" rtl="0" algn="l">
              <a:lnSpc>
                <a:spcPct val="80000"/>
              </a:lnSpc>
              <a:spcBef>
                <a:spcPts val="480"/>
              </a:spcBef>
              <a:spcAft>
                <a:spcPts val="0"/>
              </a:spcAft>
              <a:buClr>
                <a:srgbClr val="000000"/>
              </a:buClr>
              <a:buSzPts val="2400"/>
              <a:buFont typeface="Arial"/>
              <a:buNone/>
            </a:pPr>
            <a:r>
              <a:rPr b="1" i="0" lang="en-US" sz="2400" u="none">
                <a:solidFill>
                  <a:srgbClr val="000000"/>
                </a:solidFill>
                <a:latin typeface="Courier New"/>
                <a:ea typeface="Courier New"/>
                <a:cs typeface="Courier New"/>
                <a:sym typeface="Courier New"/>
              </a:rPr>
              <a:t>              </a:t>
            </a:r>
            <a:r>
              <a:rPr b="1" i="0" lang="en-US" sz="2000" u="none">
                <a:solidFill>
                  <a:srgbClr val="000000"/>
                </a:solidFill>
                <a:latin typeface="Courier New"/>
                <a:ea typeface="Courier New"/>
                <a:cs typeface="Courier New"/>
                <a:sym typeface="Courier New"/>
              </a:rPr>
              <a:t>DiningPhilosophers.pickup(i)</a:t>
            </a:r>
            <a:r>
              <a:rPr b="1" i="0" lang="en-US" sz="2400" u="none">
                <a:solidFill>
                  <a:srgbClr val="000000"/>
                </a:solidFill>
                <a:latin typeface="Courier New"/>
                <a:ea typeface="Courier New"/>
                <a:cs typeface="Courier New"/>
                <a:sym typeface="Courier New"/>
              </a:rPr>
              <a:t>;</a:t>
            </a:r>
            <a:endParaRPr/>
          </a:p>
          <a:p>
            <a:pPr indent="-342900" lvl="0" marL="342900" marR="0" rtl="0" algn="l">
              <a:lnSpc>
                <a:spcPct val="80000"/>
              </a:lnSpc>
              <a:spcBef>
                <a:spcPts val="480"/>
              </a:spcBef>
              <a:spcAft>
                <a:spcPts val="0"/>
              </a:spcAft>
              <a:buClr>
                <a:schemeClr val="dk1"/>
              </a:buClr>
              <a:buSzPts val="2400"/>
              <a:buFont typeface="Arial"/>
              <a:buNone/>
            </a:pPr>
            <a:r>
              <a:t/>
            </a:r>
            <a:endParaRPr b="1" i="0" sz="2400" u="none">
              <a:solidFill>
                <a:srgbClr val="000000"/>
              </a:solidFill>
              <a:latin typeface="Courier New"/>
              <a:ea typeface="Courier New"/>
              <a:cs typeface="Courier New"/>
              <a:sym typeface="Courier New"/>
            </a:endParaRPr>
          </a:p>
          <a:p>
            <a:pPr indent="-342900" lvl="0" marL="342900" marR="0" rtl="0" algn="l">
              <a:lnSpc>
                <a:spcPct val="80000"/>
              </a:lnSpc>
              <a:spcBef>
                <a:spcPts val="480"/>
              </a:spcBef>
              <a:spcAft>
                <a:spcPts val="0"/>
              </a:spcAft>
              <a:buClr>
                <a:srgbClr val="000000"/>
              </a:buClr>
              <a:buSzPts val="2400"/>
              <a:buFont typeface="Arial"/>
              <a:buNone/>
            </a:pPr>
            <a:r>
              <a:rPr b="1" i="0" lang="en-US" sz="2400" u="none">
                <a:solidFill>
                  <a:srgbClr val="000000"/>
                </a:solidFill>
                <a:latin typeface="Courier New"/>
                <a:ea typeface="Courier New"/>
                <a:cs typeface="Courier New"/>
                <a:sym typeface="Courier New"/>
              </a:rPr>
              <a:t>                   EAT</a:t>
            </a:r>
            <a:endParaRPr/>
          </a:p>
          <a:p>
            <a:pPr indent="-342900" lvl="0" marL="342900" marR="0" rtl="0" algn="l">
              <a:lnSpc>
                <a:spcPct val="80000"/>
              </a:lnSpc>
              <a:spcBef>
                <a:spcPts val="480"/>
              </a:spcBef>
              <a:spcAft>
                <a:spcPts val="0"/>
              </a:spcAft>
              <a:buClr>
                <a:schemeClr val="dk1"/>
              </a:buClr>
              <a:buSzPts val="2400"/>
              <a:buFont typeface="Arial"/>
              <a:buNone/>
            </a:pPr>
            <a:r>
              <a:t/>
            </a:r>
            <a:endParaRPr b="1" i="0" sz="2400" u="none">
              <a:solidFill>
                <a:srgbClr val="000000"/>
              </a:solidFill>
              <a:latin typeface="Courier New"/>
              <a:ea typeface="Courier New"/>
              <a:cs typeface="Courier New"/>
              <a:sym typeface="Courier New"/>
            </a:endParaRPr>
          </a:p>
          <a:p>
            <a:pPr indent="-342900" lvl="0" marL="342900" marR="0" rtl="0" algn="l">
              <a:lnSpc>
                <a:spcPct val="80000"/>
              </a:lnSpc>
              <a:spcBef>
                <a:spcPts val="480"/>
              </a:spcBef>
              <a:spcAft>
                <a:spcPts val="0"/>
              </a:spcAft>
              <a:buClr>
                <a:srgbClr val="000000"/>
              </a:buClr>
              <a:buSzPts val="2400"/>
              <a:buFont typeface="Arial"/>
              <a:buNone/>
            </a:pPr>
            <a:r>
              <a:rPr b="1" i="0" lang="en-US" sz="2400" u="none">
                <a:solidFill>
                  <a:srgbClr val="000000"/>
                </a:solidFill>
                <a:latin typeface="Courier New"/>
                <a:ea typeface="Courier New"/>
                <a:cs typeface="Courier New"/>
                <a:sym typeface="Courier New"/>
              </a:rPr>
              <a:t>              </a:t>
            </a:r>
            <a:r>
              <a:rPr b="1" i="0" lang="en-US" sz="2000" u="none">
                <a:solidFill>
                  <a:srgbClr val="000000"/>
                </a:solidFill>
                <a:latin typeface="Courier New"/>
                <a:ea typeface="Courier New"/>
                <a:cs typeface="Courier New"/>
                <a:sym typeface="Courier New"/>
              </a:rPr>
              <a:t>DiningPhilosophers.putdown(i)</a:t>
            </a:r>
            <a:r>
              <a:rPr b="1" i="0" lang="en-US" sz="2400" u="none">
                <a:solidFill>
                  <a:srgbClr val="000000"/>
                </a:solidFill>
                <a:latin typeface="Courier New"/>
                <a:ea typeface="Courier New"/>
                <a:cs typeface="Courier New"/>
                <a:sym typeface="Courier New"/>
              </a:rPr>
              <a:t>;</a:t>
            </a:r>
            <a:endParaRPr/>
          </a:p>
          <a:p>
            <a:pPr indent="-342900" lvl="0" marL="342900" marR="0" rtl="0" algn="l">
              <a:lnSpc>
                <a:spcPct val="80000"/>
              </a:lnSpc>
              <a:spcBef>
                <a:spcPts val="480"/>
              </a:spcBef>
              <a:spcAft>
                <a:spcPts val="0"/>
              </a:spcAft>
              <a:buClr>
                <a:schemeClr val="dk1"/>
              </a:buClr>
              <a:buSzPts val="2400"/>
              <a:buFont typeface="Arial"/>
              <a:buNone/>
            </a:pPr>
            <a:r>
              <a:t/>
            </a:r>
            <a:endParaRPr b="0" i="0" sz="2400" u="none">
              <a:solidFill>
                <a:srgbClr val="0000FF"/>
              </a:solidFill>
              <a:latin typeface="Times New Roman"/>
              <a:ea typeface="Times New Roman"/>
              <a:cs typeface="Times New Roman"/>
              <a:sym typeface="Times New Roman"/>
            </a:endParaRPr>
          </a:p>
          <a:p>
            <a:pPr indent="-342900" lvl="0" marL="342900" marR="0" rtl="0" algn="l">
              <a:lnSpc>
                <a:spcPct val="8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No deadlock, but starvation is possible</a:t>
            </a:r>
            <a:endParaRPr/>
          </a:p>
          <a:p>
            <a:pPr indent="-342900" lvl="0" marL="342900" marR="0" rtl="0" algn="l">
              <a:lnSpc>
                <a:spcPct val="80000"/>
              </a:lnSpc>
              <a:spcBef>
                <a:spcPts val="480"/>
              </a:spcBef>
              <a:spcAft>
                <a:spcPts val="0"/>
              </a:spcAft>
              <a:buClr>
                <a:schemeClr val="dk1"/>
              </a:buClr>
              <a:buSzPts val="2400"/>
              <a:buFont typeface="Arial"/>
              <a:buNone/>
            </a:pPr>
            <a:r>
              <a:t/>
            </a:r>
            <a:endParaRPr b="0" i="0" sz="2400" u="none">
              <a:solidFill>
                <a:srgbClr val="0000FF"/>
              </a:solidFill>
              <a:latin typeface="Times New Roman"/>
              <a:ea typeface="Times New Roman"/>
              <a:cs typeface="Times New Roman"/>
              <a:sym typeface="Times New Roman"/>
            </a:endParaRPr>
          </a:p>
          <a:p>
            <a:pPr indent="-342900" lvl="0" marL="342900" marR="0" rtl="0" algn="l">
              <a:lnSpc>
                <a:spcPct val="80000"/>
              </a:lnSpc>
              <a:spcBef>
                <a:spcPts val="480"/>
              </a:spcBef>
              <a:spcAft>
                <a:spcPts val="0"/>
              </a:spcAft>
              <a:buClr>
                <a:schemeClr val="dk1"/>
              </a:buClr>
              <a:buSzPts val="2400"/>
              <a:buFont typeface="Arial"/>
              <a:buNone/>
            </a:pPr>
            <a:r>
              <a:t/>
            </a:r>
            <a:endParaRPr b="0" i="0" sz="2400" u="none">
              <a:solidFill>
                <a:srgbClr val="0000FF"/>
              </a:solidFill>
              <a:latin typeface="Times New Roman"/>
              <a:ea typeface="Times New Roman"/>
              <a:cs typeface="Times New Roman"/>
              <a:sym typeface="Times New Roman"/>
            </a:endParaRPr>
          </a:p>
          <a:p>
            <a:pPr indent="-342900" lvl="0" marL="342900" marR="0" rtl="0" algn="l">
              <a:lnSpc>
                <a:spcPct val="80000"/>
              </a:lnSpc>
              <a:spcBef>
                <a:spcPts val="480"/>
              </a:spcBef>
              <a:spcAft>
                <a:spcPts val="0"/>
              </a:spcAft>
              <a:buClr>
                <a:srgbClr val="0000FF"/>
              </a:buClr>
              <a:buSzPts val="2400"/>
              <a:buFont typeface="Arial"/>
              <a:buNone/>
            </a:pPr>
            <a:r>
              <a:rPr b="0" i="1" lang="en-US" sz="2400" u="none">
                <a:solidFill>
                  <a:srgbClr val="0000FF"/>
                </a:solidFill>
                <a:latin typeface="Times New Roman"/>
                <a:ea typeface="Times New Roman"/>
                <a:cs typeface="Times New Roman"/>
                <a:sym typeface="Times New Roman"/>
              </a:rPr>
              <a:t>       </a:t>
            </a:r>
            <a:endParaRPr/>
          </a:p>
        </p:txBody>
      </p:sp>
      <p:sp>
        <p:nvSpPr>
          <p:cNvPr id="1604" name="Google Shape;1604;p170"/>
          <p:cNvSpPr txBox="1"/>
          <p:nvPr/>
        </p:nvSpPr>
        <p:spPr>
          <a:xfrm>
            <a:off x="679450" y="392112"/>
            <a:ext cx="7916862" cy="638175"/>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Solution to Dining Philosophers (Cont.)</a:t>
            </a:r>
            <a:endParaRPr/>
          </a:p>
        </p:txBody>
      </p:sp>
      <p:sp>
        <p:nvSpPr>
          <p:cNvPr id="1605" name="Google Shape;1605;p170"/>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606" name="Google Shape;1606;p17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607" name="Google Shape;1607;p17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2" name="Shape 1612"/>
        <p:cNvGrpSpPr/>
        <p:nvPr/>
      </p:nvGrpSpPr>
      <p:grpSpPr>
        <a:xfrm>
          <a:off x="0" y="0"/>
          <a:ext cx="0" cy="0"/>
          <a:chOff x="0" y="0"/>
          <a:chExt cx="0" cy="0"/>
        </a:xfrm>
      </p:grpSpPr>
      <p:sp>
        <p:nvSpPr>
          <p:cNvPr id="1613" name="Google Shape;1613;p171"/>
          <p:cNvSpPr txBox="1"/>
          <p:nvPr>
            <p:ph type="title"/>
          </p:nvPr>
        </p:nvSpPr>
        <p:spPr>
          <a:xfrm>
            <a:off x="581025" y="0"/>
            <a:ext cx="7715250" cy="8445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Monitor Implementation Using Semaphores</a:t>
            </a:r>
            <a:endParaRPr/>
          </a:p>
        </p:txBody>
      </p:sp>
      <p:sp>
        <p:nvSpPr>
          <p:cNvPr id="1614" name="Google Shape;1614;p171"/>
          <p:cNvSpPr txBox="1"/>
          <p:nvPr>
            <p:ph idx="1" type="body"/>
          </p:nvPr>
        </p:nvSpPr>
        <p:spPr>
          <a:xfrm>
            <a:off x="1052512" y="1141412"/>
            <a:ext cx="7043737" cy="47196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Variables </a:t>
            </a:r>
            <a:endParaRPr/>
          </a:p>
          <a:p>
            <a:pPr indent="-342900" lvl="0" marL="342900" marR="0" rtl="0" algn="l">
              <a:lnSpc>
                <a:spcPct val="80000"/>
              </a:lnSpc>
              <a:spcBef>
                <a:spcPts val="360"/>
              </a:spcBef>
              <a:spcAft>
                <a:spcPts val="0"/>
              </a:spcAft>
              <a:buClr>
                <a:schemeClr val="dk1"/>
              </a:buClr>
              <a:buSzPts val="1800"/>
              <a:buFont typeface="Arial"/>
              <a:buNone/>
            </a:pPr>
            <a:r>
              <a:t/>
            </a:r>
            <a:endParaRPr b="0" i="0" sz="1800" u="none">
              <a:solidFill>
                <a:schemeClr val="dk1"/>
              </a:solidFill>
              <a:latin typeface="Times New Roman"/>
              <a:ea typeface="Times New Roman"/>
              <a:cs typeface="Times New Roman"/>
              <a:sym typeface="Times New Roman"/>
            </a:endParaRPr>
          </a:p>
          <a:p>
            <a:pPr indent="-342900" lvl="0" marL="342900" marR="0" rtl="0" algn="l">
              <a:lnSpc>
                <a:spcPct val="80000"/>
              </a:lnSpc>
              <a:spcBef>
                <a:spcPts val="270"/>
              </a:spcBef>
              <a:spcAft>
                <a:spcPts val="0"/>
              </a:spcAft>
              <a:buClr>
                <a:srgbClr val="000000"/>
              </a:buClr>
              <a:buSzPts val="1800"/>
              <a:buFont typeface="Arial"/>
              <a:buNone/>
            </a:pPr>
            <a:r>
              <a:rPr b="1" i="0" lang="en-US" sz="1800" u="none">
                <a:solidFill>
                  <a:srgbClr val="000000"/>
                </a:solidFill>
                <a:latin typeface="Courier New"/>
                <a:ea typeface="Courier New"/>
                <a:cs typeface="Courier New"/>
                <a:sym typeface="Courier New"/>
              </a:rPr>
              <a:t>	 semaphore mutex;  // (initially  = 1)</a:t>
            </a:r>
            <a:endParaRPr/>
          </a:p>
          <a:p>
            <a:pPr indent="-342900" lvl="0" marL="342900" marR="0" rtl="0" algn="l">
              <a:lnSpc>
                <a:spcPct val="80000"/>
              </a:lnSpc>
              <a:spcBef>
                <a:spcPts val="270"/>
              </a:spcBef>
              <a:spcAft>
                <a:spcPts val="0"/>
              </a:spcAft>
              <a:buClr>
                <a:srgbClr val="000000"/>
              </a:buClr>
              <a:buSzPts val="1800"/>
              <a:buFont typeface="Arial"/>
              <a:buNone/>
            </a:pPr>
            <a:r>
              <a:rPr b="1" i="0" lang="en-US" sz="1800" u="none">
                <a:solidFill>
                  <a:srgbClr val="000000"/>
                </a:solidFill>
                <a:latin typeface="Courier New"/>
                <a:ea typeface="Courier New"/>
                <a:cs typeface="Courier New"/>
                <a:sym typeface="Courier New"/>
              </a:rPr>
              <a:t>	 semaphore next;   // (initially  = 0)</a:t>
            </a:r>
            <a:endParaRPr/>
          </a:p>
          <a:p>
            <a:pPr indent="-342900" lvl="0" marL="342900" marR="0" rtl="0" algn="l">
              <a:lnSpc>
                <a:spcPct val="80000"/>
              </a:lnSpc>
              <a:spcBef>
                <a:spcPts val="270"/>
              </a:spcBef>
              <a:spcAft>
                <a:spcPts val="0"/>
              </a:spcAft>
              <a:buClr>
                <a:srgbClr val="000000"/>
              </a:buClr>
              <a:buSzPts val="1800"/>
              <a:buFont typeface="Arial"/>
              <a:buNone/>
            </a:pPr>
            <a:r>
              <a:rPr b="1" i="0" lang="en-US" sz="1800" u="none">
                <a:solidFill>
                  <a:srgbClr val="000000"/>
                </a:solidFill>
                <a:latin typeface="Courier New"/>
                <a:ea typeface="Courier New"/>
                <a:cs typeface="Courier New"/>
                <a:sym typeface="Courier New"/>
              </a:rPr>
              <a:t>	 int next_count = 0;</a:t>
            </a:r>
            <a:br>
              <a:rPr b="1" i="0" lang="en-US" sz="1800" u="none">
                <a:solidFill>
                  <a:srgbClr val="000000"/>
                </a:solidFill>
                <a:latin typeface="Courier New"/>
                <a:ea typeface="Courier New"/>
                <a:cs typeface="Courier New"/>
                <a:sym typeface="Courier New"/>
              </a:rPr>
            </a:br>
            <a:endParaRPr/>
          </a:p>
          <a:p>
            <a:pPr indent="-342900" lvl="0" marL="342900" marR="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Each procedure </a:t>
            </a:r>
            <a:r>
              <a:rPr b="1" i="1" lang="en-US" sz="1800" u="none">
                <a:solidFill>
                  <a:schemeClr val="dk1"/>
                </a:solidFill>
                <a:latin typeface="Times New Roman"/>
                <a:ea typeface="Times New Roman"/>
                <a:cs typeface="Times New Roman"/>
                <a:sym typeface="Times New Roman"/>
              </a:rPr>
              <a:t>F</a:t>
            </a:r>
            <a:r>
              <a:rPr b="0" i="0" lang="en-US" sz="1800" u="none">
                <a:solidFill>
                  <a:schemeClr val="dk1"/>
                </a:solidFill>
                <a:latin typeface="Times New Roman"/>
                <a:ea typeface="Times New Roman"/>
                <a:cs typeface="Times New Roman"/>
                <a:sym typeface="Times New Roman"/>
              </a:rPr>
              <a:t>  will be replaced by</a:t>
            </a:r>
            <a:endParaRPr/>
          </a:p>
          <a:p>
            <a:pPr indent="-228600" lvl="0" marL="342900" marR="0" rtl="0" algn="l">
              <a:lnSpc>
                <a:spcPct val="80000"/>
              </a:lnSpc>
              <a:spcBef>
                <a:spcPts val="360"/>
              </a:spcBef>
              <a:spcAft>
                <a:spcPts val="0"/>
              </a:spcAft>
              <a:buClr>
                <a:schemeClr val="dk1"/>
              </a:buClr>
              <a:buSzPts val="1800"/>
              <a:buFont typeface="Arial"/>
              <a:buNone/>
            </a:pPr>
            <a:r>
              <a:t/>
            </a:r>
            <a:endParaRPr b="0" i="0" sz="1800" u="none">
              <a:solidFill>
                <a:schemeClr val="dk1"/>
              </a:solidFill>
              <a:latin typeface="Times New Roman"/>
              <a:ea typeface="Times New Roman"/>
              <a:cs typeface="Times New Roman"/>
              <a:sym typeface="Times New Roman"/>
            </a:endParaRPr>
          </a:p>
          <a:p>
            <a:pPr indent="-342900" lvl="0" marL="342900" marR="0" rtl="0" algn="l">
              <a:lnSpc>
                <a:spcPct val="80000"/>
              </a:lnSpc>
              <a:spcBef>
                <a:spcPts val="270"/>
              </a:spcBef>
              <a:spcAft>
                <a:spcPts val="0"/>
              </a:spcAft>
              <a:buClr>
                <a:srgbClr val="000000"/>
              </a:buClr>
              <a:buSzPts val="1800"/>
              <a:buFont typeface="Arial"/>
              <a:buNone/>
            </a:pPr>
            <a:r>
              <a:rPr b="1" i="0" lang="en-US" sz="1800" u="none">
                <a:solidFill>
                  <a:srgbClr val="000000"/>
                </a:solidFill>
                <a:latin typeface="Courier New"/>
                <a:ea typeface="Courier New"/>
                <a:cs typeface="Courier New"/>
                <a:sym typeface="Courier New"/>
              </a:rPr>
              <a:t>			wait(mutex);</a:t>
            </a:r>
            <a:endParaRPr/>
          </a:p>
          <a:p>
            <a:pPr indent="-342900" lvl="0" marL="342900" marR="0" rtl="0" algn="l">
              <a:lnSpc>
                <a:spcPct val="80000"/>
              </a:lnSpc>
              <a:spcBef>
                <a:spcPts val="270"/>
              </a:spcBef>
              <a:spcAft>
                <a:spcPts val="0"/>
              </a:spcAft>
              <a:buClr>
                <a:srgbClr val="000000"/>
              </a:buClr>
              <a:buSzPts val="1800"/>
              <a:buFont typeface="Arial"/>
              <a:buNone/>
            </a:pPr>
            <a:r>
              <a:rPr b="1" i="0" lang="en-US" sz="1800" u="none">
                <a:solidFill>
                  <a:srgbClr val="000000"/>
                </a:solidFill>
                <a:latin typeface="Courier New"/>
                <a:ea typeface="Courier New"/>
                <a:cs typeface="Courier New"/>
                <a:sym typeface="Courier New"/>
              </a:rPr>
              <a:t>			     …			 </a:t>
            </a:r>
            <a:endParaRPr/>
          </a:p>
          <a:p>
            <a:pPr indent="-342900" lvl="0" marL="342900" marR="0" rtl="0" algn="l">
              <a:lnSpc>
                <a:spcPct val="80000"/>
              </a:lnSpc>
              <a:spcBef>
                <a:spcPts val="270"/>
              </a:spcBef>
              <a:spcAft>
                <a:spcPts val="0"/>
              </a:spcAft>
              <a:buClr>
                <a:srgbClr val="000000"/>
              </a:buClr>
              <a:buSzPts val="1800"/>
              <a:buFont typeface="Arial"/>
              <a:buNone/>
            </a:pPr>
            <a:r>
              <a:rPr b="1" i="0" lang="en-US" sz="1800" u="none">
                <a:solidFill>
                  <a:srgbClr val="000000"/>
                </a:solidFill>
                <a:latin typeface="Courier New"/>
                <a:ea typeface="Courier New"/>
                <a:cs typeface="Courier New"/>
                <a:sym typeface="Courier New"/>
              </a:rPr>
              <a:t>                    body of F;</a:t>
            </a:r>
            <a:endParaRPr/>
          </a:p>
          <a:p>
            <a:pPr indent="-342900" lvl="0" marL="342900" marR="0" rtl="0" algn="l">
              <a:lnSpc>
                <a:spcPct val="80000"/>
              </a:lnSpc>
              <a:spcBef>
                <a:spcPts val="270"/>
              </a:spcBef>
              <a:spcAft>
                <a:spcPts val="0"/>
              </a:spcAft>
              <a:buClr>
                <a:srgbClr val="000000"/>
              </a:buClr>
              <a:buSzPts val="1800"/>
              <a:buFont typeface="Arial"/>
              <a:buNone/>
            </a:pPr>
            <a:r>
              <a:rPr b="1" i="0" lang="en-US" sz="1800" u="none">
                <a:solidFill>
                  <a:srgbClr val="000000"/>
                </a:solidFill>
                <a:latin typeface="Courier New"/>
                <a:ea typeface="Courier New"/>
                <a:cs typeface="Courier New"/>
                <a:sym typeface="Courier New"/>
              </a:rPr>
              <a:t>			     …</a:t>
            </a:r>
            <a:endParaRPr/>
          </a:p>
          <a:p>
            <a:pPr indent="-342900" lvl="0" marL="342900" marR="0" rtl="0" algn="l">
              <a:lnSpc>
                <a:spcPct val="80000"/>
              </a:lnSpc>
              <a:spcBef>
                <a:spcPts val="270"/>
              </a:spcBef>
              <a:spcAft>
                <a:spcPts val="0"/>
              </a:spcAft>
              <a:buClr>
                <a:srgbClr val="000000"/>
              </a:buClr>
              <a:buSzPts val="1800"/>
              <a:buFont typeface="Arial"/>
              <a:buNone/>
            </a:pPr>
            <a:r>
              <a:rPr b="1" i="0" lang="en-US" sz="1800" u="none">
                <a:solidFill>
                  <a:srgbClr val="000000"/>
                </a:solidFill>
                <a:latin typeface="Courier New"/>
                <a:ea typeface="Courier New"/>
                <a:cs typeface="Courier New"/>
                <a:sym typeface="Courier New"/>
              </a:rPr>
              <a:t>			if (next_count &gt; 0)</a:t>
            </a:r>
            <a:endParaRPr/>
          </a:p>
          <a:p>
            <a:pPr indent="-342900" lvl="0" marL="342900" marR="0" rtl="0" algn="l">
              <a:lnSpc>
                <a:spcPct val="80000"/>
              </a:lnSpc>
              <a:spcBef>
                <a:spcPts val="270"/>
              </a:spcBef>
              <a:spcAft>
                <a:spcPts val="0"/>
              </a:spcAft>
              <a:buClr>
                <a:srgbClr val="000000"/>
              </a:buClr>
              <a:buSzPts val="1800"/>
              <a:buFont typeface="Arial"/>
              <a:buNone/>
            </a:pPr>
            <a:r>
              <a:rPr b="1" i="0" lang="en-US" sz="1800" u="none">
                <a:solidFill>
                  <a:srgbClr val="000000"/>
                </a:solidFill>
                <a:latin typeface="Courier New"/>
                <a:ea typeface="Courier New"/>
                <a:cs typeface="Courier New"/>
                <a:sym typeface="Courier New"/>
              </a:rPr>
              <a:t>				signal(next)</a:t>
            </a:r>
            <a:endParaRPr/>
          </a:p>
          <a:p>
            <a:pPr indent="-342900" lvl="0" marL="342900" marR="0" rtl="0" algn="l">
              <a:lnSpc>
                <a:spcPct val="80000"/>
              </a:lnSpc>
              <a:spcBef>
                <a:spcPts val="270"/>
              </a:spcBef>
              <a:spcAft>
                <a:spcPts val="0"/>
              </a:spcAft>
              <a:buClr>
                <a:srgbClr val="000000"/>
              </a:buClr>
              <a:buSzPts val="1800"/>
              <a:buFont typeface="Arial"/>
              <a:buNone/>
            </a:pPr>
            <a:r>
              <a:rPr b="1" i="0" lang="en-US" sz="1800" u="none">
                <a:solidFill>
                  <a:srgbClr val="000000"/>
                </a:solidFill>
                <a:latin typeface="Courier New"/>
                <a:ea typeface="Courier New"/>
                <a:cs typeface="Courier New"/>
                <a:sym typeface="Courier New"/>
              </a:rPr>
              <a:t>			else </a:t>
            </a:r>
            <a:endParaRPr/>
          </a:p>
          <a:p>
            <a:pPr indent="-342900" lvl="0" marL="342900" marR="0" rtl="0" algn="l">
              <a:lnSpc>
                <a:spcPct val="80000"/>
              </a:lnSpc>
              <a:spcBef>
                <a:spcPts val="270"/>
              </a:spcBef>
              <a:spcAft>
                <a:spcPts val="0"/>
              </a:spcAft>
              <a:buClr>
                <a:srgbClr val="000000"/>
              </a:buClr>
              <a:buSzPts val="1800"/>
              <a:buFont typeface="Arial"/>
              <a:buNone/>
            </a:pPr>
            <a:r>
              <a:rPr b="1" i="0" lang="en-US" sz="1800" u="none">
                <a:solidFill>
                  <a:srgbClr val="000000"/>
                </a:solidFill>
                <a:latin typeface="Courier New"/>
                <a:ea typeface="Courier New"/>
                <a:cs typeface="Courier New"/>
                <a:sym typeface="Courier New"/>
              </a:rPr>
              <a:t>				signal(mutex);</a:t>
            </a:r>
            <a:br>
              <a:rPr b="1" i="0" lang="en-US" sz="1800" u="none">
                <a:solidFill>
                  <a:srgbClr val="000000"/>
                </a:solidFill>
                <a:latin typeface="Courier New"/>
                <a:ea typeface="Courier New"/>
                <a:cs typeface="Courier New"/>
                <a:sym typeface="Courier New"/>
              </a:rPr>
            </a:br>
            <a:endParaRPr/>
          </a:p>
          <a:p>
            <a:pPr indent="-342900" lvl="0" marL="342900" marR="0" rtl="0" algn="l">
              <a:lnSpc>
                <a:spcPct val="80000"/>
              </a:lnSpc>
              <a:spcBef>
                <a:spcPts val="36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Mutual exclusion within a monitor is ensured</a:t>
            </a:r>
            <a:endParaRPr/>
          </a:p>
        </p:txBody>
      </p:sp>
      <p:sp>
        <p:nvSpPr>
          <p:cNvPr id="1615" name="Google Shape;1615;p171"/>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616" name="Google Shape;1616;p17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617" name="Google Shape;1617;p17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2" name="Shape 1622"/>
        <p:cNvGrpSpPr/>
        <p:nvPr/>
      </p:nvGrpSpPr>
      <p:grpSpPr>
        <a:xfrm>
          <a:off x="0" y="0"/>
          <a:ext cx="0" cy="0"/>
          <a:chOff x="0" y="0"/>
          <a:chExt cx="0" cy="0"/>
        </a:xfrm>
      </p:grpSpPr>
      <p:sp>
        <p:nvSpPr>
          <p:cNvPr id="1623" name="Google Shape;1623;p172"/>
          <p:cNvSpPr txBox="1"/>
          <p:nvPr>
            <p:ph type="title"/>
          </p:nvPr>
        </p:nvSpPr>
        <p:spPr>
          <a:xfrm>
            <a:off x="327025" y="260350"/>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600"/>
              <a:buFont typeface="Times New Roman"/>
              <a:buNone/>
            </a:pPr>
            <a:r>
              <a:rPr b="0" i="0" lang="en-US" sz="2600" u="none">
                <a:solidFill>
                  <a:schemeClr val="dk1"/>
                </a:solidFill>
                <a:latin typeface="Times New Roman"/>
                <a:ea typeface="Times New Roman"/>
                <a:cs typeface="Times New Roman"/>
                <a:sym typeface="Times New Roman"/>
              </a:rPr>
              <a:t>Monitor Implementation – Condition Variables</a:t>
            </a:r>
            <a:endParaRPr/>
          </a:p>
        </p:txBody>
      </p:sp>
      <p:sp>
        <p:nvSpPr>
          <p:cNvPr id="1624" name="Google Shape;1624;p172"/>
          <p:cNvSpPr txBox="1"/>
          <p:nvPr>
            <p:ph idx="1" type="body"/>
          </p:nvPr>
        </p:nvSpPr>
        <p:spPr>
          <a:xfrm>
            <a:off x="893762" y="1190625"/>
            <a:ext cx="7843837"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For each condition variable </a:t>
            </a:r>
            <a:r>
              <a:rPr b="1" i="1" lang="en-US" sz="1800" u="none">
                <a:solidFill>
                  <a:schemeClr val="dk1"/>
                </a:solidFill>
                <a:latin typeface="Times New Roman"/>
                <a:ea typeface="Times New Roman"/>
                <a:cs typeface="Times New Roman"/>
                <a:sym typeface="Times New Roman"/>
              </a:rPr>
              <a:t>x</a:t>
            </a:r>
            <a:r>
              <a:rPr b="0" i="0" lang="en-US" sz="1800" u="none">
                <a:solidFill>
                  <a:schemeClr val="dk1"/>
                </a:solidFill>
                <a:latin typeface="Times New Roman"/>
                <a:ea typeface="Times New Roman"/>
                <a:cs typeface="Times New Roman"/>
                <a:sym typeface="Times New Roman"/>
              </a:rPr>
              <a:t>, we  have:</a:t>
            </a:r>
            <a:endParaRPr/>
          </a:p>
          <a:p>
            <a:pPr indent="-342900" lvl="0" marL="342900" marR="0" rtl="0" algn="l">
              <a:lnSpc>
                <a:spcPct val="90000"/>
              </a:lnSpc>
              <a:spcBef>
                <a:spcPts val="270"/>
              </a:spcBef>
              <a:spcAft>
                <a:spcPts val="0"/>
              </a:spcAft>
              <a:buClr>
                <a:schemeClr val="dk1"/>
              </a:buClr>
              <a:buSzPts val="1800"/>
              <a:buFont typeface="Arial"/>
              <a:buNone/>
            </a:pPr>
            <a:r>
              <a:t/>
            </a:r>
            <a:endParaRPr b="0" i="0" sz="1800" u="none">
              <a:solidFill>
                <a:schemeClr val="dk1"/>
              </a:solidFill>
              <a:latin typeface="Times New Roman"/>
              <a:ea typeface="Times New Roman"/>
              <a:cs typeface="Times New Roman"/>
              <a:sym typeface="Times New Roman"/>
            </a:endParaRPr>
          </a:p>
          <a:p>
            <a:pPr indent="-342900" lvl="0" marL="342900" marR="0" rtl="0" algn="l">
              <a:lnSpc>
                <a:spcPct val="90000"/>
              </a:lnSpc>
              <a:spcBef>
                <a:spcPts val="270"/>
              </a:spcBef>
              <a:spcAft>
                <a:spcPts val="0"/>
              </a:spcAft>
              <a:buClr>
                <a:srgbClr val="000000"/>
              </a:buClr>
              <a:buSzPts val="1800"/>
              <a:buFont typeface="Arial"/>
              <a:buNone/>
            </a:pPr>
            <a:r>
              <a:rPr b="1" i="0" lang="en-US" sz="1800" u="none">
                <a:solidFill>
                  <a:srgbClr val="000000"/>
                </a:solidFill>
                <a:latin typeface="Courier New"/>
                <a:ea typeface="Courier New"/>
                <a:cs typeface="Courier New"/>
                <a:sym typeface="Courier New"/>
              </a:rPr>
              <a:t>		semaphore x_sem; // (initially  = 0)</a:t>
            </a:r>
            <a:endParaRPr/>
          </a:p>
          <a:p>
            <a:pPr indent="-342900" lvl="0" marL="342900" marR="0" rtl="0" algn="l">
              <a:lnSpc>
                <a:spcPct val="90000"/>
              </a:lnSpc>
              <a:spcBef>
                <a:spcPts val="270"/>
              </a:spcBef>
              <a:spcAft>
                <a:spcPts val="0"/>
              </a:spcAft>
              <a:buClr>
                <a:srgbClr val="000000"/>
              </a:buClr>
              <a:buSzPts val="1800"/>
              <a:buFont typeface="Arial"/>
              <a:buNone/>
            </a:pPr>
            <a:r>
              <a:rPr b="1" i="0" lang="en-US" sz="1800" u="none">
                <a:solidFill>
                  <a:srgbClr val="000000"/>
                </a:solidFill>
                <a:latin typeface="Courier New"/>
                <a:ea typeface="Courier New"/>
                <a:cs typeface="Courier New"/>
                <a:sym typeface="Courier New"/>
              </a:rPr>
              <a:t>		int x_count = 0;</a:t>
            </a:r>
            <a:br>
              <a:rPr b="1" i="0" lang="en-US" sz="1800" u="none">
                <a:solidFill>
                  <a:srgbClr val="000000"/>
                </a:solidFill>
                <a:latin typeface="Courier New"/>
                <a:ea typeface="Courier New"/>
                <a:cs typeface="Courier New"/>
                <a:sym typeface="Courier New"/>
              </a:rPr>
            </a:br>
            <a:endParaRPr/>
          </a:p>
          <a:p>
            <a:pPr indent="-342900" lvl="0" marL="342900" marR="0" rtl="0" algn="l">
              <a:lnSpc>
                <a:spcPct val="90000"/>
              </a:lnSpc>
              <a:spcBef>
                <a:spcPts val="27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The operation </a:t>
            </a:r>
            <a:r>
              <a:rPr b="0" i="0" lang="en-US" sz="1800" u="none">
                <a:solidFill>
                  <a:srgbClr val="0000FF"/>
                </a:solidFill>
                <a:latin typeface="Times New Roman"/>
                <a:ea typeface="Times New Roman"/>
                <a:cs typeface="Times New Roman"/>
                <a:sym typeface="Times New Roman"/>
              </a:rPr>
              <a:t>x.wait</a:t>
            </a:r>
            <a:r>
              <a:rPr b="1"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Times New Roman"/>
                <a:ea typeface="Times New Roman"/>
                <a:cs typeface="Times New Roman"/>
                <a:sym typeface="Times New Roman"/>
              </a:rPr>
              <a:t>can be implemented as:</a:t>
            </a:r>
            <a:endParaRPr/>
          </a:p>
          <a:p>
            <a:pPr indent="-342900" lvl="0" marL="342900" marR="0" rtl="0" algn="l">
              <a:lnSpc>
                <a:spcPct val="90000"/>
              </a:lnSpc>
              <a:spcBef>
                <a:spcPts val="270"/>
              </a:spcBef>
              <a:spcAft>
                <a:spcPts val="0"/>
              </a:spcAft>
              <a:buClr>
                <a:schemeClr val="dk1"/>
              </a:buClr>
              <a:buSzPts val="1800"/>
              <a:buFont typeface="Arial"/>
              <a:buNone/>
            </a:pPr>
            <a:r>
              <a:rPr b="0" i="0" lang="en-US" sz="1800" u="none">
                <a:solidFill>
                  <a:schemeClr val="dk1"/>
                </a:solidFill>
                <a:latin typeface="Times New Roman"/>
                <a:ea typeface="Times New Roman"/>
                <a:cs typeface="Times New Roman"/>
                <a:sym typeface="Times New Roman"/>
              </a:rPr>
              <a:t>		</a:t>
            </a:r>
            <a:endParaRPr/>
          </a:p>
          <a:p>
            <a:pPr indent="-342900" lvl="0" marL="342900" marR="0" rtl="0" algn="l">
              <a:lnSpc>
                <a:spcPct val="90000"/>
              </a:lnSpc>
              <a:spcBef>
                <a:spcPts val="270"/>
              </a:spcBef>
              <a:spcAft>
                <a:spcPts val="0"/>
              </a:spcAft>
              <a:buClr>
                <a:srgbClr val="000000"/>
              </a:buClr>
              <a:buSzPts val="1800"/>
              <a:buFont typeface="Arial"/>
              <a:buNone/>
            </a:pPr>
            <a:r>
              <a:rPr b="1" i="0" lang="en-US" sz="1800" u="none">
                <a:solidFill>
                  <a:srgbClr val="000000"/>
                </a:solidFill>
                <a:latin typeface="Courier New"/>
                <a:ea typeface="Courier New"/>
                <a:cs typeface="Courier New"/>
                <a:sym typeface="Courier New"/>
              </a:rPr>
              <a:t>		x_count++;</a:t>
            </a:r>
            <a:endParaRPr/>
          </a:p>
          <a:p>
            <a:pPr indent="-342900" lvl="0" marL="342900" marR="0" rtl="0" algn="l">
              <a:lnSpc>
                <a:spcPct val="90000"/>
              </a:lnSpc>
              <a:spcBef>
                <a:spcPts val="270"/>
              </a:spcBef>
              <a:spcAft>
                <a:spcPts val="0"/>
              </a:spcAft>
              <a:buClr>
                <a:srgbClr val="000000"/>
              </a:buClr>
              <a:buSzPts val="1800"/>
              <a:buFont typeface="Arial"/>
              <a:buNone/>
            </a:pPr>
            <a:r>
              <a:rPr b="1" i="0" lang="en-US" sz="1800" u="none">
                <a:solidFill>
                  <a:srgbClr val="000000"/>
                </a:solidFill>
                <a:latin typeface="Courier New"/>
                <a:ea typeface="Courier New"/>
                <a:cs typeface="Courier New"/>
                <a:sym typeface="Courier New"/>
              </a:rPr>
              <a:t>		if (next_count &gt; 0)</a:t>
            </a:r>
            <a:endParaRPr/>
          </a:p>
          <a:p>
            <a:pPr indent="-342900" lvl="0" marL="342900" marR="0" rtl="0" algn="l">
              <a:lnSpc>
                <a:spcPct val="90000"/>
              </a:lnSpc>
              <a:spcBef>
                <a:spcPts val="270"/>
              </a:spcBef>
              <a:spcAft>
                <a:spcPts val="0"/>
              </a:spcAft>
              <a:buClr>
                <a:srgbClr val="000000"/>
              </a:buClr>
              <a:buSzPts val="1800"/>
              <a:buFont typeface="Arial"/>
              <a:buNone/>
            </a:pPr>
            <a:r>
              <a:rPr b="1" i="0" lang="en-US" sz="1800" u="none">
                <a:solidFill>
                  <a:srgbClr val="000000"/>
                </a:solidFill>
                <a:latin typeface="Courier New"/>
                <a:ea typeface="Courier New"/>
                <a:cs typeface="Courier New"/>
                <a:sym typeface="Courier New"/>
              </a:rPr>
              <a:t>			signal(next);</a:t>
            </a:r>
            <a:endParaRPr/>
          </a:p>
          <a:p>
            <a:pPr indent="-342900" lvl="0" marL="342900" marR="0" rtl="0" algn="l">
              <a:lnSpc>
                <a:spcPct val="90000"/>
              </a:lnSpc>
              <a:spcBef>
                <a:spcPts val="270"/>
              </a:spcBef>
              <a:spcAft>
                <a:spcPts val="0"/>
              </a:spcAft>
              <a:buClr>
                <a:srgbClr val="000000"/>
              </a:buClr>
              <a:buSzPts val="1800"/>
              <a:buFont typeface="Arial"/>
              <a:buNone/>
            </a:pPr>
            <a:r>
              <a:rPr b="1" i="0" lang="en-US" sz="1800" u="none">
                <a:solidFill>
                  <a:srgbClr val="000000"/>
                </a:solidFill>
                <a:latin typeface="Courier New"/>
                <a:ea typeface="Courier New"/>
                <a:cs typeface="Courier New"/>
                <a:sym typeface="Courier New"/>
              </a:rPr>
              <a:t>		else</a:t>
            </a:r>
            <a:endParaRPr/>
          </a:p>
          <a:p>
            <a:pPr indent="-342900" lvl="0" marL="342900" marR="0" rtl="0" algn="l">
              <a:lnSpc>
                <a:spcPct val="90000"/>
              </a:lnSpc>
              <a:spcBef>
                <a:spcPts val="270"/>
              </a:spcBef>
              <a:spcAft>
                <a:spcPts val="0"/>
              </a:spcAft>
              <a:buClr>
                <a:srgbClr val="000000"/>
              </a:buClr>
              <a:buSzPts val="1800"/>
              <a:buFont typeface="Arial"/>
              <a:buNone/>
            </a:pPr>
            <a:r>
              <a:rPr b="1" i="0" lang="en-US" sz="1800" u="none">
                <a:solidFill>
                  <a:srgbClr val="000000"/>
                </a:solidFill>
                <a:latin typeface="Courier New"/>
                <a:ea typeface="Courier New"/>
                <a:cs typeface="Courier New"/>
                <a:sym typeface="Courier New"/>
              </a:rPr>
              <a:t>			signal(mutex);</a:t>
            </a:r>
            <a:endParaRPr/>
          </a:p>
          <a:p>
            <a:pPr indent="-342900" lvl="0" marL="342900" marR="0" rtl="0" algn="l">
              <a:lnSpc>
                <a:spcPct val="90000"/>
              </a:lnSpc>
              <a:spcBef>
                <a:spcPts val="270"/>
              </a:spcBef>
              <a:spcAft>
                <a:spcPts val="0"/>
              </a:spcAft>
              <a:buClr>
                <a:srgbClr val="000000"/>
              </a:buClr>
              <a:buSzPts val="1800"/>
              <a:buFont typeface="Arial"/>
              <a:buNone/>
            </a:pPr>
            <a:r>
              <a:rPr b="1" i="0" lang="en-US" sz="1800" u="none">
                <a:solidFill>
                  <a:srgbClr val="000000"/>
                </a:solidFill>
                <a:latin typeface="Courier New"/>
                <a:ea typeface="Courier New"/>
                <a:cs typeface="Courier New"/>
                <a:sym typeface="Courier New"/>
              </a:rPr>
              <a:t>		wait(x_sem);</a:t>
            </a:r>
            <a:endParaRPr/>
          </a:p>
          <a:p>
            <a:pPr indent="-342900" lvl="0" marL="342900" marR="0" rtl="0" algn="l">
              <a:lnSpc>
                <a:spcPct val="90000"/>
              </a:lnSpc>
              <a:spcBef>
                <a:spcPts val="270"/>
              </a:spcBef>
              <a:spcAft>
                <a:spcPts val="0"/>
              </a:spcAft>
              <a:buClr>
                <a:srgbClr val="000000"/>
              </a:buClr>
              <a:buSzPts val="1800"/>
              <a:buFont typeface="Arial"/>
              <a:buNone/>
            </a:pPr>
            <a:r>
              <a:rPr b="1" i="0" lang="en-US" sz="1800" u="none">
                <a:solidFill>
                  <a:srgbClr val="000000"/>
                </a:solidFill>
                <a:latin typeface="Courier New"/>
                <a:ea typeface="Courier New"/>
                <a:cs typeface="Courier New"/>
                <a:sym typeface="Courier New"/>
              </a:rPr>
              <a:t>		x_count--;</a:t>
            </a:r>
            <a:endParaRPr/>
          </a:p>
          <a:p>
            <a:pPr indent="-342900" lvl="0" marL="342900" marR="0" rtl="0" algn="l">
              <a:lnSpc>
                <a:spcPct val="90000"/>
              </a:lnSpc>
              <a:spcBef>
                <a:spcPts val="270"/>
              </a:spcBef>
              <a:spcAft>
                <a:spcPts val="0"/>
              </a:spcAft>
              <a:buClr>
                <a:schemeClr val="dk1"/>
              </a:buClr>
              <a:buSzPts val="1800"/>
              <a:buFont typeface="Arial"/>
              <a:buNone/>
            </a:pPr>
            <a:r>
              <a:rPr b="1" i="0" lang="en-US" sz="1800" u="none">
                <a:solidFill>
                  <a:schemeClr val="dk1"/>
                </a:solidFill>
                <a:latin typeface="Times New Roman"/>
                <a:ea typeface="Times New Roman"/>
                <a:cs typeface="Times New Roman"/>
                <a:sym typeface="Times New Roman"/>
              </a:rPr>
              <a:t>		</a:t>
            </a:r>
            <a:endParaRPr/>
          </a:p>
        </p:txBody>
      </p:sp>
      <p:sp>
        <p:nvSpPr>
          <p:cNvPr id="1625" name="Google Shape;1625;p172"/>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626" name="Google Shape;1626;p17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627" name="Google Shape;1627;p17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457200" y="182562"/>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Schedulers</a:t>
            </a:r>
            <a:endParaRPr/>
          </a:p>
        </p:txBody>
      </p:sp>
      <p:sp>
        <p:nvSpPr>
          <p:cNvPr id="236" name="Google Shape;236;p29"/>
          <p:cNvSpPr txBox="1"/>
          <p:nvPr>
            <p:ph idx="1" type="body"/>
          </p:nvPr>
        </p:nvSpPr>
        <p:spPr>
          <a:xfrm>
            <a:off x="887412" y="1108075"/>
            <a:ext cx="7453312" cy="50228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3366FF"/>
              </a:buClr>
              <a:buSzPts val="1600"/>
              <a:buFont typeface="Arial"/>
              <a:buChar char="•"/>
            </a:pPr>
            <a:r>
              <a:rPr b="1" i="0" lang="en-US" sz="1600" u="none">
                <a:solidFill>
                  <a:srgbClr val="3366FF"/>
                </a:solidFill>
                <a:latin typeface="Times New Roman"/>
                <a:ea typeface="Times New Roman"/>
                <a:cs typeface="Times New Roman"/>
                <a:sym typeface="Times New Roman"/>
              </a:rPr>
              <a:t>Short-term scheduler  </a:t>
            </a:r>
            <a:r>
              <a:rPr b="0" i="0" lang="en-US" sz="1600" u="none">
                <a:solidFill>
                  <a:schemeClr val="dk1"/>
                </a:solidFill>
                <a:latin typeface="Times New Roman"/>
                <a:ea typeface="Times New Roman"/>
                <a:cs typeface="Times New Roman"/>
                <a:sym typeface="Times New Roman"/>
              </a:rPr>
              <a:t>(or </a:t>
            </a:r>
            <a:r>
              <a:rPr b="1" i="0" lang="en-US" sz="1600" u="none">
                <a:solidFill>
                  <a:srgbClr val="3366FF"/>
                </a:solidFill>
                <a:latin typeface="Times New Roman"/>
                <a:ea typeface="Times New Roman"/>
                <a:cs typeface="Times New Roman"/>
                <a:sym typeface="Times New Roman"/>
              </a:rPr>
              <a:t>CPU scheduler</a:t>
            </a:r>
            <a:r>
              <a:rPr b="0" i="0" lang="en-US" sz="1600" u="none">
                <a:solidFill>
                  <a:schemeClr val="dk1"/>
                </a:solidFill>
                <a:latin typeface="Times New Roman"/>
                <a:ea typeface="Times New Roman"/>
                <a:cs typeface="Times New Roman"/>
                <a:sym typeface="Times New Roman"/>
              </a:rPr>
              <a:t>) – selects which process should be executed next and allocates CPU</a:t>
            </a:r>
            <a:endParaRPr/>
          </a:p>
          <a:p>
            <a:pPr indent="-285750" lvl="1" marL="74295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Times New Roman"/>
                <a:ea typeface="Times New Roman"/>
                <a:cs typeface="Times New Roman"/>
                <a:sym typeface="Times New Roman"/>
              </a:rPr>
              <a:t>Sometimes the only scheduler in a system</a:t>
            </a:r>
            <a:endParaRPr/>
          </a:p>
          <a:p>
            <a:pPr indent="-285750" lvl="1" marL="74295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Times New Roman"/>
                <a:ea typeface="Times New Roman"/>
                <a:cs typeface="Times New Roman"/>
                <a:sym typeface="Times New Roman"/>
              </a:rPr>
              <a:t>Short-term scheduler is invoked frequently (milliseconds) ⇒ (must be fast)</a:t>
            </a:r>
            <a:endParaRPr b="0" i="0" sz="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320"/>
              </a:spcBef>
              <a:spcAft>
                <a:spcPts val="0"/>
              </a:spcAft>
              <a:buClr>
                <a:srgbClr val="3366FF"/>
              </a:buClr>
              <a:buSzPts val="1600"/>
              <a:buFont typeface="Arial"/>
              <a:buChar char="•"/>
            </a:pPr>
            <a:r>
              <a:rPr b="1" i="0" lang="en-US" sz="1600" u="none">
                <a:solidFill>
                  <a:srgbClr val="3366FF"/>
                </a:solidFill>
                <a:latin typeface="Times New Roman"/>
                <a:ea typeface="Times New Roman"/>
                <a:cs typeface="Times New Roman"/>
                <a:sym typeface="Times New Roman"/>
              </a:rPr>
              <a:t>Long-term scheduler  </a:t>
            </a:r>
            <a:r>
              <a:rPr b="0" i="0" lang="en-US" sz="1600" u="none">
                <a:solidFill>
                  <a:schemeClr val="dk1"/>
                </a:solidFill>
                <a:latin typeface="Times New Roman"/>
                <a:ea typeface="Times New Roman"/>
                <a:cs typeface="Times New Roman"/>
                <a:sym typeface="Times New Roman"/>
              </a:rPr>
              <a:t>(or </a:t>
            </a:r>
            <a:r>
              <a:rPr b="1" i="0" lang="en-US" sz="1600" u="none">
                <a:solidFill>
                  <a:srgbClr val="3366FF"/>
                </a:solidFill>
                <a:latin typeface="Times New Roman"/>
                <a:ea typeface="Times New Roman"/>
                <a:cs typeface="Times New Roman"/>
                <a:sym typeface="Times New Roman"/>
              </a:rPr>
              <a:t>job scheduler</a:t>
            </a:r>
            <a:r>
              <a:rPr b="0" i="0" lang="en-US" sz="1600" u="none">
                <a:solidFill>
                  <a:schemeClr val="dk1"/>
                </a:solidFill>
                <a:latin typeface="Times New Roman"/>
                <a:ea typeface="Times New Roman"/>
                <a:cs typeface="Times New Roman"/>
                <a:sym typeface="Times New Roman"/>
              </a:rPr>
              <a:t>) – selects which processes should be brought into the ready queue</a:t>
            </a:r>
            <a:endParaRPr/>
          </a:p>
          <a:p>
            <a:pPr indent="-285750" lvl="1" marL="74295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Times New Roman"/>
                <a:ea typeface="Times New Roman"/>
                <a:cs typeface="Times New Roman"/>
                <a:sym typeface="Times New Roman"/>
              </a:rPr>
              <a:t>Long-term scheduler is invoked  infrequently (seconds, minutes) ⇒ (may be slow)</a:t>
            </a:r>
            <a:endParaRPr b="0" i="0" sz="800" u="none">
              <a:solidFill>
                <a:schemeClr val="dk1"/>
              </a:solidFill>
              <a:latin typeface="Times New Roman"/>
              <a:ea typeface="Times New Roman"/>
              <a:cs typeface="Times New Roman"/>
              <a:sym typeface="Times New Roman"/>
            </a:endParaRPr>
          </a:p>
          <a:p>
            <a:pPr indent="-285750" lvl="1" marL="74295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Times New Roman"/>
                <a:ea typeface="Times New Roman"/>
                <a:cs typeface="Times New Roman"/>
                <a:sym typeface="Times New Roman"/>
              </a:rPr>
              <a:t>The long-term scheduler controls the </a:t>
            </a:r>
            <a:r>
              <a:rPr b="1" i="0" lang="en-US" sz="1600" u="none">
                <a:solidFill>
                  <a:srgbClr val="3366FF"/>
                </a:solidFill>
                <a:latin typeface="Times New Roman"/>
                <a:ea typeface="Times New Roman"/>
                <a:cs typeface="Times New Roman"/>
                <a:sym typeface="Times New Roman"/>
              </a:rPr>
              <a:t>degree of multiprogramming</a:t>
            </a:r>
            <a:endParaRPr b="0" i="1" sz="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Times New Roman"/>
                <a:ea typeface="Times New Roman"/>
                <a:cs typeface="Times New Roman"/>
                <a:sym typeface="Times New Roman"/>
              </a:rPr>
              <a:t>Processes can be described as either:</a:t>
            </a:r>
            <a:endParaRPr/>
          </a:p>
          <a:p>
            <a:pPr indent="-285750" lvl="1" marL="742950" rtl="0" algn="l">
              <a:lnSpc>
                <a:spcPct val="100000"/>
              </a:lnSpc>
              <a:spcBef>
                <a:spcPts val="320"/>
              </a:spcBef>
              <a:spcAft>
                <a:spcPts val="0"/>
              </a:spcAft>
              <a:buClr>
                <a:srgbClr val="3366FF"/>
              </a:buClr>
              <a:buSzPts val="1600"/>
              <a:buFont typeface="Arial"/>
              <a:buChar char="–"/>
            </a:pPr>
            <a:r>
              <a:rPr b="1" i="0" lang="en-US" sz="1600" u="none">
                <a:solidFill>
                  <a:srgbClr val="3366FF"/>
                </a:solidFill>
                <a:latin typeface="Times New Roman"/>
                <a:ea typeface="Times New Roman"/>
                <a:cs typeface="Times New Roman"/>
                <a:sym typeface="Times New Roman"/>
              </a:rPr>
              <a:t>I/O-bound process</a:t>
            </a:r>
            <a:r>
              <a:rPr b="0" i="0" lang="en-US" sz="1600" u="none">
                <a:solidFill>
                  <a:srgbClr val="000000"/>
                </a:solidFill>
                <a:latin typeface="Times New Roman"/>
                <a:ea typeface="Times New Roman"/>
                <a:cs typeface="Times New Roman"/>
                <a:sym typeface="Times New Roman"/>
              </a:rPr>
              <a:t> </a:t>
            </a:r>
            <a:r>
              <a:rPr b="0" i="0" lang="en-US" sz="1600" u="none">
                <a:solidFill>
                  <a:schemeClr val="dk1"/>
                </a:solidFill>
                <a:latin typeface="Times New Roman"/>
                <a:ea typeface="Times New Roman"/>
                <a:cs typeface="Times New Roman"/>
                <a:sym typeface="Times New Roman"/>
              </a:rPr>
              <a:t>– spends more time doing I/O than computations, many short CPU bursts</a:t>
            </a:r>
            <a:endParaRPr/>
          </a:p>
          <a:p>
            <a:pPr indent="-285750" lvl="1" marL="742950" rtl="0" algn="l">
              <a:lnSpc>
                <a:spcPct val="100000"/>
              </a:lnSpc>
              <a:spcBef>
                <a:spcPts val="320"/>
              </a:spcBef>
              <a:spcAft>
                <a:spcPts val="0"/>
              </a:spcAft>
              <a:buClr>
                <a:srgbClr val="3366FF"/>
              </a:buClr>
              <a:buSzPts val="1600"/>
              <a:buFont typeface="Arial"/>
              <a:buChar char="–"/>
            </a:pPr>
            <a:r>
              <a:rPr b="1" i="0" lang="en-US" sz="1600" u="none">
                <a:solidFill>
                  <a:srgbClr val="3366FF"/>
                </a:solidFill>
                <a:latin typeface="Times New Roman"/>
                <a:ea typeface="Times New Roman"/>
                <a:cs typeface="Times New Roman"/>
                <a:sym typeface="Times New Roman"/>
              </a:rPr>
              <a:t>CPU-bound process </a:t>
            </a:r>
            <a:r>
              <a:rPr b="0" i="0" lang="en-US" sz="1600" u="none">
                <a:solidFill>
                  <a:schemeClr val="dk1"/>
                </a:solidFill>
                <a:latin typeface="Times New Roman"/>
                <a:ea typeface="Times New Roman"/>
                <a:cs typeface="Times New Roman"/>
                <a:sym typeface="Times New Roman"/>
              </a:rPr>
              <a:t>– spends more time doing computations; few very long CPU bursts</a:t>
            </a:r>
            <a:endParaRPr/>
          </a:p>
          <a:p>
            <a:pPr indent="-342900" lvl="0" marL="34290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Times New Roman"/>
                <a:ea typeface="Times New Roman"/>
                <a:cs typeface="Times New Roman"/>
                <a:sym typeface="Times New Roman"/>
              </a:rPr>
              <a:t>Long-term scheduler strives for good </a:t>
            </a:r>
            <a:r>
              <a:rPr b="1" i="1" lang="en-US" sz="1600" u="none">
                <a:solidFill>
                  <a:schemeClr val="dk1"/>
                </a:solidFill>
                <a:latin typeface="Times New Roman"/>
                <a:ea typeface="Times New Roman"/>
                <a:cs typeface="Times New Roman"/>
                <a:sym typeface="Times New Roman"/>
              </a:rPr>
              <a:t>process mix</a:t>
            </a:r>
            <a:endParaRPr b="0" i="0" sz="1600" u="none">
              <a:solidFill>
                <a:schemeClr val="dk1"/>
              </a:solidFill>
              <a:latin typeface="Times New Roman"/>
              <a:ea typeface="Times New Roman"/>
              <a:cs typeface="Times New Roman"/>
              <a:sym typeface="Times New Roman"/>
            </a:endParaRPr>
          </a:p>
          <a:p>
            <a:pPr indent="-190500" lvl="0" marL="34290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None/>
            </a:pPr>
            <a:r>
              <a:t/>
            </a:r>
            <a:endParaRPr b="0" i="0" sz="2400" u="none">
              <a:solidFill>
                <a:schemeClr val="dk1"/>
              </a:solidFill>
              <a:latin typeface="Times New Roman"/>
              <a:ea typeface="Times New Roman"/>
              <a:cs typeface="Times New Roman"/>
              <a:sym typeface="Times New Roman"/>
            </a:endParaRPr>
          </a:p>
        </p:txBody>
      </p:sp>
      <p:sp>
        <p:nvSpPr>
          <p:cNvPr id="237" name="Google Shape;237;p29"/>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cap="none" strike="noStrike">
                <a:solidFill>
                  <a:srgbClr val="898989"/>
                </a:solidFill>
                <a:latin typeface="Times New Roman"/>
                <a:ea typeface="Times New Roman"/>
                <a:cs typeface="Times New Roman"/>
                <a:sym typeface="Times New Roman"/>
              </a:rPr>
              <a:t>*</a:t>
            </a:r>
            <a:endParaRPr/>
          </a:p>
        </p:txBody>
      </p:sp>
      <p:sp>
        <p:nvSpPr>
          <p:cNvPr id="238" name="Google Shape;238;p2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cap="none" strike="noStrike">
                <a:solidFill>
                  <a:srgbClr val="898989"/>
                </a:solidFill>
                <a:latin typeface="Sigmar One"/>
                <a:ea typeface="Sigmar One"/>
                <a:cs typeface="Sigmar One"/>
                <a:sym typeface="Sigmar One"/>
              </a:rPr>
              <a:t>‹#›</a:t>
            </a:fld>
            <a:endParaRPr/>
          </a:p>
        </p:txBody>
      </p:sp>
      <p:sp>
        <p:nvSpPr>
          <p:cNvPr id="239" name="Google Shape;239;p29"/>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cap="none" strike="noStrik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2" name="Shape 1632"/>
        <p:cNvGrpSpPr/>
        <p:nvPr/>
      </p:nvGrpSpPr>
      <p:grpSpPr>
        <a:xfrm>
          <a:off x="0" y="0"/>
          <a:ext cx="0" cy="0"/>
          <a:chOff x="0" y="0"/>
          <a:chExt cx="0" cy="0"/>
        </a:xfrm>
      </p:grpSpPr>
      <p:sp>
        <p:nvSpPr>
          <p:cNvPr id="1633" name="Google Shape;1633;p173"/>
          <p:cNvSpPr txBox="1"/>
          <p:nvPr>
            <p:ph type="title"/>
          </p:nvPr>
        </p:nvSpPr>
        <p:spPr>
          <a:xfrm>
            <a:off x="933450" y="146050"/>
            <a:ext cx="775335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Monitor Implementation (Cont.)</a:t>
            </a:r>
            <a:endParaRPr/>
          </a:p>
        </p:txBody>
      </p:sp>
      <p:sp>
        <p:nvSpPr>
          <p:cNvPr id="1634" name="Google Shape;1634;p17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The operation </a:t>
            </a:r>
            <a:r>
              <a:rPr b="1" i="0" lang="en-US" sz="2400" u="none">
                <a:solidFill>
                  <a:srgbClr val="000000"/>
                </a:solidFill>
                <a:latin typeface="Courier New"/>
                <a:ea typeface="Courier New"/>
                <a:cs typeface="Courier New"/>
                <a:sym typeface="Courier New"/>
              </a:rPr>
              <a:t>x.signal </a:t>
            </a:r>
            <a:r>
              <a:rPr b="0" i="0" lang="en-US" sz="2400" u="none">
                <a:solidFill>
                  <a:schemeClr val="dk1"/>
                </a:solidFill>
                <a:latin typeface="Times New Roman"/>
                <a:ea typeface="Times New Roman"/>
                <a:cs typeface="Times New Roman"/>
                <a:sym typeface="Times New Roman"/>
              </a:rPr>
              <a:t>can be implemented as:</a:t>
            </a:r>
            <a:br>
              <a:rPr b="0" i="0" lang="en-US" sz="2400" u="none">
                <a:solidFill>
                  <a:schemeClr val="dk1"/>
                </a:solidFill>
                <a:latin typeface="Times New Roman"/>
                <a:ea typeface="Times New Roman"/>
                <a:cs typeface="Times New Roman"/>
                <a:sym typeface="Times New Roman"/>
              </a:rPr>
            </a:br>
            <a:endParaRPr/>
          </a:p>
          <a:p>
            <a:pPr indent="-342900" lvl="0" marL="342900" marR="0" rtl="0" algn="l">
              <a:lnSpc>
                <a:spcPct val="100000"/>
              </a:lnSpc>
              <a:spcBef>
                <a:spcPts val="360"/>
              </a:spcBef>
              <a:spcAft>
                <a:spcPts val="0"/>
              </a:spcAft>
              <a:buClr>
                <a:srgbClr val="000000"/>
              </a:buClr>
              <a:buSzPts val="2400"/>
              <a:buFont typeface="Arial"/>
              <a:buNone/>
            </a:pPr>
            <a:r>
              <a:rPr b="1" i="0" lang="en-US" sz="2400" u="none">
                <a:solidFill>
                  <a:srgbClr val="000000"/>
                </a:solidFill>
                <a:latin typeface="Courier New"/>
                <a:ea typeface="Courier New"/>
                <a:cs typeface="Courier New"/>
                <a:sym typeface="Courier New"/>
              </a:rPr>
              <a:t>		if (x_count &gt; 0) {</a:t>
            </a:r>
            <a:endParaRPr/>
          </a:p>
          <a:p>
            <a:pPr indent="-342900" lvl="0" marL="342900" marR="0" rtl="0" algn="l">
              <a:lnSpc>
                <a:spcPct val="100000"/>
              </a:lnSpc>
              <a:spcBef>
                <a:spcPts val="360"/>
              </a:spcBef>
              <a:spcAft>
                <a:spcPts val="0"/>
              </a:spcAft>
              <a:buClr>
                <a:srgbClr val="000000"/>
              </a:buClr>
              <a:buSzPts val="2400"/>
              <a:buFont typeface="Arial"/>
              <a:buNone/>
            </a:pPr>
            <a:r>
              <a:rPr b="1" i="0" lang="en-US" sz="2400" u="none">
                <a:solidFill>
                  <a:srgbClr val="000000"/>
                </a:solidFill>
                <a:latin typeface="Courier New"/>
                <a:ea typeface="Courier New"/>
                <a:cs typeface="Courier New"/>
                <a:sym typeface="Courier New"/>
              </a:rPr>
              <a:t>			next_count++;</a:t>
            </a:r>
            <a:endParaRPr/>
          </a:p>
          <a:p>
            <a:pPr indent="-342900" lvl="0" marL="342900" marR="0" rtl="0" algn="l">
              <a:lnSpc>
                <a:spcPct val="100000"/>
              </a:lnSpc>
              <a:spcBef>
                <a:spcPts val="360"/>
              </a:spcBef>
              <a:spcAft>
                <a:spcPts val="0"/>
              </a:spcAft>
              <a:buClr>
                <a:srgbClr val="000000"/>
              </a:buClr>
              <a:buSzPts val="2400"/>
              <a:buFont typeface="Arial"/>
              <a:buNone/>
            </a:pPr>
            <a:r>
              <a:rPr b="1" i="0" lang="en-US" sz="2400" u="none">
                <a:solidFill>
                  <a:srgbClr val="000000"/>
                </a:solidFill>
                <a:latin typeface="Courier New"/>
                <a:ea typeface="Courier New"/>
                <a:cs typeface="Courier New"/>
                <a:sym typeface="Courier New"/>
              </a:rPr>
              <a:t>			signal(x_sem);</a:t>
            </a:r>
            <a:endParaRPr/>
          </a:p>
          <a:p>
            <a:pPr indent="-342900" lvl="0" marL="342900" marR="0" rtl="0" algn="l">
              <a:lnSpc>
                <a:spcPct val="100000"/>
              </a:lnSpc>
              <a:spcBef>
                <a:spcPts val="360"/>
              </a:spcBef>
              <a:spcAft>
                <a:spcPts val="0"/>
              </a:spcAft>
              <a:buClr>
                <a:srgbClr val="000000"/>
              </a:buClr>
              <a:buSzPts val="2400"/>
              <a:buFont typeface="Arial"/>
              <a:buNone/>
            </a:pPr>
            <a:r>
              <a:rPr b="1" i="0" lang="en-US" sz="2400" u="none">
                <a:solidFill>
                  <a:srgbClr val="000000"/>
                </a:solidFill>
                <a:latin typeface="Courier New"/>
                <a:ea typeface="Courier New"/>
                <a:cs typeface="Courier New"/>
                <a:sym typeface="Courier New"/>
              </a:rPr>
              <a:t>			wait(next);</a:t>
            </a:r>
            <a:endParaRPr/>
          </a:p>
          <a:p>
            <a:pPr indent="-342900" lvl="0" marL="342900" marR="0" rtl="0" algn="l">
              <a:lnSpc>
                <a:spcPct val="100000"/>
              </a:lnSpc>
              <a:spcBef>
                <a:spcPts val="360"/>
              </a:spcBef>
              <a:spcAft>
                <a:spcPts val="0"/>
              </a:spcAft>
              <a:buClr>
                <a:srgbClr val="000000"/>
              </a:buClr>
              <a:buSzPts val="2400"/>
              <a:buFont typeface="Arial"/>
              <a:buNone/>
            </a:pPr>
            <a:r>
              <a:rPr b="1" i="0" lang="en-US" sz="2400" u="none">
                <a:solidFill>
                  <a:srgbClr val="000000"/>
                </a:solidFill>
                <a:latin typeface="Courier New"/>
                <a:ea typeface="Courier New"/>
                <a:cs typeface="Courier New"/>
                <a:sym typeface="Courier New"/>
              </a:rPr>
              <a:t>			next_count--;</a:t>
            </a:r>
            <a:endParaRPr/>
          </a:p>
          <a:p>
            <a:pPr indent="-342900" lvl="0" marL="342900" marR="0" rtl="0" algn="l">
              <a:lnSpc>
                <a:spcPct val="100000"/>
              </a:lnSpc>
              <a:spcBef>
                <a:spcPts val="360"/>
              </a:spcBef>
              <a:spcAft>
                <a:spcPts val="0"/>
              </a:spcAft>
              <a:buClr>
                <a:srgbClr val="000000"/>
              </a:buClr>
              <a:buSzPts val="2400"/>
              <a:buFont typeface="Arial"/>
              <a:buNone/>
            </a:pPr>
            <a:r>
              <a:rPr b="1" i="0" lang="en-US" sz="2400" u="none">
                <a:solidFill>
                  <a:srgbClr val="000000"/>
                </a:solidFill>
                <a:latin typeface="Courier New"/>
                <a:ea typeface="Courier New"/>
                <a:cs typeface="Courier New"/>
                <a:sym typeface="Courier New"/>
              </a:rPr>
              <a:t>		}</a:t>
            </a:r>
            <a:endParaRPr/>
          </a:p>
          <a:p>
            <a:pPr indent="-342900" lvl="0" marL="342900" marR="0" rtl="0" algn="l">
              <a:lnSpc>
                <a:spcPct val="100000"/>
              </a:lnSpc>
              <a:spcBef>
                <a:spcPts val="360"/>
              </a:spcBef>
              <a:spcAft>
                <a:spcPts val="0"/>
              </a:spcAft>
              <a:buClr>
                <a:schemeClr val="dk1"/>
              </a:buClr>
              <a:buSzPts val="2400"/>
              <a:buFont typeface="Arial"/>
              <a:buNone/>
            </a:pPr>
            <a:r>
              <a:rPr b="1"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	</a:t>
            </a:r>
            <a:endParaRPr/>
          </a:p>
        </p:txBody>
      </p:sp>
      <p:sp>
        <p:nvSpPr>
          <p:cNvPr id="1635" name="Google Shape;1635;p173"/>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636" name="Google Shape;1636;p17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637" name="Google Shape;1637;p17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1" name="Shape 1641"/>
        <p:cNvGrpSpPr/>
        <p:nvPr/>
      </p:nvGrpSpPr>
      <p:grpSpPr>
        <a:xfrm>
          <a:off x="0" y="0"/>
          <a:ext cx="0" cy="0"/>
          <a:chOff x="0" y="0"/>
          <a:chExt cx="0" cy="0"/>
        </a:xfrm>
      </p:grpSpPr>
      <p:sp>
        <p:nvSpPr>
          <p:cNvPr id="1642" name="Google Shape;1642;p174"/>
          <p:cNvSpPr txBox="1"/>
          <p:nvPr>
            <p:ph type="title"/>
          </p:nvPr>
        </p:nvSpPr>
        <p:spPr>
          <a:xfrm>
            <a:off x="465137" y="292100"/>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Resuming Processes within a Monitor</a:t>
            </a:r>
            <a:endParaRPr/>
          </a:p>
        </p:txBody>
      </p:sp>
      <p:sp>
        <p:nvSpPr>
          <p:cNvPr id="1643" name="Google Shape;1643;p174"/>
          <p:cNvSpPr txBox="1"/>
          <p:nvPr>
            <p:ph idx="1" type="body"/>
          </p:nvPr>
        </p:nvSpPr>
        <p:spPr>
          <a:xfrm>
            <a:off x="806450" y="1233487"/>
            <a:ext cx="749935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If several processes queued on condition x, and x.signal() executed, which should be resumed?</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FCFS frequently not adequate </a:t>
            </a:r>
            <a:endParaRPr/>
          </a:p>
          <a:p>
            <a:pPr indent="-342900" lvl="0" marL="342900" marR="0" rtl="0" algn="l">
              <a:lnSpc>
                <a:spcPct val="100000"/>
              </a:lnSpc>
              <a:spcBef>
                <a:spcPts val="480"/>
              </a:spcBef>
              <a:spcAft>
                <a:spcPts val="0"/>
              </a:spcAft>
              <a:buClr>
                <a:srgbClr val="0000FF"/>
              </a:buClr>
              <a:buSzPts val="2400"/>
              <a:buFont typeface="Arial"/>
              <a:buChar char="•"/>
            </a:pPr>
            <a:r>
              <a:rPr b="1" i="0" lang="en-US" sz="2400" u="none">
                <a:solidFill>
                  <a:srgbClr val="0000FF"/>
                </a:solidFill>
                <a:latin typeface="Times New Roman"/>
                <a:ea typeface="Times New Roman"/>
                <a:cs typeface="Times New Roman"/>
                <a:sym typeface="Times New Roman"/>
              </a:rPr>
              <a:t>conditional-wait </a:t>
            </a:r>
            <a:r>
              <a:rPr b="0" i="0" lang="en-US" sz="2400" u="none">
                <a:solidFill>
                  <a:schemeClr val="dk1"/>
                </a:solidFill>
                <a:latin typeface="Times New Roman"/>
                <a:ea typeface="Times New Roman"/>
                <a:cs typeface="Times New Roman"/>
                <a:sym typeface="Times New Roman"/>
              </a:rPr>
              <a:t>construct of the form x.wait(c)</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Where c is </a:t>
            </a:r>
            <a:r>
              <a:rPr b="1" i="0" lang="en-US" sz="2400" u="none" cap="none" strike="noStrike">
                <a:solidFill>
                  <a:srgbClr val="0000FF"/>
                </a:solidFill>
                <a:latin typeface="Times New Roman"/>
                <a:ea typeface="Times New Roman"/>
                <a:cs typeface="Times New Roman"/>
                <a:sym typeface="Times New Roman"/>
              </a:rPr>
              <a:t>priority number</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Process with lowest number (highest priority) is scheduled next</a:t>
            </a:r>
            <a:endParaRPr/>
          </a:p>
        </p:txBody>
      </p:sp>
      <p:sp>
        <p:nvSpPr>
          <p:cNvPr id="1644" name="Google Shape;1644;p174"/>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645" name="Google Shape;1645;p17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646" name="Google Shape;1646;p17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1" name="Shape 1651"/>
        <p:cNvGrpSpPr/>
        <p:nvPr/>
      </p:nvGrpSpPr>
      <p:grpSpPr>
        <a:xfrm>
          <a:off x="0" y="0"/>
          <a:ext cx="0" cy="0"/>
          <a:chOff x="0" y="0"/>
          <a:chExt cx="0" cy="0"/>
        </a:xfrm>
      </p:grpSpPr>
      <p:sp>
        <p:nvSpPr>
          <p:cNvPr id="1652" name="Google Shape;1652;p175"/>
          <p:cNvSpPr txBox="1"/>
          <p:nvPr>
            <p:ph idx="1" type="body"/>
          </p:nvPr>
        </p:nvSpPr>
        <p:spPr>
          <a:xfrm>
            <a:off x="928687" y="771525"/>
            <a:ext cx="7021512" cy="5268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600"/>
              <a:buFont typeface="Arial"/>
              <a:buNone/>
            </a:pPr>
            <a:r>
              <a:t/>
            </a:r>
            <a:endParaRPr b="0" i="0" sz="1600" u="none">
              <a:solidFill>
                <a:srgbClr val="0000FF"/>
              </a:solidFill>
              <a:latin typeface="Times New Roman"/>
              <a:ea typeface="Times New Roman"/>
              <a:cs typeface="Times New Roman"/>
              <a:sym typeface="Times New Roman"/>
            </a:endParaRPr>
          </a:p>
          <a:p>
            <a:pPr indent="-342900" lvl="0" marL="342900" marR="0" rtl="0" algn="l">
              <a:lnSpc>
                <a:spcPct val="8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Allocate a single resource among competing processes using priority numbers that specify the maximum time a process  plans to use the resource</a:t>
            </a:r>
            <a:endParaRPr/>
          </a:p>
          <a:p>
            <a:pPr indent="-342900" lvl="0" marL="342900" marR="0" rtl="0" algn="l">
              <a:lnSpc>
                <a:spcPct val="80000"/>
              </a:lnSpc>
              <a:spcBef>
                <a:spcPts val="480"/>
              </a:spcBef>
              <a:spcAft>
                <a:spcPts val="0"/>
              </a:spcAft>
              <a:buClr>
                <a:schemeClr val="dk1"/>
              </a:buClr>
              <a:buSzPts val="2400"/>
              <a:buFont typeface="Arial"/>
              <a:buNone/>
            </a:pPr>
            <a:r>
              <a:t/>
            </a:r>
            <a:endParaRPr b="1" i="0" sz="2400" u="none">
              <a:solidFill>
                <a:srgbClr val="000000"/>
              </a:solidFill>
              <a:latin typeface="Courier New"/>
              <a:ea typeface="Courier New"/>
              <a:cs typeface="Courier New"/>
              <a:sym typeface="Courier New"/>
            </a:endParaRPr>
          </a:p>
          <a:p>
            <a:pPr indent="-342900" lvl="0" marL="342900" marR="0" rtl="0" algn="l">
              <a:lnSpc>
                <a:spcPct val="80000"/>
              </a:lnSpc>
              <a:spcBef>
                <a:spcPts val="480"/>
              </a:spcBef>
              <a:spcAft>
                <a:spcPts val="0"/>
              </a:spcAft>
              <a:buClr>
                <a:srgbClr val="000000"/>
              </a:buClr>
              <a:buSzPts val="2400"/>
              <a:buFont typeface="Arial"/>
              <a:buNone/>
            </a:pPr>
            <a:r>
              <a:rPr b="1" i="0" lang="en-US" sz="2400" u="none">
                <a:solidFill>
                  <a:srgbClr val="000000"/>
                </a:solidFill>
                <a:latin typeface="Courier New"/>
                <a:ea typeface="Courier New"/>
                <a:cs typeface="Courier New"/>
                <a:sym typeface="Courier New"/>
              </a:rPr>
              <a:t>              </a:t>
            </a:r>
            <a:r>
              <a:rPr b="1" i="0" lang="en-US" sz="2000" u="none">
                <a:solidFill>
                  <a:srgbClr val="000000"/>
                </a:solidFill>
                <a:latin typeface="Courier New"/>
                <a:ea typeface="Courier New"/>
                <a:cs typeface="Courier New"/>
                <a:sym typeface="Courier New"/>
              </a:rPr>
              <a:t>R.acquire(t)</a:t>
            </a:r>
            <a:r>
              <a:rPr b="1" i="0" lang="en-US" sz="2400" u="none">
                <a:solidFill>
                  <a:srgbClr val="000000"/>
                </a:solidFill>
                <a:latin typeface="Courier New"/>
                <a:ea typeface="Courier New"/>
                <a:cs typeface="Courier New"/>
                <a:sym typeface="Courier New"/>
              </a:rPr>
              <a:t>;</a:t>
            </a:r>
            <a:endParaRPr/>
          </a:p>
          <a:p>
            <a:pPr indent="-342900" lvl="0" marL="342900" marR="0" rtl="0" algn="l">
              <a:lnSpc>
                <a:spcPct val="80000"/>
              </a:lnSpc>
              <a:spcBef>
                <a:spcPts val="480"/>
              </a:spcBef>
              <a:spcAft>
                <a:spcPts val="0"/>
              </a:spcAft>
              <a:buClr>
                <a:srgbClr val="000000"/>
              </a:buClr>
              <a:buSzPts val="2400"/>
              <a:buFont typeface="Arial"/>
              <a:buNone/>
            </a:pPr>
            <a:r>
              <a:rPr b="1" i="0" lang="en-US" sz="2400" u="none">
                <a:solidFill>
                  <a:srgbClr val="000000"/>
                </a:solidFill>
                <a:latin typeface="Courier New"/>
                <a:ea typeface="Courier New"/>
                <a:cs typeface="Courier New"/>
                <a:sym typeface="Courier New"/>
              </a:rPr>
              <a:t>                   ...</a:t>
            </a:r>
            <a:endParaRPr/>
          </a:p>
          <a:p>
            <a:pPr indent="-342900" lvl="0" marL="342900" marR="0" rtl="0" algn="l">
              <a:lnSpc>
                <a:spcPct val="80000"/>
              </a:lnSpc>
              <a:spcBef>
                <a:spcPts val="480"/>
              </a:spcBef>
              <a:spcAft>
                <a:spcPts val="0"/>
              </a:spcAft>
              <a:buClr>
                <a:srgbClr val="000000"/>
              </a:buClr>
              <a:buSzPts val="2400"/>
              <a:buFont typeface="Arial"/>
              <a:buNone/>
            </a:pPr>
            <a:r>
              <a:rPr b="1" i="0" lang="en-US" sz="2400" u="none">
                <a:solidFill>
                  <a:srgbClr val="000000"/>
                </a:solidFill>
                <a:latin typeface="Courier New"/>
                <a:ea typeface="Courier New"/>
                <a:cs typeface="Courier New"/>
                <a:sym typeface="Courier New"/>
              </a:rPr>
              <a:t>                access the resurce;</a:t>
            </a:r>
            <a:endParaRPr/>
          </a:p>
          <a:p>
            <a:pPr indent="-342900" lvl="0" marL="342900" marR="0" rtl="0" algn="l">
              <a:lnSpc>
                <a:spcPct val="80000"/>
              </a:lnSpc>
              <a:spcBef>
                <a:spcPts val="480"/>
              </a:spcBef>
              <a:spcAft>
                <a:spcPts val="0"/>
              </a:spcAft>
              <a:buClr>
                <a:srgbClr val="000000"/>
              </a:buClr>
              <a:buSzPts val="2400"/>
              <a:buFont typeface="Arial"/>
              <a:buNone/>
            </a:pPr>
            <a:r>
              <a:rPr b="1" i="0" lang="en-US" sz="2400" u="none">
                <a:solidFill>
                  <a:srgbClr val="000000"/>
                </a:solidFill>
                <a:latin typeface="Courier New"/>
                <a:ea typeface="Courier New"/>
                <a:cs typeface="Courier New"/>
                <a:sym typeface="Courier New"/>
              </a:rPr>
              <a:t>                   ...</a:t>
            </a:r>
            <a:endParaRPr/>
          </a:p>
          <a:p>
            <a:pPr indent="-342900" lvl="0" marL="342900" marR="0" rtl="0" algn="l">
              <a:lnSpc>
                <a:spcPct val="80000"/>
              </a:lnSpc>
              <a:spcBef>
                <a:spcPts val="480"/>
              </a:spcBef>
              <a:spcAft>
                <a:spcPts val="0"/>
              </a:spcAft>
              <a:buClr>
                <a:schemeClr val="dk1"/>
              </a:buClr>
              <a:buSzPts val="2400"/>
              <a:buFont typeface="Arial"/>
              <a:buNone/>
            </a:pPr>
            <a:r>
              <a:t/>
            </a:r>
            <a:endParaRPr b="1" i="0" sz="2400" u="none">
              <a:solidFill>
                <a:srgbClr val="000000"/>
              </a:solidFill>
              <a:latin typeface="Courier New"/>
              <a:ea typeface="Courier New"/>
              <a:cs typeface="Courier New"/>
              <a:sym typeface="Courier New"/>
            </a:endParaRPr>
          </a:p>
          <a:p>
            <a:pPr indent="-342900" lvl="0" marL="342900" marR="0" rtl="0" algn="l">
              <a:lnSpc>
                <a:spcPct val="80000"/>
              </a:lnSpc>
              <a:spcBef>
                <a:spcPts val="480"/>
              </a:spcBef>
              <a:spcAft>
                <a:spcPts val="0"/>
              </a:spcAft>
              <a:buClr>
                <a:srgbClr val="000000"/>
              </a:buClr>
              <a:buSzPts val="2400"/>
              <a:buFont typeface="Arial"/>
              <a:buNone/>
            </a:pPr>
            <a:r>
              <a:rPr b="1" i="0" lang="en-US" sz="2400" u="none">
                <a:solidFill>
                  <a:srgbClr val="000000"/>
                </a:solidFill>
                <a:latin typeface="Courier New"/>
                <a:ea typeface="Courier New"/>
                <a:cs typeface="Courier New"/>
                <a:sym typeface="Courier New"/>
              </a:rPr>
              <a:t>               </a:t>
            </a:r>
            <a:r>
              <a:rPr b="1" i="0" lang="en-US" sz="2000" u="none">
                <a:solidFill>
                  <a:srgbClr val="000000"/>
                </a:solidFill>
                <a:latin typeface="Courier New"/>
                <a:ea typeface="Courier New"/>
                <a:cs typeface="Courier New"/>
                <a:sym typeface="Courier New"/>
              </a:rPr>
              <a:t>R.release;</a:t>
            </a:r>
            <a:endParaRPr/>
          </a:p>
          <a:p>
            <a:pPr indent="-342900" lvl="0" marL="342900" marR="0" rtl="0" algn="l">
              <a:lnSpc>
                <a:spcPct val="80000"/>
              </a:lnSpc>
              <a:spcBef>
                <a:spcPts val="480"/>
              </a:spcBef>
              <a:spcAft>
                <a:spcPts val="0"/>
              </a:spcAft>
              <a:buClr>
                <a:schemeClr val="dk1"/>
              </a:buClr>
              <a:buSzPts val="2400"/>
              <a:buFont typeface="Arial"/>
              <a:buNone/>
            </a:pPr>
            <a:r>
              <a:t/>
            </a:r>
            <a:endParaRPr b="0" i="0" sz="2400" u="none">
              <a:solidFill>
                <a:srgbClr val="0000FF"/>
              </a:solidFill>
              <a:latin typeface="Times New Roman"/>
              <a:ea typeface="Times New Roman"/>
              <a:cs typeface="Times New Roman"/>
              <a:sym typeface="Times New Roman"/>
            </a:endParaRPr>
          </a:p>
          <a:p>
            <a:pPr indent="-342900" lvl="0" marL="342900" marR="0" rtl="0" algn="l">
              <a:lnSpc>
                <a:spcPct val="8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Where R is an instance of  type </a:t>
            </a:r>
            <a:r>
              <a:rPr b="1" i="0" lang="en-US" sz="2000" u="none">
                <a:solidFill>
                  <a:srgbClr val="000000"/>
                </a:solidFill>
                <a:latin typeface="Courier New"/>
                <a:ea typeface="Courier New"/>
                <a:cs typeface="Courier New"/>
                <a:sym typeface="Courier New"/>
              </a:rPr>
              <a:t>ResourceAllocator</a:t>
            </a:r>
            <a:endParaRPr/>
          </a:p>
          <a:p>
            <a:pPr indent="-342900" lvl="0" marL="342900" marR="0" rtl="0" algn="l">
              <a:lnSpc>
                <a:spcPct val="80000"/>
              </a:lnSpc>
              <a:spcBef>
                <a:spcPts val="480"/>
              </a:spcBef>
              <a:spcAft>
                <a:spcPts val="0"/>
              </a:spcAft>
              <a:buClr>
                <a:schemeClr val="dk1"/>
              </a:buClr>
              <a:buSzPts val="2400"/>
              <a:buFont typeface="Arial"/>
              <a:buNone/>
            </a:pPr>
            <a:r>
              <a:t/>
            </a:r>
            <a:endParaRPr b="0" i="0" sz="2400" u="none">
              <a:solidFill>
                <a:srgbClr val="0000FF"/>
              </a:solidFill>
              <a:latin typeface="Times New Roman"/>
              <a:ea typeface="Times New Roman"/>
              <a:cs typeface="Times New Roman"/>
              <a:sym typeface="Times New Roman"/>
            </a:endParaRPr>
          </a:p>
          <a:p>
            <a:pPr indent="-342900" lvl="0" marL="342900" marR="0" rtl="0" algn="l">
              <a:lnSpc>
                <a:spcPct val="80000"/>
              </a:lnSpc>
              <a:spcBef>
                <a:spcPts val="480"/>
              </a:spcBef>
              <a:spcAft>
                <a:spcPts val="0"/>
              </a:spcAft>
              <a:buClr>
                <a:schemeClr val="dk1"/>
              </a:buClr>
              <a:buSzPts val="2400"/>
              <a:buFont typeface="Arial"/>
              <a:buNone/>
            </a:pPr>
            <a:r>
              <a:t/>
            </a:r>
            <a:endParaRPr b="0" i="0" sz="2400" u="none">
              <a:solidFill>
                <a:srgbClr val="0000FF"/>
              </a:solidFill>
              <a:latin typeface="Times New Roman"/>
              <a:ea typeface="Times New Roman"/>
              <a:cs typeface="Times New Roman"/>
              <a:sym typeface="Times New Roman"/>
            </a:endParaRPr>
          </a:p>
          <a:p>
            <a:pPr indent="-342900" lvl="0" marL="342900" marR="0" rtl="0" algn="l">
              <a:lnSpc>
                <a:spcPct val="80000"/>
              </a:lnSpc>
              <a:spcBef>
                <a:spcPts val="480"/>
              </a:spcBef>
              <a:spcAft>
                <a:spcPts val="0"/>
              </a:spcAft>
              <a:buClr>
                <a:srgbClr val="0000FF"/>
              </a:buClr>
              <a:buSzPts val="2400"/>
              <a:buFont typeface="Arial"/>
              <a:buNone/>
            </a:pPr>
            <a:r>
              <a:rPr b="0" i="1" lang="en-US" sz="2400" u="none">
                <a:solidFill>
                  <a:srgbClr val="0000FF"/>
                </a:solidFill>
                <a:latin typeface="Times New Roman"/>
                <a:ea typeface="Times New Roman"/>
                <a:cs typeface="Times New Roman"/>
                <a:sym typeface="Times New Roman"/>
              </a:rPr>
              <a:t>       </a:t>
            </a:r>
            <a:endParaRPr/>
          </a:p>
        </p:txBody>
      </p:sp>
      <p:sp>
        <p:nvSpPr>
          <p:cNvPr id="1653" name="Google Shape;1653;p175"/>
          <p:cNvSpPr txBox="1"/>
          <p:nvPr/>
        </p:nvSpPr>
        <p:spPr>
          <a:xfrm>
            <a:off x="603250" y="179387"/>
            <a:ext cx="7916862" cy="638175"/>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Single Resource allocation </a:t>
            </a:r>
            <a:endParaRPr/>
          </a:p>
        </p:txBody>
      </p:sp>
      <p:sp>
        <p:nvSpPr>
          <p:cNvPr id="1654" name="Google Shape;1654;p175"/>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655" name="Google Shape;1655;p17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656" name="Google Shape;1656;p175"/>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1" name="Shape 1661"/>
        <p:cNvGrpSpPr/>
        <p:nvPr/>
      </p:nvGrpSpPr>
      <p:grpSpPr>
        <a:xfrm>
          <a:off x="0" y="0"/>
          <a:ext cx="0" cy="0"/>
          <a:chOff x="0" y="0"/>
          <a:chExt cx="0" cy="0"/>
        </a:xfrm>
      </p:grpSpPr>
      <p:sp>
        <p:nvSpPr>
          <p:cNvPr id="1662" name="Google Shape;1662;p176"/>
          <p:cNvSpPr txBox="1"/>
          <p:nvPr>
            <p:ph type="title"/>
          </p:nvPr>
        </p:nvSpPr>
        <p:spPr>
          <a:xfrm>
            <a:off x="911225" y="280987"/>
            <a:ext cx="7688262"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000"/>
              <a:buFont typeface="Times New Roman"/>
              <a:buNone/>
            </a:pPr>
            <a:r>
              <a:rPr b="0" i="0" lang="en-US" sz="3000" u="none">
                <a:solidFill>
                  <a:schemeClr val="dk1"/>
                </a:solidFill>
                <a:latin typeface="Times New Roman"/>
                <a:ea typeface="Times New Roman"/>
                <a:cs typeface="Times New Roman"/>
                <a:sym typeface="Times New Roman"/>
              </a:rPr>
              <a:t>A Monitor to Allocate Single Resource</a:t>
            </a:r>
            <a:endParaRPr/>
          </a:p>
        </p:txBody>
      </p:sp>
      <p:sp>
        <p:nvSpPr>
          <p:cNvPr id="1663" name="Google Shape;1663;p176"/>
          <p:cNvSpPr txBox="1"/>
          <p:nvPr>
            <p:ph idx="1" type="body"/>
          </p:nvPr>
        </p:nvSpPr>
        <p:spPr>
          <a:xfrm>
            <a:off x="1646237" y="766762"/>
            <a:ext cx="6235700" cy="50244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24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monitor ResourceAllocator </a:t>
            </a:r>
            <a:endParaRPr/>
          </a:p>
          <a:p>
            <a:pPr indent="-342900" lvl="0" marL="342900" marR="0" rtl="0" algn="l">
              <a:lnSpc>
                <a:spcPct val="100000"/>
              </a:lnSpc>
              <a:spcBef>
                <a:spcPts val="24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 </a:t>
            </a:r>
            <a:endParaRPr/>
          </a:p>
          <a:p>
            <a:pPr indent="-342900" lvl="0" marL="342900" marR="0" rtl="0" algn="l">
              <a:lnSpc>
                <a:spcPct val="100000"/>
              </a:lnSpc>
              <a:spcBef>
                <a:spcPts val="24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	boolean busy; </a:t>
            </a:r>
            <a:endParaRPr/>
          </a:p>
          <a:p>
            <a:pPr indent="-342900" lvl="0" marL="342900" marR="0" rtl="0" algn="l">
              <a:lnSpc>
                <a:spcPct val="100000"/>
              </a:lnSpc>
              <a:spcBef>
                <a:spcPts val="24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	condition x; </a:t>
            </a:r>
            <a:endParaRPr/>
          </a:p>
          <a:p>
            <a:pPr indent="-342900" lvl="0" marL="342900" marR="0" rtl="0" algn="l">
              <a:lnSpc>
                <a:spcPct val="100000"/>
              </a:lnSpc>
              <a:spcBef>
                <a:spcPts val="24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	void acquire(int time) { </a:t>
            </a:r>
            <a:endParaRPr/>
          </a:p>
          <a:p>
            <a:pPr indent="-342900" lvl="0" marL="342900" marR="0" rtl="0" algn="l">
              <a:lnSpc>
                <a:spcPct val="100000"/>
              </a:lnSpc>
              <a:spcBef>
                <a:spcPts val="24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		if (busy) </a:t>
            </a:r>
            <a:endParaRPr/>
          </a:p>
          <a:p>
            <a:pPr indent="-342900" lvl="0" marL="342900" marR="0" rtl="0" algn="l">
              <a:lnSpc>
                <a:spcPct val="100000"/>
              </a:lnSpc>
              <a:spcBef>
                <a:spcPts val="24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			x.wait(time); </a:t>
            </a:r>
            <a:endParaRPr/>
          </a:p>
          <a:p>
            <a:pPr indent="-342900" lvl="0" marL="342900" marR="0" rtl="0" algn="l">
              <a:lnSpc>
                <a:spcPct val="100000"/>
              </a:lnSpc>
              <a:spcBef>
                <a:spcPts val="24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		busy = TRUE; </a:t>
            </a:r>
            <a:endParaRPr/>
          </a:p>
          <a:p>
            <a:pPr indent="-342900" lvl="0" marL="342900" marR="0" rtl="0" algn="l">
              <a:lnSpc>
                <a:spcPct val="100000"/>
              </a:lnSpc>
              <a:spcBef>
                <a:spcPts val="24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	} </a:t>
            </a:r>
            <a:endParaRPr/>
          </a:p>
          <a:p>
            <a:pPr indent="-342900" lvl="0" marL="342900" marR="0" rtl="0" algn="l">
              <a:lnSpc>
                <a:spcPct val="100000"/>
              </a:lnSpc>
              <a:spcBef>
                <a:spcPts val="24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	void release() { </a:t>
            </a:r>
            <a:endParaRPr/>
          </a:p>
          <a:p>
            <a:pPr indent="-342900" lvl="0" marL="342900" marR="0" rtl="0" algn="l">
              <a:lnSpc>
                <a:spcPct val="100000"/>
              </a:lnSpc>
              <a:spcBef>
                <a:spcPts val="24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		busy = FALSE; </a:t>
            </a:r>
            <a:endParaRPr/>
          </a:p>
          <a:p>
            <a:pPr indent="-342900" lvl="0" marL="342900" marR="0" rtl="0" algn="l">
              <a:lnSpc>
                <a:spcPct val="100000"/>
              </a:lnSpc>
              <a:spcBef>
                <a:spcPts val="24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		x.signal(); </a:t>
            </a:r>
            <a:endParaRPr/>
          </a:p>
          <a:p>
            <a:pPr indent="-342900" lvl="0" marL="342900" marR="0" rtl="0" algn="l">
              <a:lnSpc>
                <a:spcPct val="100000"/>
              </a:lnSpc>
              <a:spcBef>
                <a:spcPts val="24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	} </a:t>
            </a:r>
            <a:endParaRPr/>
          </a:p>
          <a:p>
            <a:pPr indent="-342900" lvl="0" marL="342900" marR="0" rtl="0" algn="l">
              <a:lnSpc>
                <a:spcPct val="100000"/>
              </a:lnSpc>
              <a:spcBef>
                <a:spcPts val="24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initialization code() {</a:t>
            </a:r>
            <a:endParaRPr/>
          </a:p>
          <a:p>
            <a:pPr indent="-342900" lvl="0" marL="342900" marR="0" rtl="0" algn="l">
              <a:lnSpc>
                <a:spcPct val="100000"/>
              </a:lnSpc>
              <a:spcBef>
                <a:spcPts val="24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	 busy = FALSE; </a:t>
            </a:r>
            <a:endParaRPr/>
          </a:p>
          <a:p>
            <a:pPr indent="-342900" lvl="0" marL="342900" marR="0" rtl="0" algn="l">
              <a:lnSpc>
                <a:spcPct val="100000"/>
              </a:lnSpc>
              <a:spcBef>
                <a:spcPts val="24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	}</a:t>
            </a:r>
            <a:endParaRPr/>
          </a:p>
          <a:p>
            <a:pPr indent="-342900" lvl="0" marL="342900" marR="0" rtl="0" algn="l">
              <a:lnSpc>
                <a:spcPct val="100000"/>
              </a:lnSpc>
              <a:spcBef>
                <a:spcPts val="240"/>
              </a:spcBef>
              <a:spcAft>
                <a:spcPts val="0"/>
              </a:spcAft>
              <a:buClr>
                <a:srgbClr val="000000"/>
              </a:buClr>
              <a:buSzPts val="1600"/>
              <a:buFont typeface="Arial"/>
              <a:buNone/>
            </a:pPr>
            <a:r>
              <a:rPr b="0" i="0" lang="en-US" sz="1600" u="none">
                <a:solidFill>
                  <a:srgbClr val="000000"/>
                </a:solidFill>
                <a:latin typeface="Courier New"/>
                <a:ea typeface="Courier New"/>
                <a:cs typeface="Courier New"/>
                <a:sym typeface="Courier New"/>
              </a:rPr>
              <a:t>}</a:t>
            </a:r>
            <a:r>
              <a:rPr b="1" i="0" lang="en-US" sz="1600" u="none">
                <a:solidFill>
                  <a:schemeClr val="dk1"/>
                </a:solidFill>
                <a:latin typeface="Times New Roman"/>
                <a:ea typeface="Times New Roman"/>
                <a:cs typeface="Times New Roman"/>
                <a:sym typeface="Times New Roman"/>
              </a:rPr>
              <a:t>	</a:t>
            </a:r>
            <a:r>
              <a:rPr b="1" i="0" lang="en-US" sz="1400" u="none">
                <a:solidFill>
                  <a:schemeClr val="dk1"/>
                </a:solidFill>
                <a:latin typeface="Times New Roman"/>
                <a:ea typeface="Times New Roman"/>
                <a:cs typeface="Times New Roman"/>
                <a:sym typeface="Times New Roman"/>
              </a:rPr>
              <a:t>	</a:t>
            </a:r>
            <a:r>
              <a:rPr b="0" i="0" lang="en-US" sz="1400" u="none">
                <a:solidFill>
                  <a:schemeClr val="dk1"/>
                </a:solidFill>
                <a:latin typeface="Times New Roman"/>
                <a:ea typeface="Times New Roman"/>
                <a:cs typeface="Times New Roman"/>
                <a:sym typeface="Times New Roman"/>
              </a:rPr>
              <a:t>	</a:t>
            </a:r>
            <a:endParaRPr/>
          </a:p>
        </p:txBody>
      </p:sp>
      <p:sp>
        <p:nvSpPr>
          <p:cNvPr id="1664" name="Google Shape;1664;p176"/>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665" name="Google Shape;1665;p17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666" name="Google Shape;1666;p17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type="title"/>
          </p:nvPr>
        </p:nvSpPr>
        <p:spPr>
          <a:xfrm>
            <a:off x="392112" y="360362"/>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b="0" i="0" lang="en-US" sz="4000" u="none">
                <a:solidFill>
                  <a:schemeClr val="dk1"/>
                </a:solidFill>
                <a:latin typeface="Times New Roman"/>
                <a:ea typeface="Times New Roman"/>
                <a:cs typeface="Times New Roman"/>
                <a:sym typeface="Times New Roman"/>
              </a:rPr>
              <a:t>Addition of Medium Term Scheduling</a:t>
            </a:r>
            <a:endParaRPr/>
          </a:p>
        </p:txBody>
      </p:sp>
      <p:pic>
        <p:nvPicPr>
          <p:cNvPr id="245" name="Google Shape;245;p30"/>
          <p:cNvPicPr preferRelativeResize="0"/>
          <p:nvPr/>
        </p:nvPicPr>
        <p:blipFill rotWithShape="1">
          <a:blip r:embed="rId3">
            <a:alphaModFix/>
          </a:blip>
          <a:srcRect b="0" l="0" r="0" t="0"/>
          <a:stretch/>
        </p:blipFill>
        <p:spPr>
          <a:xfrm>
            <a:off x="1031875" y="2827337"/>
            <a:ext cx="7327900" cy="2665412"/>
          </a:xfrm>
          <a:prstGeom prst="rect">
            <a:avLst/>
          </a:prstGeom>
          <a:noFill/>
          <a:ln>
            <a:noFill/>
          </a:ln>
        </p:spPr>
      </p:pic>
      <p:sp>
        <p:nvSpPr>
          <p:cNvPr id="246" name="Google Shape;246;p30"/>
          <p:cNvSpPr txBox="1"/>
          <p:nvPr/>
        </p:nvSpPr>
        <p:spPr>
          <a:xfrm>
            <a:off x="806450" y="1160462"/>
            <a:ext cx="7200900" cy="1446212"/>
          </a:xfrm>
          <a:prstGeom prst="rect">
            <a:avLst/>
          </a:prstGeom>
          <a:noFill/>
          <a:ln>
            <a:noFill/>
          </a:ln>
        </p:spPr>
        <p:txBody>
          <a:bodyPr anchorCtr="0" anchor="t" bIns="32000" lIns="64000" spcFirstLastPara="1" rIns="64000" wrap="square" tIns="32000">
            <a:noAutofit/>
          </a:bodyPr>
          <a:lstStyle/>
          <a:p>
            <a:pPr indent="-488950" lvl="0" marL="488950" marR="0" rtl="0" algn="l">
              <a:lnSpc>
                <a:spcPct val="100000"/>
              </a:lnSpc>
              <a:spcBef>
                <a:spcPts val="0"/>
              </a:spcBef>
              <a:spcAft>
                <a:spcPts val="0"/>
              </a:spcAft>
              <a:buClr>
                <a:srgbClr val="993300"/>
              </a:buClr>
              <a:buSzPts val="1620"/>
              <a:buFont typeface="Arial"/>
              <a:buChar char="●"/>
            </a:pPr>
            <a:r>
              <a:rPr b="1" i="0" lang="en-US" sz="1800" u="none" cap="none" strike="noStrike">
                <a:solidFill>
                  <a:srgbClr val="3366FF"/>
                </a:solidFill>
                <a:latin typeface="Helvetica Neue"/>
                <a:ea typeface="Helvetica Neue"/>
                <a:cs typeface="Helvetica Neue"/>
                <a:sym typeface="Helvetica Neue"/>
              </a:rPr>
              <a:t>Medium-term scheduler  </a:t>
            </a:r>
            <a:r>
              <a:rPr b="0" i="0" lang="en-US" sz="1800" u="none" cap="none" strike="noStrike">
                <a:solidFill>
                  <a:schemeClr val="dk1"/>
                </a:solidFill>
                <a:latin typeface="Helvetica Neue"/>
                <a:ea typeface="Helvetica Neue"/>
                <a:cs typeface="Helvetica Neue"/>
                <a:sym typeface="Helvetica Neue"/>
              </a:rPr>
              <a:t>can be added if degree of multiple programming needs to decrease</a:t>
            </a:r>
            <a:endParaRPr/>
          </a:p>
          <a:p>
            <a:pPr indent="-407987" lvl="1" marL="10604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Remove process from memory, store on disk, bring back in from disk to continue execution: </a:t>
            </a:r>
            <a:r>
              <a:rPr b="1" i="0" lang="en-US" sz="1800" u="none" cap="none" strike="noStrike">
                <a:solidFill>
                  <a:srgbClr val="3366FF"/>
                </a:solidFill>
                <a:latin typeface="Helvetica Neue"/>
                <a:ea typeface="Helvetica Neue"/>
                <a:cs typeface="Helvetica Neue"/>
                <a:sym typeface="Helvetica Neue"/>
              </a:rPr>
              <a:t>swapping</a:t>
            </a:r>
            <a:endParaRPr/>
          </a:p>
          <a:p>
            <a:pPr indent="-386080" lvl="0" marL="488950" marR="0" rtl="0" algn="l">
              <a:lnSpc>
                <a:spcPct val="100000"/>
              </a:lnSpc>
              <a:spcBef>
                <a:spcPts val="630"/>
              </a:spcBef>
              <a:spcAft>
                <a:spcPts val="0"/>
              </a:spcAft>
              <a:buClr>
                <a:srgbClr val="993300"/>
              </a:buClr>
              <a:buSzPts val="162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
        <p:nvSpPr>
          <p:cNvPr id="247" name="Google Shape;247;p30"/>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248" name="Google Shape;248;p3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249" name="Google Shape;249;p3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ph type="title"/>
          </p:nvPr>
        </p:nvSpPr>
        <p:spPr>
          <a:xfrm>
            <a:off x="819150" y="182562"/>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Multitasking in Mobile Systems</a:t>
            </a:r>
            <a:endParaRPr/>
          </a:p>
        </p:txBody>
      </p:sp>
      <p:sp>
        <p:nvSpPr>
          <p:cNvPr id="255" name="Google Shape;255;p31"/>
          <p:cNvSpPr txBox="1"/>
          <p:nvPr>
            <p:ph idx="1" type="body"/>
          </p:nvPr>
        </p:nvSpPr>
        <p:spPr>
          <a:xfrm>
            <a:off x="838200" y="1122362"/>
            <a:ext cx="7359650" cy="44481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Some mobile systems (e.g., early version of iOS)  allow only one process to run, others suspended</a:t>
            </a: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Due to screen real estate, user interface limits iOS provides for a </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Single </a:t>
            </a:r>
            <a:r>
              <a:rPr b="1" i="0" lang="en-US" sz="1800" u="none">
                <a:solidFill>
                  <a:srgbClr val="3366FF"/>
                </a:solidFill>
                <a:latin typeface="Times New Roman"/>
                <a:ea typeface="Times New Roman"/>
                <a:cs typeface="Times New Roman"/>
                <a:sym typeface="Times New Roman"/>
              </a:rPr>
              <a:t>foreground</a:t>
            </a:r>
            <a:r>
              <a:rPr b="0" i="0" lang="en-US" sz="1800" u="none">
                <a:solidFill>
                  <a:schemeClr val="dk1"/>
                </a:solidFill>
                <a:latin typeface="Times New Roman"/>
                <a:ea typeface="Times New Roman"/>
                <a:cs typeface="Times New Roman"/>
                <a:sym typeface="Times New Roman"/>
              </a:rPr>
              <a:t> process- controlled via user interface</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Multiple </a:t>
            </a:r>
            <a:r>
              <a:rPr b="1" i="0" lang="en-US" sz="1800" u="none">
                <a:solidFill>
                  <a:srgbClr val="3366FF"/>
                </a:solidFill>
                <a:latin typeface="Times New Roman"/>
                <a:ea typeface="Times New Roman"/>
                <a:cs typeface="Times New Roman"/>
                <a:sym typeface="Times New Roman"/>
              </a:rPr>
              <a:t>background</a:t>
            </a:r>
            <a:r>
              <a:rPr b="0" i="0" lang="en-US" sz="1800" u="none">
                <a:solidFill>
                  <a:schemeClr val="dk1"/>
                </a:solidFill>
                <a:latin typeface="Times New Roman"/>
                <a:ea typeface="Times New Roman"/>
                <a:cs typeface="Times New Roman"/>
                <a:sym typeface="Times New Roman"/>
              </a:rPr>
              <a:t> processes– in memory, running, but not on the display, and with limits</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Limits include single, short task, receiving notification of events, specific long-running tasks like audio playback</a:t>
            </a: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Android runs foreground and background, with fewer limits</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Background process uses a </a:t>
            </a:r>
            <a:r>
              <a:rPr b="1" i="0" lang="en-US" sz="1800" u="none">
                <a:solidFill>
                  <a:srgbClr val="3366FF"/>
                </a:solidFill>
                <a:latin typeface="Times New Roman"/>
                <a:ea typeface="Times New Roman"/>
                <a:cs typeface="Times New Roman"/>
                <a:sym typeface="Times New Roman"/>
              </a:rPr>
              <a:t>service</a:t>
            </a:r>
            <a:r>
              <a:rPr b="0" i="0" lang="en-US" sz="1800" u="none">
                <a:solidFill>
                  <a:schemeClr val="dk1"/>
                </a:solidFill>
                <a:latin typeface="Times New Roman"/>
                <a:ea typeface="Times New Roman"/>
                <a:cs typeface="Times New Roman"/>
                <a:sym typeface="Times New Roman"/>
              </a:rPr>
              <a:t> to perform tasks</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Service can keep running even if background process is suspended</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Service has no user interface, small memory use</a:t>
            </a:r>
            <a:endParaRPr/>
          </a:p>
          <a:p>
            <a:pPr indent="-171450" lvl="1" marL="74295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Times New Roman"/>
              <a:ea typeface="Times New Roman"/>
              <a:cs typeface="Times New Roman"/>
              <a:sym typeface="Times New Roman"/>
            </a:endParaRPr>
          </a:p>
          <a:p>
            <a:pPr indent="-228600" lvl="0" marL="342900" rtl="0" algn="l">
              <a:spcBef>
                <a:spcPts val="360"/>
              </a:spcBef>
              <a:spcAft>
                <a:spcPts val="0"/>
              </a:spcAft>
              <a:buClr>
                <a:schemeClr val="dk1"/>
              </a:buClr>
              <a:buSzPts val="1800"/>
              <a:buNone/>
            </a:pPr>
            <a:r>
              <a:t/>
            </a:r>
            <a:endParaRPr b="0" i="0" sz="1800" u="none">
              <a:solidFill>
                <a:schemeClr val="dk1"/>
              </a:solidFill>
              <a:latin typeface="Times New Roman"/>
              <a:ea typeface="Times New Roman"/>
              <a:cs typeface="Times New Roman"/>
              <a:sym typeface="Times New Roman"/>
            </a:endParaRPr>
          </a:p>
        </p:txBody>
      </p:sp>
      <p:sp>
        <p:nvSpPr>
          <p:cNvPr id="256" name="Google Shape;256;p31"/>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257" name="Google Shape;257;p3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258" name="Google Shape;258;p3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2"/>
          <p:cNvSpPr txBox="1"/>
          <p:nvPr>
            <p:ph type="title"/>
          </p:nvPr>
        </p:nvSpPr>
        <p:spPr>
          <a:xfrm>
            <a:off x="457200" y="166687"/>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Context Switch</a:t>
            </a:r>
            <a:endParaRPr/>
          </a:p>
        </p:txBody>
      </p:sp>
      <p:sp>
        <p:nvSpPr>
          <p:cNvPr id="264" name="Google Shape;264;p32"/>
          <p:cNvSpPr txBox="1"/>
          <p:nvPr>
            <p:ph idx="1" type="body"/>
          </p:nvPr>
        </p:nvSpPr>
        <p:spPr>
          <a:xfrm>
            <a:off x="854075" y="1108075"/>
            <a:ext cx="7916862" cy="44481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When CPU switches to another process, the system must </a:t>
            </a:r>
            <a:r>
              <a:rPr b="1" i="0" lang="en-US" sz="2400" u="none">
                <a:solidFill>
                  <a:srgbClr val="3366FF"/>
                </a:solidFill>
                <a:latin typeface="Times New Roman"/>
                <a:ea typeface="Times New Roman"/>
                <a:cs typeface="Times New Roman"/>
                <a:sym typeface="Times New Roman"/>
              </a:rPr>
              <a:t>save the state </a:t>
            </a:r>
            <a:r>
              <a:rPr b="0" i="0" lang="en-US" sz="2400" u="none">
                <a:solidFill>
                  <a:schemeClr val="dk1"/>
                </a:solidFill>
                <a:latin typeface="Times New Roman"/>
                <a:ea typeface="Times New Roman"/>
                <a:cs typeface="Times New Roman"/>
                <a:sym typeface="Times New Roman"/>
              </a:rPr>
              <a:t>of the old process and load the </a:t>
            </a:r>
            <a:r>
              <a:rPr b="1" i="0" lang="en-US" sz="2400" u="none">
                <a:solidFill>
                  <a:srgbClr val="3366FF"/>
                </a:solidFill>
                <a:latin typeface="Times New Roman"/>
                <a:ea typeface="Times New Roman"/>
                <a:cs typeface="Times New Roman"/>
                <a:sym typeface="Times New Roman"/>
              </a:rPr>
              <a:t>saved state </a:t>
            </a:r>
            <a:r>
              <a:rPr b="0" i="0" lang="en-US" sz="2400" u="none">
                <a:solidFill>
                  <a:schemeClr val="dk1"/>
                </a:solidFill>
                <a:latin typeface="Times New Roman"/>
                <a:ea typeface="Times New Roman"/>
                <a:cs typeface="Times New Roman"/>
                <a:sym typeface="Times New Roman"/>
              </a:rPr>
              <a:t>for the new process via a </a:t>
            </a:r>
            <a:r>
              <a:rPr b="1" i="0" lang="en-US" sz="2400" u="none">
                <a:solidFill>
                  <a:srgbClr val="3366FF"/>
                </a:solidFill>
                <a:latin typeface="Times New Roman"/>
                <a:ea typeface="Times New Roman"/>
                <a:cs typeface="Times New Roman"/>
                <a:sym typeface="Times New Roman"/>
              </a:rPr>
              <a:t>context switch</a:t>
            </a:r>
            <a:endParaRPr b="0" i="0" sz="24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rgbClr val="3366FF"/>
              </a:buClr>
              <a:buSzPts val="2400"/>
              <a:buFont typeface="Arial"/>
              <a:buChar char="•"/>
            </a:pPr>
            <a:r>
              <a:rPr b="1" i="0" lang="en-US" sz="2400" u="none">
                <a:solidFill>
                  <a:srgbClr val="3366FF"/>
                </a:solidFill>
                <a:latin typeface="Times New Roman"/>
                <a:ea typeface="Times New Roman"/>
                <a:cs typeface="Times New Roman"/>
                <a:sym typeface="Times New Roman"/>
              </a:rPr>
              <a:t>Context </a:t>
            </a:r>
            <a:r>
              <a:rPr b="0" i="0" lang="en-US" sz="2400" u="none">
                <a:solidFill>
                  <a:schemeClr val="dk1"/>
                </a:solidFill>
                <a:latin typeface="Times New Roman"/>
                <a:ea typeface="Times New Roman"/>
                <a:cs typeface="Times New Roman"/>
                <a:sym typeface="Times New Roman"/>
              </a:rPr>
              <a:t>of a process represented in the PCB</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Context-switch time is overhead; the system does no useful work while switching</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The more complex the OS and the PCB 🡺 the longer the context switch</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Time dependent on hardware support</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Some hardware provides multiple sets of registers per CPU 🡺 multiple contexts loaded at once</a:t>
            </a:r>
            <a:endParaRPr/>
          </a:p>
        </p:txBody>
      </p:sp>
      <p:sp>
        <p:nvSpPr>
          <p:cNvPr id="265" name="Google Shape;265;p32"/>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266" name="Google Shape;266;p3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267" name="Google Shape;267;p3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1644650" y="182562"/>
            <a:ext cx="6380162"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Processes</a:t>
            </a:r>
            <a:endParaRPr/>
          </a:p>
        </p:txBody>
      </p:sp>
      <p:sp>
        <p:nvSpPr>
          <p:cNvPr id="107" name="Google Shape;107;p15"/>
          <p:cNvSpPr txBox="1"/>
          <p:nvPr>
            <p:ph idx="1" type="body"/>
          </p:nvPr>
        </p:nvSpPr>
        <p:spPr>
          <a:xfrm>
            <a:off x="806450" y="1120775"/>
            <a:ext cx="7370762" cy="38227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Process Concept</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Process Scheduling</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Operations on Processes</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Interprocess Communication</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Examples of IPC Systems</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Communication in Client-Server Systems</a:t>
            </a:r>
            <a:endParaRPr/>
          </a:p>
        </p:txBody>
      </p:sp>
      <p:sp>
        <p:nvSpPr>
          <p:cNvPr id="108" name="Google Shape;108;p15"/>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cap="none" strike="noStrike">
                <a:solidFill>
                  <a:srgbClr val="898989"/>
                </a:solidFill>
                <a:latin typeface="Times New Roman"/>
                <a:ea typeface="Times New Roman"/>
                <a:cs typeface="Times New Roman"/>
                <a:sym typeface="Times New Roman"/>
              </a:rPr>
              <a:t>*</a:t>
            </a:r>
            <a:endParaRPr/>
          </a:p>
        </p:txBody>
      </p:sp>
      <p:sp>
        <p:nvSpPr>
          <p:cNvPr id="109" name="Google Shape;109;p1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cap="none" strike="noStrike">
                <a:solidFill>
                  <a:srgbClr val="898989"/>
                </a:solidFill>
                <a:latin typeface="Sigmar One"/>
                <a:ea typeface="Sigmar One"/>
                <a:cs typeface="Sigmar One"/>
                <a:sym typeface="Sigmar One"/>
              </a:rPr>
              <a:t>‹#›</a:t>
            </a:fld>
            <a:endParaRPr/>
          </a:p>
        </p:txBody>
      </p:sp>
      <p:sp>
        <p:nvSpPr>
          <p:cNvPr id="110" name="Google Shape;110;p15"/>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cap="none" strike="noStrik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3"/>
          <p:cNvSpPr txBox="1"/>
          <p:nvPr>
            <p:ph type="title"/>
          </p:nvPr>
        </p:nvSpPr>
        <p:spPr>
          <a:xfrm>
            <a:off x="457200" y="198437"/>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Operations on Processes</a:t>
            </a:r>
            <a:endParaRPr/>
          </a:p>
        </p:txBody>
      </p:sp>
      <p:sp>
        <p:nvSpPr>
          <p:cNvPr id="273" name="Google Shape;273;p33"/>
          <p:cNvSpPr txBox="1"/>
          <p:nvPr>
            <p:ph idx="1" type="body"/>
          </p:nvPr>
        </p:nvSpPr>
        <p:spPr>
          <a:xfrm>
            <a:off x="806450" y="1233487"/>
            <a:ext cx="7480300" cy="44481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System must provide mechanisms for:</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 process creation,</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 process termination, </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 and so on as detailed next</a:t>
            </a:r>
            <a:endParaRPr/>
          </a:p>
        </p:txBody>
      </p:sp>
      <p:sp>
        <p:nvSpPr>
          <p:cNvPr id="274" name="Google Shape;274;p33"/>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275" name="Google Shape;275;p3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276" name="Google Shape;276;p3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4"/>
          <p:cNvSpPr txBox="1"/>
          <p:nvPr>
            <p:ph type="title"/>
          </p:nvPr>
        </p:nvSpPr>
        <p:spPr>
          <a:xfrm>
            <a:off x="457200" y="198437"/>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Process Creation</a:t>
            </a:r>
            <a:endParaRPr/>
          </a:p>
        </p:txBody>
      </p:sp>
      <p:sp>
        <p:nvSpPr>
          <p:cNvPr id="282" name="Google Shape;282;p34"/>
          <p:cNvSpPr txBox="1"/>
          <p:nvPr>
            <p:ph idx="1" type="body"/>
          </p:nvPr>
        </p:nvSpPr>
        <p:spPr>
          <a:xfrm>
            <a:off x="854075" y="1169987"/>
            <a:ext cx="6918325" cy="50768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3366FF"/>
              </a:buClr>
              <a:buSzPts val="2400"/>
              <a:buFont typeface="Arial"/>
              <a:buChar char="•"/>
            </a:pPr>
            <a:r>
              <a:rPr b="1" i="0" lang="en-US" sz="2400" u="none">
                <a:solidFill>
                  <a:srgbClr val="3366FF"/>
                </a:solidFill>
                <a:latin typeface="Times New Roman"/>
                <a:ea typeface="Times New Roman"/>
                <a:cs typeface="Times New Roman"/>
                <a:sym typeface="Times New Roman"/>
              </a:rPr>
              <a:t>Parent</a:t>
            </a:r>
            <a:r>
              <a:rPr b="1"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process create </a:t>
            </a:r>
            <a:r>
              <a:rPr b="1" i="0" lang="en-US" sz="2400" u="none">
                <a:solidFill>
                  <a:srgbClr val="3366FF"/>
                </a:solidFill>
                <a:latin typeface="Times New Roman"/>
                <a:ea typeface="Times New Roman"/>
                <a:cs typeface="Times New Roman"/>
                <a:sym typeface="Times New Roman"/>
              </a:rPr>
              <a:t>children</a:t>
            </a:r>
            <a:r>
              <a:rPr b="1"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processes, which, in turn create other processes, forming a </a:t>
            </a:r>
            <a:r>
              <a:rPr b="1" i="0" lang="en-US" sz="2400" u="none">
                <a:solidFill>
                  <a:srgbClr val="3366FF"/>
                </a:solidFill>
                <a:latin typeface="Times New Roman"/>
                <a:ea typeface="Times New Roman"/>
                <a:cs typeface="Times New Roman"/>
                <a:sym typeface="Times New Roman"/>
              </a:rPr>
              <a:t>tree</a:t>
            </a:r>
            <a:r>
              <a:rPr b="0" i="0" lang="en-US" sz="2400" u="none">
                <a:solidFill>
                  <a:schemeClr val="dk1"/>
                </a:solidFill>
                <a:latin typeface="Times New Roman"/>
                <a:ea typeface="Times New Roman"/>
                <a:cs typeface="Times New Roman"/>
                <a:sym typeface="Times New Roman"/>
              </a:rPr>
              <a:t> of processes</a:t>
            </a:r>
            <a:endParaRPr b="0" i="0" sz="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Generally, process identified and managed via a</a:t>
            </a:r>
            <a:r>
              <a:rPr b="1" i="0" lang="en-US" sz="2400" u="none">
                <a:solidFill>
                  <a:schemeClr val="dk1"/>
                </a:solidFill>
                <a:latin typeface="Times New Roman"/>
                <a:ea typeface="Times New Roman"/>
                <a:cs typeface="Times New Roman"/>
                <a:sym typeface="Times New Roman"/>
              </a:rPr>
              <a:t> </a:t>
            </a:r>
            <a:r>
              <a:rPr b="1" i="0" lang="en-US" sz="2400" u="none">
                <a:solidFill>
                  <a:srgbClr val="3366FF"/>
                </a:solidFill>
                <a:latin typeface="Times New Roman"/>
                <a:ea typeface="Times New Roman"/>
                <a:cs typeface="Times New Roman"/>
                <a:sym typeface="Times New Roman"/>
              </a:rPr>
              <a:t>process identifier </a:t>
            </a:r>
            <a:r>
              <a:rPr b="0" i="0" lang="en-US" sz="2400" u="none">
                <a:solidFill>
                  <a:schemeClr val="dk1"/>
                </a:solidFill>
                <a:latin typeface="Times New Roman"/>
                <a:ea typeface="Times New Roman"/>
                <a:cs typeface="Times New Roman"/>
                <a:sym typeface="Times New Roman"/>
              </a:rPr>
              <a:t>(</a:t>
            </a:r>
            <a:r>
              <a:rPr b="1" i="0" lang="en-US" sz="2400" u="none">
                <a:solidFill>
                  <a:srgbClr val="3366FF"/>
                </a:solidFill>
                <a:latin typeface="Times New Roman"/>
                <a:ea typeface="Times New Roman"/>
                <a:cs typeface="Times New Roman"/>
                <a:sym typeface="Times New Roman"/>
              </a:rPr>
              <a:t>pid</a:t>
            </a:r>
            <a:r>
              <a:rPr b="0" i="0" lang="en-US" sz="2400" u="none">
                <a:solidFill>
                  <a:schemeClr val="dk1"/>
                </a:solidFill>
                <a:latin typeface="Times New Roman"/>
                <a:ea typeface="Times New Roman"/>
                <a:cs typeface="Times New Roman"/>
                <a:sym typeface="Times New Roman"/>
              </a:rPr>
              <a:t>)</a:t>
            </a:r>
            <a:endParaRPr b="0" i="0" sz="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Resource sharing options</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Parent and children share all resources</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Children share subset of parent’s resources</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Parent and child share no resources</a:t>
            </a:r>
            <a:endParaRPr b="0" i="0" sz="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Execution options</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Parent and children execute concurrently</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Parent waits until children terminate</a:t>
            </a:r>
            <a:endParaRPr/>
          </a:p>
          <a:p>
            <a:pPr indent="-190500" lvl="0" marL="342900" rtl="0" algn="l">
              <a:spcBef>
                <a:spcPts val="480"/>
              </a:spcBef>
              <a:spcAft>
                <a:spcPts val="0"/>
              </a:spcAft>
              <a:buClr>
                <a:schemeClr val="dk1"/>
              </a:buClr>
              <a:buSzPts val="2400"/>
              <a:buNone/>
            </a:pPr>
            <a:r>
              <a:t/>
            </a:r>
            <a:endParaRPr b="0" i="0" sz="2400" u="none">
              <a:solidFill>
                <a:schemeClr val="dk1"/>
              </a:solidFill>
              <a:latin typeface="Times New Roman"/>
              <a:ea typeface="Times New Roman"/>
              <a:cs typeface="Times New Roman"/>
              <a:sym typeface="Times New Roman"/>
            </a:endParaRPr>
          </a:p>
        </p:txBody>
      </p:sp>
      <p:sp>
        <p:nvSpPr>
          <p:cNvPr id="283" name="Google Shape;283;p34"/>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284" name="Google Shape;284;p3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285" name="Google Shape;285;p3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5"/>
          <p:cNvSpPr txBox="1"/>
          <p:nvPr>
            <p:ph type="title"/>
          </p:nvPr>
        </p:nvSpPr>
        <p:spPr>
          <a:xfrm>
            <a:off x="1042987" y="277812"/>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b="0" i="0" lang="en-US" sz="4000" u="none">
                <a:solidFill>
                  <a:schemeClr val="dk1"/>
                </a:solidFill>
                <a:latin typeface="Times New Roman"/>
                <a:ea typeface="Times New Roman"/>
                <a:cs typeface="Times New Roman"/>
                <a:sym typeface="Times New Roman"/>
              </a:rPr>
              <a:t>A Tree of Processes in Linux</a:t>
            </a:r>
            <a:endParaRPr/>
          </a:p>
        </p:txBody>
      </p:sp>
      <p:pic>
        <p:nvPicPr>
          <p:cNvPr descr="3_08.pdf" id="291" name="Google Shape;291;p35"/>
          <p:cNvPicPr preferRelativeResize="0"/>
          <p:nvPr/>
        </p:nvPicPr>
        <p:blipFill rotWithShape="1">
          <a:blip r:embed="rId3">
            <a:alphaModFix/>
          </a:blip>
          <a:srcRect b="0" l="0" r="0" t="0"/>
          <a:stretch/>
        </p:blipFill>
        <p:spPr>
          <a:xfrm>
            <a:off x="1182687" y="1352550"/>
            <a:ext cx="7061200" cy="3741737"/>
          </a:xfrm>
          <a:prstGeom prst="rect">
            <a:avLst/>
          </a:prstGeom>
          <a:noFill/>
          <a:ln>
            <a:noFill/>
          </a:ln>
        </p:spPr>
      </p:pic>
      <p:sp>
        <p:nvSpPr>
          <p:cNvPr id="292" name="Google Shape;292;p35"/>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293" name="Google Shape;293;p3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294" name="Google Shape;294;p35"/>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6"/>
          <p:cNvSpPr txBox="1"/>
          <p:nvPr>
            <p:ph type="title"/>
          </p:nvPr>
        </p:nvSpPr>
        <p:spPr>
          <a:xfrm>
            <a:off x="1069975" y="152400"/>
            <a:ext cx="7616825"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Process Creation (Cont.)</a:t>
            </a:r>
            <a:endParaRPr/>
          </a:p>
        </p:txBody>
      </p:sp>
      <p:sp>
        <p:nvSpPr>
          <p:cNvPr id="300" name="Google Shape;300;p36"/>
          <p:cNvSpPr txBox="1"/>
          <p:nvPr>
            <p:ph idx="1" type="body"/>
          </p:nvPr>
        </p:nvSpPr>
        <p:spPr>
          <a:xfrm>
            <a:off x="869950" y="1060450"/>
            <a:ext cx="7154862"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Address space</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Child duplicate of parent</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Child has a program loaded into it</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UNIX examples</a:t>
            </a:r>
            <a:endParaRPr/>
          </a:p>
          <a:p>
            <a:pPr indent="-285750" lvl="1" marL="742950" rtl="0" algn="l">
              <a:lnSpc>
                <a:spcPct val="100000"/>
              </a:lnSpc>
              <a:spcBef>
                <a:spcPts val="480"/>
              </a:spcBef>
              <a:spcAft>
                <a:spcPts val="0"/>
              </a:spcAft>
              <a:buClr>
                <a:srgbClr val="000000"/>
              </a:buClr>
              <a:buSzPts val="2400"/>
              <a:buFont typeface="Arial"/>
              <a:buChar char="–"/>
            </a:pPr>
            <a:r>
              <a:rPr b="1" i="0" lang="en-US" sz="2400" u="none">
                <a:solidFill>
                  <a:srgbClr val="000000"/>
                </a:solidFill>
                <a:latin typeface="Courier New"/>
                <a:ea typeface="Courier New"/>
                <a:cs typeface="Courier New"/>
                <a:sym typeface="Courier New"/>
              </a:rPr>
              <a:t>fork()</a:t>
            </a:r>
            <a:r>
              <a:rPr b="0" i="0" lang="en-US" sz="2400" u="none">
                <a:solidFill>
                  <a:srgbClr val="000000"/>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system call creates new process</a:t>
            </a:r>
            <a:endParaRPr/>
          </a:p>
          <a:p>
            <a:pPr indent="-285750" lvl="1" marL="742950" rtl="0" algn="l">
              <a:lnSpc>
                <a:spcPct val="100000"/>
              </a:lnSpc>
              <a:spcBef>
                <a:spcPts val="480"/>
              </a:spcBef>
              <a:spcAft>
                <a:spcPts val="0"/>
              </a:spcAft>
              <a:buClr>
                <a:srgbClr val="000000"/>
              </a:buClr>
              <a:buSzPts val="2400"/>
              <a:buFont typeface="Arial"/>
              <a:buChar char="–"/>
            </a:pPr>
            <a:r>
              <a:rPr b="1" i="0" lang="en-US" sz="2400" u="none">
                <a:solidFill>
                  <a:srgbClr val="000000"/>
                </a:solidFill>
                <a:latin typeface="Courier New"/>
                <a:ea typeface="Courier New"/>
                <a:cs typeface="Courier New"/>
                <a:sym typeface="Courier New"/>
              </a:rPr>
              <a:t>exec()</a:t>
            </a:r>
            <a:r>
              <a:rPr b="0" i="0" lang="en-US" sz="2400" u="none">
                <a:solidFill>
                  <a:schemeClr val="dk1"/>
                </a:solidFill>
                <a:latin typeface="Times New Roman"/>
                <a:ea typeface="Times New Roman"/>
                <a:cs typeface="Times New Roman"/>
                <a:sym typeface="Times New Roman"/>
              </a:rPr>
              <a:t> system call used after a </a:t>
            </a:r>
            <a:r>
              <a:rPr b="1" i="0" lang="en-US" sz="2400" u="none">
                <a:solidFill>
                  <a:srgbClr val="000000"/>
                </a:solidFill>
                <a:latin typeface="Courier New"/>
                <a:ea typeface="Courier New"/>
                <a:cs typeface="Courier New"/>
                <a:sym typeface="Courier New"/>
              </a:rPr>
              <a:t>fork()</a:t>
            </a:r>
            <a:r>
              <a:rPr b="0" i="0" lang="en-US" sz="2400" u="none">
                <a:solidFill>
                  <a:schemeClr val="dk1"/>
                </a:solidFill>
                <a:latin typeface="Times New Roman"/>
                <a:ea typeface="Times New Roman"/>
                <a:cs typeface="Times New Roman"/>
                <a:sym typeface="Times New Roman"/>
              </a:rPr>
              <a:t> to replace the process’ memory space with a new program</a:t>
            </a:r>
            <a:endParaRPr/>
          </a:p>
        </p:txBody>
      </p:sp>
      <p:pic>
        <p:nvPicPr>
          <p:cNvPr descr="3" id="301" name="Google Shape;301;p36"/>
          <p:cNvPicPr preferRelativeResize="0"/>
          <p:nvPr/>
        </p:nvPicPr>
        <p:blipFill rotWithShape="1">
          <a:blip r:embed="rId3">
            <a:alphaModFix/>
          </a:blip>
          <a:srcRect b="0" l="0" r="0" t="0"/>
          <a:stretch/>
        </p:blipFill>
        <p:spPr>
          <a:xfrm>
            <a:off x="1497012" y="3798887"/>
            <a:ext cx="6419850" cy="1616075"/>
          </a:xfrm>
          <a:prstGeom prst="rect">
            <a:avLst/>
          </a:prstGeom>
          <a:noFill/>
          <a:ln>
            <a:noFill/>
          </a:ln>
        </p:spPr>
      </p:pic>
      <p:sp>
        <p:nvSpPr>
          <p:cNvPr id="302" name="Google Shape;302;p36"/>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303" name="Google Shape;303;p3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304" name="Google Shape;304;p3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7"/>
          <p:cNvSpPr txBox="1"/>
          <p:nvPr>
            <p:ph type="title"/>
          </p:nvPr>
        </p:nvSpPr>
        <p:spPr>
          <a:xfrm>
            <a:off x="192087" y="204787"/>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C Program Forking Separate Process</a:t>
            </a:r>
            <a:endParaRPr/>
          </a:p>
        </p:txBody>
      </p:sp>
      <p:pic>
        <p:nvPicPr>
          <p:cNvPr descr="Screen Shot 2012-12-04 at 11.21.10 AM.png" id="310" name="Google Shape;310;p37"/>
          <p:cNvPicPr preferRelativeResize="0"/>
          <p:nvPr/>
        </p:nvPicPr>
        <p:blipFill rotWithShape="1">
          <a:blip r:embed="rId3">
            <a:alphaModFix/>
          </a:blip>
          <a:srcRect b="0" l="0" r="0" t="0"/>
          <a:stretch/>
        </p:blipFill>
        <p:spPr>
          <a:xfrm>
            <a:off x="1735137" y="969962"/>
            <a:ext cx="6038850" cy="5603875"/>
          </a:xfrm>
          <a:prstGeom prst="rect">
            <a:avLst/>
          </a:prstGeom>
          <a:noFill/>
          <a:ln>
            <a:noFill/>
          </a:ln>
        </p:spPr>
      </p:pic>
      <p:sp>
        <p:nvSpPr>
          <p:cNvPr id="311" name="Google Shape;311;p37"/>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312" name="Google Shape;312;p3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313" name="Google Shape;313;p3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8"/>
          <p:cNvSpPr txBox="1"/>
          <p:nvPr>
            <p:ph type="title"/>
          </p:nvPr>
        </p:nvSpPr>
        <p:spPr>
          <a:xfrm>
            <a:off x="398462" y="184150"/>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Creating a Separate Process via Windows API</a:t>
            </a:r>
            <a:endParaRPr/>
          </a:p>
        </p:txBody>
      </p:sp>
      <p:pic>
        <p:nvPicPr>
          <p:cNvPr descr="Screen Shot 2012-12-04 at 11.23.48 AM.png" id="319" name="Google Shape;319;p38"/>
          <p:cNvPicPr preferRelativeResize="0"/>
          <p:nvPr/>
        </p:nvPicPr>
        <p:blipFill rotWithShape="1">
          <a:blip r:embed="rId3">
            <a:alphaModFix/>
          </a:blip>
          <a:srcRect b="0" l="0" r="0" t="0"/>
          <a:stretch/>
        </p:blipFill>
        <p:spPr>
          <a:xfrm>
            <a:off x="2408237" y="963612"/>
            <a:ext cx="4365625" cy="5537200"/>
          </a:xfrm>
          <a:prstGeom prst="rect">
            <a:avLst/>
          </a:prstGeom>
          <a:noFill/>
          <a:ln>
            <a:noFill/>
          </a:ln>
        </p:spPr>
      </p:pic>
      <p:sp>
        <p:nvSpPr>
          <p:cNvPr id="320" name="Google Shape;320;p38"/>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321" name="Google Shape;321;p3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322" name="Google Shape;322;p3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9"/>
          <p:cNvSpPr txBox="1"/>
          <p:nvPr>
            <p:ph type="title"/>
          </p:nvPr>
        </p:nvSpPr>
        <p:spPr>
          <a:xfrm>
            <a:off x="457200" y="198437"/>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Process Termination</a:t>
            </a:r>
            <a:endParaRPr/>
          </a:p>
        </p:txBody>
      </p:sp>
      <p:sp>
        <p:nvSpPr>
          <p:cNvPr id="328" name="Google Shape;328;p39"/>
          <p:cNvSpPr txBox="1"/>
          <p:nvPr>
            <p:ph idx="1" type="body"/>
          </p:nvPr>
        </p:nvSpPr>
        <p:spPr>
          <a:xfrm>
            <a:off x="806450" y="1233487"/>
            <a:ext cx="8024812"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Process executes last statement and then asks the operating system to delete it using the </a:t>
            </a:r>
            <a:r>
              <a:rPr b="1" i="0" lang="en-US" sz="2000" u="none">
                <a:solidFill>
                  <a:srgbClr val="000000"/>
                </a:solidFill>
                <a:latin typeface="Courier New"/>
                <a:ea typeface="Courier New"/>
                <a:cs typeface="Courier New"/>
                <a:sym typeface="Courier New"/>
              </a:rPr>
              <a:t>exit()</a:t>
            </a:r>
            <a:r>
              <a:rPr b="0" i="0" lang="en-US" sz="2000" u="none">
                <a:solidFill>
                  <a:schemeClr val="dk1"/>
                </a:solidFill>
                <a:latin typeface="Times New Roman"/>
                <a:ea typeface="Times New Roman"/>
                <a:cs typeface="Times New Roman"/>
                <a:sym typeface="Times New Roman"/>
              </a:rPr>
              <a:t> system call.</a:t>
            </a:r>
            <a:endParaRPr b="0" i="0" sz="2000" u="none">
              <a:solidFill>
                <a:schemeClr val="dk1"/>
              </a:solidFill>
              <a:latin typeface="Times New Roman"/>
              <a:ea typeface="Times New Roman"/>
              <a:cs typeface="Times New Roman"/>
              <a:sym typeface="Times New Roman"/>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Returns  status data from child to parent (via </a:t>
            </a:r>
            <a:r>
              <a:rPr b="1" i="0" lang="en-US" sz="2000" u="none">
                <a:solidFill>
                  <a:srgbClr val="000000"/>
                </a:solidFill>
                <a:latin typeface="Courier New"/>
                <a:ea typeface="Courier New"/>
                <a:cs typeface="Courier New"/>
                <a:sym typeface="Courier New"/>
              </a:rPr>
              <a:t>wait()</a:t>
            </a:r>
            <a:r>
              <a:rPr b="0" i="0" lang="en-US" sz="2000" u="none">
                <a:solidFill>
                  <a:schemeClr val="dk1"/>
                </a:solidFill>
                <a:latin typeface="Times New Roman"/>
                <a:ea typeface="Times New Roman"/>
                <a:cs typeface="Times New Roman"/>
                <a:sym typeface="Times New Roman"/>
              </a:rPr>
              <a:t>)</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Process’ resources are deallocated by operating system</a:t>
            </a:r>
            <a:endParaRPr b="0" i="0" sz="20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Parent may terminate the execution of children processes  using the </a:t>
            </a:r>
            <a:r>
              <a:rPr b="1" i="0" lang="en-US" sz="2000" u="none">
                <a:solidFill>
                  <a:srgbClr val="000000"/>
                </a:solidFill>
                <a:latin typeface="Courier New"/>
                <a:ea typeface="Courier New"/>
                <a:cs typeface="Courier New"/>
                <a:sym typeface="Courier New"/>
              </a:rPr>
              <a:t>abort()</a:t>
            </a:r>
            <a:r>
              <a:rPr b="0" i="0" lang="en-US" sz="2000" u="none">
                <a:solidFill>
                  <a:schemeClr val="dk1"/>
                </a:solidFill>
                <a:latin typeface="Times New Roman"/>
                <a:ea typeface="Times New Roman"/>
                <a:cs typeface="Times New Roman"/>
                <a:sym typeface="Times New Roman"/>
              </a:rPr>
              <a:t> system call.  Some reasons for doing so:</a:t>
            </a:r>
            <a:endParaRPr b="0" i="0" sz="2000" u="none">
              <a:solidFill>
                <a:schemeClr val="dk1"/>
              </a:solidFill>
              <a:latin typeface="Times New Roman"/>
              <a:ea typeface="Times New Roman"/>
              <a:cs typeface="Times New Roman"/>
              <a:sym typeface="Times New Roman"/>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Child has exceeded allocated resources</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Task assigned to child is no longer required</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The parent is exiting and the operating systems does not allow  a child to continue if its parent terminates</a:t>
            </a:r>
            <a:endParaRPr/>
          </a:p>
        </p:txBody>
      </p:sp>
      <p:sp>
        <p:nvSpPr>
          <p:cNvPr id="329" name="Google Shape;329;p39"/>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330" name="Google Shape;330;p3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331" name="Google Shape;331;p39"/>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0"/>
          <p:cNvSpPr txBox="1"/>
          <p:nvPr>
            <p:ph type="title"/>
          </p:nvPr>
        </p:nvSpPr>
        <p:spPr>
          <a:xfrm>
            <a:off x="457200" y="182562"/>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Process Termination</a:t>
            </a:r>
            <a:endParaRPr/>
          </a:p>
        </p:txBody>
      </p:sp>
      <p:sp>
        <p:nvSpPr>
          <p:cNvPr id="337" name="Google Shape;337;p40"/>
          <p:cNvSpPr txBox="1"/>
          <p:nvPr>
            <p:ph idx="1" type="body"/>
          </p:nvPr>
        </p:nvSpPr>
        <p:spPr>
          <a:xfrm>
            <a:off x="338137" y="1042987"/>
            <a:ext cx="8645525" cy="4530725"/>
          </a:xfrm>
          <a:prstGeom prst="rect">
            <a:avLst/>
          </a:prstGeom>
          <a:noFill/>
          <a:ln>
            <a:noFill/>
          </a:ln>
        </p:spPr>
        <p:txBody>
          <a:bodyPr anchorCtr="0" anchor="t" bIns="45700" lIns="91425" spcFirstLastPara="1" rIns="91425" wrap="square" tIns="45700">
            <a:noAutofit/>
          </a:bodyPr>
          <a:lstStyle/>
          <a:p>
            <a:pPr indent="-158750" lvl="1" marL="74295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Some operating systems do not allow child to exists if its parent has terminated.  If a process terminates, then all its children must also be terminated.</a:t>
            </a:r>
            <a:endParaRPr/>
          </a:p>
          <a:p>
            <a:pPr indent="-285750" lvl="1" marL="742950" rtl="0" algn="l">
              <a:lnSpc>
                <a:spcPct val="100000"/>
              </a:lnSpc>
              <a:spcBef>
                <a:spcPts val="400"/>
              </a:spcBef>
              <a:spcAft>
                <a:spcPts val="0"/>
              </a:spcAft>
              <a:buClr>
                <a:schemeClr val="dk1"/>
              </a:buClr>
              <a:buSzPts val="2000"/>
              <a:buFont typeface="Arial"/>
              <a:buChar char="–"/>
            </a:pPr>
            <a:r>
              <a:rPr b="1" i="0" lang="en-US" sz="2000" u="none">
                <a:solidFill>
                  <a:schemeClr val="dk1"/>
                </a:solidFill>
                <a:latin typeface="Times New Roman"/>
                <a:ea typeface="Times New Roman"/>
                <a:cs typeface="Times New Roman"/>
                <a:sym typeface="Times New Roman"/>
              </a:rPr>
              <a:t>cascading termination.  </a:t>
            </a:r>
            <a:r>
              <a:rPr b="0" i="0" lang="en-US" sz="2000" u="none">
                <a:solidFill>
                  <a:schemeClr val="dk1"/>
                </a:solidFill>
                <a:latin typeface="Times New Roman"/>
                <a:ea typeface="Times New Roman"/>
                <a:cs typeface="Times New Roman"/>
                <a:sym typeface="Times New Roman"/>
              </a:rPr>
              <a:t>All children, grandchildren, etc.  are  terminated.</a:t>
            </a:r>
            <a:endParaRPr b="1" i="0" sz="2000" u="none">
              <a:solidFill>
                <a:schemeClr val="dk1"/>
              </a:solidFill>
              <a:latin typeface="Times New Roman"/>
              <a:ea typeface="Times New Roman"/>
              <a:cs typeface="Times New Roman"/>
              <a:sym typeface="Times New Roman"/>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The termination is initiated by the operating system.</a:t>
            </a:r>
            <a:endParaRPr b="1" i="0" sz="20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The parent process may wait for termination of a child process by using the </a:t>
            </a:r>
            <a:r>
              <a:rPr b="1" i="0" lang="en-US" sz="2000" u="none">
                <a:solidFill>
                  <a:srgbClr val="000000"/>
                </a:solidFill>
                <a:latin typeface="Courier New"/>
                <a:ea typeface="Courier New"/>
                <a:cs typeface="Courier New"/>
                <a:sym typeface="Courier New"/>
              </a:rPr>
              <a:t>wait()</a:t>
            </a:r>
            <a:r>
              <a:rPr b="0" i="0" lang="en-US" sz="2000" u="none">
                <a:solidFill>
                  <a:schemeClr val="dk1"/>
                </a:solidFill>
                <a:latin typeface="Times New Roman"/>
                <a:ea typeface="Times New Roman"/>
                <a:cs typeface="Times New Roman"/>
                <a:sym typeface="Times New Roman"/>
              </a:rPr>
              <a:t>system call</a:t>
            </a:r>
            <a:r>
              <a:rPr b="1" i="0" lang="en-US" sz="2000" u="none">
                <a:solidFill>
                  <a:srgbClr val="000000"/>
                </a:solidFill>
                <a:latin typeface="Courier New"/>
                <a:ea typeface="Courier New"/>
                <a:cs typeface="Courier New"/>
                <a:sym typeface="Courier New"/>
              </a:rPr>
              <a:t>. </a:t>
            </a:r>
            <a:r>
              <a:rPr b="0" i="0" lang="en-US" sz="2000" u="none">
                <a:solidFill>
                  <a:schemeClr val="dk1"/>
                </a:solidFill>
                <a:latin typeface="Times New Roman"/>
                <a:ea typeface="Times New Roman"/>
                <a:cs typeface="Times New Roman"/>
                <a:sym typeface="Times New Roman"/>
              </a:rPr>
              <a:t>The call returns status information and the pid of the terminated process</a:t>
            </a:r>
            <a:endParaRPr b="1" i="0" sz="2000" u="none">
              <a:solidFill>
                <a:srgbClr val="000000"/>
              </a:solidFill>
              <a:latin typeface="Courier New"/>
              <a:ea typeface="Courier New"/>
              <a:cs typeface="Courier New"/>
              <a:sym typeface="Courier New"/>
            </a:endParaRPr>
          </a:p>
          <a:p>
            <a:pPr indent="-342900" lvl="0" marL="342900" rtl="0" algn="l">
              <a:lnSpc>
                <a:spcPct val="100000"/>
              </a:lnSpc>
              <a:spcBef>
                <a:spcPts val="400"/>
              </a:spcBef>
              <a:spcAft>
                <a:spcPts val="0"/>
              </a:spcAft>
              <a:buClr>
                <a:srgbClr val="000000"/>
              </a:buClr>
              <a:buSzPts val="2000"/>
              <a:buNone/>
            </a:pPr>
            <a:r>
              <a:rPr b="1" i="0" lang="en-US" sz="2000" u="none">
                <a:solidFill>
                  <a:srgbClr val="000000"/>
                </a:solidFill>
                <a:latin typeface="Courier New"/>
                <a:ea typeface="Courier New"/>
                <a:cs typeface="Courier New"/>
                <a:sym typeface="Courier New"/>
              </a:rPr>
              <a:t>      pid = wait(&amp;status); </a:t>
            </a:r>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If no parent waiting (did not invoke </a:t>
            </a:r>
            <a:r>
              <a:rPr b="1" i="0" lang="en-US" sz="2000" u="none">
                <a:solidFill>
                  <a:srgbClr val="000000"/>
                </a:solidFill>
                <a:latin typeface="Courier New"/>
                <a:ea typeface="Courier New"/>
                <a:cs typeface="Courier New"/>
                <a:sym typeface="Courier New"/>
              </a:rPr>
              <a:t>wait()</a:t>
            </a:r>
            <a:r>
              <a:rPr b="0" i="0" lang="en-US" sz="2000" u="none">
                <a:solidFill>
                  <a:schemeClr val="dk1"/>
                </a:solidFill>
                <a:latin typeface="Times New Roman"/>
                <a:ea typeface="Times New Roman"/>
                <a:cs typeface="Times New Roman"/>
                <a:sym typeface="Times New Roman"/>
              </a:rPr>
              <a:t>) process is a </a:t>
            </a:r>
            <a:r>
              <a:rPr b="1" i="0" lang="en-US" sz="2000" u="none">
                <a:solidFill>
                  <a:srgbClr val="3366FF"/>
                </a:solidFill>
                <a:latin typeface="Times New Roman"/>
                <a:ea typeface="Times New Roman"/>
                <a:cs typeface="Times New Roman"/>
                <a:sym typeface="Times New Roman"/>
              </a:rPr>
              <a:t>zombie</a:t>
            </a:r>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If parent terminated without invoking</a:t>
            </a:r>
            <a:r>
              <a:rPr b="1" i="0" lang="en-US" sz="2000" u="none">
                <a:solidFill>
                  <a:srgbClr val="000000"/>
                </a:solidFill>
                <a:latin typeface="Courier New"/>
                <a:ea typeface="Courier New"/>
                <a:cs typeface="Courier New"/>
                <a:sym typeface="Courier New"/>
              </a:rPr>
              <a:t> wait</a:t>
            </a:r>
            <a:r>
              <a:rPr b="0" i="0" lang="en-US" sz="2000" u="none">
                <a:solidFill>
                  <a:schemeClr val="dk1"/>
                </a:solidFill>
                <a:latin typeface="Times New Roman"/>
                <a:ea typeface="Times New Roman"/>
                <a:cs typeface="Times New Roman"/>
                <a:sym typeface="Times New Roman"/>
              </a:rPr>
              <a:t> , process is an </a:t>
            </a:r>
            <a:r>
              <a:rPr b="1" i="0" lang="en-US" sz="2000" u="none">
                <a:solidFill>
                  <a:srgbClr val="3366FF"/>
                </a:solidFill>
                <a:latin typeface="Times New Roman"/>
                <a:ea typeface="Times New Roman"/>
                <a:cs typeface="Times New Roman"/>
                <a:sym typeface="Times New Roman"/>
              </a:rPr>
              <a:t>orphan</a:t>
            </a:r>
            <a:endParaRPr/>
          </a:p>
        </p:txBody>
      </p:sp>
      <p:sp>
        <p:nvSpPr>
          <p:cNvPr id="338" name="Google Shape;338;p40"/>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339" name="Google Shape;339;p4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340" name="Google Shape;340;p4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1"/>
          <p:cNvSpPr txBox="1"/>
          <p:nvPr>
            <p:ph type="title"/>
          </p:nvPr>
        </p:nvSpPr>
        <p:spPr>
          <a:xfrm>
            <a:off x="852487" y="379412"/>
            <a:ext cx="7997825"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Multiprocess Architecture – Chrome Browser</a:t>
            </a:r>
            <a:endParaRPr/>
          </a:p>
        </p:txBody>
      </p:sp>
      <p:sp>
        <p:nvSpPr>
          <p:cNvPr id="346" name="Google Shape;346;p41"/>
          <p:cNvSpPr txBox="1"/>
          <p:nvPr>
            <p:ph idx="1" type="body"/>
          </p:nvPr>
        </p:nvSpPr>
        <p:spPr>
          <a:xfrm>
            <a:off x="431800" y="1233487"/>
            <a:ext cx="8551862"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Many web browsers ran as single process (some still do)</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If one web site causes trouble, entire browser can hang or crash</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Google Chrome Browser is multiprocess with 3 different types of processes: </a:t>
            </a:r>
            <a:endParaRPr/>
          </a:p>
          <a:p>
            <a:pPr indent="-285750" lvl="1" marL="742950" marR="0" rtl="0" algn="l">
              <a:lnSpc>
                <a:spcPct val="100000"/>
              </a:lnSpc>
              <a:spcBef>
                <a:spcPts val="400"/>
              </a:spcBef>
              <a:spcAft>
                <a:spcPts val="0"/>
              </a:spcAft>
              <a:buClr>
                <a:srgbClr val="3366FF"/>
              </a:buClr>
              <a:buSzPts val="2000"/>
              <a:buFont typeface="Arial"/>
              <a:buChar char="–"/>
            </a:pPr>
            <a:r>
              <a:rPr b="1" i="0" lang="en-US" sz="2000" u="none" cap="none" strike="noStrike">
                <a:solidFill>
                  <a:srgbClr val="3366FF"/>
                </a:solidFill>
                <a:latin typeface="Times New Roman"/>
                <a:ea typeface="Times New Roman"/>
                <a:cs typeface="Times New Roman"/>
                <a:sym typeface="Times New Roman"/>
              </a:rPr>
              <a:t>Browser</a:t>
            </a:r>
            <a:r>
              <a:rPr b="0" i="0" lang="en-US" sz="2000" u="none" cap="none" strike="noStrike">
                <a:solidFill>
                  <a:schemeClr val="dk1"/>
                </a:solidFill>
                <a:latin typeface="Times New Roman"/>
                <a:ea typeface="Times New Roman"/>
                <a:cs typeface="Times New Roman"/>
                <a:sym typeface="Times New Roman"/>
              </a:rPr>
              <a:t> process manages user interface, disk and network I/O</a:t>
            </a:r>
            <a:endParaRPr/>
          </a:p>
          <a:p>
            <a:pPr indent="-285750" lvl="1" marL="742950" marR="0" rtl="0" algn="l">
              <a:lnSpc>
                <a:spcPct val="100000"/>
              </a:lnSpc>
              <a:spcBef>
                <a:spcPts val="400"/>
              </a:spcBef>
              <a:spcAft>
                <a:spcPts val="0"/>
              </a:spcAft>
              <a:buClr>
                <a:srgbClr val="3366FF"/>
              </a:buClr>
              <a:buSzPts val="2000"/>
              <a:buFont typeface="Arial"/>
              <a:buChar char="–"/>
            </a:pPr>
            <a:r>
              <a:rPr b="1" i="0" lang="en-US" sz="2000" u="none" cap="none" strike="noStrike">
                <a:solidFill>
                  <a:srgbClr val="3366FF"/>
                </a:solidFill>
                <a:latin typeface="Times New Roman"/>
                <a:ea typeface="Times New Roman"/>
                <a:cs typeface="Times New Roman"/>
                <a:sym typeface="Times New Roman"/>
              </a:rPr>
              <a:t>Renderer</a:t>
            </a:r>
            <a:r>
              <a:rPr b="0" i="0" lang="en-US" sz="2000" u="none" cap="none" strike="noStrike">
                <a:solidFill>
                  <a:schemeClr val="dk1"/>
                </a:solidFill>
                <a:latin typeface="Times New Roman"/>
                <a:ea typeface="Times New Roman"/>
                <a:cs typeface="Times New Roman"/>
                <a:sym typeface="Times New Roman"/>
              </a:rPr>
              <a:t> process renders web pages, deals with HTML, Javascript. A new renderer created for each website opened</a:t>
            </a:r>
            <a:endParaRPr/>
          </a:p>
          <a:p>
            <a:pPr indent="-228600" lvl="2" marL="11430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Runs in </a:t>
            </a:r>
            <a:r>
              <a:rPr b="1" i="0" lang="en-US" sz="2000" u="none" cap="none" strike="noStrike">
                <a:solidFill>
                  <a:srgbClr val="3366FF"/>
                </a:solidFill>
                <a:latin typeface="Times New Roman"/>
                <a:ea typeface="Times New Roman"/>
                <a:cs typeface="Times New Roman"/>
                <a:sym typeface="Times New Roman"/>
              </a:rPr>
              <a:t>sandbox</a:t>
            </a:r>
            <a:r>
              <a:rPr b="0" i="0" lang="en-US" sz="2000" u="none" cap="none" strike="noStrike">
                <a:solidFill>
                  <a:schemeClr val="dk1"/>
                </a:solidFill>
                <a:latin typeface="Times New Roman"/>
                <a:ea typeface="Times New Roman"/>
                <a:cs typeface="Times New Roman"/>
                <a:sym typeface="Times New Roman"/>
              </a:rPr>
              <a:t> restricting disk and network I/O, minimizing effect of security exploits</a:t>
            </a:r>
            <a:endParaRPr/>
          </a:p>
          <a:p>
            <a:pPr indent="-285750" lvl="1" marL="742950" marR="0" rtl="0" algn="l">
              <a:lnSpc>
                <a:spcPct val="100000"/>
              </a:lnSpc>
              <a:spcBef>
                <a:spcPts val="400"/>
              </a:spcBef>
              <a:spcAft>
                <a:spcPts val="0"/>
              </a:spcAft>
              <a:buClr>
                <a:srgbClr val="3366FF"/>
              </a:buClr>
              <a:buSzPts val="2000"/>
              <a:buFont typeface="Arial"/>
              <a:buChar char="–"/>
            </a:pPr>
            <a:r>
              <a:rPr b="1" i="0" lang="en-US" sz="2000" u="none" cap="none" strike="noStrike">
                <a:solidFill>
                  <a:srgbClr val="3366FF"/>
                </a:solidFill>
                <a:latin typeface="Times New Roman"/>
                <a:ea typeface="Times New Roman"/>
                <a:cs typeface="Times New Roman"/>
                <a:sym typeface="Times New Roman"/>
              </a:rPr>
              <a:t>Plug-in </a:t>
            </a:r>
            <a:r>
              <a:rPr b="0" i="0" lang="en-US" sz="2000" u="none" cap="none" strike="noStrike">
                <a:solidFill>
                  <a:schemeClr val="dk1"/>
                </a:solidFill>
                <a:latin typeface="Times New Roman"/>
                <a:ea typeface="Times New Roman"/>
                <a:cs typeface="Times New Roman"/>
                <a:sym typeface="Times New Roman"/>
              </a:rPr>
              <a:t>process for each type of plug-in</a:t>
            </a:r>
            <a:endParaRPr/>
          </a:p>
          <a:p>
            <a:pPr indent="-158750" lvl="1" marL="74295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158750" lvl="1" marL="74295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pic>
        <p:nvPicPr>
          <p:cNvPr descr="in-3_2.pdf" id="347" name="Google Shape;347;p41"/>
          <p:cNvPicPr preferRelativeResize="0"/>
          <p:nvPr/>
        </p:nvPicPr>
        <p:blipFill rotWithShape="1">
          <a:blip r:embed="rId3">
            <a:alphaModFix/>
          </a:blip>
          <a:srcRect b="0" l="0" r="0" t="0"/>
          <a:stretch/>
        </p:blipFill>
        <p:spPr>
          <a:xfrm>
            <a:off x="1473200" y="4926012"/>
            <a:ext cx="6292850" cy="1141412"/>
          </a:xfrm>
          <a:prstGeom prst="rect">
            <a:avLst/>
          </a:prstGeom>
          <a:noFill/>
          <a:ln>
            <a:noFill/>
          </a:ln>
        </p:spPr>
      </p:pic>
      <p:sp>
        <p:nvSpPr>
          <p:cNvPr id="348" name="Google Shape;348;p41"/>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349" name="Google Shape;349;p4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350" name="Google Shape;350;p4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2"/>
          <p:cNvSpPr txBox="1"/>
          <p:nvPr>
            <p:ph type="title"/>
          </p:nvPr>
        </p:nvSpPr>
        <p:spPr>
          <a:xfrm>
            <a:off x="982662" y="168275"/>
            <a:ext cx="7704137"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Interprocess Communication</a:t>
            </a:r>
            <a:endParaRPr/>
          </a:p>
        </p:txBody>
      </p:sp>
      <p:sp>
        <p:nvSpPr>
          <p:cNvPr id="356" name="Google Shape;356;p42"/>
          <p:cNvSpPr txBox="1"/>
          <p:nvPr>
            <p:ph idx="1" type="body"/>
          </p:nvPr>
        </p:nvSpPr>
        <p:spPr>
          <a:xfrm>
            <a:off x="885825" y="1154112"/>
            <a:ext cx="7485062"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Processes within a system may be </a:t>
            </a:r>
            <a:r>
              <a:rPr b="1" i="1" lang="en-US" sz="2000" u="none">
                <a:solidFill>
                  <a:schemeClr val="dk1"/>
                </a:solidFill>
                <a:latin typeface="Times New Roman"/>
                <a:ea typeface="Times New Roman"/>
                <a:cs typeface="Times New Roman"/>
                <a:sym typeface="Times New Roman"/>
              </a:rPr>
              <a:t>independent</a:t>
            </a:r>
            <a:r>
              <a:rPr b="1" i="0" lang="en-US" sz="2000" u="none">
                <a:solidFill>
                  <a:schemeClr val="dk1"/>
                </a:solidFill>
                <a:latin typeface="Times New Roman"/>
                <a:ea typeface="Times New Roman"/>
                <a:cs typeface="Times New Roman"/>
                <a:sym typeface="Times New Roman"/>
              </a:rPr>
              <a:t> </a:t>
            </a:r>
            <a:r>
              <a:rPr b="0" i="0" lang="en-US" sz="2000" u="none">
                <a:solidFill>
                  <a:schemeClr val="dk1"/>
                </a:solidFill>
                <a:latin typeface="Times New Roman"/>
                <a:ea typeface="Times New Roman"/>
                <a:cs typeface="Times New Roman"/>
                <a:sym typeface="Times New Roman"/>
              </a:rPr>
              <a:t>or </a:t>
            </a:r>
            <a:r>
              <a:rPr b="1" i="1" lang="en-US" sz="2000" u="none">
                <a:solidFill>
                  <a:schemeClr val="dk1"/>
                </a:solidFill>
                <a:latin typeface="Times New Roman"/>
                <a:ea typeface="Times New Roman"/>
                <a:cs typeface="Times New Roman"/>
                <a:sym typeface="Times New Roman"/>
              </a:rPr>
              <a:t>cooperating</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Cooperating process can affect or be affected by other processes, including sharing data</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Reasons for cooperating processes: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Information sharing</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Computation speedup</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Modularity</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Convenience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Cooperating processes need </a:t>
            </a:r>
            <a:r>
              <a:rPr b="1" i="0" lang="en-US" sz="2000" u="none">
                <a:solidFill>
                  <a:srgbClr val="3366FF"/>
                </a:solidFill>
                <a:latin typeface="Times New Roman"/>
                <a:ea typeface="Times New Roman"/>
                <a:cs typeface="Times New Roman"/>
                <a:sym typeface="Times New Roman"/>
              </a:rPr>
              <a:t>interprocess communication </a:t>
            </a:r>
            <a:r>
              <a:rPr b="0" i="0" lang="en-US" sz="2000" u="none">
                <a:solidFill>
                  <a:schemeClr val="dk1"/>
                </a:solidFill>
                <a:latin typeface="Times New Roman"/>
                <a:ea typeface="Times New Roman"/>
                <a:cs typeface="Times New Roman"/>
                <a:sym typeface="Times New Roman"/>
              </a:rPr>
              <a:t>(</a:t>
            </a:r>
            <a:r>
              <a:rPr b="1" i="0" lang="en-US" sz="2000" u="none">
                <a:solidFill>
                  <a:srgbClr val="3366FF"/>
                </a:solidFill>
                <a:latin typeface="Times New Roman"/>
                <a:ea typeface="Times New Roman"/>
                <a:cs typeface="Times New Roman"/>
                <a:sym typeface="Times New Roman"/>
              </a:rPr>
              <a:t>IPC</a:t>
            </a:r>
            <a:r>
              <a:rPr b="0" i="0" lang="en-US" sz="2000" u="none">
                <a:solidFill>
                  <a:schemeClr val="dk1"/>
                </a:solidFill>
                <a:latin typeface="Times New Roman"/>
                <a:ea typeface="Times New Roman"/>
                <a:cs typeface="Times New Roman"/>
                <a:sym typeface="Times New Roman"/>
              </a:rPr>
              <a:t>)</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Two models of IPC</a:t>
            </a:r>
            <a:endParaRPr/>
          </a:p>
          <a:p>
            <a:pPr indent="-285750" lvl="1" marL="742950" marR="0" rtl="0" algn="l">
              <a:lnSpc>
                <a:spcPct val="100000"/>
              </a:lnSpc>
              <a:spcBef>
                <a:spcPts val="400"/>
              </a:spcBef>
              <a:spcAft>
                <a:spcPts val="0"/>
              </a:spcAft>
              <a:buClr>
                <a:srgbClr val="3366FF"/>
              </a:buClr>
              <a:buSzPts val="2000"/>
              <a:buFont typeface="Arial"/>
              <a:buChar char="–"/>
            </a:pPr>
            <a:r>
              <a:rPr b="1" i="0" lang="en-US" sz="2000" u="none" cap="none" strike="noStrike">
                <a:solidFill>
                  <a:srgbClr val="3366FF"/>
                </a:solidFill>
                <a:latin typeface="Times New Roman"/>
                <a:ea typeface="Times New Roman"/>
                <a:cs typeface="Times New Roman"/>
                <a:sym typeface="Times New Roman"/>
              </a:rPr>
              <a:t>Shared memory</a:t>
            </a:r>
            <a:endParaRPr/>
          </a:p>
          <a:p>
            <a:pPr indent="-285750" lvl="1" marL="742950" marR="0" rtl="0" algn="l">
              <a:lnSpc>
                <a:spcPct val="100000"/>
              </a:lnSpc>
              <a:spcBef>
                <a:spcPts val="400"/>
              </a:spcBef>
              <a:spcAft>
                <a:spcPts val="0"/>
              </a:spcAft>
              <a:buClr>
                <a:srgbClr val="3366FF"/>
              </a:buClr>
              <a:buSzPts val="2000"/>
              <a:buFont typeface="Arial"/>
              <a:buChar char="–"/>
            </a:pPr>
            <a:r>
              <a:rPr b="1" i="0" lang="en-US" sz="2000" u="none" cap="none" strike="noStrike">
                <a:solidFill>
                  <a:srgbClr val="3366FF"/>
                </a:solidFill>
                <a:latin typeface="Times New Roman"/>
                <a:ea typeface="Times New Roman"/>
                <a:cs typeface="Times New Roman"/>
                <a:sym typeface="Times New Roman"/>
              </a:rPr>
              <a:t>Message passing</a:t>
            </a:r>
            <a:endParaRPr/>
          </a:p>
          <a:p>
            <a:pPr indent="-215900" lvl="0" marL="342900" marR="0" rtl="0" algn="l">
              <a:spcBef>
                <a:spcPts val="400"/>
              </a:spcBef>
              <a:spcAft>
                <a:spcPts val="0"/>
              </a:spcAft>
              <a:buClr>
                <a:schemeClr val="dk1"/>
              </a:buClr>
              <a:buSzPts val="2000"/>
              <a:buFont typeface="Arial"/>
              <a:buNone/>
            </a:pPr>
            <a:r>
              <a:t/>
            </a:r>
            <a:endParaRPr b="1" i="0" sz="2000" u="none" cap="none" strike="noStrike">
              <a:solidFill>
                <a:srgbClr val="3366FF"/>
              </a:solidFill>
              <a:latin typeface="Times New Roman"/>
              <a:ea typeface="Times New Roman"/>
              <a:cs typeface="Times New Roman"/>
              <a:sym typeface="Times New Roman"/>
            </a:endParaRPr>
          </a:p>
        </p:txBody>
      </p:sp>
      <p:sp>
        <p:nvSpPr>
          <p:cNvPr id="357" name="Google Shape;357;p42"/>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358" name="Google Shape;358;p4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359" name="Google Shape;359;p4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457200" y="198437"/>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Objectives</a:t>
            </a:r>
            <a:endParaRPr/>
          </a:p>
        </p:txBody>
      </p:sp>
      <p:sp>
        <p:nvSpPr>
          <p:cNvPr id="116" name="Google Shape;116;p16"/>
          <p:cNvSpPr txBox="1"/>
          <p:nvPr>
            <p:ph idx="1" type="body"/>
          </p:nvPr>
        </p:nvSpPr>
        <p:spPr>
          <a:xfrm>
            <a:off x="838200" y="1138237"/>
            <a:ext cx="8018462"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To introduce the notion of a process -- a program in execution, which forms the basis of all computation</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To describe the various features of processes, including scheduling, creation and termination, and communication</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To explore interprocess communication using shared memory and message passing</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To describe communication in client-server systems</a:t>
            </a:r>
            <a:endParaRPr/>
          </a:p>
        </p:txBody>
      </p:sp>
      <p:sp>
        <p:nvSpPr>
          <p:cNvPr id="117" name="Google Shape;117;p16"/>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cap="none" strike="noStrike">
                <a:solidFill>
                  <a:srgbClr val="898989"/>
                </a:solidFill>
                <a:latin typeface="Times New Roman"/>
                <a:ea typeface="Times New Roman"/>
                <a:cs typeface="Times New Roman"/>
                <a:sym typeface="Times New Roman"/>
              </a:rPr>
              <a:t>*</a:t>
            </a:r>
            <a:endParaRPr/>
          </a:p>
        </p:txBody>
      </p:sp>
      <p:sp>
        <p:nvSpPr>
          <p:cNvPr id="118" name="Google Shape;118;p1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cap="none" strike="noStrike">
                <a:solidFill>
                  <a:srgbClr val="898989"/>
                </a:solidFill>
                <a:latin typeface="Sigmar One"/>
                <a:ea typeface="Sigmar One"/>
                <a:cs typeface="Sigmar One"/>
                <a:sym typeface="Sigmar One"/>
              </a:rPr>
              <a:t>‹#›</a:t>
            </a:fld>
            <a:endParaRPr/>
          </a:p>
        </p:txBody>
      </p:sp>
      <p:sp>
        <p:nvSpPr>
          <p:cNvPr id="119" name="Google Shape;119;p1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cap="none" strike="noStrik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3"/>
          <p:cNvSpPr txBox="1"/>
          <p:nvPr>
            <p:ph type="title"/>
          </p:nvPr>
        </p:nvSpPr>
        <p:spPr>
          <a:xfrm>
            <a:off x="457200" y="182562"/>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b="0" i="0" lang="en-US" sz="4000" u="none">
                <a:solidFill>
                  <a:schemeClr val="dk1"/>
                </a:solidFill>
                <a:latin typeface="Times New Roman"/>
                <a:ea typeface="Times New Roman"/>
                <a:cs typeface="Times New Roman"/>
                <a:sym typeface="Times New Roman"/>
              </a:rPr>
              <a:t>Communications Models </a:t>
            </a:r>
            <a:endParaRPr/>
          </a:p>
        </p:txBody>
      </p:sp>
      <p:pic>
        <p:nvPicPr>
          <p:cNvPr descr="3_12.pdf" id="365" name="Google Shape;365;p43"/>
          <p:cNvPicPr preferRelativeResize="0"/>
          <p:nvPr/>
        </p:nvPicPr>
        <p:blipFill rotWithShape="1">
          <a:blip r:embed="rId3">
            <a:alphaModFix/>
          </a:blip>
          <a:srcRect b="0" l="0" r="0" t="0"/>
          <a:stretch/>
        </p:blipFill>
        <p:spPr>
          <a:xfrm>
            <a:off x="1624012" y="1725612"/>
            <a:ext cx="6100762" cy="4324350"/>
          </a:xfrm>
          <a:prstGeom prst="rect">
            <a:avLst/>
          </a:prstGeom>
          <a:noFill/>
          <a:ln>
            <a:noFill/>
          </a:ln>
        </p:spPr>
      </p:pic>
      <p:sp>
        <p:nvSpPr>
          <p:cNvPr id="366" name="Google Shape;366;p43"/>
          <p:cNvSpPr txBox="1"/>
          <p:nvPr/>
        </p:nvSpPr>
        <p:spPr>
          <a:xfrm>
            <a:off x="969962" y="1143000"/>
            <a:ext cx="6372225"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a:t>
            </a:r>
            <a:r>
              <a:rPr b="0" i="0" lang="en-US" sz="1800" u="none">
                <a:solidFill>
                  <a:srgbClr val="000000"/>
                </a:solidFill>
                <a:latin typeface="Courier New"/>
                <a:ea typeface="Courier New"/>
                <a:cs typeface="Courier New"/>
                <a:sym typeface="Courier New"/>
              </a:rPr>
              <a:t>a) Message passing.  (b) shared memory. </a:t>
            </a:r>
            <a:r>
              <a:rPr b="0" i="0" lang="en-US" sz="1800" u="none">
                <a:solidFill>
                  <a:schemeClr val="dk1"/>
                </a:solidFill>
                <a:latin typeface="Verdana"/>
                <a:ea typeface="Verdana"/>
                <a:cs typeface="Verdana"/>
                <a:sym typeface="Verdana"/>
              </a:rPr>
              <a:t> </a:t>
            </a:r>
            <a:endParaRPr/>
          </a:p>
        </p:txBody>
      </p:sp>
      <p:sp>
        <p:nvSpPr>
          <p:cNvPr id="367" name="Google Shape;367;p43"/>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368" name="Google Shape;368;p4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369" name="Google Shape;369;p4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4"/>
          <p:cNvSpPr txBox="1"/>
          <p:nvPr>
            <p:ph type="title"/>
          </p:nvPr>
        </p:nvSpPr>
        <p:spPr>
          <a:xfrm>
            <a:off x="1060450" y="277812"/>
            <a:ext cx="762635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Cooperating Processes</a:t>
            </a:r>
            <a:endParaRPr/>
          </a:p>
        </p:txBody>
      </p:sp>
      <p:sp>
        <p:nvSpPr>
          <p:cNvPr id="375" name="Google Shape;375;p44"/>
          <p:cNvSpPr txBox="1"/>
          <p:nvPr>
            <p:ph idx="1" type="body"/>
          </p:nvPr>
        </p:nvSpPr>
        <p:spPr>
          <a:xfrm>
            <a:off x="806450" y="1233487"/>
            <a:ext cx="7529512"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1" i="1" lang="en-US" sz="2400" u="none">
                <a:solidFill>
                  <a:schemeClr val="dk1"/>
                </a:solidFill>
                <a:latin typeface="Times New Roman"/>
                <a:ea typeface="Times New Roman"/>
                <a:cs typeface="Times New Roman"/>
                <a:sym typeface="Times New Roman"/>
              </a:rPr>
              <a:t>Independent</a:t>
            </a:r>
            <a:r>
              <a:rPr b="0" i="0" lang="en-US" sz="2400" u="none">
                <a:solidFill>
                  <a:schemeClr val="dk1"/>
                </a:solidFill>
                <a:latin typeface="Times New Roman"/>
                <a:ea typeface="Times New Roman"/>
                <a:cs typeface="Times New Roman"/>
                <a:sym typeface="Times New Roman"/>
              </a:rPr>
              <a:t> process cannot affect or be affected by the execution of another process</a:t>
            </a:r>
            <a:endParaRPr/>
          </a:p>
          <a:p>
            <a:pPr indent="-342900" lvl="0" marL="342900" rtl="0" algn="l">
              <a:lnSpc>
                <a:spcPct val="100000"/>
              </a:lnSpc>
              <a:spcBef>
                <a:spcPts val="480"/>
              </a:spcBef>
              <a:spcAft>
                <a:spcPts val="0"/>
              </a:spcAft>
              <a:buClr>
                <a:srgbClr val="000000"/>
              </a:buClr>
              <a:buSzPts val="2400"/>
              <a:buFont typeface="Arial"/>
              <a:buChar char="•"/>
            </a:pPr>
            <a:r>
              <a:rPr b="1" i="1" lang="en-US" sz="2400" u="none">
                <a:solidFill>
                  <a:srgbClr val="000000"/>
                </a:solidFill>
                <a:latin typeface="Times New Roman"/>
                <a:ea typeface="Times New Roman"/>
                <a:cs typeface="Times New Roman"/>
                <a:sym typeface="Times New Roman"/>
              </a:rPr>
              <a:t>Cooperating</a:t>
            </a:r>
            <a:r>
              <a:rPr b="0" i="0" lang="en-US" sz="2400" u="none">
                <a:solidFill>
                  <a:schemeClr val="dk1"/>
                </a:solidFill>
                <a:latin typeface="Times New Roman"/>
                <a:ea typeface="Times New Roman"/>
                <a:cs typeface="Times New Roman"/>
                <a:sym typeface="Times New Roman"/>
              </a:rPr>
              <a:t> process can affect or be affected by the execution of another process</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Advantages of process cooperation</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Information sharing </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Computation speed-up</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Modularity</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Convenience</a:t>
            </a:r>
            <a:endParaRPr/>
          </a:p>
        </p:txBody>
      </p:sp>
      <p:sp>
        <p:nvSpPr>
          <p:cNvPr id="376" name="Google Shape;376;p44"/>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377" name="Google Shape;377;p4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378" name="Google Shape;378;p4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5"/>
          <p:cNvSpPr txBox="1"/>
          <p:nvPr>
            <p:ph type="title"/>
          </p:nvPr>
        </p:nvSpPr>
        <p:spPr>
          <a:xfrm>
            <a:off x="749300" y="247650"/>
            <a:ext cx="79375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Producer-Consumer Problem</a:t>
            </a:r>
            <a:endParaRPr/>
          </a:p>
        </p:txBody>
      </p:sp>
      <p:sp>
        <p:nvSpPr>
          <p:cNvPr id="384" name="Google Shape;384;p45"/>
          <p:cNvSpPr txBox="1"/>
          <p:nvPr>
            <p:ph idx="1" type="body"/>
          </p:nvPr>
        </p:nvSpPr>
        <p:spPr>
          <a:xfrm>
            <a:off x="842962" y="1185862"/>
            <a:ext cx="6667500" cy="44989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Paradigm for cooperating processes, </a:t>
            </a:r>
            <a:r>
              <a:rPr b="0" i="1" lang="en-US" sz="2400" u="none">
                <a:solidFill>
                  <a:schemeClr val="dk1"/>
                </a:solidFill>
                <a:latin typeface="Times New Roman"/>
                <a:ea typeface="Times New Roman"/>
                <a:cs typeface="Times New Roman"/>
                <a:sym typeface="Times New Roman"/>
              </a:rPr>
              <a:t>producer</a:t>
            </a:r>
            <a:r>
              <a:rPr b="0" i="0" lang="en-US" sz="2400" u="none">
                <a:solidFill>
                  <a:schemeClr val="dk1"/>
                </a:solidFill>
                <a:latin typeface="Times New Roman"/>
                <a:ea typeface="Times New Roman"/>
                <a:cs typeface="Times New Roman"/>
                <a:sym typeface="Times New Roman"/>
              </a:rPr>
              <a:t> process produces information that is consumed by a </a:t>
            </a:r>
            <a:r>
              <a:rPr b="0" i="1" lang="en-US" sz="2400" u="none">
                <a:solidFill>
                  <a:schemeClr val="dk1"/>
                </a:solidFill>
                <a:latin typeface="Times New Roman"/>
                <a:ea typeface="Times New Roman"/>
                <a:cs typeface="Times New Roman"/>
                <a:sym typeface="Times New Roman"/>
              </a:rPr>
              <a:t>consumer</a:t>
            </a:r>
            <a:r>
              <a:rPr b="0" i="0" lang="en-US" sz="2400" u="none">
                <a:solidFill>
                  <a:schemeClr val="dk1"/>
                </a:solidFill>
                <a:latin typeface="Times New Roman"/>
                <a:ea typeface="Times New Roman"/>
                <a:cs typeface="Times New Roman"/>
                <a:sym typeface="Times New Roman"/>
              </a:rPr>
              <a:t> process</a:t>
            </a:r>
            <a:endParaRPr/>
          </a:p>
          <a:p>
            <a:pPr indent="-285750" lvl="1" marL="742950" rtl="0" algn="l">
              <a:lnSpc>
                <a:spcPct val="100000"/>
              </a:lnSpc>
              <a:spcBef>
                <a:spcPts val="480"/>
              </a:spcBef>
              <a:spcAft>
                <a:spcPts val="0"/>
              </a:spcAft>
              <a:buClr>
                <a:srgbClr val="3366FF"/>
              </a:buClr>
              <a:buSzPts val="2400"/>
              <a:buFont typeface="Arial"/>
              <a:buChar char="–"/>
            </a:pPr>
            <a:r>
              <a:rPr b="1" i="0" lang="en-US" sz="2400" u="none">
                <a:solidFill>
                  <a:srgbClr val="3366FF"/>
                </a:solidFill>
                <a:latin typeface="Times New Roman"/>
                <a:ea typeface="Times New Roman"/>
                <a:cs typeface="Times New Roman"/>
                <a:sym typeface="Times New Roman"/>
              </a:rPr>
              <a:t>unbounded-buffer </a:t>
            </a:r>
            <a:r>
              <a:rPr b="0" i="0" lang="en-US" sz="2400" u="none">
                <a:solidFill>
                  <a:schemeClr val="dk1"/>
                </a:solidFill>
                <a:latin typeface="Times New Roman"/>
                <a:ea typeface="Times New Roman"/>
                <a:cs typeface="Times New Roman"/>
                <a:sym typeface="Times New Roman"/>
              </a:rPr>
              <a:t>places no practical limit on the size of the buffer</a:t>
            </a:r>
            <a:endParaRPr/>
          </a:p>
          <a:p>
            <a:pPr indent="-285750" lvl="1" marL="742950" rtl="0" algn="l">
              <a:lnSpc>
                <a:spcPct val="100000"/>
              </a:lnSpc>
              <a:spcBef>
                <a:spcPts val="480"/>
              </a:spcBef>
              <a:spcAft>
                <a:spcPts val="0"/>
              </a:spcAft>
              <a:buClr>
                <a:srgbClr val="3366FF"/>
              </a:buClr>
              <a:buSzPts val="2400"/>
              <a:buFont typeface="Arial"/>
              <a:buChar char="–"/>
            </a:pPr>
            <a:r>
              <a:rPr b="1" i="0" lang="en-US" sz="2400" u="none">
                <a:solidFill>
                  <a:srgbClr val="3366FF"/>
                </a:solidFill>
                <a:latin typeface="Times New Roman"/>
                <a:ea typeface="Times New Roman"/>
                <a:cs typeface="Times New Roman"/>
                <a:sym typeface="Times New Roman"/>
              </a:rPr>
              <a:t>bounded-buffer </a:t>
            </a:r>
            <a:r>
              <a:rPr b="0" i="0" lang="en-US" sz="2400" u="none">
                <a:solidFill>
                  <a:schemeClr val="dk1"/>
                </a:solidFill>
                <a:latin typeface="Times New Roman"/>
                <a:ea typeface="Times New Roman"/>
                <a:cs typeface="Times New Roman"/>
                <a:sym typeface="Times New Roman"/>
              </a:rPr>
              <a:t>assumes that there is a fixed buffer size</a:t>
            </a:r>
            <a:endParaRPr/>
          </a:p>
        </p:txBody>
      </p:sp>
      <p:sp>
        <p:nvSpPr>
          <p:cNvPr id="385" name="Google Shape;385;p45"/>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386" name="Google Shape;386;p4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387" name="Google Shape;387;p45"/>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6"/>
          <p:cNvSpPr txBox="1"/>
          <p:nvPr>
            <p:ph type="title"/>
          </p:nvPr>
        </p:nvSpPr>
        <p:spPr>
          <a:xfrm>
            <a:off x="225425" y="393700"/>
            <a:ext cx="8074025"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Bounded-Buffer – Shared-Memory Solution</a:t>
            </a:r>
            <a:endParaRPr/>
          </a:p>
        </p:txBody>
      </p:sp>
      <p:sp>
        <p:nvSpPr>
          <p:cNvPr id="393" name="Google Shape;393;p46"/>
          <p:cNvSpPr txBox="1"/>
          <p:nvPr>
            <p:ph idx="1" type="body"/>
          </p:nvPr>
        </p:nvSpPr>
        <p:spPr>
          <a:xfrm>
            <a:off x="1195387" y="1203325"/>
            <a:ext cx="7131050" cy="47005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600"/>
              <a:buFont typeface="Arial"/>
              <a:buChar char="•"/>
            </a:pPr>
            <a:r>
              <a:rPr b="0" i="0" lang="en-US" sz="1600" u="none">
                <a:solidFill>
                  <a:schemeClr val="dk1"/>
                </a:solidFill>
                <a:latin typeface="Times New Roman"/>
                <a:ea typeface="Times New Roman"/>
                <a:cs typeface="Times New Roman"/>
                <a:sym typeface="Times New Roman"/>
              </a:rPr>
              <a:t>Shared data</a:t>
            </a:r>
            <a:endParaRPr/>
          </a:p>
          <a:p>
            <a:pPr indent="-228599" lvl="3" marL="1598612" rtl="0" algn="l">
              <a:lnSpc>
                <a:spcPct val="100000"/>
              </a:lnSpc>
              <a:spcBef>
                <a:spcPts val="320"/>
              </a:spcBef>
              <a:spcAft>
                <a:spcPts val="0"/>
              </a:spcAft>
              <a:buClr>
                <a:schemeClr val="dk1"/>
              </a:buClr>
              <a:buSzPts val="1600"/>
              <a:buNone/>
            </a:pPr>
            <a:r>
              <a:rPr b="0" i="0" lang="en-US" sz="1600" u="none">
                <a:solidFill>
                  <a:schemeClr val="dk1"/>
                </a:solidFill>
                <a:latin typeface="Courier New"/>
                <a:ea typeface="Courier New"/>
                <a:cs typeface="Courier New"/>
                <a:sym typeface="Courier New"/>
              </a:rPr>
              <a:t>#define BUFFER_SIZE 10</a:t>
            </a:r>
            <a:endParaRPr/>
          </a:p>
          <a:p>
            <a:pPr indent="-228599" lvl="3" marL="1598612" rtl="0" algn="l">
              <a:lnSpc>
                <a:spcPct val="100000"/>
              </a:lnSpc>
              <a:spcBef>
                <a:spcPts val="320"/>
              </a:spcBef>
              <a:spcAft>
                <a:spcPts val="0"/>
              </a:spcAft>
              <a:buClr>
                <a:schemeClr val="dk1"/>
              </a:buClr>
              <a:buSzPts val="1600"/>
              <a:buNone/>
            </a:pPr>
            <a:r>
              <a:rPr b="0" i="0" lang="en-US" sz="1600" u="none">
                <a:solidFill>
                  <a:schemeClr val="dk1"/>
                </a:solidFill>
                <a:latin typeface="Courier New"/>
                <a:ea typeface="Courier New"/>
                <a:cs typeface="Courier New"/>
                <a:sym typeface="Courier New"/>
              </a:rPr>
              <a:t>typedef struct {</a:t>
            </a:r>
            <a:endParaRPr/>
          </a:p>
          <a:p>
            <a:pPr indent="-228599" lvl="3" marL="1598612" rtl="0" algn="l">
              <a:lnSpc>
                <a:spcPct val="100000"/>
              </a:lnSpc>
              <a:spcBef>
                <a:spcPts val="320"/>
              </a:spcBef>
              <a:spcAft>
                <a:spcPts val="0"/>
              </a:spcAft>
              <a:buClr>
                <a:schemeClr val="dk1"/>
              </a:buClr>
              <a:buSzPts val="1600"/>
              <a:buNone/>
            </a:pPr>
            <a:r>
              <a:rPr b="0" i="0" lang="en-US" sz="1600" u="none">
                <a:solidFill>
                  <a:schemeClr val="dk1"/>
                </a:solidFill>
                <a:latin typeface="Courier New"/>
                <a:ea typeface="Courier New"/>
                <a:cs typeface="Courier New"/>
                <a:sym typeface="Courier New"/>
              </a:rPr>
              <a:t>	. . .</a:t>
            </a:r>
            <a:endParaRPr/>
          </a:p>
          <a:p>
            <a:pPr indent="-228599" lvl="3" marL="1598612" rtl="0" algn="l">
              <a:lnSpc>
                <a:spcPct val="100000"/>
              </a:lnSpc>
              <a:spcBef>
                <a:spcPts val="320"/>
              </a:spcBef>
              <a:spcAft>
                <a:spcPts val="0"/>
              </a:spcAft>
              <a:buClr>
                <a:schemeClr val="dk1"/>
              </a:buClr>
              <a:buSzPts val="1600"/>
              <a:buNone/>
            </a:pPr>
            <a:r>
              <a:rPr b="0" i="0" lang="en-US" sz="1600" u="none">
                <a:solidFill>
                  <a:schemeClr val="dk1"/>
                </a:solidFill>
                <a:latin typeface="Courier New"/>
                <a:ea typeface="Courier New"/>
                <a:cs typeface="Courier New"/>
                <a:sym typeface="Courier New"/>
              </a:rPr>
              <a:t>} item;</a:t>
            </a:r>
            <a:endParaRPr/>
          </a:p>
          <a:p>
            <a:pPr indent="-228599" lvl="3" marL="1598612" rtl="0" algn="l">
              <a:lnSpc>
                <a:spcPct val="100000"/>
              </a:lnSpc>
              <a:spcBef>
                <a:spcPts val="320"/>
              </a:spcBef>
              <a:spcAft>
                <a:spcPts val="0"/>
              </a:spcAft>
              <a:buClr>
                <a:schemeClr val="dk1"/>
              </a:buClr>
              <a:buSzPts val="1600"/>
              <a:buNone/>
            </a:pPr>
            <a:r>
              <a:t/>
            </a:r>
            <a:endParaRPr b="0" i="0" sz="1600" u="none">
              <a:solidFill>
                <a:schemeClr val="dk1"/>
              </a:solidFill>
              <a:latin typeface="Courier New"/>
              <a:ea typeface="Courier New"/>
              <a:cs typeface="Courier New"/>
              <a:sym typeface="Courier New"/>
            </a:endParaRPr>
          </a:p>
          <a:p>
            <a:pPr indent="-228599" lvl="3" marL="1598612" rtl="0" algn="l">
              <a:lnSpc>
                <a:spcPct val="100000"/>
              </a:lnSpc>
              <a:spcBef>
                <a:spcPts val="320"/>
              </a:spcBef>
              <a:spcAft>
                <a:spcPts val="0"/>
              </a:spcAft>
              <a:buClr>
                <a:schemeClr val="dk1"/>
              </a:buClr>
              <a:buSzPts val="1600"/>
              <a:buNone/>
            </a:pPr>
            <a:r>
              <a:rPr b="0" i="0" lang="en-US" sz="1600" u="none">
                <a:solidFill>
                  <a:schemeClr val="dk1"/>
                </a:solidFill>
                <a:latin typeface="Courier New"/>
                <a:ea typeface="Courier New"/>
                <a:cs typeface="Courier New"/>
                <a:sym typeface="Courier New"/>
              </a:rPr>
              <a:t>item buffer[BUFFER_SIZE];</a:t>
            </a:r>
            <a:endParaRPr/>
          </a:p>
          <a:p>
            <a:pPr indent="-228599" lvl="3" marL="1598612" rtl="0" algn="l">
              <a:lnSpc>
                <a:spcPct val="100000"/>
              </a:lnSpc>
              <a:spcBef>
                <a:spcPts val="320"/>
              </a:spcBef>
              <a:spcAft>
                <a:spcPts val="0"/>
              </a:spcAft>
              <a:buClr>
                <a:schemeClr val="dk1"/>
              </a:buClr>
              <a:buSzPts val="1600"/>
              <a:buNone/>
            </a:pPr>
            <a:r>
              <a:rPr b="0" i="0" lang="en-US" sz="1600" u="none">
                <a:solidFill>
                  <a:schemeClr val="dk1"/>
                </a:solidFill>
                <a:latin typeface="Courier New"/>
                <a:ea typeface="Courier New"/>
                <a:cs typeface="Courier New"/>
                <a:sym typeface="Courier New"/>
              </a:rPr>
              <a:t>int in = 0;</a:t>
            </a:r>
            <a:endParaRPr/>
          </a:p>
          <a:p>
            <a:pPr indent="-228599" lvl="3" marL="1598612" rtl="0" algn="l">
              <a:lnSpc>
                <a:spcPct val="100000"/>
              </a:lnSpc>
              <a:spcBef>
                <a:spcPts val="320"/>
              </a:spcBef>
              <a:spcAft>
                <a:spcPts val="0"/>
              </a:spcAft>
              <a:buClr>
                <a:schemeClr val="dk1"/>
              </a:buClr>
              <a:buSzPts val="1600"/>
              <a:buNone/>
            </a:pPr>
            <a:r>
              <a:rPr b="0" i="0" lang="en-US" sz="1600" u="none">
                <a:solidFill>
                  <a:schemeClr val="dk1"/>
                </a:solidFill>
                <a:latin typeface="Courier New"/>
                <a:ea typeface="Courier New"/>
                <a:cs typeface="Courier New"/>
                <a:sym typeface="Courier New"/>
              </a:rPr>
              <a:t>int out = 0;</a:t>
            </a:r>
            <a:endParaRPr/>
          </a:p>
          <a:p>
            <a:pPr indent="-228599" lvl="3" marL="1598612" rtl="0" algn="l">
              <a:lnSpc>
                <a:spcPct val="100000"/>
              </a:lnSpc>
              <a:spcBef>
                <a:spcPts val="320"/>
              </a:spcBef>
              <a:spcAft>
                <a:spcPts val="0"/>
              </a:spcAft>
              <a:buClr>
                <a:schemeClr val="dk1"/>
              </a:buClr>
              <a:buSzPts val="1600"/>
              <a:buNone/>
            </a:pPr>
            <a:r>
              <a:t/>
            </a:r>
            <a:endParaRPr b="0" i="0" sz="1600" u="none">
              <a:solidFill>
                <a:schemeClr val="dk1"/>
              </a:solidFill>
              <a:latin typeface="Times New Roman"/>
              <a:ea typeface="Times New Roman"/>
              <a:cs typeface="Times New Roman"/>
              <a:sym typeface="Times New Roman"/>
            </a:endParaRPr>
          </a:p>
          <a:p>
            <a:pPr indent="-342900" lvl="0" marL="34290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Times New Roman"/>
                <a:ea typeface="Times New Roman"/>
                <a:cs typeface="Times New Roman"/>
                <a:sym typeface="Times New Roman"/>
              </a:rPr>
              <a:t>Solution is correct, but can only use BUFFER_SIZE-1 elements</a:t>
            </a:r>
            <a:endParaRPr/>
          </a:p>
          <a:p>
            <a:pPr indent="-241300" lvl="0" marL="342900" rtl="0" algn="l">
              <a:spcBef>
                <a:spcPts val="320"/>
              </a:spcBef>
              <a:spcAft>
                <a:spcPts val="0"/>
              </a:spcAft>
              <a:buClr>
                <a:schemeClr val="dk1"/>
              </a:buClr>
              <a:buSzPts val="1600"/>
              <a:buNone/>
            </a:pPr>
            <a:r>
              <a:t/>
            </a:r>
            <a:endParaRPr b="0" i="0" sz="1600" u="none">
              <a:solidFill>
                <a:schemeClr val="dk1"/>
              </a:solidFill>
              <a:latin typeface="Times New Roman"/>
              <a:ea typeface="Times New Roman"/>
              <a:cs typeface="Times New Roman"/>
              <a:sym typeface="Times New Roman"/>
            </a:endParaRPr>
          </a:p>
        </p:txBody>
      </p:sp>
      <p:sp>
        <p:nvSpPr>
          <p:cNvPr id="394" name="Google Shape;394;p46"/>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395" name="Google Shape;395;p4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396" name="Google Shape;396;p4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7"/>
          <p:cNvSpPr txBox="1"/>
          <p:nvPr>
            <p:ph type="title"/>
          </p:nvPr>
        </p:nvSpPr>
        <p:spPr>
          <a:xfrm>
            <a:off x="1117600" y="203200"/>
            <a:ext cx="75692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Bounded-Buffer – Producer</a:t>
            </a:r>
            <a:endParaRPr/>
          </a:p>
        </p:txBody>
      </p:sp>
      <p:sp>
        <p:nvSpPr>
          <p:cNvPr id="402" name="Google Shape;402;p47"/>
          <p:cNvSpPr txBox="1"/>
          <p:nvPr>
            <p:ph idx="1" type="body"/>
          </p:nvPr>
        </p:nvSpPr>
        <p:spPr>
          <a:xfrm>
            <a:off x="1603375" y="1014412"/>
            <a:ext cx="6940550" cy="44831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600"/>
              <a:buNone/>
            </a:pPr>
            <a:r>
              <a:t/>
            </a:r>
            <a:endParaRPr b="0" i="0" sz="1600" u="none">
              <a:solidFill>
                <a:schemeClr val="dk1"/>
              </a:solidFill>
              <a:latin typeface="Arial"/>
              <a:ea typeface="Arial"/>
              <a:cs typeface="Arial"/>
              <a:sym typeface="Arial"/>
            </a:endParaRPr>
          </a:p>
          <a:p>
            <a:pPr indent="-342900" lvl="0" marL="342900" rtl="0" algn="l">
              <a:lnSpc>
                <a:spcPct val="100000"/>
              </a:lnSpc>
              <a:spcBef>
                <a:spcPts val="320"/>
              </a:spcBef>
              <a:spcAft>
                <a:spcPts val="0"/>
              </a:spcAft>
              <a:buClr>
                <a:schemeClr val="dk1"/>
              </a:buClr>
              <a:buSzPts val="1600"/>
              <a:buNone/>
            </a:pPr>
            <a:r>
              <a:rPr b="0" i="0" lang="en-US" sz="1600" u="none">
                <a:solidFill>
                  <a:schemeClr val="dk1"/>
                </a:solidFill>
                <a:latin typeface="Times New Roman"/>
                <a:ea typeface="Times New Roman"/>
                <a:cs typeface="Times New Roman"/>
                <a:sym typeface="Times New Roman"/>
              </a:rPr>
              <a:t>item next_produced; </a:t>
            </a:r>
            <a:endParaRPr/>
          </a:p>
          <a:p>
            <a:pPr indent="-342900" lvl="0" marL="342900" rtl="0" algn="l">
              <a:lnSpc>
                <a:spcPct val="100000"/>
              </a:lnSpc>
              <a:spcBef>
                <a:spcPts val="320"/>
              </a:spcBef>
              <a:spcAft>
                <a:spcPts val="0"/>
              </a:spcAft>
              <a:buClr>
                <a:schemeClr val="dk1"/>
              </a:buClr>
              <a:buSzPts val="1600"/>
              <a:buNone/>
            </a:pPr>
            <a:r>
              <a:rPr b="0" i="0" lang="en-US" sz="1600" u="none">
                <a:solidFill>
                  <a:schemeClr val="dk1"/>
                </a:solidFill>
                <a:latin typeface="Times New Roman"/>
                <a:ea typeface="Times New Roman"/>
                <a:cs typeface="Times New Roman"/>
                <a:sym typeface="Times New Roman"/>
              </a:rPr>
              <a:t>while (true) { </a:t>
            </a:r>
            <a:endParaRPr/>
          </a:p>
          <a:p>
            <a:pPr indent="-342900" lvl="0" marL="342900" rtl="0" algn="l">
              <a:lnSpc>
                <a:spcPct val="100000"/>
              </a:lnSpc>
              <a:spcBef>
                <a:spcPts val="320"/>
              </a:spcBef>
              <a:spcAft>
                <a:spcPts val="0"/>
              </a:spcAft>
              <a:buClr>
                <a:schemeClr val="dk1"/>
              </a:buClr>
              <a:buSzPts val="1600"/>
              <a:buNone/>
            </a:pPr>
            <a:r>
              <a:rPr b="0" i="0" lang="en-US" sz="1600" u="none">
                <a:solidFill>
                  <a:schemeClr val="dk1"/>
                </a:solidFill>
                <a:latin typeface="Times New Roman"/>
                <a:ea typeface="Times New Roman"/>
                <a:cs typeface="Times New Roman"/>
                <a:sym typeface="Times New Roman"/>
              </a:rPr>
              <a:t>	/* produce an item in next produced */ </a:t>
            </a:r>
            <a:endParaRPr/>
          </a:p>
          <a:p>
            <a:pPr indent="-342900" lvl="0" marL="342900" rtl="0" algn="l">
              <a:lnSpc>
                <a:spcPct val="100000"/>
              </a:lnSpc>
              <a:spcBef>
                <a:spcPts val="320"/>
              </a:spcBef>
              <a:spcAft>
                <a:spcPts val="0"/>
              </a:spcAft>
              <a:buClr>
                <a:schemeClr val="dk1"/>
              </a:buClr>
              <a:buSzPts val="1600"/>
              <a:buNone/>
            </a:pPr>
            <a:r>
              <a:rPr b="0" i="0" lang="en-US" sz="1600" u="none">
                <a:solidFill>
                  <a:schemeClr val="dk1"/>
                </a:solidFill>
                <a:latin typeface="Times New Roman"/>
                <a:ea typeface="Times New Roman"/>
                <a:cs typeface="Times New Roman"/>
                <a:sym typeface="Times New Roman"/>
              </a:rPr>
              <a:t>	while (((in + 1) % BUFFER_SIZE) == out) </a:t>
            </a:r>
            <a:endParaRPr/>
          </a:p>
          <a:p>
            <a:pPr indent="-342900" lvl="0" marL="342900" rtl="0" algn="l">
              <a:lnSpc>
                <a:spcPct val="100000"/>
              </a:lnSpc>
              <a:spcBef>
                <a:spcPts val="320"/>
              </a:spcBef>
              <a:spcAft>
                <a:spcPts val="0"/>
              </a:spcAft>
              <a:buClr>
                <a:schemeClr val="dk1"/>
              </a:buClr>
              <a:buSzPts val="1600"/>
              <a:buNone/>
            </a:pPr>
            <a:r>
              <a:rPr b="0" i="0" lang="en-US" sz="1600" u="none">
                <a:solidFill>
                  <a:schemeClr val="dk1"/>
                </a:solidFill>
                <a:latin typeface="Times New Roman"/>
                <a:ea typeface="Times New Roman"/>
                <a:cs typeface="Times New Roman"/>
                <a:sym typeface="Times New Roman"/>
              </a:rPr>
              <a:t>		; /* do nothing */ </a:t>
            </a:r>
            <a:endParaRPr/>
          </a:p>
          <a:p>
            <a:pPr indent="-342900" lvl="0" marL="342900" rtl="0" algn="l">
              <a:lnSpc>
                <a:spcPct val="100000"/>
              </a:lnSpc>
              <a:spcBef>
                <a:spcPts val="320"/>
              </a:spcBef>
              <a:spcAft>
                <a:spcPts val="0"/>
              </a:spcAft>
              <a:buClr>
                <a:schemeClr val="dk1"/>
              </a:buClr>
              <a:buSzPts val="1600"/>
              <a:buNone/>
            </a:pPr>
            <a:r>
              <a:rPr b="0" i="0" lang="en-US" sz="1600" u="none">
                <a:solidFill>
                  <a:schemeClr val="dk1"/>
                </a:solidFill>
                <a:latin typeface="Times New Roman"/>
                <a:ea typeface="Times New Roman"/>
                <a:cs typeface="Times New Roman"/>
                <a:sym typeface="Times New Roman"/>
              </a:rPr>
              <a:t>	buffer[in] = next_produced; </a:t>
            </a:r>
            <a:endParaRPr/>
          </a:p>
          <a:p>
            <a:pPr indent="-342900" lvl="0" marL="342900" rtl="0" algn="l">
              <a:lnSpc>
                <a:spcPct val="100000"/>
              </a:lnSpc>
              <a:spcBef>
                <a:spcPts val="320"/>
              </a:spcBef>
              <a:spcAft>
                <a:spcPts val="0"/>
              </a:spcAft>
              <a:buClr>
                <a:schemeClr val="dk1"/>
              </a:buClr>
              <a:buSzPts val="1600"/>
              <a:buNone/>
            </a:pPr>
            <a:r>
              <a:rPr b="0" i="0" lang="en-US" sz="1600" u="none">
                <a:solidFill>
                  <a:schemeClr val="dk1"/>
                </a:solidFill>
                <a:latin typeface="Times New Roman"/>
                <a:ea typeface="Times New Roman"/>
                <a:cs typeface="Times New Roman"/>
                <a:sym typeface="Times New Roman"/>
              </a:rPr>
              <a:t>	in = (in + 1) % BUFFER_SIZE; </a:t>
            </a:r>
            <a:endParaRPr/>
          </a:p>
          <a:p>
            <a:pPr indent="-342900" lvl="0" marL="342900" rtl="0" algn="l">
              <a:lnSpc>
                <a:spcPct val="100000"/>
              </a:lnSpc>
              <a:spcBef>
                <a:spcPts val="320"/>
              </a:spcBef>
              <a:spcAft>
                <a:spcPts val="0"/>
              </a:spcAft>
              <a:buClr>
                <a:schemeClr val="dk1"/>
              </a:buClr>
              <a:buSzPts val="1600"/>
              <a:buNone/>
            </a:pPr>
            <a:r>
              <a:rPr b="0" i="0" lang="en-US" sz="1600" u="none">
                <a:solidFill>
                  <a:schemeClr val="dk1"/>
                </a:solidFill>
                <a:latin typeface="Times New Roman"/>
                <a:ea typeface="Times New Roman"/>
                <a:cs typeface="Times New Roman"/>
                <a:sym typeface="Times New Roman"/>
              </a:rPr>
              <a:t>} </a:t>
            </a:r>
            <a:endParaRPr/>
          </a:p>
          <a:p>
            <a:pPr indent="-342900" lvl="0" marL="342900" rtl="0" algn="l">
              <a:lnSpc>
                <a:spcPct val="100000"/>
              </a:lnSpc>
              <a:spcBef>
                <a:spcPts val="400"/>
              </a:spcBef>
              <a:spcAft>
                <a:spcPts val="0"/>
              </a:spcAft>
              <a:buClr>
                <a:schemeClr val="dk1"/>
              </a:buClr>
              <a:buSzPts val="2000"/>
              <a:buNone/>
            </a:pPr>
            <a:r>
              <a:t/>
            </a:r>
            <a:endParaRPr b="0" i="0" sz="2000" u="none">
              <a:solidFill>
                <a:schemeClr val="dk1"/>
              </a:solidFill>
              <a:latin typeface="Arial"/>
              <a:ea typeface="Arial"/>
              <a:cs typeface="Arial"/>
              <a:sym typeface="Arial"/>
            </a:endParaRPr>
          </a:p>
          <a:p>
            <a:pPr indent="-342900" lvl="0" marL="342900" rtl="0" algn="l">
              <a:lnSpc>
                <a:spcPct val="100000"/>
              </a:lnSpc>
              <a:spcBef>
                <a:spcPts val="400"/>
              </a:spcBef>
              <a:spcAft>
                <a:spcPts val="0"/>
              </a:spcAft>
              <a:buClr>
                <a:schemeClr val="dk1"/>
              </a:buClr>
              <a:buSzPts val="2000"/>
              <a:buNone/>
            </a:pPr>
            <a:r>
              <a:t/>
            </a:r>
            <a:endParaRPr b="0" i="0" sz="2000" u="none">
              <a:solidFill>
                <a:schemeClr val="dk1"/>
              </a:solidFill>
              <a:latin typeface="Times New Roman"/>
              <a:ea typeface="Times New Roman"/>
              <a:cs typeface="Times New Roman"/>
              <a:sym typeface="Times New Roman"/>
            </a:endParaRPr>
          </a:p>
          <a:p>
            <a:pPr indent="-342900" lvl="0" marL="342900" rtl="0" algn="l">
              <a:lnSpc>
                <a:spcPct val="100000"/>
              </a:lnSpc>
              <a:spcBef>
                <a:spcPts val="280"/>
              </a:spcBef>
              <a:spcAft>
                <a:spcPts val="0"/>
              </a:spcAft>
              <a:buClr>
                <a:schemeClr val="dk1"/>
              </a:buClr>
              <a:buSzPts val="1400"/>
              <a:buNone/>
            </a:pPr>
            <a:r>
              <a:rPr b="0" i="0" lang="en-US" sz="1400" u="none">
                <a:solidFill>
                  <a:schemeClr val="dk1"/>
                </a:solidFill>
                <a:latin typeface="Times New Roman"/>
                <a:ea typeface="Times New Roman"/>
                <a:cs typeface="Times New Roman"/>
                <a:sym typeface="Times New Roman"/>
              </a:rPr>
              <a:t>	</a:t>
            </a:r>
            <a:endParaRPr/>
          </a:p>
          <a:p>
            <a:pPr indent="-254000" lvl="0" marL="342900" rtl="0" algn="l">
              <a:spcBef>
                <a:spcPts val="280"/>
              </a:spcBef>
              <a:spcAft>
                <a:spcPts val="0"/>
              </a:spcAft>
              <a:buClr>
                <a:schemeClr val="dk1"/>
              </a:buClr>
              <a:buSzPts val="1400"/>
              <a:buNone/>
            </a:pPr>
            <a:r>
              <a:t/>
            </a:r>
            <a:endParaRPr b="0" i="0" sz="1400" u="none">
              <a:solidFill>
                <a:schemeClr val="dk1"/>
              </a:solidFill>
              <a:latin typeface="Times New Roman"/>
              <a:ea typeface="Times New Roman"/>
              <a:cs typeface="Times New Roman"/>
              <a:sym typeface="Times New Roman"/>
            </a:endParaRPr>
          </a:p>
        </p:txBody>
      </p:sp>
      <p:sp>
        <p:nvSpPr>
          <p:cNvPr id="403" name="Google Shape;403;p47"/>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404" name="Google Shape;404;p4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405" name="Google Shape;405;p4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8"/>
          <p:cNvSpPr txBox="1"/>
          <p:nvPr>
            <p:ph type="title"/>
          </p:nvPr>
        </p:nvSpPr>
        <p:spPr>
          <a:xfrm>
            <a:off x="457200" y="203200"/>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Bounded Buffer – Consumer</a:t>
            </a:r>
            <a:endParaRPr/>
          </a:p>
        </p:txBody>
      </p:sp>
      <p:sp>
        <p:nvSpPr>
          <p:cNvPr id="411" name="Google Shape;411;p48"/>
          <p:cNvSpPr txBox="1"/>
          <p:nvPr>
            <p:ph idx="1" type="body"/>
          </p:nvPr>
        </p:nvSpPr>
        <p:spPr>
          <a:xfrm>
            <a:off x="1649412" y="1219200"/>
            <a:ext cx="6894512" cy="441166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600"/>
              <a:buNone/>
            </a:pPr>
            <a:r>
              <a:rPr b="0" i="0" lang="en-US" sz="1600" u="none">
                <a:solidFill>
                  <a:schemeClr val="dk1"/>
                </a:solidFill>
                <a:latin typeface="Courier New"/>
                <a:ea typeface="Courier New"/>
                <a:cs typeface="Courier New"/>
                <a:sym typeface="Courier New"/>
              </a:rPr>
              <a:t>item next_consumed; </a:t>
            </a:r>
            <a:endParaRPr/>
          </a:p>
          <a:p>
            <a:pPr indent="0" lvl="0" marL="0" rtl="0" algn="l">
              <a:lnSpc>
                <a:spcPct val="100000"/>
              </a:lnSpc>
              <a:spcBef>
                <a:spcPts val="320"/>
              </a:spcBef>
              <a:spcAft>
                <a:spcPts val="0"/>
              </a:spcAft>
              <a:buClr>
                <a:schemeClr val="dk1"/>
              </a:buClr>
              <a:buSzPts val="1600"/>
              <a:buNone/>
            </a:pPr>
            <a:r>
              <a:rPr b="0" i="0" lang="en-US" sz="1600" u="none">
                <a:solidFill>
                  <a:schemeClr val="dk1"/>
                </a:solidFill>
                <a:latin typeface="Courier New"/>
                <a:ea typeface="Courier New"/>
                <a:cs typeface="Courier New"/>
                <a:sym typeface="Courier New"/>
              </a:rPr>
              <a:t>while (true) {</a:t>
            </a:r>
            <a:br>
              <a:rPr b="0" i="0" lang="en-US" sz="1600" u="none">
                <a:solidFill>
                  <a:schemeClr val="dk1"/>
                </a:solidFill>
                <a:latin typeface="Courier New"/>
                <a:ea typeface="Courier New"/>
                <a:cs typeface="Courier New"/>
                <a:sym typeface="Courier New"/>
              </a:rPr>
            </a:br>
            <a:r>
              <a:rPr b="0" i="0" lang="en-US" sz="1600" u="none">
                <a:solidFill>
                  <a:schemeClr val="dk1"/>
                </a:solidFill>
                <a:latin typeface="Courier New"/>
                <a:ea typeface="Courier New"/>
                <a:cs typeface="Courier New"/>
                <a:sym typeface="Courier New"/>
              </a:rPr>
              <a:t>	while (in == out) </a:t>
            </a:r>
            <a:endParaRPr/>
          </a:p>
          <a:p>
            <a:pPr indent="0" lvl="0" marL="0" rtl="0" algn="l">
              <a:lnSpc>
                <a:spcPct val="100000"/>
              </a:lnSpc>
              <a:spcBef>
                <a:spcPts val="320"/>
              </a:spcBef>
              <a:spcAft>
                <a:spcPts val="0"/>
              </a:spcAft>
              <a:buClr>
                <a:schemeClr val="dk1"/>
              </a:buClr>
              <a:buSzPts val="1600"/>
              <a:buNone/>
            </a:pPr>
            <a:r>
              <a:rPr b="0" i="0" lang="en-US" sz="1600" u="none">
                <a:solidFill>
                  <a:schemeClr val="dk1"/>
                </a:solidFill>
                <a:latin typeface="Courier New"/>
                <a:ea typeface="Courier New"/>
                <a:cs typeface="Courier New"/>
                <a:sym typeface="Courier New"/>
              </a:rPr>
              <a:t>		; /* do nothing */</a:t>
            </a:r>
            <a:br>
              <a:rPr b="0" i="0" lang="en-US" sz="1600" u="none">
                <a:solidFill>
                  <a:schemeClr val="dk1"/>
                </a:solidFill>
                <a:latin typeface="Courier New"/>
                <a:ea typeface="Courier New"/>
                <a:cs typeface="Courier New"/>
                <a:sym typeface="Courier New"/>
              </a:rPr>
            </a:br>
            <a:r>
              <a:rPr b="0" i="0" lang="en-US" sz="1600" u="none">
                <a:solidFill>
                  <a:schemeClr val="dk1"/>
                </a:solidFill>
                <a:latin typeface="Courier New"/>
                <a:ea typeface="Courier New"/>
                <a:cs typeface="Courier New"/>
                <a:sym typeface="Courier New"/>
              </a:rPr>
              <a:t>	next_consumed = buffer[out]; </a:t>
            </a:r>
            <a:endParaRPr/>
          </a:p>
          <a:p>
            <a:pPr indent="0" lvl="0" marL="0" rtl="0" algn="l">
              <a:lnSpc>
                <a:spcPct val="100000"/>
              </a:lnSpc>
              <a:spcBef>
                <a:spcPts val="320"/>
              </a:spcBef>
              <a:spcAft>
                <a:spcPts val="0"/>
              </a:spcAft>
              <a:buClr>
                <a:schemeClr val="dk1"/>
              </a:buClr>
              <a:buSzPts val="1600"/>
              <a:buNone/>
            </a:pPr>
            <a:r>
              <a:rPr b="0" i="0" lang="en-US" sz="1600" u="none">
                <a:solidFill>
                  <a:schemeClr val="dk1"/>
                </a:solidFill>
                <a:latin typeface="Courier New"/>
                <a:ea typeface="Courier New"/>
                <a:cs typeface="Courier New"/>
                <a:sym typeface="Courier New"/>
              </a:rPr>
              <a:t>	out = (out + 1) % BUFFER_SIZE;</a:t>
            </a:r>
            <a:br>
              <a:rPr b="0" i="0" lang="en-US" sz="1600" u="none">
                <a:solidFill>
                  <a:schemeClr val="dk1"/>
                </a:solidFill>
                <a:latin typeface="Courier New"/>
                <a:ea typeface="Courier New"/>
                <a:cs typeface="Courier New"/>
                <a:sym typeface="Courier New"/>
              </a:rPr>
            </a:br>
            <a:endParaRPr/>
          </a:p>
          <a:p>
            <a:pPr indent="0" lvl="0" marL="0" rtl="0" algn="l">
              <a:lnSpc>
                <a:spcPct val="100000"/>
              </a:lnSpc>
              <a:spcBef>
                <a:spcPts val="320"/>
              </a:spcBef>
              <a:spcAft>
                <a:spcPts val="0"/>
              </a:spcAft>
              <a:buClr>
                <a:schemeClr val="dk1"/>
              </a:buClr>
              <a:buSzPts val="1600"/>
              <a:buNone/>
            </a:pPr>
            <a:r>
              <a:rPr b="0" i="0" lang="en-US" sz="1600" u="none">
                <a:solidFill>
                  <a:schemeClr val="dk1"/>
                </a:solidFill>
                <a:latin typeface="Courier New"/>
                <a:ea typeface="Courier New"/>
                <a:cs typeface="Courier New"/>
                <a:sym typeface="Courier New"/>
              </a:rPr>
              <a:t>	/* consume the item in next consumed */ </a:t>
            </a:r>
            <a:endParaRPr/>
          </a:p>
          <a:p>
            <a:pPr indent="0" lvl="0" marL="0" rtl="0" algn="l">
              <a:lnSpc>
                <a:spcPct val="100000"/>
              </a:lnSpc>
              <a:spcBef>
                <a:spcPts val="320"/>
              </a:spcBef>
              <a:spcAft>
                <a:spcPts val="0"/>
              </a:spcAft>
              <a:buClr>
                <a:schemeClr val="dk1"/>
              </a:buClr>
              <a:buSzPts val="1600"/>
              <a:buNone/>
            </a:pPr>
            <a:r>
              <a:rPr b="0" i="0" lang="en-US" sz="1600" u="none">
                <a:solidFill>
                  <a:schemeClr val="dk1"/>
                </a:solidFill>
                <a:latin typeface="Courier New"/>
                <a:ea typeface="Courier New"/>
                <a:cs typeface="Courier New"/>
                <a:sym typeface="Courier New"/>
              </a:rPr>
              <a:t>} </a:t>
            </a:r>
            <a:endParaRPr/>
          </a:p>
        </p:txBody>
      </p:sp>
      <p:sp>
        <p:nvSpPr>
          <p:cNvPr id="412" name="Google Shape;412;p48"/>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413" name="Google Shape;413;p4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414" name="Google Shape;414;p4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9"/>
          <p:cNvSpPr txBox="1"/>
          <p:nvPr>
            <p:ph type="title"/>
          </p:nvPr>
        </p:nvSpPr>
        <p:spPr>
          <a:xfrm>
            <a:off x="346075" y="0"/>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500"/>
              <a:buFont typeface="Times New Roman"/>
              <a:buNone/>
            </a:pPr>
            <a:r>
              <a:rPr b="0" i="0" lang="en-US" sz="2500" u="none">
                <a:solidFill>
                  <a:schemeClr val="dk1"/>
                </a:solidFill>
                <a:latin typeface="Times New Roman"/>
                <a:ea typeface="Times New Roman"/>
                <a:cs typeface="Times New Roman"/>
                <a:sym typeface="Times New Roman"/>
              </a:rPr>
              <a:t>Interprocess Communication –  Shared Memory</a:t>
            </a:r>
            <a:endParaRPr/>
          </a:p>
        </p:txBody>
      </p:sp>
      <p:sp>
        <p:nvSpPr>
          <p:cNvPr id="420" name="Google Shape;420;p49"/>
          <p:cNvSpPr txBox="1"/>
          <p:nvPr>
            <p:ph idx="1" type="body"/>
          </p:nvPr>
        </p:nvSpPr>
        <p:spPr>
          <a:xfrm>
            <a:off x="898525" y="1233487"/>
            <a:ext cx="7923212" cy="4530725"/>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An area of memory shared among the processes that wish to communicate</a:t>
            </a:r>
            <a:endParaRPr/>
          </a:p>
          <a:p>
            <a:pPr indent="-190500" lvl="0" marL="342900" rtl="0" algn="just">
              <a:lnSpc>
                <a:spcPct val="90000"/>
              </a:lnSpc>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342900" lvl="0" marL="342900" rtl="0" algn="just">
              <a:lnSpc>
                <a:spcPct val="9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The communication is under the control of the users processes not the operating system.</a:t>
            </a:r>
            <a:endParaRPr/>
          </a:p>
          <a:p>
            <a:pPr indent="-190500" lvl="0" marL="342900" rtl="0" algn="just">
              <a:lnSpc>
                <a:spcPct val="90000"/>
              </a:lnSpc>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342900" lvl="0" marL="342900" rtl="0" algn="just">
              <a:lnSpc>
                <a:spcPct val="9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Major issues is to provide mechanism that will allow the user processes to synchronize their actions when they access shared memory. </a:t>
            </a:r>
            <a:endParaRPr/>
          </a:p>
          <a:p>
            <a:pPr indent="-190500" lvl="0" marL="342900" rtl="0" algn="just">
              <a:lnSpc>
                <a:spcPct val="90000"/>
              </a:lnSpc>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190500" lvl="0" marL="342900" rtl="0" algn="just">
              <a:lnSpc>
                <a:spcPct val="90000"/>
              </a:lnSpc>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None/>
            </a:pPr>
            <a:r>
              <a:t/>
            </a:r>
            <a:endParaRPr b="0" i="0" sz="2400" u="none">
              <a:solidFill>
                <a:schemeClr val="dk1"/>
              </a:solidFill>
              <a:latin typeface="Times New Roman"/>
              <a:ea typeface="Times New Roman"/>
              <a:cs typeface="Times New Roman"/>
              <a:sym typeface="Times New Roman"/>
            </a:endParaRPr>
          </a:p>
        </p:txBody>
      </p:sp>
      <p:sp>
        <p:nvSpPr>
          <p:cNvPr id="421" name="Google Shape;421;p49"/>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422" name="Google Shape;422;p4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423" name="Google Shape;423;p49"/>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0"/>
          <p:cNvSpPr txBox="1"/>
          <p:nvPr>
            <p:ph type="title"/>
          </p:nvPr>
        </p:nvSpPr>
        <p:spPr>
          <a:xfrm>
            <a:off x="354012" y="296862"/>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500"/>
              <a:buFont typeface="Times New Roman"/>
              <a:buNone/>
            </a:pPr>
            <a:r>
              <a:rPr b="0" i="0" lang="en-US" sz="2500" u="none">
                <a:solidFill>
                  <a:schemeClr val="dk1"/>
                </a:solidFill>
                <a:latin typeface="Times New Roman"/>
                <a:ea typeface="Times New Roman"/>
                <a:cs typeface="Times New Roman"/>
                <a:sym typeface="Times New Roman"/>
              </a:rPr>
              <a:t>Interprocess Communication – Message Passing</a:t>
            </a:r>
            <a:endParaRPr/>
          </a:p>
        </p:txBody>
      </p:sp>
      <p:sp>
        <p:nvSpPr>
          <p:cNvPr id="429" name="Google Shape;429;p50"/>
          <p:cNvSpPr txBox="1"/>
          <p:nvPr>
            <p:ph idx="1" type="body"/>
          </p:nvPr>
        </p:nvSpPr>
        <p:spPr>
          <a:xfrm>
            <a:off x="885825" y="1201737"/>
            <a:ext cx="7978775"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Mechanism for processes to communicate and to synchronize their actions</a:t>
            </a:r>
            <a:endParaRPr/>
          </a:p>
          <a:p>
            <a:pPr indent="-292100" lvl="0" marL="342900" rtl="0" algn="l">
              <a:lnSpc>
                <a:spcPct val="90000"/>
              </a:lnSpc>
              <a:spcBef>
                <a:spcPts val="160"/>
              </a:spcBef>
              <a:spcAft>
                <a:spcPts val="0"/>
              </a:spcAft>
              <a:buClr>
                <a:schemeClr val="dk1"/>
              </a:buClr>
              <a:buSzPts val="800"/>
              <a:buFont typeface="Arial"/>
              <a:buNone/>
            </a:pPr>
            <a:r>
              <a:t/>
            </a:r>
            <a:endParaRPr b="0" i="0" sz="800" u="none">
              <a:solidFill>
                <a:schemeClr val="dk1"/>
              </a:solidFill>
              <a:latin typeface="Times New Roman"/>
              <a:ea typeface="Times New Roman"/>
              <a:cs typeface="Times New Roman"/>
              <a:sym typeface="Times New Roman"/>
            </a:endParaRPr>
          </a:p>
          <a:p>
            <a:pPr indent="-342900" lvl="0" marL="3429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Message system – processes communicate with each other without resorting to shared variables</a:t>
            </a:r>
            <a:endParaRPr/>
          </a:p>
          <a:p>
            <a:pPr indent="-292100" lvl="0" marL="342900" rtl="0" algn="l">
              <a:lnSpc>
                <a:spcPct val="90000"/>
              </a:lnSpc>
              <a:spcBef>
                <a:spcPts val="160"/>
              </a:spcBef>
              <a:spcAft>
                <a:spcPts val="0"/>
              </a:spcAft>
              <a:buClr>
                <a:schemeClr val="dk1"/>
              </a:buClr>
              <a:buSzPts val="800"/>
              <a:buFont typeface="Arial"/>
              <a:buNone/>
            </a:pPr>
            <a:r>
              <a:t/>
            </a:r>
            <a:endParaRPr b="0" i="0" sz="800" u="none">
              <a:solidFill>
                <a:schemeClr val="dk1"/>
              </a:solidFill>
              <a:latin typeface="Times New Roman"/>
              <a:ea typeface="Times New Roman"/>
              <a:cs typeface="Times New Roman"/>
              <a:sym typeface="Times New Roman"/>
            </a:endParaRPr>
          </a:p>
          <a:p>
            <a:pPr indent="-342900" lvl="0" marL="3429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IPC facility provides two operations:</a:t>
            </a:r>
            <a:endParaRPr/>
          </a:p>
          <a:p>
            <a:pPr indent="-285750" lvl="1" marL="742950" rtl="0" algn="l">
              <a:lnSpc>
                <a:spcPct val="90000"/>
              </a:lnSpc>
              <a:spcBef>
                <a:spcPts val="480"/>
              </a:spcBef>
              <a:spcAft>
                <a:spcPts val="0"/>
              </a:spcAft>
              <a:buClr>
                <a:schemeClr val="dk1"/>
              </a:buClr>
              <a:buSzPts val="2400"/>
              <a:buFont typeface="Arial"/>
              <a:buChar char="–"/>
            </a:pPr>
            <a:r>
              <a:rPr b="1" i="0" lang="en-US" sz="2400" u="none">
                <a:solidFill>
                  <a:schemeClr val="dk1"/>
                </a:solidFill>
                <a:latin typeface="Courier New"/>
                <a:ea typeface="Courier New"/>
                <a:cs typeface="Courier New"/>
                <a:sym typeface="Courier New"/>
              </a:rPr>
              <a:t>send</a:t>
            </a:r>
            <a:r>
              <a:rPr b="0" i="0" lang="en-US" sz="2400" u="none">
                <a:solidFill>
                  <a:schemeClr val="dk1"/>
                </a:solidFill>
                <a:latin typeface="Times New Roman"/>
                <a:ea typeface="Times New Roman"/>
                <a:cs typeface="Times New Roman"/>
                <a:sym typeface="Times New Roman"/>
              </a:rPr>
              <a:t>(</a:t>
            </a:r>
            <a:r>
              <a:rPr b="0" i="1" lang="en-US" sz="2400" u="none">
                <a:solidFill>
                  <a:schemeClr val="dk1"/>
                </a:solidFill>
                <a:latin typeface="Times New Roman"/>
                <a:ea typeface="Times New Roman"/>
                <a:cs typeface="Times New Roman"/>
                <a:sym typeface="Times New Roman"/>
              </a:rPr>
              <a:t>message</a:t>
            </a:r>
            <a:r>
              <a:rPr b="0" i="0" lang="en-US" sz="2400" u="none">
                <a:solidFill>
                  <a:schemeClr val="dk1"/>
                </a:solidFill>
                <a:latin typeface="Times New Roman"/>
                <a:ea typeface="Times New Roman"/>
                <a:cs typeface="Times New Roman"/>
                <a:sym typeface="Times New Roman"/>
              </a:rPr>
              <a:t>)</a:t>
            </a:r>
            <a:endParaRPr/>
          </a:p>
          <a:p>
            <a:pPr indent="-285750" lvl="1" marL="742950" rtl="0" algn="l">
              <a:lnSpc>
                <a:spcPct val="90000"/>
              </a:lnSpc>
              <a:spcBef>
                <a:spcPts val="480"/>
              </a:spcBef>
              <a:spcAft>
                <a:spcPts val="0"/>
              </a:spcAft>
              <a:buClr>
                <a:schemeClr val="dk1"/>
              </a:buClr>
              <a:buSzPts val="2400"/>
              <a:buFont typeface="Arial"/>
              <a:buChar char="–"/>
            </a:pPr>
            <a:r>
              <a:rPr b="1" i="0" lang="en-US" sz="2400" u="none">
                <a:solidFill>
                  <a:schemeClr val="dk1"/>
                </a:solidFill>
                <a:latin typeface="Courier New"/>
                <a:ea typeface="Courier New"/>
                <a:cs typeface="Courier New"/>
                <a:sym typeface="Courier New"/>
              </a:rPr>
              <a:t>receive</a:t>
            </a:r>
            <a:r>
              <a:rPr b="0" i="0" lang="en-US" sz="2400" u="none">
                <a:solidFill>
                  <a:schemeClr val="dk1"/>
                </a:solidFill>
                <a:latin typeface="Times New Roman"/>
                <a:ea typeface="Times New Roman"/>
                <a:cs typeface="Times New Roman"/>
                <a:sym typeface="Times New Roman"/>
              </a:rPr>
              <a:t>(</a:t>
            </a:r>
            <a:r>
              <a:rPr b="0" i="1" lang="en-US" sz="2400" u="none">
                <a:solidFill>
                  <a:schemeClr val="dk1"/>
                </a:solidFill>
                <a:latin typeface="Times New Roman"/>
                <a:ea typeface="Times New Roman"/>
                <a:cs typeface="Times New Roman"/>
                <a:sym typeface="Times New Roman"/>
              </a:rPr>
              <a:t>message</a:t>
            </a:r>
            <a:r>
              <a:rPr b="0" i="0" lang="en-US" sz="2400" u="none">
                <a:solidFill>
                  <a:schemeClr val="dk1"/>
                </a:solidFill>
                <a:latin typeface="Times New Roman"/>
                <a:ea typeface="Times New Roman"/>
                <a:cs typeface="Times New Roman"/>
                <a:sym typeface="Times New Roman"/>
              </a:rPr>
              <a:t>)</a:t>
            </a:r>
            <a:endParaRPr/>
          </a:p>
          <a:p>
            <a:pPr indent="-285750" lvl="1" marL="742950" rtl="0" algn="l">
              <a:lnSpc>
                <a:spcPct val="90000"/>
              </a:lnSpc>
              <a:spcBef>
                <a:spcPts val="160"/>
              </a:spcBef>
              <a:spcAft>
                <a:spcPts val="0"/>
              </a:spcAft>
              <a:buClr>
                <a:schemeClr val="dk1"/>
              </a:buClr>
              <a:buSzPts val="800"/>
              <a:buNone/>
            </a:pPr>
            <a:r>
              <a:t/>
            </a:r>
            <a:endParaRPr b="0" i="0" sz="800" u="none">
              <a:solidFill>
                <a:schemeClr val="dk1"/>
              </a:solidFill>
              <a:latin typeface="Times New Roman"/>
              <a:ea typeface="Times New Roman"/>
              <a:cs typeface="Times New Roman"/>
              <a:sym typeface="Times New Roman"/>
            </a:endParaRPr>
          </a:p>
          <a:p>
            <a:pPr indent="-342900" lvl="0" marL="3429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The</a:t>
            </a:r>
            <a:r>
              <a:rPr b="0" i="1" lang="en-US" sz="2400" u="none">
                <a:solidFill>
                  <a:schemeClr val="dk1"/>
                </a:solidFill>
                <a:latin typeface="Times New Roman"/>
                <a:ea typeface="Times New Roman"/>
                <a:cs typeface="Times New Roman"/>
                <a:sym typeface="Times New Roman"/>
              </a:rPr>
              <a:t> message</a:t>
            </a:r>
            <a:r>
              <a:rPr b="0" i="0" lang="en-US" sz="2400" u="none">
                <a:solidFill>
                  <a:schemeClr val="dk1"/>
                </a:solidFill>
                <a:latin typeface="Times New Roman"/>
                <a:ea typeface="Times New Roman"/>
                <a:cs typeface="Times New Roman"/>
                <a:sym typeface="Times New Roman"/>
              </a:rPr>
              <a:t> size is either fixed or variable</a:t>
            </a:r>
            <a:endParaRPr/>
          </a:p>
          <a:p>
            <a:pPr indent="-190500" lvl="0" marL="342900" rtl="0" algn="l">
              <a:spcBef>
                <a:spcPts val="480"/>
              </a:spcBef>
              <a:spcAft>
                <a:spcPts val="0"/>
              </a:spcAft>
              <a:buClr>
                <a:schemeClr val="dk1"/>
              </a:buClr>
              <a:buSzPts val="2400"/>
              <a:buNone/>
            </a:pPr>
            <a:r>
              <a:t/>
            </a:r>
            <a:endParaRPr b="0" i="0" sz="2400" u="none">
              <a:solidFill>
                <a:schemeClr val="dk1"/>
              </a:solidFill>
              <a:latin typeface="Times New Roman"/>
              <a:ea typeface="Times New Roman"/>
              <a:cs typeface="Times New Roman"/>
              <a:sym typeface="Times New Roman"/>
            </a:endParaRPr>
          </a:p>
        </p:txBody>
      </p:sp>
      <p:sp>
        <p:nvSpPr>
          <p:cNvPr id="430" name="Google Shape;430;p50"/>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431" name="Google Shape;431;p5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432" name="Google Shape;432;p5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1"/>
          <p:cNvSpPr txBox="1"/>
          <p:nvPr>
            <p:ph type="title"/>
          </p:nvPr>
        </p:nvSpPr>
        <p:spPr>
          <a:xfrm>
            <a:off x="996950" y="107950"/>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500"/>
              <a:buFont typeface="Times New Roman"/>
              <a:buNone/>
            </a:pPr>
            <a:r>
              <a:rPr b="0" i="0" lang="en-US" sz="2500" u="none">
                <a:solidFill>
                  <a:schemeClr val="dk1"/>
                </a:solidFill>
                <a:latin typeface="Times New Roman"/>
                <a:ea typeface="Times New Roman"/>
                <a:cs typeface="Times New Roman"/>
                <a:sym typeface="Times New Roman"/>
              </a:rPr>
              <a:t>Message Passing (Cont.)</a:t>
            </a:r>
            <a:endParaRPr/>
          </a:p>
        </p:txBody>
      </p:sp>
      <p:sp>
        <p:nvSpPr>
          <p:cNvPr id="438" name="Google Shape;438;p51"/>
          <p:cNvSpPr txBox="1"/>
          <p:nvPr>
            <p:ph idx="1" type="body"/>
          </p:nvPr>
        </p:nvSpPr>
        <p:spPr>
          <a:xfrm>
            <a:off x="901700" y="1016000"/>
            <a:ext cx="7694612" cy="4530725"/>
          </a:xfrm>
          <a:prstGeom prst="rect">
            <a:avLst/>
          </a:prstGeom>
          <a:noFill/>
          <a:ln>
            <a:noFill/>
          </a:ln>
        </p:spPr>
        <p:txBody>
          <a:bodyPr anchorCtr="0" anchor="t" bIns="45700" lIns="91425" spcFirstLastPara="1" rIns="91425" wrap="square" tIns="45700">
            <a:noAutofit/>
          </a:bodyPr>
          <a:lstStyle/>
          <a:p>
            <a:pPr indent="-234950" lvl="1" marL="742950" rtl="0" algn="l">
              <a:lnSpc>
                <a:spcPct val="90000"/>
              </a:lnSpc>
              <a:spcBef>
                <a:spcPts val="0"/>
              </a:spcBef>
              <a:spcAft>
                <a:spcPts val="0"/>
              </a:spcAft>
              <a:buClr>
                <a:schemeClr val="dk1"/>
              </a:buClr>
              <a:buSzPts val="800"/>
              <a:buFont typeface="Arial"/>
              <a:buNone/>
            </a:pPr>
            <a:r>
              <a:t/>
            </a:r>
            <a:endParaRPr b="0" i="0" sz="800" u="none">
              <a:solidFill>
                <a:schemeClr val="dk1"/>
              </a:solidFill>
              <a:latin typeface="Times New Roman"/>
              <a:ea typeface="Times New Roman"/>
              <a:cs typeface="Times New Roman"/>
              <a:sym typeface="Times New Roman"/>
            </a:endParaRPr>
          </a:p>
          <a:p>
            <a:pPr indent="-342900" lvl="0" marL="3429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If processes </a:t>
            </a:r>
            <a:r>
              <a:rPr b="0" i="1" lang="en-US" sz="2400" u="none">
                <a:solidFill>
                  <a:schemeClr val="dk1"/>
                </a:solidFill>
                <a:latin typeface="Times New Roman"/>
                <a:ea typeface="Times New Roman"/>
                <a:cs typeface="Times New Roman"/>
                <a:sym typeface="Times New Roman"/>
              </a:rPr>
              <a:t>P</a:t>
            </a:r>
            <a:r>
              <a:rPr b="0" i="0" lang="en-US" sz="2400" u="none">
                <a:solidFill>
                  <a:schemeClr val="dk1"/>
                </a:solidFill>
                <a:latin typeface="Times New Roman"/>
                <a:ea typeface="Times New Roman"/>
                <a:cs typeface="Times New Roman"/>
                <a:sym typeface="Times New Roman"/>
              </a:rPr>
              <a:t> and </a:t>
            </a:r>
            <a:r>
              <a:rPr b="0" i="1" lang="en-US" sz="2400" u="none">
                <a:solidFill>
                  <a:schemeClr val="dk1"/>
                </a:solidFill>
                <a:latin typeface="Times New Roman"/>
                <a:ea typeface="Times New Roman"/>
                <a:cs typeface="Times New Roman"/>
                <a:sym typeface="Times New Roman"/>
              </a:rPr>
              <a:t>Q</a:t>
            </a:r>
            <a:r>
              <a:rPr b="0" i="0" lang="en-US" sz="2400" u="none">
                <a:solidFill>
                  <a:schemeClr val="dk1"/>
                </a:solidFill>
                <a:latin typeface="Times New Roman"/>
                <a:ea typeface="Times New Roman"/>
                <a:cs typeface="Times New Roman"/>
                <a:sym typeface="Times New Roman"/>
              </a:rPr>
              <a:t> wish to communicate, they need to:</a:t>
            </a:r>
            <a:endParaRPr/>
          </a:p>
          <a:p>
            <a:pPr indent="-285750" lvl="1" marL="74295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Establish a </a:t>
            </a:r>
            <a:r>
              <a:rPr b="1" i="1" lang="en-US" sz="2400" u="none">
                <a:solidFill>
                  <a:schemeClr val="dk1"/>
                </a:solidFill>
                <a:latin typeface="Times New Roman"/>
                <a:ea typeface="Times New Roman"/>
                <a:cs typeface="Times New Roman"/>
                <a:sym typeface="Times New Roman"/>
              </a:rPr>
              <a:t>communication</a:t>
            </a:r>
            <a:r>
              <a:rPr b="1" i="0" lang="en-US" sz="2400" u="none">
                <a:solidFill>
                  <a:schemeClr val="dk1"/>
                </a:solidFill>
                <a:latin typeface="Times New Roman"/>
                <a:ea typeface="Times New Roman"/>
                <a:cs typeface="Times New Roman"/>
                <a:sym typeface="Times New Roman"/>
              </a:rPr>
              <a:t> </a:t>
            </a:r>
            <a:r>
              <a:rPr b="1" i="1" lang="en-US" sz="2400" u="none">
                <a:solidFill>
                  <a:schemeClr val="dk1"/>
                </a:solidFill>
                <a:latin typeface="Times New Roman"/>
                <a:ea typeface="Times New Roman"/>
                <a:cs typeface="Times New Roman"/>
                <a:sym typeface="Times New Roman"/>
              </a:rPr>
              <a:t>link</a:t>
            </a:r>
            <a:r>
              <a:rPr b="1"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between them</a:t>
            </a:r>
            <a:endParaRPr/>
          </a:p>
          <a:p>
            <a:pPr indent="-285750" lvl="1" marL="74295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Exchange messages via send/receive</a:t>
            </a:r>
            <a:endParaRPr/>
          </a:p>
          <a:p>
            <a:pPr indent="-342900" lvl="0" marL="3429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Implementation issues:</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How are links established?</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Can a link be associated with more than two processes?</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How many links can there be between every pair of communicating processes?</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What is the capacity of a link?</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Is the size of a message that the link can accommodate fixed or variable?</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Is a link unidirectional or bi-directional?</a:t>
            </a:r>
            <a:endParaRPr/>
          </a:p>
          <a:p>
            <a:pPr indent="-190500" lvl="0" marL="342900" rtl="0" algn="l">
              <a:spcBef>
                <a:spcPts val="480"/>
              </a:spcBef>
              <a:spcAft>
                <a:spcPts val="0"/>
              </a:spcAft>
              <a:buClr>
                <a:schemeClr val="dk1"/>
              </a:buClr>
              <a:buSzPts val="2400"/>
              <a:buNone/>
            </a:pPr>
            <a:r>
              <a:t/>
            </a:r>
            <a:endParaRPr b="0" i="0" sz="2400" u="none">
              <a:solidFill>
                <a:schemeClr val="dk1"/>
              </a:solidFill>
              <a:latin typeface="Times New Roman"/>
              <a:ea typeface="Times New Roman"/>
              <a:cs typeface="Times New Roman"/>
              <a:sym typeface="Times New Roman"/>
            </a:endParaRPr>
          </a:p>
        </p:txBody>
      </p:sp>
      <p:sp>
        <p:nvSpPr>
          <p:cNvPr id="439" name="Google Shape;439;p51"/>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440" name="Google Shape;440;p5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441" name="Google Shape;441;p5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2"/>
          <p:cNvSpPr txBox="1"/>
          <p:nvPr>
            <p:ph type="title"/>
          </p:nvPr>
        </p:nvSpPr>
        <p:spPr>
          <a:xfrm>
            <a:off x="933450" y="123825"/>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500"/>
              <a:buFont typeface="Times New Roman"/>
              <a:buNone/>
            </a:pPr>
            <a:r>
              <a:rPr b="0" i="0" lang="en-US" sz="2500" u="none">
                <a:solidFill>
                  <a:schemeClr val="dk1"/>
                </a:solidFill>
                <a:latin typeface="Times New Roman"/>
                <a:ea typeface="Times New Roman"/>
                <a:cs typeface="Times New Roman"/>
                <a:sym typeface="Times New Roman"/>
              </a:rPr>
              <a:t>Message Passing (Cont.)</a:t>
            </a:r>
            <a:endParaRPr/>
          </a:p>
        </p:txBody>
      </p:sp>
      <p:sp>
        <p:nvSpPr>
          <p:cNvPr id="447" name="Google Shape;447;p52"/>
          <p:cNvSpPr txBox="1"/>
          <p:nvPr>
            <p:ph idx="1" type="body"/>
          </p:nvPr>
        </p:nvSpPr>
        <p:spPr>
          <a:xfrm>
            <a:off x="901700" y="785812"/>
            <a:ext cx="7694612" cy="4530725"/>
          </a:xfrm>
          <a:prstGeom prst="rect">
            <a:avLst/>
          </a:prstGeom>
          <a:noFill/>
          <a:ln>
            <a:noFill/>
          </a:ln>
        </p:spPr>
        <p:txBody>
          <a:bodyPr anchorCtr="0" anchor="t" bIns="45700" lIns="91425" spcFirstLastPara="1" rIns="91425" wrap="square" tIns="45700">
            <a:noAutofit/>
          </a:bodyPr>
          <a:lstStyle/>
          <a:p>
            <a:pPr indent="-234950" lvl="1" marL="742950" rtl="0" algn="l">
              <a:lnSpc>
                <a:spcPct val="90000"/>
              </a:lnSpc>
              <a:spcBef>
                <a:spcPts val="0"/>
              </a:spcBef>
              <a:spcAft>
                <a:spcPts val="0"/>
              </a:spcAft>
              <a:buClr>
                <a:schemeClr val="dk1"/>
              </a:buClr>
              <a:buSzPts val="800"/>
              <a:buFont typeface="Arial"/>
              <a:buNone/>
            </a:pPr>
            <a:r>
              <a:t/>
            </a:r>
            <a:endParaRPr b="0" i="0" sz="800" u="none">
              <a:solidFill>
                <a:schemeClr val="dk1"/>
              </a:solidFill>
              <a:latin typeface="Times New Roman"/>
              <a:ea typeface="Times New Roman"/>
              <a:cs typeface="Times New Roman"/>
              <a:sym typeface="Times New Roman"/>
            </a:endParaRPr>
          </a:p>
          <a:p>
            <a:pPr indent="-285750" lvl="1" marL="742950" rtl="0" algn="l">
              <a:lnSpc>
                <a:spcPct val="90000"/>
              </a:lnSpc>
              <a:spcBef>
                <a:spcPts val="160"/>
              </a:spcBef>
              <a:spcAft>
                <a:spcPts val="0"/>
              </a:spcAft>
              <a:buClr>
                <a:schemeClr val="dk1"/>
              </a:buClr>
              <a:buSzPts val="800"/>
              <a:buNone/>
            </a:pPr>
            <a:r>
              <a:t/>
            </a:r>
            <a:endParaRPr b="0" i="0" sz="800" u="none">
              <a:solidFill>
                <a:schemeClr val="dk1"/>
              </a:solidFill>
              <a:latin typeface="Times New Roman"/>
              <a:ea typeface="Times New Roman"/>
              <a:cs typeface="Times New Roman"/>
              <a:sym typeface="Times New Roman"/>
            </a:endParaRPr>
          </a:p>
          <a:p>
            <a:pPr indent="-342900" lvl="0" marL="3429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Implementation of communication link</a:t>
            </a:r>
            <a:endParaRPr/>
          </a:p>
          <a:p>
            <a:pPr indent="-285750" lvl="1" marL="74295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Physical:</a:t>
            </a:r>
            <a:endParaRPr/>
          </a:p>
          <a:p>
            <a:pPr indent="-228600" lvl="2" marL="11430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Shared memory</a:t>
            </a:r>
            <a:endParaRPr/>
          </a:p>
          <a:p>
            <a:pPr indent="-228600" lvl="2" marL="11430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Hardware bus</a:t>
            </a:r>
            <a:endParaRPr/>
          </a:p>
          <a:p>
            <a:pPr indent="-228600" lvl="2" marL="11430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Network</a:t>
            </a:r>
            <a:endParaRPr/>
          </a:p>
          <a:p>
            <a:pPr indent="-285750" lvl="1" marL="74295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Logical:</a:t>
            </a:r>
            <a:endParaRPr/>
          </a:p>
          <a:p>
            <a:pPr indent="-228600" lvl="2" marL="11430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 Direct or indirect</a:t>
            </a:r>
            <a:endParaRPr/>
          </a:p>
          <a:p>
            <a:pPr indent="-228600" lvl="2" marL="11430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 Synchronous or asynchronous</a:t>
            </a:r>
            <a:endParaRPr/>
          </a:p>
          <a:p>
            <a:pPr indent="-228600" lvl="2" marL="11430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 Automatic or explicit buffering</a:t>
            </a:r>
            <a:endParaRPr/>
          </a:p>
        </p:txBody>
      </p:sp>
      <p:sp>
        <p:nvSpPr>
          <p:cNvPr id="448" name="Google Shape;448;p52"/>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449" name="Google Shape;449;p5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450" name="Google Shape;450;p5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type="title"/>
          </p:nvPr>
        </p:nvSpPr>
        <p:spPr>
          <a:xfrm>
            <a:off x="1576387" y="166687"/>
            <a:ext cx="6107112"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Process Concept</a:t>
            </a:r>
            <a:endParaRPr/>
          </a:p>
        </p:txBody>
      </p:sp>
      <p:sp>
        <p:nvSpPr>
          <p:cNvPr id="125" name="Google Shape;125;p17"/>
          <p:cNvSpPr txBox="1"/>
          <p:nvPr>
            <p:ph idx="1" type="body"/>
          </p:nvPr>
        </p:nvSpPr>
        <p:spPr>
          <a:xfrm>
            <a:off x="928687" y="1177925"/>
            <a:ext cx="7370762" cy="478631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An operating system executes a variety of programs:</a:t>
            </a:r>
            <a:endParaRPr/>
          </a:p>
          <a:p>
            <a:pPr indent="-285750" lvl="1" marL="742950" rtl="0" algn="l">
              <a:lnSpc>
                <a:spcPct val="90000"/>
              </a:lnSpc>
              <a:spcBef>
                <a:spcPts val="36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Batch system – </a:t>
            </a:r>
            <a:r>
              <a:rPr b="1" i="0" lang="en-US" sz="1800" u="none">
                <a:solidFill>
                  <a:srgbClr val="3366FF"/>
                </a:solidFill>
                <a:latin typeface="Times New Roman"/>
                <a:ea typeface="Times New Roman"/>
                <a:cs typeface="Times New Roman"/>
                <a:sym typeface="Times New Roman"/>
              </a:rPr>
              <a:t>jobs</a:t>
            </a:r>
            <a:endParaRPr/>
          </a:p>
          <a:p>
            <a:pPr indent="-285750" lvl="1" marL="742950" rtl="0" algn="l">
              <a:lnSpc>
                <a:spcPct val="90000"/>
              </a:lnSpc>
              <a:spcBef>
                <a:spcPts val="36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Time-shared systems – </a:t>
            </a:r>
            <a:r>
              <a:rPr b="1" i="0" lang="en-US" sz="1800" u="none">
                <a:solidFill>
                  <a:srgbClr val="3366FF"/>
                </a:solidFill>
                <a:latin typeface="Times New Roman"/>
                <a:ea typeface="Times New Roman"/>
                <a:cs typeface="Times New Roman"/>
                <a:sym typeface="Times New Roman"/>
              </a:rPr>
              <a:t>user programs </a:t>
            </a:r>
            <a:r>
              <a:rPr b="0" i="0" lang="en-US" sz="1800" u="none">
                <a:solidFill>
                  <a:schemeClr val="dk1"/>
                </a:solidFill>
                <a:latin typeface="Times New Roman"/>
                <a:ea typeface="Times New Roman"/>
                <a:cs typeface="Times New Roman"/>
                <a:sym typeface="Times New Roman"/>
              </a:rPr>
              <a:t>or </a:t>
            </a:r>
            <a:r>
              <a:rPr b="1" i="0" lang="en-US" sz="1800" u="none">
                <a:solidFill>
                  <a:srgbClr val="3366FF"/>
                </a:solidFill>
                <a:latin typeface="Times New Roman"/>
                <a:ea typeface="Times New Roman"/>
                <a:cs typeface="Times New Roman"/>
                <a:sym typeface="Times New Roman"/>
              </a:rPr>
              <a:t>tasks</a:t>
            </a:r>
            <a:endParaRPr b="0" i="0" sz="1800" u="none">
              <a:solidFill>
                <a:schemeClr val="dk1"/>
              </a:solidFill>
              <a:latin typeface="Times New Roman"/>
              <a:ea typeface="Times New Roman"/>
              <a:cs typeface="Times New Roman"/>
              <a:sym typeface="Times New Roman"/>
            </a:endParaRPr>
          </a:p>
          <a:p>
            <a:pPr indent="-342900" lvl="0" marL="342900" rtl="0" algn="l">
              <a:lnSpc>
                <a:spcPct val="90000"/>
              </a:lnSpc>
              <a:spcBef>
                <a:spcPts val="36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Textbook uses the terms </a:t>
            </a:r>
            <a:r>
              <a:rPr b="1" i="1" lang="en-US" sz="1800" u="none">
                <a:solidFill>
                  <a:schemeClr val="dk1"/>
                </a:solidFill>
                <a:latin typeface="Times New Roman"/>
                <a:ea typeface="Times New Roman"/>
                <a:cs typeface="Times New Roman"/>
                <a:sym typeface="Times New Roman"/>
              </a:rPr>
              <a:t>job</a:t>
            </a:r>
            <a:r>
              <a:rPr b="0" i="0" lang="en-US" sz="1800" u="none">
                <a:solidFill>
                  <a:schemeClr val="dk1"/>
                </a:solidFill>
                <a:latin typeface="Times New Roman"/>
                <a:ea typeface="Times New Roman"/>
                <a:cs typeface="Times New Roman"/>
                <a:sym typeface="Times New Roman"/>
              </a:rPr>
              <a:t> and </a:t>
            </a:r>
            <a:r>
              <a:rPr b="1" i="1" lang="en-US" sz="1800" u="none">
                <a:solidFill>
                  <a:schemeClr val="dk1"/>
                </a:solidFill>
                <a:latin typeface="Times New Roman"/>
                <a:ea typeface="Times New Roman"/>
                <a:cs typeface="Times New Roman"/>
                <a:sym typeface="Times New Roman"/>
              </a:rPr>
              <a:t>process</a:t>
            </a:r>
            <a:r>
              <a:rPr b="0" i="0" lang="en-US" sz="1800" u="none">
                <a:solidFill>
                  <a:schemeClr val="dk1"/>
                </a:solidFill>
                <a:latin typeface="Times New Roman"/>
                <a:ea typeface="Times New Roman"/>
                <a:cs typeface="Times New Roman"/>
                <a:sym typeface="Times New Roman"/>
              </a:rPr>
              <a:t> almost interchangeably</a:t>
            </a:r>
            <a:endParaRPr/>
          </a:p>
          <a:p>
            <a:pPr indent="-342900" lvl="0" marL="342900" rtl="0" algn="l">
              <a:lnSpc>
                <a:spcPct val="90000"/>
              </a:lnSpc>
              <a:spcBef>
                <a:spcPts val="360"/>
              </a:spcBef>
              <a:spcAft>
                <a:spcPts val="0"/>
              </a:spcAft>
              <a:buClr>
                <a:srgbClr val="3366FF"/>
              </a:buClr>
              <a:buSzPts val="1800"/>
              <a:buFont typeface="Arial"/>
              <a:buChar char="•"/>
            </a:pPr>
            <a:r>
              <a:rPr b="1" i="0" lang="en-US" sz="1800" u="none">
                <a:solidFill>
                  <a:srgbClr val="3366FF"/>
                </a:solidFill>
                <a:latin typeface="Times New Roman"/>
                <a:ea typeface="Times New Roman"/>
                <a:cs typeface="Times New Roman"/>
                <a:sym typeface="Times New Roman"/>
              </a:rPr>
              <a:t>Process</a:t>
            </a:r>
            <a:r>
              <a:rPr b="0" i="0" lang="en-US" sz="1800" u="none">
                <a:solidFill>
                  <a:schemeClr val="dk1"/>
                </a:solidFill>
                <a:latin typeface="Times New Roman"/>
                <a:ea typeface="Times New Roman"/>
                <a:cs typeface="Times New Roman"/>
                <a:sym typeface="Times New Roman"/>
              </a:rPr>
              <a:t> – a program in execution; process execution must progress in sequential fashion</a:t>
            </a: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Multiple parts</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The program code, also called </a:t>
            </a:r>
            <a:r>
              <a:rPr b="1" i="0" lang="en-US" sz="1800" u="none">
                <a:solidFill>
                  <a:srgbClr val="3366FF"/>
                </a:solidFill>
                <a:latin typeface="Times New Roman"/>
                <a:ea typeface="Times New Roman"/>
                <a:cs typeface="Times New Roman"/>
                <a:sym typeface="Times New Roman"/>
              </a:rPr>
              <a:t>text section</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Current activity including</a:t>
            </a:r>
            <a:r>
              <a:rPr b="1" i="0" lang="en-US" sz="1800" u="none">
                <a:solidFill>
                  <a:srgbClr val="3366FF"/>
                </a:solidFill>
                <a:latin typeface="Times New Roman"/>
                <a:ea typeface="Times New Roman"/>
                <a:cs typeface="Times New Roman"/>
                <a:sym typeface="Times New Roman"/>
              </a:rPr>
              <a:t> program</a:t>
            </a:r>
            <a:r>
              <a:rPr b="1" i="0" lang="en-US" sz="1800" u="none">
                <a:solidFill>
                  <a:schemeClr val="dk1"/>
                </a:solidFill>
                <a:latin typeface="Times New Roman"/>
                <a:ea typeface="Times New Roman"/>
                <a:cs typeface="Times New Roman"/>
                <a:sym typeface="Times New Roman"/>
              </a:rPr>
              <a:t> </a:t>
            </a:r>
            <a:r>
              <a:rPr b="1" i="0" lang="en-US" sz="1800" u="none">
                <a:solidFill>
                  <a:srgbClr val="3366FF"/>
                </a:solidFill>
                <a:latin typeface="Times New Roman"/>
                <a:ea typeface="Times New Roman"/>
                <a:cs typeface="Times New Roman"/>
                <a:sym typeface="Times New Roman"/>
              </a:rPr>
              <a:t>counter</a:t>
            </a:r>
            <a:r>
              <a:rPr b="0" i="0" lang="en-US" sz="1800" u="none">
                <a:solidFill>
                  <a:schemeClr val="dk1"/>
                </a:solidFill>
                <a:latin typeface="Times New Roman"/>
                <a:ea typeface="Times New Roman"/>
                <a:cs typeface="Times New Roman"/>
                <a:sym typeface="Times New Roman"/>
              </a:rPr>
              <a:t>, processor registers</a:t>
            </a:r>
            <a:endParaRPr/>
          </a:p>
          <a:p>
            <a:pPr indent="-285750" lvl="1" marL="742950" rtl="0" algn="l">
              <a:lnSpc>
                <a:spcPct val="100000"/>
              </a:lnSpc>
              <a:spcBef>
                <a:spcPts val="360"/>
              </a:spcBef>
              <a:spcAft>
                <a:spcPts val="0"/>
              </a:spcAft>
              <a:buClr>
                <a:srgbClr val="3366FF"/>
              </a:buClr>
              <a:buSzPts val="1800"/>
              <a:buFont typeface="Arial"/>
              <a:buChar char="–"/>
            </a:pPr>
            <a:r>
              <a:rPr b="1" i="0" lang="en-US" sz="1800" u="none">
                <a:solidFill>
                  <a:srgbClr val="3366FF"/>
                </a:solidFill>
                <a:latin typeface="Times New Roman"/>
                <a:ea typeface="Times New Roman"/>
                <a:cs typeface="Times New Roman"/>
                <a:sym typeface="Times New Roman"/>
              </a:rPr>
              <a:t>Stack</a:t>
            </a:r>
            <a:r>
              <a:rPr b="1"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Times New Roman"/>
                <a:ea typeface="Times New Roman"/>
                <a:cs typeface="Times New Roman"/>
                <a:sym typeface="Times New Roman"/>
              </a:rPr>
              <a:t>containing temporary data</a:t>
            </a:r>
            <a:endParaRPr/>
          </a:p>
          <a:p>
            <a:pPr indent="-228600" lvl="2" marL="11430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Function parameters, return addresses, local variables</a:t>
            </a:r>
            <a:endParaRPr/>
          </a:p>
          <a:p>
            <a:pPr indent="-285750" lvl="1" marL="742950" rtl="0" algn="l">
              <a:lnSpc>
                <a:spcPct val="100000"/>
              </a:lnSpc>
              <a:spcBef>
                <a:spcPts val="360"/>
              </a:spcBef>
              <a:spcAft>
                <a:spcPts val="0"/>
              </a:spcAft>
              <a:buClr>
                <a:srgbClr val="3366FF"/>
              </a:buClr>
              <a:buSzPts val="1800"/>
              <a:buFont typeface="Arial"/>
              <a:buChar char="–"/>
            </a:pPr>
            <a:r>
              <a:rPr b="1" i="0" lang="en-US" sz="1800" u="none">
                <a:solidFill>
                  <a:srgbClr val="3366FF"/>
                </a:solidFill>
                <a:latin typeface="Times New Roman"/>
                <a:ea typeface="Times New Roman"/>
                <a:cs typeface="Times New Roman"/>
                <a:sym typeface="Times New Roman"/>
              </a:rPr>
              <a:t>Data section</a:t>
            </a:r>
            <a:r>
              <a:rPr b="1"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Times New Roman"/>
                <a:ea typeface="Times New Roman"/>
                <a:cs typeface="Times New Roman"/>
                <a:sym typeface="Times New Roman"/>
              </a:rPr>
              <a:t>containing global variables</a:t>
            </a:r>
            <a:endParaRPr/>
          </a:p>
          <a:p>
            <a:pPr indent="-285750" lvl="1" marL="742950" rtl="0" algn="l">
              <a:lnSpc>
                <a:spcPct val="100000"/>
              </a:lnSpc>
              <a:spcBef>
                <a:spcPts val="360"/>
              </a:spcBef>
              <a:spcAft>
                <a:spcPts val="0"/>
              </a:spcAft>
              <a:buClr>
                <a:srgbClr val="3366FF"/>
              </a:buClr>
              <a:buSzPts val="1800"/>
              <a:buFont typeface="Arial"/>
              <a:buChar char="–"/>
            </a:pPr>
            <a:r>
              <a:rPr b="1" i="0" lang="en-US" sz="1800" u="none">
                <a:solidFill>
                  <a:srgbClr val="3366FF"/>
                </a:solidFill>
                <a:latin typeface="Times New Roman"/>
                <a:ea typeface="Times New Roman"/>
                <a:cs typeface="Times New Roman"/>
                <a:sym typeface="Times New Roman"/>
              </a:rPr>
              <a:t>Heap</a:t>
            </a:r>
            <a:r>
              <a:rPr b="1"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Times New Roman"/>
                <a:ea typeface="Times New Roman"/>
                <a:cs typeface="Times New Roman"/>
                <a:sym typeface="Times New Roman"/>
              </a:rPr>
              <a:t>containing memory dynamically allocated during run time</a:t>
            </a:r>
            <a:endParaRPr/>
          </a:p>
          <a:p>
            <a:pPr indent="-342900" lvl="0" marL="342900" rtl="0" algn="l">
              <a:lnSpc>
                <a:spcPct val="90000"/>
              </a:lnSpc>
              <a:spcBef>
                <a:spcPts val="360"/>
              </a:spcBef>
              <a:spcAft>
                <a:spcPts val="0"/>
              </a:spcAft>
              <a:buClr>
                <a:schemeClr val="dk1"/>
              </a:buClr>
              <a:buSzPts val="1800"/>
              <a:buNone/>
            </a:pPr>
            <a:r>
              <a:t/>
            </a:r>
            <a:endParaRPr b="0" i="0" sz="1800" u="none">
              <a:solidFill>
                <a:schemeClr val="dk1"/>
              </a:solidFill>
              <a:latin typeface="Times New Roman"/>
              <a:ea typeface="Times New Roman"/>
              <a:cs typeface="Times New Roman"/>
              <a:sym typeface="Times New Roman"/>
            </a:endParaRPr>
          </a:p>
          <a:p>
            <a:pPr indent="-228600" lvl="0" marL="342900" rtl="0" algn="l">
              <a:spcBef>
                <a:spcPts val="360"/>
              </a:spcBef>
              <a:spcAft>
                <a:spcPts val="0"/>
              </a:spcAft>
              <a:buClr>
                <a:schemeClr val="dk1"/>
              </a:buClr>
              <a:buSzPts val="1800"/>
              <a:buNone/>
            </a:pPr>
            <a:r>
              <a:t/>
            </a:r>
            <a:endParaRPr b="0" i="0" sz="1800" u="none">
              <a:solidFill>
                <a:schemeClr val="dk1"/>
              </a:solidFill>
              <a:latin typeface="Times New Roman"/>
              <a:ea typeface="Times New Roman"/>
              <a:cs typeface="Times New Roman"/>
              <a:sym typeface="Times New Roman"/>
            </a:endParaRPr>
          </a:p>
        </p:txBody>
      </p:sp>
      <p:sp>
        <p:nvSpPr>
          <p:cNvPr id="126" name="Google Shape;126;p17"/>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cap="none" strike="noStrike">
                <a:solidFill>
                  <a:srgbClr val="898989"/>
                </a:solidFill>
                <a:latin typeface="Times New Roman"/>
                <a:ea typeface="Times New Roman"/>
                <a:cs typeface="Times New Roman"/>
                <a:sym typeface="Times New Roman"/>
              </a:rPr>
              <a:t>*</a:t>
            </a:r>
            <a:endParaRPr/>
          </a:p>
        </p:txBody>
      </p:sp>
      <p:sp>
        <p:nvSpPr>
          <p:cNvPr id="127" name="Google Shape;127;p1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cap="none" strike="noStrike">
                <a:solidFill>
                  <a:srgbClr val="898989"/>
                </a:solidFill>
                <a:latin typeface="Sigmar One"/>
                <a:ea typeface="Sigmar One"/>
                <a:cs typeface="Sigmar One"/>
                <a:sym typeface="Sigmar One"/>
              </a:rPr>
              <a:t>‹#›</a:t>
            </a:fld>
            <a:endParaRPr/>
          </a:p>
        </p:txBody>
      </p:sp>
      <p:sp>
        <p:nvSpPr>
          <p:cNvPr id="128" name="Google Shape;128;p1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cap="none" strike="noStrik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3"/>
          <p:cNvSpPr txBox="1"/>
          <p:nvPr>
            <p:ph type="title"/>
          </p:nvPr>
        </p:nvSpPr>
        <p:spPr>
          <a:xfrm>
            <a:off x="457200" y="177800"/>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Direct Communication</a:t>
            </a:r>
            <a:endParaRPr/>
          </a:p>
        </p:txBody>
      </p:sp>
      <p:sp>
        <p:nvSpPr>
          <p:cNvPr id="456" name="Google Shape;456;p53"/>
          <p:cNvSpPr txBox="1"/>
          <p:nvPr>
            <p:ph idx="1" type="body"/>
          </p:nvPr>
        </p:nvSpPr>
        <p:spPr>
          <a:xfrm>
            <a:off x="885825" y="1138237"/>
            <a:ext cx="7635875"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Processes must name each other explicitly:</a:t>
            </a:r>
            <a:endParaRPr/>
          </a:p>
          <a:p>
            <a:pPr indent="-285750" lvl="1" marL="742950" rtl="0" algn="l">
              <a:lnSpc>
                <a:spcPct val="100000"/>
              </a:lnSpc>
              <a:spcBef>
                <a:spcPts val="480"/>
              </a:spcBef>
              <a:spcAft>
                <a:spcPts val="0"/>
              </a:spcAft>
              <a:buClr>
                <a:schemeClr val="dk1"/>
              </a:buClr>
              <a:buSzPts val="2400"/>
              <a:buFont typeface="Arial"/>
              <a:buChar char="–"/>
            </a:pPr>
            <a:r>
              <a:rPr b="1" i="0" lang="en-US" sz="2400" u="none">
                <a:solidFill>
                  <a:schemeClr val="dk1"/>
                </a:solidFill>
                <a:latin typeface="Courier New"/>
                <a:ea typeface="Courier New"/>
                <a:cs typeface="Courier New"/>
                <a:sym typeface="Courier New"/>
              </a:rPr>
              <a:t>send</a:t>
            </a:r>
            <a:r>
              <a:rPr b="0" i="0" lang="en-US" sz="2400" u="none">
                <a:solidFill>
                  <a:schemeClr val="dk1"/>
                </a:solidFill>
                <a:latin typeface="Times New Roman"/>
                <a:ea typeface="Times New Roman"/>
                <a:cs typeface="Times New Roman"/>
                <a:sym typeface="Times New Roman"/>
              </a:rPr>
              <a:t> (</a:t>
            </a:r>
            <a:r>
              <a:rPr b="0" i="1" lang="en-US" sz="2400" u="none">
                <a:solidFill>
                  <a:schemeClr val="dk1"/>
                </a:solidFill>
                <a:latin typeface="Times New Roman"/>
                <a:ea typeface="Times New Roman"/>
                <a:cs typeface="Times New Roman"/>
                <a:sym typeface="Times New Roman"/>
              </a:rPr>
              <a:t>P, message</a:t>
            </a:r>
            <a:r>
              <a:rPr b="0" i="0" lang="en-US" sz="2400" u="none">
                <a:solidFill>
                  <a:schemeClr val="dk1"/>
                </a:solidFill>
                <a:latin typeface="Times New Roman"/>
                <a:ea typeface="Times New Roman"/>
                <a:cs typeface="Times New Roman"/>
                <a:sym typeface="Times New Roman"/>
              </a:rPr>
              <a:t>) – send a message to process P</a:t>
            </a:r>
            <a:endParaRPr/>
          </a:p>
          <a:p>
            <a:pPr indent="-285750" lvl="1" marL="742950" rtl="0" algn="l">
              <a:lnSpc>
                <a:spcPct val="100000"/>
              </a:lnSpc>
              <a:spcBef>
                <a:spcPts val="480"/>
              </a:spcBef>
              <a:spcAft>
                <a:spcPts val="0"/>
              </a:spcAft>
              <a:buClr>
                <a:schemeClr val="dk1"/>
              </a:buClr>
              <a:buSzPts val="2400"/>
              <a:buFont typeface="Arial"/>
              <a:buChar char="–"/>
            </a:pPr>
            <a:r>
              <a:rPr b="1" i="0" lang="en-US" sz="2400" u="none">
                <a:solidFill>
                  <a:schemeClr val="dk1"/>
                </a:solidFill>
                <a:latin typeface="Courier New"/>
                <a:ea typeface="Courier New"/>
                <a:cs typeface="Courier New"/>
                <a:sym typeface="Courier New"/>
              </a:rPr>
              <a:t>receive</a:t>
            </a:r>
            <a:r>
              <a:rPr b="0" i="0" lang="en-US" sz="2400" u="none">
                <a:solidFill>
                  <a:schemeClr val="dk1"/>
                </a:solidFill>
                <a:latin typeface="Times New Roman"/>
                <a:ea typeface="Times New Roman"/>
                <a:cs typeface="Times New Roman"/>
                <a:sym typeface="Times New Roman"/>
              </a:rPr>
              <a:t>(</a:t>
            </a:r>
            <a:r>
              <a:rPr b="0" i="1" lang="en-US" sz="2400" u="none">
                <a:solidFill>
                  <a:schemeClr val="dk1"/>
                </a:solidFill>
                <a:latin typeface="Times New Roman"/>
                <a:ea typeface="Times New Roman"/>
                <a:cs typeface="Times New Roman"/>
                <a:sym typeface="Times New Roman"/>
              </a:rPr>
              <a:t>Q, message</a:t>
            </a:r>
            <a:r>
              <a:rPr b="0" i="0" lang="en-US" sz="2400" u="none">
                <a:solidFill>
                  <a:schemeClr val="dk1"/>
                </a:solidFill>
                <a:latin typeface="Times New Roman"/>
                <a:ea typeface="Times New Roman"/>
                <a:cs typeface="Times New Roman"/>
                <a:sym typeface="Times New Roman"/>
              </a:rPr>
              <a:t>) – receive a message from process Q</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Properties of communication link</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Links are established automatically</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A link is associated with exactly one pair of communicating processes</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Between each pair there exists exactly one link</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The link may be unidirectional, but is usually bi-directional</a:t>
            </a:r>
            <a:endParaRPr/>
          </a:p>
        </p:txBody>
      </p:sp>
      <p:sp>
        <p:nvSpPr>
          <p:cNvPr id="457" name="Google Shape;457;p53"/>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458" name="Google Shape;458;p5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459" name="Google Shape;459;p5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4"/>
          <p:cNvSpPr txBox="1"/>
          <p:nvPr>
            <p:ph type="title"/>
          </p:nvPr>
        </p:nvSpPr>
        <p:spPr>
          <a:xfrm>
            <a:off x="457200" y="152400"/>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Indirect Communication</a:t>
            </a:r>
            <a:endParaRPr/>
          </a:p>
        </p:txBody>
      </p:sp>
      <p:sp>
        <p:nvSpPr>
          <p:cNvPr id="465" name="Google Shape;465;p54"/>
          <p:cNvSpPr txBox="1"/>
          <p:nvPr>
            <p:ph idx="1" type="body"/>
          </p:nvPr>
        </p:nvSpPr>
        <p:spPr>
          <a:xfrm>
            <a:off x="854075" y="1166812"/>
            <a:ext cx="7391400" cy="41592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Messages are directed and received from mailboxes (also referred to as ports)</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Each mailbox has a unique id</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Processes can communicate only if they share a mailbox</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Properties of communication link</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Link established only if processes share a common mailbox</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A link may be associated with many processes</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Each pair of processes may share several communication links</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Link may be unidirectional or bi-directional</a:t>
            </a:r>
            <a:endParaRPr/>
          </a:p>
        </p:txBody>
      </p:sp>
      <p:sp>
        <p:nvSpPr>
          <p:cNvPr id="466" name="Google Shape;466;p54"/>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467" name="Google Shape;467;p5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468" name="Google Shape;468;p5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5"/>
          <p:cNvSpPr txBox="1"/>
          <p:nvPr>
            <p:ph type="title"/>
          </p:nvPr>
        </p:nvSpPr>
        <p:spPr>
          <a:xfrm>
            <a:off x="882650" y="182562"/>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Indirect Communication</a:t>
            </a:r>
            <a:endParaRPr/>
          </a:p>
        </p:txBody>
      </p:sp>
      <p:sp>
        <p:nvSpPr>
          <p:cNvPr id="474" name="Google Shape;474;p55"/>
          <p:cNvSpPr txBox="1"/>
          <p:nvPr>
            <p:ph idx="1" type="body"/>
          </p:nvPr>
        </p:nvSpPr>
        <p:spPr>
          <a:xfrm>
            <a:off x="838200" y="1135062"/>
            <a:ext cx="7580312" cy="38211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Operations</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create a new mailbox (port)</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send and receive messages through mailbox</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destroy a mailbox</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Primitives are defined as:</a:t>
            </a:r>
            <a:endParaRPr/>
          </a:p>
          <a:p>
            <a:pPr indent="-342900" lvl="0" marL="342900" rtl="0" algn="l">
              <a:lnSpc>
                <a:spcPct val="100000"/>
              </a:lnSpc>
              <a:spcBef>
                <a:spcPts val="480"/>
              </a:spcBef>
              <a:spcAft>
                <a:spcPts val="0"/>
              </a:spcAft>
              <a:buClr>
                <a:schemeClr val="dk1"/>
              </a:buClr>
              <a:buSzPts val="2400"/>
              <a:buNone/>
            </a:pPr>
            <a:r>
              <a:rPr b="0" i="0" lang="en-US" sz="2400" u="none">
                <a:solidFill>
                  <a:schemeClr val="dk1"/>
                </a:solidFill>
                <a:latin typeface="Times New Roman"/>
                <a:ea typeface="Times New Roman"/>
                <a:cs typeface="Times New Roman"/>
                <a:sym typeface="Times New Roman"/>
              </a:rPr>
              <a:t>	</a:t>
            </a:r>
            <a:r>
              <a:rPr b="1" i="0" lang="en-US" sz="2400" u="none">
                <a:solidFill>
                  <a:schemeClr val="dk1"/>
                </a:solidFill>
                <a:latin typeface="Courier New"/>
                <a:ea typeface="Courier New"/>
                <a:cs typeface="Courier New"/>
                <a:sym typeface="Courier New"/>
              </a:rPr>
              <a:t>send</a:t>
            </a:r>
            <a:r>
              <a:rPr b="0" i="0" lang="en-US" sz="2400" u="none">
                <a:solidFill>
                  <a:schemeClr val="dk1"/>
                </a:solidFill>
                <a:latin typeface="Times New Roman"/>
                <a:ea typeface="Times New Roman"/>
                <a:cs typeface="Times New Roman"/>
                <a:sym typeface="Times New Roman"/>
              </a:rPr>
              <a:t>(</a:t>
            </a:r>
            <a:r>
              <a:rPr b="0" i="1" lang="en-US" sz="2400" u="none">
                <a:solidFill>
                  <a:schemeClr val="dk1"/>
                </a:solidFill>
                <a:latin typeface="Times New Roman"/>
                <a:ea typeface="Times New Roman"/>
                <a:cs typeface="Times New Roman"/>
                <a:sym typeface="Times New Roman"/>
              </a:rPr>
              <a:t>A, message</a:t>
            </a:r>
            <a:r>
              <a:rPr b="0" i="0" lang="en-US" sz="2400" u="none">
                <a:solidFill>
                  <a:schemeClr val="dk1"/>
                </a:solidFill>
                <a:latin typeface="Times New Roman"/>
                <a:ea typeface="Times New Roman"/>
                <a:cs typeface="Times New Roman"/>
                <a:sym typeface="Times New Roman"/>
              </a:rPr>
              <a:t>) – send a message to mailbox A</a:t>
            </a:r>
            <a:endParaRPr/>
          </a:p>
          <a:p>
            <a:pPr indent="-342900" lvl="0" marL="342900" rtl="0" algn="l">
              <a:lnSpc>
                <a:spcPct val="100000"/>
              </a:lnSpc>
              <a:spcBef>
                <a:spcPts val="480"/>
              </a:spcBef>
              <a:spcAft>
                <a:spcPts val="0"/>
              </a:spcAft>
              <a:buClr>
                <a:schemeClr val="dk1"/>
              </a:buClr>
              <a:buSzPts val="2400"/>
              <a:buNone/>
            </a:pPr>
            <a:r>
              <a:rPr b="0" i="0" lang="en-US" sz="2400" u="none">
                <a:solidFill>
                  <a:schemeClr val="dk1"/>
                </a:solidFill>
                <a:latin typeface="Times New Roman"/>
                <a:ea typeface="Times New Roman"/>
                <a:cs typeface="Times New Roman"/>
                <a:sym typeface="Times New Roman"/>
              </a:rPr>
              <a:t>	</a:t>
            </a:r>
            <a:r>
              <a:rPr b="1" i="0" lang="en-US" sz="2400" u="none">
                <a:solidFill>
                  <a:schemeClr val="dk1"/>
                </a:solidFill>
                <a:latin typeface="Courier New"/>
                <a:ea typeface="Courier New"/>
                <a:cs typeface="Courier New"/>
                <a:sym typeface="Courier New"/>
              </a:rPr>
              <a:t>receive</a:t>
            </a:r>
            <a:r>
              <a:rPr b="0" i="0" lang="en-US" sz="2400" u="none">
                <a:solidFill>
                  <a:schemeClr val="dk1"/>
                </a:solidFill>
                <a:latin typeface="Times New Roman"/>
                <a:ea typeface="Times New Roman"/>
                <a:cs typeface="Times New Roman"/>
                <a:sym typeface="Times New Roman"/>
              </a:rPr>
              <a:t>(</a:t>
            </a:r>
            <a:r>
              <a:rPr b="0" i="1" lang="en-US" sz="2400" u="none">
                <a:solidFill>
                  <a:schemeClr val="dk1"/>
                </a:solidFill>
                <a:latin typeface="Times New Roman"/>
                <a:ea typeface="Times New Roman"/>
                <a:cs typeface="Times New Roman"/>
                <a:sym typeface="Times New Roman"/>
              </a:rPr>
              <a:t>A, message</a:t>
            </a:r>
            <a:r>
              <a:rPr b="0" i="0" lang="en-US" sz="2400" u="none">
                <a:solidFill>
                  <a:schemeClr val="dk1"/>
                </a:solidFill>
                <a:latin typeface="Times New Roman"/>
                <a:ea typeface="Times New Roman"/>
                <a:cs typeface="Times New Roman"/>
                <a:sym typeface="Times New Roman"/>
              </a:rPr>
              <a:t>) – receive a message from mailbox A</a:t>
            </a:r>
            <a:endParaRPr/>
          </a:p>
        </p:txBody>
      </p:sp>
      <p:sp>
        <p:nvSpPr>
          <p:cNvPr id="475" name="Google Shape;475;p55"/>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476" name="Google Shape;476;p5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477" name="Google Shape;477;p55"/>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6"/>
          <p:cNvSpPr txBox="1"/>
          <p:nvPr>
            <p:ph type="title"/>
          </p:nvPr>
        </p:nvSpPr>
        <p:spPr>
          <a:xfrm>
            <a:off x="876300" y="182562"/>
            <a:ext cx="78105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Indirect Communication</a:t>
            </a:r>
            <a:endParaRPr/>
          </a:p>
        </p:txBody>
      </p:sp>
      <p:sp>
        <p:nvSpPr>
          <p:cNvPr id="483" name="Google Shape;483;p56"/>
          <p:cNvSpPr txBox="1"/>
          <p:nvPr>
            <p:ph idx="1" type="body"/>
          </p:nvPr>
        </p:nvSpPr>
        <p:spPr>
          <a:xfrm>
            <a:off x="882650" y="1127125"/>
            <a:ext cx="6637337"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Mailbox sharing</a:t>
            </a:r>
            <a:endParaRPr/>
          </a:p>
          <a:p>
            <a:pPr indent="-285750" lvl="1" marL="742950" rtl="0" algn="l">
              <a:lnSpc>
                <a:spcPct val="100000"/>
              </a:lnSpc>
              <a:spcBef>
                <a:spcPts val="480"/>
              </a:spcBef>
              <a:spcAft>
                <a:spcPts val="0"/>
              </a:spcAft>
              <a:buClr>
                <a:schemeClr val="dk1"/>
              </a:buClr>
              <a:buSzPts val="2400"/>
              <a:buFont typeface="Arial"/>
              <a:buChar char="–"/>
            </a:pPr>
            <a:r>
              <a:rPr b="0" i="1" lang="en-US" sz="2400" u="none">
                <a:solidFill>
                  <a:schemeClr val="dk1"/>
                </a:solidFill>
                <a:latin typeface="Times New Roman"/>
                <a:ea typeface="Times New Roman"/>
                <a:cs typeface="Times New Roman"/>
                <a:sym typeface="Times New Roman"/>
              </a:rPr>
              <a:t>P</a:t>
            </a:r>
            <a:r>
              <a:rPr b="0" baseline="-25000" i="1" lang="en-US" sz="2400" u="none">
                <a:solidFill>
                  <a:schemeClr val="dk1"/>
                </a:solidFill>
                <a:latin typeface="Times New Roman"/>
                <a:ea typeface="Times New Roman"/>
                <a:cs typeface="Times New Roman"/>
                <a:sym typeface="Times New Roman"/>
              </a:rPr>
              <a:t>1</a:t>
            </a:r>
            <a:r>
              <a:rPr b="0" i="1" lang="en-US" sz="2400" u="none">
                <a:solidFill>
                  <a:schemeClr val="dk1"/>
                </a:solidFill>
                <a:latin typeface="Times New Roman"/>
                <a:ea typeface="Times New Roman"/>
                <a:cs typeface="Times New Roman"/>
                <a:sym typeface="Times New Roman"/>
              </a:rPr>
              <a:t>, P</a:t>
            </a:r>
            <a:r>
              <a:rPr b="0" baseline="-25000" i="1" lang="en-US" sz="2400" u="none">
                <a:solidFill>
                  <a:schemeClr val="dk1"/>
                </a:solidFill>
                <a:latin typeface="Times New Roman"/>
                <a:ea typeface="Times New Roman"/>
                <a:cs typeface="Times New Roman"/>
                <a:sym typeface="Times New Roman"/>
              </a:rPr>
              <a:t>2</a:t>
            </a:r>
            <a:r>
              <a:rPr b="0" i="1" lang="en-US" sz="2400" u="none">
                <a:solidFill>
                  <a:schemeClr val="dk1"/>
                </a:solidFill>
                <a:latin typeface="Times New Roman"/>
                <a:ea typeface="Times New Roman"/>
                <a:cs typeface="Times New Roman"/>
                <a:sym typeface="Times New Roman"/>
              </a:rPr>
              <a:t>,</a:t>
            </a:r>
            <a:r>
              <a:rPr b="0" i="0" lang="en-US" sz="2400" u="none">
                <a:solidFill>
                  <a:schemeClr val="dk1"/>
                </a:solidFill>
                <a:latin typeface="Times New Roman"/>
                <a:ea typeface="Times New Roman"/>
                <a:cs typeface="Times New Roman"/>
                <a:sym typeface="Times New Roman"/>
              </a:rPr>
              <a:t> and</a:t>
            </a:r>
            <a:r>
              <a:rPr b="0" i="1" lang="en-US" sz="2400" u="none">
                <a:solidFill>
                  <a:schemeClr val="dk1"/>
                </a:solidFill>
                <a:latin typeface="Times New Roman"/>
                <a:ea typeface="Times New Roman"/>
                <a:cs typeface="Times New Roman"/>
                <a:sym typeface="Times New Roman"/>
              </a:rPr>
              <a:t> P</a:t>
            </a:r>
            <a:r>
              <a:rPr b="0" baseline="-25000" i="1" lang="en-US" sz="2400" u="none">
                <a:solidFill>
                  <a:schemeClr val="dk1"/>
                </a:solidFill>
                <a:latin typeface="Times New Roman"/>
                <a:ea typeface="Times New Roman"/>
                <a:cs typeface="Times New Roman"/>
                <a:sym typeface="Times New Roman"/>
              </a:rPr>
              <a:t>3</a:t>
            </a:r>
            <a:r>
              <a:rPr b="0" i="0" lang="en-US" sz="2400" u="none">
                <a:solidFill>
                  <a:schemeClr val="dk1"/>
                </a:solidFill>
                <a:latin typeface="Times New Roman"/>
                <a:ea typeface="Times New Roman"/>
                <a:cs typeface="Times New Roman"/>
                <a:sym typeface="Times New Roman"/>
              </a:rPr>
              <a:t> share mailbox A</a:t>
            </a:r>
            <a:endParaRPr/>
          </a:p>
          <a:p>
            <a:pPr indent="-285750" lvl="1" marL="742950" rtl="0" algn="l">
              <a:lnSpc>
                <a:spcPct val="100000"/>
              </a:lnSpc>
              <a:spcBef>
                <a:spcPts val="480"/>
              </a:spcBef>
              <a:spcAft>
                <a:spcPts val="0"/>
              </a:spcAft>
              <a:buClr>
                <a:schemeClr val="dk1"/>
              </a:buClr>
              <a:buSzPts val="2400"/>
              <a:buFont typeface="Arial"/>
              <a:buChar char="–"/>
            </a:pPr>
            <a:r>
              <a:rPr b="0" i="1" lang="en-US" sz="2400" u="none">
                <a:solidFill>
                  <a:schemeClr val="dk1"/>
                </a:solidFill>
                <a:latin typeface="Times New Roman"/>
                <a:ea typeface="Times New Roman"/>
                <a:cs typeface="Times New Roman"/>
                <a:sym typeface="Times New Roman"/>
              </a:rPr>
              <a:t>P</a:t>
            </a:r>
            <a:r>
              <a:rPr b="0" baseline="-25000" i="1" lang="en-US" sz="2400" u="none">
                <a:solidFill>
                  <a:schemeClr val="dk1"/>
                </a:solidFill>
                <a:latin typeface="Times New Roman"/>
                <a:ea typeface="Times New Roman"/>
                <a:cs typeface="Times New Roman"/>
                <a:sym typeface="Times New Roman"/>
              </a:rPr>
              <a:t>1</a:t>
            </a:r>
            <a:r>
              <a:rPr b="0" i="0" lang="en-US" sz="2400" u="none">
                <a:solidFill>
                  <a:schemeClr val="dk1"/>
                </a:solidFill>
                <a:latin typeface="Times New Roman"/>
                <a:ea typeface="Times New Roman"/>
                <a:cs typeface="Times New Roman"/>
                <a:sym typeface="Times New Roman"/>
              </a:rPr>
              <a:t>, sends; </a:t>
            </a:r>
            <a:r>
              <a:rPr b="0" i="1" lang="en-US" sz="2400" u="none">
                <a:solidFill>
                  <a:schemeClr val="dk1"/>
                </a:solidFill>
                <a:latin typeface="Times New Roman"/>
                <a:ea typeface="Times New Roman"/>
                <a:cs typeface="Times New Roman"/>
                <a:sym typeface="Times New Roman"/>
              </a:rPr>
              <a:t>P</a:t>
            </a:r>
            <a:r>
              <a:rPr b="0" baseline="-25000" i="1" lang="en-US" sz="2400" u="none">
                <a:solidFill>
                  <a:schemeClr val="dk1"/>
                </a:solidFill>
                <a:latin typeface="Times New Roman"/>
                <a:ea typeface="Times New Roman"/>
                <a:cs typeface="Times New Roman"/>
                <a:sym typeface="Times New Roman"/>
              </a:rPr>
              <a:t>2</a:t>
            </a:r>
            <a:r>
              <a:rPr b="0" i="1"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and</a:t>
            </a:r>
            <a:r>
              <a:rPr b="0" i="1" lang="en-US" sz="2400" u="none">
                <a:solidFill>
                  <a:schemeClr val="dk1"/>
                </a:solidFill>
                <a:latin typeface="Times New Roman"/>
                <a:ea typeface="Times New Roman"/>
                <a:cs typeface="Times New Roman"/>
                <a:sym typeface="Times New Roman"/>
              </a:rPr>
              <a:t> P</a:t>
            </a:r>
            <a:r>
              <a:rPr b="0" baseline="-25000" i="1" lang="en-US" sz="2400" u="none">
                <a:solidFill>
                  <a:schemeClr val="dk1"/>
                </a:solidFill>
                <a:latin typeface="Times New Roman"/>
                <a:ea typeface="Times New Roman"/>
                <a:cs typeface="Times New Roman"/>
                <a:sym typeface="Times New Roman"/>
              </a:rPr>
              <a:t>3</a:t>
            </a:r>
            <a:r>
              <a:rPr b="0" i="0" lang="en-US" sz="2400" u="none">
                <a:solidFill>
                  <a:schemeClr val="dk1"/>
                </a:solidFill>
                <a:latin typeface="Times New Roman"/>
                <a:ea typeface="Times New Roman"/>
                <a:cs typeface="Times New Roman"/>
                <a:sym typeface="Times New Roman"/>
              </a:rPr>
              <a:t> receive</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Who gets the message?</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Solutions</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Allow a link to be associated with at most two processes</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Allow only one process at a time to execute a receive operation</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Allow the system to select arbitrarily the receiver.  Sender is notified who the receiver was.</a:t>
            </a:r>
            <a:endParaRPr/>
          </a:p>
        </p:txBody>
      </p:sp>
      <p:sp>
        <p:nvSpPr>
          <p:cNvPr id="484" name="Google Shape;484;p56"/>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485" name="Google Shape;485;p5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486" name="Google Shape;486;p5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7"/>
          <p:cNvSpPr txBox="1"/>
          <p:nvPr>
            <p:ph type="title"/>
          </p:nvPr>
        </p:nvSpPr>
        <p:spPr>
          <a:xfrm>
            <a:off x="457200" y="168275"/>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Synchronization</a:t>
            </a:r>
            <a:endParaRPr/>
          </a:p>
        </p:txBody>
      </p:sp>
      <p:sp>
        <p:nvSpPr>
          <p:cNvPr id="492" name="Google Shape;492;p57"/>
          <p:cNvSpPr txBox="1"/>
          <p:nvPr>
            <p:ph idx="1" type="body"/>
          </p:nvPr>
        </p:nvSpPr>
        <p:spPr>
          <a:xfrm>
            <a:off x="931862" y="1050925"/>
            <a:ext cx="7267575" cy="4984750"/>
          </a:xfrm>
          <a:prstGeom prst="rect">
            <a:avLst/>
          </a:prstGeom>
          <a:noFill/>
          <a:ln>
            <a:noFill/>
          </a:ln>
        </p:spPr>
        <p:txBody>
          <a:bodyPr anchorCtr="0" anchor="t" bIns="45700" lIns="91425" spcFirstLastPara="1" rIns="91425" wrap="square" tIns="45700">
            <a:noAutofit/>
          </a:bodyPr>
          <a:lstStyle/>
          <a:p>
            <a:pPr indent="-379412" lvl="0" marL="379412"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Message passing may be either blocking or non-blocking</a:t>
            </a:r>
            <a:endParaRPr/>
          </a:p>
          <a:p>
            <a:pPr indent="-379412" lvl="0" marL="379412" rtl="0" algn="l">
              <a:lnSpc>
                <a:spcPct val="100000"/>
              </a:lnSpc>
              <a:spcBef>
                <a:spcPts val="400"/>
              </a:spcBef>
              <a:spcAft>
                <a:spcPts val="0"/>
              </a:spcAft>
              <a:buClr>
                <a:srgbClr val="3366FF"/>
              </a:buClr>
              <a:buSzPts val="2000"/>
              <a:buFont typeface="Arial"/>
              <a:buChar char="•"/>
            </a:pPr>
            <a:r>
              <a:rPr b="1" i="0" lang="en-US" sz="2000" u="none">
                <a:solidFill>
                  <a:srgbClr val="3366FF"/>
                </a:solidFill>
                <a:latin typeface="Times New Roman"/>
                <a:ea typeface="Times New Roman"/>
                <a:cs typeface="Times New Roman"/>
                <a:sym typeface="Times New Roman"/>
              </a:rPr>
              <a:t>Blocking</a:t>
            </a:r>
            <a:r>
              <a:rPr b="0" i="0" lang="en-US" sz="2000" u="none">
                <a:solidFill>
                  <a:schemeClr val="dk1"/>
                </a:solidFill>
                <a:latin typeface="Times New Roman"/>
                <a:ea typeface="Times New Roman"/>
                <a:cs typeface="Times New Roman"/>
                <a:sym typeface="Times New Roman"/>
              </a:rPr>
              <a:t> is considered </a:t>
            </a:r>
            <a:r>
              <a:rPr b="1" i="0" lang="en-US" sz="2000" u="none">
                <a:solidFill>
                  <a:srgbClr val="3366FF"/>
                </a:solidFill>
                <a:latin typeface="Times New Roman"/>
                <a:ea typeface="Times New Roman"/>
                <a:cs typeface="Times New Roman"/>
                <a:sym typeface="Times New Roman"/>
              </a:rPr>
              <a:t>synchronous</a:t>
            </a:r>
            <a:endParaRPr/>
          </a:p>
          <a:p>
            <a:pPr indent="-341312" lvl="1" marL="798512" rtl="0" algn="l">
              <a:lnSpc>
                <a:spcPct val="100000"/>
              </a:lnSpc>
              <a:spcBef>
                <a:spcPts val="400"/>
              </a:spcBef>
              <a:spcAft>
                <a:spcPts val="0"/>
              </a:spcAft>
              <a:buClr>
                <a:schemeClr val="dk1"/>
              </a:buClr>
              <a:buSzPts val="2000"/>
              <a:buFont typeface="Arial"/>
              <a:buChar char="–"/>
            </a:pPr>
            <a:r>
              <a:rPr b="1" i="0" lang="en-US" sz="2000" u="none">
                <a:solidFill>
                  <a:schemeClr val="dk1"/>
                </a:solidFill>
                <a:latin typeface="Times New Roman"/>
                <a:ea typeface="Times New Roman"/>
                <a:cs typeface="Times New Roman"/>
                <a:sym typeface="Times New Roman"/>
              </a:rPr>
              <a:t>Blocking send </a:t>
            </a:r>
            <a:r>
              <a:rPr b="0" i="0" lang="en-US" sz="2000" u="none">
                <a:solidFill>
                  <a:schemeClr val="dk1"/>
                </a:solidFill>
                <a:latin typeface="Times New Roman"/>
                <a:ea typeface="Times New Roman"/>
                <a:cs typeface="Times New Roman"/>
                <a:sym typeface="Times New Roman"/>
              </a:rPr>
              <a:t>--</a:t>
            </a:r>
            <a:r>
              <a:rPr b="1" i="0" lang="en-US" sz="2000" u="none">
                <a:solidFill>
                  <a:schemeClr val="dk1"/>
                </a:solidFill>
                <a:latin typeface="Times New Roman"/>
                <a:ea typeface="Times New Roman"/>
                <a:cs typeface="Times New Roman"/>
                <a:sym typeface="Times New Roman"/>
              </a:rPr>
              <a:t> </a:t>
            </a:r>
            <a:r>
              <a:rPr b="0" i="0" lang="en-US" sz="2000" u="none">
                <a:solidFill>
                  <a:schemeClr val="dk1"/>
                </a:solidFill>
                <a:latin typeface="Times New Roman"/>
                <a:ea typeface="Times New Roman"/>
                <a:cs typeface="Times New Roman"/>
                <a:sym typeface="Times New Roman"/>
              </a:rPr>
              <a:t>the sender is blocked until the message is received</a:t>
            </a:r>
            <a:endParaRPr/>
          </a:p>
          <a:p>
            <a:pPr indent="-341312" lvl="1" marL="798512" rtl="0" algn="l">
              <a:lnSpc>
                <a:spcPct val="100000"/>
              </a:lnSpc>
              <a:spcBef>
                <a:spcPts val="400"/>
              </a:spcBef>
              <a:spcAft>
                <a:spcPts val="0"/>
              </a:spcAft>
              <a:buClr>
                <a:schemeClr val="dk1"/>
              </a:buClr>
              <a:buSzPts val="2000"/>
              <a:buFont typeface="Arial"/>
              <a:buChar char="–"/>
            </a:pPr>
            <a:r>
              <a:rPr b="1" i="0" lang="en-US" sz="2000" u="none">
                <a:solidFill>
                  <a:schemeClr val="dk1"/>
                </a:solidFill>
                <a:latin typeface="Times New Roman"/>
                <a:ea typeface="Times New Roman"/>
                <a:cs typeface="Times New Roman"/>
                <a:sym typeface="Times New Roman"/>
              </a:rPr>
              <a:t>Blocking receive </a:t>
            </a:r>
            <a:r>
              <a:rPr b="0" i="0" lang="en-US" sz="2000" u="none">
                <a:solidFill>
                  <a:schemeClr val="dk1"/>
                </a:solidFill>
                <a:latin typeface="Times New Roman"/>
                <a:ea typeface="Times New Roman"/>
                <a:cs typeface="Times New Roman"/>
                <a:sym typeface="Times New Roman"/>
              </a:rPr>
              <a:t>--</a:t>
            </a:r>
            <a:r>
              <a:rPr b="1" i="0" lang="en-US" sz="2000" u="none">
                <a:solidFill>
                  <a:schemeClr val="dk1"/>
                </a:solidFill>
                <a:latin typeface="Times New Roman"/>
                <a:ea typeface="Times New Roman"/>
                <a:cs typeface="Times New Roman"/>
                <a:sym typeface="Times New Roman"/>
              </a:rPr>
              <a:t> </a:t>
            </a:r>
            <a:r>
              <a:rPr b="0" i="0" lang="en-US" sz="2000" u="none">
                <a:solidFill>
                  <a:schemeClr val="dk1"/>
                </a:solidFill>
                <a:latin typeface="Times New Roman"/>
                <a:ea typeface="Times New Roman"/>
                <a:cs typeface="Times New Roman"/>
                <a:sym typeface="Times New Roman"/>
              </a:rPr>
              <a:t>the receiver is  blocked until a message is available</a:t>
            </a:r>
            <a:endParaRPr/>
          </a:p>
          <a:p>
            <a:pPr indent="-379412" lvl="0" marL="379412" rtl="0" algn="l">
              <a:lnSpc>
                <a:spcPct val="100000"/>
              </a:lnSpc>
              <a:spcBef>
                <a:spcPts val="400"/>
              </a:spcBef>
              <a:spcAft>
                <a:spcPts val="0"/>
              </a:spcAft>
              <a:buClr>
                <a:srgbClr val="3366FF"/>
              </a:buClr>
              <a:buSzPts val="2000"/>
              <a:buFont typeface="Arial"/>
              <a:buChar char="•"/>
            </a:pPr>
            <a:r>
              <a:rPr b="1" i="0" lang="en-US" sz="2000" u="none">
                <a:solidFill>
                  <a:srgbClr val="3366FF"/>
                </a:solidFill>
                <a:latin typeface="Times New Roman"/>
                <a:ea typeface="Times New Roman"/>
                <a:cs typeface="Times New Roman"/>
                <a:sym typeface="Times New Roman"/>
              </a:rPr>
              <a:t>Non-blocking</a:t>
            </a:r>
            <a:r>
              <a:rPr b="0" i="0" lang="en-US" sz="2000" u="none">
                <a:solidFill>
                  <a:schemeClr val="dk1"/>
                </a:solidFill>
                <a:latin typeface="Times New Roman"/>
                <a:ea typeface="Times New Roman"/>
                <a:cs typeface="Times New Roman"/>
                <a:sym typeface="Times New Roman"/>
              </a:rPr>
              <a:t> is considered </a:t>
            </a:r>
            <a:r>
              <a:rPr b="1" i="0" lang="en-US" sz="2000" u="none">
                <a:solidFill>
                  <a:srgbClr val="3366FF"/>
                </a:solidFill>
                <a:latin typeface="Times New Roman"/>
                <a:ea typeface="Times New Roman"/>
                <a:cs typeface="Times New Roman"/>
                <a:sym typeface="Times New Roman"/>
              </a:rPr>
              <a:t>asynchronous</a:t>
            </a:r>
            <a:endParaRPr/>
          </a:p>
          <a:p>
            <a:pPr indent="-341312" lvl="1" marL="798512" rtl="0" algn="l">
              <a:lnSpc>
                <a:spcPct val="100000"/>
              </a:lnSpc>
              <a:spcBef>
                <a:spcPts val="400"/>
              </a:spcBef>
              <a:spcAft>
                <a:spcPts val="0"/>
              </a:spcAft>
              <a:buClr>
                <a:schemeClr val="dk1"/>
              </a:buClr>
              <a:buSzPts val="2000"/>
              <a:buFont typeface="Arial"/>
              <a:buChar char="–"/>
            </a:pPr>
            <a:r>
              <a:rPr b="1" i="0" lang="en-US" sz="2000" u="none">
                <a:solidFill>
                  <a:schemeClr val="dk1"/>
                </a:solidFill>
                <a:latin typeface="Times New Roman"/>
                <a:ea typeface="Times New Roman"/>
                <a:cs typeface="Times New Roman"/>
                <a:sym typeface="Times New Roman"/>
              </a:rPr>
              <a:t>Non-blocking send</a:t>
            </a:r>
            <a:r>
              <a:rPr b="0" i="0" lang="en-US" sz="2000" u="none">
                <a:solidFill>
                  <a:schemeClr val="dk1"/>
                </a:solidFill>
                <a:latin typeface="Times New Roman"/>
                <a:ea typeface="Times New Roman"/>
                <a:cs typeface="Times New Roman"/>
                <a:sym typeface="Times New Roman"/>
              </a:rPr>
              <a:t> -- the sender sends the message and continue</a:t>
            </a:r>
            <a:endParaRPr/>
          </a:p>
          <a:p>
            <a:pPr indent="-341312" lvl="1" marL="798512" rtl="0" algn="l">
              <a:lnSpc>
                <a:spcPct val="100000"/>
              </a:lnSpc>
              <a:spcBef>
                <a:spcPts val="400"/>
              </a:spcBef>
              <a:spcAft>
                <a:spcPts val="0"/>
              </a:spcAft>
              <a:buClr>
                <a:schemeClr val="dk1"/>
              </a:buClr>
              <a:buSzPts val="2000"/>
              <a:buFont typeface="Arial"/>
              <a:buChar char="–"/>
            </a:pPr>
            <a:r>
              <a:rPr b="1" i="0" lang="en-US" sz="2000" u="none">
                <a:solidFill>
                  <a:schemeClr val="dk1"/>
                </a:solidFill>
                <a:latin typeface="Times New Roman"/>
                <a:ea typeface="Times New Roman"/>
                <a:cs typeface="Times New Roman"/>
                <a:sym typeface="Times New Roman"/>
              </a:rPr>
              <a:t>Non-blocking receive</a:t>
            </a:r>
            <a:r>
              <a:rPr b="0" i="0" lang="en-US" sz="2000" u="none">
                <a:solidFill>
                  <a:schemeClr val="dk1"/>
                </a:solidFill>
                <a:latin typeface="Times New Roman"/>
                <a:ea typeface="Times New Roman"/>
                <a:cs typeface="Times New Roman"/>
                <a:sym typeface="Times New Roman"/>
              </a:rPr>
              <a:t> -- the receiver receives:</a:t>
            </a:r>
            <a:endParaRPr/>
          </a:p>
          <a:p>
            <a:pPr indent="-341312" lvl="2" marL="1141412"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 A valid message,  or </a:t>
            </a:r>
            <a:endParaRPr/>
          </a:p>
          <a:p>
            <a:pPr indent="-341312" lvl="2" marL="1141412"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 Null message</a:t>
            </a:r>
            <a:endParaRPr/>
          </a:p>
          <a:p>
            <a:pPr indent="-379412" lvl="0" marL="379412"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Different combinations possible</a:t>
            </a:r>
            <a:endParaRPr/>
          </a:p>
          <a:p>
            <a:pPr indent="-341312" lvl="1" marL="798512"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If both send and receive are blocking, we have a </a:t>
            </a:r>
            <a:r>
              <a:rPr b="1" i="0" lang="en-US" sz="2000" u="none">
                <a:solidFill>
                  <a:srgbClr val="3366FF"/>
                </a:solidFill>
                <a:latin typeface="Times New Roman"/>
                <a:ea typeface="Times New Roman"/>
                <a:cs typeface="Times New Roman"/>
                <a:sym typeface="Times New Roman"/>
              </a:rPr>
              <a:t>rendezvous</a:t>
            </a:r>
            <a:endParaRPr/>
          </a:p>
          <a:p>
            <a:pPr indent="-252411" lvl="0" marL="379412"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215900" lvl="0" marL="342900" rtl="0" algn="l">
              <a:spcBef>
                <a:spcPts val="400"/>
              </a:spcBef>
              <a:spcAft>
                <a:spcPts val="0"/>
              </a:spcAft>
              <a:buClr>
                <a:schemeClr val="dk1"/>
              </a:buClr>
              <a:buSzPts val="2000"/>
              <a:buNone/>
            </a:pPr>
            <a:r>
              <a:t/>
            </a:r>
            <a:endParaRPr b="0" i="0" sz="2000" u="none">
              <a:solidFill>
                <a:schemeClr val="dk1"/>
              </a:solidFill>
              <a:latin typeface="Times New Roman"/>
              <a:ea typeface="Times New Roman"/>
              <a:cs typeface="Times New Roman"/>
              <a:sym typeface="Times New Roman"/>
            </a:endParaRPr>
          </a:p>
        </p:txBody>
      </p:sp>
      <p:sp>
        <p:nvSpPr>
          <p:cNvPr id="493" name="Google Shape;493;p57"/>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494" name="Google Shape;494;p5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495" name="Google Shape;495;p5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58"/>
          <p:cNvSpPr txBox="1"/>
          <p:nvPr>
            <p:ph type="title"/>
          </p:nvPr>
        </p:nvSpPr>
        <p:spPr>
          <a:xfrm>
            <a:off x="457200" y="203200"/>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Synchronization (Cont.)</a:t>
            </a:r>
            <a:endParaRPr/>
          </a:p>
        </p:txBody>
      </p:sp>
      <p:sp>
        <p:nvSpPr>
          <p:cNvPr id="501" name="Google Shape;501;p58"/>
          <p:cNvSpPr txBox="1"/>
          <p:nvPr>
            <p:ph idx="1" type="body"/>
          </p:nvPr>
        </p:nvSpPr>
        <p:spPr>
          <a:xfrm>
            <a:off x="881062" y="1203325"/>
            <a:ext cx="6599237" cy="5349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Producer-consumer becomes trivial</a:t>
            </a:r>
            <a:br>
              <a:rPr b="0" i="0" lang="en-US" sz="2400" u="none">
                <a:solidFill>
                  <a:schemeClr val="dk1"/>
                </a:solidFill>
                <a:latin typeface="Times New Roman"/>
                <a:ea typeface="Times New Roman"/>
                <a:cs typeface="Times New Roman"/>
                <a:sym typeface="Times New Roman"/>
              </a:rPr>
            </a:br>
            <a:endParaRPr/>
          </a:p>
          <a:p>
            <a:pPr indent="-342900" lvl="0" marL="342900" rtl="0" algn="l">
              <a:lnSpc>
                <a:spcPct val="100000"/>
              </a:lnSpc>
              <a:spcBef>
                <a:spcPts val="320"/>
              </a:spcBef>
              <a:spcAft>
                <a:spcPts val="0"/>
              </a:spcAft>
              <a:buClr>
                <a:schemeClr val="dk1"/>
              </a:buClr>
              <a:buSzPts val="1600"/>
              <a:buNone/>
            </a:pPr>
            <a:r>
              <a:rPr b="0" i="0" lang="en-US" sz="1600" u="none">
                <a:solidFill>
                  <a:schemeClr val="dk1"/>
                </a:solidFill>
                <a:latin typeface="Courier New"/>
                <a:ea typeface="Courier New"/>
                <a:cs typeface="Courier New"/>
                <a:sym typeface="Courier New"/>
              </a:rPr>
              <a:t>       message next_produced; </a:t>
            </a:r>
            <a:endParaRPr/>
          </a:p>
          <a:p>
            <a:pPr indent="-342900" lvl="0" marL="342900" rtl="0" algn="l">
              <a:lnSpc>
                <a:spcPct val="100000"/>
              </a:lnSpc>
              <a:spcBef>
                <a:spcPts val="320"/>
              </a:spcBef>
              <a:spcAft>
                <a:spcPts val="0"/>
              </a:spcAft>
              <a:buClr>
                <a:schemeClr val="dk1"/>
              </a:buClr>
              <a:buSzPts val="1600"/>
              <a:buNone/>
            </a:pPr>
            <a:r>
              <a:rPr b="0" i="0" lang="en-US" sz="1600" u="none">
                <a:solidFill>
                  <a:schemeClr val="dk1"/>
                </a:solidFill>
                <a:latin typeface="Courier New"/>
                <a:ea typeface="Courier New"/>
                <a:cs typeface="Courier New"/>
                <a:sym typeface="Courier New"/>
              </a:rPr>
              <a:t>       while (true) {</a:t>
            </a:r>
            <a:br>
              <a:rPr b="0" i="0" lang="en-US" sz="1600" u="none">
                <a:solidFill>
                  <a:schemeClr val="dk1"/>
                </a:solidFill>
                <a:latin typeface="Courier New"/>
                <a:ea typeface="Courier New"/>
                <a:cs typeface="Courier New"/>
                <a:sym typeface="Courier New"/>
              </a:rPr>
            </a:br>
            <a:r>
              <a:rPr b="0" i="0" lang="en-US" sz="1600" u="none">
                <a:solidFill>
                  <a:schemeClr val="dk1"/>
                </a:solidFill>
                <a:latin typeface="Courier New"/>
                <a:ea typeface="Courier New"/>
                <a:cs typeface="Courier New"/>
                <a:sym typeface="Courier New"/>
              </a:rPr>
              <a:t>           /* produce an item in next produced */ </a:t>
            </a:r>
            <a:endParaRPr b="0" i="0" sz="1600" u="none">
              <a:solidFill>
                <a:schemeClr val="dk1"/>
              </a:solidFill>
              <a:latin typeface="Courier New"/>
              <a:ea typeface="Courier New"/>
              <a:cs typeface="Courier New"/>
              <a:sym typeface="Courier New"/>
            </a:endParaRPr>
          </a:p>
          <a:p>
            <a:pPr indent="-342900" lvl="0" marL="342900" rtl="0" algn="l">
              <a:lnSpc>
                <a:spcPct val="100000"/>
              </a:lnSpc>
              <a:spcBef>
                <a:spcPts val="320"/>
              </a:spcBef>
              <a:spcAft>
                <a:spcPts val="0"/>
              </a:spcAft>
              <a:buClr>
                <a:schemeClr val="dk1"/>
              </a:buClr>
              <a:buSzPts val="1600"/>
              <a:buNone/>
            </a:pPr>
            <a:r>
              <a:rPr b="0" i="0" lang="en-US" sz="1600" u="none">
                <a:solidFill>
                  <a:schemeClr val="dk1"/>
                </a:solidFill>
                <a:latin typeface="Courier New"/>
                <a:ea typeface="Courier New"/>
                <a:cs typeface="Courier New"/>
                <a:sym typeface="Courier New"/>
              </a:rPr>
              <a:t>       send(next_produced); </a:t>
            </a:r>
            <a:endParaRPr/>
          </a:p>
          <a:p>
            <a:pPr indent="-342900" lvl="0" marL="342900" rtl="0" algn="l">
              <a:lnSpc>
                <a:spcPct val="100000"/>
              </a:lnSpc>
              <a:spcBef>
                <a:spcPts val="320"/>
              </a:spcBef>
              <a:spcAft>
                <a:spcPts val="0"/>
              </a:spcAft>
              <a:buClr>
                <a:schemeClr val="dk1"/>
              </a:buClr>
              <a:buSzPts val="1600"/>
              <a:buNone/>
            </a:pPr>
            <a:r>
              <a:rPr b="0" i="0" lang="en-US" sz="1600" u="none">
                <a:solidFill>
                  <a:schemeClr val="dk1"/>
                </a:solidFill>
                <a:latin typeface="Courier New"/>
                <a:ea typeface="Courier New"/>
                <a:cs typeface="Courier New"/>
                <a:sym typeface="Courier New"/>
              </a:rPr>
              <a:t>       } </a:t>
            </a:r>
            <a:endParaRPr/>
          </a:p>
        </p:txBody>
      </p:sp>
      <p:sp>
        <p:nvSpPr>
          <p:cNvPr id="502" name="Google Shape;502;p58"/>
          <p:cNvSpPr txBox="1"/>
          <p:nvPr/>
        </p:nvSpPr>
        <p:spPr>
          <a:xfrm>
            <a:off x="1558925" y="3598862"/>
            <a:ext cx="6370637" cy="1635125"/>
          </a:xfrm>
          <a:prstGeom prst="rect">
            <a:avLst/>
          </a:prstGeom>
          <a:noFill/>
          <a:ln>
            <a:noFill/>
          </a:ln>
        </p:spPr>
        <p:txBody>
          <a:bodyPr anchorCtr="0" anchor="t" bIns="32000" lIns="64000" spcFirstLastPara="1" rIns="64000" wrap="square" tIns="32000">
            <a:spAutoFit/>
          </a:bodyPr>
          <a:lstStyle/>
          <a:p>
            <a:pPr indent="0" lvl="0" marL="0" marR="0" rtl="0" algn="l">
              <a:lnSpc>
                <a:spcPct val="100000"/>
              </a:lnSpc>
              <a:spcBef>
                <a:spcPts val="0"/>
              </a:spcBef>
              <a:spcAft>
                <a:spcPts val="0"/>
              </a:spcAft>
              <a:buClr>
                <a:schemeClr val="dk1"/>
              </a:buClr>
              <a:buSzPts val="1700"/>
              <a:buFont typeface="Courier New"/>
              <a:buNone/>
            </a:pPr>
            <a:r>
              <a:rPr b="0" i="0" lang="en-US" sz="1700" u="none">
                <a:solidFill>
                  <a:schemeClr val="dk1"/>
                </a:solidFill>
                <a:latin typeface="Courier New"/>
                <a:ea typeface="Courier New"/>
                <a:cs typeface="Courier New"/>
                <a:sym typeface="Courier New"/>
              </a:rPr>
              <a:t>m</a:t>
            </a:r>
            <a:r>
              <a:rPr b="0" i="0" lang="en-US" sz="1600" u="none">
                <a:solidFill>
                  <a:schemeClr val="dk1"/>
                </a:solidFill>
                <a:latin typeface="Courier New"/>
                <a:ea typeface="Courier New"/>
                <a:cs typeface="Courier New"/>
                <a:sym typeface="Courier New"/>
              </a:rPr>
              <a:t>essage next_consumed;</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while (true)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receive(next_consumed);</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 consume the item in next consumed */</a:t>
            </a:r>
            <a:endParaRPr/>
          </a:p>
          <a:p>
            <a:pPr indent="0" lvl="0" marL="0" marR="0" rtl="0" algn="l">
              <a:lnSpc>
                <a:spcPct val="100000"/>
              </a:lnSpc>
              <a:spcBef>
                <a:spcPts val="0"/>
              </a:spcBef>
              <a:spcAft>
                <a:spcPts val="0"/>
              </a:spcAft>
              <a:buClr>
                <a:schemeClr val="dk1"/>
              </a:buClr>
              <a:buSzPts val="1700"/>
              <a:buFont typeface="Courier New"/>
              <a:buNone/>
            </a:pPr>
            <a:r>
              <a:rPr b="0" i="0" lang="en-US" sz="1700" u="none">
                <a:solidFill>
                  <a:schemeClr val="dk1"/>
                </a:solidFill>
                <a:latin typeface="Courier New"/>
                <a:ea typeface="Courier New"/>
                <a:cs typeface="Courier New"/>
                <a:sym typeface="Courier New"/>
              </a:rPr>
              <a:t>}</a:t>
            </a:r>
            <a:endParaRPr/>
          </a:p>
        </p:txBody>
      </p:sp>
      <p:sp>
        <p:nvSpPr>
          <p:cNvPr id="503" name="Google Shape;503;p58"/>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504" name="Google Shape;504;p5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505" name="Google Shape;505;p5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59"/>
          <p:cNvSpPr txBox="1"/>
          <p:nvPr>
            <p:ph type="title"/>
          </p:nvPr>
        </p:nvSpPr>
        <p:spPr>
          <a:xfrm>
            <a:off x="457200" y="136525"/>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Buffering</a:t>
            </a:r>
            <a:endParaRPr/>
          </a:p>
        </p:txBody>
      </p:sp>
      <p:sp>
        <p:nvSpPr>
          <p:cNvPr id="511" name="Google Shape;511;p59"/>
          <p:cNvSpPr txBox="1"/>
          <p:nvPr>
            <p:ph idx="1" type="body"/>
          </p:nvPr>
        </p:nvSpPr>
        <p:spPr>
          <a:xfrm>
            <a:off x="889000" y="1233487"/>
            <a:ext cx="7121525"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Queue of messages attached to the link.</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implemented in one of three ways</a:t>
            </a:r>
            <a:endParaRPr/>
          </a:p>
          <a:p>
            <a:pPr indent="-285750" lvl="1" marL="742950" rtl="0" algn="l">
              <a:lnSpc>
                <a:spcPct val="100000"/>
              </a:lnSpc>
              <a:spcBef>
                <a:spcPts val="480"/>
              </a:spcBef>
              <a:spcAft>
                <a:spcPts val="0"/>
              </a:spcAft>
              <a:buClr>
                <a:srgbClr val="CC6600"/>
              </a:buClr>
              <a:buSzPts val="2400"/>
              <a:buNone/>
            </a:pPr>
            <a:r>
              <a:rPr b="0" i="0" lang="en-US" sz="2400" u="none">
                <a:solidFill>
                  <a:srgbClr val="CC6600"/>
                </a:solidFill>
                <a:latin typeface="Times New Roman"/>
                <a:ea typeface="Times New Roman"/>
                <a:cs typeface="Times New Roman"/>
                <a:sym typeface="Times New Roman"/>
              </a:rPr>
              <a:t>1.</a:t>
            </a:r>
            <a:r>
              <a:rPr b="0" i="0" lang="en-US" sz="2400" u="none">
                <a:solidFill>
                  <a:schemeClr val="dk1"/>
                </a:solidFill>
                <a:latin typeface="Times New Roman"/>
                <a:ea typeface="Times New Roman"/>
                <a:cs typeface="Times New Roman"/>
                <a:sym typeface="Times New Roman"/>
              </a:rPr>
              <a:t>	Zero capacity – no messages are queued on a link.</a:t>
            </a:r>
            <a:br>
              <a:rPr b="0" i="0" lang="en-US" sz="2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Sender must wait for receiver (rendezvous)</a:t>
            </a:r>
            <a:endParaRPr/>
          </a:p>
          <a:p>
            <a:pPr indent="-285750" lvl="1" marL="742950" rtl="0" algn="l">
              <a:lnSpc>
                <a:spcPct val="100000"/>
              </a:lnSpc>
              <a:spcBef>
                <a:spcPts val="480"/>
              </a:spcBef>
              <a:spcAft>
                <a:spcPts val="0"/>
              </a:spcAft>
              <a:buClr>
                <a:srgbClr val="CC6600"/>
              </a:buClr>
              <a:buSzPts val="2400"/>
              <a:buNone/>
            </a:pPr>
            <a:r>
              <a:rPr b="0" i="0" lang="en-US" sz="2400" u="none">
                <a:solidFill>
                  <a:srgbClr val="CC6600"/>
                </a:solidFill>
                <a:latin typeface="Times New Roman"/>
                <a:ea typeface="Times New Roman"/>
                <a:cs typeface="Times New Roman"/>
                <a:sym typeface="Times New Roman"/>
              </a:rPr>
              <a:t>2.</a:t>
            </a:r>
            <a:r>
              <a:rPr b="0" i="0" lang="en-US" sz="2400" u="none">
                <a:solidFill>
                  <a:schemeClr val="dk1"/>
                </a:solidFill>
                <a:latin typeface="Times New Roman"/>
                <a:ea typeface="Times New Roman"/>
                <a:cs typeface="Times New Roman"/>
                <a:sym typeface="Times New Roman"/>
              </a:rPr>
              <a:t>	Bounded capacity – finite length of </a:t>
            </a:r>
            <a:r>
              <a:rPr b="0" i="1" lang="en-US" sz="2400" u="none">
                <a:solidFill>
                  <a:schemeClr val="dk1"/>
                </a:solidFill>
                <a:latin typeface="Times New Roman"/>
                <a:ea typeface="Times New Roman"/>
                <a:cs typeface="Times New Roman"/>
                <a:sym typeface="Times New Roman"/>
              </a:rPr>
              <a:t>n</a:t>
            </a:r>
            <a:r>
              <a:rPr b="0" i="0" lang="en-US" sz="2400" u="none">
                <a:solidFill>
                  <a:schemeClr val="dk1"/>
                </a:solidFill>
                <a:latin typeface="Times New Roman"/>
                <a:ea typeface="Times New Roman"/>
                <a:cs typeface="Times New Roman"/>
                <a:sym typeface="Times New Roman"/>
              </a:rPr>
              <a:t> messages</a:t>
            </a:r>
            <a:br>
              <a:rPr b="0" i="0" lang="en-US" sz="2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Sender must wait if link full</a:t>
            </a:r>
            <a:endParaRPr/>
          </a:p>
          <a:p>
            <a:pPr indent="-285750" lvl="1" marL="742950" rtl="0" algn="l">
              <a:lnSpc>
                <a:spcPct val="100000"/>
              </a:lnSpc>
              <a:spcBef>
                <a:spcPts val="480"/>
              </a:spcBef>
              <a:spcAft>
                <a:spcPts val="0"/>
              </a:spcAft>
              <a:buClr>
                <a:srgbClr val="CC6600"/>
              </a:buClr>
              <a:buSzPts val="2400"/>
              <a:buNone/>
            </a:pPr>
            <a:r>
              <a:rPr b="0" i="0" lang="en-US" sz="2400" u="none">
                <a:solidFill>
                  <a:srgbClr val="CC6600"/>
                </a:solidFill>
                <a:latin typeface="Times New Roman"/>
                <a:ea typeface="Times New Roman"/>
                <a:cs typeface="Times New Roman"/>
                <a:sym typeface="Times New Roman"/>
              </a:rPr>
              <a:t>3.</a:t>
            </a:r>
            <a:r>
              <a:rPr b="0" i="0" lang="en-US" sz="2400" u="none">
                <a:solidFill>
                  <a:schemeClr val="dk1"/>
                </a:solidFill>
                <a:latin typeface="Times New Roman"/>
                <a:ea typeface="Times New Roman"/>
                <a:cs typeface="Times New Roman"/>
                <a:sym typeface="Times New Roman"/>
              </a:rPr>
              <a:t>	Unbounded capacity – infinite length </a:t>
            </a:r>
            <a:br>
              <a:rPr b="0" i="0" lang="en-US" sz="2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Sender never waits</a:t>
            </a:r>
            <a:endParaRPr/>
          </a:p>
        </p:txBody>
      </p:sp>
      <p:sp>
        <p:nvSpPr>
          <p:cNvPr id="512" name="Google Shape;512;p59"/>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513" name="Google Shape;513;p5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514" name="Google Shape;514;p59"/>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60"/>
          <p:cNvSpPr txBox="1"/>
          <p:nvPr>
            <p:ph type="title"/>
          </p:nvPr>
        </p:nvSpPr>
        <p:spPr>
          <a:xfrm>
            <a:off x="661987" y="382587"/>
            <a:ext cx="7850187"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Examples of IPC Systems - POSIX</a:t>
            </a:r>
            <a:endParaRPr/>
          </a:p>
        </p:txBody>
      </p:sp>
      <p:sp>
        <p:nvSpPr>
          <p:cNvPr id="520" name="Google Shape;520;p60"/>
          <p:cNvSpPr txBox="1"/>
          <p:nvPr>
            <p:ph idx="1" type="body"/>
          </p:nvPr>
        </p:nvSpPr>
        <p:spPr>
          <a:xfrm>
            <a:off x="911225" y="1233487"/>
            <a:ext cx="7577137"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POSIX Shared Memory</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Process first creates shared memory segment</a:t>
            </a:r>
            <a:br>
              <a:rPr b="0" i="0" lang="en-US" sz="2400" u="none" cap="none" strike="noStrike">
                <a:solidFill>
                  <a:schemeClr val="dk1"/>
                </a:solidFill>
                <a:latin typeface="Times New Roman"/>
                <a:ea typeface="Times New Roman"/>
                <a:cs typeface="Times New Roman"/>
                <a:sym typeface="Times New Roman"/>
              </a:rPr>
            </a:br>
            <a:r>
              <a:rPr b="1" i="0" lang="en-US" sz="2400" u="none" cap="none" strike="noStrike">
                <a:solidFill>
                  <a:schemeClr val="dk1"/>
                </a:solidFill>
                <a:latin typeface="Courier New"/>
                <a:ea typeface="Courier New"/>
                <a:cs typeface="Courier New"/>
                <a:sym typeface="Courier New"/>
              </a:rPr>
              <a:t>shm_fd = shm_open(name, O CREAT | O RDWR, 0666);</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Also used to open an existing segment to share it </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Set the size of the object</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Times New Roman"/>
                <a:ea typeface="Times New Roman"/>
                <a:cs typeface="Times New Roman"/>
                <a:sym typeface="Times New Roman"/>
              </a:rPr>
              <a:t>	</a:t>
            </a:r>
            <a:r>
              <a:rPr b="1" i="0" lang="en-US" sz="2400" u="none">
                <a:solidFill>
                  <a:schemeClr val="dk1"/>
                </a:solidFill>
                <a:latin typeface="Courier New"/>
                <a:ea typeface="Courier New"/>
                <a:cs typeface="Courier New"/>
                <a:sym typeface="Courier New"/>
              </a:rPr>
              <a:t>ftruncate(shm fd, 4096); </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Now the process could write to the shared memory</a:t>
            </a:r>
            <a:endParaRPr/>
          </a:p>
          <a:p>
            <a:pPr indent="-285750" lvl="1" marL="742950" marR="0" rtl="0" algn="l">
              <a:lnSpc>
                <a:spcPct val="100000"/>
              </a:lnSpc>
              <a:spcBef>
                <a:spcPts val="480"/>
              </a:spcBef>
              <a:spcAft>
                <a:spcPts val="0"/>
              </a:spcAft>
              <a:buClr>
                <a:schemeClr val="dk1"/>
              </a:buClr>
              <a:buSzPts val="2400"/>
              <a:buFont typeface="Arial"/>
              <a:buNone/>
            </a:pPr>
            <a:r>
              <a:rPr b="1" i="0" lang="en-US" sz="2400" u="none" cap="none" strike="noStrike">
                <a:solidFill>
                  <a:schemeClr val="dk1"/>
                </a:solidFill>
                <a:latin typeface="Courier New"/>
                <a:ea typeface="Courier New"/>
                <a:cs typeface="Courier New"/>
                <a:sym typeface="Courier New"/>
              </a:rPr>
              <a:t>	sprintf(shared memory, "Writing to shared memory");</a:t>
            </a:r>
            <a:endParaRPr/>
          </a:p>
        </p:txBody>
      </p:sp>
      <p:sp>
        <p:nvSpPr>
          <p:cNvPr id="521" name="Google Shape;521;p60"/>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522" name="Google Shape;522;p6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523" name="Google Shape;523;p6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61"/>
          <p:cNvSpPr txBox="1"/>
          <p:nvPr>
            <p:ph type="title"/>
          </p:nvPr>
        </p:nvSpPr>
        <p:spPr>
          <a:xfrm>
            <a:off x="936625" y="173037"/>
            <a:ext cx="7850187"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IPC POSIX Producer</a:t>
            </a:r>
            <a:endParaRPr/>
          </a:p>
        </p:txBody>
      </p:sp>
      <p:pic>
        <p:nvPicPr>
          <p:cNvPr descr="Screen Shot 2013-03-14 at 6.46.57 PM.png" id="529" name="Google Shape;529;p61"/>
          <p:cNvPicPr preferRelativeResize="0"/>
          <p:nvPr/>
        </p:nvPicPr>
        <p:blipFill rotWithShape="1">
          <a:blip r:embed="rId3">
            <a:alphaModFix/>
          </a:blip>
          <a:srcRect b="0" l="0" r="0" t="0"/>
          <a:stretch/>
        </p:blipFill>
        <p:spPr>
          <a:xfrm>
            <a:off x="2481262" y="903287"/>
            <a:ext cx="3754437" cy="5759450"/>
          </a:xfrm>
          <a:prstGeom prst="rect">
            <a:avLst/>
          </a:prstGeom>
          <a:noFill/>
          <a:ln>
            <a:noFill/>
          </a:ln>
        </p:spPr>
      </p:pic>
      <p:sp>
        <p:nvSpPr>
          <p:cNvPr id="530" name="Google Shape;530;p61"/>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531" name="Google Shape;531;p6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532" name="Google Shape;532;p6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2"/>
          <p:cNvSpPr txBox="1"/>
          <p:nvPr>
            <p:ph type="title"/>
          </p:nvPr>
        </p:nvSpPr>
        <p:spPr>
          <a:xfrm>
            <a:off x="936625" y="187325"/>
            <a:ext cx="7850187"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IPC POSIX Consumer</a:t>
            </a:r>
            <a:endParaRPr/>
          </a:p>
        </p:txBody>
      </p:sp>
      <p:pic>
        <p:nvPicPr>
          <p:cNvPr descr="Screen Shot 2013-03-12 at 1.38.41 PM.png" id="538" name="Google Shape;538;p62"/>
          <p:cNvPicPr preferRelativeResize="0"/>
          <p:nvPr/>
        </p:nvPicPr>
        <p:blipFill rotWithShape="1">
          <a:blip r:embed="rId3">
            <a:alphaModFix/>
          </a:blip>
          <a:srcRect b="0" l="0" r="0" t="0"/>
          <a:stretch/>
        </p:blipFill>
        <p:spPr>
          <a:xfrm>
            <a:off x="2206625" y="892175"/>
            <a:ext cx="4521200" cy="5662612"/>
          </a:xfrm>
          <a:prstGeom prst="rect">
            <a:avLst/>
          </a:prstGeom>
          <a:noFill/>
          <a:ln>
            <a:noFill/>
          </a:ln>
        </p:spPr>
      </p:pic>
      <p:sp>
        <p:nvSpPr>
          <p:cNvPr id="539" name="Google Shape;539;p62"/>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540" name="Google Shape;540;p6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541" name="Google Shape;541;p6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1576387" y="155575"/>
            <a:ext cx="6107112"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Process Concept (Cont.)</a:t>
            </a:r>
            <a:endParaRPr/>
          </a:p>
        </p:txBody>
      </p:sp>
      <p:sp>
        <p:nvSpPr>
          <p:cNvPr id="134" name="Google Shape;134;p18"/>
          <p:cNvSpPr txBox="1"/>
          <p:nvPr>
            <p:ph idx="1" type="body"/>
          </p:nvPr>
        </p:nvSpPr>
        <p:spPr>
          <a:xfrm>
            <a:off x="933450" y="1041400"/>
            <a:ext cx="7847012" cy="47863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Program is </a:t>
            </a:r>
            <a:r>
              <a:rPr b="1" i="1" lang="en-US" sz="2400" u="none">
                <a:solidFill>
                  <a:schemeClr val="dk1"/>
                </a:solidFill>
                <a:latin typeface="Times New Roman"/>
                <a:ea typeface="Times New Roman"/>
                <a:cs typeface="Times New Roman"/>
                <a:sym typeface="Times New Roman"/>
              </a:rPr>
              <a:t>passive</a:t>
            </a:r>
            <a:r>
              <a:rPr b="0" i="0" lang="en-US" sz="2400" u="none">
                <a:solidFill>
                  <a:schemeClr val="dk1"/>
                </a:solidFill>
                <a:latin typeface="Times New Roman"/>
                <a:ea typeface="Times New Roman"/>
                <a:cs typeface="Times New Roman"/>
                <a:sym typeface="Times New Roman"/>
              </a:rPr>
              <a:t> entity stored on disk (</a:t>
            </a:r>
            <a:r>
              <a:rPr b="1" i="0" lang="en-US" sz="2400" u="none">
                <a:solidFill>
                  <a:srgbClr val="3366FF"/>
                </a:solidFill>
                <a:latin typeface="Times New Roman"/>
                <a:ea typeface="Times New Roman"/>
                <a:cs typeface="Times New Roman"/>
                <a:sym typeface="Times New Roman"/>
              </a:rPr>
              <a:t>executable file</a:t>
            </a:r>
            <a:r>
              <a:rPr b="0" i="0" lang="en-US" sz="2400" u="none">
                <a:solidFill>
                  <a:schemeClr val="dk1"/>
                </a:solidFill>
                <a:latin typeface="Times New Roman"/>
                <a:ea typeface="Times New Roman"/>
                <a:cs typeface="Times New Roman"/>
                <a:sym typeface="Times New Roman"/>
              </a:rPr>
              <a:t>), process is </a:t>
            </a:r>
            <a:r>
              <a:rPr b="1" i="1" lang="en-US" sz="2400" u="none">
                <a:solidFill>
                  <a:schemeClr val="dk1"/>
                </a:solidFill>
                <a:latin typeface="Times New Roman"/>
                <a:ea typeface="Times New Roman"/>
                <a:cs typeface="Times New Roman"/>
                <a:sym typeface="Times New Roman"/>
              </a:rPr>
              <a:t>active </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Program becomes process when executable file loaded into memory</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Execution of program started via GUI mouse clicks, command line entry of its name, etc</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One program can be several processes</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Consider multiple users executing the same program</a:t>
            </a:r>
            <a:endParaRPr/>
          </a:p>
          <a:p>
            <a:pPr indent="-190500" lvl="0" marL="342900" rtl="0" algn="l">
              <a:lnSpc>
                <a:spcPct val="90000"/>
              </a:lnSpc>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None/>
            </a:pPr>
            <a:r>
              <a:t/>
            </a:r>
            <a:endParaRPr b="0" i="0" sz="2400" u="none">
              <a:solidFill>
                <a:schemeClr val="dk1"/>
              </a:solidFill>
              <a:latin typeface="Times New Roman"/>
              <a:ea typeface="Times New Roman"/>
              <a:cs typeface="Times New Roman"/>
              <a:sym typeface="Times New Roman"/>
            </a:endParaRPr>
          </a:p>
        </p:txBody>
      </p:sp>
      <p:sp>
        <p:nvSpPr>
          <p:cNvPr id="135" name="Google Shape;135;p18"/>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cap="none" strike="noStrike">
                <a:solidFill>
                  <a:srgbClr val="898989"/>
                </a:solidFill>
                <a:latin typeface="Times New Roman"/>
                <a:ea typeface="Times New Roman"/>
                <a:cs typeface="Times New Roman"/>
                <a:sym typeface="Times New Roman"/>
              </a:rPr>
              <a:t>*</a:t>
            </a:r>
            <a:endParaRPr/>
          </a:p>
        </p:txBody>
      </p:sp>
      <p:sp>
        <p:nvSpPr>
          <p:cNvPr id="136" name="Google Shape;136;p1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cap="none" strike="noStrike">
                <a:solidFill>
                  <a:srgbClr val="898989"/>
                </a:solidFill>
                <a:latin typeface="Sigmar One"/>
                <a:ea typeface="Sigmar One"/>
                <a:cs typeface="Sigmar One"/>
                <a:sym typeface="Sigmar One"/>
              </a:rPr>
              <a:t>‹#›</a:t>
            </a:fld>
            <a:endParaRPr/>
          </a:p>
        </p:txBody>
      </p:sp>
      <p:sp>
        <p:nvSpPr>
          <p:cNvPr id="137" name="Google Shape;137;p1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cap="none" strike="noStrik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63"/>
          <p:cNvSpPr txBox="1"/>
          <p:nvPr>
            <p:ph type="title"/>
          </p:nvPr>
        </p:nvSpPr>
        <p:spPr>
          <a:xfrm>
            <a:off x="884237" y="333375"/>
            <a:ext cx="7548562"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Examples of IPC Systems - Mach</a:t>
            </a:r>
            <a:endParaRPr/>
          </a:p>
        </p:txBody>
      </p:sp>
      <p:sp>
        <p:nvSpPr>
          <p:cNvPr id="547" name="Google Shape;547;p63"/>
          <p:cNvSpPr txBox="1"/>
          <p:nvPr>
            <p:ph idx="1" type="body"/>
          </p:nvPr>
        </p:nvSpPr>
        <p:spPr>
          <a:xfrm>
            <a:off x="854075" y="1076325"/>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Mach communication is message based</a:t>
            </a:r>
            <a:endParaRPr/>
          </a:p>
          <a:p>
            <a:pPr indent="-285750" lvl="1" marL="74295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Even system calls are messages</a:t>
            </a:r>
            <a:endParaRPr/>
          </a:p>
          <a:p>
            <a:pPr indent="-285750" lvl="1" marL="74295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Each task gets two mailboxes at creation- Kernel and Notify</a:t>
            </a:r>
            <a:endParaRPr/>
          </a:p>
          <a:p>
            <a:pPr indent="-285750" lvl="1" marL="74295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Only three system calls needed for message transfer</a:t>
            </a:r>
            <a:endParaRPr/>
          </a:p>
          <a:p>
            <a:pPr indent="-285750" lvl="1" marL="742950" marR="0" rtl="0" algn="l">
              <a:lnSpc>
                <a:spcPct val="100000"/>
              </a:lnSpc>
              <a:spcBef>
                <a:spcPts val="440"/>
              </a:spcBef>
              <a:spcAft>
                <a:spcPts val="0"/>
              </a:spcAft>
              <a:buClr>
                <a:schemeClr val="dk1"/>
              </a:buClr>
              <a:buSzPts val="2200"/>
              <a:buFont typeface="Arial"/>
              <a:buNone/>
            </a:pPr>
            <a:r>
              <a:rPr b="1" i="0" lang="en-US" sz="2200" u="none" cap="none" strike="noStrike">
                <a:solidFill>
                  <a:schemeClr val="dk1"/>
                </a:solidFill>
                <a:latin typeface="Courier New"/>
                <a:ea typeface="Courier New"/>
                <a:cs typeface="Courier New"/>
                <a:sym typeface="Courier New"/>
              </a:rPr>
              <a:t>	msg_send(), msg_receive(), msg_rpc()</a:t>
            </a:r>
            <a:endParaRPr/>
          </a:p>
          <a:p>
            <a:pPr indent="-285750" lvl="1" marL="74295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Mailboxes needed for commuication, created via</a:t>
            </a:r>
            <a:endParaRPr/>
          </a:p>
          <a:p>
            <a:pPr indent="-285750" lvl="1" marL="742950" marR="0" rtl="0" algn="l">
              <a:lnSpc>
                <a:spcPct val="100000"/>
              </a:lnSpc>
              <a:spcBef>
                <a:spcPts val="440"/>
              </a:spcBef>
              <a:spcAft>
                <a:spcPts val="0"/>
              </a:spcAft>
              <a:buClr>
                <a:schemeClr val="dk1"/>
              </a:buClr>
              <a:buSzPts val="2200"/>
              <a:buFont typeface="Arial"/>
              <a:buNone/>
            </a:pPr>
            <a:r>
              <a:rPr b="1" i="0" lang="en-US" sz="2200" u="none" cap="none" strike="noStrike">
                <a:solidFill>
                  <a:schemeClr val="dk1"/>
                </a:solidFill>
                <a:latin typeface="Courier New"/>
                <a:ea typeface="Courier New"/>
                <a:cs typeface="Courier New"/>
                <a:sym typeface="Courier New"/>
              </a:rPr>
              <a:t>	port_allocate()</a:t>
            </a:r>
            <a:endParaRPr/>
          </a:p>
          <a:p>
            <a:pPr indent="-285750" lvl="1" marL="74295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Send and receive are flexible, for example four options if mailbox full:</a:t>
            </a:r>
            <a:endParaRPr/>
          </a:p>
          <a:p>
            <a:pPr indent="-228600" lvl="2" marL="114300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Wait indefinitely</a:t>
            </a:r>
            <a:endParaRPr/>
          </a:p>
          <a:p>
            <a:pPr indent="-228600" lvl="2" marL="114300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Wait at most n milliseconds</a:t>
            </a:r>
            <a:endParaRPr/>
          </a:p>
          <a:p>
            <a:pPr indent="-228600" lvl="2" marL="114300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Return immediately</a:t>
            </a:r>
            <a:endParaRPr/>
          </a:p>
          <a:p>
            <a:pPr indent="-228600" lvl="2" marL="114300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Temporarily cache a message</a:t>
            </a:r>
            <a:endParaRPr/>
          </a:p>
          <a:p>
            <a:pPr indent="-203200" lvl="0" marL="34290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p:txBody>
      </p:sp>
      <p:sp>
        <p:nvSpPr>
          <p:cNvPr id="548" name="Google Shape;548;p63"/>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549" name="Google Shape;549;p6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550" name="Google Shape;550;p6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64"/>
          <p:cNvSpPr txBox="1"/>
          <p:nvPr>
            <p:ph type="title"/>
          </p:nvPr>
        </p:nvSpPr>
        <p:spPr>
          <a:xfrm>
            <a:off x="757237" y="182562"/>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Examples of IPC Systems – Windows</a:t>
            </a:r>
            <a:endParaRPr/>
          </a:p>
        </p:txBody>
      </p:sp>
      <p:sp>
        <p:nvSpPr>
          <p:cNvPr id="556" name="Google Shape;556;p64"/>
          <p:cNvSpPr txBox="1"/>
          <p:nvPr>
            <p:ph idx="1" type="body"/>
          </p:nvPr>
        </p:nvSpPr>
        <p:spPr>
          <a:xfrm>
            <a:off x="869950" y="1154112"/>
            <a:ext cx="6950075"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Message-passing centric via </a:t>
            </a:r>
            <a:r>
              <a:rPr b="1" i="0" lang="en-US" sz="2000" u="none">
                <a:solidFill>
                  <a:srgbClr val="0000FF"/>
                </a:solidFill>
                <a:latin typeface="Times New Roman"/>
                <a:ea typeface="Times New Roman"/>
                <a:cs typeface="Times New Roman"/>
                <a:sym typeface="Times New Roman"/>
              </a:rPr>
              <a:t>advanced local procedure call </a:t>
            </a:r>
            <a:r>
              <a:rPr b="1" i="0" lang="en-US" sz="2000" u="none">
                <a:solidFill>
                  <a:srgbClr val="000000"/>
                </a:solidFill>
                <a:latin typeface="Times New Roman"/>
                <a:ea typeface="Times New Roman"/>
                <a:cs typeface="Times New Roman"/>
                <a:sym typeface="Times New Roman"/>
              </a:rPr>
              <a:t>(</a:t>
            </a:r>
            <a:r>
              <a:rPr b="1" i="0" lang="en-US" sz="2000" u="none">
                <a:solidFill>
                  <a:srgbClr val="0000FF"/>
                </a:solidFill>
                <a:latin typeface="Times New Roman"/>
                <a:ea typeface="Times New Roman"/>
                <a:cs typeface="Times New Roman"/>
                <a:sym typeface="Times New Roman"/>
              </a:rPr>
              <a:t>LPC</a:t>
            </a:r>
            <a:r>
              <a:rPr b="1" i="0" lang="en-US" sz="2000" u="none">
                <a:solidFill>
                  <a:srgbClr val="000000"/>
                </a:solidFill>
                <a:latin typeface="Times New Roman"/>
                <a:ea typeface="Times New Roman"/>
                <a:cs typeface="Times New Roman"/>
                <a:sym typeface="Times New Roman"/>
              </a:rPr>
              <a:t>)</a:t>
            </a:r>
            <a:r>
              <a:rPr b="0" i="0" lang="en-US" sz="2000" u="none">
                <a:solidFill>
                  <a:schemeClr val="dk1"/>
                </a:solidFill>
                <a:latin typeface="Times New Roman"/>
                <a:ea typeface="Times New Roman"/>
                <a:cs typeface="Times New Roman"/>
                <a:sym typeface="Times New Roman"/>
              </a:rPr>
              <a:t> facility</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Only works between processes on the same system</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Uses ports (like mailboxes) to establish and maintain communication channels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Communication works as follows:</a:t>
            </a:r>
            <a:endParaRPr/>
          </a:p>
          <a:p>
            <a:pPr indent="-228600" lvl="2" marL="11430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The client opens a handle to the subsystem’s </a:t>
            </a:r>
            <a:r>
              <a:rPr b="1" i="0" lang="en-US" sz="2000" u="none" cap="none" strike="noStrike">
                <a:solidFill>
                  <a:srgbClr val="0000FF"/>
                </a:solidFill>
                <a:latin typeface="Times New Roman"/>
                <a:ea typeface="Times New Roman"/>
                <a:cs typeface="Times New Roman"/>
                <a:sym typeface="Times New Roman"/>
              </a:rPr>
              <a:t>connection port</a:t>
            </a:r>
            <a:r>
              <a:rPr b="0" i="0" lang="en-US" sz="2000" u="none" cap="none" strike="noStrike">
                <a:solidFill>
                  <a:schemeClr val="dk1"/>
                </a:solidFill>
                <a:latin typeface="Times New Roman"/>
                <a:ea typeface="Times New Roman"/>
                <a:cs typeface="Times New Roman"/>
                <a:sym typeface="Times New Roman"/>
              </a:rPr>
              <a:t> object.</a:t>
            </a:r>
            <a:endParaRPr/>
          </a:p>
          <a:p>
            <a:pPr indent="-228600" lvl="2" marL="11430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The client sends a connection request.</a:t>
            </a:r>
            <a:endParaRPr/>
          </a:p>
          <a:p>
            <a:pPr indent="-228600" lvl="2" marL="11430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The server creates two private </a:t>
            </a:r>
            <a:r>
              <a:rPr b="1" i="0" lang="en-US" sz="2000" u="none" cap="none" strike="noStrike">
                <a:solidFill>
                  <a:srgbClr val="0000FF"/>
                </a:solidFill>
                <a:latin typeface="Times New Roman"/>
                <a:ea typeface="Times New Roman"/>
                <a:cs typeface="Times New Roman"/>
                <a:sym typeface="Times New Roman"/>
              </a:rPr>
              <a:t>communication ports </a:t>
            </a:r>
            <a:r>
              <a:rPr b="0" i="0" lang="en-US" sz="2000" u="none" cap="none" strike="noStrike">
                <a:solidFill>
                  <a:schemeClr val="dk1"/>
                </a:solidFill>
                <a:latin typeface="Times New Roman"/>
                <a:ea typeface="Times New Roman"/>
                <a:cs typeface="Times New Roman"/>
                <a:sym typeface="Times New Roman"/>
              </a:rPr>
              <a:t>and returns the handle to one of them to the client.</a:t>
            </a:r>
            <a:endParaRPr/>
          </a:p>
          <a:p>
            <a:pPr indent="-228600" lvl="2" marL="11430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The client and server use the corresponding port handle to send messages or callbacks and to listen for replies.</a:t>
            </a:r>
            <a:endParaRPr/>
          </a:p>
        </p:txBody>
      </p:sp>
      <p:sp>
        <p:nvSpPr>
          <p:cNvPr id="557" name="Google Shape;557;p64"/>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558" name="Google Shape;558;p6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559" name="Google Shape;559;p6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65"/>
          <p:cNvSpPr txBox="1"/>
          <p:nvPr>
            <p:ph type="title"/>
          </p:nvPr>
        </p:nvSpPr>
        <p:spPr>
          <a:xfrm>
            <a:off x="314325" y="360362"/>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Local Procedure Calls in Windows</a:t>
            </a:r>
            <a:endParaRPr/>
          </a:p>
        </p:txBody>
      </p:sp>
      <p:pic>
        <p:nvPicPr>
          <p:cNvPr descr="3" id="565" name="Google Shape;565;p65"/>
          <p:cNvPicPr preferRelativeResize="0"/>
          <p:nvPr/>
        </p:nvPicPr>
        <p:blipFill rotWithShape="1">
          <a:blip r:embed="rId3">
            <a:alphaModFix/>
          </a:blip>
          <a:srcRect b="0" l="0" r="0" t="0"/>
          <a:stretch/>
        </p:blipFill>
        <p:spPr>
          <a:xfrm>
            <a:off x="1379537" y="1830387"/>
            <a:ext cx="6567487" cy="3381375"/>
          </a:xfrm>
          <a:prstGeom prst="rect">
            <a:avLst/>
          </a:prstGeom>
          <a:noFill/>
          <a:ln>
            <a:noFill/>
          </a:ln>
        </p:spPr>
      </p:pic>
      <p:sp>
        <p:nvSpPr>
          <p:cNvPr id="566" name="Google Shape;566;p65"/>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567" name="Google Shape;567;p6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568" name="Google Shape;568;p65"/>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66"/>
          <p:cNvSpPr txBox="1"/>
          <p:nvPr>
            <p:ph type="title"/>
          </p:nvPr>
        </p:nvSpPr>
        <p:spPr>
          <a:xfrm>
            <a:off x="309562" y="327025"/>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Communications in Client-Server Systems</a:t>
            </a:r>
            <a:endParaRPr/>
          </a:p>
        </p:txBody>
      </p:sp>
      <p:sp>
        <p:nvSpPr>
          <p:cNvPr id="574" name="Google Shape;574;p66"/>
          <p:cNvSpPr txBox="1"/>
          <p:nvPr>
            <p:ph idx="1" type="body"/>
          </p:nvPr>
        </p:nvSpPr>
        <p:spPr>
          <a:xfrm>
            <a:off x="889000" y="1233487"/>
            <a:ext cx="67945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Sockets</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Remote Procedure Calls</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Pipes</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Remote Method Invocation (Java)</a:t>
            </a:r>
            <a:endParaRPr/>
          </a:p>
        </p:txBody>
      </p:sp>
      <p:sp>
        <p:nvSpPr>
          <p:cNvPr id="575" name="Google Shape;575;p66"/>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576" name="Google Shape;576;p6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577" name="Google Shape;577;p6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67"/>
          <p:cNvSpPr txBox="1"/>
          <p:nvPr>
            <p:ph type="title"/>
          </p:nvPr>
        </p:nvSpPr>
        <p:spPr>
          <a:xfrm>
            <a:off x="457200" y="152400"/>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Sockets</a:t>
            </a:r>
            <a:endParaRPr/>
          </a:p>
        </p:txBody>
      </p:sp>
      <p:sp>
        <p:nvSpPr>
          <p:cNvPr id="583" name="Google Shape;583;p67"/>
          <p:cNvSpPr txBox="1"/>
          <p:nvPr>
            <p:ph idx="1" type="body"/>
          </p:nvPr>
        </p:nvSpPr>
        <p:spPr>
          <a:xfrm>
            <a:off x="558800" y="1154112"/>
            <a:ext cx="8339137"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A </a:t>
            </a:r>
            <a:r>
              <a:rPr b="1" i="0" lang="en-US" sz="2000" u="none">
                <a:solidFill>
                  <a:srgbClr val="0000FF"/>
                </a:solidFill>
                <a:latin typeface="Times New Roman"/>
                <a:ea typeface="Times New Roman"/>
                <a:cs typeface="Times New Roman"/>
                <a:sym typeface="Times New Roman"/>
              </a:rPr>
              <a:t>socket </a:t>
            </a:r>
            <a:r>
              <a:rPr b="0" i="0" lang="en-US" sz="2000" u="none">
                <a:solidFill>
                  <a:schemeClr val="dk1"/>
                </a:solidFill>
                <a:latin typeface="Times New Roman"/>
                <a:ea typeface="Times New Roman"/>
                <a:cs typeface="Times New Roman"/>
                <a:sym typeface="Times New Roman"/>
              </a:rPr>
              <a:t>is defined as an endpoint for communication</a:t>
            </a:r>
            <a:endParaRPr/>
          </a:p>
          <a:p>
            <a:pPr indent="-215900" lvl="0" marL="34290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Concatenation of IP address and </a:t>
            </a:r>
            <a:r>
              <a:rPr b="1" i="0" lang="en-US" sz="2000" u="none">
                <a:solidFill>
                  <a:srgbClr val="0000FF"/>
                </a:solidFill>
                <a:latin typeface="Times New Roman"/>
                <a:ea typeface="Times New Roman"/>
                <a:cs typeface="Times New Roman"/>
                <a:sym typeface="Times New Roman"/>
              </a:rPr>
              <a:t>port</a:t>
            </a:r>
            <a:r>
              <a:rPr b="0" i="0" lang="en-US" sz="2000" u="none">
                <a:solidFill>
                  <a:schemeClr val="dk1"/>
                </a:solidFill>
                <a:latin typeface="Times New Roman"/>
                <a:ea typeface="Times New Roman"/>
                <a:cs typeface="Times New Roman"/>
                <a:sym typeface="Times New Roman"/>
              </a:rPr>
              <a:t> – a number included at start of message packet to differentiate network services on a host</a:t>
            </a:r>
            <a:endParaRPr/>
          </a:p>
          <a:p>
            <a:pPr indent="-215900" lvl="0" marL="34290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The socket </a:t>
            </a:r>
            <a:r>
              <a:rPr b="1" i="0" lang="en-US" sz="2000" u="none">
                <a:solidFill>
                  <a:schemeClr val="dk1"/>
                </a:solidFill>
                <a:latin typeface="Times New Roman"/>
                <a:ea typeface="Times New Roman"/>
                <a:cs typeface="Times New Roman"/>
                <a:sym typeface="Times New Roman"/>
              </a:rPr>
              <a:t>161.25.19.8:1625</a:t>
            </a:r>
            <a:r>
              <a:rPr b="0" i="0" lang="en-US" sz="2000" u="none">
                <a:solidFill>
                  <a:schemeClr val="dk1"/>
                </a:solidFill>
                <a:latin typeface="Times New Roman"/>
                <a:ea typeface="Times New Roman"/>
                <a:cs typeface="Times New Roman"/>
                <a:sym typeface="Times New Roman"/>
              </a:rPr>
              <a:t> refers to port </a:t>
            </a:r>
            <a:r>
              <a:rPr b="1" i="0" lang="en-US" sz="2000" u="none">
                <a:solidFill>
                  <a:schemeClr val="dk1"/>
                </a:solidFill>
                <a:latin typeface="Times New Roman"/>
                <a:ea typeface="Times New Roman"/>
                <a:cs typeface="Times New Roman"/>
                <a:sym typeface="Times New Roman"/>
              </a:rPr>
              <a:t>1625</a:t>
            </a:r>
            <a:r>
              <a:rPr b="0" i="0" lang="en-US" sz="2000" u="none">
                <a:solidFill>
                  <a:schemeClr val="dk1"/>
                </a:solidFill>
                <a:latin typeface="Times New Roman"/>
                <a:ea typeface="Times New Roman"/>
                <a:cs typeface="Times New Roman"/>
                <a:sym typeface="Times New Roman"/>
              </a:rPr>
              <a:t> on host </a:t>
            </a:r>
            <a:r>
              <a:rPr b="1" i="0" lang="en-US" sz="2000" u="none">
                <a:solidFill>
                  <a:schemeClr val="dk1"/>
                </a:solidFill>
                <a:latin typeface="Times New Roman"/>
                <a:ea typeface="Times New Roman"/>
                <a:cs typeface="Times New Roman"/>
                <a:sym typeface="Times New Roman"/>
              </a:rPr>
              <a:t>161.25.19.8</a:t>
            </a:r>
            <a:endParaRPr/>
          </a:p>
          <a:p>
            <a:pPr indent="-215900" lvl="0" marL="342900" rtl="0" algn="l">
              <a:lnSpc>
                <a:spcPct val="100000"/>
              </a:lnSpc>
              <a:spcBef>
                <a:spcPts val="400"/>
              </a:spcBef>
              <a:spcAft>
                <a:spcPts val="0"/>
              </a:spcAft>
              <a:buClr>
                <a:schemeClr val="dk1"/>
              </a:buClr>
              <a:buSzPts val="2000"/>
              <a:buFont typeface="Arial"/>
              <a:buNone/>
            </a:pPr>
            <a:r>
              <a:t/>
            </a:r>
            <a:endParaRPr b="1" i="0" sz="20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Communication consists between a pair of sockets</a:t>
            </a:r>
            <a:endParaRPr/>
          </a:p>
          <a:p>
            <a:pPr indent="-215900" lvl="0" marL="34290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All ports below 1024 are </a:t>
            </a:r>
            <a:r>
              <a:rPr b="1" i="1" lang="en-US" sz="2000" u="none">
                <a:solidFill>
                  <a:schemeClr val="dk1"/>
                </a:solidFill>
                <a:latin typeface="Times New Roman"/>
                <a:ea typeface="Times New Roman"/>
                <a:cs typeface="Times New Roman"/>
                <a:sym typeface="Times New Roman"/>
              </a:rPr>
              <a:t>well known</a:t>
            </a:r>
            <a:r>
              <a:rPr b="0" i="0" lang="en-US" sz="2000" u="none">
                <a:solidFill>
                  <a:schemeClr val="dk1"/>
                </a:solidFill>
                <a:latin typeface="Times New Roman"/>
                <a:ea typeface="Times New Roman"/>
                <a:cs typeface="Times New Roman"/>
                <a:sym typeface="Times New Roman"/>
              </a:rPr>
              <a:t>, used for standard services</a:t>
            </a:r>
            <a:endParaRPr/>
          </a:p>
          <a:p>
            <a:pPr indent="-215900" lvl="0" marL="34290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Special IP address 127.0.0.1 (</a:t>
            </a:r>
            <a:r>
              <a:rPr b="1" i="0" lang="en-US" sz="2000" u="none">
                <a:solidFill>
                  <a:srgbClr val="0000FF"/>
                </a:solidFill>
                <a:latin typeface="Times New Roman"/>
                <a:ea typeface="Times New Roman"/>
                <a:cs typeface="Times New Roman"/>
                <a:sym typeface="Times New Roman"/>
              </a:rPr>
              <a:t>loopback</a:t>
            </a:r>
            <a:r>
              <a:rPr b="0" i="0" lang="en-US" sz="2000" u="none">
                <a:solidFill>
                  <a:schemeClr val="dk1"/>
                </a:solidFill>
                <a:latin typeface="Times New Roman"/>
                <a:ea typeface="Times New Roman"/>
                <a:cs typeface="Times New Roman"/>
                <a:sym typeface="Times New Roman"/>
              </a:rPr>
              <a:t>) to refer to system on which process is running</a:t>
            </a:r>
            <a:endParaRPr/>
          </a:p>
        </p:txBody>
      </p:sp>
      <p:sp>
        <p:nvSpPr>
          <p:cNvPr id="584" name="Google Shape;584;p67"/>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585" name="Google Shape;585;p6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586" name="Google Shape;586;p6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68"/>
          <p:cNvSpPr txBox="1"/>
          <p:nvPr>
            <p:ph type="title"/>
          </p:nvPr>
        </p:nvSpPr>
        <p:spPr>
          <a:xfrm>
            <a:off x="757237" y="152400"/>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b="0" i="0" lang="en-US" sz="4000" u="none">
                <a:solidFill>
                  <a:schemeClr val="dk1"/>
                </a:solidFill>
                <a:latin typeface="Times New Roman"/>
                <a:ea typeface="Times New Roman"/>
                <a:cs typeface="Times New Roman"/>
                <a:sym typeface="Times New Roman"/>
              </a:rPr>
              <a:t>Socket Communication</a:t>
            </a:r>
            <a:endParaRPr/>
          </a:p>
        </p:txBody>
      </p:sp>
      <p:pic>
        <p:nvPicPr>
          <p:cNvPr id="592" name="Google Shape;592;p68"/>
          <p:cNvPicPr preferRelativeResize="0"/>
          <p:nvPr/>
        </p:nvPicPr>
        <p:blipFill rotWithShape="1">
          <a:blip r:embed="rId3">
            <a:alphaModFix/>
          </a:blip>
          <a:srcRect b="0" l="0" r="0" t="0"/>
          <a:stretch/>
        </p:blipFill>
        <p:spPr>
          <a:xfrm>
            <a:off x="1782762" y="1166812"/>
            <a:ext cx="5794375" cy="3962400"/>
          </a:xfrm>
          <a:prstGeom prst="rect">
            <a:avLst/>
          </a:prstGeom>
          <a:noFill/>
          <a:ln>
            <a:noFill/>
          </a:ln>
        </p:spPr>
      </p:pic>
      <p:sp>
        <p:nvSpPr>
          <p:cNvPr id="593" name="Google Shape;593;p68"/>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594" name="Google Shape;594;p6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595" name="Google Shape;595;p6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69"/>
          <p:cNvSpPr txBox="1"/>
          <p:nvPr>
            <p:ph type="title"/>
          </p:nvPr>
        </p:nvSpPr>
        <p:spPr>
          <a:xfrm>
            <a:off x="457200" y="152400"/>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Sockets in Java</a:t>
            </a:r>
            <a:endParaRPr/>
          </a:p>
        </p:txBody>
      </p:sp>
      <p:sp>
        <p:nvSpPr>
          <p:cNvPr id="601" name="Google Shape;601;p69"/>
          <p:cNvSpPr txBox="1"/>
          <p:nvPr>
            <p:ph idx="1" type="body"/>
          </p:nvPr>
        </p:nvSpPr>
        <p:spPr>
          <a:xfrm>
            <a:off x="806450" y="1233487"/>
            <a:ext cx="3419475"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Three types of sockets</a:t>
            </a:r>
            <a:endParaRPr/>
          </a:p>
          <a:p>
            <a:pPr indent="-285750" lvl="1" marL="742950" rtl="0" algn="l">
              <a:lnSpc>
                <a:spcPct val="100000"/>
              </a:lnSpc>
              <a:spcBef>
                <a:spcPts val="480"/>
              </a:spcBef>
              <a:spcAft>
                <a:spcPts val="0"/>
              </a:spcAft>
              <a:buClr>
                <a:srgbClr val="0000FF"/>
              </a:buClr>
              <a:buSzPts val="2400"/>
              <a:buFont typeface="Arial"/>
              <a:buChar char="–"/>
            </a:pPr>
            <a:r>
              <a:rPr b="1" i="0" lang="en-US" sz="2400" u="none">
                <a:solidFill>
                  <a:srgbClr val="0000FF"/>
                </a:solidFill>
                <a:latin typeface="Times New Roman"/>
                <a:ea typeface="Times New Roman"/>
                <a:cs typeface="Times New Roman"/>
                <a:sym typeface="Times New Roman"/>
              </a:rPr>
              <a:t>Connection-oriented </a:t>
            </a:r>
            <a:r>
              <a:rPr b="0" i="0" lang="en-US" sz="2400" u="none">
                <a:solidFill>
                  <a:schemeClr val="dk1"/>
                </a:solidFill>
                <a:latin typeface="Times New Roman"/>
                <a:ea typeface="Times New Roman"/>
                <a:cs typeface="Times New Roman"/>
                <a:sym typeface="Times New Roman"/>
              </a:rPr>
              <a:t>(</a:t>
            </a:r>
            <a:r>
              <a:rPr b="1" i="0" lang="en-US" sz="2400" u="none">
                <a:solidFill>
                  <a:srgbClr val="0000FF"/>
                </a:solidFill>
                <a:latin typeface="Times New Roman"/>
                <a:ea typeface="Times New Roman"/>
                <a:cs typeface="Times New Roman"/>
                <a:sym typeface="Times New Roman"/>
              </a:rPr>
              <a:t>TCP</a:t>
            </a:r>
            <a:r>
              <a:rPr b="0" i="0" lang="en-US" sz="2400" u="none">
                <a:solidFill>
                  <a:schemeClr val="dk1"/>
                </a:solidFill>
                <a:latin typeface="Times New Roman"/>
                <a:ea typeface="Times New Roman"/>
                <a:cs typeface="Times New Roman"/>
                <a:sym typeface="Times New Roman"/>
              </a:rPr>
              <a:t>)</a:t>
            </a:r>
            <a:endParaRPr/>
          </a:p>
          <a:p>
            <a:pPr indent="-285750" lvl="1" marL="742950" rtl="0" algn="l">
              <a:lnSpc>
                <a:spcPct val="100000"/>
              </a:lnSpc>
              <a:spcBef>
                <a:spcPts val="480"/>
              </a:spcBef>
              <a:spcAft>
                <a:spcPts val="0"/>
              </a:spcAft>
              <a:buClr>
                <a:srgbClr val="0000FF"/>
              </a:buClr>
              <a:buSzPts val="2400"/>
              <a:buFont typeface="Arial"/>
              <a:buChar char="–"/>
            </a:pPr>
            <a:r>
              <a:rPr b="1" i="0" lang="en-US" sz="2400" u="none">
                <a:solidFill>
                  <a:srgbClr val="0000FF"/>
                </a:solidFill>
                <a:latin typeface="Times New Roman"/>
                <a:ea typeface="Times New Roman"/>
                <a:cs typeface="Times New Roman"/>
                <a:sym typeface="Times New Roman"/>
              </a:rPr>
              <a:t>Connectionless</a:t>
            </a:r>
            <a:r>
              <a:rPr b="0" i="0" lang="en-US" sz="2400" u="none">
                <a:solidFill>
                  <a:schemeClr val="dk1"/>
                </a:solidFill>
                <a:latin typeface="Times New Roman"/>
                <a:ea typeface="Times New Roman"/>
                <a:cs typeface="Times New Roman"/>
                <a:sym typeface="Times New Roman"/>
              </a:rPr>
              <a:t> (</a:t>
            </a:r>
            <a:r>
              <a:rPr b="1" i="0" lang="en-US" sz="2400" u="none">
                <a:solidFill>
                  <a:srgbClr val="0000FF"/>
                </a:solidFill>
                <a:latin typeface="Times New Roman"/>
                <a:ea typeface="Times New Roman"/>
                <a:cs typeface="Times New Roman"/>
                <a:sym typeface="Times New Roman"/>
              </a:rPr>
              <a:t>UDP</a:t>
            </a:r>
            <a:r>
              <a:rPr b="0" i="0" lang="en-US" sz="2400" u="none">
                <a:solidFill>
                  <a:schemeClr val="dk1"/>
                </a:solidFill>
                <a:latin typeface="Times New Roman"/>
                <a:ea typeface="Times New Roman"/>
                <a:cs typeface="Times New Roman"/>
                <a:sym typeface="Times New Roman"/>
              </a:rPr>
              <a:t>)</a:t>
            </a:r>
            <a:endParaRPr/>
          </a:p>
          <a:p>
            <a:pPr indent="-285750" lvl="1" marL="742950" rtl="0" algn="l">
              <a:lnSpc>
                <a:spcPct val="100000"/>
              </a:lnSpc>
              <a:spcBef>
                <a:spcPts val="480"/>
              </a:spcBef>
              <a:spcAft>
                <a:spcPts val="0"/>
              </a:spcAft>
              <a:buClr>
                <a:schemeClr val="dk1"/>
              </a:buClr>
              <a:buSzPts val="2400"/>
              <a:buFont typeface="Arial"/>
              <a:buChar char="–"/>
            </a:pPr>
            <a:r>
              <a:rPr b="1" i="0" lang="en-US" sz="2400" u="none">
                <a:solidFill>
                  <a:schemeClr val="dk1"/>
                </a:solidFill>
                <a:latin typeface="Courier New"/>
                <a:ea typeface="Courier New"/>
                <a:cs typeface="Courier New"/>
                <a:sym typeface="Courier New"/>
              </a:rPr>
              <a:t>MulticastSocket</a:t>
            </a:r>
            <a:r>
              <a:rPr b="0" i="0" lang="en-US" sz="2400" u="none">
                <a:solidFill>
                  <a:schemeClr val="dk1"/>
                </a:solidFill>
                <a:latin typeface="Times New Roman"/>
                <a:ea typeface="Times New Roman"/>
                <a:cs typeface="Times New Roman"/>
                <a:sym typeface="Times New Roman"/>
              </a:rPr>
              <a:t> class– data can be sent to multiple recipients</a:t>
            </a:r>
            <a:endParaRPr/>
          </a:p>
          <a:p>
            <a:pPr indent="-342900" lvl="0" marL="342900" rtl="0" algn="l">
              <a:lnSpc>
                <a:spcPct val="100000"/>
              </a:lnSpc>
              <a:spcBef>
                <a:spcPts val="480"/>
              </a:spcBef>
              <a:spcAft>
                <a:spcPts val="0"/>
              </a:spcAft>
              <a:buClr>
                <a:schemeClr val="dk1"/>
              </a:buClr>
              <a:buSzPts val="2400"/>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Consider this “Date” server:</a:t>
            </a:r>
            <a:endParaRPr/>
          </a:p>
          <a:p>
            <a:pPr indent="-133350" lvl="1" marL="74295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None/>
            </a:pPr>
            <a:r>
              <a:t/>
            </a:r>
            <a:endParaRPr b="0" i="0" sz="2400" u="none">
              <a:solidFill>
                <a:schemeClr val="dk1"/>
              </a:solidFill>
              <a:latin typeface="Times New Roman"/>
              <a:ea typeface="Times New Roman"/>
              <a:cs typeface="Times New Roman"/>
              <a:sym typeface="Times New Roman"/>
            </a:endParaRPr>
          </a:p>
        </p:txBody>
      </p:sp>
      <p:pic>
        <p:nvPicPr>
          <p:cNvPr descr="Screen Shot 2012-12-04 at 1.11.28 PM.png" id="602" name="Google Shape;602;p69"/>
          <p:cNvPicPr preferRelativeResize="0"/>
          <p:nvPr/>
        </p:nvPicPr>
        <p:blipFill rotWithShape="1">
          <a:blip r:embed="rId3">
            <a:alphaModFix/>
          </a:blip>
          <a:srcRect b="0" l="0" r="0" t="0"/>
          <a:stretch/>
        </p:blipFill>
        <p:spPr>
          <a:xfrm>
            <a:off x="4087812" y="1125537"/>
            <a:ext cx="4967287" cy="5097462"/>
          </a:xfrm>
          <a:prstGeom prst="rect">
            <a:avLst/>
          </a:prstGeom>
          <a:noFill/>
          <a:ln>
            <a:noFill/>
          </a:ln>
        </p:spPr>
      </p:pic>
      <p:sp>
        <p:nvSpPr>
          <p:cNvPr id="603" name="Google Shape;603;p69"/>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604" name="Google Shape;604;p6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605" name="Google Shape;605;p69"/>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70"/>
          <p:cNvSpPr txBox="1"/>
          <p:nvPr>
            <p:ph type="title"/>
          </p:nvPr>
        </p:nvSpPr>
        <p:spPr>
          <a:xfrm>
            <a:off x="457200" y="168275"/>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Remote Procedure Calls</a:t>
            </a:r>
            <a:endParaRPr/>
          </a:p>
        </p:txBody>
      </p:sp>
      <p:sp>
        <p:nvSpPr>
          <p:cNvPr id="611" name="Google Shape;611;p70"/>
          <p:cNvSpPr txBox="1"/>
          <p:nvPr>
            <p:ph idx="1" type="body"/>
          </p:nvPr>
        </p:nvSpPr>
        <p:spPr>
          <a:xfrm>
            <a:off x="901700" y="1138237"/>
            <a:ext cx="7785100" cy="48672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Remote procedure call (RPC) abstracts procedure calls between processes on networked systems</a:t>
            </a:r>
            <a:endParaRPr/>
          </a:p>
          <a:p>
            <a:pPr indent="-285750" lvl="1" marL="742950" rtl="0" algn="l">
              <a:lnSpc>
                <a:spcPct val="100000"/>
              </a:lnSpc>
              <a:spcBef>
                <a:spcPts val="44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Again uses ports for service differentiation</a:t>
            </a:r>
            <a:endParaRPr/>
          </a:p>
          <a:p>
            <a:pPr indent="-342900" lvl="0" marL="342900" rtl="0" algn="l">
              <a:lnSpc>
                <a:spcPct val="100000"/>
              </a:lnSpc>
              <a:spcBef>
                <a:spcPts val="440"/>
              </a:spcBef>
              <a:spcAft>
                <a:spcPts val="0"/>
              </a:spcAft>
              <a:buClr>
                <a:srgbClr val="0000FF"/>
              </a:buClr>
              <a:buSzPts val="2200"/>
              <a:buFont typeface="Arial"/>
              <a:buChar char="•"/>
            </a:pPr>
            <a:r>
              <a:rPr b="1" i="0" lang="en-US" sz="2200" u="none">
                <a:solidFill>
                  <a:srgbClr val="0000FF"/>
                </a:solidFill>
                <a:latin typeface="Times New Roman"/>
                <a:ea typeface="Times New Roman"/>
                <a:cs typeface="Times New Roman"/>
                <a:sym typeface="Times New Roman"/>
              </a:rPr>
              <a:t>Stubs</a:t>
            </a:r>
            <a:r>
              <a:rPr b="0" i="0" lang="en-US" sz="2200" u="none">
                <a:solidFill>
                  <a:schemeClr val="dk1"/>
                </a:solidFill>
                <a:latin typeface="Times New Roman"/>
                <a:ea typeface="Times New Roman"/>
                <a:cs typeface="Times New Roman"/>
                <a:sym typeface="Times New Roman"/>
              </a:rPr>
              <a:t> – client-side proxy for the actual procedure on the server</a:t>
            </a:r>
            <a:endParaRPr/>
          </a:p>
          <a:p>
            <a:pPr indent="-342900" lvl="0" marL="342900" rtl="0" algn="l">
              <a:lnSpc>
                <a:spcPct val="100000"/>
              </a:lnSpc>
              <a:spcBef>
                <a:spcPts val="44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The client-side stub locates the server and </a:t>
            </a:r>
            <a:r>
              <a:rPr b="1" i="0" lang="en-US" sz="2200" u="none">
                <a:solidFill>
                  <a:srgbClr val="0000FF"/>
                </a:solidFill>
                <a:latin typeface="Times New Roman"/>
                <a:ea typeface="Times New Roman"/>
                <a:cs typeface="Times New Roman"/>
                <a:sym typeface="Times New Roman"/>
              </a:rPr>
              <a:t>marshalls</a:t>
            </a:r>
            <a:r>
              <a:rPr b="0" i="0" lang="en-US" sz="2200" u="none">
                <a:solidFill>
                  <a:schemeClr val="dk1"/>
                </a:solidFill>
                <a:latin typeface="Times New Roman"/>
                <a:ea typeface="Times New Roman"/>
                <a:cs typeface="Times New Roman"/>
                <a:sym typeface="Times New Roman"/>
              </a:rPr>
              <a:t> the parameters</a:t>
            </a:r>
            <a:endParaRPr/>
          </a:p>
          <a:p>
            <a:pPr indent="-342900" lvl="0" marL="342900" rtl="0" algn="l">
              <a:lnSpc>
                <a:spcPct val="100000"/>
              </a:lnSpc>
              <a:spcBef>
                <a:spcPts val="44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The server-side stub receives this message, unpacks the marshalled parameters, and performs the procedure on the server</a:t>
            </a:r>
            <a:endParaRPr/>
          </a:p>
          <a:p>
            <a:pPr indent="-342900" lvl="0" marL="342900" rtl="0" algn="l">
              <a:lnSpc>
                <a:spcPct val="100000"/>
              </a:lnSpc>
              <a:spcBef>
                <a:spcPts val="44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On Windows, stub code compile from specification written in </a:t>
            </a:r>
            <a:r>
              <a:rPr b="1" i="0" lang="en-US" sz="2200" u="none">
                <a:solidFill>
                  <a:srgbClr val="0000FF"/>
                </a:solidFill>
                <a:latin typeface="Times New Roman"/>
                <a:ea typeface="Times New Roman"/>
                <a:cs typeface="Times New Roman"/>
                <a:sym typeface="Times New Roman"/>
              </a:rPr>
              <a:t>Microsoft Interface Definition Language </a:t>
            </a:r>
            <a:r>
              <a:rPr b="0" i="0" lang="en-US" sz="2200" u="none">
                <a:solidFill>
                  <a:schemeClr val="dk1"/>
                </a:solidFill>
                <a:latin typeface="Times New Roman"/>
                <a:ea typeface="Times New Roman"/>
                <a:cs typeface="Times New Roman"/>
                <a:sym typeface="Times New Roman"/>
              </a:rPr>
              <a:t>(</a:t>
            </a:r>
            <a:r>
              <a:rPr b="1" i="0" lang="en-US" sz="2200" u="none">
                <a:solidFill>
                  <a:srgbClr val="0000FF"/>
                </a:solidFill>
                <a:latin typeface="Times New Roman"/>
                <a:ea typeface="Times New Roman"/>
                <a:cs typeface="Times New Roman"/>
                <a:sym typeface="Times New Roman"/>
              </a:rPr>
              <a:t>MIDL</a:t>
            </a:r>
            <a:r>
              <a:rPr b="0" i="0" lang="en-US" sz="2200" u="none">
                <a:solidFill>
                  <a:schemeClr val="dk1"/>
                </a:solidFill>
                <a:latin typeface="Times New Roman"/>
                <a:ea typeface="Times New Roman"/>
                <a:cs typeface="Times New Roman"/>
                <a:sym typeface="Times New Roman"/>
              </a:rPr>
              <a:t>)</a:t>
            </a:r>
            <a:endParaRPr/>
          </a:p>
        </p:txBody>
      </p:sp>
      <p:sp>
        <p:nvSpPr>
          <p:cNvPr id="612" name="Google Shape;612;p70"/>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613" name="Google Shape;613;p7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614" name="Google Shape;614;p7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71"/>
          <p:cNvSpPr txBox="1"/>
          <p:nvPr>
            <p:ph type="title"/>
          </p:nvPr>
        </p:nvSpPr>
        <p:spPr>
          <a:xfrm>
            <a:off x="930275" y="230187"/>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Remote Procedure Calls (Cont.)</a:t>
            </a:r>
            <a:endParaRPr/>
          </a:p>
        </p:txBody>
      </p:sp>
      <p:sp>
        <p:nvSpPr>
          <p:cNvPr id="620" name="Google Shape;620;p71"/>
          <p:cNvSpPr txBox="1"/>
          <p:nvPr>
            <p:ph idx="1" type="body"/>
          </p:nvPr>
        </p:nvSpPr>
        <p:spPr>
          <a:xfrm>
            <a:off x="874712" y="777875"/>
            <a:ext cx="6818312" cy="48672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600"/>
              <a:buNone/>
            </a:pPr>
            <a:r>
              <a:t/>
            </a:r>
            <a:endParaRPr b="0" i="0" sz="16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Data representation handled via </a:t>
            </a:r>
            <a:r>
              <a:rPr b="1" i="0" lang="en-US" sz="2400" u="none">
                <a:solidFill>
                  <a:srgbClr val="0000FF"/>
                </a:solidFill>
                <a:latin typeface="Times New Roman"/>
                <a:ea typeface="Times New Roman"/>
                <a:cs typeface="Times New Roman"/>
                <a:sym typeface="Times New Roman"/>
              </a:rPr>
              <a:t>External Data Representation </a:t>
            </a:r>
            <a:r>
              <a:rPr b="0" i="0" lang="en-US" sz="2400" u="none">
                <a:solidFill>
                  <a:schemeClr val="dk1"/>
                </a:solidFill>
                <a:latin typeface="Times New Roman"/>
                <a:ea typeface="Times New Roman"/>
                <a:cs typeface="Times New Roman"/>
                <a:sym typeface="Times New Roman"/>
              </a:rPr>
              <a:t>(</a:t>
            </a:r>
            <a:r>
              <a:rPr b="1" i="0" lang="en-US" sz="2400" u="none">
                <a:solidFill>
                  <a:srgbClr val="0000FF"/>
                </a:solidFill>
                <a:latin typeface="Times New Roman"/>
                <a:ea typeface="Times New Roman"/>
                <a:cs typeface="Times New Roman"/>
                <a:sym typeface="Times New Roman"/>
              </a:rPr>
              <a:t>XDL</a:t>
            </a:r>
            <a:r>
              <a:rPr b="0" i="0" lang="en-US" sz="2400" u="none">
                <a:solidFill>
                  <a:schemeClr val="dk1"/>
                </a:solidFill>
                <a:latin typeface="Times New Roman"/>
                <a:ea typeface="Times New Roman"/>
                <a:cs typeface="Times New Roman"/>
                <a:sym typeface="Times New Roman"/>
              </a:rPr>
              <a:t>) format to account for different architectures</a:t>
            </a:r>
            <a:endParaRPr/>
          </a:p>
          <a:p>
            <a:pPr indent="-285750" lvl="1" marL="742950" rtl="0" algn="l">
              <a:lnSpc>
                <a:spcPct val="100000"/>
              </a:lnSpc>
              <a:spcBef>
                <a:spcPts val="480"/>
              </a:spcBef>
              <a:spcAft>
                <a:spcPts val="0"/>
              </a:spcAft>
              <a:buClr>
                <a:srgbClr val="0000FF"/>
              </a:buClr>
              <a:buSzPts val="2400"/>
              <a:buFont typeface="Arial"/>
              <a:buChar char="–"/>
            </a:pPr>
            <a:r>
              <a:rPr b="1" i="0" lang="en-US" sz="2400" u="none">
                <a:solidFill>
                  <a:srgbClr val="0000FF"/>
                </a:solidFill>
                <a:latin typeface="Times New Roman"/>
                <a:ea typeface="Times New Roman"/>
                <a:cs typeface="Times New Roman"/>
                <a:sym typeface="Times New Roman"/>
              </a:rPr>
              <a:t>Big-endian </a:t>
            </a:r>
            <a:r>
              <a:rPr b="0" i="0" lang="en-US" sz="2400" u="none">
                <a:solidFill>
                  <a:schemeClr val="dk1"/>
                </a:solidFill>
                <a:latin typeface="Times New Roman"/>
                <a:ea typeface="Times New Roman"/>
                <a:cs typeface="Times New Roman"/>
                <a:sym typeface="Times New Roman"/>
              </a:rPr>
              <a:t>and </a:t>
            </a:r>
            <a:r>
              <a:rPr b="1" i="0" lang="en-US" sz="2400" u="none">
                <a:solidFill>
                  <a:srgbClr val="0000FF"/>
                </a:solidFill>
                <a:latin typeface="Times New Roman"/>
                <a:ea typeface="Times New Roman"/>
                <a:cs typeface="Times New Roman"/>
                <a:sym typeface="Times New Roman"/>
              </a:rPr>
              <a:t>little-endian</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Remote communication has more failure scenarios than local</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Messages can be delivered </a:t>
            </a:r>
            <a:r>
              <a:rPr b="1" i="1" lang="en-US" sz="2400" u="none">
                <a:solidFill>
                  <a:schemeClr val="dk1"/>
                </a:solidFill>
                <a:latin typeface="Times New Roman"/>
                <a:ea typeface="Times New Roman"/>
                <a:cs typeface="Times New Roman"/>
                <a:sym typeface="Times New Roman"/>
              </a:rPr>
              <a:t>exactly once </a:t>
            </a:r>
            <a:r>
              <a:rPr b="0" i="0" lang="en-US" sz="2400" u="none">
                <a:solidFill>
                  <a:schemeClr val="dk1"/>
                </a:solidFill>
                <a:latin typeface="Times New Roman"/>
                <a:ea typeface="Times New Roman"/>
                <a:cs typeface="Times New Roman"/>
                <a:sym typeface="Times New Roman"/>
              </a:rPr>
              <a:t>rather than </a:t>
            </a:r>
            <a:r>
              <a:rPr b="1" i="1" lang="en-US" sz="2400" u="none">
                <a:solidFill>
                  <a:schemeClr val="dk1"/>
                </a:solidFill>
                <a:latin typeface="Times New Roman"/>
                <a:ea typeface="Times New Roman"/>
                <a:cs typeface="Times New Roman"/>
                <a:sym typeface="Times New Roman"/>
              </a:rPr>
              <a:t>at most once</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OS typically provides a rendezvous (or </a:t>
            </a:r>
            <a:r>
              <a:rPr b="1" i="0" lang="en-US" sz="2400" u="none">
                <a:solidFill>
                  <a:srgbClr val="0000FF"/>
                </a:solidFill>
                <a:latin typeface="Times New Roman"/>
                <a:ea typeface="Times New Roman"/>
                <a:cs typeface="Times New Roman"/>
                <a:sym typeface="Times New Roman"/>
              </a:rPr>
              <a:t>matchmaker</a:t>
            </a:r>
            <a:r>
              <a:rPr b="0" i="0" lang="en-US" sz="2400" u="none">
                <a:solidFill>
                  <a:schemeClr val="dk1"/>
                </a:solidFill>
                <a:latin typeface="Times New Roman"/>
                <a:ea typeface="Times New Roman"/>
                <a:cs typeface="Times New Roman"/>
                <a:sym typeface="Times New Roman"/>
              </a:rPr>
              <a:t>) service to connect client and server</a:t>
            </a:r>
            <a:endParaRPr/>
          </a:p>
        </p:txBody>
      </p:sp>
      <p:sp>
        <p:nvSpPr>
          <p:cNvPr id="621" name="Google Shape;621;p71"/>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622" name="Google Shape;622;p7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623" name="Google Shape;623;p7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72"/>
          <p:cNvSpPr txBox="1"/>
          <p:nvPr>
            <p:ph type="title"/>
          </p:nvPr>
        </p:nvSpPr>
        <p:spPr>
          <a:xfrm>
            <a:off x="457200" y="136525"/>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b="0" i="0" lang="en-US" sz="4000" u="none">
                <a:solidFill>
                  <a:schemeClr val="dk1"/>
                </a:solidFill>
                <a:latin typeface="Times New Roman"/>
                <a:ea typeface="Times New Roman"/>
                <a:cs typeface="Times New Roman"/>
                <a:sym typeface="Times New Roman"/>
              </a:rPr>
              <a:t>Execution of RPC</a:t>
            </a:r>
            <a:endParaRPr/>
          </a:p>
        </p:txBody>
      </p:sp>
      <p:pic>
        <p:nvPicPr>
          <p:cNvPr descr="3" id="629" name="Google Shape;629;p72"/>
          <p:cNvPicPr preferRelativeResize="0"/>
          <p:nvPr/>
        </p:nvPicPr>
        <p:blipFill rotWithShape="1">
          <a:blip r:embed="rId3">
            <a:alphaModFix/>
          </a:blip>
          <a:srcRect b="0" l="0" r="0" t="0"/>
          <a:stretch/>
        </p:blipFill>
        <p:spPr>
          <a:xfrm>
            <a:off x="2284412" y="1016000"/>
            <a:ext cx="4421187" cy="5321300"/>
          </a:xfrm>
          <a:prstGeom prst="rect">
            <a:avLst/>
          </a:prstGeom>
          <a:noFill/>
          <a:ln>
            <a:noFill/>
          </a:ln>
        </p:spPr>
      </p:pic>
      <p:sp>
        <p:nvSpPr>
          <p:cNvPr id="630" name="Google Shape;630;p72"/>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631" name="Google Shape;631;p7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632" name="Google Shape;632;p7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457200" y="166687"/>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b="0" i="0" lang="en-US" sz="4000" u="none">
                <a:solidFill>
                  <a:schemeClr val="dk1"/>
                </a:solidFill>
                <a:latin typeface="Times New Roman"/>
                <a:ea typeface="Times New Roman"/>
                <a:cs typeface="Times New Roman"/>
                <a:sym typeface="Times New Roman"/>
              </a:rPr>
              <a:t>Process in Memory</a:t>
            </a:r>
            <a:endParaRPr/>
          </a:p>
        </p:txBody>
      </p:sp>
      <p:pic>
        <p:nvPicPr>
          <p:cNvPr id="143" name="Google Shape;143;p19"/>
          <p:cNvPicPr preferRelativeResize="0"/>
          <p:nvPr/>
        </p:nvPicPr>
        <p:blipFill rotWithShape="1">
          <a:blip r:embed="rId3">
            <a:alphaModFix/>
          </a:blip>
          <a:srcRect b="0" l="0" r="0" t="0"/>
          <a:stretch/>
        </p:blipFill>
        <p:spPr>
          <a:xfrm>
            <a:off x="2740025" y="1254125"/>
            <a:ext cx="2911475" cy="4598987"/>
          </a:xfrm>
          <a:prstGeom prst="rect">
            <a:avLst/>
          </a:prstGeom>
          <a:noFill/>
          <a:ln>
            <a:noFill/>
          </a:ln>
        </p:spPr>
      </p:pic>
      <p:sp>
        <p:nvSpPr>
          <p:cNvPr id="144" name="Google Shape;144;p19"/>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cap="none" strike="noStrike">
                <a:solidFill>
                  <a:srgbClr val="898989"/>
                </a:solidFill>
                <a:latin typeface="Times New Roman"/>
                <a:ea typeface="Times New Roman"/>
                <a:cs typeface="Times New Roman"/>
                <a:sym typeface="Times New Roman"/>
              </a:rPr>
              <a:t>*</a:t>
            </a:r>
            <a:endParaRPr/>
          </a:p>
        </p:txBody>
      </p:sp>
      <p:sp>
        <p:nvSpPr>
          <p:cNvPr id="145" name="Google Shape;145;p1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cap="none" strike="noStrike">
                <a:solidFill>
                  <a:srgbClr val="898989"/>
                </a:solidFill>
                <a:latin typeface="Sigmar One"/>
                <a:ea typeface="Sigmar One"/>
                <a:cs typeface="Sigmar One"/>
                <a:sym typeface="Sigmar One"/>
              </a:rPr>
              <a:t>‹#›</a:t>
            </a:fld>
            <a:endParaRPr/>
          </a:p>
        </p:txBody>
      </p:sp>
      <p:sp>
        <p:nvSpPr>
          <p:cNvPr id="146" name="Google Shape;146;p19"/>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cap="none" strike="noStrik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73"/>
          <p:cNvSpPr txBox="1"/>
          <p:nvPr>
            <p:ph type="title"/>
          </p:nvPr>
        </p:nvSpPr>
        <p:spPr>
          <a:xfrm>
            <a:off x="457200" y="182562"/>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Pipes</a:t>
            </a:r>
            <a:endParaRPr/>
          </a:p>
        </p:txBody>
      </p:sp>
      <p:sp>
        <p:nvSpPr>
          <p:cNvPr id="638" name="Google Shape;638;p73"/>
          <p:cNvSpPr txBox="1"/>
          <p:nvPr>
            <p:ph idx="1" type="body"/>
          </p:nvPr>
        </p:nvSpPr>
        <p:spPr>
          <a:xfrm>
            <a:off x="874712" y="1154112"/>
            <a:ext cx="772795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Acts as a conduit allowing two processes to communicate</a:t>
            </a:r>
            <a:endParaRPr/>
          </a:p>
          <a:p>
            <a:pPr indent="-342900" lvl="0" marL="342900" rtl="0" algn="l">
              <a:lnSpc>
                <a:spcPct val="100000"/>
              </a:lnSpc>
              <a:spcBef>
                <a:spcPts val="44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Issues:</a:t>
            </a:r>
            <a:endParaRPr/>
          </a:p>
          <a:p>
            <a:pPr indent="-285750" lvl="1" marL="742950" rtl="0" algn="l">
              <a:lnSpc>
                <a:spcPct val="100000"/>
              </a:lnSpc>
              <a:spcBef>
                <a:spcPts val="44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Is communication unidirectional or bidirectional?</a:t>
            </a:r>
            <a:endParaRPr/>
          </a:p>
          <a:p>
            <a:pPr indent="-285750" lvl="1" marL="742950" rtl="0" algn="l">
              <a:lnSpc>
                <a:spcPct val="100000"/>
              </a:lnSpc>
              <a:spcBef>
                <a:spcPts val="44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In the case of two-way communication, is it half or full-duplex?</a:t>
            </a:r>
            <a:endParaRPr/>
          </a:p>
          <a:p>
            <a:pPr indent="-285750" lvl="1" marL="742950" rtl="0" algn="l">
              <a:lnSpc>
                <a:spcPct val="100000"/>
              </a:lnSpc>
              <a:spcBef>
                <a:spcPts val="44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Must there exist a relationship (i.e., </a:t>
            </a:r>
            <a:r>
              <a:rPr b="1" i="1" lang="en-US" sz="2200" u="none">
                <a:solidFill>
                  <a:schemeClr val="dk1"/>
                </a:solidFill>
                <a:latin typeface="Times New Roman"/>
                <a:ea typeface="Times New Roman"/>
                <a:cs typeface="Times New Roman"/>
                <a:sym typeface="Times New Roman"/>
              </a:rPr>
              <a:t>parent-child</a:t>
            </a:r>
            <a:r>
              <a:rPr b="0" i="0" lang="en-US" sz="2200" u="none">
                <a:solidFill>
                  <a:schemeClr val="dk1"/>
                </a:solidFill>
                <a:latin typeface="Times New Roman"/>
                <a:ea typeface="Times New Roman"/>
                <a:cs typeface="Times New Roman"/>
                <a:sym typeface="Times New Roman"/>
              </a:rPr>
              <a:t>) between the communicating processes?</a:t>
            </a:r>
            <a:endParaRPr/>
          </a:p>
          <a:p>
            <a:pPr indent="-285750" lvl="1" marL="742950" rtl="0" algn="l">
              <a:lnSpc>
                <a:spcPct val="100000"/>
              </a:lnSpc>
              <a:spcBef>
                <a:spcPts val="44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Can the pipes be used over a network?</a:t>
            </a:r>
            <a:endParaRPr/>
          </a:p>
          <a:p>
            <a:pPr indent="-342900" lvl="0" marL="342900" rtl="0" algn="l">
              <a:lnSpc>
                <a:spcPct val="100000"/>
              </a:lnSpc>
              <a:spcBef>
                <a:spcPts val="44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Ordinary pipes – cannot be accessed  from outside the process that created it. Typically, a parent process creates a pipe and uses it to communicate with a child process that it created. </a:t>
            </a:r>
            <a:endParaRPr/>
          </a:p>
          <a:p>
            <a:pPr indent="-342900" lvl="0" marL="342900" rtl="0" algn="l">
              <a:lnSpc>
                <a:spcPct val="100000"/>
              </a:lnSpc>
              <a:spcBef>
                <a:spcPts val="440"/>
              </a:spcBef>
              <a:spcAft>
                <a:spcPts val="0"/>
              </a:spcAft>
              <a:buClr>
                <a:schemeClr val="dk1"/>
              </a:buClr>
              <a:buSzPts val="2200"/>
              <a:buFont typeface="Arial"/>
              <a:buChar char="•"/>
            </a:pPr>
            <a:r>
              <a:rPr b="0" i="0" lang="en-US" sz="2200" u="none">
                <a:solidFill>
                  <a:schemeClr val="dk1"/>
                </a:solidFill>
                <a:latin typeface="Times New Roman"/>
                <a:ea typeface="Times New Roman"/>
                <a:cs typeface="Times New Roman"/>
                <a:sym typeface="Times New Roman"/>
              </a:rPr>
              <a:t>Named pipes – can be accessed without a parent-child relationship.</a:t>
            </a:r>
            <a:endParaRPr/>
          </a:p>
          <a:p>
            <a:pPr indent="-342900" lvl="0" marL="342900" rtl="0" algn="l">
              <a:lnSpc>
                <a:spcPct val="100000"/>
              </a:lnSpc>
              <a:spcBef>
                <a:spcPts val="440"/>
              </a:spcBef>
              <a:spcAft>
                <a:spcPts val="0"/>
              </a:spcAft>
              <a:buClr>
                <a:schemeClr val="dk1"/>
              </a:buClr>
              <a:buSzPts val="2200"/>
              <a:buNone/>
            </a:pPr>
            <a:r>
              <a:t/>
            </a:r>
            <a:endParaRPr b="0" i="0" sz="2200" u="none">
              <a:solidFill>
                <a:schemeClr val="dk1"/>
              </a:solidFill>
              <a:latin typeface="Times New Roman"/>
              <a:ea typeface="Times New Roman"/>
              <a:cs typeface="Times New Roman"/>
              <a:sym typeface="Times New Roman"/>
            </a:endParaRPr>
          </a:p>
          <a:p>
            <a:pPr indent="-203200" lvl="0" marL="342900" rtl="0" algn="l">
              <a:spcBef>
                <a:spcPts val="440"/>
              </a:spcBef>
              <a:spcAft>
                <a:spcPts val="0"/>
              </a:spcAft>
              <a:buClr>
                <a:schemeClr val="dk1"/>
              </a:buClr>
              <a:buSzPts val="2200"/>
              <a:buNone/>
            </a:pPr>
            <a:r>
              <a:t/>
            </a:r>
            <a:endParaRPr b="0" i="0" sz="2200" u="none">
              <a:solidFill>
                <a:schemeClr val="dk1"/>
              </a:solidFill>
              <a:latin typeface="Times New Roman"/>
              <a:ea typeface="Times New Roman"/>
              <a:cs typeface="Times New Roman"/>
              <a:sym typeface="Times New Roman"/>
            </a:endParaRPr>
          </a:p>
        </p:txBody>
      </p:sp>
      <p:sp>
        <p:nvSpPr>
          <p:cNvPr id="639" name="Google Shape;639;p73"/>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640" name="Google Shape;640;p7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641" name="Google Shape;641;p7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74"/>
          <p:cNvSpPr txBox="1"/>
          <p:nvPr>
            <p:ph type="title"/>
          </p:nvPr>
        </p:nvSpPr>
        <p:spPr>
          <a:xfrm>
            <a:off x="457200" y="130175"/>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Ordinary Pipes</a:t>
            </a:r>
            <a:endParaRPr/>
          </a:p>
        </p:txBody>
      </p:sp>
      <p:sp>
        <p:nvSpPr>
          <p:cNvPr id="647" name="Google Shape;647;p74"/>
          <p:cNvSpPr txBox="1"/>
          <p:nvPr>
            <p:ph idx="1" type="body"/>
          </p:nvPr>
        </p:nvSpPr>
        <p:spPr>
          <a:xfrm>
            <a:off x="822325" y="1138237"/>
            <a:ext cx="7612062" cy="49307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Ordinary Pipes</a:t>
            </a:r>
            <a:r>
              <a:rPr b="1" i="0" lang="en-US" sz="2000" u="none">
                <a:solidFill>
                  <a:schemeClr val="dk1"/>
                </a:solidFill>
                <a:latin typeface="Times New Roman"/>
                <a:ea typeface="Times New Roman"/>
                <a:cs typeface="Times New Roman"/>
                <a:sym typeface="Times New Roman"/>
              </a:rPr>
              <a:t> </a:t>
            </a:r>
            <a:r>
              <a:rPr b="0" i="0" lang="en-US" sz="2000" u="none">
                <a:solidFill>
                  <a:schemeClr val="dk1"/>
                </a:solidFill>
                <a:latin typeface="Times New Roman"/>
                <a:ea typeface="Times New Roman"/>
                <a:cs typeface="Times New Roman"/>
                <a:sym typeface="Times New Roman"/>
              </a:rPr>
              <a:t>allow communication in standard producer-consumer style</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Producer writes to one end (the </a:t>
            </a:r>
            <a:r>
              <a:rPr b="1" i="0" lang="en-US" sz="2000" u="none">
                <a:solidFill>
                  <a:srgbClr val="0000FF"/>
                </a:solidFill>
                <a:latin typeface="Times New Roman"/>
                <a:ea typeface="Times New Roman"/>
                <a:cs typeface="Times New Roman"/>
                <a:sym typeface="Times New Roman"/>
              </a:rPr>
              <a:t>write-end </a:t>
            </a:r>
            <a:r>
              <a:rPr b="0" i="0" lang="en-US" sz="2000" u="none">
                <a:solidFill>
                  <a:schemeClr val="dk1"/>
                </a:solidFill>
                <a:latin typeface="Times New Roman"/>
                <a:ea typeface="Times New Roman"/>
                <a:cs typeface="Times New Roman"/>
                <a:sym typeface="Times New Roman"/>
              </a:rPr>
              <a:t>of the pipe)</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Consumer reads from the other end (the </a:t>
            </a:r>
            <a:r>
              <a:rPr b="1" i="0" lang="en-US" sz="2000" u="none">
                <a:solidFill>
                  <a:srgbClr val="0000FF"/>
                </a:solidFill>
                <a:latin typeface="Times New Roman"/>
                <a:ea typeface="Times New Roman"/>
                <a:cs typeface="Times New Roman"/>
                <a:sym typeface="Times New Roman"/>
              </a:rPr>
              <a:t>read-end</a:t>
            </a:r>
            <a:r>
              <a:rPr b="0" i="1" lang="en-US" sz="2000" u="none">
                <a:solidFill>
                  <a:schemeClr val="dk1"/>
                </a:solidFill>
                <a:latin typeface="Times New Roman"/>
                <a:ea typeface="Times New Roman"/>
                <a:cs typeface="Times New Roman"/>
                <a:sym typeface="Times New Roman"/>
              </a:rPr>
              <a:t> </a:t>
            </a:r>
            <a:r>
              <a:rPr b="0" i="0" lang="en-US" sz="2000" u="none">
                <a:solidFill>
                  <a:schemeClr val="dk1"/>
                </a:solidFill>
                <a:latin typeface="Times New Roman"/>
                <a:ea typeface="Times New Roman"/>
                <a:cs typeface="Times New Roman"/>
                <a:sym typeface="Times New Roman"/>
              </a:rPr>
              <a:t>of the pipe)</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Ordinary pipes are therefore unidirectional</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Require parent-child relationship between communicating processes</a:t>
            </a:r>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Windows calls these </a:t>
            </a:r>
            <a:r>
              <a:rPr b="1" i="0" lang="en-US" sz="2000" u="none">
                <a:solidFill>
                  <a:srgbClr val="0000FF"/>
                </a:solidFill>
                <a:latin typeface="Times New Roman"/>
                <a:ea typeface="Times New Roman"/>
                <a:cs typeface="Times New Roman"/>
                <a:sym typeface="Times New Roman"/>
              </a:rPr>
              <a:t>anonymous pipes</a:t>
            </a:r>
            <a:endParaRPr/>
          </a:p>
        </p:txBody>
      </p:sp>
      <p:pic>
        <p:nvPicPr>
          <p:cNvPr id="648" name="Google Shape;648;p74"/>
          <p:cNvPicPr preferRelativeResize="0"/>
          <p:nvPr/>
        </p:nvPicPr>
        <p:blipFill rotWithShape="1">
          <a:blip r:embed="rId3">
            <a:alphaModFix/>
          </a:blip>
          <a:srcRect b="0" l="0" r="0" t="0"/>
          <a:stretch/>
        </p:blipFill>
        <p:spPr>
          <a:xfrm>
            <a:off x="1893887" y="3346450"/>
            <a:ext cx="5592762" cy="1703387"/>
          </a:xfrm>
          <a:prstGeom prst="rect">
            <a:avLst/>
          </a:prstGeom>
          <a:noFill/>
          <a:ln>
            <a:noFill/>
          </a:ln>
        </p:spPr>
      </p:pic>
      <p:sp>
        <p:nvSpPr>
          <p:cNvPr id="649" name="Google Shape;649;p74"/>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650" name="Google Shape;650;p7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651" name="Google Shape;651;p7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75"/>
          <p:cNvSpPr txBox="1"/>
          <p:nvPr>
            <p:ph type="title"/>
          </p:nvPr>
        </p:nvSpPr>
        <p:spPr>
          <a:xfrm>
            <a:off x="473075" y="152400"/>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Named Pipes</a:t>
            </a:r>
            <a:endParaRPr/>
          </a:p>
        </p:txBody>
      </p:sp>
      <p:sp>
        <p:nvSpPr>
          <p:cNvPr id="657" name="Google Shape;657;p75"/>
          <p:cNvSpPr txBox="1"/>
          <p:nvPr>
            <p:ph idx="1" type="body"/>
          </p:nvPr>
        </p:nvSpPr>
        <p:spPr>
          <a:xfrm>
            <a:off x="806450" y="1233487"/>
            <a:ext cx="70612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Named Pipes are more powerful than ordinary pipes</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Communication is bidirectional</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No parent-child relationship is necessary between the communicating processes</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Several processes can use the named pipe for communication</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Provided on both UNIX and Windows systems</a:t>
            </a:r>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p:txBody>
      </p:sp>
      <p:sp>
        <p:nvSpPr>
          <p:cNvPr id="658" name="Google Shape;658;p75"/>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659" name="Google Shape;659;p7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660" name="Google Shape;660;p75"/>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7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b="0" i="0" lang="en-US" sz="4000" u="none">
                <a:solidFill>
                  <a:schemeClr val="dk1"/>
                </a:solidFill>
                <a:latin typeface="Times New Roman"/>
                <a:ea typeface="Times New Roman"/>
                <a:cs typeface="Times New Roman"/>
                <a:sym typeface="Times New Roman"/>
              </a:rPr>
              <a:t>Threads</a:t>
            </a:r>
            <a:endParaRPr/>
          </a:p>
        </p:txBody>
      </p:sp>
      <p:sp>
        <p:nvSpPr>
          <p:cNvPr id="666" name="Google Shape;666;p7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None/>
            </a:pPr>
            <a:r>
              <a:t/>
            </a:r>
            <a:endParaRPr>
              <a:solidFill>
                <a:srgbClr val="888888"/>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7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Threads</a:t>
            </a:r>
            <a:endParaRPr/>
          </a:p>
        </p:txBody>
      </p:sp>
      <p:sp>
        <p:nvSpPr>
          <p:cNvPr id="673" name="Google Shape;673;p7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Overview</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Multicore Programming</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Multithreading Models</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Thread Libraries</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Implicit Threading</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Threading Issues</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Operating System Examples</a:t>
            </a:r>
            <a:endParaRPr/>
          </a:p>
          <a:p>
            <a:pPr indent="-190500" lvl="0" marL="342900" rtl="0" algn="l">
              <a:spcBef>
                <a:spcPts val="480"/>
              </a:spcBef>
              <a:spcAft>
                <a:spcPts val="0"/>
              </a:spcAft>
              <a:buClr>
                <a:schemeClr val="dk1"/>
              </a:buClr>
              <a:buSzPts val="2400"/>
              <a:buNone/>
            </a:pPr>
            <a:r>
              <a:t/>
            </a:r>
            <a:endParaRPr b="0" i="0" sz="2400" u="none">
              <a:solidFill>
                <a:schemeClr val="dk1"/>
              </a:solidFill>
              <a:latin typeface="Times New Roman"/>
              <a:ea typeface="Times New Roman"/>
              <a:cs typeface="Times New Roman"/>
              <a:sym typeface="Times New Roman"/>
            </a:endParaRPr>
          </a:p>
        </p:txBody>
      </p:sp>
      <p:sp>
        <p:nvSpPr>
          <p:cNvPr id="674" name="Google Shape;674;p77"/>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675" name="Google Shape;675;p7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676" name="Google Shape;676;p7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7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Objectives</a:t>
            </a:r>
            <a:endParaRPr/>
          </a:p>
        </p:txBody>
      </p:sp>
      <p:sp>
        <p:nvSpPr>
          <p:cNvPr id="682" name="Google Shape;682;p78"/>
          <p:cNvSpPr txBox="1"/>
          <p:nvPr>
            <p:ph idx="1" type="body"/>
          </p:nvPr>
        </p:nvSpPr>
        <p:spPr>
          <a:xfrm>
            <a:off x="806450" y="1233487"/>
            <a:ext cx="7948612"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To introduce the notion of a thread—a fundamental unit of CPU utilization that forms the basis of multithreaded computer systems</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To discuss the APIs for the Pthreads, Windows, and Java thread libraries</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To explore several strategies that provide implicit threading</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To examine issues related to multithreaded programming</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To cover operating system support for threads in Windows and Linux</a:t>
            </a:r>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p:txBody>
      </p:sp>
      <p:sp>
        <p:nvSpPr>
          <p:cNvPr id="683" name="Google Shape;683;p78"/>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684" name="Google Shape;684;p7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685" name="Google Shape;685;p7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79"/>
          <p:cNvSpPr txBox="1"/>
          <p:nvPr>
            <p:ph type="title"/>
          </p:nvPr>
        </p:nvSpPr>
        <p:spPr>
          <a:xfrm>
            <a:off x="457200" y="176212"/>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Motivation</a:t>
            </a:r>
            <a:endParaRPr/>
          </a:p>
        </p:txBody>
      </p:sp>
      <p:sp>
        <p:nvSpPr>
          <p:cNvPr id="691" name="Google Shape;691;p79"/>
          <p:cNvSpPr txBox="1"/>
          <p:nvPr>
            <p:ph idx="1" type="body"/>
          </p:nvPr>
        </p:nvSpPr>
        <p:spPr>
          <a:xfrm>
            <a:off x="806450" y="1233487"/>
            <a:ext cx="7948612"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Most modern applications are multithreaded</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Threads run within application</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Multiple tasks with the application can be implemented by separate threads</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Update display</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Fetch data</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Spell checking</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Answer a network request</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Process creation is heavy-weight while thread creation is light-weight</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Can simplify code, increase efficiency</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Kernels are generally multithreaded</a:t>
            </a:r>
            <a:endParaRPr/>
          </a:p>
        </p:txBody>
      </p:sp>
      <p:sp>
        <p:nvSpPr>
          <p:cNvPr id="692" name="Google Shape;692;p79"/>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693" name="Google Shape;693;p7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694" name="Google Shape;694;p79"/>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80"/>
          <p:cNvSpPr txBox="1"/>
          <p:nvPr>
            <p:ph type="title"/>
          </p:nvPr>
        </p:nvSpPr>
        <p:spPr>
          <a:xfrm>
            <a:off x="606425" y="273050"/>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Multithreaded Server Architecture</a:t>
            </a:r>
            <a:endParaRPr/>
          </a:p>
        </p:txBody>
      </p:sp>
      <p:pic>
        <p:nvPicPr>
          <p:cNvPr descr="4_02.pdf" id="700" name="Google Shape;700;p80"/>
          <p:cNvPicPr preferRelativeResize="0"/>
          <p:nvPr/>
        </p:nvPicPr>
        <p:blipFill rotWithShape="1">
          <a:blip r:embed="rId3">
            <a:alphaModFix/>
          </a:blip>
          <a:srcRect b="0" l="0" r="0" t="0"/>
          <a:stretch/>
        </p:blipFill>
        <p:spPr>
          <a:xfrm>
            <a:off x="1481137" y="1443037"/>
            <a:ext cx="6397625" cy="2581275"/>
          </a:xfrm>
          <a:prstGeom prst="rect">
            <a:avLst/>
          </a:prstGeom>
          <a:noFill/>
          <a:ln>
            <a:noFill/>
          </a:ln>
        </p:spPr>
      </p:pic>
      <p:sp>
        <p:nvSpPr>
          <p:cNvPr id="701" name="Google Shape;701;p80"/>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702" name="Google Shape;702;p8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703" name="Google Shape;703;p8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81"/>
          <p:cNvSpPr txBox="1"/>
          <p:nvPr>
            <p:ph type="title"/>
          </p:nvPr>
        </p:nvSpPr>
        <p:spPr>
          <a:xfrm>
            <a:off x="862012" y="415925"/>
            <a:ext cx="6951662" cy="3127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Benefits</a:t>
            </a:r>
            <a:endParaRPr/>
          </a:p>
        </p:txBody>
      </p:sp>
      <p:sp>
        <p:nvSpPr>
          <p:cNvPr id="710" name="Google Shape;710;p81"/>
          <p:cNvSpPr txBox="1"/>
          <p:nvPr>
            <p:ph idx="1" type="body"/>
          </p:nvPr>
        </p:nvSpPr>
        <p:spPr>
          <a:xfrm>
            <a:off x="806450" y="1233487"/>
            <a:ext cx="793115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1" i="0" lang="en-US" sz="2400" u="none">
                <a:solidFill>
                  <a:schemeClr val="dk1"/>
                </a:solidFill>
                <a:latin typeface="Times New Roman"/>
                <a:ea typeface="Times New Roman"/>
                <a:cs typeface="Times New Roman"/>
                <a:sym typeface="Times New Roman"/>
              </a:rPr>
              <a:t>Responsiveness – </a:t>
            </a:r>
            <a:r>
              <a:rPr b="0" i="0" lang="en-US" sz="2400" u="none">
                <a:solidFill>
                  <a:schemeClr val="dk1"/>
                </a:solidFill>
                <a:latin typeface="Times New Roman"/>
                <a:ea typeface="Times New Roman"/>
                <a:cs typeface="Times New Roman"/>
                <a:sym typeface="Times New Roman"/>
              </a:rPr>
              <a:t>may allow continued execution if part of process is blocked, especially important for user interfaces</a:t>
            </a:r>
            <a:endParaRPr/>
          </a:p>
          <a:p>
            <a:pPr indent="-342900" lvl="0" marL="342900" rtl="0" algn="l">
              <a:lnSpc>
                <a:spcPct val="100000"/>
              </a:lnSpc>
              <a:spcBef>
                <a:spcPts val="480"/>
              </a:spcBef>
              <a:spcAft>
                <a:spcPts val="0"/>
              </a:spcAft>
              <a:buClr>
                <a:schemeClr val="dk1"/>
              </a:buClr>
              <a:buSzPts val="2400"/>
              <a:buFont typeface="Arial"/>
              <a:buChar char="•"/>
            </a:pPr>
            <a:r>
              <a:rPr b="1" i="0" lang="en-US" sz="2400" u="none">
                <a:solidFill>
                  <a:schemeClr val="dk1"/>
                </a:solidFill>
                <a:latin typeface="Times New Roman"/>
                <a:ea typeface="Times New Roman"/>
                <a:cs typeface="Times New Roman"/>
                <a:sym typeface="Times New Roman"/>
              </a:rPr>
              <a:t>Resource Sharing – </a:t>
            </a:r>
            <a:r>
              <a:rPr b="0" i="0" lang="en-US" sz="2400" u="none">
                <a:solidFill>
                  <a:schemeClr val="dk1"/>
                </a:solidFill>
                <a:latin typeface="Times New Roman"/>
                <a:ea typeface="Times New Roman"/>
                <a:cs typeface="Times New Roman"/>
                <a:sym typeface="Times New Roman"/>
              </a:rPr>
              <a:t>threads share resources of process, easier than shared memory or message passing</a:t>
            </a:r>
            <a:endParaRPr/>
          </a:p>
          <a:p>
            <a:pPr indent="-342900" lvl="0" marL="342900" rtl="0" algn="l">
              <a:lnSpc>
                <a:spcPct val="100000"/>
              </a:lnSpc>
              <a:spcBef>
                <a:spcPts val="480"/>
              </a:spcBef>
              <a:spcAft>
                <a:spcPts val="0"/>
              </a:spcAft>
              <a:buClr>
                <a:schemeClr val="dk1"/>
              </a:buClr>
              <a:buSzPts val="2400"/>
              <a:buFont typeface="Arial"/>
              <a:buChar char="•"/>
            </a:pPr>
            <a:r>
              <a:rPr b="1" i="0" lang="en-US" sz="2400" u="none">
                <a:solidFill>
                  <a:schemeClr val="dk1"/>
                </a:solidFill>
                <a:latin typeface="Times New Roman"/>
                <a:ea typeface="Times New Roman"/>
                <a:cs typeface="Times New Roman"/>
                <a:sym typeface="Times New Roman"/>
              </a:rPr>
              <a:t>Economy – </a:t>
            </a:r>
            <a:r>
              <a:rPr b="0" i="0" lang="en-US" sz="2400" u="none">
                <a:solidFill>
                  <a:schemeClr val="dk1"/>
                </a:solidFill>
                <a:latin typeface="Times New Roman"/>
                <a:ea typeface="Times New Roman"/>
                <a:cs typeface="Times New Roman"/>
                <a:sym typeface="Times New Roman"/>
              </a:rPr>
              <a:t>cheaper than process creation, thread switching lower overhead than context switching</a:t>
            </a:r>
            <a:endParaRPr/>
          </a:p>
          <a:p>
            <a:pPr indent="-342900" lvl="0" marL="342900" rtl="0" algn="l">
              <a:lnSpc>
                <a:spcPct val="100000"/>
              </a:lnSpc>
              <a:spcBef>
                <a:spcPts val="480"/>
              </a:spcBef>
              <a:spcAft>
                <a:spcPts val="0"/>
              </a:spcAft>
              <a:buClr>
                <a:schemeClr val="dk1"/>
              </a:buClr>
              <a:buSzPts val="2400"/>
              <a:buFont typeface="Arial"/>
              <a:buChar char="•"/>
            </a:pPr>
            <a:r>
              <a:rPr b="1" i="0" lang="en-US" sz="2400" u="none">
                <a:solidFill>
                  <a:schemeClr val="dk1"/>
                </a:solidFill>
                <a:latin typeface="Times New Roman"/>
                <a:ea typeface="Times New Roman"/>
                <a:cs typeface="Times New Roman"/>
                <a:sym typeface="Times New Roman"/>
              </a:rPr>
              <a:t>Scalability – </a:t>
            </a:r>
            <a:r>
              <a:rPr b="0" i="0" lang="en-US" sz="2400" u="none">
                <a:solidFill>
                  <a:schemeClr val="dk1"/>
                </a:solidFill>
                <a:latin typeface="Times New Roman"/>
                <a:ea typeface="Times New Roman"/>
                <a:cs typeface="Times New Roman"/>
                <a:sym typeface="Times New Roman"/>
              </a:rPr>
              <a:t>process can take advantage of multiprocessor architectures</a:t>
            </a:r>
            <a:br>
              <a:rPr b="0" i="0" lang="en-US" sz="2400" u="none">
                <a:solidFill>
                  <a:schemeClr val="dk1"/>
                </a:solidFill>
                <a:latin typeface="Times New Roman"/>
                <a:ea typeface="Times New Roman"/>
                <a:cs typeface="Times New Roman"/>
                <a:sym typeface="Times New Roman"/>
              </a:rPr>
            </a:br>
            <a:endParaRPr/>
          </a:p>
          <a:p>
            <a:pPr indent="-190500" lvl="0" marL="342900" rtl="0" algn="l">
              <a:spcBef>
                <a:spcPts val="480"/>
              </a:spcBef>
              <a:spcAft>
                <a:spcPts val="0"/>
              </a:spcAft>
              <a:buClr>
                <a:schemeClr val="dk1"/>
              </a:buClr>
              <a:buSzPts val="2400"/>
              <a:buNone/>
            </a:pPr>
            <a:r>
              <a:t/>
            </a:r>
            <a:endParaRPr b="0" i="0" sz="2400" u="none">
              <a:solidFill>
                <a:schemeClr val="dk1"/>
              </a:solidFill>
              <a:latin typeface="Times New Roman"/>
              <a:ea typeface="Times New Roman"/>
              <a:cs typeface="Times New Roman"/>
              <a:sym typeface="Times New Roman"/>
            </a:endParaRPr>
          </a:p>
        </p:txBody>
      </p:sp>
      <p:sp>
        <p:nvSpPr>
          <p:cNvPr id="711" name="Google Shape;711;p81"/>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712" name="Google Shape;712;p8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713" name="Google Shape;713;p8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82"/>
          <p:cNvSpPr txBox="1"/>
          <p:nvPr>
            <p:ph type="title"/>
          </p:nvPr>
        </p:nvSpPr>
        <p:spPr>
          <a:xfrm>
            <a:off x="1012825" y="176212"/>
            <a:ext cx="7673975"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Multicore Programming</a:t>
            </a:r>
            <a:endParaRPr/>
          </a:p>
        </p:txBody>
      </p:sp>
      <p:sp>
        <p:nvSpPr>
          <p:cNvPr id="719" name="Google Shape;719;p82"/>
          <p:cNvSpPr txBox="1"/>
          <p:nvPr>
            <p:ph idx="1" type="body"/>
          </p:nvPr>
        </p:nvSpPr>
        <p:spPr>
          <a:xfrm>
            <a:off x="882650" y="1208087"/>
            <a:ext cx="7723187"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3366FF"/>
              </a:buClr>
              <a:buSzPts val="2200"/>
              <a:buFont typeface="Arial"/>
              <a:buChar char="•"/>
            </a:pPr>
            <a:r>
              <a:rPr b="1" i="0" lang="en-US" sz="2200" u="none">
                <a:solidFill>
                  <a:srgbClr val="3366FF"/>
                </a:solidFill>
                <a:latin typeface="Times New Roman"/>
                <a:ea typeface="Times New Roman"/>
                <a:cs typeface="Times New Roman"/>
                <a:sym typeface="Times New Roman"/>
              </a:rPr>
              <a:t>Multicore</a:t>
            </a:r>
            <a:r>
              <a:rPr b="0" i="0" lang="en-US" sz="2200" u="none">
                <a:solidFill>
                  <a:schemeClr val="dk1"/>
                </a:solidFill>
                <a:latin typeface="Times New Roman"/>
                <a:ea typeface="Times New Roman"/>
                <a:cs typeface="Times New Roman"/>
                <a:sym typeface="Times New Roman"/>
              </a:rPr>
              <a:t> or </a:t>
            </a:r>
            <a:r>
              <a:rPr b="1" i="0" lang="en-US" sz="2200" u="none">
                <a:solidFill>
                  <a:srgbClr val="3366FF"/>
                </a:solidFill>
                <a:latin typeface="Times New Roman"/>
                <a:ea typeface="Times New Roman"/>
                <a:cs typeface="Times New Roman"/>
                <a:sym typeface="Times New Roman"/>
              </a:rPr>
              <a:t>multiprocessor</a:t>
            </a:r>
            <a:r>
              <a:rPr b="0" i="0" lang="en-US" sz="2200" u="none">
                <a:solidFill>
                  <a:schemeClr val="dk1"/>
                </a:solidFill>
                <a:latin typeface="Times New Roman"/>
                <a:ea typeface="Times New Roman"/>
                <a:cs typeface="Times New Roman"/>
                <a:sym typeface="Times New Roman"/>
              </a:rPr>
              <a:t> systems putting pressure on programmers, challenges include:</a:t>
            </a:r>
            <a:endParaRPr/>
          </a:p>
          <a:p>
            <a:pPr indent="-285750" lvl="1" marL="742950" marR="0" rtl="0" algn="l">
              <a:lnSpc>
                <a:spcPct val="100000"/>
              </a:lnSpc>
              <a:spcBef>
                <a:spcPts val="440"/>
              </a:spcBef>
              <a:spcAft>
                <a:spcPts val="0"/>
              </a:spcAft>
              <a:buClr>
                <a:schemeClr val="dk1"/>
              </a:buClr>
              <a:buSzPts val="2200"/>
              <a:buFont typeface="Arial"/>
              <a:buChar char="–"/>
            </a:pPr>
            <a:r>
              <a:rPr b="1" i="0" lang="en-US" sz="2200" u="none" cap="none" strike="noStrike">
                <a:solidFill>
                  <a:schemeClr val="dk1"/>
                </a:solidFill>
                <a:latin typeface="Times New Roman"/>
                <a:ea typeface="Times New Roman"/>
                <a:cs typeface="Times New Roman"/>
                <a:sym typeface="Times New Roman"/>
              </a:rPr>
              <a:t>Dividing activities</a:t>
            </a:r>
            <a:endParaRPr/>
          </a:p>
          <a:p>
            <a:pPr indent="-285750" lvl="1" marL="742950" marR="0" rtl="0" algn="l">
              <a:lnSpc>
                <a:spcPct val="100000"/>
              </a:lnSpc>
              <a:spcBef>
                <a:spcPts val="440"/>
              </a:spcBef>
              <a:spcAft>
                <a:spcPts val="0"/>
              </a:spcAft>
              <a:buClr>
                <a:schemeClr val="dk1"/>
              </a:buClr>
              <a:buSzPts val="2200"/>
              <a:buFont typeface="Arial"/>
              <a:buChar char="–"/>
            </a:pPr>
            <a:r>
              <a:rPr b="1" i="0" lang="en-US" sz="2200" u="none" cap="none" strike="noStrike">
                <a:solidFill>
                  <a:schemeClr val="dk1"/>
                </a:solidFill>
                <a:latin typeface="Times New Roman"/>
                <a:ea typeface="Times New Roman"/>
                <a:cs typeface="Times New Roman"/>
                <a:sym typeface="Times New Roman"/>
              </a:rPr>
              <a:t>Balance</a:t>
            </a:r>
            <a:endParaRPr/>
          </a:p>
          <a:p>
            <a:pPr indent="-285750" lvl="1" marL="742950" marR="0" rtl="0" algn="l">
              <a:lnSpc>
                <a:spcPct val="100000"/>
              </a:lnSpc>
              <a:spcBef>
                <a:spcPts val="440"/>
              </a:spcBef>
              <a:spcAft>
                <a:spcPts val="0"/>
              </a:spcAft>
              <a:buClr>
                <a:schemeClr val="dk1"/>
              </a:buClr>
              <a:buSzPts val="2200"/>
              <a:buFont typeface="Arial"/>
              <a:buChar char="–"/>
            </a:pPr>
            <a:r>
              <a:rPr b="1" i="0" lang="en-US" sz="2200" u="none" cap="none" strike="noStrike">
                <a:solidFill>
                  <a:schemeClr val="dk1"/>
                </a:solidFill>
                <a:latin typeface="Times New Roman"/>
                <a:ea typeface="Times New Roman"/>
                <a:cs typeface="Times New Roman"/>
                <a:sym typeface="Times New Roman"/>
              </a:rPr>
              <a:t>Data splitting</a:t>
            </a:r>
            <a:endParaRPr/>
          </a:p>
          <a:p>
            <a:pPr indent="-285750" lvl="1" marL="742950" marR="0" rtl="0" algn="l">
              <a:lnSpc>
                <a:spcPct val="100000"/>
              </a:lnSpc>
              <a:spcBef>
                <a:spcPts val="440"/>
              </a:spcBef>
              <a:spcAft>
                <a:spcPts val="0"/>
              </a:spcAft>
              <a:buClr>
                <a:schemeClr val="dk1"/>
              </a:buClr>
              <a:buSzPts val="2200"/>
              <a:buFont typeface="Arial"/>
              <a:buChar char="–"/>
            </a:pPr>
            <a:r>
              <a:rPr b="1" i="0" lang="en-US" sz="2200" u="none" cap="none" strike="noStrike">
                <a:solidFill>
                  <a:schemeClr val="dk1"/>
                </a:solidFill>
                <a:latin typeface="Times New Roman"/>
                <a:ea typeface="Times New Roman"/>
                <a:cs typeface="Times New Roman"/>
                <a:sym typeface="Times New Roman"/>
              </a:rPr>
              <a:t>Data dependency</a:t>
            </a:r>
            <a:endParaRPr/>
          </a:p>
          <a:p>
            <a:pPr indent="-285750" lvl="1" marL="742950" marR="0" rtl="0" algn="l">
              <a:lnSpc>
                <a:spcPct val="100000"/>
              </a:lnSpc>
              <a:spcBef>
                <a:spcPts val="440"/>
              </a:spcBef>
              <a:spcAft>
                <a:spcPts val="0"/>
              </a:spcAft>
              <a:buClr>
                <a:schemeClr val="dk1"/>
              </a:buClr>
              <a:buSzPts val="2200"/>
              <a:buFont typeface="Arial"/>
              <a:buChar char="–"/>
            </a:pPr>
            <a:r>
              <a:rPr b="1" i="0" lang="en-US" sz="2200" u="none" cap="none" strike="noStrike">
                <a:solidFill>
                  <a:schemeClr val="dk1"/>
                </a:solidFill>
                <a:latin typeface="Times New Roman"/>
                <a:ea typeface="Times New Roman"/>
                <a:cs typeface="Times New Roman"/>
                <a:sym typeface="Times New Roman"/>
              </a:rPr>
              <a:t>Testing and debugging</a:t>
            </a:r>
            <a:endParaRPr/>
          </a:p>
          <a:p>
            <a:pPr indent="-342900" lvl="0" marL="342900" marR="0" rtl="0" algn="l">
              <a:lnSpc>
                <a:spcPct val="100000"/>
              </a:lnSpc>
              <a:spcBef>
                <a:spcPts val="440"/>
              </a:spcBef>
              <a:spcAft>
                <a:spcPts val="0"/>
              </a:spcAft>
              <a:buClr>
                <a:schemeClr val="dk1"/>
              </a:buClr>
              <a:buSzPts val="2200"/>
              <a:buFont typeface="Arial"/>
              <a:buChar char="•"/>
            </a:pPr>
            <a:r>
              <a:rPr b="1" i="1" lang="en-US" sz="2200" u="none">
                <a:solidFill>
                  <a:schemeClr val="dk1"/>
                </a:solidFill>
                <a:latin typeface="Times New Roman"/>
                <a:ea typeface="Times New Roman"/>
                <a:cs typeface="Times New Roman"/>
                <a:sym typeface="Times New Roman"/>
              </a:rPr>
              <a:t>Parallelism</a:t>
            </a:r>
            <a:r>
              <a:rPr b="0" i="0" lang="en-US" sz="2200" u="none">
                <a:solidFill>
                  <a:schemeClr val="dk1"/>
                </a:solidFill>
                <a:latin typeface="Times New Roman"/>
                <a:ea typeface="Times New Roman"/>
                <a:cs typeface="Times New Roman"/>
                <a:sym typeface="Times New Roman"/>
              </a:rPr>
              <a:t> implies a system can perform more than one task simultaneously</a:t>
            </a:r>
            <a:endParaRPr/>
          </a:p>
          <a:p>
            <a:pPr indent="-342900" lvl="0" marL="342900" marR="0" rtl="0" algn="l">
              <a:lnSpc>
                <a:spcPct val="100000"/>
              </a:lnSpc>
              <a:spcBef>
                <a:spcPts val="440"/>
              </a:spcBef>
              <a:spcAft>
                <a:spcPts val="0"/>
              </a:spcAft>
              <a:buClr>
                <a:schemeClr val="dk1"/>
              </a:buClr>
              <a:buSzPts val="2200"/>
              <a:buFont typeface="Arial"/>
              <a:buChar char="•"/>
            </a:pPr>
            <a:r>
              <a:rPr b="1" i="1" lang="en-US" sz="2200" u="none">
                <a:solidFill>
                  <a:schemeClr val="dk1"/>
                </a:solidFill>
                <a:latin typeface="Times New Roman"/>
                <a:ea typeface="Times New Roman"/>
                <a:cs typeface="Times New Roman"/>
                <a:sym typeface="Times New Roman"/>
              </a:rPr>
              <a:t>Concurrency</a:t>
            </a:r>
            <a:r>
              <a:rPr b="0" i="0" lang="en-US" sz="2200" u="none">
                <a:solidFill>
                  <a:schemeClr val="dk1"/>
                </a:solidFill>
                <a:latin typeface="Times New Roman"/>
                <a:ea typeface="Times New Roman"/>
                <a:cs typeface="Times New Roman"/>
                <a:sym typeface="Times New Roman"/>
              </a:rPr>
              <a:t> supports more than one task making progress</a:t>
            </a:r>
            <a:endParaRPr/>
          </a:p>
          <a:p>
            <a:pPr indent="-285750" lvl="1" marL="74295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Single processor / core, scheduler providing concurrency</a:t>
            </a:r>
            <a:endParaRPr/>
          </a:p>
          <a:p>
            <a:pPr indent="-285750" lvl="1" marL="74295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a:p>
            <a:pPr indent="-203200" lvl="0" marL="342900" marR="0" rtl="0" algn="l">
              <a:spcBef>
                <a:spcPts val="440"/>
              </a:spcBef>
              <a:spcAft>
                <a:spcPts val="0"/>
              </a:spcAft>
              <a:buClr>
                <a:schemeClr val="dk1"/>
              </a:buClr>
              <a:buSzPts val="2200"/>
              <a:buFont typeface="Arial"/>
              <a:buNone/>
            </a:pPr>
            <a:r>
              <a:t/>
            </a:r>
            <a:endParaRPr b="0" i="0" sz="2200" u="none" cap="none" strike="noStrike">
              <a:solidFill>
                <a:schemeClr val="dk1"/>
              </a:solidFill>
              <a:latin typeface="Times New Roman"/>
              <a:ea typeface="Times New Roman"/>
              <a:cs typeface="Times New Roman"/>
              <a:sym typeface="Times New Roman"/>
            </a:endParaRPr>
          </a:p>
        </p:txBody>
      </p:sp>
      <p:sp>
        <p:nvSpPr>
          <p:cNvPr id="720" name="Google Shape;720;p82"/>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721" name="Google Shape;721;p8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722" name="Google Shape;722;p8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1360487" y="182562"/>
            <a:ext cx="6251575"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Process State</a:t>
            </a:r>
            <a:endParaRPr/>
          </a:p>
        </p:txBody>
      </p:sp>
      <p:sp>
        <p:nvSpPr>
          <p:cNvPr id="152" name="Google Shape;152;p20"/>
          <p:cNvSpPr txBox="1"/>
          <p:nvPr>
            <p:ph idx="1" type="body"/>
          </p:nvPr>
        </p:nvSpPr>
        <p:spPr>
          <a:xfrm>
            <a:off x="806450" y="1246187"/>
            <a:ext cx="7370762" cy="32543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As a process executes, it changes </a:t>
            </a:r>
            <a:r>
              <a:rPr b="1" i="0" lang="en-US" sz="2400" u="none">
                <a:solidFill>
                  <a:srgbClr val="3366FF"/>
                </a:solidFill>
                <a:latin typeface="Times New Roman"/>
                <a:ea typeface="Times New Roman"/>
                <a:cs typeface="Times New Roman"/>
                <a:sym typeface="Times New Roman"/>
              </a:rPr>
              <a:t>state</a:t>
            </a:r>
            <a:endParaRPr/>
          </a:p>
          <a:p>
            <a:pPr indent="-285750" lvl="1" marL="742950" rtl="0" algn="l">
              <a:lnSpc>
                <a:spcPct val="100000"/>
              </a:lnSpc>
              <a:spcBef>
                <a:spcPts val="480"/>
              </a:spcBef>
              <a:spcAft>
                <a:spcPts val="0"/>
              </a:spcAft>
              <a:buClr>
                <a:schemeClr val="dk1"/>
              </a:buClr>
              <a:buSzPts val="2400"/>
              <a:buFont typeface="Arial"/>
              <a:buChar char="–"/>
            </a:pPr>
            <a:r>
              <a:rPr b="1" i="0" lang="en-US" sz="2400" u="none">
                <a:solidFill>
                  <a:schemeClr val="dk1"/>
                </a:solidFill>
                <a:latin typeface="Times New Roman"/>
                <a:ea typeface="Times New Roman"/>
                <a:cs typeface="Times New Roman"/>
                <a:sym typeface="Times New Roman"/>
              </a:rPr>
              <a:t>new</a:t>
            </a:r>
            <a:r>
              <a:rPr b="0" i="0" lang="en-US" sz="2400" u="none">
                <a:solidFill>
                  <a:schemeClr val="dk1"/>
                </a:solidFill>
                <a:latin typeface="Times New Roman"/>
                <a:ea typeface="Times New Roman"/>
                <a:cs typeface="Times New Roman"/>
                <a:sym typeface="Times New Roman"/>
              </a:rPr>
              <a:t>:  The process is being created</a:t>
            </a:r>
            <a:endParaRPr/>
          </a:p>
          <a:p>
            <a:pPr indent="-285750" lvl="1" marL="742950" rtl="0" algn="l">
              <a:lnSpc>
                <a:spcPct val="100000"/>
              </a:lnSpc>
              <a:spcBef>
                <a:spcPts val="480"/>
              </a:spcBef>
              <a:spcAft>
                <a:spcPts val="0"/>
              </a:spcAft>
              <a:buClr>
                <a:schemeClr val="dk1"/>
              </a:buClr>
              <a:buSzPts val="2400"/>
              <a:buFont typeface="Arial"/>
              <a:buChar char="–"/>
            </a:pPr>
            <a:r>
              <a:rPr b="1" i="0" lang="en-US" sz="2400" u="none">
                <a:solidFill>
                  <a:schemeClr val="dk1"/>
                </a:solidFill>
                <a:latin typeface="Times New Roman"/>
                <a:ea typeface="Times New Roman"/>
                <a:cs typeface="Times New Roman"/>
                <a:sym typeface="Times New Roman"/>
              </a:rPr>
              <a:t>running</a:t>
            </a:r>
            <a:r>
              <a:rPr b="0" i="0" lang="en-US" sz="2400" u="none">
                <a:solidFill>
                  <a:schemeClr val="dk1"/>
                </a:solidFill>
                <a:latin typeface="Times New Roman"/>
                <a:ea typeface="Times New Roman"/>
                <a:cs typeface="Times New Roman"/>
                <a:sym typeface="Times New Roman"/>
              </a:rPr>
              <a:t>:  Instructions are being executed</a:t>
            </a:r>
            <a:endParaRPr/>
          </a:p>
          <a:p>
            <a:pPr indent="-285750" lvl="1" marL="742950" rtl="0" algn="l">
              <a:lnSpc>
                <a:spcPct val="100000"/>
              </a:lnSpc>
              <a:spcBef>
                <a:spcPts val="480"/>
              </a:spcBef>
              <a:spcAft>
                <a:spcPts val="0"/>
              </a:spcAft>
              <a:buClr>
                <a:schemeClr val="dk1"/>
              </a:buClr>
              <a:buSzPts val="2400"/>
              <a:buFont typeface="Arial"/>
              <a:buChar char="–"/>
            </a:pPr>
            <a:r>
              <a:rPr b="1" i="0" lang="en-US" sz="2400" u="none">
                <a:solidFill>
                  <a:schemeClr val="dk1"/>
                </a:solidFill>
                <a:latin typeface="Times New Roman"/>
                <a:ea typeface="Times New Roman"/>
                <a:cs typeface="Times New Roman"/>
                <a:sym typeface="Times New Roman"/>
              </a:rPr>
              <a:t>waiting</a:t>
            </a:r>
            <a:r>
              <a:rPr b="0" i="0" lang="en-US" sz="2400" u="none">
                <a:solidFill>
                  <a:schemeClr val="dk1"/>
                </a:solidFill>
                <a:latin typeface="Times New Roman"/>
                <a:ea typeface="Times New Roman"/>
                <a:cs typeface="Times New Roman"/>
                <a:sym typeface="Times New Roman"/>
              </a:rPr>
              <a:t>:  The process is waiting for some event to occur</a:t>
            </a:r>
            <a:endParaRPr/>
          </a:p>
          <a:p>
            <a:pPr indent="-285750" lvl="1" marL="742950" rtl="0" algn="l">
              <a:lnSpc>
                <a:spcPct val="100000"/>
              </a:lnSpc>
              <a:spcBef>
                <a:spcPts val="480"/>
              </a:spcBef>
              <a:spcAft>
                <a:spcPts val="0"/>
              </a:spcAft>
              <a:buClr>
                <a:schemeClr val="dk1"/>
              </a:buClr>
              <a:buSzPts val="2400"/>
              <a:buFont typeface="Arial"/>
              <a:buChar char="–"/>
            </a:pPr>
            <a:r>
              <a:rPr b="1" i="0" lang="en-US" sz="2400" u="none">
                <a:solidFill>
                  <a:schemeClr val="dk1"/>
                </a:solidFill>
                <a:latin typeface="Times New Roman"/>
                <a:ea typeface="Times New Roman"/>
                <a:cs typeface="Times New Roman"/>
                <a:sym typeface="Times New Roman"/>
              </a:rPr>
              <a:t>ready</a:t>
            </a:r>
            <a:r>
              <a:rPr b="0" i="0" lang="en-US" sz="2400" u="none">
                <a:solidFill>
                  <a:schemeClr val="dk1"/>
                </a:solidFill>
                <a:latin typeface="Times New Roman"/>
                <a:ea typeface="Times New Roman"/>
                <a:cs typeface="Times New Roman"/>
                <a:sym typeface="Times New Roman"/>
              </a:rPr>
              <a:t>:  The process is waiting to be assigned to a processor</a:t>
            </a:r>
            <a:endParaRPr/>
          </a:p>
          <a:p>
            <a:pPr indent="-285750" lvl="1" marL="742950" rtl="0" algn="l">
              <a:lnSpc>
                <a:spcPct val="100000"/>
              </a:lnSpc>
              <a:spcBef>
                <a:spcPts val="480"/>
              </a:spcBef>
              <a:spcAft>
                <a:spcPts val="0"/>
              </a:spcAft>
              <a:buClr>
                <a:schemeClr val="dk1"/>
              </a:buClr>
              <a:buSzPts val="2400"/>
              <a:buFont typeface="Arial"/>
              <a:buChar char="–"/>
            </a:pPr>
            <a:r>
              <a:rPr b="1" i="0" lang="en-US" sz="2400" u="none">
                <a:solidFill>
                  <a:schemeClr val="dk1"/>
                </a:solidFill>
                <a:latin typeface="Times New Roman"/>
                <a:ea typeface="Times New Roman"/>
                <a:cs typeface="Times New Roman"/>
                <a:sym typeface="Times New Roman"/>
              </a:rPr>
              <a:t>terminated</a:t>
            </a:r>
            <a:r>
              <a:rPr b="0" i="0" lang="en-US" sz="2400" u="none">
                <a:solidFill>
                  <a:schemeClr val="dk1"/>
                </a:solidFill>
                <a:latin typeface="Times New Roman"/>
                <a:ea typeface="Times New Roman"/>
                <a:cs typeface="Times New Roman"/>
                <a:sym typeface="Times New Roman"/>
              </a:rPr>
              <a:t>:  The process has finished execution</a:t>
            </a:r>
            <a:endParaRPr/>
          </a:p>
        </p:txBody>
      </p:sp>
      <p:sp>
        <p:nvSpPr>
          <p:cNvPr id="153" name="Google Shape;153;p20"/>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cap="none" strike="noStrike">
                <a:solidFill>
                  <a:srgbClr val="898989"/>
                </a:solidFill>
                <a:latin typeface="Times New Roman"/>
                <a:ea typeface="Times New Roman"/>
                <a:cs typeface="Times New Roman"/>
                <a:sym typeface="Times New Roman"/>
              </a:rPr>
              <a:t>*</a:t>
            </a:r>
            <a:endParaRPr/>
          </a:p>
        </p:txBody>
      </p:sp>
      <p:sp>
        <p:nvSpPr>
          <p:cNvPr id="154" name="Google Shape;154;p2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cap="none" strike="noStrike">
                <a:solidFill>
                  <a:srgbClr val="898989"/>
                </a:solidFill>
                <a:latin typeface="Sigmar One"/>
                <a:ea typeface="Sigmar One"/>
                <a:cs typeface="Sigmar One"/>
                <a:sym typeface="Sigmar One"/>
              </a:rPr>
              <a:t>‹#›</a:t>
            </a:fld>
            <a:endParaRPr/>
          </a:p>
        </p:txBody>
      </p:sp>
      <p:sp>
        <p:nvSpPr>
          <p:cNvPr id="155" name="Google Shape;155;p2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cap="none" strike="noStrik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83"/>
          <p:cNvSpPr txBox="1"/>
          <p:nvPr>
            <p:ph type="title"/>
          </p:nvPr>
        </p:nvSpPr>
        <p:spPr>
          <a:xfrm>
            <a:off x="1012825" y="176212"/>
            <a:ext cx="7673975"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Multicore Programming (Cont.)</a:t>
            </a:r>
            <a:endParaRPr/>
          </a:p>
        </p:txBody>
      </p:sp>
      <p:sp>
        <p:nvSpPr>
          <p:cNvPr id="728" name="Google Shape;728;p83"/>
          <p:cNvSpPr txBox="1"/>
          <p:nvPr>
            <p:ph idx="1" type="body"/>
          </p:nvPr>
        </p:nvSpPr>
        <p:spPr>
          <a:xfrm>
            <a:off x="806450" y="1233487"/>
            <a:ext cx="795655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Types of parallelism </a:t>
            </a:r>
            <a:endParaRPr/>
          </a:p>
          <a:p>
            <a:pPr indent="-285750" lvl="1" marL="742950" marR="0" rtl="0" algn="l">
              <a:lnSpc>
                <a:spcPct val="100000"/>
              </a:lnSpc>
              <a:spcBef>
                <a:spcPts val="480"/>
              </a:spcBef>
              <a:spcAft>
                <a:spcPts val="0"/>
              </a:spcAft>
              <a:buClr>
                <a:srgbClr val="3366FF"/>
              </a:buClr>
              <a:buSzPts val="2400"/>
              <a:buFont typeface="Arial"/>
              <a:buChar char="–"/>
            </a:pPr>
            <a:r>
              <a:rPr b="1" i="0" lang="en-US" sz="2400" u="none" cap="none" strike="noStrike">
                <a:solidFill>
                  <a:srgbClr val="3366FF"/>
                </a:solidFill>
                <a:latin typeface="Times New Roman"/>
                <a:ea typeface="Times New Roman"/>
                <a:cs typeface="Times New Roman"/>
                <a:sym typeface="Times New Roman"/>
              </a:rPr>
              <a:t>Data parallelism</a:t>
            </a:r>
            <a:r>
              <a:rPr b="0" i="0" lang="en-US" sz="2400" u="none" cap="none" strike="noStrike">
                <a:solidFill>
                  <a:schemeClr val="dk1"/>
                </a:solidFill>
                <a:latin typeface="Times New Roman"/>
                <a:ea typeface="Times New Roman"/>
                <a:cs typeface="Times New Roman"/>
                <a:sym typeface="Times New Roman"/>
              </a:rPr>
              <a:t> – distributes subsets of the same data across multiple cores, same operation on each</a:t>
            </a:r>
            <a:endParaRPr/>
          </a:p>
          <a:p>
            <a:pPr indent="-285750" lvl="1" marL="742950" marR="0" rtl="0" algn="l">
              <a:lnSpc>
                <a:spcPct val="100000"/>
              </a:lnSpc>
              <a:spcBef>
                <a:spcPts val="480"/>
              </a:spcBef>
              <a:spcAft>
                <a:spcPts val="0"/>
              </a:spcAft>
              <a:buClr>
                <a:srgbClr val="3366FF"/>
              </a:buClr>
              <a:buSzPts val="2400"/>
              <a:buFont typeface="Arial"/>
              <a:buChar char="–"/>
            </a:pPr>
            <a:r>
              <a:rPr b="1" i="0" lang="en-US" sz="2400" u="none" cap="none" strike="noStrike">
                <a:solidFill>
                  <a:srgbClr val="3366FF"/>
                </a:solidFill>
                <a:latin typeface="Times New Roman"/>
                <a:ea typeface="Times New Roman"/>
                <a:cs typeface="Times New Roman"/>
                <a:sym typeface="Times New Roman"/>
              </a:rPr>
              <a:t>Task parallelism </a:t>
            </a:r>
            <a:r>
              <a:rPr b="0" i="0" lang="en-US" sz="2400" u="none" cap="none" strike="noStrike">
                <a:solidFill>
                  <a:schemeClr val="dk1"/>
                </a:solidFill>
                <a:latin typeface="Times New Roman"/>
                <a:ea typeface="Times New Roman"/>
                <a:cs typeface="Times New Roman"/>
                <a:sym typeface="Times New Roman"/>
              </a:rPr>
              <a:t>– distributing threads across cores, each thread performing unique operation</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As # of threads grows, so does architectural support for threading</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CPUs have cores as well as </a:t>
            </a:r>
            <a:r>
              <a:rPr b="1" i="1" lang="en-US" sz="2400" u="none" cap="none" strike="noStrike">
                <a:solidFill>
                  <a:schemeClr val="dk1"/>
                </a:solidFill>
                <a:latin typeface="Times New Roman"/>
                <a:ea typeface="Times New Roman"/>
                <a:cs typeface="Times New Roman"/>
                <a:sym typeface="Times New Roman"/>
              </a:rPr>
              <a:t>hardware threads</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Consider Oracle SPARC T4 with 8 cores, and 8 hardware threads per core</a:t>
            </a:r>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29" name="Google Shape;729;p83"/>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730" name="Google Shape;730;p8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731" name="Google Shape;731;p8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84"/>
          <p:cNvSpPr txBox="1"/>
          <p:nvPr>
            <p:ph type="title"/>
          </p:nvPr>
        </p:nvSpPr>
        <p:spPr>
          <a:xfrm>
            <a:off x="676275" y="296862"/>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Concurrency vs. Parallelism</a:t>
            </a:r>
            <a:endParaRPr/>
          </a:p>
        </p:txBody>
      </p:sp>
      <p:sp>
        <p:nvSpPr>
          <p:cNvPr id="737" name="Google Shape;737;p84"/>
          <p:cNvSpPr txBox="1"/>
          <p:nvPr/>
        </p:nvSpPr>
        <p:spPr>
          <a:xfrm>
            <a:off x="457200" y="1163637"/>
            <a:ext cx="8229600" cy="4530725"/>
          </a:xfrm>
          <a:prstGeom prst="rect">
            <a:avLst/>
          </a:prstGeom>
          <a:noFill/>
          <a:ln>
            <a:noFill/>
          </a:ln>
        </p:spPr>
        <p:txBody>
          <a:bodyPr anchorCtr="0" anchor="t" bIns="45700" lIns="91425" spcFirstLastPara="1" rIns="91425" wrap="square" tIns="45700">
            <a:noAutofit/>
          </a:bodyPr>
          <a:lstStyle/>
          <a:p>
            <a:pPr indent="-488950" lvl="0" marL="488950" marR="0" rtl="0" algn="l">
              <a:lnSpc>
                <a:spcPct val="100000"/>
              </a:lnSpc>
              <a:spcBef>
                <a:spcPts val="0"/>
              </a:spcBef>
              <a:spcAft>
                <a:spcPts val="0"/>
              </a:spcAft>
              <a:buClr>
                <a:srgbClr val="993300"/>
              </a:buClr>
              <a:buSzPts val="1620"/>
              <a:buFont typeface="Arial"/>
              <a:buChar char="●"/>
            </a:pPr>
            <a:r>
              <a:rPr b="1" i="0" lang="en-US" sz="1800" u="none">
                <a:solidFill>
                  <a:schemeClr val="dk1"/>
                </a:solidFill>
                <a:latin typeface="Helvetica Neue"/>
                <a:ea typeface="Helvetica Neue"/>
                <a:cs typeface="Helvetica Neue"/>
                <a:sym typeface="Helvetica Neue"/>
              </a:rPr>
              <a:t>Concurrent execution on single-core system:</a:t>
            </a:r>
            <a:endParaRPr/>
          </a:p>
          <a:p>
            <a:pPr indent="-386080" lvl="0" marL="488950" marR="0" rtl="0" algn="l">
              <a:lnSpc>
                <a:spcPct val="100000"/>
              </a:lnSpc>
              <a:spcBef>
                <a:spcPts val="630"/>
              </a:spcBef>
              <a:spcAft>
                <a:spcPts val="0"/>
              </a:spcAft>
              <a:buClr>
                <a:srgbClr val="993300"/>
              </a:buClr>
              <a:buSzPts val="1620"/>
              <a:buFont typeface="Arial"/>
              <a:buNone/>
            </a:pPr>
            <a:r>
              <a:t/>
            </a:r>
            <a:endParaRPr b="1" i="0" sz="1800" u="none">
              <a:solidFill>
                <a:schemeClr val="dk1"/>
              </a:solidFill>
              <a:latin typeface="Helvetica Neue"/>
              <a:ea typeface="Helvetica Neue"/>
              <a:cs typeface="Helvetica Neue"/>
              <a:sym typeface="Helvetica Neue"/>
            </a:endParaRPr>
          </a:p>
          <a:p>
            <a:pPr indent="-386080" lvl="0" marL="488950" marR="0" rtl="0" algn="l">
              <a:lnSpc>
                <a:spcPct val="100000"/>
              </a:lnSpc>
              <a:spcBef>
                <a:spcPts val="630"/>
              </a:spcBef>
              <a:spcAft>
                <a:spcPts val="0"/>
              </a:spcAft>
              <a:buClr>
                <a:srgbClr val="993300"/>
              </a:buClr>
              <a:buSzPts val="1620"/>
              <a:buFont typeface="Arial"/>
              <a:buNone/>
            </a:pPr>
            <a:r>
              <a:t/>
            </a:r>
            <a:endParaRPr b="1" i="0" sz="1800" u="none">
              <a:solidFill>
                <a:schemeClr val="dk1"/>
              </a:solidFill>
              <a:latin typeface="Helvetica Neue"/>
              <a:ea typeface="Helvetica Neue"/>
              <a:cs typeface="Helvetica Neue"/>
              <a:sym typeface="Helvetica Neue"/>
            </a:endParaRPr>
          </a:p>
          <a:p>
            <a:pPr indent="-386080" lvl="0" marL="488950" marR="0" rtl="0" algn="l">
              <a:lnSpc>
                <a:spcPct val="100000"/>
              </a:lnSpc>
              <a:spcBef>
                <a:spcPts val="630"/>
              </a:spcBef>
              <a:spcAft>
                <a:spcPts val="0"/>
              </a:spcAft>
              <a:buClr>
                <a:srgbClr val="993300"/>
              </a:buClr>
              <a:buSzPts val="1620"/>
              <a:buFont typeface="Arial"/>
              <a:buNone/>
            </a:pPr>
            <a:r>
              <a:t/>
            </a:r>
            <a:endParaRPr b="1" i="0" sz="1800" u="none">
              <a:solidFill>
                <a:schemeClr val="dk1"/>
              </a:solidFill>
              <a:latin typeface="Helvetica Neue"/>
              <a:ea typeface="Helvetica Neue"/>
              <a:cs typeface="Helvetica Neue"/>
              <a:sym typeface="Helvetica Neue"/>
            </a:endParaRPr>
          </a:p>
          <a:p>
            <a:pPr indent="-488950" lvl="0" marL="488950" marR="0" rtl="0" algn="l">
              <a:lnSpc>
                <a:spcPct val="100000"/>
              </a:lnSpc>
              <a:spcBef>
                <a:spcPts val="630"/>
              </a:spcBef>
              <a:spcAft>
                <a:spcPts val="0"/>
              </a:spcAft>
              <a:buClr>
                <a:schemeClr val="dk1"/>
              </a:buClr>
              <a:buSzPts val="1800"/>
              <a:buFont typeface="Verdana"/>
              <a:buNone/>
            </a:pPr>
            <a:r>
              <a:t/>
            </a:r>
            <a:endParaRPr b="1" i="0" sz="1800" u="none">
              <a:solidFill>
                <a:schemeClr val="dk1"/>
              </a:solidFill>
              <a:latin typeface="Helvetica Neue"/>
              <a:ea typeface="Helvetica Neue"/>
              <a:cs typeface="Helvetica Neue"/>
              <a:sym typeface="Helvetica Neue"/>
            </a:endParaRPr>
          </a:p>
          <a:p>
            <a:pPr indent="-488950" lvl="0" marL="488950" marR="0" rtl="0" algn="l">
              <a:lnSpc>
                <a:spcPct val="100000"/>
              </a:lnSpc>
              <a:spcBef>
                <a:spcPts val="630"/>
              </a:spcBef>
              <a:spcAft>
                <a:spcPts val="0"/>
              </a:spcAft>
              <a:buClr>
                <a:srgbClr val="993300"/>
              </a:buClr>
              <a:buSzPts val="1620"/>
              <a:buFont typeface="Arial"/>
              <a:buChar char="●"/>
            </a:pPr>
            <a:r>
              <a:rPr b="1" i="0" lang="en-US" sz="1800" u="none">
                <a:solidFill>
                  <a:schemeClr val="dk1"/>
                </a:solidFill>
                <a:latin typeface="Helvetica Neue"/>
                <a:ea typeface="Helvetica Neue"/>
                <a:cs typeface="Helvetica Neue"/>
                <a:sym typeface="Helvetica Neue"/>
              </a:rPr>
              <a:t>Parallelism on a multi-core system:</a:t>
            </a:r>
            <a:endParaRPr/>
          </a:p>
          <a:p>
            <a:pPr indent="0" lvl="0" marL="0" marR="0" rtl="0" algn="l">
              <a:lnSpc>
                <a:spcPct val="100000"/>
              </a:lnSpc>
              <a:spcBef>
                <a:spcPts val="0"/>
              </a:spcBef>
              <a:spcAft>
                <a:spcPts val="0"/>
              </a:spcAft>
              <a:buNone/>
            </a:pPr>
            <a:r>
              <a:t/>
            </a:r>
            <a:endParaRPr b="1" i="0" sz="1800" u="none">
              <a:solidFill>
                <a:schemeClr val="dk1"/>
              </a:solidFill>
              <a:latin typeface="Helvetica Neue"/>
              <a:ea typeface="Helvetica Neue"/>
              <a:cs typeface="Helvetica Neue"/>
              <a:sym typeface="Helvetica Neue"/>
            </a:endParaRPr>
          </a:p>
        </p:txBody>
      </p:sp>
      <p:pic>
        <p:nvPicPr>
          <p:cNvPr descr="4_03.pdf" id="738" name="Google Shape;738;p84"/>
          <p:cNvPicPr preferRelativeResize="0"/>
          <p:nvPr/>
        </p:nvPicPr>
        <p:blipFill rotWithShape="1">
          <a:blip r:embed="rId3">
            <a:alphaModFix/>
          </a:blip>
          <a:srcRect b="0" l="0" r="0" t="0"/>
          <a:stretch/>
        </p:blipFill>
        <p:spPr>
          <a:xfrm>
            <a:off x="1739900" y="1814512"/>
            <a:ext cx="6259512" cy="784225"/>
          </a:xfrm>
          <a:prstGeom prst="rect">
            <a:avLst/>
          </a:prstGeom>
          <a:noFill/>
          <a:ln>
            <a:noFill/>
          </a:ln>
        </p:spPr>
      </p:pic>
      <p:pic>
        <p:nvPicPr>
          <p:cNvPr descr="4_04.pdf" id="739" name="Google Shape;739;p84"/>
          <p:cNvPicPr preferRelativeResize="0"/>
          <p:nvPr/>
        </p:nvPicPr>
        <p:blipFill rotWithShape="1">
          <a:blip r:embed="rId4">
            <a:alphaModFix/>
          </a:blip>
          <a:srcRect b="0" l="0" r="0" t="0"/>
          <a:stretch/>
        </p:blipFill>
        <p:spPr>
          <a:xfrm>
            <a:off x="2695575" y="3771900"/>
            <a:ext cx="3946525" cy="1554162"/>
          </a:xfrm>
          <a:prstGeom prst="rect">
            <a:avLst/>
          </a:prstGeom>
          <a:noFill/>
          <a:ln>
            <a:noFill/>
          </a:ln>
        </p:spPr>
      </p:pic>
      <p:sp>
        <p:nvSpPr>
          <p:cNvPr id="740" name="Google Shape;740;p84"/>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741" name="Google Shape;741;p8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742" name="Google Shape;742;p8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85"/>
          <p:cNvSpPr txBox="1"/>
          <p:nvPr>
            <p:ph type="title"/>
          </p:nvPr>
        </p:nvSpPr>
        <p:spPr>
          <a:xfrm>
            <a:off x="595312" y="366712"/>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Times New Roman"/>
              <a:buNone/>
            </a:pPr>
            <a:r>
              <a:rPr b="0" i="0" lang="en-US" sz="4000" u="none">
                <a:solidFill>
                  <a:schemeClr val="dk1"/>
                </a:solidFill>
                <a:latin typeface="Times New Roman"/>
                <a:ea typeface="Times New Roman"/>
                <a:cs typeface="Times New Roman"/>
                <a:sym typeface="Times New Roman"/>
              </a:rPr>
              <a:t>Single and Multithreaded Processes</a:t>
            </a:r>
            <a:endParaRPr/>
          </a:p>
        </p:txBody>
      </p:sp>
      <p:pic>
        <p:nvPicPr>
          <p:cNvPr descr="4_01.pdf" id="749" name="Google Shape;749;p85"/>
          <p:cNvPicPr preferRelativeResize="0"/>
          <p:nvPr/>
        </p:nvPicPr>
        <p:blipFill rotWithShape="1">
          <a:blip r:embed="rId3">
            <a:alphaModFix/>
          </a:blip>
          <a:srcRect b="0" l="0" r="0" t="0"/>
          <a:stretch/>
        </p:blipFill>
        <p:spPr>
          <a:xfrm>
            <a:off x="1809750" y="1295400"/>
            <a:ext cx="6884987" cy="4468812"/>
          </a:xfrm>
          <a:prstGeom prst="rect">
            <a:avLst/>
          </a:prstGeom>
          <a:noFill/>
          <a:ln>
            <a:noFill/>
          </a:ln>
        </p:spPr>
      </p:pic>
      <p:sp>
        <p:nvSpPr>
          <p:cNvPr id="750" name="Google Shape;750;p85"/>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751" name="Google Shape;751;p8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752" name="Google Shape;752;p85"/>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86"/>
          <p:cNvSpPr txBox="1"/>
          <p:nvPr>
            <p:ph type="title"/>
          </p:nvPr>
        </p:nvSpPr>
        <p:spPr>
          <a:xfrm>
            <a:off x="457200" y="201612"/>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Amdahl’s Law</a:t>
            </a:r>
            <a:endParaRPr/>
          </a:p>
        </p:txBody>
      </p:sp>
      <p:sp>
        <p:nvSpPr>
          <p:cNvPr id="759" name="Google Shape;759;p86"/>
          <p:cNvSpPr txBox="1"/>
          <p:nvPr>
            <p:ph idx="1" type="body"/>
          </p:nvPr>
        </p:nvSpPr>
        <p:spPr>
          <a:xfrm>
            <a:off x="869950" y="1106487"/>
            <a:ext cx="7900987"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Identifies performance gains from adding additional cores to an application that has both serial and parallel components</a:t>
            </a:r>
            <a:endParaRPr/>
          </a:p>
          <a:p>
            <a:pPr indent="-342900" lvl="0" marL="342900" rtl="0" algn="l">
              <a:lnSpc>
                <a:spcPct val="100000"/>
              </a:lnSpc>
              <a:spcBef>
                <a:spcPts val="360"/>
              </a:spcBef>
              <a:spcAft>
                <a:spcPts val="0"/>
              </a:spcAft>
              <a:buClr>
                <a:schemeClr val="dk1"/>
              </a:buClr>
              <a:buSzPts val="1800"/>
              <a:buFont typeface="Arial"/>
              <a:buChar char="•"/>
            </a:pPr>
            <a:r>
              <a:rPr b="0" i="1" lang="en-US" sz="1800" u="none">
                <a:solidFill>
                  <a:schemeClr val="dk1"/>
                </a:solidFill>
                <a:latin typeface="Times New Roman"/>
                <a:ea typeface="Times New Roman"/>
                <a:cs typeface="Times New Roman"/>
                <a:sym typeface="Times New Roman"/>
              </a:rPr>
              <a:t>S</a:t>
            </a:r>
            <a:r>
              <a:rPr b="0" i="0" lang="en-US" sz="1800" u="none">
                <a:solidFill>
                  <a:schemeClr val="dk1"/>
                </a:solidFill>
                <a:latin typeface="Times New Roman"/>
                <a:ea typeface="Times New Roman"/>
                <a:cs typeface="Times New Roman"/>
                <a:sym typeface="Times New Roman"/>
              </a:rPr>
              <a:t> is serial portion</a:t>
            </a:r>
            <a:endParaRPr/>
          </a:p>
          <a:p>
            <a:pPr indent="-342900" lvl="0" marL="342900" rtl="0" algn="l">
              <a:lnSpc>
                <a:spcPct val="100000"/>
              </a:lnSpc>
              <a:spcBef>
                <a:spcPts val="360"/>
              </a:spcBef>
              <a:spcAft>
                <a:spcPts val="0"/>
              </a:spcAft>
              <a:buClr>
                <a:schemeClr val="dk1"/>
              </a:buClr>
              <a:buSzPts val="1800"/>
              <a:buFont typeface="Arial"/>
              <a:buChar char="•"/>
            </a:pPr>
            <a:r>
              <a:rPr b="0" i="1" lang="en-US" sz="1800" u="none">
                <a:solidFill>
                  <a:schemeClr val="dk1"/>
                </a:solidFill>
                <a:latin typeface="Times New Roman"/>
                <a:ea typeface="Times New Roman"/>
                <a:cs typeface="Times New Roman"/>
                <a:sym typeface="Times New Roman"/>
              </a:rPr>
              <a:t>N</a:t>
            </a:r>
            <a:r>
              <a:rPr b="0" i="0" lang="en-US" sz="1800" u="none">
                <a:solidFill>
                  <a:schemeClr val="dk1"/>
                </a:solidFill>
                <a:latin typeface="Times New Roman"/>
                <a:ea typeface="Times New Roman"/>
                <a:cs typeface="Times New Roman"/>
                <a:sym typeface="Times New Roman"/>
              </a:rPr>
              <a:t> processing cores</a:t>
            </a:r>
            <a:endParaRPr/>
          </a:p>
          <a:p>
            <a:pPr indent="-228600" lvl="0" marL="34290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Times New Roman"/>
              <a:ea typeface="Times New Roman"/>
              <a:cs typeface="Times New Roman"/>
              <a:sym typeface="Times New Roman"/>
            </a:endParaRPr>
          </a:p>
          <a:p>
            <a:pPr indent="-228600" lvl="0" marL="34290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360"/>
              </a:spcBef>
              <a:spcAft>
                <a:spcPts val="0"/>
              </a:spcAft>
              <a:buClr>
                <a:schemeClr val="dk1"/>
              </a:buClr>
              <a:buSzPts val="1800"/>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That is, if application is 75% parallel / 25% serial, moving from 1 to 2 cores results in speedup of 1.6 times</a:t>
            </a: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As </a:t>
            </a:r>
            <a:r>
              <a:rPr b="0" i="1" lang="en-US" sz="1800" u="none">
                <a:solidFill>
                  <a:schemeClr val="dk1"/>
                </a:solidFill>
                <a:latin typeface="Times New Roman"/>
                <a:ea typeface="Times New Roman"/>
                <a:cs typeface="Times New Roman"/>
                <a:sym typeface="Times New Roman"/>
              </a:rPr>
              <a:t>N</a:t>
            </a:r>
            <a:r>
              <a:rPr b="0" i="0" lang="en-US" sz="1800" u="none">
                <a:solidFill>
                  <a:schemeClr val="dk1"/>
                </a:solidFill>
                <a:latin typeface="Times New Roman"/>
                <a:ea typeface="Times New Roman"/>
                <a:cs typeface="Times New Roman"/>
                <a:sym typeface="Times New Roman"/>
              </a:rPr>
              <a:t> approaches infinity, speedup approaches 1 / </a:t>
            </a:r>
            <a:r>
              <a:rPr b="0" i="1" lang="en-US" sz="1800" u="none">
                <a:solidFill>
                  <a:schemeClr val="dk1"/>
                </a:solidFill>
                <a:latin typeface="Times New Roman"/>
                <a:ea typeface="Times New Roman"/>
                <a:cs typeface="Times New Roman"/>
                <a:sym typeface="Times New Roman"/>
              </a:rPr>
              <a:t>S</a:t>
            </a:r>
            <a:endParaRPr/>
          </a:p>
          <a:p>
            <a:pPr indent="-342900" lvl="0" marL="342900" rtl="0" algn="l">
              <a:lnSpc>
                <a:spcPct val="100000"/>
              </a:lnSpc>
              <a:spcBef>
                <a:spcPts val="360"/>
              </a:spcBef>
              <a:spcAft>
                <a:spcPts val="0"/>
              </a:spcAft>
              <a:buClr>
                <a:schemeClr val="dk1"/>
              </a:buClr>
              <a:buSzPts val="1800"/>
              <a:buNone/>
            </a:pPr>
            <a:br>
              <a:rPr b="1" i="0" lang="en-US" sz="1800" u="none">
                <a:solidFill>
                  <a:schemeClr val="dk1"/>
                </a:solidFill>
                <a:latin typeface="Times New Roman"/>
                <a:ea typeface="Times New Roman"/>
                <a:cs typeface="Times New Roman"/>
                <a:sym typeface="Times New Roman"/>
              </a:rPr>
            </a:br>
            <a:r>
              <a:rPr b="1" i="0" lang="en-US" sz="1800" u="none">
                <a:solidFill>
                  <a:schemeClr val="dk1"/>
                </a:solidFill>
                <a:latin typeface="Times New Roman"/>
                <a:ea typeface="Times New Roman"/>
                <a:cs typeface="Times New Roman"/>
                <a:sym typeface="Times New Roman"/>
              </a:rPr>
              <a:t>Serial portion of an application has disproportionate  effect on performance gained by adding additional cores</a:t>
            </a:r>
            <a:endParaRPr/>
          </a:p>
          <a:p>
            <a:pPr indent="-342900" lvl="0" marL="342900" rtl="0" algn="l">
              <a:lnSpc>
                <a:spcPct val="100000"/>
              </a:lnSpc>
              <a:spcBef>
                <a:spcPts val="360"/>
              </a:spcBef>
              <a:spcAft>
                <a:spcPts val="0"/>
              </a:spcAft>
              <a:buClr>
                <a:schemeClr val="dk1"/>
              </a:buClr>
              <a:buSzPts val="1800"/>
              <a:buNone/>
            </a:pPr>
            <a:r>
              <a:t/>
            </a:r>
            <a:endParaRPr b="1" i="0" sz="1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But does the law take into account contemporary multicore systems?</a:t>
            </a:r>
            <a:endParaRPr/>
          </a:p>
        </p:txBody>
      </p:sp>
      <p:pic>
        <p:nvPicPr>
          <p:cNvPr descr="Screen Shot 2012-12-04 at 7.54.07 PM.png" id="760" name="Google Shape;760;p86"/>
          <p:cNvPicPr preferRelativeResize="0"/>
          <p:nvPr/>
        </p:nvPicPr>
        <p:blipFill rotWithShape="1">
          <a:blip r:embed="rId3">
            <a:alphaModFix/>
          </a:blip>
          <a:srcRect b="0" l="0" r="0" t="0"/>
          <a:stretch/>
        </p:blipFill>
        <p:spPr>
          <a:xfrm>
            <a:off x="3463925" y="2270125"/>
            <a:ext cx="2430462" cy="906462"/>
          </a:xfrm>
          <a:prstGeom prst="rect">
            <a:avLst/>
          </a:prstGeom>
          <a:noFill/>
          <a:ln>
            <a:noFill/>
          </a:ln>
        </p:spPr>
      </p:pic>
      <p:sp>
        <p:nvSpPr>
          <p:cNvPr id="761" name="Google Shape;761;p86"/>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762" name="Google Shape;762;p8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763" name="Google Shape;763;p8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87"/>
          <p:cNvSpPr txBox="1"/>
          <p:nvPr>
            <p:ph type="title"/>
          </p:nvPr>
        </p:nvSpPr>
        <p:spPr>
          <a:xfrm>
            <a:off x="936625" y="201612"/>
            <a:ext cx="7826375"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User Threads and Kernel Threads</a:t>
            </a:r>
            <a:endParaRPr/>
          </a:p>
        </p:txBody>
      </p:sp>
      <p:sp>
        <p:nvSpPr>
          <p:cNvPr id="770" name="Google Shape;770;p87"/>
          <p:cNvSpPr txBox="1"/>
          <p:nvPr>
            <p:ph idx="1" type="body"/>
          </p:nvPr>
        </p:nvSpPr>
        <p:spPr>
          <a:xfrm>
            <a:off x="500062" y="1092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3366FF"/>
              </a:buClr>
              <a:buSzPts val="2000"/>
              <a:buFont typeface="Arial"/>
              <a:buChar char="•"/>
            </a:pPr>
            <a:r>
              <a:rPr b="1" i="0" lang="en-US" sz="2000" u="none">
                <a:solidFill>
                  <a:srgbClr val="3366FF"/>
                </a:solidFill>
                <a:latin typeface="Times New Roman"/>
                <a:ea typeface="Times New Roman"/>
                <a:cs typeface="Times New Roman"/>
                <a:sym typeface="Times New Roman"/>
              </a:rPr>
              <a:t>User threads</a:t>
            </a:r>
            <a:r>
              <a:rPr b="0" i="0" lang="en-US" sz="2000" u="none">
                <a:solidFill>
                  <a:schemeClr val="dk1"/>
                </a:solidFill>
                <a:latin typeface="Times New Roman"/>
                <a:ea typeface="Times New Roman"/>
                <a:cs typeface="Times New Roman"/>
                <a:sym typeface="Times New Roman"/>
              </a:rPr>
              <a:t> - management done by user-level threads library</a:t>
            </a:r>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Three primary thread libraries:</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 POSIX </a:t>
            </a:r>
            <a:r>
              <a:rPr b="1" i="0" lang="en-US" sz="2000" u="none">
                <a:solidFill>
                  <a:srgbClr val="3366FF"/>
                </a:solidFill>
                <a:latin typeface="Times New Roman"/>
                <a:ea typeface="Times New Roman"/>
                <a:cs typeface="Times New Roman"/>
                <a:sym typeface="Times New Roman"/>
              </a:rPr>
              <a:t>Pthreads</a:t>
            </a:r>
            <a:endParaRPr b="1" i="1" sz="2000" u="none">
              <a:solidFill>
                <a:srgbClr val="3366FF"/>
              </a:solidFill>
              <a:latin typeface="Times New Roman"/>
              <a:ea typeface="Times New Roman"/>
              <a:cs typeface="Times New Roman"/>
              <a:sym typeface="Times New Roman"/>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 Windows threads</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 Java threads</a:t>
            </a:r>
            <a:endParaRPr/>
          </a:p>
          <a:p>
            <a:pPr indent="-342900" lvl="0" marL="342900" rtl="0" algn="l">
              <a:lnSpc>
                <a:spcPct val="100000"/>
              </a:lnSpc>
              <a:spcBef>
                <a:spcPts val="400"/>
              </a:spcBef>
              <a:spcAft>
                <a:spcPts val="0"/>
              </a:spcAft>
              <a:buClr>
                <a:srgbClr val="3366FF"/>
              </a:buClr>
              <a:buSzPts val="2000"/>
              <a:buFont typeface="Arial"/>
              <a:buChar char="•"/>
            </a:pPr>
            <a:r>
              <a:rPr b="1" i="0" lang="en-US" sz="2000" u="none">
                <a:solidFill>
                  <a:srgbClr val="3366FF"/>
                </a:solidFill>
                <a:latin typeface="Times New Roman"/>
                <a:ea typeface="Times New Roman"/>
                <a:cs typeface="Times New Roman"/>
                <a:sym typeface="Times New Roman"/>
              </a:rPr>
              <a:t>Kernel threads </a:t>
            </a:r>
            <a:r>
              <a:rPr b="0" i="0" lang="en-US" sz="2000" u="none">
                <a:solidFill>
                  <a:schemeClr val="dk1"/>
                </a:solidFill>
                <a:latin typeface="Times New Roman"/>
                <a:ea typeface="Times New Roman"/>
                <a:cs typeface="Times New Roman"/>
                <a:sym typeface="Times New Roman"/>
              </a:rPr>
              <a:t>- Supported by the Kernel</a:t>
            </a:r>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Examples – virtually all general purpose operating systems, including:</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Windows </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Solaris</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Linux</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Tru64 UNIX</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Mac OS X</a:t>
            </a:r>
            <a:endParaRPr/>
          </a:p>
          <a:p>
            <a:pPr indent="-215900" lvl="0" marL="342900" rtl="0" algn="l">
              <a:spcBef>
                <a:spcPts val="400"/>
              </a:spcBef>
              <a:spcAft>
                <a:spcPts val="0"/>
              </a:spcAft>
              <a:buClr>
                <a:schemeClr val="dk1"/>
              </a:buClr>
              <a:buSzPts val="2000"/>
              <a:buNone/>
            </a:pPr>
            <a:r>
              <a:t/>
            </a:r>
            <a:endParaRPr b="0" i="0" sz="2000" u="none">
              <a:solidFill>
                <a:schemeClr val="dk1"/>
              </a:solidFill>
              <a:latin typeface="Times New Roman"/>
              <a:ea typeface="Times New Roman"/>
              <a:cs typeface="Times New Roman"/>
              <a:sym typeface="Times New Roman"/>
            </a:endParaRPr>
          </a:p>
        </p:txBody>
      </p:sp>
      <p:sp>
        <p:nvSpPr>
          <p:cNvPr id="771" name="Google Shape;771;p87"/>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772" name="Google Shape;772;p8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773" name="Google Shape;773;p8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88"/>
          <p:cNvSpPr txBox="1"/>
          <p:nvPr>
            <p:ph type="title"/>
          </p:nvPr>
        </p:nvSpPr>
        <p:spPr>
          <a:xfrm>
            <a:off x="457200" y="188912"/>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Multithreading Models</a:t>
            </a:r>
            <a:endParaRPr/>
          </a:p>
        </p:txBody>
      </p:sp>
      <p:sp>
        <p:nvSpPr>
          <p:cNvPr id="780" name="Google Shape;780;p8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Many-to-One</a:t>
            </a:r>
            <a:br>
              <a:rPr b="0" i="0" lang="en-US" sz="2400" u="none">
                <a:solidFill>
                  <a:schemeClr val="dk1"/>
                </a:solidFill>
                <a:latin typeface="Times New Roman"/>
                <a:ea typeface="Times New Roman"/>
                <a:cs typeface="Times New Roman"/>
                <a:sym typeface="Times New Roman"/>
              </a:rPr>
            </a:b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One-to-One</a:t>
            </a:r>
            <a:br>
              <a:rPr b="0" i="0" lang="en-US" sz="2400" u="none">
                <a:solidFill>
                  <a:schemeClr val="dk1"/>
                </a:solidFill>
                <a:latin typeface="Times New Roman"/>
                <a:ea typeface="Times New Roman"/>
                <a:cs typeface="Times New Roman"/>
                <a:sym typeface="Times New Roman"/>
              </a:rPr>
            </a:b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Many-to-Many</a:t>
            </a:r>
            <a:endParaRPr/>
          </a:p>
          <a:p>
            <a:pPr indent="-190500" lvl="0" marL="342900" rtl="0" algn="l">
              <a:spcBef>
                <a:spcPts val="480"/>
              </a:spcBef>
              <a:spcAft>
                <a:spcPts val="0"/>
              </a:spcAft>
              <a:buClr>
                <a:schemeClr val="dk1"/>
              </a:buClr>
              <a:buSzPts val="2400"/>
              <a:buNone/>
            </a:pPr>
            <a:r>
              <a:t/>
            </a:r>
            <a:endParaRPr b="0" i="0" sz="2400" u="none">
              <a:solidFill>
                <a:schemeClr val="dk1"/>
              </a:solidFill>
              <a:latin typeface="Times New Roman"/>
              <a:ea typeface="Times New Roman"/>
              <a:cs typeface="Times New Roman"/>
              <a:sym typeface="Times New Roman"/>
            </a:endParaRPr>
          </a:p>
        </p:txBody>
      </p:sp>
      <p:sp>
        <p:nvSpPr>
          <p:cNvPr id="781" name="Google Shape;781;p88"/>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782" name="Google Shape;782;p8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783" name="Google Shape;783;p8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89"/>
          <p:cNvSpPr txBox="1"/>
          <p:nvPr>
            <p:ph type="title"/>
          </p:nvPr>
        </p:nvSpPr>
        <p:spPr>
          <a:xfrm>
            <a:off x="457200" y="176212"/>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Many-to-One</a:t>
            </a:r>
            <a:endParaRPr/>
          </a:p>
        </p:txBody>
      </p:sp>
      <p:sp>
        <p:nvSpPr>
          <p:cNvPr id="790" name="Google Shape;790;p89"/>
          <p:cNvSpPr txBox="1"/>
          <p:nvPr>
            <p:ph idx="1" type="body"/>
          </p:nvPr>
        </p:nvSpPr>
        <p:spPr>
          <a:xfrm>
            <a:off x="806450" y="1233487"/>
            <a:ext cx="465455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Many user-level threads mapped to single kernel thread</a:t>
            </a:r>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One thread blocking causes all to block</a:t>
            </a:r>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Multiple threads may not run in parallel on muticore system because only one may be in kernel at a time</a:t>
            </a:r>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Few systems currently use this model</a:t>
            </a:r>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Examples:</a:t>
            </a:r>
            <a:endParaRPr/>
          </a:p>
          <a:p>
            <a:pPr indent="-285750" lvl="1" marL="742950" rtl="0" algn="l">
              <a:lnSpc>
                <a:spcPct val="100000"/>
              </a:lnSpc>
              <a:spcBef>
                <a:spcPts val="400"/>
              </a:spcBef>
              <a:spcAft>
                <a:spcPts val="0"/>
              </a:spcAft>
              <a:buClr>
                <a:srgbClr val="3366FF"/>
              </a:buClr>
              <a:buSzPts val="2000"/>
              <a:buFont typeface="Arial"/>
              <a:buChar char="–"/>
            </a:pPr>
            <a:r>
              <a:rPr b="1" i="0" lang="en-US" sz="2000" u="none">
                <a:solidFill>
                  <a:srgbClr val="3366FF"/>
                </a:solidFill>
                <a:latin typeface="Times New Roman"/>
                <a:ea typeface="Times New Roman"/>
                <a:cs typeface="Times New Roman"/>
                <a:sym typeface="Times New Roman"/>
              </a:rPr>
              <a:t>Solaris Green Threads</a:t>
            </a:r>
            <a:endParaRPr/>
          </a:p>
          <a:p>
            <a:pPr indent="-285750" lvl="1" marL="742950" rtl="0" algn="l">
              <a:lnSpc>
                <a:spcPct val="100000"/>
              </a:lnSpc>
              <a:spcBef>
                <a:spcPts val="400"/>
              </a:spcBef>
              <a:spcAft>
                <a:spcPts val="0"/>
              </a:spcAft>
              <a:buClr>
                <a:srgbClr val="3366FF"/>
              </a:buClr>
              <a:buSzPts val="2000"/>
              <a:buFont typeface="Arial"/>
              <a:buChar char="–"/>
            </a:pPr>
            <a:r>
              <a:rPr b="1" i="0" lang="en-US" sz="2000" u="none">
                <a:solidFill>
                  <a:srgbClr val="3366FF"/>
                </a:solidFill>
                <a:latin typeface="Times New Roman"/>
                <a:ea typeface="Times New Roman"/>
                <a:cs typeface="Times New Roman"/>
                <a:sym typeface="Times New Roman"/>
              </a:rPr>
              <a:t>GNU Portable Threads</a:t>
            </a:r>
            <a:endParaRPr/>
          </a:p>
        </p:txBody>
      </p:sp>
      <p:pic>
        <p:nvPicPr>
          <p:cNvPr descr="4_05.pdf" id="791" name="Google Shape;791;p89"/>
          <p:cNvPicPr preferRelativeResize="0"/>
          <p:nvPr/>
        </p:nvPicPr>
        <p:blipFill rotWithShape="1">
          <a:blip r:embed="rId3">
            <a:alphaModFix/>
          </a:blip>
          <a:srcRect b="0" l="0" r="0" t="0"/>
          <a:stretch/>
        </p:blipFill>
        <p:spPr>
          <a:xfrm>
            <a:off x="5778500" y="2339975"/>
            <a:ext cx="2743200" cy="3055937"/>
          </a:xfrm>
          <a:prstGeom prst="rect">
            <a:avLst/>
          </a:prstGeom>
          <a:noFill/>
          <a:ln>
            <a:noFill/>
          </a:ln>
        </p:spPr>
      </p:pic>
      <p:sp>
        <p:nvSpPr>
          <p:cNvPr id="792" name="Google Shape;792;p89"/>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793" name="Google Shape;793;p8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794" name="Google Shape;794;p89"/>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9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One-to-One</a:t>
            </a:r>
            <a:endParaRPr/>
          </a:p>
        </p:txBody>
      </p:sp>
      <p:sp>
        <p:nvSpPr>
          <p:cNvPr id="801" name="Google Shape;801;p90"/>
          <p:cNvSpPr txBox="1"/>
          <p:nvPr>
            <p:ph idx="1" type="body"/>
          </p:nvPr>
        </p:nvSpPr>
        <p:spPr>
          <a:xfrm>
            <a:off x="806450" y="1233487"/>
            <a:ext cx="577215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Each user-level thread maps to kernel thread</a:t>
            </a:r>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Creating a user-level thread creates a kernel thread</a:t>
            </a:r>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More concurrency than many-to-one</a:t>
            </a:r>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Number of threads per process sometimes restricted due to overhead</a:t>
            </a:r>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Examples</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Windows</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Linux</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Solaris 9 and later</a:t>
            </a:r>
            <a:endParaRPr/>
          </a:p>
        </p:txBody>
      </p:sp>
      <p:pic>
        <p:nvPicPr>
          <p:cNvPr descr="4_06.pdf" id="802" name="Google Shape;802;p90"/>
          <p:cNvPicPr preferRelativeResize="0"/>
          <p:nvPr/>
        </p:nvPicPr>
        <p:blipFill rotWithShape="1">
          <a:blip r:embed="rId3">
            <a:alphaModFix/>
          </a:blip>
          <a:srcRect b="0" l="0" r="0" t="0"/>
          <a:stretch/>
        </p:blipFill>
        <p:spPr>
          <a:xfrm>
            <a:off x="4229100" y="3048000"/>
            <a:ext cx="4475162" cy="1911350"/>
          </a:xfrm>
          <a:prstGeom prst="rect">
            <a:avLst/>
          </a:prstGeom>
          <a:noFill/>
          <a:ln>
            <a:noFill/>
          </a:ln>
        </p:spPr>
      </p:pic>
      <p:sp>
        <p:nvSpPr>
          <p:cNvPr id="803" name="Google Shape;803;p90"/>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804" name="Google Shape;804;p9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805" name="Google Shape;805;p9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9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Many-to-Many Model</a:t>
            </a:r>
            <a:endParaRPr/>
          </a:p>
        </p:txBody>
      </p:sp>
      <p:sp>
        <p:nvSpPr>
          <p:cNvPr id="812" name="Google Shape;812;p91"/>
          <p:cNvSpPr txBox="1"/>
          <p:nvPr>
            <p:ph idx="1" type="body"/>
          </p:nvPr>
        </p:nvSpPr>
        <p:spPr>
          <a:xfrm>
            <a:off x="827087" y="1155700"/>
            <a:ext cx="4448175" cy="4445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Allows many user level threads to be mapped to many kernel threads</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Allows the  operating system to create a sufficient number of kernel threads</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Solaris prior to version 9</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Windows  with the </a:t>
            </a:r>
            <a:r>
              <a:rPr b="0" i="1" lang="en-US" sz="2400" u="none">
                <a:solidFill>
                  <a:schemeClr val="dk1"/>
                </a:solidFill>
                <a:latin typeface="Times New Roman"/>
                <a:ea typeface="Times New Roman"/>
                <a:cs typeface="Times New Roman"/>
                <a:sym typeface="Times New Roman"/>
              </a:rPr>
              <a:t>ThreadFiber</a:t>
            </a:r>
            <a:r>
              <a:rPr b="0" i="0" lang="en-US" sz="2400" u="none">
                <a:solidFill>
                  <a:schemeClr val="dk1"/>
                </a:solidFill>
                <a:latin typeface="Times New Roman"/>
                <a:ea typeface="Times New Roman"/>
                <a:cs typeface="Times New Roman"/>
                <a:sym typeface="Times New Roman"/>
              </a:rPr>
              <a:t> package</a:t>
            </a:r>
            <a:endParaRPr/>
          </a:p>
        </p:txBody>
      </p:sp>
      <p:pic>
        <p:nvPicPr>
          <p:cNvPr descr="4_07.pdf" id="813" name="Google Shape;813;p91"/>
          <p:cNvPicPr preferRelativeResize="0"/>
          <p:nvPr/>
        </p:nvPicPr>
        <p:blipFill rotWithShape="1">
          <a:blip r:embed="rId3">
            <a:alphaModFix/>
          </a:blip>
          <a:srcRect b="0" l="0" r="0" t="0"/>
          <a:stretch/>
        </p:blipFill>
        <p:spPr>
          <a:xfrm>
            <a:off x="5240337" y="2451100"/>
            <a:ext cx="3159125" cy="3033712"/>
          </a:xfrm>
          <a:prstGeom prst="rect">
            <a:avLst/>
          </a:prstGeom>
          <a:noFill/>
          <a:ln>
            <a:noFill/>
          </a:ln>
        </p:spPr>
      </p:pic>
      <p:sp>
        <p:nvSpPr>
          <p:cNvPr id="814" name="Google Shape;814;p91"/>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815" name="Google Shape;815;p9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816" name="Google Shape;816;p9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92"/>
          <p:cNvSpPr txBox="1"/>
          <p:nvPr>
            <p:ph type="title"/>
          </p:nvPr>
        </p:nvSpPr>
        <p:spPr>
          <a:xfrm>
            <a:off x="457200" y="163512"/>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Two-level Model</a:t>
            </a:r>
            <a:endParaRPr/>
          </a:p>
        </p:txBody>
      </p:sp>
      <p:sp>
        <p:nvSpPr>
          <p:cNvPr id="823" name="Google Shape;823;p92"/>
          <p:cNvSpPr txBox="1"/>
          <p:nvPr>
            <p:ph idx="1" type="body"/>
          </p:nvPr>
        </p:nvSpPr>
        <p:spPr>
          <a:xfrm>
            <a:off x="839787" y="1155700"/>
            <a:ext cx="6450012" cy="44561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Similar to M:M, except that it allows a user thread to be </a:t>
            </a:r>
            <a:r>
              <a:rPr b="1" i="0" lang="en-US" sz="2400" u="none">
                <a:solidFill>
                  <a:schemeClr val="dk1"/>
                </a:solidFill>
                <a:latin typeface="Times New Roman"/>
                <a:ea typeface="Times New Roman"/>
                <a:cs typeface="Times New Roman"/>
                <a:sym typeface="Times New Roman"/>
              </a:rPr>
              <a:t>bound</a:t>
            </a:r>
            <a:r>
              <a:rPr b="0" i="0" lang="en-US" sz="2400" u="none">
                <a:solidFill>
                  <a:schemeClr val="dk1"/>
                </a:solidFill>
                <a:latin typeface="Times New Roman"/>
                <a:ea typeface="Times New Roman"/>
                <a:cs typeface="Times New Roman"/>
                <a:sym typeface="Times New Roman"/>
              </a:rPr>
              <a:t> to kernel thread</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Examples</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IRIX</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HP-UX</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Tru64 UNIX</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Solaris 8 and earlier</a:t>
            </a:r>
            <a:endParaRPr/>
          </a:p>
        </p:txBody>
      </p:sp>
      <p:pic>
        <p:nvPicPr>
          <p:cNvPr descr="4_08.pdf" id="824" name="Google Shape;824;p92"/>
          <p:cNvPicPr preferRelativeResize="0"/>
          <p:nvPr/>
        </p:nvPicPr>
        <p:blipFill rotWithShape="1">
          <a:blip r:embed="rId3">
            <a:alphaModFix/>
          </a:blip>
          <a:srcRect b="0" l="0" r="0" t="0"/>
          <a:stretch/>
        </p:blipFill>
        <p:spPr>
          <a:xfrm>
            <a:off x="4495800" y="1976437"/>
            <a:ext cx="3778250" cy="2857500"/>
          </a:xfrm>
          <a:prstGeom prst="rect">
            <a:avLst/>
          </a:prstGeom>
          <a:noFill/>
          <a:ln>
            <a:noFill/>
          </a:ln>
        </p:spPr>
      </p:pic>
      <p:sp>
        <p:nvSpPr>
          <p:cNvPr id="825" name="Google Shape;825;p92"/>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826" name="Google Shape;826;p9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827" name="Google Shape;827;p9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739775" y="182562"/>
            <a:ext cx="7947025"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Diagram of Process State</a:t>
            </a:r>
            <a:endParaRPr/>
          </a:p>
        </p:txBody>
      </p:sp>
      <p:pic>
        <p:nvPicPr>
          <p:cNvPr id="161" name="Google Shape;161;p21"/>
          <p:cNvPicPr preferRelativeResize="0"/>
          <p:nvPr/>
        </p:nvPicPr>
        <p:blipFill rotWithShape="1">
          <a:blip r:embed="rId3">
            <a:alphaModFix/>
          </a:blip>
          <a:srcRect b="0" l="0" r="0" t="0"/>
          <a:stretch/>
        </p:blipFill>
        <p:spPr>
          <a:xfrm>
            <a:off x="1555750" y="1308100"/>
            <a:ext cx="6635750" cy="2646362"/>
          </a:xfrm>
          <a:prstGeom prst="rect">
            <a:avLst/>
          </a:prstGeom>
          <a:noFill/>
          <a:ln>
            <a:noFill/>
          </a:ln>
        </p:spPr>
      </p:pic>
      <p:sp>
        <p:nvSpPr>
          <p:cNvPr id="162" name="Google Shape;162;p21"/>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cap="none" strike="noStrike">
                <a:solidFill>
                  <a:srgbClr val="898989"/>
                </a:solidFill>
                <a:latin typeface="Times New Roman"/>
                <a:ea typeface="Times New Roman"/>
                <a:cs typeface="Times New Roman"/>
                <a:sym typeface="Times New Roman"/>
              </a:rPr>
              <a:t>*</a:t>
            </a:r>
            <a:endParaRPr/>
          </a:p>
        </p:txBody>
      </p:sp>
      <p:sp>
        <p:nvSpPr>
          <p:cNvPr id="163" name="Google Shape;163;p2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cap="none" strike="noStrike">
                <a:solidFill>
                  <a:srgbClr val="898989"/>
                </a:solidFill>
                <a:latin typeface="Sigmar One"/>
                <a:ea typeface="Sigmar One"/>
                <a:cs typeface="Sigmar One"/>
                <a:sym typeface="Sigmar One"/>
              </a:rPr>
              <a:t>‹#›</a:t>
            </a:fld>
            <a:endParaRPr/>
          </a:p>
        </p:txBody>
      </p:sp>
      <p:sp>
        <p:nvSpPr>
          <p:cNvPr id="164" name="Google Shape;164;p2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cap="none" strike="noStrik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93"/>
          <p:cNvSpPr txBox="1"/>
          <p:nvPr>
            <p:ph type="title"/>
          </p:nvPr>
        </p:nvSpPr>
        <p:spPr>
          <a:xfrm>
            <a:off x="457200" y="188912"/>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Thread Libraries</a:t>
            </a:r>
            <a:endParaRPr/>
          </a:p>
        </p:txBody>
      </p:sp>
      <p:sp>
        <p:nvSpPr>
          <p:cNvPr id="833" name="Google Shape;833;p93"/>
          <p:cNvSpPr txBox="1"/>
          <p:nvPr>
            <p:ph idx="1" type="body"/>
          </p:nvPr>
        </p:nvSpPr>
        <p:spPr>
          <a:xfrm>
            <a:off x="806450" y="1233487"/>
            <a:ext cx="655955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3366FF"/>
              </a:buClr>
              <a:buSzPts val="2400"/>
              <a:buFont typeface="Arial"/>
              <a:buChar char="•"/>
            </a:pPr>
            <a:r>
              <a:rPr b="1" i="0" lang="en-US" sz="2400" u="none">
                <a:solidFill>
                  <a:srgbClr val="3366FF"/>
                </a:solidFill>
                <a:latin typeface="Times New Roman"/>
                <a:ea typeface="Times New Roman"/>
                <a:cs typeface="Times New Roman"/>
                <a:sym typeface="Times New Roman"/>
              </a:rPr>
              <a:t>Thread library</a:t>
            </a:r>
            <a:r>
              <a:rPr b="0" i="0" lang="en-US" sz="2400" u="none">
                <a:solidFill>
                  <a:srgbClr val="3366FF"/>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provides programmer with API for creating and managing threads</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Two primary ways of implementing</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Library entirely in user space</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Kernel-level library supported by the OS</a:t>
            </a:r>
            <a:endParaRPr/>
          </a:p>
        </p:txBody>
      </p:sp>
      <p:sp>
        <p:nvSpPr>
          <p:cNvPr id="834" name="Google Shape;834;p93"/>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835" name="Google Shape;835;p9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836" name="Google Shape;836;p9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94"/>
          <p:cNvSpPr txBox="1"/>
          <p:nvPr>
            <p:ph type="title"/>
          </p:nvPr>
        </p:nvSpPr>
        <p:spPr>
          <a:xfrm>
            <a:off x="457200" y="201612"/>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Pthreads</a:t>
            </a:r>
            <a:endParaRPr/>
          </a:p>
        </p:txBody>
      </p:sp>
      <p:sp>
        <p:nvSpPr>
          <p:cNvPr id="843" name="Google Shape;843;p94"/>
          <p:cNvSpPr txBox="1"/>
          <p:nvPr>
            <p:ph idx="1" type="body"/>
          </p:nvPr>
        </p:nvSpPr>
        <p:spPr>
          <a:xfrm>
            <a:off x="806450" y="1233487"/>
            <a:ext cx="7016750" cy="44656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May be provided either as user-level or kernel-level</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A POSIX standard (IEEE 1003.1c) API for thread creation and synchronization</a:t>
            </a:r>
            <a:endParaRPr/>
          </a:p>
          <a:p>
            <a:pPr indent="-342900" lvl="0" marL="342900" rtl="0" algn="l">
              <a:lnSpc>
                <a:spcPct val="100000"/>
              </a:lnSpc>
              <a:spcBef>
                <a:spcPts val="480"/>
              </a:spcBef>
              <a:spcAft>
                <a:spcPts val="0"/>
              </a:spcAft>
              <a:buClr>
                <a:schemeClr val="dk1"/>
              </a:buClr>
              <a:buSzPts val="2400"/>
              <a:buFont typeface="Arial"/>
              <a:buChar char="•"/>
            </a:pPr>
            <a:r>
              <a:rPr b="1" i="1" lang="en-US" sz="2400" u="none">
                <a:solidFill>
                  <a:schemeClr val="dk1"/>
                </a:solidFill>
                <a:latin typeface="Times New Roman"/>
                <a:ea typeface="Times New Roman"/>
                <a:cs typeface="Times New Roman"/>
                <a:sym typeface="Times New Roman"/>
              </a:rPr>
              <a:t>Specification</a:t>
            </a:r>
            <a:r>
              <a:rPr b="0" i="0" lang="en-US" sz="2400" u="none">
                <a:solidFill>
                  <a:schemeClr val="dk1"/>
                </a:solidFill>
                <a:latin typeface="Times New Roman"/>
                <a:ea typeface="Times New Roman"/>
                <a:cs typeface="Times New Roman"/>
                <a:sym typeface="Times New Roman"/>
              </a:rPr>
              <a:t>, not </a:t>
            </a:r>
            <a:r>
              <a:rPr b="1" i="1" lang="en-US" sz="2400" u="none">
                <a:solidFill>
                  <a:schemeClr val="dk1"/>
                </a:solidFill>
                <a:latin typeface="Times New Roman"/>
                <a:ea typeface="Times New Roman"/>
                <a:cs typeface="Times New Roman"/>
                <a:sym typeface="Times New Roman"/>
              </a:rPr>
              <a:t>implementation</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API specifies behavior of the thread library, implementation is up to development of the library</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Common in UNIX operating systems (Solaris, Linux, Mac OS X)</a:t>
            </a:r>
            <a:endParaRPr/>
          </a:p>
          <a:p>
            <a:pPr indent="-190500" lvl="0" marL="342900" rtl="0" algn="l">
              <a:spcBef>
                <a:spcPts val="480"/>
              </a:spcBef>
              <a:spcAft>
                <a:spcPts val="0"/>
              </a:spcAft>
              <a:buClr>
                <a:schemeClr val="dk1"/>
              </a:buClr>
              <a:buSzPts val="2400"/>
              <a:buNone/>
            </a:pPr>
            <a:r>
              <a:t/>
            </a:r>
            <a:endParaRPr b="0" i="0" sz="2400" u="none">
              <a:solidFill>
                <a:schemeClr val="dk1"/>
              </a:solidFill>
              <a:latin typeface="Times New Roman"/>
              <a:ea typeface="Times New Roman"/>
              <a:cs typeface="Times New Roman"/>
              <a:sym typeface="Times New Roman"/>
            </a:endParaRPr>
          </a:p>
        </p:txBody>
      </p:sp>
      <p:sp>
        <p:nvSpPr>
          <p:cNvPr id="844" name="Google Shape;844;p94"/>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845" name="Google Shape;845;p9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846" name="Google Shape;846;p9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95"/>
          <p:cNvSpPr txBox="1"/>
          <p:nvPr>
            <p:ph type="title"/>
          </p:nvPr>
        </p:nvSpPr>
        <p:spPr>
          <a:xfrm>
            <a:off x="457200" y="201612"/>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Pthreads Example</a:t>
            </a:r>
            <a:endParaRPr/>
          </a:p>
        </p:txBody>
      </p:sp>
      <p:pic>
        <p:nvPicPr>
          <p:cNvPr descr="Screen Shot 2012-12-04 at 8.50.38 PM.png" id="852" name="Google Shape;852;p95"/>
          <p:cNvPicPr preferRelativeResize="0"/>
          <p:nvPr/>
        </p:nvPicPr>
        <p:blipFill rotWithShape="1">
          <a:blip r:embed="rId3">
            <a:alphaModFix/>
          </a:blip>
          <a:srcRect b="0" l="0" r="0" t="0"/>
          <a:stretch/>
        </p:blipFill>
        <p:spPr>
          <a:xfrm>
            <a:off x="1374775" y="1090612"/>
            <a:ext cx="6529387" cy="4868862"/>
          </a:xfrm>
          <a:prstGeom prst="rect">
            <a:avLst/>
          </a:prstGeom>
          <a:noFill/>
          <a:ln>
            <a:noFill/>
          </a:ln>
        </p:spPr>
      </p:pic>
      <p:sp>
        <p:nvSpPr>
          <p:cNvPr id="853" name="Google Shape;853;p95"/>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854" name="Google Shape;854;p9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855" name="Google Shape;855;p95"/>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96"/>
          <p:cNvSpPr txBox="1"/>
          <p:nvPr>
            <p:ph type="title"/>
          </p:nvPr>
        </p:nvSpPr>
        <p:spPr>
          <a:xfrm>
            <a:off x="457200" y="176212"/>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Pthreads Example (Cont.)</a:t>
            </a:r>
            <a:endParaRPr/>
          </a:p>
        </p:txBody>
      </p:sp>
      <p:pic>
        <p:nvPicPr>
          <p:cNvPr id="861" name="Google Shape;861;p96"/>
          <p:cNvPicPr preferRelativeResize="0"/>
          <p:nvPr/>
        </p:nvPicPr>
        <p:blipFill rotWithShape="1">
          <a:blip r:embed="rId3">
            <a:alphaModFix/>
          </a:blip>
          <a:srcRect b="0" l="0" r="0" t="0"/>
          <a:stretch/>
        </p:blipFill>
        <p:spPr>
          <a:xfrm>
            <a:off x="1871662" y="995362"/>
            <a:ext cx="5795962" cy="5337175"/>
          </a:xfrm>
          <a:prstGeom prst="rect">
            <a:avLst/>
          </a:prstGeom>
          <a:noFill/>
          <a:ln>
            <a:noFill/>
          </a:ln>
        </p:spPr>
      </p:pic>
      <p:sp>
        <p:nvSpPr>
          <p:cNvPr id="862" name="Google Shape;862;p96"/>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863" name="Google Shape;863;p9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864" name="Google Shape;864;p9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97"/>
          <p:cNvSpPr txBox="1"/>
          <p:nvPr>
            <p:ph type="title"/>
          </p:nvPr>
        </p:nvSpPr>
        <p:spPr>
          <a:xfrm>
            <a:off x="1023937" y="176212"/>
            <a:ext cx="7793037"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Pthreads Code for Joining 10 Threads</a:t>
            </a:r>
            <a:endParaRPr/>
          </a:p>
        </p:txBody>
      </p:sp>
      <p:pic>
        <p:nvPicPr>
          <p:cNvPr id="870" name="Google Shape;870;p97"/>
          <p:cNvPicPr preferRelativeResize="0"/>
          <p:nvPr/>
        </p:nvPicPr>
        <p:blipFill rotWithShape="1">
          <a:blip r:embed="rId3">
            <a:alphaModFix/>
          </a:blip>
          <a:srcRect b="0" l="0" r="0" t="0"/>
          <a:stretch/>
        </p:blipFill>
        <p:spPr>
          <a:xfrm>
            <a:off x="1852612" y="1447800"/>
            <a:ext cx="5438775" cy="2133600"/>
          </a:xfrm>
          <a:prstGeom prst="rect">
            <a:avLst/>
          </a:prstGeom>
          <a:noFill/>
          <a:ln>
            <a:noFill/>
          </a:ln>
        </p:spPr>
      </p:pic>
      <p:sp>
        <p:nvSpPr>
          <p:cNvPr id="871" name="Google Shape;871;p97"/>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872" name="Google Shape;872;p9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873" name="Google Shape;873;p9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98"/>
          <p:cNvSpPr txBox="1"/>
          <p:nvPr>
            <p:ph type="title"/>
          </p:nvPr>
        </p:nvSpPr>
        <p:spPr>
          <a:xfrm>
            <a:off x="622300" y="349250"/>
            <a:ext cx="77724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Windows  Multithreaded C Program</a:t>
            </a:r>
            <a:endParaRPr/>
          </a:p>
        </p:txBody>
      </p:sp>
      <p:pic>
        <p:nvPicPr>
          <p:cNvPr descr="Screen Shot 2012-12-04 at 9.06.58 PM.png" id="879" name="Google Shape;879;p98"/>
          <p:cNvPicPr preferRelativeResize="0"/>
          <p:nvPr/>
        </p:nvPicPr>
        <p:blipFill rotWithShape="1">
          <a:blip r:embed="rId3">
            <a:alphaModFix/>
          </a:blip>
          <a:srcRect b="0" l="0" r="0" t="0"/>
          <a:stretch/>
        </p:blipFill>
        <p:spPr>
          <a:xfrm>
            <a:off x="1871662" y="939800"/>
            <a:ext cx="5307012" cy="5697537"/>
          </a:xfrm>
          <a:prstGeom prst="rect">
            <a:avLst/>
          </a:prstGeom>
          <a:noFill/>
          <a:ln>
            <a:noFill/>
          </a:ln>
        </p:spPr>
      </p:pic>
      <p:sp>
        <p:nvSpPr>
          <p:cNvPr id="880" name="Google Shape;880;p98"/>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881" name="Google Shape;881;p9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882" name="Google Shape;882;p9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99"/>
          <p:cNvSpPr txBox="1"/>
          <p:nvPr>
            <p:ph type="title"/>
          </p:nvPr>
        </p:nvSpPr>
        <p:spPr>
          <a:xfrm>
            <a:off x="800100" y="320675"/>
            <a:ext cx="7780337"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Windows  Multithreaded C Program (Cont.)</a:t>
            </a:r>
            <a:endParaRPr/>
          </a:p>
        </p:txBody>
      </p:sp>
      <p:pic>
        <p:nvPicPr>
          <p:cNvPr descr="Screen Shot 2012-12-04 at 9.08.08 PM.png" id="888" name="Google Shape;888;p99"/>
          <p:cNvPicPr preferRelativeResize="0"/>
          <p:nvPr/>
        </p:nvPicPr>
        <p:blipFill rotWithShape="1">
          <a:blip r:embed="rId3">
            <a:alphaModFix/>
          </a:blip>
          <a:srcRect b="0" l="0" r="0" t="0"/>
          <a:stretch/>
        </p:blipFill>
        <p:spPr>
          <a:xfrm>
            <a:off x="1703387" y="1196975"/>
            <a:ext cx="6523037" cy="5006975"/>
          </a:xfrm>
          <a:prstGeom prst="rect">
            <a:avLst/>
          </a:prstGeom>
          <a:noFill/>
          <a:ln>
            <a:noFill/>
          </a:ln>
        </p:spPr>
      </p:pic>
      <p:sp>
        <p:nvSpPr>
          <p:cNvPr id="889" name="Google Shape;889;p99"/>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890" name="Google Shape;890;p9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891" name="Google Shape;891;p99"/>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100"/>
          <p:cNvSpPr txBox="1"/>
          <p:nvPr>
            <p:ph type="title"/>
          </p:nvPr>
        </p:nvSpPr>
        <p:spPr>
          <a:xfrm>
            <a:off x="457200" y="188912"/>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Java Threads</a:t>
            </a:r>
            <a:endParaRPr/>
          </a:p>
        </p:txBody>
      </p:sp>
      <p:sp>
        <p:nvSpPr>
          <p:cNvPr id="898" name="Google Shape;898;p100"/>
          <p:cNvSpPr txBox="1"/>
          <p:nvPr>
            <p:ph idx="1" type="body"/>
          </p:nvPr>
        </p:nvSpPr>
        <p:spPr>
          <a:xfrm>
            <a:off x="811212" y="1231900"/>
            <a:ext cx="7031037" cy="37465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Java threads are managed by the JVM</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Typically implemented using the threads model provided by underlying OS</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Java threads may be created by:</a:t>
            </a:r>
            <a:br>
              <a:rPr b="0" i="0" lang="en-US" sz="2400" u="none">
                <a:solidFill>
                  <a:schemeClr val="dk1"/>
                </a:solidFill>
                <a:latin typeface="Times New Roman"/>
                <a:ea typeface="Times New Roman"/>
                <a:cs typeface="Times New Roman"/>
                <a:sym typeface="Times New Roman"/>
              </a:rPr>
            </a:br>
            <a:endParaRPr/>
          </a:p>
          <a:p>
            <a:pPr indent="-190500" lvl="0" marL="34290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None/>
            </a:pPr>
            <a:r>
              <a:t/>
            </a:r>
            <a:endParaRPr b="0" i="0" sz="2400" u="none">
              <a:solidFill>
                <a:schemeClr val="dk1"/>
              </a:solidFill>
              <a:latin typeface="Times New Roman"/>
              <a:ea typeface="Times New Roman"/>
              <a:cs typeface="Times New Roman"/>
              <a:sym typeface="Times New Roman"/>
            </a:endParaRPr>
          </a:p>
          <a:p>
            <a:pPr indent="-190500" lvl="0" marL="34290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Extending Thread class</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Implementing the Runnable interface</a:t>
            </a:r>
            <a:br>
              <a:rPr b="0" i="0" lang="en-US" sz="2400" u="none">
                <a:solidFill>
                  <a:schemeClr val="dk1"/>
                </a:solidFill>
                <a:latin typeface="Times New Roman"/>
                <a:ea typeface="Times New Roman"/>
                <a:cs typeface="Times New Roman"/>
                <a:sym typeface="Times New Roman"/>
              </a:rPr>
            </a:br>
            <a:endParaRPr/>
          </a:p>
        </p:txBody>
      </p:sp>
      <p:pic>
        <p:nvPicPr>
          <p:cNvPr descr="Screen Shot 2012-12-04 at 9.09.28 PM.png" id="899" name="Google Shape;899;p100"/>
          <p:cNvPicPr preferRelativeResize="0"/>
          <p:nvPr/>
        </p:nvPicPr>
        <p:blipFill rotWithShape="1">
          <a:blip r:embed="rId3">
            <a:alphaModFix/>
          </a:blip>
          <a:srcRect b="0" l="0" r="0" t="0"/>
          <a:stretch/>
        </p:blipFill>
        <p:spPr>
          <a:xfrm>
            <a:off x="2098675" y="2676525"/>
            <a:ext cx="3773487" cy="1130300"/>
          </a:xfrm>
          <a:prstGeom prst="rect">
            <a:avLst/>
          </a:prstGeom>
          <a:noFill/>
          <a:ln>
            <a:noFill/>
          </a:ln>
        </p:spPr>
      </p:pic>
      <p:sp>
        <p:nvSpPr>
          <p:cNvPr id="900" name="Google Shape;900;p100"/>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901" name="Google Shape;901;p10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902" name="Google Shape;902;p10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101"/>
          <p:cNvSpPr txBox="1"/>
          <p:nvPr>
            <p:ph type="title"/>
          </p:nvPr>
        </p:nvSpPr>
        <p:spPr>
          <a:xfrm>
            <a:off x="457200" y="138112"/>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Java Multithreaded Program</a:t>
            </a:r>
            <a:endParaRPr/>
          </a:p>
        </p:txBody>
      </p:sp>
      <p:pic>
        <p:nvPicPr>
          <p:cNvPr id="908" name="Google Shape;908;p101"/>
          <p:cNvPicPr preferRelativeResize="0"/>
          <p:nvPr/>
        </p:nvPicPr>
        <p:blipFill rotWithShape="1">
          <a:blip r:embed="rId3">
            <a:alphaModFix/>
          </a:blip>
          <a:srcRect b="0" l="0" r="0" t="0"/>
          <a:stretch/>
        </p:blipFill>
        <p:spPr>
          <a:xfrm>
            <a:off x="2705100" y="877887"/>
            <a:ext cx="4202112" cy="5686425"/>
          </a:xfrm>
          <a:prstGeom prst="rect">
            <a:avLst/>
          </a:prstGeom>
          <a:noFill/>
          <a:ln>
            <a:noFill/>
          </a:ln>
        </p:spPr>
      </p:pic>
      <p:sp>
        <p:nvSpPr>
          <p:cNvPr id="909" name="Google Shape;909;p101"/>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910" name="Google Shape;910;p10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911" name="Google Shape;911;p10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102"/>
          <p:cNvSpPr txBox="1"/>
          <p:nvPr>
            <p:ph type="title"/>
          </p:nvPr>
        </p:nvSpPr>
        <p:spPr>
          <a:xfrm>
            <a:off x="477837" y="171450"/>
            <a:ext cx="7718425"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Java Multithreaded Program (Cont.)</a:t>
            </a:r>
            <a:endParaRPr/>
          </a:p>
        </p:txBody>
      </p:sp>
      <p:pic>
        <p:nvPicPr>
          <p:cNvPr id="917" name="Google Shape;917;p102"/>
          <p:cNvPicPr preferRelativeResize="0"/>
          <p:nvPr/>
        </p:nvPicPr>
        <p:blipFill rotWithShape="1">
          <a:blip r:embed="rId3">
            <a:alphaModFix/>
          </a:blip>
          <a:srcRect b="0" l="0" r="0" t="0"/>
          <a:stretch/>
        </p:blipFill>
        <p:spPr>
          <a:xfrm>
            <a:off x="1187450" y="866775"/>
            <a:ext cx="7456487" cy="5359400"/>
          </a:xfrm>
          <a:prstGeom prst="rect">
            <a:avLst/>
          </a:prstGeom>
          <a:noFill/>
          <a:ln>
            <a:noFill/>
          </a:ln>
        </p:spPr>
      </p:pic>
      <p:sp>
        <p:nvSpPr>
          <p:cNvPr id="918" name="Google Shape;918;p102"/>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919" name="Google Shape;919;p10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920" name="Google Shape;920;p10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2"/>
          <p:cNvSpPr txBox="1"/>
          <p:nvPr>
            <p:ph type="title"/>
          </p:nvPr>
        </p:nvSpPr>
        <p:spPr>
          <a:xfrm>
            <a:off x="1166812" y="136525"/>
            <a:ext cx="7519987"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Process Control Block (PCB)</a:t>
            </a:r>
            <a:endParaRPr/>
          </a:p>
        </p:txBody>
      </p:sp>
      <p:sp>
        <p:nvSpPr>
          <p:cNvPr id="170" name="Google Shape;170;p22"/>
          <p:cNvSpPr txBox="1"/>
          <p:nvPr>
            <p:ph idx="1" type="body"/>
          </p:nvPr>
        </p:nvSpPr>
        <p:spPr>
          <a:xfrm>
            <a:off x="806450" y="1041400"/>
            <a:ext cx="4579937" cy="47720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None/>
            </a:pPr>
            <a:r>
              <a:rPr b="0" i="0" lang="en-US" sz="1800" u="none">
                <a:solidFill>
                  <a:schemeClr val="dk1"/>
                </a:solidFill>
                <a:latin typeface="Times New Roman"/>
                <a:ea typeface="Times New Roman"/>
                <a:cs typeface="Times New Roman"/>
                <a:sym typeface="Times New Roman"/>
              </a:rPr>
              <a:t>Information associated with each process </a:t>
            </a:r>
            <a:endParaRPr/>
          </a:p>
          <a:p>
            <a:pPr indent="-342900" lvl="0" marL="342900" rtl="0" algn="l">
              <a:lnSpc>
                <a:spcPct val="100000"/>
              </a:lnSpc>
              <a:spcBef>
                <a:spcPts val="360"/>
              </a:spcBef>
              <a:spcAft>
                <a:spcPts val="0"/>
              </a:spcAft>
              <a:buClr>
                <a:schemeClr val="dk1"/>
              </a:buClr>
              <a:buSzPts val="1800"/>
              <a:buNone/>
            </a:pPr>
            <a:r>
              <a:rPr b="0" i="0" lang="en-US" sz="1800" u="none">
                <a:solidFill>
                  <a:schemeClr val="dk1"/>
                </a:solidFill>
                <a:latin typeface="Times New Roman"/>
                <a:ea typeface="Times New Roman"/>
                <a:cs typeface="Times New Roman"/>
                <a:sym typeface="Times New Roman"/>
              </a:rPr>
              <a:t>(also called </a:t>
            </a:r>
            <a:r>
              <a:rPr b="1" i="0" lang="en-US" sz="1800" u="none">
                <a:solidFill>
                  <a:srgbClr val="3366FF"/>
                </a:solidFill>
                <a:latin typeface="Times New Roman"/>
                <a:ea typeface="Times New Roman"/>
                <a:cs typeface="Times New Roman"/>
                <a:sym typeface="Times New Roman"/>
              </a:rPr>
              <a:t>task control block</a:t>
            </a:r>
            <a:r>
              <a:rPr b="0" i="0" lang="en-US" sz="1800" u="none">
                <a:solidFill>
                  <a:schemeClr val="dk1"/>
                </a:solidFill>
                <a:latin typeface="Times New Roman"/>
                <a:ea typeface="Times New Roman"/>
                <a:cs typeface="Times New Roman"/>
                <a:sym typeface="Times New Roman"/>
              </a:rPr>
              <a:t>)</a:t>
            </a: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Process state – running, waiting, etc</a:t>
            </a: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Program counter – location of instruction to next execute</a:t>
            </a: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CPU registers – contents of all process-centric registers</a:t>
            </a: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CPU scheduling information- priorities, scheduling queue pointers</a:t>
            </a: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Memory-management information – memory allocated to the process</a:t>
            </a: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Accounting information – CPU used, clock time elapsed since start, time limits</a:t>
            </a: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I/O status information – I/O devices allocated to process, list of open files</a:t>
            </a:r>
            <a:endParaRPr/>
          </a:p>
          <a:p>
            <a:pPr indent="-228600" lvl="0" marL="342900" rtl="0" algn="l">
              <a:spcBef>
                <a:spcPts val="360"/>
              </a:spcBef>
              <a:spcAft>
                <a:spcPts val="0"/>
              </a:spcAft>
              <a:buClr>
                <a:schemeClr val="dk1"/>
              </a:buClr>
              <a:buSzPts val="1800"/>
              <a:buNone/>
            </a:pPr>
            <a:r>
              <a:t/>
            </a:r>
            <a:endParaRPr b="0" i="0" sz="1800" u="none">
              <a:solidFill>
                <a:schemeClr val="dk1"/>
              </a:solidFill>
              <a:latin typeface="Times New Roman"/>
              <a:ea typeface="Times New Roman"/>
              <a:cs typeface="Times New Roman"/>
              <a:sym typeface="Times New Roman"/>
            </a:endParaRPr>
          </a:p>
        </p:txBody>
      </p:sp>
      <p:pic>
        <p:nvPicPr>
          <p:cNvPr id="171" name="Google Shape;171;p22"/>
          <p:cNvPicPr preferRelativeResize="0"/>
          <p:nvPr/>
        </p:nvPicPr>
        <p:blipFill rotWithShape="1">
          <a:blip r:embed="rId3">
            <a:alphaModFix/>
          </a:blip>
          <a:srcRect b="0" l="0" r="0" t="0"/>
          <a:stretch/>
        </p:blipFill>
        <p:spPr>
          <a:xfrm>
            <a:off x="5740400" y="1393825"/>
            <a:ext cx="2795587" cy="4489450"/>
          </a:xfrm>
          <a:prstGeom prst="rect">
            <a:avLst/>
          </a:prstGeom>
          <a:noFill/>
          <a:ln>
            <a:noFill/>
          </a:ln>
        </p:spPr>
      </p:pic>
      <p:sp>
        <p:nvSpPr>
          <p:cNvPr id="172" name="Google Shape;172;p22"/>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cap="none" strike="noStrike">
                <a:solidFill>
                  <a:srgbClr val="898989"/>
                </a:solidFill>
                <a:latin typeface="Times New Roman"/>
                <a:ea typeface="Times New Roman"/>
                <a:cs typeface="Times New Roman"/>
                <a:sym typeface="Times New Roman"/>
              </a:rPr>
              <a:t>*</a:t>
            </a:r>
            <a:endParaRPr/>
          </a:p>
        </p:txBody>
      </p:sp>
      <p:sp>
        <p:nvSpPr>
          <p:cNvPr id="173" name="Google Shape;173;p2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cap="none" strike="noStrike">
                <a:solidFill>
                  <a:srgbClr val="898989"/>
                </a:solidFill>
                <a:latin typeface="Sigmar One"/>
                <a:ea typeface="Sigmar One"/>
                <a:cs typeface="Sigmar One"/>
                <a:sym typeface="Sigmar One"/>
              </a:rPr>
              <a:t>‹#›</a:t>
            </a:fld>
            <a:endParaRPr/>
          </a:p>
        </p:txBody>
      </p:sp>
      <p:sp>
        <p:nvSpPr>
          <p:cNvPr id="174" name="Google Shape;174;p2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cap="none" strike="noStrik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103"/>
          <p:cNvSpPr txBox="1"/>
          <p:nvPr>
            <p:ph type="title"/>
          </p:nvPr>
        </p:nvSpPr>
        <p:spPr>
          <a:xfrm>
            <a:off x="457200" y="163512"/>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Implicit Threading</a:t>
            </a:r>
            <a:endParaRPr/>
          </a:p>
        </p:txBody>
      </p:sp>
      <p:sp>
        <p:nvSpPr>
          <p:cNvPr id="927" name="Google Shape;927;p103"/>
          <p:cNvSpPr txBox="1"/>
          <p:nvPr>
            <p:ph idx="1" type="body"/>
          </p:nvPr>
        </p:nvSpPr>
        <p:spPr>
          <a:xfrm>
            <a:off x="806450" y="1233487"/>
            <a:ext cx="8040687" cy="44783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Growing in popularity as numbers of threads increase, program correctness more difficult with explicit threads</a:t>
            </a:r>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Creation and management of threads done by compilers and run-time libraries rather than programmers</a:t>
            </a:r>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Three methods explored</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Thread Pools</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OpenMP</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Grand Central Dispatch</a:t>
            </a:r>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Other methods include Microsoft Threading Building Blocks (TBB),</a:t>
            </a:r>
            <a:r>
              <a:rPr b="1" i="0" lang="en-US" sz="2000" u="none">
                <a:solidFill>
                  <a:schemeClr val="dk1"/>
                </a:solidFill>
                <a:latin typeface="Courier New"/>
                <a:ea typeface="Courier New"/>
                <a:cs typeface="Courier New"/>
                <a:sym typeface="Courier New"/>
              </a:rPr>
              <a:t> java.util.concurrent </a:t>
            </a:r>
            <a:r>
              <a:rPr b="0" i="0" lang="en-US" sz="2000" u="none">
                <a:solidFill>
                  <a:schemeClr val="dk1"/>
                </a:solidFill>
                <a:latin typeface="Times New Roman"/>
                <a:ea typeface="Times New Roman"/>
                <a:cs typeface="Times New Roman"/>
                <a:sym typeface="Times New Roman"/>
              </a:rPr>
              <a:t>package</a:t>
            </a:r>
            <a:endParaRPr/>
          </a:p>
        </p:txBody>
      </p:sp>
      <p:sp>
        <p:nvSpPr>
          <p:cNvPr id="928" name="Google Shape;928;p103"/>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929" name="Google Shape;929;p10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930" name="Google Shape;930;p10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104"/>
          <p:cNvSpPr txBox="1"/>
          <p:nvPr>
            <p:ph type="title"/>
          </p:nvPr>
        </p:nvSpPr>
        <p:spPr>
          <a:xfrm>
            <a:off x="457200" y="150812"/>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Thread Pools</a:t>
            </a:r>
            <a:endParaRPr/>
          </a:p>
        </p:txBody>
      </p:sp>
      <p:sp>
        <p:nvSpPr>
          <p:cNvPr id="937" name="Google Shape;937;p104"/>
          <p:cNvSpPr txBox="1"/>
          <p:nvPr>
            <p:ph idx="1" type="body"/>
          </p:nvPr>
        </p:nvSpPr>
        <p:spPr>
          <a:xfrm>
            <a:off x="869950" y="1081087"/>
            <a:ext cx="7885112" cy="44783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Create a number of threads in a pool where they await work</a:t>
            </a:r>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Advantages:</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Usually slightly faster to service a request with an existing thread than create a new thread</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Allows the number of threads in the application(s) to be bound to the size of the pool</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Separating task to be performed from mechanics of creating task allows different strategies for running task</a:t>
            </a:r>
            <a:endParaRPr/>
          </a:p>
          <a:p>
            <a:pPr indent="-228600" lvl="2" marL="11430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i.e.Tasks could be scheduled to run periodically</a:t>
            </a:r>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Windows API supports thread pools:</a:t>
            </a:r>
            <a:endParaRPr/>
          </a:p>
        </p:txBody>
      </p:sp>
      <p:pic>
        <p:nvPicPr>
          <p:cNvPr descr="Screen Shot 2012-12-04 at 9.17.42 PM.png" id="938" name="Google Shape;938;p104"/>
          <p:cNvPicPr preferRelativeResize="0"/>
          <p:nvPr/>
        </p:nvPicPr>
        <p:blipFill rotWithShape="1">
          <a:blip r:embed="rId3">
            <a:alphaModFix/>
          </a:blip>
          <a:srcRect b="0" l="0" r="0" t="0"/>
          <a:stretch/>
        </p:blipFill>
        <p:spPr>
          <a:xfrm>
            <a:off x="1411287" y="4743450"/>
            <a:ext cx="6438900" cy="1423987"/>
          </a:xfrm>
          <a:prstGeom prst="rect">
            <a:avLst/>
          </a:prstGeom>
          <a:noFill/>
          <a:ln>
            <a:noFill/>
          </a:ln>
        </p:spPr>
      </p:pic>
      <p:sp>
        <p:nvSpPr>
          <p:cNvPr id="939" name="Google Shape;939;p104"/>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940" name="Google Shape;940;p10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941" name="Google Shape;941;p10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105"/>
          <p:cNvSpPr txBox="1"/>
          <p:nvPr>
            <p:ph type="title"/>
          </p:nvPr>
        </p:nvSpPr>
        <p:spPr>
          <a:xfrm>
            <a:off x="457200" y="138112"/>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OpenMP</a:t>
            </a:r>
            <a:endParaRPr/>
          </a:p>
        </p:txBody>
      </p:sp>
      <p:sp>
        <p:nvSpPr>
          <p:cNvPr id="948" name="Google Shape;948;p105"/>
          <p:cNvSpPr txBox="1"/>
          <p:nvPr>
            <p:ph idx="1" type="body"/>
          </p:nvPr>
        </p:nvSpPr>
        <p:spPr>
          <a:xfrm>
            <a:off x="806450" y="992187"/>
            <a:ext cx="3560762" cy="44783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600"/>
              <a:buFont typeface="Arial"/>
              <a:buChar char="•"/>
            </a:pPr>
            <a:r>
              <a:rPr b="0" i="0" lang="en-US" sz="1600" u="none">
                <a:solidFill>
                  <a:schemeClr val="dk1"/>
                </a:solidFill>
                <a:latin typeface="Times New Roman"/>
                <a:ea typeface="Times New Roman"/>
                <a:cs typeface="Times New Roman"/>
                <a:sym typeface="Times New Roman"/>
              </a:rPr>
              <a:t>Set of compiler directives and an API for C, C++, FORTRAN </a:t>
            </a:r>
            <a:endParaRPr/>
          </a:p>
          <a:p>
            <a:pPr indent="-342900" lvl="0" marL="34290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Times New Roman"/>
                <a:ea typeface="Times New Roman"/>
                <a:cs typeface="Times New Roman"/>
                <a:sym typeface="Times New Roman"/>
              </a:rPr>
              <a:t>Provides support for parallel programming in shared-memory environments</a:t>
            </a:r>
            <a:endParaRPr/>
          </a:p>
          <a:p>
            <a:pPr indent="-342900" lvl="0" marL="34290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Times New Roman"/>
                <a:ea typeface="Times New Roman"/>
                <a:cs typeface="Times New Roman"/>
                <a:sym typeface="Times New Roman"/>
              </a:rPr>
              <a:t>Identifies </a:t>
            </a:r>
            <a:r>
              <a:rPr b="1" i="0" lang="en-US" sz="1600" u="none">
                <a:solidFill>
                  <a:srgbClr val="3366FF"/>
                </a:solidFill>
                <a:latin typeface="Times New Roman"/>
                <a:ea typeface="Times New Roman"/>
                <a:cs typeface="Times New Roman"/>
                <a:sym typeface="Times New Roman"/>
              </a:rPr>
              <a:t>parallel regions </a:t>
            </a:r>
            <a:r>
              <a:rPr b="0" i="0" lang="en-US" sz="1600" u="none">
                <a:solidFill>
                  <a:schemeClr val="dk1"/>
                </a:solidFill>
                <a:latin typeface="Times New Roman"/>
                <a:ea typeface="Times New Roman"/>
                <a:cs typeface="Times New Roman"/>
                <a:sym typeface="Times New Roman"/>
              </a:rPr>
              <a:t>– blocks of code that can run in parallel</a:t>
            </a:r>
            <a:endParaRPr/>
          </a:p>
          <a:p>
            <a:pPr indent="-342900" lvl="0" marL="342900" rtl="0" algn="l">
              <a:lnSpc>
                <a:spcPct val="100000"/>
              </a:lnSpc>
              <a:spcBef>
                <a:spcPts val="320"/>
              </a:spcBef>
              <a:spcAft>
                <a:spcPts val="0"/>
              </a:spcAft>
              <a:buClr>
                <a:schemeClr val="dk1"/>
              </a:buClr>
              <a:buSzPts val="1600"/>
              <a:buNone/>
            </a:pPr>
            <a:r>
              <a:rPr b="1" i="0" lang="en-US" sz="1600" u="none">
                <a:solidFill>
                  <a:schemeClr val="dk1"/>
                </a:solidFill>
                <a:latin typeface="Courier New"/>
                <a:ea typeface="Courier New"/>
                <a:cs typeface="Courier New"/>
                <a:sym typeface="Courier New"/>
              </a:rPr>
              <a:t>#pragma omp parallel </a:t>
            </a:r>
            <a:endParaRPr/>
          </a:p>
          <a:p>
            <a:pPr indent="-342900" lvl="0" marL="342900" rtl="0" algn="l">
              <a:lnSpc>
                <a:spcPct val="100000"/>
              </a:lnSpc>
              <a:spcBef>
                <a:spcPts val="320"/>
              </a:spcBef>
              <a:spcAft>
                <a:spcPts val="0"/>
              </a:spcAft>
              <a:buClr>
                <a:schemeClr val="dk1"/>
              </a:buClr>
              <a:buSzPts val="1600"/>
              <a:buNone/>
            </a:pPr>
            <a:r>
              <a:rPr b="0" i="0" lang="en-US" sz="1600" u="none">
                <a:solidFill>
                  <a:schemeClr val="dk1"/>
                </a:solidFill>
                <a:latin typeface="Times New Roman"/>
                <a:ea typeface="Times New Roman"/>
                <a:cs typeface="Times New Roman"/>
                <a:sym typeface="Times New Roman"/>
              </a:rPr>
              <a:t>Create as many threads as there are cores</a:t>
            </a:r>
            <a:endParaRPr/>
          </a:p>
          <a:p>
            <a:pPr indent="-342900" lvl="0" marL="342900" rtl="0" algn="l">
              <a:lnSpc>
                <a:spcPct val="100000"/>
              </a:lnSpc>
              <a:spcBef>
                <a:spcPts val="320"/>
              </a:spcBef>
              <a:spcAft>
                <a:spcPts val="0"/>
              </a:spcAft>
              <a:buClr>
                <a:schemeClr val="dk1"/>
              </a:buClr>
              <a:buSzPts val="1600"/>
              <a:buNone/>
            </a:pPr>
            <a:r>
              <a:rPr b="1" i="0" lang="en-US" sz="1600" u="none">
                <a:solidFill>
                  <a:schemeClr val="dk1"/>
                </a:solidFill>
                <a:latin typeface="Courier New"/>
                <a:ea typeface="Courier New"/>
                <a:cs typeface="Courier New"/>
                <a:sym typeface="Courier New"/>
              </a:rPr>
              <a:t>#pragma omp parallel for for(i=0;i&lt;N;i++) { </a:t>
            </a:r>
            <a:endParaRPr/>
          </a:p>
          <a:p>
            <a:pPr indent="-342900" lvl="0" marL="342900" rtl="0" algn="l">
              <a:lnSpc>
                <a:spcPct val="100000"/>
              </a:lnSpc>
              <a:spcBef>
                <a:spcPts val="320"/>
              </a:spcBef>
              <a:spcAft>
                <a:spcPts val="0"/>
              </a:spcAft>
              <a:buClr>
                <a:schemeClr val="dk1"/>
              </a:buClr>
              <a:buSzPts val="1600"/>
              <a:buNone/>
            </a:pPr>
            <a:r>
              <a:rPr b="1" i="0" lang="en-US" sz="1600" u="none">
                <a:solidFill>
                  <a:schemeClr val="dk1"/>
                </a:solidFill>
                <a:latin typeface="Courier New"/>
                <a:ea typeface="Courier New"/>
                <a:cs typeface="Courier New"/>
                <a:sym typeface="Courier New"/>
              </a:rPr>
              <a:t>    c[i] = a[i] + b[i]; </a:t>
            </a:r>
            <a:endParaRPr/>
          </a:p>
          <a:p>
            <a:pPr indent="-342900" lvl="0" marL="342900" rtl="0" algn="l">
              <a:lnSpc>
                <a:spcPct val="100000"/>
              </a:lnSpc>
              <a:spcBef>
                <a:spcPts val="320"/>
              </a:spcBef>
              <a:spcAft>
                <a:spcPts val="0"/>
              </a:spcAft>
              <a:buClr>
                <a:schemeClr val="dk1"/>
              </a:buClr>
              <a:buSzPts val="1600"/>
              <a:buNone/>
            </a:pPr>
            <a:r>
              <a:rPr b="1" i="0" lang="en-US" sz="1600" u="none">
                <a:solidFill>
                  <a:schemeClr val="dk1"/>
                </a:solidFill>
                <a:latin typeface="Courier New"/>
                <a:ea typeface="Courier New"/>
                <a:cs typeface="Courier New"/>
                <a:sym typeface="Courier New"/>
              </a:rPr>
              <a:t>} </a:t>
            </a:r>
            <a:endParaRPr/>
          </a:p>
          <a:p>
            <a:pPr indent="-342900" lvl="0" marL="342900" rtl="0" algn="l">
              <a:lnSpc>
                <a:spcPct val="100000"/>
              </a:lnSpc>
              <a:spcBef>
                <a:spcPts val="320"/>
              </a:spcBef>
              <a:spcAft>
                <a:spcPts val="0"/>
              </a:spcAft>
              <a:buClr>
                <a:schemeClr val="dk1"/>
              </a:buClr>
              <a:buSzPts val="1600"/>
              <a:buNone/>
            </a:pPr>
            <a:r>
              <a:rPr b="0" i="0" lang="en-US" sz="1600" u="none">
                <a:solidFill>
                  <a:schemeClr val="dk1"/>
                </a:solidFill>
                <a:latin typeface="Times New Roman"/>
                <a:ea typeface="Times New Roman"/>
                <a:cs typeface="Times New Roman"/>
                <a:sym typeface="Times New Roman"/>
              </a:rPr>
              <a:t>Run for loop in parallel</a:t>
            </a:r>
            <a:endParaRPr/>
          </a:p>
          <a:p>
            <a:pPr indent="-241300" lvl="0" marL="342900" rtl="0" algn="l">
              <a:spcBef>
                <a:spcPts val="320"/>
              </a:spcBef>
              <a:spcAft>
                <a:spcPts val="0"/>
              </a:spcAft>
              <a:buClr>
                <a:schemeClr val="dk1"/>
              </a:buClr>
              <a:buSzPts val="1600"/>
              <a:buNone/>
            </a:pPr>
            <a:r>
              <a:t/>
            </a:r>
            <a:endParaRPr b="0" i="0" sz="1600" u="none">
              <a:solidFill>
                <a:schemeClr val="dk1"/>
              </a:solidFill>
              <a:latin typeface="Times New Roman"/>
              <a:ea typeface="Times New Roman"/>
              <a:cs typeface="Times New Roman"/>
              <a:sym typeface="Times New Roman"/>
            </a:endParaRPr>
          </a:p>
        </p:txBody>
      </p:sp>
      <p:pic>
        <p:nvPicPr>
          <p:cNvPr id="949" name="Google Shape;949;p105"/>
          <p:cNvPicPr preferRelativeResize="0"/>
          <p:nvPr/>
        </p:nvPicPr>
        <p:blipFill rotWithShape="1">
          <a:blip r:embed="rId3">
            <a:alphaModFix/>
          </a:blip>
          <a:srcRect b="0" l="0" r="0" t="0"/>
          <a:stretch/>
        </p:blipFill>
        <p:spPr>
          <a:xfrm>
            <a:off x="4508500" y="1473200"/>
            <a:ext cx="4483100" cy="3990975"/>
          </a:xfrm>
          <a:prstGeom prst="rect">
            <a:avLst/>
          </a:prstGeom>
          <a:noFill/>
          <a:ln>
            <a:noFill/>
          </a:ln>
        </p:spPr>
      </p:pic>
      <p:sp>
        <p:nvSpPr>
          <p:cNvPr id="950" name="Google Shape;950;p105"/>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951" name="Google Shape;951;p10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952" name="Google Shape;952;p105"/>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p106"/>
          <p:cNvSpPr txBox="1"/>
          <p:nvPr>
            <p:ph type="title"/>
          </p:nvPr>
        </p:nvSpPr>
        <p:spPr>
          <a:xfrm>
            <a:off x="457200" y="138112"/>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Grand Central Dispatch</a:t>
            </a:r>
            <a:endParaRPr/>
          </a:p>
        </p:txBody>
      </p:sp>
      <p:sp>
        <p:nvSpPr>
          <p:cNvPr id="959" name="Google Shape;959;p106"/>
          <p:cNvSpPr txBox="1"/>
          <p:nvPr>
            <p:ph idx="1" type="body"/>
          </p:nvPr>
        </p:nvSpPr>
        <p:spPr>
          <a:xfrm>
            <a:off x="928687" y="1187450"/>
            <a:ext cx="7224712" cy="44783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Apple technology for Mac OS X and iOS operating systems</a:t>
            </a:r>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Extensions to C, C++ languages, API, and run-time library</a:t>
            </a:r>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Allows identification of parallel sections</a:t>
            </a:r>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Manages most of the details of threading</a:t>
            </a:r>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Block is in “^{ }” -   </a:t>
            </a:r>
            <a:r>
              <a:rPr b="1" i="0" lang="en-US" sz="2000" u="none">
                <a:solidFill>
                  <a:schemeClr val="dk1"/>
                </a:solidFill>
                <a:latin typeface="Courier New"/>
                <a:ea typeface="Courier New"/>
                <a:cs typeface="Courier New"/>
                <a:sym typeface="Courier New"/>
              </a:rPr>
              <a:t>ˆ{ printf("I am a block"); } </a:t>
            </a:r>
            <a:endParaRPr/>
          </a:p>
          <a:p>
            <a:pPr indent="-342900" lvl="0" marL="3429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Blocks placed in dispatch queue</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Times New Roman"/>
                <a:ea typeface="Times New Roman"/>
                <a:cs typeface="Times New Roman"/>
                <a:sym typeface="Times New Roman"/>
              </a:rPr>
              <a:t>Assigned to available thread in thread pool when removed from queue</a:t>
            </a:r>
            <a:endParaRPr/>
          </a:p>
        </p:txBody>
      </p:sp>
      <p:sp>
        <p:nvSpPr>
          <p:cNvPr id="960" name="Google Shape;960;p106"/>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961" name="Google Shape;961;p10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962" name="Google Shape;962;p10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107"/>
          <p:cNvSpPr txBox="1"/>
          <p:nvPr>
            <p:ph type="title"/>
          </p:nvPr>
        </p:nvSpPr>
        <p:spPr>
          <a:xfrm>
            <a:off x="457200" y="176212"/>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Grand Central Dispatch</a:t>
            </a:r>
            <a:endParaRPr/>
          </a:p>
        </p:txBody>
      </p:sp>
      <p:sp>
        <p:nvSpPr>
          <p:cNvPr id="969" name="Google Shape;969;p107"/>
          <p:cNvSpPr txBox="1"/>
          <p:nvPr>
            <p:ph idx="1" type="body"/>
          </p:nvPr>
        </p:nvSpPr>
        <p:spPr>
          <a:xfrm>
            <a:off x="928687" y="1203325"/>
            <a:ext cx="7250112" cy="44783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Two types of dispatch queues:</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serial – blocks removed in FIFO order, queue is per process, called </a:t>
            </a:r>
            <a:r>
              <a:rPr b="1" i="0" lang="en-US" sz="2400" u="none">
                <a:solidFill>
                  <a:srgbClr val="3366FF"/>
                </a:solidFill>
                <a:latin typeface="Times New Roman"/>
                <a:ea typeface="Times New Roman"/>
                <a:cs typeface="Times New Roman"/>
                <a:sym typeface="Times New Roman"/>
              </a:rPr>
              <a:t>main queue</a:t>
            </a:r>
            <a:endParaRPr/>
          </a:p>
          <a:p>
            <a:pPr indent="-228600" lvl="2" marL="11430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Programmers can create additional serial queues within program</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concurrent – removed in FIFO order but several may be removed at a time</a:t>
            </a:r>
            <a:endParaRPr/>
          </a:p>
          <a:p>
            <a:pPr indent="-228600" lvl="2" marL="11430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Three system wide queues with priorities low, default, high</a:t>
            </a:r>
            <a:endParaRPr/>
          </a:p>
          <a:p>
            <a:pPr indent="-76200" lvl="2" marL="114300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None/>
            </a:pPr>
            <a:r>
              <a:t/>
            </a:r>
            <a:endParaRPr b="0" i="0" sz="2400" u="none">
              <a:solidFill>
                <a:schemeClr val="dk1"/>
              </a:solidFill>
              <a:latin typeface="Times New Roman"/>
              <a:ea typeface="Times New Roman"/>
              <a:cs typeface="Times New Roman"/>
              <a:sym typeface="Times New Roman"/>
            </a:endParaRPr>
          </a:p>
        </p:txBody>
      </p:sp>
      <p:pic>
        <p:nvPicPr>
          <p:cNvPr id="970" name="Google Shape;970;p107"/>
          <p:cNvPicPr preferRelativeResize="0"/>
          <p:nvPr/>
        </p:nvPicPr>
        <p:blipFill rotWithShape="1">
          <a:blip r:embed="rId3">
            <a:alphaModFix/>
          </a:blip>
          <a:srcRect b="0" l="0" r="0" t="0"/>
          <a:stretch/>
        </p:blipFill>
        <p:spPr>
          <a:xfrm>
            <a:off x="2051050" y="4073525"/>
            <a:ext cx="5511800" cy="1031875"/>
          </a:xfrm>
          <a:prstGeom prst="rect">
            <a:avLst/>
          </a:prstGeom>
          <a:noFill/>
          <a:ln>
            <a:noFill/>
          </a:ln>
        </p:spPr>
      </p:pic>
      <p:sp>
        <p:nvSpPr>
          <p:cNvPr id="971" name="Google Shape;971;p107"/>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972" name="Google Shape;972;p10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973" name="Google Shape;973;p10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108"/>
          <p:cNvSpPr txBox="1"/>
          <p:nvPr>
            <p:ph type="title"/>
          </p:nvPr>
        </p:nvSpPr>
        <p:spPr>
          <a:xfrm>
            <a:off x="457200" y="150812"/>
            <a:ext cx="82296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Threading Issues</a:t>
            </a:r>
            <a:endParaRPr/>
          </a:p>
        </p:txBody>
      </p:sp>
      <p:sp>
        <p:nvSpPr>
          <p:cNvPr id="980" name="Google Shape;980;p108"/>
          <p:cNvSpPr txBox="1"/>
          <p:nvPr>
            <p:ph idx="1" type="body"/>
          </p:nvPr>
        </p:nvSpPr>
        <p:spPr>
          <a:xfrm>
            <a:off x="928687" y="1143000"/>
            <a:ext cx="7351712" cy="44831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Semantics of </a:t>
            </a:r>
            <a:r>
              <a:rPr b="1" i="0" lang="en-US" sz="2400" u="none">
                <a:solidFill>
                  <a:schemeClr val="dk1"/>
                </a:solidFill>
                <a:latin typeface="Times New Roman"/>
                <a:ea typeface="Times New Roman"/>
                <a:cs typeface="Times New Roman"/>
                <a:sym typeface="Times New Roman"/>
              </a:rPr>
              <a:t>fork()</a:t>
            </a:r>
            <a:r>
              <a:rPr b="0" i="0" lang="en-US" sz="2400" u="none">
                <a:solidFill>
                  <a:schemeClr val="dk1"/>
                </a:solidFill>
                <a:latin typeface="Times New Roman"/>
                <a:ea typeface="Times New Roman"/>
                <a:cs typeface="Times New Roman"/>
                <a:sym typeface="Times New Roman"/>
              </a:rPr>
              <a:t> and </a:t>
            </a:r>
            <a:r>
              <a:rPr b="1" i="0" lang="en-US" sz="2400" u="none">
                <a:solidFill>
                  <a:schemeClr val="dk1"/>
                </a:solidFill>
                <a:latin typeface="Times New Roman"/>
                <a:ea typeface="Times New Roman"/>
                <a:cs typeface="Times New Roman"/>
                <a:sym typeface="Times New Roman"/>
              </a:rPr>
              <a:t>exec()</a:t>
            </a:r>
            <a:r>
              <a:rPr b="0" i="0" lang="en-US" sz="2400" u="none">
                <a:solidFill>
                  <a:schemeClr val="dk1"/>
                </a:solidFill>
                <a:latin typeface="Times New Roman"/>
                <a:ea typeface="Times New Roman"/>
                <a:cs typeface="Times New Roman"/>
                <a:sym typeface="Times New Roman"/>
              </a:rPr>
              <a:t> system calls</a:t>
            </a:r>
            <a:endParaRPr b="0" i="0" sz="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Signal handling</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Synchronous and asynchronous</a:t>
            </a:r>
            <a:endParaRPr b="0" i="0" sz="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Thread cancellation of target thread</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Asynchronous or deferred</a:t>
            </a:r>
            <a:endParaRPr b="0" i="0" sz="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Thread-local storage</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Scheduler Activations</a:t>
            </a:r>
            <a:endParaRPr/>
          </a:p>
          <a:p>
            <a:pPr indent="-292100" lvl="0" marL="342900" rtl="0" algn="l">
              <a:lnSpc>
                <a:spcPct val="100000"/>
              </a:lnSpc>
              <a:spcBef>
                <a:spcPts val="160"/>
              </a:spcBef>
              <a:spcAft>
                <a:spcPts val="0"/>
              </a:spcAft>
              <a:buClr>
                <a:schemeClr val="dk1"/>
              </a:buClr>
              <a:buSzPts val="800"/>
              <a:buFont typeface="Arial"/>
              <a:buNone/>
            </a:pPr>
            <a:r>
              <a:t/>
            </a:r>
            <a:endParaRPr b="0" i="0" sz="800" u="none">
              <a:solidFill>
                <a:schemeClr val="dk1"/>
              </a:solidFill>
              <a:latin typeface="Times New Roman"/>
              <a:ea typeface="Times New Roman"/>
              <a:cs typeface="Times New Roman"/>
              <a:sym typeface="Times New Roman"/>
            </a:endParaRPr>
          </a:p>
          <a:p>
            <a:pPr indent="-292100" lvl="0" marL="342900" rtl="0" algn="l">
              <a:spcBef>
                <a:spcPts val="160"/>
              </a:spcBef>
              <a:spcAft>
                <a:spcPts val="0"/>
              </a:spcAft>
              <a:buClr>
                <a:schemeClr val="dk1"/>
              </a:buClr>
              <a:buSzPts val="800"/>
              <a:buNone/>
            </a:pPr>
            <a:r>
              <a:t/>
            </a:r>
            <a:endParaRPr b="0" i="0" sz="800" u="none">
              <a:solidFill>
                <a:schemeClr val="dk1"/>
              </a:solidFill>
              <a:latin typeface="Times New Roman"/>
              <a:ea typeface="Times New Roman"/>
              <a:cs typeface="Times New Roman"/>
              <a:sym typeface="Times New Roman"/>
            </a:endParaRPr>
          </a:p>
        </p:txBody>
      </p:sp>
      <p:sp>
        <p:nvSpPr>
          <p:cNvPr id="981" name="Google Shape;981;p108"/>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982" name="Google Shape;982;p10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983" name="Google Shape;983;p10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109"/>
          <p:cNvSpPr txBox="1"/>
          <p:nvPr>
            <p:ph type="title"/>
          </p:nvPr>
        </p:nvSpPr>
        <p:spPr>
          <a:xfrm>
            <a:off x="1117600" y="176212"/>
            <a:ext cx="75692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Semantics of fork() and exec()</a:t>
            </a:r>
            <a:endParaRPr/>
          </a:p>
        </p:txBody>
      </p:sp>
      <p:sp>
        <p:nvSpPr>
          <p:cNvPr id="990" name="Google Shape;990;p109"/>
          <p:cNvSpPr txBox="1"/>
          <p:nvPr>
            <p:ph idx="1" type="body"/>
          </p:nvPr>
        </p:nvSpPr>
        <p:spPr>
          <a:xfrm>
            <a:off x="806450" y="1233487"/>
            <a:ext cx="659765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Does </a:t>
            </a:r>
            <a:r>
              <a:rPr b="1" i="0" lang="en-US" sz="2400" u="none">
                <a:solidFill>
                  <a:schemeClr val="dk1"/>
                </a:solidFill>
                <a:latin typeface="Courier New"/>
                <a:ea typeface="Courier New"/>
                <a:cs typeface="Courier New"/>
                <a:sym typeface="Courier New"/>
              </a:rPr>
              <a:t>fork()</a:t>
            </a:r>
            <a:r>
              <a:rPr b="0" i="0" lang="en-US" sz="2400" u="none">
                <a:solidFill>
                  <a:schemeClr val="dk1"/>
                </a:solidFill>
                <a:latin typeface="Times New Roman"/>
                <a:ea typeface="Times New Roman"/>
                <a:cs typeface="Times New Roman"/>
                <a:sym typeface="Times New Roman"/>
              </a:rPr>
              <a:t>duplicate only the calling thread or all threads?</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Some UNIXes have two versions of fork</a:t>
            </a:r>
            <a:endParaRPr/>
          </a:p>
          <a:p>
            <a:pPr indent="-342900" lvl="0" marL="342900" rtl="0" algn="l">
              <a:lnSpc>
                <a:spcPct val="100000"/>
              </a:lnSpc>
              <a:spcBef>
                <a:spcPts val="480"/>
              </a:spcBef>
              <a:spcAft>
                <a:spcPts val="0"/>
              </a:spcAft>
              <a:buClr>
                <a:schemeClr val="dk1"/>
              </a:buClr>
              <a:buSzPts val="2400"/>
              <a:buFont typeface="Arial"/>
              <a:buChar char="•"/>
            </a:pPr>
            <a:r>
              <a:rPr b="1" i="0" lang="en-US" sz="2400" u="none">
                <a:solidFill>
                  <a:schemeClr val="dk1"/>
                </a:solidFill>
                <a:latin typeface="Courier New"/>
                <a:ea typeface="Courier New"/>
                <a:cs typeface="Courier New"/>
                <a:sym typeface="Courier New"/>
              </a:rPr>
              <a:t>exec() </a:t>
            </a:r>
            <a:r>
              <a:rPr b="0" i="0" lang="en-US" sz="2400" u="none">
                <a:solidFill>
                  <a:schemeClr val="dk1"/>
                </a:solidFill>
                <a:latin typeface="Times New Roman"/>
                <a:ea typeface="Times New Roman"/>
                <a:cs typeface="Times New Roman"/>
                <a:sym typeface="Times New Roman"/>
              </a:rPr>
              <a:t>usually works as normal – replace the running process including all threads</a:t>
            </a:r>
            <a:endParaRPr/>
          </a:p>
          <a:p>
            <a:pPr indent="-190500" lvl="0" marL="342900" rtl="0" algn="l">
              <a:spcBef>
                <a:spcPts val="480"/>
              </a:spcBef>
              <a:spcAft>
                <a:spcPts val="0"/>
              </a:spcAft>
              <a:buClr>
                <a:schemeClr val="dk1"/>
              </a:buClr>
              <a:buSzPts val="2400"/>
              <a:buNone/>
            </a:pPr>
            <a:r>
              <a:t/>
            </a:r>
            <a:endParaRPr b="0" i="0" sz="2400" u="none">
              <a:solidFill>
                <a:schemeClr val="dk1"/>
              </a:solidFill>
              <a:latin typeface="Times New Roman"/>
              <a:ea typeface="Times New Roman"/>
              <a:cs typeface="Times New Roman"/>
              <a:sym typeface="Times New Roman"/>
            </a:endParaRPr>
          </a:p>
        </p:txBody>
      </p:sp>
      <p:sp>
        <p:nvSpPr>
          <p:cNvPr id="991" name="Google Shape;991;p109"/>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992" name="Google Shape;992;p10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993" name="Google Shape;993;p109"/>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110"/>
          <p:cNvSpPr txBox="1"/>
          <p:nvPr>
            <p:ph type="title"/>
          </p:nvPr>
        </p:nvSpPr>
        <p:spPr>
          <a:xfrm>
            <a:off x="1168400" y="188912"/>
            <a:ext cx="75184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Signal Handling</a:t>
            </a:r>
            <a:endParaRPr/>
          </a:p>
        </p:txBody>
      </p:sp>
      <p:sp>
        <p:nvSpPr>
          <p:cNvPr id="1000" name="Google Shape;1000;p110"/>
          <p:cNvSpPr txBox="1"/>
          <p:nvPr>
            <p:ph idx="1" type="body"/>
          </p:nvPr>
        </p:nvSpPr>
        <p:spPr>
          <a:xfrm>
            <a:off x="827087" y="1146175"/>
            <a:ext cx="6704012" cy="5156200"/>
          </a:xfrm>
          <a:prstGeom prst="rect">
            <a:avLst/>
          </a:prstGeom>
          <a:noFill/>
          <a:ln>
            <a:noFill/>
          </a:ln>
        </p:spPr>
        <p:txBody>
          <a:bodyPr anchorCtr="0" anchor="t" bIns="45700" lIns="91425" spcFirstLastPara="1" rIns="91425" wrap="square" tIns="45700">
            <a:noAutofit/>
          </a:bodyPr>
          <a:lstStyle/>
          <a:p>
            <a:pPr indent="-379412" lvl="0" marL="379412" rtl="0" algn="l">
              <a:lnSpc>
                <a:spcPct val="100000"/>
              </a:lnSpc>
              <a:spcBef>
                <a:spcPts val="0"/>
              </a:spcBef>
              <a:spcAft>
                <a:spcPts val="0"/>
              </a:spcAft>
              <a:buClr>
                <a:srgbClr val="3366FF"/>
              </a:buClr>
              <a:buSzPts val="2400"/>
              <a:buFont typeface="Arial"/>
              <a:buChar char="●"/>
            </a:pPr>
            <a:r>
              <a:rPr b="1" i="0" lang="en-US" sz="2400" u="none">
                <a:solidFill>
                  <a:srgbClr val="3366FF"/>
                </a:solidFill>
                <a:latin typeface="Times New Roman"/>
                <a:ea typeface="Times New Roman"/>
                <a:cs typeface="Times New Roman"/>
                <a:sym typeface="Times New Roman"/>
              </a:rPr>
              <a:t>Signals </a:t>
            </a:r>
            <a:r>
              <a:rPr b="0" i="0" lang="en-US" sz="2400" u="none">
                <a:solidFill>
                  <a:schemeClr val="dk1"/>
                </a:solidFill>
                <a:latin typeface="Times New Roman"/>
                <a:ea typeface="Times New Roman"/>
                <a:cs typeface="Times New Roman"/>
                <a:sym typeface="Times New Roman"/>
              </a:rPr>
              <a:t>are used in UNIX systems to notify a process that a particular event has occurred.</a:t>
            </a:r>
            <a:endParaRPr/>
          </a:p>
          <a:p>
            <a:pPr indent="-379412" lvl="0" marL="379412"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A </a:t>
            </a:r>
            <a:r>
              <a:rPr b="1" i="0" lang="en-US" sz="2400" u="none">
                <a:solidFill>
                  <a:srgbClr val="3366FF"/>
                </a:solidFill>
                <a:latin typeface="Times New Roman"/>
                <a:ea typeface="Times New Roman"/>
                <a:cs typeface="Times New Roman"/>
                <a:sym typeface="Times New Roman"/>
              </a:rPr>
              <a:t>signal handler</a:t>
            </a:r>
            <a:r>
              <a:rPr b="0" i="0" lang="en-US" sz="2400" u="none">
                <a:solidFill>
                  <a:srgbClr val="3366FF"/>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is used to process signals</a:t>
            </a:r>
            <a:endParaRPr/>
          </a:p>
          <a:p>
            <a:pPr indent="-341312" lvl="1" marL="798512" rtl="0" algn="l">
              <a:lnSpc>
                <a:spcPct val="100000"/>
              </a:lnSpc>
              <a:spcBef>
                <a:spcPts val="480"/>
              </a:spcBef>
              <a:spcAft>
                <a:spcPts val="0"/>
              </a:spcAft>
              <a:buClr>
                <a:schemeClr val="dk1"/>
              </a:buClr>
              <a:buSzPts val="2400"/>
              <a:buFont typeface="Arimo"/>
              <a:buAutoNum type="arabicPeriod"/>
            </a:pPr>
            <a:r>
              <a:rPr b="0" i="0" lang="en-US" sz="2400" u="none">
                <a:solidFill>
                  <a:schemeClr val="dk1"/>
                </a:solidFill>
                <a:latin typeface="Times New Roman"/>
                <a:ea typeface="Times New Roman"/>
                <a:cs typeface="Times New Roman"/>
                <a:sym typeface="Times New Roman"/>
              </a:rPr>
              <a:t>Signal is generated by particular event</a:t>
            </a:r>
            <a:endParaRPr/>
          </a:p>
          <a:p>
            <a:pPr indent="-341312" lvl="1" marL="798512" rtl="0" algn="l">
              <a:lnSpc>
                <a:spcPct val="100000"/>
              </a:lnSpc>
              <a:spcBef>
                <a:spcPts val="480"/>
              </a:spcBef>
              <a:spcAft>
                <a:spcPts val="0"/>
              </a:spcAft>
              <a:buClr>
                <a:schemeClr val="dk1"/>
              </a:buClr>
              <a:buSzPts val="2400"/>
              <a:buFont typeface="Arimo"/>
              <a:buAutoNum type="arabicPeriod"/>
            </a:pPr>
            <a:r>
              <a:rPr b="0" i="0" lang="en-US" sz="2400" u="none">
                <a:solidFill>
                  <a:schemeClr val="dk1"/>
                </a:solidFill>
                <a:latin typeface="Times New Roman"/>
                <a:ea typeface="Times New Roman"/>
                <a:cs typeface="Times New Roman"/>
                <a:sym typeface="Times New Roman"/>
              </a:rPr>
              <a:t>Signal is delivered to a process</a:t>
            </a:r>
            <a:endParaRPr/>
          </a:p>
          <a:p>
            <a:pPr indent="-341312" lvl="1" marL="798512" rtl="0" algn="l">
              <a:lnSpc>
                <a:spcPct val="100000"/>
              </a:lnSpc>
              <a:spcBef>
                <a:spcPts val="480"/>
              </a:spcBef>
              <a:spcAft>
                <a:spcPts val="0"/>
              </a:spcAft>
              <a:buClr>
                <a:schemeClr val="dk1"/>
              </a:buClr>
              <a:buSzPts val="2400"/>
              <a:buFont typeface="Arimo"/>
              <a:buAutoNum type="arabicPeriod"/>
            </a:pPr>
            <a:r>
              <a:rPr b="0" i="0" lang="en-US" sz="2400" u="none">
                <a:solidFill>
                  <a:schemeClr val="dk1"/>
                </a:solidFill>
                <a:latin typeface="Times New Roman"/>
                <a:ea typeface="Times New Roman"/>
                <a:cs typeface="Times New Roman"/>
                <a:sym typeface="Times New Roman"/>
              </a:rPr>
              <a:t>Signal is handled by one of two signal handlers:</a:t>
            </a:r>
            <a:endParaRPr/>
          </a:p>
          <a:p>
            <a:pPr indent="-341312" lvl="2" marL="1141412" rtl="0" algn="l">
              <a:lnSpc>
                <a:spcPct val="100000"/>
              </a:lnSpc>
              <a:spcBef>
                <a:spcPts val="480"/>
              </a:spcBef>
              <a:spcAft>
                <a:spcPts val="0"/>
              </a:spcAft>
              <a:buClr>
                <a:schemeClr val="dk1"/>
              </a:buClr>
              <a:buSzPts val="2400"/>
              <a:buFont typeface="Arimo"/>
              <a:buAutoNum type="arabicPeriod"/>
            </a:pPr>
            <a:r>
              <a:rPr b="0" i="0" lang="en-US" sz="2400" u="none">
                <a:solidFill>
                  <a:schemeClr val="dk1"/>
                </a:solidFill>
                <a:latin typeface="Times New Roman"/>
                <a:ea typeface="Times New Roman"/>
                <a:cs typeface="Times New Roman"/>
                <a:sym typeface="Times New Roman"/>
              </a:rPr>
              <a:t>default</a:t>
            </a:r>
            <a:endParaRPr/>
          </a:p>
          <a:p>
            <a:pPr indent="-341312" lvl="2" marL="1141412" rtl="0" algn="l">
              <a:lnSpc>
                <a:spcPct val="100000"/>
              </a:lnSpc>
              <a:spcBef>
                <a:spcPts val="480"/>
              </a:spcBef>
              <a:spcAft>
                <a:spcPts val="0"/>
              </a:spcAft>
              <a:buClr>
                <a:schemeClr val="dk1"/>
              </a:buClr>
              <a:buSzPts val="2400"/>
              <a:buFont typeface="Arimo"/>
              <a:buAutoNum type="arabicPeriod"/>
            </a:pPr>
            <a:r>
              <a:rPr b="0" i="0" lang="en-US" sz="2400" u="none">
                <a:solidFill>
                  <a:schemeClr val="dk1"/>
                </a:solidFill>
                <a:latin typeface="Times New Roman"/>
                <a:ea typeface="Times New Roman"/>
                <a:cs typeface="Times New Roman"/>
                <a:sym typeface="Times New Roman"/>
              </a:rPr>
              <a:t>user-defined</a:t>
            </a:r>
            <a:endParaRPr b="0" i="0" sz="2400" u="none">
              <a:solidFill>
                <a:schemeClr val="dk1"/>
              </a:solidFill>
              <a:latin typeface="Times New Roman"/>
              <a:ea typeface="Times New Roman"/>
              <a:cs typeface="Times New Roman"/>
              <a:sym typeface="Times New Roman"/>
            </a:endParaRPr>
          </a:p>
          <a:p>
            <a:pPr indent="-379412" lvl="0" marL="379412"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Every signal has </a:t>
            </a:r>
            <a:r>
              <a:rPr b="1" i="0" lang="en-US" sz="2400" u="none">
                <a:solidFill>
                  <a:srgbClr val="3366FF"/>
                </a:solidFill>
                <a:latin typeface="Times New Roman"/>
                <a:ea typeface="Times New Roman"/>
                <a:cs typeface="Times New Roman"/>
                <a:sym typeface="Times New Roman"/>
              </a:rPr>
              <a:t>default handler </a:t>
            </a:r>
            <a:r>
              <a:rPr b="0" i="0" lang="en-US" sz="2400" u="none">
                <a:solidFill>
                  <a:schemeClr val="dk1"/>
                </a:solidFill>
                <a:latin typeface="Times New Roman"/>
                <a:ea typeface="Times New Roman"/>
                <a:cs typeface="Times New Roman"/>
                <a:sym typeface="Times New Roman"/>
              </a:rPr>
              <a:t>that kernel runs when handling signal</a:t>
            </a:r>
            <a:endParaRPr/>
          </a:p>
          <a:p>
            <a:pPr indent="-341312" lvl="1" marL="798512" rtl="0" algn="l">
              <a:lnSpc>
                <a:spcPct val="100000"/>
              </a:lnSpc>
              <a:spcBef>
                <a:spcPts val="480"/>
              </a:spcBef>
              <a:spcAft>
                <a:spcPts val="0"/>
              </a:spcAft>
              <a:buClr>
                <a:srgbClr val="3366FF"/>
              </a:buClr>
              <a:buSzPts val="2400"/>
              <a:buFont typeface="Arial"/>
              <a:buChar char="●"/>
            </a:pPr>
            <a:r>
              <a:rPr b="1" i="0" lang="en-US" sz="2400" u="none">
                <a:solidFill>
                  <a:srgbClr val="3366FF"/>
                </a:solidFill>
                <a:latin typeface="Times New Roman"/>
                <a:ea typeface="Times New Roman"/>
                <a:cs typeface="Times New Roman"/>
                <a:sym typeface="Times New Roman"/>
              </a:rPr>
              <a:t>User-defined signal handler </a:t>
            </a:r>
            <a:r>
              <a:rPr b="0" i="0" lang="en-US" sz="2400" u="none">
                <a:solidFill>
                  <a:schemeClr val="dk1"/>
                </a:solidFill>
                <a:latin typeface="Times New Roman"/>
                <a:ea typeface="Times New Roman"/>
                <a:cs typeface="Times New Roman"/>
                <a:sym typeface="Times New Roman"/>
              </a:rPr>
              <a:t>can override default</a:t>
            </a:r>
            <a:endParaRPr/>
          </a:p>
          <a:p>
            <a:pPr indent="-341312" lvl="1" marL="798512"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For single-threaded, signal delivered to process</a:t>
            </a:r>
            <a:endParaRPr/>
          </a:p>
        </p:txBody>
      </p:sp>
      <p:sp>
        <p:nvSpPr>
          <p:cNvPr id="1001" name="Google Shape;1001;p110"/>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002" name="Google Shape;1002;p11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003" name="Google Shape;1003;p11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111"/>
          <p:cNvSpPr txBox="1"/>
          <p:nvPr>
            <p:ph type="title"/>
          </p:nvPr>
        </p:nvSpPr>
        <p:spPr>
          <a:xfrm>
            <a:off x="1168400" y="188912"/>
            <a:ext cx="7518400"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Signal Handling (Cont.)</a:t>
            </a:r>
            <a:endParaRPr/>
          </a:p>
        </p:txBody>
      </p:sp>
      <p:sp>
        <p:nvSpPr>
          <p:cNvPr id="1010" name="Google Shape;1010;p111"/>
          <p:cNvSpPr txBox="1"/>
          <p:nvPr>
            <p:ph idx="1" type="body"/>
          </p:nvPr>
        </p:nvSpPr>
        <p:spPr>
          <a:xfrm>
            <a:off x="827087" y="1146175"/>
            <a:ext cx="6742112" cy="5156200"/>
          </a:xfrm>
          <a:prstGeom prst="rect">
            <a:avLst/>
          </a:prstGeom>
          <a:noFill/>
          <a:ln>
            <a:noFill/>
          </a:ln>
        </p:spPr>
        <p:txBody>
          <a:bodyPr anchorCtr="0" anchor="t" bIns="45700" lIns="91425" spcFirstLastPara="1" rIns="91425" wrap="square" tIns="45700">
            <a:noAutofit/>
          </a:bodyPr>
          <a:lstStyle/>
          <a:p>
            <a:pPr indent="-379412" lvl="0" marL="379412"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Where should a signal be delivered for multi-threaded? </a:t>
            </a:r>
            <a:endParaRPr/>
          </a:p>
          <a:p>
            <a:pPr indent="-379412" lvl="1" marL="779462"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Deliver the signal to the thread to which the signal applies</a:t>
            </a:r>
            <a:endParaRPr/>
          </a:p>
          <a:p>
            <a:pPr indent="-379412" lvl="1" marL="779462"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Deliver the signal to every thread in the process</a:t>
            </a:r>
            <a:endParaRPr/>
          </a:p>
          <a:p>
            <a:pPr indent="-379412" lvl="1" marL="779462"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Deliver the signal to certain threads in the process</a:t>
            </a:r>
            <a:endParaRPr/>
          </a:p>
          <a:p>
            <a:pPr indent="-379412" lvl="1" marL="779462"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Assign a specific thread to receive all signals for the process</a:t>
            </a:r>
            <a:endParaRPr/>
          </a:p>
        </p:txBody>
      </p:sp>
      <p:sp>
        <p:nvSpPr>
          <p:cNvPr id="1011" name="Google Shape;1011;p111"/>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012" name="Google Shape;1012;p11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013" name="Google Shape;1013;p11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112"/>
          <p:cNvSpPr txBox="1"/>
          <p:nvPr>
            <p:ph type="title"/>
          </p:nvPr>
        </p:nvSpPr>
        <p:spPr>
          <a:xfrm>
            <a:off x="1081087" y="188912"/>
            <a:ext cx="7605712" cy="5762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Thread Cancellation</a:t>
            </a:r>
            <a:endParaRPr/>
          </a:p>
        </p:txBody>
      </p:sp>
      <p:sp>
        <p:nvSpPr>
          <p:cNvPr id="1020" name="Google Shape;1020;p112"/>
          <p:cNvSpPr txBox="1"/>
          <p:nvPr>
            <p:ph idx="1" type="body"/>
          </p:nvPr>
        </p:nvSpPr>
        <p:spPr>
          <a:xfrm>
            <a:off x="887412" y="1146175"/>
            <a:ext cx="7405687" cy="44307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Terminating a thread before it has finished</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Thread to be canceled is </a:t>
            </a:r>
            <a:r>
              <a:rPr b="1" i="0" lang="en-US" sz="2400" u="none">
                <a:solidFill>
                  <a:srgbClr val="3366FF"/>
                </a:solidFill>
                <a:latin typeface="Times New Roman"/>
                <a:ea typeface="Times New Roman"/>
                <a:cs typeface="Times New Roman"/>
                <a:sym typeface="Times New Roman"/>
              </a:rPr>
              <a:t>target thread</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Two general approaches:</a:t>
            </a:r>
            <a:endParaRPr/>
          </a:p>
          <a:p>
            <a:pPr indent="-285750" lvl="1" marL="742950" rtl="0" algn="l">
              <a:lnSpc>
                <a:spcPct val="100000"/>
              </a:lnSpc>
              <a:spcBef>
                <a:spcPts val="480"/>
              </a:spcBef>
              <a:spcAft>
                <a:spcPts val="0"/>
              </a:spcAft>
              <a:buClr>
                <a:schemeClr val="dk1"/>
              </a:buClr>
              <a:buSzPts val="2400"/>
              <a:buFont typeface="Arial"/>
              <a:buChar char="–"/>
            </a:pPr>
            <a:r>
              <a:rPr b="1" i="0" lang="en-US" sz="2400" u="none">
                <a:solidFill>
                  <a:schemeClr val="dk1"/>
                </a:solidFill>
                <a:latin typeface="Times New Roman"/>
                <a:ea typeface="Times New Roman"/>
                <a:cs typeface="Times New Roman"/>
                <a:sym typeface="Times New Roman"/>
              </a:rPr>
              <a:t>Asynchronous cancellation</a:t>
            </a:r>
            <a:r>
              <a:rPr b="0" i="0" lang="en-US" sz="2400" u="none">
                <a:solidFill>
                  <a:schemeClr val="dk1"/>
                </a:solidFill>
                <a:latin typeface="Times New Roman"/>
                <a:ea typeface="Times New Roman"/>
                <a:cs typeface="Times New Roman"/>
                <a:sym typeface="Times New Roman"/>
              </a:rPr>
              <a:t> terminates the target thread immediately</a:t>
            </a:r>
            <a:endParaRPr/>
          </a:p>
          <a:p>
            <a:pPr indent="-285750" lvl="1" marL="742950" rtl="0" algn="l">
              <a:lnSpc>
                <a:spcPct val="100000"/>
              </a:lnSpc>
              <a:spcBef>
                <a:spcPts val="480"/>
              </a:spcBef>
              <a:spcAft>
                <a:spcPts val="0"/>
              </a:spcAft>
              <a:buClr>
                <a:schemeClr val="dk1"/>
              </a:buClr>
              <a:buSzPts val="2400"/>
              <a:buFont typeface="Arial"/>
              <a:buChar char="–"/>
            </a:pPr>
            <a:r>
              <a:rPr b="1" i="0" lang="en-US" sz="2400" u="none">
                <a:solidFill>
                  <a:schemeClr val="dk1"/>
                </a:solidFill>
                <a:latin typeface="Times New Roman"/>
                <a:ea typeface="Times New Roman"/>
                <a:cs typeface="Times New Roman"/>
                <a:sym typeface="Times New Roman"/>
              </a:rPr>
              <a:t>Deferred cancellation</a:t>
            </a:r>
            <a:r>
              <a:rPr b="0" i="0" lang="en-US" sz="2400" u="none">
                <a:solidFill>
                  <a:schemeClr val="dk1"/>
                </a:solidFill>
                <a:latin typeface="Times New Roman"/>
                <a:ea typeface="Times New Roman"/>
                <a:cs typeface="Times New Roman"/>
                <a:sym typeface="Times New Roman"/>
              </a:rPr>
              <a:t> allows the target thread to periodically check if it should be cancelled</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Pthread code to create and cancel a thread:</a:t>
            </a:r>
            <a:endParaRPr/>
          </a:p>
          <a:p>
            <a:pPr indent="-342900" lvl="0" marL="342900" rtl="0" algn="l">
              <a:lnSpc>
                <a:spcPct val="100000"/>
              </a:lnSpc>
              <a:spcBef>
                <a:spcPts val="480"/>
              </a:spcBef>
              <a:spcAft>
                <a:spcPts val="0"/>
              </a:spcAft>
              <a:buClr>
                <a:schemeClr val="dk1"/>
              </a:buClr>
              <a:buSzPts val="2400"/>
              <a:buNone/>
            </a:pPr>
            <a:r>
              <a:t/>
            </a:r>
            <a:endParaRPr b="0" i="0" sz="2400" u="none">
              <a:solidFill>
                <a:schemeClr val="dk1"/>
              </a:solidFill>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None/>
            </a:pPr>
            <a:r>
              <a:t/>
            </a:r>
            <a:endParaRPr b="0" i="0" sz="2400" u="none">
              <a:solidFill>
                <a:schemeClr val="dk1"/>
              </a:solidFill>
              <a:latin typeface="Times New Roman"/>
              <a:ea typeface="Times New Roman"/>
              <a:cs typeface="Times New Roman"/>
              <a:sym typeface="Times New Roman"/>
            </a:endParaRPr>
          </a:p>
        </p:txBody>
      </p:sp>
      <p:pic>
        <p:nvPicPr>
          <p:cNvPr id="1021" name="Google Shape;1021;p112"/>
          <p:cNvPicPr preferRelativeResize="0"/>
          <p:nvPr/>
        </p:nvPicPr>
        <p:blipFill rotWithShape="1">
          <a:blip r:embed="rId3">
            <a:alphaModFix/>
          </a:blip>
          <a:srcRect b="0" l="0" r="0" t="0"/>
          <a:stretch/>
        </p:blipFill>
        <p:spPr>
          <a:xfrm>
            <a:off x="2368550" y="4017962"/>
            <a:ext cx="3878262" cy="2000250"/>
          </a:xfrm>
          <a:prstGeom prst="rect">
            <a:avLst/>
          </a:prstGeom>
          <a:noFill/>
          <a:ln>
            <a:noFill/>
          </a:ln>
        </p:spPr>
      </p:pic>
      <p:sp>
        <p:nvSpPr>
          <p:cNvPr id="1022" name="Google Shape;1022;p112"/>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Times New Roman"/>
              <a:buNone/>
            </a:pPr>
            <a:r>
              <a:rPr b="0" i="0" lang="en-US" sz="1200" u="none">
                <a:solidFill>
                  <a:srgbClr val="898989"/>
                </a:solidFill>
                <a:latin typeface="Times New Roman"/>
                <a:ea typeface="Times New Roman"/>
                <a:cs typeface="Times New Roman"/>
                <a:sym typeface="Times New Roman"/>
              </a:rPr>
              <a:t>*</a:t>
            </a:r>
            <a:endParaRPr/>
          </a:p>
        </p:txBody>
      </p:sp>
      <p:sp>
        <p:nvSpPr>
          <p:cNvPr id="1023" name="Google Shape;1023;p11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Sigmar One"/>
              <a:buNone/>
            </a:pPr>
            <a:fld id="{00000000-1234-1234-1234-123412341234}" type="slidenum">
              <a:rPr b="0" i="0" lang="en-US" sz="1200" u="none">
                <a:solidFill>
                  <a:srgbClr val="898989"/>
                </a:solidFill>
                <a:latin typeface="Sigmar One"/>
                <a:ea typeface="Sigmar One"/>
                <a:cs typeface="Sigmar One"/>
                <a:sym typeface="Sigmar One"/>
              </a:rPr>
              <a:t>‹#›</a:t>
            </a:fld>
            <a:endParaRPr/>
          </a:p>
        </p:txBody>
      </p:sp>
      <p:sp>
        <p:nvSpPr>
          <p:cNvPr id="1024" name="Google Shape;1024;p11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Kaushan Script"/>
              <a:buNone/>
            </a:pPr>
            <a:r>
              <a:rPr b="0" i="0" lang="en-US" sz="1200" u="none">
                <a:solidFill>
                  <a:srgbClr val="898989"/>
                </a:solidFill>
                <a:latin typeface="Kaushan Script"/>
                <a:ea typeface="Kaushan Script"/>
                <a:cs typeface="Kaushan Script"/>
                <a:sym typeface="Kaushan Script"/>
              </a:rPr>
              <a:t>21CSC202J Operating Systems UNIT 2</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