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83"/>
  </p:notesMasterIdLst>
  <p:sldIdLst>
    <p:sldId id="256" r:id="rId3"/>
    <p:sldId id="257"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Lst>
  <p:sldSz cx="9144000" cy="6858000" type="screen4x3"/>
  <p:notesSz cx="6858000" cy="9144000"/>
  <p:embeddedFontLst>
    <p:embeddedFont>
      <p:font typeface="Helvetica Neue" panose="020B0604020202020204" charset="0"/>
      <p:regular r:id="rId84"/>
      <p:bold r:id="rId85"/>
      <p:italic r:id="rId86"/>
      <p:boldItalic r:id="rId87"/>
    </p:embeddedFont>
    <p:embeddedFont>
      <p:font typeface="Cambria Math" panose="02040503050406030204" pitchFamily="18" charset="0"/>
      <p:regular r:id="rId88"/>
    </p:embeddedFont>
    <p:embeddedFont>
      <p:font typeface="Helvetica Neue Light" panose="020B0604020202020204" charset="0"/>
      <p:regular r:id="rId89"/>
      <p:bold r:id="rId90"/>
      <p:italic r:id="rId91"/>
      <p:boldItalic r:id="rId92"/>
    </p:embeddedFont>
    <p:embeddedFont>
      <p:font typeface="Noto Sans Symbols" panose="020B0604020202020204" charset="0"/>
      <p:regular r:id="rId93"/>
      <p:bold r:id="rId94"/>
    </p:embeddedFont>
    <p:embeddedFont>
      <p:font typeface="Calibri" panose="020F0502020204030204" pitchFamily="34" charset="0"/>
      <p:regular r:id="rId95"/>
      <p:bold r:id="rId96"/>
      <p:italic r:id="rId97"/>
      <p:boldItalic r:id="rId98"/>
    </p:embeddedFont>
    <p:embeddedFont>
      <p:font typeface="Constantia" panose="02030602050306030303" pitchFamily="18"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A222B7-265D-4C2B-8475-6FCD6AC9C2E4}">
  <a:tblStyle styleId="{96A222B7-265D-4C2B-8475-6FCD6AC9C2E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fntdata"/><Relationship Id="rId89"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9.fntdata"/><Relationship Id="rId5" Type="http://schemas.openxmlformats.org/officeDocument/2006/relationships/slide" Target="slides/slide3.xml"/><Relationship Id="rId90" Type="http://schemas.openxmlformats.org/officeDocument/2006/relationships/font" Target="fonts/font7.fntdata"/><Relationship Id="rId95" Type="http://schemas.openxmlformats.org/officeDocument/2006/relationships/font" Target="fonts/font12.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2.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font" Target="fonts/font16.fntdata"/><Relationship Id="rId10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4.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7.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0.fntdata"/><Relationship Id="rId98" Type="http://schemas.openxmlformats.org/officeDocument/2006/relationships/font" Target="fonts/font15.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3324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2221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62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51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40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64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706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26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3" name="Google Shape;723;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89274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813423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139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39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46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825" name="Google Shape;825;p76:notes"/>
          <p:cNvSpPr>
            <a:spLocks noGrp="1" noRot="1" noChangeAspect="1"/>
          </p:cNvSpPr>
          <p:nvPr>
            <p:ph type="sldImg" idx="2"/>
          </p:nvPr>
        </p:nvSpPr>
        <p:spPr>
          <a:xfrm>
            <a:off x="1146175" y="687388"/>
            <a:ext cx="4565650" cy="34258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826" name="Google Shape;826;p76:notes"/>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388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543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8" name="Google Shape;85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19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5" name="Google Shape;865;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576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15056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Helvetica Neue Light"/>
                <a:ea typeface="Helvetica Neue Light"/>
                <a:cs typeface="Helvetica Neue Light"/>
                <a:sym typeface="Helvetica Neue Light"/>
              </a:rPr>
              <a:t>25</a:t>
            </a:fld>
            <a:endParaRPr sz="1200">
              <a:solidFill>
                <a:srgbClr val="000000"/>
              </a:solidFill>
              <a:latin typeface="Helvetica Neue Light"/>
              <a:ea typeface="Helvetica Neue Light"/>
              <a:cs typeface="Helvetica Neue Light"/>
              <a:sym typeface="Helvetica Neue Light"/>
            </a:endParaRPr>
          </a:p>
        </p:txBody>
      </p:sp>
      <p:sp>
        <p:nvSpPr>
          <p:cNvPr id="881" name="Google Shape;881;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82" name="Google Shape;882;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393004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1" name="Google Shape;911;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681312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3" name="Google Shape;963;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47025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249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1" name="Google Shape;981;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69710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391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2" name="Google Shape;992;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269524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4" name="Google Shape;1004;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282094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2" name="Google Shape;1012;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049803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1" name="Google Shape;1021;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3656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0" name="Google Shape;1030;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90233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8" name="Google Shape;1038;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264763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6" name="Google Shape;1046;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204989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37</a:t>
            </a:fld>
            <a:endParaRPr sz="1200">
              <a:solidFill>
                <a:schemeClr val="dk1"/>
              </a:solidFill>
              <a:latin typeface="Times New Roman"/>
              <a:ea typeface="Times New Roman"/>
              <a:cs typeface="Times New Roman"/>
              <a:sym typeface="Times New Roman"/>
            </a:endParaRPr>
          </a:p>
        </p:txBody>
      </p:sp>
      <p:sp>
        <p:nvSpPr>
          <p:cNvPr id="1054" name="Google Shape;1054;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5" name="Google Shape;1055;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513639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38</a:t>
            </a:fld>
            <a:endParaRPr sz="1200">
              <a:solidFill>
                <a:schemeClr val="dk1"/>
              </a:solidFill>
              <a:latin typeface="Times New Roman"/>
              <a:ea typeface="Times New Roman"/>
              <a:cs typeface="Times New Roman"/>
              <a:sym typeface="Times New Roman"/>
            </a:endParaRPr>
          </a:p>
        </p:txBody>
      </p:sp>
      <p:sp>
        <p:nvSpPr>
          <p:cNvPr id="1063" name="Google Shape;1063;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4" name="Google Shape;106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789988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39</a:t>
            </a:fld>
            <a:endParaRPr sz="1200">
              <a:solidFill>
                <a:schemeClr val="dk1"/>
              </a:solidFill>
              <a:latin typeface="Times New Roman"/>
              <a:ea typeface="Times New Roman"/>
              <a:cs typeface="Times New Roman"/>
              <a:sym typeface="Times New Roman"/>
            </a:endParaRPr>
          </a:p>
        </p:txBody>
      </p:sp>
      <p:sp>
        <p:nvSpPr>
          <p:cNvPr id="1072" name="Google Shape;1072;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3" name="Google Shape;1073;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7516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3471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40</a:t>
            </a:fld>
            <a:endParaRPr sz="1200">
              <a:solidFill>
                <a:schemeClr val="dk1"/>
              </a:solidFill>
              <a:latin typeface="Times New Roman"/>
              <a:ea typeface="Times New Roman"/>
              <a:cs typeface="Times New Roman"/>
              <a:sym typeface="Times New Roman"/>
            </a:endParaRPr>
          </a:p>
        </p:txBody>
      </p:sp>
      <p:sp>
        <p:nvSpPr>
          <p:cNvPr id="1082" name="Google Shape;1082;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3" name="Google Shape;1083;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601764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41</a:t>
            </a:fld>
            <a:endParaRPr sz="1200">
              <a:solidFill>
                <a:schemeClr val="dk1"/>
              </a:solidFill>
              <a:latin typeface="Times New Roman"/>
              <a:ea typeface="Times New Roman"/>
              <a:cs typeface="Times New Roman"/>
              <a:sym typeface="Times New Roman"/>
            </a:endParaRPr>
          </a:p>
        </p:txBody>
      </p:sp>
      <p:sp>
        <p:nvSpPr>
          <p:cNvPr id="1092" name="Google Shape;1092;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3" name="Google Shape;1093;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225617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42</a:t>
            </a:fld>
            <a:endParaRPr sz="1200">
              <a:solidFill>
                <a:schemeClr val="dk1"/>
              </a:solidFill>
              <a:latin typeface="Times New Roman"/>
              <a:ea typeface="Times New Roman"/>
              <a:cs typeface="Times New Roman"/>
              <a:sym typeface="Times New Roman"/>
            </a:endParaRPr>
          </a:p>
        </p:txBody>
      </p:sp>
      <p:sp>
        <p:nvSpPr>
          <p:cNvPr id="1101" name="Google Shape;1101;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2" name="Google Shape;1102;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7809696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43</a:t>
            </a:fld>
            <a:endParaRPr sz="1200">
              <a:solidFill>
                <a:schemeClr val="dk1"/>
              </a:solidFill>
              <a:latin typeface="Times New Roman"/>
              <a:ea typeface="Times New Roman"/>
              <a:cs typeface="Times New Roman"/>
              <a:sym typeface="Times New Roman"/>
            </a:endParaRPr>
          </a:p>
        </p:txBody>
      </p:sp>
      <p:sp>
        <p:nvSpPr>
          <p:cNvPr id="1112" name="Google Shape;1112;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3" name="Google Shape;1113;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61063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44</a:t>
            </a:fld>
            <a:endParaRPr sz="1200">
              <a:solidFill>
                <a:schemeClr val="dk1"/>
              </a:solidFill>
              <a:latin typeface="Times New Roman"/>
              <a:ea typeface="Times New Roman"/>
              <a:cs typeface="Times New Roman"/>
              <a:sym typeface="Times New Roman"/>
            </a:endParaRPr>
          </a:p>
        </p:txBody>
      </p:sp>
      <p:sp>
        <p:nvSpPr>
          <p:cNvPr id="1121" name="Google Shape;1121;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2" name="Google Shape;1122;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572258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45</a:t>
            </a:fld>
            <a:endParaRPr sz="1200">
              <a:solidFill>
                <a:schemeClr val="dk1"/>
              </a:solidFill>
              <a:latin typeface="Times New Roman"/>
              <a:ea typeface="Times New Roman"/>
              <a:cs typeface="Times New Roman"/>
              <a:sym typeface="Times New Roman"/>
            </a:endParaRPr>
          </a:p>
        </p:txBody>
      </p:sp>
      <p:sp>
        <p:nvSpPr>
          <p:cNvPr id="1130" name="Google Shape;1130;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1" name="Google Shape;1131;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9254248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0" name="Google Shape;1140;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33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7" name="Google Shape;1147;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360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48</a:t>
            </a:fld>
            <a:endParaRPr sz="1200">
              <a:solidFill>
                <a:srgbClr val="000000"/>
              </a:solidFill>
              <a:latin typeface="Times New Roman"/>
              <a:ea typeface="Times New Roman"/>
              <a:cs typeface="Times New Roman"/>
              <a:sym typeface="Times New Roman"/>
            </a:endParaRPr>
          </a:p>
        </p:txBody>
      </p:sp>
      <p:sp>
        <p:nvSpPr>
          <p:cNvPr id="1158" name="Google Shape;1158;p104: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9" name="Google Shape;1159;p104: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344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49</a:t>
            </a:fld>
            <a:endParaRPr sz="1200">
              <a:solidFill>
                <a:srgbClr val="000000"/>
              </a:solidFill>
              <a:latin typeface="Times New Roman"/>
              <a:ea typeface="Times New Roman"/>
              <a:cs typeface="Times New Roman"/>
              <a:sym typeface="Times New Roman"/>
            </a:endParaRPr>
          </a:p>
        </p:txBody>
      </p:sp>
      <p:sp>
        <p:nvSpPr>
          <p:cNvPr id="1167" name="Google Shape;1167;p105: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8" name="Google Shape;1168;p105: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5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980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p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50</a:t>
            </a:fld>
            <a:endParaRPr sz="1200">
              <a:solidFill>
                <a:schemeClr val="dk1"/>
              </a:solidFill>
              <a:latin typeface="Arial"/>
              <a:ea typeface="Arial"/>
              <a:cs typeface="Arial"/>
              <a:sym typeface="Arial"/>
            </a:endParaRPr>
          </a:p>
        </p:txBody>
      </p:sp>
      <p:sp>
        <p:nvSpPr>
          <p:cNvPr id="1185" name="Google Shape;1185;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6" name="Google Shape;1186;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3484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0" name="Google Shape;1200;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2226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52</a:t>
            </a:fld>
            <a:endParaRPr sz="1200">
              <a:solidFill>
                <a:schemeClr val="dk1"/>
              </a:solidFill>
              <a:latin typeface="Arial"/>
              <a:ea typeface="Arial"/>
              <a:cs typeface="Arial"/>
              <a:sym typeface="Arial"/>
            </a:endParaRPr>
          </a:p>
        </p:txBody>
      </p:sp>
      <p:sp>
        <p:nvSpPr>
          <p:cNvPr id="1209" name="Google Shape;1209;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0" name="Google Shape;1210;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406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1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53</a:t>
            </a:fld>
            <a:endParaRPr sz="1200">
              <a:solidFill>
                <a:schemeClr val="dk1"/>
              </a:solidFill>
              <a:latin typeface="Arial"/>
              <a:ea typeface="Arial"/>
              <a:cs typeface="Arial"/>
              <a:sym typeface="Arial"/>
            </a:endParaRPr>
          </a:p>
        </p:txBody>
      </p:sp>
      <p:sp>
        <p:nvSpPr>
          <p:cNvPr id="1223" name="Google Shape;1223;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4" name="Google Shape;1224;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18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54</a:t>
            </a:fld>
            <a:endParaRPr sz="1200">
              <a:solidFill>
                <a:schemeClr val="dk1"/>
              </a:solidFill>
              <a:latin typeface="Arial"/>
              <a:ea typeface="Arial"/>
              <a:cs typeface="Arial"/>
              <a:sym typeface="Arial"/>
            </a:endParaRPr>
          </a:p>
        </p:txBody>
      </p:sp>
      <p:sp>
        <p:nvSpPr>
          <p:cNvPr id="1237" name="Google Shape;1237;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8" name="Google Shape;123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553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55</a:t>
            </a:fld>
            <a:endParaRPr sz="1200">
              <a:solidFill>
                <a:schemeClr val="dk1"/>
              </a:solidFill>
              <a:latin typeface="Arial"/>
              <a:ea typeface="Arial"/>
              <a:cs typeface="Arial"/>
              <a:sym typeface="Arial"/>
            </a:endParaRPr>
          </a:p>
        </p:txBody>
      </p:sp>
      <p:sp>
        <p:nvSpPr>
          <p:cNvPr id="1246" name="Google Shape;1246;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7" name="Google Shape;1247;p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005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56</a:t>
            </a:fld>
            <a:endParaRPr sz="1200">
              <a:solidFill>
                <a:srgbClr val="000000"/>
              </a:solidFill>
              <a:latin typeface="Times New Roman"/>
              <a:ea typeface="Times New Roman"/>
              <a:cs typeface="Times New Roman"/>
              <a:sym typeface="Times New Roman"/>
            </a:endParaRPr>
          </a:p>
        </p:txBody>
      </p:sp>
      <p:sp>
        <p:nvSpPr>
          <p:cNvPr id="1256" name="Google Shape;1256;p112: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7" name="Google Shape;1257;p112: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2859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57</a:t>
            </a:fld>
            <a:endParaRPr sz="1200">
              <a:solidFill>
                <a:schemeClr val="dk1"/>
              </a:solidFill>
              <a:latin typeface="Arial"/>
              <a:ea typeface="Arial"/>
              <a:cs typeface="Arial"/>
              <a:sym typeface="Arial"/>
            </a:endParaRPr>
          </a:p>
        </p:txBody>
      </p:sp>
      <p:sp>
        <p:nvSpPr>
          <p:cNvPr id="1267" name="Google Shape;1267;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8" name="Google Shape;1268;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965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2" name="Google Shape;1282;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054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p1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59</a:t>
            </a:fld>
            <a:endParaRPr sz="1200">
              <a:solidFill>
                <a:schemeClr val="dk1"/>
              </a:solidFill>
              <a:latin typeface="Arial"/>
              <a:ea typeface="Arial"/>
              <a:cs typeface="Arial"/>
              <a:sym typeface="Arial"/>
            </a:endParaRPr>
          </a:p>
        </p:txBody>
      </p:sp>
      <p:sp>
        <p:nvSpPr>
          <p:cNvPr id="1290" name="Google Shape;1290;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1" name="Google Shape;1291;p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56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34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955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61</a:t>
            </a:fld>
            <a:endParaRPr sz="1200">
              <a:solidFill>
                <a:srgbClr val="000000"/>
              </a:solidFill>
              <a:latin typeface="Times New Roman"/>
              <a:ea typeface="Times New Roman"/>
              <a:cs typeface="Times New Roman"/>
              <a:sym typeface="Times New Roman"/>
            </a:endParaRPr>
          </a:p>
        </p:txBody>
      </p:sp>
      <p:sp>
        <p:nvSpPr>
          <p:cNvPr id="1309" name="Google Shape;1309;p117: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0" name="Google Shape;1310;p117: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461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1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62</a:t>
            </a:fld>
            <a:endParaRPr sz="1200">
              <a:solidFill>
                <a:srgbClr val="000000"/>
              </a:solidFill>
              <a:latin typeface="Times New Roman"/>
              <a:ea typeface="Times New Roman"/>
              <a:cs typeface="Times New Roman"/>
              <a:sym typeface="Times New Roman"/>
            </a:endParaRPr>
          </a:p>
        </p:txBody>
      </p:sp>
      <p:sp>
        <p:nvSpPr>
          <p:cNvPr id="1318" name="Google Shape;1318;p118: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9" name="Google Shape;1319;p118: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81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63</a:t>
            </a:fld>
            <a:endParaRPr sz="1200">
              <a:solidFill>
                <a:srgbClr val="000000"/>
              </a:solidFill>
              <a:latin typeface="Times New Roman"/>
              <a:ea typeface="Times New Roman"/>
              <a:cs typeface="Times New Roman"/>
              <a:sym typeface="Times New Roman"/>
            </a:endParaRPr>
          </a:p>
        </p:txBody>
      </p:sp>
      <p:sp>
        <p:nvSpPr>
          <p:cNvPr id="1339" name="Google Shape;1339;p119: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0" name="Google Shape;1340;p119: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904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64</a:t>
            </a:fld>
            <a:endParaRPr sz="1200">
              <a:solidFill>
                <a:srgbClr val="000000"/>
              </a:solidFill>
              <a:latin typeface="Times New Roman"/>
              <a:ea typeface="Times New Roman"/>
              <a:cs typeface="Times New Roman"/>
              <a:sym typeface="Times New Roman"/>
            </a:endParaRPr>
          </a:p>
        </p:txBody>
      </p:sp>
      <p:sp>
        <p:nvSpPr>
          <p:cNvPr id="1366" name="Google Shape;1366;p12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7" name="Google Shape;1367;p120: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6498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65</a:t>
            </a:fld>
            <a:endParaRPr sz="1200">
              <a:solidFill>
                <a:srgbClr val="000000"/>
              </a:solidFill>
              <a:latin typeface="Times New Roman"/>
              <a:ea typeface="Times New Roman"/>
              <a:cs typeface="Times New Roman"/>
              <a:sym typeface="Times New Roman"/>
            </a:endParaRPr>
          </a:p>
        </p:txBody>
      </p:sp>
      <p:sp>
        <p:nvSpPr>
          <p:cNvPr id="1375" name="Google Shape;1375;p121: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6" name="Google Shape;1376;p121:notes"/>
          <p:cNvSpPr txBox="1">
            <a:spLocks noGrp="1"/>
          </p:cNvSpPr>
          <p:nvPr>
            <p:ph type="body" idx="1"/>
          </p:nvPr>
        </p:nvSpPr>
        <p:spPr>
          <a:xfrm>
            <a:off x="913805" y="4343704"/>
            <a:ext cx="5030391" cy="41138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222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p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66</a:t>
            </a:fld>
            <a:endParaRPr sz="1200">
              <a:solidFill>
                <a:schemeClr val="dk1"/>
              </a:solidFill>
              <a:latin typeface="Times New Roman"/>
              <a:ea typeface="Times New Roman"/>
              <a:cs typeface="Times New Roman"/>
              <a:sym typeface="Times New Roman"/>
            </a:endParaRPr>
          </a:p>
        </p:txBody>
      </p:sp>
      <p:sp>
        <p:nvSpPr>
          <p:cNvPr id="1386" name="Google Shape;1386;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7" name="Google Shape;1387;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111793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p1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67</a:t>
            </a:fld>
            <a:endParaRPr sz="1200">
              <a:solidFill>
                <a:schemeClr val="dk1"/>
              </a:solidFill>
              <a:latin typeface="Times New Roman"/>
              <a:ea typeface="Times New Roman"/>
              <a:cs typeface="Times New Roman"/>
              <a:sym typeface="Times New Roman"/>
            </a:endParaRPr>
          </a:p>
        </p:txBody>
      </p:sp>
      <p:sp>
        <p:nvSpPr>
          <p:cNvPr id="1395" name="Google Shape;1395;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6" name="Google Shape;1396;p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586158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1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68</a:t>
            </a:fld>
            <a:endParaRPr sz="1200">
              <a:solidFill>
                <a:schemeClr val="dk1"/>
              </a:solidFill>
              <a:latin typeface="Times New Roman"/>
              <a:ea typeface="Times New Roman"/>
              <a:cs typeface="Times New Roman"/>
              <a:sym typeface="Times New Roman"/>
            </a:endParaRPr>
          </a:p>
        </p:txBody>
      </p:sp>
      <p:sp>
        <p:nvSpPr>
          <p:cNvPr id="1404" name="Google Shape;1404;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5" name="Google Shape;1405;p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7909296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1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69</a:t>
            </a:fld>
            <a:endParaRPr sz="1200">
              <a:solidFill>
                <a:schemeClr val="dk1"/>
              </a:solidFill>
              <a:latin typeface="Times New Roman"/>
              <a:ea typeface="Times New Roman"/>
              <a:cs typeface="Times New Roman"/>
              <a:sym typeface="Times New Roman"/>
            </a:endParaRPr>
          </a:p>
        </p:txBody>
      </p:sp>
      <p:sp>
        <p:nvSpPr>
          <p:cNvPr id="1413" name="Google Shape;1413;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4" name="Google Shape;1414;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96966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793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p1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70</a:t>
            </a:fld>
            <a:endParaRPr sz="1200">
              <a:solidFill>
                <a:schemeClr val="dk1"/>
              </a:solidFill>
              <a:latin typeface="Times New Roman"/>
              <a:ea typeface="Times New Roman"/>
              <a:cs typeface="Times New Roman"/>
              <a:sym typeface="Times New Roman"/>
            </a:endParaRPr>
          </a:p>
        </p:txBody>
      </p:sp>
      <p:sp>
        <p:nvSpPr>
          <p:cNvPr id="1422" name="Google Shape;1422;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3" name="Google Shape;1423;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3408440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1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71</a:t>
            </a:fld>
            <a:endParaRPr sz="1200">
              <a:solidFill>
                <a:schemeClr val="dk1"/>
              </a:solidFill>
              <a:latin typeface="Times New Roman"/>
              <a:ea typeface="Times New Roman"/>
              <a:cs typeface="Times New Roman"/>
              <a:sym typeface="Times New Roman"/>
            </a:endParaRPr>
          </a:p>
        </p:txBody>
      </p:sp>
      <p:sp>
        <p:nvSpPr>
          <p:cNvPr id="1431" name="Google Shape;1431;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2" name="Google Shape;1432;p1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2291007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72</a:t>
            </a:fld>
            <a:endParaRPr sz="1200">
              <a:solidFill>
                <a:schemeClr val="dk1"/>
              </a:solidFill>
              <a:latin typeface="Times New Roman"/>
              <a:ea typeface="Times New Roman"/>
              <a:cs typeface="Times New Roman"/>
              <a:sym typeface="Times New Roman"/>
            </a:endParaRPr>
          </a:p>
        </p:txBody>
      </p:sp>
      <p:sp>
        <p:nvSpPr>
          <p:cNvPr id="1440" name="Google Shape;1440;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1" name="Google Shape;1441;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461460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73</a:t>
            </a:fld>
            <a:endParaRPr sz="1200">
              <a:solidFill>
                <a:schemeClr val="dk1"/>
              </a:solidFill>
              <a:latin typeface="Times New Roman"/>
              <a:ea typeface="Times New Roman"/>
              <a:cs typeface="Times New Roman"/>
              <a:sym typeface="Times New Roman"/>
            </a:endParaRPr>
          </a:p>
        </p:txBody>
      </p:sp>
      <p:sp>
        <p:nvSpPr>
          <p:cNvPr id="1449" name="Google Shape;1449;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0" name="Google Shape;1450;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611018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74</a:t>
            </a:fld>
            <a:endParaRPr sz="1200">
              <a:solidFill>
                <a:schemeClr val="dk1"/>
              </a:solidFill>
              <a:latin typeface="Times New Roman"/>
              <a:ea typeface="Times New Roman"/>
              <a:cs typeface="Times New Roman"/>
              <a:sym typeface="Times New Roman"/>
            </a:endParaRPr>
          </a:p>
        </p:txBody>
      </p:sp>
      <p:sp>
        <p:nvSpPr>
          <p:cNvPr id="1460" name="Google Shape;1460;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1" name="Google Shape;1461;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778058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1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75</a:t>
            </a:fld>
            <a:endParaRPr sz="1200">
              <a:solidFill>
                <a:schemeClr val="dk1"/>
              </a:solidFill>
              <a:latin typeface="Times New Roman"/>
              <a:ea typeface="Times New Roman"/>
              <a:cs typeface="Times New Roman"/>
              <a:sym typeface="Times New Roman"/>
            </a:endParaRPr>
          </a:p>
        </p:txBody>
      </p:sp>
      <p:sp>
        <p:nvSpPr>
          <p:cNvPr id="1469" name="Google Shape;1469;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0" name="Google Shape;1470;p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8267675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p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76</a:t>
            </a:fld>
            <a:endParaRPr sz="1200">
              <a:solidFill>
                <a:schemeClr val="dk1"/>
              </a:solidFill>
              <a:latin typeface="Times New Roman"/>
              <a:ea typeface="Times New Roman"/>
              <a:cs typeface="Times New Roman"/>
              <a:sym typeface="Times New Roman"/>
            </a:endParaRPr>
          </a:p>
        </p:txBody>
      </p:sp>
      <p:sp>
        <p:nvSpPr>
          <p:cNvPr id="1478" name="Google Shape;1478;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9" name="Google Shape;1479;p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2808261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1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77</a:t>
            </a:fld>
            <a:endParaRPr sz="1200">
              <a:solidFill>
                <a:schemeClr val="dk1"/>
              </a:solidFill>
              <a:latin typeface="Times New Roman"/>
              <a:ea typeface="Times New Roman"/>
              <a:cs typeface="Times New Roman"/>
              <a:sym typeface="Times New Roman"/>
            </a:endParaRPr>
          </a:p>
        </p:txBody>
      </p:sp>
      <p:sp>
        <p:nvSpPr>
          <p:cNvPr id="1488" name="Google Shape;1488;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9" name="Google Shape;1489;p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6118313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p1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78</a:t>
            </a:fld>
            <a:endParaRPr sz="1200">
              <a:solidFill>
                <a:schemeClr val="dk1"/>
              </a:solidFill>
              <a:latin typeface="Times New Roman"/>
              <a:ea typeface="Times New Roman"/>
              <a:cs typeface="Times New Roman"/>
              <a:sym typeface="Times New Roman"/>
            </a:endParaRPr>
          </a:p>
        </p:txBody>
      </p:sp>
      <p:sp>
        <p:nvSpPr>
          <p:cNvPr id="1497" name="Google Shape;1497;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8" name="Google Shape;1498;p1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1728608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p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79</a:t>
            </a:fld>
            <a:endParaRPr sz="1200">
              <a:solidFill>
                <a:schemeClr val="dk1"/>
              </a:solidFill>
              <a:latin typeface="Times New Roman"/>
              <a:ea typeface="Times New Roman"/>
              <a:cs typeface="Times New Roman"/>
              <a:sym typeface="Times New Roman"/>
            </a:endParaRPr>
          </a:p>
        </p:txBody>
      </p:sp>
      <p:sp>
        <p:nvSpPr>
          <p:cNvPr id="1507" name="Google Shape;1507;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8" name="Google Shape;1508;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14806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382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7" name="Google Shape;1517;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10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29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 name="Google Shape;23;p2"/>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7"/>
        <p:cNvGrpSpPr/>
        <p:nvPr/>
      </p:nvGrpSpPr>
      <p:grpSpPr>
        <a:xfrm>
          <a:off x="0" y="0"/>
          <a:ext cx="0" cy="0"/>
          <a:chOff x="0" y="0"/>
          <a:chExt cx="0" cy="0"/>
        </a:xfrm>
      </p:grpSpPr>
      <p:sp>
        <p:nvSpPr>
          <p:cNvPr id="88" name="Google Shape;88;p1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9" name="Google Shape;89;p12"/>
          <p:cNvSpPr/>
          <p:nvPr/>
        </p:nvSpPr>
        <p:spPr>
          <a:xfrm rot="-10380000" flipH="1">
            <a:off x="8004135"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0" name="Google Shape;90;p12"/>
          <p:cNvSpPr txBox="1">
            <a:spLocks noGrp="1"/>
          </p:cNvSpPr>
          <p:nvPr>
            <p:ph type="title"/>
          </p:nvPr>
        </p:nvSpPr>
        <p:spPr>
          <a:xfrm>
            <a:off x="609600" y="1176997"/>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12"/>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8077200" y="6356351"/>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96" name="Google Shape;96;p12"/>
          <p:cNvSpPr/>
          <p:nvPr/>
        </p:nvSpPr>
        <p:spPr>
          <a:xfrm rot="10800000" flipH="1">
            <a:off x="-9526" y="5816601"/>
            <a:ext cx="9163051"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7" name="Google Shape;97;p12"/>
          <p:cNvSpPr/>
          <p:nvPr/>
        </p:nvSpPr>
        <p:spPr>
          <a:xfrm rot="10800000" flipH="1">
            <a:off x="4381501" y="6219826"/>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1" name="Google Shape;101;p13"/>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rot="5400000">
            <a:off x="5052219"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14"/>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4"/>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51" name="Google Shape;51;p6"/>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530352" y="2704665"/>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7" name="Google Shape;57;p7"/>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8"/>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8"/>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1"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645026" y="1859758"/>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9"/>
          <p:cNvSpPr txBox="1">
            <a:spLocks noGrp="1"/>
          </p:cNvSpPr>
          <p:nvPr>
            <p:ph type="body" idx="3"/>
          </p:nvPr>
        </p:nvSpPr>
        <p:spPr>
          <a:xfrm>
            <a:off x="457201" y="2514601"/>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9"/>
          <p:cNvSpPr txBox="1">
            <a:spLocks noGrp="1"/>
          </p:cNvSpPr>
          <p:nvPr>
            <p:ph type="body" idx="4"/>
          </p:nvPr>
        </p:nvSpPr>
        <p:spPr>
          <a:xfrm>
            <a:off x="4645026" y="2514601"/>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9"/>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0"/>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1"/>
          <p:cNvSpPr txBox="1">
            <a:spLocks noGrp="1"/>
          </p:cNvSpPr>
          <p:nvPr>
            <p:ph type="body" idx="2"/>
          </p:nvPr>
        </p:nvSpPr>
        <p:spPr>
          <a:xfrm>
            <a:off x="3575050" y="1676400"/>
            <a:ext cx="5111751"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1"/>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9"/>
        <p:cNvGrpSpPr/>
        <p:nvPr/>
      </p:nvGrpSpPr>
      <p:grpSpPr>
        <a:xfrm>
          <a:off x="0" y="0"/>
          <a:ext cx="0" cy="0"/>
          <a:chOff x="0" y="0"/>
          <a:chExt cx="0" cy="0"/>
        </a:xfrm>
      </p:grpSpPr>
      <p:sp>
        <p:nvSpPr>
          <p:cNvPr id="10" name="Google Shape;10;p1"/>
          <p:cNvSpPr/>
          <p:nvPr/>
        </p:nvSpPr>
        <p:spPr>
          <a:xfrm>
            <a:off x="-9526" y="-7144"/>
            <a:ext cx="9163051"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1" name="Google Shape;11;p1"/>
          <p:cNvSpPr/>
          <p:nvPr/>
        </p:nvSpPr>
        <p:spPr>
          <a:xfrm>
            <a:off x="4381501"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5" name="Google Shape;15;p1"/>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6" name="Google Shape;16;p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6"/>
        <p:cNvGrpSpPr/>
        <p:nvPr/>
      </p:nvGrpSpPr>
      <p:grpSpPr>
        <a:xfrm>
          <a:off x="0" y="0"/>
          <a:ext cx="0" cy="0"/>
          <a:chOff x="0" y="0"/>
          <a:chExt cx="0" cy="0"/>
        </a:xfrm>
      </p:grpSpPr>
      <p:sp>
        <p:nvSpPr>
          <p:cNvPr id="27" name="Google Shape;27;p3"/>
          <p:cNvSpPr/>
          <p:nvPr/>
        </p:nvSpPr>
        <p:spPr>
          <a:xfrm>
            <a:off x="-9526" y="-7144"/>
            <a:ext cx="9163051"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8" name="Google Shape;28;p3"/>
          <p:cNvSpPr/>
          <p:nvPr/>
        </p:nvSpPr>
        <p:spPr>
          <a:xfrm>
            <a:off x="4381501"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9" name="Google Shape;29;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3"/>
          <p:cNvSpPr txBox="1">
            <a:spLocks noGrp="1"/>
          </p:cNvSpPr>
          <p:nvPr>
            <p:ph type="dt" idx="10"/>
          </p:nvPr>
        </p:nvSpPr>
        <p:spPr>
          <a:xfrm>
            <a:off x="457200" y="6356351"/>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2" name="Google Shape;32;p3"/>
          <p:cNvSpPr txBox="1">
            <a:spLocks noGrp="1"/>
          </p:cNvSpPr>
          <p:nvPr>
            <p:ph type="ftr" idx="11"/>
          </p:nvPr>
        </p:nvSpPr>
        <p:spPr>
          <a:xfrm>
            <a:off x="2667000" y="6356351"/>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3" name="Google Shape;33;p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6" name="Google Shape;36;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jp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ctrTitle"/>
          </p:nvPr>
        </p:nvSpPr>
        <p:spPr>
          <a:xfrm>
            <a:off x="285720" y="491197"/>
            <a:ext cx="8629680" cy="2133600"/>
          </a:xfrm>
          <a:prstGeom prst="rect">
            <a:avLst/>
          </a:prstGeom>
          <a:noFill/>
          <a:ln>
            <a:noFill/>
          </a:ln>
        </p:spPr>
        <p:txBody>
          <a:bodyPr spcFirstLastPara="1" wrap="square" lIns="0" tIns="0" rIns="18275" bIns="0" anchor="b" anchorCtr="0">
            <a:normAutofit fontScale="90000"/>
          </a:bodyPr>
          <a:lstStyle/>
          <a:p>
            <a:pPr marL="0" lvl="0" indent="0" algn="r" rtl="0">
              <a:spcBef>
                <a:spcPts val="0"/>
              </a:spcBef>
              <a:spcAft>
                <a:spcPts val="0"/>
              </a:spcAft>
              <a:buClr>
                <a:srgbClr val="4CE0EA"/>
              </a:buClr>
              <a:buSzPct val="100000"/>
              <a:buFont typeface="Calibri"/>
              <a:buNone/>
            </a:pPr>
            <a:r>
              <a:rPr lang="en-US" dirty="0" smtClean="0"/>
              <a:t>21</a:t>
            </a:r>
            <a:r>
              <a:rPr lang="en-US" dirty="0" smtClean="0"/>
              <a:t>CSC202J </a:t>
            </a:r>
            <a:r>
              <a:rPr lang="en-US" dirty="0"/>
              <a:t/>
            </a:r>
            <a:br>
              <a:rPr lang="en-US" dirty="0"/>
            </a:br>
            <a:r>
              <a:rPr lang="en-US" dirty="0"/>
              <a:t>OPERATING SYSTEMS  UNIT – </a:t>
            </a:r>
            <a:r>
              <a:rPr lang="en-US" dirty="0" smtClean="0"/>
              <a:t>III </a:t>
            </a:r>
            <a:endParaRPr dirty="0"/>
          </a:p>
        </p:txBody>
      </p:sp>
      <p:sp>
        <p:nvSpPr>
          <p:cNvPr id="116" name="Google Shape;116;p15"/>
          <p:cNvSpPr txBox="1">
            <a:spLocks noGrp="1"/>
          </p:cNvSpPr>
          <p:nvPr>
            <p:ph type="subTitle" idx="1"/>
          </p:nvPr>
        </p:nvSpPr>
        <p:spPr>
          <a:xfrm>
            <a:off x="0" y="3221664"/>
            <a:ext cx="9144000" cy="3636336"/>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2470"/>
              <a:buNone/>
            </a:pPr>
            <a:r>
              <a:rPr lang="en-US" b="1" dirty="0"/>
              <a:t>Course Learning Rationale (CLR):</a:t>
            </a:r>
            <a:endParaRPr dirty="0"/>
          </a:p>
          <a:p>
            <a:pPr marL="0" lvl="0" indent="0">
              <a:spcBef>
                <a:spcPts val="360"/>
              </a:spcBef>
              <a:buSzPts val="1710"/>
            </a:pPr>
            <a:r>
              <a:rPr lang="en-US" sz="1800" dirty="0" smtClean="0"/>
              <a:t>CLR-3 </a:t>
            </a:r>
            <a:r>
              <a:rPr lang="en-US" sz="1800" dirty="0"/>
              <a:t>Familiarize the scheduling algorithms, file systems, and I/O schemes: </a:t>
            </a:r>
            <a:endParaRPr dirty="0"/>
          </a:p>
          <a:p>
            <a:pPr marL="0" marR="45720" lvl="0" indent="0" algn="r" rtl="0">
              <a:spcBef>
                <a:spcPts val="520"/>
              </a:spcBef>
              <a:spcAft>
                <a:spcPts val="0"/>
              </a:spcAft>
              <a:buSzPts val="2470"/>
              <a:buNone/>
            </a:pPr>
            <a:r>
              <a:rPr lang="en-US" b="1" dirty="0"/>
              <a:t>Course Learning Outcomes (CLO):</a:t>
            </a:r>
            <a:endParaRPr dirty="0"/>
          </a:p>
          <a:p>
            <a:pPr marL="0" lvl="0" indent="0"/>
            <a:r>
              <a:rPr lang="en-US" dirty="0"/>
              <a:t>	</a:t>
            </a:r>
            <a:r>
              <a:rPr lang="en-US" sz="1800" dirty="0" smtClean="0"/>
              <a:t>CLO-3 </a:t>
            </a:r>
            <a:r>
              <a:rPr lang="en-US" sz="1800" dirty="0"/>
              <a:t>:Exemplify different types of scheduling algorithms and deadlock mechanism.</a:t>
            </a:r>
            <a:endParaRPr dirty="0"/>
          </a:p>
        </p:txBody>
      </p:sp>
      <p:pic>
        <p:nvPicPr>
          <p:cNvPr id="117" name="Google Shape;117;p15" descr="pngfind.com-kingpin-png-4152286 (1).png"/>
          <p:cNvPicPr preferRelativeResize="0"/>
          <p:nvPr/>
        </p:nvPicPr>
        <p:blipFill rotWithShape="1">
          <a:blip r:embed="rId3">
            <a:alphaModFix/>
          </a:blip>
          <a:srcRect/>
          <a:stretch/>
        </p:blipFill>
        <p:spPr>
          <a:xfrm>
            <a:off x="7020272" y="224497"/>
            <a:ext cx="1625600" cy="533400"/>
          </a:xfrm>
          <a:prstGeom prst="rect">
            <a:avLst/>
          </a:prstGeom>
          <a:noFill/>
          <a:ln>
            <a:noFill/>
          </a:ln>
        </p:spPr>
      </p:pic>
      <p:sp>
        <p:nvSpPr>
          <p:cNvPr id="118" name="Google Shape;118;p1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80"/>
          <p:cNvSpPr txBox="1">
            <a:spLocks noGrp="1"/>
          </p:cNvSpPr>
          <p:nvPr>
            <p:ph type="title"/>
          </p:nvPr>
        </p:nvSpPr>
        <p:spPr>
          <a:xfrm>
            <a:off x="457200" y="533400"/>
            <a:ext cx="8229600" cy="879376"/>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First-Come, First-Served (FCFS) Scheduling</a:t>
            </a:r>
            <a:endParaRPr/>
          </a:p>
        </p:txBody>
      </p:sp>
      <p:sp>
        <p:nvSpPr>
          <p:cNvPr id="650" name="Google Shape;650;p80"/>
          <p:cNvSpPr txBox="1">
            <a:spLocks noGrp="1"/>
          </p:cNvSpPr>
          <p:nvPr>
            <p:ph type="body" idx="1"/>
          </p:nvPr>
        </p:nvSpPr>
        <p:spPr>
          <a:xfrm>
            <a:off x="457200" y="1772817"/>
            <a:ext cx="8229600" cy="4704184"/>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The first entered job is the first one to be serviced.</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Example: Three processes arrive in order P1, P2, P3.</a:t>
            </a:r>
            <a:endParaRPr/>
          </a:p>
          <a:p>
            <a:pPr marL="640080" lvl="1" indent="-246888" algn="l" rtl="0">
              <a:spcBef>
                <a:spcPts val="480"/>
              </a:spcBef>
              <a:spcAft>
                <a:spcPts val="0"/>
              </a:spcAft>
              <a:buSzPts val="2040"/>
              <a:buChar char="⚫"/>
            </a:pPr>
            <a:r>
              <a:rPr lang="en-US"/>
              <a:t>P1 burst time: 24</a:t>
            </a:r>
            <a:endParaRPr/>
          </a:p>
          <a:p>
            <a:pPr marL="640080" lvl="1" indent="-246888" algn="l" rtl="0">
              <a:spcBef>
                <a:spcPts val="480"/>
              </a:spcBef>
              <a:spcAft>
                <a:spcPts val="0"/>
              </a:spcAft>
              <a:buSzPts val="2040"/>
              <a:buChar char="⚫"/>
            </a:pPr>
            <a:r>
              <a:rPr lang="en-US"/>
              <a:t>P2 burst time: 3</a:t>
            </a:r>
            <a:endParaRPr/>
          </a:p>
          <a:p>
            <a:pPr marL="640080" lvl="1" indent="-246888" algn="l" rtl="0">
              <a:spcBef>
                <a:spcPts val="480"/>
              </a:spcBef>
              <a:spcAft>
                <a:spcPts val="0"/>
              </a:spcAft>
              <a:buSzPts val="2040"/>
              <a:buChar char="⚫"/>
            </a:pPr>
            <a:r>
              <a:rPr lang="en-US"/>
              <a:t>P3 burst time: 3</a:t>
            </a:r>
            <a:endParaRPr/>
          </a:p>
          <a:p>
            <a:pPr marL="640080" lvl="1" indent="-117348" algn="l" rtl="0">
              <a:spcBef>
                <a:spcPts val="480"/>
              </a:spcBef>
              <a:spcAft>
                <a:spcPts val="0"/>
              </a:spcAft>
              <a:buSzPts val="2040"/>
              <a:buNone/>
            </a:pPr>
            <a:endParaRPr/>
          </a:p>
          <a:p>
            <a:pPr marL="640080" lvl="1" indent="-117348" algn="l" rtl="0">
              <a:spcBef>
                <a:spcPts val="480"/>
              </a:spcBef>
              <a:spcAft>
                <a:spcPts val="0"/>
              </a:spcAft>
              <a:buSzPts val="2040"/>
              <a:buNone/>
            </a:pPr>
            <a:endParaRPr/>
          </a:p>
          <a:p>
            <a:pPr marL="274320" lvl="0" indent="-274320" algn="l" rtl="0">
              <a:spcBef>
                <a:spcPts val="520"/>
              </a:spcBef>
              <a:spcAft>
                <a:spcPts val="0"/>
              </a:spcAft>
              <a:buSzPts val="2470"/>
              <a:buChar char="⚫"/>
            </a:pPr>
            <a:r>
              <a:rPr lang="en-US"/>
              <a:t>Draw the Gantt Chart and compute Average Waiting Time and Average Completion Time.</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pic>
        <p:nvPicPr>
          <p:cNvPr id="651" name="Google Shape;651;p80" descr="pngfind.com-kingpin-png-4152286 (1).png"/>
          <p:cNvPicPr preferRelativeResize="0"/>
          <p:nvPr/>
        </p:nvPicPr>
        <p:blipFill rotWithShape="1">
          <a:blip r:embed="rId3">
            <a:alphaModFix/>
          </a:blip>
          <a:srcRect/>
          <a:stretch/>
        </p:blipFill>
        <p:spPr>
          <a:xfrm>
            <a:off x="7380312" y="180790"/>
            <a:ext cx="1625600" cy="533400"/>
          </a:xfrm>
          <a:prstGeom prst="rect">
            <a:avLst/>
          </a:prstGeom>
          <a:noFill/>
          <a:ln>
            <a:noFill/>
          </a:ln>
        </p:spPr>
      </p:pic>
      <p:sp>
        <p:nvSpPr>
          <p:cNvPr id="652" name="Google Shape;652;p8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1"/>
          <p:cNvSpPr txBox="1">
            <a:spLocks noGrp="1"/>
          </p:cNvSpPr>
          <p:nvPr>
            <p:ph type="title"/>
          </p:nvPr>
        </p:nvSpPr>
        <p:spPr>
          <a:xfrm>
            <a:off x="539553" y="476673"/>
            <a:ext cx="8207127" cy="639167"/>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First-Come, First-Served (FCFS)</a:t>
            </a:r>
            <a:endParaRPr/>
          </a:p>
        </p:txBody>
      </p:sp>
      <p:sp>
        <p:nvSpPr>
          <p:cNvPr id="658" name="Google Shape;658;p81"/>
          <p:cNvSpPr txBox="1">
            <a:spLocks noGrp="1"/>
          </p:cNvSpPr>
          <p:nvPr>
            <p:ph type="body" idx="1"/>
          </p:nvPr>
        </p:nvSpPr>
        <p:spPr>
          <a:xfrm>
            <a:off x="685354" y="1268761"/>
            <a:ext cx="8207127" cy="5472608"/>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95000"/>
              <a:buChar char="⚫"/>
            </a:pPr>
            <a:r>
              <a:rPr lang="en-US"/>
              <a:t>Example: Three processes arrive in order P1, P2, P3.</a:t>
            </a:r>
            <a:endParaRPr/>
          </a:p>
          <a:p>
            <a:pPr marL="640080" lvl="1" indent="-246888" algn="l" rtl="0">
              <a:spcBef>
                <a:spcPts val="336"/>
              </a:spcBef>
              <a:spcAft>
                <a:spcPts val="0"/>
              </a:spcAft>
              <a:buSzPct val="85000"/>
              <a:buChar char="⚫"/>
            </a:pPr>
            <a:r>
              <a:rPr lang="en-US"/>
              <a:t>P1 burst time: 24</a:t>
            </a:r>
            <a:endParaRPr/>
          </a:p>
          <a:p>
            <a:pPr marL="640080" lvl="1" indent="-246888" algn="l" rtl="0">
              <a:spcBef>
                <a:spcPts val="336"/>
              </a:spcBef>
              <a:spcAft>
                <a:spcPts val="0"/>
              </a:spcAft>
              <a:buSzPct val="85000"/>
              <a:buChar char="⚫"/>
            </a:pPr>
            <a:r>
              <a:rPr lang="en-US"/>
              <a:t>P2 burst time: 3</a:t>
            </a:r>
            <a:endParaRPr/>
          </a:p>
          <a:p>
            <a:pPr marL="640080" lvl="1" indent="-246888" algn="l" rtl="0">
              <a:spcBef>
                <a:spcPts val="336"/>
              </a:spcBef>
              <a:spcAft>
                <a:spcPts val="0"/>
              </a:spcAft>
              <a:buSzPct val="85000"/>
              <a:buChar char="⚫"/>
            </a:pPr>
            <a:r>
              <a:rPr lang="en-US"/>
              <a:t>P3 burst time: 3</a:t>
            </a:r>
            <a:endParaRPr/>
          </a:p>
          <a:p>
            <a:pPr marL="640080" lvl="1" indent="-156210" algn="l" rtl="0">
              <a:spcBef>
                <a:spcPts val="336"/>
              </a:spcBef>
              <a:spcAft>
                <a:spcPts val="0"/>
              </a:spcAft>
              <a:buSzPct val="85000"/>
              <a:buNone/>
            </a:pPr>
            <a:endParaRPr/>
          </a:p>
          <a:p>
            <a:pPr marL="274320" lvl="0" indent="-274320" algn="l" rtl="0">
              <a:spcBef>
                <a:spcPts val="364"/>
              </a:spcBef>
              <a:spcAft>
                <a:spcPts val="0"/>
              </a:spcAft>
              <a:buSzPct val="95000"/>
              <a:buChar char="⚫"/>
            </a:pPr>
            <a:r>
              <a:rPr lang="en-US">
                <a:solidFill>
                  <a:srgbClr val="FF0000"/>
                </a:solidFill>
              </a:rPr>
              <a:t>Waiting Time</a:t>
            </a:r>
            <a:endParaRPr/>
          </a:p>
          <a:p>
            <a:pPr marL="640080" lvl="1" indent="-246888" algn="l" rtl="0">
              <a:spcBef>
                <a:spcPts val="336"/>
              </a:spcBef>
              <a:spcAft>
                <a:spcPts val="0"/>
              </a:spcAft>
              <a:buSzPct val="85000"/>
              <a:buChar char="⚫"/>
            </a:pPr>
            <a:r>
              <a:rPr lang="en-US"/>
              <a:t>P1: 0</a:t>
            </a:r>
            <a:endParaRPr/>
          </a:p>
          <a:p>
            <a:pPr marL="640080" lvl="1" indent="-246888" algn="l" rtl="0">
              <a:spcBef>
                <a:spcPts val="336"/>
              </a:spcBef>
              <a:spcAft>
                <a:spcPts val="0"/>
              </a:spcAft>
              <a:buSzPct val="85000"/>
              <a:buChar char="⚫"/>
            </a:pPr>
            <a:r>
              <a:rPr lang="en-US"/>
              <a:t>P2: 24</a:t>
            </a:r>
            <a:endParaRPr/>
          </a:p>
          <a:p>
            <a:pPr marL="640080" lvl="1" indent="-246888" algn="l" rtl="0">
              <a:spcBef>
                <a:spcPts val="336"/>
              </a:spcBef>
              <a:spcAft>
                <a:spcPts val="0"/>
              </a:spcAft>
              <a:buSzPct val="85000"/>
              <a:buChar char="⚫"/>
            </a:pPr>
            <a:r>
              <a:rPr lang="en-US"/>
              <a:t>P3: 27</a:t>
            </a:r>
            <a:endParaRPr/>
          </a:p>
          <a:p>
            <a:pPr marL="640080" lvl="1" indent="-156210" algn="l" rtl="0">
              <a:spcBef>
                <a:spcPts val="336"/>
              </a:spcBef>
              <a:spcAft>
                <a:spcPts val="0"/>
              </a:spcAft>
              <a:buSzPct val="85000"/>
              <a:buNone/>
            </a:pPr>
            <a:endParaRPr/>
          </a:p>
          <a:p>
            <a:pPr marL="274320" lvl="0" indent="-274320" algn="l" rtl="0">
              <a:spcBef>
                <a:spcPts val="364"/>
              </a:spcBef>
              <a:spcAft>
                <a:spcPts val="0"/>
              </a:spcAft>
              <a:buSzPct val="95000"/>
              <a:buChar char="⚫"/>
            </a:pPr>
            <a:r>
              <a:rPr lang="en-US">
                <a:solidFill>
                  <a:srgbClr val="FF0000"/>
                </a:solidFill>
              </a:rPr>
              <a:t>Completion Time</a:t>
            </a:r>
            <a:endParaRPr/>
          </a:p>
          <a:p>
            <a:pPr marL="640080" lvl="1" indent="-246888" algn="l" rtl="0">
              <a:spcBef>
                <a:spcPts val="336"/>
              </a:spcBef>
              <a:spcAft>
                <a:spcPts val="0"/>
              </a:spcAft>
              <a:buSzPct val="85000"/>
              <a:buChar char="⚫"/>
            </a:pPr>
            <a:r>
              <a:rPr lang="en-US"/>
              <a:t>P1: 24</a:t>
            </a:r>
            <a:endParaRPr/>
          </a:p>
          <a:p>
            <a:pPr marL="640080" lvl="1" indent="-246888" algn="l" rtl="0">
              <a:spcBef>
                <a:spcPts val="336"/>
              </a:spcBef>
              <a:spcAft>
                <a:spcPts val="0"/>
              </a:spcAft>
              <a:buSzPct val="85000"/>
              <a:buChar char="⚫"/>
            </a:pPr>
            <a:r>
              <a:rPr lang="en-US"/>
              <a:t>P2: 27</a:t>
            </a:r>
            <a:endParaRPr/>
          </a:p>
          <a:p>
            <a:pPr marL="640080" lvl="1" indent="-246888" algn="l" rtl="0">
              <a:spcBef>
                <a:spcPts val="336"/>
              </a:spcBef>
              <a:spcAft>
                <a:spcPts val="0"/>
              </a:spcAft>
              <a:buSzPct val="85000"/>
              <a:buChar char="⚫"/>
            </a:pPr>
            <a:r>
              <a:rPr lang="en-US"/>
              <a:t>P3: 30</a:t>
            </a:r>
            <a:endParaRPr/>
          </a:p>
          <a:p>
            <a:pPr marL="640080" lvl="1" indent="-156210" algn="l" rtl="0">
              <a:spcBef>
                <a:spcPts val="336"/>
              </a:spcBef>
              <a:spcAft>
                <a:spcPts val="0"/>
              </a:spcAft>
              <a:buSzPct val="85000"/>
              <a:buNone/>
            </a:pPr>
            <a:endParaRPr/>
          </a:p>
          <a:p>
            <a:pPr marL="274320" lvl="0" indent="-274320" algn="l" rtl="0">
              <a:spcBef>
                <a:spcPts val="364"/>
              </a:spcBef>
              <a:spcAft>
                <a:spcPts val="0"/>
              </a:spcAft>
              <a:buSzPct val="95000"/>
              <a:buChar char="⚫"/>
            </a:pPr>
            <a:r>
              <a:rPr lang="en-US"/>
              <a:t>Average Waiting Time: (0+24+27)/3 = </a:t>
            </a:r>
            <a:r>
              <a:rPr lang="en-US" b="1">
                <a:solidFill>
                  <a:srgbClr val="FF0000"/>
                </a:solidFill>
              </a:rPr>
              <a:t>17</a:t>
            </a:r>
            <a:endParaRPr/>
          </a:p>
          <a:p>
            <a:pPr marL="274320" lvl="0" indent="-274320" algn="l" rtl="0">
              <a:spcBef>
                <a:spcPts val="364"/>
              </a:spcBef>
              <a:spcAft>
                <a:spcPts val="0"/>
              </a:spcAft>
              <a:buSzPct val="95000"/>
              <a:buChar char="⚫"/>
            </a:pPr>
            <a:r>
              <a:rPr lang="en-US"/>
              <a:t>Average Turnaround time: (24+27+30)/3 =</a:t>
            </a:r>
            <a:r>
              <a:rPr lang="en-US" b="1">
                <a:solidFill>
                  <a:srgbClr val="FF0000"/>
                </a:solidFill>
              </a:rPr>
              <a:t>27</a:t>
            </a:r>
            <a:endParaRPr/>
          </a:p>
          <a:p>
            <a:pPr marL="274320" lvl="0" indent="-164528" algn="l" rtl="0">
              <a:spcBef>
                <a:spcPts val="364"/>
              </a:spcBef>
              <a:spcAft>
                <a:spcPts val="0"/>
              </a:spcAft>
              <a:buSzPct val="95000"/>
              <a:buNone/>
            </a:pPr>
            <a:endParaRPr b="1">
              <a:solidFill>
                <a:srgbClr val="FF0000"/>
              </a:solidFill>
            </a:endParaRPr>
          </a:p>
          <a:p>
            <a:pPr marL="0" lvl="0" indent="0" algn="l" rtl="0">
              <a:spcBef>
                <a:spcPts val="364"/>
              </a:spcBef>
              <a:spcAft>
                <a:spcPts val="0"/>
              </a:spcAft>
              <a:buSzPct val="95000"/>
              <a:buNone/>
            </a:pPr>
            <a:r>
              <a:rPr lang="en-US" b="1">
                <a:solidFill>
                  <a:srgbClr val="FF0000"/>
                </a:solidFill>
              </a:rPr>
              <a:t>Convoy effect (2 mark) </a:t>
            </a:r>
            <a:endParaRPr/>
          </a:p>
          <a:p>
            <a:pPr marL="0" lvl="0" indent="0" algn="l" rtl="0">
              <a:spcBef>
                <a:spcPts val="294"/>
              </a:spcBef>
              <a:spcAft>
                <a:spcPts val="0"/>
              </a:spcAft>
              <a:buSzPct val="95000"/>
              <a:buNone/>
            </a:pPr>
            <a:r>
              <a:rPr lang="en-US" sz="2100"/>
              <a:t>All the other processes wait for one long process to finish its execution</a:t>
            </a:r>
            <a:endParaRPr/>
          </a:p>
          <a:p>
            <a:pPr marL="274320" lvl="0" indent="-164528" algn="l" rtl="0">
              <a:spcBef>
                <a:spcPts val="364"/>
              </a:spcBef>
              <a:spcAft>
                <a:spcPts val="0"/>
              </a:spcAft>
              <a:buSzPct val="95000"/>
              <a:buNone/>
            </a:pPr>
            <a:endParaRPr b="1">
              <a:solidFill>
                <a:srgbClr val="FF0000"/>
              </a:solidFill>
            </a:endParaRPr>
          </a:p>
          <a:p>
            <a:pPr marL="274320" lvl="0" indent="-164528" algn="l" rtl="0">
              <a:spcBef>
                <a:spcPts val="364"/>
              </a:spcBef>
              <a:spcAft>
                <a:spcPts val="0"/>
              </a:spcAft>
              <a:buSzPct val="95000"/>
              <a:buNone/>
            </a:pPr>
            <a:endParaRPr b="1">
              <a:solidFill>
                <a:srgbClr val="FF0000"/>
              </a:solidFill>
            </a:endParaRPr>
          </a:p>
        </p:txBody>
      </p:sp>
      <p:sp>
        <p:nvSpPr>
          <p:cNvPr id="659" name="Google Shape;659;p8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11</a:t>
            </a:fld>
            <a:endParaRPr sz="1400">
              <a:solidFill>
                <a:srgbClr val="000000"/>
              </a:solidFill>
              <a:latin typeface="Times New Roman"/>
              <a:ea typeface="Times New Roman"/>
              <a:cs typeface="Times New Roman"/>
              <a:sym typeface="Times New Roman"/>
            </a:endParaRPr>
          </a:p>
        </p:txBody>
      </p:sp>
      <p:grpSp>
        <p:nvGrpSpPr>
          <p:cNvPr id="660" name="Google Shape;660;p81"/>
          <p:cNvGrpSpPr/>
          <p:nvPr/>
        </p:nvGrpSpPr>
        <p:grpSpPr>
          <a:xfrm>
            <a:off x="4089797" y="2196705"/>
            <a:ext cx="3861325" cy="889855"/>
            <a:chOff x="5816600" y="3505200"/>
            <a:chExt cx="5491662" cy="1265263"/>
          </a:xfrm>
        </p:grpSpPr>
        <p:sp>
          <p:nvSpPr>
            <p:cNvPr id="661" name="Google Shape;661;p81"/>
            <p:cNvSpPr/>
            <p:nvPr/>
          </p:nvSpPr>
          <p:spPr>
            <a:xfrm>
              <a:off x="5969000" y="3505200"/>
              <a:ext cx="3276600" cy="685633"/>
            </a:xfrm>
            <a:prstGeom prst="rect">
              <a:avLst/>
            </a:prstGeom>
            <a:solidFill>
              <a:schemeClr val="accent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onstantia"/>
                  <a:ea typeface="Constantia"/>
                  <a:cs typeface="Constantia"/>
                  <a:sym typeface="Constantia"/>
                </a:rPr>
                <a:t>P1</a:t>
              </a:r>
              <a:endParaRPr/>
            </a:p>
          </p:txBody>
        </p:sp>
        <p:sp>
          <p:nvSpPr>
            <p:cNvPr id="662" name="Google Shape;662;p81"/>
            <p:cNvSpPr/>
            <p:nvPr/>
          </p:nvSpPr>
          <p:spPr>
            <a:xfrm>
              <a:off x="9245600" y="3505200"/>
              <a:ext cx="838200" cy="685633"/>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P2</a:t>
              </a:r>
              <a:endParaRPr/>
            </a:p>
          </p:txBody>
        </p:sp>
        <p:sp>
          <p:nvSpPr>
            <p:cNvPr id="663" name="Google Shape;663;p81"/>
            <p:cNvSpPr/>
            <p:nvPr/>
          </p:nvSpPr>
          <p:spPr>
            <a:xfrm>
              <a:off x="10083800" y="3505200"/>
              <a:ext cx="838200" cy="685633"/>
            </a:xfrm>
            <a:prstGeom prst="rect">
              <a:avLst/>
            </a:prstGeom>
            <a:solidFill>
              <a:srgbClr val="FF00F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P3</a:t>
              </a:r>
              <a:endParaRPr/>
            </a:p>
          </p:txBody>
        </p:sp>
        <p:sp>
          <p:nvSpPr>
            <p:cNvPr id="664" name="Google Shape;664;p81"/>
            <p:cNvSpPr txBox="1"/>
            <p:nvPr/>
          </p:nvSpPr>
          <p:spPr>
            <a:xfrm>
              <a:off x="5816600" y="4267200"/>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a:p>
          </p:txBody>
        </p:sp>
        <p:sp>
          <p:nvSpPr>
            <p:cNvPr id="665" name="Google Shape;665;p81"/>
            <p:cNvSpPr txBox="1"/>
            <p:nvPr/>
          </p:nvSpPr>
          <p:spPr>
            <a:xfrm>
              <a:off x="9007439" y="4267200"/>
              <a:ext cx="609169"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24</a:t>
              </a:r>
              <a:endParaRPr/>
            </a:p>
          </p:txBody>
        </p:sp>
        <p:sp>
          <p:nvSpPr>
            <p:cNvPr id="666" name="Google Shape;666;p81"/>
            <p:cNvSpPr txBox="1"/>
            <p:nvPr/>
          </p:nvSpPr>
          <p:spPr>
            <a:xfrm>
              <a:off x="9860892" y="4262735"/>
              <a:ext cx="609169"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27</a:t>
              </a:r>
              <a:endParaRPr/>
            </a:p>
          </p:txBody>
        </p:sp>
        <p:sp>
          <p:nvSpPr>
            <p:cNvPr id="667" name="Google Shape;667;p81"/>
            <p:cNvSpPr txBox="1"/>
            <p:nvPr/>
          </p:nvSpPr>
          <p:spPr>
            <a:xfrm>
              <a:off x="10699093" y="4262735"/>
              <a:ext cx="609169"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a:p>
          </p:txBody>
        </p:sp>
      </p:grpSp>
      <p:pic>
        <p:nvPicPr>
          <p:cNvPr id="668" name="Google Shape;668;p81" descr="pngfind.com-kingpin-png-4152286 (1).png"/>
          <p:cNvPicPr preferRelativeResize="0"/>
          <p:nvPr/>
        </p:nvPicPr>
        <p:blipFill rotWithShape="1">
          <a:blip r:embed="rId3">
            <a:alphaModFix/>
          </a:blip>
          <a:srcRect/>
          <a:stretch/>
        </p:blipFill>
        <p:spPr>
          <a:xfrm>
            <a:off x="7061200" y="116632"/>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82"/>
          <p:cNvSpPr txBox="1">
            <a:spLocks noGrp="1"/>
          </p:cNvSpPr>
          <p:nvPr>
            <p:ph type="title"/>
          </p:nvPr>
        </p:nvSpPr>
        <p:spPr>
          <a:xfrm>
            <a:off x="683568" y="548681"/>
            <a:ext cx="8063111" cy="64807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First-Come, First-Served (FCFS)</a:t>
            </a:r>
            <a:endParaRPr/>
          </a:p>
        </p:txBody>
      </p:sp>
      <p:sp>
        <p:nvSpPr>
          <p:cNvPr id="674" name="Google Shape;674;p82"/>
          <p:cNvSpPr txBox="1">
            <a:spLocks noGrp="1"/>
          </p:cNvSpPr>
          <p:nvPr>
            <p:ph type="body" idx="1"/>
          </p:nvPr>
        </p:nvSpPr>
        <p:spPr>
          <a:xfrm>
            <a:off x="685355" y="1713384"/>
            <a:ext cx="7773293" cy="418021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What if their order had been P2, P3, P1?</a:t>
            </a:r>
            <a:endParaRPr/>
          </a:p>
          <a:p>
            <a:pPr marL="640080" lvl="1" indent="-246888" algn="l" rtl="0">
              <a:spcBef>
                <a:spcPts val="480"/>
              </a:spcBef>
              <a:spcAft>
                <a:spcPts val="0"/>
              </a:spcAft>
              <a:buSzPts val="2040"/>
              <a:buChar char="⚫"/>
            </a:pPr>
            <a:r>
              <a:rPr lang="en-US"/>
              <a:t>P1 burst time: 24</a:t>
            </a:r>
            <a:endParaRPr/>
          </a:p>
          <a:p>
            <a:pPr marL="640080" lvl="1" indent="-246888" algn="l" rtl="0">
              <a:spcBef>
                <a:spcPts val="480"/>
              </a:spcBef>
              <a:spcAft>
                <a:spcPts val="0"/>
              </a:spcAft>
              <a:buSzPts val="2040"/>
              <a:buChar char="⚫"/>
            </a:pPr>
            <a:r>
              <a:rPr lang="en-US"/>
              <a:t>P2 burst time: 3</a:t>
            </a:r>
            <a:endParaRPr/>
          </a:p>
          <a:p>
            <a:pPr marL="640080" lvl="1" indent="-246888" algn="l" rtl="0">
              <a:spcBef>
                <a:spcPts val="480"/>
              </a:spcBef>
              <a:spcAft>
                <a:spcPts val="0"/>
              </a:spcAft>
              <a:buSzPts val="2040"/>
              <a:buChar char="⚫"/>
            </a:pPr>
            <a:r>
              <a:rPr lang="en-US"/>
              <a:t>P3 burst time: 3</a:t>
            </a:r>
            <a:endParaRPr/>
          </a:p>
        </p:txBody>
      </p:sp>
      <p:sp>
        <p:nvSpPr>
          <p:cNvPr id="675" name="Google Shape;675;p8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12</a:t>
            </a:fld>
            <a:endParaRPr sz="1400">
              <a:solidFill>
                <a:srgbClr val="000000"/>
              </a:solidFill>
              <a:latin typeface="Times New Roman"/>
              <a:ea typeface="Times New Roman"/>
              <a:cs typeface="Times New Roman"/>
              <a:sym typeface="Times New Roman"/>
            </a:endParaRPr>
          </a:p>
        </p:txBody>
      </p:sp>
      <p:pic>
        <p:nvPicPr>
          <p:cNvPr id="676" name="Google Shape;676;p82" descr="pngfind.com-kingpin-png-4152286 (1).png"/>
          <p:cNvPicPr preferRelativeResize="0"/>
          <p:nvPr/>
        </p:nvPicPr>
        <p:blipFill rotWithShape="1">
          <a:blip r:embed="rId3">
            <a:alphaModFix/>
          </a:blip>
          <a:srcRect/>
          <a:stretch/>
        </p:blipFill>
        <p:spPr>
          <a:xfrm>
            <a:off x="7061200" y="11915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3"/>
          <p:cNvSpPr txBox="1">
            <a:spLocks noGrp="1"/>
          </p:cNvSpPr>
          <p:nvPr>
            <p:ph type="title"/>
          </p:nvPr>
        </p:nvSpPr>
        <p:spPr>
          <a:xfrm>
            <a:off x="682750" y="476673"/>
            <a:ext cx="8207127" cy="576065"/>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First-Come, First-Served (FCFS)</a:t>
            </a:r>
            <a:endParaRPr/>
          </a:p>
        </p:txBody>
      </p:sp>
      <p:sp>
        <p:nvSpPr>
          <p:cNvPr id="682" name="Google Shape;682;p83"/>
          <p:cNvSpPr txBox="1">
            <a:spLocks noGrp="1"/>
          </p:cNvSpPr>
          <p:nvPr>
            <p:ph type="body" idx="1"/>
          </p:nvPr>
        </p:nvSpPr>
        <p:spPr>
          <a:xfrm>
            <a:off x="685355" y="1268760"/>
            <a:ext cx="7773293" cy="5184576"/>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a:t>What if their order had been P2, P3, P1?</a:t>
            </a:r>
            <a:endParaRPr/>
          </a:p>
          <a:p>
            <a:pPr marL="640080" lvl="1" indent="-246888" algn="l" rtl="0">
              <a:spcBef>
                <a:spcPts val="372"/>
              </a:spcBef>
              <a:spcAft>
                <a:spcPts val="0"/>
              </a:spcAft>
              <a:buSzPct val="85000"/>
              <a:buChar char="⚫"/>
            </a:pPr>
            <a:r>
              <a:rPr lang="en-US"/>
              <a:t>P1 burst time: 24</a:t>
            </a:r>
            <a:endParaRPr/>
          </a:p>
          <a:p>
            <a:pPr marL="640080" lvl="1" indent="-246888" algn="l" rtl="0">
              <a:spcBef>
                <a:spcPts val="372"/>
              </a:spcBef>
              <a:spcAft>
                <a:spcPts val="0"/>
              </a:spcAft>
              <a:buSzPct val="85000"/>
              <a:buChar char="⚫"/>
            </a:pPr>
            <a:r>
              <a:rPr lang="en-US"/>
              <a:t>P2 burst time: 3</a:t>
            </a:r>
            <a:endParaRPr/>
          </a:p>
          <a:p>
            <a:pPr marL="640080" lvl="1" indent="-246888" algn="l" rtl="0">
              <a:spcBef>
                <a:spcPts val="372"/>
              </a:spcBef>
              <a:spcAft>
                <a:spcPts val="0"/>
              </a:spcAft>
              <a:buSzPct val="85000"/>
              <a:buChar char="⚫"/>
            </a:pPr>
            <a:r>
              <a:rPr lang="en-US"/>
              <a:t>P3 burst time: 3</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Waiting Time</a:t>
            </a:r>
            <a:endParaRPr/>
          </a:p>
          <a:p>
            <a:pPr marL="640080" lvl="1" indent="-246888" algn="l" rtl="0">
              <a:spcBef>
                <a:spcPts val="372"/>
              </a:spcBef>
              <a:spcAft>
                <a:spcPts val="0"/>
              </a:spcAft>
              <a:buSzPct val="85000"/>
              <a:buChar char="⚫"/>
            </a:pPr>
            <a:r>
              <a:rPr lang="en-US"/>
              <a:t>P2: 0</a:t>
            </a:r>
            <a:endParaRPr/>
          </a:p>
          <a:p>
            <a:pPr marL="640080" lvl="1" indent="-246888" algn="l" rtl="0">
              <a:spcBef>
                <a:spcPts val="372"/>
              </a:spcBef>
              <a:spcAft>
                <a:spcPts val="0"/>
              </a:spcAft>
              <a:buSzPct val="85000"/>
              <a:buChar char="⚫"/>
            </a:pPr>
            <a:r>
              <a:rPr lang="en-US"/>
              <a:t>P3: 3</a:t>
            </a:r>
            <a:endParaRPr/>
          </a:p>
          <a:p>
            <a:pPr marL="640080" lvl="1" indent="-246888" algn="l" rtl="0">
              <a:spcBef>
                <a:spcPts val="372"/>
              </a:spcBef>
              <a:spcAft>
                <a:spcPts val="0"/>
              </a:spcAft>
              <a:buSzPct val="85000"/>
              <a:buChar char="⚫"/>
            </a:pPr>
            <a:r>
              <a:rPr lang="en-US"/>
              <a:t>P1: 6</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Turn-around Time</a:t>
            </a:r>
            <a:endParaRPr/>
          </a:p>
          <a:p>
            <a:pPr marL="640080" lvl="1" indent="-246888" algn="l" rtl="0">
              <a:spcBef>
                <a:spcPts val="372"/>
              </a:spcBef>
              <a:spcAft>
                <a:spcPts val="0"/>
              </a:spcAft>
              <a:buSzPct val="85000"/>
              <a:buChar char="⚫"/>
            </a:pPr>
            <a:r>
              <a:rPr lang="en-US"/>
              <a:t>P2: 3</a:t>
            </a:r>
            <a:endParaRPr/>
          </a:p>
          <a:p>
            <a:pPr marL="640080" lvl="1" indent="-246888" algn="l" rtl="0">
              <a:spcBef>
                <a:spcPts val="372"/>
              </a:spcBef>
              <a:spcAft>
                <a:spcPts val="0"/>
              </a:spcAft>
              <a:buSzPct val="85000"/>
              <a:buChar char="⚫"/>
            </a:pPr>
            <a:r>
              <a:rPr lang="en-US"/>
              <a:t>P3: 6</a:t>
            </a:r>
            <a:endParaRPr/>
          </a:p>
          <a:p>
            <a:pPr marL="640080" lvl="1" indent="-246888" algn="l" rtl="0">
              <a:spcBef>
                <a:spcPts val="372"/>
              </a:spcBef>
              <a:spcAft>
                <a:spcPts val="0"/>
              </a:spcAft>
              <a:buSzPct val="85000"/>
              <a:buChar char="⚫"/>
            </a:pPr>
            <a:r>
              <a:rPr lang="en-US"/>
              <a:t>P1: 30</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Average Waiting Time</a:t>
            </a:r>
            <a:r>
              <a:rPr lang="en-US"/>
              <a:t>: (0+3+6)/3 = 3 (compared to 17)</a:t>
            </a:r>
            <a:endParaRPr/>
          </a:p>
          <a:p>
            <a:pPr marL="274320" lvl="0" indent="-274320" algn="l" rtl="0">
              <a:spcBef>
                <a:spcPts val="403"/>
              </a:spcBef>
              <a:spcAft>
                <a:spcPts val="0"/>
              </a:spcAft>
              <a:buSzPct val="95000"/>
              <a:buChar char="⚫"/>
            </a:pPr>
            <a:r>
              <a:rPr lang="en-US">
                <a:solidFill>
                  <a:srgbClr val="FF0000"/>
                </a:solidFill>
              </a:rPr>
              <a:t>Average turn-around Time</a:t>
            </a:r>
            <a:r>
              <a:rPr lang="en-US"/>
              <a:t>: (3+6+30)/3 = 13 (compared to 27)</a:t>
            </a:r>
            <a:endParaRPr/>
          </a:p>
          <a:p>
            <a:pPr marL="274320" lvl="0" indent="-152765" algn="l" rtl="0">
              <a:spcBef>
                <a:spcPts val="403"/>
              </a:spcBef>
              <a:spcAft>
                <a:spcPts val="0"/>
              </a:spcAft>
              <a:buSzPct val="95000"/>
              <a:buNone/>
            </a:pPr>
            <a:endParaRPr/>
          </a:p>
          <a:p>
            <a:pPr marL="274320" lvl="0" indent="-152765" algn="l" rtl="0">
              <a:spcBef>
                <a:spcPts val="403"/>
              </a:spcBef>
              <a:spcAft>
                <a:spcPts val="0"/>
              </a:spcAft>
              <a:buSzPct val="95000"/>
              <a:buNone/>
            </a:pPr>
            <a:endParaRPr/>
          </a:p>
        </p:txBody>
      </p:sp>
      <p:sp>
        <p:nvSpPr>
          <p:cNvPr id="683" name="Google Shape;683;p8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13</a:t>
            </a:fld>
            <a:endParaRPr sz="1400">
              <a:solidFill>
                <a:srgbClr val="000000"/>
              </a:solidFill>
              <a:latin typeface="Times New Roman"/>
              <a:ea typeface="Times New Roman"/>
              <a:cs typeface="Times New Roman"/>
              <a:sym typeface="Times New Roman"/>
            </a:endParaRPr>
          </a:p>
        </p:txBody>
      </p:sp>
      <p:grpSp>
        <p:nvGrpSpPr>
          <p:cNvPr id="684" name="Google Shape;684;p83"/>
          <p:cNvGrpSpPr/>
          <p:nvPr/>
        </p:nvGrpSpPr>
        <p:grpSpPr>
          <a:xfrm>
            <a:off x="4089797" y="2196705"/>
            <a:ext cx="3861325" cy="889855"/>
            <a:chOff x="5816600" y="3505200"/>
            <a:chExt cx="5491662" cy="1265263"/>
          </a:xfrm>
        </p:grpSpPr>
        <p:sp>
          <p:nvSpPr>
            <p:cNvPr id="685" name="Google Shape;685;p83"/>
            <p:cNvSpPr/>
            <p:nvPr/>
          </p:nvSpPr>
          <p:spPr>
            <a:xfrm>
              <a:off x="7645400" y="3505200"/>
              <a:ext cx="3276600" cy="685633"/>
            </a:xfrm>
            <a:prstGeom prst="rect">
              <a:avLst/>
            </a:prstGeom>
            <a:solidFill>
              <a:schemeClr val="accent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onstantia"/>
                  <a:ea typeface="Constantia"/>
                  <a:cs typeface="Constantia"/>
                  <a:sym typeface="Constantia"/>
                </a:rPr>
                <a:t>P1</a:t>
              </a:r>
              <a:endParaRPr/>
            </a:p>
          </p:txBody>
        </p:sp>
        <p:sp>
          <p:nvSpPr>
            <p:cNvPr id="686" name="Google Shape;686;p83"/>
            <p:cNvSpPr/>
            <p:nvPr/>
          </p:nvSpPr>
          <p:spPr>
            <a:xfrm>
              <a:off x="5969000" y="3505200"/>
              <a:ext cx="838200" cy="685633"/>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P2</a:t>
              </a:r>
              <a:endParaRPr/>
            </a:p>
          </p:txBody>
        </p:sp>
        <p:sp>
          <p:nvSpPr>
            <p:cNvPr id="687" name="Google Shape;687;p83"/>
            <p:cNvSpPr/>
            <p:nvPr/>
          </p:nvSpPr>
          <p:spPr>
            <a:xfrm>
              <a:off x="6807200" y="3505200"/>
              <a:ext cx="838200" cy="685633"/>
            </a:xfrm>
            <a:prstGeom prst="rect">
              <a:avLst/>
            </a:prstGeom>
            <a:solidFill>
              <a:srgbClr val="FF00F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P3</a:t>
              </a:r>
              <a:endParaRPr/>
            </a:p>
          </p:txBody>
        </p:sp>
        <p:sp>
          <p:nvSpPr>
            <p:cNvPr id="688" name="Google Shape;688;p83"/>
            <p:cNvSpPr txBox="1"/>
            <p:nvPr/>
          </p:nvSpPr>
          <p:spPr>
            <a:xfrm>
              <a:off x="5816600" y="4267200"/>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a:p>
          </p:txBody>
        </p:sp>
        <p:sp>
          <p:nvSpPr>
            <p:cNvPr id="689" name="Google Shape;689;p83"/>
            <p:cNvSpPr txBox="1"/>
            <p:nvPr/>
          </p:nvSpPr>
          <p:spPr>
            <a:xfrm>
              <a:off x="6664360" y="4267200"/>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a:p>
          </p:txBody>
        </p:sp>
        <p:sp>
          <p:nvSpPr>
            <p:cNvPr id="690" name="Google Shape;690;p83"/>
            <p:cNvSpPr txBox="1"/>
            <p:nvPr/>
          </p:nvSpPr>
          <p:spPr>
            <a:xfrm>
              <a:off x="7426361" y="4262735"/>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a:p>
          </p:txBody>
        </p:sp>
        <p:sp>
          <p:nvSpPr>
            <p:cNvPr id="691" name="Google Shape;691;p83"/>
            <p:cNvSpPr txBox="1"/>
            <p:nvPr/>
          </p:nvSpPr>
          <p:spPr>
            <a:xfrm>
              <a:off x="10699093" y="4262735"/>
              <a:ext cx="609169"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a:p>
          </p:txBody>
        </p:sp>
      </p:grpSp>
      <p:sp>
        <p:nvSpPr>
          <p:cNvPr id="692" name="Google Shape;692;p83"/>
          <p:cNvSpPr/>
          <p:nvPr/>
        </p:nvSpPr>
        <p:spPr>
          <a:xfrm>
            <a:off x="4839125" y="3140968"/>
            <a:ext cx="1893115" cy="2880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onstantia"/>
                <a:ea typeface="Constantia"/>
                <a:cs typeface="Constantia"/>
                <a:sym typeface="Constantia"/>
              </a:rPr>
              <a:t>Gnatt Chart</a:t>
            </a:r>
            <a:endParaRPr sz="1200" b="1">
              <a:solidFill>
                <a:schemeClr val="dk1"/>
              </a:solidFill>
              <a:latin typeface="Constantia"/>
              <a:ea typeface="Constantia"/>
              <a:cs typeface="Constantia"/>
              <a:sym typeface="Constantia"/>
            </a:endParaRPr>
          </a:p>
        </p:txBody>
      </p:sp>
      <p:pic>
        <p:nvPicPr>
          <p:cNvPr id="693" name="Google Shape;693;p83" descr="pngfind.com-kingpin-png-4152286 (1).png"/>
          <p:cNvPicPr preferRelativeResize="0"/>
          <p:nvPr/>
        </p:nvPicPr>
        <p:blipFill rotWithShape="1">
          <a:blip r:embed="rId3">
            <a:alphaModFix/>
          </a:blip>
          <a:srcRect/>
          <a:stretch/>
        </p:blipFill>
        <p:spPr>
          <a:xfrm>
            <a:off x="7380312" y="82925"/>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84"/>
          <p:cNvSpPr txBox="1">
            <a:spLocks noGrp="1"/>
          </p:cNvSpPr>
          <p:nvPr>
            <p:ph type="title"/>
          </p:nvPr>
        </p:nvSpPr>
        <p:spPr>
          <a:xfrm>
            <a:off x="179512" y="260648"/>
            <a:ext cx="8856984" cy="1422648"/>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FIFO (First In and First Out) or FCFS</a:t>
            </a:r>
            <a:br>
              <a:rPr lang="en-US" sz="3200" b="1">
                <a:solidFill>
                  <a:srgbClr val="006600"/>
                </a:solidFill>
              </a:rPr>
            </a:br>
            <a:endParaRPr sz="2400" b="1">
              <a:solidFill>
                <a:srgbClr val="006600"/>
              </a:solidFill>
            </a:endParaRPr>
          </a:p>
        </p:txBody>
      </p:sp>
      <p:sp>
        <p:nvSpPr>
          <p:cNvPr id="699" name="Google Shape;699;p84"/>
          <p:cNvSpPr txBox="1">
            <a:spLocks noGrp="1"/>
          </p:cNvSpPr>
          <p:nvPr>
            <p:ph type="body" idx="1"/>
          </p:nvPr>
        </p:nvSpPr>
        <p:spPr>
          <a:xfrm>
            <a:off x="457200" y="1916832"/>
            <a:ext cx="8229600" cy="456016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n-US" u="sng"/>
              <a:t>Advantages:</a:t>
            </a:r>
            <a:endParaRPr u="sng"/>
          </a:p>
          <a:p>
            <a:pPr marL="274320" lvl="0" indent="-274320" algn="l" rtl="0">
              <a:spcBef>
                <a:spcPts val="481"/>
              </a:spcBef>
              <a:spcAft>
                <a:spcPts val="0"/>
              </a:spcAft>
              <a:buSzPct val="95000"/>
              <a:buChar char="⚫"/>
            </a:pPr>
            <a:r>
              <a:rPr lang="en-US"/>
              <a:t>Simple </a:t>
            </a:r>
            <a:endParaRPr/>
          </a:p>
          <a:p>
            <a:pPr marL="0" lvl="0" indent="0" algn="l" rtl="0">
              <a:spcBef>
                <a:spcPts val="481"/>
              </a:spcBef>
              <a:spcAft>
                <a:spcPts val="0"/>
              </a:spcAft>
              <a:buSzPct val="95000"/>
              <a:buNone/>
            </a:pPr>
            <a:r>
              <a:rPr lang="en-US" u="sng"/>
              <a:t>Disadvantages:</a:t>
            </a:r>
            <a:endParaRPr u="sng"/>
          </a:p>
          <a:p>
            <a:pPr marL="274320" lvl="0" indent="-274320" algn="l" rtl="0">
              <a:spcBef>
                <a:spcPts val="481"/>
              </a:spcBef>
              <a:spcAft>
                <a:spcPts val="0"/>
              </a:spcAft>
              <a:buSzPct val="95000"/>
              <a:buChar char="⚫"/>
            </a:pPr>
            <a:r>
              <a:rPr lang="en-US"/>
              <a:t>Short jobs get stuck behind long ones</a:t>
            </a:r>
            <a:endParaRPr/>
          </a:p>
          <a:p>
            <a:pPr marL="274320" lvl="0" indent="-274320" algn="l" rtl="0">
              <a:spcBef>
                <a:spcPts val="481"/>
              </a:spcBef>
              <a:spcAft>
                <a:spcPts val="0"/>
              </a:spcAft>
              <a:buSzPct val="95000"/>
              <a:buChar char="⚫"/>
            </a:pPr>
            <a:r>
              <a:rPr lang="en-US"/>
              <a:t>There is no option for pre-emption of a process. If a process is started, then CPU executes the process until it ends.</a:t>
            </a:r>
            <a:endParaRPr/>
          </a:p>
          <a:p>
            <a:pPr marL="274320" lvl="0" indent="-274320" algn="l" rtl="0">
              <a:spcBef>
                <a:spcPts val="481"/>
              </a:spcBef>
              <a:spcAft>
                <a:spcPts val="0"/>
              </a:spcAft>
              <a:buSzPct val="95000"/>
              <a:buChar char="⚫"/>
            </a:pPr>
            <a:r>
              <a:rPr lang="en-US"/>
              <a:t>Because there is no pre-emption, if a process executes for a long time, the processes in the back of the queue will have to wait for a long time before they get a chance to be executed.</a:t>
            </a:r>
            <a:endParaRPr/>
          </a:p>
          <a:p>
            <a:pPr marL="274320" lvl="0" indent="-274320" algn="l" rtl="0">
              <a:spcBef>
                <a:spcPts val="481"/>
              </a:spcBef>
              <a:spcAft>
                <a:spcPts val="0"/>
              </a:spcAft>
              <a:buSzPct val="95000"/>
              <a:buChar char="⚫"/>
            </a:pPr>
            <a:r>
              <a:rPr lang="en-US"/>
              <a:t> </a:t>
            </a:r>
            <a:endParaRPr/>
          </a:p>
          <a:p>
            <a:pPr marL="274320" lvl="0" indent="-129238" algn="l" rtl="0">
              <a:spcBef>
                <a:spcPts val="481"/>
              </a:spcBef>
              <a:spcAft>
                <a:spcPts val="0"/>
              </a:spcAft>
              <a:buSzPct val="95000"/>
              <a:buNone/>
            </a:pPr>
            <a:endParaRPr/>
          </a:p>
        </p:txBody>
      </p:sp>
      <p:pic>
        <p:nvPicPr>
          <p:cNvPr id="700" name="Google Shape;700;p84" descr="pngfind.com-kingpin-png-4152286 (1).png"/>
          <p:cNvPicPr preferRelativeResize="0"/>
          <p:nvPr/>
        </p:nvPicPr>
        <p:blipFill rotWithShape="1">
          <a:blip r:embed="rId3">
            <a:alphaModFix/>
          </a:blip>
          <a:srcRect/>
          <a:stretch/>
        </p:blipFill>
        <p:spPr>
          <a:xfrm>
            <a:off x="7338888" y="114300"/>
            <a:ext cx="1625600" cy="533400"/>
          </a:xfrm>
          <a:prstGeom prst="rect">
            <a:avLst/>
          </a:prstGeom>
          <a:noFill/>
          <a:ln>
            <a:noFill/>
          </a:ln>
        </p:spPr>
      </p:pic>
      <p:pic>
        <p:nvPicPr>
          <p:cNvPr id="701" name="Google Shape;701;p84" descr="pngfind.com-kingpin-png-4152286 (1).png"/>
          <p:cNvPicPr preferRelativeResize="0"/>
          <p:nvPr/>
        </p:nvPicPr>
        <p:blipFill rotWithShape="1">
          <a:blip r:embed="rId3">
            <a:alphaModFix/>
          </a:blip>
          <a:srcRect/>
          <a:stretch/>
        </p:blipFill>
        <p:spPr>
          <a:xfrm>
            <a:off x="10402888" y="76200"/>
            <a:ext cx="1625600" cy="533400"/>
          </a:xfrm>
          <a:prstGeom prst="rect">
            <a:avLst/>
          </a:prstGeom>
          <a:noFill/>
          <a:ln>
            <a:noFill/>
          </a:ln>
        </p:spPr>
      </p:pic>
      <p:sp>
        <p:nvSpPr>
          <p:cNvPr id="702" name="Google Shape;702;p8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85"/>
          <p:cNvSpPr txBox="1">
            <a:spLocks noGrp="1"/>
          </p:cNvSpPr>
          <p:nvPr>
            <p:ph type="title"/>
          </p:nvPr>
        </p:nvSpPr>
        <p:spPr>
          <a:xfrm>
            <a:off x="682750" y="476673"/>
            <a:ext cx="8207127" cy="57606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Shortest-Job-First (SJF) Scheduling</a:t>
            </a:r>
            <a:br>
              <a:rPr lang="en-US" sz="3200" b="1">
                <a:solidFill>
                  <a:srgbClr val="006600"/>
                </a:solidFill>
              </a:rPr>
            </a:br>
            <a:r>
              <a:rPr lang="en-US" sz="1800">
                <a:solidFill>
                  <a:srgbClr val="006600"/>
                </a:solidFill>
              </a:rPr>
              <a:t>(simultaneous  arrival ie. all jobs arrive at the same time)</a:t>
            </a:r>
            <a:endParaRPr sz="1800"/>
          </a:p>
        </p:txBody>
      </p:sp>
      <p:sp>
        <p:nvSpPr>
          <p:cNvPr id="708" name="Google Shape;708;p85"/>
          <p:cNvSpPr txBox="1">
            <a:spLocks noGrp="1"/>
          </p:cNvSpPr>
          <p:nvPr>
            <p:ph type="body" idx="1"/>
          </p:nvPr>
        </p:nvSpPr>
        <p:spPr>
          <a:xfrm>
            <a:off x="685355" y="1844825"/>
            <a:ext cx="7773293" cy="4896544"/>
          </a:xfrm>
          <a:prstGeom prst="rect">
            <a:avLst/>
          </a:prstGeom>
          <a:noFill/>
          <a:ln>
            <a:noFill/>
          </a:ln>
        </p:spPr>
        <p:txBody>
          <a:bodyPr spcFirstLastPara="1" wrap="square" lIns="91425" tIns="45700" rIns="91425" bIns="45700" anchor="t" anchorCtr="0">
            <a:normAutofit fontScale="85000" lnSpcReduction="20000"/>
          </a:bodyPr>
          <a:lstStyle/>
          <a:p>
            <a:pPr marL="640080" lvl="1" indent="-246888" algn="l" rtl="0">
              <a:spcBef>
                <a:spcPts val="0"/>
              </a:spcBef>
              <a:spcAft>
                <a:spcPts val="0"/>
              </a:spcAft>
              <a:buSzPct val="85000"/>
              <a:buChar char="⚫"/>
            </a:pPr>
            <a:r>
              <a:rPr lang="en-US"/>
              <a:t>P1 burst time: 24</a:t>
            </a:r>
            <a:endParaRPr/>
          </a:p>
          <a:p>
            <a:pPr marL="640080" lvl="1" indent="-246888" algn="l" rtl="0">
              <a:spcBef>
                <a:spcPts val="372"/>
              </a:spcBef>
              <a:spcAft>
                <a:spcPts val="0"/>
              </a:spcAft>
              <a:buSzPct val="85000"/>
              <a:buChar char="⚫"/>
            </a:pPr>
            <a:r>
              <a:rPr lang="en-US"/>
              <a:t>P2 burst time: 3</a:t>
            </a:r>
            <a:endParaRPr/>
          </a:p>
          <a:p>
            <a:pPr marL="640080" lvl="1" indent="-246888" algn="l" rtl="0">
              <a:spcBef>
                <a:spcPts val="372"/>
              </a:spcBef>
              <a:spcAft>
                <a:spcPts val="0"/>
              </a:spcAft>
              <a:buSzPct val="85000"/>
              <a:buChar char="⚫"/>
            </a:pPr>
            <a:r>
              <a:rPr lang="en-US"/>
              <a:t>P3 burst time: 3</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Waiting Time</a:t>
            </a:r>
            <a:endParaRPr/>
          </a:p>
          <a:p>
            <a:pPr marL="640080" lvl="1" indent="-246888" algn="l" rtl="0">
              <a:spcBef>
                <a:spcPts val="372"/>
              </a:spcBef>
              <a:spcAft>
                <a:spcPts val="0"/>
              </a:spcAft>
              <a:buSzPct val="85000"/>
              <a:buChar char="⚫"/>
            </a:pPr>
            <a:r>
              <a:rPr lang="en-US"/>
              <a:t>P2: 0</a:t>
            </a:r>
            <a:endParaRPr/>
          </a:p>
          <a:p>
            <a:pPr marL="640080" lvl="1" indent="-246888" algn="l" rtl="0">
              <a:spcBef>
                <a:spcPts val="372"/>
              </a:spcBef>
              <a:spcAft>
                <a:spcPts val="0"/>
              </a:spcAft>
              <a:buSzPct val="85000"/>
              <a:buChar char="⚫"/>
            </a:pPr>
            <a:r>
              <a:rPr lang="en-US"/>
              <a:t>P3: 3</a:t>
            </a:r>
            <a:endParaRPr/>
          </a:p>
          <a:p>
            <a:pPr marL="640080" lvl="1" indent="-246888" algn="l" rtl="0">
              <a:spcBef>
                <a:spcPts val="372"/>
              </a:spcBef>
              <a:spcAft>
                <a:spcPts val="0"/>
              </a:spcAft>
              <a:buSzPct val="85000"/>
              <a:buChar char="⚫"/>
            </a:pPr>
            <a:r>
              <a:rPr lang="en-US"/>
              <a:t>P1: 6</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Turn-around Time</a:t>
            </a:r>
            <a:endParaRPr/>
          </a:p>
          <a:p>
            <a:pPr marL="640080" lvl="1" indent="-246888" algn="l" rtl="0">
              <a:spcBef>
                <a:spcPts val="372"/>
              </a:spcBef>
              <a:spcAft>
                <a:spcPts val="0"/>
              </a:spcAft>
              <a:buSzPct val="85000"/>
              <a:buChar char="⚫"/>
            </a:pPr>
            <a:r>
              <a:rPr lang="en-US"/>
              <a:t>P2: 3</a:t>
            </a:r>
            <a:endParaRPr/>
          </a:p>
          <a:p>
            <a:pPr marL="640080" lvl="1" indent="-246888" algn="l" rtl="0">
              <a:spcBef>
                <a:spcPts val="372"/>
              </a:spcBef>
              <a:spcAft>
                <a:spcPts val="0"/>
              </a:spcAft>
              <a:buSzPct val="85000"/>
              <a:buChar char="⚫"/>
            </a:pPr>
            <a:r>
              <a:rPr lang="en-US"/>
              <a:t>P3: 6</a:t>
            </a:r>
            <a:endParaRPr/>
          </a:p>
          <a:p>
            <a:pPr marL="640080" lvl="1" indent="-246888" algn="l" rtl="0">
              <a:spcBef>
                <a:spcPts val="372"/>
              </a:spcBef>
              <a:spcAft>
                <a:spcPts val="0"/>
              </a:spcAft>
              <a:buSzPct val="85000"/>
              <a:buChar char="⚫"/>
            </a:pPr>
            <a:r>
              <a:rPr lang="en-US"/>
              <a:t>P1: 30</a:t>
            </a:r>
            <a:endParaRPr/>
          </a:p>
          <a:p>
            <a:pPr marL="640080" lvl="1" indent="-146494" algn="l" rtl="0">
              <a:spcBef>
                <a:spcPts val="372"/>
              </a:spcBef>
              <a:spcAft>
                <a:spcPts val="0"/>
              </a:spcAft>
              <a:buSzPct val="85000"/>
              <a:buNone/>
            </a:pPr>
            <a:endParaRPr/>
          </a:p>
          <a:p>
            <a:pPr marL="274320" lvl="0" indent="-274320" algn="l" rtl="0">
              <a:spcBef>
                <a:spcPts val="403"/>
              </a:spcBef>
              <a:spcAft>
                <a:spcPts val="0"/>
              </a:spcAft>
              <a:buSzPct val="95000"/>
              <a:buChar char="⚫"/>
            </a:pPr>
            <a:r>
              <a:rPr lang="en-US">
                <a:solidFill>
                  <a:srgbClr val="FF0000"/>
                </a:solidFill>
              </a:rPr>
              <a:t>Average Waiting Time</a:t>
            </a:r>
            <a:r>
              <a:rPr lang="en-US"/>
              <a:t>: (0+3+6)/3 = 3 </a:t>
            </a:r>
            <a:endParaRPr/>
          </a:p>
          <a:p>
            <a:pPr marL="274320" lvl="0" indent="-274320" algn="l" rtl="0">
              <a:spcBef>
                <a:spcPts val="403"/>
              </a:spcBef>
              <a:spcAft>
                <a:spcPts val="0"/>
              </a:spcAft>
              <a:buSzPct val="95000"/>
              <a:buChar char="⚫"/>
            </a:pPr>
            <a:r>
              <a:rPr lang="en-US">
                <a:solidFill>
                  <a:srgbClr val="FF0000"/>
                </a:solidFill>
              </a:rPr>
              <a:t>Average turn-around Time</a:t>
            </a:r>
            <a:r>
              <a:rPr lang="en-US"/>
              <a:t>: (3+6+30)/3 = 13</a:t>
            </a:r>
            <a:endParaRPr/>
          </a:p>
          <a:p>
            <a:pPr marL="274320" lvl="0" indent="-152765" algn="l" rtl="0">
              <a:spcBef>
                <a:spcPts val="403"/>
              </a:spcBef>
              <a:spcAft>
                <a:spcPts val="0"/>
              </a:spcAft>
              <a:buSzPct val="95000"/>
              <a:buNone/>
            </a:pPr>
            <a:endParaRPr/>
          </a:p>
        </p:txBody>
      </p:sp>
      <p:sp>
        <p:nvSpPr>
          <p:cNvPr id="709" name="Google Shape;709;p8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15</a:t>
            </a:fld>
            <a:endParaRPr sz="1400">
              <a:solidFill>
                <a:srgbClr val="000000"/>
              </a:solidFill>
              <a:latin typeface="Times New Roman"/>
              <a:ea typeface="Times New Roman"/>
              <a:cs typeface="Times New Roman"/>
              <a:sym typeface="Times New Roman"/>
            </a:endParaRPr>
          </a:p>
        </p:txBody>
      </p:sp>
      <p:grpSp>
        <p:nvGrpSpPr>
          <p:cNvPr id="710" name="Google Shape;710;p85"/>
          <p:cNvGrpSpPr/>
          <p:nvPr/>
        </p:nvGrpSpPr>
        <p:grpSpPr>
          <a:xfrm>
            <a:off x="4089797" y="3115210"/>
            <a:ext cx="3861325" cy="889855"/>
            <a:chOff x="5816600" y="3505200"/>
            <a:chExt cx="5491662" cy="1265263"/>
          </a:xfrm>
        </p:grpSpPr>
        <p:sp>
          <p:nvSpPr>
            <p:cNvPr id="711" name="Google Shape;711;p85"/>
            <p:cNvSpPr/>
            <p:nvPr/>
          </p:nvSpPr>
          <p:spPr>
            <a:xfrm>
              <a:off x="7645400" y="3505200"/>
              <a:ext cx="3276600" cy="685633"/>
            </a:xfrm>
            <a:prstGeom prst="rect">
              <a:avLst/>
            </a:prstGeom>
            <a:solidFill>
              <a:schemeClr val="accent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Constantia"/>
                  <a:ea typeface="Constantia"/>
                  <a:cs typeface="Constantia"/>
                  <a:sym typeface="Constantia"/>
                </a:rPr>
                <a:t>P1</a:t>
              </a:r>
              <a:endParaRPr/>
            </a:p>
          </p:txBody>
        </p:sp>
        <p:sp>
          <p:nvSpPr>
            <p:cNvPr id="712" name="Google Shape;712;p85"/>
            <p:cNvSpPr/>
            <p:nvPr/>
          </p:nvSpPr>
          <p:spPr>
            <a:xfrm>
              <a:off x="5969000" y="3505200"/>
              <a:ext cx="838200" cy="685633"/>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P2</a:t>
              </a:r>
              <a:endParaRPr/>
            </a:p>
          </p:txBody>
        </p:sp>
        <p:sp>
          <p:nvSpPr>
            <p:cNvPr id="713" name="Google Shape;713;p85"/>
            <p:cNvSpPr/>
            <p:nvPr/>
          </p:nvSpPr>
          <p:spPr>
            <a:xfrm>
              <a:off x="6807200" y="3505200"/>
              <a:ext cx="838200" cy="685633"/>
            </a:xfrm>
            <a:prstGeom prst="rect">
              <a:avLst/>
            </a:prstGeom>
            <a:solidFill>
              <a:srgbClr val="FF00F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dk1"/>
                  </a:solidFill>
                  <a:latin typeface="Constantia"/>
                  <a:ea typeface="Constantia"/>
                  <a:cs typeface="Constantia"/>
                  <a:sym typeface="Constantia"/>
                </a:rPr>
                <a:t>P3</a:t>
              </a:r>
              <a:endParaRPr/>
            </a:p>
          </p:txBody>
        </p:sp>
        <p:sp>
          <p:nvSpPr>
            <p:cNvPr id="714" name="Google Shape;714;p85"/>
            <p:cNvSpPr txBox="1"/>
            <p:nvPr/>
          </p:nvSpPr>
          <p:spPr>
            <a:xfrm>
              <a:off x="5816600" y="4267200"/>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a:p>
          </p:txBody>
        </p:sp>
        <p:sp>
          <p:nvSpPr>
            <p:cNvPr id="715" name="Google Shape;715;p85"/>
            <p:cNvSpPr txBox="1"/>
            <p:nvPr/>
          </p:nvSpPr>
          <p:spPr>
            <a:xfrm>
              <a:off x="6664360" y="4267200"/>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a:p>
          </p:txBody>
        </p:sp>
        <p:sp>
          <p:nvSpPr>
            <p:cNvPr id="716" name="Google Shape;716;p85"/>
            <p:cNvSpPr txBox="1"/>
            <p:nvPr/>
          </p:nvSpPr>
          <p:spPr>
            <a:xfrm>
              <a:off x="7426361" y="4262735"/>
              <a:ext cx="435903"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a:p>
          </p:txBody>
        </p:sp>
        <p:sp>
          <p:nvSpPr>
            <p:cNvPr id="717" name="Google Shape;717;p85"/>
            <p:cNvSpPr txBox="1"/>
            <p:nvPr/>
          </p:nvSpPr>
          <p:spPr>
            <a:xfrm>
              <a:off x="10699093" y="4262735"/>
              <a:ext cx="609169" cy="503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a:p>
          </p:txBody>
        </p:sp>
      </p:grpSp>
      <p:sp>
        <p:nvSpPr>
          <p:cNvPr id="718" name="Google Shape;718;p85"/>
          <p:cNvSpPr/>
          <p:nvPr/>
        </p:nvSpPr>
        <p:spPr>
          <a:xfrm>
            <a:off x="395536" y="1268760"/>
            <a:ext cx="2304256" cy="360040"/>
          </a:xfrm>
          <a:prstGeom prst="rect">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Example 1</a:t>
            </a:r>
            <a:endParaRPr sz="1800" b="1">
              <a:solidFill>
                <a:schemeClr val="dk1"/>
              </a:solidFill>
              <a:latin typeface="Constantia"/>
              <a:ea typeface="Constantia"/>
              <a:cs typeface="Constantia"/>
              <a:sym typeface="Constantia"/>
            </a:endParaRPr>
          </a:p>
        </p:txBody>
      </p:sp>
      <p:sp>
        <p:nvSpPr>
          <p:cNvPr id="719" name="Google Shape;719;p85"/>
          <p:cNvSpPr/>
          <p:nvPr/>
        </p:nvSpPr>
        <p:spPr>
          <a:xfrm>
            <a:off x="4839125" y="4039701"/>
            <a:ext cx="1893115" cy="2880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onstantia"/>
                <a:ea typeface="Constantia"/>
                <a:cs typeface="Constantia"/>
                <a:sym typeface="Constantia"/>
              </a:rPr>
              <a:t>Gnatt Chart</a:t>
            </a:r>
            <a:endParaRPr sz="1200" b="1">
              <a:solidFill>
                <a:schemeClr val="dk1"/>
              </a:solidFill>
              <a:latin typeface="Constantia"/>
              <a:ea typeface="Constantia"/>
              <a:cs typeface="Constantia"/>
              <a:sym typeface="Constantia"/>
            </a:endParaRPr>
          </a:p>
        </p:txBody>
      </p:sp>
      <p:pic>
        <p:nvPicPr>
          <p:cNvPr id="720" name="Google Shape;720;p85" descr="pngfind.com-kingpin-png-4152286 (1).png"/>
          <p:cNvPicPr preferRelativeResize="0"/>
          <p:nvPr/>
        </p:nvPicPr>
        <p:blipFill rotWithShape="1">
          <a:blip r:embed="rId3">
            <a:alphaModFix/>
          </a:blip>
          <a:srcRect/>
          <a:stretch/>
        </p:blipFill>
        <p:spPr>
          <a:xfrm>
            <a:off x="7061200" y="196703"/>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6"/>
          <p:cNvSpPr txBox="1">
            <a:spLocks noGrp="1"/>
          </p:cNvSpPr>
          <p:nvPr>
            <p:ph type="title"/>
          </p:nvPr>
        </p:nvSpPr>
        <p:spPr>
          <a:xfrm>
            <a:off x="323529" y="692697"/>
            <a:ext cx="8609119" cy="79208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3000"/>
              </a:lnSpc>
              <a:spcBef>
                <a:spcPts val="0"/>
              </a:spcBef>
              <a:spcAft>
                <a:spcPts val="0"/>
              </a:spcAft>
              <a:buClr>
                <a:srgbClr val="006600"/>
              </a:buClr>
              <a:buSzPct val="100000"/>
              <a:buFont typeface="Calibri"/>
              <a:buNone/>
            </a:pPr>
            <a:r>
              <a:rPr lang="en-US" sz="3600" b="1">
                <a:solidFill>
                  <a:srgbClr val="006600"/>
                </a:solidFill>
              </a:rPr>
              <a:t>Shortest-Job-First (SJF) Scheduling</a:t>
            </a:r>
            <a:r>
              <a:rPr lang="en-US" b="1">
                <a:solidFill>
                  <a:srgbClr val="006600"/>
                </a:solidFill>
              </a:rPr>
              <a:t/>
            </a:r>
            <a:br>
              <a:rPr lang="en-US" b="1">
                <a:solidFill>
                  <a:srgbClr val="006600"/>
                </a:solidFill>
              </a:rPr>
            </a:br>
            <a:r>
              <a:rPr lang="en-US" sz="2000" b="1">
                <a:solidFill>
                  <a:srgbClr val="006600"/>
                </a:solidFill>
              </a:rPr>
              <a:t>Here come the concept of arrival time. </a:t>
            </a:r>
            <a:br>
              <a:rPr lang="en-US" sz="2000" b="1">
                <a:solidFill>
                  <a:srgbClr val="006600"/>
                </a:solidFill>
              </a:rPr>
            </a:br>
            <a:r>
              <a:rPr lang="en-US" sz="2000">
                <a:solidFill>
                  <a:srgbClr val="006600"/>
                </a:solidFill>
              </a:rPr>
              <a:t>SJF (non-preemptive, varied arrival times)</a:t>
            </a:r>
            <a:br>
              <a:rPr lang="en-US" sz="2000">
                <a:solidFill>
                  <a:srgbClr val="006600"/>
                </a:solidFill>
              </a:rPr>
            </a:br>
            <a:endParaRPr sz="2000">
              <a:solidFill>
                <a:srgbClr val="006600"/>
              </a:solidFill>
            </a:endParaRPr>
          </a:p>
        </p:txBody>
      </p:sp>
      <p:sp>
        <p:nvSpPr>
          <p:cNvPr id="726" name="Google Shape;726;p86"/>
          <p:cNvSpPr txBox="1">
            <a:spLocks noGrp="1"/>
          </p:cNvSpPr>
          <p:nvPr>
            <p:ph type="body" idx="1"/>
          </p:nvPr>
        </p:nvSpPr>
        <p:spPr>
          <a:xfrm>
            <a:off x="251520" y="1628800"/>
            <a:ext cx="8892480" cy="5157762"/>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lnSpc>
                <a:spcPct val="93000"/>
              </a:lnSpc>
              <a:spcBef>
                <a:spcPts val="0"/>
              </a:spcBef>
              <a:spcAft>
                <a:spcPts val="0"/>
              </a:spcAft>
              <a:buSzPct val="95000"/>
              <a:buFont typeface="Arial"/>
              <a:buNone/>
            </a:pPr>
            <a:r>
              <a:rPr lang="en-US" u="sng"/>
              <a:t>Process	 </a:t>
            </a:r>
            <a:r>
              <a:rPr lang="en-US"/>
              <a:t>     </a:t>
            </a:r>
            <a:r>
              <a:rPr lang="en-US" u="sng"/>
              <a:t>Arrival Time</a:t>
            </a:r>
            <a:r>
              <a:rPr lang="en-US"/>
              <a:t>    </a:t>
            </a:r>
            <a:r>
              <a:rPr lang="en-US" u="sng"/>
              <a:t>Burst Time   </a:t>
            </a:r>
            <a:endParaRPr/>
          </a:p>
          <a:p>
            <a:pPr marL="274320" lvl="0" indent="-274320" algn="l" rtl="0">
              <a:spcBef>
                <a:spcPts val="481"/>
              </a:spcBef>
              <a:spcAft>
                <a:spcPts val="0"/>
              </a:spcAft>
              <a:buSzPct val="95000"/>
              <a:buFont typeface="Arial"/>
              <a:buNone/>
            </a:pPr>
            <a:r>
              <a:rPr lang="en-US"/>
              <a:t>		</a:t>
            </a:r>
            <a:r>
              <a:rPr lang="en-US" i="1"/>
              <a:t>P</a:t>
            </a:r>
            <a:r>
              <a:rPr lang="en-US" i="1" baseline="-25000"/>
              <a:t>1</a:t>
            </a:r>
            <a:r>
              <a:rPr lang="en-US"/>
              <a:t>	                0                      7</a:t>
            </a:r>
            <a:endParaRPr/>
          </a:p>
          <a:p>
            <a:pPr marL="274320" lvl="0" indent="-274320" algn="l" rtl="0">
              <a:spcBef>
                <a:spcPts val="481"/>
              </a:spcBef>
              <a:spcAft>
                <a:spcPts val="0"/>
              </a:spcAft>
              <a:buSzPct val="95000"/>
              <a:buFont typeface="Arial"/>
              <a:buNone/>
            </a:pPr>
            <a:r>
              <a:rPr lang="en-US"/>
              <a:t>		 </a:t>
            </a:r>
            <a:r>
              <a:rPr lang="en-US" i="1"/>
              <a:t>P</a:t>
            </a:r>
            <a:r>
              <a:rPr lang="en-US" i="1" baseline="-25000"/>
              <a:t>2	                       </a:t>
            </a:r>
            <a:r>
              <a:rPr lang="en-US"/>
              <a:t>2                      4</a:t>
            </a:r>
            <a:endParaRPr/>
          </a:p>
          <a:p>
            <a:pPr marL="274320" lvl="0" indent="-274320" algn="l" rtl="0">
              <a:spcBef>
                <a:spcPts val="481"/>
              </a:spcBef>
              <a:spcAft>
                <a:spcPts val="0"/>
              </a:spcAft>
              <a:buSzPct val="95000"/>
              <a:buFont typeface="Arial"/>
              <a:buNone/>
            </a:pPr>
            <a:r>
              <a:rPr lang="en-US"/>
              <a:t>		 </a:t>
            </a:r>
            <a:r>
              <a:rPr lang="en-US" i="1"/>
              <a:t>P</a:t>
            </a:r>
            <a:r>
              <a:rPr lang="en-US" i="1" baseline="-25000"/>
              <a:t>3</a:t>
            </a:r>
            <a:r>
              <a:rPr lang="en-US"/>
              <a:t>	               4                       1</a:t>
            </a:r>
            <a:endParaRPr/>
          </a:p>
          <a:p>
            <a:pPr marL="274320" lvl="0" indent="-274320" algn="l" rtl="0">
              <a:spcBef>
                <a:spcPts val="481"/>
              </a:spcBef>
              <a:spcAft>
                <a:spcPts val="0"/>
              </a:spcAft>
              <a:buSzPct val="95000"/>
              <a:buFont typeface="Arial"/>
              <a:buNone/>
            </a:pPr>
            <a:r>
              <a:rPr lang="en-US"/>
              <a:t>		 </a:t>
            </a:r>
            <a:r>
              <a:rPr lang="en-US" i="1"/>
              <a:t>P</a:t>
            </a:r>
            <a:r>
              <a:rPr lang="en-US" i="1" baseline="-25000"/>
              <a:t>4</a:t>
            </a:r>
            <a:r>
              <a:rPr lang="en-US"/>
              <a:t>	               5                       4</a:t>
            </a:r>
            <a:endParaRPr/>
          </a:p>
          <a:p>
            <a:pPr marL="274320" lvl="0" indent="-274320" algn="l" rtl="0">
              <a:spcBef>
                <a:spcPts val="481"/>
              </a:spcBef>
              <a:spcAft>
                <a:spcPts val="0"/>
              </a:spcAft>
              <a:buSzPct val="95000"/>
              <a:buFont typeface="Arial"/>
              <a:buNone/>
            </a:pPr>
            <a:endParaRPr/>
          </a:p>
          <a:p>
            <a:pPr marL="274320" lvl="0" indent="-274320" algn="l" rtl="0">
              <a:spcBef>
                <a:spcPts val="481"/>
              </a:spcBef>
              <a:spcAft>
                <a:spcPts val="0"/>
              </a:spcAft>
              <a:buSzPct val="95000"/>
              <a:buFont typeface="Arial"/>
              <a:buNone/>
            </a:pPr>
            <a:endParaRPr/>
          </a:p>
          <a:p>
            <a:pPr marL="274320" lvl="0" indent="-274320" algn="l" rtl="0">
              <a:spcBef>
                <a:spcPts val="481"/>
              </a:spcBef>
              <a:spcAft>
                <a:spcPts val="0"/>
              </a:spcAft>
              <a:buSzPct val="95000"/>
              <a:buFont typeface="Arial"/>
              <a:buNone/>
            </a:pPr>
            <a:endParaRPr/>
          </a:p>
          <a:p>
            <a:pPr marL="274320" lvl="0" indent="-274320" algn="l" rtl="0">
              <a:spcBef>
                <a:spcPts val="407"/>
              </a:spcBef>
              <a:spcAft>
                <a:spcPts val="0"/>
              </a:spcAft>
              <a:buSzPct val="95000"/>
              <a:buChar char="⚫"/>
            </a:pPr>
            <a:r>
              <a:rPr lang="en-US" sz="2200">
                <a:solidFill>
                  <a:srgbClr val="FF0000"/>
                </a:solidFill>
              </a:rPr>
              <a:t>Average waiting time </a:t>
            </a:r>
            <a:r>
              <a:rPr lang="en-US" sz="2200"/>
              <a:t/>
            </a:r>
            <a:br>
              <a:rPr lang="en-US" sz="2200"/>
            </a:br>
            <a:r>
              <a:rPr lang="en-US" sz="2200"/>
              <a:t> 	                           = ( (0 – 0) + (8 – 2) + (7 – 4) + (12 – 5) )/4  </a:t>
            </a:r>
            <a:br>
              <a:rPr lang="en-US" sz="2200"/>
            </a:br>
            <a:r>
              <a:rPr lang="en-US" sz="2200"/>
              <a:t> 	                           = (0 + 6 + 3 + 7)/4 = 4                            </a:t>
            </a:r>
            <a:endParaRPr/>
          </a:p>
          <a:p>
            <a:pPr marL="274320" lvl="0" indent="-274320" algn="l" rtl="0">
              <a:spcBef>
                <a:spcPts val="407"/>
              </a:spcBef>
              <a:spcAft>
                <a:spcPts val="0"/>
              </a:spcAft>
              <a:buSzPct val="95000"/>
              <a:buChar char="⚫"/>
            </a:pPr>
            <a:r>
              <a:rPr lang="en-US" sz="2200">
                <a:solidFill>
                  <a:srgbClr val="FF0000"/>
                </a:solidFill>
              </a:rPr>
              <a:t>Average turn-around time</a:t>
            </a:r>
            <a:r>
              <a:rPr lang="en-US" sz="2200"/>
              <a:t>: </a:t>
            </a:r>
            <a:br>
              <a:rPr lang="en-US" sz="2200"/>
            </a:br>
            <a:r>
              <a:rPr lang="en-US" sz="2200"/>
              <a:t>                            = ( (7 – 0) + (12 – 2) + (8 - 4) + (16 – 5))/4 </a:t>
            </a:r>
            <a:br>
              <a:rPr lang="en-US" sz="2200"/>
            </a:br>
            <a:r>
              <a:rPr lang="en-US" sz="2200"/>
              <a:t>	                            = ( 7 + 10 + 4 + 11)/4  = 8</a:t>
            </a:r>
            <a:endParaRPr/>
          </a:p>
        </p:txBody>
      </p:sp>
      <p:grpSp>
        <p:nvGrpSpPr>
          <p:cNvPr id="727" name="Google Shape;727;p86"/>
          <p:cNvGrpSpPr/>
          <p:nvPr/>
        </p:nvGrpSpPr>
        <p:grpSpPr>
          <a:xfrm>
            <a:off x="2267744" y="3777984"/>
            <a:ext cx="5575301" cy="1114425"/>
            <a:chOff x="1287" y="2325"/>
            <a:chExt cx="3512" cy="702"/>
          </a:xfrm>
        </p:grpSpPr>
        <p:sp>
          <p:nvSpPr>
            <p:cNvPr id="728" name="Google Shape;728;p86"/>
            <p:cNvSpPr/>
            <p:nvPr/>
          </p:nvSpPr>
          <p:spPr>
            <a:xfrm>
              <a:off x="1383" y="2325"/>
              <a:ext cx="3312" cy="384"/>
            </a:xfrm>
            <a:prstGeom prst="roundRect">
              <a:avLst>
                <a:gd name="adj" fmla="val 259"/>
              </a:avLst>
            </a:prstGeom>
            <a:solidFill>
              <a:schemeClr val="lt2"/>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729" name="Google Shape;729;p86"/>
            <p:cNvSpPr/>
            <p:nvPr/>
          </p:nvSpPr>
          <p:spPr>
            <a:xfrm>
              <a:off x="1815" y="2373"/>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b="1">
                  <a:solidFill>
                    <a:schemeClr val="dk1"/>
                  </a:solidFill>
                  <a:latin typeface="Helvetica Neue"/>
                  <a:ea typeface="Helvetica Neue"/>
                  <a:cs typeface="Helvetica Neue"/>
                  <a:sym typeface="Helvetica Neue"/>
                </a:rPr>
                <a:t>P</a:t>
              </a:r>
              <a:r>
                <a:rPr lang="en-US" sz="1800" b="1" baseline="-25000">
                  <a:solidFill>
                    <a:schemeClr val="dk1"/>
                  </a:solidFill>
                  <a:latin typeface="Helvetica Neue"/>
                  <a:ea typeface="Helvetica Neue"/>
                  <a:cs typeface="Helvetica Neue"/>
                  <a:sym typeface="Helvetica Neue"/>
                </a:rPr>
                <a:t>1</a:t>
              </a:r>
              <a:endParaRPr/>
            </a:p>
          </p:txBody>
        </p:sp>
        <p:sp>
          <p:nvSpPr>
            <p:cNvPr id="730" name="Google Shape;730;p86"/>
            <p:cNvSpPr/>
            <p:nvPr/>
          </p:nvSpPr>
          <p:spPr>
            <a:xfrm>
              <a:off x="2823" y="2373"/>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b="1">
                  <a:solidFill>
                    <a:schemeClr val="dk1"/>
                  </a:solidFill>
                  <a:latin typeface="Helvetica Neue"/>
                  <a:ea typeface="Helvetica Neue"/>
                  <a:cs typeface="Helvetica Neue"/>
                  <a:sym typeface="Helvetica Neue"/>
                </a:rPr>
                <a:t>P</a:t>
              </a:r>
              <a:r>
                <a:rPr lang="en-US" sz="1800" b="1" baseline="-25000">
                  <a:solidFill>
                    <a:schemeClr val="dk1"/>
                  </a:solidFill>
                  <a:latin typeface="Helvetica Neue"/>
                  <a:ea typeface="Helvetica Neue"/>
                  <a:cs typeface="Helvetica Neue"/>
                  <a:sym typeface="Helvetica Neue"/>
                </a:rPr>
                <a:t>3</a:t>
              </a:r>
              <a:endParaRPr/>
            </a:p>
          </p:txBody>
        </p:sp>
        <p:sp>
          <p:nvSpPr>
            <p:cNvPr id="731" name="Google Shape;731;p86"/>
            <p:cNvSpPr/>
            <p:nvPr/>
          </p:nvSpPr>
          <p:spPr>
            <a:xfrm>
              <a:off x="3399" y="2373"/>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b="1">
                  <a:solidFill>
                    <a:schemeClr val="dk1"/>
                  </a:solidFill>
                  <a:latin typeface="Helvetica Neue"/>
                  <a:ea typeface="Helvetica Neue"/>
                  <a:cs typeface="Helvetica Neue"/>
                  <a:sym typeface="Helvetica Neue"/>
                </a:rPr>
                <a:t>P</a:t>
              </a:r>
              <a:r>
                <a:rPr lang="en-US" sz="1800" b="1" baseline="-25000">
                  <a:solidFill>
                    <a:schemeClr val="dk1"/>
                  </a:solidFill>
                  <a:latin typeface="Helvetica Neue"/>
                  <a:ea typeface="Helvetica Neue"/>
                  <a:cs typeface="Helvetica Neue"/>
                  <a:sym typeface="Helvetica Neue"/>
                </a:rPr>
                <a:t>2</a:t>
              </a:r>
              <a:endParaRPr/>
            </a:p>
          </p:txBody>
        </p:sp>
        <p:cxnSp>
          <p:nvCxnSpPr>
            <p:cNvPr id="732" name="Google Shape;732;p86"/>
            <p:cNvCxnSpPr/>
            <p:nvPr/>
          </p:nvCxnSpPr>
          <p:spPr>
            <a:xfrm>
              <a:off x="4695" y="2709"/>
              <a:ext cx="1" cy="144"/>
            </a:xfrm>
            <a:prstGeom prst="straightConnector1">
              <a:avLst/>
            </a:prstGeom>
            <a:noFill/>
            <a:ln w="9525" cap="flat" cmpd="sng">
              <a:solidFill>
                <a:srgbClr val="000000"/>
              </a:solidFill>
              <a:prstDash val="solid"/>
              <a:round/>
              <a:headEnd type="none" w="med" len="med"/>
              <a:tailEnd type="none" w="med" len="med"/>
            </a:ln>
          </p:spPr>
        </p:cxnSp>
        <p:cxnSp>
          <p:nvCxnSpPr>
            <p:cNvPr id="733" name="Google Shape;733;p86"/>
            <p:cNvCxnSpPr/>
            <p:nvPr/>
          </p:nvCxnSpPr>
          <p:spPr>
            <a:xfrm>
              <a:off x="1383" y="2709"/>
              <a:ext cx="1" cy="144"/>
            </a:xfrm>
            <a:prstGeom prst="straightConnector1">
              <a:avLst/>
            </a:prstGeom>
            <a:noFill/>
            <a:ln w="9525" cap="flat" cmpd="sng">
              <a:solidFill>
                <a:srgbClr val="000000"/>
              </a:solidFill>
              <a:prstDash val="solid"/>
              <a:round/>
              <a:headEnd type="none" w="med" len="med"/>
              <a:tailEnd type="none" w="med" len="med"/>
            </a:ln>
          </p:spPr>
        </p:cxnSp>
        <p:cxnSp>
          <p:nvCxnSpPr>
            <p:cNvPr id="734" name="Google Shape;734;p86"/>
            <p:cNvCxnSpPr/>
            <p:nvPr/>
          </p:nvCxnSpPr>
          <p:spPr>
            <a:xfrm>
              <a:off x="3111" y="2325"/>
              <a:ext cx="1" cy="384"/>
            </a:xfrm>
            <a:prstGeom prst="straightConnector1">
              <a:avLst/>
            </a:prstGeom>
            <a:noFill/>
            <a:ln w="9525" cap="flat" cmpd="sng">
              <a:solidFill>
                <a:srgbClr val="000000"/>
              </a:solidFill>
              <a:prstDash val="solid"/>
              <a:round/>
              <a:headEnd type="none" w="med" len="med"/>
              <a:tailEnd type="none" w="med" len="med"/>
            </a:ln>
          </p:spPr>
        </p:cxnSp>
        <p:cxnSp>
          <p:nvCxnSpPr>
            <p:cNvPr id="735" name="Google Shape;735;p86"/>
            <p:cNvCxnSpPr/>
            <p:nvPr/>
          </p:nvCxnSpPr>
          <p:spPr>
            <a:xfrm>
              <a:off x="2823" y="2325"/>
              <a:ext cx="1" cy="384"/>
            </a:xfrm>
            <a:prstGeom prst="straightConnector1">
              <a:avLst/>
            </a:prstGeom>
            <a:noFill/>
            <a:ln w="9525" cap="flat" cmpd="sng">
              <a:solidFill>
                <a:srgbClr val="000000"/>
              </a:solidFill>
              <a:prstDash val="solid"/>
              <a:round/>
              <a:headEnd type="none" w="med" len="med"/>
              <a:tailEnd type="none" w="med" len="med"/>
            </a:ln>
          </p:spPr>
        </p:cxnSp>
        <p:cxnSp>
          <p:nvCxnSpPr>
            <p:cNvPr id="736" name="Google Shape;736;p86"/>
            <p:cNvCxnSpPr/>
            <p:nvPr/>
          </p:nvCxnSpPr>
          <p:spPr>
            <a:xfrm>
              <a:off x="2823" y="2709"/>
              <a:ext cx="1" cy="144"/>
            </a:xfrm>
            <a:prstGeom prst="straightConnector1">
              <a:avLst/>
            </a:prstGeom>
            <a:noFill/>
            <a:ln w="9525" cap="flat" cmpd="sng">
              <a:solidFill>
                <a:srgbClr val="000000"/>
              </a:solidFill>
              <a:prstDash val="solid"/>
              <a:round/>
              <a:headEnd type="none" w="med" len="med"/>
              <a:tailEnd type="none" w="med" len="med"/>
            </a:ln>
          </p:spPr>
        </p:cxnSp>
        <p:cxnSp>
          <p:nvCxnSpPr>
            <p:cNvPr id="737" name="Google Shape;737;p86"/>
            <p:cNvCxnSpPr/>
            <p:nvPr/>
          </p:nvCxnSpPr>
          <p:spPr>
            <a:xfrm>
              <a:off x="1815" y="2638"/>
              <a:ext cx="1" cy="144"/>
            </a:xfrm>
            <a:prstGeom prst="straightConnector1">
              <a:avLst/>
            </a:prstGeom>
            <a:noFill/>
            <a:ln w="9525" cap="flat" cmpd="sng">
              <a:solidFill>
                <a:srgbClr val="000000"/>
              </a:solidFill>
              <a:prstDash val="solid"/>
              <a:round/>
              <a:headEnd type="none" w="med" len="med"/>
              <a:tailEnd type="none" w="med" len="med"/>
            </a:ln>
          </p:spPr>
        </p:cxnSp>
        <p:sp>
          <p:nvSpPr>
            <p:cNvPr id="738" name="Google Shape;738;p86"/>
            <p:cNvSpPr/>
            <p:nvPr/>
          </p:nvSpPr>
          <p:spPr>
            <a:xfrm>
              <a:off x="2727" y="2805"/>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a:p>
          </p:txBody>
        </p:sp>
        <p:sp>
          <p:nvSpPr>
            <p:cNvPr id="739" name="Google Shape;739;p86"/>
            <p:cNvSpPr/>
            <p:nvPr/>
          </p:nvSpPr>
          <p:spPr>
            <a:xfrm>
              <a:off x="1915" y="2805"/>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3</a:t>
              </a:r>
              <a:endParaRPr/>
            </a:p>
          </p:txBody>
        </p:sp>
        <p:sp>
          <p:nvSpPr>
            <p:cNvPr id="740" name="Google Shape;740;p86"/>
            <p:cNvSpPr/>
            <p:nvPr/>
          </p:nvSpPr>
          <p:spPr>
            <a:xfrm>
              <a:off x="4523" y="2805"/>
              <a:ext cx="276"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a:p>
          </p:txBody>
        </p:sp>
        <p:sp>
          <p:nvSpPr>
            <p:cNvPr id="741" name="Google Shape;741;p86"/>
            <p:cNvSpPr/>
            <p:nvPr/>
          </p:nvSpPr>
          <p:spPr>
            <a:xfrm>
              <a:off x="1287" y="2805"/>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a:p>
          </p:txBody>
        </p:sp>
        <p:sp>
          <p:nvSpPr>
            <p:cNvPr id="742" name="Google Shape;742;p86"/>
            <p:cNvSpPr/>
            <p:nvPr/>
          </p:nvSpPr>
          <p:spPr>
            <a:xfrm>
              <a:off x="4119" y="2373"/>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b="1">
                  <a:solidFill>
                    <a:schemeClr val="dk1"/>
                  </a:solidFill>
                  <a:latin typeface="Helvetica Neue"/>
                  <a:ea typeface="Helvetica Neue"/>
                  <a:cs typeface="Helvetica Neue"/>
                  <a:sym typeface="Helvetica Neue"/>
                </a:rPr>
                <a:t>P</a:t>
              </a:r>
              <a:r>
                <a:rPr lang="en-US" sz="1800" b="1" baseline="-25000">
                  <a:solidFill>
                    <a:schemeClr val="dk1"/>
                  </a:solidFill>
                  <a:latin typeface="Helvetica Neue"/>
                  <a:ea typeface="Helvetica Neue"/>
                  <a:cs typeface="Helvetica Neue"/>
                  <a:sym typeface="Helvetica Neue"/>
                </a:rPr>
                <a:t>4</a:t>
              </a:r>
              <a:endParaRPr/>
            </a:p>
          </p:txBody>
        </p:sp>
        <p:cxnSp>
          <p:nvCxnSpPr>
            <p:cNvPr id="743" name="Google Shape;743;p86"/>
            <p:cNvCxnSpPr/>
            <p:nvPr/>
          </p:nvCxnSpPr>
          <p:spPr>
            <a:xfrm>
              <a:off x="3879" y="2325"/>
              <a:ext cx="1" cy="384"/>
            </a:xfrm>
            <a:prstGeom prst="straightConnector1">
              <a:avLst/>
            </a:prstGeom>
            <a:noFill/>
            <a:ln w="9525" cap="flat" cmpd="sng">
              <a:solidFill>
                <a:srgbClr val="000000"/>
              </a:solidFill>
              <a:prstDash val="solid"/>
              <a:round/>
              <a:headEnd type="none" w="med" len="med"/>
              <a:tailEnd type="none" w="med" len="med"/>
            </a:ln>
          </p:spPr>
        </p:cxnSp>
        <p:cxnSp>
          <p:nvCxnSpPr>
            <p:cNvPr id="744" name="Google Shape;744;p86"/>
            <p:cNvCxnSpPr/>
            <p:nvPr/>
          </p:nvCxnSpPr>
          <p:spPr>
            <a:xfrm>
              <a:off x="1575"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45" name="Google Shape;745;p86"/>
            <p:cNvCxnSpPr/>
            <p:nvPr/>
          </p:nvCxnSpPr>
          <p:spPr>
            <a:xfrm>
              <a:off x="2055"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46" name="Google Shape;746;p86"/>
            <p:cNvCxnSpPr/>
            <p:nvPr/>
          </p:nvCxnSpPr>
          <p:spPr>
            <a:xfrm>
              <a:off x="2295"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47" name="Google Shape;747;p86"/>
            <p:cNvCxnSpPr/>
            <p:nvPr/>
          </p:nvCxnSpPr>
          <p:spPr>
            <a:xfrm>
              <a:off x="2487"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48" name="Google Shape;748;p86"/>
            <p:cNvCxnSpPr/>
            <p:nvPr/>
          </p:nvCxnSpPr>
          <p:spPr>
            <a:xfrm>
              <a:off x="2679"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49" name="Google Shape;749;p86"/>
            <p:cNvCxnSpPr/>
            <p:nvPr/>
          </p:nvCxnSpPr>
          <p:spPr>
            <a:xfrm>
              <a:off x="3111" y="2709"/>
              <a:ext cx="1" cy="144"/>
            </a:xfrm>
            <a:prstGeom prst="straightConnector1">
              <a:avLst/>
            </a:prstGeom>
            <a:noFill/>
            <a:ln w="9525" cap="flat" cmpd="sng">
              <a:solidFill>
                <a:srgbClr val="000000"/>
              </a:solidFill>
              <a:prstDash val="solid"/>
              <a:round/>
              <a:headEnd type="none" w="med" len="med"/>
              <a:tailEnd type="none" w="med" len="med"/>
            </a:ln>
          </p:spPr>
        </p:cxnSp>
        <p:sp>
          <p:nvSpPr>
            <p:cNvPr id="750" name="Google Shape;750;p86"/>
            <p:cNvSpPr/>
            <p:nvPr/>
          </p:nvSpPr>
          <p:spPr>
            <a:xfrm>
              <a:off x="3015" y="2805"/>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8</a:t>
              </a:r>
              <a:endParaRPr/>
            </a:p>
          </p:txBody>
        </p:sp>
        <p:cxnSp>
          <p:nvCxnSpPr>
            <p:cNvPr id="751" name="Google Shape;751;p86"/>
            <p:cNvCxnSpPr/>
            <p:nvPr/>
          </p:nvCxnSpPr>
          <p:spPr>
            <a:xfrm>
              <a:off x="3351"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52" name="Google Shape;752;p86"/>
            <p:cNvCxnSpPr/>
            <p:nvPr/>
          </p:nvCxnSpPr>
          <p:spPr>
            <a:xfrm>
              <a:off x="3543"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53" name="Google Shape;753;p86"/>
            <p:cNvCxnSpPr/>
            <p:nvPr/>
          </p:nvCxnSpPr>
          <p:spPr>
            <a:xfrm>
              <a:off x="3735"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54" name="Google Shape;754;p86"/>
            <p:cNvCxnSpPr/>
            <p:nvPr/>
          </p:nvCxnSpPr>
          <p:spPr>
            <a:xfrm>
              <a:off x="3879" y="2709"/>
              <a:ext cx="1" cy="144"/>
            </a:xfrm>
            <a:prstGeom prst="straightConnector1">
              <a:avLst/>
            </a:prstGeom>
            <a:noFill/>
            <a:ln w="9525" cap="flat" cmpd="sng">
              <a:solidFill>
                <a:srgbClr val="000000"/>
              </a:solidFill>
              <a:prstDash val="solid"/>
              <a:round/>
              <a:headEnd type="none" w="med" len="med"/>
              <a:tailEnd type="none" w="med" len="med"/>
            </a:ln>
          </p:spPr>
        </p:cxnSp>
        <p:sp>
          <p:nvSpPr>
            <p:cNvPr id="755" name="Google Shape;755;p86"/>
            <p:cNvSpPr/>
            <p:nvPr/>
          </p:nvSpPr>
          <p:spPr>
            <a:xfrm>
              <a:off x="3735" y="2805"/>
              <a:ext cx="276"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12</a:t>
              </a:r>
              <a:endParaRPr/>
            </a:p>
          </p:txBody>
        </p:sp>
        <p:cxnSp>
          <p:nvCxnSpPr>
            <p:cNvPr id="756" name="Google Shape;756;p86"/>
            <p:cNvCxnSpPr/>
            <p:nvPr/>
          </p:nvCxnSpPr>
          <p:spPr>
            <a:xfrm>
              <a:off x="4119"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57" name="Google Shape;757;p86"/>
            <p:cNvCxnSpPr/>
            <p:nvPr/>
          </p:nvCxnSpPr>
          <p:spPr>
            <a:xfrm>
              <a:off x="4311" y="2638"/>
              <a:ext cx="1" cy="144"/>
            </a:xfrm>
            <a:prstGeom prst="straightConnector1">
              <a:avLst/>
            </a:prstGeom>
            <a:noFill/>
            <a:ln w="9525" cap="flat" cmpd="sng">
              <a:solidFill>
                <a:srgbClr val="000000"/>
              </a:solidFill>
              <a:prstDash val="solid"/>
              <a:round/>
              <a:headEnd type="none" w="med" len="med"/>
              <a:tailEnd type="none" w="med" len="med"/>
            </a:ln>
          </p:spPr>
        </p:cxnSp>
        <p:cxnSp>
          <p:nvCxnSpPr>
            <p:cNvPr id="758" name="Google Shape;758;p86"/>
            <p:cNvCxnSpPr/>
            <p:nvPr/>
          </p:nvCxnSpPr>
          <p:spPr>
            <a:xfrm>
              <a:off x="4503" y="2638"/>
              <a:ext cx="1" cy="144"/>
            </a:xfrm>
            <a:prstGeom prst="straightConnector1">
              <a:avLst/>
            </a:prstGeom>
            <a:noFill/>
            <a:ln w="9525" cap="flat" cmpd="sng">
              <a:solidFill>
                <a:srgbClr val="000000"/>
              </a:solidFill>
              <a:prstDash val="solid"/>
              <a:round/>
              <a:headEnd type="none" w="med" len="med"/>
              <a:tailEnd type="none" w="med" len="med"/>
            </a:ln>
          </p:spPr>
        </p:cxnSp>
      </p:grpSp>
      <p:sp>
        <p:nvSpPr>
          <p:cNvPr id="759" name="Google Shape;759;p86"/>
          <p:cNvSpPr txBox="1"/>
          <p:nvPr/>
        </p:nvSpPr>
        <p:spPr>
          <a:xfrm>
            <a:off x="3085885" y="6478588"/>
            <a:ext cx="5795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Waiting time : sum of time that a process has spent waiting in the ready queue</a:t>
            </a:r>
            <a:endParaRPr/>
          </a:p>
        </p:txBody>
      </p:sp>
      <p:sp>
        <p:nvSpPr>
          <p:cNvPr id="760" name="Google Shape;760;p86"/>
          <p:cNvSpPr/>
          <p:nvPr/>
        </p:nvSpPr>
        <p:spPr>
          <a:xfrm>
            <a:off x="6145663" y="1096737"/>
            <a:ext cx="2304256" cy="360040"/>
          </a:xfrm>
          <a:prstGeom prst="rect">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Example 2</a:t>
            </a:r>
            <a:endParaRPr sz="1800" b="1">
              <a:solidFill>
                <a:schemeClr val="dk1"/>
              </a:solidFill>
              <a:latin typeface="Constantia"/>
              <a:ea typeface="Constantia"/>
              <a:cs typeface="Constantia"/>
              <a:sym typeface="Constantia"/>
            </a:endParaRPr>
          </a:p>
        </p:txBody>
      </p:sp>
      <p:sp>
        <p:nvSpPr>
          <p:cNvPr id="761" name="Google Shape;761;p86"/>
          <p:cNvSpPr/>
          <p:nvPr/>
        </p:nvSpPr>
        <p:spPr>
          <a:xfrm>
            <a:off x="200581" y="3792592"/>
            <a:ext cx="1893115" cy="2880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onstantia"/>
                <a:ea typeface="Constantia"/>
                <a:cs typeface="Constantia"/>
                <a:sym typeface="Constantia"/>
              </a:rPr>
              <a:t>Gnatt Chart</a:t>
            </a:r>
            <a:endParaRPr sz="1200" b="1">
              <a:solidFill>
                <a:schemeClr val="dk1"/>
              </a:solidFill>
              <a:latin typeface="Constantia"/>
              <a:ea typeface="Constantia"/>
              <a:cs typeface="Constantia"/>
              <a:sym typeface="Constantia"/>
            </a:endParaRPr>
          </a:p>
        </p:txBody>
      </p:sp>
      <p:pic>
        <p:nvPicPr>
          <p:cNvPr id="762" name="Google Shape;762;p86" descr="pngfind.com-kingpin-png-4152286 (1).png"/>
          <p:cNvPicPr preferRelativeResize="0"/>
          <p:nvPr/>
        </p:nvPicPr>
        <p:blipFill rotWithShape="1">
          <a:blip r:embed="rId3">
            <a:alphaModFix/>
          </a:blip>
          <a:srcRect/>
          <a:stretch/>
        </p:blipFill>
        <p:spPr>
          <a:xfrm>
            <a:off x="7270888" y="155091"/>
            <a:ext cx="1625600" cy="533400"/>
          </a:xfrm>
          <a:prstGeom prst="rect">
            <a:avLst/>
          </a:prstGeom>
          <a:noFill/>
          <a:ln>
            <a:noFill/>
          </a:ln>
        </p:spPr>
      </p:pic>
      <p:sp>
        <p:nvSpPr>
          <p:cNvPr id="763" name="Google Shape;763;p8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87"/>
          <p:cNvSpPr txBox="1">
            <a:spLocks noGrp="1"/>
          </p:cNvSpPr>
          <p:nvPr>
            <p:ph type="title"/>
          </p:nvPr>
        </p:nvSpPr>
        <p:spPr>
          <a:xfrm>
            <a:off x="272584" y="476672"/>
            <a:ext cx="8856984"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Calibri"/>
              <a:buNone/>
            </a:pPr>
            <a:r>
              <a:rPr lang="en-US" sz="2700" b="1">
                <a:solidFill>
                  <a:srgbClr val="006600"/>
                </a:solidFill>
              </a:rPr>
              <a:t>Shortest-remaining time First (SRT) Scheduling</a:t>
            </a:r>
            <a:r>
              <a:rPr lang="en-US" b="1">
                <a:solidFill>
                  <a:srgbClr val="006600"/>
                </a:solidFill>
              </a:rPr>
              <a:t/>
            </a:r>
            <a:br>
              <a:rPr lang="en-US" b="1">
                <a:solidFill>
                  <a:srgbClr val="006600"/>
                </a:solidFill>
              </a:rPr>
            </a:br>
            <a:r>
              <a:rPr lang="en-US" sz="2000" b="1">
                <a:solidFill>
                  <a:srgbClr val="006600"/>
                </a:solidFill>
              </a:rPr>
              <a:t>Preemptive SJF with varied arrival times</a:t>
            </a:r>
            <a:br>
              <a:rPr lang="en-US" sz="2000" b="1">
                <a:solidFill>
                  <a:srgbClr val="006600"/>
                </a:solidFill>
              </a:rPr>
            </a:br>
            <a:endParaRPr sz="2000" b="1">
              <a:solidFill>
                <a:srgbClr val="006600"/>
              </a:solidFill>
            </a:endParaRPr>
          </a:p>
        </p:txBody>
      </p:sp>
      <p:sp>
        <p:nvSpPr>
          <p:cNvPr id="769" name="Google Shape;769;p87"/>
          <p:cNvSpPr txBox="1">
            <a:spLocks noGrp="1"/>
          </p:cNvSpPr>
          <p:nvPr>
            <p:ph type="body" idx="1"/>
          </p:nvPr>
        </p:nvSpPr>
        <p:spPr>
          <a:xfrm>
            <a:off x="609600" y="1196752"/>
            <a:ext cx="8153400" cy="5544617"/>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lnSpc>
                <a:spcPct val="93000"/>
              </a:lnSpc>
              <a:spcBef>
                <a:spcPts val="0"/>
              </a:spcBef>
              <a:spcAft>
                <a:spcPts val="0"/>
              </a:spcAft>
              <a:buSzPct val="95000"/>
              <a:buFont typeface="Arial"/>
              <a:buNone/>
            </a:pPr>
            <a:r>
              <a:rPr lang="en-US"/>
              <a:t>		</a:t>
            </a:r>
            <a:r>
              <a:rPr lang="en-US" u="sng"/>
              <a:t>Process	    Arrival Time</a:t>
            </a:r>
            <a:r>
              <a:rPr lang="en-US"/>
              <a:t>	    </a:t>
            </a:r>
            <a:r>
              <a:rPr lang="en-US" u="sng"/>
              <a:t>Burst Time</a:t>
            </a:r>
            <a:endParaRPr/>
          </a:p>
          <a:p>
            <a:pPr marL="274320" lvl="0" indent="-274320" algn="l" rtl="0">
              <a:spcBef>
                <a:spcPts val="403"/>
              </a:spcBef>
              <a:spcAft>
                <a:spcPts val="0"/>
              </a:spcAft>
              <a:buSzPct val="95000"/>
              <a:buFont typeface="Arial"/>
              <a:buNone/>
            </a:pPr>
            <a:r>
              <a:rPr lang="en-US"/>
              <a:t>		</a:t>
            </a:r>
            <a:r>
              <a:rPr lang="en-US" i="1"/>
              <a:t>P</a:t>
            </a:r>
            <a:r>
              <a:rPr lang="en-US" i="1" baseline="-25000"/>
              <a:t>1</a:t>
            </a:r>
            <a:r>
              <a:rPr lang="en-US"/>
              <a:t>	          0.0	                  7</a:t>
            </a:r>
            <a:endParaRPr/>
          </a:p>
          <a:p>
            <a:pPr marL="274320" lvl="0" indent="-274320" algn="l" rtl="0">
              <a:spcBef>
                <a:spcPts val="403"/>
              </a:spcBef>
              <a:spcAft>
                <a:spcPts val="0"/>
              </a:spcAft>
              <a:buSzPct val="95000"/>
              <a:buFont typeface="Arial"/>
              <a:buNone/>
            </a:pPr>
            <a:r>
              <a:rPr lang="en-US"/>
              <a:t>		 </a:t>
            </a:r>
            <a:r>
              <a:rPr lang="en-US" i="1"/>
              <a:t>P</a:t>
            </a:r>
            <a:r>
              <a:rPr lang="en-US" i="1" baseline="-25000"/>
              <a:t>2	               </a:t>
            </a:r>
            <a:r>
              <a:rPr lang="en-US"/>
              <a:t>2.0	                  4</a:t>
            </a:r>
            <a:endParaRPr/>
          </a:p>
          <a:p>
            <a:pPr marL="274320" lvl="0" indent="-274320" algn="l" rtl="0">
              <a:spcBef>
                <a:spcPts val="403"/>
              </a:spcBef>
              <a:spcAft>
                <a:spcPts val="0"/>
              </a:spcAft>
              <a:buSzPct val="95000"/>
              <a:buFont typeface="Arial"/>
              <a:buNone/>
            </a:pPr>
            <a:r>
              <a:rPr lang="en-US"/>
              <a:t>		 </a:t>
            </a:r>
            <a:r>
              <a:rPr lang="en-US" i="1"/>
              <a:t>P</a:t>
            </a:r>
            <a:r>
              <a:rPr lang="en-US" i="1" baseline="-25000"/>
              <a:t>3</a:t>
            </a:r>
            <a:r>
              <a:rPr lang="en-US"/>
              <a:t>	          4.0	                   1</a:t>
            </a:r>
            <a:endParaRPr/>
          </a:p>
          <a:p>
            <a:pPr marL="274320" lvl="0" indent="-274320" algn="l" rtl="0">
              <a:spcBef>
                <a:spcPts val="403"/>
              </a:spcBef>
              <a:spcAft>
                <a:spcPts val="0"/>
              </a:spcAft>
              <a:buSzPct val="95000"/>
              <a:buFont typeface="Arial"/>
              <a:buNone/>
            </a:pPr>
            <a:r>
              <a:rPr lang="en-US"/>
              <a:t>		 </a:t>
            </a:r>
            <a:r>
              <a:rPr lang="en-US" i="1"/>
              <a:t>P</a:t>
            </a:r>
            <a:r>
              <a:rPr lang="en-US" i="1" baseline="-25000"/>
              <a:t>4</a:t>
            </a:r>
            <a:r>
              <a:rPr lang="en-US"/>
              <a:t>	          5.0	                   4</a:t>
            </a:r>
            <a:endParaRPr/>
          </a:p>
          <a:p>
            <a:pPr marL="274320" lvl="0" indent="-274320" algn="l" rtl="0">
              <a:spcBef>
                <a:spcPts val="403"/>
              </a:spcBef>
              <a:spcAft>
                <a:spcPts val="0"/>
              </a:spcAft>
              <a:buSzPct val="95000"/>
              <a:buFont typeface="Arial"/>
              <a:buNone/>
            </a:pPr>
            <a:endParaRPr/>
          </a:p>
          <a:p>
            <a:pPr marL="274320" lvl="0" indent="-274320" algn="l" rtl="0">
              <a:spcBef>
                <a:spcPts val="403"/>
              </a:spcBef>
              <a:spcAft>
                <a:spcPts val="0"/>
              </a:spcAft>
              <a:buSzPct val="95000"/>
              <a:buFont typeface="Arial"/>
              <a:buNone/>
            </a:pPr>
            <a:endParaRPr/>
          </a:p>
          <a:p>
            <a:pPr marL="274320" lvl="0" indent="-274320" algn="l" rtl="0">
              <a:spcBef>
                <a:spcPts val="403"/>
              </a:spcBef>
              <a:spcAft>
                <a:spcPts val="0"/>
              </a:spcAft>
              <a:buSzPct val="95000"/>
              <a:buFont typeface="Arial"/>
              <a:buNone/>
            </a:pPr>
            <a:endParaRPr/>
          </a:p>
          <a:p>
            <a:pPr marL="274320" lvl="0" indent="-274320" algn="l" rtl="0">
              <a:spcBef>
                <a:spcPts val="403"/>
              </a:spcBef>
              <a:spcAft>
                <a:spcPts val="0"/>
              </a:spcAft>
              <a:buSzPct val="95000"/>
              <a:buFont typeface="Arial"/>
              <a:buNone/>
            </a:pPr>
            <a:endParaRPr/>
          </a:p>
          <a:p>
            <a:pPr marL="274320" lvl="0" indent="-152765" algn="l" rtl="0">
              <a:spcBef>
                <a:spcPts val="403"/>
              </a:spcBef>
              <a:spcAft>
                <a:spcPts val="0"/>
              </a:spcAft>
              <a:buSzPct val="95000"/>
              <a:buNone/>
            </a:pPr>
            <a:endParaRPr/>
          </a:p>
          <a:p>
            <a:pPr marL="274320" lvl="0" indent="-274320" algn="l" rtl="0">
              <a:spcBef>
                <a:spcPts val="403"/>
              </a:spcBef>
              <a:spcAft>
                <a:spcPts val="0"/>
              </a:spcAft>
              <a:buSzPct val="95000"/>
              <a:buChar char="⚫"/>
            </a:pPr>
            <a:r>
              <a:rPr lang="en-US">
                <a:solidFill>
                  <a:srgbClr val="FF0000"/>
                </a:solidFill>
              </a:rPr>
              <a:t>Average waiting time </a:t>
            </a:r>
            <a:r>
              <a:rPr lang="en-US"/>
              <a:t/>
            </a:r>
            <a:br>
              <a:rPr lang="en-US"/>
            </a:br>
            <a:r>
              <a:rPr lang="en-US"/>
              <a:t>		</a:t>
            </a:r>
            <a:endParaRPr/>
          </a:p>
          <a:p>
            <a:pPr marL="274320" lvl="0" indent="-274320" algn="l" rtl="0">
              <a:spcBef>
                <a:spcPts val="403"/>
              </a:spcBef>
              <a:spcAft>
                <a:spcPts val="0"/>
              </a:spcAft>
              <a:buSzPct val="95000"/>
              <a:buChar char="⚫"/>
            </a:pPr>
            <a:r>
              <a:rPr lang="en-US"/>
              <a:t>= ( [(0 – 0) + (11 - 2)] + [(2 – 2) + (5 – 4)] + (4 - 4) + </a:t>
            </a:r>
            <a:endParaRPr/>
          </a:p>
          <a:p>
            <a:pPr marL="274320" lvl="0" indent="-274320" algn="l" rtl="0">
              <a:spcBef>
                <a:spcPts val="403"/>
              </a:spcBef>
              <a:spcAft>
                <a:spcPts val="0"/>
              </a:spcAft>
              <a:buSzPct val="95000"/>
              <a:buChar char="⚫"/>
            </a:pPr>
            <a:r>
              <a:rPr lang="en-US"/>
              <a:t>       (7 – 5) )/4 </a:t>
            </a:r>
            <a:br>
              <a:rPr lang="en-US"/>
            </a:br>
            <a:r>
              <a:rPr lang="en-US"/>
              <a:t>= 9 + 1 + 0 + 2)/4 </a:t>
            </a:r>
            <a:endParaRPr/>
          </a:p>
          <a:p>
            <a:pPr marL="274320" lvl="0" indent="-274320" algn="l" rtl="0">
              <a:spcBef>
                <a:spcPts val="403"/>
              </a:spcBef>
              <a:spcAft>
                <a:spcPts val="0"/>
              </a:spcAft>
              <a:buSzPct val="95000"/>
              <a:buChar char="⚫"/>
            </a:pPr>
            <a:r>
              <a:rPr lang="en-US"/>
              <a:t> = 3</a:t>
            </a:r>
            <a:endParaRPr/>
          </a:p>
          <a:p>
            <a:pPr marL="274320" lvl="0" indent="-152765" algn="l" rtl="0">
              <a:spcBef>
                <a:spcPts val="403"/>
              </a:spcBef>
              <a:spcAft>
                <a:spcPts val="0"/>
              </a:spcAft>
              <a:buSzPct val="95000"/>
              <a:buNone/>
            </a:pPr>
            <a:endParaRPr/>
          </a:p>
          <a:p>
            <a:pPr marL="274320" lvl="0" indent="-274320" algn="l" rtl="0">
              <a:spcBef>
                <a:spcPts val="403"/>
              </a:spcBef>
              <a:spcAft>
                <a:spcPts val="0"/>
              </a:spcAft>
              <a:buSzPct val="95000"/>
              <a:buChar char="⚫"/>
            </a:pPr>
            <a:r>
              <a:rPr lang="en-US">
                <a:solidFill>
                  <a:srgbClr val="FF0000"/>
                </a:solidFill>
              </a:rPr>
              <a:t>Average turn-around time </a:t>
            </a:r>
            <a:r>
              <a:rPr lang="en-US"/>
              <a:t>	= (16-0) + (7-2) + (5-4) + (11-5))/4 = 7</a:t>
            </a:r>
            <a:endParaRPr/>
          </a:p>
        </p:txBody>
      </p:sp>
      <p:grpSp>
        <p:nvGrpSpPr>
          <p:cNvPr id="770" name="Google Shape;770;p87"/>
          <p:cNvGrpSpPr/>
          <p:nvPr/>
        </p:nvGrpSpPr>
        <p:grpSpPr>
          <a:xfrm>
            <a:off x="1371601" y="2872160"/>
            <a:ext cx="5924551" cy="1190626"/>
            <a:chOff x="864" y="2364"/>
            <a:chExt cx="3732" cy="750"/>
          </a:xfrm>
        </p:grpSpPr>
        <p:sp>
          <p:nvSpPr>
            <p:cNvPr id="771" name="Google Shape;771;p87"/>
            <p:cNvSpPr/>
            <p:nvPr/>
          </p:nvSpPr>
          <p:spPr>
            <a:xfrm>
              <a:off x="960" y="2373"/>
              <a:ext cx="3504" cy="384"/>
            </a:xfrm>
            <a:prstGeom prst="roundRect">
              <a:avLst>
                <a:gd name="adj" fmla="val 259"/>
              </a:avLst>
            </a:prstGeom>
            <a:solidFill>
              <a:srgbClr val="DBE6B4"/>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772" name="Google Shape;772;p87"/>
            <p:cNvSpPr/>
            <p:nvPr/>
          </p:nvSpPr>
          <p:spPr>
            <a:xfrm>
              <a:off x="1008"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1</a:t>
              </a:r>
              <a:endParaRPr/>
            </a:p>
          </p:txBody>
        </p:sp>
        <p:sp>
          <p:nvSpPr>
            <p:cNvPr id="773" name="Google Shape;773;p87"/>
            <p:cNvSpPr/>
            <p:nvPr/>
          </p:nvSpPr>
          <p:spPr>
            <a:xfrm>
              <a:off x="1824"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3</a:t>
              </a:r>
              <a:endParaRPr/>
            </a:p>
          </p:txBody>
        </p:sp>
        <p:sp>
          <p:nvSpPr>
            <p:cNvPr id="774" name="Google Shape;774;p87"/>
            <p:cNvSpPr/>
            <p:nvPr/>
          </p:nvSpPr>
          <p:spPr>
            <a:xfrm>
              <a:off x="1488"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2</a:t>
              </a:r>
              <a:endParaRPr/>
            </a:p>
          </p:txBody>
        </p:sp>
        <p:cxnSp>
          <p:nvCxnSpPr>
            <p:cNvPr id="775" name="Google Shape;775;p87"/>
            <p:cNvCxnSpPr/>
            <p:nvPr/>
          </p:nvCxnSpPr>
          <p:spPr>
            <a:xfrm>
              <a:off x="4452" y="2748"/>
              <a:ext cx="1" cy="144"/>
            </a:xfrm>
            <a:prstGeom prst="straightConnector1">
              <a:avLst/>
            </a:prstGeom>
            <a:noFill/>
            <a:ln w="9525" cap="flat" cmpd="sng">
              <a:solidFill>
                <a:srgbClr val="000000"/>
              </a:solidFill>
              <a:prstDash val="solid"/>
              <a:round/>
              <a:headEnd type="none" w="med" len="med"/>
              <a:tailEnd type="none" w="med" len="med"/>
            </a:ln>
          </p:spPr>
        </p:cxnSp>
        <p:cxnSp>
          <p:nvCxnSpPr>
            <p:cNvPr id="776" name="Google Shape;776;p87"/>
            <p:cNvCxnSpPr/>
            <p:nvPr/>
          </p:nvCxnSpPr>
          <p:spPr>
            <a:xfrm>
              <a:off x="960" y="2757"/>
              <a:ext cx="1" cy="144"/>
            </a:xfrm>
            <a:prstGeom prst="straightConnector1">
              <a:avLst/>
            </a:prstGeom>
            <a:noFill/>
            <a:ln w="9525" cap="flat" cmpd="sng">
              <a:solidFill>
                <a:srgbClr val="000000"/>
              </a:solidFill>
              <a:prstDash val="solid"/>
              <a:round/>
              <a:headEnd type="none" w="med" len="med"/>
              <a:tailEnd type="none" w="med" len="med"/>
            </a:ln>
          </p:spPr>
        </p:cxnSp>
        <p:cxnSp>
          <p:nvCxnSpPr>
            <p:cNvPr id="777" name="Google Shape;777;p87"/>
            <p:cNvCxnSpPr/>
            <p:nvPr/>
          </p:nvCxnSpPr>
          <p:spPr>
            <a:xfrm>
              <a:off x="2688" y="2373"/>
              <a:ext cx="1" cy="384"/>
            </a:xfrm>
            <a:prstGeom prst="straightConnector1">
              <a:avLst/>
            </a:prstGeom>
            <a:noFill/>
            <a:ln w="9525" cap="flat" cmpd="sng">
              <a:solidFill>
                <a:srgbClr val="000000"/>
              </a:solidFill>
              <a:prstDash val="solid"/>
              <a:round/>
              <a:headEnd type="none" w="med" len="med"/>
              <a:tailEnd type="none" w="med" len="med"/>
            </a:ln>
          </p:spPr>
        </p:cxnSp>
        <p:cxnSp>
          <p:nvCxnSpPr>
            <p:cNvPr id="778" name="Google Shape;778;p87"/>
            <p:cNvCxnSpPr/>
            <p:nvPr/>
          </p:nvCxnSpPr>
          <p:spPr>
            <a:xfrm>
              <a:off x="1344" y="2364"/>
              <a:ext cx="1" cy="576"/>
            </a:xfrm>
            <a:prstGeom prst="straightConnector1">
              <a:avLst/>
            </a:prstGeom>
            <a:noFill/>
            <a:ln w="9525" cap="flat" cmpd="sng">
              <a:solidFill>
                <a:srgbClr val="000000"/>
              </a:solidFill>
              <a:prstDash val="solid"/>
              <a:round/>
              <a:headEnd type="none" w="med" len="med"/>
              <a:tailEnd type="none" w="med" len="med"/>
            </a:ln>
          </p:spPr>
        </p:cxnSp>
        <p:cxnSp>
          <p:nvCxnSpPr>
            <p:cNvPr id="779" name="Google Shape;779;p87"/>
            <p:cNvCxnSpPr/>
            <p:nvPr/>
          </p:nvCxnSpPr>
          <p:spPr>
            <a:xfrm>
              <a:off x="2400" y="2757"/>
              <a:ext cx="1" cy="144"/>
            </a:xfrm>
            <a:prstGeom prst="straightConnector1">
              <a:avLst/>
            </a:prstGeom>
            <a:noFill/>
            <a:ln w="9525" cap="flat" cmpd="sng">
              <a:solidFill>
                <a:srgbClr val="000000"/>
              </a:solidFill>
              <a:prstDash val="solid"/>
              <a:round/>
              <a:headEnd type="none" w="med" len="med"/>
              <a:tailEnd type="none" w="med" len="med"/>
            </a:ln>
          </p:spPr>
        </p:cxnSp>
        <p:sp>
          <p:nvSpPr>
            <p:cNvPr id="780" name="Google Shape;780;p87"/>
            <p:cNvSpPr/>
            <p:nvPr/>
          </p:nvSpPr>
          <p:spPr>
            <a:xfrm>
              <a:off x="1728" y="2892"/>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4</a:t>
              </a:r>
              <a:endParaRPr/>
            </a:p>
          </p:txBody>
        </p:sp>
        <p:sp>
          <p:nvSpPr>
            <p:cNvPr id="781" name="Google Shape;781;p87"/>
            <p:cNvSpPr/>
            <p:nvPr/>
          </p:nvSpPr>
          <p:spPr>
            <a:xfrm>
              <a:off x="1248" y="2892"/>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2</a:t>
              </a:r>
              <a:endParaRPr/>
            </a:p>
          </p:txBody>
        </p:sp>
        <p:sp>
          <p:nvSpPr>
            <p:cNvPr id="782" name="Google Shape;782;p87"/>
            <p:cNvSpPr/>
            <p:nvPr/>
          </p:nvSpPr>
          <p:spPr>
            <a:xfrm>
              <a:off x="3312" y="2880"/>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11</a:t>
              </a:r>
              <a:endParaRPr/>
            </a:p>
          </p:txBody>
        </p:sp>
        <p:sp>
          <p:nvSpPr>
            <p:cNvPr id="783" name="Google Shape;783;p87"/>
            <p:cNvSpPr/>
            <p:nvPr/>
          </p:nvSpPr>
          <p:spPr>
            <a:xfrm>
              <a:off x="864" y="2880"/>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a:p>
          </p:txBody>
        </p:sp>
        <p:sp>
          <p:nvSpPr>
            <p:cNvPr id="784" name="Google Shape;784;p87"/>
            <p:cNvSpPr/>
            <p:nvPr/>
          </p:nvSpPr>
          <p:spPr>
            <a:xfrm>
              <a:off x="2976"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4</a:t>
              </a:r>
              <a:endParaRPr/>
            </a:p>
          </p:txBody>
        </p:sp>
        <p:cxnSp>
          <p:nvCxnSpPr>
            <p:cNvPr id="785" name="Google Shape;785;p87"/>
            <p:cNvCxnSpPr/>
            <p:nvPr/>
          </p:nvCxnSpPr>
          <p:spPr>
            <a:xfrm>
              <a:off x="3456" y="2373"/>
              <a:ext cx="1" cy="384"/>
            </a:xfrm>
            <a:prstGeom prst="straightConnector1">
              <a:avLst/>
            </a:prstGeom>
            <a:noFill/>
            <a:ln w="9525" cap="flat" cmpd="sng">
              <a:solidFill>
                <a:srgbClr val="000000"/>
              </a:solidFill>
              <a:prstDash val="solid"/>
              <a:round/>
              <a:headEnd type="none" w="med" len="med"/>
              <a:tailEnd type="none" w="med" len="med"/>
            </a:ln>
          </p:spPr>
        </p:cxnSp>
        <p:cxnSp>
          <p:nvCxnSpPr>
            <p:cNvPr id="786" name="Google Shape;786;p87"/>
            <p:cNvCxnSpPr/>
            <p:nvPr/>
          </p:nvCxnSpPr>
          <p:spPr>
            <a:xfrm>
              <a:off x="1152"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87" name="Google Shape;787;p87"/>
            <p:cNvCxnSpPr/>
            <p:nvPr/>
          </p:nvCxnSpPr>
          <p:spPr>
            <a:xfrm>
              <a:off x="1632"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88" name="Google Shape;788;p87"/>
            <p:cNvCxnSpPr/>
            <p:nvPr/>
          </p:nvCxnSpPr>
          <p:spPr>
            <a:xfrm>
              <a:off x="2688" y="2757"/>
              <a:ext cx="1" cy="144"/>
            </a:xfrm>
            <a:prstGeom prst="straightConnector1">
              <a:avLst/>
            </a:prstGeom>
            <a:noFill/>
            <a:ln w="9525" cap="flat" cmpd="sng">
              <a:solidFill>
                <a:srgbClr val="000000"/>
              </a:solidFill>
              <a:prstDash val="solid"/>
              <a:round/>
              <a:headEnd type="none" w="med" len="med"/>
              <a:tailEnd type="none" w="med" len="med"/>
            </a:ln>
          </p:spPr>
        </p:cxnSp>
        <p:sp>
          <p:nvSpPr>
            <p:cNvPr id="789" name="Google Shape;789;p87"/>
            <p:cNvSpPr/>
            <p:nvPr/>
          </p:nvSpPr>
          <p:spPr>
            <a:xfrm>
              <a:off x="2064" y="2892"/>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5</a:t>
              </a:r>
              <a:endParaRPr/>
            </a:p>
          </p:txBody>
        </p:sp>
        <p:cxnSp>
          <p:nvCxnSpPr>
            <p:cNvPr id="790" name="Google Shape;790;p87"/>
            <p:cNvCxnSpPr/>
            <p:nvPr/>
          </p:nvCxnSpPr>
          <p:spPr>
            <a:xfrm>
              <a:off x="2928"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1" name="Google Shape;791;p87"/>
            <p:cNvCxnSpPr/>
            <p:nvPr/>
          </p:nvCxnSpPr>
          <p:spPr>
            <a:xfrm>
              <a:off x="3120"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2" name="Google Shape;792;p87"/>
            <p:cNvCxnSpPr/>
            <p:nvPr/>
          </p:nvCxnSpPr>
          <p:spPr>
            <a:xfrm>
              <a:off x="3312"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3" name="Google Shape;793;p87"/>
            <p:cNvCxnSpPr/>
            <p:nvPr/>
          </p:nvCxnSpPr>
          <p:spPr>
            <a:xfrm>
              <a:off x="3456" y="2757"/>
              <a:ext cx="1" cy="144"/>
            </a:xfrm>
            <a:prstGeom prst="straightConnector1">
              <a:avLst/>
            </a:prstGeom>
            <a:noFill/>
            <a:ln w="9525" cap="flat" cmpd="sng">
              <a:solidFill>
                <a:srgbClr val="000000"/>
              </a:solidFill>
              <a:prstDash val="solid"/>
              <a:round/>
              <a:headEnd type="none" w="med" len="med"/>
              <a:tailEnd type="none" w="med" len="med"/>
            </a:ln>
          </p:spPr>
        </p:cxnSp>
        <p:sp>
          <p:nvSpPr>
            <p:cNvPr id="794" name="Google Shape;794;p87"/>
            <p:cNvSpPr/>
            <p:nvPr/>
          </p:nvSpPr>
          <p:spPr>
            <a:xfrm>
              <a:off x="2592" y="2892"/>
              <a:ext cx="195" cy="222"/>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a:p>
          </p:txBody>
        </p:sp>
        <p:cxnSp>
          <p:nvCxnSpPr>
            <p:cNvPr id="795" name="Google Shape;795;p87"/>
            <p:cNvCxnSpPr/>
            <p:nvPr/>
          </p:nvCxnSpPr>
          <p:spPr>
            <a:xfrm>
              <a:off x="3696"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6" name="Google Shape;796;p87"/>
            <p:cNvCxnSpPr/>
            <p:nvPr/>
          </p:nvCxnSpPr>
          <p:spPr>
            <a:xfrm>
              <a:off x="3888"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7" name="Google Shape;797;p87"/>
            <p:cNvCxnSpPr/>
            <p:nvPr/>
          </p:nvCxnSpPr>
          <p:spPr>
            <a:xfrm>
              <a:off x="4080" y="2686"/>
              <a:ext cx="1" cy="144"/>
            </a:xfrm>
            <a:prstGeom prst="straightConnector1">
              <a:avLst/>
            </a:prstGeom>
            <a:noFill/>
            <a:ln w="9525" cap="flat" cmpd="sng">
              <a:solidFill>
                <a:srgbClr val="000000"/>
              </a:solidFill>
              <a:prstDash val="solid"/>
              <a:round/>
              <a:headEnd type="none" w="med" len="med"/>
              <a:tailEnd type="none" w="med" len="med"/>
            </a:ln>
          </p:spPr>
        </p:cxnSp>
        <p:cxnSp>
          <p:nvCxnSpPr>
            <p:cNvPr id="798" name="Google Shape;798;p87"/>
            <p:cNvCxnSpPr/>
            <p:nvPr/>
          </p:nvCxnSpPr>
          <p:spPr>
            <a:xfrm>
              <a:off x="1824" y="2364"/>
              <a:ext cx="1" cy="576"/>
            </a:xfrm>
            <a:prstGeom prst="straightConnector1">
              <a:avLst/>
            </a:prstGeom>
            <a:noFill/>
            <a:ln w="9525" cap="flat" cmpd="sng">
              <a:solidFill>
                <a:srgbClr val="000000"/>
              </a:solidFill>
              <a:prstDash val="solid"/>
              <a:round/>
              <a:headEnd type="none" w="med" len="med"/>
              <a:tailEnd type="none" w="med" len="med"/>
            </a:ln>
          </p:spPr>
        </p:cxnSp>
        <p:cxnSp>
          <p:nvCxnSpPr>
            <p:cNvPr id="799" name="Google Shape;799;p87"/>
            <p:cNvCxnSpPr/>
            <p:nvPr/>
          </p:nvCxnSpPr>
          <p:spPr>
            <a:xfrm>
              <a:off x="2160" y="2364"/>
              <a:ext cx="1" cy="576"/>
            </a:xfrm>
            <a:prstGeom prst="straightConnector1">
              <a:avLst/>
            </a:prstGeom>
            <a:noFill/>
            <a:ln w="9525" cap="flat" cmpd="sng">
              <a:solidFill>
                <a:srgbClr val="000000"/>
              </a:solidFill>
              <a:prstDash val="solid"/>
              <a:round/>
              <a:headEnd type="none" w="med" len="med"/>
              <a:tailEnd type="none" w="med" len="med"/>
            </a:ln>
          </p:spPr>
        </p:cxnSp>
        <p:sp>
          <p:nvSpPr>
            <p:cNvPr id="800" name="Google Shape;800;p87"/>
            <p:cNvSpPr/>
            <p:nvPr/>
          </p:nvSpPr>
          <p:spPr>
            <a:xfrm>
              <a:off x="2256"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2</a:t>
              </a:r>
              <a:endParaRPr/>
            </a:p>
          </p:txBody>
        </p:sp>
        <p:sp>
          <p:nvSpPr>
            <p:cNvPr id="801" name="Google Shape;801;p87"/>
            <p:cNvSpPr/>
            <p:nvPr/>
          </p:nvSpPr>
          <p:spPr>
            <a:xfrm>
              <a:off x="3840" y="2412"/>
              <a:ext cx="265"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lang="en-US" sz="1800" baseline="-25000">
                  <a:solidFill>
                    <a:schemeClr val="dk1"/>
                  </a:solidFill>
                  <a:latin typeface="Helvetica Neue"/>
                  <a:ea typeface="Helvetica Neue"/>
                  <a:cs typeface="Helvetica Neue"/>
                  <a:sym typeface="Helvetica Neue"/>
                </a:rPr>
                <a:t>1</a:t>
              </a:r>
              <a:endParaRPr/>
            </a:p>
          </p:txBody>
        </p:sp>
        <p:cxnSp>
          <p:nvCxnSpPr>
            <p:cNvPr id="802" name="Google Shape;802;p87"/>
            <p:cNvCxnSpPr/>
            <p:nvPr/>
          </p:nvCxnSpPr>
          <p:spPr>
            <a:xfrm>
              <a:off x="4272" y="2686"/>
              <a:ext cx="1" cy="144"/>
            </a:xfrm>
            <a:prstGeom prst="straightConnector1">
              <a:avLst/>
            </a:prstGeom>
            <a:noFill/>
            <a:ln w="9525" cap="flat" cmpd="sng">
              <a:solidFill>
                <a:srgbClr val="000000"/>
              </a:solidFill>
              <a:prstDash val="solid"/>
              <a:round/>
              <a:headEnd type="none" w="med" len="med"/>
              <a:tailEnd type="none" w="med" len="med"/>
            </a:ln>
          </p:spPr>
        </p:cxnSp>
        <p:sp>
          <p:nvSpPr>
            <p:cNvPr id="803" name="Google Shape;803;p87"/>
            <p:cNvSpPr/>
            <p:nvPr/>
          </p:nvSpPr>
          <p:spPr>
            <a:xfrm>
              <a:off x="4320" y="2844"/>
              <a:ext cx="276" cy="222"/>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a:p>
          </p:txBody>
        </p:sp>
      </p:grpSp>
      <p:sp>
        <p:nvSpPr>
          <p:cNvPr id="804" name="Google Shape;804;p87"/>
          <p:cNvSpPr/>
          <p:nvPr/>
        </p:nvSpPr>
        <p:spPr>
          <a:xfrm>
            <a:off x="6145663" y="1096737"/>
            <a:ext cx="2304256" cy="360040"/>
          </a:xfrm>
          <a:prstGeom prst="rect">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Example 3</a:t>
            </a:r>
            <a:endParaRPr sz="1800" b="1">
              <a:solidFill>
                <a:schemeClr val="dk1"/>
              </a:solidFill>
              <a:latin typeface="Constantia"/>
              <a:ea typeface="Constantia"/>
              <a:cs typeface="Constantia"/>
              <a:sym typeface="Constantia"/>
            </a:endParaRPr>
          </a:p>
        </p:txBody>
      </p:sp>
      <p:sp>
        <p:nvSpPr>
          <p:cNvPr id="805" name="Google Shape;805;p87"/>
          <p:cNvSpPr/>
          <p:nvPr/>
        </p:nvSpPr>
        <p:spPr>
          <a:xfrm>
            <a:off x="179513" y="3140968"/>
            <a:ext cx="1401639" cy="24236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onstantia"/>
                <a:ea typeface="Constantia"/>
                <a:cs typeface="Constantia"/>
                <a:sym typeface="Constantia"/>
              </a:rPr>
              <a:t>Gnatt Chart</a:t>
            </a:r>
            <a:endParaRPr sz="1200" b="1">
              <a:solidFill>
                <a:schemeClr val="dk1"/>
              </a:solidFill>
              <a:latin typeface="Constantia"/>
              <a:ea typeface="Constantia"/>
              <a:cs typeface="Constantia"/>
              <a:sym typeface="Constantia"/>
            </a:endParaRPr>
          </a:p>
        </p:txBody>
      </p:sp>
      <p:pic>
        <p:nvPicPr>
          <p:cNvPr id="806" name="Google Shape;806;p87" descr="pngfind.com-kingpin-png-4152286 (1).png"/>
          <p:cNvPicPr preferRelativeResize="0"/>
          <p:nvPr/>
        </p:nvPicPr>
        <p:blipFill rotWithShape="1">
          <a:blip r:embed="rId3">
            <a:alphaModFix/>
          </a:blip>
          <a:srcRect/>
          <a:stretch/>
        </p:blipFill>
        <p:spPr>
          <a:xfrm>
            <a:off x="7086600" y="140916"/>
            <a:ext cx="1625600" cy="533400"/>
          </a:xfrm>
          <a:prstGeom prst="rect">
            <a:avLst/>
          </a:prstGeom>
          <a:noFill/>
          <a:ln>
            <a:noFill/>
          </a:ln>
        </p:spPr>
      </p:pic>
      <p:sp>
        <p:nvSpPr>
          <p:cNvPr id="807" name="Google Shape;807;p8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8"/>
          <p:cNvSpPr txBox="1">
            <a:spLocks noGrp="1"/>
          </p:cNvSpPr>
          <p:nvPr>
            <p:ph type="title"/>
          </p:nvPr>
        </p:nvSpPr>
        <p:spPr>
          <a:xfrm>
            <a:off x="179512" y="260648"/>
            <a:ext cx="8856984" cy="1422648"/>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Shortest-Job-First (SJF) Scheduling</a:t>
            </a:r>
            <a:br>
              <a:rPr lang="en-US" sz="3200" b="1">
                <a:solidFill>
                  <a:srgbClr val="006600"/>
                </a:solidFill>
              </a:rPr>
            </a:br>
            <a:r>
              <a:rPr lang="en-US" sz="2400" b="1">
                <a:solidFill>
                  <a:srgbClr val="006600"/>
                </a:solidFill>
              </a:rPr>
              <a:t>Pros and Cons</a:t>
            </a:r>
            <a:endParaRPr/>
          </a:p>
        </p:txBody>
      </p:sp>
      <p:sp>
        <p:nvSpPr>
          <p:cNvPr id="813" name="Google Shape;813;p88"/>
          <p:cNvSpPr txBox="1">
            <a:spLocks noGrp="1"/>
          </p:cNvSpPr>
          <p:nvPr>
            <p:ph type="body" idx="1"/>
          </p:nvPr>
        </p:nvSpPr>
        <p:spPr>
          <a:xfrm>
            <a:off x="457200" y="1916832"/>
            <a:ext cx="8229600" cy="45601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u="sng"/>
              <a:t>Advantages:</a:t>
            </a:r>
            <a:endParaRPr u="sng"/>
          </a:p>
          <a:p>
            <a:pPr marL="274320" lvl="0" indent="-274320" algn="l" rtl="0">
              <a:spcBef>
                <a:spcPts val="520"/>
              </a:spcBef>
              <a:spcAft>
                <a:spcPts val="0"/>
              </a:spcAft>
              <a:buSzPts val="2470"/>
              <a:buChar char="⚫"/>
            </a:pPr>
            <a:r>
              <a:rPr lang="en-US"/>
              <a:t>Works based on the next process CPU burst</a:t>
            </a:r>
            <a:endParaRPr/>
          </a:p>
          <a:p>
            <a:pPr marL="274320" lvl="0" indent="-274320" algn="l" rtl="0">
              <a:spcBef>
                <a:spcPts val="520"/>
              </a:spcBef>
              <a:spcAft>
                <a:spcPts val="0"/>
              </a:spcAft>
              <a:buSzPts val="2470"/>
              <a:buChar char="⚫"/>
            </a:pPr>
            <a:r>
              <a:rPr lang="en-US"/>
              <a:t>It gives optimal waiting time </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n-US" u="sng"/>
              <a:t>Disadvantages:</a:t>
            </a:r>
            <a:endParaRPr u="sng"/>
          </a:p>
          <a:p>
            <a:pPr marL="274320" lvl="0" indent="-274320" algn="l" rtl="0">
              <a:spcBef>
                <a:spcPts val="520"/>
              </a:spcBef>
              <a:spcAft>
                <a:spcPts val="0"/>
              </a:spcAft>
              <a:buSzPts val="2470"/>
              <a:buChar char="⚫"/>
            </a:pPr>
            <a:r>
              <a:rPr lang="en-US"/>
              <a:t>Long jobs get stuck behind short ones </a:t>
            </a:r>
            <a:endParaRPr/>
          </a:p>
          <a:p>
            <a:pPr marL="274320" lvl="0" indent="-117475" algn="l" rtl="0">
              <a:spcBef>
                <a:spcPts val="520"/>
              </a:spcBef>
              <a:spcAft>
                <a:spcPts val="0"/>
              </a:spcAft>
              <a:buSzPts val="2470"/>
              <a:buNone/>
            </a:pPr>
            <a:endParaRPr/>
          </a:p>
        </p:txBody>
      </p:sp>
      <p:pic>
        <p:nvPicPr>
          <p:cNvPr id="814" name="Google Shape;814;p8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815" name="Google Shape;815;p8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8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accent2"/>
              </a:buClr>
              <a:buSzPct val="100000"/>
              <a:buFont typeface="Calibri"/>
              <a:buNone/>
            </a:pPr>
            <a:r>
              <a:rPr lang="en-US">
                <a:solidFill>
                  <a:schemeClr val="accent2"/>
                </a:solidFill>
              </a:rPr>
              <a:t>Priority Scheduling</a:t>
            </a:r>
            <a:br>
              <a:rPr lang="en-US">
                <a:solidFill>
                  <a:schemeClr val="accent2"/>
                </a:solidFill>
              </a:rPr>
            </a:br>
            <a:endParaRPr/>
          </a:p>
        </p:txBody>
      </p:sp>
      <p:sp>
        <p:nvSpPr>
          <p:cNvPr id="821" name="Google Shape;821;p8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A priority number (integer) is associated with each process</a:t>
            </a:r>
            <a:endParaRPr/>
          </a:p>
          <a:p>
            <a:pPr marL="274320" lvl="0" indent="-228600" algn="l" rtl="0">
              <a:spcBef>
                <a:spcPts val="280"/>
              </a:spcBef>
              <a:spcAft>
                <a:spcPts val="0"/>
              </a:spcAft>
              <a:buClr>
                <a:srgbClr val="993300"/>
              </a:buClr>
              <a:buSzPts val="720"/>
              <a:buFont typeface="Arial"/>
              <a:buNone/>
            </a:pPr>
            <a:endParaRPr sz="800">
              <a:solidFill>
                <a:srgbClr val="000000"/>
              </a:solidFill>
              <a:latin typeface="Helvetica Neue"/>
              <a:ea typeface="Helvetica Neue"/>
              <a:cs typeface="Helvetica Neue"/>
              <a:sym typeface="Helvetica Neue"/>
            </a:endParaRPr>
          </a:p>
          <a:p>
            <a:pPr marL="274320" lvl="0" indent="-274320" algn="l" rtl="0">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The CPU is allocated to the process with the highest priority (smallest integer ≡ highest priority)</a:t>
            </a:r>
            <a:endParaRPr/>
          </a:p>
          <a:p>
            <a:pPr marL="640080" lvl="1" indent="-246888" algn="l" rtl="0">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Preemptive</a:t>
            </a:r>
            <a:endParaRPr/>
          </a:p>
          <a:p>
            <a:pPr marL="640080" lvl="1" indent="-246888" algn="l" rtl="0">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Nonpreemptive</a:t>
            </a:r>
            <a:endParaRPr sz="1800">
              <a:solidFill>
                <a:srgbClr val="000000"/>
              </a:solidFill>
              <a:latin typeface="Helvetica Neue"/>
              <a:ea typeface="Helvetica Neue"/>
              <a:cs typeface="Helvetica Neue"/>
              <a:sym typeface="Helvetica Neue"/>
            </a:endParaRPr>
          </a:p>
          <a:p>
            <a:pPr marL="640080" lvl="1" indent="-206248" algn="l" rtl="0">
              <a:spcBef>
                <a:spcPts val="280"/>
              </a:spcBef>
              <a:spcAft>
                <a:spcPts val="0"/>
              </a:spcAft>
              <a:buClr>
                <a:srgbClr val="CC6600"/>
              </a:buClr>
              <a:buSzPts val="640"/>
              <a:buFont typeface="Arial"/>
              <a:buNone/>
            </a:pPr>
            <a:endParaRPr sz="800">
              <a:solidFill>
                <a:srgbClr val="000000"/>
              </a:solidFill>
              <a:latin typeface="Helvetica Neue"/>
              <a:ea typeface="Helvetica Neue"/>
              <a:cs typeface="Helvetica Neue"/>
              <a:sym typeface="Helvetica Neue"/>
            </a:endParaRPr>
          </a:p>
          <a:p>
            <a:pPr marL="274320" lvl="0" indent="-274320" algn="l" rtl="0">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SJF is priority scheduling where priority is the inverse of predicted next CPU burst time</a:t>
            </a:r>
            <a:endParaRPr/>
          </a:p>
          <a:p>
            <a:pPr marL="274320" lvl="0" indent="-228600" algn="l" rtl="0">
              <a:spcBef>
                <a:spcPts val="280"/>
              </a:spcBef>
              <a:spcAft>
                <a:spcPts val="0"/>
              </a:spcAft>
              <a:buClr>
                <a:srgbClr val="993300"/>
              </a:buClr>
              <a:buSzPts val="720"/>
              <a:buFont typeface="Arial"/>
              <a:buNone/>
            </a:pPr>
            <a:endParaRPr sz="800">
              <a:solidFill>
                <a:srgbClr val="000000"/>
              </a:solidFill>
              <a:latin typeface="Helvetica Neue"/>
              <a:ea typeface="Helvetica Neue"/>
              <a:cs typeface="Helvetica Neue"/>
              <a:sym typeface="Helvetica Neue"/>
            </a:endParaRPr>
          </a:p>
          <a:p>
            <a:pPr marL="274320" lvl="0" indent="-274320" algn="l" rtl="0">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Problem ≡ </a:t>
            </a:r>
            <a:r>
              <a:rPr lang="en-US" sz="1800" b="1">
                <a:solidFill>
                  <a:srgbClr val="3366FF"/>
                </a:solidFill>
                <a:latin typeface="Helvetica Neue"/>
                <a:ea typeface="Helvetica Neue"/>
                <a:cs typeface="Helvetica Neue"/>
                <a:sym typeface="Helvetica Neue"/>
              </a:rPr>
              <a:t>Starvation</a:t>
            </a:r>
            <a:r>
              <a:rPr lang="en-US" sz="1800" b="1">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low priority processes may never execute</a:t>
            </a:r>
            <a:endParaRPr/>
          </a:p>
          <a:p>
            <a:pPr marL="274320" lvl="0" indent="-228600" algn="l" rtl="0">
              <a:spcBef>
                <a:spcPts val="280"/>
              </a:spcBef>
              <a:spcAft>
                <a:spcPts val="0"/>
              </a:spcAft>
              <a:buClr>
                <a:srgbClr val="993300"/>
              </a:buClr>
              <a:buSzPts val="720"/>
              <a:buFont typeface="Arial"/>
              <a:buNone/>
            </a:pPr>
            <a:endParaRPr sz="800">
              <a:solidFill>
                <a:srgbClr val="000000"/>
              </a:solidFill>
              <a:latin typeface="Helvetica Neue"/>
              <a:ea typeface="Helvetica Neue"/>
              <a:cs typeface="Helvetica Neue"/>
              <a:sym typeface="Helvetica Neue"/>
            </a:endParaRPr>
          </a:p>
          <a:p>
            <a:pPr marL="274320" lvl="0" indent="-274320" algn="l" rtl="0">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Solution ≡ </a:t>
            </a:r>
            <a:r>
              <a:rPr lang="en-US" sz="1800" b="1">
                <a:solidFill>
                  <a:srgbClr val="3366FF"/>
                </a:solidFill>
                <a:latin typeface="Helvetica Neue"/>
                <a:ea typeface="Helvetica Neue"/>
                <a:cs typeface="Helvetica Neue"/>
                <a:sym typeface="Helvetica Neue"/>
              </a:rPr>
              <a:t>Aging</a:t>
            </a:r>
            <a:r>
              <a:rPr lang="en-US" sz="1800" b="1">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as time progresses increase the priority of the process</a:t>
            </a:r>
            <a:endParaRPr/>
          </a:p>
          <a:p>
            <a:pPr marL="274320" lvl="0" indent="-274320" algn="l" rtl="0">
              <a:spcBef>
                <a:spcPts val="630"/>
              </a:spcBef>
              <a:spcAft>
                <a:spcPts val="0"/>
              </a:spcAft>
              <a:buClr>
                <a:srgbClr val="993300"/>
              </a:buClr>
              <a:buSzPts val="1620"/>
              <a:buNone/>
            </a:pPr>
            <a:endParaRPr sz="1800" b="1">
              <a:solidFill>
                <a:srgbClr val="3366FF"/>
              </a:solidFill>
              <a:latin typeface="Helvetica Neue"/>
              <a:ea typeface="Helvetica Neue"/>
              <a:cs typeface="Helvetica Neue"/>
              <a:sym typeface="Helvetica Neue"/>
            </a:endParaRPr>
          </a:p>
          <a:p>
            <a:pPr marL="274320" lvl="0" indent="-117475" algn="l" rtl="0">
              <a:spcBef>
                <a:spcPts val="520"/>
              </a:spcBef>
              <a:spcAft>
                <a:spcPts val="0"/>
              </a:spcAft>
              <a:buSzPts val="2470"/>
              <a:buNone/>
            </a:pPr>
            <a:endParaRPr/>
          </a:p>
        </p:txBody>
      </p:sp>
      <p:sp>
        <p:nvSpPr>
          <p:cNvPr id="822" name="Google Shape;822;p8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1371600" y="304800"/>
            <a:ext cx="7498080" cy="10668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a:r>
            <a:br>
              <a:rPr lang="en-US"/>
            </a:br>
            <a:r>
              <a:rPr lang="en-US"/>
              <a:t/>
            </a:r>
            <a:br>
              <a:rPr lang="en-US"/>
            </a:br>
            <a:r>
              <a:rPr lang="en-US"/>
              <a:t>TOPICS COVERED</a:t>
            </a:r>
            <a:br>
              <a:rPr lang="en-US"/>
            </a:br>
            <a:endParaRPr/>
          </a:p>
        </p:txBody>
      </p:sp>
      <p:sp>
        <p:nvSpPr>
          <p:cNvPr id="124" name="Google Shape;124;p16"/>
          <p:cNvSpPr txBox="1">
            <a:spLocks noGrp="1"/>
          </p:cNvSpPr>
          <p:nvPr>
            <p:ph type="body" idx="1"/>
          </p:nvPr>
        </p:nvSpPr>
        <p:spPr>
          <a:xfrm>
            <a:off x="381000" y="1143000"/>
            <a:ext cx="83820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360"/>
              </a:spcBef>
              <a:spcAft>
                <a:spcPts val="0"/>
              </a:spcAft>
              <a:buSzPts val="1710"/>
              <a:buChar char="⚫"/>
            </a:pPr>
            <a:r>
              <a:rPr lang="en-US" sz="1800" dirty="0" smtClean="0"/>
              <a:t>CPU </a:t>
            </a:r>
            <a:r>
              <a:rPr lang="en-US" sz="1800" dirty="0"/>
              <a:t>SCHEDULING :</a:t>
            </a:r>
            <a:endParaRPr dirty="0"/>
          </a:p>
          <a:p>
            <a:pPr marL="274320" lvl="0" indent="-274320" algn="l" rtl="0">
              <a:spcBef>
                <a:spcPts val="360"/>
              </a:spcBef>
              <a:spcAft>
                <a:spcPts val="0"/>
              </a:spcAft>
              <a:buSzPts val="1710"/>
              <a:buNone/>
            </a:pPr>
            <a:r>
              <a:rPr lang="en-US" sz="1800" dirty="0"/>
              <a:t>		 FCFS,SJF, Priority scheduling, Round robin, Multilevel queue Scheduling, Multilevel feedback Scheduling.</a:t>
            </a:r>
            <a:endParaRPr dirty="0"/>
          </a:p>
          <a:p>
            <a:pPr marL="274320" lvl="0" indent="-274320" algn="l" rtl="0">
              <a:spcBef>
                <a:spcPts val="360"/>
              </a:spcBef>
              <a:spcAft>
                <a:spcPts val="0"/>
              </a:spcAft>
              <a:buSzPts val="1710"/>
              <a:buChar char="⚫"/>
            </a:pPr>
            <a:r>
              <a:rPr lang="en-US" sz="1800" dirty="0"/>
              <a:t>REAL TIME SCHEDULING: </a:t>
            </a:r>
            <a:endParaRPr dirty="0"/>
          </a:p>
          <a:p>
            <a:pPr marL="274320" lvl="0" indent="-274320" algn="l" rtl="0">
              <a:spcBef>
                <a:spcPts val="360"/>
              </a:spcBef>
              <a:spcAft>
                <a:spcPts val="0"/>
              </a:spcAft>
              <a:buSzPts val="1710"/>
              <a:buNone/>
            </a:pPr>
            <a:r>
              <a:rPr lang="en-US" sz="1800" dirty="0"/>
              <a:t>		Rate Monotonic Scheduling and Deadline Scheduling</a:t>
            </a:r>
            <a:endParaRPr dirty="0"/>
          </a:p>
          <a:p>
            <a:pPr marL="274320" lvl="0" indent="-274320" algn="l" rtl="0">
              <a:spcBef>
                <a:spcPts val="360"/>
              </a:spcBef>
              <a:spcAft>
                <a:spcPts val="0"/>
              </a:spcAft>
              <a:buSzPts val="1710"/>
              <a:buChar char="⚫"/>
            </a:pPr>
            <a:r>
              <a:rPr lang="en-US" sz="1800" dirty="0"/>
              <a:t>DEADLOCKS: </a:t>
            </a:r>
            <a:endParaRPr dirty="0"/>
          </a:p>
          <a:p>
            <a:pPr marL="274320" lvl="0" indent="-274320" algn="l" rtl="0">
              <a:spcBef>
                <a:spcPts val="360"/>
              </a:spcBef>
              <a:spcAft>
                <a:spcPts val="0"/>
              </a:spcAft>
              <a:buSzPts val="1710"/>
              <a:buNone/>
            </a:pPr>
            <a:r>
              <a:rPr lang="en-US" sz="1800" dirty="0"/>
              <a:t>		Necessary conditions, Resource allocation graph, Deadlock prevention methods, Deadlock Avoidance, Detection and Recovery</a:t>
            </a:r>
            <a:endParaRPr dirty="0"/>
          </a:p>
          <a:p>
            <a:pPr marL="274320" lvl="0" indent="-274320" algn="l" rtl="0">
              <a:spcBef>
                <a:spcPts val="360"/>
              </a:spcBef>
              <a:spcAft>
                <a:spcPts val="0"/>
              </a:spcAft>
              <a:buSzPts val="1710"/>
              <a:buNone/>
            </a:pPr>
            <a:r>
              <a:rPr lang="en-US" sz="1800" dirty="0"/>
              <a:t>	</a:t>
            </a:r>
            <a:endParaRPr dirty="0"/>
          </a:p>
          <a:p>
            <a:pPr marL="274320" lvl="0" indent="-274320" algn="l" rtl="0">
              <a:spcBef>
                <a:spcPts val="360"/>
              </a:spcBef>
              <a:spcAft>
                <a:spcPts val="0"/>
              </a:spcAft>
              <a:buSzPts val="1710"/>
              <a:buNone/>
            </a:pPr>
            <a:endParaRPr sz="1800" dirty="0"/>
          </a:p>
        </p:txBody>
      </p:sp>
      <p:pic>
        <p:nvPicPr>
          <p:cNvPr id="125" name="Google Shape;125;p16" descr="pngfind.com-kingpin-png-4152286 (1).png"/>
          <p:cNvPicPr preferRelativeResize="0"/>
          <p:nvPr/>
        </p:nvPicPr>
        <p:blipFill rotWithShape="1">
          <a:blip r:embed="rId3">
            <a:alphaModFix/>
          </a:blip>
          <a:srcRect/>
          <a:stretch/>
        </p:blipFill>
        <p:spPr>
          <a:xfrm>
            <a:off x="7115507" y="342900"/>
            <a:ext cx="1625600" cy="533400"/>
          </a:xfrm>
          <a:prstGeom prst="rect">
            <a:avLst/>
          </a:prstGeom>
          <a:noFill/>
          <a:ln>
            <a:noFill/>
          </a:ln>
        </p:spPr>
      </p:pic>
      <p:sp>
        <p:nvSpPr>
          <p:cNvPr id="126" name="Google Shape;126;p1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90"/>
          <p:cNvSpPr txBox="1">
            <a:spLocks noGrp="1"/>
          </p:cNvSpPr>
          <p:nvPr>
            <p:ph type="title"/>
          </p:nvPr>
        </p:nvSpPr>
        <p:spPr>
          <a:xfrm>
            <a:off x="679451" y="7996"/>
            <a:ext cx="7772400" cy="1143000"/>
          </a:xfrm>
          <a:prstGeom prst="rect">
            <a:avLst/>
          </a:prstGeom>
          <a:noFill/>
          <a:ln>
            <a:noFill/>
          </a:ln>
        </p:spPr>
        <p:txBody>
          <a:bodyPr spcFirstLastPara="1" wrap="square" lIns="92075" tIns="46025" rIns="92075" bIns="46025" anchor="b" anchorCtr="0">
            <a:normAutofit fontScale="90000"/>
          </a:bodyPr>
          <a:lstStyle/>
          <a:p>
            <a:pPr marL="0" lvl="0" indent="0" algn="l" rtl="0">
              <a:spcBef>
                <a:spcPts val="0"/>
              </a:spcBef>
              <a:spcAft>
                <a:spcPts val="0"/>
              </a:spcAft>
              <a:buClr>
                <a:srgbClr val="006600"/>
              </a:buClr>
              <a:buSzPct val="185185"/>
              <a:buFont typeface="Calibri"/>
              <a:buNone/>
            </a:pPr>
            <a:r>
              <a:rPr lang="en-US" b="1" dirty="0">
                <a:solidFill>
                  <a:srgbClr val="006600"/>
                </a:solidFill>
              </a:rPr>
              <a:t/>
            </a:r>
            <a:br>
              <a:rPr lang="en-US" b="1" dirty="0">
                <a:solidFill>
                  <a:srgbClr val="006600"/>
                </a:solidFill>
              </a:rPr>
            </a:br>
            <a:r>
              <a:rPr lang="en-US" sz="4900" b="1" dirty="0">
                <a:solidFill>
                  <a:srgbClr val="006600"/>
                </a:solidFill>
              </a:rPr>
              <a:t>Priority Scheduling</a:t>
            </a:r>
            <a:br>
              <a:rPr lang="en-US" sz="4900" b="1" dirty="0">
                <a:solidFill>
                  <a:srgbClr val="006600"/>
                </a:solidFill>
              </a:rPr>
            </a:br>
            <a:r>
              <a:rPr lang="en-US" sz="2700" b="1" dirty="0" smtClean="0">
                <a:solidFill>
                  <a:srgbClr val="006600"/>
                </a:solidFill>
              </a:rPr>
              <a:t>(Non- Preemptive</a:t>
            </a:r>
            <a:r>
              <a:rPr lang="en-US" sz="2700" b="1" dirty="0">
                <a:solidFill>
                  <a:srgbClr val="006600"/>
                </a:solidFill>
              </a:rPr>
              <a:t>)</a:t>
            </a:r>
            <a:endParaRPr sz="2700" dirty="0"/>
          </a:p>
        </p:txBody>
      </p:sp>
      <p:sp>
        <p:nvSpPr>
          <p:cNvPr id="829" name="Google Shape;829;p90"/>
          <p:cNvSpPr txBox="1">
            <a:spLocks noGrp="1"/>
          </p:cNvSpPr>
          <p:nvPr>
            <p:ph type="body" idx="1"/>
          </p:nvPr>
        </p:nvSpPr>
        <p:spPr>
          <a:xfrm>
            <a:off x="381000" y="1066800"/>
            <a:ext cx="7772400" cy="628650"/>
          </a:xfrm>
          <a:prstGeom prst="rect">
            <a:avLst/>
          </a:prstGeom>
          <a:noFill/>
          <a:ln>
            <a:noFill/>
          </a:ln>
        </p:spPr>
        <p:txBody>
          <a:bodyPr spcFirstLastPara="1" wrap="square" lIns="92075" tIns="46025" rIns="92075" bIns="46025" anchor="t" anchorCtr="0">
            <a:normAutofit fontScale="77500" lnSpcReduction="20000"/>
          </a:bodyPr>
          <a:lstStyle/>
          <a:p>
            <a:pPr marL="274320" lvl="0" indent="-274320" algn="l" rtl="0">
              <a:lnSpc>
                <a:spcPct val="90000"/>
              </a:lnSpc>
              <a:spcBef>
                <a:spcPts val="0"/>
              </a:spcBef>
              <a:spcAft>
                <a:spcPts val="0"/>
              </a:spcAft>
              <a:buSzPct val="95000"/>
              <a:buChar char="⚫"/>
            </a:pPr>
            <a:r>
              <a:rPr lang="en-US"/>
              <a:t>A priority number (integer) is associated with each process</a:t>
            </a:r>
            <a:endParaRPr/>
          </a:p>
          <a:p>
            <a:pPr marL="0" lvl="0" indent="0" algn="l" rtl="0">
              <a:lnSpc>
                <a:spcPct val="90000"/>
              </a:lnSpc>
              <a:spcBef>
                <a:spcPts val="700"/>
              </a:spcBef>
              <a:spcAft>
                <a:spcPts val="0"/>
              </a:spcAft>
              <a:buSzPct val="95000"/>
              <a:buNone/>
            </a:pPr>
            <a:r>
              <a:rPr lang="en-US"/>
              <a:t>   (smallest integer = highest priority)</a:t>
            </a:r>
            <a:endParaRPr/>
          </a:p>
        </p:txBody>
      </p:sp>
      <p:sp>
        <p:nvSpPr>
          <p:cNvPr id="830" name="Google Shape;830;p90"/>
          <p:cNvSpPr/>
          <p:nvPr/>
        </p:nvSpPr>
        <p:spPr>
          <a:xfrm>
            <a:off x="679451" y="1727200"/>
            <a:ext cx="2133600" cy="2457450"/>
          </a:xfrm>
          <a:prstGeom prst="rect">
            <a:avLst/>
          </a:prstGeom>
          <a:noFill/>
          <a:ln>
            <a:noFill/>
          </a:ln>
        </p:spPr>
        <p:txBody>
          <a:bodyPr spcFirstLastPara="1" wrap="square" lIns="92075" tIns="46025" rIns="92075" bIns="46025" anchor="t" anchorCtr="0">
            <a:noAutofit/>
          </a:bodyPr>
          <a:lstStyle/>
          <a:p>
            <a:pPr marL="342900" marR="0" lvl="0" indent="-342900" algn="ctr" rtl="0">
              <a:spcBef>
                <a:spcPts val="0"/>
              </a:spcBef>
              <a:spcAft>
                <a:spcPts val="0"/>
              </a:spcAft>
              <a:buNone/>
            </a:pPr>
            <a:r>
              <a:rPr lang="en-US" sz="2000" u="sng">
                <a:solidFill>
                  <a:schemeClr val="dk1"/>
                </a:solidFill>
                <a:latin typeface="Constantia"/>
                <a:ea typeface="Constantia"/>
                <a:cs typeface="Constantia"/>
                <a:sym typeface="Constantia"/>
              </a:rPr>
              <a:t>Process</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A</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B</a:t>
            </a:r>
            <a:endParaRPr sz="2000" b="1">
              <a:solidFill>
                <a:schemeClr val="dk1"/>
              </a:solidFill>
              <a:latin typeface="Constantia"/>
              <a:ea typeface="Constantia"/>
              <a:cs typeface="Constantia"/>
              <a:sym typeface="Constantia"/>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C</a:t>
            </a:r>
            <a:endParaRPr/>
          </a:p>
        </p:txBody>
      </p:sp>
      <p:sp>
        <p:nvSpPr>
          <p:cNvPr id="831" name="Google Shape;831;p90"/>
          <p:cNvSpPr/>
          <p:nvPr/>
        </p:nvSpPr>
        <p:spPr>
          <a:xfrm>
            <a:off x="3270251" y="1727200"/>
            <a:ext cx="2133600" cy="2457450"/>
          </a:xfrm>
          <a:prstGeom prst="rect">
            <a:avLst/>
          </a:prstGeom>
          <a:noFill/>
          <a:ln>
            <a:noFill/>
          </a:ln>
        </p:spPr>
        <p:txBody>
          <a:bodyPr spcFirstLastPara="1" wrap="square" lIns="92075" tIns="46025" rIns="92075" bIns="46025" anchor="t" anchorCtr="0">
            <a:noAutofit/>
          </a:bodyPr>
          <a:lstStyle/>
          <a:p>
            <a:pPr marL="342900" marR="0" lvl="0" indent="-342900" algn="ctr" rtl="0">
              <a:spcBef>
                <a:spcPts val="0"/>
              </a:spcBef>
              <a:spcAft>
                <a:spcPts val="0"/>
              </a:spcAft>
              <a:buNone/>
            </a:pPr>
            <a:r>
              <a:rPr lang="en-US" sz="2000" u="sng">
                <a:solidFill>
                  <a:schemeClr val="dk1"/>
                </a:solidFill>
                <a:latin typeface="Constantia"/>
                <a:ea typeface="Constantia"/>
                <a:cs typeface="Constantia"/>
                <a:sym typeface="Constantia"/>
              </a:rPr>
              <a:t>Burst Time</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8</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1</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1</a:t>
            </a:r>
            <a:endParaRPr/>
          </a:p>
        </p:txBody>
      </p:sp>
      <p:sp>
        <p:nvSpPr>
          <p:cNvPr id="832" name="Google Shape;832;p90"/>
          <p:cNvSpPr/>
          <p:nvPr/>
        </p:nvSpPr>
        <p:spPr>
          <a:xfrm>
            <a:off x="5937251" y="1727200"/>
            <a:ext cx="2133600" cy="2457450"/>
          </a:xfrm>
          <a:prstGeom prst="rect">
            <a:avLst/>
          </a:prstGeom>
          <a:noFill/>
          <a:ln>
            <a:noFill/>
          </a:ln>
        </p:spPr>
        <p:txBody>
          <a:bodyPr spcFirstLastPara="1" wrap="square" lIns="92075" tIns="46025" rIns="92075" bIns="46025" anchor="t" anchorCtr="0">
            <a:noAutofit/>
          </a:bodyPr>
          <a:lstStyle/>
          <a:p>
            <a:pPr marL="342900" marR="0" lvl="0" indent="-342900" algn="ctr" rtl="0">
              <a:spcBef>
                <a:spcPts val="0"/>
              </a:spcBef>
              <a:spcAft>
                <a:spcPts val="0"/>
              </a:spcAft>
              <a:buNone/>
            </a:pPr>
            <a:r>
              <a:rPr lang="en-US" sz="2000" u="sng">
                <a:solidFill>
                  <a:schemeClr val="dk1"/>
                </a:solidFill>
                <a:latin typeface="Constantia"/>
                <a:ea typeface="Constantia"/>
                <a:cs typeface="Constantia"/>
                <a:sym typeface="Constantia"/>
              </a:rPr>
              <a:t>Priority</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2</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1</a:t>
            </a:r>
            <a:endParaRPr/>
          </a:p>
          <a:p>
            <a:pPr marL="342900" marR="0" lvl="0" indent="-342900" algn="ctr" rtl="0">
              <a:spcBef>
                <a:spcPts val="400"/>
              </a:spcBef>
              <a:spcAft>
                <a:spcPts val="0"/>
              </a:spcAft>
              <a:buNone/>
            </a:pPr>
            <a:r>
              <a:rPr lang="en-US" sz="2000">
                <a:solidFill>
                  <a:schemeClr val="dk1"/>
                </a:solidFill>
                <a:latin typeface="Constantia"/>
                <a:ea typeface="Constantia"/>
                <a:cs typeface="Constantia"/>
                <a:sym typeface="Constantia"/>
              </a:rPr>
              <a:t>3</a:t>
            </a:r>
            <a:endParaRPr/>
          </a:p>
        </p:txBody>
      </p:sp>
      <p:grpSp>
        <p:nvGrpSpPr>
          <p:cNvPr id="833" name="Google Shape;833;p90"/>
          <p:cNvGrpSpPr/>
          <p:nvPr/>
        </p:nvGrpSpPr>
        <p:grpSpPr>
          <a:xfrm>
            <a:off x="2263775" y="3761781"/>
            <a:ext cx="4562476" cy="1216026"/>
            <a:chOff x="1426" y="2736"/>
            <a:chExt cx="2874" cy="766"/>
          </a:xfrm>
        </p:grpSpPr>
        <p:sp>
          <p:nvSpPr>
            <p:cNvPr id="834" name="Google Shape;834;p90"/>
            <p:cNvSpPr/>
            <p:nvPr/>
          </p:nvSpPr>
          <p:spPr>
            <a:xfrm>
              <a:off x="1968" y="2736"/>
              <a:ext cx="1768" cy="424"/>
            </a:xfrm>
            <a:prstGeom prst="rect">
              <a:avLst/>
            </a:prstGeom>
            <a:solidFill>
              <a:srgbClr val="FF00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nstantia"/>
                <a:ea typeface="Constantia"/>
                <a:cs typeface="Constantia"/>
                <a:sym typeface="Constantia"/>
              </a:endParaRPr>
            </a:p>
          </p:txBody>
        </p:sp>
        <p:sp>
          <p:nvSpPr>
            <p:cNvPr id="835" name="Google Shape;835;p90"/>
            <p:cNvSpPr/>
            <p:nvPr/>
          </p:nvSpPr>
          <p:spPr>
            <a:xfrm>
              <a:off x="1426" y="3211"/>
              <a:ext cx="221"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a:solidFill>
                    <a:schemeClr val="dk1"/>
                  </a:solidFill>
                  <a:latin typeface="Constantia"/>
                  <a:ea typeface="Constantia"/>
                  <a:cs typeface="Constantia"/>
                  <a:sym typeface="Constantia"/>
                </a:rPr>
                <a:t>0</a:t>
              </a:r>
              <a:endParaRPr/>
            </a:p>
          </p:txBody>
        </p:sp>
        <p:sp>
          <p:nvSpPr>
            <p:cNvPr id="836" name="Google Shape;836;p90"/>
            <p:cNvSpPr/>
            <p:nvPr/>
          </p:nvSpPr>
          <p:spPr>
            <a:xfrm>
              <a:off x="1858" y="3211"/>
              <a:ext cx="178"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a:solidFill>
                    <a:schemeClr val="dk1"/>
                  </a:solidFill>
                  <a:latin typeface="Constantia"/>
                  <a:ea typeface="Constantia"/>
                  <a:cs typeface="Constantia"/>
                  <a:sym typeface="Constantia"/>
                </a:rPr>
                <a:t>1</a:t>
              </a:r>
              <a:endParaRPr/>
            </a:p>
          </p:txBody>
        </p:sp>
        <p:sp>
          <p:nvSpPr>
            <p:cNvPr id="837" name="Google Shape;837;p90"/>
            <p:cNvSpPr/>
            <p:nvPr/>
          </p:nvSpPr>
          <p:spPr>
            <a:xfrm>
              <a:off x="1536" y="2736"/>
              <a:ext cx="424" cy="424"/>
            </a:xfrm>
            <a:prstGeom prst="rect">
              <a:avLst/>
            </a:prstGeom>
            <a:solidFill>
              <a:schemeClr val="accent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nstantia"/>
                <a:ea typeface="Constantia"/>
                <a:cs typeface="Constantia"/>
                <a:sym typeface="Constantia"/>
              </a:endParaRPr>
            </a:p>
          </p:txBody>
        </p:sp>
        <p:sp>
          <p:nvSpPr>
            <p:cNvPr id="838" name="Google Shape;838;p90"/>
            <p:cNvSpPr/>
            <p:nvPr/>
          </p:nvSpPr>
          <p:spPr>
            <a:xfrm>
              <a:off x="3744" y="2736"/>
              <a:ext cx="424" cy="424"/>
            </a:xfrm>
            <a:prstGeom prst="rect">
              <a:avLst/>
            </a:prstGeom>
            <a:solidFill>
              <a:srgbClr val="56A9F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nstantia"/>
                <a:ea typeface="Constantia"/>
                <a:cs typeface="Constantia"/>
                <a:sym typeface="Constantia"/>
              </a:endParaRPr>
            </a:p>
          </p:txBody>
        </p:sp>
        <p:sp>
          <p:nvSpPr>
            <p:cNvPr id="839" name="Google Shape;839;p90"/>
            <p:cNvSpPr/>
            <p:nvPr/>
          </p:nvSpPr>
          <p:spPr>
            <a:xfrm>
              <a:off x="3634" y="3211"/>
              <a:ext cx="223"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a:solidFill>
                    <a:schemeClr val="dk1"/>
                  </a:solidFill>
                  <a:latin typeface="Constantia"/>
                  <a:ea typeface="Constantia"/>
                  <a:cs typeface="Constantia"/>
                  <a:sym typeface="Constantia"/>
                </a:rPr>
                <a:t>9</a:t>
              </a:r>
              <a:endParaRPr/>
            </a:p>
          </p:txBody>
        </p:sp>
        <p:sp>
          <p:nvSpPr>
            <p:cNvPr id="840" name="Google Shape;840;p90"/>
            <p:cNvSpPr/>
            <p:nvPr/>
          </p:nvSpPr>
          <p:spPr>
            <a:xfrm>
              <a:off x="4018" y="3211"/>
              <a:ext cx="282"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a:solidFill>
                    <a:schemeClr val="dk1"/>
                  </a:solidFill>
                  <a:latin typeface="Constantia"/>
                  <a:ea typeface="Constantia"/>
                  <a:cs typeface="Constantia"/>
                  <a:sym typeface="Constantia"/>
                </a:rPr>
                <a:t>10</a:t>
              </a:r>
              <a:endParaRPr/>
            </a:p>
          </p:txBody>
        </p:sp>
        <p:sp>
          <p:nvSpPr>
            <p:cNvPr id="841" name="Google Shape;841;p90"/>
            <p:cNvSpPr/>
            <p:nvPr/>
          </p:nvSpPr>
          <p:spPr>
            <a:xfrm>
              <a:off x="2722" y="2799"/>
              <a:ext cx="247"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b="1">
                  <a:solidFill>
                    <a:schemeClr val="dk1"/>
                  </a:solidFill>
                  <a:latin typeface="Constantia"/>
                  <a:ea typeface="Constantia"/>
                  <a:cs typeface="Constantia"/>
                  <a:sym typeface="Constantia"/>
                </a:rPr>
                <a:t>A</a:t>
              </a:r>
              <a:endParaRPr/>
            </a:p>
          </p:txBody>
        </p:sp>
        <p:sp>
          <p:nvSpPr>
            <p:cNvPr id="842" name="Google Shape;842;p90"/>
            <p:cNvSpPr/>
            <p:nvPr/>
          </p:nvSpPr>
          <p:spPr>
            <a:xfrm>
              <a:off x="1618" y="2799"/>
              <a:ext cx="245"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b="1">
                  <a:solidFill>
                    <a:schemeClr val="dk1"/>
                  </a:solidFill>
                  <a:latin typeface="Constantia"/>
                  <a:ea typeface="Constantia"/>
                  <a:cs typeface="Constantia"/>
                  <a:sym typeface="Constantia"/>
                </a:rPr>
                <a:t>B</a:t>
              </a:r>
              <a:endParaRPr/>
            </a:p>
          </p:txBody>
        </p:sp>
        <p:sp>
          <p:nvSpPr>
            <p:cNvPr id="843" name="Google Shape;843;p90"/>
            <p:cNvSpPr/>
            <p:nvPr/>
          </p:nvSpPr>
          <p:spPr>
            <a:xfrm>
              <a:off x="3826" y="2799"/>
              <a:ext cx="245" cy="291"/>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US" sz="2400" b="1">
                  <a:solidFill>
                    <a:schemeClr val="dk1"/>
                  </a:solidFill>
                  <a:latin typeface="Constantia"/>
                  <a:ea typeface="Constantia"/>
                  <a:cs typeface="Constantia"/>
                  <a:sym typeface="Constantia"/>
                </a:rPr>
                <a:t>C</a:t>
              </a:r>
              <a:endParaRPr/>
            </a:p>
          </p:txBody>
        </p:sp>
      </p:grpSp>
      <p:sp>
        <p:nvSpPr>
          <p:cNvPr id="844" name="Google Shape;844;p90"/>
          <p:cNvSpPr/>
          <p:nvPr/>
        </p:nvSpPr>
        <p:spPr>
          <a:xfrm>
            <a:off x="831850" y="5708651"/>
            <a:ext cx="7556575" cy="684213"/>
          </a:xfrm>
          <a:prstGeom prst="rect">
            <a:avLst/>
          </a:prstGeom>
          <a:noFill/>
          <a:ln>
            <a:noFill/>
          </a:ln>
        </p:spPr>
        <p:txBody>
          <a:bodyPr spcFirstLastPara="1" wrap="square" lIns="92075" tIns="46025" rIns="92075" bIns="46025" anchor="t" anchorCtr="0">
            <a:noAutofit/>
          </a:bodyPr>
          <a:lstStyle/>
          <a:p>
            <a:pPr marL="342900" marR="0" lvl="0" indent="-342900" algn="ctr" rtl="0">
              <a:spcBef>
                <a:spcPts val="0"/>
              </a:spcBef>
              <a:spcAft>
                <a:spcPts val="0"/>
              </a:spcAft>
              <a:buClr>
                <a:schemeClr val="dk2"/>
              </a:buClr>
              <a:buSzPts val="1800"/>
              <a:buFont typeface="Arial"/>
              <a:buChar char="●"/>
            </a:pPr>
            <a:r>
              <a:rPr lang="en-US" sz="2400" b="1">
                <a:solidFill>
                  <a:schemeClr val="dk1"/>
                </a:solidFill>
                <a:latin typeface="Constantia"/>
                <a:ea typeface="Constantia"/>
                <a:cs typeface="Constantia"/>
                <a:sym typeface="Constantia"/>
              </a:rPr>
              <a:t>Avg Wait Time  (0 + 1 + 9) / 3 = 3.3 </a:t>
            </a:r>
            <a:endParaRPr/>
          </a:p>
        </p:txBody>
      </p:sp>
      <p:sp>
        <p:nvSpPr>
          <p:cNvPr id="845" name="Google Shape;845;p90"/>
          <p:cNvSpPr/>
          <p:nvPr/>
        </p:nvSpPr>
        <p:spPr>
          <a:xfrm>
            <a:off x="3826731" y="5301208"/>
            <a:ext cx="1401639" cy="24236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onstantia"/>
                <a:ea typeface="Constantia"/>
                <a:cs typeface="Constantia"/>
                <a:sym typeface="Constantia"/>
              </a:rPr>
              <a:t>Gnatt Chart</a:t>
            </a:r>
            <a:endParaRPr sz="1200" b="1">
              <a:solidFill>
                <a:schemeClr val="dk1"/>
              </a:solidFill>
              <a:latin typeface="Constantia"/>
              <a:ea typeface="Constantia"/>
              <a:cs typeface="Constantia"/>
              <a:sym typeface="Constantia"/>
            </a:endParaRPr>
          </a:p>
        </p:txBody>
      </p:sp>
      <p:pic>
        <p:nvPicPr>
          <p:cNvPr id="846" name="Google Shape;846;p90"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847" name="Google Shape;847;p9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0"/>
                                        </p:tgtEl>
                                        <p:attrNameLst>
                                          <p:attrName>style.visibility</p:attrName>
                                        </p:attrNameLst>
                                      </p:cBhvr>
                                      <p:to>
                                        <p:strVal val="visible"/>
                                      </p:to>
                                    </p:set>
                                    <p:anim calcmode="lin" valueType="num">
                                      <p:cBhvr additive="base">
                                        <p:cTn id="7" dur="500"/>
                                        <p:tgtEl>
                                          <p:spTgt spid="83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31"/>
                                        </p:tgtEl>
                                        <p:attrNameLst>
                                          <p:attrName>style.visibility</p:attrName>
                                        </p:attrNameLst>
                                      </p:cBhvr>
                                      <p:to>
                                        <p:strVal val="visible"/>
                                      </p:to>
                                    </p:set>
                                    <p:anim calcmode="lin" valueType="num">
                                      <p:cBhvr additive="base">
                                        <p:cTn id="12" dur="500"/>
                                        <p:tgtEl>
                                          <p:spTgt spid="83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32"/>
                                        </p:tgtEl>
                                        <p:attrNameLst>
                                          <p:attrName>style.visibility</p:attrName>
                                        </p:attrNameLst>
                                      </p:cBhvr>
                                      <p:to>
                                        <p:strVal val="visible"/>
                                      </p:to>
                                    </p:set>
                                    <p:anim calcmode="lin" valueType="num">
                                      <p:cBhvr additive="base">
                                        <p:cTn id="17" dur="500"/>
                                        <p:tgtEl>
                                          <p:spTgt spid="832"/>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29">
                                            <p:txEl>
                                              <p:pRg st="0" end="0"/>
                                            </p:txEl>
                                          </p:spTgt>
                                        </p:tgtEl>
                                        <p:attrNameLst>
                                          <p:attrName>style.visibility</p:attrName>
                                        </p:attrNameLst>
                                      </p:cBhvr>
                                      <p:to>
                                        <p:strVal val="visible"/>
                                      </p:to>
                                    </p:set>
                                    <p:anim calcmode="lin" valueType="num">
                                      <p:cBhvr additive="base">
                                        <p:cTn id="22" dur="500"/>
                                        <p:tgtEl>
                                          <p:spTgt spid="82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29">
                                            <p:txEl>
                                              <p:pRg st="1" end="1"/>
                                            </p:txEl>
                                          </p:spTgt>
                                        </p:tgtEl>
                                        <p:attrNameLst>
                                          <p:attrName>style.visibility</p:attrName>
                                        </p:attrNameLst>
                                      </p:cBhvr>
                                      <p:to>
                                        <p:strVal val="visible"/>
                                      </p:to>
                                    </p:set>
                                    <p:anim calcmode="lin" valueType="num">
                                      <p:cBhvr additive="base">
                                        <p:cTn id="27" dur="500"/>
                                        <p:tgtEl>
                                          <p:spTgt spid="82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33"/>
                                        </p:tgtEl>
                                        <p:attrNameLst>
                                          <p:attrName>style.visibility</p:attrName>
                                        </p:attrNameLst>
                                      </p:cBhvr>
                                      <p:to>
                                        <p:strVal val="visible"/>
                                      </p:to>
                                    </p:set>
                                    <p:anim calcmode="lin" valueType="num">
                                      <p:cBhvr additive="base">
                                        <p:cTn id="32" dur="500"/>
                                        <p:tgtEl>
                                          <p:spTgt spid="833"/>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44"/>
                                        </p:tgtEl>
                                        <p:attrNameLst>
                                          <p:attrName>style.visibility</p:attrName>
                                        </p:attrNameLst>
                                      </p:cBhvr>
                                      <p:to>
                                        <p:strVal val="visible"/>
                                      </p:to>
                                    </p:set>
                                    <p:anim calcmode="lin" valueType="num">
                                      <p:cBhvr additive="base">
                                        <p:cTn id="37" dur="500"/>
                                        <p:tgtEl>
                                          <p:spTgt spid="8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sz="5400" b="1">
                <a:solidFill>
                  <a:srgbClr val="006600"/>
                </a:solidFill>
              </a:rPr>
              <a:t>Priority Scheduling</a:t>
            </a:r>
            <a:br>
              <a:rPr lang="en-US" sz="5400" b="1">
                <a:solidFill>
                  <a:srgbClr val="006600"/>
                </a:solidFill>
              </a:rPr>
            </a:br>
            <a:r>
              <a:rPr lang="en-US" sz="2800" b="1">
                <a:solidFill>
                  <a:srgbClr val="006600"/>
                </a:solidFill>
              </a:rPr>
              <a:t>(Preemptive)</a:t>
            </a:r>
            <a:endParaRPr/>
          </a:p>
        </p:txBody>
      </p:sp>
      <p:sp>
        <p:nvSpPr>
          <p:cNvPr id="853" name="Google Shape;853;p91"/>
          <p:cNvSpPr txBox="1">
            <a:spLocks noGrp="1"/>
          </p:cNvSpPr>
          <p:nvPr>
            <p:ph type="body" idx="1"/>
          </p:nvPr>
        </p:nvSpPr>
        <p:spPr>
          <a:xfrm>
            <a:off x="322560" y="2081232"/>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Consider the example with seven process.</a:t>
            </a:r>
            <a:endParaRPr/>
          </a:p>
          <a:p>
            <a:pPr marL="274320" lvl="0" indent="-117475" algn="l" rtl="0">
              <a:spcBef>
                <a:spcPts val="520"/>
              </a:spcBef>
              <a:spcAft>
                <a:spcPts val="0"/>
              </a:spcAft>
              <a:buSzPts val="2470"/>
              <a:buNone/>
            </a:pPr>
            <a:endParaRPr/>
          </a:p>
        </p:txBody>
      </p:sp>
      <p:pic>
        <p:nvPicPr>
          <p:cNvPr id="854" name="Google Shape;854;p91" descr="Tutorialwing Operating System Preemptive Priority Scheduling Example of preemptive priority scheduling "/>
          <p:cNvPicPr preferRelativeResize="0"/>
          <p:nvPr/>
        </p:nvPicPr>
        <p:blipFill rotWithShape="1">
          <a:blip r:embed="rId3">
            <a:alphaModFix/>
          </a:blip>
          <a:srcRect/>
          <a:stretch/>
        </p:blipFill>
        <p:spPr>
          <a:xfrm>
            <a:off x="827585" y="2689880"/>
            <a:ext cx="6067425" cy="3171825"/>
          </a:xfrm>
          <a:prstGeom prst="rect">
            <a:avLst/>
          </a:prstGeom>
          <a:noFill/>
          <a:ln>
            <a:noFill/>
          </a:ln>
        </p:spPr>
      </p:pic>
      <p:sp>
        <p:nvSpPr>
          <p:cNvPr id="855" name="Google Shape;855;p9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92"/>
          <p:cNvSpPr txBox="1">
            <a:spLocks noGrp="1"/>
          </p:cNvSpPr>
          <p:nvPr>
            <p:ph type="body" idx="1"/>
          </p:nvPr>
        </p:nvSpPr>
        <p:spPr>
          <a:xfrm>
            <a:off x="263327" y="548680"/>
            <a:ext cx="8229600" cy="57759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Gantt chart</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n-US"/>
              <a:t>Average waiting time</a:t>
            </a:r>
            <a:endParaRPr/>
          </a:p>
          <a:p>
            <a:pPr marL="274320" lvl="0" indent="-274320" algn="l" rtl="0">
              <a:spcBef>
                <a:spcPts val="380"/>
              </a:spcBef>
              <a:spcAft>
                <a:spcPts val="0"/>
              </a:spcAft>
              <a:buSzPts val="1805"/>
              <a:buChar char="⚫"/>
            </a:pPr>
            <a:r>
              <a:rPr lang="en-US" sz="1900" b="1">
                <a:latin typeface="Times New Roman"/>
                <a:ea typeface="Times New Roman"/>
                <a:cs typeface="Times New Roman"/>
                <a:sym typeface="Times New Roman"/>
              </a:rPr>
              <a:t>Starvation</a:t>
            </a:r>
            <a:endParaRPr/>
          </a:p>
          <a:p>
            <a:pPr marL="274320" lvl="0" indent="-274320" algn="l" rtl="0">
              <a:spcBef>
                <a:spcPts val="380"/>
              </a:spcBef>
              <a:spcAft>
                <a:spcPts val="0"/>
              </a:spcAft>
              <a:buSzPts val="1805"/>
              <a:buChar char="⚫"/>
            </a:pPr>
            <a:r>
              <a:rPr lang="en-US" sz="1900">
                <a:latin typeface="Times New Roman"/>
                <a:ea typeface="Times New Roman"/>
                <a:cs typeface="Times New Roman"/>
                <a:sym typeface="Times New Roman"/>
              </a:rPr>
              <a:t>It is a situation in which the continuous arrival of higher priority process keeps the lowest priority process always in waiting state. The waiting process will starve (in other words, the deadline of the waiting process will never meet). We can resolve the starvation problem in the priority scheduling with the help of Aging technique.</a:t>
            </a:r>
            <a:endParaRPr/>
          </a:p>
          <a:p>
            <a:pPr marL="274320" lvl="0" indent="-274320" algn="l" rtl="0">
              <a:spcBef>
                <a:spcPts val="380"/>
              </a:spcBef>
              <a:spcAft>
                <a:spcPts val="0"/>
              </a:spcAft>
              <a:buSzPts val="1805"/>
              <a:buChar char="⚫"/>
            </a:pPr>
            <a:r>
              <a:rPr lang="en-US" sz="1900" b="1">
                <a:latin typeface="Times New Roman"/>
                <a:ea typeface="Times New Roman"/>
                <a:cs typeface="Times New Roman"/>
                <a:sym typeface="Times New Roman"/>
              </a:rPr>
              <a:t>Aging Technique</a:t>
            </a:r>
            <a:endParaRPr/>
          </a:p>
          <a:p>
            <a:pPr marL="274320" lvl="0" indent="-274320" algn="l" rtl="0">
              <a:spcBef>
                <a:spcPts val="380"/>
              </a:spcBef>
              <a:spcAft>
                <a:spcPts val="0"/>
              </a:spcAft>
              <a:buSzPts val="1805"/>
              <a:buChar char="⚫"/>
            </a:pPr>
            <a:r>
              <a:rPr lang="en-US" sz="1900">
                <a:latin typeface="Times New Roman"/>
                <a:ea typeface="Times New Roman"/>
                <a:cs typeface="Times New Roman"/>
                <a:sym typeface="Times New Roman"/>
              </a:rPr>
              <a:t>In Aging technique, the priority of every lower priority processes has to be increased after a fixed interval of time.</a:t>
            </a:r>
            <a:endParaRPr/>
          </a:p>
          <a:p>
            <a:pPr marL="274320" lvl="0" indent="-159702" algn="l" rtl="0">
              <a:spcBef>
                <a:spcPts val="380"/>
              </a:spcBef>
              <a:spcAft>
                <a:spcPts val="0"/>
              </a:spcAft>
              <a:buSzPts val="1805"/>
              <a:buNone/>
            </a:pPr>
            <a:endParaRPr sz="1900">
              <a:latin typeface="Times New Roman"/>
              <a:ea typeface="Times New Roman"/>
              <a:cs typeface="Times New Roman"/>
              <a:sym typeface="Times New Roman"/>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endParaRPr/>
          </a:p>
        </p:txBody>
      </p:sp>
      <p:pic>
        <p:nvPicPr>
          <p:cNvPr id="861" name="Google Shape;861;p92" descr="Tutorialwing Preemptive Example GANTT Chart "/>
          <p:cNvPicPr preferRelativeResize="0"/>
          <p:nvPr/>
        </p:nvPicPr>
        <p:blipFill rotWithShape="1">
          <a:blip r:embed="rId3">
            <a:alphaModFix/>
          </a:blip>
          <a:srcRect/>
          <a:stretch/>
        </p:blipFill>
        <p:spPr>
          <a:xfrm>
            <a:off x="395537" y="1412777"/>
            <a:ext cx="7677151" cy="1008112"/>
          </a:xfrm>
          <a:prstGeom prst="rect">
            <a:avLst/>
          </a:prstGeom>
          <a:noFill/>
          <a:ln>
            <a:noFill/>
          </a:ln>
        </p:spPr>
      </p:pic>
      <p:sp>
        <p:nvSpPr>
          <p:cNvPr id="862" name="Google Shape;862;p9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93"/>
          <p:cNvSpPr txBox="1">
            <a:spLocks noGrp="1"/>
          </p:cNvSpPr>
          <p:nvPr>
            <p:ph type="title"/>
          </p:nvPr>
        </p:nvSpPr>
        <p:spPr>
          <a:xfrm>
            <a:off x="179512" y="260648"/>
            <a:ext cx="8856984" cy="1422648"/>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Priority Scheduling</a:t>
            </a:r>
            <a:br>
              <a:rPr lang="en-US" sz="3200" b="1">
                <a:solidFill>
                  <a:srgbClr val="006600"/>
                </a:solidFill>
              </a:rPr>
            </a:br>
            <a:r>
              <a:rPr lang="en-US" sz="2400" b="1">
                <a:solidFill>
                  <a:srgbClr val="006600"/>
                </a:solidFill>
              </a:rPr>
              <a:t>Pros and Cons</a:t>
            </a:r>
            <a:endParaRPr/>
          </a:p>
        </p:txBody>
      </p:sp>
      <p:sp>
        <p:nvSpPr>
          <p:cNvPr id="868" name="Google Shape;868;p93"/>
          <p:cNvSpPr txBox="1">
            <a:spLocks noGrp="1"/>
          </p:cNvSpPr>
          <p:nvPr>
            <p:ph type="body" idx="1"/>
          </p:nvPr>
        </p:nvSpPr>
        <p:spPr>
          <a:xfrm>
            <a:off x="457200" y="1916832"/>
            <a:ext cx="8229600" cy="45601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u="sng"/>
              <a:t>Advantages:</a:t>
            </a:r>
            <a:endParaRPr u="sng"/>
          </a:p>
          <a:p>
            <a:pPr marL="274320" lvl="0" indent="-274320" algn="l" rtl="0">
              <a:spcBef>
                <a:spcPts val="520"/>
              </a:spcBef>
              <a:spcAft>
                <a:spcPts val="0"/>
              </a:spcAft>
              <a:buSzPts val="2470"/>
              <a:buChar char="⚫"/>
            </a:pPr>
            <a:r>
              <a:rPr lang="en-US"/>
              <a:t>Higher priority job executes first</a:t>
            </a: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n-US" u="sng"/>
              <a:t>Disadvantages:</a:t>
            </a:r>
            <a:endParaRPr u="sng"/>
          </a:p>
          <a:p>
            <a:pPr marL="274320" lvl="0" indent="-274320" algn="l" rtl="0">
              <a:spcBef>
                <a:spcPts val="520"/>
              </a:spcBef>
              <a:spcAft>
                <a:spcPts val="0"/>
              </a:spcAft>
              <a:buSzPts val="2470"/>
              <a:buChar char="⚫"/>
            </a:pPr>
            <a:r>
              <a:rPr lang="en-US"/>
              <a:t>Starvation ie. low priority processes never execute.</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To overcome the above problem “AGING” 🡪 the priority of a process is increased</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pic>
        <p:nvPicPr>
          <p:cNvPr id="869" name="Google Shape;869;p93"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870" name="Google Shape;870;p9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94"/>
          <p:cNvSpPr txBox="1">
            <a:spLocks noGrp="1"/>
          </p:cNvSpPr>
          <p:nvPr>
            <p:ph type="title"/>
          </p:nvPr>
        </p:nvSpPr>
        <p:spPr>
          <a:xfrm>
            <a:off x="683568" y="548680"/>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Round Robin (RR)  Scheduling</a:t>
            </a:r>
            <a:endParaRPr/>
          </a:p>
        </p:txBody>
      </p:sp>
      <p:sp>
        <p:nvSpPr>
          <p:cNvPr id="876" name="Google Shape;876;p94"/>
          <p:cNvSpPr txBox="1">
            <a:spLocks noGrp="1"/>
          </p:cNvSpPr>
          <p:nvPr>
            <p:ph type="body" idx="1"/>
          </p:nvPr>
        </p:nvSpPr>
        <p:spPr>
          <a:xfrm>
            <a:off x="812801" y="1397001"/>
            <a:ext cx="7734300" cy="5056336"/>
          </a:xfrm>
          <a:prstGeom prst="rect">
            <a:avLst/>
          </a:prstGeom>
          <a:noFill/>
          <a:ln>
            <a:noFill/>
          </a:ln>
        </p:spPr>
        <p:txBody>
          <a:bodyPr spcFirstLastPara="1" wrap="square" lIns="91425" tIns="45700" rIns="91425" bIns="45700" anchor="t" anchorCtr="0">
            <a:normAutofit/>
          </a:bodyPr>
          <a:lstStyle/>
          <a:p>
            <a:pPr marL="274320" lvl="0" indent="-274320" algn="l" rtl="0">
              <a:lnSpc>
                <a:spcPct val="150000"/>
              </a:lnSpc>
              <a:spcBef>
                <a:spcPts val="0"/>
              </a:spcBef>
              <a:spcAft>
                <a:spcPts val="0"/>
              </a:spcAft>
              <a:buSzPts val="1900"/>
              <a:buChar char="⚫"/>
            </a:pPr>
            <a:r>
              <a:rPr lang="en-US" sz="2000"/>
              <a:t>In the round robin algorithm, each process gets a small unit of CPU time (</a:t>
            </a:r>
            <a:r>
              <a:rPr lang="en-US" sz="2000">
                <a:solidFill>
                  <a:srgbClr val="FF0000"/>
                </a:solidFill>
              </a:rPr>
              <a:t>a </a:t>
            </a:r>
            <a:r>
              <a:rPr lang="en-US" sz="2000" i="1">
                <a:solidFill>
                  <a:srgbClr val="FF0000"/>
                </a:solidFill>
              </a:rPr>
              <a:t>time quantum</a:t>
            </a:r>
            <a:r>
              <a:rPr lang="en-US" sz="2000"/>
              <a:t>), usually </a:t>
            </a:r>
            <a:r>
              <a:rPr lang="en-US" sz="2000">
                <a:solidFill>
                  <a:srgbClr val="FF0000"/>
                </a:solidFill>
              </a:rPr>
              <a:t>10-100 ms</a:t>
            </a:r>
            <a:r>
              <a:rPr lang="en-US" sz="2000"/>
              <a:t>.  </a:t>
            </a:r>
            <a:endParaRPr/>
          </a:p>
          <a:p>
            <a:pPr marL="274320" lvl="0" indent="-153670" algn="l" rtl="0">
              <a:lnSpc>
                <a:spcPct val="150000"/>
              </a:lnSpc>
              <a:spcBef>
                <a:spcPts val="700"/>
              </a:spcBef>
              <a:spcAft>
                <a:spcPts val="0"/>
              </a:spcAft>
              <a:buSzPts val="1900"/>
              <a:buNone/>
            </a:pPr>
            <a:endParaRPr sz="2000"/>
          </a:p>
          <a:p>
            <a:pPr marL="274320" lvl="0" indent="-274320" algn="l" rtl="0">
              <a:lnSpc>
                <a:spcPct val="150000"/>
              </a:lnSpc>
              <a:spcBef>
                <a:spcPts val="700"/>
              </a:spcBef>
              <a:spcAft>
                <a:spcPts val="0"/>
              </a:spcAft>
              <a:buSzPts val="1900"/>
              <a:buChar char="⚫"/>
            </a:pPr>
            <a:r>
              <a:rPr lang="en-US" sz="2000"/>
              <a:t>After this time has elapsed, the process is preempted and added to the end of the ready queue.</a:t>
            </a:r>
            <a:endParaRPr/>
          </a:p>
          <a:p>
            <a:pPr marL="274320" lvl="0" indent="-177800" algn="l" rtl="0">
              <a:lnSpc>
                <a:spcPct val="150000"/>
              </a:lnSpc>
              <a:spcBef>
                <a:spcPts val="700"/>
              </a:spcBef>
              <a:spcAft>
                <a:spcPts val="0"/>
              </a:spcAft>
              <a:buSzPts val="1520"/>
              <a:buNone/>
            </a:pPr>
            <a:endParaRPr sz="1600"/>
          </a:p>
          <a:p>
            <a:pPr marL="274320" lvl="0" indent="-274320" algn="l" rtl="0">
              <a:lnSpc>
                <a:spcPct val="150000"/>
              </a:lnSpc>
              <a:spcBef>
                <a:spcPts val="700"/>
              </a:spcBef>
              <a:spcAft>
                <a:spcPts val="0"/>
              </a:spcAft>
              <a:buSzPts val="1520"/>
              <a:buChar char="⚫"/>
            </a:pPr>
            <a:r>
              <a:rPr lang="en-US" sz="1600"/>
              <a:t>Performance of the round robin algorithm</a:t>
            </a:r>
            <a:endParaRPr/>
          </a:p>
          <a:p>
            <a:pPr marL="640080" lvl="1" indent="-246888" algn="l" rtl="0">
              <a:lnSpc>
                <a:spcPct val="150000"/>
              </a:lnSpc>
              <a:spcBef>
                <a:spcPts val="700"/>
              </a:spcBef>
              <a:spcAft>
                <a:spcPts val="0"/>
              </a:spcAft>
              <a:buSzPts val="1360"/>
              <a:buChar char="⚫"/>
            </a:pPr>
            <a:r>
              <a:rPr lang="en-US" sz="1600" i="1"/>
              <a:t>q</a:t>
            </a:r>
            <a:r>
              <a:rPr lang="en-US" sz="1600"/>
              <a:t> large </a:t>
            </a:r>
            <a:r>
              <a:rPr lang="en-US" sz="1600">
                <a:latin typeface="Noto Sans Symbols"/>
                <a:ea typeface="Noto Sans Symbols"/>
                <a:cs typeface="Noto Sans Symbols"/>
                <a:sym typeface="Noto Sans Symbols"/>
              </a:rPr>
              <a:t>⇒</a:t>
            </a:r>
            <a:r>
              <a:rPr lang="en-US" sz="1600"/>
              <a:t> FCFS</a:t>
            </a:r>
            <a:endParaRPr/>
          </a:p>
          <a:p>
            <a:pPr marL="640080" lvl="1" indent="-246888" algn="l" rtl="0">
              <a:lnSpc>
                <a:spcPct val="150000"/>
              </a:lnSpc>
              <a:spcBef>
                <a:spcPts val="700"/>
              </a:spcBef>
              <a:spcAft>
                <a:spcPts val="0"/>
              </a:spcAft>
              <a:buSzPts val="1360"/>
              <a:buChar char="⚫"/>
            </a:pPr>
            <a:r>
              <a:rPr lang="en-US" sz="1600" i="1"/>
              <a:t>q </a:t>
            </a:r>
            <a:r>
              <a:rPr lang="en-US" sz="1600"/>
              <a:t>small </a:t>
            </a:r>
            <a:r>
              <a:rPr lang="en-US" sz="1600">
                <a:latin typeface="Noto Sans Symbols"/>
                <a:ea typeface="Noto Sans Symbols"/>
                <a:cs typeface="Noto Sans Symbols"/>
                <a:sym typeface="Noto Sans Symbols"/>
              </a:rPr>
              <a:t>⇒</a:t>
            </a:r>
            <a:r>
              <a:rPr lang="en-US" sz="1600"/>
              <a:t> </a:t>
            </a:r>
            <a:r>
              <a:rPr lang="en-US" sz="1600" i="1"/>
              <a:t>q </a:t>
            </a:r>
            <a:r>
              <a:rPr lang="en-US" sz="1600"/>
              <a:t>must be greater than the </a:t>
            </a:r>
            <a:r>
              <a:rPr lang="en-US" sz="1600" u="sng"/>
              <a:t>context switch</a:t>
            </a:r>
            <a:r>
              <a:rPr lang="en-US" sz="1600"/>
              <a:t> time; otherwise, the overhead is too high</a:t>
            </a:r>
            <a:endParaRPr/>
          </a:p>
        </p:txBody>
      </p:sp>
      <p:pic>
        <p:nvPicPr>
          <p:cNvPr id="877" name="Google Shape;877;p9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878" name="Google Shape;878;p9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95"/>
          <p:cNvSpPr txBox="1">
            <a:spLocks noGrp="1"/>
          </p:cNvSpPr>
          <p:nvPr>
            <p:ph type="title"/>
          </p:nvPr>
        </p:nvSpPr>
        <p:spPr>
          <a:xfrm>
            <a:off x="553641" y="482204"/>
            <a:ext cx="8054579" cy="84497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2800"/>
              <a:buFont typeface="Calibri"/>
              <a:buNone/>
            </a:pPr>
            <a:r>
              <a:rPr lang="en-US" sz="2800" b="1">
                <a:solidFill>
                  <a:srgbClr val="006600"/>
                </a:solidFill>
              </a:rPr>
              <a:t>Example of RR with Time Quantum = 4</a:t>
            </a:r>
            <a:endParaRPr/>
          </a:p>
        </p:txBody>
      </p:sp>
      <p:sp>
        <p:nvSpPr>
          <p:cNvPr id="885" name="Google Shape;885;p95"/>
          <p:cNvSpPr txBox="1">
            <a:spLocks noGrp="1"/>
          </p:cNvSpPr>
          <p:nvPr>
            <p:ph type="body" idx="1"/>
          </p:nvPr>
        </p:nvSpPr>
        <p:spPr>
          <a:xfrm>
            <a:off x="827114" y="1511351"/>
            <a:ext cx="7351365" cy="4077889"/>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lnSpc>
                <a:spcPct val="90000"/>
              </a:lnSpc>
              <a:spcBef>
                <a:spcPts val="0"/>
              </a:spcBef>
              <a:spcAft>
                <a:spcPts val="0"/>
              </a:spcAft>
              <a:buSzPct val="95000"/>
              <a:buNone/>
            </a:pPr>
            <a:r>
              <a:rPr lang="en-US"/>
              <a:t>		</a:t>
            </a:r>
            <a:r>
              <a:rPr lang="en-US" u="sng"/>
              <a:t>Process</a:t>
            </a:r>
            <a:r>
              <a:rPr lang="en-US"/>
              <a:t>	</a:t>
            </a:r>
            <a:r>
              <a:rPr lang="en-US" u="sng"/>
              <a:t>Burst Time</a:t>
            </a:r>
            <a:endParaRPr/>
          </a:p>
          <a:p>
            <a:pPr marL="274320" lvl="0" indent="-274320" algn="l" rtl="0">
              <a:lnSpc>
                <a:spcPct val="90000"/>
              </a:lnSpc>
              <a:spcBef>
                <a:spcPts val="481"/>
              </a:spcBef>
              <a:spcAft>
                <a:spcPts val="0"/>
              </a:spcAft>
              <a:buSzPct val="95000"/>
              <a:buNone/>
            </a:pPr>
            <a:r>
              <a:rPr lang="en-US" i="1"/>
              <a:t>		P</a:t>
            </a:r>
            <a:r>
              <a:rPr lang="en-US" i="1" baseline="-25000"/>
              <a:t>1	</a:t>
            </a:r>
            <a:r>
              <a:rPr lang="en-US"/>
              <a:t>24</a:t>
            </a:r>
            <a:endParaRPr/>
          </a:p>
          <a:p>
            <a:pPr marL="274320" lvl="0" indent="-274320" algn="l" rtl="0">
              <a:lnSpc>
                <a:spcPct val="90000"/>
              </a:lnSpc>
              <a:spcBef>
                <a:spcPts val="481"/>
              </a:spcBef>
              <a:spcAft>
                <a:spcPts val="0"/>
              </a:spcAft>
              <a:buSzPct val="95000"/>
              <a:buNone/>
            </a:pPr>
            <a:r>
              <a:rPr lang="en-US"/>
              <a:t>		 </a:t>
            </a:r>
            <a:r>
              <a:rPr lang="en-US" i="1"/>
              <a:t>P</a:t>
            </a:r>
            <a:r>
              <a:rPr lang="en-US" i="1" baseline="-25000"/>
              <a:t>2	  </a:t>
            </a:r>
            <a:r>
              <a:rPr lang="en-US"/>
              <a:t>3</a:t>
            </a:r>
            <a:endParaRPr/>
          </a:p>
          <a:p>
            <a:pPr marL="274320" lvl="0" indent="-274320" algn="l" rtl="0">
              <a:lnSpc>
                <a:spcPct val="90000"/>
              </a:lnSpc>
              <a:spcBef>
                <a:spcPts val="481"/>
              </a:spcBef>
              <a:spcAft>
                <a:spcPts val="0"/>
              </a:spcAft>
              <a:buSzPct val="95000"/>
              <a:buNone/>
            </a:pPr>
            <a:r>
              <a:rPr lang="en-US"/>
              <a:t>		 </a:t>
            </a:r>
            <a:r>
              <a:rPr lang="en-US" i="1"/>
              <a:t>P</a:t>
            </a:r>
            <a:r>
              <a:rPr lang="en-US" i="1" baseline="-25000"/>
              <a:t>3	  </a:t>
            </a:r>
            <a:r>
              <a:rPr lang="en-US"/>
              <a:t>3</a:t>
            </a:r>
            <a:endParaRPr/>
          </a:p>
          <a:p>
            <a:pPr marL="274320" lvl="0" indent="-274320" algn="l" rtl="0">
              <a:lnSpc>
                <a:spcPct val="90000"/>
              </a:lnSpc>
              <a:spcBef>
                <a:spcPts val="481"/>
              </a:spcBef>
              <a:spcAft>
                <a:spcPts val="0"/>
              </a:spcAft>
              <a:buSzPct val="95000"/>
              <a:buNone/>
            </a:pPr>
            <a:r>
              <a:rPr lang="en-US"/>
              <a:t>		</a:t>
            </a:r>
            <a:endParaRPr/>
          </a:p>
          <a:p>
            <a:pPr marL="274320" lvl="0" indent="-274320" algn="l" rtl="0">
              <a:lnSpc>
                <a:spcPct val="90000"/>
              </a:lnSpc>
              <a:spcBef>
                <a:spcPts val="481"/>
              </a:spcBef>
              <a:spcAft>
                <a:spcPts val="0"/>
              </a:spcAft>
              <a:buSzPct val="95000"/>
              <a:buChar char="⚫"/>
            </a:pPr>
            <a:r>
              <a:rPr lang="en-US"/>
              <a:t>The Gantt chart is: </a:t>
            </a:r>
            <a:br>
              <a:rPr lang="en-US"/>
            </a:br>
            <a:r>
              <a:rPr lang="en-US"/>
              <a:t/>
            </a:r>
            <a:br>
              <a:rPr lang="en-US"/>
            </a:br>
            <a:r>
              <a:rPr lang="en-US"/>
              <a:t/>
            </a:r>
            <a:br>
              <a:rPr lang="en-US"/>
            </a:br>
            <a:r>
              <a:rPr lang="en-US"/>
              <a:t/>
            </a:r>
            <a:br>
              <a:rPr lang="en-US"/>
            </a:br>
            <a:r>
              <a:rPr lang="en-US"/>
              <a:t/>
            </a:r>
            <a:br>
              <a:rPr lang="en-US"/>
            </a:br>
            <a:r>
              <a:rPr lang="en-US"/>
              <a:t/>
            </a:r>
            <a:br>
              <a:rPr lang="en-US"/>
            </a:br>
            <a:endParaRPr/>
          </a:p>
        </p:txBody>
      </p:sp>
      <p:sp>
        <p:nvSpPr>
          <p:cNvPr id="886" name="Google Shape;886;p9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25</a:t>
            </a:fld>
            <a:endParaRPr sz="1400">
              <a:solidFill>
                <a:srgbClr val="000000"/>
              </a:solidFill>
              <a:latin typeface="Times New Roman"/>
              <a:ea typeface="Times New Roman"/>
              <a:cs typeface="Times New Roman"/>
              <a:sym typeface="Times New Roman"/>
            </a:endParaRPr>
          </a:p>
        </p:txBody>
      </p:sp>
      <p:grpSp>
        <p:nvGrpSpPr>
          <p:cNvPr id="887" name="Google Shape;887;p95"/>
          <p:cNvGrpSpPr/>
          <p:nvPr/>
        </p:nvGrpSpPr>
        <p:grpSpPr>
          <a:xfrm>
            <a:off x="1595066" y="3952508"/>
            <a:ext cx="4740831" cy="973252"/>
            <a:chOff x="1047" y="2640"/>
            <a:chExt cx="2986" cy="613"/>
          </a:xfrm>
        </p:grpSpPr>
        <p:grpSp>
          <p:nvGrpSpPr>
            <p:cNvPr id="888" name="Google Shape;888;p95"/>
            <p:cNvGrpSpPr/>
            <p:nvPr/>
          </p:nvGrpSpPr>
          <p:grpSpPr>
            <a:xfrm>
              <a:off x="1152" y="2640"/>
              <a:ext cx="2842" cy="384"/>
              <a:chOff x="1152" y="2736"/>
              <a:chExt cx="2304" cy="288"/>
            </a:xfrm>
          </p:grpSpPr>
          <p:sp>
            <p:nvSpPr>
              <p:cNvPr id="889" name="Google Shape;889;p95"/>
              <p:cNvSpPr/>
              <p:nvPr/>
            </p:nvSpPr>
            <p:spPr>
              <a:xfrm>
                <a:off x="1152"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sz="1600" b="1">
                  <a:solidFill>
                    <a:schemeClr val="dk1"/>
                  </a:solidFill>
                  <a:latin typeface="Helvetica Neue"/>
                  <a:ea typeface="Helvetica Neue"/>
                  <a:cs typeface="Helvetica Neue"/>
                  <a:sym typeface="Helvetica Neue"/>
                </a:endParaRPr>
              </a:p>
            </p:txBody>
          </p:sp>
          <p:sp>
            <p:nvSpPr>
              <p:cNvPr id="890" name="Google Shape;890;p95"/>
              <p:cNvSpPr/>
              <p:nvPr/>
            </p:nvSpPr>
            <p:spPr>
              <a:xfrm>
                <a:off x="1440" y="2736"/>
                <a:ext cx="288" cy="288"/>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2</a:t>
                </a:r>
                <a:endParaRPr/>
              </a:p>
            </p:txBody>
          </p:sp>
          <p:sp>
            <p:nvSpPr>
              <p:cNvPr id="891" name="Google Shape;891;p95"/>
              <p:cNvSpPr/>
              <p:nvPr/>
            </p:nvSpPr>
            <p:spPr>
              <a:xfrm>
                <a:off x="1728" y="2736"/>
                <a:ext cx="288" cy="288"/>
              </a:xfrm>
              <a:prstGeom prst="rect">
                <a:avLst/>
              </a:prstGeom>
              <a:solidFill>
                <a:srgbClr val="56A9F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3</a:t>
                </a:r>
                <a:endParaRPr/>
              </a:p>
            </p:txBody>
          </p:sp>
          <p:sp>
            <p:nvSpPr>
              <p:cNvPr id="892" name="Google Shape;892;p95"/>
              <p:cNvSpPr/>
              <p:nvPr/>
            </p:nvSpPr>
            <p:spPr>
              <a:xfrm>
                <a:off x="2016"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sp>
            <p:nvSpPr>
              <p:cNvPr id="893" name="Google Shape;893;p95"/>
              <p:cNvSpPr/>
              <p:nvPr/>
            </p:nvSpPr>
            <p:spPr>
              <a:xfrm>
                <a:off x="2304"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sp>
            <p:nvSpPr>
              <p:cNvPr id="894" name="Google Shape;894;p95"/>
              <p:cNvSpPr/>
              <p:nvPr/>
            </p:nvSpPr>
            <p:spPr>
              <a:xfrm>
                <a:off x="2592"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sp>
            <p:nvSpPr>
              <p:cNvPr id="895" name="Google Shape;895;p95"/>
              <p:cNvSpPr/>
              <p:nvPr/>
            </p:nvSpPr>
            <p:spPr>
              <a:xfrm>
                <a:off x="2880"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sp>
            <p:nvSpPr>
              <p:cNvPr id="896" name="Google Shape;896;p95"/>
              <p:cNvSpPr/>
              <p:nvPr/>
            </p:nvSpPr>
            <p:spPr>
              <a:xfrm>
                <a:off x="3168" y="2736"/>
                <a:ext cx="288" cy="288"/>
              </a:xfrm>
              <a:prstGeom prst="rect">
                <a:avLst/>
              </a:prstGeom>
              <a:solidFill>
                <a:schemeClr val="accent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grpSp>
        <p:sp>
          <p:nvSpPr>
            <p:cNvPr id="897" name="Google Shape;897;p95"/>
            <p:cNvSpPr txBox="1"/>
            <p:nvPr/>
          </p:nvSpPr>
          <p:spPr>
            <a:xfrm>
              <a:off x="1047" y="3033"/>
              <a:ext cx="188"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0</a:t>
              </a:r>
              <a:endParaRPr/>
            </a:p>
          </p:txBody>
        </p:sp>
        <p:sp>
          <p:nvSpPr>
            <p:cNvPr id="898" name="Google Shape;898;p95"/>
            <p:cNvSpPr txBox="1"/>
            <p:nvPr/>
          </p:nvSpPr>
          <p:spPr>
            <a:xfrm>
              <a:off x="1386" y="3040"/>
              <a:ext cx="197"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4</a:t>
              </a:r>
              <a:endParaRPr/>
            </a:p>
          </p:txBody>
        </p:sp>
        <p:sp>
          <p:nvSpPr>
            <p:cNvPr id="899" name="Google Shape;899;p95"/>
            <p:cNvSpPr txBox="1"/>
            <p:nvPr/>
          </p:nvSpPr>
          <p:spPr>
            <a:xfrm>
              <a:off x="1761" y="3040"/>
              <a:ext cx="188"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7</a:t>
              </a:r>
              <a:endParaRPr/>
            </a:p>
          </p:txBody>
        </p:sp>
        <p:sp>
          <p:nvSpPr>
            <p:cNvPr id="900" name="Google Shape;900;p95"/>
            <p:cNvSpPr txBox="1"/>
            <p:nvPr/>
          </p:nvSpPr>
          <p:spPr>
            <a:xfrm>
              <a:off x="2033"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10</a:t>
              </a:r>
              <a:endParaRPr/>
            </a:p>
          </p:txBody>
        </p:sp>
        <p:sp>
          <p:nvSpPr>
            <p:cNvPr id="901" name="Google Shape;901;p95"/>
            <p:cNvSpPr txBox="1"/>
            <p:nvPr/>
          </p:nvSpPr>
          <p:spPr>
            <a:xfrm>
              <a:off x="2421"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14</a:t>
              </a:r>
              <a:endParaRPr/>
            </a:p>
          </p:txBody>
        </p:sp>
        <p:sp>
          <p:nvSpPr>
            <p:cNvPr id="902" name="Google Shape;902;p95"/>
            <p:cNvSpPr txBox="1"/>
            <p:nvPr/>
          </p:nvSpPr>
          <p:spPr>
            <a:xfrm>
              <a:off x="2757"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18</a:t>
              </a:r>
              <a:endParaRPr/>
            </a:p>
          </p:txBody>
        </p:sp>
        <p:sp>
          <p:nvSpPr>
            <p:cNvPr id="903" name="Google Shape;903;p95"/>
            <p:cNvSpPr txBox="1"/>
            <p:nvPr/>
          </p:nvSpPr>
          <p:spPr>
            <a:xfrm>
              <a:off x="3053"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22</a:t>
              </a:r>
              <a:endParaRPr/>
            </a:p>
          </p:txBody>
        </p:sp>
        <p:sp>
          <p:nvSpPr>
            <p:cNvPr id="904" name="Google Shape;904;p95"/>
            <p:cNvSpPr txBox="1"/>
            <p:nvPr/>
          </p:nvSpPr>
          <p:spPr>
            <a:xfrm>
              <a:off x="3437"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26</a:t>
              </a:r>
              <a:endParaRPr/>
            </a:p>
          </p:txBody>
        </p:sp>
        <p:sp>
          <p:nvSpPr>
            <p:cNvPr id="905" name="Google Shape;905;p95"/>
            <p:cNvSpPr txBox="1"/>
            <p:nvPr/>
          </p:nvSpPr>
          <p:spPr>
            <a:xfrm>
              <a:off x="3773" y="3034"/>
              <a:ext cx="260" cy="2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1">
                  <a:solidFill>
                    <a:srgbClr val="000000"/>
                  </a:solidFill>
                  <a:latin typeface="Helvetica Neue"/>
                  <a:ea typeface="Helvetica Neue"/>
                  <a:cs typeface="Helvetica Neue"/>
                  <a:sym typeface="Helvetica Neue"/>
                </a:rPr>
                <a:t>30</a:t>
              </a:r>
              <a:endParaRPr/>
            </a:p>
          </p:txBody>
        </p:sp>
      </p:grpSp>
      <p:sp>
        <p:nvSpPr>
          <p:cNvPr id="906" name="Google Shape;906;p95"/>
          <p:cNvSpPr/>
          <p:nvPr/>
        </p:nvSpPr>
        <p:spPr>
          <a:xfrm>
            <a:off x="6362473" y="1268760"/>
            <a:ext cx="2304256" cy="360040"/>
          </a:xfrm>
          <a:prstGeom prst="rect">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Example 1</a:t>
            </a:r>
            <a:endParaRPr sz="1800" b="1">
              <a:solidFill>
                <a:schemeClr val="dk1"/>
              </a:solidFill>
              <a:latin typeface="Constantia"/>
              <a:ea typeface="Constantia"/>
              <a:cs typeface="Constantia"/>
              <a:sym typeface="Constantia"/>
            </a:endParaRPr>
          </a:p>
        </p:txBody>
      </p:sp>
      <p:sp>
        <p:nvSpPr>
          <p:cNvPr id="907" name="Google Shape;907;p95"/>
          <p:cNvSpPr/>
          <p:nvPr/>
        </p:nvSpPr>
        <p:spPr>
          <a:xfrm>
            <a:off x="971601" y="5445225"/>
            <a:ext cx="7695129" cy="100811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dk1"/>
                </a:solidFill>
                <a:latin typeface="Constantia"/>
                <a:ea typeface="Constantia"/>
                <a:cs typeface="Constantia"/>
                <a:sym typeface="Constantia"/>
              </a:rPr>
              <a:t>Average turn around time is larger than SJF</a:t>
            </a:r>
            <a:endParaRPr/>
          </a:p>
          <a:p>
            <a:pPr marL="0" marR="0" lvl="0" indent="0" algn="l" rtl="0">
              <a:spcBef>
                <a:spcPts val="0"/>
              </a:spcBef>
              <a:spcAft>
                <a:spcPts val="0"/>
              </a:spcAft>
              <a:buNone/>
            </a:pPr>
            <a:r>
              <a:rPr lang="en-US" sz="1600">
                <a:solidFill>
                  <a:schemeClr val="dk1"/>
                </a:solidFill>
                <a:latin typeface="Constantia"/>
                <a:ea typeface="Constantia"/>
                <a:cs typeface="Constantia"/>
                <a:sym typeface="Constantia"/>
              </a:rPr>
              <a:t>But more context switching</a:t>
            </a:r>
            <a:endParaRPr/>
          </a:p>
          <a:p>
            <a:pPr marL="0" marR="0" lvl="0" indent="0" algn="l" rtl="0">
              <a:spcBef>
                <a:spcPts val="0"/>
              </a:spcBef>
              <a:spcAft>
                <a:spcPts val="0"/>
              </a:spcAft>
              <a:buNone/>
            </a:pPr>
            <a:endParaRPr sz="1600">
              <a:solidFill>
                <a:schemeClr val="dk1"/>
              </a:solidFill>
              <a:latin typeface="Constantia"/>
              <a:ea typeface="Constantia"/>
              <a:cs typeface="Constantia"/>
              <a:sym typeface="Constantia"/>
            </a:endParaRPr>
          </a:p>
          <a:p>
            <a:pPr marL="0" marR="0" lvl="0" indent="0" algn="l" rtl="0">
              <a:spcBef>
                <a:spcPts val="0"/>
              </a:spcBef>
              <a:spcAft>
                <a:spcPts val="0"/>
              </a:spcAft>
              <a:buNone/>
            </a:pPr>
            <a:r>
              <a:rPr lang="en-US" sz="1600">
                <a:solidFill>
                  <a:srgbClr val="FF0000"/>
                </a:solidFill>
                <a:latin typeface="Constantia"/>
                <a:ea typeface="Constantia"/>
                <a:cs typeface="Constantia"/>
                <a:sym typeface="Constantia"/>
              </a:rPr>
              <a:t>Average waiting time </a:t>
            </a:r>
            <a:r>
              <a:rPr lang="en-US" sz="1600">
                <a:solidFill>
                  <a:schemeClr val="dk1"/>
                </a:solidFill>
                <a:latin typeface="Constantia"/>
                <a:ea typeface="Constantia"/>
                <a:cs typeface="Constantia"/>
                <a:sym typeface="Constantia"/>
              </a:rPr>
              <a:t>=(6+4+7)/3 = 5.6 ms</a:t>
            </a:r>
            <a:endParaRPr sz="1600">
              <a:solidFill>
                <a:schemeClr val="dk1"/>
              </a:solidFill>
              <a:latin typeface="Constantia"/>
              <a:ea typeface="Constantia"/>
              <a:cs typeface="Constantia"/>
              <a:sym typeface="Constantia"/>
            </a:endParaRPr>
          </a:p>
          <a:p>
            <a:pPr marL="0" marR="0" lvl="0" indent="0" algn="l" rtl="0">
              <a:spcBef>
                <a:spcPts val="0"/>
              </a:spcBef>
              <a:spcAft>
                <a:spcPts val="0"/>
              </a:spcAft>
              <a:buNone/>
            </a:pPr>
            <a:endParaRPr sz="1600">
              <a:solidFill>
                <a:schemeClr val="dk1"/>
              </a:solidFill>
              <a:latin typeface="Constantia"/>
              <a:ea typeface="Constantia"/>
              <a:cs typeface="Constantia"/>
              <a:sym typeface="Constantia"/>
            </a:endParaRPr>
          </a:p>
        </p:txBody>
      </p:sp>
      <p:pic>
        <p:nvPicPr>
          <p:cNvPr id="908" name="Google Shape;908;p95"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96"/>
          <p:cNvSpPr txBox="1">
            <a:spLocks noGrp="1"/>
          </p:cNvSpPr>
          <p:nvPr>
            <p:ph type="title"/>
          </p:nvPr>
        </p:nvSpPr>
        <p:spPr>
          <a:xfrm>
            <a:off x="971601" y="188641"/>
            <a:ext cx="8054975" cy="844550"/>
          </a:xfrm>
          <a:prstGeom prst="rect">
            <a:avLst/>
          </a:prstGeom>
          <a:noFill/>
          <a:ln>
            <a:noFill/>
          </a:ln>
        </p:spPr>
        <p:txBody>
          <a:bodyPr spcFirstLastPara="1" wrap="square" lIns="0" tIns="45700" rIns="0" bIns="0" anchor="b" anchorCtr="0">
            <a:normAutofit/>
          </a:bodyPr>
          <a:lstStyle/>
          <a:p>
            <a:pPr marL="0" lvl="0" indent="0" algn="l" rtl="0">
              <a:lnSpc>
                <a:spcPct val="93000"/>
              </a:lnSpc>
              <a:spcBef>
                <a:spcPts val="0"/>
              </a:spcBef>
              <a:spcAft>
                <a:spcPts val="0"/>
              </a:spcAft>
              <a:buClr>
                <a:srgbClr val="006600"/>
              </a:buClr>
              <a:buSzPts val="2800"/>
              <a:buFont typeface="Helvetica Neue"/>
              <a:buNone/>
            </a:pPr>
            <a:r>
              <a:rPr lang="en-US" sz="2800" b="1">
                <a:solidFill>
                  <a:srgbClr val="006600"/>
                </a:solidFill>
              </a:rPr>
              <a:t>Example of RR with Time Quantum = 20</a:t>
            </a:r>
            <a:endParaRPr/>
          </a:p>
        </p:txBody>
      </p:sp>
      <p:sp>
        <p:nvSpPr>
          <p:cNvPr id="914" name="Google Shape;914;p96"/>
          <p:cNvSpPr txBox="1">
            <a:spLocks noGrp="1"/>
          </p:cNvSpPr>
          <p:nvPr>
            <p:ph type="body" idx="1"/>
          </p:nvPr>
        </p:nvSpPr>
        <p:spPr>
          <a:xfrm>
            <a:off x="323529" y="764705"/>
            <a:ext cx="8399785" cy="5976664"/>
          </a:xfrm>
          <a:prstGeom prst="rect">
            <a:avLst/>
          </a:prstGeom>
          <a:noFill/>
          <a:ln>
            <a:noFill/>
          </a:ln>
        </p:spPr>
        <p:txBody>
          <a:bodyPr spcFirstLastPara="1" wrap="square" lIns="91425" tIns="45700" rIns="91425" bIns="45700" anchor="t" anchorCtr="0">
            <a:normAutofit/>
          </a:bodyPr>
          <a:lstStyle/>
          <a:p>
            <a:pPr marL="274320" lvl="0" indent="-274320" algn="l" rtl="0">
              <a:lnSpc>
                <a:spcPct val="93000"/>
              </a:lnSpc>
              <a:spcBef>
                <a:spcPts val="0"/>
              </a:spcBef>
              <a:spcAft>
                <a:spcPts val="0"/>
              </a:spcAft>
              <a:buSzPts val="2470"/>
              <a:buFont typeface="Arial"/>
              <a:buNone/>
            </a:pPr>
            <a:r>
              <a:rPr lang="en-US"/>
              <a:t>		</a:t>
            </a:r>
            <a:r>
              <a:rPr lang="en-US" sz="2000" u="sng"/>
              <a:t>Process</a:t>
            </a:r>
            <a:r>
              <a:rPr lang="en-US" sz="2000"/>
              <a:t>	   </a:t>
            </a:r>
            <a:r>
              <a:rPr lang="en-US" sz="2000" u="sng"/>
              <a:t>Burst Time</a:t>
            </a:r>
            <a:endParaRPr/>
          </a:p>
          <a:p>
            <a:pPr marL="274320" lvl="0" indent="-274320" algn="l" rtl="0">
              <a:lnSpc>
                <a:spcPct val="90000"/>
              </a:lnSpc>
              <a:spcBef>
                <a:spcPts val="400"/>
              </a:spcBef>
              <a:spcAft>
                <a:spcPts val="0"/>
              </a:spcAft>
              <a:buSzPts val="1900"/>
              <a:buFont typeface="Arial"/>
              <a:buNone/>
            </a:pPr>
            <a:r>
              <a:rPr lang="en-US" sz="2000" i="1"/>
              <a:t>		P</a:t>
            </a:r>
            <a:r>
              <a:rPr lang="en-US" sz="2000" i="1" baseline="-25000"/>
              <a:t>1	</a:t>
            </a:r>
            <a:r>
              <a:rPr lang="en-US" sz="2000"/>
              <a:t>53</a:t>
            </a:r>
            <a:endParaRPr/>
          </a:p>
          <a:p>
            <a:pPr marL="274320" lvl="0" indent="-274320" algn="l" rtl="0">
              <a:lnSpc>
                <a:spcPct val="90000"/>
              </a:lnSpc>
              <a:spcBef>
                <a:spcPts val="400"/>
              </a:spcBef>
              <a:spcAft>
                <a:spcPts val="0"/>
              </a:spcAft>
              <a:buSzPts val="1900"/>
              <a:buFont typeface="Arial"/>
              <a:buNone/>
            </a:pPr>
            <a:r>
              <a:rPr lang="en-US" sz="2000"/>
              <a:t>		 </a:t>
            </a:r>
            <a:r>
              <a:rPr lang="en-US" sz="2000" i="1"/>
              <a:t>P</a:t>
            </a:r>
            <a:r>
              <a:rPr lang="en-US" sz="2000" i="1" baseline="-25000"/>
              <a:t>2	 </a:t>
            </a:r>
            <a:r>
              <a:rPr lang="en-US" sz="2000"/>
              <a:t>17</a:t>
            </a:r>
            <a:endParaRPr/>
          </a:p>
          <a:p>
            <a:pPr marL="274320" lvl="0" indent="-274320" algn="l" rtl="0">
              <a:lnSpc>
                <a:spcPct val="90000"/>
              </a:lnSpc>
              <a:spcBef>
                <a:spcPts val="400"/>
              </a:spcBef>
              <a:spcAft>
                <a:spcPts val="0"/>
              </a:spcAft>
              <a:buSzPts val="1900"/>
              <a:buFont typeface="Arial"/>
              <a:buNone/>
            </a:pPr>
            <a:r>
              <a:rPr lang="en-US" sz="2000"/>
              <a:t>		 </a:t>
            </a:r>
            <a:r>
              <a:rPr lang="en-US" sz="2000" i="1"/>
              <a:t>P</a:t>
            </a:r>
            <a:r>
              <a:rPr lang="en-US" sz="2000" i="1" baseline="-25000"/>
              <a:t>3	</a:t>
            </a:r>
            <a:r>
              <a:rPr lang="en-US" sz="2000"/>
              <a:t>68</a:t>
            </a:r>
            <a:endParaRPr/>
          </a:p>
          <a:p>
            <a:pPr marL="274320" lvl="0" indent="-274320" algn="l" rtl="0">
              <a:lnSpc>
                <a:spcPct val="90000"/>
              </a:lnSpc>
              <a:spcBef>
                <a:spcPts val="400"/>
              </a:spcBef>
              <a:spcAft>
                <a:spcPts val="0"/>
              </a:spcAft>
              <a:buSzPts val="1900"/>
              <a:buFont typeface="Arial"/>
              <a:buNone/>
            </a:pPr>
            <a:r>
              <a:rPr lang="en-US" sz="2000"/>
              <a:t>		 </a:t>
            </a:r>
            <a:r>
              <a:rPr lang="en-US" sz="2000" i="1"/>
              <a:t>P</a:t>
            </a:r>
            <a:r>
              <a:rPr lang="en-US" sz="2000" i="1" baseline="-25000"/>
              <a:t>4	 </a:t>
            </a:r>
            <a:r>
              <a:rPr lang="en-US" sz="2000"/>
              <a:t>24</a:t>
            </a:r>
            <a:endParaRPr/>
          </a:p>
          <a:p>
            <a:pPr marL="0" lvl="0" indent="0" algn="l" rtl="0">
              <a:lnSpc>
                <a:spcPct val="90000"/>
              </a:lnSpc>
              <a:spcBef>
                <a:spcPts val="400"/>
              </a:spcBef>
              <a:spcAft>
                <a:spcPts val="0"/>
              </a:spcAft>
              <a:buSzPts val="1900"/>
              <a:buNone/>
            </a:pPr>
            <a:endParaRPr sz="2000"/>
          </a:p>
          <a:p>
            <a:pPr marL="0" lvl="0" indent="0" algn="l" rtl="0">
              <a:lnSpc>
                <a:spcPct val="90000"/>
              </a:lnSpc>
              <a:spcBef>
                <a:spcPts val="400"/>
              </a:spcBef>
              <a:spcAft>
                <a:spcPts val="0"/>
              </a:spcAft>
              <a:buSzPts val="1900"/>
              <a:buNone/>
            </a:pPr>
            <a:r>
              <a:rPr lang="en-US" sz="2000"/>
              <a:t>Gantt chart is: </a:t>
            </a:r>
            <a:endParaRPr/>
          </a:p>
          <a:p>
            <a:pPr marL="274320" lvl="0" indent="-274320" algn="l" rtl="0">
              <a:lnSpc>
                <a:spcPct val="90000"/>
              </a:lnSpc>
              <a:spcBef>
                <a:spcPts val="520"/>
              </a:spcBef>
              <a:spcAft>
                <a:spcPts val="0"/>
              </a:spcAft>
              <a:buSzPts val="2470"/>
              <a:buChar char="⚫"/>
            </a:pPr>
            <a:r>
              <a:rPr lang="en-US"/>
              <a:t/>
            </a:r>
            <a:br>
              <a:rPr lang="en-US"/>
            </a:br>
            <a:r>
              <a:rPr lang="en-US"/>
              <a:t/>
            </a:r>
            <a:br>
              <a:rPr lang="en-US"/>
            </a:br>
            <a:r>
              <a:rPr lang="en-US"/>
              <a:t/>
            </a:r>
            <a:br>
              <a:rPr lang="en-US"/>
            </a:br>
            <a:endParaRPr/>
          </a:p>
          <a:p>
            <a:pPr marL="274320" lvl="0" indent="-274320" algn="l" rtl="0">
              <a:lnSpc>
                <a:spcPct val="90000"/>
              </a:lnSpc>
              <a:spcBef>
                <a:spcPts val="320"/>
              </a:spcBef>
              <a:spcAft>
                <a:spcPts val="0"/>
              </a:spcAft>
              <a:buSzPts val="1520"/>
              <a:buChar char="⚫"/>
            </a:pPr>
            <a:r>
              <a:rPr lang="en-US" sz="1600">
                <a:solidFill>
                  <a:srgbClr val="FF0000"/>
                </a:solidFill>
              </a:rPr>
              <a:t>Average waiting time </a:t>
            </a:r>
            <a:r>
              <a:rPr lang="en-US" sz="1600"/>
              <a:t/>
            </a:r>
            <a:br>
              <a:rPr lang="en-US" sz="1600"/>
            </a:br>
            <a:r>
              <a:rPr lang="en-US" sz="1600"/>
              <a:t>	= ( [(0 – 0) + (77 - 20) + (121 – 97)] + (20 – 0) + [(37 – 0) + (97 - 57) +           </a:t>
            </a:r>
            <a:endParaRPr/>
          </a:p>
          <a:p>
            <a:pPr marL="0" lvl="0" indent="0" algn="l" rtl="0">
              <a:lnSpc>
                <a:spcPct val="90000"/>
              </a:lnSpc>
              <a:spcBef>
                <a:spcPts val="320"/>
              </a:spcBef>
              <a:spcAft>
                <a:spcPts val="0"/>
              </a:spcAft>
              <a:buSzPts val="1520"/>
              <a:buNone/>
            </a:pPr>
            <a:r>
              <a:rPr lang="en-US" sz="1600"/>
              <a:t>          (134 – 117)] + [(57 – 0) + (117 – 77)] ) / 4 </a:t>
            </a:r>
            <a:br>
              <a:rPr lang="en-US" sz="1600"/>
            </a:br>
            <a:r>
              <a:rPr lang="en-US" sz="1600"/>
              <a:t>     = (0 + 57 + 24) + 20 + (37 + 40 + 17) + (57 + 40) ) / 4 </a:t>
            </a:r>
            <a:br>
              <a:rPr lang="en-US" sz="1600"/>
            </a:br>
            <a:r>
              <a:rPr lang="en-US" sz="1600"/>
              <a:t>     = (81 + 20 + 94 + 97)/4</a:t>
            </a:r>
            <a:br>
              <a:rPr lang="en-US" sz="1600"/>
            </a:br>
            <a:r>
              <a:rPr lang="en-US" sz="1600"/>
              <a:t>     = 292 / 4 = 73</a:t>
            </a:r>
            <a:endParaRPr/>
          </a:p>
          <a:p>
            <a:pPr marL="274320" lvl="0" indent="-274320" algn="l" rtl="0">
              <a:lnSpc>
                <a:spcPct val="90000"/>
              </a:lnSpc>
              <a:spcBef>
                <a:spcPts val="320"/>
              </a:spcBef>
              <a:spcAft>
                <a:spcPts val="0"/>
              </a:spcAft>
              <a:buSzPts val="1520"/>
              <a:buChar char="⚫"/>
            </a:pPr>
            <a:r>
              <a:rPr lang="en-US" sz="1600">
                <a:solidFill>
                  <a:srgbClr val="FF0000"/>
                </a:solidFill>
              </a:rPr>
              <a:t>Average turn-around time </a:t>
            </a:r>
            <a:r>
              <a:rPr lang="en-US" sz="1600"/>
              <a:t>	= (134 + 37 + 162 + 121) / 4 = 113.5</a:t>
            </a:r>
            <a:endParaRPr sz="1600" i="1"/>
          </a:p>
        </p:txBody>
      </p:sp>
      <p:grpSp>
        <p:nvGrpSpPr>
          <p:cNvPr id="915" name="Google Shape;915;p96"/>
          <p:cNvGrpSpPr/>
          <p:nvPr/>
        </p:nvGrpSpPr>
        <p:grpSpPr>
          <a:xfrm>
            <a:off x="1617665" y="3409428"/>
            <a:ext cx="6022975" cy="955674"/>
            <a:chOff x="1019" y="2490"/>
            <a:chExt cx="3794" cy="602"/>
          </a:xfrm>
        </p:grpSpPr>
        <p:grpSp>
          <p:nvGrpSpPr>
            <p:cNvPr id="916" name="Google Shape;916;p96"/>
            <p:cNvGrpSpPr/>
            <p:nvPr/>
          </p:nvGrpSpPr>
          <p:grpSpPr>
            <a:xfrm>
              <a:off x="1110" y="2490"/>
              <a:ext cx="3552" cy="384"/>
              <a:chOff x="1110" y="2490"/>
              <a:chExt cx="3552" cy="384"/>
            </a:xfrm>
          </p:grpSpPr>
          <p:grpSp>
            <p:nvGrpSpPr>
              <p:cNvPr id="917" name="Google Shape;917;p96"/>
              <p:cNvGrpSpPr/>
              <p:nvPr/>
            </p:nvGrpSpPr>
            <p:grpSpPr>
              <a:xfrm>
                <a:off x="1110" y="2490"/>
                <a:ext cx="355" cy="384"/>
                <a:chOff x="1110" y="2490"/>
                <a:chExt cx="355" cy="384"/>
              </a:xfrm>
            </p:grpSpPr>
            <p:sp>
              <p:nvSpPr>
                <p:cNvPr id="918" name="Google Shape;918;p96"/>
                <p:cNvSpPr/>
                <p:nvPr/>
              </p:nvSpPr>
              <p:spPr>
                <a:xfrm>
                  <a:off x="1110" y="2490"/>
                  <a:ext cx="355" cy="384"/>
                </a:xfrm>
                <a:prstGeom prst="roundRect">
                  <a:avLst>
                    <a:gd name="adj" fmla="val 282"/>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19" name="Google Shape;919;p96"/>
                <p:cNvSpPr/>
                <p:nvPr/>
              </p:nvSpPr>
              <p:spPr>
                <a:xfrm>
                  <a:off x="1110"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grpSp>
          <p:grpSp>
            <p:nvGrpSpPr>
              <p:cNvPr id="920" name="Google Shape;920;p96"/>
              <p:cNvGrpSpPr/>
              <p:nvPr/>
            </p:nvGrpSpPr>
            <p:grpSpPr>
              <a:xfrm>
                <a:off x="1465" y="2490"/>
                <a:ext cx="356" cy="384"/>
                <a:chOff x="1465" y="2490"/>
                <a:chExt cx="356" cy="384"/>
              </a:xfrm>
            </p:grpSpPr>
            <p:sp>
              <p:nvSpPr>
                <p:cNvPr id="921" name="Google Shape;921;p96"/>
                <p:cNvSpPr/>
                <p:nvPr/>
              </p:nvSpPr>
              <p:spPr>
                <a:xfrm>
                  <a:off x="1465" y="2490"/>
                  <a:ext cx="356" cy="384"/>
                </a:xfrm>
                <a:prstGeom prst="roundRect">
                  <a:avLst>
                    <a:gd name="adj" fmla="val 278"/>
                  </a:avLst>
                </a:prstGeom>
                <a:solidFill>
                  <a:srgbClr val="FF00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22" name="Google Shape;922;p96"/>
                <p:cNvSpPr/>
                <p:nvPr/>
              </p:nvSpPr>
              <p:spPr>
                <a:xfrm>
                  <a:off x="1465" y="2490"/>
                  <a:ext cx="356" cy="384"/>
                </a:xfrm>
                <a:prstGeom prst="roundRect">
                  <a:avLst>
                    <a:gd name="adj" fmla="val 278"/>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2</a:t>
                  </a:r>
                  <a:endParaRPr/>
                </a:p>
              </p:txBody>
            </p:sp>
          </p:grpSp>
          <p:grpSp>
            <p:nvGrpSpPr>
              <p:cNvPr id="923" name="Google Shape;923;p96"/>
              <p:cNvGrpSpPr/>
              <p:nvPr/>
            </p:nvGrpSpPr>
            <p:grpSpPr>
              <a:xfrm>
                <a:off x="1820" y="2490"/>
                <a:ext cx="355" cy="384"/>
                <a:chOff x="1820" y="2490"/>
                <a:chExt cx="355" cy="384"/>
              </a:xfrm>
            </p:grpSpPr>
            <p:sp>
              <p:nvSpPr>
                <p:cNvPr id="924" name="Google Shape;924;p96"/>
                <p:cNvSpPr/>
                <p:nvPr/>
              </p:nvSpPr>
              <p:spPr>
                <a:xfrm>
                  <a:off x="1820" y="2490"/>
                  <a:ext cx="355" cy="384"/>
                </a:xfrm>
                <a:prstGeom prst="roundRect">
                  <a:avLst>
                    <a:gd name="adj" fmla="val 282"/>
                  </a:avLst>
                </a:prstGeom>
                <a:solidFill>
                  <a:srgbClr val="FFFF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25" name="Google Shape;925;p96"/>
                <p:cNvSpPr/>
                <p:nvPr/>
              </p:nvSpPr>
              <p:spPr>
                <a:xfrm>
                  <a:off x="1820" y="2490"/>
                  <a:ext cx="355" cy="384"/>
                </a:xfrm>
                <a:prstGeom prst="roundRect">
                  <a:avLst>
                    <a:gd name="adj" fmla="val 282"/>
                  </a:avLst>
                </a:prstGeom>
                <a:solidFill>
                  <a:srgbClr val="56A9F3"/>
                </a:solidFill>
                <a:ln w="9525" cap="flat" cmpd="sng">
                  <a:solidFill>
                    <a:srgbClr val="0000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3</a:t>
                  </a:r>
                  <a:endParaRPr/>
                </a:p>
              </p:txBody>
            </p:sp>
          </p:grpSp>
          <p:grpSp>
            <p:nvGrpSpPr>
              <p:cNvPr id="926" name="Google Shape;926;p96"/>
              <p:cNvGrpSpPr/>
              <p:nvPr/>
            </p:nvGrpSpPr>
            <p:grpSpPr>
              <a:xfrm>
                <a:off x="2175" y="2490"/>
                <a:ext cx="355" cy="384"/>
                <a:chOff x="2175" y="2490"/>
                <a:chExt cx="355" cy="384"/>
              </a:xfrm>
            </p:grpSpPr>
            <p:sp>
              <p:nvSpPr>
                <p:cNvPr id="927" name="Google Shape;927;p96"/>
                <p:cNvSpPr/>
                <p:nvPr/>
              </p:nvSpPr>
              <p:spPr>
                <a:xfrm>
                  <a:off x="2175" y="2490"/>
                  <a:ext cx="355" cy="384"/>
                </a:xfrm>
                <a:prstGeom prst="roundRect">
                  <a:avLst>
                    <a:gd name="adj" fmla="val 282"/>
                  </a:avLst>
                </a:prstGeom>
                <a:solidFill>
                  <a:srgbClr val="00B0F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28" name="Google Shape;928;p96"/>
                <p:cNvSpPr/>
                <p:nvPr/>
              </p:nvSpPr>
              <p:spPr>
                <a:xfrm>
                  <a:off x="2175"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4</a:t>
                  </a:r>
                  <a:endParaRPr/>
                </a:p>
              </p:txBody>
            </p:sp>
          </p:grpSp>
          <p:grpSp>
            <p:nvGrpSpPr>
              <p:cNvPr id="929" name="Google Shape;929;p96"/>
              <p:cNvGrpSpPr/>
              <p:nvPr/>
            </p:nvGrpSpPr>
            <p:grpSpPr>
              <a:xfrm>
                <a:off x="2531" y="2490"/>
                <a:ext cx="356" cy="384"/>
                <a:chOff x="2531" y="2490"/>
                <a:chExt cx="356" cy="384"/>
              </a:xfrm>
            </p:grpSpPr>
            <p:sp>
              <p:nvSpPr>
                <p:cNvPr id="930" name="Google Shape;930;p96"/>
                <p:cNvSpPr/>
                <p:nvPr/>
              </p:nvSpPr>
              <p:spPr>
                <a:xfrm>
                  <a:off x="2531" y="2490"/>
                  <a:ext cx="356" cy="384"/>
                </a:xfrm>
                <a:prstGeom prst="roundRect">
                  <a:avLst>
                    <a:gd name="adj" fmla="val 278"/>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31" name="Google Shape;931;p96"/>
                <p:cNvSpPr/>
                <p:nvPr/>
              </p:nvSpPr>
              <p:spPr>
                <a:xfrm>
                  <a:off x="2531" y="2490"/>
                  <a:ext cx="356" cy="384"/>
                </a:xfrm>
                <a:prstGeom prst="roundRect">
                  <a:avLst>
                    <a:gd name="adj" fmla="val 278"/>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grpSp>
          <p:grpSp>
            <p:nvGrpSpPr>
              <p:cNvPr id="932" name="Google Shape;932;p96"/>
              <p:cNvGrpSpPr/>
              <p:nvPr/>
            </p:nvGrpSpPr>
            <p:grpSpPr>
              <a:xfrm>
                <a:off x="2886" y="2490"/>
                <a:ext cx="355" cy="384"/>
                <a:chOff x="2886" y="2490"/>
                <a:chExt cx="355" cy="384"/>
              </a:xfrm>
            </p:grpSpPr>
            <p:sp>
              <p:nvSpPr>
                <p:cNvPr id="933" name="Google Shape;933;p96"/>
                <p:cNvSpPr/>
                <p:nvPr/>
              </p:nvSpPr>
              <p:spPr>
                <a:xfrm>
                  <a:off x="2886" y="2490"/>
                  <a:ext cx="355" cy="384"/>
                </a:xfrm>
                <a:prstGeom prst="roundRect">
                  <a:avLst>
                    <a:gd name="adj" fmla="val 282"/>
                  </a:avLst>
                </a:prstGeom>
                <a:solidFill>
                  <a:srgbClr val="56A9F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34" name="Google Shape;934;p96"/>
                <p:cNvSpPr/>
                <p:nvPr/>
              </p:nvSpPr>
              <p:spPr>
                <a:xfrm>
                  <a:off x="2886"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3</a:t>
                  </a:r>
                  <a:endParaRPr/>
                </a:p>
              </p:txBody>
            </p:sp>
          </p:grpSp>
          <p:grpSp>
            <p:nvGrpSpPr>
              <p:cNvPr id="935" name="Google Shape;935;p96"/>
              <p:cNvGrpSpPr/>
              <p:nvPr/>
            </p:nvGrpSpPr>
            <p:grpSpPr>
              <a:xfrm>
                <a:off x="3241" y="2490"/>
                <a:ext cx="355" cy="384"/>
                <a:chOff x="3241" y="2490"/>
                <a:chExt cx="355" cy="384"/>
              </a:xfrm>
            </p:grpSpPr>
            <p:sp>
              <p:nvSpPr>
                <p:cNvPr id="936" name="Google Shape;936;p96"/>
                <p:cNvSpPr/>
                <p:nvPr/>
              </p:nvSpPr>
              <p:spPr>
                <a:xfrm>
                  <a:off x="3241" y="2490"/>
                  <a:ext cx="355" cy="384"/>
                </a:xfrm>
                <a:prstGeom prst="roundRect">
                  <a:avLst>
                    <a:gd name="adj" fmla="val 282"/>
                  </a:avLst>
                </a:prstGeom>
                <a:solidFill>
                  <a:srgbClr val="00B0F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37" name="Google Shape;937;p96"/>
                <p:cNvSpPr/>
                <p:nvPr/>
              </p:nvSpPr>
              <p:spPr>
                <a:xfrm>
                  <a:off x="3241"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4</a:t>
                  </a:r>
                  <a:endParaRPr/>
                </a:p>
              </p:txBody>
            </p:sp>
          </p:grpSp>
          <p:grpSp>
            <p:nvGrpSpPr>
              <p:cNvPr id="938" name="Google Shape;938;p96"/>
              <p:cNvGrpSpPr/>
              <p:nvPr/>
            </p:nvGrpSpPr>
            <p:grpSpPr>
              <a:xfrm>
                <a:off x="3596" y="2490"/>
                <a:ext cx="355" cy="384"/>
                <a:chOff x="3596" y="2490"/>
                <a:chExt cx="355" cy="384"/>
              </a:xfrm>
            </p:grpSpPr>
            <p:sp>
              <p:nvSpPr>
                <p:cNvPr id="939" name="Google Shape;939;p96"/>
                <p:cNvSpPr/>
                <p:nvPr/>
              </p:nvSpPr>
              <p:spPr>
                <a:xfrm>
                  <a:off x="3596" y="2490"/>
                  <a:ext cx="355" cy="384"/>
                </a:xfrm>
                <a:prstGeom prst="roundRect">
                  <a:avLst>
                    <a:gd name="adj" fmla="val 282"/>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40" name="Google Shape;940;p96"/>
                <p:cNvSpPr/>
                <p:nvPr/>
              </p:nvSpPr>
              <p:spPr>
                <a:xfrm>
                  <a:off x="3596"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1</a:t>
                  </a:r>
                  <a:endParaRPr/>
                </a:p>
              </p:txBody>
            </p:sp>
          </p:grpSp>
          <p:grpSp>
            <p:nvGrpSpPr>
              <p:cNvPr id="941" name="Google Shape;941;p96"/>
              <p:cNvGrpSpPr/>
              <p:nvPr/>
            </p:nvGrpSpPr>
            <p:grpSpPr>
              <a:xfrm>
                <a:off x="3951" y="2490"/>
                <a:ext cx="356" cy="384"/>
                <a:chOff x="3951" y="2490"/>
                <a:chExt cx="356" cy="384"/>
              </a:xfrm>
            </p:grpSpPr>
            <p:sp>
              <p:nvSpPr>
                <p:cNvPr id="942" name="Google Shape;942;p96"/>
                <p:cNvSpPr/>
                <p:nvPr/>
              </p:nvSpPr>
              <p:spPr>
                <a:xfrm>
                  <a:off x="3951" y="2490"/>
                  <a:ext cx="356" cy="384"/>
                </a:xfrm>
                <a:prstGeom prst="roundRect">
                  <a:avLst>
                    <a:gd name="adj" fmla="val 278"/>
                  </a:avLst>
                </a:prstGeom>
                <a:solidFill>
                  <a:srgbClr val="56A9F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43" name="Google Shape;943;p96"/>
                <p:cNvSpPr/>
                <p:nvPr/>
              </p:nvSpPr>
              <p:spPr>
                <a:xfrm>
                  <a:off x="3951" y="2490"/>
                  <a:ext cx="356" cy="384"/>
                </a:xfrm>
                <a:prstGeom prst="roundRect">
                  <a:avLst>
                    <a:gd name="adj" fmla="val 278"/>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3</a:t>
                  </a:r>
                  <a:endParaRPr/>
                </a:p>
              </p:txBody>
            </p:sp>
          </p:grpSp>
          <p:grpSp>
            <p:nvGrpSpPr>
              <p:cNvPr id="944" name="Google Shape;944;p96"/>
              <p:cNvGrpSpPr/>
              <p:nvPr/>
            </p:nvGrpSpPr>
            <p:grpSpPr>
              <a:xfrm>
                <a:off x="4307" y="2490"/>
                <a:ext cx="355" cy="384"/>
                <a:chOff x="4307" y="2490"/>
                <a:chExt cx="355" cy="384"/>
              </a:xfrm>
            </p:grpSpPr>
            <p:sp>
              <p:nvSpPr>
                <p:cNvPr id="945" name="Google Shape;945;p96"/>
                <p:cNvSpPr/>
                <p:nvPr/>
              </p:nvSpPr>
              <p:spPr>
                <a:xfrm>
                  <a:off x="4307" y="2490"/>
                  <a:ext cx="355" cy="384"/>
                </a:xfrm>
                <a:prstGeom prst="roundRect">
                  <a:avLst>
                    <a:gd name="adj" fmla="val 282"/>
                  </a:avLst>
                </a:prstGeom>
                <a:solidFill>
                  <a:srgbClr val="56A9F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Constantia"/>
                    <a:ea typeface="Constantia"/>
                    <a:cs typeface="Constantia"/>
                    <a:sym typeface="Constantia"/>
                  </a:endParaRPr>
                </a:p>
              </p:txBody>
            </p:sp>
            <p:sp>
              <p:nvSpPr>
                <p:cNvPr id="946" name="Google Shape;946;p96"/>
                <p:cNvSpPr/>
                <p:nvPr/>
              </p:nvSpPr>
              <p:spPr>
                <a:xfrm>
                  <a:off x="4307" y="2490"/>
                  <a:ext cx="355" cy="384"/>
                </a:xfrm>
                <a:prstGeom prst="roundRect">
                  <a:avLst>
                    <a:gd name="adj" fmla="val 282"/>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P</a:t>
                  </a:r>
                  <a:r>
                    <a:rPr lang="en-US" sz="1600" b="1" baseline="-25000">
                      <a:solidFill>
                        <a:schemeClr val="dk1"/>
                      </a:solidFill>
                      <a:latin typeface="Helvetica Neue"/>
                      <a:ea typeface="Helvetica Neue"/>
                      <a:cs typeface="Helvetica Neue"/>
                      <a:sym typeface="Helvetica Neue"/>
                    </a:rPr>
                    <a:t>3</a:t>
                  </a:r>
                  <a:endParaRPr/>
                </a:p>
              </p:txBody>
            </p:sp>
          </p:grpSp>
        </p:grpSp>
        <p:sp>
          <p:nvSpPr>
            <p:cNvPr id="947" name="Google Shape;947;p96"/>
            <p:cNvSpPr/>
            <p:nvPr/>
          </p:nvSpPr>
          <p:spPr>
            <a:xfrm>
              <a:off x="1019" y="2888"/>
              <a:ext cx="186" cy="204"/>
            </a:xfrm>
            <a:prstGeom prst="roundRect">
              <a:avLst>
                <a:gd name="adj" fmla="val 509"/>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0</a:t>
              </a:r>
              <a:endParaRPr/>
            </a:p>
          </p:txBody>
        </p:sp>
        <p:sp>
          <p:nvSpPr>
            <p:cNvPr id="948" name="Google Shape;948;p96"/>
            <p:cNvSpPr/>
            <p:nvPr/>
          </p:nvSpPr>
          <p:spPr>
            <a:xfrm>
              <a:off x="1319" y="2888"/>
              <a:ext cx="258"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20</a:t>
              </a:r>
              <a:endParaRPr/>
            </a:p>
          </p:txBody>
        </p:sp>
        <p:sp>
          <p:nvSpPr>
            <p:cNvPr id="949" name="Google Shape;949;p96"/>
            <p:cNvSpPr/>
            <p:nvPr/>
          </p:nvSpPr>
          <p:spPr>
            <a:xfrm>
              <a:off x="1655" y="2888"/>
              <a:ext cx="258"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37</a:t>
              </a:r>
              <a:endParaRPr/>
            </a:p>
          </p:txBody>
        </p:sp>
        <p:sp>
          <p:nvSpPr>
            <p:cNvPr id="950" name="Google Shape;950;p96"/>
            <p:cNvSpPr/>
            <p:nvPr/>
          </p:nvSpPr>
          <p:spPr>
            <a:xfrm>
              <a:off x="2035" y="2888"/>
              <a:ext cx="258"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57</a:t>
              </a:r>
              <a:endParaRPr/>
            </a:p>
          </p:txBody>
        </p:sp>
        <p:sp>
          <p:nvSpPr>
            <p:cNvPr id="951" name="Google Shape;951;p96"/>
            <p:cNvSpPr/>
            <p:nvPr/>
          </p:nvSpPr>
          <p:spPr>
            <a:xfrm>
              <a:off x="2423" y="2888"/>
              <a:ext cx="258"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77</a:t>
              </a:r>
              <a:endParaRPr/>
            </a:p>
          </p:txBody>
        </p:sp>
        <p:sp>
          <p:nvSpPr>
            <p:cNvPr id="952" name="Google Shape;952;p96"/>
            <p:cNvSpPr/>
            <p:nvPr/>
          </p:nvSpPr>
          <p:spPr>
            <a:xfrm>
              <a:off x="2759" y="2888"/>
              <a:ext cx="258"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97</a:t>
              </a:r>
              <a:endParaRPr/>
            </a:p>
          </p:txBody>
        </p:sp>
        <p:sp>
          <p:nvSpPr>
            <p:cNvPr id="953" name="Google Shape;953;p96"/>
            <p:cNvSpPr/>
            <p:nvPr/>
          </p:nvSpPr>
          <p:spPr>
            <a:xfrm>
              <a:off x="3064" y="2888"/>
              <a:ext cx="322"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117</a:t>
              </a:r>
              <a:endParaRPr/>
            </a:p>
          </p:txBody>
        </p:sp>
        <p:sp>
          <p:nvSpPr>
            <p:cNvPr id="954" name="Google Shape;954;p96"/>
            <p:cNvSpPr/>
            <p:nvPr/>
          </p:nvSpPr>
          <p:spPr>
            <a:xfrm>
              <a:off x="3443" y="2888"/>
              <a:ext cx="330"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121</a:t>
              </a:r>
              <a:endParaRPr/>
            </a:p>
          </p:txBody>
        </p:sp>
        <p:sp>
          <p:nvSpPr>
            <p:cNvPr id="955" name="Google Shape;955;p96"/>
            <p:cNvSpPr/>
            <p:nvPr/>
          </p:nvSpPr>
          <p:spPr>
            <a:xfrm>
              <a:off x="3779" y="2888"/>
              <a:ext cx="330"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134</a:t>
              </a:r>
              <a:endParaRPr/>
            </a:p>
          </p:txBody>
        </p:sp>
        <p:sp>
          <p:nvSpPr>
            <p:cNvPr id="956" name="Google Shape;956;p96"/>
            <p:cNvSpPr/>
            <p:nvPr/>
          </p:nvSpPr>
          <p:spPr>
            <a:xfrm>
              <a:off x="4147" y="2888"/>
              <a:ext cx="330"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154</a:t>
              </a:r>
              <a:endParaRPr/>
            </a:p>
          </p:txBody>
        </p:sp>
        <p:sp>
          <p:nvSpPr>
            <p:cNvPr id="957" name="Google Shape;957;p96"/>
            <p:cNvSpPr/>
            <p:nvPr/>
          </p:nvSpPr>
          <p:spPr>
            <a:xfrm>
              <a:off x="4483" y="2888"/>
              <a:ext cx="330" cy="204"/>
            </a:xfrm>
            <a:prstGeom prst="roundRect">
              <a:avLst>
                <a:gd name="adj" fmla="val 431"/>
              </a:avLst>
            </a:prstGeom>
            <a:noFill/>
            <a:ln>
              <a:noFill/>
            </a:ln>
          </p:spPr>
          <p:txBody>
            <a:bodyPr spcFirstLastPara="1" wrap="square" lIns="90000" tIns="46800" rIns="90000" bIns="46800" anchor="ctr" anchorCtr="0">
              <a:noAutofit/>
            </a:bodyPr>
            <a:lstStyle/>
            <a:p>
              <a:pPr marL="0" marR="0" lvl="0" indent="0" algn="ctr" rtl="0">
                <a:lnSpc>
                  <a:spcPct val="93000"/>
                </a:lnSpc>
                <a:spcBef>
                  <a:spcPts val="0"/>
                </a:spcBef>
                <a:spcAft>
                  <a:spcPts val="0"/>
                </a:spcAft>
                <a:buClr>
                  <a:srgbClr val="000000"/>
                </a:buClr>
                <a:buSzPts val="1600"/>
                <a:buFont typeface="Helvetica Neue"/>
                <a:buNone/>
              </a:pPr>
              <a:r>
                <a:rPr lang="en-US" sz="1600" b="1">
                  <a:solidFill>
                    <a:schemeClr val="dk1"/>
                  </a:solidFill>
                  <a:latin typeface="Helvetica Neue"/>
                  <a:ea typeface="Helvetica Neue"/>
                  <a:cs typeface="Helvetica Neue"/>
                  <a:sym typeface="Helvetica Neue"/>
                </a:rPr>
                <a:t>162</a:t>
              </a:r>
              <a:endParaRPr/>
            </a:p>
          </p:txBody>
        </p:sp>
      </p:grpSp>
      <p:sp>
        <p:nvSpPr>
          <p:cNvPr id="958" name="Google Shape;958;p96"/>
          <p:cNvSpPr/>
          <p:nvPr/>
        </p:nvSpPr>
        <p:spPr>
          <a:xfrm>
            <a:off x="6287672" y="1088741"/>
            <a:ext cx="2304256" cy="360040"/>
          </a:xfrm>
          <a:prstGeom prst="rect">
            <a:avLst/>
          </a:prstGeom>
          <a:solidFill>
            <a:srgbClr val="FFFF0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Example 2</a:t>
            </a:r>
            <a:endParaRPr sz="1800" b="1">
              <a:solidFill>
                <a:schemeClr val="dk1"/>
              </a:solidFill>
              <a:latin typeface="Constantia"/>
              <a:ea typeface="Constantia"/>
              <a:cs typeface="Constantia"/>
              <a:sym typeface="Constantia"/>
            </a:endParaRPr>
          </a:p>
        </p:txBody>
      </p:sp>
      <p:pic>
        <p:nvPicPr>
          <p:cNvPr id="959" name="Google Shape;959;p9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960" name="Google Shape;960;p9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97"/>
          <p:cNvSpPr txBox="1">
            <a:spLocks noGrp="1"/>
          </p:cNvSpPr>
          <p:nvPr>
            <p:ph type="title"/>
          </p:nvPr>
        </p:nvSpPr>
        <p:spPr>
          <a:xfrm>
            <a:off x="1043609" y="692697"/>
            <a:ext cx="7829551" cy="530225"/>
          </a:xfrm>
          <a:prstGeom prst="rect">
            <a:avLst/>
          </a:prstGeom>
          <a:noFill/>
          <a:ln>
            <a:noFill/>
          </a:ln>
        </p:spPr>
        <p:txBody>
          <a:bodyPr spcFirstLastPara="1" wrap="square" lIns="0" tIns="45700" rIns="0" bIns="0" anchor="b" anchorCtr="0">
            <a:normAutofit/>
          </a:bodyPr>
          <a:lstStyle/>
          <a:p>
            <a:pPr marL="0" lvl="0" indent="0" algn="l" rtl="0">
              <a:lnSpc>
                <a:spcPct val="93000"/>
              </a:lnSpc>
              <a:spcBef>
                <a:spcPts val="0"/>
              </a:spcBef>
              <a:spcAft>
                <a:spcPts val="0"/>
              </a:spcAft>
              <a:buClr>
                <a:srgbClr val="006600"/>
              </a:buClr>
              <a:buSzPts val="3000"/>
              <a:buFont typeface="Helvetica Neue"/>
              <a:buNone/>
            </a:pPr>
            <a:r>
              <a:rPr lang="en-US" sz="3000" b="1">
                <a:solidFill>
                  <a:srgbClr val="006600"/>
                </a:solidFill>
              </a:rPr>
              <a:t>Time Quantum and Context Switches</a:t>
            </a:r>
            <a:endParaRPr/>
          </a:p>
        </p:txBody>
      </p:sp>
      <p:grpSp>
        <p:nvGrpSpPr>
          <p:cNvPr id="966" name="Google Shape;966;p97"/>
          <p:cNvGrpSpPr/>
          <p:nvPr/>
        </p:nvGrpSpPr>
        <p:grpSpPr>
          <a:xfrm>
            <a:off x="827585" y="2132857"/>
            <a:ext cx="7130676" cy="3045405"/>
            <a:chOff x="840" y="1291"/>
            <a:chExt cx="4173" cy="1744"/>
          </a:xfrm>
        </p:grpSpPr>
        <p:pic>
          <p:nvPicPr>
            <p:cNvPr id="967" name="Google Shape;967;p97"/>
            <p:cNvPicPr preferRelativeResize="0"/>
            <p:nvPr/>
          </p:nvPicPr>
          <p:blipFill rotWithShape="1">
            <a:blip r:embed="rId3">
              <a:alphaModFix/>
            </a:blip>
            <a:srcRect l="380" t="22276" r="567" b="22532"/>
            <a:stretch/>
          </p:blipFill>
          <p:spPr>
            <a:xfrm>
              <a:off x="840" y="1291"/>
              <a:ext cx="4173" cy="1744"/>
            </a:xfrm>
            <a:prstGeom prst="rect">
              <a:avLst/>
            </a:prstGeom>
            <a:noFill/>
            <a:ln>
              <a:noFill/>
            </a:ln>
          </p:spPr>
        </p:pic>
        <p:sp>
          <p:nvSpPr>
            <p:cNvPr id="968" name="Google Shape;968;p97"/>
            <p:cNvSpPr/>
            <p:nvPr/>
          </p:nvSpPr>
          <p:spPr>
            <a:xfrm>
              <a:off x="840" y="1291"/>
              <a:ext cx="4173" cy="1744"/>
            </a:xfrm>
            <a:prstGeom prst="roundRect">
              <a:avLst>
                <a:gd name="adj" fmla="val 56"/>
              </a:avLst>
            </a:prstGeom>
            <a:noFill/>
            <a:ln w="38150" cap="flat" cmpd="sng">
              <a:solidFill>
                <a:srgbClr val="CC66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pic>
        <p:nvPicPr>
          <p:cNvPr id="969" name="Google Shape;969;p97"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970" name="Google Shape;970;p9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98"/>
          <p:cNvSpPr txBox="1">
            <a:spLocks noGrp="1"/>
          </p:cNvSpPr>
          <p:nvPr>
            <p:ph type="title"/>
          </p:nvPr>
        </p:nvSpPr>
        <p:spPr>
          <a:xfrm>
            <a:off x="287016" y="548680"/>
            <a:ext cx="8856984" cy="1422648"/>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2800"/>
              <a:buFont typeface="Calibri"/>
              <a:buNone/>
            </a:pPr>
            <a:r>
              <a:rPr lang="en-US" sz="2800" b="1">
                <a:solidFill>
                  <a:srgbClr val="006600"/>
                </a:solidFill>
              </a:rPr>
              <a:t>Round Robin (RR)  Scheduling</a:t>
            </a:r>
            <a:r>
              <a:rPr lang="en-US" sz="3200" b="1">
                <a:solidFill>
                  <a:srgbClr val="006600"/>
                </a:solidFill>
              </a:rPr>
              <a:t/>
            </a:r>
            <a:br>
              <a:rPr lang="en-US" sz="3200" b="1">
                <a:solidFill>
                  <a:srgbClr val="006600"/>
                </a:solidFill>
              </a:rPr>
            </a:br>
            <a:r>
              <a:rPr lang="en-US" sz="2400" b="1">
                <a:solidFill>
                  <a:srgbClr val="006600"/>
                </a:solidFill>
              </a:rPr>
              <a:t>Pros and Cons</a:t>
            </a:r>
            <a:endParaRPr/>
          </a:p>
        </p:txBody>
      </p:sp>
      <p:sp>
        <p:nvSpPr>
          <p:cNvPr id="976" name="Google Shape;976;p98"/>
          <p:cNvSpPr txBox="1">
            <a:spLocks noGrp="1"/>
          </p:cNvSpPr>
          <p:nvPr>
            <p:ph type="body" idx="1"/>
          </p:nvPr>
        </p:nvSpPr>
        <p:spPr>
          <a:xfrm>
            <a:off x="457200" y="2132856"/>
            <a:ext cx="8229600" cy="434414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u="sng"/>
              <a:t>Advantages:</a:t>
            </a:r>
            <a:endParaRPr u="sng"/>
          </a:p>
          <a:p>
            <a:pPr marL="274320" lvl="0" indent="-274320" algn="l" rtl="0">
              <a:spcBef>
                <a:spcPts val="520"/>
              </a:spcBef>
              <a:spcAft>
                <a:spcPts val="0"/>
              </a:spcAft>
              <a:buSzPts val="2470"/>
              <a:buChar char="⚫"/>
            </a:pPr>
            <a:r>
              <a:rPr lang="en-US"/>
              <a:t>Fair for smaller tasks</a:t>
            </a: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n-US" u="sng"/>
              <a:t>Disadvantages:</a:t>
            </a:r>
            <a:endParaRPr u="sng"/>
          </a:p>
          <a:p>
            <a:pPr marL="274320" lvl="0" indent="-274320" algn="l" rtl="0">
              <a:spcBef>
                <a:spcPts val="520"/>
              </a:spcBef>
              <a:spcAft>
                <a:spcPts val="0"/>
              </a:spcAft>
              <a:buSzPts val="2470"/>
              <a:buChar char="⚫"/>
            </a:pPr>
            <a:r>
              <a:rPr lang="en-US"/>
              <a:t>More context switching</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pic>
        <p:nvPicPr>
          <p:cNvPr id="977" name="Google Shape;977;p9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978" name="Google Shape;978;p9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99"/>
          <p:cNvSpPr txBox="1">
            <a:spLocks noGrp="1"/>
          </p:cNvSpPr>
          <p:nvPr>
            <p:ph type="title"/>
          </p:nvPr>
        </p:nvSpPr>
        <p:spPr>
          <a:xfrm>
            <a:off x="685800" y="443136"/>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Multi-level Queue Scheduling</a:t>
            </a:r>
            <a:endParaRPr/>
          </a:p>
        </p:txBody>
      </p:sp>
      <p:sp>
        <p:nvSpPr>
          <p:cNvPr id="984" name="Google Shape;984;p99"/>
          <p:cNvSpPr txBox="1">
            <a:spLocks noGrp="1"/>
          </p:cNvSpPr>
          <p:nvPr>
            <p:ph type="body" idx="1"/>
          </p:nvPr>
        </p:nvSpPr>
        <p:spPr>
          <a:xfrm>
            <a:off x="814388" y="1052736"/>
            <a:ext cx="7834312" cy="4357464"/>
          </a:xfrm>
          <a:prstGeom prst="rect">
            <a:avLst/>
          </a:prstGeom>
          <a:noFill/>
          <a:ln>
            <a:noFill/>
          </a:ln>
        </p:spPr>
        <p:txBody>
          <a:bodyPr spcFirstLastPara="1" wrap="square" lIns="91425" tIns="45700" rIns="91425" bIns="45700" anchor="t" anchorCtr="0">
            <a:normAutofit/>
          </a:bodyPr>
          <a:lstStyle/>
          <a:p>
            <a:pPr marL="274320" lvl="0" indent="-274320" algn="l" rtl="0">
              <a:lnSpc>
                <a:spcPct val="93000"/>
              </a:lnSpc>
              <a:spcBef>
                <a:spcPts val="0"/>
              </a:spcBef>
              <a:spcAft>
                <a:spcPts val="0"/>
              </a:spcAft>
              <a:buSzPts val="1900"/>
              <a:buChar char="⚫"/>
            </a:pPr>
            <a:r>
              <a:rPr lang="en-US" sz="2000"/>
              <a:t>Multi-level queue scheduling is used when processes can be classified into groups</a:t>
            </a:r>
            <a:endParaRPr/>
          </a:p>
          <a:p>
            <a:pPr marL="640080" lvl="1" indent="-246888" algn="l" rtl="0">
              <a:lnSpc>
                <a:spcPct val="93000"/>
              </a:lnSpc>
              <a:spcBef>
                <a:spcPts val="700"/>
              </a:spcBef>
              <a:spcAft>
                <a:spcPts val="0"/>
              </a:spcAft>
              <a:buSzPts val="1360"/>
              <a:buChar char="⚫"/>
            </a:pPr>
            <a:r>
              <a:rPr lang="en-US" sz="1600"/>
              <a:t>For example, foreground (interactive) processes and background (batch) processes</a:t>
            </a:r>
            <a:endParaRPr/>
          </a:p>
          <a:p>
            <a:pPr marL="914400" lvl="2" indent="-246887" algn="l" rtl="0">
              <a:lnSpc>
                <a:spcPct val="93000"/>
              </a:lnSpc>
              <a:spcBef>
                <a:spcPts val="700"/>
              </a:spcBef>
              <a:spcAft>
                <a:spcPts val="0"/>
              </a:spcAft>
              <a:buSzPts val="980"/>
              <a:buChar char="⚫"/>
            </a:pPr>
            <a:r>
              <a:rPr lang="en-US" sz="1400"/>
              <a:t>80% of the CPU time to foreground queue using RR.</a:t>
            </a:r>
            <a:endParaRPr/>
          </a:p>
          <a:p>
            <a:pPr marL="914400" lvl="2" indent="-246887" algn="l" rtl="0">
              <a:lnSpc>
                <a:spcPct val="93000"/>
              </a:lnSpc>
              <a:spcBef>
                <a:spcPts val="700"/>
              </a:spcBef>
              <a:spcAft>
                <a:spcPts val="0"/>
              </a:spcAft>
              <a:buSzPts val="980"/>
              <a:buChar char="⚫"/>
            </a:pPr>
            <a:r>
              <a:rPr lang="en-US" sz="1400"/>
              <a:t>20% of the CPU time to background queue using FCFS</a:t>
            </a:r>
            <a:endParaRPr/>
          </a:p>
        </p:txBody>
      </p:sp>
      <p:grpSp>
        <p:nvGrpSpPr>
          <p:cNvPr id="985" name="Google Shape;985;p99"/>
          <p:cNvGrpSpPr/>
          <p:nvPr/>
        </p:nvGrpSpPr>
        <p:grpSpPr>
          <a:xfrm>
            <a:off x="1715829" y="2852936"/>
            <a:ext cx="5305971" cy="3673071"/>
            <a:chOff x="1069" y="1766"/>
            <a:chExt cx="3472" cy="2424"/>
          </a:xfrm>
        </p:grpSpPr>
        <p:pic>
          <p:nvPicPr>
            <p:cNvPr id="986" name="Google Shape;986;p99"/>
            <p:cNvPicPr preferRelativeResize="0"/>
            <p:nvPr/>
          </p:nvPicPr>
          <p:blipFill rotWithShape="1">
            <a:blip r:embed="rId3">
              <a:alphaModFix/>
            </a:blip>
            <a:srcRect l="232" t="6742" r="455" b="6743"/>
            <a:stretch/>
          </p:blipFill>
          <p:spPr>
            <a:xfrm>
              <a:off x="1069" y="1908"/>
              <a:ext cx="3472" cy="2282"/>
            </a:xfrm>
            <a:prstGeom prst="rect">
              <a:avLst/>
            </a:prstGeom>
            <a:noFill/>
            <a:ln>
              <a:noFill/>
            </a:ln>
          </p:spPr>
        </p:pic>
        <p:sp>
          <p:nvSpPr>
            <p:cNvPr id="987" name="Google Shape;987;p99"/>
            <p:cNvSpPr/>
            <p:nvPr/>
          </p:nvSpPr>
          <p:spPr>
            <a:xfrm>
              <a:off x="1069" y="1766"/>
              <a:ext cx="3472" cy="2282"/>
            </a:xfrm>
            <a:prstGeom prst="roundRect">
              <a:avLst>
                <a:gd name="adj" fmla="val 42"/>
              </a:avLst>
            </a:prstGeom>
            <a:noFill/>
            <a:ln w="38150" cap="flat" cmpd="sng">
              <a:solidFill>
                <a:srgbClr val="CC66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pic>
        <p:nvPicPr>
          <p:cNvPr id="988" name="Google Shape;988;p99"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989" name="Google Shape;989;p9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3"/>
          <p:cNvSpPr txBox="1">
            <a:spLocks noGrp="1"/>
          </p:cNvSpPr>
          <p:nvPr>
            <p:ph type="title"/>
          </p:nvPr>
        </p:nvSpPr>
        <p:spPr>
          <a:xfrm>
            <a:off x="1259632" y="2132856"/>
            <a:ext cx="6984776" cy="1944216"/>
          </a:xfrm>
          <a:prstGeom prst="rect">
            <a:avLst/>
          </a:prstGeom>
          <a:blipFill rotWithShape="1">
            <a:blip r:embed="rId3">
              <a:alphaModFix/>
            </a:blip>
            <a:tile tx="0" ty="0" sx="100000" sy="100000" flip="none" algn="tl"/>
          </a:blipFill>
          <a:ln w="9525" cap="flat" cmpd="sng">
            <a:solidFill>
              <a:schemeClr val="dk1"/>
            </a:solidFill>
            <a:prstDash val="solid"/>
            <a:round/>
            <a:headEnd type="none" w="sm" len="sm"/>
            <a:tailEnd type="none" w="sm" len="sm"/>
          </a:ln>
        </p:spPr>
        <p:txBody>
          <a:bodyPr spcFirstLastPara="1" wrap="square" lIns="0" tIns="45700" rIns="0" bIns="0" anchor="b" anchorCtr="0">
            <a:noAutofit/>
          </a:bodyPr>
          <a:lstStyle/>
          <a:p>
            <a:pPr marL="0" lvl="0" indent="0" algn="ctr" rtl="0">
              <a:spcBef>
                <a:spcPts val="0"/>
              </a:spcBef>
              <a:spcAft>
                <a:spcPts val="0"/>
              </a:spcAft>
              <a:buClr>
                <a:srgbClr val="002060"/>
              </a:buClr>
              <a:buSzPts val="6000"/>
              <a:buFont typeface="Calibri"/>
              <a:buNone/>
            </a:pPr>
            <a:r>
              <a:rPr lang="en-US" sz="6000" b="1">
                <a:solidFill>
                  <a:srgbClr val="002060"/>
                </a:solidFill>
              </a:rPr>
              <a:t>PROCESS SCHEDULING</a:t>
            </a:r>
            <a:endParaRPr sz="6000" b="1">
              <a:solidFill>
                <a:srgbClr val="002060"/>
              </a:solidFill>
            </a:endParaRPr>
          </a:p>
        </p:txBody>
      </p:sp>
      <p:pic>
        <p:nvPicPr>
          <p:cNvPr id="591" name="Google Shape;591;p73" descr="pngfind.com-kingpin-png-4152286 (1).png"/>
          <p:cNvPicPr preferRelativeResize="0"/>
          <p:nvPr/>
        </p:nvPicPr>
        <p:blipFill rotWithShape="1">
          <a:blip r:embed="rId4">
            <a:alphaModFix/>
          </a:blip>
          <a:srcRect/>
          <a:stretch/>
        </p:blipFill>
        <p:spPr>
          <a:xfrm>
            <a:off x="7164288" y="116632"/>
            <a:ext cx="1625600" cy="533400"/>
          </a:xfrm>
          <a:prstGeom prst="rect">
            <a:avLst/>
          </a:prstGeom>
          <a:noFill/>
          <a:ln>
            <a:noFill/>
          </a:ln>
        </p:spPr>
      </p:pic>
      <p:sp>
        <p:nvSpPr>
          <p:cNvPr id="592" name="Google Shape;592;p7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pic>
        <p:nvPicPr>
          <p:cNvPr id="994" name="Google Shape;994;p100"/>
          <p:cNvPicPr preferRelativeResize="0"/>
          <p:nvPr/>
        </p:nvPicPr>
        <p:blipFill rotWithShape="1">
          <a:blip r:embed="rId3">
            <a:alphaModFix/>
          </a:blip>
          <a:srcRect/>
          <a:stretch/>
        </p:blipFill>
        <p:spPr>
          <a:xfrm>
            <a:off x="2843808" y="3669779"/>
            <a:ext cx="3797541" cy="2999581"/>
          </a:xfrm>
          <a:prstGeom prst="rect">
            <a:avLst/>
          </a:prstGeom>
          <a:noFill/>
          <a:ln>
            <a:noFill/>
          </a:ln>
        </p:spPr>
      </p:pic>
      <p:sp>
        <p:nvSpPr>
          <p:cNvPr id="995" name="Google Shape;995;p100"/>
          <p:cNvSpPr txBox="1">
            <a:spLocks noGrp="1"/>
          </p:cNvSpPr>
          <p:nvPr>
            <p:ph type="title"/>
          </p:nvPr>
        </p:nvSpPr>
        <p:spPr>
          <a:xfrm>
            <a:off x="323528" y="476673"/>
            <a:ext cx="8820472" cy="576064"/>
          </a:xfrm>
          <a:prstGeom prst="rect">
            <a:avLst/>
          </a:prstGeom>
          <a:noFill/>
          <a:ln>
            <a:noFill/>
          </a:ln>
        </p:spPr>
        <p:txBody>
          <a:bodyPr spcFirstLastPara="1" wrap="square" lIns="0" tIns="45700" rIns="0" bIns="0" anchor="b" anchorCtr="0">
            <a:normAutofit/>
          </a:bodyPr>
          <a:lstStyle/>
          <a:p>
            <a:pPr marL="0" lvl="0" indent="0" algn="l" rtl="0">
              <a:lnSpc>
                <a:spcPct val="93000"/>
              </a:lnSpc>
              <a:spcBef>
                <a:spcPts val="0"/>
              </a:spcBef>
              <a:spcAft>
                <a:spcPts val="0"/>
              </a:spcAft>
              <a:buClr>
                <a:srgbClr val="006600"/>
              </a:buClr>
              <a:buSzPts val="3200"/>
              <a:buFont typeface="Calibri"/>
              <a:buNone/>
            </a:pPr>
            <a:r>
              <a:rPr lang="en-US" sz="3200" b="1">
                <a:solidFill>
                  <a:srgbClr val="006600"/>
                </a:solidFill>
              </a:rPr>
              <a:t>Multilevel Feedback Queue Scheduling</a:t>
            </a:r>
            <a:endParaRPr/>
          </a:p>
        </p:txBody>
      </p:sp>
      <p:sp>
        <p:nvSpPr>
          <p:cNvPr id="996" name="Google Shape;996;p100"/>
          <p:cNvSpPr txBox="1">
            <a:spLocks noGrp="1"/>
          </p:cNvSpPr>
          <p:nvPr>
            <p:ph type="body" idx="1"/>
          </p:nvPr>
        </p:nvSpPr>
        <p:spPr>
          <a:xfrm>
            <a:off x="467544" y="1268760"/>
            <a:ext cx="8136904" cy="2208137"/>
          </a:xfrm>
          <a:prstGeom prst="rect">
            <a:avLst/>
          </a:prstGeom>
          <a:noFill/>
          <a:ln>
            <a:noFill/>
          </a:ln>
        </p:spPr>
        <p:txBody>
          <a:bodyPr spcFirstLastPara="1" wrap="square" lIns="91425" tIns="45700" rIns="91425" bIns="45700" anchor="t" anchorCtr="0">
            <a:normAutofit/>
          </a:bodyPr>
          <a:lstStyle/>
          <a:p>
            <a:pPr marL="274320" lvl="0" indent="-274320" algn="l" rtl="0">
              <a:lnSpc>
                <a:spcPct val="93000"/>
              </a:lnSpc>
              <a:spcBef>
                <a:spcPts val="0"/>
              </a:spcBef>
              <a:spcAft>
                <a:spcPts val="0"/>
              </a:spcAft>
              <a:buSzPts val="2090"/>
              <a:buChar char="⚫"/>
            </a:pPr>
            <a:r>
              <a:rPr lang="en-US" sz="2200"/>
              <a:t>In multi-level feedback queue scheduling, a process can move between the various queues</a:t>
            </a:r>
            <a:r>
              <a:rPr lang="en-US" sz="1600"/>
              <a:t>;</a:t>
            </a:r>
            <a:endParaRPr sz="1600"/>
          </a:p>
          <a:p>
            <a:pPr marL="640080" lvl="1" indent="-246888" algn="l" rtl="0">
              <a:spcBef>
                <a:spcPts val="700"/>
              </a:spcBef>
              <a:spcAft>
                <a:spcPts val="0"/>
              </a:spcAft>
              <a:buSzPts val="1190"/>
              <a:buChar char="⚫"/>
            </a:pPr>
            <a:r>
              <a:rPr lang="en-US" sz="1400"/>
              <a:t>A new job enters queue </a:t>
            </a:r>
            <a:r>
              <a:rPr lang="en-US" sz="1400" i="1"/>
              <a:t>Q</a:t>
            </a:r>
            <a:r>
              <a:rPr lang="en-US" sz="1400" i="1" baseline="-25000"/>
              <a:t>0</a:t>
            </a:r>
            <a:r>
              <a:rPr lang="en-US" sz="1400" i="1"/>
              <a:t> (RR) </a:t>
            </a:r>
            <a:r>
              <a:rPr lang="en-US" sz="1400"/>
              <a:t>and is placed at the end. When it gains the CPU, the job receives 8 milliseconds.  If it does not finish in 8 milliseconds, the job is moved to the end of queue </a:t>
            </a:r>
            <a:r>
              <a:rPr lang="en-US" sz="1400" i="1"/>
              <a:t>Q</a:t>
            </a:r>
            <a:r>
              <a:rPr lang="en-US" sz="1400" baseline="-25000"/>
              <a:t>1</a:t>
            </a:r>
            <a:r>
              <a:rPr lang="en-US" sz="1400"/>
              <a:t>.</a:t>
            </a:r>
            <a:endParaRPr/>
          </a:p>
          <a:p>
            <a:pPr marL="640080" lvl="1" indent="-246888" algn="l" rtl="0">
              <a:spcBef>
                <a:spcPts val="700"/>
              </a:spcBef>
              <a:spcAft>
                <a:spcPts val="0"/>
              </a:spcAft>
              <a:buSzPts val="1190"/>
              <a:buChar char="⚫"/>
            </a:pPr>
            <a:r>
              <a:rPr lang="en-US" sz="1400"/>
              <a:t>A </a:t>
            </a:r>
            <a:r>
              <a:rPr lang="en-US" sz="1400" i="1"/>
              <a:t>Q</a:t>
            </a:r>
            <a:r>
              <a:rPr lang="en-US" sz="1400" baseline="-25000"/>
              <a:t>1</a:t>
            </a:r>
            <a:r>
              <a:rPr lang="en-US" sz="1400"/>
              <a:t> (RR) job receives 16 milliseconds.  If it still does not complete, it is preempted and moved to queue </a:t>
            </a:r>
            <a:r>
              <a:rPr lang="en-US" sz="1400" i="1"/>
              <a:t>Q</a:t>
            </a:r>
            <a:r>
              <a:rPr lang="en-US" sz="1400" baseline="-25000"/>
              <a:t>2  </a:t>
            </a:r>
            <a:r>
              <a:rPr lang="en-US" sz="1400"/>
              <a:t>(FCFS).</a:t>
            </a:r>
            <a:endParaRPr/>
          </a:p>
        </p:txBody>
      </p:sp>
      <p:sp>
        <p:nvSpPr>
          <p:cNvPr id="997" name="Google Shape;997;p100"/>
          <p:cNvSpPr txBox="1"/>
          <p:nvPr/>
        </p:nvSpPr>
        <p:spPr>
          <a:xfrm>
            <a:off x="2997202" y="3476898"/>
            <a:ext cx="677863" cy="352149"/>
          </a:xfrm>
          <a:prstGeom prst="rect">
            <a:avLst/>
          </a:prstGeom>
          <a:noFill/>
          <a:ln>
            <a:noFill/>
          </a:ln>
        </p:spPr>
        <p:txBody>
          <a:bodyPr spcFirstLastPara="1" wrap="square" lIns="90000" tIns="46800" rIns="90000" bIns="46800" anchor="t" anchorCtr="0">
            <a:spAutoFit/>
          </a:bodyPr>
          <a:lstStyle/>
          <a:p>
            <a:pPr marL="0" marR="0" lvl="0" indent="0" algn="l"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lang="en-US" sz="1800" baseline="-25000">
                <a:solidFill>
                  <a:schemeClr val="dk1"/>
                </a:solidFill>
                <a:latin typeface="Helvetica Neue"/>
                <a:ea typeface="Helvetica Neue"/>
                <a:cs typeface="Helvetica Neue"/>
                <a:sym typeface="Helvetica Neue"/>
              </a:rPr>
              <a:t>0</a:t>
            </a:r>
            <a:endParaRPr/>
          </a:p>
        </p:txBody>
      </p:sp>
      <p:sp>
        <p:nvSpPr>
          <p:cNvPr id="998" name="Google Shape;998;p100"/>
          <p:cNvSpPr txBox="1"/>
          <p:nvPr/>
        </p:nvSpPr>
        <p:spPr>
          <a:xfrm>
            <a:off x="2994026" y="4872311"/>
            <a:ext cx="677863" cy="352149"/>
          </a:xfrm>
          <a:prstGeom prst="rect">
            <a:avLst/>
          </a:prstGeom>
          <a:noFill/>
          <a:ln>
            <a:noFill/>
          </a:ln>
        </p:spPr>
        <p:txBody>
          <a:bodyPr spcFirstLastPara="1" wrap="square" lIns="90000" tIns="46800" rIns="90000" bIns="46800" anchor="t" anchorCtr="0">
            <a:spAutoFit/>
          </a:bodyPr>
          <a:lstStyle/>
          <a:p>
            <a:pPr marL="0" marR="0" lvl="0" indent="0" algn="l"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lang="en-US" sz="1800" baseline="-25000">
                <a:solidFill>
                  <a:schemeClr val="dk1"/>
                </a:solidFill>
                <a:latin typeface="Helvetica Neue"/>
                <a:ea typeface="Helvetica Neue"/>
                <a:cs typeface="Helvetica Neue"/>
                <a:sym typeface="Helvetica Neue"/>
              </a:rPr>
              <a:t>1</a:t>
            </a:r>
            <a:endParaRPr/>
          </a:p>
        </p:txBody>
      </p:sp>
      <p:sp>
        <p:nvSpPr>
          <p:cNvPr id="999" name="Google Shape;999;p100"/>
          <p:cNvSpPr txBox="1"/>
          <p:nvPr/>
        </p:nvSpPr>
        <p:spPr>
          <a:xfrm>
            <a:off x="3008314" y="6283598"/>
            <a:ext cx="677863" cy="352149"/>
          </a:xfrm>
          <a:prstGeom prst="rect">
            <a:avLst/>
          </a:prstGeom>
          <a:noFill/>
          <a:ln>
            <a:noFill/>
          </a:ln>
        </p:spPr>
        <p:txBody>
          <a:bodyPr spcFirstLastPara="1" wrap="square" lIns="90000" tIns="46800" rIns="90000" bIns="46800" anchor="t" anchorCtr="0">
            <a:spAutoFit/>
          </a:bodyPr>
          <a:lstStyle/>
          <a:p>
            <a:pPr marL="0" marR="0" lvl="0" indent="0" algn="l" rtl="0">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lang="en-US" sz="1800" baseline="-25000">
                <a:solidFill>
                  <a:schemeClr val="dk1"/>
                </a:solidFill>
                <a:latin typeface="Helvetica Neue"/>
                <a:ea typeface="Helvetica Neue"/>
                <a:cs typeface="Helvetica Neue"/>
                <a:sym typeface="Helvetica Neue"/>
              </a:rPr>
              <a:t>2</a:t>
            </a:r>
            <a:endParaRPr/>
          </a:p>
        </p:txBody>
      </p:sp>
      <p:pic>
        <p:nvPicPr>
          <p:cNvPr id="1000" name="Google Shape;1000;p100"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001" name="Google Shape;1001;p10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01"/>
          <p:cNvSpPr txBox="1">
            <a:spLocks noGrp="1"/>
          </p:cNvSpPr>
          <p:nvPr>
            <p:ph type="title"/>
          </p:nvPr>
        </p:nvSpPr>
        <p:spPr>
          <a:xfrm>
            <a:off x="901193" y="241077"/>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Real-Time CPU Scheduling</a:t>
            </a:r>
            <a:endParaRPr/>
          </a:p>
        </p:txBody>
      </p:sp>
      <p:sp>
        <p:nvSpPr>
          <p:cNvPr id="1007" name="Google Shape;1007;p101"/>
          <p:cNvSpPr txBox="1">
            <a:spLocks noGrp="1"/>
          </p:cNvSpPr>
          <p:nvPr>
            <p:ph type="body" idx="1"/>
          </p:nvPr>
        </p:nvSpPr>
        <p:spPr>
          <a:xfrm>
            <a:off x="143508" y="1196752"/>
            <a:ext cx="8856984" cy="5363864"/>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900"/>
              <a:buChar char="⚫"/>
            </a:pPr>
            <a:r>
              <a:rPr lang="en-US" sz="2000" b="1"/>
              <a:t>CPU scheduling for real-time operating systems involves special issues</a:t>
            </a:r>
            <a:r>
              <a:rPr lang="en-US" sz="2000"/>
              <a:t>. </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In general, we can distinguish between soft real-time systems and hard real-time systems. </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b="1"/>
              <a:t>Soft real-time systems</a:t>
            </a:r>
            <a:r>
              <a:rPr lang="en-US" sz="2000"/>
              <a:t> provide no guarantee as to when a critical real-time process will be scheduled. They guarantee only that the process will be given preference over noncritical processes. </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b="1"/>
              <a:t>Hard real-time systems </a:t>
            </a:r>
            <a:r>
              <a:rPr lang="en-US" sz="2000"/>
              <a:t>have stricter requirements. A task must be serviced by its deadline; service after the deadline has expired is the same as no service at all. </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In this section, we explore several issues related to process scheduling in both soft and hard real-time operating systems</a:t>
            </a:r>
            <a:endParaRPr/>
          </a:p>
        </p:txBody>
      </p:sp>
      <p:pic>
        <p:nvPicPr>
          <p:cNvPr id="1008" name="Google Shape;1008;p101" descr="pngfind.com-kingpin-png-4152286 (1).png"/>
          <p:cNvPicPr preferRelativeResize="0"/>
          <p:nvPr/>
        </p:nvPicPr>
        <p:blipFill rotWithShape="1">
          <a:blip r:embed="rId3">
            <a:alphaModFix/>
          </a:blip>
          <a:srcRect/>
          <a:stretch/>
        </p:blipFill>
        <p:spPr>
          <a:xfrm>
            <a:off x="7131583" y="223912"/>
            <a:ext cx="1625600" cy="533400"/>
          </a:xfrm>
          <a:prstGeom prst="rect">
            <a:avLst/>
          </a:prstGeom>
          <a:noFill/>
          <a:ln>
            <a:noFill/>
          </a:ln>
        </p:spPr>
      </p:pic>
      <p:sp>
        <p:nvSpPr>
          <p:cNvPr id="1009" name="Google Shape;1009;p10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02"/>
          <p:cNvSpPr txBox="1">
            <a:spLocks noGrp="1"/>
          </p:cNvSpPr>
          <p:nvPr>
            <p:ph type="title"/>
          </p:nvPr>
        </p:nvSpPr>
        <p:spPr>
          <a:xfrm>
            <a:off x="865189" y="277814"/>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Real-Time CPU Scheduling</a:t>
            </a:r>
            <a:endParaRPr/>
          </a:p>
        </p:txBody>
      </p:sp>
      <p:sp>
        <p:nvSpPr>
          <p:cNvPr id="1015" name="Google Shape;1015;p102"/>
          <p:cNvSpPr txBox="1">
            <a:spLocks noGrp="1"/>
          </p:cNvSpPr>
          <p:nvPr>
            <p:ph type="body" idx="1"/>
          </p:nvPr>
        </p:nvSpPr>
        <p:spPr>
          <a:xfrm>
            <a:off x="103187" y="1233489"/>
            <a:ext cx="4252791" cy="5363864"/>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Two types of latencies affect performance</a:t>
            </a:r>
            <a:endParaRPr/>
          </a:p>
          <a:p>
            <a:pPr marL="274320" lvl="0" indent="-117475" algn="l" rtl="0">
              <a:spcBef>
                <a:spcPts val="520"/>
              </a:spcBef>
              <a:spcAft>
                <a:spcPts val="0"/>
              </a:spcAft>
              <a:buSzPts val="2470"/>
              <a:buNone/>
            </a:pPr>
            <a:endParaRPr/>
          </a:p>
          <a:p>
            <a:pPr marL="640080" lvl="1" indent="-246888" algn="l" rtl="0">
              <a:spcBef>
                <a:spcPts val="400"/>
              </a:spcBef>
              <a:spcAft>
                <a:spcPts val="0"/>
              </a:spcAft>
              <a:buSzPts val="1700"/>
              <a:buFont typeface="Arial"/>
              <a:buAutoNum type="arabicPeriod"/>
            </a:pPr>
            <a:r>
              <a:rPr lang="en-US" sz="2000" b="1"/>
              <a:t>Interrupt latency </a:t>
            </a:r>
            <a:r>
              <a:rPr lang="en-US" sz="2000"/>
              <a:t>– time from arrival of interrupt to start of routine that services interrupt</a:t>
            </a:r>
            <a:endParaRPr/>
          </a:p>
          <a:p>
            <a:pPr marL="640080" lvl="1" indent="-138938" algn="l" rtl="0">
              <a:spcBef>
                <a:spcPts val="400"/>
              </a:spcBef>
              <a:spcAft>
                <a:spcPts val="0"/>
              </a:spcAft>
              <a:buSzPts val="1700"/>
              <a:buFont typeface="Arial"/>
              <a:buNone/>
            </a:pPr>
            <a:endParaRPr sz="2000"/>
          </a:p>
          <a:p>
            <a:pPr marL="640080" lvl="1" indent="-246888" algn="l" rtl="0">
              <a:spcBef>
                <a:spcPts val="400"/>
              </a:spcBef>
              <a:spcAft>
                <a:spcPts val="0"/>
              </a:spcAft>
              <a:buSzPts val="1700"/>
              <a:buFont typeface="Arial"/>
              <a:buAutoNum type="arabicPeriod"/>
            </a:pPr>
            <a:r>
              <a:rPr lang="en-US" sz="2000" b="1"/>
              <a:t>Dispatch latency </a:t>
            </a:r>
            <a:r>
              <a:rPr lang="en-US" sz="2000"/>
              <a:t>– time for schedule to take current process off CPU and switch to another</a:t>
            </a:r>
            <a:endParaRPr/>
          </a:p>
          <a:p>
            <a:pPr marL="274320" lvl="0" indent="-117475" algn="l" rtl="0">
              <a:spcBef>
                <a:spcPts val="520"/>
              </a:spcBef>
              <a:spcAft>
                <a:spcPts val="0"/>
              </a:spcAft>
              <a:buSzPts val="2470"/>
              <a:buNone/>
            </a:pPr>
            <a:endParaRPr/>
          </a:p>
          <a:p>
            <a:pPr marL="640080" lvl="1" indent="-246888" algn="l" rtl="0">
              <a:spcBef>
                <a:spcPts val="480"/>
              </a:spcBef>
              <a:spcAft>
                <a:spcPts val="0"/>
              </a:spcAft>
              <a:buSzPts val="2040"/>
              <a:buFont typeface="Arial"/>
              <a:buNone/>
            </a:pPr>
            <a:r>
              <a:rPr lang="en-US"/>
              <a:t> </a:t>
            </a:r>
            <a:endParaRPr/>
          </a:p>
        </p:txBody>
      </p:sp>
      <p:pic>
        <p:nvPicPr>
          <p:cNvPr id="1016" name="Google Shape;1016;p102" descr="Screen Shot 2012-12-17 at 8.37.21 PM.png"/>
          <p:cNvPicPr preferRelativeResize="0"/>
          <p:nvPr/>
        </p:nvPicPr>
        <p:blipFill rotWithShape="1">
          <a:blip r:embed="rId3">
            <a:alphaModFix/>
          </a:blip>
          <a:srcRect/>
          <a:stretch/>
        </p:blipFill>
        <p:spPr>
          <a:xfrm>
            <a:off x="4227514" y="1233488"/>
            <a:ext cx="4813300" cy="4787799"/>
          </a:xfrm>
          <a:prstGeom prst="rect">
            <a:avLst/>
          </a:prstGeom>
          <a:noFill/>
          <a:ln>
            <a:noFill/>
          </a:ln>
        </p:spPr>
      </p:pic>
      <p:pic>
        <p:nvPicPr>
          <p:cNvPr id="1017" name="Google Shape;1017;p102"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018" name="Google Shape;1018;p10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03"/>
          <p:cNvSpPr txBox="1">
            <a:spLocks noGrp="1"/>
          </p:cNvSpPr>
          <p:nvPr>
            <p:ph type="title"/>
          </p:nvPr>
        </p:nvSpPr>
        <p:spPr>
          <a:xfrm>
            <a:off x="422823" y="551421"/>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Real-Time CPU Scheduling (Cont.)</a:t>
            </a:r>
            <a:endParaRPr/>
          </a:p>
        </p:txBody>
      </p:sp>
      <p:sp>
        <p:nvSpPr>
          <p:cNvPr id="1024" name="Google Shape;1024;p103"/>
          <p:cNvSpPr txBox="1">
            <a:spLocks noGrp="1"/>
          </p:cNvSpPr>
          <p:nvPr>
            <p:ph type="body" idx="1"/>
          </p:nvPr>
        </p:nvSpPr>
        <p:spPr>
          <a:xfrm>
            <a:off x="0" y="1233489"/>
            <a:ext cx="3854451" cy="4530725"/>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80"/>
              <a:buChar char="⚫"/>
            </a:pPr>
            <a:r>
              <a:rPr lang="en-US" sz="2400"/>
              <a:t>Conflict phase of dispatch latency:</a:t>
            </a:r>
            <a:endParaRPr/>
          </a:p>
          <a:p>
            <a:pPr marL="274320" lvl="0" indent="-129540" algn="l" rtl="0">
              <a:spcBef>
                <a:spcPts val="480"/>
              </a:spcBef>
              <a:spcAft>
                <a:spcPts val="0"/>
              </a:spcAft>
              <a:buSzPts val="2280"/>
              <a:buNone/>
            </a:pPr>
            <a:endParaRPr sz="2400"/>
          </a:p>
          <a:p>
            <a:pPr marL="640080" lvl="1" indent="-246888" algn="l" rtl="0">
              <a:spcBef>
                <a:spcPts val="480"/>
              </a:spcBef>
              <a:spcAft>
                <a:spcPts val="0"/>
              </a:spcAft>
              <a:buSzPts val="2040"/>
              <a:buFont typeface="Arial"/>
              <a:buAutoNum type="arabicPeriod"/>
            </a:pPr>
            <a:r>
              <a:rPr lang="en-US"/>
              <a:t>Preemption of any process running in kernel mode</a:t>
            </a:r>
            <a:endParaRPr/>
          </a:p>
          <a:p>
            <a:pPr marL="640080" lvl="1" indent="-117348" algn="l" rtl="0">
              <a:spcBef>
                <a:spcPts val="480"/>
              </a:spcBef>
              <a:spcAft>
                <a:spcPts val="0"/>
              </a:spcAft>
              <a:buSzPts val="2040"/>
              <a:buFont typeface="Arial"/>
              <a:buNone/>
            </a:pPr>
            <a:endParaRPr/>
          </a:p>
          <a:p>
            <a:pPr marL="640080" lvl="1" indent="-246888" algn="l" rtl="0">
              <a:spcBef>
                <a:spcPts val="480"/>
              </a:spcBef>
              <a:spcAft>
                <a:spcPts val="0"/>
              </a:spcAft>
              <a:buSzPts val="2040"/>
              <a:buFont typeface="Arial"/>
              <a:buAutoNum type="arabicPeriod"/>
            </a:pPr>
            <a:r>
              <a:rPr lang="en-US"/>
              <a:t>Release by low-priority process of resources needed by high-priority processes</a:t>
            </a:r>
            <a:endParaRPr/>
          </a:p>
          <a:p>
            <a:pPr marL="274320" lvl="0" indent="-129540" algn="l" rtl="0">
              <a:spcBef>
                <a:spcPts val="480"/>
              </a:spcBef>
              <a:spcAft>
                <a:spcPts val="0"/>
              </a:spcAft>
              <a:buSzPts val="2280"/>
              <a:buNone/>
            </a:pPr>
            <a:endParaRPr sz="2400"/>
          </a:p>
          <a:p>
            <a:pPr marL="640080" lvl="1" indent="-246888" algn="l" rtl="0">
              <a:spcBef>
                <a:spcPts val="480"/>
              </a:spcBef>
              <a:spcAft>
                <a:spcPts val="0"/>
              </a:spcAft>
              <a:buSzPts val="2040"/>
              <a:buFont typeface="Arial"/>
              <a:buNone/>
            </a:pPr>
            <a:r>
              <a:rPr lang="en-US"/>
              <a:t> </a:t>
            </a:r>
            <a:endParaRPr/>
          </a:p>
        </p:txBody>
      </p:sp>
      <p:pic>
        <p:nvPicPr>
          <p:cNvPr id="1025" name="Google Shape;1025;p103" descr="6_14.pdf"/>
          <p:cNvPicPr preferRelativeResize="0"/>
          <p:nvPr/>
        </p:nvPicPr>
        <p:blipFill rotWithShape="1">
          <a:blip r:embed="rId3">
            <a:alphaModFix/>
          </a:blip>
          <a:srcRect/>
          <a:stretch/>
        </p:blipFill>
        <p:spPr>
          <a:xfrm>
            <a:off x="3854451" y="1384301"/>
            <a:ext cx="4572000" cy="3795713"/>
          </a:xfrm>
          <a:prstGeom prst="rect">
            <a:avLst/>
          </a:prstGeom>
          <a:noFill/>
          <a:ln>
            <a:noFill/>
          </a:ln>
        </p:spPr>
      </p:pic>
      <p:pic>
        <p:nvPicPr>
          <p:cNvPr id="1026" name="Google Shape;1026;p103"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027" name="Google Shape;1027;p10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04"/>
          <p:cNvSpPr txBox="1">
            <a:spLocks noGrp="1"/>
          </p:cNvSpPr>
          <p:nvPr>
            <p:ph type="title"/>
          </p:nvPr>
        </p:nvSpPr>
        <p:spPr>
          <a:xfrm>
            <a:off x="865189" y="277814"/>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Priority-based Scheduling</a:t>
            </a:r>
            <a:endParaRPr/>
          </a:p>
        </p:txBody>
      </p:sp>
      <p:sp>
        <p:nvSpPr>
          <p:cNvPr id="1033" name="Google Shape;1033;p104"/>
          <p:cNvSpPr txBox="1">
            <a:spLocks noGrp="1"/>
          </p:cNvSpPr>
          <p:nvPr>
            <p:ph type="body" idx="1"/>
          </p:nvPr>
        </p:nvSpPr>
        <p:spPr>
          <a:xfrm>
            <a:off x="0" y="1195388"/>
            <a:ext cx="8964488" cy="5113932"/>
          </a:xfrm>
          <a:prstGeom prst="rect">
            <a:avLst/>
          </a:prstGeom>
          <a:noFill/>
          <a:ln>
            <a:noFill/>
          </a:ln>
        </p:spPr>
        <p:txBody>
          <a:bodyPr spcFirstLastPara="1" wrap="square" lIns="91425" tIns="45700" rIns="91425" bIns="45700" anchor="t" anchorCtr="0">
            <a:normAutofit fontScale="85000" lnSpcReduction="20000"/>
          </a:bodyPr>
          <a:lstStyle/>
          <a:p>
            <a:pPr marL="640080" lvl="1" indent="-136779" algn="just" rtl="0">
              <a:spcBef>
                <a:spcPts val="0"/>
              </a:spcBef>
              <a:spcAft>
                <a:spcPts val="0"/>
              </a:spcAft>
              <a:buSzPct val="85000"/>
              <a:buNone/>
            </a:pPr>
            <a:endParaRPr/>
          </a:p>
          <a:p>
            <a:pPr marL="640080" lvl="1" indent="-246888" algn="just" rtl="0">
              <a:spcBef>
                <a:spcPts val="408"/>
              </a:spcBef>
              <a:spcAft>
                <a:spcPts val="0"/>
              </a:spcAft>
              <a:buSzPct val="85000"/>
              <a:buChar char="⚫"/>
            </a:pPr>
            <a:r>
              <a:rPr lang="en-US"/>
              <a:t>The most important feature of a real-time operating system is to </a:t>
            </a:r>
            <a:r>
              <a:rPr lang="en-US" b="1"/>
              <a:t>respond immediately to a real-time process as soon as that process requires the CPU</a:t>
            </a:r>
            <a:r>
              <a:rPr lang="en-US"/>
              <a:t>. </a:t>
            </a:r>
            <a:endParaRPr/>
          </a:p>
          <a:p>
            <a:pPr marL="640080" lvl="1" indent="-136779" algn="just" rtl="0">
              <a:spcBef>
                <a:spcPts val="408"/>
              </a:spcBef>
              <a:spcAft>
                <a:spcPts val="0"/>
              </a:spcAft>
              <a:buSzPct val="85000"/>
              <a:buNone/>
            </a:pPr>
            <a:endParaRPr/>
          </a:p>
          <a:p>
            <a:pPr marL="640080" lvl="1" indent="-246888" algn="just" rtl="0">
              <a:spcBef>
                <a:spcPts val="408"/>
              </a:spcBef>
              <a:spcAft>
                <a:spcPts val="0"/>
              </a:spcAft>
              <a:buSzPct val="85000"/>
              <a:buChar char="⚫"/>
            </a:pPr>
            <a:r>
              <a:rPr lang="en-US"/>
              <a:t>As a result the scheduler for a real-time operating system must support a </a:t>
            </a:r>
            <a:r>
              <a:rPr lang="en-US" b="1"/>
              <a:t>priority-based algorithm with preemption</a:t>
            </a:r>
            <a:r>
              <a:rPr lang="en-US"/>
              <a:t>.</a:t>
            </a:r>
            <a:endParaRPr/>
          </a:p>
          <a:p>
            <a:pPr marL="640080" lvl="1" indent="-136779" algn="just" rtl="0">
              <a:spcBef>
                <a:spcPts val="408"/>
              </a:spcBef>
              <a:spcAft>
                <a:spcPts val="0"/>
              </a:spcAft>
              <a:buSzPct val="85000"/>
              <a:buNone/>
            </a:pPr>
            <a:endParaRPr/>
          </a:p>
          <a:p>
            <a:pPr marL="640080" lvl="1" indent="-246888" algn="just" rtl="0">
              <a:spcBef>
                <a:spcPts val="408"/>
              </a:spcBef>
              <a:spcAft>
                <a:spcPts val="0"/>
              </a:spcAft>
              <a:buSzPct val="85000"/>
              <a:buChar char="⚫"/>
            </a:pPr>
            <a:r>
              <a:rPr lang="en-US"/>
              <a:t> Recall that priority-based scheduling algorithm </a:t>
            </a:r>
            <a:r>
              <a:rPr lang="en-US" b="1"/>
              <a:t>assign each process a priority based on its importance;</a:t>
            </a:r>
            <a:r>
              <a:rPr lang="en-US"/>
              <a:t> more are assigned higher priorities than those deemed less important.</a:t>
            </a:r>
            <a:endParaRPr/>
          </a:p>
          <a:p>
            <a:pPr marL="640080" lvl="1" indent="-136779" algn="just" rtl="0">
              <a:spcBef>
                <a:spcPts val="408"/>
              </a:spcBef>
              <a:spcAft>
                <a:spcPts val="0"/>
              </a:spcAft>
              <a:buSzPct val="85000"/>
              <a:buNone/>
            </a:pPr>
            <a:endParaRPr/>
          </a:p>
          <a:p>
            <a:pPr marL="640080" lvl="1" indent="-246888" algn="just" rtl="0">
              <a:spcBef>
                <a:spcPts val="408"/>
              </a:spcBef>
              <a:spcAft>
                <a:spcPts val="0"/>
              </a:spcAft>
              <a:buSzPct val="85000"/>
              <a:buChar char="⚫"/>
            </a:pPr>
            <a:r>
              <a:rPr lang="en-US"/>
              <a:t> If the scheduler also supports preemption, a process currently running on the CPU will preempted if a higher-priority process becomes available to run.</a:t>
            </a:r>
            <a:endParaRPr/>
          </a:p>
          <a:p>
            <a:pPr marL="274320" lvl="0" indent="-141001" algn="just" rtl="0">
              <a:spcBef>
                <a:spcPts val="442"/>
              </a:spcBef>
              <a:spcAft>
                <a:spcPts val="0"/>
              </a:spcAft>
              <a:buSzPct val="95000"/>
              <a:buNone/>
            </a:pPr>
            <a:endParaRPr/>
          </a:p>
          <a:p>
            <a:pPr marL="640080" lvl="1" indent="-246888" algn="just" rtl="0">
              <a:spcBef>
                <a:spcPts val="408"/>
              </a:spcBef>
              <a:spcAft>
                <a:spcPts val="0"/>
              </a:spcAft>
              <a:buSzPct val="85000"/>
              <a:buFont typeface="Arial"/>
              <a:buNone/>
            </a:pPr>
            <a:r>
              <a:rPr lang="en-US"/>
              <a:t> </a:t>
            </a:r>
            <a:endParaRPr/>
          </a:p>
        </p:txBody>
      </p:sp>
      <p:pic>
        <p:nvPicPr>
          <p:cNvPr id="1034" name="Google Shape;1034;p10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035" name="Google Shape;1035;p10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05"/>
          <p:cNvSpPr txBox="1">
            <a:spLocks noGrp="1"/>
          </p:cNvSpPr>
          <p:nvPr>
            <p:ph type="title"/>
          </p:nvPr>
        </p:nvSpPr>
        <p:spPr>
          <a:xfrm>
            <a:off x="865189" y="277814"/>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Priority-based Scheduling</a:t>
            </a:r>
            <a:endParaRPr/>
          </a:p>
        </p:txBody>
      </p:sp>
      <p:sp>
        <p:nvSpPr>
          <p:cNvPr id="1041" name="Google Shape;1041;p105"/>
          <p:cNvSpPr txBox="1">
            <a:spLocks noGrp="1"/>
          </p:cNvSpPr>
          <p:nvPr>
            <p:ph type="body" idx="1"/>
          </p:nvPr>
        </p:nvSpPr>
        <p:spPr>
          <a:xfrm>
            <a:off x="107504" y="1195389"/>
            <a:ext cx="8736459" cy="5662612"/>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sz="2400"/>
              <a:t>Before we proceed with the details of the individual schedulers, how we must </a:t>
            </a:r>
            <a:r>
              <a:rPr lang="en-US" sz="2400" b="1"/>
              <a:t>define certain characteristics of the processes that are to be scheduled</a:t>
            </a:r>
            <a:r>
              <a:rPr lang="en-US" sz="2400"/>
              <a:t>.</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Periodic processes require the CPU at specified intervals (periods). </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b="1"/>
              <a:t>p is the duration of the period. </a:t>
            </a:r>
            <a:endParaRPr/>
          </a:p>
          <a:p>
            <a:pPr marL="274320" lvl="0" indent="-140398" algn="l" rtl="0">
              <a:spcBef>
                <a:spcPts val="444"/>
              </a:spcBef>
              <a:spcAft>
                <a:spcPts val="0"/>
              </a:spcAft>
              <a:buSzPct val="95000"/>
              <a:buNone/>
            </a:pPr>
            <a:endParaRPr sz="2400" b="1"/>
          </a:p>
          <a:p>
            <a:pPr marL="274320" lvl="0" indent="-274320" algn="l" rtl="0">
              <a:spcBef>
                <a:spcPts val="444"/>
              </a:spcBef>
              <a:spcAft>
                <a:spcPts val="0"/>
              </a:spcAft>
              <a:buSzPct val="95000"/>
              <a:buChar char="⚫"/>
            </a:pPr>
            <a:r>
              <a:rPr lang="en-US" sz="2400" b="1"/>
              <a:t>d is the deadline </a:t>
            </a:r>
            <a:r>
              <a:rPr lang="en-US" sz="2400"/>
              <a:t>by when the process must be serviced.</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 </a:t>
            </a:r>
            <a:r>
              <a:rPr lang="en-US" sz="2400" b="1"/>
              <a:t>t is the processing time.</a:t>
            </a:r>
            <a:endParaRPr/>
          </a:p>
          <a:p>
            <a:pPr marL="274320" lvl="0" indent="-140398" algn="l" rtl="0">
              <a:spcBef>
                <a:spcPts val="444"/>
              </a:spcBef>
              <a:spcAft>
                <a:spcPts val="0"/>
              </a:spcAft>
              <a:buSzPct val="95000"/>
              <a:buNone/>
            </a:pPr>
            <a:endParaRPr sz="2400" b="1"/>
          </a:p>
          <a:p>
            <a:pPr marL="274320" lvl="0" indent="-274320" algn="l" rtl="0">
              <a:spcBef>
                <a:spcPts val="444"/>
              </a:spcBef>
              <a:spcAft>
                <a:spcPts val="0"/>
              </a:spcAft>
              <a:buSzPct val="95000"/>
              <a:buChar char="⚫"/>
            </a:pPr>
            <a:r>
              <a:rPr lang="en-US" sz="2400"/>
              <a:t>The </a:t>
            </a:r>
            <a:r>
              <a:rPr lang="en-US" sz="2400" b="1"/>
              <a:t>relationship of the processing time, the deadline, and the period can be expressed as  0 ≤ </a:t>
            </a:r>
            <a:r>
              <a:rPr lang="en-US" sz="2400" b="1" i="1"/>
              <a:t>t</a:t>
            </a:r>
            <a:r>
              <a:rPr lang="en-US" sz="2400" b="1"/>
              <a:t> ≤ </a:t>
            </a:r>
            <a:r>
              <a:rPr lang="en-US" sz="2400" b="1" i="1"/>
              <a:t>d</a:t>
            </a:r>
            <a:r>
              <a:rPr lang="en-US" sz="2400" b="1"/>
              <a:t> ≤ </a:t>
            </a:r>
            <a:r>
              <a:rPr lang="en-US" sz="2400" b="1" i="1"/>
              <a:t>p.</a:t>
            </a:r>
            <a:endParaRPr/>
          </a:p>
          <a:p>
            <a:pPr marL="274320" lvl="0" indent="-140398" algn="l" rtl="0">
              <a:spcBef>
                <a:spcPts val="444"/>
              </a:spcBef>
              <a:spcAft>
                <a:spcPts val="0"/>
              </a:spcAft>
              <a:buSzPct val="95000"/>
              <a:buNone/>
            </a:pPr>
            <a:endParaRPr sz="2400"/>
          </a:p>
          <a:p>
            <a:pPr marL="640080" lvl="1" indent="-246888" algn="l" rtl="0">
              <a:spcBef>
                <a:spcPts val="444"/>
              </a:spcBef>
              <a:spcAft>
                <a:spcPts val="0"/>
              </a:spcAft>
              <a:buSzPct val="85000"/>
              <a:buFont typeface="Arial"/>
              <a:buNone/>
            </a:pPr>
            <a:r>
              <a:rPr lang="en-US"/>
              <a:t> </a:t>
            </a:r>
            <a:endParaRPr/>
          </a:p>
        </p:txBody>
      </p:sp>
      <p:pic>
        <p:nvPicPr>
          <p:cNvPr id="1042" name="Google Shape;1042;p105"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043" name="Google Shape;1043;p10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106"/>
          <p:cNvSpPr txBox="1">
            <a:spLocks noGrp="1"/>
          </p:cNvSpPr>
          <p:nvPr>
            <p:ph type="title"/>
          </p:nvPr>
        </p:nvSpPr>
        <p:spPr>
          <a:xfrm>
            <a:off x="865189" y="277814"/>
            <a:ext cx="782161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Priority-based Scheduling</a:t>
            </a:r>
            <a:endParaRPr/>
          </a:p>
        </p:txBody>
      </p:sp>
      <p:pic>
        <p:nvPicPr>
          <p:cNvPr id="1049" name="Google Shape;1049;p10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pic>
        <p:nvPicPr>
          <p:cNvPr id="1050" name="Google Shape;1050;p106" descr="periodic task"/>
          <p:cNvPicPr preferRelativeResize="0">
            <a:picLocks noGrp="1"/>
          </p:cNvPicPr>
          <p:nvPr>
            <p:ph type="body" idx="1"/>
          </p:nvPr>
        </p:nvPicPr>
        <p:blipFill rotWithShape="1">
          <a:blip r:embed="rId4">
            <a:alphaModFix/>
          </a:blip>
          <a:srcRect/>
          <a:stretch/>
        </p:blipFill>
        <p:spPr>
          <a:xfrm>
            <a:off x="395536" y="1196752"/>
            <a:ext cx="8568952" cy="4536504"/>
          </a:xfrm>
          <a:prstGeom prst="rect">
            <a:avLst/>
          </a:prstGeom>
          <a:noFill/>
          <a:ln>
            <a:noFill/>
          </a:ln>
        </p:spPr>
      </p:pic>
      <p:sp>
        <p:nvSpPr>
          <p:cNvPr id="1051" name="Google Shape;1051;p10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07"/>
          <p:cNvSpPr txBox="1">
            <a:spLocks noGrp="1"/>
          </p:cNvSpPr>
          <p:nvPr>
            <p:ph type="title"/>
          </p:nvPr>
        </p:nvSpPr>
        <p:spPr>
          <a:xfrm>
            <a:off x="876301" y="277814"/>
            <a:ext cx="7810500" cy="57626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Calibri"/>
              <a:buNone/>
            </a:pPr>
            <a:r>
              <a:rPr lang="en-US" sz="4000"/>
              <a:t>Rate Monotonic Scheduling</a:t>
            </a:r>
            <a:endParaRPr/>
          </a:p>
        </p:txBody>
      </p:sp>
      <p:sp>
        <p:nvSpPr>
          <p:cNvPr id="1058" name="Google Shape;1058;p107"/>
          <p:cNvSpPr txBox="1">
            <a:spLocks noGrp="1"/>
          </p:cNvSpPr>
          <p:nvPr>
            <p:ph type="body" idx="1"/>
          </p:nvPr>
        </p:nvSpPr>
        <p:spPr>
          <a:xfrm>
            <a:off x="107504" y="871240"/>
            <a:ext cx="9036496" cy="598676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ct val="95000"/>
              <a:buChar char="⚫"/>
            </a:pPr>
            <a:r>
              <a:rPr lang="en-US" sz="2000"/>
              <a:t>The rate-monotonic scheduling algorithm schedules periodic tasks using static priority policy with preemption.</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 If a lower-priority process is running and a higher-priority process becomes available to run, it will preempt the lower priority process. </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Upon entering the system, </a:t>
            </a:r>
            <a:r>
              <a:rPr lang="en-US" sz="2000" b="1"/>
              <a:t>each periodic tasks and Priority inversely based on its period. </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b="1"/>
              <a:t>Shorter periods = higher priority;</a:t>
            </a:r>
            <a:endParaRPr/>
          </a:p>
          <a:p>
            <a:pPr marL="274320" lvl="0" indent="-240839" algn="l" rtl="0">
              <a:spcBef>
                <a:spcPts val="111"/>
              </a:spcBef>
              <a:spcAft>
                <a:spcPts val="0"/>
              </a:spcAft>
              <a:buSzPct val="95000"/>
              <a:buNone/>
            </a:pPr>
            <a:endParaRPr sz="600" b="1"/>
          </a:p>
          <a:p>
            <a:pPr marL="274320" lvl="0" indent="-274320" algn="l" rtl="0">
              <a:spcBef>
                <a:spcPts val="370"/>
              </a:spcBef>
              <a:spcAft>
                <a:spcPts val="0"/>
              </a:spcAft>
              <a:buSzPct val="95000"/>
              <a:buChar char="⚫"/>
            </a:pPr>
            <a:r>
              <a:rPr lang="en-US" sz="2000" b="1"/>
              <a:t>Longer periods = lower priority</a:t>
            </a:r>
            <a:endParaRPr/>
          </a:p>
          <a:p>
            <a:pPr marL="274320" lvl="0" indent="-162718" algn="l" rtl="0">
              <a:spcBef>
                <a:spcPts val="370"/>
              </a:spcBef>
              <a:spcAft>
                <a:spcPts val="0"/>
              </a:spcAft>
              <a:buSzPct val="95000"/>
              <a:buNone/>
            </a:pPr>
            <a:endParaRPr sz="2000" b="1"/>
          </a:p>
          <a:p>
            <a:pPr marL="274320" lvl="0" indent="-274320" algn="l" rtl="0">
              <a:spcBef>
                <a:spcPts val="370"/>
              </a:spcBef>
              <a:spcAft>
                <a:spcPts val="0"/>
              </a:spcAft>
              <a:buSzPct val="95000"/>
              <a:buChar char="⚫"/>
            </a:pPr>
            <a:r>
              <a:rPr lang="en-US" sz="2000" b="1"/>
              <a:t> The rationale behind this policy is to assign a higher priority to tasks that require the CPU more often.</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 Furthermore, rate-monotonic scheduling assumes that the processing time of A periodic process is the same for each CPU burst. That is, every time a process acquires the CPU, the duration of its CPU burst is the same</a:t>
            </a:r>
            <a:endParaRPr/>
          </a:p>
        </p:txBody>
      </p:sp>
      <p:pic>
        <p:nvPicPr>
          <p:cNvPr id="1059" name="Google Shape;1059;p107"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060" name="Google Shape;1060;p10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08"/>
          <p:cNvSpPr txBox="1">
            <a:spLocks noGrp="1"/>
          </p:cNvSpPr>
          <p:nvPr>
            <p:ph type="title"/>
          </p:nvPr>
        </p:nvSpPr>
        <p:spPr>
          <a:xfrm>
            <a:off x="576995" y="190887"/>
            <a:ext cx="7810500" cy="51623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Calibri"/>
              <a:buNone/>
            </a:pPr>
            <a:r>
              <a:rPr lang="en-US" sz="4000"/>
              <a:t>Rate Monotonic Scheduling</a:t>
            </a:r>
            <a:endParaRPr/>
          </a:p>
        </p:txBody>
      </p:sp>
      <p:sp>
        <p:nvSpPr>
          <p:cNvPr id="1067" name="Google Shape;1067;p108"/>
          <p:cNvSpPr txBox="1">
            <a:spLocks noGrp="1"/>
          </p:cNvSpPr>
          <p:nvPr>
            <p:ph type="body" idx="1"/>
          </p:nvPr>
        </p:nvSpPr>
        <p:spPr>
          <a:xfrm>
            <a:off x="27889" y="863811"/>
            <a:ext cx="8964488" cy="6319702"/>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sz="2400" b="1"/>
              <a:t>Let's consider an example. We</a:t>
            </a:r>
            <a:r>
              <a:rPr lang="en-US" sz="2000"/>
              <a:t> have </a:t>
            </a:r>
            <a:r>
              <a:rPr lang="en-US" sz="2000" b="1"/>
              <a:t>two processes, P1 and P2</a:t>
            </a:r>
            <a:r>
              <a:rPr lang="en-US" sz="2000"/>
              <a:t>.</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 The </a:t>
            </a:r>
            <a:r>
              <a:rPr lang="en-US" sz="2000" b="1"/>
              <a:t>periods for P1 and P2 are p1=50, p2=100</a:t>
            </a:r>
            <a:r>
              <a:rPr lang="en-US" sz="2000"/>
              <a:t>. </a:t>
            </a:r>
            <a:r>
              <a:rPr lang="en-US" sz="2000" b="1"/>
              <a:t>The processing times are t1=20, t2=35.</a:t>
            </a:r>
            <a:endParaRPr/>
          </a:p>
          <a:p>
            <a:pPr marL="274320" lvl="0" indent="-162718" algn="l" rtl="0">
              <a:spcBef>
                <a:spcPts val="370"/>
              </a:spcBef>
              <a:spcAft>
                <a:spcPts val="0"/>
              </a:spcAft>
              <a:buSzPct val="95000"/>
              <a:buNone/>
            </a:pPr>
            <a:endParaRPr sz="2000" b="1"/>
          </a:p>
          <a:p>
            <a:pPr marL="274320" lvl="0" indent="-274320" algn="l" rtl="0">
              <a:spcBef>
                <a:spcPts val="370"/>
              </a:spcBef>
              <a:spcAft>
                <a:spcPts val="0"/>
              </a:spcAft>
              <a:buSzPct val="95000"/>
              <a:buChar char="⚫"/>
            </a:pPr>
            <a:r>
              <a:rPr lang="en-US" sz="2000"/>
              <a:t> </a:t>
            </a:r>
            <a:r>
              <a:rPr lang="en-US" sz="2000" b="1"/>
              <a:t>The deadline for each it complete its CPU burst by the start of its next period</a:t>
            </a:r>
            <a:r>
              <a:rPr lang="en-US" sz="2000"/>
              <a:t>. </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We must ask ourselves whether it is possible to schedule these tasks so that each meets its deadlines. </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If we measure the </a:t>
            </a:r>
            <a:r>
              <a:rPr lang="en-US" sz="2000" b="1"/>
              <a:t>CPU utilization of a process Pi as the ratio of its burst to its period ti/pi. </a:t>
            </a:r>
            <a:endParaRPr/>
          </a:p>
          <a:p>
            <a:pPr marL="274320" lvl="0" indent="-162718" algn="l" rtl="0">
              <a:spcBef>
                <a:spcPts val="370"/>
              </a:spcBef>
              <a:spcAft>
                <a:spcPts val="0"/>
              </a:spcAft>
              <a:buSzPct val="95000"/>
              <a:buNone/>
            </a:pPr>
            <a:endParaRPr sz="2000" b="1"/>
          </a:p>
          <a:p>
            <a:pPr marL="274320" lvl="0" indent="-274320" algn="l" rtl="0">
              <a:spcBef>
                <a:spcPts val="370"/>
              </a:spcBef>
              <a:spcAft>
                <a:spcPts val="0"/>
              </a:spcAft>
              <a:buSzPct val="95000"/>
              <a:buChar char="⚫"/>
            </a:pPr>
            <a:r>
              <a:rPr lang="en-US" sz="2000"/>
              <a:t>The </a:t>
            </a:r>
            <a:r>
              <a:rPr lang="en-US" sz="2000" b="1"/>
              <a:t>CPU utilization of P1 is 20/50=0.40 and that P2 is 35/100 = 0.35</a:t>
            </a:r>
            <a:r>
              <a:rPr lang="en-US" sz="2000"/>
              <a:t>, for a </a:t>
            </a:r>
            <a:r>
              <a:rPr lang="en-US" sz="2000" b="1"/>
              <a:t>total CPU utilization of 75percent</a:t>
            </a:r>
            <a:r>
              <a:rPr lang="en-US" sz="2000"/>
              <a:t>.</a:t>
            </a:r>
            <a:endParaRPr/>
          </a:p>
          <a:p>
            <a:pPr marL="274320" lvl="0" indent="-162718" algn="l" rtl="0">
              <a:spcBef>
                <a:spcPts val="370"/>
              </a:spcBef>
              <a:spcAft>
                <a:spcPts val="0"/>
              </a:spcAft>
              <a:buSzPct val="95000"/>
              <a:buNone/>
            </a:pPr>
            <a:endParaRPr sz="2000"/>
          </a:p>
          <a:p>
            <a:pPr marL="274320" lvl="0" indent="-274320" algn="l" rtl="0">
              <a:spcBef>
                <a:spcPts val="370"/>
              </a:spcBef>
              <a:spcAft>
                <a:spcPts val="0"/>
              </a:spcAft>
              <a:buSzPct val="95000"/>
              <a:buChar char="⚫"/>
            </a:pPr>
            <a:r>
              <a:rPr lang="en-US" sz="2000"/>
              <a:t> Therefore, it seems we can schedule these tasks in such a way that both </a:t>
            </a:r>
            <a:r>
              <a:rPr lang="en-US" sz="2000" b="1"/>
              <a:t>meet their deadlines and</a:t>
            </a:r>
            <a:r>
              <a:rPr lang="en-US" sz="2000"/>
              <a:t> </a:t>
            </a:r>
            <a:r>
              <a:rPr lang="en-US" sz="2000" b="1"/>
              <a:t>still leave the CPU with available cycles.</a:t>
            </a:r>
            <a:br>
              <a:rPr lang="en-US" sz="2000" b="1"/>
            </a:br>
            <a:endParaRPr sz="2000" b="1"/>
          </a:p>
        </p:txBody>
      </p:sp>
      <p:pic>
        <p:nvPicPr>
          <p:cNvPr id="1068" name="Google Shape;1068;p10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069" name="Google Shape;1069;p10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09"/>
          <p:cNvSpPr txBox="1">
            <a:spLocks noGrp="1"/>
          </p:cNvSpPr>
          <p:nvPr>
            <p:ph type="title"/>
          </p:nvPr>
        </p:nvSpPr>
        <p:spPr>
          <a:xfrm>
            <a:off x="666751" y="341514"/>
            <a:ext cx="7810500" cy="51623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Calibri"/>
              <a:buNone/>
            </a:pPr>
            <a:r>
              <a:rPr lang="en-US" sz="4000"/>
              <a:t>Rate Monotonic Scheduling</a:t>
            </a:r>
            <a:endParaRPr/>
          </a:p>
        </p:txBody>
      </p:sp>
      <p:sp>
        <p:nvSpPr>
          <p:cNvPr id="1076" name="Google Shape;1076;p109"/>
          <p:cNvSpPr txBox="1">
            <a:spLocks noGrp="1"/>
          </p:cNvSpPr>
          <p:nvPr>
            <p:ph type="body" idx="1"/>
          </p:nvPr>
        </p:nvSpPr>
        <p:spPr>
          <a:xfrm>
            <a:off x="0" y="871240"/>
            <a:ext cx="8964488" cy="59867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80"/>
              <a:buNone/>
            </a:pPr>
            <a:r>
              <a:rPr lang="en-US" sz="2400" b="1"/>
              <a:t>   </a:t>
            </a:r>
            <a:endParaRPr/>
          </a:p>
          <a:p>
            <a:pPr marL="0" lvl="0" indent="0" algn="l" rtl="0">
              <a:spcBef>
                <a:spcPts val="480"/>
              </a:spcBef>
              <a:spcAft>
                <a:spcPts val="0"/>
              </a:spcAft>
              <a:buSzPts val="2280"/>
              <a:buNone/>
            </a:pPr>
            <a:r>
              <a:rPr lang="en-US" sz="2400" b="1"/>
              <a:t> Example(Why not Priority scheduling)</a:t>
            </a:r>
            <a:endParaRPr/>
          </a:p>
          <a:p>
            <a:pPr marL="274320" lvl="0" indent="-274320" algn="l" rtl="0">
              <a:spcBef>
                <a:spcPts val="360"/>
              </a:spcBef>
              <a:spcAft>
                <a:spcPts val="0"/>
              </a:spcAft>
              <a:buSzPts val="1710"/>
              <a:buChar char="⚫"/>
            </a:pPr>
            <a:r>
              <a:rPr lang="en-US" sz="1800"/>
              <a:t>Suppose we </a:t>
            </a:r>
            <a:r>
              <a:rPr lang="en-US" sz="1800" b="1"/>
              <a:t>assign P2 a higher priority than P1</a:t>
            </a:r>
            <a:r>
              <a:rPr lang="en-US" sz="1800"/>
              <a:t>.</a:t>
            </a:r>
            <a:endParaRPr/>
          </a:p>
          <a:p>
            <a:pPr marL="274320" lvl="0" indent="-274320" algn="l" rtl="0">
              <a:spcBef>
                <a:spcPts val="360"/>
              </a:spcBef>
              <a:spcAft>
                <a:spcPts val="0"/>
              </a:spcAft>
              <a:buSzPts val="1710"/>
              <a:buChar char="⚫"/>
            </a:pPr>
            <a:r>
              <a:rPr lang="en-US" sz="1800"/>
              <a:t> The execution of P1 and P2 in this situation is shown in the below Figure.</a:t>
            </a:r>
            <a:endParaRPr/>
          </a:p>
          <a:p>
            <a:pPr marL="274320" lvl="0" indent="-274320" algn="l" rtl="0">
              <a:spcBef>
                <a:spcPts val="360"/>
              </a:spcBef>
              <a:spcAft>
                <a:spcPts val="0"/>
              </a:spcAft>
              <a:buSzPts val="1710"/>
              <a:buChar char="⚫"/>
            </a:pPr>
            <a:r>
              <a:rPr lang="en-US" sz="1800"/>
              <a:t> As we can see, P2 starts execution first and completes at time 35. </a:t>
            </a:r>
            <a:endParaRPr/>
          </a:p>
          <a:p>
            <a:pPr marL="274320" lvl="0" indent="-274320" algn="l" rtl="0">
              <a:spcBef>
                <a:spcPts val="360"/>
              </a:spcBef>
              <a:spcAft>
                <a:spcPts val="0"/>
              </a:spcAft>
              <a:buSzPts val="1710"/>
              <a:buChar char="⚫"/>
            </a:pPr>
            <a:r>
              <a:rPr lang="en-US" sz="1800"/>
              <a:t>At this point, P1 starts; it completes its CPU burst at time 55. </a:t>
            </a:r>
            <a:endParaRPr/>
          </a:p>
          <a:p>
            <a:pPr marL="274320" lvl="0" indent="-274320" algn="l" rtl="0">
              <a:spcBef>
                <a:spcPts val="360"/>
              </a:spcBef>
              <a:spcAft>
                <a:spcPts val="0"/>
              </a:spcAft>
              <a:buSzPts val="1710"/>
              <a:buChar char="⚫"/>
            </a:pPr>
            <a:r>
              <a:rPr lang="en-US" sz="1800"/>
              <a:t>However, the first deadline for P1 was at time 50, so the scheduler has caused </a:t>
            </a:r>
            <a:r>
              <a:rPr lang="en-US" sz="1800" b="1"/>
              <a:t>P1 to miss its deadline.</a:t>
            </a:r>
            <a:endParaRPr/>
          </a:p>
          <a:p>
            <a:pPr marL="274320" lvl="0" indent="-165735" algn="l" rtl="0">
              <a:spcBef>
                <a:spcPts val="360"/>
              </a:spcBef>
              <a:spcAft>
                <a:spcPts val="0"/>
              </a:spcAft>
              <a:buSzPts val="1710"/>
              <a:buNone/>
            </a:pPr>
            <a:endParaRPr sz="1800"/>
          </a:p>
        </p:txBody>
      </p:sp>
      <p:pic>
        <p:nvPicPr>
          <p:cNvPr id="1077" name="Google Shape;1077;p109"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pic>
        <p:nvPicPr>
          <p:cNvPr id="1078" name="Google Shape;1078;p109"/>
          <p:cNvPicPr preferRelativeResize="0"/>
          <p:nvPr/>
        </p:nvPicPr>
        <p:blipFill rotWithShape="1">
          <a:blip r:embed="rId4">
            <a:alphaModFix/>
          </a:blip>
          <a:srcRect/>
          <a:stretch/>
        </p:blipFill>
        <p:spPr>
          <a:xfrm>
            <a:off x="0" y="4005064"/>
            <a:ext cx="9144000" cy="2611186"/>
          </a:xfrm>
          <a:prstGeom prst="rect">
            <a:avLst/>
          </a:prstGeom>
          <a:noFill/>
          <a:ln>
            <a:noFill/>
          </a:ln>
        </p:spPr>
      </p:pic>
      <p:sp>
        <p:nvSpPr>
          <p:cNvPr id="1079" name="Google Shape;1079;p10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74"/>
          <p:cNvPicPr preferRelativeResize="0"/>
          <p:nvPr/>
        </p:nvPicPr>
        <p:blipFill rotWithShape="1">
          <a:blip r:embed="rId3">
            <a:alphaModFix/>
          </a:blip>
          <a:srcRect/>
          <a:stretch/>
        </p:blipFill>
        <p:spPr>
          <a:xfrm>
            <a:off x="5940152" y="764705"/>
            <a:ext cx="3096344" cy="5516215"/>
          </a:xfrm>
          <a:prstGeom prst="rect">
            <a:avLst/>
          </a:prstGeom>
          <a:noFill/>
          <a:ln>
            <a:noFill/>
          </a:ln>
        </p:spPr>
      </p:pic>
      <p:sp>
        <p:nvSpPr>
          <p:cNvPr id="598" name="Google Shape;598;p74"/>
          <p:cNvSpPr txBox="1">
            <a:spLocks noGrp="1"/>
          </p:cNvSpPr>
          <p:nvPr>
            <p:ph type="title"/>
          </p:nvPr>
        </p:nvSpPr>
        <p:spPr>
          <a:xfrm>
            <a:off x="683568" y="476672"/>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Basic Concepts</a:t>
            </a:r>
            <a:endParaRPr/>
          </a:p>
        </p:txBody>
      </p:sp>
      <p:sp>
        <p:nvSpPr>
          <p:cNvPr id="599" name="Google Shape;599;p74"/>
          <p:cNvSpPr txBox="1">
            <a:spLocks noGrp="1"/>
          </p:cNvSpPr>
          <p:nvPr>
            <p:ph type="body" idx="1"/>
          </p:nvPr>
        </p:nvSpPr>
        <p:spPr>
          <a:xfrm>
            <a:off x="179512" y="1340769"/>
            <a:ext cx="5616624" cy="5040560"/>
          </a:xfrm>
          <a:prstGeom prst="rect">
            <a:avLst/>
          </a:prstGeom>
          <a:noFill/>
          <a:ln>
            <a:noFill/>
          </a:ln>
        </p:spPr>
        <p:txBody>
          <a:bodyPr spcFirstLastPara="1" wrap="square" lIns="91425" tIns="45700" rIns="91425" bIns="45700" anchor="t" anchorCtr="0">
            <a:normAutofit/>
          </a:bodyPr>
          <a:lstStyle/>
          <a:p>
            <a:pPr marL="274320" lvl="0" indent="-274320" algn="l" rtl="0">
              <a:lnSpc>
                <a:spcPct val="93000"/>
              </a:lnSpc>
              <a:spcBef>
                <a:spcPts val="0"/>
              </a:spcBef>
              <a:spcAft>
                <a:spcPts val="0"/>
              </a:spcAft>
              <a:buSzPts val="2470"/>
              <a:buChar char="⚫"/>
            </a:pPr>
            <a:r>
              <a:rPr lang="en-US"/>
              <a:t>Maximum CPU utilization is obtained with multiprogramming</a:t>
            </a:r>
            <a:endParaRPr/>
          </a:p>
          <a:p>
            <a:pPr marL="274320" lvl="0" indent="-153670" algn="l" rtl="0">
              <a:lnSpc>
                <a:spcPct val="90000"/>
              </a:lnSpc>
              <a:spcBef>
                <a:spcPts val="700"/>
              </a:spcBef>
              <a:spcAft>
                <a:spcPts val="0"/>
              </a:spcAft>
              <a:buSzPts val="1900"/>
              <a:buNone/>
            </a:pPr>
            <a:endParaRPr sz="2000"/>
          </a:p>
          <a:p>
            <a:pPr marL="274320" lvl="0" indent="-274320" algn="l" rtl="0">
              <a:spcBef>
                <a:spcPts val="700"/>
              </a:spcBef>
              <a:spcAft>
                <a:spcPts val="0"/>
              </a:spcAft>
              <a:buSzPts val="1900"/>
              <a:buChar char="⚫"/>
            </a:pPr>
            <a:r>
              <a:rPr lang="en-US" sz="2000"/>
              <a:t>Process execution consists of a </a:t>
            </a:r>
            <a:r>
              <a:rPr lang="en-US" sz="2000" i="1"/>
              <a:t>cycle</a:t>
            </a:r>
            <a:r>
              <a:rPr lang="en-US" sz="2000"/>
              <a:t> of a </a:t>
            </a:r>
            <a:r>
              <a:rPr lang="en-US" sz="2000" b="1">
                <a:solidFill>
                  <a:srgbClr val="FF0000"/>
                </a:solidFill>
              </a:rPr>
              <a:t>CPU time burst</a:t>
            </a:r>
            <a:r>
              <a:rPr lang="en-US" sz="2000">
                <a:solidFill>
                  <a:srgbClr val="FF0000"/>
                </a:solidFill>
              </a:rPr>
              <a:t> </a:t>
            </a:r>
            <a:r>
              <a:rPr lang="en-US" sz="2000"/>
              <a:t>and an </a:t>
            </a:r>
            <a:r>
              <a:rPr lang="en-US" sz="2000" b="1">
                <a:solidFill>
                  <a:srgbClr val="FF0000"/>
                </a:solidFill>
              </a:rPr>
              <a:t>I/O time burst</a:t>
            </a:r>
            <a:r>
              <a:rPr lang="en-US" sz="2000">
                <a:solidFill>
                  <a:srgbClr val="FF0000"/>
                </a:solidFill>
              </a:rPr>
              <a:t> </a:t>
            </a:r>
            <a:endParaRPr/>
          </a:p>
          <a:p>
            <a:pPr marL="640080" lvl="1" indent="-246888" algn="l" rtl="0">
              <a:spcBef>
                <a:spcPts val="700"/>
              </a:spcBef>
              <a:spcAft>
                <a:spcPts val="0"/>
              </a:spcAft>
              <a:buSzPts val="2040"/>
              <a:buChar char="⚫"/>
            </a:pPr>
            <a:r>
              <a:rPr lang="en-US"/>
              <a:t>Processes alternate between these two states (i.e., CPU burst and I/O burst)</a:t>
            </a:r>
            <a:endParaRPr/>
          </a:p>
          <a:p>
            <a:pPr marL="640080" lvl="1" indent="-246888" algn="l" rtl="0">
              <a:spcBef>
                <a:spcPts val="700"/>
              </a:spcBef>
              <a:spcAft>
                <a:spcPts val="0"/>
              </a:spcAft>
              <a:buSzPts val="2040"/>
              <a:buChar char="⚫"/>
            </a:pPr>
            <a:r>
              <a:rPr lang="en-US"/>
              <a:t>Eventually, the final CPU burst ends with terminate execution</a:t>
            </a:r>
            <a:endParaRPr/>
          </a:p>
        </p:txBody>
      </p:sp>
      <p:pic>
        <p:nvPicPr>
          <p:cNvPr id="600" name="Google Shape;600;p74" descr="pngfind.com-kingpin-png-4152286 (1).png"/>
          <p:cNvPicPr preferRelativeResize="0"/>
          <p:nvPr/>
        </p:nvPicPr>
        <p:blipFill rotWithShape="1">
          <a:blip r:embed="rId4">
            <a:alphaModFix/>
          </a:blip>
          <a:srcRect/>
          <a:stretch/>
        </p:blipFill>
        <p:spPr>
          <a:xfrm>
            <a:off x="7273032" y="207259"/>
            <a:ext cx="1625600" cy="533400"/>
          </a:xfrm>
          <a:prstGeom prst="rect">
            <a:avLst/>
          </a:prstGeom>
          <a:noFill/>
          <a:ln>
            <a:noFill/>
          </a:ln>
        </p:spPr>
      </p:pic>
      <p:sp>
        <p:nvSpPr>
          <p:cNvPr id="601" name="Google Shape;601;p7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10"/>
          <p:cNvSpPr txBox="1">
            <a:spLocks noGrp="1"/>
          </p:cNvSpPr>
          <p:nvPr>
            <p:ph type="title"/>
          </p:nvPr>
        </p:nvSpPr>
        <p:spPr>
          <a:xfrm>
            <a:off x="666751" y="341514"/>
            <a:ext cx="7810500" cy="51623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Calibri"/>
              <a:buNone/>
            </a:pPr>
            <a:r>
              <a:rPr lang="en-US" sz="4000"/>
              <a:t>Rate Monotonic Scheduling</a:t>
            </a:r>
            <a:endParaRPr/>
          </a:p>
        </p:txBody>
      </p:sp>
      <p:sp>
        <p:nvSpPr>
          <p:cNvPr id="1086" name="Google Shape;1086;p110"/>
          <p:cNvSpPr txBox="1">
            <a:spLocks noGrp="1"/>
          </p:cNvSpPr>
          <p:nvPr>
            <p:ph type="body" idx="1"/>
          </p:nvPr>
        </p:nvSpPr>
        <p:spPr>
          <a:xfrm>
            <a:off x="0" y="871240"/>
            <a:ext cx="8964488" cy="59867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0"/>
              <a:buNone/>
            </a:pPr>
            <a:r>
              <a:rPr lang="en-US" sz="2000"/>
              <a:t>    </a:t>
            </a:r>
            <a:r>
              <a:rPr lang="en-US" sz="2000" b="1"/>
              <a:t>Now suppose we use rate-monotonic scheduling</a:t>
            </a:r>
            <a:r>
              <a:rPr lang="en-US" sz="2000"/>
              <a:t>, in which we assign </a:t>
            </a:r>
            <a:r>
              <a:rPr lang="en-US" sz="2000" b="1"/>
              <a:t>P1 a higher priority than P2 because the period of P1 is shorter than that of P2.</a:t>
            </a:r>
            <a:endParaRPr/>
          </a:p>
          <a:p>
            <a:pPr marL="274320" lvl="0" indent="-274320" algn="l" rtl="0">
              <a:spcBef>
                <a:spcPts val="400"/>
              </a:spcBef>
              <a:spcAft>
                <a:spcPts val="0"/>
              </a:spcAft>
              <a:buSzPts val="1900"/>
              <a:buFont typeface="Arial"/>
              <a:buChar char="•"/>
            </a:pPr>
            <a:r>
              <a:rPr lang="en-US" sz="2000"/>
              <a:t> The execution of these processes in this situation is shown in the below Figure.</a:t>
            </a:r>
            <a:endParaRPr/>
          </a:p>
          <a:p>
            <a:pPr marL="274320" lvl="0" indent="-274320" algn="l" rtl="0">
              <a:spcBef>
                <a:spcPts val="400"/>
              </a:spcBef>
              <a:spcAft>
                <a:spcPts val="0"/>
              </a:spcAft>
              <a:buSzPts val="1900"/>
              <a:buFont typeface="Arial"/>
              <a:buChar char="•"/>
            </a:pPr>
            <a:r>
              <a:rPr lang="en-US" sz="2000"/>
              <a:t> P1 starts first and completes its CPU burst at time 20, thereby meeting its first deadline.</a:t>
            </a:r>
            <a:endParaRPr/>
          </a:p>
          <a:p>
            <a:pPr marL="274320" lvl="0" indent="-274320" algn="l" rtl="0">
              <a:spcBef>
                <a:spcPts val="400"/>
              </a:spcBef>
              <a:spcAft>
                <a:spcPts val="0"/>
              </a:spcAft>
              <a:buSzPts val="1900"/>
              <a:buFont typeface="Arial"/>
              <a:buChar char="•"/>
            </a:pPr>
            <a:r>
              <a:rPr lang="en-US" sz="2000"/>
              <a:t> P2 starts running at this point and runs until time 50. </a:t>
            </a:r>
            <a:endParaRPr/>
          </a:p>
          <a:p>
            <a:pPr marL="274320" lvl="0" indent="-274320" algn="l" rtl="0">
              <a:spcBef>
                <a:spcPts val="400"/>
              </a:spcBef>
              <a:spcAft>
                <a:spcPts val="0"/>
              </a:spcAft>
              <a:buSzPts val="1900"/>
              <a:buFont typeface="Arial"/>
              <a:buChar char="•"/>
            </a:pPr>
            <a:r>
              <a:rPr lang="en-US" sz="2000"/>
              <a:t>At this time, it is preempted by P1, although </a:t>
            </a:r>
            <a:r>
              <a:rPr lang="en-US" sz="2000" b="1"/>
              <a:t>it still has 5 milliseconds remaining in its CPU burst. </a:t>
            </a:r>
            <a:endParaRPr/>
          </a:p>
          <a:p>
            <a:pPr marL="274320" lvl="0" indent="-274320" algn="l" rtl="0">
              <a:spcBef>
                <a:spcPts val="400"/>
              </a:spcBef>
              <a:spcAft>
                <a:spcPts val="0"/>
              </a:spcAft>
              <a:buSzPts val="1900"/>
              <a:buFont typeface="Arial"/>
              <a:buChar char="•"/>
            </a:pPr>
            <a:r>
              <a:rPr lang="en-US" sz="2000"/>
              <a:t>P1 completes its CPU burst at time 70, at which point the scheduler resumes P2.</a:t>
            </a:r>
            <a:endParaRPr/>
          </a:p>
        </p:txBody>
      </p:sp>
      <p:pic>
        <p:nvPicPr>
          <p:cNvPr id="1087" name="Google Shape;1087;p110"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pic>
        <p:nvPicPr>
          <p:cNvPr id="1088" name="Google Shape;1088;p110"/>
          <p:cNvPicPr preferRelativeResize="0"/>
          <p:nvPr/>
        </p:nvPicPr>
        <p:blipFill rotWithShape="1">
          <a:blip r:embed="rId4">
            <a:alphaModFix/>
          </a:blip>
          <a:srcRect/>
          <a:stretch/>
        </p:blipFill>
        <p:spPr>
          <a:xfrm>
            <a:off x="407224" y="4799809"/>
            <a:ext cx="8070027" cy="1772816"/>
          </a:xfrm>
          <a:prstGeom prst="rect">
            <a:avLst/>
          </a:prstGeom>
          <a:noFill/>
          <a:ln>
            <a:noFill/>
          </a:ln>
        </p:spPr>
      </p:pic>
      <p:sp>
        <p:nvSpPr>
          <p:cNvPr id="1089" name="Google Shape;1089;p11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11"/>
          <p:cNvSpPr txBox="1">
            <a:spLocks noGrp="1"/>
          </p:cNvSpPr>
          <p:nvPr>
            <p:ph type="title"/>
          </p:nvPr>
        </p:nvSpPr>
        <p:spPr>
          <a:xfrm>
            <a:off x="251521" y="760313"/>
            <a:ext cx="7810500" cy="51623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2800"/>
              <a:buFont typeface="Calibri"/>
              <a:buNone/>
            </a:pPr>
            <a:r>
              <a:rPr lang="en-US" sz="2800" b="1"/>
              <a:t>Missed Deadlines with Rate Monotonic Scheduling</a:t>
            </a:r>
            <a:endParaRPr/>
          </a:p>
        </p:txBody>
      </p:sp>
      <p:sp>
        <p:nvSpPr>
          <p:cNvPr id="1096" name="Google Shape;1096;p111"/>
          <p:cNvSpPr txBox="1">
            <a:spLocks noGrp="1"/>
          </p:cNvSpPr>
          <p:nvPr>
            <p:ph type="body" idx="1"/>
          </p:nvPr>
        </p:nvSpPr>
        <p:spPr>
          <a:xfrm>
            <a:off x="0" y="1484784"/>
            <a:ext cx="8964488" cy="5373216"/>
          </a:xfrm>
          <a:prstGeom prst="rect">
            <a:avLst/>
          </a:prstGeom>
          <a:noFill/>
          <a:ln>
            <a:noFill/>
          </a:ln>
        </p:spPr>
        <p:txBody>
          <a:bodyPr spcFirstLastPara="1" wrap="square" lIns="91425" tIns="45700" rIns="91425" bIns="45700" anchor="t" anchorCtr="0">
            <a:normAutofit fontScale="92500" lnSpcReduction="20000"/>
          </a:bodyPr>
          <a:lstStyle/>
          <a:p>
            <a:pPr marL="274320" lvl="0" indent="-140398" algn="l" rtl="0">
              <a:spcBef>
                <a:spcPts val="0"/>
              </a:spcBef>
              <a:spcAft>
                <a:spcPts val="0"/>
              </a:spcAft>
              <a:buSzPct val="95000"/>
              <a:buNone/>
            </a:pPr>
            <a:endParaRPr sz="2400"/>
          </a:p>
          <a:p>
            <a:pPr marL="274320" lvl="0" indent="-274320" algn="l" rtl="0">
              <a:spcBef>
                <a:spcPts val="444"/>
              </a:spcBef>
              <a:spcAft>
                <a:spcPts val="0"/>
              </a:spcAft>
              <a:buSzPct val="95000"/>
              <a:buChar char="⚫"/>
            </a:pPr>
            <a:r>
              <a:rPr lang="en-US" sz="2400"/>
              <a:t>Let's next examine </a:t>
            </a:r>
            <a:r>
              <a:rPr lang="en-US" sz="2400" b="1"/>
              <a:t>a set of processes that cannot be scheduled using the rate Monotonic algorithm.</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 Assume that process P1 has a period of </a:t>
            </a:r>
            <a:r>
              <a:rPr lang="en-US" sz="2400" b="1"/>
              <a:t>p1 = 50</a:t>
            </a:r>
            <a:r>
              <a:rPr lang="en-US" sz="2400"/>
              <a:t> and a CPU burst of </a:t>
            </a:r>
            <a:r>
              <a:rPr lang="en-US" sz="2400" b="1"/>
              <a:t>t1=25</a:t>
            </a:r>
            <a:r>
              <a:rPr lang="en-US" sz="2400"/>
              <a:t>.</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For P2, the corresponding values are </a:t>
            </a:r>
            <a:r>
              <a:rPr lang="en-US" sz="2400" b="1"/>
              <a:t>p2= 80 and t2= 35</a:t>
            </a:r>
            <a:r>
              <a:rPr lang="en-US" sz="2400"/>
              <a:t>.</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 </a:t>
            </a:r>
            <a:r>
              <a:rPr lang="en-US" sz="2400" b="1"/>
              <a:t>Rate-monotonic scheduling would assign process P1 a higher priority as it has the shorter period.</a:t>
            </a:r>
            <a:endParaRPr/>
          </a:p>
          <a:p>
            <a:pPr marL="274320" lvl="0" indent="-140398" algn="l" rtl="0">
              <a:spcBef>
                <a:spcPts val="444"/>
              </a:spcBef>
              <a:spcAft>
                <a:spcPts val="0"/>
              </a:spcAft>
              <a:buSzPct val="95000"/>
              <a:buNone/>
            </a:pPr>
            <a:endParaRPr sz="2400"/>
          </a:p>
          <a:p>
            <a:pPr marL="274320" lvl="0" indent="-274320" algn="l" rtl="0">
              <a:spcBef>
                <a:spcPts val="444"/>
              </a:spcBef>
              <a:spcAft>
                <a:spcPts val="0"/>
              </a:spcAft>
              <a:buSzPct val="95000"/>
              <a:buChar char="⚫"/>
            </a:pPr>
            <a:r>
              <a:rPr lang="en-US" sz="2400"/>
              <a:t>The total CPU utilization of the two processes is (25/50)+(35/80)=0.94,  and it therefore seems logical that the two processes could be scheduled an leave the CPU with 6 percent available time. </a:t>
            </a:r>
            <a:endParaRPr/>
          </a:p>
        </p:txBody>
      </p:sp>
      <p:pic>
        <p:nvPicPr>
          <p:cNvPr id="1097" name="Google Shape;1097;p111" descr="pngfind.com-kingpin-png-4152286 (1).png"/>
          <p:cNvPicPr preferRelativeResize="0"/>
          <p:nvPr/>
        </p:nvPicPr>
        <p:blipFill rotWithShape="1">
          <a:blip r:embed="rId3">
            <a:alphaModFix/>
          </a:blip>
          <a:srcRect/>
          <a:stretch/>
        </p:blipFill>
        <p:spPr>
          <a:xfrm>
            <a:off x="7249220" y="18675"/>
            <a:ext cx="1625600" cy="533400"/>
          </a:xfrm>
          <a:prstGeom prst="rect">
            <a:avLst/>
          </a:prstGeom>
          <a:noFill/>
          <a:ln>
            <a:noFill/>
          </a:ln>
        </p:spPr>
      </p:pic>
      <p:sp>
        <p:nvSpPr>
          <p:cNvPr id="1098" name="Google Shape;1098;p11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12"/>
          <p:cNvSpPr txBox="1">
            <a:spLocks noGrp="1"/>
          </p:cNvSpPr>
          <p:nvPr>
            <p:ph type="title"/>
          </p:nvPr>
        </p:nvSpPr>
        <p:spPr>
          <a:xfrm>
            <a:off x="269181" y="194045"/>
            <a:ext cx="7810500" cy="516235"/>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2800"/>
              <a:buFont typeface="Calibri"/>
              <a:buNone/>
            </a:pPr>
            <a:r>
              <a:rPr lang="en-US" sz="2800"/>
              <a:t>Missed Deadlines with Rate Monotonic Scheduling</a:t>
            </a:r>
            <a:endParaRPr/>
          </a:p>
        </p:txBody>
      </p:sp>
      <p:sp>
        <p:nvSpPr>
          <p:cNvPr id="1105" name="Google Shape;1105;p112"/>
          <p:cNvSpPr txBox="1">
            <a:spLocks noGrp="1"/>
          </p:cNvSpPr>
          <p:nvPr>
            <p:ph type="body" idx="1"/>
          </p:nvPr>
        </p:nvSpPr>
        <p:spPr>
          <a:xfrm>
            <a:off x="0" y="871240"/>
            <a:ext cx="8964488" cy="5986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t>Below figure shows the scheduling processes P1 and P2. Initially P1, runs until it completes its CPU burst at time 25.</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Process P2 then begins running and runs until time 50, when it is preempted by P1.</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At this point, P2, still has 10 milliseconds remaining in its CPU burst. Process P1 runs until time 75; consequently, P2 finishes its burst at time 85, after the deadline for completion of its CPU burst at time 80.</a:t>
            </a:r>
            <a:endParaRPr/>
          </a:p>
        </p:txBody>
      </p:sp>
      <p:pic>
        <p:nvPicPr>
          <p:cNvPr id="1106" name="Google Shape;1106;p112" descr="pngfind.com-kingpin-png-4152286 (1).png"/>
          <p:cNvPicPr preferRelativeResize="0"/>
          <p:nvPr/>
        </p:nvPicPr>
        <p:blipFill rotWithShape="1">
          <a:blip r:embed="rId3">
            <a:alphaModFix/>
          </a:blip>
          <a:srcRect/>
          <a:stretch/>
        </p:blipFill>
        <p:spPr>
          <a:xfrm>
            <a:off x="7249220" y="18675"/>
            <a:ext cx="1625600" cy="533400"/>
          </a:xfrm>
          <a:prstGeom prst="rect">
            <a:avLst/>
          </a:prstGeom>
          <a:noFill/>
          <a:ln>
            <a:noFill/>
          </a:ln>
        </p:spPr>
      </p:pic>
      <p:pic>
        <p:nvPicPr>
          <p:cNvPr id="1107" name="Google Shape;1107;p112"/>
          <p:cNvPicPr preferRelativeResize="0"/>
          <p:nvPr/>
        </p:nvPicPr>
        <p:blipFill rotWithShape="1">
          <a:blip r:embed="rId4">
            <a:alphaModFix/>
          </a:blip>
          <a:srcRect l="662" t="40077" r="664" b="40047"/>
          <a:stretch/>
        </p:blipFill>
        <p:spPr>
          <a:xfrm>
            <a:off x="251522" y="4691037"/>
            <a:ext cx="8623300" cy="1850554"/>
          </a:xfrm>
          <a:prstGeom prst="rect">
            <a:avLst/>
          </a:prstGeom>
          <a:noFill/>
          <a:ln>
            <a:noFill/>
          </a:ln>
        </p:spPr>
      </p:pic>
      <p:sp>
        <p:nvSpPr>
          <p:cNvPr id="1108" name="Google Shape;1108;p112"/>
          <p:cNvSpPr/>
          <p:nvPr/>
        </p:nvSpPr>
        <p:spPr>
          <a:xfrm>
            <a:off x="1259634" y="4080466"/>
            <a:ext cx="296722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onstantia"/>
                <a:ea typeface="Constantia"/>
                <a:cs typeface="Constantia"/>
                <a:sym typeface="Constantia"/>
              </a:rPr>
              <a:t>p1=50, p2=80      t1=25, t2=35</a:t>
            </a:r>
            <a:endParaRPr sz="1800">
              <a:solidFill>
                <a:schemeClr val="dk1"/>
              </a:solidFill>
              <a:latin typeface="Constantia"/>
              <a:ea typeface="Constantia"/>
              <a:cs typeface="Constantia"/>
              <a:sym typeface="Constantia"/>
            </a:endParaRPr>
          </a:p>
        </p:txBody>
      </p:sp>
      <p:sp>
        <p:nvSpPr>
          <p:cNvPr id="1109" name="Google Shape;1109;p11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13"/>
          <p:cNvSpPr txBox="1">
            <a:spLocks noGrp="1"/>
          </p:cNvSpPr>
          <p:nvPr>
            <p:ph type="title"/>
          </p:nvPr>
        </p:nvSpPr>
        <p:spPr>
          <a:xfrm>
            <a:off x="1081089" y="163514"/>
            <a:ext cx="7694612" cy="57626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2800"/>
              <a:buFont typeface="Calibri"/>
              <a:buNone/>
            </a:pPr>
            <a:r>
              <a:rPr lang="en-US" sz="2800"/>
              <a:t>Earliest Deadline First Scheduling (EDF)</a:t>
            </a:r>
            <a:endParaRPr/>
          </a:p>
        </p:txBody>
      </p:sp>
      <p:sp>
        <p:nvSpPr>
          <p:cNvPr id="1116" name="Google Shape;1116;p113"/>
          <p:cNvSpPr txBox="1">
            <a:spLocks noGrp="1"/>
          </p:cNvSpPr>
          <p:nvPr>
            <p:ph type="body" idx="1"/>
          </p:nvPr>
        </p:nvSpPr>
        <p:spPr>
          <a:xfrm>
            <a:off x="0" y="891184"/>
            <a:ext cx="9036496" cy="5966817"/>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ct val="95000"/>
              <a:buFont typeface="Arial"/>
              <a:buChar char="•"/>
            </a:pPr>
            <a:r>
              <a:rPr lang="en-US" sz="2400"/>
              <a:t>Earliest-deadline-first (EDF) scheduling dynamically </a:t>
            </a:r>
            <a:r>
              <a:rPr lang="en-US" sz="2400" b="1"/>
              <a:t>assigns priorities according to deadline. </a:t>
            </a:r>
            <a:endParaRPr/>
          </a:p>
          <a:p>
            <a:pPr marL="274320" lvl="0" indent="-140398" algn="l" rtl="0">
              <a:spcBef>
                <a:spcPts val="444"/>
              </a:spcBef>
              <a:spcAft>
                <a:spcPts val="0"/>
              </a:spcAft>
              <a:buSzPct val="95000"/>
              <a:buFont typeface="Arial"/>
              <a:buNone/>
            </a:pPr>
            <a:endParaRPr sz="2400" b="1"/>
          </a:p>
          <a:p>
            <a:pPr marL="274320" lvl="0" indent="-274320" algn="l" rtl="0">
              <a:spcBef>
                <a:spcPts val="444"/>
              </a:spcBef>
              <a:spcAft>
                <a:spcPts val="0"/>
              </a:spcAft>
              <a:buSzPct val="95000"/>
              <a:buFont typeface="Arial"/>
              <a:buChar char="•"/>
            </a:pPr>
            <a:r>
              <a:rPr lang="en-US" sz="2400"/>
              <a:t>The </a:t>
            </a:r>
            <a:r>
              <a:rPr lang="en-US" sz="2400" b="1"/>
              <a:t>earlier the deadline, the higher the priority; the later the deadline, the lower the priority.</a:t>
            </a:r>
            <a:endParaRPr/>
          </a:p>
          <a:p>
            <a:pPr marL="274320" lvl="0" indent="-140398" algn="l" rtl="0">
              <a:spcBef>
                <a:spcPts val="444"/>
              </a:spcBef>
              <a:spcAft>
                <a:spcPts val="0"/>
              </a:spcAft>
              <a:buSzPct val="95000"/>
              <a:buFont typeface="Arial"/>
              <a:buNone/>
            </a:pPr>
            <a:endParaRPr sz="2400" b="1"/>
          </a:p>
          <a:p>
            <a:pPr marL="274320" lvl="0" indent="-274320" algn="l" rtl="0">
              <a:spcBef>
                <a:spcPts val="444"/>
              </a:spcBef>
              <a:spcAft>
                <a:spcPts val="0"/>
              </a:spcAft>
              <a:buSzPct val="95000"/>
              <a:buFont typeface="Arial"/>
              <a:buChar char="•"/>
            </a:pPr>
            <a:r>
              <a:rPr lang="en-US" sz="2400"/>
              <a:t> Under the EDF policy, when a process becomes runnable, it must announce its deadline requirements to the system. Priorities may have to be adjusted to reflect the deadline of the newly runnable process.</a:t>
            </a:r>
            <a:endParaRPr/>
          </a:p>
          <a:p>
            <a:pPr marL="274320" lvl="0" indent="-140398" algn="l" rtl="0">
              <a:spcBef>
                <a:spcPts val="444"/>
              </a:spcBef>
              <a:spcAft>
                <a:spcPts val="0"/>
              </a:spcAft>
              <a:buSzPct val="95000"/>
              <a:buFont typeface="Arial"/>
              <a:buNone/>
            </a:pPr>
            <a:endParaRPr sz="2400"/>
          </a:p>
          <a:p>
            <a:pPr marL="274320" lvl="0" indent="-274320" algn="l" rtl="0">
              <a:spcBef>
                <a:spcPts val="444"/>
              </a:spcBef>
              <a:spcAft>
                <a:spcPts val="0"/>
              </a:spcAft>
              <a:buSzPct val="95000"/>
              <a:buFont typeface="Arial"/>
              <a:buChar char="•"/>
            </a:pPr>
            <a:r>
              <a:rPr lang="en-US" sz="2400"/>
              <a:t>Note how this differs from </a:t>
            </a:r>
            <a:r>
              <a:rPr lang="en-US" sz="2400" b="1"/>
              <a:t>rate-monotonic scheduling, where priorities are fixed.</a:t>
            </a:r>
            <a:endParaRPr/>
          </a:p>
          <a:p>
            <a:pPr marL="274320" lvl="0" indent="-140398" algn="l" rtl="0">
              <a:spcBef>
                <a:spcPts val="444"/>
              </a:spcBef>
              <a:spcAft>
                <a:spcPts val="0"/>
              </a:spcAft>
              <a:buSzPct val="95000"/>
              <a:buFont typeface="Arial"/>
              <a:buNone/>
            </a:pPr>
            <a:endParaRPr sz="2400"/>
          </a:p>
          <a:p>
            <a:pPr marL="274320" lvl="0" indent="-274320" algn="l" rtl="0">
              <a:spcBef>
                <a:spcPts val="444"/>
              </a:spcBef>
              <a:spcAft>
                <a:spcPts val="0"/>
              </a:spcAft>
              <a:buSzPct val="95000"/>
              <a:buFont typeface="Arial"/>
              <a:buChar char="•"/>
            </a:pPr>
            <a:r>
              <a:rPr lang="en-US" sz="2400" b="1"/>
              <a:t>To illustrate EDF scheduling</a:t>
            </a:r>
            <a:r>
              <a:rPr lang="en-US" sz="2400"/>
              <a:t>, </a:t>
            </a:r>
            <a:r>
              <a:rPr lang="en-US" sz="2400" b="1"/>
              <a:t>we again schedule the processes which failed to meet deadline requirement under the rate-monotonic scheduling. </a:t>
            </a:r>
            <a:endParaRPr/>
          </a:p>
        </p:txBody>
      </p:sp>
      <p:pic>
        <p:nvPicPr>
          <p:cNvPr id="1117" name="Google Shape;1117;p113"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118" name="Google Shape;1118;p11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14"/>
          <p:cNvSpPr txBox="1">
            <a:spLocks noGrp="1"/>
          </p:cNvSpPr>
          <p:nvPr>
            <p:ph type="title"/>
          </p:nvPr>
        </p:nvSpPr>
        <p:spPr>
          <a:xfrm>
            <a:off x="1081089" y="163514"/>
            <a:ext cx="7694612" cy="57626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2800"/>
              <a:buFont typeface="Calibri"/>
              <a:buNone/>
            </a:pPr>
            <a:r>
              <a:rPr lang="en-US" sz="2800"/>
              <a:t>Earliest Deadline First Scheduling (EDF)</a:t>
            </a:r>
            <a:endParaRPr/>
          </a:p>
        </p:txBody>
      </p:sp>
      <p:sp>
        <p:nvSpPr>
          <p:cNvPr id="1125" name="Google Shape;1125;p114"/>
          <p:cNvSpPr txBox="1">
            <a:spLocks noGrp="1"/>
          </p:cNvSpPr>
          <p:nvPr>
            <p:ph type="body" idx="1"/>
          </p:nvPr>
        </p:nvSpPr>
        <p:spPr>
          <a:xfrm>
            <a:off x="0" y="836910"/>
            <a:ext cx="8964488" cy="576044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10"/>
              <a:buChar char="⚫"/>
            </a:pPr>
            <a:r>
              <a:rPr lang="en-US" sz="1800"/>
              <a:t>Recall that P1 has values of </a:t>
            </a:r>
            <a:r>
              <a:rPr lang="en-US" sz="1800" b="1"/>
              <a:t>p1=50 and t1=25 and that values of p2 = 80 and t2= 35</a:t>
            </a:r>
            <a:r>
              <a:rPr lang="en-US" sz="1800"/>
              <a:t>. </a:t>
            </a:r>
            <a:endParaRPr/>
          </a:p>
          <a:p>
            <a:pPr marL="274320" lvl="0" indent="-274320" algn="l" rtl="0">
              <a:spcBef>
                <a:spcPts val="360"/>
              </a:spcBef>
              <a:spcAft>
                <a:spcPts val="0"/>
              </a:spcAft>
              <a:buSzPts val="1710"/>
              <a:buChar char="⚫"/>
            </a:pPr>
            <a:r>
              <a:rPr lang="en-US" sz="1800"/>
              <a:t>The EDF scheduling of these processes in below figure. </a:t>
            </a:r>
            <a:r>
              <a:rPr lang="en-US" sz="1800" b="1"/>
              <a:t>Process P1 has the earliest deadline, so its initial priority is higher than that of process P2.</a:t>
            </a:r>
            <a:endParaRPr/>
          </a:p>
          <a:p>
            <a:pPr marL="274320" lvl="0" indent="-274320" algn="l" rtl="0">
              <a:spcBef>
                <a:spcPts val="360"/>
              </a:spcBef>
              <a:spcAft>
                <a:spcPts val="0"/>
              </a:spcAft>
              <a:buSzPts val="1710"/>
              <a:buChar char="⚫"/>
            </a:pPr>
            <a:r>
              <a:rPr lang="en-US" sz="1800" b="1"/>
              <a:t> </a:t>
            </a:r>
            <a:r>
              <a:rPr lang="en-US" sz="1800"/>
              <a:t>Process P2 begins running at the end of the CPU burst for P1. However, whereas</a:t>
            </a:r>
            <a:r>
              <a:rPr lang="en-US" sz="1800" b="1"/>
              <a:t> rate-monotonic scheduling allows P1 to preempt P2 at the beginning of its next period at time 50, EDF scheduling allows process P2 to continue running.</a:t>
            </a:r>
            <a:endParaRPr/>
          </a:p>
          <a:p>
            <a:pPr marL="274320" lvl="0" indent="-274320" algn="l" rtl="0">
              <a:spcBef>
                <a:spcPts val="360"/>
              </a:spcBef>
              <a:spcAft>
                <a:spcPts val="0"/>
              </a:spcAft>
              <a:buSzPts val="1710"/>
              <a:buChar char="⚫"/>
            </a:pPr>
            <a:r>
              <a:rPr lang="en-US" sz="1800"/>
              <a:t>P2 now has a higher priority than P1, because its next deadline (at time 80) is earlier than that of P1 (at time 100).</a:t>
            </a:r>
            <a:endParaRPr/>
          </a:p>
          <a:p>
            <a:pPr marL="274320" lvl="0" indent="-274320" algn="l" rtl="0">
              <a:spcBef>
                <a:spcPts val="360"/>
              </a:spcBef>
              <a:spcAft>
                <a:spcPts val="0"/>
              </a:spcAft>
              <a:buSzPts val="1710"/>
              <a:buChar char="⚫"/>
            </a:pPr>
            <a:r>
              <a:rPr lang="en-US" sz="1800"/>
              <a:t> Thus, </a:t>
            </a:r>
            <a:r>
              <a:rPr lang="en-US" sz="1800" b="1"/>
              <a:t>both P1 and P2 meet their first deadlines</a:t>
            </a:r>
            <a:r>
              <a:rPr lang="en-US" sz="1800"/>
              <a:t>. Process P1 again begins running, at time 60 and completes its second CPU burst at time 85, also meeting its second deadline at time 100. </a:t>
            </a:r>
            <a:endParaRPr/>
          </a:p>
          <a:p>
            <a:pPr marL="274320" lvl="0" indent="-274320" algn="l" rtl="0">
              <a:spcBef>
                <a:spcPts val="360"/>
              </a:spcBef>
              <a:spcAft>
                <a:spcPts val="0"/>
              </a:spcAft>
              <a:buSzPts val="1710"/>
              <a:buChar char="⚫"/>
            </a:pPr>
            <a:r>
              <a:rPr lang="en-US" sz="1800"/>
              <a:t>P2 begins running at this point, only to be preempted by P1 at the start of its next period at time 100. P2 is preempted because P1 has an earlier deadline (time 150) than P2(time 160).</a:t>
            </a:r>
            <a:endParaRPr/>
          </a:p>
          <a:p>
            <a:pPr marL="274320" lvl="0" indent="-274320" algn="l" rtl="0">
              <a:spcBef>
                <a:spcPts val="360"/>
              </a:spcBef>
              <a:spcAft>
                <a:spcPts val="0"/>
              </a:spcAft>
              <a:buSzPts val="1710"/>
              <a:buChar char="⚫"/>
            </a:pPr>
            <a:r>
              <a:rPr lang="en-US" sz="1800"/>
              <a:t> At time 125, P1 completes its CPU burst and P2 resumes execution, finishing at time 145 and meeting its deadline a well. </a:t>
            </a:r>
            <a:endParaRPr/>
          </a:p>
          <a:p>
            <a:pPr marL="274320" lvl="0" indent="-274320" algn="l" rtl="0">
              <a:spcBef>
                <a:spcPts val="360"/>
              </a:spcBef>
              <a:spcAft>
                <a:spcPts val="0"/>
              </a:spcAft>
              <a:buSzPts val="1710"/>
              <a:buChar char="⚫"/>
            </a:pPr>
            <a:r>
              <a:rPr lang="en-US" sz="1800"/>
              <a:t>The system is idle until time 150, when P1 is scheduled to run once again.</a:t>
            </a:r>
            <a:endParaRPr/>
          </a:p>
        </p:txBody>
      </p:sp>
      <p:pic>
        <p:nvPicPr>
          <p:cNvPr id="1126" name="Google Shape;1126;p11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127" name="Google Shape;1127;p11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15"/>
          <p:cNvSpPr txBox="1">
            <a:spLocks noGrp="1"/>
          </p:cNvSpPr>
          <p:nvPr>
            <p:ph type="title"/>
          </p:nvPr>
        </p:nvSpPr>
        <p:spPr>
          <a:xfrm>
            <a:off x="1081089" y="163514"/>
            <a:ext cx="7694612" cy="57626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2800"/>
              <a:buFont typeface="Calibri"/>
              <a:buNone/>
            </a:pPr>
            <a:r>
              <a:rPr lang="en-US" sz="2800"/>
              <a:t>Earliest Deadline First Scheduling (EDF)</a:t>
            </a:r>
            <a:endParaRPr/>
          </a:p>
        </p:txBody>
      </p:sp>
      <p:sp>
        <p:nvSpPr>
          <p:cNvPr id="1134" name="Google Shape;1134;p115"/>
          <p:cNvSpPr txBox="1">
            <a:spLocks noGrp="1"/>
          </p:cNvSpPr>
          <p:nvPr>
            <p:ph type="body" idx="1"/>
          </p:nvPr>
        </p:nvSpPr>
        <p:spPr>
          <a:xfrm>
            <a:off x="0" y="836910"/>
            <a:ext cx="8964488" cy="5760442"/>
          </a:xfrm>
          <a:prstGeom prst="rect">
            <a:avLst/>
          </a:prstGeom>
          <a:noFill/>
          <a:ln>
            <a:noFill/>
          </a:ln>
        </p:spPr>
        <p:txBody>
          <a:bodyPr spcFirstLastPara="1" wrap="square" lIns="91425" tIns="45700" rIns="91425" bIns="45700" anchor="t" anchorCtr="0">
            <a:normAutofit/>
          </a:bodyPr>
          <a:lstStyle/>
          <a:p>
            <a:pPr marL="274320" lvl="0" indent="-177800" algn="l" rtl="0">
              <a:spcBef>
                <a:spcPts val="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177800" algn="l" rtl="0">
              <a:spcBef>
                <a:spcPts val="320"/>
              </a:spcBef>
              <a:spcAft>
                <a:spcPts val="0"/>
              </a:spcAft>
              <a:buSzPts val="1520"/>
              <a:buNone/>
            </a:pPr>
            <a:endParaRPr sz="1600"/>
          </a:p>
          <a:p>
            <a:pPr marL="274320" lvl="0" indent="-274320" algn="l" rtl="0">
              <a:spcBef>
                <a:spcPts val="400"/>
              </a:spcBef>
              <a:spcAft>
                <a:spcPts val="0"/>
              </a:spcAft>
              <a:buSzPts val="1900"/>
              <a:buChar char="⚫"/>
            </a:pPr>
            <a:r>
              <a:rPr lang="en-US" sz="2000"/>
              <a:t>Unlike the rate-monotonic algorithm, </a:t>
            </a:r>
            <a:r>
              <a:rPr lang="en-US" sz="2000" b="1"/>
              <a:t>EDF scheduling does not require that processes be periodic, nor must a process require a constant amount of CPU time per burst. </a:t>
            </a:r>
            <a:endParaRPr/>
          </a:p>
          <a:p>
            <a:pPr marL="274320" lvl="0" indent="-274320" algn="l" rtl="0">
              <a:spcBef>
                <a:spcPts val="400"/>
              </a:spcBef>
              <a:spcAft>
                <a:spcPts val="0"/>
              </a:spcAft>
              <a:buSzPts val="1900"/>
              <a:buChar char="⚫"/>
            </a:pPr>
            <a:r>
              <a:rPr lang="en-US" sz="2000"/>
              <a:t>The </a:t>
            </a:r>
            <a:r>
              <a:rPr lang="en-US" sz="2000" b="1"/>
              <a:t>only requirement is that a process announce its deadline to the scheduler when it becomes runnable. </a:t>
            </a:r>
            <a:endParaRPr/>
          </a:p>
          <a:p>
            <a:pPr marL="274320" lvl="0" indent="-274320" algn="l" rtl="0">
              <a:spcBef>
                <a:spcPts val="400"/>
              </a:spcBef>
              <a:spcAft>
                <a:spcPts val="0"/>
              </a:spcAft>
              <a:buSzPts val="1900"/>
              <a:buChar char="⚫"/>
            </a:pPr>
            <a:r>
              <a:rPr lang="en-US" sz="2000"/>
              <a:t>The appeal of EDF scheduling is that it is theoretically optimal -- theoretically, it can schedule processes so that each process </a:t>
            </a:r>
            <a:r>
              <a:rPr lang="en-US" sz="2000" b="1"/>
              <a:t>can meet its deadline requirements and CPU utilization will be 100 percent</a:t>
            </a:r>
            <a:r>
              <a:rPr lang="en-US" sz="2000"/>
              <a:t>. </a:t>
            </a:r>
            <a:endParaRPr/>
          </a:p>
          <a:p>
            <a:pPr marL="274320" lvl="0" indent="-274320" algn="l" rtl="0">
              <a:spcBef>
                <a:spcPts val="400"/>
              </a:spcBef>
              <a:spcAft>
                <a:spcPts val="0"/>
              </a:spcAft>
              <a:buSzPts val="1900"/>
              <a:buChar char="⚫"/>
            </a:pPr>
            <a:r>
              <a:rPr lang="en-US" sz="2000"/>
              <a:t>In practice, however, it is </a:t>
            </a:r>
            <a:r>
              <a:rPr lang="en-US" sz="2000" b="1"/>
              <a:t>impossible to achieve this level of CPU utilization </a:t>
            </a:r>
            <a:r>
              <a:rPr lang="en-US" sz="2000"/>
              <a:t>due to the cost of context switching between processes and interrupt handling.</a:t>
            </a:r>
            <a:endParaRPr/>
          </a:p>
        </p:txBody>
      </p:sp>
      <p:pic>
        <p:nvPicPr>
          <p:cNvPr id="1135" name="Google Shape;1135;p115"/>
          <p:cNvPicPr preferRelativeResize="0"/>
          <p:nvPr/>
        </p:nvPicPr>
        <p:blipFill rotWithShape="1">
          <a:blip r:embed="rId3">
            <a:alphaModFix/>
          </a:blip>
          <a:srcRect l="711" t="40184" r="711" b="39867"/>
          <a:stretch/>
        </p:blipFill>
        <p:spPr>
          <a:xfrm>
            <a:off x="251520" y="836910"/>
            <a:ext cx="8712968" cy="1676574"/>
          </a:xfrm>
          <a:prstGeom prst="rect">
            <a:avLst/>
          </a:prstGeom>
          <a:noFill/>
          <a:ln>
            <a:noFill/>
          </a:ln>
        </p:spPr>
      </p:pic>
      <p:pic>
        <p:nvPicPr>
          <p:cNvPr id="1136" name="Google Shape;1136;p115"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137" name="Google Shape;1137;p11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5130"/>
              <a:buNone/>
            </a:pPr>
            <a:endParaRPr sz="5400" b="1">
              <a:solidFill>
                <a:srgbClr val="006600"/>
              </a:solidFill>
            </a:endParaRPr>
          </a:p>
          <a:p>
            <a:pPr marL="0" lvl="0" indent="0" algn="ctr" rtl="0">
              <a:spcBef>
                <a:spcPts val="1080"/>
              </a:spcBef>
              <a:spcAft>
                <a:spcPts val="0"/>
              </a:spcAft>
              <a:buSzPts val="5130"/>
              <a:buNone/>
            </a:pPr>
            <a:r>
              <a:rPr lang="en-US" sz="5400" b="1">
                <a:solidFill>
                  <a:srgbClr val="006600"/>
                </a:solidFill>
              </a:rPr>
              <a:t>Deadlocks</a:t>
            </a:r>
            <a:endParaRPr sz="5400"/>
          </a:p>
        </p:txBody>
      </p:sp>
      <p:pic>
        <p:nvPicPr>
          <p:cNvPr id="1143" name="Google Shape;1143;p11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144" name="Google Shape;1144;p11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pic>
        <p:nvPicPr>
          <p:cNvPr id="1149" name="Google Shape;1149;p117"/>
          <p:cNvPicPr preferRelativeResize="0"/>
          <p:nvPr/>
        </p:nvPicPr>
        <p:blipFill rotWithShape="1">
          <a:blip r:embed="rId3">
            <a:alphaModFix/>
          </a:blip>
          <a:srcRect/>
          <a:stretch/>
        </p:blipFill>
        <p:spPr>
          <a:xfrm>
            <a:off x="5436096" y="404665"/>
            <a:ext cx="3312368" cy="1702585"/>
          </a:xfrm>
          <a:prstGeom prst="rect">
            <a:avLst/>
          </a:prstGeom>
          <a:noFill/>
          <a:ln>
            <a:noFill/>
          </a:ln>
        </p:spPr>
      </p:pic>
      <p:sp>
        <p:nvSpPr>
          <p:cNvPr id="1150" name="Google Shape;1150;p117"/>
          <p:cNvSpPr txBox="1">
            <a:spLocks noGrp="1"/>
          </p:cNvSpPr>
          <p:nvPr>
            <p:ph type="title"/>
          </p:nvPr>
        </p:nvSpPr>
        <p:spPr>
          <a:xfrm>
            <a:off x="457200" y="533401"/>
            <a:ext cx="8229600" cy="591344"/>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                                                                                     Deadlocks</a:t>
            </a:r>
            <a:endParaRPr b="1">
              <a:solidFill>
                <a:srgbClr val="006600"/>
              </a:solidFill>
            </a:endParaRPr>
          </a:p>
        </p:txBody>
      </p:sp>
      <p:sp>
        <p:nvSpPr>
          <p:cNvPr id="1151" name="Google Shape;1151;p117"/>
          <p:cNvSpPr txBox="1">
            <a:spLocks noGrp="1"/>
          </p:cNvSpPr>
          <p:nvPr>
            <p:ph type="body" idx="1"/>
          </p:nvPr>
        </p:nvSpPr>
        <p:spPr>
          <a:xfrm>
            <a:off x="457200" y="1772817"/>
            <a:ext cx="8229600" cy="4704184"/>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t>Assume 2 process, P1 and p2. </a:t>
            </a:r>
            <a:endParaRPr/>
          </a:p>
          <a:p>
            <a:pPr marL="274320" lvl="0" indent="-274320" algn="l" rtl="0">
              <a:spcBef>
                <a:spcPts val="400"/>
              </a:spcBef>
              <a:spcAft>
                <a:spcPts val="0"/>
              </a:spcAft>
              <a:buSzPts val="1900"/>
              <a:buChar char="⚫"/>
            </a:pPr>
            <a:r>
              <a:rPr lang="en-US" sz="2000"/>
              <a:t>When p1 process is holding resource R1 and requesting for resource R2, where it is hold by process P2. This state is </a:t>
            </a:r>
            <a:r>
              <a:rPr lang="en-US" sz="2000" b="1">
                <a:solidFill>
                  <a:srgbClr val="FF00FF"/>
                </a:solidFill>
              </a:rPr>
              <a:t>DEADLOCK</a:t>
            </a:r>
            <a:r>
              <a:rPr lang="en-US" sz="2000"/>
              <a:t>. </a:t>
            </a:r>
            <a:endParaRPr/>
          </a:p>
        </p:txBody>
      </p:sp>
      <p:pic>
        <p:nvPicPr>
          <p:cNvPr id="1152" name="Google Shape;1152;p117"/>
          <p:cNvPicPr preferRelativeResize="0"/>
          <p:nvPr/>
        </p:nvPicPr>
        <p:blipFill rotWithShape="1">
          <a:blip r:embed="rId4">
            <a:alphaModFix/>
          </a:blip>
          <a:srcRect/>
          <a:stretch/>
        </p:blipFill>
        <p:spPr>
          <a:xfrm>
            <a:off x="395536" y="3212977"/>
            <a:ext cx="5099232" cy="3031976"/>
          </a:xfrm>
          <a:prstGeom prst="rect">
            <a:avLst/>
          </a:prstGeom>
          <a:noFill/>
          <a:ln>
            <a:noFill/>
          </a:ln>
        </p:spPr>
      </p:pic>
      <p:pic>
        <p:nvPicPr>
          <p:cNvPr id="1153" name="Google Shape;1153;p117"/>
          <p:cNvPicPr preferRelativeResize="0"/>
          <p:nvPr/>
        </p:nvPicPr>
        <p:blipFill rotWithShape="1">
          <a:blip r:embed="rId5">
            <a:alphaModFix/>
          </a:blip>
          <a:srcRect/>
          <a:stretch/>
        </p:blipFill>
        <p:spPr>
          <a:xfrm>
            <a:off x="6012161" y="3573017"/>
            <a:ext cx="2793871" cy="1656184"/>
          </a:xfrm>
          <a:prstGeom prst="rect">
            <a:avLst/>
          </a:prstGeom>
          <a:noFill/>
          <a:ln>
            <a:noFill/>
          </a:ln>
        </p:spPr>
      </p:pic>
      <p:pic>
        <p:nvPicPr>
          <p:cNvPr id="1154" name="Google Shape;1154;p117" descr="pngfind.com-kingpin-png-4152286 (1).png"/>
          <p:cNvPicPr preferRelativeResize="0"/>
          <p:nvPr/>
        </p:nvPicPr>
        <p:blipFill rotWithShape="1">
          <a:blip r:embed="rId6">
            <a:alphaModFix/>
          </a:blip>
          <a:srcRect/>
          <a:stretch/>
        </p:blipFill>
        <p:spPr>
          <a:xfrm>
            <a:off x="7095579" y="260648"/>
            <a:ext cx="1625600" cy="533400"/>
          </a:xfrm>
          <a:prstGeom prst="rect">
            <a:avLst/>
          </a:prstGeom>
          <a:noFill/>
          <a:ln>
            <a:noFill/>
          </a:ln>
        </p:spPr>
      </p:pic>
      <p:sp>
        <p:nvSpPr>
          <p:cNvPr id="1155" name="Google Shape;1155;p11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18"/>
          <p:cNvSpPr txBox="1">
            <a:spLocks noGrp="1"/>
          </p:cNvSpPr>
          <p:nvPr>
            <p:ph type="title"/>
          </p:nvPr>
        </p:nvSpPr>
        <p:spPr>
          <a:xfrm>
            <a:off x="467544" y="404664"/>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b="1">
                <a:solidFill>
                  <a:srgbClr val="006600"/>
                </a:solidFill>
              </a:rPr>
              <a:t>System Model</a:t>
            </a:r>
            <a:endParaRPr/>
          </a:p>
        </p:txBody>
      </p:sp>
      <p:sp>
        <p:nvSpPr>
          <p:cNvPr id="1162" name="Google Shape;1162;p118"/>
          <p:cNvSpPr txBox="1">
            <a:spLocks noGrp="1"/>
          </p:cNvSpPr>
          <p:nvPr>
            <p:ph type="body" idx="1"/>
          </p:nvPr>
        </p:nvSpPr>
        <p:spPr>
          <a:xfrm>
            <a:off x="539552" y="1124744"/>
            <a:ext cx="7776864" cy="54006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lnSpc>
                <a:spcPct val="100000"/>
              </a:lnSpc>
              <a:spcBef>
                <a:spcPts val="0"/>
              </a:spcBef>
              <a:spcAft>
                <a:spcPts val="0"/>
              </a:spcAft>
              <a:buSzPct val="95000"/>
              <a:buChar char="⚫"/>
            </a:pPr>
            <a:r>
              <a:rPr lang="en-US"/>
              <a:t>Assume resource types R</a:t>
            </a:r>
            <a:r>
              <a:rPr lang="en-US" baseline="-25000"/>
              <a:t>1</a:t>
            </a:r>
            <a:r>
              <a:rPr lang="en-US"/>
              <a:t>, R</a:t>
            </a:r>
            <a:r>
              <a:rPr lang="en-US" baseline="-25000"/>
              <a:t>2</a:t>
            </a:r>
            <a:r>
              <a:rPr lang="en-US"/>
              <a:t>, . . ., R</a:t>
            </a:r>
            <a:r>
              <a:rPr lang="en-US" baseline="-25000"/>
              <a:t>m</a:t>
            </a:r>
            <a:endParaRPr baseline="-25000"/>
          </a:p>
          <a:p>
            <a:pPr marL="914400" lvl="2" indent="-246887" algn="l" rtl="0">
              <a:lnSpc>
                <a:spcPct val="100000"/>
              </a:lnSpc>
              <a:spcBef>
                <a:spcPts val="296"/>
              </a:spcBef>
              <a:spcAft>
                <a:spcPts val="0"/>
              </a:spcAft>
              <a:buSzPct val="70000"/>
              <a:buFont typeface="Arimo"/>
              <a:buNone/>
            </a:pPr>
            <a:r>
              <a:rPr lang="en-US" sz="1600"/>
              <a:t>CPU cycles, memory space, I/O devices</a:t>
            </a:r>
            <a:endParaRPr/>
          </a:p>
          <a:p>
            <a:pPr marL="640080" lvl="1" indent="-246888" algn="l" rtl="0">
              <a:spcBef>
                <a:spcPts val="444"/>
              </a:spcBef>
              <a:spcAft>
                <a:spcPts val="0"/>
              </a:spcAft>
              <a:buSzPct val="85000"/>
              <a:buChar char="⚫"/>
            </a:pPr>
            <a:r>
              <a:rPr lang="en-US"/>
              <a:t>Each resource type </a:t>
            </a:r>
            <a:r>
              <a:rPr lang="en-US" i="1"/>
              <a:t>R</a:t>
            </a:r>
            <a:r>
              <a:rPr lang="en-US" baseline="-25000"/>
              <a:t>i</a:t>
            </a:r>
            <a:r>
              <a:rPr lang="en-US"/>
              <a:t> has </a:t>
            </a:r>
            <a:r>
              <a:rPr lang="en-US" i="1"/>
              <a:t>1 or more</a:t>
            </a:r>
            <a:r>
              <a:rPr lang="en-US" baseline="-25000"/>
              <a:t> </a:t>
            </a:r>
            <a:r>
              <a:rPr lang="en-US"/>
              <a:t>instances</a:t>
            </a:r>
            <a:endParaRPr/>
          </a:p>
          <a:p>
            <a:pPr marL="640080" lvl="1" indent="-127063" algn="l" rtl="0">
              <a:spcBef>
                <a:spcPts val="444"/>
              </a:spcBef>
              <a:spcAft>
                <a:spcPts val="0"/>
              </a:spcAft>
              <a:buSzPct val="85000"/>
              <a:buNone/>
            </a:pPr>
            <a:endParaRPr/>
          </a:p>
          <a:p>
            <a:pPr marL="274320" lvl="0" indent="-274320" algn="l" rtl="0">
              <a:lnSpc>
                <a:spcPct val="100000"/>
              </a:lnSpc>
              <a:spcBef>
                <a:spcPts val="481"/>
              </a:spcBef>
              <a:spcAft>
                <a:spcPts val="0"/>
              </a:spcAft>
              <a:buSzPct val="95000"/>
              <a:buChar char="⚫"/>
            </a:pPr>
            <a:r>
              <a:rPr lang="en-US"/>
              <a:t>Each process utilizes a resource as follows:</a:t>
            </a:r>
            <a:endParaRPr/>
          </a:p>
          <a:p>
            <a:pPr marL="274320" lvl="0" indent="-274320" algn="l" rtl="0">
              <a:spcBef>
                <a:spcPts val="700"/>
              </a:spcBef>
              <a:spcAft>
                <a:spcPts val="0"/>
              </a:spcAft>
              <a:buSzPct val="95000"/>
              <a:buChar char="⚫"/>
            </a:pPr>
            <a:r>
              <a:rPr lang="en-US" u="sng">
                <a:solidFill>
                  <a:srgbClr val="FF3300"/>
                </a:solidFill>
              </a:rPr>
              <a:t>Request</a:t>
            </a:r>
            <a:r>
              <a:rPr lang="en-US"/>
              <a:t> </a:t>
            </a:r>
            <a:endParaRPr/>
          </a:p>
          <a:p>
            <a:pPr marL="548640" lvl="2" indent="0" algn="l" rtl="0">
              <a:spcBef>
                <a:spcPts val="700"/>
              </a:spcBef>
              <a:spcAft>
                <a:spcPts val="0"/>
              </a:spcAft>
              <a:buSzPct val="70000"/>
              <a:buNone/>
            </a:pPr>
            <a:r>
              <a:rPr lang="en-US"/>
              <a:t>The process requests the resource. </a:t>
            </a:r>
            <a:endParaRPr/>
          </a:p>
          <a:p>
            <a:pPr marL="548640" lvl="2" indent="0" algn="l" rtl="0">
              <a:spcBef>
                <a:spcPts val="700"/>
              </a:spcBef>
              <a:spcAft>
                <a:spcPts val="0"/>
              </a:spcAft>
              <a:buSzPct val="70000"/>
              <a:buNone/>
            </a:pPr>
            <a:r>
              <a:rPr lang="en-US" sz="1600"/>
              <a:t>If (resource == available)</a:t>
            </a:r>
            <a:endParaRPr/>
          </a:p>
          <a:p>
            <a:pPr marL="548640" lvl="2" indent="0" algn="l" rtl="0">
              <a:spcBef>
                <a:spcPts val="700"/>
              </a:spcBef>
              <a:spcAft>
                <a:spcPts val="0"/>
              </a:spcAft>
              <a:buSzPct val="70000"/>
              <a:buNone/>
            </a:pPr>
            <a:r>
              <a:rPr lang="en-US" sz="1600"/>
              <a:t>   Grant the resource</a:t>
            </a:r>
            <a:endParaRPr/>
          </a:p>
          <a:p>
            <a:pPr marL="548640" lvl="2" indent="0" algn="l" rtl="0">
              <a:spcBef>
                <a:spcPts val="700"/>
              </a:spcBef>
              <a:spcAft>
                <a:spcPts val="0"/>
              </a:spcAft>
              <a:buSzPct val="70000"/>
              <a:buNone/>
            </a:pPr>
            <a:r>
              <a:rPr lang="en-US" sz="1600"/>
              <a:t>else</a:t>
            </a:r>
            <a:endParaRPr/>
          </a:p>
          <a:p>
            <a:pPr marL="548640" lvl="2" indent="0" algn="l" rtl="0">
              <a:spcBef>
                <a:spcPts val="700"/>
              </a:spcBef>
              <a:spcAft>
                <a:spcPts val="0"/>
              </a:spcAft>
              <a:buSzPct val="70000"/>
              <a:buNone/>
            </a:pPr>
            <a:r>
              <a:rPr lang="en-US" sz="1600"/>
              <a:t>    Wait</a:t>
            </a:r>
            <a:endParaRPr/>
          </a:p>
          <a:p>
            <a:pPr marL="274320" lvl="0" indent="-274320" algn="l" rtl="0">
              <a:spcBef>
                <a:spcPts val="700"/>
              </a:spcBef>
              <a:spcAft>
                <a:spcPts val="0"/>
              </a:spcAft>
              <a:buSzPct val="95000"/>
              <a:buChar char="⚫"/>
            </a:pPr>
            <a:r>
              <a:rPr lang="en-US" u="sng">
                <a:solidFill>
                  <a:srgbClr val="FF3300"/>
                </a:solidFill>
              </a:rPr>
              <a:t>Use </a:t>
            </a:r>
            <a:endParaRPr/>
          </a:p>
          <a:p>
            <a:pPr marL="640080" lvl="1" indent="-246888" algn="l" rtl="0">
              <a:lnSpc>
                <a:spcPct val="100000"/>
              </a:lnSpc>
              <a:spcBef>
                <a:spcPts val="700"/>
              </a:spcBef>
              <a:spcAft>
                <a:spcPts val="0"/>
              </a:spcAft>
              <a:buSzPct val="85000"/>
              <a:buChar char="⚫"/>
            </a:pPr>
            <a:r>
              <a:rPr lang="en-US" sz="1600"/>
              <a:t>The process use the resource</a:t>
            </a:r>
            <a:endParaRPr/>
          </a:p>
          <a:p>
            <a:pPr marL="274320" lvl="0" indent="-274320" algn="l" rtl="0">
              <a:spcBef>
                <a:spcPts val="700"/>
              </a:spcBef>
              <a:spcAft>
                <a:spcPts val="0"/>
              </a:spcAft>
              <a:buSzPct val="95000"/>
              <a:buChar char="⚫"/>
            </a:pPr>
            <a:r>
              <a:rPr lang="en-US" u="sng">
                <a:solidFill>
                  <a:srgbClr val="FF3300"/>
                </a:solidFill>
              </a:rPr>
              <a:t>Release</a:t>
            </a:r>
            <a:endParaRPr/>
          </a:p>
          <a:p>
            <a:pPr marL="640080" lvl="1" indent="-246888" algn="l" rtl="0">
              <a:lnSpc>
                <a:spcPct val="100000"/>
              </a:lnSpc>
              <a:spcBef>
                <a:spcPts val="700"/>
              </a:spcBef>
              <a:spcAft>
                <a:spcPts val="0"/>
              </a:spcAft>
              <a:buSzPct val="85000"/>
              <a:buChar char="⚫"/>
            </a:pPr>
            <a:r>
              <a:rPr lang="en-US" sz="1600"/>
              <a:t>The process release the resource</a:t>
            </a:r>
            <a:endParaRPr/>
          </a:p>
        </p:txBody>
      </p:sp>
      <p:pic>
        <p:nvPicPr>
          <p:cNvPr id="1163" name="Google Shape;1163;p11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164" name="Google Shape;1164;p11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119"/>
          <p:cNvSpPr txBox="1">
            <a:spLocks noGrp="1"/>
          </p:cNvSpPr>
          <p:nvPr>
            <p:ph type="title"/>
          </p:nvPr>
        </p:nvSpPr>
        <p:spPr>
          <a:xfrm>
            <a:off x="467544" y="332656"/>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sz="3600" b="1">
                <a:solidFill>
                  <a:srgbClr val="006600"/>
                </a:solidFill>
              </a:rPr>
              <a:t>Deadlock Characterization</a:t>
            </a:r>
            <a:r>
              <a:rPr lang="en-US" b="1">
                <a:solidFill>
                  <a:srgbClr val="006600"/>
                </a:solidFill>
              </a:rPr>
              <a:t/>
            </a:r>
            <a:br>
              <a:rPr lang="en-US" b="1">
                <a:solidFill>
                  <a:srgbClr val="006600"/>
                </a:solidFill>
              </a:rPr>
            </a:br>
            <a:r>
              <a:rPr lang="en-US" sz="1600" b="1">
                <a:solidFill>
                  <a:srgbClr val="006600"/>
                </a:solidFill>
              </a:rPr>
              <a:t>Repeated University Question</a:t>
            </a:r>
            <a:endParaRPr/>
          </a:p>
        </p:txBody>
      </p:sp>
      <p:sp>
        <p:nvSpPr>
          <p:cNvPr id="1171" name="Google Shape;1171;p119"/>
          <p:cNvSpPr txBox="1">
            <a:spLocks noGrp="1"/>
          </p:cNvSpPr>
          <p:nvPr>
            <p:ph type="body" idx="1"/>
          </p:nvPr>
        </p:nvSpPr>
        <p:spPr>
          <a:xfrm>
            <a:off x="251520" y="1556793"/>
            <a:ext cx="8424936" cy="5301208"/>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lnSpc>
                <a:spcPct val="90000"/>
              </a:lnSpc>
              <a:spcBef>
                <a:spcPts val="0"/>
              </a:spcBef>
              <a:spcAft>
                <a:spcPts val="0"/>
              </a:spcAft>
              <a:buSzPct val="95000"/>
              <a:buChar char="⚫"/>
            </a:pPr>
            <a:r>
              <a:rPr lang="en-US" b="1">
                <a:solidFill>
                  <a:srgbClr val="FF0000"/>
                </a:solidFill>
              </a:rPr>
              <a:t>Mutual exclusion:</a:t>
            </a:r>
            <a:r>
              <a:rPr lang="en-US">
                <a:solidFill>
                  <a:srgbClr val="FF0000"/>
                </a:solidFill>
              </a:rPr>
              <a:t> </a:t>
            </a:r>
            <a:r>
              <a:rPr lang="en-US"/>
              <a:t> </a:t>
            </a:r>
            <a:endParaRPr/>
          </a:p>
          <a:p>
            <a:pPr marL="640080" lvl="1" indent="-246888" algn="l" rtl="0">
              <a:lnSpc>
                <a:spcPct val="90000"/>
              </a:lnSpc>
              <a:spcBef>
                <a:spcPts val="444"/>
              </a:spcBef>
              <a:spcAft>
                <a:spcPts val="0"/>
              </a:spcAft>
              <a:buSzPct val="85000"/>
              <a:buChar char="⚫"/>
            </a:pPr>
            <a:r>
              <a:rPr lang="en-US"/>
              <a:t>Only one process at a time can use a resource. If another process requests, they need to wait.</a:t>
            </a:r>
            <a:endParaRPr/>
          </a:p>
          <a:p>
            <a:pPr marL="640080" lvl="1" indent="-127063" algn="l" rtl="0">
              <a:lnSpc>
                <a:spcPct val="90000"/>
              </a:lnSpc>
              <a:spcBef>
                <a:spcPts val="444"/>
              </a:spcBef>
              <a:spcAft>
                <a:spcPts val="0"/>
              </a:spcAft>
              <a:buSzPct val="85000"/>
              <a:buNone/>
            </a:pPr>
            <a:endParaRPr/>
          </a:p>
          <a:p>
            <a:pPr marL="274320" lvl="0" indent="-274320" algn="l" rtl="0">
              <a:lnSpc>
                <a:spcPct val="90000"/>
              </a:lnSpc>
              <a:spcBef>
                <a:spcPts val="481"/>
              </a:spcBef>
              <a:spcAft>
                <a:spcPts val="0"/>
              </a:spcAft>
              <a:buSzPct val="95000"/>
              <a:buChar char="⚫"/>
            </a:pPr>
            <a:r>
              <a:rPr lang="en-US" b="1">
                <a:solidFill>
                  <a:srgbClr val="FF0000"/>
                </a:solidFill>
              </a:rPr>
              <a:t>Hold and wait:</a:t>
            </a:r>
            <a:r>
              <a:rPr lang="en-US">
                <a:solidFill>
                  <a:srgbClr val="FF0000"/>
                </a:solidFill>
              </a:rPr>
              <a:t>  </a:t>
            </a:r>
            <a:endParaRPr/>
          </a:p>
          <a:p>
            <a:pPr marL="640080" lvl="1" indent="-246888" algn="l" rtl="0">
              <a:lnSpc>
                <a:spcPct val="90000"/>
              </a:lnSpc>
              <a:spcBef>
                <a:spcPts val="444"/>
              </a:spcBef>
              <a:spcAft>
                <a:spcPts val="0"/>
              </a:spcAft>
              <a:buSzPct val="85000"/>
              <a:buChar char="⚫"/>
            </a:pPr>
            <a:r>
              <a:rPr lang="en-US"/>
              <a:t>A process holding at least one resource is waiting to acquire additional resources which is held by other processes </a:t>
            </a:r>
            <a:endParaRPr/>
          </a:p>
          <a:p>
            <a:pPr marL="640080" lvl="1" indent="-127063" algn="l" rtl="0">
              <a:lnSpc>
                <a:spcPct val="90000"/>
              </a:lnSpc>
              <a:spcBef>
                <a:spcPts val="444"/>
              </a:spcBef>
              <a:spcAft>
                <a:spcPts val="0"/>
              </a:spcAft>
              <a:buSzPct val="85000"/>
              <a:buNone/>
            </a:pPr>
            <a:endParaRPr/>
          </a:p>
          <a:p>
            <a:pPr marL="274320" lvl="0" indent="-274320" algn="l" rtl="0">
              <a:lnSpc>
                <a:spcPct val="90000"/>
              </a:lnSpc>
              <a:spcBef>
                <a:spcPts val="481"/>
              </a:spcBef>
              <a:spcAft>
                <a:spcPts val="0"/>
              </a:spcAft>
              <a:buSzPct val="95000"/>
              <a:buChar char="⚫"/>
            </a:pPr>
            <a:r>
              <a:rPr lang="en-US" b="1">
                <a:solidFill>
                  <a:srgbClr val="FF0000"/>
                </a:solidFill>
              </a:rPr>
              <a:t>No preemption:</a:t>
            </a:r>
            <a:r>
              <a:rPr lang="en-US">
                <a:solidFill>
                  <a:srgbClr val="FF0000"/>
                </a:solidFill>
              </a:rPr>
              <a:t>  </a:t>
            </a:r>
            <a:endParaRPr/>
          </a:p>
          <a:p>
            <a:pPr marL="640080" lvl="1" indent="-246888" algn="l" rtl="0">
              <a:lnSpc>
                <a:spcPct val="90000"/>
              </a:lnSpc>
              <a:spcBef>
                <a:spcPts val="444"/>
              </a:spcBef>
              <a:spcAft>
                <a:spcPts val="0"/>
              </a:spcAft>
              <a:buSzPct val="85000"/>
              <a:buChar char="⚫"/>
            </a:pPr>
            <a:r>
              <a:rPr lang="en-US"/>
              <a:t>A resource can be released only voluntarily by the process holding it after that process has completed its task </a:t>
            </a:r>
            <a:endParaRPr/>
          </a:p>
          <a:p>
            <a:pPr marL="640080" lvl="1" indent="-127063" algn="l" rtl="0">
              <a:lnSpc>
                <a:spcPct val="90000"/>
              </a:lnSpc>
              <a:spcBef>
                <a:spcPts val="444"/>
              </a:spcBef>
              <a:spcAft>
                <a:spcPts val="0"/>
              </a:spcAft>
              <a:buSzPct val="85000"/>
              <a:buNone/>
            </a:pPr>
            <a:endParaRPr/>
          </a:p>
          <a:p>
            <a:pPr marL="274320" lvl="0" indent="-274320" algn="l" rtl="0">
              <a:lnSpc>
                <a:spcPct val="90000"/>
              </a:lnSpc>
              <a:spcBef>
                <a:spcPts val="481"/>
              </a:spcBef>
              <a:spcAft>
                <a:spcPts val="0"/>
              </a:spcAft>
              <a:buSzPct val="95000"/>
              <a:buChar char="⚫"/>
            </a:pPr>
            <a:r>
              <a:rPr lang="en-US" b="1">
                <a:solidFill>
                  <a:srgbClr val="FF0000"/>
                </a:solidFill>
              </a:rPr>
              <a:t>Circular wait:</a:t>
            </a:r>
            <a:r>
              <a:rPr lang="en-US">
                <a:solidFill>
                  <a:srgbClr val="FF0000"/>
                </a:solidFill>
              </a:rPr>
              <a:t>  </a:t>
            </a:r>
            <a:endParaRPr/>
          </a:p>
          <a:p>
            <a:pPr marL="640080" lvl="1" indent="-246888" algn="l" rtl="0">
              <a:lnSpc>
                <a:spcPct val="90000"/>
              </a:lnSpc>
              <a:spcBef>
                <a:spcPts val="444"/>
              </a:spcBef>
              <a:spcAft>
                <a:spcPts val="0"/>
              </a:spcAft>
              <a:buSzPct val="85000"/>
              <a:buChar char="⚫"/>
            </a:pPr>
            <a:r>
              <a:rPr lang="en-US"/>
              <a:t>There exists a set {</a:t>
            </a:r>
            <a:r>
              <a:rPr lang="en-US" i="1"/>
              <a:t>P</a:t>
            </a:r>
            <a:r>
              <a:rPr lang="en-US" baseline="-25000"/>
              <a:t>0</a:t>
            </a:r>
            <a:r>
              <a:rPr lang="en-US"/>
              <a:t>, </a:t>
            </a:r>
            <a:r>
              <a:rPr lang="en-US" i="1"/>
              <a:t>P</a:t>
            </a:r>
            <a:r>
              <a:rPr lang="en-US" baseline="-25000"/>
              <a:t>1</a:t>
            </a:r>
            <a:r>
              <a:rPr lang="en-US"/>
              <a:t>, …, </a:t>
            </a:r>
            <a:r>
              <a:rPr lang="en-US" i="1"/>
              <a:t>P</a:t>
            </a:r>
            <a:r>
              <a:rPr lang="en-US" baseline="-25000"/>
              <a:t>0</a:t>
            </a:r>
            <a:r>
              <a:rPr lang="en-US"/>
              <a:t>} of waiting processes </a:t>
            </a:r>
            <a:endParaRPr/>
          </a:p>
          <a:p>
            <a:pPr marL="274320" lvl="1" indent="0" algn="l" rtl="0">
              <a:lnSpc>
                <a:spcPct val="90000"/>
              </a:lnSpc>
              <a:spcBef>
                <a:spcPts val="277"/>
              </a:spcBef>
              <a:spcAft>
                <a:spcPts val="0"/>
              </a:spcAft>
              <a:buSzPct val="85000"/>
              <a:buNone/>
            </a:pPr>
            <a:r>
              <a:rPr lang="en-US" sz="1500" i="1"/>
              <a:t>P</a:t>
            </a:r>
            <a:r>
              <a:rPr lang="en-US" sz="1500" baseline="-25000"/>
              <a:t>0 </a:t>
            </a:r>
            <a:r>
              <a:rPr lang="en-US" sz="1500"/>
              <a:t>is waiting for a resource that is held by </a:t>
            </a:r>
            <a:r>
              <a:rPr lang="en-US" sz="1500" i="1"/>
              <a:t>P</a:t>
            </a:r>
            <a:r>
              <a:rPr lang="en-US" sz="1500" baseline="-25000"/>
              <a:t>1</a:t>
            </a:r>
            <a:r>
              <a:rPr lang="en-US" sz="1500"/>
              <a:t> </a:t>
            </a:r>
            <a:endParaRPr/>
          </a:p>
          <a:p>
            <a:pPr marL="274320" lvl="1" indent="0" algn="l" rtl="0">
              <a:lnSpc>
                <a:spcPct val="90000"/>
              </a:lnSpc>
              <a:spcBef>
                <a:spcPts val="277"/>
              </a:spcBef>
              <a:spcAft>
                <a:spcPts val="0"/>
              </a:spcAft>
              <a:buSzPct val="85000"/>
              <a:buNone/>
            </a:pPr>
            <a:r>
              <a:rPr lang="en-US" sz="1500" i="1"/>
              <a:t>P</a:t>
            </a:r>
            <a:r>
              <a:rPr lang="en-US" sz="1500" baseline="-25000"/>
              <a:t>1</a:t>
            </a:r>
            <a:r>
              <a:rPr lang="en-US" sz="1500"/>
              <a:t> is waiting for a resource that is held by </a:t>
            </a:r>
            <a:r>
              <a:rPr lang="en-US" sz="1500" i="1"/>
              <a:t>P</a:t>
            </a:r>
            <a:r>
              <a:rPr lang="en-US" sz="1500" baseline="-25000"/>
              <a:t>2</a:t>
            </a:r>
            <a:endParaRPr/>
          </a:p>
          <a:p>
            <a:pPr marL="274320" lvl="1" indent="0" algn="l" rtl="0">
              <a:lnSpc>
                <a:spcPct val="90000"/>
              </a:lnSpc>
              <a:spcBef>
                <a:spcPts val="277"/>
              </a:spcBef>
              <a:spcAft>
                <a:spcPts val="0"/>
              </a:spcAft>
              <a:buSzPct val="85000"/>
              <a:buNone/>
            </a:pPr>
            <a:r>
              <a:rPr lang="en-US" sz="1500" i="1"/>
              <a:t>P</a:t>
            </a:r>
            <a:r>
              <a:rPr lang="en-US" sz="1500" i="1" baseline="-25000"/>
              <a:t>n</a:t>
            </a:r>
            <a:r>
              <a:rPr lang="en-US" sz="1500" baseline="-25000"/>
              <a:t>–1</a:t>
            </a:r>
            <a:r>
              <a:rPr lang="en-US" sz="1500"/>
              <a:t> is waiting for a resource that is held by </a:t>
            </a:r>
            <a:r>
              <a:rPr lang="en-US" sz="1500" i="1"/>
              <a:t>P</a:t>
            </a:r>
            <a:r>
              <a:rPr lang="en-US" sz="1500" baseline="-25000"/>
              <a:t>n</a:t>
            </a:r>
            <a:r>
              <a:rPr lang="en-US" sz="1500"/>
              <a:t> </a:t>
            </a:r>
            <a:endParaRPr/>
          </a:p>
          <a:p>
            <a:pPr marL="274320" lvl="0" indent="-274320" algn="l" rtl="0">
              <a:lnSpc>
                <a:spcPct val="90000"/>
              </a:lnSpc>
              <a:spcBef>
                <a:spcPts val="277"/>
              </a:spcBef>
              <a:spcAft>
                <a:spcPts val="0"/>
              </a:spcAft>
              <a:buSzPct val="95000"/>
              <a:buFont typeface="Arial"/>
              <a:buNone/>
            </a:pPr>
            <a:r>
              <a:rPr lang="en-US" sz="1500" i="1"/>
              <a:t>	P</a:t>
            </a:r>
            <a:r>
              <a:rPr lang="en-US" sz="1500" baseline="-25000"/>
              <a:t>n</a:t>
            </a:r>
            <a:r>
              <a:rPr lang="en-US" sz="1500"/>
              <a:t> is waiting for a resource that is held by </a:t>
            </a:r>
            <a:r>
              <a:rPr lang="en-US" sz="1500" i="1"/>
              <a:t>P</a:t>
            </a:r>
            <a:r>
              <a:rPr lang="en-US" sz="1500" baseline="-25000"/>
              <a:t>0</a:t>
            </a:r>
            <a:r>
              <a:rPr lang="en-US" sz="1500"/>
              <a:t> </a:t>
            </a:r>
            <a:endParaRPr/>
          </a:p>
          <a:p>
            <a:pPr marL="274320" lvl="0" indent="-274320" algn="l" rtl="0">
              <a:lnSpc>
                <a:spcPct val="90000"/>
              </a:lnSpc>
              <a:spcBef>
                <a:spcPts val="314"/>
              </a:spcBef>
              <a:spcAft>
                <a:spcPts val="0"/>
              </a:spcAft>
              <a:buSzPct val="95000"/>
              <a:buFont typeface="Arial"/>
              <a:buNone/>
            </a:pPr>
            <a:endParaRPr sz="1700"/>
          </a:p>
        </p:txBody>
      </p:sp>
      <p:sp>
        <p:nvSpPr>
          <p:cNvPr id="1172" name="Google Shape;1172;p119"/>
          <p:cNvSpPr txBox="1"/>
          <p:nvPr/>
        </p:nvSpPr>
        <p:spPr>
          <a:xfrm>
            <a:off x="395536" y="1014314"/>
            <a:ext cx="6675715" cy="402291"/>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000000"/>
              </a:buClr>
              <a:buSzPts val="2000"/>
              <a:buFont typeface="Helvetica Neue"/>
              <a:buNone/>
            </a:pPr>
            <a:r>
              <a:rPr lang="en-US" sz="2000">
                <a:solidFill>
                  <a:srgbClr val="000000"/>
                </a:solidFill>
                <a:latin typeface="Helvetica Neue"/>
                <a:ea typeface="Helvetica Neue"/>
                <a:cs typeface="Helvetica Neue"/>
                <a:sym typeface="Helvetica Neue"/>
              </a:rPr>
              <a:t>Deadlock can arise if </a:t>
            </a:r>
            <a:r>
              <a:rPr lang="en-US" sz="2000" u="sng">
                <a:solidFill>
                  <a:srgbClr val="000000"/>
                </a:solidFill>
                <a:latin typeface="Helvetica Neue"/>
                <a:ea typeface="Helvetica Neue"/>
                <a:cs typeface="Helvetica Neue"/>
                <a:sym typeface="Helvetica Neue"/>
              </a:rPr>
              <a:t>four</a:t>
            </a:r>
            <a:r>
              <a:rPr lang="en-US" sz="2000">
                <a:solidFill>
                  <a:srgbClr val="000000"/>
                </a:solidFill>
                <a:latin typeface="Helvetica Neue"/>
                <a:ea typeface="Helvetica Neue"/>
                <a:cs typeface="Helvetica Neue"/>
                <a:sym typeface="Helvetica Neue"/>
              </a:rPr>
              <a:t> conditions hold simultaneously.</a:t>
            </a:r>
            <a:endParaRPr/>
          </a:p>
        </p:txBody>
      </p:sp>
      <p:sp>
        <p:nvSpPr>
          <p:cNvPr id="1173" name="Google Shape;1173;p119"/>
          <p:cNvSpPr/>
          <p:nvPr/>
        </p:nvSpPr>
        <p:spPr>
          <a:xfrm>
            <a:off x="5868144" y="5805264"/>
            <a:ext cx="504056" cy="36004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chemeClr val="dk1"/>
                </a:solidFill>
                <a:latin typeface="Constantia"/>
                <a:ea typeface="Constantia"/>
                <a:cs typeface="Constantia"/>
                <a:sym typeface="Constantia"/>
              </a:rPr>
              <a:t>P</a:t>
            </a:r>
            <a:r>
              <a:rPr lang="en-US" sz="1000" b="1" baseline="-25000">
                <a:solidFill>
                  <a:schemeClr val="dk1"/>
                </a:solidFill>
                <a:latin typeface="Constantia"/>
                <a:ea typeface="Constantia"/>
                <a:cs typeface="Constantia"/>
                <a:sym typeface="Constantia"/>
              </a:rPr>
              <a:t>0</a:t>
            </a:r>
            <a:endParaRPr/>
          </a:p>
        </p:txBody>
      </p:sp>
      <p:sp>
        <p:nvSpPr>
          <p:cNvPr id="1174" name="Google Shape;1174;p119"/>
          <p:cNvSpPr/>
          <p:nvPr/>
        </p:nvSpPr>
        <p:spPr>
          <a:xfrm>
            <a:off x="6660232" y="5805264"/>
            <a:ext cx="504056" cy="360040"/>
          </a:xfrm>
          <a:prstGeom prst="ellipse">
            <a:avLst/>
          </a:prstGeom>
          <a:solidFill>
            <a:srgbClr val="FF99F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chemeClr val="dk1"/>
                </a:solidFill>
                <a:latin typeface="Constantia"/>
                <a:ea typeface="Constantia"/>
                <a:cs typeface="Constantia"/>
                <a:sym typeface="Constantia"/>
              </a:rPr>
              <a:t>P</a:t>
            </a:r>
            <a:r>
              <a:rPr lang="en-US" sz="1000" b="1" baseline="-25000">
                <a:solidFill>
                  <a:schemeClr val="dk1"/>
                </a:solidFill>
                <a:latin typeface="Constantia"/>
                <a:ea typeface="Constantia"/>
                <a:cs typeface="Constantia"/>
                <a:sym typeface="Constantia"/>
              </a:rPr>
              <a:t>1</a:t>
            </a:r>
            <a:endParaRPr/>
          </a:p>
        </p:txBody>
      </p:sp>
      <p:sp>
        <p:nvSpPr>
          <p:cNvPr id="1175" name="Google Shape;1175;p119"/>
          <p:cNvSpPr/>
          <p:nvPr/>
        </p:nvSpPr>
        <p:spPr>
          <a:xfrm>
            <a:off x="8460432" y="5805683"/>
            <a:ext cx="504056" cy="360040"/>
          </a:xfrm>
          <a:prstGeom prst="ellipse">
            <a:avLst/>
          </a:prstGeom>
          <a:solidFill>
            <a:srgbClr val="00FFFF"/>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a:solidFill>
                  <a:schemeClr val="dk1"/>
                </a:solidFill>
                <a:latin typeface="Constantia"/>
                <a:ea typeface="Constantia"/>
                <a:cs typeface="Constantia"/>
                <a:sym typeface="Constantia"/>
              </a:rPr>
              <a:t>P</a:t>
            </a:r>
            <a:r>
              <a:rPr lang="en-US" sz="1000" b="1" baseline="-25000">
                <a:solidFill>
                  <a:schemeClr val="dk1"/>
                </a:solidFill>
                <a:latin typeface="Constantia"/>
                <a:ea typeface="Constantia"/>
                <a:cs typeface="Constantia"/>
                <a:sym typeface="Constantia"/>
              </a:rPr>
              <a:t>n</a:t>
            </a:r>
            <a:endParaRPr sz="1000" b="1" baseline="-25000">
              <a:solidFill>
                <a:schemeClr val="dk1"/>
              </a:solidFill>
              <a:latin typeface="Constantia"/>
              <a:ea typeface="Constantia"/>
              <a:cs typeface="Constantia"/>
              <a:sym typeface="Constantia"/>
            </a:endParaRPr>
          </a:p>
        </p:txBody>
      </p:sp>
      <p:sp>
        <p:nvSpPr>
          <p:cNvPr id="1176" name="Google Shape;1176;p119"/>
          <p:cNvSpPr/>
          <p:nvPr/>
        </p:nvSpPr>
        <p:spPr>
          <a:xfrm>
            <a:off x="7668344" y="5777675"/>
            <a:ext cx="648072" cy="388047"/>
          </a:xfrm>
          <a:prstGeom prst="ellipse">
            <a:avLst/>
          </a:prstGeom>
          <a:solidFill>
            <a:srgbClr val="FFFFC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b="1">
                <a:solidFill>
                  <a:schemeClr val="dk1"/>
                </a:solidFill>
                <a:latin typeface="Constantia"/>
                <a:ea typeface="Constantia"/>
                <a:cs typeface="Constantia"/>
                <a:sym typeface="Constantia"/>
              </a:rPr>
              <a:t>P</a:t>
            </a:r>
            <a:r>
              <a:rPr lang="en-US" sz="800" b="1" baseline="-25000">
                <a:solidFill>
                  <a:schemeClr val="dk1"/>
                </a:solidFill>
                <a:latin typeface="Constantia"/>
                <a:ea typeface="Constantia"/>
                <a:cs typeface="Constantia"/>
                <a:sym typeface="Constantia"/>
              </a:rPr>
              <a:t>n-1</a:t>
            </a:r>
            <a:endParaRPr/>
          </a:p>
        </p:txBody>
      </p:sp>
      <p:cxnSp>
        <p:nvCxnSpPr>
          <p:cNvPr id="1177" name="Google Shape;1177;p119"/>
          <p:cNvCxnSpPr>
            <a:endCxn id="1174" idx="2"/>
          </p:cNvCxnSpPr>
          <p:nvPr/>
        </p:nvCxnSpPr>
        <p:spPr>
          <a:xfrm>
            <a:off x="6372232" y="5971784"/>
            <a:ext cx="288000" cy="13500"/>
          </a:xfrm>
          <a:prstGeom prst="curvedConnector3">
            <a:avLst>
              <a:gd name="adj1" fmla="val 50000"/>
            </a:avLst>
          </a:prstGeom>
          <a:noFill/>
          <a:ln w="9525" cap="flat" cmpd="sng">
            <a:solidFill>
              <a:schemeClr val="dk1"/>
            </a:solidFill>
            <a:prstDash val="solid"/>
            <a:round/>
            <a:headEnd type="none" w="sm" len="sm"/>
            <a:tailEnd type="stealth" w="med" len="med"/>
          </a:ln>
        </p:spPr>
      </p:cxnSp>
      <p:cxnSp>
        <p:nvCxnSpPr>
          <p:cNvPr id="1178" name="Google Shape;1178;p119"/>
          <p:cNvCxnSpPr/>
          <p:nvPr/>
        </p:nvCxnSpPr>
        <p:spPr>
          <a:xfrm>
            <a:off x="7164288" y="5985702"/>
            <a:ext cx="504056" cy="0"/>
          </a:xfrm>
          <a:prstGeom prst="straightConnector1">
            <a:avLst/>
          </a:prstGeom>
          <a:noFill/>
          <a:ln w="9525" cap="flat" cmpd="sng">
            <a:solidFill>
              <a:schemeClr val="dk1"/>
            </a:solidFill>
            <a:prstDash val="solid"/>
            <a:round/>
            <a:headEnd type="none" w="sm" len="sm"/>
            <a:tailEnd type="stealth" w="med" len="med"/>
          </a:ln>
        </p:spPr>
      </p:cxnSp>
      <p:cxnSp>
        <p:nvCxnSpPr>
          <p:cNvPr id="1179" name="Google Shape;1179;p119"/>
          <p:cNvCxnSpPr>
            <a:endCxn id="1175" idx="2"/>
          </p:cNvCxnSpPr>
          <p:nvPr/>
        </p:nvCxnSpPr>
        <p:spPr>
          <a:xfrm>
            <a:off x="8316432" y="5971603"/>
            <a:ext cx="144000" cy="14100"/>
          </a:xfrm>
          <a:prstGeom prst="straightConnector1">
            <a:avLst/>
          </a:prstGeom>
          <a:noFill/>
          <a:ln w="9525" cap="flat" cmpd="sng">
            <a:solidFill>
              <a:schemeClr val="dk1"/>
            </a:solidFill>
            <a:prstDash val="solid"/>
            <a:round/>
            <a:headEnd type="none" w="sm" len="sm"/>
            <a:tailEnd type="stealth" w="med" len="med"/>
          </a:ln>
        </p:spPr>
      </p:cxnSp>
      <p:cxnSp>
        <p:nvCxnSpPr>
          <p:cNvPr id="1180" name="Google Shape;1180;p119"/>
          <p:cNvCxnSpPr>
            <a:stCxn id="1175" idx="4"/>
          </p:cNvCxnSpPr>
          <p:nvPr/>
        </p:nvCxnSpPr>
        <p:spPr>
          <a:xfrm rot="5400000">
            <a:off x="7410010" y="4875873"/>
            <a:ext cx="12600" cy="2592300"/>
          </a:xfrm>
          <a:prstGeom prst="curvedConnector4">
            <a:avLst>
              <a:gd name="adj1" fmla="val 3523183"/>
              <a:gd name="adj2" fmla="val 98441"/>
            </a:avLst>
          </a:prstGeom>
          <a:noFill/>
          <a:ln w="9525" cap="flat" cmpd="sng">
            <a:solidFill>
              <a:schemeClr val="dk1"/>
            </a:solidFill>
            <a:prstDash val="solid"/>
            <a:round/>
            <a:headEnd type="none" w="sm" len="sm"/>
            <a:tailEnd type="stealth" w="med" len="med"/>
          </a:ln>
        </p:spPr>
      </p:cxnSp>
      <p:pic>
        <p:nvPicPr>
          <p:cNvPr id="1181" name="Google Shape;1181;p119"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182" name="Google Shape;1182;p11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endParaRPr/>
          </a:p>
        </p:txBody>
      </p:sp>
      <p:sp>
        <p:nvSpPr>
          <p:cNvPr id="607" name="Google Shape;607;p7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Preemptive:</a:t>
            </a:r>
            <a:endParaRPr/>
          </a:p>
          <a:p>
            <a:pPr marL="0" lvl="0" indent="0" algn="l" rtl="0">
              <a:spcBef>
                <a:spcPts val="520"/>
              </a:spcBef>
              <a:spcAft>
                <a:spcPts val="0"/>
              </a:spcAft>
              <a:buSzPts val="2470"/>
              <a:buNone/>
            </a:pPr>
            <a:r>
              <a:rPr lang="en-US"/>
              <a:t>	The CPU is allocated to the process, if any higher priority process come it releases the CPU and get the service once the higher priority process completes.</a:t>
            </a: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n-US"/>
              <a:t>Non Preemptive:</a:t>
            </a:r>
            <a:endParaRPr/>
          </a:p>
          <a:p>
            <a:pPr marL="274320" lvl="0" indent="-274320" algn="l" rtl="0">
              <a:spcBef>
                <a:spcPts val="520"/>
              </a:spcBef>
              <a:spcAft>
                <a:spcPts val="0"/>
              </a:spcAft>
              <a:buSzPts val="2470"/>
              <a:buChar char="⚫"/>
            </a:pPr>
            <a:r>
              <a:rPr lang="en-US"/>
              <a:t>Once the CPU is allocated to the process, the process keeps the CPU until it releases the CPU either by terminating or switching to waiting state.</a:t>
            </a:r>
            <a:endParaRPr/>
          </a:p>
          <a:p>
            <a:pPr marL="274320" lvl="0" indent="-117475" algn="l" rtl="0">
              <a:spcBef>
                <a:spcPts val="520"/>
              </a:spcBef>
              <a:spcAft>
                <a:spcPts val="0"/>
              </a:spcAft>
              <a:buSzPts val="2470"/>
              <a:buNone/>
            </a:pPr>
            <a:endParaRPr/>
          </a:p>
        </p:txBody>
      </p:sp>
      <p:sp>
        <p:nvSpPr>
          <p:cNvPr id="608" name="Google Shape;608;p7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20"/>
          <p:cNvSpPr txBox="1">
            <a:spLocks noGrp="1"/>
          </p:cNvSpPr>
          <p:nvPr>
            <p:ph type="title"/>
          </p:nvPr>
        </p:nvSpPr>
        <p:spPr>
          <a:xfrm>
            <a:off x="323528" y="332656"/>
            <a:ext cx="6643464" cy="6858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3600"/>
              <a:buFont typeface="Calibri"/>
              <a:buNone/>
            </a:pPr>
            <a:r>
              <a:rPr lang="en-US" sz="3600" b="1">
                <a:solidFill>
                  <a:srgbClr val="006600"/>
                </a:solidFill>
              </a:rPr>
              <a:t>Resource-Allocation Graph</a:t>
            </a:r>
            <a:endParaRPr sz="3600" b="1"/>
          </a:p>
        </p:txBody>
      </p:sp>
      <p:sp>
        <p:nvSpPr>
          <p:cNvPr id="1189" name="Google Shape;1189;p120"/>
          <p:cNvSpPr txBox="1">
            <a:spLocks noGrp="1"/>
          </p:cNvSpPr>
          <p:nvPr>
            <p:ph type="body" idx="1"/>
          </p:nvPr>
        </p:nvSpPr>
        <p:spPr>
          <a:xfrm>
            <a:off x="609600" y="1052737"/>
            <a:ext cx="8077200" cy="4178348"/>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10"/>
              <a:buNone/>
            </a:pPr>
            <a:r>
              <a:rPr lang="en-US" sz="1800"/>
              <a:t>Deadlocks are described in terms of directed graph called </a:t>
            </a:r>
            <a:r>
              <a:rPr lang="en-US" sz="1800">
                <a:solidFill>
                  <a:srgbClr val="FF0000"/>
                </a:solidFill>
              </a:rPr>
              <a:t>Resource Allocation Graph.</a:t>
            </a:r>
            <a:endParaRPr/>
          </a:p>
          <a:p>
            <a:pPr marL="0" lvl="0" indent="0" algn="just" rtl="0">
              <a:spcBef>
                <a:spcPts val="360"/>
              </a:spcBef>
              <a:spcAft>
                <a:spcPts val="0"/>
              </a:spcAft>
              <a:buSzPts val="1710"/>
              <a:buNone/>
            </a:pPr>
            <a:r>
              <a:rPr lang="en-US" sz="1800"/>
              <a:t>Graph consists of a</a:t>
            </a:r>
            <a:r>
              <a:rPr lang="en-US" sz="1800">
                <a:solidFill>
                  <a:srgbClr val="000000"/>
                </a:solidFill>
                <a:latin typeface="Helvetica Neue"/>
                <a:ea typeface="Helvetica Neue"/>
                <a:cs typeface="Helvetica Neue"/>
                <a:sym typeface="Helvetica Neue"/>
              </a:rPr>
              <a:t> set of vertices </a:t>
            </a:r>
            <a:r>
              <a:rPr lang="en-US" sz="1800" i="1">
                <a:solidFill>
                  <a:srgbClr val="000000"/>
                </a:solidFill>
                <a:latin typeface="Helvetica Neue"/>
                <a:ea typeface="Helvetica Neue"/>
                <a:cs typeface="Helvetica Neue"/>
                <a:sym typeface="Helvetica Neue"/>
              </a:rPr>
              <a:t>V</a:t>
            </a:r>
            <a:r>
              <a:rPr lang="en-US" sz="1800">
                <a:solidFill>
                  <a:srgbClr val="000000"/>
                </a:solidFill>
                <a:latin typeface="Helvetica Neue"/>
                <a:ea typeface="Helvetica Neue"/>
                <a:cs typeface="Helvetica Neue"/>
                <a:sym typeface="Helvetica Neue"/>
              </a:rPr>
              <a:t> and a set of edges </a:t>
            </a:r>
            <a:r>
              <a:rPr lang="en-US" sz="1800" i="1">
                <a:solidFill>
                  <a:srgbClr val="000000"/>
                </a:solidFill>
                <a:latin typeface="Helvetica Neue"/>
                <a:ea typeface="Helvetica Neue"/>
                <a:cs typeface="Helvetica Neue"/>
                <a:sym typeface="Helvetica Neue"/>
              </a:rPr>
              <a:t>E</a:t>
            </a:r>
            <a:r>
              <a:rPr lang="en-US" sz="1800">
                <a:solidFill>
                  <a:srgbClr val="000000"/>
                </a:solidFill>
                <a:latin typeface="Helvetica Neue"/>
                <a:ea typeface="Helvetica Neue"/>
                <a:cs typeface="Helvetica Neue"/>
                <a:sym typeface="Helvetica Neue"/>
              </a:rPr>
              <a:t>.</a:t>
            </a:r>
            <a:endParaRPr/>
          </a:p>
          <a:p>
            <a:pPr marL="0" lvl="0" indent="0" algn="l" rtl="0">
              <a:lnSpc>
                <a:spcPct val="100000"/>
              </a:lnSpc>
              <a:spcBef>
                <a:spcPts val="380"/>
              </a:spcBef>
              <a:spcAft>
                <a:spcPts val="0"/>
              </a:spcAft>
              <a:buSzPts val="1805"/>
              <a:buNone/>
            </a:pPr>
            <a:r>
              <a:rPr lang="en-US" sz="1900" u="sng">
                <a:solidFill>
                  <a:srgbClr val="FF0000"/>
                </a:solidFill>
              </a:rPr>
              <a:t>Request edge: </a:t>
            </a:r>
            <a:endParaRPr/>
          </a:p>
          <a:p>
            <a:pPr marL="274320" lvl="0" indent="-274320" algn="l" rtl="0">
              <a:lnSpc>
                <a:spcPct val="100000"/>
              </a:lnSpc>
              <a:spcBef>
                <a:spcPts val="380"/>
              </a:spcBef>
              <a:spcAft>
                <a:spcPts val="0"/>
              </a:spcAft>
              <a:buSzPts val="1805"/>
              <a:buChar char="⚫"/>
            </a:pPr>
            <a:r>
              <a:rPr lang="en-US" sz="1900"/>
              <a:t>It is a directed edge from </a:t>
            </a:r>
            <a:r>
              <a:rPr lang="en-US" sz="1900" i="1"/>
              <a:t>P</a:t>
            </a:r>
            <a:r>
              <a:rPr lang="en-US" sz="1900" baseline="-25000"/>
              <a:t>1 </a:t>
            </a:r>
            <a:r>
              <a:rPr lang="en-US" sz="1900"/>
              <a:t>to resource type</a:t>
            </a:r>
            <a:r>
              <a:rPr lang="en-US" sz="1900" baseline="-25000"/>
              <a:t>   </a:t>
            </a:r>
            <a:r>
              <a:rPr lang="en-US" sz="1900" i="1"/>
              <a:t>R</a:t>
            </a:r>
            <a:r>
              <a:rPr lang="en-US" sz="1900" i="1" baseline="-25000"/>
              <a:t>j </a:t>
            </a:r>
            <a:endParaRPr/>
          </a:p>
          <a:p>
            <a:pPr marL="0" lvl="0" indent="0" algn="l" rtl="0">
              <a:lnSpc>
                <a:spcPct val="100000"/>
              </a:lnSpc>
              <a:spcBef>
                <a:spcPts val="380"/>
              </a:spcBef>
              <a:spcAft>
                <a:spcPts val="0"/>
              </a:spcAft>
              <a:buSzPts val="1805"/>
              <a:buNone/>
            </a:pPr>
            <a:r>
              <a:rPr lang="en-US" sz="1900" i="1"/>
              <a:t>            P</a:t>
            </a:r>
            <a:r>
              <a:rPr lang="en-US" sz="1900" baseline="-25000"/>
              <a:t>1 </a:t>
            </a:r>
            <a:r>
              <a:rPr lang="en-US" sz="1900">
                <a:latin typeface="Cambria Math"/>
                <a:ea typeface="Cambria Math"/>
                <a:cs typeface="Cambria Math"/>
                <a:sym typeface="Cambria Math"/>
              </a:rPr>
              <a:t>→ </a:t>
            </a:r>
            <a:r>
              <a:rPr lang="en-US" sz="1900" i="1"/>
              <a:t>R</a:t>
            </a:r>
            <a:r>
              <a:rPr lang="en-US" sz="1900" i="1" baseline="-25000"/>
              <a:t>j</a:t>
            </a:r>
            <a:endParaRPr sz="1900" i="1" baseline="-25000"/>
          </a:p>
          <a:p>
            <a:pPr marL="0" lvl="0" indent="0" algn="l" rtl="0">
              <a:spcBef>
                <a:spcPts val="380"/>
              </a:spcBef>
              <a:spcAft>
                <a:spcPts val="0"/>
              </a:spcAft>
              <a:buSzPts val="1805"/>
              <a:buNone/>
            </a:pPr>
            <a:r>
              <a:rPr lang="en-US" sz="1900" u="sng">
                <a:solidFill>
                  <a:srgbClr val="FF0000"/>
                </a:solidFill>
              </a:rPr>
              <a:t>Assignment edge: </a:t>
            </a:r>
            <a:endParaRPr/>
          </a:p>
          <a:p>
            <a:pPr marL="274320" lvl="0" indent="-274320" algn="l" rtl="0">
              <a:spcBef>
                <a:spcPts val="380"/>
              </a:spcBef>
              <a:spcAft>
                <a:spcPts val="0"/>
              </a:spcAft>
              <a:buSzPts val="1805"/>
              <a:buChar char="⚫"/>
            </a:pPr>
            <a:r>
              <a:rPr lang="en-US" sz="1900"/>
              <a:t>It is a directed edge from </a:t>
            </a:r>
            <a:r>
              <a:rPr lang="en-US" sz="1900" i="1"/>
              <a:t>R</a:t>
            </a:r>
            <a:r>
              <a:rPr lang="en-US" sz="1900" i="1" baseline="-25000"/>
              <a:t>j </a:t>
            </a:r>
            <a:endParaRPr/>
          </a:p>
          <a:p>
            <a:pPr marL="0" lvl="0" indent="0" algn="l" rtl="0">
              <a:spcBef>
                <a:spcPts val="380"/>
              </a:spcBef>
              <a:spcAft>
                <a:spcPts val="0"/>
              </a:spcAft>
              <a:buSzPts val="1805"/>
              <a:buNone/>
            </a:pPr>
            <a:r>
              <a:rPr lang="en-US" sz="1900" i="1" baseline="-25000"/>
              <a:t>    </a:t>
            </a:r>
            <a:r>
              <a:rPr lang="en-US" sz="1900"/>
              <a:t>to resource type </a:t>
            </a:r>
            <a:r>
              <a:rPr lang="en-US" sz="1900" i="1"/>
              <a:t>P</a:t>
            </a:r>
            <a:r>
              <a:rPr lang="en-US" sz="1900" baseline="-25000"/>
              <a:t>1    </a:t>
            </a:r>
            <a:endParaRPr/>
          </a:p>
          <a:p>
            <a:pPr marL="0" lvl="0" indent="0" algn="l" rtl="0">
              <a:spcBef>
                <a:spcPts val="380"/>
              </a:spcBef>
              <a:spcAft>
                <a:spcPts val="0"/>
              </a:spcAft>
              <a:buSzPts val="1805"/>
              <a:buNone/>
            </a:pPr>
            <a:r>
              <a:rPr lang="en-US" sz="1900" baseline="-25000"/>
              <a:t> </a:t>
            </a:r>
            <a:r>
              <a:rPr lang="en-US" sz="1900"/>
              <a:t>           </a:t>
            </a:r>
            <a:r>
              <a:rPr lang="en-US" sz="1900" i="1"/>
              <a:t>R</a:t>
            </a:r>
            <a:r>
              <a:rPr lang="en-US" sz="1900" i="1" baseline="-25000"/>
              <a:t>j </a:t>
            </a:r>
            <a:r>
              <a:rPr lang="en-US" sz="1900">
                <a:latin typeface="Cambria Math"/>
                <a:ea typeface="Cambria Math"/>
                <a:cs typeface="Cambria Math"/>
                <a:sym typeface="Cambria Math"/>
              </a:rPr>
              <a:t>→ </a:t>
            </a:r>
            <a:r>
              <a:rPr lang="en-US" sz="1800" i="1"/>
              <a:t>P</a:t>
            </a:r>
            <a:r>
              <a:rPr lang="en-US" sz="1800" baseline="-25000"/>
              <a:t>1</a:t>
            </a:r>
            <a:endParaRPr sz="1800">
              <a:solidFill>
                <a:srgbClr val="000000"/>
              </a:solidFill>
              <a:latin typeface="Helvetica Neue"/>
              <a:ea typeface="Helvetica Neue"/>
              <a:cs typeface="Helvetica Neue"/>
              <a:sym typeface="Helvetica Neue"/>
            </a:endParaRPr>
          </a:p>
          <a:p>
            <a:pPr marL="0" lvl="0" indent="0" algn="just" rtl="0">
              <a:spcBef>
                <a:spcPts val="360"/>
              </a:spcBef>
              <a:spcAft>
                <a:spcPts val="0"/>
              </a:spcAft>
              <a:buSzPts val="1710"/>
              <a:buNone/>
            </a:pPr>
            <a:endParaRPr sz="1800"/>
          </a:p>
          <a:p>
            <a:pPr marL="0" lvl="0" indent="0" algn="just" rtl="0">
              <a:spcBef>
                <a:spcPts val="360"/>
              </a:spcBef>
              <a:spcAft>
                <a:spcPts val="0"/>
              </a:spcAft>
              <a:buSzPts val="1710"/>
              <a:buNone/>
            </a:pPr>
            <a:endParaRPr sz="1800"/>
          </a:p>
        </p:txBody>
      </p:sp>
      <p:sp>
        <p:nvSpPr>
          <p:cNvPr id="1190" name="Google Shape;1190;p12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50</a:t>
            </a:fld>
            <a:endParaRPr sz="1600">
              <a:solidFill>
                <a:schemeClr val="dk1"/>
              </a:solidFill>
              <a:latin typeface="Arial"/>
              <a:ea typeface="Arial"/>
              <a:cs typeface="Arial"/>
              <a:sym typeface="Arial"/>
            </a:endParaRPr>
          </a:p>
        </p:txBody>
      </p:sp>
      <p:pic>
        <p:nvPicPr>
          <p:cNvPr id="1191" name="Google Shape;1191;p120"/>
          <p:cNvPicPr preferRelativeResize="0"/>
          <p:nvPr/>
        </p:nvPicPr>
        <p:blipFill rotWithShape="1">
          <a:blip r:embed="rId3">
            <a:alphaModFix/>
          </a:blip>
          <a:srcRect l="23024" t="871" r="23206" b="1059"/>
          <a:stretch/>
        </p:blipFill>
        <p:spPr>
          <a:xfrm>
            <a:off x="4419601" y="3249886"/>
            <a:ext cx="2343151" cy="3419475"/>
          </a:xfrm>
          <a:prstGeom prst="rect">
            <a:avLst/>
          </a:prstGeom>
          <a:noFill/>
          <a:ln>
            <a:noFill/>
          </a:ln>
        </p:spPr>
      </p:pic>
      <p:sp>
        <p:nvSpPr>
          <p:cNvPr id="1192" name="Google Shape;1192;p120"/>
          <p:cNvSpPr txBox="1"/>
          <p:nvPr/>
        </p:nvSpPr>
        <p:spPr>
          <a:xfrm>
            <a:off x="7146926" y="5062810"/>
            <a:ext cx="173316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2060"/>
                </a:solidFill>
                <a:latin typeface="Arial"/>
                <a:ea typeface="Arial"/>
                <a:cs typeface="Arial"/>
                <a:sym typeface="Arial"/>
              </a:rPr>
              <a:t>P2 Requests R3</a:t>
            </a:r>
            <a:endParaRPr sz="1600" b="1">
              <a:solidFill>
                <a:srgbClr val="002060"/>
              </a:solidFill>
              <a:latin typeface="Arial"/>
              <a:ea typeface="Arial"/>
              <a:cs typeface="Arial"/>
              <a:sym typeface="Arial"/>
            </a:endParaRPr>
          </a:p>
        </p:txBody>
      </p:sp>
      <p:sp>
        <p:nvSpPr>
          <p:cNvPr id="1193" name="Google Shape;1193;p120"/>
          <p:cNvSpPr txBox="1"/>
          <p:nvPr/>
        </p:nvSpPr>
        <p:spPr>
          <a:xfrm>
            <a:off x="7223126" y="3386410"/>
            <a:ext cx="197720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002060"/>
                </a:solidFill>
                <a:latin typeface="Arial"/>
                <a:ea typeface="Arial"/>
                <a:cs typeface="Arial"/>
                <a:sym typeface="Arial"/>
              </a:rPr>
              <a:t>R3 Assigned to P3</a:t>
            </a:r>
            <a:endParaRPr/>
          </a:p>
        </p:txBody>
      </p:sp>
      <p:sp>
        <p:nvSpPr>
          <p:cNvPr id="1194" name="Google Shape;1194;p120"/>
          <p:cNvSpPr/>
          <p:nvPr/>
        </p:nvSpPr>
        <p:spPr>
          <a:xfrm>
            <a:off x="5791200" y="4240485"/>
            <a:ext cx="1295400" cy="914400"/>
          </a:xfrm>
          <a:custGeom>
            <a:avLst/>
            <a:gdLst/>
            <a:ahLst/>
            <a:cxnLst/>
            <a:rect l="l" t="t" r="r" b="b"/>
            <a:pathLst>
              <a:path w="816" h="576" extrusionOk="0">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noFill/>
          <a:ln w="38100" cap="flat" cmpd="sng">
            <a:solidFill>
              <a:schemeClr val="accent3"/>
            </a:solidFill>
            <a:prstDash val="solid"/>
            <a:round/>
            <a:headEnd type="none" w="sm" len="sm"/>
            <a:tailEnd type="none" w="sm" len="sm"/>
          </a:ln>
          <a:effectLst>
            <a:outerShdw blurRad="57150" dist="38100" dir="5400000" algn="ctr" rotWithShape="0">
              <a:srgbClr val="000000"/>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cxnSp>
        <p:nvCxnSpPr>
          <p:cNvPr id="1195" name="Google Shape;1195;p120"/>
          <p:cNvCxnSpPr/>
          <p:nvPr/>
        </p:nvCxnSpPr>
        <p:spPr>
          <a:xfrm flipH="1">
            <a:off x="6477000" y="3630885"/>
            <a:ext cx="762000" cy="457200"/>
          </a:xfrm>
          <a:prstGeom prst="straightConnector1">
            <a:avLst/>
          </a:prstGeom>
          <a:noFill/>
          <a:ln w="38100" cap="flat" cmpd="sng">
            <a:solidFill>
              <a:schemeClr val="accent3"/>
            </a:solidFill>
            <a:prstDash val="solid"/>
            <a:round/>
            <a:headEnd type="none" w="med" len="med"/>
            <a:tailEnd type="triangle" w="med" len="med"/>
          </a:ln>
          <a:effectLst>
            <a:outerShdw blurRad="57150" dist="38100" dir="5400000" algn="ctr" rotWithShape="0">
              <a:srgbClr val="000000"/>
            </a:outerShdw>
          </a:effectLst>
        </p:spPr>
      </p:cxnSp>
      <p:sp>
        <p:nvSpPr>
          <p:cNvPr id="1196" name="Google Shape;1196;p120"/>
          <p:cNvSpPr/>
          <p:nvPr/>
        </p:nvSpPr>
        <p:spPr>
          <a:xfrm>
            <a:off x="179512" y="5733257"/>
            <a:ext cx="4104456" cy="7920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u="sng">
                <a:solidFill>
                  <a:schemeClr val="dk1"/>
                </a:solidFill>
                <a:latin typeface="Constantia"/>
                <a:ea typeface="Constantia"/>
                <a:cs typeface="Constantia"/>
                <a:sym typeface="Constantia"/>
              </a:rPr>
              <a:t>Note:</a:t>
            </a:r>
            <a:endParaRPr/>
          </a:p>
          <a:p>
            <a:pPr marL="0" marR="0" lvl="0" indent="0" algn="l" rtl="0">
              <a:spcBef>
                <a:spcPts val="0"/>
              </a:spcBef>
              <a:spcAft>
                <a:spcPts val="0"/>
              </a:spcAft>
              <a:buNone/>
            </a:pPr>
            <a:r>
              <a:rPr lang="en-US" sz="1400">
                <a:solidFill>
                  <a:schemeClr val="dk1"/>
                </a:solidFill>
                <a:latin typeface="Constantia"/>
                <a:ea typeface="Constantia"/>
                <a:cs typeface="Constantia"/>
                <a:sym typeface="Constantia"/>
              </a:rPr>
              <a:t>If resource type  has more than 1 instance, its indicated by a dot within the rectangle.</a:t>
            </a:r>
            <a:endParaRPr/>
          </a:p>
        </p:txBody>
      </p:sp>
      <p:pic>
        <p:nvPicPr>
          <p:cNvPr id="1197" name="Google Shape;1197;p120"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pic>
        <p:nvPicPr>
          <p:cNvPr id="1202" name="Google Shape;1202;p121"/>
          <p:cNvPicPr preferRelativeResize="0"/>
          <p:nvPr/>
        </p:nvPicPr>
        <p:blipFill rotWithShape="1">
          <a:blip r:embed="rId3">
            <a:alphaModFix/>
          </a:blip>
          <a:srcRect l="23024" t="871" r="23206" b="1059"/>
          <a:stretch/>
        </p:blipFill>
        <p:spPr>
          <a:xfrm>
            <a:off x="6300193" y="692696"/>
            <a:ext cx="2343151" cy="3419475"/>
          </a:xfrm>
          <a:prstGeom prst="rect">
            <a:avLst/>
          </a:prstGeom>
          <a:noFill/>
          <a:ln>
            <a:noFill/>
          </a:ln>
        </p:spPr>
      </p:pic>
      <p:sp>
        <p:nvSpPr>
          <p:cNvPr id="1203" name="Google Shape;1203;p121"/>
          <p:cNvSpPr txBox="1">
            <a:spLocks noGrp="1"/>
          </p:cNvSpPr>
          <p:nvPr>
            <p:ph type="title"/>
          </p:nvPr>
        </p:nvSpPr>
        <p:spPr>
          <a:xfrm>
            <a:off x="457200" y="533400"/>
            <a:ext cx="8229600" cy="73536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Details</a:t>
            </a:r>
            <a:endParaRPr/>
          </a:p>
        </p:txBody>
      </p:sp>
      <p:sp>
        <p:nvSpPr>
          <p:cNvPr id="1204" name="Google Shape;1204;p121"/>
          <p:cNvSpPr txBox="1">
            <a:spLocks noGrp="1"/>
          </p:cNvSpPr>
          <p:nvPr>
            <p:ph type="body" idx="1"/>
          </p:nvPr>
        </p:nvSpPr>
        <p:spPr>
          <a:xfrm>
            <a:off x="457200" y="1484784"/>
            <a:ext cx="6203032" cy="4992216"/>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a:t>The resource allocation graph consists of following sets:</a:t>
            </a:r>
            <a:endParaRPr/>
          </a:p>
          <a:p>
            <a:pPr marL="274320" lvl="0" indent="-129238" algn="l" rtl="0">
              <a:spcBef>
                <a:spcPts val="481"/>
              </a:spcBef>
              <a:spcAft>
                <a:spcPts val="0"/>
              </a:spcAft>
              <a:buSzPct val="95000"/>
              <a:buNone/>
            </a:pPr>
            <a:endParaRPr/>
          </a:p>
          <a:p>
            <a:pPr marL="640080" lvl="1" indent="-246888" algn="l" rtl="0">
              <a:spcBef>
                <a:spcPts val="444"/>
              </a:spcBef>
              <a:spcAft>
                <a:spcPts val="0"/>
              </a:spcAft>
              <a:buSzPct val="85000"/>
              <a:buChar char="⚫"/>
            </a:pPr>
            <a:r>
              <a:rPr lang="en-US"/>
              <a:t>P ={ P1,P2,p3}</a:t>
            </a:r>
            <a:endParaRPr/>
          </a:p>
          <a:p>
            <a:pPr marL="640080" lvl="1" indent="-246888" algn="l" rtl="0">
              <a:spcBef>
                <a:spcPts val="444"/>
              </a:spcBef>
              <a:spcAft>
                <a:spcPts val="0"/>
              </a:spcAft>
              <a:buSzPct val="85000"/>
              <a:buChar char="⚫"/>
            </a:pPr>
            <a:r>
              <a:rPr lang="en-US"/>
              <a:t>R ={ R1, R2, R3, R4}</a:t>
            </a:r>
            <a:endParaRPr/>
          </a:p>
          <a:p>
            <a:pPr marL="640080" lvl="1" indent="-246888" algn="l" rtl="0">
              <a:spcBef>
                <a:spcPts val="444"/>
              </a:spcBef>
              <a:spcAft>
                <a:spcPts val="0"/>
              </a:spcAft>
              <a:buSzPct val="85000"/>
              <a:buChar char="⚫"/>
            </a:pPr>
            <a:r>
              <a:rPr lang="en-US"/>
              <a:t>E = { p1 🡪 R1, P2 🡪 R3, R1 🡪 P2,          </a:t>
            </a:r>
            <a:endParaRPr/>
          </a:p>
          <a:p>
            <a:pPr marL="274320" lvl="1" indent="0" algn="l" rtl="0">
              <a:spcBef>
                <a:spcPts val="444"/>
              </a:spcBef>
              <a:spcAft>
                <a:spcPts val="0"/>
              </a:spcAft>
              <a:buSzPct val="85000"/>
              <a:buNone/>
            </a:pPr>
            <a:r>
              <a:rPr lang="en-US"/>
              <a:t>           R2🡪 P2, R2🡪P1, R3🡪 P3}</a:t>
            </a:r>
            <a:endParaRPr/>
          </a:p>
          <a:p>
            <a:pPr marL="640080" lvl="1" indent="-127063" algn="l" rtl="0">
              <a:spcBef>
                <a:spcPts val="444"/>
              </a:spcBef>
              <a:spcAft>
                <a:spcPts val="0"/>
              </a:spcAft>
              <a:buSzPct val="85000"/>
              <a:buNone/>
            </a:pPr>
            <a:endParaRPr/>
          </a:p>
          <a:p>
            <a:pPr marL="640080" lvl="1" indent="-246888" algn="l" rtl="0">
              <a:spcBef>
                <a:spcPts val="222"/>
              </a:spcBef>
              <a:spcAft>
                <a:spcPts val="0"/>
              </a:spcAft>
              <a:buSzPct val="85000"/>
              <a:buChar char="⚫"/>
            </a:pPr>
            <a:r>
              <a:rPr lang="en-US" sz="1200"/>
              <a:t>P = Process; R = Resources; E = Edges.</a:t>
            </a:r>
            <a:endParaRPr/>
          </a:p>
          <a:p>
            <a:pPr marL="640080" lvl="1" indent="-186975" algn="l" rtl="0">
              <a:spcBef>
                <a:spcPts val="222"/>
              </a:spcBef>
              <a:spcAft>
                <a:spcPts val="0"/>
              </a:spcAft>
              <a:buSzPct val="85000"/>
              <a:buNone/>
            </a:pPr>
            <a:endParaRPr sz="1200"/>
          </a:p>
          <a:p>
            <a:pPr marL="640080" lvl="1" indent="-186975" algn="l" rtl="0">
              <a:spcBef>
                <a:spcPts val="222"/>
              </a:spcBef>
              <a:spcAft>
                <a:spcPts val="0"/>
              </a:spcAft>
              <a:buSzPct val="85000"/>
              <a:buNone/>
            </a:pPr>
            <a:endParaRPr sz="1200"/>
          </a:p>
          <a:p>
            <a:pPr marL="274320" lvl="0" indent="-274320" algn="l" rtl="0">
              <a:spcBef>
                <a:spcPts val="481"/>
              </a:spcBef>
              <a:spcAft>
                <a:spcPts val="0"/>
              </a:spcAft>
              <a:buSzPct val="95000"/>
              <a:buChar char="⚫"/>
            </a:pPr>
            <a:r>
              <a:rPr lang="en-US"/>
              <a:t>Resource Instance</a:t>
            </a:r>
            <a:endParaRPr/>
          </a:p>
          <a:p>
            <a:pPr marL="914400" lvl="2" indent="-246887" algn="l" rtl="0">
              <a:spcBef>
                <a:spcPts val="296"/>
              </a:spcBef>
              <a:spcAft>
                <a:spcPts val="0"/>
              </a:spcAft>
              <a:buSzPct val="70000"/>
              <a:buChar char="⚫"/>
            </a:pPr>
            <a:r>
              <a:rPr lang="en-US" sz="1600"/>
              <a:t>One instance of resource type R1</a:t>
            </a:r>
            <a:endParaRPr/>
          </a:p>
          <a:p>
            <a:pPr marL="914400" lvl="2" indent="-246887" algn="l" rtl="0">
              <a:spcBef>
                <a:spcPts val="296"/>
              </a:spcBef>
              <a:spcAft>
                <a:spcPts val="0"/>
              </a:spcAft>
              <a:buSzPct val="70000"/>
              <a:buChar char="⚫"/>
            </a:pPr>
            <a:r>
              <a:rPr lang="en-US" sz="1600"/>
              <a:t>Two instance of resource type R2</a:t>
            </a:r>
            <a:endParaRPr/>
          </a:p>
          <a:p>
            <a:pPr marL="914400" lvl="2" indent="-246887" algn="l" rtl="0">
              <a:spcBef>
                <a:spcPts val="296"/>
              </a:spcBef>
              <a:spcAft>
                <a:spcPts val="0"/>
              </a:spcAft>
              <a:buSzPct val="70000"/>
              <a:buChar char="⚫"/>
            </a:pPr>
            <a:r>
              <a:rPr lang="en-US" sz="1600"/>
              <a:t>One instance of resource type R3</a:t>
            </a:r>
            <a:endParaRPr/>
          </a:p>
          <a:p>
            <a:pPr marL="914400" lvl="2" indent="-246887" algn="l" rtl="0">
              <a:spcBef>
                <a:spcPts val="296"/>
              </a:spcBef>
              <a:spcAft>
                <a:spcPts val="0"/>
              </a:spcAft>
              <a:buSzPct val="70000"/>
              <a:buChar char="⚫"/>
            </a:pPr>
            <a:r>
              <a:rPr lang="en-US" sz="1600"/>
              <a:t>Three instance of resource type R4</a:t>
            </a:r>
            <a:endParaRPr/>
          </a:p>
          <a:p>
            <a:pPr marL="914400" lvl="2" indent="-160566" algn="l" rtl="0">
              <a:spcBef>
                <a:spcPts val="388"/>
              </a:spcBef>
              <a:spcAft>
                <a:spcPts val="0"/>
              </a:spcAft>
              <a:buSzPct val="70000"/>
              <a:buNone/>
            </a:pPr>
            <a:endParaRPr/>
          </a:p>
        </p:txBody>
      </p:sp>
      <p:pic>
        <p:nvPicPr>
          <p:cNvPr id="1205" name="Google Shape;1205;p121"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206" name="Google Shape;1206;p12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122"/>
          <p:cNvSpPr txBox="1">
            <a:spLocks noGrp="1"/>
          </p:cNvSpPr>
          <p:nvPr>
            <p:ph type="title"/>
          </p:nvPr>
        </p:nvSpPr>
        <p:spPr>
          <a:xfrm>
            <a:off x="539552" y="404664"/>
            <a:ext cx="3657600" cy="6858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3600"/>
              <a:buFont typeface="Calibri"/>
              <a:buNone/>
            </a:pPr>
            <a:r>
              <a:rPr lang="en-US" sz="3600" b="1">
                <a:solidFill>
                  <a:srgbClr val="006600"/>
                </a:solidFill>
              </a:rPr>
              <a:t>Examples</a:t>
            </a:r>
            <a:endParaRPr/>
          </a:p>
        </p:txBody>
      </p:sp>
      <p:sp>
        <p:nvSpPr>
          <p:cNvPr id="1213" name="Google Shape;1213;p12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52</a:t>
            </a:fld>
            <a:endParaRPr sz="1600">
              <a:solidFill>
                <a:schemeClr val="dk1"/>
              </a:solidFill>
              <a:latin typeface="Arial"/>
              <a:ea typeface="Arial"/>
              <a:cs typeface="Arial"/>
              <a:sym typeface="Arial"/>
            </a:endParaRPr>
          </a:p>
        </p:txBody>
      </p:sp>
      <p:pic>
        <p:nvPicPr>
          <p:cNvPr id="1214" name="Google Shape;1214;p122"/>
          <p:cNvPicPr preferRelativeResize="0"/>
          <p:nvPr/>
        </p:nvPicPr>
        <p:blipFill rotWithShape="1">
          <a:blip r:embed="rId3">
            <a:alphaModFix/>
          </a:blip>
          <a:srcRect l="23473" t="919" r="23194" b="1358"/>
          <a:stretch/>
        </p:blipFill>
        <p:spPr>
          <a:xfrm>
            <a:off x="685802" y="2590801"/>
            <a:ext cx="2582863" cy="3557588"/>
          </a:xfrm>
          <a:prstGeom prst="rect">
            <a:avLst/>
          </a:prstGeom>
          <a:noFill/>
          <a:ln>
            <a:noFill/>
          </a:ln>
        </p:spPr>
      </p:pic>
      <p:sp>
        <p:nvSpPr>
          <p:cNvPr id="1215" name="Google Shape;1215;p122"/>
          <p:cNvSpPr txBox="1"/>
          <p:nvPr/>
        </p:nvSpPr>
        <p:spPr>
          <a:xfrm>
            <a:off x="1201753" y="1214150"/>
            <a:ext cx="308289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0000"/>
                </a:solidFill>
                <a:latin typeface="Arial"/>
                <a:ea typeface="Arial"/>
                <a:cs typeface="Arial"/>
                <a:sym typeface="Arial"/>
              </a:rPr>
              <a:t>Resource allocation graph</a:t>
            </a:r>
            <a:endParaRPr/>
          </a:p>
          <a:p>
            <a:pPr marL="0" marR="0" lvl="0" indent="0" algn="ctr" rtl="0">
              <a:spcBef>
                <a:spcPts val="0"/>
              </a:spcBef>
              <a:spcAft>
                <a:spcPts val="0"/>
              </a:spcAft>
              <a:buNone/>
            </a:pPr>
            <a:r>
              <a:rPr lang="en-US" sz="1800" b="1">
                <a:solidFill>
                  <a:srgbClr val="FF0000"/>
                </a:solidFill>
                <a:latin typeface="Arial"/>
                <a:ea typeface="Arial"/>
                <a:cs typeface="Arial"/>
                <a:sym typeface="Arial"/>
              </a:rPr>
              <a:t>with a deadlock.</a:t>
            </a:r>
            <a:endParaRPr/>
          </a:p>
        </p:txBody>
      </p:sp>
      <p:cxnSp>
        <p:nvCxnSpPr>
          <p:cNvPr id="1216" name="Google Shape;1216;p122"/>
          <p:cNvCxnSpPr/>
          <p:nvPr/>
        </p:nvCxnSpPr>
        <p:spPr>
          <a:xfrm flipH="1">
            <a:off x="2743201" y="1920876"/>
            <a:ext cx="473075" cy="593725"/>
          </a:xfrm>
          <a:prstGeom prst="straightConnector1">
            <a:avLst/>
          </a:prstGeom>
          <a:noFill/>
          <a:ln w="38100" cap="flat" cmpd="sng">
            <a:solidFill>
              <a:schemeClr val="dk1"/>
            </a:solidFill>
            <a:prstDash val="solid"/>
            <a:round/>
            <a:headEnd type="none" w="med" len="med"/>
            <a:tailEnd type="triangle" w="med" len="med"/>
          </a:ln>
        </p:spPr>
      </p:cxnSp>
      <p:pic>
        <p:nvPicPr>
          <p:cNvPr id="1217" name="Google Shape;1217;p122"/>
          <p:cNvPicPr preferRelativeResize="0"/>
          <p:nvPr/>
        </p:nvPicPr>
        <p:blipFill rotWithShape="1">
          <a:blip r:embed="rId4">
            <a:alphaModFix/>
          </a:blip>
          <a:srcRect l="19093" t="699" r="19092" b="700"/>
          <a:stretch/>
        </p:blipFill>
        <p:spPr>
          <a:xfrm>
            <a:off x="5181600" y="2895601"/>
            <a:ext cx="2609851" cy="3330575"/>
          </a:xfrm>
          <a:prstGeom prst="rect">
            <a:avLst/>
          </a:prstGeom>
          <a:noFill/>
          <a:ln>
            <a:noFill/>
          </a:ln>
        </p:spPr>
      </p:pic>
      <p:sp>
        <p:nvSpPr>
          <p:cNvPr id="1218" name="Google Shape;1218;p122"/>
          <p:cNvSpPr txBox="1"/>
          <p:nvPr/>
        </p:nvSpPr>
        <p:spPr>
          <a:xfrm>
            <a:off x="4723683" y="1203326"/>
            <a:ext cx="337784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002060"/>
                </a:solidFill>
                <a:latin typeface="Arial"/>
                <a:ea typeface="Arial"/>
                <a:cs typeface="Arial"/>
                <a:sym typeface="Arial"/>
              </a:rPr>
              <a:t>Resource allocation graph</a:t>
            </a:r>
            <a:endParaRPr/>
          </a:p>
          <a:p>
            <a:pPr marL="0" marR="0" lvl="0" indent="0" algn="ctr" rtl="0">
              <a:spcBef>
                <a:spcPts val="0"/>
              </a:spcBef>
              <a:spcAft>
                <a:spcPts val="0"/>
              </a:spcAft>
              <a:buNone/>
            </a:pPr>
            <a:r>
              <a:rPr lang="en-US" sz="1800" b="1">
                <a:solidFill>
                  <a:srgbClr val="002060"/>
                </a:solidFill>
                <a:latin typeface="Arial"/>
                <a:ea typeface="Arial"/>
                <a:cs typeface="Arial"/>
                <a:sym typeface="Arial"/>
              </a:rPr>
              <a:t>with a cycle but no deadlock.</a:t>
            </a:r>
            <a:endParaRPr/>
          </a:p>
        </p:txBody>
      </p:sp>
      <p:cxnSp>
        <p:nvCxnSpPr>
          <p:cNvPr id="1219" name="Google Shape;1219;p122"/>
          <p:cNvCxnSpPr/>
          <p:nvPr/>
        </p:nvCxnSpPr>
        <p:spPr>
          <a:xfrm>
            <a:off x="5807076" y="2286000"/>
            <a:ext cx="746125" cy="762000"/>
          </a:xfrm>
          <a:prstGeom prst="straightConnector1">
            <a:avLst/>
          </a:prstGeom>
          <a:noFill/>
          <a:ln w="38100" cap="flat" cmpd="sng">
            <a:solidFill>
              <a:schemeClr val="dk1"/>
            </a:solidFill>
            <a:prstDash val="solid"/>
            <a:round/>
            <a:headEnd type="none" w="med" len="med"/>
            <a:tailEnd type="triangle" w="med" len="med"/>
          </a:ln>
        </p:spPr>
      </p:cxnSp>
      <p:pic>
        <p:nvPicPr>
          <p:cNvPr id="1220" name="Google Shape;1220;p122" descr="pngfind.com-kingpin-png-4152286 (1).png"/>
          <p:cNvPicPr preferRelativeResize="0"/>
          <p:nvPr/>
        </p:nvPicPr>
        <p:blipFill rotWithShape="1">
          <a:blip r:embed="rId5">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123"/>
          <p:cNvSpPr txBox="1">
            <a:spLocks noGrp="1"/>
          </p:cNvSpPr>
          <p:nvPr>
            <p:ph type="body" idx="1"/>
          </p:nvPr>
        </p:nvSpPr>
        <p:spPr>
          <a:xfrm>
            <a:off x="525101" y="1124744"/>
            <a:ext cx="8237900" cy="5428456"/>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710"/>
              <a:buFont typeface="Constantia"/>
              <a:buNone/>
            </a:pPr>
            <a:r>
              <a:rPr lang="en-US" sz="1800"/>
              <a:t> </a:t>
            </a:r>
            <a:endParaRPr/>
          </a:p>
          <a:p>
            <a:pPr marL="0" lvl="0" indent="0" algn="just" rtl="0">
              <a:spcBef>
                <a:spcPts val="360"/>
              </a:spcBef>
              <a:spcAft>
                <a:spcPts val="0"/>
              </a:spcAft>
              <a:buSzPts val="1710"/>
              <a:buFont typeface="Constantia"/>
              <a:buNone/>
            </a:pPr>
            <a:r>
              <a:rPr lang="en-US" sz="1800"/>
              <a:t>There are three methods:</a:t>
            </a:r>
            <a:endParaRPr/>
          </a:p>
          <a:p>
            <a:pPr marL="0" lvl="0" indent="0" algn="just" rtl="0">
              <a:spcBef>
                <a:spcPts val="360"/>
              </a:spcBef>
              <a:spcAft>
                <a:spcPts val="0"/>
              </a:spcAft>
              <a:buSzPts val="1710"/>
              <a:buFont typeface="Constantia"/>
              <a:buNone/>
            </a:pPr>
            <a:r>
              <a:rPr lang="en-US" sz="1800"/>
              <a:t> </a:t>
            </a:r>
            <a:endParaRPr/>
          </a:p>
          <a:p>
            <a:pPr marL="0" lvl="0" indent="0" algn="just" rtl="0">
              <a:spcBef>
                <a:spcPts val="360"/>
              </a:spcBef>
              <a:spcAft>
                <a:spcPts val="0"/>
              </a:spcAft>
              <a:buSzPts val="1710"/>
              <a:buFont typeface="Constantia"/>
              <a:buNone/>
            </a:pPr>
            <a:r>
              <a:rPr lang="en-US" sz="1800"/>
              <a:t>Ignore Deadlocks:</a:t>
            </a:r>
            <a:endParaRPr/>
          </a:p>
          <a:p>
            <a:pPr marL="0" lvl="0" indent="0" algn="just" rtl="0">
              <a:spcBef>
                <a:spcPts val="360"/>
              </a:spcBef>
              <a:spcAft>
                <a:spcPts val="0"/>
              </a:spcAft>
              <a:buSzPts val="1710"/>
              <a:buFont typeface="Constantia"/>
              <a:buNone/>
            </a:pPr>
            <a:endParaRPr sz="1800"/>
          </a:p>
          <a:p>
            <a:pPr marL="0" lvl="0" indent="0" algn="just" rtl="0">
              <a:spcBef>
                <a:spcPts val="360"/>
              </a:spcBef>
              <a:spcAft>
                <a:spcPts val="0"/>
              </a:spcAft>
              <a:buSzPts val="1710"/>
              <a:buFont typeface="Constantia"/>
              <a:buNone/>
            </a:pPr>
            <a:endParaRPr sz="1800"/>
          </a:p>
          <a:p>
            <a:pPr marL="0" lvl="0" indent="0" algn="just" rtl="0">
              <a:spcBef>
                <a:spcPts val="360"/>
              </a:spcBef>
              <a:spcAft>
                <a:spcPts val="0"/>
              </a:spcAft>
              <a:buSzPts val="1710"/>
              <a:buFont typeface="Constantia"/>
              <a:buNone/>
            </a:pPr>
            <a:r>
              <a:rPr lang="en-US" sz="1800"/>
              <a:t>Ensure deadlock </a:t>
            </a:r>
            <a:r>
              <a:rPr lang="en-US" sz="1800" b="1"/>
              <a:t>never</a:t>
            </a:r>
            <a:r>
              <a:rPr lang="en-US" sz="1800"/>
              <a:t> occurs using either</a:t>
            </a:r>
            <a:endParaRPr/>
          </a:p>
          <a:p>
            <a:pPr marL="274320" lvl="0" indent="-274320" algn="just" rtl="0">
              <a:spcBef>
                <a:spcPts val="360"/>
              </a:spcBef>
              <a:spcAft>
                <a:spcPts val="0"/>
              </a:spcAft>
              <a:buSzPts val="1710"/>
              <a:buChar char="⚫"/>
            </a:pPr>
            <a:r>
              <a:rPr lang="en-US" sz="1800" b="1"/>
              <a:t>Prevention</a:t>
            </a:r>
            <a:r>
              <a:rPr lang="en-US" sz="1800"/>
              <a:t> :</a:t>
            </a:r>
            <a:endParaRPr/>
          </a:p>
          <a:p>
            <a:pPr marL="640080" lvl="1" indent="-246888" algn="just" rtl="0">
              <a:spcBef>
                <a:spcPts val="280"/>
              </a:spcBef>
              <a:spcAft>
                <a:spcPts val="0"/>
              </a:spcAft>
              <a:buSzPts val="1190"/>
              <a:buChar char="⚫"/>
            </a:pPr>
            <a:r>
              <a:rPr lang="en-US" sz="1400"/>
              <a:t>Prevent any one of the 4 conditions never happens.  </a:t>
            </a:r>
            <a:endParaRPr/>
          </a:p>
          <a:p>
            <a:pPr marL="274320" lvl="0" indent="-274320" algn="just" rtl="0">
              <a:spcBef>
                <a:spcPts val="360"/>
              </a:spcBef>
              <a:spcAft>
                <a:spcPts val="0"/>
              </a:spcAft>
              <a:buSzPts val="1710"/>
              <a:buChar char="⚫"/>
            </a:pPr>
            <a:r>
              <a:rPr lang="en-US" sz="1800" b="1"/>
              <a:t>Avoidance</a:t>
            </a:r>
            <a:r>
              <a:rPr lang="en-US" sz="1800"/>
              <a:t> :</a:t>
            </a:r>
            <a:endParaRPr/>
          </a:p>
          <a:p>
            <a:pPr marL="640080" lvl="1" indent="-246888" algn="just" rtl="0">
              <a:spcBef>
                <a:spcPts val="280"/>
              </a:spcBef>
              <a:spcAft>
                <a:spcPts val="0"/>
              </a:spcAft>
              <a:buSzPts val="1190"/>
              <a:buChar char="⚫"/>
            </a:pPr>
            <a:r>
              <a:rPr lang="en-US" sz="1400"/>
              <a:t>Allow  all deadlock conditions, but calculate cycles and stop dangerous operations..</a:t>
            </a:r>
            <a:endParaRPr/>
          </a:p>
          <a:p>
            <a:pPr marL="0" lvl="0" indent="0" algn="just" rtl="0">
              <a:spcBef>
                <a:spcPts val="360"/>
              </a:spcBef>
              <a:spcAft>
                <a:spcPts val="0"/>
              </a:spcAft>
              <a:buSzPts val="1710"/>
              <a:buFont typeface="Constantia"/>
              <a:buNone/>
            </a:pPr>
            <a:r>
              <a:rPr lang="en-US" sz="1800"/>
              <a:t> </a:t>
            </a:r>
            <a:endParaRPr/>
          </a:p>
          <a:p>
            <a:pPr marL="0" lvl="0" indent="0" algn="just" rtl="0">
              <a:spcBef>
                <a:spcPts val="360"/>
              </a:spcBef>
              <a:spcAft>
                <a:spcPts val="0"/>
              </a:spcAft>
              <a:buSzPts val="1710"/>
              <a:buFont typeface="Constantia"/>
              <a:buNone/>
            </a:pPr>
            <a:r>
              <a:rPr lang="en-US" sz="1800"/>
              <a:t> </a:t>
            </a:r>
            <a:endParaRPr/>
          </a:p>
          <a:p>
            <a:pPr marL="0" lvl="0" indent="0" algn="just" rtl="0">
              <a:spcBef>
                <a:spcPts val="360"/>
              </a:spcBef>
              <a:spcAft>
                <a:spcPts val="0"/>
              </a:spcAft>
              <a:buSzPts val="1710"/>
              <a:buFont typeface="Constantia"/>
              <a:buNone/>
            </a:pPr>
            <a:r>
              <a:rPr lang="en-US" sz="1800" b="1"/>
              <a:t>Allow</a:t>
            </a:r>
            <a:r>
              <a:rPr lang="en-US" sz="1800"/>
              <a:t> deadlock to happen. This requires using both:</a:t>
            </a:r>
            <a:endParaRPr/>
          </a:p>
          <a:p>
            <a:pPr marL="274320" lvl="0" indent="-274320" algn="just" rtl="0">
              <a:spcBef>
                <a:spcPts val="360"/>
              </a:spcBef>
              <a:spcAft>
                <a:spcPts val="0"/>
              </a:spcAft>
              <a:buSzPts val="1710"/>
              <a:buChar char="⚫"/>
            </a:pPr>
            <a:r>
              <a:rPr lang="en-US" sz="1800" b="1"/>
              <a:t>Detection</a:t>
            </a:r>
            <a:r>
              <a:rPr lang="en-US" sz="1800"/>
              <a:t> 	Know a deadlock has occurred.</a:t>
            </a:r>
            <a:endParaRPr/>
          </a:p>
          <a:p>
            <a:pPr marL="274320" lvl="0" indent="-274320" algn="just" rtl="0">
              <a:spcBef>
                <a:spcPts val="360"/>
              </a:spcBef>
              <a:spcAft>
                <a:spcPts val="0"/>
              </a:spcAft>
              <a:buSzPts val="1710"/>
              <a:buChar char="⚫"/>
            </a:pPr>
            <a:r>
              <a:rPr lang="en-US" sz="1800" b="1"/>
              <a:t>Recovery</a:t>
            </a:r>
            <a:r>
              <a:rPr lang="en-US" sz="1800"/>
              <a:t> 	Regain the resources.</a:t>
            </a:r>
            <a:endParaRPr sz="1800"/>
          </a:p>
        </p:txBody>
      </p:sp>
      <p:sp>
        <p:nvSpPr>
          <p:cNvPr id="1227" name="Google Shape;1227;p12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53</a:t>
            </a:fld>
            <a:endParaRPr sz="1600">
              <a:solidFill>
                <a:schemeClr val="dk1"/>
              </a:solidFill>
              <a:latin typeface="Arial"/>
              <a:ea typeface="Arial"/>
              <a:cs typeface="Arial"/>
              <a:sym typeface="Arial"/>
            </a:endParaRPr>
          </a:p>
        </p:txBody>
      </p:sp>
      <p:sp>
        <p:nvSpPr>
          <p:cNvPr id="1228" name="Google Shape;1228;p123"/>
          <p:cNvSpPr/>
          <p:nvPr/>
        </p:nvSpPr>
        <p:spPr>
          <a:xfrm>
            <a:off x="323199" y="404665"/>
            <a:ext cx="8083624" cy="8961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1">
                <a:solidFill>
                  <a:srgbClr val="006600"/>
                </a:solidFill>
                <a:latin typeface="Constantia"/>
                <a:ea typeface="Constantia"/>
                <a:cs typeface="Constantia"/>
                <a:sym typeface="Constantia"/>
              </a:rPr>
              <a:t>HOW TO HANDLE DEADLOCKS ? (or)</a:t>
            </a:r>
            <a:endParaRPr/>
          </a:p>
          <a:p>
            <a:pPr marL="0" marR="0" lvl="0" indent="0" algn="l" rtl="0">
              <a:lnSpc>
                <a:spcPct val="90000"/>
              </a:lnSpc>
              <a:spcBef>
                <a:spcPts val="0"/>
              </a:spcBef>
              <a:spcAft>
                <a:spcPts val="0"/>
              </a:spcAft>
              <a:buNone/>
            </a:pPr>
            <a:r>
              <a:rPr lang="en-US" sz="2800" b="1">
                <a:solidFill>
                  <a:srgbClr val="006600"/>
                </a:solidFill>
                <a:latin typeface="Constantia"/>
                <a:ea typeface="Constantia"/>
                <a:cs typeface="Constantia"/>
                <a:sym typeface="Constantia"/>
              </a:rPr>
              <a:t>Methods for handling deadlocks.</a:t>
            </a:r>
            <a:endParaRPr sz="2800">
              <a:solidFill>
                <a:srgbClr val="006600"/>
              </a:solidFill>
              <a:latin typeface="Constantia"/>
              <a:ea typeface="Constantia"/>
              <a:cs typeface="Constantia"/>
              <a:sym typeface="Constantia"/>
            </a:endParaRPr>
          </a:p>
        </p:txBody>
      </p:sp>
      <p:sp>
        <p:nvSpPr>
          <p:cNvPr id="1229" name="Google Shape;1229;p123"/>
          <p:cNvSpPr txBox="1"/>
          <p:nvPr/>
        </p:nvSpPr>
        <p:spPr>
          <a:xfrm>
            <a:off x="4549921" y="1800721"/>
            <a:ext cx="3839513" cy="369332"/>
          </a:xfrm>
          <a:prstGeom prst="rect">
            <a:avLst/>
          </a:prstGeom>
          <a:noFill/>
          <a:ln w="9525" cap="flat" cmpd="sng">
            <a:solidFill>
              <a:srgbClr val="FF006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Most Operating systems do this!!</a:t>
            </a:r>
            <a:endParaRPr/>
          </a:p>
        </p:txBody>
      </p:sp>
      <p:cxnSp>
        <p:nvCxnSpPr>
          <p:cNvPr id="1230" name="Google Shape;1230;p123"/>
          <p:cNvCxnSpPr/>
          <p:nvPr/>
        </p:nvCxnSpPr>
        <p:spPr>
          <a:xfrm rot="10800000">
            <a:off x="2667000" y="1988840"/>
            <a:ext cx="1752600" cy="0"/>
          </a:xfrm>
          <a:prstGeom prst="straightConnector1">
            <a:avLst/>
          </a:prstGeom>
          <a:noFill/>
          <a:ln w="28575" cap="flat" cmpd="sng">
            <a:solidFill>
              <a:srgbClr val="FF0066"/>
            </a:solidFill>
            <a:prstDash val="solid"/>
            <a:round/>
            <a:headEnd type="none" w="med" len="med"/>
            <a:tailEnd type="triangle" w="med" len="med"/>
          </a:ln>
        </p:spPr>
      </p:cxnSp>
      <p:sp>
        <p:nvSpPr>
          <p:cNvPr id="1231" name="Google Shape;1231;p123"/>
          <p:cNvSpPr/>
          <p:nvPr/>
        </p:nvSpPr>
        <p:spPr>
          <a:xfrm>
            <a:off x="179512" y="1412777"/>
            <a:ext cx="360040" cy="387945"/>
          </a:xfrm>
          <a:prstGeom prst="ellipse">
            <a:avLst/>
          </a:prstGeom>
          <a:solidFill>
            <a:srgbClr val="FFFF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1</a:t>
            </a:r>
            <a:endParaRPr/>
          </a:p>
        </p:txBody>
      </p:sp>
      <p:sp>
        <p:nvSpPr>
          <p:cNvPr id="1232" name="Google Shape;1232;p123"/>
          <p:cNvSpPr/>
          <p:nvPr/>
        </p:nvSpPr>
        <p:spPr>
          <a:xfrm>
            <a:off x="193367" y="2538611"/>
            <a:ext cx="360040" cy="387945"/>
          </a:xfrm>
          <a:prstGeom prst="ellipse">
            <a:avLst/>
          </a:prstGeom>
          <a:solidFill>
            <a:srgbClr val="FFFF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2</a:t>
            </a:r>
            <a:endParaRPr/>
          </a:p>
        </p:txBody>
      </p:sp>
      <p:sp>
        <p:nvSpPr>
          <p:cNvPr id="1233" name="Google Shape;1233;p123"/>
          <p:cNvSpPr/>
          <p:nvPr/>
        </p:nvSpPr>
        <p:spPr>
          <a:xfrm>
            <a:off x="165060" y="4941169"/>
            <a:ext cx="360040" cy="387945"/>
          </a:xfrm>
          <a:prstGeom prst="ellipse">
            <a:avLst/>
          </a:prstGeom>
          <a:solidFill>
            <a:srgbClr val="FFFF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3</a:t>
            </a:r>
            <a:endParaRPr/>
          </a:p>
        </p:txBody>
      </p:sp>
      <p:pic>
        <p:nvPicPr>
          <p:cNvPr id="1234" name="Google Shape;1234;p123"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24"/>
          <p:cNvSpPr txBox="1">
            <a:spLocks noGrp="1"/>
          </p:cNvSpPr>
          <p:nvPr>
            <p:ph type="body" idx="1"/>
          </p:nvPr>
        </p:nvSpPr>
        <p:spPr>
          <a:xfrm>
            <a:off x="467544" y="1124745"/>
            <a:ext cx="8155632" cy="481885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10"/>
              <a:buFont typeface="Constantia"/>
              <a:buNone/>
            </a:pPr>
            <a:r>
              <a:rPr lang="en-US" sz="1800">
                <a:solidFill>
                  <a:schemeClr val="accent2"/>
                </a:solidFill>
              </a:rPr>
              <a:t> Do not allow one of the four conditions to occur</a:t>
            </a:r>
            <a:r>
              <a:rPr lang="en-US" sz="1800"/>
              <a:t>.</a:t>
            </a:r>
            <a:endParaRPr/>
          </a:p>
          <a:p>
            <a:pPr marL="0" lvl="0" indent="0" algn="just" rtl="0">
              <a:lnSpc>
                <a:spcPct val="90000"/>
              </a:lnSpc>
              <a:spcBef>
                <a:spcPts val="360"/>
              </a:spcBef>
              <a:spcAft>
                <a:spcPts val="0"/>
              </a:spcAft>
              <a:buSzPts val="1710"/>
              <a:buFont typeface="Noto Sans Symbols"/>
              <a:buNone/>
            </a:pPr>
            <a:endParaRPr sz="1800"/>
          </a:p>
          <a:p>
            <a:pPr marL="0" lvl="0" indent="0" algn="just" rtl="0">
              <a:lnSpc>
                <a:spcPct val="90000"/>
              </a:lnSpc>
              <a:spcBef>
                <a:spcPts val="360"/>
              </a:spcBef>
              <a:spcAft>
                <a:spcPts val="0"/>
              </a:spcAft>
              <a:buSzPts val="1710"/>
              <a:buFont typeface="Constantia"/>
              <a:buNone/>
            </a:pPr>
            <a:r>
              <a:rPr lang="en-US" sz="1800" b="1" u="sng">
                <a:solidFill>
                  <a:srgbClr val="FF0000"/>
                </a:solidFill>
              </a:rPr>
              <a:t>Mutual exclusion:</a:t>
            </a:r>
            <a:endParaRPr sz="1800" u="sng">
              <a:solidFill>
                <a:srgbClr val="FF0000"/>
              </a:solidFill>
            </a:endParaRPr>
          </a:p>
          <a:p>
            <a:pPr marL="582930" lvl="0" indent="-400050" algn="just" rtl="0">
              <a:lnSpc>
                <a:spcPct val="90000"/>
              </a:lnSpc>
              <a:spcBef>
                <a:spcPts val="400"/>
              </a:spcBef>
              <a:spcAft>
                <a:spcPts val="0"/>
              </a:spcAft>
              <a:buSzPts val="1900"/>
              <a:buChar char="⚫"/>
            </a:pPr>
            <a:r>
              <a:rPr lang="en-US" sz="2000"/>
              <a:t>Read only files are good examples for sharable resource</a:t>
            </a:r>
            <a:endParaRPr/>
          </a:p>
          <a:p>
            <a:pPr marL="857250" lvl="1" indent="-400050" algn="just" rtl="0">
              <a:lnSpc>
                <a:spcPct val="90000"/>
              </a:lnSpc>
              <a:spcBef>
                <a:spcPts val="320"/>
              </a:spcBef>
              <a:spcAft>
                <a:spcPts val="0"/>
              </a:spcAft>
              <a:buSzPts val="1360"/>
              <a:buChar char="⚫"/>
            </a:pPr>
            <a:r>
              <a:rPr lang="en-US" sz="1600"/>
              <a:t>Any number of users can access the file at the same time.</a:t>
            </a:r>
            <a:endParaRPr/>
          </a:p>
          <a:p>
            <a:pPr marL="582930" lvl="0" indent="-400050" algn="just" rtl="0">
              <a:lnSpc>
                <a:spcPct val="90000"/>
              </a:lnSpc>
              <a:spcBef>
                <a:spcPts val="400"/>
              </a:spcBef>
              <a:spcAft>
                <a:spcPts val="0"/>
              </a:spcAft>
              <a:buSzPts val="1900"/>
              <a:buChar char="⚫"/>
            </a:pPr>
            <a:r>
              <a:rPr lang="en-US" sz="2000"/>
              <a:t>Prevention not possible, since some devices like  are non-sharable.</a:t>
            </a:r>
            <a:endParaRPr/>
          </a:p>
          <a:p>
            <a:pPr marL="0" lvl="0" indent="0" algn="just" rtl="0">
              <a:lnSpc>
                <a:spcPct val="90000"/>
              </a:lnSpc>
              <a:spcBef>
                <a:spcPts val="360"/>
              </a:spcBef>
              <a:spcAft>
                <a:spcPts val="0"/>
              </a:spcAft>
              <a:buSzPts val="1710"/>
              <a:buFont typeface="Constantia"/>
              <a:buNone/>
            </a:pPr>
            <a:r>
              <a:rPr lang="en-US" sz="1800"/>
              <a:t> </a:t>
            </a:r>
            <a:endParaRPr/>
          </a:p>
          <a:p>
            <a:pPr marL="0" lvl="0" indent="0" algn="just" rtl="0">
              <a:lnSpc>
                <a:spcPct val="90000"/>
              </a:lnSpc>
              <a:spcBef>
                <a:spcPts val="360"/>
              </a:spcBef>
              <a:spcAft>
                <a:spcPts val="0"/>
              </a:spcAft>
              <a:buSzPts val="1710"/>
              <a:buFont typeface="Constantia"/>
              <a:buNone/>
            </a:pPr>
            <a:r>
              <a:rPr lang="en-US" sz="1800" b="1" u="sng">
                <a:solidFill>
                  <a:srgbClr val="FF0000"/>
                </a:solidFill>
              </a:rPr>
              <a:t>Hold and wait:</a:t>
            </a:r>
            <a:endParaRPr sz="1800" u="sng">
              <a:solidFill>
                <a:srgbClr val="FF0000"/>
              </a:solidFill>
            </a:endParaRPr>
          </a:p>
          <a:p>
            <a:pPr marL="274320" lvl="0" indent="-274320" algn="just" rtl="0">
              <a:lnSpc>
                <a:spcPct val="90000"/>
              </a:lnSpc>
              <a:spcBef>
                <a:spcPts val="400"/>
              </a:spcBef>
              <a:spcAft>
                <a:spcPts val="0"/>
              </a:spcAft>
              <a:buSzPts val="1900"/>
              <a:buChar char="⚫"/>
            </a:pPr>
            <a:r>
              <a:rPr lang="en-US" sz="2000"/>
              <a:t>Collect all resources before execution</a:t>
            </a:r>
            <a:endParaRPr/>
          </a:p>
          <a:p>
            <a:pPr marL="274320" lvl="0" indent="-274320" algn="just" rtl="0">
              <a:lnSpc>
                <a:spcPct val="90000"/>
              </a:lnSpc>
              <a:spcBef>
                <a:spcPts val="400"/>
              </a:spcBef>
              <a:spcAft>
                <a:spcPts val="0"/>
              </a:spcAft>
              <a:buSzPts val="1900"/>
              <a:buChar char="⚫"/>
            </a:pPr>
            <a:r>
              <a:rPr lang="en-US" sz="2000"/>
              <a:t>A sequence of resources is always collected at the beginning itself.</a:t>
            </a:r>
            <a:endParaRPr/>
          </a:p>
          <a:p>
            <a:pPr marL="274320" lvl="0" indent="-274320" algn="just" rtl="0">
              <a:lnSpc>
                <a:spcPct val="90000"/>
              </a:lnSpc>
              <a:spcBef>
                <a:spcPts val="400"/>
              </a:spcBef>
              <a:spcAft>
                <a:spcPts val="0"/>
              </a:spcAft>
              <a:buSzPts val="1900"/>
              <a:buChar char="⚫"/>
            </a:pPr>
            <a:r>
              <a:rPr lang="en-US" sz="2000"/>
              <a:t>Utilization is low, starvation possible.</a:t>
            </a:r>
            <a:endParaRPr/>
          </a:p>
          <a:p>
            <a:pPr marL="0" lvl="0" indent="0" algn="just" rtl="0">
              <a:lnSpc>
                <a:spcPct val="90000"/>
              </a:lnSpc>
              <a:spcBef>
                <a:spcPts val="400"/>
              </a:spcBef>
              <a:spcAft>
                <a:spcPts val="0"/>
              </a:spcAft>
              <a:buSzPts val="1900"/>
              <a:buFont typeface="Constantia"/>
              <a:buNone/>
            </a:pPr>
            <a:r>
              <a:rPr lang="en-US" sz="2000"/>
              <a:t> </a:t>
            </a:r>
            <a:endParaRPr sz="2000"/>
          </a:p>
        </p:txBody>
      </p:sp>
      <p:sp>
        <p:nvSpPr>
          <p:cNvPr id="1241" name="Google Shape;1241;p12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54</a:t>
            </a:fld>
            <a:endParaRPr sz="1600">
              <a:solidFill>
                <a:schemeClr val="dk1"/>
              </a:solidFill>
              <a:latin typeface="Arial"/>
              <a:ea typeface="Arial"/>
              <a:cs typeface="Arial"/>
              <a:sym typeface="Arial"/>
            </a:endParaRPr>
          </a:p>
        </p:txBody>
      </p:sp>
      <p:sp>
        <p:nvSpPr>
          <p:cNvPr id="1242" name="Google Shape;1242;p124"/>
          <p:cNvSpPr txBox="1"/>
          <p:nvPr/>
        </p:nvSpPr>
        <p:spPr>
          <a:xfrm>
            <a:off x="323528" y="476672"/>
            <a:ext cx="54006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6600"/>
                </a:solidFill>
                <a:latin typeface="Calibri"/>
                <a:ea typeface="Calibri"/>
                <a:cs typeface="Calibri"/>
                <a:sym typeface="Calibri"/>
              </a:rPr>
              <a:t>Deadlock Prevention</a:t>
            </a:r>
            <a:endParaRPr/>
          </a:p>
        </p:txBody>
      </p:sp>
      <p:pic>
        <p:nvPicPr>
          <p:cNvPr id="1243" name="Google Shape;1243;p12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5"/>
          <p:cNvSpPr txBox="1">
            <a:spLocks noGrp="1"/>
          </p:cNvSpPr>
          <p:nvPr>
            <p:ph type="body" idx="1"/>
          </p:nvPr>
        </p:nvSpPr>
        <p:spPr>
          <a:xfrm>
            <a:off x="304800" y="1066800"/>
            <a:ext cx="8610600" cy="54864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ct val="95000"/>
              <a:buFont typeface="Constantia"/>
              <a:buNone/>
            </a:pPr>
            <a:r>
              <a:rPr lang="en-US" sz="1800">
                <a:solidFill>
                  <a:schemeClr val="accent2"/>
                </a:solidFill>
              </a:rPr>
              <a:t> </a:t>
            </a:r>
            <a:r>
              <a:rPr lang="en-US" sz="1800" b="1" u="sng">
                <a:solidFill>
                  <a:srgbClr val="FF0000"/>
                </a:solidFill>
              </a:rPr>
              <a:t>No preemption:</a:t>
            </a:r>
            <a:endParaRPr sz="1800" u="sng">
              <a:solidFill>
                <a:srgbClr val="FF0000"/>
              </a:solidFill>
            </a:endParaRPr>
          </a:p>
          <a:p>
            <a:pPr marL="274320" lvl="0" indent="-274320" algn="just" rtl="0">
              <a:lnSpc>
                <a:spcPct val="150000"/>
              </a:lnSpc>
              <a:spcBef>
                <a:spcPts val="407"/>
              </a:spcBef>
              <a:spcAft>
                <a:spcPts val="0"/>
              </a:spcAft>
              <a:buSzPct val="95000"/>
              <a:buChar char="⚫"/>
            </a:pPr>
            <a:r>
              <a:rPr lang="en-US" sz="1800"/>
              <a:t> </a:t>
            </a:r>
            <a:r>
              <a:rPr lang="en-US" sz="2200"/>
              <a:t>If the process is holding some resources and requests another resource (that cannot be immediately allocated to it), then all the resources that the process currently holding are preempted.</a:t>
            </a:r>
            <a:endParaRPr/>
          </a:p>
          <a:p>
            <a:pPr marL="857250" lvl="1" indent="-290210" algn="just" rtl="0">
              <a:lnSpc>
                <a:spcPct val="90000"/>
              </a:lnSpc>
              <a:spcBef>
                <a:spcPts val="407"/>
              </a:spcBef>
              <a:spcAft>
                <a:spcPts val="0"/>
              </a:spcAft>
              <a:buSzPct val="85000"/>
              <a:buFont typeface="Noto Sans Symbols"/>
              <a:buNone/>
            </a:pPr>
            <a:endParaRPr sz="2200"/>
          </a:p>
          <a:p>
            <a:pPr marL="0" lvl="0" indent="0" algn="just" rtl="0">
              <a:lnSpc>
                <a:spcPct val="90000"/>
              </a:lnSpc>
              <a:spcBef>
                <a:spcPts val="407"/>
              </a:spcBef>
              <a:spcAft>
                <a:spcPts val="0"/>
              </a:spcAft>
              <a:buSzPct val="95000"/>
              <a:buFont typeface="Constantia"/>
              <a:buNone/>
            </a:pPr>
            <a:r>
              <a:rPr lang="en-US" sz="2200"/>
              <a:t> </a:t>
            </a:r>
            <a:endParaRPr/>
          </a:p>
          <a:p>
            <a:pPr marL="0" lvl="0" indent="0" algn="just" rtl="0">
              <a:lnSpc>
                <a:spcPct val="90000"/>
              </a:lnSpc>
              <a:spcBef>
                <a:spcPts val="333"/>
              </a:spcBef>
              <a:spcAft>
                <a:spcPts val="0"/>
              </a:spcAft>
              <a:buSzPct val="95000"/>
              <a:buFont typeface="Constantia"/>
              <a:buNone/>
            </a:pPr>
            <a:r>
              <a:rPr lang="en-US" sz="1800" b="1" u="sng">
                <a:solidFill>
                  <a:srgbClr val="FF0000"/>
                </a:solidFill>
              </a:rPr>
              <a:t>Circular wait:</a:t>
            </a:r>
            <a:endParaRPr sz="1800" u="sng">
              <a:solidFill>
                <a:srgbClr val="FF0000"/>
              </a:solidFill>
            </a:endParaRPr>
          </a:p>
          <a:p>
            <a:pPr marL="0" lvl="0" indent="0" algn="just" rtl="0">
              <a:lnSpc>
                <a:spcPct val="90000"/>
              </a:lnSpc>
              <a:spcBef>
                <a:spcPts val="333"/>
              </a:spcBef>
              <a:spcAft>
                <a:spcPts val="0"/>
              </a:spcAft>
              <a:buSzPct val="95000"/>
              <a:buFont typeface="Constantia"/>
              <a:buNone/>
            </a:pPr>
            <a:r>
              <a:rPr lang="en-US" sz="1800"/>
              <a:t> </a:t>
            </a:r>
            <a:endParaRPr/>
          </a:p>
          <a:p>
            <a:pPr marL="274320" lvl="0" indent="-274320" algn="l" rtl="0">
              <a:lnSpc>
                <a:spcPct val="100000"/>
              </a:lnSpc>
              <a:spcBef>
                <a:spcPts val="700"/>
              </a:spcBef>
              <a:spcAft>
                <a:spcPts val="0"/>
              </a:spcAft>
              <a:buSzPct val="95000"/>
              <a:buChar char="⚫"/>
            </a:pPr>
            <a:r>
              <a:rPr lang="en-US" sz="2000"/>
              <a:t>R = { R1,R2…Rm} 🡪 set all resource types.</a:t>
            </a:r>
            <a:endParaRPr/>
          </a:p>
          <a:p>
            <a:pPr marL="274320" lvl="0" indent="-274320" algn="l" rtl="0">
              <a:lnSpc>
                <a:spcPct val="100000"/>
              </a:lnSpc>
              <a:spcBef>
                <a:spcPts val="700"/>
              </a:spcBef>
              <a:spcAft>
                <a:spcPts val="0"/>
              </a:spcAft>
              <a:buSzPct val="95000"/>
              <a:buChar char="⚫"/>
            </a:pPr>
            <a:r>
              <a:rPr lang="en-US" sz="2000"/>
              <a:t>We define a function,  </a:t>
            </a:r>
            <a:endParaRPr/>
          </a:p>
          <a:p>
            <a:pPr marL="274320" lvl="0" indent="-274320" algn="l" rtl="0">
              <a:lnSpc>
                <a:spcPct val="100000"/>
              </a:lnSpc>
              <a:spcBef>
                <a:spcPts val="700"/>
              </a:spcBef>
              <a:spcAft>
                <a:spcPts val="0"/>
              </a:spcAft>
              <a:buSzPct val="95000"/>
              <a:buChar char="⚫"/>
            </a:pPr>
            <a:r>
              <a:rPr lang="en-US" sz="2000"/>
              <a:t>For example:</a:t>
            </a:r>
            <a:br>
              <a:rPr lang="en-US" sz="2000"/>
            </a:br>
            <a:r>
              <a:rPr lang="en-US" sz="1700"/>
              <a:t>     F(tape drive)  = 1</a:t>
            </a:r>
            <a:br>
              <a:rPr lang="en-US" sz="1700"/>
            </a:br>
            <a:r>
              <a:rPr lang="en-US" sz="1700"/>
              <a:t>     F(disk drive)  = 5</a:t>
            </a:r>
            <a:br>
              <a:rPr lang="en-US" sz="1700"/>
            </a:br>
            <a:r>
              <a:rPr lang="en-US" sz="1700"/>
              <a:t>     F(printer)      = 12</a:t>
            </a:r>
            <a:endParaRPr/>
          </a:p>
          <a:p>
            <a:pPr marL="274320" lvl="0" indent="-274320" algn="l" rtl="0">
              <a:lnSpc>
                <a:spcPct val="100000"/>
              </a:lnSpc>
              <a:spcBef>
                <a:spcPts val="700"/>
              </a:spcBef>
              <a:spcAft>
                <a:spcPts val="0"/>
              </a:spcAft>
              <a:buSzPct val="95000"/>
              <a:buChar char="⚫"/>
            </a:pPr>
            <a:r>
              <a:rPr lang="en-US" sz="2000"/>
              <a:t>Each process requests resources in an increasing order of enumeration (ie) </a:t>
            </a:r>
            <a:r>
              <a:rPr lang="en-US" sz="2000" b="1"/>
              <a:t>F(R</a:t>
            </a:r>
            <a:r>
              <a:rPr lang="en-US" sz="2000" b="1" baseline="-25000"/>
              <a:t>j</a:t>
            </a:r>
            <a:r>
              <a:rPr lang="en-US" sz="2000" b="1"/>
              <a:t>) &gt; F(R</a:t>
            </a:r>
            <a:r>
              <a:rPr lang="en-US" sz="2000" b="1" baseline="-25000"/>
              <a:t>i</a:t>
            </a:r>
            <a:r>
              <a:rPr lang="en-US" sz="2000" b="1"/>
              <a:t>)</a:t>
            </a:r>
            <a:endParaRPr/>
          </a:p>
          <a:p>
            <a:pPr marL="274320" lvl="0" indent="-185039" algn="l" rtl="0">
              <a:lnSpc>
                <a:spcPct val="100000"/>
              </a:lnSpc>
              <a:spcBef>
                <a:spcPts val="700"/>
              </a:spcBef>
              <a:spcAft>
                <a:spcPts val="0"/>
              </a:spcAft>
              <a:buSzPct val="95000"/>
              <a:buNone/>
            </a:pPr>
            <a:endParaRPr sz="1600"/>
          </a:p>
          <a:p>
            <a:pPr marL="274320" lvl="0" indent="-185039" algn="l" rtl="0">
              <a:lnSpc>
                <a:spcPct val="100000"/>
              </a:lnSpc>
              <a:spcBef>
                <a:spcPts val="700"/>
              </a:spcBef>
              <a:spcAft>
                <a:spcPts val="0"/>
              </a:spcAft>
              <a:buSzPct val="95000"/>
              <a:buNone/>
            </a:pPr>
            <a:endParaRPr sz="1600"/>
          </a:p>
        </p:txBody>
      </p:sp>
      <p:sp>
        <p:nvSpPr>
          <p:cNvPr id="1250" name="Google Shape;1250;p12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55</a:t>
            </a:fld>
            <a:endParaRPr sz="1600">
              <a:solidFill>
                <a:schemeClr val="dk1"/>
              </a:solidFill>
              <a:latin typeface="Arial"/>
              <a:ea typeface="Arial"/>
              <a:cs typeface="Arial"/>
              <a:sym typeface="Arial"/>
            </a:endParaRPr>
          </a:p>
        </p:txBody>
      </p:sp>
      <p:sp>
        <p:nvSpPr>
          <p:cNvPr id="1251" name="Google Shape;1251;p125"/>
          <p:cNvSpPr txBox="1"/>
          <p:nvPr/>
        </p:nvSpPr>
        <p:spPr>
          <a:xfrm>
            <a:off x="251520" y="459946"/>
            <a:ext cx="597666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6600"/>
                </a:solidFill>
                <a:latin typeface="Arial"/>
                <a:ea typeface="Arial"/>
                <a:cs typeface="Arial"/>
                <a:sym typeface="Arial"/>
              </a:rPr>
              <a:t>Deadlock Prevention – Contd…</a:t>
            </a:r>
            <a:endParaRPr/>
          </a:p>
        </p:txBody>
      </p:sp>
      <p:sp>
        <p:nvSpPr>
          <p:cNvPr id="1252" name="Google Shape;1252;p125"/>
          <p:cNvSpPr/>
          <p:nvPr/>
        </p:nvSpPr>
        <p:spPr>
          <a:xfrm>
            <a:off x="3419872" y="4171350"/>
            <a:ext cx="2016224" cy="553794"/>
          </a:xfrm>
          <a:prstGeom prst="rect">
            <a:avLst/>
          </a:prstGeom>
          <a:solidFill>
            <a:srgbClr val="C8DA9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F: R 🡪 N</a:t>
            </a:r>
            <a:endParaRPr/>
          </a:p>
          <a:p>
            <a:pPr marL="0" marR="0" lvl="0" indent="0" algn="ctr" rtl="0">
              <a:spcBef>
                <a:spcPts val="0"/>
              </a:spcBef>
              <a:spcAft>
                <a:spcPts val="0"/>
              </a:spcAft>
              <a:buNone/>
            </a:pPr>
            <a:r>
              <a:rPr lang="en-US" sz="1200">
                <a:solidFill>
                  <a:schemeClr val="dk1"/>
                </a:solidFill>
                <a:latin typeface="Constantia"/>
                <a:ea typeface="Constantia"/>
                <a:cs typeface="Constantia"/>
                <a:sym typeface="Constantia"/>
              </a:rPr>
              <a:t>N  = natural number</a:t>
            </a:r>
            <a:endParaRPr sz="1200">
              <a:solidFill>
                <a:schemeClr val="dk1"/>
              </a:solidFill>
              <a:latin typeface="Constantia"/>
              <a:ea typeface="Constantia"/>
              <a:cs typeface="Constantia"/>
              <a:sym typeface="Constantia"/>
            </a:endParaRPr>
          </a:p>
        </p:txBody>
      </p:sp>
      <p:pic>
        <p:nvPicPr>
          <p:cNvPr id="1253" name="Google Shape;1253;p125"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26"/>
          <p:cNvSpPr txBox="1">
            <a:spLocks noGrp="1"/>
          </p:cNvSpPr>
          <p:nvPr>
            <p:ph type="title"/>
          </p:nvPr>
        </p:nvSpPr>
        <p:spPr>
          <a:xfrm>
            <a:off x="443543" y="548680"/>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b="1">
                <a:solidFill>
                  <a:srgbClr val="006600"/>
                </a:solidFill>
              </a:rPr>
              <a:t>Deadlock Avoidance</a:t>
            </a:r>
            <a:endParaRPr/>
          </a:p>
        </p:txBody>
      </p:sp>
      <p:sp>
        <p:nvSpPr>
          <p:cNvPr id="1260" name="Google Shape;1260;p126"/>
          <p:cNvSpPr txBox="1">
            <a:spLocks noGrp="1"/>
          </p:cNvSpPr>
          <p:nvPr>
            <p:ph type="body" idx="1"/>
          </p:nvPr>
        </p:nvSpPr>
        <p:spPr>
          <a:xfrm>
            <a:off x="683568" y="4077072"/>
            <a:ext cx="7920880" cy="1656184"/>
          </a:xfrm>
          <a:prstGeom prst="rect">
            <a:avLst/>
          </a:prstGeom>
          <a:noFill/>
          <a:ln>
            <a:noFill/>
          </a:ln>
        </p:spPr>
        <p:txBody>
          <a:bodyPr spcFirstLastPara="1" wrap="square" lIns="91425" tIns="45700" rIns="91425" bIns="45700" anchor="t" anchorCtr="0">
            <a:normAutofit/>
          </a:bodyPr>
          <a:lstStyle/>
          <a:p>
            <a:pPr marL="274320" lvl="0" indent="-274320" algn="l" rtl="0">
              <a:lnSpc>
                <a:spcPct val="150000"/>
              </a:lnSpc>
              <a:spcBef>
                <a:spcPts val="0"/>
              </a:spcBef>
              <a:spcAft>
                <a:spcPts val="0"/>
              </a:spcAft>
              <a:buSzPts val="1900"/>
              <a:buChar char="⚫"/>
            </a:pPr>
            <a:r>
              <a:rPr lang="en-US" sz="2000"/>
              <a:t>An alternative method for avoiding deadlocks is to require additional information about how much resources are to be requested.</a:t>
            </a:r>
            <a:endParaRPr/>
          </a:p>
          <a:p>
            <a:pPr marL="274320" lvl="0" indent="-153670" algn="l" rtl="0">
              <a:lnSpc>
                <a:spcPct val="150000"/>
              </a:lnSpc>
              <a:spcBef>
                <a:spcPts val="700"/>
              </a:spcBef>
              <a:spcAft>
                <a:spcPts val="0"/>
              </a:spcAft>
              <a:buSzPts val="1900"/>
              <a:buNone/>
            </a:pPr>
            <a:endParaRPr sz="2000"/>
          </a:p>
        </p:txBody>
      </p:sp>
      <p:sp>
        <p:nvSpPr>
          <p:cNvPr id="1261" name="Google Shape;1261;p126"/>
          <p:cNvSpPr txBox="1"/>
          <p:nvPr/>
        </p:nvSpPr>
        <p:spPr>
          <a:xfrm>
            <a:off x="683568" y="1598023"/>
            <a:ext cx="7200800" cy="1810368"/>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chemeClr val="dk1"/>
              </a:buClr>
              <a:buSzPts val="2400"/>
              <a:buFont typeface="Helvetica Neue"/>
              <a:buNone/>
            </a:pPr>
            <a:r>
              <a:rPr lang="en-US" sz="2400">
                <a:solidFill>
                  <a:schemeClr val="dk1"/>
                </a:solidFill>
                <a:latin typeface="Constantia"/>
                <a:ea typeface="Constantia"/>
                <a:cs typeface="Constantia"/>
                <a:sym typeface="Constantia"/>
              </a:rPr>
              <a:t>When we try to avoid deadlock</a:t>
            </a:r>
            <a:endParaRPr/>
          </a:p>
          <a:p>
            <a:pPr marL="0" marR="0" lvl="0" indent="0" algn="ctr" rtl="0">
              <a:lnSpc>
                <a:spcPct val="100000"/>
              </a:lnSpc>
              <a:spcBef>
                <a:spcPts val="1125"/>
              </a:spcBef>
              <a:spcAft>
                <a:spcPts val="0"/>
              </a:spcAft>
              <a:buClr>
                <a:schemeClr val="lt1"/>
              </a:buClr>
              <a:buSzPts val="2000"/>
              <a:buFont typeface="Helvetica Neue"/>
              <a:buNone/>
            </a:pPr>
            <a:endParaRPr sz="2000">
              <a:solidFill>
                <a:schemeClr val="dk1"/>
              </a:solidFill>
              <a:latin typeface="Constantia"/>
              <a:ea typeface="Constantia"/>
              <a:cs typeface="Constantia"/>
              <a:sym typeface="Constantia"/>
            </a:endParaRPr>
          </a:p>
          <a:p>
            <a:pPr marL="0" marR="0" lvl="0" indent="0" algn="ctr" rtl="0">
              <a:lnSpc>
                <a:spcPct val="100000"/>
              </a:lnSpc>
              <a:spcBef>
                <a:spcPts val="1125"/>
              </a:spcBef>
              <a:spcAft>
                <a:spcPts val="0"/>
              </a:spcAft>
              <a:buClr>
                <a:schemeClr val="lt1"/>
              </a:buClr>
              <a:buSzPts val="2000"/>
              <a:buFont typeface="Helvetica Neue"/>
              <a:buNone/>
            </a:pPr>
            <a:endParaRPr sz="2000">
              <a:solidFill>
                <a:schemeClr val="dk1"/>
              </a:solidFill>
              <a:latin typeface="Constantia"/>
              <a:ea typeface="Constantia"/>
              <a:cs typeface="Constantia"/>
              <a:sym typeface="Constantia"/>
            </a:endParaRPr>
          </a:p>
          <a:p>
            <a:pPr marL="0" marR="0" lvl="0" indent="0" algn="ctr" rtl="0">
              <a:lnSpc>
                <a:spcPct val="100000"/>
              </a:lnSpc>
              <a:spcBef>
                <a:spcPts val="1125"/>
              </a:spcBef>
              <a:spcAft>
                <a:spcPts val="0"/>
              </a:spcAft>
              <a:buClr>
                <a:srgbClr val="FF3300"/>
              </a:buClr>
              <a:buSzPts val="2000"/>
              <a:buFont typeface="Helvetica Neue"/>
              <a:buNone/>
            </a:pPr>
            <a:r>
              <a:rPr lang="en-US" sz="2000">
                <a:solidFill>
                  <a:srgbClr val="FF3300"/>
                </a:solidFill>
                <a:latin typeface="Constantia"/>
                <a:ea typeface="Constantia"/>
                <a:cs typeface="Constantia"/>
                <a:sym typeface="Constantia"/>
              </a:rPr>
              <a:t>Utilization is less and system throughput is low</a:t>
            </a:r>
            <a:endParaRPr/>
          </a:p>
        </p:txBody>
      </p:sp>
      <p:cxnSp>
        <p:nvCxnSpPr>
          <p:cNvPr id="1262" name="Google Shape;1262;p126"/>
          <p:cNvCxnSpPr/>
          <p:nvPr/>
        </p:nvCxnSpPr>
        <p:spPr>
          <a:xfrm>
            <a:off x="3851920" y="2204865"/>
            <a:ext cx="0" cy="792088"/>
          </a:xfrm>
          <a:prstGeom prst="straightConnector1">
            <a:avLst/>
          </a:prstGeom>
          <a:noFill/>
          <a:ln w="38100" cap="flat" cmpd="sng">
            <a:solidFill>
              <a:schemeClr val="dk1"/>
            </a:solidFill>
            <a:prstDash val="solid"/>
            <a:round/>
            <a:headEnd type="none" w="sm" len="sm"/>
            <a:tailEnd type="stealth" w="med" len="med"/>
          </a:ln>
          <a:effectLst>
            <a:outerShdw blurRad="57150" dist="38100" dir="5400000" algn="ctr" rotWithShape="0">
              <a:srgbClr val="000000"/>
            </a:outerShdw>
          </a:effectLst>
        </p:spPr>
      </p:cxnSp>
      <p:pic>
        <p:nvPicPr>
          <p:cNvPr id="1263" name="Google Shape;1263;p12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264" name="Google Shape;1264;p12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7"/>
          <p:cNvSpPr txBox="1">
            <a:spLocks noGrp="1"/>
          </p:cNvSpPr>
          <p:nvPr>
            <p:ph type="body" idx="1"/>
          </p:nvPr>
        </p:nvSpPr>
        <p:spPr>
          <a:xfrm>
            <a:off x="281964" y="1556792"/>
            <a:ext cx="8287072" cy="4572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spcBef>
                <a:spcPts val="0"/>
              </a:spcBef>
              <a:spcAft>
                <a:spcPts val="0"/>
              </a:spcAft>
              <a:buSzPts val="1710"/>
              <a:buFont typeface="Helvetica Neue"/>
              <a:buNone/>
            </a:pPr>
            <a:r>
              <a:rPr lang="en-US" sz="1800" b="1">
                <a:latin typeface="Helvetica Neue"/>
                <a:ea typeface="Helvetica Neue"/>
                <a:cs typeface="Helvetica Neue"/>
                <a:sym typeface="Helvetica Neue"/>
              </a:rPr>
              <a:t>NOTE: All deadlocks are unsafe, but all unsafes are NOT deadlocks.</a:t>
            </a:r>
            <a:endParaRPr sz="1800">
              <a:latin typeface="Arial"/>
              <a:ea typeface="Arial"/>
              <a:cs typeface="Arial"/>
              <a:sym typeface="Arial"/>
            </a:endParaRPr>
          </a:p>
        </p:txBody>
      </p:sp>
      <p:sp>
        <p:nvSpPr>
          <p:cNvPr id="1271" name="Google Shape;1271;p12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57</a:t>
            </a:fld>
            <a:endParaRPr sz="1600">
              <a:solidFill>
                <a:schemeClr val="dk1"/>
              </a:solidFill>
              <a:latin typeface="Arial"/>
              <a:ea typeface="Arial"/>
              <a:cs typeface="Arial"/>
              <a:sym typeface="Arial"/>
            </a:endParaRPr>
          </a:p>
        </p:txBody>
      </p:sp>
      <p:sp>
        <p:nvSpPr>
          <p:cNvPr id="1272" name="Google Shape;1272;p127"/>
          <p:cNvSpPr/>
          <p:nvPr/>
        </p:nvSpPr>
        <p:spPr>
          <a:xfrm>
            <a:off x="4724400" y="3276600"/>
            <a:ext cx="2819400" cy="1828800"/>
          </a:xfrm>
          <a:prstGeom prst="rect">
            <a:avLst/>
          </a:prstGeom>
          <a:solidFill>
            <a:srgbClr val="8EC5F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onstantia"/>
                <a:ea typeface="Constantia"/>
                <a:cs typeface="Constantia"/>
                <a:sym typeface="Constantia"/>
              </a:rPr>
              <a:t>SAFE</a:t>
            </a:r>
            <a:endParaRPr/>
          </a:p>
        </p:txBody>
      </p:sp>
      <p:sp>
        <p:nvSpPr>
          <p:cNvPr id="1273" name="Google Shape;1273;p127"/>
          <p:cNvSpPr/>
          <p:nvPr/>
        </p:nvSpPr>
        <p:spPr>
          <a:xfrm>
            <a:off x="1905000" y="3276600"/>
            <a:ext cx="2819400" cy="1828800"/>
          </a:xfrm>
          <a:prstGeom prst="rect">
            <a:avLst/>
          </a:prstGeom>
          <a:solidFill>
            <a:srgbClr val="C8DA9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274" name="Google Shape;1274;p127"/>
          <p:cNvSpPr/>
          <p:nvPr/>
        </p:nvSpPr>
        <p:spPr>
          <a:xfrm>
            <a:off x="2209800" y="4114800"/>
            <a:ext cx="1600200" cy="762000"/>
          </a:xfrm>
          <a:prstGeom prst="rect">
            <a:avLst/>
          </a:prstGeom>
          <a:solidFill>
            <a:srgbClr val="FF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onstantia"/>
                <a:ea typeface="Constantia"/>
                <a:cs typeface="Constantia"/>
                <a:sym typeface="Constantia"/>
              </a:rPr>
              <a:t>DEADLOCK</a:t>
            </a:r>
            <a:endParaRPr/>
          </a:p>
        </p:txBody>
      </p:sp>
      <p:sp>
        <p:nvSpPr>
          <p:cNvPr id="1275" name="Google Shape;1275;p127"/>
          <p:cNvSpPr txBox="1"/>
          <p:nvPr/>
        </p:nvSpPr>
        <p:spPr>
          <a:xfrm>
            <a:off x="2895600" y="3505200"/>
            <a:ext cx="124264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UNSAFE</a:t>
            </a:r>
            <a:endParaRPr/>
          </a:p>
        </p:txBody>
      </p:sp>
      <p:sp>
        <p:nvSpPr>
          <p:cNvPr id="1276" name="Google Shape;1276;p127"/>
          <p:cNvSpPr txBox="1"/>
          <p:nvPr/>
        </p:nvSpPr>
        <p:spPr>
          <a:xfrm>
            <a:off x="1905000" y="5181601"/>
            <a:ext cx="2743200" cy="84023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800" b="1">
                <a:solidFill>
                  <a:schemeClr val="dk1"/>
                </a:solidFill>
                <a:latin typeface="Helvetica Neue"/>
                <a:ea typeface="Helvetica Neue"/>
                <a:cs typeface="Helvetica Neue"/>
                <a:sym typeface="Helvetica Neue"/>
              </a:rPr>
              <a:t>Only with luck, the processes avoid deadlock. </a:t>
            </a:r>
            <a:endParaRPr sz="1800" b="1">
              <a:solidFill>
                <a:schemeClr val="dk1"/>
              </a:solidFill>
              <a:latin typeface="Arial"/>
              <a:ea typeface="Arial"/>
              <a:cs typeface="Arial"/>
              <a:sym typeface="Arial"/>
            </a:endParaRPr>
          </a:p>
        </p:txBody>
      </p:sp>
      <p:sp>
        <p:nvSpPr>
          <p:cNvPr id="1277" name="Google Shape;1277;p127"/>
          <p:cNvSpPr txBox="1"/>
          <p:nvPr/>
        </p:nvSpPr>
        <p:spPr>
          <a:xfrm>
            <a:off x="5453364" y="5159376"/>
            <a:ext cx="171072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800" b="1">
                <a:solidFill>
                  <a:schemeClr val="dk1"/>
                </a:solidFill>
                <a:latin typeface="Helvetica Neue"/>
                <a:ea typeface="Helvetica Neue"/>
                <a:cs typeface="Helvetica Neue"/>
                <a:sym typeface="Helvetica Neue"/>
              </a:rPr>
              <a:t>OS can avoid </a:t>
            </a:r>
            <a:endParaRPr sz="1800" b="1">
              <a:solidFill>
                <a:schemeClr val="dk1"/>
              </a:solidFill>
              <a:latin typeface="Arial"/>
              <a:ea typeface="Arial"/>
              <a:cs typeface="Arial"/>
              <a:sym typeface="Arial"/>
            </a:endParaRPr>
          </a:p>
          <a:p>
            <a:pPr marL="0" marR="0" lvl="0" indent="0" algn="ctr" rtl="0">
              <a:lnSpc>
                <a:spcPct val="90000"/>
              </a:lnSpc>
              <a:spcBef>
                <a:spcPts val="360"/>
              </a:spcBef>
              <a:spcAft>
                <a:spcPts val="0"/>
              </a:spcAft>
              <a:buNone/>
            </a:pPr>
            <a:r>
              <a:rPr lang="en-US" sz="1800" b="1">
                <a:solidFill>
                  <a:schemeClr val="dk1"/>
                </a:solidFill>
                <a:latin typeface="Helvetica Neue"/>
                <a:ea typeface="Helvetica Neue"/>
                <a:cs typeface="Helvetica Neue"/>
                <a:sym typeface="Helvetica Neue"/>
              </a:rPr>
              <a:t>deadlock.</a:t>
            </a:r>
            <a:endParaRPr sz="1800" b="1">
              <a:solidFill>
                <a:schemeClr val="dk1"/>
              </a:solidFill>
              <a:latin typeface="Arial"/>
              <a:ea typeface="Arial"/>
              <a:cs typeface="Arial"/>
              <a:sym typeface="Arial"/>
            </a:endParaRPr>
          </a:p>
        </p:txBody>
      </p:sp>
      <p:sp>
        <p:nvSpPr>
          <p:cNvPr id="1278" name="Google Shape;1278;p127"/>
          <p:cNvSpPr txBox="1"/>
          <p:nvPr/>
        </p:nvSpPr>
        <p:spPr>
          <a:xfrm>
            <a:off x="281964" y="517130"/>
            <a:ext cx="8287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6600"/>
                </a:solidFill>
                <a:latin typeface="Calibri"/>
                <a:ea typeface="Calibri"/>
                <a:cs typeface="Calibri"/>
                <a:sym typeface="Calibri"/>
              </a:rPr>
              <a:t>Safe State</a:t>
            </a:r>
            <a:endParaRPr/>
          </a:p>
        </p:txBody>
      </p:sp>
      <p:pic>
        <p:nvPicPr>
          <p:cNvPr id="1279" name="Google Shape;1279;p127"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1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5000"/>
              <a:buFont typeface="Calibri"/>
              <a:buNone/>
            </a:pPr>
            <a:r>
              <a:rPr lang="en-US" b="1">
                <a:solidFill>
                  <a:srgbClr val="006600"/>
                </a:solidFill>
              </a:rPr>
              <a:t>Safe State</a:t>
            </a:r>
            <a:endParaRPr/>
          </a:p>
        </p:txBody>
      </p:sp>
      <p:sp>
        <p:nvSpPr>
          <p:cNvPr id="1285" name="Google Shape;1285;p1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lnSpc>
                <a:spcPct val="150000"/>
              </a:lnSpc>
              <a:spcBef>
                <a:spcPts val="0"/>
              </a:spcBef>
              <a:spcAft>
                <a:spcPts val="0"/>
              </a:spcAft>
              <a:buSzPts val="2470"/>
              <a:buChar char="⚫"/>
            </a:pPr>
            <a:r>
              <a:rPr lang="en-US"/>
              <a:t>A system is said to be in safe state, when we allocate resources so that deadlock never occurs.</a:t>
            </a:r>
            <a:endParaRPr/>
          </a:p>
          <a:p>
            <a:pPr marL="640080" lvl="1" indent="-246888" algn="l" rtl="0">
              <a:lnSpc>
                <a:spcPct val="150000"/>
              </a:lnSpc>
              <a:spcBef>
                <a:spcPts val="480"/>
              </a:spcBef>
              <a:spcAft>
                <a:spcPts val="0"/>
              </a:spcAft>
              <a:buSzPts val="2040"/>
              <a:buChar char="⚫"/>
            </a:pPr>
            <a:r>
              <a:rPr lang="en-US"/>
              <a:t>A system is in safe state, only if there exists </a:t>
            </a:r>
            <a:r>
              <a:rPr lang="en-US">
                <a:solidFill>
                  <a:srgbClr val="FF3300"/>
                </a:solidFill>
              </a:rPr>
              <a:t>safe sequence.</a:t>
            </a:r>
            <a:endParaRPr/>
          </a:p>
          <a:p>
            <a:pPr marL="274320" lvl="0" indent="-117475" algn="l" rtl="0">
              <a:lnSpc>
                <a:spcPct val="150000"/>
              </a:lnSpc>
              <a:spcBef>
                <a:spcPts val="520"/>
              </a:spcBef>
              <a:spcAft>
                <a:spcPts val="0"/>
              </a:spcAft>
              <a:buSzPts val="2470"/>
              <a:buNone/>
            </a:pPr>
            <a:endParaRPr>
              <a:solidFill>
                <a:srgbClr val="FF3300"/>
              </a:solidFill>
            </a:endParaRPr>
          </a:p>
          <a:p>
            <a:pPr marL="274320" lvl="0" indent="-117475" algn="l" rtl="0">
              <a:lnSpc>
                <a:spcPct val="150000"/>
              </a:lnSpc>
              <a:spcBef>
                <a:spcPts val="520"/>
              </a:spcBef>
              <a:spcAft>
                <a:spcPts val="0"/>
              </a:spcAft>
              <a:buSzPts val="2470"/>
              <a:buNone/>
            </a:pPr>
            <a:endParaRPr>
              <a:solidFill>
                <a:srgbClr val="FF3300"/>
              </a:solidFill>
            </a:endParaRPr>
          </a:p>
          <a:p>
            <a:pPr marL="274320" lvl="0" indent="-117475" algn="l" rtl="0">
              <a:lnSpc>
                <a:spcPct val="150000"/>
              </a:lnSpc>
              <a:spcBef>
                <a:spcPts val="520"/>
              </a:spcBef>
              <a:spcAft>
                <a:spcPts val="0"/>
              </a:spcAft>
              <a:buSzPts val="2470"/>
              <a:buNone/>
            </a:pPr>
            <a:endParaRPr>
              <a:solidFill>
                <a:srgbClr val="FF3300"/>
              </a:solidFill>
            </a:endParaRPr>
          </a:p>
          <a:p>
            <a:pPr marL="274320" lvl="0" indent="-117475" algn="l" rtl="0">
              <a:lnSpc>
                <a:spcPct val="150000"/>
              </a:lnSpc>
              <a:spcBef>
                <a:spcPts val="520"/>
              </a:spcBef>
              <a:spcAft>
                <a:spcPts val="0"/>
              </a:spcAft>
              <a:buSzPts val="2470"/>
              <a:buNone/>
            </a:pPr>
            <a:endParaRPr>
              <a:solidFill>
                <a:srgbClr val="FF3300"/>
              </a:solidFill>
            </a:endParaRPr>
          </a:p>
          <a:p>
            <a:pPr marL="274320" lvl="0" indent="-117475" algn="l" rtl="0">
              <a:lnSpc>
                <a:spcPct val="150000"/>
              </a:lnSpc>
              <a:spcBef>
                <a:spcPts val="520"/>
              </a:spcBef>
              <a:spcAft>
                <a:spcPts val="0"/>
              </a:spcAft>
              <a:buSzPts val="2470"/>
              <a:buNone/>
            </a:pPr>
            <a:endParaRPr/>
          </a:p>
          <a:p>
            <a:pPr marL="274320" lvl="0" indent="-117475" algn="l" rtl="0">
              <a:lnSpc>
                <a:spcPct val="150000"/>
              </a:lnSpc>
              <a:spcBef>
                <a:spcPts val="520"/>
              </a:spcBef>
              <a:spcAft>
                <a:spcPts val="0"/>
              </a:spcAft>
              <a:buSzPts val="2470"/>
              <a:buNone/>
            </a:pPr>
            <a:endParaRPr/>
          </a:p>
        </p:txBody>
      </p:sp>
      <p:pic>
        <p:nvPicPr>
          <p:cNvPr id="1286" name="Google Shape;1286;p12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287" name="Google Shape;1287;p12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129"/>
          <p:cNvSpPr txBox="1">
            <a:spLocks noGrp="1"/>
          </p:cNvSpPr>
          <p:nvPr>
            <p:ph type="body" idx="1"/>
          </p:nvPr>
        </p:nvSpPr>
        <p:spPr>
          <a:xfrm>
            <a:off x="323528" y="1196753"/>
            <a:ext cx="7731968" cy="100811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1900"/>
              <a:buFont typeface="Constantia"/>
              <a:buNone/>
            </a:pPr>
            <a:r>
              <a:rPr lang="en-US" sz="2000"/>
              <a:t> </a:t>
            </a:r>
            <a:endParaRPr/>
          </a:p>
          <a:p>
            <a:pPr marL="0" lvl="0" indent="0" algn="just" rtl="0">
              <a:lnSpc>
                <a:spcPct val="90000"/>
              </a:lnSpc>
              <a:spcBef>
                <a:spcPts val="400"/>
              </a:spcBef>
              <a:spcAft>
                <a:spcPts val="0"/>
              </a:spcAft>
              <a:buSzPts val="1900"/>
              <a:buFont typeface="Constantia"/>
              <a:buNone/>
            </a:pPr>
            <a:r>
              <a:rPr lang="en-US" sz="2000" b="1"/>
              <a:t>EXAMPLE:</a:t>
            </a:r>
            <a:endParaRPr sz="2000"/>
          </a:p>
          <a:p>
            <a:pPr marL="0" lvl="0" indent="0" algn="just" rtl="0">
              <a:lnSpc>
                <a:spcPct val="90000"/>
              </a:lnSpc>
              <a:spcBef>
                <a:spcPts val="400"/>
              </a:spcBef>
              <a:spcAft>
                <a:spcPts val="0"/>
              </a:spcAft>
              <a:buSzPts val="1900"/>
              <a:buFont typeface="Constantia"/>
              <a:buNone/>
            </a:pPr>
            <a:r>
              <a:rPr lang="en-US" sz="2000"/>
              <a:t>There exists a total of 12 resources and 3 processes.</a:t>
            </a:r>
            <a:endParaRPr/>
          </a:p>
          <a:p>
            <a:pPr marL="0" lvl="0" indent="0" algn="just" rtl="0">
              <a:lnSpc>
                <a:spcPct val="90000"/>
              </a:lnSpc>
              <a:spcBef>
                <a:spcPts val="400"/>
              </a:spcBef>
              <a:spcAft>
                <a:spcPts val="0"/>
              </a:spcAft>
              <a:buSzPts val="1900"/>
              <a:buFont typeface="Constantia"/>
              <a:buNone/>
            </a:pPr>
            <a:endParaRPr sz="2000"/>
          </a:p>
        </p:txBody>
      </p:sp>
      <p:sp>
        <p:nvSpPr>
          <p:cNvPr id="1294" name="Google Shape;1294;p12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600">
                <a:solidFill>
                  <a:schemeClr val="dk1"/>
                </a:solidFill>
                <a:latin typeface="Arial"/>
                <a:ea typeface="Arial"/>
                <a:cs typeface="Arial"/>
                <a:sym typeface="Arial"/>
              </a:rPr>
              <a:t>59</a:t>
            </a:fld>
            <a:endParaRPr sz="1600">
              <a:solidFill>
                <a:schemeClr val="dk1"/>
              </a:solidFill>
              <a:latin typeface="Arial"/>
              <a:ea typeface="Arial"/>
              <a:cs typeface="Arial"/>
              <a:sym typeface="Arial"/>
            </a:endParaRPr>
          </a:p>
        </p:txBody>
      </p:sp>
      <p:sp>
        <p:nvSpPr>
          <p:cNvPr id="1295" name="Google Shape;1295;p129"/>
          <p:cNvSpPr txBox="1"/>
          <p:nvPr/>
        </p:nvSpPr>
        <p:spPr>
          <a:xfrm>
            <a:off x="395536" y="3645025"/>
            <a:ext cx="3744416" cy="25299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At time t0 , system is in safe state</a:t>
            </a:r>
            <a:endParaRPr/>
          </a:p>
          <a:p>
            <a:pPr marL="0" marR="0" lvl="0" indent="0" algn="just" rtl="0">
              <a:spcBef>
                <a:spcPts val="360"/>
              </a:spcBef>
              <a:spcAft>
                <a:spcPts val="0"/>
              </a:spcAft>
              <a:buNone/>
            </a:pPr>
            <a:endParaRPr sz="1800">
              <a:solidFill>
                <a:schemeClr val="dk1"/>
              </a:solidFill>
              <a:latin typeface="Arial"/>
              <a:ea typeface="Arial"/>
              <a:cs typeface="Arial"/>
              <a:sym typeface="Arial"/>
            </a:endParaRPr>
          </a:p>
          <a:p>
            <a:pPr marL="0" marR="0" lvl="0" indent="0" algn="just" rtl="0">
              <a:spcBef>
                <a:spcPts val="360"/>
              </a:spcBef>
              <a:spcAft>
                <a:spcPts val="0"/>
              </a:spcAft>
              <a:buNone/>
            </a:pPr>
            <a:r>
              <a:rPr lang="en-US" sz="1800">
                <a:solidFill>
                  <a:schemeClr val="dk1"/>
                </a:solidFill>
                <a:latin typeface="Arial"/>
                <a:ea typeface="Arial"/>
                <a:cs typeface="Arial"/>
                <a:sym typeface="Arial"/>
              </a:rPr>
              <a:t>At time t1, </a:t>
            </a:r>
            <a:r>
              <a:rPr lang="en-US" sz="1800">
                <a:solidFill>
                  <a:srgbClr val="FF0000"/>
                </a:solidFill>
                <a:latin typeface="Arial"/>
                <a:ea typeface="Arial"/>
                <a:cs typeface="Arial"/>
                <a:sym typeface="Arial"/>
              </a:rPr>
              <a:t>&lt; p1, p2, p0 &gt; </a:t>
            </a:r>
            <a:r>
              <a:rPr lang="en-US" sz="1800">
                <a:solidFill>
                  <a:schemeClr val="dk1"/>
                </a:solidFill>
                <a:latin typeface="Arial"/>
                <a:ea typeface="Arial"/>
                <a:cs typeface="Arial"/>
                <a:sym typeface="Arial"/>
              </a:rPr>
              <a:t>is a safe sequence. </a:t>
            </a:r>
            <a:endParaRPr/>
          </a:p>
          <a:p>
            <a:pPr marL="0" marR="0" lvl="0" indent="0" algn="just" rtl="0">
              <a:spcBef>
                <a:spcPts val="360"/>
              </a:spcBef>
              <a:spcAft>
                <a:spcPts val="0"/>
              </a:spcAft>
              <a:buNone/>
            </a:pPr>
            <a:endParaRPr sz="1800">
              <a:solidFill>
                <a:schemeClr val="dk1"/>
              </a:solidFill>
              <a:latin typeface="Arial"/>
              <a:ea typeface="Arial"/>
              <a:cs typeface="Arial"/>
              <a:sym typeface="Arial"/>
            </a:endParaRPr>
          </a:p>
          <a:p>
            <a:pPr marL="0" marR="0" lvl="0" indent="0" algn="just" rtl="0">
              <a:spcBef>
                <a:spcPts val="360"/>
              </a:spcBef>
              <a:spcAft>
                <a:spcPts val="0"/>
              </a:spcAft>
              <a:buNone/>
            </a:pPr>
            <a:r>
              <a:rPr lang="en-US" sz="1800">
                <a:solidFill>
                  <a:schemeClr val="dk1"/>
                </a:solidFill>
                <a:latin typeface="Arial"/>
                <a:ea typeface="Arial"/>
                <a:cs typeface="Arial"/>
                <a:sym typeface="Arial"/>
              </a:rPr>
              <a:t>Suppose p2 requests and is given one more resource. What happens then?</a:t>
            </a:r>
            <a:endParaRPr sz="1800">
              <a:solidFill>
                <a:schemeClr val="dk1"/>
              </a:solidFill>
              <a:latin typeface="Arial"/>
              <a:ea typeface="Arial"/>
              <a:cs typeface="Arial"/>
              <a:sym typeface="Arial"/>
            </a:endParaRPr>
          </a:p>
        </p:txBody>
      </p:sp>
      <p:graphicFrame>
        <p:nvGraphicFramePr>
          <p:cNvPr id="1296" name="Google Shape;1296;p129"/>
          <p:cNvGraphicFramePr/>
          <p:nvPr/>
        </p:nvGraphicFramePr>
        <p:xfrm>
          <a:off x="4355976" y="2250884"/>
          <a:ext cx="4423800" cy="3032750"/>
        </p:xfrm>
        <a:graphic>
          <a:graphicData uri="http://schemas.openxmlformats.org/drawingml/2006/table">
            <a:tbl>
              <a:tblPr>
                <a:noFill/>
                <a:tableStyleId>{96A222B7-265D-4C2B-8475-6FCD6AC9C2E4}</a:tableStyleId>
              </a:tblPr>
              <a:tblGrid>
                <a:gridCol w="974725"/>
                <a:gridCol w="1237175"/>
                <a:gridCol w="1105950"/>
                <a:gridCol w="1105950"/>
              </a:tblGrid>
              <a:tr h="10515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Process</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Max Needs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Allocated</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Current Needs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r>
              <a:tr h="66040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P0</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5</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r>
              <a:tr h="66040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P1</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FF"/>
                    </a:solidFill>
                  </a:tcPr>
                </a:tc>
              </a:tr>
              <a:tr h="66040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P2</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FFFF"/>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4</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FFFF"/>
                    </a:solidFill>
                  </a:tcPr>
                </a:tc>
              </a:tr>
            </a:tbl>
          </a:graphicData>
        </a:graphic>
      </p:graphicFrame>
      <p:sp>
        <p:nvSpPr>
          <p:cNvPr id="1297" name="Google Shape;1297;p129"/>
          <p:cNvSpPr txBox="1"/>
          <p:nvPr/>
        </p:nvSpPr>
        <p:spPr>
          <a:xfrm>
            <a:off x="228600" y="490537"/>
            <a:ext cx="571155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6600"/>
                </a:solidFill>
                <a:latin typeface="Arial"/>
                <a:ea typeface="Arial"/>
                <a:cs typeface="Arial"/>
                <a:sym typeface="Arial"/>
              </a:rPr>
              <a:t>Deadlock Avoidance - Example</a:t>
            </a:r>
            <a:endParaRPr/>
          </a:p>
        </p:txBody>
      </p:sp>
      <p:pic>
        <p:nvPicPr>
          <p:cNvPr id="1298" name="Google Shape;1298;p129"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6"/>
          <p:cNvSpPr txBox="1">
            <a:spLocks noGrp="1"/>
          </p:cNvSpPr>
          <p:nvPr>
            <p:ph type="title"/>
          </p:nvPr>
        </p:nvSpPr>
        <p:spPr>
          <a:xfrm>
            <a:off x="611560" y="332656"/>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CPU Scheduler</a:t>
            </a:r>
            <a:endParaRPr/>
          </a:p>
        </p:txBody>
      </p:sp>
      <p:sp>
        <p:nvSpPr>
          <p:cNvPr id="614" name="Google Shape;614;p76"/>
          <p:cNvSpPr txBox="1">
            <a:spLocks noGrp="1"/>
          </p:cNvSpPr>
          <p:nvPr>
            <p:ph type="body" idx="1"/>
          </p:nvPr>
        </p:nvSpPr>
        <p:spPr>
          <a:xfrm>
            <a:off x="515937" y="980729"/>
            <a:ext cx="8197851" cy="4264372"/>
          </a:xfrm>
          <a:prstGeom prst="rect">
            <a:avLst/>
          </a:prstGeom>
          <a:noFill/>
          <a:ln>
            <a:noFill/>
          </a:ln>
        </p:spPr>
        <p:txBody>
          <a:bodyPr spcFirstLastPara="1" wrap="square" lIns="91425" tIns="45700" rIns="91425" bIns="45700" anchor="t" anchorCtr="0">
            <a:normAutofit/>
          </a:bodyPr>
          <a:lstStyle/>
          <a:p>
            <a:pPr marL="274320" lvl="0" indent="-274320" algn="l" rtl="0">
              <a:lnSpc>
                <a:spcPct val="93000"/>
              </a:lnSpc>
              <a:spcBef>
                <a:spcPts val="0"/>
              </a:spcBef>
              <a:spcAft>
                <a:spcPts val="0"/>
              </a:spcAft>
              <a:buSzPts val="1520"/>
              <a:buChar char="⚫"/>
            </a:pPr>
            <a:r>
              <a:rPr lang="en-US" sz="1600"/>
              <a:t>The CPU scheduler selects from among the processes in memory that are ready to execute and allocates the CPU to one of them</a:t>
            </a:r>
            <a:endParaRPr/>
          </a:p>
          <a:p>
            <a:pPr marL="0" lvl="0" indent="0" algn="l" rtl="0">
              <a:lnSpc>
                <a:spcPct val="93000"/>
              </a:lnSpc>
              <a:spcBef>
                <a:spcPts val="700"/>
              </a:spcBef>
              <a:spcAft>
                <a:spcPts val="0"/>
              </a:spcAft>
              <a:buSzPts val="1520"/>
              <a:buNone/>
            </a:pPr>
            <a:r>
              <a:rPr lang="en-US" sz="1600"/>
              <a:t>                   </a:t>
            </a:r>
            <a:r>
              <a:rPr lang="en-US" sz="1600" b="1">
                <a:solidFill>
                  <a:srgbClr val="FF0000"/>
                </a:solidFill>
              </a:rPr>
              <a:t>Ready Queue 🡪 CPU</a:t>
            </a:r>
            <a:endParaRPr/>
          </a:p>
          <a:p>
            <a:pPr marL="0" lvl="0" indent="0" algn="l" rtl="0">
              <a:lnSpc>
                <a:spcPct val="93000"/>
              </a:lnSpc>
              <a:spcBef>
                <a:spcPts val="700"/>
              </a:spcBef>
              <a:spcAft>
                <a:spcPts val="0"/>
              </a:spcAft>
              <a:buSzPts val="1520"/>
              <a:buNone/>
            </a:pPr>
            <a:endParaRPr sz="1600" b="1">
              <a:solidFill>
                <a:srgbClr val="FF0000"/>
              </a:solidFill>
            </a:endParaRPr>
          </a:p>
          <a:p>
            <a:pPr marL="274320" lvl="0" indent="-274320" algn="l" rtl="0">
              <a:spcBef>
                <a:spcPts val="700"/>
              </a:spcBef>
              <a:spcAft>
                <a:spcPts val="0"/>
              </a:spcAft>
              <a:buSzPts val="1520"/>
              <a:buChar char="⚫"/>
            </a:pPr>
            <a:r>
              <a:rPr lang="en-US" sz="1600" u="sng"/>
              <a:t>When CPU scheduling takes place?</a:t>
            </a:r>
            <a:endParaRPr/>
          </a:p>
          <a:p>
            <a:pPr marL="640080" lvl="1" indent="-246888" algn="l" rtl="0">
              <a:spcBef>
                <a:spcPts val="700"/>
              </a:spcBef>
              <a:spcAft>
                <a:spcPts val="0"/>
              </a:spcAft>
              <a:buSzPts val="1360"/>
              <a:buFont typeface="Arial"/>
              <a:buNone/>
            </a:pPr>
            <a:r>
              <a:rPr lang="en-US" sz="1600">
                <a:solidFill>
                  <a:srgbClr val="CC6600"/>
                </a:solidFill>
              </a:rPr>
              <a:t>1.	</a:t>
            </a:r>
            <a:r>
              <a:rPr lang="en-US" sz="1600"/>
              <a:t>(N) A process switches from </a:t>
            </a:r>
            <a:r>
              <a:rPr lang="en-US" sz="1600" b="1"/>
              <a:t>running</a:t>
            </a:r>
            <a:r>
              <a:rPr lang="en-US" sz="1600"/>
              <a:t> to </a:t>
            </a:r>
            <a:r>
              <a:rPr lang="en-US" sz="1600" b="1"/>
              <a:t>waiting</a:t>
            </a:r>
            <a:r>
              <a:rPr lang="en-US" sz="1600"/>
              <a:t> state </a:t>
            </a:r>
            <a:endParaRPr/>
          </a:p>
          <a:p>
            <a:pPr marL="640080" lvl="1" indent="-246888" algn="l" rtl="0">
              <a:spcBef>
                <a:spcPts val="700"/>
              </a:spcBef>
              <a:spcAft>
                <a:spcPts val="0"/>
              </a:spcAft>
              <a:buSzPts val="1360"/>
              <a:buFont typeface="Arial"/>
              <a:buNone/>
            </a:pPr>
            <a:r>
              <a:rPr lang="en-US" sz="1600">
                <a:solidFill>
                  <a:srgbClr val="CC6600"/>
                </a:solidFill>
              </a:rPr>
              <a:t>2.</a:t>
            </a:r>
            <a:r>
              <a:rPr lang="en-US" sz="1600"/>
              <a:t>	(P) A process switches from </a:t>
            </a:r>
            <a:r>
              <a:rPr lang="en-US" sz="1600" b="1"/>
              <a:t>running</a:t>
            </a:r>
            <a:r>
              <a:rPr lang="en-US" sz="1600"/>
              <a:t> to </a:t>
            </a:r>
            <a:r>
              <a:rPr lang="en-US" sz="1600" b="1"/>
              <a:t>ready</a:t>
            </a:r>
            <a:r>
              <a:rPr lang="en-US" sz="1600"/>
              <a:t> state </a:t>
            </a:r>
            <a:endParaRPr/>
          </a:p>
          <a:p>
            <a:pPr marL="640080" lvl="1" indent="-246888" algn="l" rtl="0">
              <a:spcBef>
                <a:spcPts val="700"/>
              </a:spcBef>
              <a:spcAft>
                <a:spcPts val="0"/>
              </a:spcAft>
              <a:buSzPts val="1360"/>
              <a:buFont typeface="Arial"/>
              <a:buNone/>
            </a:pPr>
            <a:r>
              <a:rPr lang="en-US" sz="1600">
                <a:solidFill>
                  <a:srgbClr val="CC6600"/>
                </a:solidFill>
              </a:rPr>
              <a:t>3.</a:t>
            </a:r>
            <a:r>
              <a:rPr lang="en-US" sz="1600"/>
              <a:t>	(P) A process switches from </a:t>
            </a:r>
            <a:r>
              <a:rPr lang="en-US" sz="1600" b="1"/>
              <a:t>waiting</a:t>
            </a:r>
            <a:r>
              <a:rPr lang="en-US" sz="1600"/>
              <a:t> to </a:t>
            </a:r>
            <a:r>
              <a:rPr lang="en-US" sz="1600" b="1"/>
              <a:t>ready</a:t>
            </a:r>
            <a:r>
              <a:rPr lang="en-US" sz="1600"/>
              <a:t> state </a:t>
            </a:r>
            <a:endParaRPr/>
          </a:p>
          <a:p>
            <a:pPr marL="640080" lvl="1" indent="-246888" algn="l" rtl="0">
              <a:spcBef>
                <a:spcPts val="700"/>
              </a:spcBef>
              <a:spcAft>
                <a:spcPts val="0"/>
              </a:spcAft>
              <a:buSzPts val="1360"/>
              <a:buFont typeface="Arial"/>
              <a:buNone/>
            </a:pPr>
            <a:r>
              <a:rPr lang="en-US" sz="1600">
                <a:solidFill>
                  <a:srgbClr val="CC6600"/>
                </a:solidFill>
              </a:rPr>
              <a:t>4.</a:t>
            </a:r>
            <a:r>
              <a:rPr lang="en-US" sz="1600"/>
              <a:t>	(N) A processes switches from </a:t>
            </a:r>
            <a:r>
              <a:rPr lang="en-US" sz="1600" b="1"/>
              <a:t>running</a:t>
            </a:r>
            <a:r>
              <a:rPr lang="en-US" sz="1600"/>
              <a:t> to </a:t>
            </a:r>
            <a:r>
              <a:rPr lang="en-US" sz="1600" b="1"/>
              <a:t>terminated </a:t>
            </a:r>
            <a:r>
              <a:rPr lang="en-US" sz="1600"/>
              <a:t>state</a:t>
            </a:r>
            <a:endParaRPr/>
          </a:p>
          <a:p>
            <a:pPr marL="274320" lvl="0" indent="-274320" algn="l" rtl="0">
              <a:spcBef>
                <a:spcPts val="700"/>
              </a:spcBef>
              <a:spcAft>
                <a:spcPts val="0"/>
              </a:spcAft>
              <a:buSzPts val="1520"/>
              <a:buChar char="⚫"/>
            </a:pPr>
            <a:r>
              <a:rPr lang="en-US" sz="1600"/>
              <a:t>Circumstances 1 and 4 are </a:t>
            </a:r>
            <a:r>
              <a:rPr lang="en-US" sz="1600" b="1"/>
              <a:t>non-preemptive</a:t>
            </a:r>
            <a:endParaRPr sz="1600"/>
          </a:p>
          <a:p>
            <a:pPr marL="274320" lvl="0" indent="-274320" algn="l" rtl="0">
              <a:spcBef>
                <a:spcPts val="700"/>
              </a:spcBef>
              <a:spcAft>
                <a:spcPts val="0"/>
              </a:spcAft>
              <a:buSzPts val="1520"/>
              <a:buChar char="⚫"/>
            </a:pPr>
            <a:r>
              <a:rPr lang="en-US" sz="1600"/>
              <a:t>Circumstances 2 and 3 are </a:t>
            </a:r>
            <a:r>
              <a:rPr lang="en-US" sz="1600" b="1"/>
              <a:t>pre-emptive</a:t>
            </a:r>
            <a:endParaRPr sz="1600"/>
          </a:p>
        </p:txBody>
      </p:sp>
      <p:grpSp>
        <p:nvGrpSpPr>
          <p:cNvPr id="615" name="Google Shape;615;p76"/>
          <p:cNvGrpSpPr/>
          <p:nvPr/>
        </p:nvGrpSpPr>
        <p:grpSpPr>
          <a:xfrm>
            <a:off x="3925067" y="4581128"/>
            <a:ext cx="4897682" cy="1966447"/>
            <a:chOff x="624" y="2355"/>
            <a:chExt cx="4302" cy="1679"/>
          </a:xfrm>
        </p:grpSpPr>
        <p:pic>
          <p:nvPicPr>
            <p:cNvPr id="616" name="Google Shape;616;p76"/>
            <p:cNvPicPr preferRelativeResize="0"/>
            <p:nvPr/>
          </p:nvPicPr>
          <p:blipFill rotWithShape="1">
            <a:blip r:embed="rId3">
              <a:alphaModFix/>
            </a:blip>
            <a:srcRect l="455" t="24141" r="689" b="24417"/>
            <a:stretch/>
          </p:blipFill>
          <p:spPr>
            <a:xfrm>
              <a:off x="624" y="2355"/>
              <a:ext cx="4302" cy="1679"/>
            </a:xfrm>
            <a:prstGeom prst="rect">
              <a:avLst/>
            </a:prstGeom>
            <a:noFill/>
            <a:ln>
              <a:noFill/>
            </a:ln>
          </p:spPr>
        </p:pic>
        <p:sp>
          <p:nvSpPr>
            <p:cNvPr id="617" name="Google Shape;617;p76"/>
            <p:cNvSpPr/>
            <p:nvPr/>
          </p:nvSpPr>
          <p:spPr>
            <a:xfrm>
              <a:off x="624" y="2355"/>
              <a:ext cx="4302" cy="1679"/>
            </a:xfrm>
            <a:prstGeom prst="roundRect">
              <a:avLst>
                <a:gd name="adj" fmla="val 56"/>
              </a:avLst>
            </a:prstGeom>
            <a:noFill/>
            <a:ln w="38150" cap="flat" cmpd="sng">
              <a:solidFill>
                <a:srgbClr val="CC66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pic>
        <p:nvPicPr>
          <p:cNvPr id="618" name="Google Shape;618;p76" descr="pngfind.com-kingpin-png-4152286 (1).png"/>
          <p:cNvPicPr preferRelativeResize="0"/>
          <p:nvPr/>
        </p:nvPicPr>
        <p:blipFill rotWithShape="1">
          <a:blip r:embed="rId4">
            <a:alphaModFix/>
          </a:blip>
          <a:srcRect/>
          <a:stretch/>
        </p:blipFill>
        <p:spPr>
          <a:xfrm>
            <a:off x="7197148" y="65956"/>
            <a:ext cx="1625600" cy="533400"/>
          </a:xfrm>
          <a:prstGeom prst="rect">
            <a:avLst/>
          </a:prstGeom>
          <a:noFill/>
          <a:ln>
            <a:noFill/>
          </a:ln>
        </p:spPr>
      </p:pic>
      <p:sp>
        <p:nvSpPr>
          <p:cNvPr id="619" name="Google Shape;619;p7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1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5000"/>
              <a:buFont typeface="Calibri"/>
              <a:buNone/>
            </a:pPr>
            <a:r>
              <a:rPr lang="en-US" b="1">
                <a:solidFill>
                  <a:srgbClr val="006600"/>
                </a:solidFill>
              </a:rPr>
              <a:t>Examples</a:t>
            </a:r>
            <a:endParaRPr/>
          </a:p>
        </p:txBody>
      </p:sp>
      <p:pic>
        <p:nvPicPr>
          <p:cNvPr id="1304" name="Google Shape;1304;p130"/>
          <p:cNvPicPr preferRelativeResize="0">
            <a:picLocks noGrp="1"/>
          </p:cNvPicPr>
          <p:nvPr>
            <p:ph type="body" idx="1"/>
          </p:nvPr>
        </p:nvPicPr>
        <p:blipFill rotWithShape="1">
          <a:blip r:embed="rId3">
            <a:alphaModFix/>
          </a:blip>
          <a:srcRect/>
          <a:stretch/>
        </p:blipFill>
        <p:spPr>
          <a:xfrm>
            <a:off x="776374" y="1935164"/>
            <a:ext cx="7591255" cy="4389437"/>
          </a:xfrm>
          <a:prstGeom prst="rect">
            <a:avLst/>
          </a:prstGeom>
          <a:noFill/>
          <a:ln>
            <a:noFill/>
          </a:ln>
        </p:spPr>
      </p:pic>
      <p:pic>
        <p:nvPicPr>
          <p:cNvPr id="1305" name="Google Shape;1305;p130"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306" name="Google Shape;1306;p13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31"/>
          <p:cNvSpPr txBox="1">
            <a:spLocks noGrp="1"/>
          </p:cNvSpPr>
          <p:nvPr>
            <p:ph type="title"/>
          </p:nvPr>
        </p:nvSpPr>
        <p:spPr>
          <a:xfrm>
            <a:off x="683568" y="548680"/>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b="1">
                <a:solidFill>
                  <a:srgbClr val="006600"/>
                </a:solidFill>
              </a:rPr>
              <a:t>Avoidance algorithms</a:t>
            </a:r>
            <a:endParaRPr/>
          </a:p>
        </p:txBody>
      </p:sp>
      <p:sp>
        <p:nvSpPr>
          <p:cNvPr id="1313" name="Google Shape;1313;p131"/>
          <p:cNvSpPr txBox="1">
            <a:spLocks noGrp="1"/>
          </p:cNvSpPr>
          <p:nvPr>
            <p:ph type="body" idx="1"/>
          </p:nvPr>
        </p:nvSpPr>
        <p:spPr>
          <a:xfrm>
            <a:off x="827088" y="1439863"/>
            <a:ext cx="7201296" cy="4483100"/>
          </a:xfrm>
          <a:prstGeom prst="rect">
            <a:avLst/>
          </a:prstGeom>
          <a:noFill/>
          <a:ln>
            <a:noFill/>
          </a:ln>
        </p:spPr>
        <p:txBody>
          <a:bodyPr spcFirstLastPara="1" wrap="square" lIns="91425" tIns="45700" rIns="91425" bIns="45700" anchor="t" anchorCtr="0">
            <a:normAutofit/>
          </a:bodyPr>
          <a:lstStyle/>
          <a:p>
            <a:pPr marL="274320" lvl="0" indent="-274320" algn="l" rtl="0">
              <a:lnSpc>
                <a:spcPct val="100000"/>
              </a:lnSpc>
              <a:spcBef>
                <a:spcPts val="0"/>
              </a:spcBef>
              <a:spcAft>
                <a:spcPts val="0"/>
              </a:spcAft>
              <a:buSzPts val="2470"/>
              <a:buChar char="⚫"/>
            </a:pPr>
            <a:r>
              <a:rPr lang="en-US"/>
              <a:t>For a </a:t>
            </a:r>
            <a:r>
              <a:rPr lang="en-US" u="sng"/>
              <a:t>single</a:t>
            </a:r>
            <a:r>
              <a:rPr lang="en-US"/>
              <a:t> instance of a resource type, use a </a:t>
            </a:r>
            <a:r>
              <a:rPr lang="en-US">
                <a:solidFill>
                  <a:srgbClr val="FF0000"/>
                </a:solidFill>
              </a:rPr>
              <a:t>Resource-allocation Graph</a:t>
            </a:r>
            <a:endParaRPr/>
          </a:p>
          <a:p>
            <a:pPr marL="274320" lvl="0" indent="-274320" algn="l" rtl="0">
              <a:lnSpc>
                <a:spcPct val="100000"/>
              </a:lnSpc>
              <a:spcBef>
                <a:spcPts val="520"/>
              </a:spcBef>
              <a:spcAft>
                <a:spcPts val="0"/>
              </a:spcAft>
              <a:buSzPts val="2470"/>
              <a:buFont typeface="Arial"/>
              <a:buNone/>
            </a:pPr>
            <a:endParaRPr/>
          </a:p>
          <a:p>
            <a:pPr marL="274320" lvl="0" indent="-274320" algn="l" rtl="0">
              <a:lnSpc>
                <a:spcPct val="100000"/>
              </a:lnSpc>
              <a:spcBef>
                <a:spcPts val="520"/>
              </a:spcBef>
              <a:spcAft>
                <a:spcPts val="0"/>
              </a:spcAft>
              <a:buSzPts val="2470"/>
              <a:buChar char="⚫"/>
            </a:pPr>
            <a:r>
              <a:rPr lang="en-US"/>
              <a:t>For </a:t>
            </a:r>
            <a:r>
              <a:rPr lang="en-US" u="sng"/>
              <a:t>multiple</a:t>
            </a:r>
            <a:r>
              <a:rPr lang="en-US"/>
              <a:t> instances of a resource type, use the </a:t>
            </a:r>
            <a:r>
              <a:rPr lang="en-US">
                <a:solidFill>
                  <a:srgbClr val="FF0000"/>
                </a:solidFill>
              </a:rPr>
              <a:t>Banker’s Algorithm</a:t>
            </a:r>
            <a:endParaRPr/>
          </a:p>
        </p:txBody>
      </p:sp>
      <p:pic>
        <p:nvPicPr>
          <p:cNvPr id="1314" name="Google Shape;1314;p131"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315" name="Google Shape;1315;p13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132"/>
          <p:cNvSpPr txBox="1">
            <a:spLocks noGrp="1"/>
          </p:cNvSpPr>
          <p:nvPr>
            <p:ph type="title"/>
          </p:nvPr>
        </p:nvSpPr>
        <p:spPr>
          <a:xfrm>
            <a:off x="683568" y="404664"/>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b="1">
                <a:solidFill>
                  <a:srgbClr val="006600"/>
                </a:solidFill>
              </a:rPr>
              <a:t>Resource-Allocation Graph</a:t>
            </a:r>
            <a:endParaRPr/>
          </a:p>
        </p:txBody>
      </p:sp>
      <p:sp>
        <p:nvSpPr>
          <p:cNvPr id="1322" name="Google Shape;1322;p132"/>
          <p:cNvSpPr txBox="1">
            <a:spLocks noGrp="1"/>
          </p:cNvSpPr>
          <p:nvPr>
            <p:ph type="body" idx="1"/>
          </p:nvPr>
        </p:nvSpPr>
        <p:spPr>
          <a:xfrm>
            <a:off x="611560" y="1404938"/>
            <a:ext cx="7992888" cy="5120406"/>
          </a:xfrm>
          <a:prstGeom prst="rect">
            <a:avLst/>
          </a:prstGeom>
          <a:noFill/>
          <a:ln>
            <a:noFill/>
          </a:ln>
        </p:spPr>
        <p:txBody>
          <a:bodyPr spcFirstLastPara="1" wrap="square" lIns="91425" tIns="45700" rIns="91425" bIns="45700" anchor="t" anchorCtr="0">
            <a:normAutofit/>
          </a:bodyPr>
          <a:lstStyle/>
          <a:p>
            <a:pPr marL="274320" lvl="0" indent="-274320" algn="l" rtl="0">
              <a:lnSpc>
                <a:spcPct val="160000"/>
              </a:lnSpc>
              <a:spcBef>
                <a:spcPts val="0"/>
              </a:spcBef>
              <a:spcAft>
                <a:spcPts val="0"/>
              </a:spcAft>
              <a:buSzPts val="2090"/>
              <a:buChar char="⚫"/>
            </a:pPr>
            <a:r>
              <a:rPr lang="en-US" sz="2200"/>
              <a:t>Introduce a new kind of edge called a </a:t>
            </a:r>
            <a:r>
              <a:rPr lang="en-US" sz="2200" u="sng">
                <a:solidFill>
                  <a:srgbClr val="FF3300"/>
                </a:solidFill>
              </a:rPr>
              <a:t>Claim Edge</a:t>
            </a:r>
            <a:r>
              <a:rPr lang="en-US" sz="2200" u="sng"/>
              <a:t/>
            </a:r>
            <a:br>
              <a:rPr lang="en-US" sz="2200" u="sng"/>
            </a:br>
            <a:r>
              <a:rPr lang="en-US" sz="2000"/>
              <a:t>Claim edge P</a:t>
            </a:r>
            <a:r>
              <a:rPr lang="en-US" sz="2000" baseline="-25000"/>
              <a:t>i</a:t>
            </a:r>
            <a:r>
              <a:rPr lang="en-US" sz="2000"/>
              <a:t> </a:t>
            </a:r>
            <a:r>
              <a:rPr lang="en-US" sz="2000">
                <a:latin typeface="Noto Sans Symbols"/>
                <a:ea typeface="Noto Sans Symbols"/>
                <a:cs typeface="Noto Sans Symbols"/>
                <a:sym typeface="Noto Sans Symbols"/>
              </a:rPr>
              <a:t>      </a:t>
            </a:r>
            <a:r>
              <a:rPr lang="en-US" sz="2000"/>
              <a:t>     R</a:t>
            </a:r>
            <a:r>
              <a:rPr lang="en-US" sz="2000" baseline="-25000"/>
              <a:t>j</a:t>
            </a:r>
            <a:r>
              <a:rPr lang="en-US" sz="2000"/>
              <a:t> indicates that process P</a:t>
            </a:r>
            <a:r>
              <a:rPr lang="en-US" sz="2000" baseline="-25000"/>
              <a:t>i</a:t>
            </a:r>
            <a:r>
              <a:rPr lang="en-US" sz="2000"/>
              <a:t> may request resource R</a:t>
            </a:r>
            <a:r>
              <a:rPr lang="en-US" sz="2000" baseline="-25000"/>
              <a:t>j</a:t>
            </a:r>
            <a:r>
              <a:rPr lang="en-US" sz="2000"/>
              <a:t>; which is represented by a dashed line.</a:t>
            </a:r>
            <a:endParaRPr/>
          </a:p>
          <a:p>
            <a:pPr marL="640080" lvl="1" indent="-246888" algn="l" rtl="0">
              <a:spcBef>
                <a:spcPts val="320"/>
              </a:spcBef>
              <a:spcAft>
                <a:spcPts val="0"/>
              </a:spcAft>
              <a:buSzPts val="1360"/>
              <a:buChar char="⚫"/>
            </a:pPr>
            <a:r>
              <a:rPr lang="en-US" sz="1600"/>
              <a:t>A </a:t>
            </a:r>
            <a:r>
              <a:rPr lang="en-US" sz="1600" u="sng"/>
              <a:t>claim edge</a:t>
            </a:r>
            <a:r>
              <a:rPr lang="en-US" sz="1600"/>
              <a:t> converts to a </a:t>
            </a:r>
            <a:r>
              <a:rPr lang="en-US" sz="1600" u="sng"/>
              <a:t>request edge</a:t>
            </a:r>
            <a:r>
              <a:rPr lang="en-US" sz="1600"/>
              <a:t> when a process </a:t>
            </a:r>
            <a:r>
              <a:rPr lang="en-US" sz="1600" b="1"/>
              <a:t>requests</a:t>
            </a:r>
            <a:r>
              <a:rPr lang="en-US" sz="1600"/>
              <a:t> a resource </a:t>
            </a:r>
            <a:endParaRPr/>
          </a:p>
          <a:p>
            <a:pPr marL="640080" lvl="1" indent="-246888" algn="l" rtl="0">
              <a:spcBef>
                <a:spcPts val="320"/>
              </a:spcBef>
              <a:spcAft>
                <a:spcPts val="0"/>
              </a:spcAft>
              <a:buSzPts val="1360"/>
              <a:buChar char="⚫"/>
            </a:pPr>
            <a:r>
              <a:rPr lang="en-US" sz="1600"/>
              <a:t>A </a:t>
            </a:r>
            <a:r>
              <a:rPr lang="en-US" sz="1600" u="sng"/>
              <a:t>request edge</a:t>
            </a:r>
            <a:r>
              <a:rPr lang="en-US" sz="1600"/>
              <a:t> converts to an </a:t>
            </a:r>
            <a:r>
              <a:rPr lang="en-US" sz="1600" u="sng"/>
              <a:t>assignment edge</a:t>
            </a:r>
            <a:r>
              <a:rPr lang="en-US" sz="1600"/>
              <a:t> when the  resource is </a:t>
            </a:r>
            <a:r>
              <a:rPr lang="en-US" sz="1600" b="1"/>
              <a:t>allocated</a:t>
            </a:r>
            <a:r>
              <a:rPr lang="en-US" sz="1600"/>
              <a:t> to the process </a:t>
            </a:r>
            <a:endParaRPr/>
          </a:p>
          <a:p>
            <a:pPr marL="640080" lvl="1" indent="-246888" algn="l" rtl="0">
              <a:spcBef>
                <a:spcPts val="320"/>
              </a:spcBef>
              <a:spcAft>
                <a:spcPts val="0"/>
              </a:spcAft>
              <a:buSzPts val="1360"/>
              <a:buChar char="⚫"/>
            </a:pPr>
            <a:r>
              <a:rPr lang="en-US" sz="1600"/>
              <a:t>When a resource is </a:t>
            </a:r>
            <a:r>
              <a:rPr lang="en-US" sz="1600" b="1"/>
              <a:t>released</a:t>
            </a:r>
            <a:r>
              <a:rPr lang="en-US" sz="1600"/>
              <a:t> by a process, an </a:t>
            </a:r>
            <a:r>
              <a:rPr lang="en-US" sz="1600" u="sng"/>
              <a:t>assignment edge</a:t>
            </a:r>
            <a:r>
              <a:rPr lang="en-US" sz="1600"/>
              <a:t> reconverts to a </a:t>
            </a:r>
            <a:r>
              <a:rPr lang="en-US" sz="1600" u="sng"/>
              <a:t>claim edge</a:t>
            </a:r>
            <a:r>
              <a:rPr lang="en-US" sz="1600"/>
              <a:t>.</a:t>
            </a:r>
            <a:br>
              <a:rPr lang="en-US" sz="1600"/>
            </a:br>
            <a:endParaRPr sz="1600"/>
          </a:p>
        </p:txBody>
      </p:sp>
      <p:cxnSp>
        <p:nvCxnSpPr>
          <p:cNvPr id="1323" name="Google Shape;1323;p132"/>
          <p:cNvCxnSpPr/>
          <p:nvPr/>
        </p:nvCxnSpPr>
        <p:spPr>
          <a:xfrm>
            <a:off x="2483769" y="2276872"/>
            <a:ext cx="721804" cy="0"/>
          </a:xfrm>
          <a:prstGeom prst="straightConnector1">
            <a:avLst/>
          </a:prstGeom>
          <a:noFill/>
          <a:ln w="9525" cap="flat" cmpd="sng">
            <a:solidFill>
              <a:srgbClr val="000000"/>
            </a:solidFill>
            <a:prstDash val="dash"/>
            <a:round/>
            <a:headEnd type="none" w="med" len="med"/>
            <a:tailEnd type="triangle" w="med" len="med"/>
          </a:ln>
        </p:spPr>
      </p:cxnSp>
      <p:sp>
        <p:nvSpPr>
          <p:cNvPr id="1324" name="Google Shape;1324;p132"/>
          <p:cNvSpPr/>
          <p:nvPr/>
        </p:nvSpPr>
        <p:spPr>
          <a:xfrm>
            <a:off x="1331640" y="5229201"/>
            <a:ext cx="936104" cy="504056"/>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onstantia"/>
                <a:ea typeface="Constantia"/>
                <a:cs typeface="Constantia"/>
                <a:sym typeface="Constantia"/>
              </a:rPr>
              <a:t>Claim Edge</a:t>
            </a:r>
            <a:endParaRPr/>
          </a:p>
        </p:txBody>
      </p:sp>
      <p:sp>
        <p:nvSpPr>
          <p:cNvPr id="1325" name="Google Shape;1325;p132"/>
          <p:cNvSpPr/>
          <p:nvPr/>
        </p:nvSpPr>
        <p:spPr>
          <a:xfrm>
            <a:off x="3707904" y="5245822"/>
            <a:ext cx="1080120" cy="504056"/>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onstantia"/>
                <a:ea typeface="Constantia"/>
                <a:cs typeface="Constantia"/>
                <a:sym typeface="Constantia"/>
              </a:rPr>
              <a:t>Request Edge</a:t>
            </a:r>
            <a:endParaRPr/>
          </a:p>
        </p:txBody>
      </p:sp>
      <p:sp>
        <p:nvSpPr>
          <p:cNvPr id="1326" name="Google Shape;1326;p132"/>
          <p:cNvSpPr/>
          <p:nvPr/>
        </p:nvSpPr>
        <p:spPr>
          <a:xfrm>
            <a:off x="5911908" y="5265210"/>
            <a:ext cx="1440160" cy="504056"/>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Constantia"/>
                <a:ea typeface="Constantia"/>
                <a:cs typeface="Constantia"/>
                <a:sym typeface="Constantia"/>
              </a:rPr>
              <a:t>Assignment Edge</a:t>
            </a:r>
            <a:endParaRPr/>
          </a:p>
        </p:txBody>
      </p:sp>
      <p:cxnSp>
        <p:nvCxnSpPr>
          <p:cNvPr id="1327" name="Google Shape;1327;p132"/>
          <p:cNvCxnSpPr/>
          <p:nvPr/>
        </p:nvCxnSpPr>
        <p:spPr>
          <a:xfrm>
            <a:off x="2267744" y="5481229"/>
            <a:ext cx="1440160" cy="1"/>
          </a:xfrm>
          <a:prstGeom prst="straightConnector1">
            <a:avLst/>
          </a:prstGeom>
          <a:noFill/>
          <a:ln w="9525" cap="flat" cmpd="sng">
            <a:solidFill>
              <a:schemeClr val="dk1"/>
            </a:solidFill>
            <a:prstDash val="solid"/>
            <a:round/>
            <a:headEnd type="none" w="sm" len="sm"/>
            <a:tailEnd type="stealth" w="med" len="med"/>
          </a:ln>
        </p:spPr>
      </p:cxnSp>
      <p:sp>
        <p:nvSpPr>
          <p:cNvPr id="1328" name="Google Shape;1328;p132"/>
          <p:cNvSpPr/>
          <p:nvPr/>
        </p:nvSpPr>
        <p:spPr>
          <a:xfrm>
            <a:off x="2411760" y="5229201"/>
            <a:ext cx="1045840" cy="46804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onstantia"/>
                <a:ea typeface="Constantia"/>
                <a:cs typeface="Constantia"/>
                <a:sym typeface="Constantia"/>
              </a:rPr>
              <a:t>Can be converted to</a:t>
            </a:r>
            <a:endParaRPr/>
          </a:p>
        </p:txBody>
      </p:sp>
      <p:sp>
        <p:nvSpPr>
          <p:cNvPr id="1329" name="Google Shape;1329;p132"/>
          <p:cNvSpPr/>
          <p:nvPr/>
        </p:nvSpPr>
        <p:spPr>
          <a:xfrm>
            <a:off x="4853104" y="5265210"/>
            <a:ext cx="1045840" cy="46804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onstantia"/>
                <a:ea typeface="Constantia"/>
                <a:cs typeface="Constantia"/>
                <a:sym typeface="Constantia"/>
              </a:rPr>
              <a:t>Can be converted to</a:t>
            </a:r>
            <a:endParaRPr/>
          </a:p>
        </p:txBody>
      </p:sp>
      <p:cxnSp>
        <p:nvCxnSpPr>
          <p:cNvPr id="1330" name="Google Shape;1330;p132"/>
          <p:cNvCxnSpPr/>
          <p:nvPr/>
        </p:nvCxnSpPr>
        <p:spPr>
          <a:xfrm>
            <a:off x="4813250" y="5503505"/>
            <a:ext cx="1085695" cy="13733"/>
          </a:xfrm>
          <a:prstGeom prst="straightConnector1">
            <a:avLst/>
          </a:prstGeom>
          <a:noFill/>
          <a:ln w="9525" cap="flat" cmpd="sng">
            <a:solidFill>
              <a:schemeClr val="dk1"/>
            </a:solidFill>
            <a:prstDash val="solid"/>
            <a:round/>
            <a:headEnd type="none" w="sm" len="sm"/>
            <a:tailEnd type="stealth" w="med" len="med"/>
          </a:ln>
        </p:spPr>
      </p:cxnSp>
      <p:cxnSp>
        <p:nvCxnSpPr>
          <p:cNvPr id="1331" name="Google Shape;1331;p132"/>
          <p:cNvCxnSpPr/>
          <p:nvPr/>
        </p:nvCxnSpPr>
        <p:spPr>
          <a:xfrm>
            <a:off x="6631988" y="5769266"/>
            <a:ext cx="0" cy="612063"/>
          </a:xfrm>
          <a:prstGeom prst="straightConnector1">
            <a:avLst/>
          </a:prstGeom>
          <a:noFill/>
          <a:ln w="9525" cap="flat" cmpd="sng">
            <a:solidFill>
              <a:schemeClr val="dk1"/>
            </a:solidFill>
            <a:prstDash val="solid"/>
            <a:round/>
            <a:headEnd type="none" w="sm" len="sm"/>
            <a:tailEnd type="none" w="sm" len="sm"/>
          </a:ln>
        </p:spPr>
      </p:cxnSp>
      <p:cxnSp>
        <p:nvCxnSpPr>
          <p:cNvPr id="1332" name="Google Shape;1332;p132"/>
          <p:cNvCxnSpPr/>
          <p:nvPr/>
        </p:nvCxnSpPr>
        <p:spPr>
          <a:xfrm rot="10800000">
            <a:off x="1799692" y="6381328"/>
            <a:ext cx="4832296" cy="0"/>
          </a:xfrm>
          <a:prstGeom prst="straightConnector1">
            <a:avLst/>
          </a:prstGeom>
          <a:noFill/>
          <a:ln w="9525" cap="flat" cmpd="sng">
            <a:solidFill>
              <a:schemeClr val="dk1"/>
            </a:solidFill>
            <a:prstDash val="solid"/>
            <a:round/>
            <a:headEnd type="none" w="sm" len="sm"/>
            <a:tailEnd type="none" w="sm" len="sm"/>
          </a:ln>
        </p:spPr>
      </p:cxnSp>
      <p:cxnSp>
        <p:nvCxnSpPr>
          <p:cNvPr id="1333" name="Google Shape;1333;p132"/>
          <p:cNvCxnSpPr/>
          <p:nvPr/>
        </p:nvCxnSpPr>
        <p:spPr>
          <a:xfrm rot="10800000">
            <a:off x="1799692" y="5749878"/>
            <a:ext cx="0" cy="631451"/>
          </a:xfrm>
          <a:prstGeom prst="straightConnector1">
            <a:avLst/>
          </a:prstGeom>
          <a:noFill/>
          <a:ln w="9525" cap="flat" cmpd="sng">
            <a:solidFill>
              <a:schemeClr val="dk1"/>
            </a:solidFill>
            <a:prstDash val="solid"/>
            <a:round/>
            <a:headEnd type="none" w="sm" len="sm"/>
            <a:tailEnd type="stealth" w="med" len="med"/>
          </a:ln>
        </p:spPr>
      </p:cxnSp>
      <p:sp>
        <p:nvSpPr>
          <p:cNvPr id="1334" name="Google Shape;1334;p132"/>
          <p:cNvSpPr/>
          <p:nvPr/>
        </p:nvSpPr>
        <p:spPr>
          <a:xfrm>
            <a:off x="3457600" y="6147305"/>
            <a:ext cx="1045840" cy="46804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onstantia"/>
                <a:ea typeface="Constantia"/>
                <a:cs typeface="Constantia"/>
                <a:sym typeface="Constantia"/>
              </a:rPr>
              <a:t>Can be converted to</a:t>
            </a:r>
            <a:endParaRPr/>
          </a:p>
        </p:txBody>
      </p:sp>
      <p:pic>
        <p:nvPicPr>
          <p:cNvPr id="1335" name="Google Shape;1335;p132"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336" name="Google Shape;1336;p13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33"/>
          <p:cNvSpPr txBox="1">
            <a:spLocks noGrp="1"/>
          </p:cNvSpPr>
          <p:nvPr>
            <p:ph type="title"/>
          </p:nvPr>
        </p:nvSpPr>
        <p:spPr>
          <a:xfrm>
            <a:off x="533400" y="492091"/>
            <a:ext cx="7378315" cy="404897"/>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FF0000"/>
              </a:buClr>
              <a:buSzPct val="100000"/>
              <a:buFont typeface="Calibri"/>
              <a:buNone/>
            </a:pPr>
            <a:r>
              <a:rPr lang="en-US" sz="2400" b="1">
                <a:solidFill>
                  <a:srgbClr val="FF0000"/>
                </a:solidFill>
              </a:rPr>
              <a:t>Resource-Allocation Graph with Claim Edges</a:t>
            </a:r>
            <a:endParaRPr/>
          </a:p>
        </p:txBody>
      </p:sp>
      <p:sp>
        <p:nvSpPr>
          <p:cNvPr id="1343" name="Google Shape;1343;p133"/>
          <p:cNvSpPr txBox="1">
            <a:spLocks noGrp="1"/>
          </p:cNvSpPr>
          <p:nvPr>
            <p:ph type="title" idx="4294967295"/>
          </p:nvPr>
        </p:nvSpPr>
        <p:spPr>
          <a:xfrm>
            <a:off x="4967288" y="3429001"/>
            <a:ext cx="4176712" cy="5207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rgbClr val="FF0000"/>
              </a:buClr>
              <a:buSzPts val="2000"/>
              <a:buFont typeface="Calibri"/>
              <a:buNone/>
            </a:pPr>
            <a:r>
              <a:rPr lang="en-US" sz="2000" b="1">
                <a:solidFill>
                  <a:srgbClr val="FF0000"/>
                </a:solidFill>
              </a:rPr>
              <a:t>Unsafe State In Resource-Allocation Graph</a:t>
            </a:r>
            <a:endParaRPr/>
          </a:p>
        </p:txBody>
      </p:sp>
      <p:pic>
        <p:nvPicPr>
          <p:cNvPr id="1344" name="Google Shape;1344;p133"/>
          <p:cNvPicPr preferRelativeResize="0"/>
          <p:nvPr/>
        </p:nvPicPr>
        <p:blipFill rotWithShape="1">
          <a:blip r:embed="rId3">
            <a:alphaModFix/>
          </a:blip>
          <a:srcRect l="13801" t="604" r="13802" b="2140"/>
          <a:stretch/>
        </p:blipFill>
        <p:spPr>
          <a:xfrm>
            <a:off x="1263590" y="984947"/>
            <a:ext cx="2444053" cy="244405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345" name="Google Shape;1345;p133"/>
          <p:cNvSpPr txBox="1"/>
          <p:nvPr/>
        </p:nvSpPr>
        <p:spPr>
          <a:xfrm>
            <a:off x="3744051" y="908721"/>
            <a:ext cx="1163639" cy="776287"/>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Request</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sp>
        <p:nvSpPr>
          <p:cNvPr id="1346" name="Google Shape;1346;p133"/>
          <p:cNvSpPr txBox="1"/>
          <p:nvPr/>
        </p:nvSpPr>
        <p:spPr>
          <a:xfrm>
            <a:off x="-135757" y="1017700"/>
            <a:ext cx="1636713" cy="526256"/>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Assignment</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cxnSp>
        <p:nvCxnSpPr>
          <p:cNvPr id="1347" name="Google Shape;1347;p133"/>
          <p:cNvCxnSpPr/>
          <p:nvPr/>
        </p:nvCxnSpPr>
        <p:spPr>
          <a:xfrm flipH="1">
            <a:off x="3224522" y="1220341"/>
            <a:ext cx="699407" cy="483265"/>
          </a:xfrm>
          <a:prstGeom prst="straightConnector1">
            <a:avLst/>
          </a:prstGeom>
          <a:noFill/>
          <a:ln w="38100" cap="flat" cmpd="sng">
            <a:solidFill>
              <a:schemeClr val="accent5"/>
            </a:solidFill>
            <a:prstDash val="solid"/>
            <a:round/>
            <a:headEnd type="none" w="med" len="med"/>
            <a:tailEnd type="triangle" w="med" len="med"/>
          </a:ln>
          <a:effectLst>
            <a:outerShdw blurRad="57150" dist="38100" dir="5400000" algn="ctr" rotWithShape="0">
              <a:srgbClr val="000000"/>
            </a:outerShdw>
          </a:effectLst>
        </p:spPr>
      </p:cxnSp>
      <p:sp>
        <p:nvSpPr>
          <p:cNvPr id="1348" name="Google Shape;1348;p133"/>
          <p:cNvSpPr txBox="1"/>
          <p:nvPr/>
        </p:nvSpPr>
        <p:spPr>
          <a:xfrm>
            <a:off x="54968" y="2931052"/>
            <a:ext cx="923925" cy="776288"/>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Claim</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cxnSp>
        <p:nvCxnSpPr>
          <p:cNvPr id="1349" name="Google Shape;1349;p133"/>
          <p:cNvCxnSpPr/>
          <p:nvPr/>
        </p:nvCxnSpPr>
        <p:spPr>
          <a:xfrm rot="10800000" flipH="1">
            <a:off x="1003584" y="2647942"/>
            <a:ext cx="551041" cy="359957"/>
          </a:xfrm>
          <a:prstGeom prst="straightConnector1">
            <a:avLst/>
          </a:prstGeom>
          <a:noFill/>
          <a:ln w="38100" cap="flat" cmpd="sng">
            <a:solidFill>
              <a:schemeClr val="accent4"/>
            </a:solidFill>
            <a:prstDash val="solid"/>
            <a:round/>
            <a:headEnd type="none" w="med" len="med"/>
            <a:tailEnd type="triangle" w="med" len="med"/>
          </a:ln>
          <a:effectLst>
            <a:outerShdw blurRad="57150" dist="38100" dir="5400000" algn="ctr" rotWithShape="0">
              <a:srgbClr val="000000"/>
            </a:outerShdw>
          </a:effectLst>
        </p:spPr>
      </p:cxnSp>
      <p:sp>
        <p:nvSpPr>
          <p:cNvPr id="1350" name="Google Shape;1350;p133"/>
          <p:cNvSpPr txBox="1"/>
          <p:nvPr/>
        </p:nvSpPr>
        <p:spPr>
          <a:xfrm>
            <a:off x="3484288" y="2680557"/>
            <a:ext cx="1636713" cy="776288"/>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Claim</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edge</a:t>
            </a:r>
            <a:endParaRPr/>
          </a:p>
        </p:txBody>
      </p:sp>
      <p:cxnSp>
        <p:nvCxnSpPr>
          <p:cNvPr id="1351" name="Google Shape;1351;p133"/>
          <p:cNvCxnSpPr/>
          <p:nvPr/>
        </p:nvCxnSpPr>
        <p:spPr>
          <a:xfrm rot="10800000">
            <a:off x="3160989" y="2694279"/>
            <a:ext cx="762939" cy="230188"/>
          </a:xfrm>
          <a:prstGeom prst="straightConnector1">
            <a:avLst/>
          </a:prstGeom>
          <a:noFill/>
          <a:ln w="38100" cap="flat" cmpd="sng">
            <a:solidFill>
              <a:schemeClr val="accent3"/>
            </a:solidFill>
            <a:prstDash val="solid"/>
            <a:round/>
            <a:headEnd type="none" w="med" len="med"/>
            <a:tailEnd type="triangle" w="med" len="med"/>
          </a:ln>
          <a:effectLst>
            <a:outerShdw blurRad="57150" dist="38100" dir="5400000" algn="ctr" rotWithShape="0">
              <a:srgbClr val="000000"/>
            </a:outerShdw>
          </a:effectLst>
        </p:spPr>
      </p:cxnSp>
      <p:cxnSp>
        <p:nvCxnSpPr>
          <p:cNvPr id="1352" name="Google Shape;1352;p133"/>
          <p:cNvCxnSpPr/>
          <p:nvPr/>
        </p:nvCxnSpPr>
        <p:spPr>
          <a:xfrm>
            <a:off x="1115616" y="1296864"/>
            <a:ext cx="624171" cy="240166"/>
          </a:xfrm>
          <a:prstGeom prst="straightConnector1">
            <a:avLst/>
          </a:prstGeom>
          <a:noFill/>
          <a:ln w="38100" cap="flat" cmpd="sng">
            <a:solidFill>
              <a:schemeClr val="dk1"/>
            </a:solidFill>
            <a:prstDash val="solid"/>
            <a:round/>
            <a:headEnd type="none" w="sm" len="sm"/>
            <a:tailEnd type="stealth" w="med" len="med"/>
          </a:ln>
          <a:effectLst>
            <a:outerShdw blurRad="57150" dist="38100" dir="5400000" algn="ctr" rotWithShape="0">
              <a:srgbClr val="000000"/>
            </a:outerShdw>
          </a:effectLst>
        </p:spPr>
      </p:cxnSp>
      <p:pic>
        <p:nvPicPr>
          <p:cNvPr id="1353" name="Google Shape;1353;p133"/>
          <p:cNvPicPr preferRelativeResize="0"/>
          <p:nvPr/>
        </p:nvPicPr>
        <p:blipFill rotWithShape="1">
          <a:blip r:embed="rId3">
            <a:alphaModFix/>
          </a:blip>
          <a:srcRect l="13801" t="604" r="13802" b="2140"/>
          <a:stretch/>
        </p:blipFill>
        <p:spPr>
          <a:xfrm>
            <a:off x="5554640" y="4068159"/>
            <a:ext cx="2357075" cy="235707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354" name="Google Shape;1354;p133"/>
          <p:cNvSpPr txBox="1"/>
          <p:nvPr/>
        </p:nvSpPr>
        <p:spPr>
          <a:xfrm>
            <a:off x="8019589" y="4014758"/>
            <a:ext cx="1163639" cy="776287"/>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Request</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cxnSp>
        <p:nvCxnSpPr>
          <p:cNvPr id="1355" name="Google Shape;1355;p133"/>
          <p:cNvCxnSpPr/>
          <p:nvPr/>
        </p:nvCxnSpPr>
        <p:spPr>
          <a:xfrm flipH="1">
            <a:off x="7500058" y="4326378"/>
            <a:ext cx="699407" cy="483265"/>
          </a:xfrm>
          <a:prstGeom prst="straightConnector1">
            <a:avLst/>
          </a:prstGeom>
          <a:noFill/>
          <a:ln w="38100" cap="flat" cmpd="sng">
            <a:solidFill>
              <a:schemeClr val="accent5"/>
            </a:solidFill>
            <a:prstDash val="solid"/>
            <a:round/>
            <a:headEnd type="none" w="med" len="med"/>
            <a:tailEnd type="triangle" w="med" len="med"/>
          </a:ln>
          <a:effectLst>
            <a:outerShdw blurRad="57150" dist="38100" dir="5400000" algn="ctr" rotWithShape="0">
              <a:srgbClr val="000000"/>
            </a:outerShdw>
          </a:effectLst>
        </p:spPr>
      </p:cxnSp>
      <p:sp>
        <p:nvSpPr>
          <p:cNvPr id="1356" name="Google Shape;1356;p133"/>
          <p:cNvSpPr txBox="1"/>
          <p:nvPr/>
        </p:nvSpPr>
        <p:spPr>
          <a:xfrm>
            <a:off x="4330504" y="6037089"/>
            <a:ext cx="923925" cy="776288"/>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Claim</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cxnSp>
        <p:nvCxnSpPr>
          <p:cNvPr id="1357" name="Google Shape;1357;p133"/>
          <p:cNvCxnSpPr/>
          <p:nvPr/>
        </p:nvCxnSpPr>
        <p:spPr>
          <a:xfrm rot="10800000" flipH="1">
            <a:off x="5279121" y="5753979"/>
            <a:ext cx="551041" cy="359957"/>
          </a:xfrm>
          <a:prstGeom prst="straightConnector1">
            <a:avLst/>
          </a:prstGeom>
          <a:noFill/>
          <a:ln w="38100" cap="flat" cmpd="sng">
            <a:solidFill>
              <a:schemeClr val="accent4"/>
            </a:solidFill>
            <a:prstDash val="solid"/>
            <a:round/>
            <a:headEnd type="none" w="med" len="med"/>
            <a:tailEnd type="triangle" w="med" len="med"/>
          </a:ln>
          <a:effectLst>
            <a:outerShdw blurRad="57150" dist="38100" dir="5400000" algn="ctr" rotWithShape="0">
              <a:srgbClr val="000000"/>
            </a:outerShdw>
          </a:effectLst>
        </p:spPr>
      </p:cxnSp>
      <p:sp>
        <p:nvSpPr>
          <p:cNvPr id="1358" name="Google Shape;1358;p133"/>
          <p:cNvSpPr txBox="1"/>
          <p:nvPr/>
        </p:nvSpPr>
        <p:spPr>
          <a:xfrm>
            <a:off x="7759825" y="6037089"/>
            <a:ext cx="1636713" cy="776288"/>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Assignment</a:t>
            </a:r>
            <a:endParaRPr/>
          </a:p>
          <a:p>
            <a:pPr marL="0" marR="0" lvl="0" indent="0" algn="ctr" rtl="0">
              <a:spcBef>
                <a:spcPts val="0"/>
              </a:spcBef>
              <a:spcAft>
                <a:spcPts val="0"/>
              </a:spcAft>
              <a:buNone/>
            </a:pPr>
            <a:r>
              <a:rPr lang="en-US" sz="1400" b="1">
                <a:solidFill>
                  <a:schemeClr val="dk1"/>
                </a:solidFill>
                <a:latin typeface="Calibri"/>
                <a:ea typeface="Calibri"/>
                <a:cs typeface="Calibri"/>
                <a:sym typeface="Calibri"/>
              </a:rPr>
              <a:t>edge</a:t>
            </a:r>
            <a:endParaRPr/>
          </a:p>
        </p:txBody>
      </p:sp>
      <p:cxnSp>
        <p:nvCxnSpPr>
          <p:cNvPr id="1359" name="Google Shape;1359;p133"/>
          <p:cNvCxnSpPr/>
          <p:nvPr/>
        </p:nvCxnSpPr>
        <p:spPr>
          <a:xfrm rot="10800000">
            <a:off x="7436527" y="5800317"/>
            <a:ext cx="762939" cy="230188"/>
          </a:xfrm>
          <a:prstGeom prst="straightConnector1">
            <a:avLst/>
          </a:prstGeom>
          <a:noFill/>
          <a:ln w="38100" cap="flat" cmpd="sng">
            <a:solidFill>
              <a:schemeClr val="accent3"/>
            </a:solidFill>
            <a:prstDash val="solid"/>
            <a:round/>
            <a:headEnd type="none" w="med" len="med"/>
            <a:tailEnd type="triangle" w="med" len="med"/>
          </a:ln>
          <a:effectLst>
            <a:outerShdw blurRad="57150" dist="38100" dir="5400000" algn="ctr" rotWithShape="0">
              <a:srgbClr val="000000"/>
            </a:outerShdw>
          </a:effectLst>
        </p:spPr>
      </p:cxnSp>
      <p:cxnSp>
        <p:nvCxnSpPr>
          <p:cNvPr id="1360" name="Google Shape;1360;p133"/>
          <p:cNvCxnSpPr/>
          <p:nvPr/>
        </p:nvCxnSpPr>
        <p:spPr>
          <a:xfrm>
            <a:off x="5512043" y="4402901"/>
            <a:ext cx="624171" cy="240166"/>
          </a:xfrm>
          <a:prstGeom prst="straightConnector1">
            <a:avLst/>
          </a:prstGeom>
          <a:noFill/>
          <a:ln w="38100" cap="flat" cmpd="sng">
            <a:solidFill>
              <a:schemeClr val="dk1"/>
            </a:solidFill>
            <a:prstDash val="solid"/>
            <a:round/>
            <a:headEnd type="none" w="sm" len="sm"/>
            <a:tailEnd type="stealth" w="med" len="med"/>
          </a:ln>
          <a:effectLst>
            <a:outerShdw blurRad="57150" dist="38100" dir="5400000" algn="ctr" rotWithShape="0">
              <a:srgbClr val="000000"/>
            </a:outerShdw>
          </a:effectLst>
        </p:spPr>
      </p:cxnSp>
      <p:sp>
        <p:nvSpPr>
          <p:cNvPr id="1361" name="Google Shape;1361;p133"/>
          <p:cNvSpPr txBox="1"/>
          <p:nvPr/>
        </p:nvSpPr>
        <p:spPr>
          <a:xfrm>
            <a:off x="3754441" y="4139773"/>
            <a:ext cx="1636713" cy="526256"/>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1400" b="1">
                <a:solidFill>
                  <a:srgbClr val="000000"/>
                </a:solidFill>
                <a:latin typeface="Calibri"/>
                <a:ea typeface="Calibri"/>
                <a:cs typeface="Calibri"/>
                <a:sym typeface="Calibri"/>
              </a:rPr>
              <a:t>Assignment</a:t>
            </a:r>
            <a:endParaRPr/>
          </a:p>
          <a:p>
            <a:pPr marL="0" marR="0" lvl="0" indent="0" algn="ctr" rtl="0">
              <a:spcBef>
                <a:spcPts val="0"/>
              </a:spcBef>
              <a:spcAft>
                <a:spcPts val="0"/>
              </a:spcAft>
              <a:buNone/>
            </a:pPr>
            <a:r>
              <a:rPr lang="en-US" sz="1400" b="1">
                <a:solidFill>
                  <a:srgbClr val="000000"/>
                </a:solidFill>
                <a:latin typeface="Calibri"/>
                <a:ea typeface="Calibri"/>
                <a:cs typeface="Calibri"/>
                <a:sym typeface="Calibri"/>
              </a:rPr>
              <a:t>edge</a:t>
            </a:r>
            <a:endParaRPr/>
          </a:p>
        </p:txBody>
      </p:sp>
      <p:pic>
        <p:nvPicPr>
          <p:cNvPr id="1362" name="Google Shape;1362;p133"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363" name="Google Shape;1363;p13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3"/>
                                        </p:tgtEl>
                                        <p:attrNameLst>
                                          <p:attrName>style.visibility</p:attrName>
                                        </p:attrNameLst>
                                      </p:cBhvr>
                                      <p:to>
                                        <p:strVal val="visible"/>
                                      </p:to>
                                    </p:set>
                                    <p:animEffect transition="in" filter="fade">
                                      <p:cBhvr>
                                        <p:cTn id="7" dur="2000"/>
                                        <p:tgtEl>
                                          <p:spTgt spid="1353"/>
                                        </p:tgtEl>
                                      </p:cBhvr>
                                    </p:animEffect>
                                  </p:childTnLst>
                                </p:cTn>
                              </p:par>
                              <p:par>
                                <p:cTn id="8" presetID="10" presetClass="entr" presetSubtype="0" fill="hold" nodeType="withEffect">
                                  <p:stCondLst>
                                    <p:cond delay="0"/>
                                  </p:stCondLst>
                                  <p:childTnLst>
                                    <p:set>
                                      <p:cBhvr>
                                        <p:cTn id="9" dur="1" fill="hold">
                                          <p:stCondLst>
                                            <p:cond delay="0"/>
                                          </p:stCondLst>
                                        </p:cTn>
                                        <p:tgtEl>
                                          <p:spTgt spid="1354"/>
                                        </p:tgtEl>
                                        <p:attrNameLst>
                                          <p:attrName>style.visibility</p:attrName>
                                        </p:attrNameLst>
                                      </p:cBhvr>
                                      <p:to>
                                        <p:strVal val="visible"/>
                                      </p:to>
                                    </p:set>
                                    <p:animEffect transition="in" filter="fade">
                                      <p:cBhvr>
                                        <p:cTn id="10" dur="2000"/>
                                        <p:tgtEl>
                                          <p:spTgt spid="1354"/>
                                        </p:tgtEl>
                                      </p:cBhvr>
                                    </p:animEffect>
                                  </p:childTnLst>
                                </p:cTn>
                              </p:par>
                              <p:par>
                                <p:cTn id="11" presetID="10" presetClass="entr" presetSubtype="0" fill="hold" nodeType="withEffect">
                                  <p:stCondLst>
                                    <p:cond delay="0"/>
                                  </p:stCondLst>
                                  <p:childTnLst>
                                    <p:set>
                                      <p:cBhvr>
                                        <p:cTn id="12" dur="1" fill="hold">
                                          <p:stCondLst>
                                            <p:cond delay="0"/>
                                          </p:stCondLst>
                                        </p:cTn>
                                        <p:tgtEl>
                                          <p:spTgt spid="1355"/>
                                        </p:tgtEl>
                                        <p:attrNameLst>
                                          <p:attrName>style.visibility</p:attrName>
                                        </p:attrNameLst>
                                      </p:cBhvr>
                                      <p:to>
                                        <p:strVal val="visible"/>
                                      </p:to>
                                    </p:set>
                                    <p:animEffect transition="in" filter="fade">
                                      <p:cBhvr>
                                        <p:cTn id="13" dur="2000"/>
                                        <p:tgtEl>
                                          <p:spTgt spid="1355"/>
                                        </p:tgtEl>
                                      </p:cBhvr>
                                    </p:animEffect>
                                  </p:childTnLst>
                                </p:cTn>
                              </p:par>
                              <p:par>
                                <p:cTn id="14" presetID="10" presetClass="entr" presetSubtype="0" fill="hold" nodeType="withEffect">
                                  <p:stCondLst>
                                    <p:cond delay="0"/>
                                  </p:stCondLst>
                                  <p:childTnLst>
                                    <p:set>
                                      <p:cBhvr>
                                        <p:cTn id="15" dur="1" fill="hold">
                                          <p:stCondLst>
                                            <p:cond delay="0"/>
                                          </p:stCondLst>
                                        </p:cTn>
                                        <p:tgtEl>
                                          <p:spTgt spid="1356"/>
                                        </p:tgtEl>
                                        <p:attrNameLst>
                                          <p:attrName>style.visibility</p:attrName>
                                        </p:attrNameLst>
                                      </p:cBhvr>
                                      <p:to>
                                        <p:strVal val="visible"/>
                                      </p:to>
                                    </p:set>
                                    <p:animEffect transition="in" filter="fade">
                                      <p:cBhvr>
                                        <p:cTn id="16" dur="2000"/>
                                        <p:tgtEl>
                                          <p:spTgt spid="1356"/>
                                        </p:tgtEl>
                                      </p:cBhvr>
                                    </p:animEffect>
                                  </p:childTnLst>
                                </p:cTn>
                              </p:par>
                              <p:par>
                                <p:cTn id="17" presetID="10" presetClass="entr" presetSubtype="0" fill="hold" nodeType="withEffect">
                                  <p:stCondLst>
                                    <p:cond delay="0"/>
                                  </p:stCondLst>
                                  <p:childTnLst>
                                    <p:set>
                                      <p:cBhvr>
                                        <p:cTn id="18" dur="1" fill="hold">
                                          <p:stCondLst>
                                            <p:cond delay="0"/>
                                          </p:stCondLst>
                                        </p:cTn>
                                        <p:tgtEl>
                                          <p:spTgt spid="1357"/>
                                        </p:tgtEl>
                                        <p:attrNameLst>
                                          <p:attrName>style.visibility</p:attrName>
                                        </p:attrNameLst>
                                      </p:cBhvr>
                                      <p:to>
                                        <p:strVal val="visible"/>
                                      </p:to>
                                    </p:set>
                                    <p:animEffect transition="in" filter="fade">
                                      <p:cBhvr>
                                        <p:cTn id="19" dur="2000"/>
                                        <p:tgtEl>
                                          <p:spTgt spid="1357"/>
                                        </p:tgtEl>
                                      </p:cBhvr>
                                    </p:animEffect>
                                  </p:childTnLst>
                                </p:cTn>
                              </p:par>
                              <p:par>
                                <p:cTn id="20" presetID="10" presetClass="entr" presetSubtype="0" fill="hold" nodeType="withEffect">
                                  <p:stCondLst>
                                    <p:cond delay="0"/>
                                  </p:stCondLst>
                                  <p:childTnLst>
                                    <p:set>
                                      <p:cBhvr>
                                        <p:cTn id="21" dur="1" fill="hold">
                                          <p:stCondLst>
                                            <p:cond delay="0"/>
                                          </p:stCondLst>
                                        </p:cTn>
                                        <p:tgtEl>
                                          <p:spTgt spid="1358"/>
                                        </p:tgtEl>
                                        <p:attrNameLst>
                                          <p:attrName>style.visibility</p:attrName>
                                        </p:attrNameLst>
                                      </p:cBhvr>
                                      <p:to>
                                        <p:strVal val="visible"/>
                                      </p:to>
                                    </p:set>
                                    <p:animEffect transition="in" filter="fade">
                                      <p:cBhvr>
                                        <p:cTn id="22" dur="2000"/>
                                        <p:tgtEl>
                                          <p:spTgt spid="1358"/>
                                        </p:tgtEl>
                                      </p:cBhvr>
                                    </p:animEffect>
                                  </p:childTnLst>
                                </p:cTn>
                              </p:par>
                              <p:par>
                                <p:cTn id="23" presetID="10" presetClass="entr" presetSubtype="0" fill="hold" nodeType="withEffect">
                                  <p:stCondLst>
                                    <p:cond delay="0"/>
                                  </p:stCondLst>
                                  <p:childTnLst>
                                    <p:set>
                                      <p:cBhvr>
                                        <p:cTn id="24" dur="1" fill="hold">
                                          <p:stCondLst>
                                            <p:cond delay="0"/>
                                          </p:stCondLst>
                                        </p:cTn>
                                        <p:tgtEl>
                                          <p:spTgt spid="1359"/>
                                        </p:tgtEl>
                                        <p:attrNameLst>
                                          <p:attrName>style.visibility</p:attrName>
                                        </p:attrNameLst>
                                      </p:cBhvr>
                                      <p:to>
                                        <p:strVal val="visible"/>
                                      </p:to>
                                    </p:set>
                                    <p:animEffect transition="in" filter="fade">
                                      <p:cBhvr>
                                        <p:cTn id="25" dur="2000"/>
                                        <p:tgtEl>
                                          <p:spTgt spid="1359"/>
                                        </p:tgtEl>
                                      </p:cBhvr>
                                    </p:animEffect>
                                  </p:childTnLst>
                                </p:cTn>
                              </p:par>
                              <p:par>
                                <p:cTn id="26" presetID="10" presetClass="entr" presetSubtype="0" fill="hold" nodeType="withEffect">
                                  <p:stCondLst>
                                    <p:cond delay="0"/>
                                  </p:stCondLst>
                                  <p:childTnLst>
                                    <p:set>
                                      <p:cBhvr>
                                        <p:cTn id="27" dur="1" fill="hold">
                                          <p:stCondLst>
                                            <p:cond delay="0"/>
                                          </p:stCondLst>
                                        </p:cTn>
                                        <p:tgtEl>
                                          <p:spTgt spid="1360"/>
                                        </p:tgtEl>
                                        <p:attrNameLst>
                                          <p:attrName>style.visibility</p:attrName>
                                        </p:attrNameLst>
                                      </p:cBhvr>
                                      <p:to>
                                        <p:strVal val="visible"/>
                                      </p:to>
                                    </p:set>
                                    <p:animEffect transition="in" filter="fade">
                                      <p:cBhvr>
                                        <p:cTn id="28" dur="2000"/>
                                        <p:tgtEl>
                                          <p:spTgt spid="1360"/>
                                        </p:tgtEl>
                                      </p:cBhvr>
                                    </p:animEffect>
                                  </p:childTnLst>
                                </p:cTn>
                              </p:par>
                              <p:par>
                                <p:cTn id="29" presetID="10" presetClass="entr" presetSubtype="0" fill="hold" nodeType="withEffect">
                                  <p:stCondLst>
                                    <p:cond delay="0"/>
                                  </p:stCondLst>
                                  <p:childTnLst>
                                    <p:set>
                                      <p:cBhvr>
                                        <p:cTn id="30" dur="1" fill="hold">
                                          <p:stCondLst>
                                            <p:cond delay="0"/>
                                          </p:stCondLst>
                                        </p:cTn>
                                        <p:tgtEl>
                                          <p:spTgt spid="1361"/>
                                        </p:tgtEl>
                                        <p:attrNameLst>
                                          <p:attrName>style.visibility</p:attrName>
                                        </p:attrNameLst>
                                      </p:cBhvr>
                                      <p:to>
                                        <p:strVal val="visible"/>
                                      </p:to>
                                    </p:set>
                                    <p:animEffect transition="in" filter="fade">
                                      <p:cBhvr>
                                        <p:cTn id="31" dur="2000"/>
                                        <p:tgtEl>
                                          <p:spTgt spid="1361"/>
                                        </p:tgtEl>
                                      </p:cBhvr>
                                    </p:animEffect>
                                  </p:childTnLst>
                                </p:cTn>
                              </p:par>
                              <p:par>
                                <p:cTn id="32" presetID="10" presetClass="entr" presetSubtype="0" fill="hold" nodeType="withEffect">
                                  <p:stCondLst>
                                    <p:cond delay="0"/>
                                  </p:stCondLst>
                                  <p:childTnLst>
                                    <p:set>
                                      <p:cBhvr>
                                        <p:cTn id="33" dur="1" fill="hold">
                                          <p:stCondLst>
                                            <p:cond delay="0"/>
                                          </p:stCondLst>
                                        </p:cTn>
                                        <p:tgtEl>
                                          <p:spTgt spid="1343"/>
                                        </p:tgtEl>
                                        <p:attrNameLst>
                                          <p:attrName>style.visibility</p:attrName>
                                        </p:attrNameLst>
                                      </p:cBhvr>
                                      <p:to>
                                        <p:strVal val="visible"/>
                                      </p:to>
                                    </p:set>
                                    <p:animEffect transition="in" filter="fade">
                                      <p:cBhvr>
                                        <p:cTn id="34" dur="2000"/>
                                        <p:tgtEl>
                                          <p:spTgt spid="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34"/>
          <p:cNvSpPr txBox="1">
            <a:spLocks noGrp="1"/>
          </p:cNvSpPr>
          <p:nvPr>
            <p:ph type="title"/>
          </p:nvPr>
        </p:nvSpPr>
        <p:spPr>
          <a:xfrm>
            <a:off x="683568" y="476672"/>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Clr>
                <a:srgbClr val="006600"/>
              </a:buClr>
              <a:buSzPct val="100000"/>
              <a:buFont typeface="Calibri"/>
              <a:buNone/>
            </a:pPr>
            <a:r>
              <a:rPr lang="en-US" b="1">
                <a:solidFill>
                  <a:srgbClr val="006600"/>
                </a:solidFill>
              </a:rPr>
              <a:t>Banker’s Algorithm</a:t>
            </a:r>
            <a:endParaRPr/>
          </a:p>
        </p:txBody>
      </p:sp>
      <p:sp>
        <p:nvSpPr>
          <p:cNvPr id="1370" name="Google Shape;1370;p134"/>
          <p:cNvSpPr txBox="1">
            <a:spLocks noGrp="1"/>
          </p:cNvSpPr>
          <p:nvPr>
            <p:ph type="body" idx="1"/>
          </p:nvPr>
        </p:nvSpPr>
        <p:spPr>
          <a:xfrm>
            <a:off x="827089" y="1397000"/>
            <a:ext cx="7623175" cy="4912320"/>
          </a:xfrm>
          <a:prstGeom prst="rect">
            <a:avLst/>
          </a:prstGeom>
          <a:noFill/>
          <a:ln>
            <a:noFill/>
          </a:ln>
        </p:spPr>
        <p:txBody>
          <a:bodyPr spcFirstLastPara="1" wrap="square" lIns="91425" tIns="45700" rIns="91425" bIns="45700" anchor="t" anchorCtr="0">
            <a:normAutofit/>
          </a:bodyPr>
          <a:lstStyle/>
          <a:p>
            <a:pPr marL="274320" lvl="0" indent="-274320" algn="l" rtl="0">
              <a:lnSpc>
                <a:spcPct val="100000"/>
              </a:lnSpc>
              <a:spcBef>
                <a:spcPts val="0"/>
              </a:spcBef>
              <a:spcAft>
                <a:spcPts val="0"/>
              </a:spcAft>
              <a:buSzPts val="2470"/>
              <a:buChar char="⚫"/>
            </a:pPr>
            <a:r>
              <a:rPr lang="en-US"/>
              <a:t>Applicable for </a:t>
            </a:r>
            <a:r>
              <a:rPr lang="en-US" b="1">
                <a:solidFill>
                  <a:srgbClr val="FF0000"/>
                </a:solidFill>
              </a:rPr>
              <a:t>multiple</a:t>
            </a:r>
            <a:r>
              <a:rPr lang="en-US"/>
              <a:t> instances of a resource type.</a:t>
            </a:r>
            <a:endParaRPr/>
          </a:p>
          <a:p>
            <a:pPr marL="640080" lvl="1" indent="-246888" algn="l" rtl="0">
              <a:spcBef>
                <a:spcPts val="480"/>
              </a:spcBef>
              <a:spcAft>
                <a:spcPts val="0"/>
              </a:spcAft>
              <a:buSzPts val="2040"/>
              <a:buChar char="⚫"/>
            </a:pPr>
            <a:r>
              <a:rPr lang="en-US"/>
              <a:t>Its less efficient than Resource-Allocation Graph</a:t>
            </a:r>
            <a:br>
              <a:rPr lang="en-US"/>
            </a:br>
            <a:endParaRPr/>
          </a:p>
          <a:p>
            <a:pPr marL="640080" lvl="1" indent="-117348" algn="l" rtl="0">
              <a:spcBef>
                <a:spcPts val="480"/>
              </a:spcBef>
              <a:spcAft>
                <a:spcPts val="0"/>
              </a:spcAft>
              <a:buSzPts val="2040"/>
              <a:buNone/>
            </a:pPr>
            <a:endParaRPr/>
          </a:p>
          <a:p>
            <a:pPr marL="274320" lvl="0" indent="-274320" algn="l" rtl="0">
              <a:lnSpc>
                <a:spcPct val="100000"/>
              </a:lnSpc>
              <a:spcBef>
                <a:spcPts val="520"/>
              </a:spcBef>
              <a:spcAft>
                <a:spcPts val="0"/>
              </a:spcAft>
              <a:buSzPts val="2470"/>
              <a:buChar char="⚫"/>
            </a:pPr>
            <a:r>
              <a:rPr lang="en-US"/>
              <a:t>When a process requests a resource, the system determines whether the allocation of resources will lead to safe state.</a:t>
            </a:r>
            <a:endParaRPr/>
          </a:p>
          <a:p>
            <a:pPr marL="640080" lvl="1" indent="-246888" algn="l" rtl="0">
              <a:spcBef>
                <a:spcPts val="480"/>
              </a:spcBef>
              <a:spcAft>
                <a:spcPts val="0"/>
              </a:spcAft>
              <a:buSzPts val="2040"/>
              <a:buChar char="⚫"/>
            </a:pPr>
            <a:r>
              <a:rPr lang="en-US"/>
              <a:t>If it lead to safe state 🡪 </a:t>
            </a:r>
            <a:r>
              <a:rPr lang="en-US">
                <a:solidFill>
                  <a:srgbClr val="FF0000"/>
                </a:solidFill>
              </a:rPr>
              <a:t>allocate </a:t>
            </a:r>
            <a:r>
              <a:rPr lang="en-US"/>
              <a:t>resources</a:t>
            </a:r>
            <a:endParaRPr/>
          </a:p>
          <a:p>
            <a:pPr marL="640080" lvl="1" indent="-246888" algn="l" rtl="0">
              <a:spcBef>
                <a:spcPts val="480"/>
              </a:spcBef>
              <a:spcAft>
                <a:spcPts val="0"/>
              </a:spcAft>
              <a:buSzPts val="2040"/>
              <a:buChar char="⚫"/>
            </a:pPr>
            <a:r>
              <a:rPr lang="en-US"/>
              <a:t>If not safe state 🡪 </a:t>
            </a:r>
            <a:r>
              <a:rPr lang="en-US">
                <a:solidFill>
                  <a:srgbClr val="FF0000"/>
                </a:solidFill>
              </a:rPr>
              <a:t>don’t allocate </a:t>
            </a:r>
            <a:r>
              <a:rPr lang="en-US"/>
              <a:t>resources</a:t>
            </a:r>
            <a:endParaRPr/>
          </a:p>
        </p:txBody>
      </p:sp>
      <p:pic>
        <p:nvPicPr>
          <p:cNvPr id="1371" name="Google Shape;1371;p13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372" name="Google Shape;1372;p13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135"/>
          <p:cNvSpPr txBox="1">
            <a:spLocks noGrp="1"/>
          </p:cNvSpPr>
          <p:nvPr>
            <p:ph type="title"/>
          </p:nvPr>
        </p:nvSpPr>
        <p:spPr>
          <a:xfrm>
            <a:off x="539553" y="332657"/>
            <a:ext cx="8023473" cy="808732"/>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rgbClr val="006600"/>
              </a:buClr>
              <a:buSzPts val="2800"/>
              <a:buFont typeface="Calibri"/>
              <a:buNone/>
            </a:pPr>
            <a:r>
              <a:rPr lang="en-US" sz="2800" b="1">
                <a:solidFill>
                  <a:srgbClr val="006600"/>
                </a:solidFill>
              </a:rPr>
              <a:t>Data Structures for the Banker’s Algorithm </a:t>
            </a:r>
            <a:endParaRPr/>
          </a:p>
        </p:txBody>
      </p:sp>
      <p:sp>
        <p:nvSpPr>
          <p:cNvPr id="1379" name="Google Shape;1379;p135"/>
          <p:cNvSpPr txBox="1">
            <a:spLocks noGrp="1"/>
          </p:cNvSpPr>
          <p:nvPr>
            <p:ph type="body" idx="1"/>
          </p:nvPr>
        </p:nvSpPr>
        <p:spPr>
          <a:xfrm>
            <a:off x="467546" y="1556793"/>
            <a:ext cx="8425631" cy="4824536"/>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100000"/>
              </a:lnSpc>
              <a:spcBef>
                <a:spcPts val="0"/>
              </a:spcBef>
              <a:spcAft>
                <a:spcPts val="0"/>
              </a:spcAft>
              <a:buSzPts val="2470"/>
              <a:buChar char="⚫"/>
            </a:pPr>
            <a:r>
              <a:rPr lang="en-US" b="1">
                <a:solidFill>
                  <a:srgbClr val="FF0000"/>
                </a:solidFill>
              </a:rPr>
              <a:t>Available</a:t>
            </a:r>
            <a:r>
              <a:rPr lang="en-US" i="1"/>
              <a:t>:</a:t>
            </a:r>
            <a:r>
              <a:rPr lang="en-US"/>
              <a:t>  Vector of length </a:t>
            </a:r>
            <a:r>
              <a:rPr lang="en-US" i="1"/>
              <a:t>m</a:t>
            </a:r>
            <a:r>
              <a:rPr lang="en-US"/>
              <a:t>. If </a:t>
            </a:r>
            <a:r>
              <a:rPr lang="en-US" b="1">
                <a:solidFill>
                  <a:srgbClr val="0070C0"/>
                </a:solidFill>
              </a:rPr>
              <a:t>Available [</a:t>
            </a:r>
            <a:r>
              <a:rPr lang="en-US" b="1" i="1">
                <a:solidFill>
                  <a:srgbClr val="0070C0"/>
                </a:solidFill>
              </a:rPr>
              <a:t>j</a:t>
            </a:r>
            <a:r>
              <a:rPr lang="en-US" b="1">
                <a:solidFill>
                  <a:srgbClr val="0070C0"/>
                </a:solidFill>
              </a:rPr>
              <a:t>] = </a:t>
            </a:r>
            <a:r>
              <a:rPr lang="en-US" b="1" i="1">
                <a:solidFill>
                  <a:srgbClr val="0070C0"/>
                </a:solidFill>
              </a:rPr>
              <a:t>k</a:t>
            </a:r>
            <a:r>
              <a:rPr lang="en-US"/>
              <a:t>, there are</a:t>
            </a:r>
            <a:r>
              <a:rPr lang="en-US" i="1"/>
              <a:t> k</a:t>
            </a:r>
            <a:r>
              <a:rPr lang="en-US"/>
              <a:t> instances of resource type </a:t>
            </a:r>
            <a:r>
              <a:rPr lang="en-US" i="1"/>
              <a:t>R</a:t>
            </a:r>
            <a:r>
              <a:rPr lang="en-US" i="1" baseline="-25000"/>
              <a:t>j</a:t>
            </a:r>
            <a:r>
              <a:rPr lang="en-US" baseline="-25000"/>
              <a:t>  </a:t>
            </a:r>
            <a:r>
              <a:rPr lang="en-US"/>
              <a:t>available.</a:t>
            </a:r>
            <a:endParaRPr/>
          </a:p>
          <a:p>
            <a:pPr marL="274320" lvl="0" indent="-117475" algn="l" rtl="0">
              <a:lnSpc>
                <a:spcPct val="100000"/>
              </a:lnSpc>
              <a:spcBef>
                <a:spcPts val="520"/>
              </a:spcBef>
              <a:spcAft>
                <a:spcPts val="0"/>
              </a:spcAft>
              <a:buSzPts val="2470"/>
              <a:buNone/>
            </a:pPr>
            <a:endParaRPr/>
          </a:p>
          <a:p>
            <a:pPr marL="274320" lvl="0" indent="-274320" algn="l" rtl="0">
              <a:lnSpc>
                <a:spcPct val="100000"/>
              </a:lnSpc>
              <a:spcBef>
                <a:spcPts val="520"/>
              </a:spcBef>
              <a:spcAft>
                <a:spcPts val="0"/>
              </a:spcAft>
              <a:buSzPts val="2470"/>
              <a:buChar char="⚫"/>
            </a:pPr>
            <a:r>
              <a:rPr lang="en-US" b="1">
                <a:solidFill>
                  <a:srgbClr val="FF0000"/>
                </a:solidFill>
              </a:rPr>
              <a:t>Max</a:t>
            </a:r>
            <a:r>
              <a:rPr lang="en-US" i="1"/>
              <a:t>: n x m</a:t>
            </a:r>
            <a:r>
              <a:rPr lang="en-US"/>
              <a:t> matrix.  If </a:t>
            </a:r>
            <a:r>
              <a:rPr lang="en-US" b="1" i="1">
                <a:solidFill>
                  <a:srgbClr val="0070C0"/>
                </a:solidFill>
              </a:rPr>
              <a:t>Max </a:t>
            </a:r>
            <a:r>
              <a:rPr lang="en-US" b="1">
                <a:solidFill>
                  <a:srgbClr val="0070C0"/>
                </a:solidFill>
              </a:rPr>
              <a:t>[</a:t>
            </a:r>
            <a:r>
              <a:rPr lang="en-US" b="1" i="1">
                <a:solidFill>
                  <a:srgbClr val="0070C0"/>
                </a:solidFill>
              </a:rPr>
              <a:t>i,j</a:t>
            </a:r>
            <a:r>
              <a:rPr lang="en-US" b="1">
                <a:solidFill>
                  <a:srgbClr val="0070C0"/>
                </a:solidFill>
              </a:rPr>
              <a:t>] = </a:t>
            </a:r>
            <a:r>
              <a:rPr lang="en-US" b="1" i="1">
                <a:solidFill>
                  <a:srgbClr val="0070C0"/>
                </a:solidFill>
              </a:rPr>
              <a:t>k</a:t>
            </a:r>
            <a:r>
              <a:rPr lang="en-US"/>
              <a:t>, then process </a:t>
            </a:r>
            <a:r>
              <a:rPr lang="en-US" i="1"/>
              <a:t>P</a:t>
            </a:r>
            <a:r>
              <a:rPr lang="en-US" i="1" baseline="-25000"/>
              <a:t>i</a:t>
            </a:r>
            <a:r>
              <a:rPr lang="en-US" i="1"/>
              <a:t> </a:t>
            </a:r>
            <a:r>
              <a:rPr lang="en-US"/>
              <a:t>may request at most</a:t>
            </a:r>
            <a:r>
              <a:rPr lang="en-US" i="1"/>
              <a:t> k </a:t>
            </a:r>
            <a:r>
              <a:rPr lang="en-US"/>
              <a:t>instances of resource type </a:t>
            </a:r>
            <a:r>
              <a:rPr lang="en-US" i="1"/>
              <a:t>R</a:t>
            </a:r>
            <a:r>
              <a:rPr lang="en-US" i="1" baseline="-25000"/>
              <a:t>j</a:t>
            </a:r>
            <a:r>
              <a:rPr lang="en-US"/>
              <a:t>.</a:t>
            </a:r>
            <a:endParaRPr/>
          </a:p>
          <a:p>
            <a:pPr marL="274320" lvl="0" indent="-117475" algn="l" rtl="0">
              <a:lnSpc>
                <a:spcPct val="100000"/>
              </a:lnSpc>
              <a:spcBef>
                <a:spcPts val="520"/>
              </a:spcBef>
              <a:spcAft>
                <a:spcPts val="0"/>
              </a:spcAft>
              <a:buSzPts val="2470"/>
              <a:buNone/>
            </a:pPr>
            <a:endParaRPr/>
          </a:p>
          <a:p>
            <a:pPr marL="274320" lvl="0" indent="-274320" algn="l" rtl="0">
              <a:lnSpc>
                <a:spcPct val="100000"/>
              </a:lnSpc>
              <a:spcBef>
                <a:spcPts val="520"/>
              </a:spcBef>
              <a:spcAft>
                <a:spcPts val="0"/>
              </a:spcAft>
              <a:buSzPts val="2470"/>
              <a:buChar char="⚫"/>
            </a:pPr>
            <a:r>
              <a:rPr lang="en-US" b="1">
                <a:solidFill>
                  <a:srgbClr val="FF0000"/>
                </a:solidFill>
              </a:rPr>
              <a:t>Allocation</a:t>
            </a:r>
            <a:r>
              <a:rPr lang="en-US" i="1"/>
              <a:t>:  n </a:t>
            </a:r>
            <a:r>
              <a:rPr lang="en-US"/>
              <a:t>x</a:t>
            </a:r>
            <a:r>
              <a:rPr lang="en-US" i="1"/>
              <a:t> m</a:t>
            </a:r>
            <a:r>
              <a:rPr lang="en-US"/>
              <a:t> matrix.  If </a:t>
            </a:r>
            <a:r>
              <a:rPr lang="en-US" b="1">
                <a:solidFill>
                  <a:srgbClr val="0070C0"/>
                </a:solidFill>
              </a:rPr>
              <a:t>Allocation[</a:t>
            </a:r>
            <a:r>
              <a:rPr lang="en-US" b="1" i="1">
                <a:solidFill>
                  <a:srgbClr val="0070C0"/>
                </a:solidFill>
              </a:rPr>
              <a:t>i,j</a:t>
            </a:r>
            <a:r>
              <a:rPr lang="en-US" b="1">
                <a:solidFill>
                  <a:srgbClr val="0070C0"/>
                </a:solidFill>
              </a:rPr>
              <a:t>] = </a:t>
            </a:r>
            <a:r>
              <a:rPr lang="en-US" b="1" i="1">
                <a:solidFill>
                  <a:srgbClr val="0070C0"/>
                </a:solidFill>
              </a:rPr>
              <a:t>k</a:t>
            </a:r>
            <a:r>
              <a:rPr lang="en-US" b="1">
                <a:solidFill>
                  <a:srgbClr val="0070C0"/>
                </a:solidFill>
              </a:rPr>
              <a:t> </a:t>
            </a:r>
            <a:r>
              <a:rPr lang="en-US"/>
              <a:t>then</a:t>
            </a:r>
            <a:r>
              <a:rPr lang="en-US" i="1"/>
              <a:t> P</a:t>
            </a:r>
            <a:r>
              <a:rPr lang="en-US" i="1" baseline="-25000"/>
              <a:t>i</a:t>
            </a:r>
            <a:r>
              <a:rPr lang="en-US"/>
              <a:t> is currently allocated </a:t>
            </a:r>
            <a:r>
              <a:rPr lang="en-US" i="1"/>
              <a:t>k</a:t>
            </a:r>
            <a:r>
              <a:rPr lang="en-US"/>
              <a:t> instances of </a:t>
            </a:r>
            <a:r>
              <a:rPr lang="en-US" i="1"/>
              <a:t>R</a:t>
            </a:r>
            <a:r>
              <a:rPr lang="en-US" i="1" baseline="-25000"/>
              <a:t>j.</a:t>
            </a:r>
            <a:endParaRPr/>
          </a:p>
          <a:p>
            <a:pPr marL="274320" lvl="0" indent="-117475" algn="l" rtl="0">
              <a:lnSpc>
                <a:spcPct val="100000"/>
              </a:lnSpc>
              <a:spcBef>
                <a:spcPts val="520"/>
              </a:spcBef>
              <a:spcAft>
                <a:spcPts val="0"/>
              </a:spcAft>
              <a:buSzPts val="2470"/>
              <a:buNone/>
            </a:pPr>
            <a:endParaRPr i="1" baseline="-25000"/>
          </a:p>
          <a:p>
            <a:pPr marL="274320" lvl="0" indent="-274320" algn="l" rtl="0">
              <a:lnSpc>
                <a:spcPct val="100000"/>
              </a:lnSpc>
              <a:spcBef>
                <a:spcPts val="520"/>
              </a:spcBef>
              <a:spcAft>
                <a:spcPts val="0"/>
              </a:spcAft>
              <a:buSzPts val="2470"/>
              <a:buChar char="⚫"/>
            </a:pPr>
            <a:r>
              <a:rPr lang="en-US" b="1">
                <a:solidFill>
                  <a:srgbClr val="FF0000"/>
                </a:solidFill>
              </a:rPr>
              <a:t>Need</a:t>
            </a:r>
            <a:r>
              <a:rPr lang="en-US" i="1"/>
              <a:t>:  n </a:t>
            </a:r>
            <a:r>
              <a:rPr lang="en-US"/>
              <a:t>x</a:t>
            </a:r>
            <a:r>
              <a:rPr lang="en-US" i="1"/>
              <a:t> m</a:t>
            </a:r>
            <a:r>
              <a:rPr lang="en-US"/>
              <a:t> matrix. If </a:t>
            </a:r>
            <a:r>
              <a:rPr lang="en-US" b="1" i="1">
                <a:solidFill>
                  <a:srgbClr val="0070C0"/>
                </a:solidFill>
              </a:rPr>
              <a:t>Need</a:t>
            </a:r>
            <a:r>
              <a:rPr lang="en-US" b="1">
                <a:solidFill>
                  <a:srgbClr val="0070C0"/>
                </a:solidFill>
              </a:rPr>
              <a:t>[</a:t>
            </a:r>
            <a:r>
              <a:rPr lang="en-US" b="1" i="1">
                <a:solidFill>
                  <a:srgbClr val="0070C0"/>
                </a:solidFill>
              </a:rPr>
              <a:t>i,j</a:t>
            </a:r>
            <a:r>
              <a:rPr lang="en-US" b="1">
                <a:solidFill>
                  <a:srgbClr val="0070C0"/>
                </a:solidFill>
              </a:rPr>
              <a:t>] =</a:t>
            </a:r>
            <a:r>
              <a:rPr lang="en-US" b="1" i="1">
                <a:solidFill>
                  <a:srgbClr val="0070C0"/>
                </a:solidFill>
              </a:rPr>
              <a:t> k</a:t>
            </a:r>
            <a:r>
              <a:rPr lang="en-US"/>
              <a:t>, then</a:t>
            </a:r>
            <a:r>
              <a:rPr lang="en-US" i="1"/>
              <a:t> P</a:t>
            </a:r>
            <a:r>
              <a:rPr lang="en-US" i="1" baseline="-25000"/>
              <a:t>i</a:t>
            </a:r>
            <a:r>
              <a:rPr lang="en-US"/>
              <a:t> may need </a:t>
            </a:r>
            <a:r>
              <a:rPr lang="en-US" i="1"/>
              <a:t>k</a:t>
            </a:r>
            <a:r>
              <a:rPr lang="en-US"/>
              <a:t> more instances of </a:t>
            </a:r>
            <a:r>
              <a:rPr lang="en-US" i="1"/>
              <a:t>R</a:t>
            </a:r>
            <a:r>
              <a:rPr lang="en-US" i="1" baseline="-25000"/>
              <a:t>j</a:t>
            </a:r>
            <a:r>
              <a:rPr lang="en-US" baseline="-25000"/>
              <a:t> </a:t>
            </a:r>
            <a:r>
              <a:rPr lang="en-US"/>
              <a:t>to complete its task.</a:t>
            </a:r>
            <a:br>
              <a:rPr lang="en-US"/>
            </a:br>
            <a:endParaRPr/>
          </a:p>
        </p:txBody>
      </p:sp>
      <p:sp>
        <p:nvSpPr>
          <p:cNvPr id="1380" name="Google Shape;1380;p135"/>
          <p:cNvSpPr txBox="1"/>
          <p:nvPr/>
        </p:nvSpPr>
        <p:spPr>
          <a:xfrm>
            <a:off x="817040" y="1038225"/>
            <a:ext cx="7004138" cy="371513"/>
          </a:xfrm>
          <a:prstGeom prst="rect">
            <a:avLst/>
          </a:prstGeom>
          <a:noFill/>
          <a:ln>
            <a:noFill/>
          </a:ln>
        </p:spPr>
        <p:txBody>
          <a:bodyPr spcFirstLastPara="1" wrap="square" lIns="90000" tIns="46800" rIns="90000" bIns="46800" anchor="ctr" anchorCtr="0">
            <a:spAutoFit/>
          </a:bodyPr>
          <a:lstStyle/>
          <a:p>
            <a:pPr marL="0" marR="0" lvl="0" indent="0" algn="l" rtl="0">
              <a:lnSpc>
                <a:spcPct val="100000"/>
              </a:lnSpc>
              <a:spcBef>
                <a:spcPts val="0"/>
              </a:spcBef>
              <a:spcAft>
                <a:spcPts val="0"/>
              </a:spcAft>
              <a:buClr>
                <a:srgbClr val="000000"/>
              </a:buClr>
              <a:buSzPts val="1800"/>
              <a:buFont typeface="Helvetica Neue"/>
              <a:buNone/>
            </a:pPr>
            <a:r>
              <a:rPr lang="en-US" sz="1800">
                <a:solidFill>
                  <a:srgbClr val="000000"/>
                </a:solidFill>
                <a:latin typeface="Helvetica Neue"/>
                <a:ea typeface="Helvetica Neue"/>
                <a:cs typeface="Helvetica Neue"/>
                <a:sym typeface="Helvetica Neue"/>
              </a:rPr>
              <a:t>Let </a:t>
            </a:r>
            <a:r>
              <a:rPr lang="en-US" sz="1800" i="1">
                <a:solidFill>
                  <a:srgbClr val="000000"/>
                </a:solidFill>
                <a:latin typeface="Helvetica Neue"/>
                <a:ea typeface="Helvetica Neue"/>
                <a:cs typeface="Helvetica Neue"/>
                <a:sym typeface="Helvetica Neue"/>
              </a:rPr>
              <a:t>n</a:t>
            </a:r>
            <a:r>
              <a:rPr lang="en-US" sz="1800">
                <a:solidFill>
                  <a:srgbClr val="000000"/>
                </a:solidFill>
                <a:latin typeface="Helvetica Neue"/>
                <a:ea typeface="Helvetica Neue"/>
                <a:cs typeface="Helvetica Neue"/>
                <a:sym typeface="Helvetica Neue"/>
              </a:rPr>
              <a:t> = number of processes, and </a:t>
            </a:r>
            <a:r>
              <a:rPr lang="en-US" sz="1800" i="1">
                <a:solidFill>
                  <a:srgbClr val="000000"/>
                </a:solidFill>
                <a:latin typeface="Helvetica Neue"/>
                <a:ea typeface="Helvetica Neue"/>
                <a:cs typeface="Helvetica Neue"/>
                <a:sym typeface="Helvetica Neue"/>
              </a:rPr>
              <a:t>m </a:t>
            </a:r>
            <a:r>
              <a:rPr lang="en-US" sz="1800">
                <a:solidFill>
                  <a:srgbClr val="000000"/>
                </a:solidFill>
                <a:latin typeface="Helvetica Neue"/>
                <a:ea typeface="Helvetica Neue"/>
                <a:cs typeface="Helvetica Neue"/>
                <a:sym typeface="Helvetica Neue"/>
              </a:rPr>
              <a:t>= number of resources types. </a:t>
            </a:r>
            <a:endParaRPr/>
          </a:p>
        </p:txBody>
      </p:sp>
      <p:sp>
        <p:nvSpPr>
          <p:cNvPr id="1381" name="Google Shape;1381;p135"/>
          <p:cNvSpPr txBox="1"/>
          <p:nvPr/>
        </p:nvSpPr>
        <p:spPr>
          <a:xfrm>
            <a:off x="755578" y="5877272"/>
            <a:ext cx="7560839" cy="463846"/>
          </a:xfrm>
          <a:prstGeom prst="rect">
            <a:avLst/>
          </a:prstGeom>
          <a:solidFill>
            <a:srgbClr val="8EC5F7"/>
          </a:solidFill>
          <a:ln w="9525" cap="flat"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914400" marR="0" lvl="2" indent="0" algn="l" rtl="0">
              <a:lnSpc>
                <a:spcPct val="100000"/>
              </a:lnSpc>
              <a:spcBef>
                <a:spcPts val="0"/>
              </a:spcBef>
              <a:spcAft>
                <a:spcPts val="0"/>
              </a:spcAft>
              <a:buNone/>
            </a:pPr>
            <a:r>
              <a:rPr lang="en-US" sz="2400" b="0" i="0" u="none" strike="noStrike" cap="none">
                <a:solidFill>
                  <a:schemeClr val="dk1"/>
                </a:solidFill>
                <a:latin typeface="Calibri"/>
                <a:ea typeface="Calibri"/>
                <a:cs typeface="Calibri"/>
                <a:sym typeface="Calibri"/>
              </a:rPr>
              <a:t>Need [i,j] = Max[i,j] – Allocation [i,j]</a:t>
            </a:r>
            <a:endParaRPr/>
          </a:p>
        </p:txBody>
      </p:sp>
      <p:pic>
        <p:nvPicPr>
          <p:cNvPr id="1382" name="Google Shape;1382;p135"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383" name="Google Shape;1383;p13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136"/>
          <p:cNvSpPr txBox="1">
            <a:spLocks noGrp="1"/>
          </p:cNvSpPr>
          <p:nvPr>
            <p:ph type="title"/>
          </p:nvPr>
        </p:nvSpPr>
        <p:spPr>
          <a:xfrm>
            <a:off x="457200" y="533400"/>
            <a:ext cx="8229600" cy="73536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Safety Algorithm</a:t>
            </a:r>
            <a:endParaRPr/>
          </a:p>
        </p:txBody>
      </p:sp>
      <p:sp>
        <p:nvSpPr>
          <p:cNvPr id="1390" name="Google Shape;1390;p136"/>
          <p:cNvSpPr txBox="1">
            <a:spLocks noGrp="1"/>
          </p:cNvSpPr>
          <p:nvPr>
            <p:ph type="body" idx="1"/>
          </p:nvPr>
        </p:nvSpPr>
        <p:spPr>
          <a:xfrm>
            <a:off x="812801" y="1282700"/>
            <a:ext cx="7372351" cy="4943475"/>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00"/>
              <a:buFont typeface="Arial"/>
              <a:buNone/>
            </a:pPr>
            <a:r>
              <a:rPr lang="en-US" sz="2000"/>
              <a:t>1.Let </a:t>
            </a:r>
            <a:r>
              <a:rPr lang="en-US" sz="2000" i="1">
                <a:solidFill>
                  <a:srgbClr val="FF0000"/>
                </a:solidFill>
              </a:rPr>
              <a:t>Work</a:t>
            </a:r>
            <a:r>
              <a:rPr lang="en-US" sz="2000" i="1">
                <a:solidFill>
                  <a:srgbClr val="000000"/>
                </a:solidFill>
              </a:rPr>
              <a:t> </a:t>
            </a:r>
            <a:r>
              <a:rPr lang="en-US" sz="2000"/>
              <a:t>and </a:t>
            </a:r>
            <a:r>
              <a:rPr lang="en-US" sz="2000" i="1">
                <a:solidFill>
                  <a:srgbClr val="FF0000"/>
                </a:solidFill>
              </a:rPr>
              <a:t>Finish</a:t>
            </a:r>
            <a:r>
              <a:rPr lang="en-US" sz="2000">
                <a:solidFill>
                  <a:srgbClr val="000000"/>
                </a:solidFill>
              </a:rPr>
              <a:t> </a:t>
            </a:r>
            <a:r>
              <a:rPr lang="en-US" sz="2000"/>
              <a:t>be vectors of length</a:t>
            </a:r>
            <a:r>
              <a:rPr lang="en-US" sz="2000" i="1"/>
              <a:t> m</a:t>
            </a:r>
            <a:r>
              <a:rPr lang="en-US" sz="2000"/>
              <a:t> and</a:t>
            </a:r>
            <a:r>
              <a:rPr lang="en-US" sz="2000" i="1"/>
              <a:t> n</a:t>
            </a:r>
            <a:r>
              <a:rPr lang="en-US" sz="2000"/>
              <a:t>, respectively.  Initialize:</a:t>
            </a:r>
            <a:endParaRPr/>
          </a:p>
          <a:p>
            <a:pPr marL="1543050" lvl="3" indent="-342900" algn="l" rtl="0">
              <a:lnSpc>
                <a:spcPct val="90000"/>
              </a:lnSpc>
              <a:spcBef>
                <a:spcPts val="400"/>
              </a:spcBef>
              <a:spcAft>
                <a:spcPts val="0"/>
              </a:spcAft>
              <a:buSzPts val="1300"/>
              <a:buFont typeface="Constantia"/>
              <a:buNone/>
            </a:pPr>
            <a:r>
              <a:rPr lang="en-US" sz="2000" i="1"/>
              <a:t>Work </a:t>
            </a:r>
            <a:r>
              <a:rPr lang="en-US" sz="2000"/>
              <a:t>= </a:t>
            </a:r>
            <a:r>
              <a:rPr lang="en-US" sz="2000" i="1"/>
              <a:t>Available</a:t>
            </a:r>
            <a:endParaRPr/>
          </a:p>
          <a:p>
            <a:pPr marL="1543050" lvl="3" indent="-342900" algn="l" rtl="0">
              <a:lnSpc>
                <a:spcPct val="90000"/>
              </a:lnSpc>
              <a:spcBef>
                <a:spcPts val="400"/>
              </a:spcBef>
              <a:spcAft>
                <a:spcPts val="0"/>
              </a:spcAft>
              <a:buSzPts val="1300"/>
              <a:buFont typeface="Constantia"/>
              <a:buNone/>
            </a:pPr>
            <a:r>
              <a:rPr lang="en-US" sz="2000" i="1"/>
              <a:t>Finish </a:t>
            </a:r>
            <a:r>
              <a:rPr lang="en-US" sz="2000"/>
              <a:t>[</a:t>
            </a:r>
            <a:r>
              <a:rPr lang="en-US" sz="2000" i="1"/>
              <a:t>i</a:t>
            </a:r>
            <a:r>
              <a:rPr lang="en-US" sz="2000"/>
              <a:t>] =</a:t>
            </a:r>
            <a:r>
              <a:rPr lang="en-US" sz="2000" i="1"/>
              <a:t> false </a:t>
            </a:r>
            <a:r>
              <a:rPr lang="en-US" sz="2000"/>
              <a:t>for</a:t>
            </a:r>
            <a:r>
              <a:rPr lang="en-US" sz="2000" i="1"/>
              <a:t> i</a:t>
            </a:r>
            <a:r>
              <a:rPr lang="en-US" sz="2000"/>
              <a:t> = 0, 1, …, </a:t>
            </a:r>
            <a:r>
              <a:rPr lang="en-US" sz="2000" i="1"/>
              <a:t>n- </a:t>
            </a:r>
            <a:r>
              <a:rPr lang="en-US" sz="2000"/>
              <a:t>1</a:t>
            </a:r>
            <a:endParaRPr/>
          </a:p>
          <a:p>
            <a:pPr marL="1543050" lvl="3" indent="-342900" algn="l" rtl="0">
              <a:lnSpc>
                <a:spcPct val="90000"/>
              </a:lnSpc>
              <a:spcBef>
                <a:spcPts val="180"/>
              </a:spcBef>
              <a:spcAft>
                <a:spcPts val="0"/>
              </a:spcAft>
              <a:buSzPts val="585"/>
              <a:buFont typeface="Constantia"/>
              <a:buNone/>
            </a:pPr>
            <a:endParaRPr sz="900"/>
          </a:p>
          <a:p>
            <a:pPr marL="274320" lvl="0" indent="-274320" algn="l" rtl="0">
              <a:lnSpc>
                <a:spcPct val="90000"/>
              </a:lnSpc>
              <a:spcBef>
                <a:spcPts val="400"/>
              </a:spcBef>
              <a:spcAft>
                <a:spcPts val="0"/>
              </a:spcAft>
              <a:buSzPts val="1900"/>
              <a:buFont typeface="Arial"/>
              <a:buNone/>
            </a:pPr>
            <a:r>
              <a:rPr lang="en-US" sz="2000"/>
              <a:t>2.Find an </a:t>
            </a:r>
            <a:r>
              <a:rPr lang="en-US" sz="2000" i="1"/>
              <a:t>i </a:t>
            </a:r>
            <a:r>
              <a:rPr lang="en-US" sz="2000"/>
              <a:t>such that both: </a:t>
            </a:r>
            <a:endParaRPr/>
          </a:p>
          <a:p>
            <a:pPr marL="800100" lvl="1" indent="-342900" algn="l" rtl="0">
              <a:lnSpc>
                <a:spcPct val="90000"/>
              </a:lnSpc>
              <a:spcBef>
                <a:spcPts val="400"/>
              </a:spcBef>
              <a:spcAft>
                <a:spcPts val="0"/>
              </a:spcAft>
              <a:buSzPts val="1700"/>
              <a:buFont typeface="Arial"/>
              <a:buNone/>
            </a:pPr>
            <a:r>
              <a:rPr lang="en-US" sz="2000"/>
              <a:t>(a) </a:t>
            </a:r>
            <a:r>
              <a:rPr lang="en-US" sz="2000" i="1"/>
              <a:t>Finish</a:t>
            </a:r>
            <a:r>
              <a:rPr lang="en-US" sz="2000"/>
              <a:t> [</a:t>
            </a:r>
            <a:r>
              <a:rPr lang="en-US" sz="2000" i="1"/>
              <a:t>i</a:t>
            </a:r>
            <a:r>
              <a:rPr lang="en-US" sz="2000"/>
              <a:t>] = </a:t>
            </a:r>
            <a:r>
              <a:rPr lang="en-US" sz="2000" i="1"/>
              <a:t>false</a:t>
            </a:r>
            <a:endParaRPr sz="2000"/>
          </a:p>
          <a:p>
            <a:pPr marL="800100" lvl="1" indent="-342900" algn="l" rtl="0">
              <a:lnSpc>
                <a:spcPct val="90000"/>
              </a:lnSpc>
              <a:spcBef>
                <a:spcPts val="400"/>
              </a:spcBef>
              <a:spcAft>
                <a:spcPts val="0"/>
              </a:spcAft>
              <a:buSzPts val="1700"/>
              <a:buFont typeface="Arial"/>
              <a:buNone/>
            </a:pPr>
            <a:r>
              <a:rPr lang="en-US" sz="2000"/>
              <a:t>(b) </a:t>
            </a:r>
            <a:r>
              <a:rPr lang="en-US" sz="2000" i="1"/>
              <a:t>Need</a:t>
            </a:r>
            <a:r>
              <a:rPr lang="en-US" sz="2000" i="1" baseline="-25000"/>
              <a:t>i</a:t>
            </a:r>
            <a:r>
              <a:rPr lang="en-US" sz="2000"/>
              <a:t> ≤ </a:t>
            </a:r>
            <a:r>
              <a:rPr lang="en-US" sz="2000" i="1"/>
              <a:t>Work</a:t>
            </a:r>
            <a:endParaRPr/>
          </a:p>
          <a:p>
            <a:pPr marL="800100" lvl="1" indent="-342900" algn="l" rtl="0">
              <a:lnSpc>
                <a:spcPct val="90000"/>
              </a:lnSpc>
              <a:spcBef>
                <a:spcPts val="400"/>
              </a:spcBef>
              <a:spcAft>
                <a:spcPts val="0"/>
              </a:spcAft>
              <a:buSzPts val="1700"/>
              <a:buFont typeface="Arial"/>
              <a:buNone/>
            </a:pPr>
            <a:r>
              <a:rPr lang="en-US" sz="2000"/>
              <a:t>If no such </a:t>
            </a:r>
            <a:r>
              <a:rPr lang="en-US" sz="2000" i="1"/>
              <a:t>i </a:t>
            </a:r>
            <a:r>
              <a:rPr lang="en-US" sz="2000"/>
              <a:t>exists, go to step 4</a:t>
            </a:r>
            <a:endParaRPr/>
          </a:p>
          <a:p>
            <a:pPr marL="800100" lvl="1" indent="-342900" algn="l" rtl="0">
              <a:lnSpc>
                <a:spcPct val="90000"/>
              </a:lnSpc>
              <a:spcBef>
                <a:spcPts val="180"/>
              </a:spcBef>
              <a:spcAft>
                <a:spcPts val="0"/>
              </a:spcAft>
              <a:buSzPts val="765"/>
              <a:buFont typeface="Arial"/>
              <a:buNone/>
            </a:pPr>
            <a:endParaRPr sz="900"/>
          </a:p>
          <a:p>
            <a:pPr marL="274320" lvl="0" indent="-274320" algn="l" rtl="0">
              <a:lnSpc>
                <a:spcPct val="90000"/>
              </a:lnSpc>
              <a:spcBef>
                <a:spcPts val="400"/>
              </a:spcBef>
              <a:spcAft>
                <a:spcPts val="0"/>
              </a:spcAft>
              <a:buSzPts val="1900"/>
              <a:buFont typeface="Arial"/>
              <a:buNone/>
            </a:pPr>
            <a:r>
              <a:rPr lang="en-US" sz="2000" i="1"/>
              <a:t>3.Work</a:t>
            </a:r>
            <a:r>
              <a:rPr lang="en-US" sz="2000"/>
              <a:t> = </a:t>
            </a:r>
            <a:r>
              <a:rPr lang="en-US" sz="2000" i="1"/>
              <a:t>Work </a:t>
            </a:r>
            <a:r>
              <a:rPr lang="en-US" sz="2000"/>
              <a:t>+ </a:t>
            </a:r>
            <a:r>
              <a:rPr lang="en-US" sz="2000" i="1"/>
              <a:t>Allocation</a:t>
            </a:r>
            <a:r>
              <a:rPr lang="en-US" sz="2000" i="1" baseline="-25000"/>
              <a:t>i</a:t>
            </a:r>
            <a:r>
              <a:rPr lang="en-US" sz="2000"/>
              <a:t/>
            </a:r>
            <a:br>
              <a:rPr lang="en-US" sz="2000"/>
            </a:br>
            <a:r>
              <a:rPr lang="en-US" sz="2000" i="1"/>
              <a:t>Finish</a:t>
            </a:r>
            <a:r>
              <a:rPr lang="en-US" sz="2000"/>
              <a:t>[</a:t>
            </a:r>
            <a:r>
              <a:rPr lang="en-US" sz="2000" i="1"/>
              <a:t>i</a:t>
            </a:r>
            <a:r>
              <a:rPr lang="en-US" sz="2000"/>
              <a:t>] =</a:t>
            </a:r>
            <a:r>
              <a:rPr lang="en-US" sz="2000" i="1"/>
              <a:t> true</a:t>
            </a:r>
            <a:r>
              <a:rPr lang="en-US" sz="2000"/>
              <a:t/>
            </a:r>
            <a:br>
              <a:rPr lang="en-US" sz="2000"/>
            </a:br>
            <a:r>
              <a:rPr lang="en-US" sz="2000"/>
              <a:t>go to step 2</a:t>
            </a:r>
            <a:endParaRPr/>
          </a:p>
          <a:p>
            <a:pPr marL="274320" lvl="0" indent="-220027" algn="l" rtl="0">
              <a:lnSpc>
                <a:spcPct val="90000"/>
              </a:lnSpc>
              <a:spcBef>
                <a:spcPts val="180"/>
              </a:spcBef>
              <a:spcAft>
                <a:spcPts val="0"/>
              </a:spcAft>
              <a:buSzPts val="855"/>
              <a:buNone/>
            </a:pPr>
            <a:endParaRPr sz="900"/>
          </a:p>
          <a:p>
            <a:pPr marL="274320" lvl="0" indent="-274320" algn="l" rtl="0">
              <a:lnSpc>
                <a:spcPct val="90000"/>
              </a:lnSpc>
              <a:spcBef>
                <a:spcPts val="400"/>
              </a:spcBef>
              <a:spcAft>
                <a:spcPts val="0"/>
              </a:spcAft>
              <a:buSzPts val="1900"/>
              <a:buFont typeface="Arial"/>
              <a:buNone/>
            </a:pPr>
            <a:r>
              <a:rPr lang="en-US" sz="2000"/>
              <a:t>4.If </a:t>
            </a:r>
            <a:r>
              <a:rPr lang="en-US" sz="2000" i="1"/>
              <a:t>Finish</a:t>
            </a:r>
            <a:r>
              <a:rPr lang="en-US" sz="2000"/>
              <a:t> [</a:t>
            </a:r>
            <a:r>
              <a:rPr lang="en-US" sz="2000" i="1"/>
              <a:t>i</a:t>
            </a:r>
            <a:r>
              <a:rPr lang="en-US" sz="2000"/>
              <a:t>] == true for all </a:t>
            </a:r>
            <a:r>
              <a:rPr lang="en-US" sz="2000" i="1"/>
              <a:t>i</a:t>
            </a:r>
            <a:r>
              <a:rPr lang="en-US" sz="2000"/>
              <a:t>, then the system is in a safe state</a:t>
            </a:r>
            <a:endParaRPr/>
          </a:p>
        </p:txBody>
      </p:sp>
      <p:pic>
        <p:nvPicPr>
          <p:cNvPr id="1391" name="Google Shape;1391;p13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392" name="Google Shape;1392;p13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7"/>
          <p:cNvSpPr txBox="1">
            <a:spLocks noGrp="1"/>
          </p:cNvSpPr>
          <p:nvPr>
            <p:ph type="title"/>
          </p:nvPr>
        </p:nvSpPr>
        <p:spPr>
          <a:xfrm>
            <a:off x="755576" y="476672"/>
            <a:ext cx="7924800" cy="4572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sz="2800" b="1">
                <a:solidFill>
                  <a:srgbClr val="006600"/>
                </a:solidFill>
              </a:rPr>
              <a:t>Resource-Request Algorithm for Process </a:t>
            </a:r>
            <a:r>
              <a:rPr lang="en-US" sz="2800" b="1" i="1">
                <a:solidFill>
                  <a:srgbClr val="006600"/>
                </a:solidFill>
              </a:rPr>
              <a:t>P</a:t>
            </a:r>
            <a:r>
              <a:rPr lang="en-US" sz="2800" b="1" i="1" baseline="-25000">
                <a:solidFill>
                  <a:srgbClr val="006600"/>
                </a:solidFill>
              </a:rPr>
              <a:t>i</a:t>
            </a:r>
            <a:endParaRPr sz="2800" b="1">
              <a:solidFill>
                <a:srgbClr val="006600"/>
              </a:solidFill>
            </a:endParaRPr>
          </a:p>
        </p:txBody>
      </p:sp>
      <p:sp>
        <p:nvSpPr>
          <p:cNvPr id="1399" name="Google Shape;1399;p137"/>
          <p:cNvSpPr txBox="1">
            <a:spLocks noGrp="1"/>
          </p:cNvSpPr>
          <p:nvPr>
            <p:ph type="body" idx="1"/>
          </p:nvPr>
        </p:nvSpPr>
        <p:spPr>
          <a:xfrm>
            <a:off x="822326" y="1196753"/>
            <a:ext cx="7642225" cy="5112568"/>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900"/>
              <a:buFont typeface="Arial"/>
              <a:buNone/>
            </a:pPr>
            <a:r>
              <a:rPr lang="en-US" sz="2000" i="1"/>
              <a:t>     </a:t>
            </a:r>
            <a:r>
              <a:rPr lang="en-US" sz="2000" i="1">
                <a:solidFill>
                  <a:srgbClr val="FF0000"/>
                </a:solidFill>
              </a:rPr>
              <a:t>Request</a:t>
            </a:r>
            <a:r>
              <a:rPr lang="en-US" sz="2000"/>
              <a:t> = request vector for process </a:t>
            </a:r>
            <a:r>
              <a:rPr lang="en-US" sz="2000" i="1"/>
              <a:t>P</a:t>
            </a:r>
            <a:r>
              <a:rPr lang="en-US" sz="2000" i="1" baseline="-25000"/>
              <a:t>i</a:t>
            </a:r>
            <a:r>
              <a:rPr lang="en-US" sz="2000"/>
              <a:t>.  </a:t>
            </a:r>
            <a:endParaRPr/>
          </a:p>
          <a:p>
            <a:pPr marL="274320" lvl="0" indent="-274320" algn="l" rtl="0">
              <a:lnSpc>
                <a:spcPct val="90000"/>
              </a:lnSpc>
              <a:spcBef>
                <a:spcPts val="400"/>
              </a:spcBef>
              <a:spcAft>
                <a:spcPts val="0"/>
              </a:spcAft>
              <a:buSzPts val="1900"/>
              <a:buFont typeface="Arial"/>
              <a:buNone/>
            </a:pPr>
            <a:r>
              <a:rPr lang="en-US" sz="2000"/>
              <a:t>   If </a:t>
            </a:r>
            <a:r>
              <a:rPr lang="en-US" sz="2000" i="1"/>
              <a:t>Request</a:t>
            </a:r>
            <a:r>
              <a:rPr lang="en-US" sz="2000" i="1" baseline="-25000"/>
              <a:t>i</a:t>
            </a:r>
            <a:r>
              <a:rPr lang="en-US" sz="2000" baseline="-25000"/>
              <a:t> </a:t>
            </a:r>
            <a:r>
              <a:rPr lang="en-US" sz="2000"/>
              <a:t>[</a:t>
            </a:r>
            <a:r>
              <a:rPr lang="en-US" sz="2000" i="1"/>
              <a:t>j</a:t>
            </a:r>
            <a:r>
              <a:rPr lang="en-US" sz="2000"/>
              <a:t>] = </a:t>
            </a:r>
            <a:r>
              <a:rPr lang="en-US" sz="2000" i="1"/>
              <a:t>k</a:t>
            </a:r>
            <a:r>
              <a:rPr lang="en-US" sz="2000"/>
              <a:t> then process </a:t>
            </a:r>
            <a:r>
              <a:rPr lang="en-US" sz="2000" i="1"/>
              <a:t>P</a:t>
            </a:r>
            <a:r>
              <a:rPr lang="en-US" sz="2000" i="1" baseline="-25000"/>
              <a:t>i</a:t>
            </a:r>
            <a:r>
              <a:rPr lang="en-US" sz="2000"/>
              <a:t> wants </a:t>
            </a:r>
            <a:r>
              <a:rPr lang="en-US" sz="2000" i="1"/>
              <a:t>k</a:t>
            </a:r>
            <a:r>
              <a:rPr lang="en-US" sz="2000"/>
              <a:t> instances of resource type </a:t>
            </a:r>
            <a:r>
              <a:rPr lang="en-US" sz="2000" i="1"/>
              <a:t>R</a:t>
            </a:r>
            <a:r>
              <a:rPr lang="en-US" sz="2000" i="1" baseline="-25000"/>
              <a:t>j</a:t>
            </a:r>
            <a:endParaRPr sz="2000" i="1" baseline="-25000"/>
          </a:p>
          <a:p>
            <a:pPr marL="274320" lvl="0" indent="-274320" algn="l" rtl="0">
              <a:lnSpc>
                <a:spcPct val="90000"/>
              </a:lnSpc>
              <a:spcBef>
                <a:spcPts val="400"/>
              </a:spcBef>
              <a:spcAft>
                <a:spcPts val="0"/>
              </a:spcAft>
              <a:buSzPts val="1900"/>
              <a:buFont typeface="Arial"/>
              <a:buNone/>
            </a:pPr>
            <a:endParaRPr sz="2000" baseline="-25000"/>
          </a:p>
          <a:p>
            <a:pPr marL="274320" lvl="1" indent="0" algn="l" rtl="0">
              <a:lnSpc>
                <a:spcPct val="90000"/>
              </a:lnSpc>
              <a:spcBef>
                <a:spcPts val="400"/>
              </a:spcBef>
              <a:spcAft>
                <a:spcPts val="0"/>
              </a:spcAft>
              <a:buSzPts val="1700"/>
              <a:buNone/>
            </a:pPr>
            <a:r>
              <a:rPr lang="en-US" sz="2000"/>
              <a:t>1.  If </a:t>
            </a:r>
            <a:r>
              <a:rPr lang="en-US" sz="2000" i="1">
                <a:solidFill>
                  <a:srgbClr val="002060"/>
                </a:solidFill>
              </a:rPr>
              <a:t>Request</a:t>
            </a:r>
            <a:r>
              <a:rPr lang="en-US" sz="2000" i="1" baseline="-25000">
                <a:solidFill>
                  <a:srgbClr val="002060"/>
                </a:solidFill>
              </a:rPr>
              <a:t>i</a:t>
            </a:r>
            <a:r>
              <a:rPr lang="en-US" sz="2000" i="1">
                <a:solidFill>
                  <a:srgbClr val="002060"/>
                </a:solidFill>
              </a:rPr>
              <a:t> </a:t>
            </a:r>
            <a:r>
              <a:rPr lang="en-US" sz="2000">
                <a:solidFill>
                  <a:srgbClr val="002060"/>
                </a:solidFill>
              </a:rPr>
              <a:t>≤ </a:t>
            </a:r>
            <a:r>
              <a:rPr lang="en-US" sz="2000" i="1">
                <a:solidFill>
                  <a:srgbClr val="002060"/>
                </a:solidFill>
              </a:rPr>
              <a:t>Need</a:t>
            </a:r>
            <a:r>
              <a:rPr lang="en-US" sz="2000" i="1" baseline="-25000">
                <a:solidFill>
                  <a:srgbClr val="002060"/>
                </a:solidFill>
              </a:rPr>
              <a:t>i</a:t>
            </a:r>
            <a:r>
              <a:rPr lang="en-US" sz="2000" i="1">
                <a:solidFill>
                  <a:srgbClr val="002060"/>
                </a:solidFill>
              </a:rPr>
              <a:t> </a:t>
            </a:r>
            <a:r>
              <a:rPr lang="en-US" sz="2000"/>
              <a:t>go to step 2.  </a:t>
            </a:r>
            <a:endParaRPr/>
          </a:p>
          <a:p>
            <a:pPr marL="274320" lvl="1" indent="0" algn="l" rtl="0">
              <a:lnSpc>
                <a:spcPct val="90000"/>
              </a:lnSpc>
              <a:spcBef>
                <a:spcPts val="480"/>
              </a:spcBef>
              <a:spcAft>
                <a:spcPts val="0"/>
              </a:spcAft>
              <a:buSzPts val="2040"/>
              <a:buNone/>
            </a:pPr>
            <a:r>
              <a:rPr lang="en-US"/>
              <a:t>      </a:t>
            </a:r>
            <a:r>
              <a:rPr lang="en-US" sz="2000"/>
              <a:t>Otherwise error.</a:t>
            </a:r>
            <a:endParaRPr/>
          </a:p>
          <a:p>
            <a:pPr marL="274320" lvl="1" indent="0" algn="l" rtl="0">
              <a:lnSpc>
                <a:spcPct val="90000"/>
              </a:lnSpc>
              <a:spcBef>
                <a:spcPts val="400"/>
              </a:spcBef>
              <a:spcAft>
                <a:spcPts val="0"/>
              </a:spcAft>
              <a:buSzPts val="1700"/>
              <a:buNone/>
            </a:pPr>
            <a:endParaRPr sz="2000"/>
          </a:p>
          <a:p>
            <a:pPr marL="274320" lvl="1" indent="0" algn="l" rtl="0">
              <a:lnSpc>
                <a:spcPct val="90000"/>
              </a:lnSpc>
              <a:spcBef>
                <a:spcPts val="480"/>
              </a:spcBef>
              <a:spcAft>
                <a:spcPts val="0"/>
              </a:spcAft>
              <a:buSzPts val="2040"/>
              <a:buNone/>
            </a:pPr>
            <a:r>
              <a:rPr lang="en-US"/>
              <a:t>2. </a:t>
            </a:r>
            <a:r>
              <a:rPr lang="en-US" sz="2000"/>
              <a:t>If </a:t>
            </a:r>
            <a:r>
              <a:rPr lang="en-US" sz="2000" i="1">
                <a:solidFill>
                  <a:srgbClr val="002060"/>
                </a:solidFill>
              </a:rPr>
              <a:t>Request</a:t>
            </a:r>
            <a:r>
              <a:rPr lang="en-US" sz="2000" i="1" baseline="-25000">
                <a:solidFill>
                  <a:srgbClr val="002060"/>
                </a:solidFill>
              </a:rPr>
              <a:t>i</a:t>
            </a:r>
            <a:r>
              <a:rPr lang="en-US" sz="2000">
                <a:solidFill>
                  <a:srgbClr val="002060"/>
                </a:solidFill>
              </a:rPr>
              <a:t> ≤ </a:t>
            </a:r>
            <a:r>
              <a:rPr lang="en-US" sz="2000" i="1">
                <a:solidFill>
                  <a:srgbClr val="002060"/>
                </a:solidFill>
              </a:rPr>
              <a:t>Available</a:t>
            </a:r>
            <a:r>
              <a:rPr lang="en-US" sz="2000"/>
              <a:t>, go to step 3.  </a:t>
            </a:r>
            <a:endParaRPr/>
          </a:p>
          <a:p>
            <a:pPr marL="274320" lvl="1" indent="0" algn="l" rtl="0">
              <a:lnSpc>
                <a:spcPct val="90000"/>
              </a:lnSpc>
              <a:spcBef>
                <a:spcPts val="480"/>
              </a:spcBef>
              <a:spcAft>
                <a:spcPts val="0"/>
              </a:spcAft>
              <a:buSzPts val="2040"/>
              <a:buNone/>
            </a:pPr>
            <a:r>
              <a:rPr lang="en-US"/>
              <a:t>      </a:t>
            </a:r>
            <a:r>
              <a:rPr lang="en-US" sz="2000"/>
              <a:t>Otherwise </a:t>
            </a:r>
            <a:r>
              <a:rPr lang="en-US" sz="2000" i="1"/>
              <a:t>P</a:t>
            </a:r>
            <a:r>
              <a:rPr lang="en-US" sz="2000" i="1" baseline="-25000"/>
              <a:t>i</a:t>
            </a:r>
            <a:r>
              <a:rPr lang="en-US" sz="2000"/>
              <a:t>  must wait, since resources are not  </a:t>
            </a:r>
            <a:endParaRPr/>
          </a:p>
          <a:p>
            <a:pPr marL="274320" lvl="1" indent="0" algn="l" rtl="0">
              <a:lnSpc>
                <a:spcPct val="90000"/>
              </a:lnSpc>
              <a:spcBef>
                <a:spcPts val="480"/>
              </a:spcBef>
              <a:spcAft>
                <a:spcPts val="0"/>
              </a:spcAft>
              <a:buSzPts val="2040"/>
              <a:buNone/>
            </a:pPr>
            <a:r>
              <a:rPr lang="en-US"/>
              <a:t>      </a:t>
            </a:r>
            <a:r>
              <a:rPr lang="en-US" sz="2000"/>
              <a:t>available</a:t>
            </a:r>
            <a:endParaRPr/>
          </a:p>
          <a:p>
            <a:pPr marL="274320" lvl="1" indent="0" algn="l" rtl="0">
              <a:lnSpc>
                <a:spcPct val="90000"/>
              </a:lnSpc>
              <a:spcBef>
                <a:spcPts val="400"/>
              </a:spcBef>
              <a:spcAft>
                <a:spcPts val="0"/>
              </a:spcAft>
              <a:buSzPts val="1700"/>
              <a:buNone/>
            </a:pPr>
            <a:endParaRPr sz="2000"/>
          </a:p>
          <a:p>
            <a:pPr marL="640080" lvl="1" indent="-246888" algn="l" rtl="0">
              <a:lnSpc>
                <a:spcPct val="90000"/>
              </a:lnSpc>
              <a:spcBef>
                <a:spcPts val="400"/>
              </a:spcBef>
              <a:spcAft>
                <a:spcPts val="0"/>
              </a:spcAft>
              <a:buSzPts val="1700"/>
              <a:buFont typeface="Arial"/>
              <a:buNone/>
            </a:pPr>
            <a:r>
              <a:rPr lang="en-US" sz="2000"/>
              <a:t>3.	Assume that resources are allocated:</a:t>
            </a:r>
            <a:endParaRPr/>
          </a:p>
          <a:p>
            <a:pPr marL="1188720" lvl="3" indent="-210311" algn="l" rtl="0">
              <a:lnSpc>
                <a:spcPct val="90000"/>
              </a:lnSpc>
              <a:spcBef>
                <a:spcPts val="400"/>
              </a:spcBef>
              <a:spcAft>
                <a:spcPts val="0"/>
              </a:spcAft>
              <a:buSzPts val="1300"/>
              <a:buFont typeface="Constantia"/>
              <a:buNone/>
            </a:pPr>
            <a:r>
              <a:rPr lang="en-US" sz="2000"/>
              <a:t>		</a:t>
            </a:r>
            <a:r>
              <a:rPr lang="en-US" sz="2000" i="1"/>
              <a:t>Available</a:t>
            </a:r>
            <a:r>
              <a:rPr lang="en-US" sz="2000"/>
              <a:t> = </a:t>
            </a:r>
            <a:r>
              <a:rPr lang="en-US" sz="2000" i="1"/>
              <a:t>Available  </a:t>
            </a:r>
            <a:r>
              <a:rPr lang="en-US" sz="2000"/>
              <a:t>–</a:t>
            </a:r>
            <a:r>
              <a:rPr lang="en-US" sz="2000" i="1"/>
              <a:t> Request;</a:t>
            </a:r>
            <a:endParaRPr/>
          </a:p>
          <a:p>
            <a:pPr marL="1188720" lvl="3" indent="-210311" algn="l" rtl="0">
              <a:lnSpc>
                <a:spcPct val="90000"/>
              </a:lnSpc>
              <a:spcBef>
                <a:spcPts val="400"/>
              </a:spcBef>
              <a:spcAft>
                <a:spcPts val="0"/>
              </a:spcAft>
              <a:buSzPts val="1300"/>
              <a:buFont typeface="Constantia"/>
              <a:buNone/>
            </a:pPr>
            <a:r>
              <a:rPr lang="en-US" sz="2000"/>
              <a:t>		</a:t>
            </a:r>
            <a:r>
              <a:rPr lang="en-US" sz="2000" i="1"/>
              <a:t>Allocation</a:t>
            </a:r>
            <a:r>
              <a:rPr lang="en-US" sz="2000" i="1" baseline="-25000"/>
              <a:t>i</a:t>
            </a:r>
            <a:r>
              <a:rPr lang="en-US" sz="2000" baseline="-25000"/>
              <a:t> </a:t>
            </a:r>
            <a:r>
              <a:rPr lang="en-US" sz="2000"/>
              <a:t>= </a:t>
            </a:r>
            <a:r>
              <a:rPr lang="en-US" sz="2000" i="1"/>
              <a:t>Allocation</a:t>
            </a:r>
            <a:r>
              <a:rPr lang="en-US" sz="2000" i="1" baseline="-25000"/>
              <a:t>i</a:t>
            </a:r>
            <a:r>
              <a:rPr lang="en-US" sz="2000"/>
              <a:t> + </a:t>
            </a:r>
            <a:r>
              <a:rPr lang="en-US" sz="2000" i="1"/>
              <a:t>Request</a:t>
            </a:r>
            <a:r>
              <a:rPr lang="en-US" sz="2000" i="1" baseline="-25000"/>
              <a:t>i</a:t>
            </a:r>
            <a:r>
              <a:rPr lang="en-US" sz="2000"/>
              <a:t>;</a:t>
            </a:r>
            <a:endParaRPr/>
          </a:p>
          <a:p>
            <a:pPr marL="1188720" lvl="3" indent="-210311" algn="l" rtl="0">
              <a:lnSpc>
                <a:spcPct val="90000"/>
              </a:lnSpc>
              <a:spcBef>
                <a:spcPts val="400"/>
              </a:spcBef>
              <a:spcAft>
                <a:spcPts val="0"/>
              </a:spcAft>
              <a:buSzPts val="1300"/>
              <a:buFont typeface="Constantia"/>
              <a:buNone/>
            </a:pPr>
            <a:r>
              <a:rPr lang="en-US" sz="2000"/>
              <a:t>		</a:t>
            </a:r>
            <a:r>
              <a:rPr lang="en-US" sz="2000" i="1"/>
              <a:t>Need</a:t>
            </a:r>
            <a:r>
              <a:rPr lang="en-US" sz="2000" i="1" baseline="-25000"/>
              <a:t>i</a:t>
            </a:r>
            <a:r>
              <a:rPr lang="en-US" sz="2000" i="1"/>
              <a:t> </a:t>
            </a:r>
            <a:r>
              <a:rPr lang="en-US" sz="2000"/>
              <a:t>=</a:t>
            </a:r>
            <a:r>
              <a:rPr lang="en-US" sz="2000" i="1"/>
              <a:t> Need</a:t>
            </a:r>
            <a:r>
              <a:rPr lang="en-US" sz="2000" i="1" baseline="-25000"/>
              <a:t>i</a:t>
            </a:r>
            <a:r>
              <a:rPr lang="en-US" sz="2000"/>
              <a:t> – </a:t>
            </a:r>
            <a:r>
              <a:rPr lang="en-US" sz="2000" i="1"/>
              <a:t>Request</a:t>
            </a:r>
            <a:r>
              <a:rPr lang="en-US" sz="2000" i="1" baseline="-25000"/>
              <a:t>i</a:t>
            </a:r>
            <a:r>
              <a:rPr lang="en-US" sz="2000" i="1"/>
              <a:t>;</a:t>
            </a:r>
            <a:endParaRPr/>
          </a:p>
        </p:txBody>
      </p:sp>
      <p:pic>
        <p:nvPicPr>
          <p:cNvPr id="1400" name="Google Shape;1400;p137"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01" name="Google Shape;1401;p13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138"/>
          <p:cNvSpPr txBox="1">
            <a:spLocks noGrp="1"/>
          </p:cNvSpPr>
          <p:nvPr>
            <p:ph type="title"/>
          </p:nvPr>
        </p:nvSpPr>
        <p:spPr>
          <a:xfrm>
            <a:off x="649655" y="887289"/>
            <a:ext cx="8003232"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Example of Banker’s Algorithm</a:t>
            </a:r>
            <a:endParaRPr/>
          </a:p>
        </p:txBody>
      </p:sp>
      <p:sp>
        <p:nvSpPr>
          <p:cNvPr id="1408" name="Google Shape;1408;p138"/>
          <p:cNvSpPr txBox="1">
            <a:spLocks noGrp="1"/>
          </p:cNvSpPr>
          <p:nvPr>
            <p:ph type="body" idx="1"/>
          </p:nvPr>
        </p:nvSpPr>
        <p:spPr>
          <a:xfrm>
            <a:off x="717947" y="1556793"/>
            <a:ext cx="7923212" cy="5206007"/>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US" sz="2400"/>
              <a:t>5 processes </a:t>
            </a:r>
            <a:r>
              <a:rPr lang="en-US" sz="2400" i="1"/>
              <a:t>P</a:t>
            </a:r>
            <a:r>
              <a:rPr lang="en-US" sz="2400" baseline="-25000"/>
              <a:t>0  </a:t>
            </a:r>
            <a:r>
              <a:rPr lang="en-US" sz="2400"/>
              <a:t>through </a:t>
            </a:r>
            <a:r>
              <a:rPr lang="en-US" sz="2400" i="1"/>
              <a:t>P</a:t>
            </a:r>
            <a:r>
              <a:rPr lang="en-US" sz="2400" baseline="-25000"/>
              <a:t>4</a:t>
            </a:r>
            <a:r>
              <a:rPr lang="en-US" sz="2400"/>
              <a:t>; </a:t>
            </a:r>
            <a:endParaRPr/>
          </a:p>
          <a:p>
            <a:pPr marL="274320" lvl="0" indent="-274320" algn="l" rtl="0">
              <a:spcBef>
                <a:spcPts val="480"/>
              </a:spcBef>
              <a:spcAft>
                <a:spcPts val="0"/>
              </a:spcAft>
              <a:buSzPts val="2280"/>
              <a:buFont typeface="Arial"/>
              <a:buNone/>
            </a:pPr>
            <a:r>
              <a:rPr lang="en-US" sz="2400"/>
              <a:t>  3 resource types:</a:t>
            </a:r>
            <a:endParaRPr/>
          </a:p>
          <a:p>
            <a:pPr marL="274320" lvl="0" indent="-274320" algn="l" rtl="0">
              <a:spcBef>
                <a:spcPts val="480"/>
              </a:spcBef>
              <a:spcAft>
                <a:spcPts val="0"/>
              </a:spcAft>
              <a:buSzPts val="2280"/>
              <a:buFont typeface="Arial"/>
              <a:buNone/>
            </a:pPr>
            <a:r>
              <a:rPr lang="en-US" sz="2400"/>
              <a:t>  </a:t>
            </a:r>
            <a:r>
              <a:rPr lang="en-US" sz="2000" i="1"/>
              <a:t>A</a:t>
            </a:r>
            <a:r>
              <a:rPr lang="en-US" sz="2000"/>
              <a:t> (10 instances),  </a:t>
            </a:r>
            <a:r>
              <a:rPr lang="en-US" sz="2000" i="1"/>
              <a:t>B</a:t>
            </a:r>
            <a:r>
              <a:rPr lang="en-US" sz="2000"/>
              <a:t> (5 instances),  </a:t>
            </a:r>
            <a:r>
              <a:rPr lang="en-US" sz="2000" i="1"/>
              <a:t>C</a:t>
            </a:r>
            <a:r>
              <a:rPr lang="en-US" sz="2000"/>
              <a:t> (7 instances)</a:t>
            </a:r>
            <a:endParaRPr/>
          </a:p>
          <a:p>
            <a:pPr marL="274320" lvl="0" indent="-274320" algn="l" rtl="0">
              <a:spcBef>
                <a:spcPts val="480"/>
              </a:spcBef>
              <a:spcAft>
                <a:spcPts val="0"/>
              </a:spcAft>
              <a:buSzPts val="2280"/>
              <a:buFont typeface="Arial"/>
              <a:buNone/>
            </a:pPr>
            <a:endParaRPr sz="2400"/>
          </a:p>
          <a:p>
            <a:pPr marL="274320" lvl="0" indent="-274320" algn="l" rtl="0">
              <a:spcBef>
                <a:spcPts val="480"/>
              </a:spcBef>
              <a:spcAft>
                <a:spcPts val="0"/>
              </a:spcAft>
              <a:buSzPts val="2280"/>
              <a:buFont typeface="Arial"/>
              <a:buNone/>
            </a:pPr>
            <a:r>
              <a:rPr lang="en-US" sz="2400"/>
              <a:t> Snapshot at time </a:t>
            </a:r>
            <a:r>
              <a:rPr lang="en-US" sz="2400" i="1"/>
              <a:t>T</a:t>
            </a:r>
            <a:r>
              <a:rPr lang="en-US" sz="2400" baseline="-25000"/>
              <a:t>0</a:t>
            </a:r>
            <a:r>
              <a:rPr lang="en-US" sz="2400"/>
              <a:t>:</a:t>
            </a:r>
            <a:endParaRPr/>
          </a:p>
          <a:p>
            <a:pPr marL="274320" lvl="0" indent="-274320" algn="l" rtl="0">
              <a:spcBef>
                <a:spcPts val="480"/>
              </a:spcBef>
              <a:spcAft>
                <a:spcPts val="0"/>
              </a:spcAft>
              <a:buSzPts val="2280"/>
              <a:buFont typeface="Arial"/>
              <a:buNone/>
            </a:pPr>
            <a:r>
              <a:rPr lang="en-US" sz="2400"/>
              <a:t>			   </a:t>
            </a:r>
            <a:r>
              <a:rPr lang="en-US" sz="2400" b="1" u="sng">
                <a:solidFill>
                  <a:srgbClr val="002060"/>
                </a:solidFill>
              </a:rPr>
              <a:t>Allocation</a:t>
            </a:r>
            <a:r>
              <a:rPr lang="en-US" sz="2400" b="1">
                <a:solidFill>
                  <a:srgbClr val="002060"/>
                </a:solidFill>
              </a:rPr>
              <a:t>	     </a:t>
            </a:r>
            <a:r>
              <a:rPr lang="en-US" sz="2400" b="1" u="sng">
                <a:solidFill>
                  <a:srgbClr val="002060"/>
                </a:solidFill>
              </a:rPr>
              <a:t>Max</a:t>
            </a:r>
            <a:r>
              <a:rPr lang="en-US" sz="2400" b="1">
                <a:solidFill>
                  <a:srgbClr val="002060"/>
                </a:solidFill>
              </a:rPr>
              <a:t>	       </a:t>
            </a:r>
            <a:r>
              <a:rPr lang="en-US" sz="2400" b="1" u="sng">
                <a:solidFill>
                  <a:srgbClr val="002060"/>
                </a:solidFill>
              </a:rPr>
              <a:t>Available</a:t>
            </a:r>
            <a:endParaRPr sz="2400" b="1">
              <a:solidFill>
                <a:srgbClr val="002060"/>
              </a:solidFill>
            </a:endParaRPr>
          </a:p>
          <a:p>
            <a:pPr marL="274320" lvl="0" indent="-274320" algn="l" rtl="0">
              <a:spcBef>
                <a:spcPts val="480"/>
              </a:spcBef>
              <a:spcAft>
                <a:spcPts val="0"/>
              </a:spcAft>
              <a:buSzPts val="2280"/>
              <a:buFont typeface="Arial"/>
              <a:buNone/>
            </a:pPr>
            <a:r>
              <a:rPr lang="en-US" sz="2400" i="1"/>
              <a:t>			 A B C	       A B C 	      A B C</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0</a:t>
            </a:r>
            <a:r>
              <a:rPr lang="en-US" sz="2400" baseline="-25000"/>
              <a:t>	 </a:t>
            </a:r>
            <a:r>
              <a:rPr lang="en-US" sz="2400"/>
              <a:t>0 1 0	         7 5 3 	     3 3 2</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1</a:t>
            </a:r>
            <a:r>
              <a:rPr lang="en-US" sz="2400" baseline="-25000"/>
              <a:t>	 </a:t>
            </a:r>
            <a:r>
              <a:rPr lang="en-US" sz="2400"/>
              <a:t>2 0 0 	        3 2 2  </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2</a:t>
            </a:r>
            <a:r>
              <a:rPr lang="en-US" sz="2400"/>
              <a:t>	 3 0 2 	        9 0 2</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3</a:t>
            </a:r>
            <a:r>
              <a:rPr lang="en-US" sz="2400"/>
              <a:t>	 2 1 1 	        2 2 2</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4</a:t>
            </a:r>
            <a:r>
              <a:rPr lang="en-US" sz="2400"/>
              <a:t>	 0 0 2	         4 3 3  		</a:t>
            </a:r>
            <a:endParaRPr/>
          </a:p>
        </p:txBody>
      </p:sp>
      <p:pic>
        <p:nvPicPr>
          <p:cNvPr id="1409" name="Google Shape;1409;p13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10" name="Google Shape;1410;p13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139"/>
          <p:cNvSpPr txBox="1">
            <a:spLocks noGrp="1"/>
          </p:cNvSpPr>
          <p:nvPr>
            <p:ph type="title"/>
          </p:nvPr>
        </p:nvSpPr>
        <p:spPr>
          <a:xfrm>
            <a:off x="457200" y="533400"/>
            <a:ext cx="8229600" cy="66335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Example (Cont.)</a:t>
            </a:r>
            <a:endParaRPr/>
          </a:p>
        </p:txBody>
      </p:sp>
      <p:sp>
        <p:nvSpPr>
          <p:cNvPr id="1417" name="Google Shape;1417;p139"/>
          <p:cNvSpPr txBox="1">
            <a:spLocks noGrp="1"/>
          </p:cNvSpPr>
          <p:nvPr>
            <p:ph type="body" idx="1"/>
          </p:nvPr>
        </p:nvSpPr>
        <p:spPr>
          <a:xfrm>
            <a:off x="868365" y="1293813"/>
            <a:ext cx="7724775" cy="464026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US" sz="2400"/>
              <a:t>The content of the matrix </a:t>
            </a:r>
            <a:r>
              <a:rPr lang="en-US" sz="2400" i="1"/>
              <a:t>Need</a:t>
            </a:r>
            <a:r>
              <a:rPr lang="en-US" sz="2400"/>
              <a:t> is defined to be Need = </a:t>
            </a:r>
            <a:r>
              <a:rPr lang="en-US" sz="2400" i="1"/>
              <a:t>Max</a:t>
            </a:r>
            <a:r>
              <a:rPr lang="en-US" sz="2400"/>
              <a:t> – </a:t>
            </a:r>
            <a:r>
              <a:rPr lang="en-US" sz="2400" i="1"/>
              <a:t>Allocation</a:t>
            </a:r>
            <a:endParaRPr sz="2400"/>
          </a:p>
          <a:p>
            <a:pPr marL="274320" lvl="0" indent="-274320" algn="l" rtl="0">
              <a:spcBef>
                <a:spcPts val="480"/>
              </a:spcBef>
              <a:spcAft>
                <a:spcPts val="0"/>
              </a:spcAft>
              <a:buSzPts val="2280"/>
              <a:buFont typeface="Arial"/>
              <a:buNone/>
            </a:pPr>
            <a:r>
              <a:rPr lang="en-US" sz="2400"/>
              <a:t>			</a:t>
            </a:r>
            <a:r>
              <a:rPr lang="en-US" sz="2400" i="1" u="sng"/>
              <a:t>Need</a:t>
            </a:r>
            <a:endParaRPr sz="2400" u="sng"/>
          </a:p>
          <a:p>
            <a:pPr marL="274320" lvl="0" indent="-274320" algn="l" rtl="0">
              <a:spcBef>
                <a:spcPts val="480"/>
              </a:spcBef>
              <a:spcAft>
                <a:spcPts val="0"/>
              </a:spcAft>
              <a:buSzPts val="2280"/>
              <a:buFont typeface="Arial"/>
              <a:buNone/>
            </a:pPr>
            <a:r>
              <a:rPr lang="en-US" sz="2400"/>
              <a:t>			</a:t>
            </a:r>
            <a:r>
              <a:rPr lang="en-US" sz="2400" i="1"/>
              <a:t>A B C</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0</a:t>
            </a:r>
            <a:r>
              <a:rPr lang="en-US" sz="2400" baseline="-25000"/>
              <a:t>	</a:t>
            </a:r>
            <a:r>
              <a:rPr lang="en-US" sz="2400"/>
              <a:t>7 4 3 </a:t>
            </a:r>
            <a:endParaRPr/>
          </a:p>
          <a:p>
            <a:pPr marL="274320" lvl="0" indent="-274320" algn="l" rtl="0">
              <a:spcBef>
                <a:spcPts val="480"/>
              </a:spcBef>
              <a:spcAft>
                <a:spcPts val="0"/>
              </a:spcAft>
              <a:buSzPts val="2280"/>
              <a:buFont typeface="Arial"/>
              <a:buNone/>
            </a:pPr>
            <a:r>
              <a:rPr lang="en-US" sz="2400"/>
              <a:t>		</a:t>
            </a:r>
            <a:r>
              <a:rPr lang="en-US" sz="2400" b="1">
                <a:solidFill>
                  <a:srgbClr val="FF0000"/>
                </a:solidFill>
              </a:rPr>
              <a:t> </a:t>
            </a:r>
            <a:r>
              <a:rPr lang="en-US" sz="2400" b="1" i="1">
                <a:solidFill>
                  <a:srgbClr val="FF0000"/>
                </a:solidFill>
              </a:rPr>
              <a:t>P</a:t>
            </a:r>
            <a:r>
              <a:rPr lang="en-US" sz="2400" b="1" baseline="-25000">
                <a:solidFill>
                  <a:srgbClr val="FF0000"/>
                </a:solidFill>
              </a:rPr>
              <a:t>1</a:t>
            </a:r>
            <a:r>
              <a:rPr lang="en-US" sz="2400" baseline="-25000"/>
              <a:t>	</a:t>
            </a:r>
            <a:r>
              <a:rPr lang="en-US" sz="2400"/>
              <a:t>1 2 2 </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2</a:t>
            </a:r>
            <a:r>
              <a:rPr lang="en-US" sz="2400"/>
              <a:t>	6 0 0 </a:t>
            </a:r>
            <a:endParaRPr/>
          </a:p>
          <a:p>
            <a:pPr marL="274320" lvl="0" indent="-274320" algn="l" rtl="0">
              <a:spcBef>
                <a:spcPts val="480"/>
              </a:spcBef>
              <a:spcAft>
                <a:spcPts val="0"/>
              </a:spcAft>
              <a:buSzPts val="2280"/>
              <a:buFont typeface="Arial"/>
              <a:buNone/>
            </a:pPr>
            <a:r>
              <a:rPr lang="en-US" sz="2400"/>
              <a:t>		</a:t>
            </a:r>
            <a:r>
              <a:rPr lang="en-US" sz="2400" b="1">
                <a:solidFill>
                  <a:srgbClr val="FF0000"/>
                </a:solidFill>
              </a:rPr>
              <a:t> </a:t>
            </a:r>
            <a:r>
              <a:rPr lang="en-US" sz="2400" b="1" i="1">
                <a:solidFill>
                  <a:srgbClr val="FF0000"/>
                </a:solidFill>
              </a:rPr>
              <a:t>P</a:t>
            </a:r>
            <a:r>
              <a:rPr lang="en-US" sz="2400" b="1" baseline="-25000">
                <a:solidFill>
                  <a:srgbClr val="FF0000"/>
                </a:solidFill>
              </a:rPr>
              <a:t>3</a:t>
            </a:r>
            <a:r>
              <a:rPr lang="en-US" sz="2400"/>
              <a:t>	0 1 1</a:t>
            </a:r>
            <a:endParaRPr/>
          </a:p>
          <a:p>
            <a:pPr marL="274320" lvl="0" indent="-274320" algn="l" rtl="0">
              <a:spcBef>
                <a:spcPts val="480"/>
              </a:spcBef>
              <a:spcAft>
                <a:spcPts val="0"/>
              </a:spcAft>
              <a:buSzPts val="2280"/>
              <a:buFont typeface="Arial"/>
              <a:buNone/>
            </a:pPr>
            <a:r>
              <a:rPr lang="en-US" sz="2400"/>
              <a:t>		 </a:t>
            </a:r>
            <a:r>
              <a:rPr lang="en-US" sz="2400" b="1" i="1">
                <a:solidFill>
                  <a:srgbClr val="FF0000"/>
                </a:solidFill>
              </a:rPr>
              <a:t>P</a:t>
            </a:r>
            <a:r>
              <a:rPr lang="en-US" sz="2400" b="1" baseline="-25000">
                <a:solidFill>
                  <a:srgbClr val="FF0000"/>
                </a:solidFill>
              </a:rPr>
              <a:t>4</a:t>
            </a:r>
            <a:r>
              <a:rPr lang="en-US" sz="2400"/>
              <a:t>	4 3 1 </a:t>
            </a:r>
            <a:endParaRPr/>
          </a:p>
          <a:p>
            <a:pPr marL="274320" lvl="0" indent="-274320" algn="l" rtl="0">
              <a:spcBef>
                <a:spcPts val="520"/>
              </a:spcBef>
              <a:spcAft>
                <a:spcPts val="0"/>
              </a:spcAft>
              <a:buSzPts val="2280"/>
              <a:buChar char="⚫"/>
            </a:pPr>
            <a:r>
              <a:rPr lang="en-US" sz="2400"/>
              <a:t>The system is in a safe state since the sequence </a:t>
            </a:r>
            <a:r>
              <a:rPr lang="en-US" sz="2400">
                <a:solidFill>
                  <a:srgbClr val="FF0000"/>
                </a:solidFill>
              </a:rPr>
              <a:t>&lt; </a:t>
            </a:r>
            <a:r>
              <a:rPr lang="en-US" sz="2400" i="1">
                <a:solidFill>
                  <a:srgbClr val="FF0000"/>
                </a:solidFill>
              </a:rPr>
              <a:t>P</a:t>
            </a:r>
            <a:r>
              <a:rPr lang="en-US" sz="2400" baseline="-25000">
                <a:solidFill>
                  <a:srgbClr val="FF0000"/>
                </a:solidFill>
              </a:rPr>
              <a:t>1</a:t>
            </a:r>
            <a:r>
              <a:rPr lang="en-US" sz="2400">
                <a:solidFill>
                  <a:srgbClr val="FF0000"/>
                </a:solidFill>
              </a:rPr>
              <a:t>, </a:t>
            </a:r>
            <a:r>
              <a:rPr lang="en-US" sz="2400" i="1">
                <a:solidFill>
                  <a:srgbClr val="FF0000"/>
                </a:solidFill>
              </a:rPr>
              <a:t>P</a:t>
            </a:r>
            <a:r>
              <a:rPr lang="en-US" sz="2400" baseline="-25000">
                <a:solidFill>
                  <a:srgbClr val="FF0000"/>
                </a:solidFill>
              </a:rPr>
              <a:t>3</a:t>
            </a:r>
            <a:r>
              <a:rPr lang="en-US" sz="2400">
                <a:solidFill>
                  <a:srgbClr val="FF0000"/>
                </a:solidFill>
              </a:rPr>
              <a:t>, </a:t>
            </a:r>
            <a:r>
              <a:rPr lang="en-US" sz="2400" i="1">
                <a:solidFill>
                  <a:srgbClr val="FF0000"/>
                </a:solidFill>
              </a:rPr>
              <a:t>P</a:t>
            </a:r>
            <a:r>
              <a:rPr lang="en-US" sz="2400" baseline="-25000">
                <a:solidFill>
                  <a:srgbClr val="FF0000"/>
                </a:solidFill>
              </a:rPr>
              <a:t>4</a:t>
            </a:r>
            <a:r>
              <a:rPr lang="en-US" sz="2400">
                <a:solidFill>
                  <a:srgbClr val="FF0000"/>
                </a:solidFill>
              </a:rPr>
              <a:t>, </a:t>
            </a:r>
            <a:r>
              <a:rPr lang="en-US" sz="2400" i="1">
                <a:solidFill>
                  <a:srgbClr val="FF0000"/>
                </a:solidFill>
              </a:rPr>
              <a:t>P</a:t>
            </a:r>
            <a:r>
              <a:rPr lang="en-US" baseline="-25000">
                <a:solidFill>
                  <a:srgbClr val="FF0000"/>
                </a:solidFill>
              </a:rPr>
              <a:t>0</a:t>
            </a:r>
            <a:r>
              <a:rPr lang="en-US" sz="2400">
                <a:solidFill>
                  <a:srgbClr val="FF0000"/>
                </a:solidFill>
              </a:rPr>
              <a:t>, </a:t>
            </a:r>
            <a:r>
              <a:rPr lang="en-US" sz="2400" i="1">
                <a:solidFill>
                  <a:srgbClr val="FF0000"/>
                </a:solidFill>
              </a:rPr>
              <a:t>P</a:t>
            </a:r>
            <a:r>
              <a:rPr lang="en-US" baseline="-25000">
                <a:solidFill>
                  <a:srgbClr val="FF0000"/>
                </a:solidFill>
              </a:rPr>
              <a:t>2</a:t>
            </a:r>
            <a:r>
              <a:rPr lang="en-US" sz="2400">
                <a:solidFill>
                  <a:srgbClr val="FF0000"/>
                </a:solidFill>
              </a:rPr>
              <a:t>&gt; </a:t>
            </a:r>
            <a:r>
              <a:rPr lang="en-US" sz="2400"/>
              <a:t>satisfies safety criteria</a:t>
            </a:r>
            <a:endParaRPr sz="2400" baseline="-25000"/>
          </a:p>
        </p:txBody>
      </p:sp>
      <p:pic>
        <p:nvPicPr>
          <p:cNvPr id="1418" name="Google Shape;1418;p139"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19" name="Google Shape;1419;p13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7"/>
          <p:cNvSpPr txBox="1">
            <a:spLocks noGrp="1"/>
          </p:cNvSpPr>
          <p:nvPr>
            <p:ph type="title"/>
          </p:nvPr>
        </p:nvSpPr>
        <p:spPr>
          <a:xfrm>
            <a:off x="683568" y="548680"/>
            <a:ext cx="8077200" cy="609600"/>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Dispatcher</a:t>
            </a:r>
            <a:endParaRPr/>
          </a:p>
        </p:txBody>
      </p:sp>
      <p:sp>
        <p:nvSpPr>
          <p:cNvPr id="625" name="Google Shape;625;p77"/>
          <p:cNvSpPr txBox="1">
            <a:spLocks noGrp="1"/>
          </p:cNvSpPr>
          <p:nvPr>
            <p:ph type="body" idx="1"/>
          </p:nvPr>
        </p:nvSpPr>
        <p:spPr>
          <a:xfrm>
            <a:off x="827089" y="1382713"/>
            <a:ext cx="6317407" cy="5142631"/>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t>The dispatcher module gives control of the CPU to the process selected by the short-term scheduler; this involves:</a:t>
            </a:r>
            <a:endParaRPr/>
          </a:p>
          <a:p>
            <a:pPr marL="640080" lvl="1" indent="-246888" algn="l" rtl="0">
              <a:spcBef>
                <a:spcPts val="700"/>
              </a:spcBef>
              <a:spcAft>
                <a:spcPts val="0"/>
              </a:spcAft>
              <a:buSzPts val="1360"/>
              <a:buChar char="⚫"/>
            </a:pPr>
            <a:r>
              <a:rPr lang="en-US" sz="1600"/>
              <a:t>switching context</a:t>
            </a:r>
            <a:endParaRPr/>
          </a:p>
          <a:p>
            <a:pPr marL="640080" lvl="1" indent="-246888" algn="l" rtl="0">
              <a:spcBef>
                <a:spcPts val="700"/>
              </a:spcBef>
              <a:spcAft>
                <a:spcPts val="0"/>
              </a:spcAft>
              <a:buSzPts val="1360"/>
              <a:buChar char="⚫"/>
            </a:pPr>
            <a:r>
              <a:rPr lang="en-US" sz="1600"/>
              <a:t>switching to user mode</a:t>
            </a:r>
            <a:endParaRPr/>
          </a:p>
          <a:p>
            <a:pPr marL="640080" lvl="1" indent="-246888" algn="l" rtl="0">
              <a:spcBef>
                <a:spcPts val="700"/>
              </a:spcBef>
              <a:spcAft>
                <a:spcPts val="0"/>
              </a:spcAft>
              <a:buSzPts val="1360"/>
              <a:buChar char="⚫"/>
            </a:pPr>
            <a:r>
              <a:rPr lang="en-US" sz="1600"/>
              <a:t>jumping to the proper location in the user program to restart that program</a:t>
            </a:r>
            <a:endParaRPr/>
          </a:p>
          <a:p>
            <a:pPr marL="640080" lvl="1" indent="-160528" algn="l" rtl="0">
              <a:spcBef>
                <a:spcPts val="700"/>
              </a:spcBef>
              <a:spcAft>
                <a:spcPts val="0"/>
              </a:spcAft>
              <a:buSzPts val="1360"/>
              <a:buNone/>
            </a:pPr>
            <a:endParaRPr sz="1600"/>
          </a:p>
          <a:p>
            <a:pPr marL="640080" lvl="1" indent="-160528" algn="l" rtl="0">
              <a:spcBef>
                <a:spcPts val="700"/>
              </a:spcBef>
              <a:spcAft>
                <a:spcPts val="0"/>
              </a:spcAft>
              <a:buSzPts val="1360"/>
              <a:buNone/>
            </a:pPr>
            <a:endParaRPr sz="1600"/>
          </a:p>
          <a:p>
            <a:pPr marL="274320" lvl="0" indent="-274320" algn="l" rtl="0">
              <a:spcBef>
                <a:spcPts val="700"/>
              </a:spcBef>
              <a:spcAft>
                <a:spcPts val="0"/>
              </a:spcAft>
              <a:buSzPts val="1900"/>
              <a:buChar char="⚫"/>
            </a:pPr>
            <a:r>
              <a:rPr lang="en-US" sz="2000"/>
              <a:t>The time it takes for the dispatcher to stop one process and start another process is called </a:t>
            </a:r>
            <a:r>
              <a:rPr lang="en-US" sz="2000" b="1">
                <a:solidFill>
                  <a:srgbClr val="FF0000"/>
                </a:solidFill>
              </a:rPr>
              <a:t>dispatch latency</a:t>
            </a:r>
            <a:endParaRPr/>
          </a:p>
        </p:txBody>
      </p:sp>
      <p:pic>
        <p:nvPicPr>
          <p:cNvPr id="626" name="Google Shape;626;p77"/>
          <p:cNvPicPr preferRelativeResize="0"/>
          <p:nvPr/>
        </p:nvPicPr>
        <p:blipFill rotWithShape="1">
          <a:blip r:embed="rId3">
            <a:alphaModFix/>
          </a:blip>
          <a:srcRect/>
          <a:stretch/>
        </p:blipFill>
        <p:spPr>
          <a:xfrm>
            <a:off x="7144493" y="1340768"/>
            <a:ext cx="1819995" cy="2808312"/>
          </a:xfrm>
          <a:prstGeom prst="rect">
            <a:avLst/>
          </a:prstGeom>
          <a:noFill/>
          <a:ln>
            <a:noFill/>
          </a:ln>
        </p:spPr>
      </p:pic>
      <p:pic>
        <p:nvPicPr>
          <p:cNvPr id="627" name="Google Shape;627;p77" descr="pngfind.com-kingpin-png-4152286 (1).png"/>
          <p:cNvPicPr preferRelativeResize="0"/>
          <p:nvPr/>
        </p:nvPicPr>
        <p:blipFill rotWithShape="1">
          <a:blip r:embed="rId4">
            <a:alphaModFix/>
          </a:blip>
          <a:srcRect/>
          <a:stretch/>
        </p:blipFill>
        <p:spPr>
          <a:xfrm>
            <a:off x="7167876" y="190736"/>
            <a:ext cx="1625600" cy="533400"/>
          </a:xfrm>
          <a:prstGeom prst="rect">
            <a:avLst/>
          </a:prstGeom>
          <a:noFill/>
          <a:ln>
            <a:noFill/>
          </a:ln>
        </p:spPr>
      </p:pic>
      <p:sp>
        <p:nvSpPr>
          <p:cNvPr id="628" name="Google Shape;628;p7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140"/>
          <p:cNvSpPr txBox="1">
            <a:spLocks noGrp="1"/>
          </p:cNvSpPr>
          <p:nvPr>
            <p:ph type="title"/>
          </p:nvPr>
        </p:nvSpPr>
        <p:spPr>
          <a:xfrm>
            <a:off x="817564" y="404466"/>
            <a:ext cx="7869237" cy="57626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Example:  </a:t>
            </a:r>
            <a:r>
              <a:rPr lang="en-US" sz="3200" b="1" i="1">
                <a:solidFill>
                  <a:srgbClr val="006600"/>
                </a:solidFill>
              </a:rPr>
              <a:t>P</a:t>
            </a:r>
            <a:r>
              <a:rPr lang="en-US" sz="3200" b="1" baseline="-25000">
                <a:solidFill>
                  <a:srgbClr val="006600"/>
                </a:solidFill>
              </a:rPr>
              <a:t>1</a:t>
            </a:r>
            <a:r>
              <a:rPr lang="en-US" sz="3200" b="1">
                <a:solidFill>
                  <a:srgbClr val="006600"/>
                </a:solidFill>
              </a:rPr>
              <a:t> Request (1,0,2)</a:t>
            </a:r>
            <a:endParaRPr/>
          </a:p>
        </p:txBody>
      </p:sp>
      <p:sp>
        <p:nvSpPr>
          <p:cNvPr id="1426" name="Google Shape;1426;p140"/>
          <p:cNvSpPr txBox="1">
            <a:spLocks noGrp="1"/>
          </p:cNvSpPr>
          <p:nvPr>
            <p:ph type="body" idx="1"/>
          </p:nvPr>
        </p:nvSpPr>
        <p:spPr>
          <a:xfrm>
            <a:off x="467546" y="1106489"/>
            <a:ext cx="8424935" cy="541885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t>Check that Request ≤ Available (ie, (1,0,2) ≤ (3,3,2) ⇒ true</a:t>
            </a:r>
            <a:endParaRPr sz="2000" i="1"/>
          </a:p>
          <a:p>
            <a:pPr marL="274320" lvl="0" indent="-274320" algn="l" rtl="0">
              <a:spcBef>
                <a:spcPts val="400"/>
              </a:spcBef>
              <a:spcAft>
                <a:spcPts val="0"/>
              </a:spcAft>
              <a:buSzPts val="1900"/>
              <a:buFont typeface="Arial"/>
              <a:buNone/>
            </a:pPr>
            <a:r>
              <a:rPr lang="en-US" sz="2000" i="1"/>
              <a:t>			</a:t>
            </a:r>
            <a:r>
              <a:rPr lang="en-US" sz="2000" i="1" u="sng"/>
              <a:t>Allocation</a:t>
            </a:r>
            <a:r>
              <a:rPr lang="en-US" sz="2000" i="1"/>
              <a:t>	</a:t>
            </a:r>
            <a:r>
              <a:rPr lang="en-US" sz="2000" i="1" u="sng"/>
              <a:t>Need</a:t>
            </a:r>
            <a:r>
              <a:rPr lang="en-US" sz="2000" i="1"/>
              <a:t>	</a:t>
            </a:r>
            <a:r>
              <a:rPr lang="en-US" sz="2000" i="1" u="sng"/>
              <a:t>Available</a:t>
            </a:r>
            <a:endParaRPr sz="2000" i="1"/>
          </a:p>
          <a:p>
            <a:pPr marL="274320" lvl="0" indent="-274320" algn="l" rtl="0">
              <a:spcBef>
                <a:spcPts val="400"/>
              </a:spcBef>
              <a:spcAft>
                <a:spcPts val="0"/>
              </a:spcAft>
              <a:buSzPts val="1900"/>
              <a:buFont typeface="Arial"/>
              <a:buNone/>
            </a:pPr>
            <a:r>
              <a:rPr lang="en-US" sz="2000" i="1"/>
              <a:t>			A B C	A B C	A B C </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0</a:t>
            </a:r>
            <a:r>
              <a:rPr lang="en-US" sz="2000"/>
              <a:t>	0 1 0 	7 4 3 	2 3 0</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1</a:t>
            </a:r>
            <a:r>
              <a:rPr lang="en-US" sz="2000"/>
              <a:t>	       3 0 2             0 2 0 	</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2</a:t>
            </a:r>
            <a:r>
              <a:rPr lang="en-US" sz="2000"/>
              <a:t>	3 0 2 	6 0 0 </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3	</a:t>
            </a:r>
            <a:r>
              <a:rPr lang="en-US" sz="2000"/>
              <a:t>2  1  1 	 0  1  1</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4</a:t>
            </a:r>
            <a:r>
              <a:rPr lang="en-US" sz="2000"/>
              <a:t>	0 0 2 	 4 3  1 </a:t>
            </a:r>
            <a:endParaRPr/>
          </a:p>
          <a:p>
            <a:pPr marL="274320" lvl="0" indent="-274320" algn="l" rtl="0">
              <a:spcBef>
                <a:spcPts val="180"/>
              </a:spcBef>
              <a:spcAft>
                <a:spcPts val="0"/>
              </a:spcAft>
              <a:buSzPts val="855"/>
              <a:buFont typeface="Arial"/>
              <a:buNone/>
            </a:pPr>
            <a:endParaRPr sz="900"/>
          </a:p>
          <a:p>
            <a:pPr marL="274320" lvl="0" indent="-274320" algn="l" rtl="0">
              <a:spcBef>
                <a:spcPts val="400"/>
              </a:spcBef>
              <a:spcAft>
                <a:spcPts val="0"/>
              </a:spcAft>
              <a:buSzPts val="1900"/>
              <a:buChar char="⚫"/>
            </a:pPr>
            <a:r>
              <a:rPr lang="en-US" sz="2000"/>
              <a:t>Executing safety algorithm shows that sequence </a:t>
            </a:r>
            <a:endParaRPr/>
          </a:p>
          <a:p>
            <a:pPr marL="0" lvl="0" indent="0" algn="l" rtl="0">
              <a:spcBef>
                <a:spcPts val="400"/>
              </a:spcBef>
              <a:spcAft>
                <a:spcPts val="0"/>
              </a:spcAft>
              <a:buSzPts val="1900"/>
              <a:buNone/>
            </a:pPr>
            <a:r>
              <a:rPr lang="en-US" sz="2000"/>
              <a:t>  </a:t>
            </a:r>
            <a:r>
              <a:rPr lang="en-US" sz="2000">
                <a:solidFill>
                  <a:srgbClr val="FF3300"/>
                </a:solidFill>
              </a:rPr>
              <a:t>&lt; </a:t>
            </a:r>
            <a:r>
              <a:rPr lang="en-US" sz="2000" i="1">
                <a:solidFill>
                  <a:srgbClr val="FF3300"/>
                </a:solidFill>
              </a:rPr>
              <a:t>P</a:t>
            </a:r>
            <a:r>
              <a:rPr lang="en-US" sz="2000" baseline="-25000">
                <a:solidFill>
                  <a:srgbClr val="FF3300"/>
                </a:solidFill>
              </a:rPr>
              <a:t>1</a:t>
            </a:r>
            <a:r>
              <a:rPr lang="en-US" sz="2000">
                <a:solidFill>
                  <a:srgbClr val="FF3300"/>
                </a:solidFill>
              </a:rPr>
              <a:t>, </a:t>
            </a:r>
            <a:r>
              <a:rPr lang="en-US" sz="2000" i="1">
                <a:solidFill>
                  <a:srgbClr val="FF3300"/>
                </a:solidFill>
              </a:rPr>
              <a:t>P</a:t>
            </a:r>
            <a:r>
              <a:rPr lang="en-US" sz="2000" baseline="-25000">
                <a:solidFill>
                  <a:srgbClr val="FF3300"/>
                </a:solidFill>
              </a:rPr>
              <a:t>3</a:t>
            </a:r>
            <a:r>
              <a:rPr lang="en-US" sz="2000">
                <a:solidFill>
                  <a:srgbClr val="FF3300"/>
                </a:solidFill>
              </a:rPr>
              <a:t>, </a:t>
            </a:r>
            <a:r>
              <a:rPr lang="en-US" sz="2000" i="1">
                <a:solidFill>
                  <a:srgbClr val="FF3300"/>
                </a:solidFill>
              </a:rPr>
              <a:t>P</a:t>
            </a:r>
            <a:r>
              <a:rPr lang="en-US" sz="2000" baseline="-25000">
                <a:solidFill>
                  <a:srgbClr val="FF3300"/>
                </a:solidFill>
              </a:rPr>
              <a:t>4</a:t>
            </a:r>
            <a:r>
              <a:rPr lang="en-US" sz="2000">
                <a:solidFill>
                  <a:srgbClr val="FF3300"/>
                </a:solidFill>
              </a:rPr>
              <a:t>, </a:t>
            </a:r>
            <a:r>
              <a:rPr lang="en-US" sz="2000" i="1">
                <a:solidFill>
                  <a:srgbClr val="FF3300"/>
                </a:solidFill>
              </a:rPr>
              <a:t>P</a:t>
            </a:r>
            <a:r>
              <a:rPr lang="en-US" sz="2000" baseline="-25000">
                <a:solidFill>
                  <a:srgbClr val="FF3300"/>
                </a:solidFill>
              </a:rPr>
              <a:t>0</a:t>
            </a:r>
            <a:r>
              <a:rPr lang="en-US" sz="2000">
                <a:solidFill>
                  <a:srgbClr val="FF3300"/>
                </a:solidFill>
              </a:rPr>
              <a:t>, </a:t>
            </a:r>
            <a:r>
              <a:rPr lang="en-US" sz="2000" i="1">
                <a:solidFill>
                  <a:srgbClr val="FF3300"/>
                </a:solidFill>
              </a:rPr>
              <a:t>P</a:t>
            </a:r>
            <a:r>
              <a:rPr lang="en-US" sz="2000" baseline="-25000">
                <a:solidFill>
                  <a:srgbClr val="FF3300"/>
                </a:solidFill>
              </a:rPr>
              <a:t>2</a:t>
            </a:r>
            <a:r>
              <a:rPr lang="en-US" sz="2000">
                <a:solidFill>
                  <a:srgbClr val="FF3300"/>
                </a:solidFill>
              </a:rPr>
              <a:t>&gt; </a:t>
            </a:r>
            <a:r>
              <a:rPr lang="en-US" sz="2000"/>
              <a:t>satisfies safety requirement.</a:t>
            </a:r>
            <a:endParaRPr/>
          </a:p>
          <a:p>
            <a:pPr marL="0" lvl="0" indent="0" algn="l" rtl="0">
              <a:spcBef>
                <a:spcPts val="400"/>
              </a:spcBef>
              <a:spcAft>
                <a:spcPts val="0"/>
              </a:spcAft>
              <a:buSzPts val="1900"/>
              <a:buNone/>
            </a:pPr>
            <a:endParaRPr sz="2000"/>
          </a:p>
          <a:p>
            <a:pPr marL="0" lvl="0" indent="0" algn="l" rtl="0">
              <a:spcBef>
                <a:spcPts val="180"/>
              </a:spcBef>
              <a:spcAft>
                <a:spcPts val="0"/>
              </a:spcAft>
              <a:buSzPts val="855"/>
              <a:buNone/>
            </a:pPr>
            <a:endParaRPr sz="900"/>
          </a:p>
          <a:p>
            <a:pPr marL="274320" lvl="0" indent="-274320" algn="l" rtl="0">
              <a:spcBef>
                <a:spcPts val="400"/>
              </a:spcBef>
              <a:spcAft>
                <a:spcPts val="0"/>
              </a:spcAft>
              <a:buSzPts val="1900"/>
              <a:buChar char="⚫"/>
            </a:pPr>
            <a:r>
              <a:rPr lang="en-US" sz="2000"/>
              <a:t>Can request for (3,3,0) by </a:t>
            </a:r>
            <a:r>
              <a:rPr lang="en-US" sz="2000" i="1"/>
              <a:t>P</a:t>
            </a:r>
            <a:r>
              <a:rPr lang="en-US" sz="2000" baseline="-25000"/>
              <a:t>4</a:t>
            </a:r>
            <a:r>
              <a:rPr lang="en-US" sz="2000"/>
              <a:t> be granted?</a:t>
            </a:r>
            <a:endParaRPr sz="900"/>
          </a:p>
          <a:p>
            <a:pPr marL="274320" lvl="0" indent="-274320" algn="l" rtl="0">
              <a:spcBef>
                <a:spcPts val="400"/>
              </a:spcBef>
              <a:spcAft>
                <a:spcPts val="0"/>
              </a:spcAft>
              <a:buSzPts val="1900"/>
              <a:buChar char="⚫"/>
            </a:pPr>
            <a:r>
              <a:rPr lang="en-US" sz="2000"/>
              <a:t>Can request for (0,2,0) by </a:t>
            </a:r>
            <a:r>
              <a:rPr lang="en-US" sz="2000" i="1"/>
              <a:t>P</a:t>
            </a:r>
            <a:r>
              <a:rPr lang="en-US" sz="2000" baseline="-25000"/>
              <a:t>0</a:t>
            </a:r>
            <a:r>
              <a:rPr lang="en-US" sz="2000"/>
              <a:t> be granted?</a:t>
            </a:r>
            <a:endParaRPr/>
          </a:p>
          <a:p>
            <a:pPr marL="274320" lvl="0" indent="-274320" algn="l" rtl="0">
              <a:spcBef>
                <a:spcPts val="400"/>
              </a:spcBef>
              <a:spcAft>
                <a:spcPts val="0"/>
              </a:spcAft>
              <a:buSzPts val="1900"/>
              <a:buFont typeface="Arial"/>
              <a:buNone/>
            </a:pPr>
            <a:endParaRPr sz="2000"/>
          </a:p>
        </p:txBody>
      </p:sp>
      <p:pic>
        <p:nvPicPr>
          <p:cNvPr id="1427" name="Google Shape;1427;p140"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28" name="Google Shape;1428;p14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141"/>
          <p:cNvSpPr txBox="1">
            <a:spLocks noGrp="1"/>
          </p:cNvSpPr>
          <p:nvPr>
            <p:ph type="title"/>
          </p:nvPr>
        </p:nvSpPr>
        <p:spPr>
          <a:xfrm>
            <a:off x="755576" y="476673"/>
            <a:ext cx="7421563"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Deadlock Detection</a:t>
            </a:r>
            <a:endParaRPr/>
          </a:p>
        </p:txBody>
      </p:sp>
      <p:sp>
        <p:nvSpPr>
          <p:cNvPr id="1435" name="Google Shape;1435;p14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660"/>
              <a:buChar char="⚫"/>
            </a:pPr>
            <a:r>
              <a:rPr lang="en-US" sz="2800"/>
              <a:t>Allow system to enter deadlock state </a:t>
            </a:r>
            <a:br>
              <a:rPr lang="en-US" sz="2800"/>
            </a:br>
            <a:endParaRPr sz="2800"/>
          </a:p>
          <a:p>
            <a:pPr marL="274320" lvl="0" indent="-274320" algn="l" rtl="0">
              <a:spcBef>
                <a:spcPts val="560"/>
              </a:spcBef>
              <a:spcAft>
                <a:spcPts val="0"/>
              </a:spcAft>
              <a:buSzPts val="2660"/>
              <a:buChar char="⚫"/>
            </a:pPr>
            <a:r>
              <a:rPr lang="en-US" sz="2800"/>
              <a:t>Detection algorithm</a:t>
            </a:r>
            <a:br>
              <a:rPr lang="en-US" sz="2800"/>
            </a:br>
            <a:endParaRPr sz="2800"/>
          </a:p>
          <a:p>
            <a:pPr marL="274320" lvl="0" indent="-274320" algn="l" rtl="0">
              <a:spcBef>
                <a:spcPts val="560"/>
              </a:spcBef>
              <a:spcAft>
                <a:spcPts val="0"/>
              </a:spcAft>
              <a:buSzPts val="2660"/>
              <a:buChar char="⚫"/>
            </a:pPr>
            <a:r>
              <a:rPr lang="en-US" sz="2800"/>
              <a:t>Recovery scheme</a:t>
            </a:r>
            <a:endParaRPr/>
          </a:p>
        </p:txBody>
      </p:sp>
      <p:pic>
        <p:nvPicPr>
          <p:cNvPr id="1436" name="Google Shape;1436;p141"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37" name="Google Shape;1437;p141"/>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142"/>
          <p:cNvSpPr txBox="1">
            <a:spLocks noGrp="1"/>
          </p:cNvSpPr>
          <p:nvPr>
            <p:ph type="title"/>
          </p:nvPr>
        </p:nvSpPr>
        <p:spPr>
          <a:xfrm>
            <a:off x="467544" y="476673"/>
            <a:ext cx="8204448" cy="84455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2800"/>
              <a:buFont typeface="Calibri"/>
              <a:buNone/>
            </a:pPr>
            <a:r>
              <a:rPr lang="en-US" sz="2800" b="1">
                <a:solidFill>
                  <a:srgbClr val="006600"/>
                </a:solidFill>
              </a:rPr>
              <a:t>Single Instance of Each Resource Type</a:t>
            </a:r>
            <a:endParaRPr/>
          </a:p>
        </p:txBody>
      </p:sp>
      <p:sp>
        <p:nvSpPr>
          <p:cNvPr id="1444" name="Google Shape;1444;p142"/>
          <p:cNvSpPr txBox="1">
            <a:spLocks noGrp="1"/>
          </p:cNvSpPr>
          <p:nvPr>
            <p:ph type="body" idx="1"/>
          </p:nvPr>
        </p:nvSpPr>
        <p:spPr>
          <a:xfrm>
            <a:off x="827089" y="1425576"/>
            <a:ext cx="7585075" cy="451167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660"/>
              <a:buChar char="⚫"/>
            </a:pPr>
            <a:r>
              <a:rPr lang="en-US" sz="2800"/>
              <a:t>Maintain </a:t>
            </a:r>
            <a:r>
              <a:rPr lang="en-US" sz="2800">
                <a:solidFill>
                  <a:srgbClr val="FF0000"/>
                </a:solidFill>
              </a:rPr>
              <a:t>wait-for</a:t>
            </a:r>
            <a:r>
              <a:rPr lang="en-US" sz="2800"/>
              <a:t> graph</a:t>
            </a:r>
            <a:endParaRPr/>
          </a:p>
          <a:p>
            <a:pPr marL="640080" lvl="1" indent="-246888" algn="l" rtl="0">
              <a:spcBef>
                <a:spcPts val="480"/>
              </a:spcBef>
              <a:spcAft>
                <a:spcPts val="0"/>
              </a:spcAft>
              <a:buSzPts val="2040"/>
              <a:buChar char="⚫"/>
            </a:pPr>
            <a:r>
              <a:rPr lang="en-US"/>
              <a:t>Nodes are processes</a:t>
            </a:r>
            <a:endParaRPr/>
          </a:p>
          <a:p>
            <a:pPr marL="640080" lvl="1" indent="-246888" algn="l" rtl="0">
              <a:spcBef>
                <a:spcPts val="480"/>
              </a:spcBef>
              <a:spcAft>
                <a:spcPts val="0"/>
              </a:spcAft>
              <a:buSzPts val="2040"/>
              <a:buChar char="⚫"/>
            </a:pPr>
            <a:r>
              <a:rPr lang="en-US" i="1"/>
              <a:t>P</a:t>
            </a:r>
            <a:r>
              <a:rPr lang="en-US" i="1" baseline="-25000"/>
              <a:t>i</a:t>
            </a:r>
            <a:r>
              <a:rPr lang="en-US"/>
              <a:t> → </a:t>
            </a:r>
            <a:r>
              <a:rPr lang="en-US" i="1"/>
              <a:t>P</a:t>
            </a:r>
            <a:r>
              <a:rPr lang="en-US" i="1" baseline="-25000"/>
              <a:t>j   </a:t>
            </a:r>
            <a:r>
              <a:rPr lang="en-US"/>
              <a:t>if </a:t>
            </a:r>
            <a:r>
              <a:rPr lang="en-US" i="1"/>
              <a:t>P</a:t>
            </a:r>
            <a:r>
              <a:rPr lang="en-US" i="1" baseline="-25000"/>
              <a:t>i</a:t>
            </a:r>
            <a:r>
              <a:rPr lang="en-US" i="1"/>
              <a:t> </a:t>
            </a:r>
            <a:r>
              <a:rPr lang="en-US"/>
              <a:t>is waiting for</a:t>
            </a:r>
            <a:r>
              <a:rPr lang="en-US" i="1"/>
              <a:t> P</a:t>
            </a:r>
            <a:r>
              <a:rPr lang="en-US" i="1" baseline="-25000"/>
              <a:t>j</a:t>
            </a:r>
            <a:endParaRPr i="1"/>
          </a:p>
          <a:p>
            <a:pPr marL="274320" lvl="0" indent="-105410" algn="l" rtl="0">
              <a:spcBef>
                <a:spcPts val="560"/>
              </a:spcBef>
              <a:spcAft>
                <a:spcPts val="0"/>
              </a:spcAft>
              <a:buSzPts val="2660"/>
              <a:buNone/>
            </a:pPr>
            <a:endParaRPr sz="2800"/>
          </a:p>
          <a:p>
            <a:pPr marL="274320" lvl="0" indent="-274320" algn="l" rtl="0">
              <a:spcBef>
                <a:spcPts val="400"/>
              </a:spcBef>
              <a:spcAft>
                <a:spcPts val="0"/>
              </a:spcAft>
              <a:buSzPts val="1900"/>
              <a:buChar char="⚫"/>
            </a:pPr>
            <a:r>
              <a:rPr lang="en-US" sz="2000"/>
              <a:t>Periodically invoke an algorithm that searches for a cycle in the graph. If there is a cycle, there exists a deadlock.</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An algorithm to detect a cycle in a graph requires an order of</a:t>
            </a:r>
            <a:r>
              <a:rPr lang="en-US" sz="2000" i="1"/>
              <a:t> </a:t>
            </a:r>
            <a:r>
              <a:rPr lang="en-US" sz="2000" i="1">
                <a:solidFill>
                  <a:srgbClr val="FF0000"/>
                </a:solidFill>
              </a:rPr>
              <a:t>n</a:t>
            </a:r>
            <a:r>
              <a:rPr lang="en-US" sz="2000" baseline="30000">
                <a:solidFill>
                  <a:srgbClr val="FF0000"/>
                </a:solidFill>
              </a:rPr>
              <a:t>2</a:t>
            </a:r>
            <a:r>
              <a:rPr lang="en-US" sz="2000"/>
              <a:t> operations, where </a:t>
            </a:r>
            <a:r>
              <a:rPr lang="en-US" sz="2000" i="1"/>
              <a:t>n</a:t>
            </a:r>
            <a:r>
              <a:rPr lang="en-US" sz="2000"/>
              <a:t> is the number of vertices in the graph</a:t>
            </a:r>
            <a:endParaRPr/>
          </a:p>
        </p:txBody>
      </p:sp>
      <p:pic>
        <p:nvPicPr>
          <p:cNvPr id="1445" name="Google Shape;1445;p142"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46" name="Google Shape;1446;p142"/>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43"/>
          <p:cNvSpPr txBox="1">
            <a:spLocks noGrp="1"/>
          </p:cNvSpPr>
          <p:nvPr>
            <p:ph type="title"/>
          </p:nvPr>
        </p:nvSpPr>
        <p:spPr>
          <a:xfrm>
            <a:off x="908260" y="548680"/>
            <a:ext cx="7654925" cy="64807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rgbClr val="006600"/>
              </a:buClr>
              <a:buSzPts val="2800"/>
              <a:buFont typeface="Calibri"/>
              <a:buNone/>
            </a:pPr>
            <a:r>
              <a:rPr lang="en-US" sz="2800" b="1">
                <a:solidFill>
                  <a:srgbClr val="006600"/>
                </a:solidFill>
              </a:rPr>
              <a:t>Resource-Allocation Graph and Wait-for Graph</a:t>
            </a:r>
            <a:endParaRPr/>
          </a:p>
        </p:txBody>
      </p:sp>
      <p:sp>
        <p:nvSpPr>
          <p:cNvPr id="1453" name="Google Shape;1453;p143"/>
          <p:cNvSpPr txBox="1"/>
          <p:nvPr/>
        </p:nvSpPr>
        <p:spPr>
          <a:xfrm>
            <a:off x="1332345" y="5851708"/>
            <a:ext cx="3172663"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a:solidFill>
                  <a:srgbClr val="FF3300"/>
                </a:solidFill>
                <a:latin typeface="Helvetica Neue"/>
                <a:ea typeface="Helvetica Neue"/>
                <a:cs typeface="Helvetica Neue"/>
                <a:sym typeface="Helvetica Neue"/>
              </a:rPr>
              <a:t>Resource-Allocation Graph</a:t>
            </a:r>
            <a:endParaRPr/>
          </a:p>
        </p:txBody>
      </p:sp>
      <p:sp>
        <p:nvSpPr>
          <p:cNvPr id="1454" name="Google Shape;1454;p143"/>
          <p:cNvSpPr txBox="1"/>
          <p:nvPr/>
        </p:nvSpPr>
        <p:spPr>
          <a:xfrm>
            <a:off x="5661749" y="5828625"/>
            <a:ext cx="1903085" cy="7848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a:solidFill>
                  <a:srgbClr val="FF3300"/>
                </a:solidFill>
                <a:latin typeface="Helvetica Neue"/>
                <a:ea typeface="Helvetica Neue"/>
                <a:cs typeface="Helvetica Neue"/>
                <a:sym typeface="Helvetica Neue"/>
              </a:rPr>
              <a:t>Corresponding </a:t>
            </a:r>
            <a:endParaRPr/>
          </a:p>
          <a:p>
            <a:pPr marL="0" marR="0" lvl="0" indent="0" algn="ctr" rtl="0">
              <a:spcBef>
                <a:spcPts val="900"/>
              </a:spcBef>
              <a:spcAft>
                <a:spcPts val="0"/>
              </a:spcAft>
              <a:buNone/>
            </a:pPr>
            <a:r>
              <a:rPr lang="en-US" sz="1800" b="1">
                <a:solidFill>
                  <a:srgbClr val="FF3300"/>
                </a:solidFill>
                <a:latin typeface="Helvetica Neue"/>
                <a:ea typeface="Helvetica Neue"/>
                <a:cs typeface="Helvetica Neue"/>
                <a:sym typeface="Helvetica Neue"/>
              </a:rPr>
              <a:t>wait-for graph</a:t>
            </a:r>
            <a:endParaRPr/>
          </a:p>
        </p:txBody>
      </p:sp>
      <p:pic>
        <p:nvPicPr>
          <p:cNvPr id="1455" name="Google Shape;1455;p143" descr="7"/>
          <p:cNvPicPr preferRelativeResize="0"/>
          <p:nvPr/>
        </p:nvPicPr>
        <p:blipFill rotWithShape="1">
          <a:blip r:embed="rId3">
            <a:alphaModFix/>
          </a:blip>
          <a:srcRect/>
          <a:stretch/>
        </p:blipFill>
        <p:spPr>
          <a:xfrm>
            <a:off x="1371053" y="1340768"/>
            <a:ext cx="6729339" cy="4190901"/>
          </a:xfrm>
          <a:prstGeom prst="rect">
            <a:avLst/>
          </a:prstGeom>
          <a:noFill/>
          <a:ln>
            <a:noFill/>
          </a:ln>
        </p:spPr>
      </p:pic>
      <p:pic>
        <p:nvPicPr>
          <p:cNvPr id="1456" name="Google Shape;1456;p143" descr="pngfind.com-kingpin-png-4152286 (1).png"/>
          <p:cNvPicPr preferRelativeResize="0"/>
          <p:nvPr/>
        </p:nvPicPr>
        <p:blipFill rotWithShape="1">
          <a:blip r:embed="rId4">
            <a:alphaModFix/>
          </a:blip>
          <a:srcRect/>
          <a:stretch/>
        </p:blipFill>
        <p:spPr>
          <a:xfrm>
            <a:off x="7095579" y="260648"/>
            <a:ext cx="1625600" cy="533400"/>
          </a:xfrm>
          <a:prstGeom prst="rect">
            <a:avLst/>
          </a:prstGeom>
          <a:noFill/>
          <a:ln>
            <a:noFill/>
          </a:ln>
        </p:spPr>
      </p:pic>
      <p:sp>
        <p:nvSpPr>
          <p:cNvPr id="1457" name="Google Shape;1457;p143"/>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144"/>
          <p:cNvSpPr txBox="1">
            <a:spLocks noGrp="1"/>
          </p:cNvSpPr>
          <p:nvPr>
            <p:ph type="title"/>
          </p:nvPr>
        </p:nvSpPr>
        <p:spPr>
          <a:xfrm>
            <a:off x="323528" y="990030"/>
            <a:ext cx="7772400" cy="62865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rgbClr val="006600"/>
              </a:buClr>
              <a:buSzPts val="3600"/>
              <a:buFont typeface="Calibri"/>
              <a:buNone/>
            </a:pPr>
            <a:r>
              <a:rPr lang="en-US" sz="3600" b="1">
                <a:solidFill>
                  <a:srgbClr val="006600"/>
                </a:solidFill>
              </a:rPr>
              <a:t/>
            </a:r>
            <a:br>
              <a:rPr lang="en-US" sz="3600" b="1">
                <a:solidFill>
                  <a:srgbClr val="006600"/>
                </a:solidFill>
              </a:rPr>
            </a:br>
            <a:r>
              <a:rPr lang="en-US" sz="3600" b="1">
                <a:solidFill>
                  <a:srgbClr val="006600"/>
                </a:solidFill>
              </a:rPr>
              <a:t/>
            </a:r>
            <a:br>
              <a:rPr lang="en-US" sz="3600" b="1">
                <a:solidFill>
                  <a:srgbClr val="006600"/>
                </a:solidFill>
              </a:rPr>
            </a:br>
            <a:r>
              <a:rPr lang="en-US" sz="3600" b="1">
                <a:solidFill>
                  <a:srgbClr val="006600"/>
                </a:solidFill>
              </a:rPr>
              <a:t/>
            </a:r>
            <a:br>
              <a:rPr lang="en-US" sz="3600" b="1">
                <a:solidFill>
                  <a:srgbClr val="006600"/>
                </a:solidFill>
              </a:rPr>
            </a:br>
            <a:r>
              <a:rPr lang="en-US" sz="3600" b="1">
                <a:solidFill>
                  <a:srgbClr val="006600"/>
                </a:solidFill>
              </a:rPr>
              <a:t/>
            </a:r>
            <a:br>
              <a:rPr lang="en-US" sz="3600" b="1">
                <a:solidFill>
                  <a:srgbClr val="006600"/>
                </a:solidFill>
              </a:rPr>
            </a:br>
            <a:r>
              <a:rPr lang="en-US" sz="3600" b="1">
                <a:solidFill>
                  <a:srgbClr val="006600"/>
                </a:solidFill>
              </a:rPr>
              <a:t/>
            </a:r>
            <a:br>
              <a:rPr lang="en-US" sz="3600" b="1">
                <a:solidFill>
                  <a:srgbClr val="006600"/>
                </a:solidFill>
              </a:rPr>
            </a:br>
            <a:r>
              <a:rPr lang="en-US" sz="3600" b="1">
                <a:solidFill>
                  <a:srgbClr val="006600"/>
                </a:solidFill>
              </a:rPr>
              <a:t>Several Instances of a Resource Type</a:t>
            </a:r>
            <a:endParaRPr/>
          </a:p>
        </p:txBody>
      </p:sp>
      <p:sp>
        <p:nvSpPr>
          <p:cNvPr id="1464" name="Google Shape;1464;p144"/>
          <p:cNvSpPr txBox="1">
            <a:spLocks noGrp="1"/>
          </p:cNvSpPr>
          <p:nvPr>
            <p:ph type="body" idx="1"/>
          </p:nvPr>
        </p:nvSpPr>
        <p:spPr>
          <a:xfrm>
            <a:off x="683568" y="1628800"/>
            <a:ext cx="8008939" cy="475252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b="1">
                <a:solidFill>
                  <a:srgbClr val="FF0000"/>
                </a:solidFill>
              </a:rPr>
              <a:t>Available</a:t>
            </a:r>
            <a:r>
              <a:rPr lang="en-US" sz="2000" i="1"/>
              <a:t>:</a:t>
            </a:r>
            <a:r>
              <a:rPr lang="en-US" sz="2000"/>
              <a:t>  A vector of length </a:t>
            </a:r>
            <a:r>
              <a:rPr lang="en-US" sz="2000" i="1"/>
              <a:t>m</a:t>
            </a:r>
            <a:r>
              <a:rPr lang="en-US" sz="2000"/>
              <a:t> indicates the number of available resources of each type.</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b="1">
                <a:solidFill>
                  <a:srgbClr val="FF0000"/>
                </a:solidFill>
              </a:rPr>
              <a:t>Allocation</a:t>
            </a:r>
            <a:r>
              <a:rPr lang="en-US" sz="2000" i="1"/>
              <a:t>:</a:t>
            </a:r>
            <a:r>
              <a:rPr lang="en-US" sz="2000"/>
              <a:t>  An </a:t>
            </a:r>
            <a:r>
              <a:rPr lang="en-US" sz="2000" i="1"/>
              <a:t>n </a:t>
            </a:r>
            <a:r>
              <a:rPr lang="en-US" sz="2000"/>
              <a:t>x</a:t>
            </a:r>
            <a:r>
              <a:rPr lang="en-US" sz="2000" i="1"/>
              <a:t> m</a:t>
            </a:r>
            <a:r>
              <a:rPr lang="en-US" sz="2000"/>
              <a:t> matrix defines the number of resources currently allocated.</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b="1">
                <a:solidFill>
                  <a:srgbClr val="FF0000"/>
                </a:solidFill>
              </a:rPr>
              <a:t>Request</a:t>
            </a:r>
            <a:r>
              <a:rPr lang="en-US" sz="2000" i="1"/>
              <a:t>:</a:t>
            </a:r>
            <a:r>
              <a:rPr lang="en-US" sz="2000"/>
              <a:t>  An </a:t>
            </a:r>
            <a:r>
              <a:rPr lang="en-US" sz="2000" i="1"/>
              <a:t>n </a:t>
            </a:r>
            <a:r>
              <a:rPr lang="en-US" sz="2000"/>
              <a:t>x</a:t>
            </a:r>
            <a:r>
              <a:rPr lang="en-US" sz="2000" i="1"/>
              <a:t> m</a:t>
            </a:r>
            <a:r>
              <a:rPr lang="en-US" sz="2000"/>
              <a:t> matrix indicates the current request  of each process.  If </a:t>
            </a:r>
            <a:r>
              <a:rPr lang="en-US" sz="2000" i="1"/>
              <a:t>Request </a:t>
            </a:r>
            <a:r>
              <a:rPr lang="en-US" sz="2000"/>
              <a:t>[</a:t>
            </a:r>
            <a:r>
              <a:rPr lang="en-US" sz="2000" i="1"/>
              <a:t>i</a:t>
            </a:r>
            <a:r>
              <a:rPr lang="en-US" sz="2000"/>
              <a:t>][</a:t>
            </a:r>
            <a:r>
              <a:rPr lang="en-US" sz="2000" i="1"/>
              <a:t>j</a:t>
            </a:r>
            <a:r>
              <a:rPr lang="en-US" sz="2000"/>
              <a:t>] = </a:t>
            </a:r>
            <a:r>
              <a:rPr lang="en-US" sz="2000" i="1"/>
              <a:t>k</a:t>
            </a:r>
            <a:r>
              <a:rPr lang="en-US" sz="2000"/>
              <a:t>, then process</a:t>
            </a:r>
            <a:r>
              <a:rPr lang="en-US" sz="2000" i="1"/>
              <a:t> P</a:t>
            </a:r>
            <a:r>
              <a:rPr lang="en-US" sz="2000" i="1" baseline="-25000"/>
              <a:t>i</a:t>
            </a:r>
            <a:r>
              <a:rPr lang="en-US" sz="2000"/>
              <a:t> is requesting</a:t>
            </a:r>
            <a:r>
              <a:rPr lang="en-US" sz="2000" i="1"/>
              <a:t> k</a:t>
            </a:r>
            <a:r>
              <a:rPr lang="en-US" sz="2000"/>
              <a:t> more instances of resource type </a:t>
            </a:r>
            <a:r>
              <a:rPr lang="en-US" sz="2000" i="1"/>
              <a:t>R</a:t>
            </a:r>
            <a:r>
              <a:rPr lang="en-US" sz="2000" i="1" baseline="-25000"/>
              <a:t>j</a:t>
            </a:r>
            <a:r>
              <a:rPr lang="en-US" sz="2000"/>
              <a:t>.</a:t>
            </a:r>
            <a:endParaRPr/>
          </a:p>
        </p:txBody>
      </p:sp>
      <p:pic>
        <p:nvPicPr>
          <p:cNvPr id="1465" name="Google Shape;1465;p144"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66" name="Google Shape;1466;p144"/>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145"/>
          <p:cNvSpPr txBox="1">
            <a:spLocks noGrp="1"/>
          </p:cNvSpPr>
          <p:nvPr>
            <p:ph type="title"/>
          </p:nvPr>
        </p:nvSpPr>
        <p:spPr>
          <a:xfrm>
            <a:off x="755576" y="332657"/>
            <a:ext cx="7899400" cy="5762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Detection Algorithm</a:t>
            </a:r>
            <a:endParaRPr/>
          </a:p>
        </p:txBody>
      </p:sp>
      <p:sp>
        <p:nvSpPr>
          <p:cNvPr id="1473" name="Google Shape;1473;p145"/>
          <p:cNvSpPr txBox="1">
            <a:spLocks noGrp="1"/>
          </p:cNvSpPr>
          <p:nvPr>
            <p:ph type="body" idx="1"/>
          </p:nvPr>
        </p:nvSpPr>
        <p:spPr>
          <a:xfrm>
            <a:off x="179512" y="980729"/>
            <a:ext cx="8820472" cy="5760640"/>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t" anchorCtr="0">
            <a:normAutofit lnSpcReduction="10000"/>
          </a:bodyPr>
          <a:lstStyle/>
          <a:p>
            <a:pPr marL="274320" lvl="0" indent="-274320" algn="l" rtl="0">
              <a:spcBef>
                <a:spcPts val="0"/>
              </a:spcBef>
              <a:spcAft>
                <a:spcPts val="0"/>
              </a:spcAft>
              <a:buSzPct val="95000"/>
              <a:buFont typeface="Arial"/>
              <a:buNone/>
            </a:pPr>
            <a:r>
              <a:rPr lang="en-US" sz="2200"/>
              <a:t>1.Let </a:t>
            </a:r>
            <a:r>
              <a:rPr lang="en-US" sz="2200" b="1" i="1">
                <a:solidFill>
                  <a:srgbClr val="FF0000"/>
                </a:solidFill>
              </a:rPr>
              <a:t>Work</a:t>
            </a:r>
            <a:r>
              <a:rPr lang="en-US" sz="2200"/>
              <a:t> and </a:t>
            </a:r>
            <a:r>
              <a:rPr lang="en-US" sz="2200" b="1" i="1">
                <a:solidFill>
                  <a:srgbClr val="FF0000"/>
                </a:solidFill>
              </a:rPr>
              <a:t>Finish</a:t>
            </a:r>
            <a:r>
              <a:rPr lang="en-US" sz="2200" b="1"/>
              <a:t> </a:t>
            </a:r>
            <a:r>
              <a:rPr lang="en-US" sz="2200"/>
              <a:t>be vectors of length </a:t>
            </a:r>
            <a:r>
              <a:rPr lang="en-US" sz="2200" i="1"/>
              <a:t>m</a:t>
            </a:r>
            <a:r>
              <a:rPr lang="en-US" sz="2200"/>
              <a:t> and </a:t>
            </a:r>
            <a:r>
              <a:rPr lang="en-US" sz="2200" i="1"/>
              <a:t>n</a:t>
            </a:r>
            <a:r>
              <a:rPr lang="en-US" sz="2200"/>
              <a:t>, respectively</a:t>
            </a:r>
            <a:endParaRPr/>
          </a:p>
          <a:p>
            <a:pPr marL="850900" lvl="1" indent="-393700" algn="l" rtl="0">
              <a:spcBef>
                <a:spcPts val="407"/>
              </a:spcBef>
              <a:spcAft>
                <a:spcPts val="0"/>
              </a:spcAft>
              <a:buSzPct val="85000"/>
              <a:buFont typeface="Arial"/>
              <a:buNone/>
            </a:pPr>
            <a:r>
              <a:rPr lang="en-US" sz="2200"/>
              <a:t>(a) </a:t>
            </a:r>
            <a:r>
              <a:rPr lang="en-US" sz="2200" i="1"/>
              <a:t>Work</a:t>
            </a:r>
            <a:r>
              <a:rPr lang="en-US" sz="2200"/>
              <a:t> = </a:t>
            </a:r>
            <a:r>
              <a:rPr lang="en-US" sz="2200" i="1"/>
              <a:t>Available</a:t>
            </a:r>
            <a:endParaRPr sz="2200"/>
          </a:p>
          <a:p>
            <a:pPr marL="640080" lvl="1" indent="0" algn="l" rtl="0">
              <a:spcBef>
                <a:spcPts val="407"/>
              </a:spcBef>
              <a:spcAft>
                <a:spcPts val="0"/>
              </a:spcAft>
              <a:buSzPct val="85000"/>
              <a:buNone/>
            </a:pPr>
            <a:r>
              <a:rPr lang="en-US" sz="2200"/>
              <a:t>(b) For </a:t>
            </a:r>
            <a:r>
              <a:rPr lang="en-US" sz="2200" i="1"/>
              <a:t>i</a:t>
            </a:r>
            <a:r>
              <a:rPr lang="en-US" sz="2200"/>
              <a:t> = 1,2, …,</a:t>
            </a:r>
            <a:r>
              <a:rPr lang="en-US" sz="2200" i="1"/>
              <a:t> n</a:t>
            </a:r>
            <a:r>
              <a:rPr lang="en-US" sz="2200"/>
              <a:t>, if </a:t>
            </a:r>
            <a:r>
              <a:rPr lang="en-US" sz="2200" i="1"/>
              <a:t>Allocation</a:t>
            </a:r>
            <a:r>
              <a:rPr lang="en-US" sz="2200" i="1" baseline="-25000"/>
              <a:t>i</a:t>
            </a:r>
            <a:r>
              <a:rPr lang="en-US" sz="2200"/>
              <a:t> ≠ 0, then </a:t>
            </a:r>
            <a:br>
              <a:rPr lang="en-US" sz="2200"/>
            </a:br>
            <a:r>
              <a:rPr lang="en-US" sz="2200"/>
              <a:t>         </a:t>
            </a:r>
            <a:r>
              <a:rPr lang="en-US" sz="2200" i="1"/>
              <a:t>Finish</a:t>
            </a:r>
            <a:r>
              <a:rPr lang="en-US" sz="2200"/>
              <a:t>[i] = false; </a:t>
            </a:r>
            <a:endParaRPr/>
          </a:p>
          <a:p>
            <a:pPr marL="640080" lvl="1" indent="0" algn="l" rtl="0">
              <a:spcBef>
                <a:spcPts val="407"/>
              </a:spcBef>
              <a:spcAft>
                <a:spcPts val="0"/>
              </a:spcAft>
              <a:buSzPct val="85000"/>
              <a:buNone/>
            </a:pPr>
            <a:r>
              <a:rPr lang="en-US" sz="2200"/>
              <a:t>     otherwise, </a:t>
            </a:r>
            <a:r>
              <a:rPr lang="en-US" sz="2200" i="1"/>
              <a:t>Finish</a:t>
            </a:r>
            <a:r>
              <a:rPr lang="en-US" sz="2200"/>
              <a:t>[i] = </a:t>
            </a:r>
            <a:r>
              <a:rPr lang="en-US" sz="2200" i="1"/>
              <a:t>true</a:t>
            </a:r>
            <a:endParaRPr/>
          </a:p>
          <a:p>
            <a:pPr marL="640080" lvl="1" indent="0" algn="l" rtl="0">
              <a:spcBef>
                <a:spcPts val="407"/>
              </a:spcBef>
              <a:spcAft>
                <a:spcPts val="0"/>
              </a:spcAft>
              <a:buSzPct val="85000"/>
              <a:buNone/>
            </a:pPr>
            <a:endParaRPr sz="2200" i="1"/>
          </a:p>
          <a:p>
            <a:pPr marL="274320" lvl="0" indent="-274320" algn="l" rtl="0">
              <a:spcBef>
                <a:spcPts val="407"/>
              </a:spcBef>
              <a:spcAft>
                <a:spcPts val="0"/>
              </a:spcAft>
              <a:buSzPct val="95000"/>
              <a:buFont typeface="Arial"/>
              <a:buNone/>
            </a:pPr>
            <a:r>
              <a:rPr lang="en-US" sz="2200"/>
              <a:t>2. Find an index </a:t>
            </a:r>
            <a:r>
              <a:rPr lang="en-US" sz="2200" i="1"/>
              <a:t>i </a:t>
            </a:r>
            <a:r>
              <a:rPr lang="en-US" sz="2200"/>
              <a:t>such that both:</a:t>
            </a:r>
            <a:endParaRPr/>
          </a:p>
          <a:p>
            <a:pPr marL="850900" lvl="1" indent="-393700" algn="l" rtl="0">
              <a:spcBef>
                <a:spcPts val="407"/>
              </a:spcBef>
              <a:spcAft>
                <a:spcPts val="0"/>
              </a:spcAft>
              <a:buSzPct val="85000"/>
              <a:buFont typeface="Arial"/>
              <a:buNone/>
            </a:pPr>
            <a:r>
              <a:rPr lang="en-US" sz="2200"/>
              <a:t>(a)	</a:t>
            </a:r>
            <a:r>
              <a:rPr lang="en-US" sz="2200" i="1"/>
              <a:t>Finish</a:t>
            </a:r>
            <a:r>
              <a:rPr lang="en-US" sz="2200"/>
              <a:t>[</a:t>
            </a:r>
            <a:r>
              <a:rPr lang="en-US" sz="2200" i="1"/>
              <a:t>i</a:t>
            </a:r>
            <a:r>
              <a:rPr lang="en-US" sz="2200"/>
              <a:t>] == </a:t>
            </a:r>
            <a:r>
              <a:rPr lang="en-US" sz="2200" i="1"/>
              <a:t>false</a:t>
            </a:r>
            <a:endParaRPr sz="2200"/>
          </a:p>
          <a:p>
            <a:pPr marL="850900" lvl="1" indent="-393700" algn="l" rtl="0">
              <a:spcBef>
                <a:spcPts val="407"/>
              </a:spcBef>
              <a:spcAft>
                <a:spcPts val="0"/>
              </a:spcAft>
              <a:buSzPct val="85000"/>
              <a:buFont typeface="Arial"/>
              <a:buNone/>
            </a:pPr>
            <a:r>
              <a:rPr lang="en-US" sz="2200"/>
              <a:t>(b)	</a:t>
            </a:r>
            <a:r>
              <a:rPr lang="en-US" sz="2200" i="1"/>
              <a:t>Request</a:t>
            </a:r>
            <a:r>
              <a:rPr lang="en-US" sz="2200" i="1" baseline="-25000"/>
              <a:t>i</a:t>
            </a:r>
            <a:r>
              <a:rPr lang="en-US" sz="2200"/>
              <a:t> ≤ </a:t>
            </a:r>
            <a:r>
              <a:rPr lang="en-US" sz="2200" i="1"/>
              <a:t>Work</a:t>
            </a:r>
            <a:endParaRPr sz="2200"/>
          </a:p>
          <a:p>
            <a:pPr marL="850900" lvl="1" indent="-393700" algn="l" rtl="0">
              <a:spcBef>
                <a:spcPts val="407"/>
              </a:spcBef>
              <a:spcAft>
                <a:spcPts val="0"/>
              </a:spcAft>
              <a:buSzPct val="85000"/>
              <a:buFont typeface="Arial"/>
              <a:buNone/>
            </a:pPr>
            <a:r>
              <a:rPr lang="en-US" sz="2200"/>
              <a:t>If no such </a:t>
            </a:r>
            <a:r>
              <a:rPr lang="en-US" sz="2200" i="1"/>
              <a:t>i</a:t>
            </a:r>
            <a:r>
              <a:rPr lang="en-US" sz="2200"/>
              <a:t> exists, go to step 4</a:t>
            </a:r>
            <a:endParaRPr/>
          </a:p>
          <a:p>
            <a:pPr marL="850900" lvl="1" indent="-393700" algn="l" rtl="0">
              <a:spcBef>
                <a:spcPts val="407"/>
              </a:spcBef>
              <a:spcAft>
                <a:spcPts val="0"/>
              </a:spcAft>
              <a:buSzPct val="85000"/>
              <a:buFont typeface="Arial"/>
              <a:buNone/>
            </a:pPr>
            <a:endParaRPr sz="2200"/>
          </a:p>
          <a:p>
            <a:pPr marL="0" lvl="0" indent="0" algn="l" rtl="0">
              <a:lnSpc>
                <a:spcPct val="90000"/>
              </a:lnSpc>
              <a:spcBef>
                <a:spcPts val="407"/>
              </a:spcBef>
              <a:spcAft>
                <a:spcPts val="0"/>
              </a:spcAft>
              <a:buSzPct val="95000"/>
              <a:buNone/>
            </a:pPr>
            <a:r>
              <a:rPr lang="en-US" sz="2200" i="1"/>
              <a:t>3. Work</a:t>
            </a:r>
            <a:r>
              <a:rPr lang="en-US" sz="2200"/>
              <a:t> = </a:t>
            </a:r>
            <a:r>
              <a:rPr lang="en-US" sz="2200" i="1"/>
              <a:t>Work</a:t>
            </a:r>
            <a:r>
              <a:rPr lang="en-US" sz="2200"/>
              <a:t> + </a:t>
            </a:r>
            <a:r>
              <a:rPr lang="en-US" sz="2200" i="1"/>
              <a:t>Allocation</a:t>
            </a:r>
            <a:r>
              <a:rPr lang="en-US" sz="2200" i="1" baseline="-25000"/>
              <a:t>i</a:t>
            </a:r>
            <a:r>
              <a:rPr lang="en-US" sz="2200"/>
              <a:t/>
            </a:r>
            <a:br>
              <a:rPr lang="en-US" sz="2200"/>
            </a:br>
            <a:r>
              <a:rPr lang="en-US" sz="2200"/>
              <a:t>       </a:t>
            </a:r>
            <a:r>
              <a:rPr lang="en-US" sz="2200" i="1"/>
              <a:t>Finish</a:t>
            </a:r>
            <a:r>
              <a:rPr lang="en-US" sz="2200"/>
              <a:t>[</a:t>
            </a:r>
            <a:r>
              <a:rPr lang="en-US" sz="2200" i="1"/>
              <a:t>i</a:t>
            </a:r>
            <a:r>
              <a:rPr lang="en-US" sz="2200"/>
              <a:t>] = </a:t>
            </a:r>
            <a:r>
              <a:rPr lang="en-US" sz="2200" i="1"/>
              <a:t>true</a:t>
            </a:r>
            <a:r>
              <a:rPr lang="en-US" sz="2200"/>
              <a:t/>
            </a:r>
            <a:br>
              <a:rPr lang="en-US" sz="2200"/>
            </a:br>
            <a:r>
              <a:rPr lang="en-US" sz="2200"/>
              <a:t>       go to step 2</a:t>
            </a:r>
            <a:endParaRPr/>
          </a:p>
          <a:p>
            <a:pPr marL="457200" lvl="0" indent="-334438" algn="l" rtl="0">
              <a:lnSpc>
                <a:spcPct val="90000"/>
              </a:lnSpc>
              <a:spcBef>
                <a:spcPts val="407"/>
              </a:spcBef>
              <a:spcAft>
                <a:spcPts val="0"/>
              </a:spcAft>
              <a:buSzPct val="95000"/>
              <a:buFont typeface="Arial"/>
              <a:buNone/>
            </a:pPr>
            <a:endParaRPr sz="2200"/>
          </a:p>
          <a:p>
            <a:pPr marL="274320" lvl="0" indent="-274320" algn="l" rtl="0">
              <a:lnSpc>
                <a:spcPct val="90000"/>
              </a:lnSpc>
              <a:spcBef>
                <a:spcPts val="407"/>
              </a:spcBef>
              <a:spcAft>
                <a:spcPts val="0"/>
              </a:spcAft>
              <a:buSzPct val="95000"/>
              <a:buFont typeface="Arial"/>
              <a:buNone/>
            </a:pPr>
            <a:r>
              <a:rPr lang="en-US" sz="2200"/>
              <a:t>4. If </a:t>
            </a:r>
            <a:r>
              <a:rPr lang="en-US" sz="2200" i="1"/>
              <a:t>Finish</a:t>
            </a:r>
            <a:r>
              <a:rPr lang="en-US" sz="2200"/>
              <a:t>[</a:t>
            </a:r>
            <a:r>
              <a:rPr lang="en-US" sz="2200" i="1"/>
              <a:t>i</a:t>
            </a:r>
            <a:r>
              <a:rPr lang="en-US" sz="2200"/>
              <a:t>] == false, for some </a:t>
            </a:r>
            <a:r>
              <a:rPr lang="en-US" sz="2200" i="1"/>
              <a:t>i</a:t>
            </a:r>
            <a:r>
              <a:rPr lang="en-US" sz="2200"/>
              <a:t>, 1 ≤ </a:t>
            </a:r>
            <a:r>
              <a:rPr lang="en-US" sz="2200" i="1"/>
              <a:t>i</a:t>
            </a:r>
            <a:r>
              <a:rPr lang="en-US" sz="2200"/>
              <a:t> ≤  </a:t>
            </a:r>
            <a:r>
              <a:rPr lang="en-US" sz="2200" i="1"/>
              <a:t>n</a:t>
            </a:r>
            <a:r>
              <a:rPr lang="en-US" sz="2200"/>
              <a:t>, then the system is in deadlock state. Moreover, </a:t>
            </a:r>
            <a:r>
              <a:rPr lang="en-US" sz="2200" i="1"/>
              <a:t>P</a:t>
            </a:r>
            <a:r>
              <a:rPr lang="en-US" sz="2200" i="1" baseline="-25000"/>
              <a:t>i</a:t>
            </a:r>
            <a:r>
              <a:rPr lang="en-US" sz="2200"/>
              <a:t> is also deadlocked</a:t>
            </a:r>
            <a:endParaRPr sz="2200" b="1">
              <a:solidFill>
                <a:srgbClr val="FF0066"/>
              </a:solidFill>
            </a:endParaRPr>
          </a:p>
          <a:p>
            <a:pPr marL="850900" lvl="1" indent="-393700" algn="l" rtl="0">
              <a:spcBef>
                <a:spcPts val="444"/>
              </a:spcBef>
              <a:spcAft>
                <a:spcPts val="0"/>
              </a:spcAft>
              <a:buSzPct val="85000"/>
              <a:buFont typeface="Arial"/>
              <a:buNone/>
            </a:pPr>
            <a:endParaRPr/>
          </a:p>
        </p:txBody>
      </p:sp>
      <p:pic>
        <p:nvPicPr>
          <p:cNvPr id="1474" name="Google Shape;1474;p145"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75" name="Google Shape;1475;p145"/>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146"/>
          <p:cNvSpPr txBox="1">
            <a:spLocks noGrp="1"/>
          </p:cNvSpPr>
          <p:nvPr>
            <p:ph type="title"/>
          </p:nvPr>
        </p:nvSpPr>
        <p:spPr>
          <a:xfrm>
            <a:off x="683568" y="332459"/>
            <a:ext cx="7664451" cy="57626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rgbClr val="006600"/>
              </a:buClr>
              <a:buSzPts val="3200"/>
              <a:buFont typeface="Calibri"/>
              <a:buNone/>
            </a:pPr>
            <a:r>
              <a:rPr lang="en-US" sz="3200" b="1">
                <a:solidFill>
                  <a:srgbClr val="006600"/>
                </a:solidFill>
              </a:rPr>
              <a:t>Example of Detection Algorithm</a:t>
            </a:r>
            <a:endParaRPr/>
          </a:p>
        </p:txBody>
      </p:sp>
      <p:sp>
        <p:nvSpPr>
          <p:cNvPr id="1482" name="Google Shape;1482;p146"/>
          <p:cNvSpPr txBox="1">
            <a:spLocks noGrp="1"/>
          </p:cNvSpPr>
          <p:nvPr>
            <p:ph type="body" idx="1"/>
          </p:nvPr>
        </p:nvSpPr>
        <p:spPr>
          <a:xfrm>
            <a:off x="806452" y="980729"/>
            <a:ext cx="8037513" cy="537403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t>Five processes </a:t>
            </a:r>
            <a:r>
              <a:rPr lang="en-US" sz="2000" i="1"/>
              <a:t>P</a:t>
            </a:r>
            <a:r>
              <a:rPr lang="en-US" sz="2000" baseline="-25000"/>
              <a:t>0</a:t>
            </a:r>
            <a:r>
              <a:rPr lang="en-US" sz="2000"/>
              <a:t> through </a:t>
            </a:r>
            <a:r>
              <a:rPr lang="en-US" sz="2000" i="1"/>
              <a:t>P</a:t>
            </a:r>
            <a:r>
              <a:rPr lang="en-US" sz="2000" baseline="-25000"/>
              <a:t>4</a:t>
            </a:r>
            <a:r>
              <a:rPr lang="en-US" sz="2000"/>
              <a:t>;</a:t>
            </a:r>
            <a:r>
              <a:rPr lang="en-US" sz="2000" baseline="-25000"/>
              <a:t> </a:t>
            </a:r>
            <a:endParaRPr/>
          </a:p>
          <a:p>
            <a:pPr marL="274320" lvl="0" indent="-274320" algn="l" rtl="0">
              <a:spcBef>
                <a:spcPts val="400"/>
              </a:spcBef>
              <a:spcAft>
                <a:spcPts val="0"/>
              </a:spcAft>
              <a:buSzPts val="1900"/>
              <a:buChar char="⚫"/>
            </a:pPr>
            <a:r>
              <a:rPr lang="en-US" sz="2000"/>
              <a:t>three resource types </a:t>
            </a:r>
            <a:br>
              <a:rPr lang="en-US" sz="2000"/>
            </a:br>
            <a:r>
              <a:rPr lang="en-US" sz="2000"/>
              <a:t>A (7 instances), </a:t>
            </a:r>
            <a:r>
              <a:rPr lang="en-US" sz="2000" i="1"/>
              <a:t>B </a:t>
            </a:r>
            <a:r>
              <a:rPr lang="en-US" sz="2000"/>
              <a:t>(2 instances), and </a:t>
            </a:r>
            <a:r>
              <a:rPr lang="en-US" sz="2000" i="1"/>
              <a:t>C</a:t>
            </a:r>
            <a:r>
              <a:rPr lang="en-US" sz="2000"/>
              <a:t> (6 instances)</a:t>
            </a:r>
            <a:endParaRPr/>
          </a:p>
          <a:p>
            <a:pPr marL="274320" lvl="0" indent="-153670" algn="l" rtl="0">
              <a:spcBef>
                <a:spcPts val="400"/>
              </a:spcBef>
              <a:spcAft>
                <a:spcPts val="0"/>
              </a:spcAft>
              <a:buSzPts val="1900"/>
              <a:buNone/>
            </a:pPr>
            <a:endParaRPr sz="2000"/>
          </a:p>
          <a:p>
            <a:pPr marL="274320" lvl="0" indent="-274320" algn="l" rtl="0">
              <a:spcBef>
                <a:spcPts val="400"/>
              </a:spcBef>
              <a:spcAft>
                <a:spcPts val="0"/>
              </a:spcAft>
              <a:buSzPts val="1900"/>
              <a:buChar char="⚫"/>
            </a:pPr>
            <a:r>
              <a:rPr lang="en-US" sz="2000"/>
              <a:t>Snapshot at time </a:t>
            </a:r>
            <a:r>
              <a:rPr lang="en-US" sz="2000" i="1"/>
              <a:t>T</a:t>
            </a:r>
            <a:r>
              <a:rPr lang="en-US" sz="2000" baseline="-25000"/>
              <a:t>0</a:t>
            </a:r>
            <a:r>
              <a:rPr lang="en-US" sz="2000"/>
              <a:t>:</a:t>
            </a:r>
            <a:endParaRPr/>
          </a:p>
          <a:p>
            <a:pPr marL="274320" lvl="0" indent="-274320" algn="l" rtl="0">
              <a:spcBef>
                <a:spcPts val="400"/>
              </a:spcBef>
              <a:spcAft>
                <a:spcPts val="0"/>
              </a:spcAft>
              <a:buSzPts val="1900"/>
              <a:buFont typeface="Arial"/>
              <a:buNone/>
            </a:pPr>
            <a:r>
              <a:rPr lang="en-US" sz="2000"/>
              <a:t>			 </a:t>
            </a:r>
            <a:r>
              <a:rPr lang="en-US" sz="2000" i="1" u="sng"/>
              <a:t>Allocation</a:t>
            </a:r>
            <a:r>
              <a:rPr lang="en-US" sz="2000" i="1"/>
              <a:t>	   </a:t>
            </a:r>
            <a:r>
              <a:rPr lang="en-US" sz="2000" i="1" u="sng"/>
              <a:t>Request</a:t>
            </a:r>
            <a:r>
              <a:rPr lang="en-US" sz="2000" i="1"/>
              <a:t>	  </a:t>
            </a:r>
            <a:r>
              <a:rPr lang="en-US" sz="2000" i="1" u="sng"/>
              <a:t>Available</a:t>
            </a:r>
            <a:endParaRPr/>
          </a:p>
          <a:p>
            <a:pPr marL="274320" lvl="0" indent="-274320" algn="l" rtl="0">
              <a:spcBef>
                <a:spcPts val="400"/>
              </a:spcBef>
              <a:spcAft>
                <a:spcPts val="0"/>
              </a:spcAft>
              <a:buSzPts val="1900"/>
              <a:buFont typeface="Arial"/>
              <a:buNone/>
            </a:pPr>
            <a:r>
              <a:rPr lang="en-US" sz="2000"/>
              <a:t>			</a:t>
            </a:r>
            <a:r>
              <a:rPr lang="en-US" sz="2000" i="1">
                <a:solidFill>
                  <a:srgbClr val="FF0000"/>
                </a:solidFill>
              </a:rPr>
              <a:t>A B C 	  A B C 	A B C</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0</a:t>
            </a:r>
            <a:r>
              <a:rPr lang="en-US" sz="2000"/>
              <a:t>	      0 1 0       	 0 0 0 	0 0 0</a:t>
            </a:r>
            <a:endParaRPr/>
          </a:p>
          <a:p>
            <a:pPr marL="274320" lvl="0" indent="-274320" algn="l" rtl="0">
              <a:spcBef>
                <a:spcPts val="400"/>
              </a:spcBef>
              <a:spcAft>
                <a:spcPts val="0"/>
              </a:spcAft>
              <a:buSzPts val="1900"/>
              <a:buFont typeface="Arial"/>
              <a:buNone/>
            </a:pPr>
            <a:r>
              <a:rPr lang="en-US" sz="2000" i="1"/>
              <a:t>            P</a:t>
            </a:r>
            <a:r>
              <a:rPr lang="en-US" sz="2000" baseline="-25000"/>
              <a:t>1</a:t>
            </a:r>
            <a:r>
              <a:rPr lang="en-US" sz="2000"/>
              <a:t>	      2 0 0 	 2 0 2</a:t>
            </a:r>
            <a:endParaRPr/>
          </a:p>
          <a:p>
            <a:pPr marL="274320" lvl="0" indent="-274320" algn="l" rtl="0">
              <a:spcBef>
                <a:spcPts val="400"/>
              </a:spcBef>
              <a:spcAft>
                <a:spcPts val="0"/>
              </a:spcAft>
              <a:buSzPts val="1900"/>
              <a:buFont typeface="Arial"/>
              <a:buNone/>
            </a:pPr>
            <a:r>
              <a:rPr lang="en-US" sz="2000" i="1"/>
              <a:t>            P</a:t>
            </a:r>
            <a:r>
              <a:rPr lang="en-US" sz="2000" baseline="-25000"/>
              <a:t>2	         </a:t>
            </a:r>
            <a:r>
              <a:rPr lang="en-US" sz="2000"/>
              <a:t>3 0 3      	  0 0 0 </a:t>
            </a:r>
            <a:endParaRPr/>
          </a:p>
          <a:p>
            <a:pPr marL="274320" lvl="0" indent="-274320" algn="l" rtl="0">
              <a:spcBef>
                <a:spcPts val="400"/>
              </a:spcBef>
              <a:spcAft>
                <a:spcPts val="0"/>
              </a:spcAft>
              <a:buSzPts val="1900"/>
              <a:buFont typeface="Arial"/>
              <a:buNone/>
            </a:pPr>
            <a:r>
              <a:rPr lang="en-US" sz="2000" i="1"/>
              <a:t>            P</a:t>
            </a:r>
            <a:r>
              <a:rPr lang="en-US" sz="2000" baseline="-25000"/>
              <a:t>3</a:t>
            </a:r>
            <a:r>
              <a:rPr lang="en-US" sz="2000"/>
              <a:t>	      2  1  1                 1 0 0 </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4	         </a:t>
            </a:r>
            <a:r>
              <a:rPr lang="en-US" sz="2000"/>
              <a:t>0 0 2 	   0 0 2</a:t>
            </a:r>
            <a:endParaRPr/>
          </a:p>
          <a:p>
            <a:pPr marL="274320" lvl="0" indent="-274320" algn="l" rtl="0">
              <a:spcBef>
                <a:spcPts val="400"/>
              </a:spcBef>
              <a:spcAft>
                <a:spcPts val="0"/>
              </a:spcAft>
              <a:buSzPts val="1900"/>
              <a:buFont typeface="Arial"/>
              <a:buNone/>
            </a:pPr>
            <a:endParaRPr sz="2000"/>
          </a:p>
          <a:p>
            <a:pPr marL="274320" lvl="0" indent="-274320" algn="l" rtl="0">
              <a:spcBef>
                <a:spcPts val="400"/>
              </a:spcBef>
              <a:spcAft>
                <a:spcPts val="0"/>
              </a:spcAft>
              <a:buSzPts val="1900"/>
              <a:buChar char="⚫"/>
            </a:pPr>
            <a:r>
              <a:rPr lang="en-US" sz="2000"/>
              <a:t>Sequence </a:t>
            </a:r>
            <a:r>
              <a:rPr lang="en-US" sz="2000">
                <a:solidFill>
                  <a:srgbClr val="FF0000"/>
                </a:solidFill>
              </a:rPr>
              <a:t>&lt;</a:t>
            </a:r>
            <a:r>
              <a:rPr lang="en-US" sz="2000" i="1">
                <a:solidFill>
                  <a:srgbClr val="FF0000"/>
                </a:solidFill>
              </a:rPr>
              <a:t>P</a:t>
            </a:r>
            <a:r>
              <a:rPr lang="en-US" sz="2000" baseline="-25000">
                <a:solidFill>
                  <a:srgbClr val="FF0000"/>
                </a:solidFill>
              </a:rPr>
              <a:t>0</a:t>
            </a:r>
            <a:r>
              <a:rPr lang="en-US" sz="2000">
                <a:solidFill>
                  <a:srgbClr val="FF0000"/>
                </a:solidFill>
              </a:rPr>
              <a:t>, </a:t>
            </a:r>
            <a:r>
              <a:rPr lang="en-US" sz="2000" i="1">
                <a:solidFill>
                  <a:srgbClr val="FF0000"/>
                </a:solidFill>
              </a:rPr>
              <a:t>P</a:t>
            </a:r>
            <a:r>
              <a:rPr lang="en-US" sz="2000" baseline="-25000">
                <a:solidFill>
                  <a:srgbClr val="FF0000"/>
                </a:solidFill>
              </a:rPr>
              <a:t>2</a:t>
            </a:r>
            <a:r>
              <a:rPr lang="en-US" sz="2000">
                <a:solidFill>
                  <a:srgbClr val="FF0000"/>
                </a:solidFill>
              </a:rPr>
              <a:t>, </a:t>
            </a:r>
            <a:r>
              <a:rPr lang="en-US" sz="2000" i="1">
                <a:solidFill>
                  <a:srgbClr val="FF0000"/>
                </a:solidFill>
              </a:rPr>
              <a:t>P</a:t>
            </a:r>
            <a:r>
              <a:rPr lang="en-US" sz="2000" baseline="-25000">
                <a:solidFill>
                  <a:srgbClr val="FF0000"/>
                </a:solidFill>
              </a:rPr>
              <a:t>3</a:t>
            </a:r>
            <a:r>
              <a:rPr lang="en-US" sz="2000">
                <a:solidFill>
                  <a:srgbClr val="FF0000"/>
                </a:solidFill>
              </a:rPr>
              <a:t>, </a:t>
            </a:r>
            <a:r>
              <a:rPr lang="en-US" sz="2000" i="1">
                <a:solidFill>
                  <a:srgbClr val="FF0000"/>
                </a:solidFill>
              </a:rPr>
              <a:t>P</a:t>
            </a:r>
            <a:r>
              <a:rPr lang="en-US" sz="2000" baseline="-25000">
                <a:solidFill>
                  <a:srgbClr val="FF0000"/>
                </a:solidFill>
              </a:rPr>
              <a:t>1</a:t>
            </a:r>
            <a:r>
              <a:rPr lang="en-US" sz="2000">
                <a:solidFill>
                  <a:srgbClr val="FF0000"/>
                </a:solidFill>
              </a:rPr>
              <a:t>, </a:t>
            </a:r>
            <a:r>
              <a:rPr lang="en-US" sz="2000" i="1">
                <a:solidFill>
                  <a:srgbClr val="FF0000"/>
                </a:solidFill>
              </a:rPr>
              <a:t>P</a:t>
            </a:r>
            <a:r>
              <a:rPr lang="en-US" sz="2000" baseline="-25000">
                <a:solidFill>
                  <a:srgbClr val="FF0000"/>
                </a:solidFill>
              </a:rPr>
              <a:t>4</a:t>
            </a:r>
            <a:r>
              <a:rPr lang="en-US" sz="2000">
                <a:solidFill>
                  <a:srgbClr val="FF0000"/>
                </a:solidFill>
              </a:rPr>
              <a:t>&gt; </a:t>
            </a:r>
            <a:r>
              <a:rPr lang="en-US" sz="2000"/>
              <a:t>will result in </a:t>
            </a:r>
            <a:endParaRPr/>
          </a:p>
          <a:p>
            <a:pPr marL="274320" lvl="0" indent="-274320" algn="l" rtl="0">
              <a:spcBef>
                <a:spcPts val="400"/>
              </a:spcBef>
              <a:spcAft>
                <a:spcPts val="0"/>
              </a:spcAft>
              <a:buSzPts val="1900"/>
              <a:buChar char="⚫"/>
            </a:pPr>
            <a:r>
              <a:rPr lang="en-US" sz="2000" i="1"/>
              <a:t>Finish</a:t>
            </a:r>
            <a:r>
              <a:rPr lang="en-US" sz="2000"/>
              <a:t>[</a:t>
            </a:r>
            <a:r>
              <a:rPr lang="en-US" sz="2000" i="1"/>
              <a:t>i</a:t>
            </a:r>
            <a:r>
              <a:rPr lang="en-US" sz="2000"/>
              <a:t>] = true for all </a:t>
            </a:r>
            <a:r>
              <a:rPr lang="en-US" sz="2000" i="1"/>
              <a:t>i</a:t>
            </a:r>
            <a:endParaRPr sz="2000"/>
          </a:p>
          <a:p>
            <a:pPr marL="274320" lvl="0" indent="-274320" algn="l" rtl="0">
              <a:spcBef>
                <a:spcPts val="400"/>
              </a:spcBef>
              <a:spcAft>
                <a:spcPts val="0"/>
              </a:spcAft>
              <a:buSzPts val="1900"/>
              <a:buFont typeface="Arial"/>
              <a:buNone/>
            </a:pPr>
            <a:endParaRPr sz="2000"/>
          </a:p>
        </p:txBody>
      </p:sp>
      <p:sp>
        <p:nvSpPr>
          <p:cNvPr id="1483" name="Google Shape;1483;p146"/>
          <p:cNvSpPr/>
          <p:nvPr/>
        </p:nvSpPr>
        <p:spPr>
          <a:xfrm>
            <a:off x="5364088" y="5805264"/>
            <a:ext cx="1872208" cy="36004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onstantia"/>
                <a:ea typeface="Constantia"/>
                <a:cs typeface="Constantia"/>
                <a:sym typeface="Constantia"/>
              </a:rPr>
              <a:t>No Deadlock</a:t>
            </a:r>
            <a:endParaRPr/>
          </a:p>
        </p:txBody>
      </p:sp>
      <p:pic>
        <p:nvPicPr>
          <p:cNvPr id="1484" name="Google Shape;1484;p146"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85" name="Google Shape;1485;p146"/>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147"/>
          <p:cNvSpPr txBox="1">
            <a:spLocks noGrp="1"/>
          </p:cNvSpPr>
          <p:nvPr>
            <p:ph type="title"/>
          </p:nvPr>
        </p:nvSpPr>
        <p:spPr>
          <a:xfrm>
            <a:off x="467544" y="332657"/>
            <a:ext cx="8229600" cy="66335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Example (Cont.)</a:t>
            </a:r>
            <a:endParaRPr/>
          </a:p>
        </p:txBody>
      </p:sp>
      <p:sp>
        <p:nvSpPr>
          <p:cNvPr id="1492" name="Google Shape;1492;p147"/>
          <p:cNvSpPr txBox="1">
            <a:spLocks noGrp="1"/>
          </p:cNvSpPr>
          <p:nvPr>
            <p:ph type="body" idx="1"/>
          </p:nvPr>
        </p:nvSpPr>
        <p:spPr>
          <a:xfrm>
            <a:off x="806451" y="1233489"/>
            <a:ext cx="7781925" cy="5037137"/>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b="1" i="1">
                <a:solidFill>
                  <a:srgbClr val="002060"/>
                </a:solidFill>
              </a:rPr>
              <a:t>P</a:t>
            </a:r>
            <a:r>
              <a:rPr lang="en-US" sz="2000" b="1" baseline="-25000">
                <a:solidFill>
                  <a:srgbClr val="002060"/>
                </a:solidFill>
              </a:rPr>
              <a:t>2</a:t>
            </a:r>
            <a:r>
              <a:rPr lang="en-US" sz="2000" b="1">
                <a:solidFill>
                  <a:srgbClr val="002060"/>
                </a:solidFill>
              </a:rPr>
              <a:t> requests an additional instance of type</a:t>
            </a:r>
            <a:r>
              <a:rPr lang="en-US" sz="2000" b="1" i="1">
                <a:solidFill>
                  <a:srgbClr val="002060"/>
                </a:solidFill>
              </a:rPr>
              <a:t> C</a:t>
            </a:r>
            <a:endParaRPr sz="2000" b="1">
              <a:solidFill>
                <a:srgbClr val="002060"/>
              </a:solidFill>
            </a:endParaRPr>
          </a:p>
          <a:p>
            <a:pPr marL="274320" lvl="0" indent="-274320" algn="l" rtl="0">
              <a:spcBef>
                <a:spcPts val="400"/>
              </a:spcBef>
              <a:spcAft>
                <a:spcPts val="0"/>
              </a:spcAft>
              <a:buSzPts val="1900"/>
              <a:buFont typeface="Arial"/>
              <a:buNone/>
            </a:pPr>
            <a:r>
              <a:rPr lang="en-US" sz="2000"/>
              <a:t>			</a:t>
            </a:r>
            <a:r>
              <a:rPr lang="en-US" sz="2000" i="1" u="sng"/>
              <a:t>Request</a:t>
            </a:r>
            <a:endParaRPr sz="2000" i="1"/>
          </a:p>
          <a:p>
            <a:pPr marL="274320" lvl="0" indent="-274320" algn="l" rtl="0">
              <a:spcBef>
                <a:spcPts val="400"/>
              </a:spcBef>
              <a:spcAft>
                <a:spcPts val="0"/>
              </a:spcAft>
              <a:buSzPts val="1900"/>
              <a:buFont typeface="Arial"/>
              <a:buNone/>
            </a:pPr>
            <a:r>
              <a:rPr lang="en-US" sz="2000" i="1"/>
              <a:t>			</a:t>
            </a:r>
            <a:r>
              <a:rPr lang="en-US" sz="2000" b="1" i="1">
                <a:solidFill>
                  <a:srgbClr val="002060"/>
                </a:solidFill>
              </a:rPr>
              <a:t>A B C</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0</a:t>
            </a:r>
            <a:r>
              <a:rPr lang="en-US" sz="2000"/>
              <a:t>	0 0 0</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1</a:t>
            </a:r>
            <a:r>
              <a:rPr lang="en-US" sz="2000"/>
              <a:t>	2 0 2</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2</a:t>
            </a:r>
            <a:r>
              <a:rPr lang="en-US" sz="2000"/>
              <a:t>	0 0 1</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3</a:t>
            </a:r>
            <a:r>
              <a:rPr lang="en-US" sz="2000"/>
              <a:t>	1 0 0 </a:t>
            </a:r>
            <a:endParaRPr/>
          </a:p>
          <a:p>
            <a:pPr marL="274320" lvl="0" indent="-274320" algn="l" rtl="0">
              <a:spcBef>
                <a:spcPts val="400"/>
              </a:spcBef>
              <a:spcAft>
                <a:spcPts val="0"/>
              </a:spcAft>
              <a:buSzPts val="1900"/>
              <a:buFont typeface="Arial"/>
              <a:buNone/>
            </a:pPr>
            <a:r>
              <a:rPr lang="en-US" sz="2000"/>
              <a:t>		 </a:t>
            </a:r>
            <a:r>
              <a:rPr lang="en-US" sz="2000" i="1"/>
              <a:t>P</a:t>
            </a:r>
            <a:r>
              <a:rPr lang="en-US" sz="2000" baseline="-25000"/>
              <a:t>4</a:t>
            </a:r>
            <a:r>
              <a:rPr lang="en-US" sz="2000"/>
              <a:t>	0 0 2</a:t>
            </a:r>
            <a:endParaRPr/>
          </a:p>
          <a:p>
            <a:pPr marL="274320" lvl="0" indent="-274320" algn="l" rtl="0">
              <a:spcBef>
                <a:spcPts val="180"/>
              </a:spcBef>
              <a:spcAft>
                <a:spcPts val="0"/>
              </a:spcAft>
              <a:buSzPts val="855"/>
              <a:buFont typeface="Arial"/>
              <a:buNone/>
            </a:pPr>
            <a:endParaRPr sz="900"/>
          </a:p>
          <a:p>
            <a:pPr marL="274320" lvl="0" indent="-274320" algn="l" rtl="0">
              <a:spcBef>
                <a:spcPts val="400"/>
              </a:spcBef>
              <a:spcAft>
                <a:spcPts val="0"/>
              </a:spcAft>
              <a:buSzPts val="1900"/>
              <a:buChar char="⚫"/>
            </a:pPr>
            <a:r>
              <a:rPr lang="en-US" sz="2000"/>
              <a:t>State of system?</a:t>
            </a:r>
            <a:endParaRPr/>
          </a:p>
          <a:p>
            <a:pPr marL="640080" lvl="1" indent="-246888" algn="l" rtl="0">
              <a:spcBef>
                <a:spcPts val="400"/>
              </a:spcBef>
              <a:spcAft>
                <a:spcPts val="0"/>
              </a:spcAft>
              <a:buSzPts val="1700"/>
              <a:buChar char="⚫"/>
            </a:pPr>
            <a:r>
              <a:rPr lang="en-US" sz="2000"/>
              <a:t>Can reclaim resources held by process </a:t>
            </a:r>
            <a:r>
              <a:rPr lang="en-US" sz="2000" i="1"/>
              <a:t>P</a:t>
            </a:r>
            <a:r>
              <a:rPr lang="en-US" sz="2000" baseline="-25000"/>
              <a:t>0</a:t>
            </a:r>
            <a:r>
              <a:rPr lang="en-US" sz="2000"/>
              <a:t>, but insufficient resources to fulfill other processes; requests</a:t>
            </a:r>
            <a:endParaRPr/>
          </a:p>
          <a:p>
            <a:pPr marL="640080" lvl="1" indent="-246888" algn="l" rtl="0">
              <a:spcBef>
                <a:spcPts val="400"/>
              </a:spcBef>
              <a:spcAft>
                <a:spcPts val="0"/>
              </a:spcAft>
              <a:buSzPts val="1700"/>
              <a:buChar char="⚫"/>
            </a:pPr>
            <a:r>
              <a:rPr lang="en-US" sz="2000">
                <a:solidFill>
                  <a:srgbClr val="FF0000"/>
                </a:solidFill>
              </a:rPr>
              <a:t>Deadlock exists, consisting of processes </a:t>
            </a:r>
            <a:r>
              <a:rPr lang="en-US" sz="2000" i="1">
                <a:solidFill>
                  <a:srgbClr val="FF0000"/>
                </a:solidFill>
              </a:rPr>
              <a:t>P</a:t>
            </a:r>
            <a:r>
              <a:rPr lang="en-US" sz="2000" baseline="-25000">
                <a:solidFill>
                  <a:srgbClr val="FF0000"/>
                </a:solidFill>
              </a:rPr>
              <a:t>1</a:t>
            </a:r>
            <a:r>
              <a:rPr lang="en-US" sz="2000">
                <a:solidFill>
                  <a:srgbClr val="FF0000"/>
                </a:solidFill>
              </a:rPr>
              <a:t>, </a:t>
            </a:r>
            <a:r>
              <a:rPr lang="en-US" sz="2000" baseline="-25000">
                <a:solidFill>
                  <a:srgbClr val="FF0000"/>
                </a:solidFill>
              </a:rPr>
              <a:t> </a:t>
            </a:r>
            <a:r>
              <a:rPr lang="en-US" sz="2000" i="1">
                <a:solidFill>
                  <a:srgbClr val="FF0000"/>
                </a:solidFill>
              </a:rPr>
              <a:t>P</a:t>
            </a:r>
            <a:r>
              <a:rPr lang="en-US" sz="2000" baseline="-25000">
                <a:solidFill>
                  <a:srgbClr val="FF0000"/>
                </a:solidFill>
              </a:rPr>
              <a:t>2</a:t>
            </a:r>
            <a:r>
              <a:rPr lang="en-US" sz="2000">
                <a:solidFill>
                  <a:srgbClr val="FF0000"/>
                </a:solidFill>
              </a:rPr>
              <a:t>, </a:t>
            </a:r>
            <a:r>
              <a:rPr lang="en-US" sz="2000" i="1">
                <a:solidFill>
                  <a:srgbClr val="FF0000"/>
                </a:solidFill>
              </a:rPr>
              <a:t>P</a:t>
            </a:r>
            <a:r>
              <a:rPr lang="en-US" sz="2000" baseline="-25000">
                <a:solidFill>
                  <a:srgbClr val="FF0000"/>
                </a:solidFill>
              </a:rPr>
              <a:t>3</a:t>
            </a:r>
            <a:r>
              <a:rPr lang="en-US" sz="2000">
                <a:solidFill>
                  <a:srgbClr val="FF0000"/>
                </a:solidFill>
              </a:rPr>
              <a:t>, and </a:t>
            </a:r>
            <a:r>
              <a:rPr lang="en-US" sz="2000" i="1">
                <a:solidFill>
                  <a:srgbClr val="FF0000"/>
                </a:solidFill>
              </a:rPr>
              <a:t>P</a:t>
            </a:r>
            <a:r>
              <a:rPr lang="en-US" sz="2000" baseline="-25000">
                <a:solidFill>
                  <a:srgbClr val="FF0000"/>
                </a:solidFill>
              </a:rPr>
              <a:t>4</a:t>
            </a:r>
            <a:endParaRPr sz="2000">
              <a:solidFill>
                <a:srgbClr val="FF0000"/>
              </a:solidFill>
            </a:endParaRPr>
          </a:p>
        </p:txBody>
      </p:sp>
      <p:pic>
        <p:nvPicPr>
          <p:cNvPr id="1493" name="Google Shape;1493;p147"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494" name="Google Shape;1494;p147"/>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508002" y="465138"/>
            <a:ext cx="8588375" cy="4572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rgbClr val="006600"/>
              </a:buClr>
              <a:buSzPts val="3600"/>
              <a:buFont typeface="Calibri"/>
              <a:buNone/>
            </a:pPr>
            <a:r>
              <a:rPr lang="en-US" sz="3600" b="1">
                <a:solidFill>
                  <a:srgbClr val="006600"/>
                </a:solidFill>
              </a:rPr>
              <a:t>Recovery from Deadlock</a:t>
            </a:r>
            <a:endParaRPr/>
          </a:p>
        </p:txBody>
      </p:sp>
      <p:sp>
        <p:nvSpPr>
          <p:cNvPr id="1501" name="Google Shape;1501;p148"/>
          <p:cNvSpPr txBox="1">
            <a:spLocks noGrp="1"/>
          </p:cNvSpPr>
          <p:nvPr>
            <p:ph type="body" idx="1"/>
          </p:nvPr>
        </p:nvSpPr>
        <p:spPr>
          <a:xfrm>
            <a:off x="539552" y="1916833"/>
            <a:ext cx="7694613" cy="460851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US" sz="2400">
                <a:solidFill>
                  <a:srgbClr val="FF3300"/>
                </a:solidFill>
              </a:rPr>
              <a:t>Abort all deadlocked processes</a:t>
            </a:r>
            <a:endParaRPr/>
          </a:p>
          <a:p>
            <a:pPr marL="274320" lvl="0" indent="-274320" algn="l" rtl="0">
              <a:spcBef>
                <a:spcPts val="480"/>
              </a:spcBef>
              <a:spcAft>
                <a:spcPts val="0"/>
              </a:spcAft>
              <a:buSzPts val="2280"/>
              <a:buChar char="⚫"/>
            </a:pPr>
            <a:r>
              <a:rPr lang="en-US" sz="2400">
                <a:solidFill>
                  <a:srgbClr val="FF3300"/>
                </a:solidFill>
              </a:rPr>
              <a:t>Abort one process at a time until the deadlock cycle is eliminated</a:t>
            </a:r>
            <a:endParaRPr/>
          </a:p>
          <a:p>
            <a:pPr marL="640080" lvl="1" indent="-246888" algn="l" rtl="0">
              <a:spcBef>
                <a:spcPts val="400"/>
              </a:spcBef>
              <a:spcAft>
                <a:spcPts val="0"/>
              </a:spcAft>
              <a:buSzPts val="1700"/>
              <a:buChar char="⚫"/>
            </a:pPr>
            <a:r>
              <a:rPr lang="en-US" sz="2000"/>
              <a:t>In which order should we choose to abort?</a:t>
            </a:r>
            <a:endParaRPr/>
          </a:p>
          <a:p>
            <a:pPr marL="1188720" lvl="3" indent="-210311" algn="l" rtl="0">
              <a:spcBef>
                <a:spcPts val="360"/>
              </a:spcBef>
              <a:spcAft>
                <a:spcPts val="0"/>
              </a:spcAft>
              <a:buSzPts val="1170"/>
              <a:buChar char="⚫"/>
            </a:pPr>
            <a:r>
              <a:rPr lang="en-US" sz="1800"/>
              <a:t>Priority of the process</a:t>
            </a:r>
            <a:endParaRPr/>
          </a:p>
          <a:p>
            <a:pPr marL="1188720" lvl="3" indent="-210311" algn="l" rtl="0">
              <a:spcBef>
                <a:spcPts val="360"/>
              </a:spcBef>
              <a:spcAft>
                <a:spcPts val="0"/>
              </a:spcAft>
              <a:buSzPts val="1170"/>
              <a:buChar char="⚫"/>
            </a:pPr>
            <a:r>
              <a:rPr lang="en-US" sz="1800"/>
              <a:t>How long process has computed, and how much longer to completion</a:t>
            </a:r>
            <a:endParaRPr/>
          </a:p>
          <a:p>
            <a:pPr marL="1188720" lvl="3" indent="-210311" algn="l" rtl="0">
              <a:spcBef>
                <a:spcPts val="360"/>
              </a:spcBef>
              <a:spcAft>
                <a:spcPts val="0"/>
              </a:spcAft>
              <a:buSzPts val="1170"/>
              <a:buChar char="⚫"/>
            </a:pPr>
            <a:r>
              <a:rPr lang="en-US" sz="1800"/>
              <a:t>Resources the process has used</a:t>
            </a:r>
            <a:endParaRPr/>
          </a:p>
          <a:p>
            <a:pPr marL="1188720" lvl="3" indent="-210311" algn="l" rtl="0">
              <a:spcBef>
                <a:spcPts val="360"/>
              </a:spcBef>
              <a:spcAft>
                <a:spcPts val="0"/>
              </a:spcAft>
              <a:buSzPts val="1170"/>
              <a:buChar char="⚫"/>
            </a:pPr>
            <a:r>
              <a:rPr lang="en-US" sz="1800"/>
              <a:t>Resources process needs to complete</a:t>
            </a:r>
            <a:endParaRPr/>
          </a:p>
          <a:p>
            <a:pPr marL="1188720" lvl="3" indent="-210311" algn="l" rtl="0">
              <a:spcBef>
                <a:spcPts val="360"/>
              </a:spcBef>
              <a:spcAft>
                <a:spcPts val="0"/>
              </a:spcAft>
              <a:buSzPts val="1170"/>
              <a:buChar char="⚫"/>
            </a:pPr>
            <a:r>
              <a:rPr lang="en-US" sz="1800"/>
              <a:t>How many processes will need to be terminated</a:t>
            </a:r>
            <a:endParaRPr/>
          </a:p>
          <a:p>
            <a:pPr marL="1188720" lvl="3" indent="-210311" algn="l" rtl="0">
              <a:spcBef>
                <a:spcPts val="360"/>
              </a:spcBef>
              <a:spcAft>
                <a:spcPts val="0"/>
              </a:spcAft>
              <a:buSzPts val="1170"/>
              <a:buChar char="⚫"/>
            </a:pPr>
            <a:r>
              <a:rPr lang="en-US" sz="1800"/>
              <a:t>Is process interactive or batch?</a:t>
            </a:r>
            <a:endParaRPr/>
          </a:p>
        </p:txBody>
      </p:sp>
      <p:sp>
        <p:nvSpPr>
          <p:cNvPr id="1502" name="Google Shape;1502;p148"/>
          <p:cNvSpPr/>
          <p:nvPr/>
        </p:nvSpPr>
        <p:spPr>
          <a:xfrm>
            <a:off x="611560" y="1340768"/>
            <a:ext cx="5400600" cy="432048"/>
          </a:xfrm>
          <a:prstGeom prst="rect">
            <a:avLst/>
          </a:prstGeom>
          <a:solidFill>
            <a:srgbClr val="8EC5F7"/>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dk1"/>
                </a:solidFill>
                <a:latin typeface="Constantia"/>
                <a:ea typeface="Constantia"/>
                <a:cs typeface="Constantia"/>
                <a:sym typeface="Constantia"/>
              </a:rPr>
              <a:t>1. Process Termination</a:t>
            </a:r>
            <a:endParaRPr/>
          </a:p>
        </p:txBody>
      </p:sp>
      <p:pic>
        <p:nvPicPr>
          <p:cNvPr id="1503" name="Google Shape;1503;p148"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504" name="Google Shape;1504;p14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149"/>
          <p:cNvSpPr txBox="1">
            <a:spLocks noGrp="1"/>
          </p:cNvSpPr>
          <p:nvPr>
            <p:ph type="title"/>
          </p:nvPr>
        </p:nvSpPr>
        <p:spPr>
          <a:xfrm>
            <a:off x="755576" y="739552"/>
            <a:ext cx="8020051" cy="4572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sz="2800" b="1">
                <a:solidFill>
                  <a:srgbClr val="006600"/>
                </a:solidFill>
              </a:rPr>
              <a:t>Recovery from Deadlock – Contd… </a:t>
            </a:r>
            <a:br>
              <a:rPr lang="en-US" sz="2800" b="1">
                <a:solidFill>
                  <a:srgbClr val="006600"/>
                </a:solidFill>
              </a:rPr>
            </a:br>
            <a:endParaRPr sz="2800" b="1">
              <a:solidFill>
                <a:srgbClr val="006600"/>
              </a:solidFill>
            </a:endParaRPr>
          </a:p>
        </p:txBody>
      </p:sp>
      <p:sp>
        <p:nvSpPr>
          <p:cNvPr id="1511" name="Google Shape;1511;p149"/>
          <p:cNvSpPr txBox="1">
            <a:spLocks noGrp="1"/>
          </p:cNvSpPr>
          <p:nvPr>
            <p:ph type="body" idx="1"/>
          </p:nvPr>
        </p:nvSpPr>
        <p:spPr>
          <a:xfrm>
            <a:off x="827088" y="2132856"/>
            <a:ext cx="7351712" cy="3832969"/>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US" sz="2000">
                <a:solidFill>
                  <a:srgbClr val="FF0000"/>
                </a:solidFill>
              </a:rPr>
              <a:t>Selecting a victim </a:t>
            </a:r>
            <a:r>
              <a:rPr lang="en-US" sz="2000"/>
              <a:t>– which resource or which process to be preempted? minimize cost</a:t>
            </a:r>
            <a:endParaRPr/>
          </a:p>
          <a:p>
            <a:pPr marL="274320" lvl="0" indent="-274320" algn="l" rtl="0">
              <a:spcBef>
                <a:spcPts val="400"/>
              </a:spcBef>
              <a:spcAft>
                <a:spcPts val="0"/>
              </a:spcAft>
              <a:buSzPts val="1900"/>
              <a:buChar char="⚫"/>
            </a:pPr>
            <a:r>
              <a:rPr lang="en-US" sz="2000">
                <a:solidFill>
                  <a:srgbClr val="FF0000"/>
                </a:solidFill>
              </a:rPr>
              <a:t>Rollback</a:t>
            </a:r>
            <a:r>
              <a:rPr lang="en-US" sz="2000"/>
              <a:t> – return to some safe state, restart process for that state ie. Rollback the process as far as necessary to break the deadlock.</a:t>
            </a:r>
            <a:endParaRPr/>
          </a:p>
          <a:p>
            <a:pPr marL="274320" lvl="0" indent="-274320" algn="l" rtl="0">
              <a:spcBef>
                <a:spcPts val="400"/>
              </a:spcBef>
              <a:spcAft>
                <a:spcPts val="0"/>
              </a:spcAft>
              <a:buSzPts val="1900"/>
              <a:buChar char="⚫"/>
            </a:pPr>
            <a:r>
              <a:rPr lang="en-US" sz="2000">
                <a:solidFill>
                  <a:srgbClr val="FF0000"/>
                </a:solidFill>
              </a:rPr>
              <a:t>Problem: starvation </a:t>
            </a:r>
            <a:r>
              <a:rPr lang="en-US" sz="2000"/>
              <a:t>–  same process may always be picked as victim, include number of rollback in cost factor</a:t>
            </a:r>
            <a:endParaRPr/>
          </a:p>
          <a:p>
            <a:pPr marL="640080" lvl="1" indent="-246888" algn="l" rtl="0">
              <a:spcBef>
                <a:spcPts val="320"/>
              </a:spcBef>
              <a:spcAft>
                <a:spcPts val="0"/>
              </a:spcAft>
              <a:buSzPts val="1360"/>
              <a:buChar char="⚫"/>
            </a:pPr>
            <a:r>
              <a:rPr lang="en-US" sz="1600"/>
              <a:t>Ensure that process can be picked as a victim only finite number of times.</a:t>
            </a:r>
            <a:endParaRPr/>
          </a:p>
        </p:txBody>
      </p:sp>
      <p:sp>
        <p:nvSpPr>
          <p:cNvPr id="1512" name="Google Shape;1512;p149"/>
          <p:cNvSpPr/>
          <p:nvPr/>
        </p:nvSpPr>
        <p:spPr>
          <a:xfrm>
            <a:off x="611560" y="1340768"/>
            <a:ext cx="5400600" cy="432048"/>
          </a:xfrm>
          <a:prstGeom prst="rect">
            <a:avLst/>
          </a:prstGeom>
          <a:solidFill>
            <a:srgbClr val="8EC5F7"/>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dk1"/>
                </a:solidFill>
                <a:latin typeface="Constantia"/>
                <a:ea typeface="Constantia"/>
                <a:cs typeface="Constantia"/>
                <a:sym typeface="Constantia"/>
              </a:rPr>
              <a:t>2. Resource Preemption</a:t>
            </a:r>
            <a:endParaRPr/>
          </a:p>
        </p:txBody>
      </p:sp>
      <p:pic>
        <p:nvPicPr>
          <p:cNvPr id="1513" name="Google Shape;1513;p149"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514" name="Google Shape;1514;p14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8"/>
          <p:cNvSpPr txBox="1">
            <a:spLocks noGrp="1"/>
          </p:cNvSpPr>
          <p:nvPr>
            <p:ph type="title"/>
          </p:nvPr>
        </p:nvSpPr>
        <p:spPr>
          <a:xfrm>
            <a:off x="611560" y="476672"/>
            <a:ext cx="8077200" cy="432048"/>
          </a:xfrm>
          <a:prstGeom prst="rect">
            <a:avLst/>
          </a:prstGeom>
          <a:noFill/>
          <a:ln>
            <a:noFill/>
          </a:ln>
        </p:spPr>
        <p:txBody>
          <a:bodyPr spcFirstLastPara="1" wrap="square" lIns="0" tIns="45700" rIns="0" bIns="0" anchor="b" anchorCtr="0">
            <a:normAutofit fontScale="90000"/>
          </a:bodyPr>
          <a:lstStyle/>
          <a:p>
            <a:pPr marL="0" lvl="0" indent="0" algn="l" rtl="0">
              <a:lnSpc>
                <a:spcPct val="93000"/>
              </a:lnSpc>
              <a:spcBef>
                <a:spcPts val="0"/>
              </a:spcBef>
              <a:spcAft>
                <a:spcPts val="0"/>
              </a:spcAft>
              <a:buClr>
                <a:srgbClr val="006600"/>
              </a:buClr>
              <a:buSzPct val="100000"/>
              <a:buFont typeface="Helvetica Neue"/>
              <a:buNone/>
            </a:pPr>
            <a:r>
              <a:rPr lang="en-US" b="1">
                <a:solidFill>
                  <a:srgbClr val="006600"/>
                </a:solidFill>
              </a:rPr>
              <a:t>Scheduling Criteria</a:t>
            </a:r>
            <a:endParaRPr/>
          </a:p>
        </p:txBody>
      </p:sp>
      <p:sp>
        <p:nvSpPr>
          <p:cNvPr id="634" name="Google Shape;634;p78"/>
          <p:cNvSpPr txBox="1">
            <a:spLocks noGrp="1"/>
          </p:cNvSpPr>
          <p:nvPr>
            <p:ph type="body" idx="1"/>
          </p:nvPr>
        </p:nvSpPr>
        <p:spPr>
          <a:xfrm>
            <a:off x="251521" y="1052736"/>
            <a:ext cx="8437439" cy="5544616"/>
          </a:xfrm>
          <a:prstGeom prst="rect">
            <a:avLst/>
          </a:prstGeom>
          <a:noFill/>
          <a:ln>
            <a:noFill/>
          </a:ln>
        </p:spPr>
        <p:txBody>
          <a:bodyPr spcFirstLastPara="1" wrap="square" lIns="91425" tIns="45700" rIns="91425" bIns="45700" anchor="t" anchorCtr="0">
            <a:noAutofit/>
          </a:bodyPr>
          <a:lstStyle/>
          <a:p>
            <a:pPr marL="274320" lvl="0" indent="-274320" algn="l" rtl="0">
              <a:lnSpc>
                <a:spcPct val="93000"/>
              </a:lnSpc>
              <a:spcBef>
                <a:spcPts val="0"/>
              </a:spcBef>
              <a:spcAft>
                <a:spcPts val="0"/>
              </a:spcAft>
              <a:buSzPts val="1900"/>
              <a:buChar char="⚫"/>
            </a:pPr>
            <a:r>
              <a:rPr lang="en-US" sz="2000"/>
              <a:t>Different CPU scheduling algorithms have different properties</a:t>
            </a:r>
            <a:endParaRPr/>
          </a:p>
          <a:p>
            <a:pPr marL="640080" lvl="1" indent="-246888" algn="l" rtl="0">
              <a:lnSpc>
                <a:spcPct val="90000"/>
              </a:lnSpc>
              <a:spcBef>
                <a:spcPts val="700"/>
              </a:spcBef>
              <a:spcAft>
                <a:spcPts val="0"/>
              </a:spcAft>
              <a:buSzPts val="2040"/>
              <a:buChar char="⚫"/>
            </a:pPr>
            <a:r>
              <a:rPr lang="en-US" b="1">
                <a:solidFill>
                  <a:srgbClr val="FF0000"/>
                </a:solidFill>
              </a:rPr>
              <a:t>CPU utilization</a:t>
            </a:r>
            <a:r>
              <a:rPr lang="en-US">
                <a:solidFill>
                  <a:srgbClr val="FF0000"/>
                </a:solidFill>
              </a:rPr>
              <a:t> </a:t>
            </a:r>
            <a:r>
              <a:rPr lang="en-US"/>
              <a:t>– keep CPU as busy as possible</a:t>
            </a:r>
            <a:endParaRPr/>
          </a:p>
          <a:p>
            <a:pPr marL="914400" lvl="2" indent="-246887" algn="l" rtl="0">
              <a:lnSpc>
                <a:spcPct val="90000"/>
              </a:lnSpc>
              <a:spcBef>
                <a:spcPts val="700"/>
              </a:spcBef>
              <a:spcAft>
                <a:spcPts val="0"/>
              </a:spcAft>
              <a:buSzPts val="1120"/>
              <a:buChar char="⚫"/>
            </a:pPr>
            <a:r>
              <a:rPr lang="en-US" sz="1600"/>
              <a:t>CPU utilization ranges from 0% to 100%</a:t>
            </a:r>
            <a:endParaRPr/>
          </a:p>
          <a:p>
            <a:pPr marL="914400" lvl="2" indent="-246887" algn="l" rtl="0">
              <a:lnSpc>
                <a:spcPct val="90000"/>
              </a:lnSpc>
              <a:spcBef>
                <a:spcPts val="700"/>
              </a:spcBef>
              <a:spcAft>
                <a:spcPts val="0"/>
              </a:spcAft>
              <a:buSzPts val="1120"/>
              <a:buChar char="⚫"/>
            </a:pPr>
            <a:r>
              <a:rPr lang="en-US" sz="1600"/>
              <a:t>Lightly loaded system 🡪 40%</a:t>
            </a:r>
            <a:endParaRPr/>
          </a:p>
          <a:p>
            <a:pPr marL="914400" lvl="2" indent="-246887" algn="l" rtl="0">
              <a:lnSpc>
                <a:spcPct val="90000"/>
              </a:lnSpc>
              <a:spcBef>
                <a:spcPts val="700"/>
              </a:spcBef>
              <a:spcAft>
                <a:spcPts val="0"/>
              </a:spcAft>
              <a:buSzPts val="1120"/>
              <a:buChar char="⚫"/>
            </a:pPr>
            <a:r>
              <a:rPr lang="en-US" sz="1600"/>
              <a:t>Heavily loaded system 🡪 90%</a:t>
            </a:r>
            <a:endParaRPr/>
          </a:p>
          <a:p>
            <a:pPr marL="914400" lvl="2" indent="-175768" algn="l" rtl="0">
              <a:lnSpc>
                <a:spcPct val="90000"/>
              </a:lnSpc>
              <a:spcBef>
                <a:spcPts val="700"/>
              </a:spcBef>
              <a:spcAft>
                <a:spcPts val="0"/>
              </a:spcAft>
              <a:buSzPts val="1120"/>
              <a:buNone/>
            </a:pPr>
            <a:endParaRPr sz="1600"/>
          </a:p>
          <a:p>
            <a:pPr marL="640080" lvl="1" indent="-246888" algn="l" rtl="0">
              <a:lnSpc>
                <a:spcPct val="90000"/>
              </a:lnSpc>
              <a:spcBef>
                <a:spcPts val="700"/>
              </a:spcBef>
              <a:spcAft>
                <a:spcPts val="0"/>
              </a:spcAft>
              <a:buSzPts val="2040"/>
              <a:buChar char="⚫"/>
            </a:pPr>
            <a:r>
              <a:rPr lang="en-US" b="1">
                <a:solidFill>
                  <a:srgbClr val="FF0000"/>
                </a:solidFill>
              </a:rPr>
              <a:t>Throughput</a:t>
            </a:r>
            <a:r>
              <a:rPr lang="en-US">
                <a:solidFill>
                  <a:srgbClr val="FF0000"/>
                </a:solidFill>
              </a:rPr>
              <a:t> </a:t>
            </a:r>
            <a:r>
              <a:rPr lang="en-US"/>
              <a:t> = Number of processes completed /Unit time</a:t>
            </a:r>
            <a:endParaRPr/>
          </a:p>
          <a:p>
            <a:pPr marL="640080" lvl="1" indent="-246888" algn="l" rtl="0">
              <a:lnSpc>
                <a:spcPct val="90000"/>
              </a:lnSpc>
              <a:spcBef>
                <a:spcPts val="700"/>
              </a:spcBef>
              <a:spcAft>
                <a:spcPts val="0"/>
              </a:spcAft>
              <a:buSzPts val="2040"/>
              <a:buChar char="⚫"/>
            </a:pPr>
            <a:r>
              <a:rPr lang="en-US" b="1">
                <a:solidFill>
                  <a:srgbClr val="FF0000"/>
                </a:solidFill>
              </a:rPr>
              <a:t>Response time</a:t>
            </a:r>
            <a:r>
              <a:rPr lang="en-US">
                <a:solidFill>
                  <a:srgbClr val="FF0000"/>
                </a:solidFill>
              </a:rPr>
              <a:t> </a:t>
            </a:r>
            <a:r>
              <a:rPr lang="en-US"/>
              <a:t>– amount of time it takes from when a request was submitted until the first response occurs</a:t>
            </a:r>
            <a:endParaRPr/>
          </a:p>
          <a:p>
            <a:pPr marL="640080" lvl="1" indent="-246888" algn="l" rtl="0">
              <a:lnSpc>
                <a:spcPct val="90000"/>
              </a:lnSpc>
              <a:spcBef>
                <a:spcPts val="700"/>
              </a:spcBef>
              <a:spcAft>
                <a:spcPts val="0"/>
              </a:spcAft>
              <a:buSzPts val="2040"/>
              <a:buChar char="⚫"/>
            </a:pPr>
            <a:r>
              <a:rPr lang="en-US" b="1">
                <a:solidFill>
                  <a:srgbClr val="FF0000"/>
                </a:solidFill>
              </a:rPr>
              <a:t>Waiting time</a:t>
            </a:r>
            <a:r>
              <a:rPr lang="en-US">
                <a:solidFill>
                  <a:srgbClr val="FF0000"/>
                </a:solidFill>
              </a:rPr>
              <a:t> </a:t>
            </a:r>
            <a:r>
              <a:rPr lang="en-US"/>
              <a:t>– the amount of time the processes has been waiting in the ready queue </a:t>
            </a:r>
            <a:endParaRPr/>
          </a:p>
          <a:p>
            <a:pPr marL="640080" lvl="1" indent="-246888" algn="l" rtl="0">
              <a:lnSpc>
                <a:spcPct val="90000"/>
              </a:lnSpc>
              <a:spcBef>
                <a:spcPts val="700"/>
              </a:spcBef>
              <a:spcAft>
                <a:spcPts val="0"/>
              </a:spcAft>
              <a:buSzPts val="2040"/>
              <a:buChar char="⚫"/>
            </a:pPr>
            <a:r>
              <a:rPr lang="en-US" b="1">
                <a:solidFill>
                  <a:srgbClr val="FF0000"/>
                </a:solidFill>
              </a:rPr>
              <a:t>Turnaround time</a:t>
            </a:r>
            <a:r>
              <a:rPr lang="en-US">
                <a:solidFill>
                  <a:srgbClr val="FF0000"/>
                </a:solidFill>
              </a:rPr>
              <a:t> </a:t>
            </a:r>
            <a:r>
              <a:rPr lang="en-US"/>
              <a:t>– amount of time to execute a particular process from the time of submission through the time of completion</a:t>
            </a:r>
            <a:endParaRPr/>
          </a:p>
        </p:txBody>
      </p:sp>
      <p:pic>
        <p:nvPicPr>
          <p:cNvPr id="635" name="Google Shape;635;p78" descr="pngfind.com-kingpin-png-4152286 (1).png"/>
          <p:cNvPicPr preferRelativeResize="0"/>
          <p:nvPr/>
        </p:nvPicPr>
        <p:blipFill rotWithShape="1">
          <a:blip r:embed="rId3">
            <a:alphaModFix/>
          </a:blip>
          <a:srcRect/>
          <a:stretch/>
        </p:blipFill>
        <p:spPr>
          <a:xfrm>
            <a:off x="7164288" y="180628"/>
            <a:ext cx="1625600" cy="533400"/>
          </a:xfrm>
          <a:prstGeom prst="rect">
            <a:avLst/>
          </a:prstGeom>
          <a:noFill/>
          <a:ln>
            <a:noFill/>
          </a:ln>
        </p:spPr>
      </p:pic>
      <p:sp>
        <p:nvSpPr>
          <p:cNvPr id="636" name="Google Shape;636;p78"/>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50"/>
          <p:cNvSpPr txBox="1">
            <a:spLocks noGrp="1"/>
          </p:cNvSpPr>
          <p:nvPr>
            <p:ph type="title"/>
          </p:nvPr>
        </p:nvSpPr>
        <p:spPr>
          <a:xfrm>
            <a:off x="447464" y="332656"/>
            <a:ext cx="8229600" cy="9906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References</a:t>
            </a:r>
            <a:endParaRPr/>
          </a:p>
        </p:txBody>
      </p:sp>
      <p:sp>
        <p:nvSpPr>
          <p:cNvPr id="1520" name="Google Shape;1520;p15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2470"/>
              <a:buNone/>
            </a:pPr>
            <a:r>
              <a:rPr lang="en-US"/>
              <a:t>Refer silberschatz, galvin “ operating system concepts” 9</a:t>
            </a:r>
            <a:r>
              <a:rPr lang="en-US" baseline="30000"/>
              <a:t>th</a:t>
            </a:r>
            <a:r>
              <a:rPr lang="en-US"/>
              <a:t> edition</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n-US"/>
              <a:t>CPU scheduling and policies – pg no:201-216</a:t>
            </a:r>
            <a:endParaRPr/>
          </a:p>
          <a:p>
            <a:pPr marL="274320" lvl="0" indent="-274320" algn="l" rtl="0">
              <a:spcBef>
                <a:spcPts val="520"/>
              </a:spcBef>
              <a:spcAft>
                <a:spcPts val="0"/>
              </a:spcAft>
              <a:buSzPts val="2470"/>
              <a:buChar char="⚫"/>
            </a:pPr>
            <a:r>
              <a:rPr lang="en-US"/>
              <a:t>Realtime and deadline –pg no: 223 to 230</a:t>
            </a:r>
            <a:endParaRPr/>
          </a:p>
          <a:p>
            <a:pPr marL="274320" lvl="0" indent="-274320" algn="l" rtl="0">
              <a:spcBef>
                <a:spcPts val="520"/>
              </a:spcBef>
              <a:spcAft>
                <a:spcPts val="0"/>
              </a:spcAft>
              <a:buSzPts val="2470"/>
              <a:buChar char="⚫"/>
            </a:pPr>
            <a:r>
              <a:rPr lang="en-US"/>
              <a:t>Process synchronization- pg no:253-275</a:t>
            </a:r>
            <a:endParaRPr/>
          </a:p>
          <a:p>
            <a:pPr marL="274320" lvl="0" indent="-274320" algn="l" rtl="0">
              <a:spcBef>
                <a:spcPts val="520"/>
              </a:spcBef>
              <a:spcAft>
                <a:spcPts val="0"/>
              </a:spcAft>
              <a:buSzPts val="2470"/>
              <a:buChar char="⚫"/>
            </a:pPr>
            <a:r>
              <a:rPr lang="en-US"/>
              <a:t>Deadlocks –pg no:311-334</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None/>
            </a:pPr>
            <a:r>
              <a:rPr lang="en-US"/>
              <a:t>( Can also refer to learning resources mentioned in the syllabus )</a:t>
            </a:r>
            <a:endParaRPr/>
          </a:p>
          <a:p>
            <a:pPr marL="274320" lvl="0" indent="-117475" algn="l" rtl="0">
              <a:spcBef>
                <a:spcPts val="520"/>
              </a:spcBef>
              <a:spcAft>
                <a:spcPts val="0"/>
              </a:spcAft>
              <a:buSzPts val="2470"/>
              <a:buNone/>
            </a:pPr>
            <a:endParaRPr/>
          </a:p>
        </p:txBody>
      </p:sp>
      <p:pic>
        <p:nvPicPr>
          <p:cNvPr id="1521" name="Google Shape;1521;p150" descr="pngfind.com-kingpin-png-4152286 (1).png"/>
          <p:cNvPicPr preferRelativeResize="0"/>
          <p:nvPr/>
        </p:nvPicPr>
        <p:blipFill rotWithShape="1">
          <a:blip r:embed="rId3">
            <a:alphaModFix/>
          </a:blip>
          <a:srcRect/>
          <a:stretch/>
        </p:blipFill>
        <p:spPr>
          <a:xfrm>
            <a:off x="7095579" y="260648"/>
            <a:ext cx="1625600" cy="533400"/>
          </a:xfrm>
          <a:prstGeom prst="rect">
            <a:avLst/>
          </a:prstGeom>
          <a:noFill/>
          <a:ln>
            <a:noFill/>
          </a:ln>
        </p:spPr>
      </p:pic>
      <p:sp>
        <p:nvSpPr>
          <p:cNvPr id="1522" name="Google Shape;1522;p150"/>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79"/>
          <p:cNvSpPr txBox="1">
            <a:spLocks noGrp="1"/>
          </p:cNvSpPr>
          <p:nvPr>
            <p:ph type="title"/>
          </p:nvPr>
        </p:nvSpPr>
        <p:spPr>
          <a:xfrm>
            <a:off x="467544" y="404664"/>
            <a:ext cx="8229600" cy="66335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rgbClr val="006600"/>
              </a:buClr>
              <a:buSzPct val="100000"/>
              <a:buFont typeface="Calibri"/>
              <a:buNone/>
            </a:pPr>
            <a:r>
              <a:rPr lang="en-US" b="1">
                <a:solidFill>
                  <a:srgbClr val="006600"/>
                </a:solidFill>
              </a:rPr>
              <a:t>Scheduling Algorithms</a:t>
            </a:r>
            <a:endParaRPr/>
          </a:p>
        </p:txBody>
      </p:sp>
      <p:sp>
        <p:nvSpPr>
          <p:cNvPr id="642" name="Google Shape;642;p79"/>
          <p:cNvSpPr txBox="1">
            <a:spLocks noGrp="1"/>
          </p:cNvSpPr>
          <p:nvPr>
            <p:ph type="body" idx="1"/>
          </p:nvPr>
        </p:nvSpPr>
        <p:spPr>
          <a:xfrm>
            <a:off x="457200" y="1268760"/>
            <a:ext cx="8229600" cy="520824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2470"/>
              <a:buFont typeface="Calibri"/>
              <a:buAutoNum type="arabicPeriod"/>
            </a:pPr>
            <a:r>
              <a:rPr lang="en-US"/>
              <a:t>First-Come, First-Served (FCFS) Scheduling</a:t>
            </a:r>
            <a:endParaRPr/>
          </a:p>
          <a:p>
            <a:pPr marL="457200" lvl="0" indent="-457200" algn="l" rtl="0">
              <a:spcBef>
                <a:spcPts val="520"/>
              </a:spcBef>
              <a:spcAft>
                <a:spcPts val="0"/>
              </a:spcAft>
              <a:buSzPts val="2470"/>
              <a:buFont typeface="Calibri"/>
              <a:buAutoNum type="arabicPeriod"/>
            </a:pPr>
            <a:r>
              <a:rPr lang="en-US"/>
              <a:t>Shortest-Job-First (SJF) Scheduling</a:t>
            </a:r>
            <a:endParaRPr/>
          </a:p>
          <a:p>
            <a:pPr marL="640080" lvl="1" indent="-246888" algn="l" rtl="0">
              <a:spcBef>
                <a:spcPts val="480"/>
              </a:spcBef>
              <a:spcAft>
                <a:spcPts val="0"/>
              </a:spcAft>
              <a:buSzPts val="2040"/>
              <a:buChar char="⚫"/>
            </a:pPr>
            <a:r>
              <a:rPr lang="en-US"/>
              <a:t>Simultaneous arrival times</a:t>
            </a:r>
            <a:endParaRPr/>
          </a:p>
          <a:p>
            <a:pPr marL="640080" lvl="1" indent="-246888" algn="l" rtl="0">
              <a:spcBef>
                <a:spcPts val="480"/>
              </a:spcBef>
              <a:spcAft>
                <a:spcPts val="0"/>
              </a:spcAft>
              <a:buSzPts val="2040"/>
              <a:buChar char="⚫"/>
            </a:pPr>
            <a:r>
              <a:rPr lang="en-US"/>
              <a:t>Varied arrival times</a:t>
            </a:r>
            <a:endParaRPr/>
          </a:p>
          <a:p>
            <a:pPr marL="640080" lvl="1" indent="-246888" algn="l" rtl="0">
              <a:spcBef>
                <a:spcPts val="480"/>
              </a:spcBef>
              <a:spcAft>
                <a:spcPts val="0"/>
              </a:spcAft>
              <a:buSzPts val="2040"/>
              <a:buChar char="⚫"/>
            </a:pPr>
            <a:r>
              <a:rPr lang="en-US"/>
              <a:t>Preemptive SJF with varied arrival times = Shortest-remaining time First (SRT) Scheduling</a:t>
            </a:r>
            <a:endParaRPr/>
          </a:p>
          <a:p>
            <a:pPr marL="457200" lvl="0" indent="-457200" algn="l" rtl="0">
              <a:spcBef>
                <a:spcPts val="520"/>
              </a:spcBef>
              <a:spcAft>
                <a:spcPts val="0"/>
              </a:spcAft>
              <a:buSzPts val="2470"/>
              <a:buFont typeface="Calibri"/>
              <a:buAutoNum type="arabicPeriod"/>
            </a:pPr>
            <a:r>
              <a:rPr lang="en-US"/>
              <a:t>Priority Scheduling</a:t>
            </a:r>
            <a:endParaRPr/>
          </a:p>
          <a:p>
            <a:pPr marL="640080" lvl="1" indent="-246888" algn="l" rtl="0">
              <a:spcBef>
                <a:spcPts val="480"/>
              </a:spcBef>
              <a:spcAft>
                <a:spcPts val="0"/>
              </a:spcAft>
              <a:buSzPts val="2040"/>
              <a:buChar char="⚫"/>
            </a:pPr>
            <a:r>
              <a:rPr lang="en-US"/>
              <a:t>Preemptive &amp; non preemptive</a:t>
            </a:r>
            <a:endParaRPr/>
          </a:p>
          <a:p>
            <a:pPr marL="457200" lvl="0" indent="-457200" algn="l" rtl="0">
              <a:spcBef>
                <a:spcPts val="520"/>
              </a:spcBef>
              <a:spcAft>
                <a:spcPts val="0"/>
              </a:spcAft>
              <a:buSzPts val="2470"/>
              <a:buFont typeface="Calibri"/>
              <a:buAutoNum type="arabicPeriod"/>
            </a:pPr>
            <a:r>
              <a:rPr lang="en-US"/>
              <a:t>Round robin scheduling</a:t>
            </a:r>
            <a:endParaRPr/>
          </a:p>
          <a:p>
            <a:pPr marL="457200" lvl="0" indent="-457200" algn="l" rtl="0">
              <a:spcBef>
                <a:spcPts val="520"/>
              </a:spcBef>
              <a:spcAft>
                <a:spcPts val="0"/>
              </a:spcAft>
              <a:buSzPts val="2470"/>
              <a:buFont typeface="Calibri"/>
              <a:buAutoNum type="arabicPeriod"/>
            </a:pPr>
            <a:r>
              <a:rPr lang="en-US"/>
              <a:t>Multi-level Queue Scheduling</a:t>
            </a:r>
            <a:endParaRPr/>
          </a:p>
          <a:p>
            <a:pPr marL="457200" lvl="0" indent="-457200" algn="l" rtl="0">
              <a:spcBef>
                <a:spcPts val="520"/>
              </a:spcBef>
              <a:spcAft>
                <a:spcPts val="0"/>
              </a:spcAft>
              <a:buSzPts val="2470"/>
              <a:buFont typeface="Calibri"/>
              <a:buAutoNum type="arabicPeriod"/>
            </a:pPr>
            <a:r>
              <a:rPr lang="en-US"/>
              <a:t>Multilevel Feedback Queue Scheduling</a:t>
            </a:r>
            <a:endParaRPr/>
          </a:p>
          <a:p>
            <a:pPr marL="457200" lvl="0" indent="-300355" algn="l" rtl="0">
              <a:spcBef>
                <a:spcPts val="520"/>
              </a:spcBef>
              <a:spcAft>
                <a:spcPts val="0"/>
              </a:spcAft>
              <a:buSzPts val="2470"/>
              <a:buFont typeface="Calibri"/>
              <a:buNone/>
            </a:pPr>
            <a:endParaRPr/>
          </a:p>
          <a:p>
            <a:pPr marL="274320" lvl="0" indent="-117475" algn="l" rtl="0">
              <a:spcBef>
                <a:spcPts val="520"/>
              </a:spcBef>
              <a:spcAft>
                <a:spcPts val="0"/>
              </a:spcAft>
              <a:buSzPts val="2470"/>
              <a:buNone/>
            </a:pPr>
            <a:endParaRPr/>
          </a:p>
        </p:txBody>
      </p:sp>
      <p:pic>
        <p:nvPicPr>
          <p:cNvPr id="643" name="Google Shape;643;p79" descr="pngfind.com-kingpin-png-4152286 (1).png"/>
          <p:cNvPicPr preferRelativeResize="0"/>
          <p:nvPr/>
        </p:nvPicPr>
        <p:blipFill rotWithShape="1">
          <a:blip r:embed="rId3">
            <a:alphaModFix/>
          </a:blip>
          <a:srcRect/>
          <a:stretch/>
        </p:blipFill>
        <p:spPr>
          <a:xfrm>
            <a:off x="7308304" y="202940"/>
            <a:ext cx="1625600" cy="533400"/>
          </a:xfrm>
          <a:prstGeom prst="rect">
            <a:avLst/>
          </a:prstGeom>
          <a:noFill/>
          <a:ln>
            <a:noFill/>
          </a:ln>
        </p:spPr>
      </p:pic>
      <p:sp>
        <p:nvSpPr>
          <p:cNvPr id="644" name="Google Shape;644;p79"/>
          <p:cNvSpPr txBox="1">
            <a:spLocks noGrp="1"/>
          </p:cNvSpPr>
          <p:nvPr>
            <p:ph type="sldNum" idx="12"/>
          </p:nvPr>
        </p:nvSpPr>
        <p:spPr>
          <a:xfrm>
            <a:off x="7924800" y="6356351"/>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4686</Words>
  <Application>Microsoft Office PowerPoint</Application>
  <PresentationFormat>On-screen Show (4:3)</PresentationFormat>
  <Paragraphs>1027</Paragraphs>
  <Slides>80</Slides>
  <Notes>80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80</vt:i4>
      </vt:variant>
    </vt:vector>
  </HeadingPairs>
  <TitlesOfParts>
    <vt:vector size="91" baseType="lpstr">
      <vt:lpstr>Times New Roman</vt:lpstr>
      <vt:lpstr>Arimo</vt:lpstr>
      <vt:lpstr>Helvetica Neue</vt:lpstr>
      <vt:lpstr>Arial</vt:lpstr>
      <vt:lpstr>Cambria Math</vt:lpstr>
      <vt:lpstr>Helvetica Neue Light</vt:lpstr>
      <vt:lpstr>Noto Sans Symbols</vt:lpstr>
      <vt:lpstr>Calibri</vt:lpstr>
      <vt:lpstr>Constantia</vt:lpstr>
      <vt:lpstr>Flow</vt:lpstr>
      <vt:lpstr>Flow</vt:lpstr>
      <vt:lpstr>21CSC202J  OPERATING SYSTEMS  UNIT – III </vt:lpstr>
      <vt:lpstr>    TOPICS COVERED </vt:lpstr>
      <vt:lpstr>PROCESS SCHEDULING</vt:lpstr>
      <vt:lpstr>Basic Concepts</vt:lpstr>
      <vt:lpstr>PowerPoint Presentation</vt:lpstr>
      <vt:lpstr>CPU Scheduler</vt:lpstr>
      <vt:lpstr>Dispatcher</vt:lpstr>
      <vt:lpstr>Scheduling Criteria</vt:lpstr>
      <vt:lpstr>Scheduling Algorithms</vt:lpstr>
      <vt:lpstr>First-Come, First-Served (FCFS) Scheduling</vt:lpstr>
      <vt:lpstr>First-Come, First-Served (FCFS)</vt:lpstr>
      <vt:lpstr>First-Come, First-Served (FCFS)</vt:lpstr>
      <vt:lpstr>First-Come, First-Served (FCFS)</vt:lpstr>
      <vt:lpstr>FIFO (First In and First Out) or FCFS </vt:lpstr>
      <vt:lpstr>Shortest-Job-First (SJF) Scheduling (simultaneous  arrival ie. all jobs arrive at the same time)</vt:lpstr>
      <vt:lpstr>Shortest-Job-First (SJF) Scheduling Here come the concept of arrival time.  SJF (non-preemptive, varied arrival times) </vt:lpstr>
      <vt:lpstr>Shortest-remaining time First (SRT) Scheduling Preemptive SJF with varied arrival times </vt:lpstr>
      <vt:lpstr>Shortest-Job-First (SJF) Scheduling Pros and Cons</vt:lpstr>
      <vt:lpstr>Priority Scheduling </vt:lpstr>
      <vt:lpstr> Priority Scheduling (Non- Preemptive)</vt:lpstr>
      <vt:lpstr>Priority Scheduling (Preemptive)</vt:lpstr>
      <vt:lpstr>PowerPoint Presentation</vt:lpstr>
      <vt:lpstr>Priority Scheduling Pros and Cons</vt:lpstr>
      <vt:lpstr>Round Robin (RR)  Scheduling</vt:lpstr>
      <vt:lpstr>Example of RR with Time Quantum = 4</vt:lpstr>
      <vt:lpstr>Example of RR with Time Quantum = 20</vt:lpstr>
      <vt:lpstr>Time Quantum and Context Switches</vt:lpstr>
      <vt:lpstr>Round Robin (RR)  Scheduling Pros and Cons</vt:lpstr>
      <vt:lpstr>Multi-level Queue Scheduling</vt:lpstr>
      <vt:lpstr>Multilevel Feedback Queue Scheduling</vt:lpstr>
      <vt:lpstr>Real-Time CPU Scheduling</vt:lpstr>
      <vt:lpstr>Real-Time CPU Scheduling</vt:lpstr>
      <vt:lpstr>       Real-Time CPU Scheduling (Cont.)</vt:lpstr>
      <vt:lpstr>Priority-based Scheduling</vt:lpstr>
      <vt:lpstr>Priority-based Scheduling</vt:lpstr>
      <vt:lpstr>Priority-based Scheduling</vt:lpstr>
      <vt:lpstr>Rate Monotonic Scheduling</vt:lpstr>
      <vt:lpstr>Rate Monotonic Scheduling</vt:lpstr>
      <vt:lpstr>Rate Monotonic Scheduling</vt:lpstr>
      <vt:lpstr>Rate Monotonic Scheduling</vt:lpstr>
      <vt:lpstr>Missed Deadlines with Rate Monotonic Scheduling</vt:lpstr>
      <vt:lpstr>Missed Deadlines with Rate Monotonic Scheduling</vt:lpstr>
      <vt:lpstr>Earliest Deadline First Scheduling (EDF)</vt:lpstr>
      <vt:lpstr>Earliest Deadline First Scheduling (EDF)</vt:lpstr>
      <vt:lpstr>Earliest Deadline First Scheduling (EDF)</vt:lpstr>
      <vt:lpstr>PowerPoint Presentation</vt:lpstr>
      <vt:lpstr>                                                                                     Deadlocks</vt:lpstr>
      <vt:lpstr>System Model</vt:lpstr>
      <vt:lpstr>Deadlock Characterization Repeated University Question</vt:lpstr>
      <vt:lpstr>Resource-Allocation Graph</vt:lpstr>
      <vt:lpstr>Details</vt:lpstr>
      <vt:lpstr>Examples</vt:lpstr>
      <vt:lpstr>PowerPoint Presentation</vt:lpstr>
      <vt:lpstr>PowerPoint Presentation</vt:lpstr>
      <vt:lpstr>PowerPoint Presentation</vt:lpstr>
      <vt:lpstr>Deadlock Avoidance</vt:lpstr>
      <vt:lpstr>PowerPoint Presentation</vt:lpstr>
      <vt:lpstr>Safe State</vt:lpstr>
      <vt:lpstr>PowerPoint Presentation</vt:lpstr>
      <vt:lpstr>Examples</vt:lpstr>
      <vt:lpstr>Avoidance algorithms</vt:lpstr>
      <vt:lpstr>Resource-Allocation Graph</vt:lpstr>
      <vt:lpstr>Resource-Allocation Graph with Claim Edges</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     Several Instances of a Resource Type</vt:lpstr>
      <vt:lpstr>Detection Algorithm</vt:lpstr>
      <vt:lpstr>Example of Detection Algorithm</vt:lpstr>
      <vt:lpstr>Example (Cont.)</vt:lpstr>
      <vt:lpstr>Recovery from Deadlock</vt:lpstr>
      <vt:lpstr>Recovery from Deadlock – Contd…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18CSC205J  OPERATING SYSTEMS  UNIT – II</dc:title>
  <dc:creator>Joseph</dc:creator>
  <cp:lastModifiedBy>Joseph</cp:lastModifiedBy>
  <cp:revision>5</cp:revision>
  <dcterms:modified xsi:type="dcterms:W3CDTF">2023-08-23T09:15:48Z</dcterms:modified>
</cp:coreProperties>
</file>