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1"/>
  </p:handoutMasterIdLst>
  <p:sldIdLst>
    <p:sldId id="302" r:id="rId3"/>
    <p:sldId id="308" r:id="rId5"/>
    <p:sldId id="333" r:id="rId6"/>
    <p:sldId id="309" r:id="rId7"/>
    <p:sldId id="318" r:id="rId8"/>
    <p:sldId id="319" r:id="rId9"/>
    <p:sldId id="315" r:id="rId10"/>
    <p:sldId id="316" r:id="rId11"/>
    <p:sldId id="311" r:id="rId12"/>
    <p:sldId id="312" r:id="rId13"/>
    <p:sldId id="321" r:id="rId14"/>
    <p:sldId id="322" r:id="rId15"/>
    <p:sldId id="329" r:id="rId16"/>
    <p:sldId id="320" r:id="rId17"/>
    <p:sldId id="348" r:id="rId18"/>
    <p:sldId id="330" r:id="rId19"/>
    <p:sldId id="334"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8181"/>
    <a:srgbClr val="BF211D"/>
    <a:srgbClr val="FF66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7" d="100"/>
          <a:sy n="87" d="100"/>
        </p:scale>
        <p:origin x="-586" y="-82"/>
      </p:cViewPr>
      <p:guideLst>
        <p:guide orient="horz" pos="2125"/>
        <p:guide pos="3854"/>
      </p:guideLst>
    </p:cSldViewPr>
  </p:slideViewPr>
  <p:notesTextViewPr>
    <p:cViewPr>
      <p:scale>
        <a:sx n="3" d="2"/>
        <a:sy n="3" d="2"/>
      </p:scale>
      <p:origin x="0" y="0"/>
    </p:cViewPr>
  </p:notesTextViewPr>
  <p:notesViewPr>
    <p:cSldViewPr snapToGrid="0">
      <p:cViewPr varScale="1">
        <p:scale>
          <a:sx n="66" d="100"/>
          <a:sy n="66" d="100"/>
        </p:scale>
        <p:origin x="-3139" y="-72"/>
      </p:cViewPr>
      <p:guideLst>
        <p:guide orient="horz" pos="2833"/>
        <p:guide pos="216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37.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3.jpe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image" Target="../media/image3.jpe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tags" Target="../tags/tag19.xml"/><Relationship Id="rId4" Type="http://schemas.openxmlformats.org/officeDocument/2006/relationships/image" Target="../media/image3.jpe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3.jpe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image" Target="../media/image3.jpeg"/><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29.xml"/><Relationship Id="rId4" Type="http://schemas.openxmlformats.org/officeDocument/2006/relationships/image" Target="../media/image3.jpe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6" name="图片 5" descr="003"/>
          <p:cNvPicPr>
            <a:picLocks noChangeAspect="1"/>
          </p:cNvPicPr>
          <p:nvPr userDrawn="1"/>
        </p:nvPicPr>
        <p:blipFill>
          <a:blip r:embed="rId2"/>
          <a:stretch>
            <a:fillRect/>
          </a:stretch>
        </p:blipFill>
        <p:spPr>
          <a:xfrm>
            <a:off x="1905" y="2497455"/>
            <a:ext cx="12194332" cy="1859915"/>
          </a:xfrm>
          <a:prstGeom prst="rect">
            <a:avLst/>
          </a:prstGeom>
        </p:spPr>
      </p:pic>
      <p:sp>
        <p:nvSpPr>
          <p:cNvPr id="11" name="内容占位符 19"/>
          <p:cNvSpPr>
            <a:spLocks noGrp="1"/>
          </p:cNvSpPr>
          <p:nvPr>
            <p:ph sz="quarter" idx="10" hasCustomPrompt="1"/>
          </p:nvPr>
        </p:nvSpPr>
        <p:spPr>
          <a:xfrm>
            <a:off x="-5618" y="5209969"/>
            <a:ext cx="12194333" cy="1439333"/>
          </a:xfrm>
        </p:spPr>
        <p:txBody>
          <a:bodyPr anchor="ctr" anchorCtr="1">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2500">
                <a:latin typeface="黑体" panose="02010609060101010101" pitchFamily="49" charset="-122"/>
                <a:ea typeface="黑体" panose="02010609060101010101" pitchFamily="49" charset="-122"/>
              </a:defRPr>
            </a:lvl1pPr>
          </a:lstStyle>
          <a:p>
            <a:pPr lvl="0"/>
            <a:r>
              <a:rPr lang="zh-CN" altLang="en-US" dirty="0" smtClean="0"/>
              <a:t>单击此处编辑汇报部门</a:t>
            </a:r>
            <a:r>
              <a:rPr lang="en-US" altLang="zh-CN" dirty="0" smtClean="0"/>
              <a:t>/</a:t>
            </a:r>
            <a:r>
              <a:rPr lang="zh-CN" altLang="en-US" dirty="0" smtClean="0"/>
              <a:t>汇报人</a:t>
            </a:r>
            <a:endParaRPr lang="en-US" altLang="zh-CN" dirty="0" smtClean="0"/>
          </a:p>
        </p:txBody>
      </p:sp>
      <p:sp>
        <p:nvSpPr>
          <p:cNvPr id="10" name="标题 1"/>
          <p:cNvSpPr>
            <a:spLocks noGrp="1"/>
          </p:cNvSpPr>
          <p:nvPr>
            <p:ph type="title" hasCustomPrompt="1"/>
          </p:nvPr>
        </p:nvSpPr>
        <p:spPr>
          <a:xfrm>
            <a:off x="-321273" y="2663642"/>
            <a:ext cx="7741382" cy="1524000"/>
          </a:xfrm>
        </p:spPr>
        <p:txBody>
          <a:bodyPr anchor="ctr" anchorCtr="1">
            <a:noAutofit/>
          </a:bodyPr>
          <a:lstStyle>
            <a:lvl1pPr>
              <a:lnSpc>
                <a:spcPct val="100000"/>
              </a:lnSpc>
              <a:defRPr sz="4000" b="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2" name="图片 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1616" y="771525"/>
            <a:ext cx="1368564" cy="528320"/>
          </a:xfrm>
          <a:prstGeom prst="rect">
            <a:avLst/>
          </a:prstGeom>
          <a:noFill/>
        </p:spPr>
      </p:pic>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4374" y="339090"/>
            <a:ext cx="1072480" cy="414020"/>
          </a:xfrm>
          <a:prstGeom prst="rect">
            <a:avLst/>
          </a:prstGeom>
        </p:spPr>
      </p:pic>
      <p:sp>
        <p:nvSpPr>
          <p:cNvPr id="2" name="标题 1"/>
          <p:cNvSpPr>
            <a:spLocks noGrp="1"/>
          </p:cNvSpPr>
          <p:nvPr>
            <p:ph type="title"/>
            <p:custDataLst>
              <p:tags r:id="rId3"/>
            </p:custDataLst>
          </p:nvPr>
        </p:nvSpPr>
        <p:spPr>
          <a:xfrm>
            <a:off x="530455" y="307975"/>
            <a:ext cx="9067629" cy="6477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黑体" panose="02010609060101010101" pitchFamily="49" charset="-122"/>
                <a:ea typeface="黑体" panose="020106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70045" y="1296000"/>
            <a:ext cx="10854878"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custDataLst>
              <p:tags r:id="rId6"/>
            </p:custDataLst>
          </p:nvPr>
        </p:nvSpPr>
        <p:spPr>
          <a:xfrm>
            <a:off x="8612882" y="6350000"/>
            <a:ext cx="2912667" cy="316865"/>
          </a:xfrm>
        </p:spPr>
        <p:txBody>
          <a:bodyPr/>
          <a:lstStyle/>
          <a:p>
            <a:fld id="{49AE70B2-8BF9-45C0-BB95-33D1B9D3A854}" type="slidenum">
              <a:rPr lang="zh-CN" altLang="en-US" smtClean="0"/>
            </a:fld>
            <a:endParaRPr lang="zh-CN" altLang="en-US"/>
          </a:p>
        </p:txBody>
      </p:sp>
      <p:cxnSp>
        <p:nvCxnSpPr>
          <p:cNvPr id="13" name="直接连接符 12"/>
          <p:cNvCxnSpPr/>
          <p:nvPr userDrawn="1"/>
        </p:nvCxnSpPr>
        <p:spPr>
          <a:xfrm>
            <a:off x="629848" y="923026"/>
            <a:ext cx="1090305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70093" y="1296000"/>
            <a:ext cx="5284527"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3"/>
            </p:custDataLst>
          </p:nvPr>
        </p:nvSpPr>
        <p:spPr>
          <a:xfrm>
            <a:off x="670088" y="1789043"/>
            <a:ext cx="5284485"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4"/>
            </p:custDataLst>
          </p:nvPr>
        </p:nvSpPr>
        <p:spPr>
          <a:xfrm>
            <a:off x="6237268" y="1296000"/>
            <a:ext cx="5284527"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黑体" panose="02010609060101010101" pitchFamily="49" charset="-122"/>
                <a:ea typeface="黑体" panose="020106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5"/>
            </p:custDataLst>
          </p:nvPr>
        </p:nvSpPr>
        <p:spPr>
          <a:xfrm>
            <a:off x="6237268" y="1789043"/>
            <a:ext cx="5284527"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6"/>
            </p:custDataLst>
          </p:nvPr>
        </p:nvSpPr>
        <p:spPr/>
        <p:txBody>
          <a:bodyPr/>
          <a:lstStyle>
            <a:lvl1pPr>
              <a:defRPr>
                <a:latin typeface="+mn-lt"/>
                <a:ea typeface="黑体" panose="02010609060101010101" pitchFamily="49" charset="-122"/>
                <a:cs typeface="+mn-lt"/>
              </a:defRPr>
            </a:lvl1pPr>
          </a:lstStyle>
          <a:p>
            <a:fld id="{6EA9BE62-13BA-47F9-9AE8-A938FC644607}" type="datetime1">
              <a:rPr lang="zh-CN" altLang="en-US" smtClean="0"/>
            </a:fld>
            <a:endParaRPr lang="zh-CN" altLang="en-US"/>
          </a:p>
        </p:txBody>
      </p:sp>
      <p:sp>
        <p:nvSpPr>
          <p:cNvPr id="9" name="灯片编号占位符 8"/>
          <p:cNvSpPr>
            <a:spLocks noGrp="1"/>
          </p:cNvSpPr>
          <p:nvPr>
            <p:ph type="sldNum" sz="quarter" idx="12"/>
            <p:custDataLst>
              <p:tags r:id="rId7"/>
            </p:custDataLst>
          </p:nvPr>
        </p:nvSpPr>
        <p:spPr>
          <a:xfrm>
            <a:off x="8612882" y="6350000"/>
            <a:ext cx="2908221" cy="316865"/>
          </a:xfrm>
        </p:spPr>
        <p:txBody>
          <a:bodyPr/>
          <a:lstStyle>
            <a:lvl1pPr>
              <a:defRPr>
                <a:latin typeface="黑体" panose="02010609060101010101" pitchFamily="49" charset="-122"/>
                <a:ea typeface="黑体" panose="02010609060101010101" pitchFamily="49" charset="-122"/>
              </a:defRPr>
            </a:lvl1pPr>
          </a:lstStyle>
          <a:p>
            <a:fld id="{49AE70B2-8BF9-45C0-BB95-33D1B9D3A854}" type="slidenum">
              <a:rPr lang="zh-CN" altLang="en-US" smtClean="0"/>
            </a:fld>
            <a:endParaRPr lang="zh-CN" altLang="en-US"/>
          </a:p>
        </p:txBody>
      </p:sp>
      <p:cxnSp>
        <p:nvCxnSpPr>
          <p:cNvPr id="11" name="直接连接符 10"/>
          <p:cNvCxnSpPr/>
          <p:nvPr userDrawn="1"/>
        </p:nvCxnSpPr>
        <p:spPr>
          <a:xfrm>
            <a:off x="629848" y="923026"/>
            <a:ext cx="1090305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444374" y="339090"/>
            <a:ext cx="1072480" cy="414020"/>
          </a:xfrm>
          <a:prstGeom prst="rect">
            <a:avLst/>
          </a:prstGeom>
        </p:spPr>
      </p:pic>
      <p:sp>
        <p:nvSpPr>
          <p:cNvPr id="15" name="标题 1"/>
          <p:cNvSpPr>
            <a:spLocks noGrp="1"/>
          </p:cNvSpPr>
          <p:nvPr>
            <p:ph type="title"/>
            <p:custDataLst>
              <p:tags r:id="rId9"/>
            </p:custDataLst>
          </p:nvPr>
        </p:nvSpPr>
        <p:spPr>
          <a:xfrm>
            <a:off x="530455" y="307975"/>
            <a:ext cx="9067629" cy="6477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黑体" panose="02010609060101010101" pitchFamily="49" charset="-122"/>
                <a:ea typeface="黑体" panose="020106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16"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70093" y="1296000"/>
            <a:ext cx="5284527"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40443" y="1296000"/>
            <a:ext cx="5284527"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宋体" panose="02010600030101010101" pitchFamily="2" charset="-122"/>
                <a:ea typeface="宋体" panose="02010600030101010101" pitchFamily="2"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5C037777-7F51-45EE-A408-A955ECEBED4C}" type="datetime1">
              <a:rPr lang="zh-CN" altLang="en-US" smtClean="0"/>
            </a:fld>
            <a:endParaRPr lang="zh-CN" altLang="en-US" dirty="0"/>
          </a:p>
        </p:txBody>
      </p:sp>
      <p:sp>
        <p:nvSpPr>
          <p:cNvPr id="7" name="灯片编号占位符 6"/>
          <p:cNvSpPr>
            <a:spLocks noGrp="1"/>
          </p:cNvSpPr>
          <p:nvPr>
            <p:ph type="sldNum" sz="quarter" idx="12"/>
            <p:custDataLst>
              <p:tags r:id="rId5"/>
            </p:custDataLst>
          </p:nvPr>
        </p:nvSpPr>
        <p:spPr>
          <a:xfrm>
            <a:off x="8612882" y="6350000"/>
            <a:ext cx="2910762" cy="316865"/>
          </a:xfrm>
        </p:spPr>
        <p:txBody>
          <a:bodyPr/>
          <a:lstStyle/>
          <a:p>
            <a:fld id="{FABC47A4-756D-490B-A52F-7D9E2C9FC05F}" type="slidenum">
              <a:rPr lang="zh-CN" altLang="en-US" smtClean="0"/>
            </a:fld>
            <a:endParaRPr lang="zh-CN" altLang="en-US"/>
          </a:p>
        </p:txBody>
      </p:sp>
      <p:cxnSp>
        <p:nvCxnSpPr>
          <p:cNvPr id="10" name="直接连接符 9"/>
          <p:cNvCxnSpPr/>
          <p:nvPr userDrawn="1"/>
        </p:nvCxnSpPr>
        <p:spPr>
          <a:xfrm>
            <a:off x="629848" y="923026"/>
            <a:ext cx="1090305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444374" y="339090"/>
            <a:ext cx="1072480" cy="414020"/>
          </a:xfrm>
          <a:prstGeom prst="rect">
            <a:avLst/>
          </a:prstGeom>
        </p:spPr>
      </p:pic>
      <p:sp>
        <p:nvSpPr>
          <p:cNvPr id="13" name="标题 1"/>
          <p:cNvSpPr>
            <a:spLocks noGrp="1"/>
          </p:cNvSpPr>
          <p:nvPr>
            <p:ph type="title"/>
            <p:custDataLst>
              <p:tags r:id="rId7"/>
            </p:custDataLst>
          </p:nvPr>
        </p:nvSpPr>
        <p:spPr>
          <a:xfrm>
            <a:off x="530455" y="307975"/>
            <a:ext cx="9067629" cy="6477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黑体" panose="02010609060101010101" pitchFamily="49" charset="-122"/>
                <a:ea typeface="黑体" panose="020106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14"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latin typeface="+mn-lt"/>
                <a:ea typeface="黑体" panose="02010609060101010101" pitchFamily="49" charset="-122"/>
                <a:cs typeface="+mn-lt"/>
              </a:defRPr>
            </a:lvl1pPr>
          </a:lstStyle>
          <a:p>
            <a:fld id="{829CCE85-FA65-41B9-8CA7-68E672BB0F6A}" type="datetime1">
              <a:rPr lang="zh-CN" altLang="en-US" smtClean="0"/>
            </a:fld>
            <a:endParaRPr lang="zh-CN" altLang="en-US"/>
          </a:p>
        </p:txBody>
      </p:sp>
      <p:sp>
        <p:nvSpPr>
          <p:cNvPr id="5" name="灯片编号占位符 4"/>
          <p:cNvSpPr>
            <a:spLocks noGrp="1"/>
          </p:cNvSpPr>
          <p:nvPr>
            <p:ph type="sldNum" sz="quarter" idx="12"/>
            <p:custDataLst>
              <p:tags r:id="rId3"/>
            </p:custDataLst>
          </p:nvPr>
        </p:nvSpPr>
        <p:spPr>
          <a:xfrm>
            <a:off x="8612882" y="6350000"/>
            <a:ext cx="2912032" cy="316865"/>
          </a:xfrm>
        </p:spPr>
        <p:txBody>
          <a:bodyPr/>
          <a:lstStyle>
            <a:lvl1pPr>
              <a:defRPr>
                <a:latin typeface="黑体" panose="02010609060101010101" pitchFamily="49" charset="-122"/>
                <a:ea typeface="黑体" panose="02010609060101010101" pitchFamily="49" charset="-122"/>
              </a:defRPr>
            </a:lvl1pPr>
          </a:lstStyle>
          <a:p>
            <a:fld id="{49AE70B2-8BF9-45C0-BB95-33D1B9D3A854}" type="slidenum">
              <a:rPr lang="zh-CN" altLang="en-US" smtClean="0"/>
            </a:fld>
            <a:endParaRPr lang="zh-CN" altLang="en-US"/>
          </a:p>
        </p:txBody>
      </p:sp>
      <p:cxnSp>
        <p:nvCxnSpPr>
          <p:cNvPr id="8" name="直接连接符 7"/>
          <p:cNvCxnSpPr/>
          <p:nvPr userDrawn="1"/>
        </p:nvCxnSpPr>
        <p:spPr>
          <a:xfrm>
            <a:off x="629848" y="923026"/>
            <a:ext cx="1090305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44374" y="339090"/>
            <a:ext cx="1072480" cy="414020"/>
          </a:xfrm>
          <a:prstGeom prst="rect">
            <a:avLst/>
          </a:prstGeom>
        </p:spPr>
      </p:pic>
      <p:sp>
        <p:nvSpPr>
          <p:cNvPr id="9" name="标题 1"/>
          <p:cNvSpPr>
            <a:spLocks noGrp="1"/>
          </p:cNvSpPr>
          <p:nvPr>
            <p:ph type="title"/>
            <p:custDataLst>
              <p:tags r:id="rId5"/>
            </p:custDataLst>
          </p:nvPr>
        </p:nvSpPr>
        <p:spPr>
          <a:xfrm>
            <a:off x="530455" y="307975"/>
            <a:ext cx="9067629" cy="6477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黑体" panose="02010609060101010101" pitchFamily="49" charset="-122"/>
                <a:ea typeface="黑体" panose="020106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12"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B2F583D6-1CF1-4587-AB28-DEBD0BDADDF6}" type="datetime1">
              <a:rPr lang="zh-CN" altLang="en-US" smtClean="0"/>
            </a:fld>
            <a:endParaRPr lang="zh-CN" altLang="en-US"/>
          </a:p>
        </p:txBody>
      </p:sp>
      <p:sp>
        <p:nvSpPr>
          <p:cNvPr id="5" name="灯片编号占位符 4"/>
          <p:cNvSpPr>
            <a:spLocks noGrp="1"/>
          </p:cNvSpPr>
          <p:nvPr>
            <p:ph type="sldNum" sz="quarter" idx="12"/>
            <p:custDataLst>
              <p:tags r:id="rId3"/>
            </p:custDataLst>
          </p:nvPr>
        </p:nvSpPr>
        <p:spPr>
          <a:xfrm>
            <a:off x="8612882" y="6350000"/>
            <a:ext cx="2910762" cy="316865"/>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4"/>
            </p:custDataLst>
          </p:nvPr>
        </p:nvSpPr>
        <p:spPr>
          <a:xfrm>
            <a:off x="670045" y="2588281"/>
            <a:ext cx="108548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cs typeface="+mj-cs"/>
                <a:sym typeface="+mn-ea"/>
              </a:defRPr>
            </a:lvl1pPr>
          </a:lstStyle>
          <a:p>
            <a:pPr lvl="0"/>
            <a:r>
              <a:rPr dirty="0">
                <a:sym typeface="+mn-ea"/>
              </a:rPr>
              <a:t>单击此处编辑标题</a:t>
            </a:r>
            <a:endParaRPr dirty="0">
              <a:sym typeface="+mn-ea"/>
            </a:endParaRPr>
          </a:p>
        </p:txBody>
      </p:sp>
      <p:pic>
        <p:nvPicPr>
          <p:cNvPr id="7" name="图片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44374" y="339090"/>
            <a:ext cx="1072480" cy="414020"/>
          </a:xfrm>
          <a:prstGeom prst="rect">
            <a:avLst/>
          </a:prstGeom>
        </p:spPr>
      </p:pic>
      <p:sp>
        <p:nvSpPr>
          <p:cNvPr id="9"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3708" y="952508"/>
            <a:ext cx="951216"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黑体" panose="02010609060101010101" pitchFamily="49" charset="-122"/>
                <a:ea typeface="黑体" panose="020106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3"/>
            </p:custDataLst>
          </p:nvPr>
        </p:nvSpPr>
        <p:spPr>
          <a:xfrm>
            <a:off x="670088" y="952500"/>
            <a:ext cx="9830493" cy="5388907"/>
          </a:xfrm>
        </p:spPr>
        <p:txBody>
          <a:bodyPr vert="eaVert"/>
          <a:lstStyle>
            <a:lvl1pPr indent="0" eaLnBrk="1" fontAlgn="auto" latinLnBrk="0" hangingPunct="1">
              <a:defRPr>
                <a:solidFill>
                  <a:schemeClr val="tx1">
                    <a:lumMod val="75000"/>
                    <a:lumOff val="25000"/>
                  </a:schemeClr>
                </a:solidFill>
                <a:latin typeface="宋体" panose="02010600030101010101" pitchFamily="2" charset="-122"/>
                <a:ea typeface="宋体" panose="02010600030101010101" pitchFamily="2" charset="-122"/>
              </a:defRPr>
            </a:lvl1pPr>
            <a:lvl2pPr indent="0" eaLnBrk="1" fontAlgn="auto" latinLnBrk="0" hangingPunct="1">
              <a:defRPr>
                <a:solidFill>
                  <a:schemeClr val="tx1">
                    <a:lumMod val="75000"/>
                    <a:lumOff val="25000"/>
                  </a:schemeClr>
                </a:solidFill>
                <a:latin typeface="宋体" panose="02010600030101010101" pitchFamily="2" charset="-122"/>
                <a:ea typeface="宋体" panose="02010600030101010101" pitchFamily="2" charset="-122"/>
              </a:defRPr>
            </a:lvl2pPr>
            <a:lvl3pPr indent="0" eaLnBrk="1" fontAlgn="auto" latinLnBrk="0" hangingPunct="1">
              <a:defRPr>
                <a:solidFill>
                  <a:schemeClr val="tx1">
                    <a:lumMod val="75000"/>
                    <a:lumOff val="25000"/>
                  </a:schemeClr>
                </a:solidFill>
                <a:latin typeface="宋体" panose="02010600030101010101" pitchFamily="2" charset="-122"/>
                <a:ea typeface="宋体" panose="02010600030101010101" pitchFamily="2" charset="-122"/>
              </a:defRPr>
            </a:lvl3pPr>
            <a:lvl4pPr indent="0" eaLnBrk="1" fontAlgn="auto" latinLnBrk="0" hangingPunct="1">
              <a:defRPr>
                <a:solidFill>
                  <a:schemeClr val="tx1">
                    <a:lumMod val="75000"/>
                    <a:lumOff val="25000"/>
                  </a:schemeClr>
                </a:solidFill>
                <a:latin typeface="宋体" panose="02010600030101010101" pitchFamily="2" charset="-122"/>
                <a:ea typeface="宋体" panose="02010600030101010101" pitchFamily="2" charset="-122"/>
              </a:defRPr>
            </a:lvl4pPr>
            <a:lvl5pPr indent="0" eaLnBrk="1" fontAlgn="auto" latinLnBrk="0" hangingPunct="1">
              <a:defRPr>
                <a:solidFill>
                  <a:schemeClr val="tx1">
                    <a:lumMod val="75000"/>
                    <a:lumOff val="25000"/>
                  </a:schemeClr>
                </a:solidFill>
                <a:latin typeface="宋体" panose="02010600030101010101" pitchFamily="2" charset="-122"/>
                <a:ea typeface="宋体"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3FD739BA-91D8-4C4D-A17F-6AB07847623F}" type="datetime1">
              <a:rPr lang="zh-CN" altLang="en-US" smtClean="0"/>
            </a:fld>
            <a:endParaRPr lang="zh-CN" altLang="en-US"/>
          </a:p>
        </p:txBody>
      </p:sp>
      <p:sp>
        <p:nvSpPr>
          <p:cNvPr id="6" name="灯片编号占位符 5"/>
          <p:cNvSpPr>
            <a:spLocks noGrp="1"/>
          </p:cNvSpPr>
          <p:nvPr>
            <p:ph type="sldNum" sz="quarter" idx="12"/>
            <p:custDataLst>
              <p:tags r:id="rId5"/>
            </p:custDataLst>
          </p:nvPr>
        </p:nvSpPr>
        <p:spPr>
          <a:xfrm>
            <a:off x="8612882" y="6350000"/>
            <a:ext cx="2910762" cy="316865"/>
          </a:xfrm>
        </p:spPr>
        <p:txBody>
          <a:bodyPr/>
          <a:lstStyle/>
          <a:p>
            <a:fld id="{49AE70B2-8BF9-45C0-BB95-33D1B9D3A854}" type="slidenum">
              <a:rPr lang="zh-CN" altLang="en-US" smtClean="0"/>
            </a:fld>
            <a:endParaRPr lang="zh-CN" altLang="en-US"/>
          </a:p>
        </p:txBody>
      </p:sp>
      <p:cxnSp>
        <p:nvCxnSpPr>
          <p:cNvPr id="8" name="直接连接符 7"/>
          <p:cNvCxnSpPr/>
          <p:nvPr userDrawn="1"/>
        </p:nvCxnSpPr>
        <p:spPr>
          <a:xfrm>
            <a:off x="629848" y="923026"/>
            <a:ext cx="1090305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444374" y="339090"/>
            <a:ext cx="1072480" cy="414020"/>
          </a:xfrm>
          <a:prstGeom prst="rect">
            <a:avLst/>
          </a:prstGeom>
        </p:spPr>
      </p:pic>
      <p:sp>
        <p:nvSpPr>
          <p:cNvPr id="11"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C8B40D89-FD1F-4A59-86BC-6ADCC3C0000F}" type="datetime1">
              <a:rPr lang="zh-CN" altLang="en-US" smtClean="0"/>
            </a:fld>
            <a:endParaRPr lang="zh-CN" altLang="en-US"/>
          </a:p>
        </p:txBody>
      </p:sp>
      <p:sp>
        <p:nvSpPr>
          <p:cNvPr id="4" name="灯片编号占位符 3"/>
          <p:cNvSpPr>
            <a:spLocks noGrp="1"/>
          </p:cNvSpPr>
          <p:nvPr>
            <p:ph type="sldNum" sz="quarter" idx="12"/>
            <p:custDataLst>
              <p:tags r:id="rId3"/>
            </p:custDataLst>
          </p:nvPr>
        </p:nvSpPr>
        <p:spPr>
          <a:xfrm>
            <a:off x="8612882" y="6350000"/>
            <a:ext cx="2911397" cy="316865"/>
          </a:xfrm>
        </p:spPr>
        <p:txBody>
          <a:bodyPr/>
          <a:lstStyle/>
          <a:p>
            <a:fld id="{49AE70B2-8BF9-45C0-BB95-33D1B9D3A854}" type="slidenum">
              <a:rPr lang="zh-CN" altLang="en-US" smtClean="0"/>
            </a:fld>
            <a:endParaRPr lang="zh-CN" altLang="en-US"/>
          </a:p>
        </p:txBody>
      </p:sp>
      <p:cxnSp>
        <p:nvCxnSpPr>
          <p:cNvPr id="6" name="直接连接符 5"/>
          <p:cNvCxnSpPr/>
          <p:nvPr userDrawn="1"/>
        </p:nvCxnSpPr>
        <p:spPr>
          <a:xfrm>
            <a:off x="629848" y="923026"/>
            <a:ext cx="1090305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44374" y="339090"/>
            <a:ext cx="1072480" cy="414020"/>
          </a:xfrm>
          <a:prstGeom prst="rect">
            <a:avLst/>
          </a:prstGeom>
        </p:spPr>
      </p:pic>
      <p:sp>
        <p:nvSpPr>
          <p:cNvPr id="9" name="标题 1"/>
          <p:cNvSpPr>
            <a:spLocks noGrp="1"/>
          </p:cNvSpPr>
          <p:nvPr>
            <p:ph type="title"/>
            <p:custDataLst>
              <p:tags r:id="rId5"/>
            </p:custDataLst>
          </p:nvPr>
        </p:nvSpPr>
        <p:spPr>
          <a:xfrm>
            <a:off x="530455" y="307975"/>
            <a:ext cx="9067629" cy="6477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黑体" panose="02010609060101010101" pitchFamily="49" charset="-122"/>
                <a:ea typeface="黑体" panose="020106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10"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9F0F57-45CD-4575-AB33-C1524312B8CB}" type="datetime1">
              <a:rPr lang="zh-CN" altLang="en-US" smtClean="0"/>
            </a:fld>
            <a:endParaRPr lang="zh-CN" altLang="en-US" dirty="0"/>
          </a:p>
        </p:txBody>
      </p:sp>
      <p:sp>
        <p:nvSpPr>
          <p:cNvPr id="4" name="灯片编号占位符 3"/>
          <p:cNvSpPr>
            <a:spLocks noGrp="1"/>
          </p:cNvSpPr>
          <p:nvPr>
            <p:ph type="sldNum" sz="quarter" idx="12"/>
          </p:nvPr>
        </p:nvSpPr>
        <p:spPr/>
        <p:txBody>
          <a:bodyPr/>
          <a:lstStyle/>
          <a:p>
            <a:endParaRPr lang="zh-CN" altLang="en-US" dirty="0"/>
          </a:p>
        </p:txBody>
      </p:sp>
      <p:sp>
        <p:nvSpPr>
          <p:cNvPr id="6" name="页脚占位符 4"/>
          <p:cNvSpPr txBox="1"/>
          <p:nvPr userDrawn="1"/>
        </p:nvSpPr>
        <p:spPr>
          <a:xfrm>
            <a:off x="4405223" y="6350198"/>
            <a:ext cx="3381554" cy="31686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tx1">
                    <a:tint val="75000"/>
                  </a:schemeClr>
                </a:solidFill>
                <a:latin typeface="+mn-lt"/>
                <a:ea typeface="+mn-ea"/>
                <a:cs typeface="+mn-cs"/>
              </a:rPr>
              <a:t>版权</a:t>
            </a:r>
            <a:r>
              <a:rPr lang="en-US" altLang="zh-CN" sz="1000" kern="1200" dirty="0" smtClean="0">
                <a:solidFill>
                  <a:schemeClr val="tx1">
                    <a:tint val="75000"/>
                  </a:schemeClr>
                </a:solidFill>
                <a:latin typeface="+mn-lt"/>
                <a:ea typeface="+mn-ea"/>
                <a:cs typeface="+mn-cs"/>
              </a:rPr>
              <a:t>©</a:t>
            </a:r>
            <a:r>
              <a:rPr lang="en-US" altLang="zh-CN" sz="1000" kern="1200" dirty="0" smtClean="0">
                <a:solidFill>
                  <a:schemeClr val="tx1">
                    <a:tint val="75000"/>
                  </a:schemeClr>
                </a:solidFill>
                <a:latin typeface="+mn-lt"/>
                <a:ea typeface="+mn-ea"/>
                <a:cs typeface="+mn-cs"/>
              </a:rPr>
              <a:t>2021</a:t>
            </a:r>
            <a:r>
              <a:rPr lang="zh-CN" altLang="en-US" sz="1000" kern="1200" dirty="0" smtClean="0">
                <a:solidFill>
                  <a:schemeClr val="tx1">
                    <a:tint val="75000"/>
                  </a:schemeClr>
                </a:solidFill>
                <a:latin typeface="+mn-lt"/>
                <a:ea typeface="+mn-ea"/>
                <a:cs typeface="+mn-cs"/>
              </a:rPr>
              <a:t>归</a:t>
            </a:r>
            <a:r>
              <a:rPr lang="zh-CN" altLang="en-US" sz="1000" kern="1200" dirty="0" smtClean="0">
                <a:solidFill>
                  <a:schemeClr val="tx1">
                    <a:tint val="75000"/>
                  </a:schemeClr>
                </a:solidFill>
                <a:latin typeface="+mn-lt"/>
                <a:ea typeface="+mn-ea"/>
                <a:cs typeface="+mn-cs"/>
              </a:rPr>
              <a:t>睿创微纳所有，内部资料，严禁复制及扩散</a:t>
            </a:r>
            <a:endParaRPr lang="zh-CN" altLang="en-US" sz="1000" kern="1200" dirty="0" smtClean="0">
              <a:solidFill>
                <a:schemeClr val="tx1">
                  <a:tint val="75000"/>
                </a:schemeClr>
              </a:solidFill>
              <a:latin typeface="+mn-lt"/>
              <a:ea typeface="+mn-ea"/>
              <a:cs typeface="+mn-cs"/>
            </a:endParaRPr>
          </a:p>
        </p:txBody>
      </p:sp>
    </p:spTree>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0"/>
            </p:custDataLst>
          </p:nvPr>
        </p:nvSpPr>
        <p:spPr>
          <a:xfrm>
            <a:off x="942520" y="295275"/>
            <a:ext cx="8576680" cy="6477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1"/>
            </p:custDataLst>
          </p:nvPr>
        </p:nvSpPr>
        <p:spPr>
          <a:xfrm>
            <a:off x="670045" y="1296000"/>
            <a:ext cx="10854878"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smtClean="0"/>
              <a:t>第五级</a:t>
            </a:r>
            <a:endParaRPr lang="zh-CN" altLang="en-US" dirty="0"/>
          </a:p>
        </p:txBody>
      </p:sp>
      <p:sp>
        <p:nvSpPr>
          <p:cNvPr id="4" name="日期占位符 3"/>
          <p:cNvSpPr>
            <a:spLocks noGrp="1"/>
          </p:cNvSpPr>
          <p:nvPr>
            <p:ph type="dt" sz="half" idx="2"/>
            <p:custDataLst>
              <p:tags r:id="rId12"/>
            </p:custDataLst>
          </p:nvPr>
        </p:nvSpPr>
        <p:spPr>
          <a:xfrm>
            <a:off x="879956" y="6349833"/>
            <a:ext cx="2700657"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309F0F57-45CD-4575-AB33-C1524312B8CB}" type="datetime1">
              <a:rPr lang="zh-CN" altLang="en-US" smtClean="0"/>
            </a:fld>
            <a:endParaRPr lang="zh-CN" altLang="en-US" dirty="0"/>
          </a:p>
        </p:txBody>
      </p:sp>
      <p:sp>
        <p:nvSpPr>
          <p:cNvPr id="6" name="灯片编号占位符 5"/>
          <p:cNvSpPr>
            <a:spLocks noGrp="1"/>
          </p:cNvSpPr>
          <p:nvPr>
            <p:ph type="sldNum" sz="quarter" idx="4"/>
            <p:custDataLst>
              <p:tags r:id="rId13"/>
            </p:custDataLst>
          </p:nvPr>
        </p:nvSpPr>
        <p:spPr>
          <a:xfrm>
            <a:off x="8612882" y="6350000"/>
            <a:ext cx="2911397" cy="31686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endParaRPr lang="zh-CN" altLang="en-US" dirty="0"/>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hd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黑体" panose="02010609060101010101" pitchFamily="49" charset="-122"/>
          <a:ea typeface="黑体" panose="020106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宋体" panose="02010600030101010101" pitchFamily="2" charset="-122"/>
          <a:ea typeface="宋体" panose="02010600030101010101" pitchFamily="2"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宋体" panose="02010600030101010101" pitchFamily="2" charset="-122"/>
          <a:ea typeface="宋体" panose="02010600030101010101" pitchFamily="2"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宋体" panose="02010600030101010101" pitchFamily="2" charset="-122"/>
          <a:ea typeface="宋体" panose="02010600030101010101" pitchFamily="2"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宋体" panose="02010600030101010101" pitchFamily="2" charset="-122"/>
          <a:ea typeface="宋体" panose="02010600030101010101" pitchFamily="2"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1.bin"/><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5715" y="5330825"/>
            <a:ext cx="12194540" cy="1318895"/>
          </a:xfrm>
        </p:spPr>
        <p:txBody>
          <a:bodyPr/>
          <a:lstStyle/>
          <a:p>
            <a:pPr algn="ctr"/>
            <a:r>
              <a:rPr lang="zh-CN" altLang="en-US" dirty="0">
                <a:sym typeface="+mn-ea"/>
              </a:rPr>
              <a:t>视觉算法</a:t>
            </a:r>
            <a:r>
              <a:rPr lang="zh-CN" altLang="en-US" dirty="0">
                <a:sym typeface="+mn-ea"/>
              </a:rPr>
              <a:t>组：高洁</a:t>
            </a:r>
            <a:endParaRPr lang="zh-CN" altLang="en-US" dirty="0">
              <a:sym typeface="+mn-ea"/>
            </a:endParaRPr>
          </a:p>
          <a:p>
            <a:pPr algn="ctr"/>
            <a:r>
              <a:rPr lang="en-US" altLang="zh-CN" dirty="0"/>
              <a:t>2023.8.11</a:t>
            </a:r>
            <a:endParaRPr lang="zh-CN" altLang="en-US" dirty="0"/>
          </a:p>
        </p:txBody>
      </p:sp>
      <p:sp>
        <p:nvSpPr>
          <p:cNvPr id="4" name="标题 3"/>
          <p:cNvSpPr>
            <a:spLocks noGrp="1"/>
          </p:cNvSpPr>
          <p:nvPr>
            <p:ph type="title"/>
          </p:nvPr>
        </p:nvSpPr>
        <p:spPr>
          <a:xfrm>
            <a:off x="826770" y="2667000"/>
            <a:ext cx="7310120" cy="1524000"/>
          </a:xfrm>
        </p:spPr>
        <p:txBody>
          <a:bodyPr/>
          <a:lstStyle/>
          <a:p>
            <a:r>
              <a:rPr lang="zh-CN" altLang="en-US" sz="5400" dirty="0"/>
              <a:t>实践验收成果展示</a:t>
            </a:r>
            <a:endParaRPr lang="zh-CN" altLang="en-US" sz="5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标题 7"/>
          <p:cNvSpPr>
            <a:spLocks noGrp="1"/>
          </p:cNvSpPr>
          <p:nvPr>
            <p:ph type="title"/>
          </p:nvPr>
        </p:nvSpPr>
        <p:spPr/>
        <p:txBody>
          <a:bodyPr/>
          <a:lstStyle/>
          <a:p>
            <a:r>
              <a:t>全局锐化</a:t>
            </a:r>
            <a:r>
              <a:rPr lang="en-US" altLang="zh-CN"/>
              <a:t>——</a:t>
            </a:r>
            <a:r>
              <a:t>原理简介</a:t>
            </a:r>
          </a:p>
        </p:txBody>
      </p:sp>
      <p:sp>
        <p:nvSpPr>
          <p:cNvPr id="9" name="文本框 8"/>
          <p:cNvSpPr txBox="1"/>
          <p:nvPr/>
        </p:nvSpPr>
        <p:spPr>
          <a:xfrm>
            <a:off x="695960" y="1280160"/>
            <a:ext cx="10666730" cy="1348740"/>
          </a:xfrm>
          <a:prstGeom prst="rect">
            <a:avLst/>
          </a:prstGeom>
          <a:noFill/>
          <a:ln w="28575">
            <a:solidFill>
              <a:srgbClr val="F58181"/>
            </a:solidFill>
            <a:prstDash val="dash"/>
          </a:ln>
        </p:spPr>
        <p:txBody>
          <a:bodyPr wrap="square" rtlCol="0" anchor="t">
            <a:noAutofit/>
          </a:bodyPr>
          <a:p>
            <a:pPr>
              <a:lnSpc>
                <a:spcPct val="150000"/>
              </a:lnSpc>
            </a:pPr>
            <a:r>
              <a:rPr lang="en-US" altLang="zh-CN"/>
              <a:t>        </a:t>
            </a:r>
            <a:r>
              <a:rPr lang="zh-CN" altLang="en-US">
                <a:solidFill>
                  <a:srgbClr val="C00000"/>
                </a:solidFill>
              </a:rPr>
              <a:t>细节信息往往是高频信号</a:t>
            </a:r>
            <a:r>
              <a:rPr lang="zh-CN" altLang="en-US"/>
              <a:t>，但时常嵌入在大量的低频背景信号中，从而使得其视觉可见性低，因此适当的</a:t>
            </a:r>
            <a:r>
              <a:rPr lang="zh-CN" altLang="en-US">
                <a:solidFill>
                  <a:srgbClr val="C00000"/>
                </a:solidFill>
              </a:rPr>
              <a:t>提高中高频部分能够提高视觉效果有利于判断场景信息</a:t>
            </a:r>
            <a:r>
              <a:rPr lang="zh-CN" altLang="en-US"/>
              <a:t>。该模块主要作用对</a:t>
            </a:r>
            <a:r>
              <a:rPr lang="zh-CN" altLang="en-US">
                <a:solidFill>
                  <a:srgbClr val="C00000"/>
                </a:solidFill>
              </a:rPr>
              <a:t>高频边缘起到锐化作用</a:t>
            </a:r>
            <a:r>
              <a:rPr lang="zh-CN" altLang="en-US"/>
              <a:t>，并一定程度上降低平坦区域噪声。</a:t>
            </a:r>
            <a:endParaRPr lang="zh-CN" altLang="en-US"/>
          </a:p>
        </p:txBody>
      </p:sp>
      <p:sp>
        <p:nvSpPr>
          <p:cNvPr id="10" name="文本框 9"/>
          <p:cNvSpPr txBox="1"/>
          <p:nvPr/>
        </p:nvSpPr>
        <p:spPr>
          <a:xfrm>
            <a:off x="695960" y="2959100"/>
            <a:ext cx="6949440" cy="645160"/>
          </a:xfrm>
          <a:prstGeom prst="rect">
            <a:avLst/>
          </a:prstGeom>
          <a:noFill/>
        </p:spPr>
        <p:txBody>
          <a:bodyPr wrap="square" rtlCol="0" anchor="t">
            <a:spAutoFit/>
          </a:bodyPr>
          <a:p>
            <a:pPr marL="285750" indent="-285750">
              <a:buFont typeface="Wingdings" panose="05000000000000000000" charset="0"/>
              <a:buChar char="l"/>
            </a:pPr>
            <a:r>
              <a:rPr lang="zh-CN" altLang="en-US"/>
              <a:t>计算大半径均值滤波，输入参数半径 n，即局部区域的</a:t>
            </a:r>
            <a:r>
              <a:rPr lang="zh-CN" altLang="en-US" b="1"/>
              <a:t>低频部分</a:t>
            </a:r>
            <a:endParaRPr lang="zh-CN" altLang="en-US" b="1"/>
          </a:p>
          <a:p>
            <a:endParaRPr lang="zh-CN" altLang="en-US" b="1"/>
          </a:p>
        </p:txBody>
      </p:sp>
      <p:pic>
        <p:nvPicPr>
          <p:cNvPr id="11" name="图片 10"/>
          <p:cNvPicPr>
            <a:picLocks noChangeAspect="1"/>
          </p:cNvPicPr>
          <p:nvPr/>
        </p:nvPicPr>
        <p:blipFill>
          <a:blip r:embed="rId1"/>
          <a:stretch>
            <a:fillRect/>
          </a:stretch>
        </p:blipFill>
        <p:spPr>
          <a:xfrm>
            <a:off x="1965960" y="3935095"/>
            <a:ext cx="4298315" cy="452120"/>
          </a:xfrm>
          <a:prstGeom prst="rect">
            <a:avLst/>
          </a:prstGeom>
        </p:spPr>
      </p:pic>
      <p:sp>
        <p:nvSpPr>
          <p:cNvPr id="12" name="文本框 11"/>
          <p:cNvSpPr txBox="1"/>
          <p:nvPr/>
        </p:nvSpPr>
        <p:spPr>
          <a:xfrm>
            <a:off x="695960" y="5031105"/>
            <a:ext cx="10067290" cy="368300"/>
          </a:xfrm>
          <a:prstGeom prst="rect">
            <a:avLst/>
          </a:prstGeom>
          <a:noFill/>
        </p:spPr>
        <p:txBody>
          <a:bodyPr wrap="square" rtlCol="0">
            <a:spAutoFit/>
          </a:bodyPr>
          <a:p>
            <a:pPr marL="285750" indent="-285750">
              <a:buFont typeface="Wingdings" panose="05000000000000000000" charset="0"/>
              <a:buChar char="l"/>
            </a:pPr>
            <a:r>
              <a:rPr lang="en-US" altLang="zh-CN" b="1"/>
              <a:t>局部方差计算</a:t>
            </a:r>
            <a:r>
              <a:rPr lang="zh-CN" altLang="en-US" b="1"/>
              <a:t>：</a:t>
            </a:r>
            <a:r>
              <a:rPr lang="zh-CN" altLang="en-US"/>
              <a:t>计算每个像素点邻域内的方差，</a:t>
            </a:r>
            <a:r>
              <a:rPr lang="zh-CN" altLang="en-US" b="1"/>
              <a:t>方差越大，则该点越可能是高频信息</a:t>
            </a:r>
            <a:endParaRPr lang="zh-CN" altLang="en-US" b="1"/>
          </a:p>
        </p:txBody>
      </p:sp>
      <p:pic>
        <p:nvPicPr>
          <p:cNvPr id="13" name="图片 12"/>
          <p:cNvPicPr>
            <a:picLocks noChangeAspect="1"/>
          </p:cNvPicPr>
          <p:nvPr/>
        </p:nvPicPr>
        <p:blipFill>
          <a:blip r:embed="rId2"/>
          <a:stretch>
            <a:fillRect/>
          </a:stretch>
        </p:blipFill>
        <p:spPr>
          <a:xfrm>
            <a:off x="2836545" y="5478780"/>
            <a:ext cx="4020185" cy="720090"/>
          </a:xfrm>
          <a:prstGeom prst="rect">
            <a:avLst/>
          </a:prstGeom>
        </p:spPr>
      </p:pic>
      <p:pic>
        <p:nvPicPr>
          <p:cNvPr id="2" name="图片 -2147482624" descr="IMG_256"/>
          <p:cNvPicPr>
            <a:picLocks noChangeAspect="1"/>
          </p:cNvPicPr>
          <p:nvPr/>
        </p:nvPicPr>
        <p:blipFill>
          <a:blip r:embed="rId3"/>
          <a:srcRect t="4868" b="8416"/>
          <a:stretch>
            <a:fillRect/>
          </a:stretch>
        </p:blipFill>
        <p:spPr>
          <a:xfrm>
            <a:off x="7529195" y="2847975"/>
            <a:ext cx="3996055" cy="1877695"/>
          </a:xfrm>
          <a:prstGeom prst="rect">
            <a:avLst/>
          </a:prstGeom>
          <a:noFill/>
          <a:ln w="9525">
            <a:noFill/>
          </a:ln>
        </p:spPr>
      </p:pic>
      <p:sp>
        <p:nvSpPr>
          <p:cNvPr id="3" name="文本框 2"/>
          <p:cNvSpPr txBox="1"/>
          <p:nvPr/>
        </p:nvSpPr>
        <p:spPr>
          <a:xfrm>
            <a:off x="8587740" y="4755515"/>
            <a:ext cx="1878330" cy="275590"/>
          </a:xfrm>
          <a:prstGeom prst="rect">
            <a:avLst/>
          </a:prstGeom>
          <a:noFill/>
        </p:spPr>
        <p:txBody>
          <a:bodyPr wrap="square" rtlCol="0">
            <a:spAutoFit/>
          </a:bodyPr>
          <a:p>
            <a:r>
              <a:rPr lang="zh-CN" altLang="en-US" sz="1200">
                <a:solidFill>
                  <a:schemeClr val="tx1">
                    <a:lumMod val="75000"/>
                    <a:lumOff val="25000"/>
                  </a:schemeClr>
                </a:solidFill>
              </a:rPr>
              <a:t>低频部分与输入的对比</a:t>
            </a:r>
            <a:endParaRPr lang="zh-CN" altLang="en-US" sz="120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全局锐化</a:t>
            </a:r>
            <a:r>
              <a:rPr lang="en-US" altLang="zh-CN">
                <a:sym typeface="+mn-ea"/>
              </a:rPr>
              <a:t>——</a:t>
            </a:r>
            <a:r>
              <a:rPr>
                <a:sym typeface="+mn-ea"/>
              </a:rPr>
              <a:t>原理简介</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nvSpPr>
        <p:spPr>
          <a:xfrm>
            <a:off x="727710" y="1187450"/>
            <a:ext cx="10039985" cy="922020"/>
          </a:xfrm>
          <a:prstGeom prst="rect">
            <a:avLst/>
          </a:prstGeom>
          <a:noFill/>
        </p:spPr>
        <p:txBody>
          <a:bodyPr wrap="square" rtlCol="0" anchor="t">
            <a:spAutoFit/>
          </a:bodyPr>
          <a:p>
            <a:pPr marL="285750" indent="-285750">
              <a:lnSpc>
                <a:spcPct val="150000"/>
              </a:lnSpc>
              <a:buFont typeface="Wingdings" panose="05000000000000000000" charset="0"/>
              <a:buChar char="l"/>
            </a:pPr>
            <a:r>
              <a:rPr lang="zh-CN" altLang="en-US" b="1"/>
              <a:t>计算加权系数 k(i,j)：</a:t>
            </a:r>
            <a:r>
              <a:rPr lang="zh-CN" altLang="en-US"/>
              <a:t>输入参数 eps，</a:t>
            </a:r>
            <a:r>
              <a:rPr lang="zh-CN" altLang="en-US">
                <a:sym typeface="+mn-ea"/>
              </a:rPr>
              <a:t>计算公式如下。其中方差越大，则该点越可能是高频信息，对应的权重越大。</a:t>
            </a:r>
            <a:endParaRPr lang="zh-CN" altLang="en-US"/>
          </a:p>
        </p:txBody>
      </p:sp>
      <p:pic>
        <p:nvPicPr>
          <p:cNvPr id="7" name="图片 6"/>
          <p:cNvPicPr>
            <a:picLocks noChangeAspect="1"/>
          </p:cNvPicPr>
          <p:nvPr/>
        </p:nvPicPr>
        <p:blipFill>
          <a:blip r:embed="rId1"/>
          <a:srcRect t="26437" b="14943"/>
          <a:stretch>
            <a:fillRect/>
          </a:stretch>
        </p:blipFill>
        <p:spPr>
          <a:xfrm>
            <a:off x="1767840" y="2423160"/>
            <a:ext cx="4276725" cy="485775"/>
          </a:xfrm>
          <a:prstGeom prst="rect">
            <a:avLst/>
          </a:prstGeom>
        </p:spPr>
      </p:pic>
      <p:sp>
        <p:nvSpPr>
          <p:cNvPr id="8" name="文本框 7"/>
          <p:cNvSpPr txBox="1"/>
          <p:nvPr/>
        </p:nvSpPr>
        <p:spPr>
          <a:xfrm>
            <a:off x="727710" y="3338830"/>
            <a:ext cx="10506075" cy="922020"/>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b="1"/>
              <a:t>计算增强结果</a:t>
            </a:r>
            <a:r>
              <a:rPr lang="en-US" altLang="zh-CN" b="1"/>
              <a:t>result</a:t>
            </a:r>
            <a:r>
              <a:rPr lang="en-US" altLang="zh-CN"/>
              <a:t> 通过计算原图与均值滤波后的图像的差提取高频信息，将高频信息乘以一个增益之后再叠加到均值滤波后的图像上作为增强后的图像。</a:t>
            </a:r>
            <a:endParaRPr lang="en-US" altLang="zh-CN"/>
          </a:p>
        </p:txBody>
      </p:sp>
      <p:pic>
        <p:nvPicPr>
          <p:cNvPr id="9" name="图片 8"/>
          <p:cNvPicPr>
            <a:picLocks noChangeAspect="1"/>
          </p:cNvPicPr>
          <p:nvPr/>
        </p:nvPicPr>
        <p:blipFill>
          <a:blip r:embed="rId2"/>
          <a:srcRect r="25911" b="41384"/>
          <a:stretch>
            <a:fillRect/>
          </a:stretch>
        </p:blipFill>
        <p:spPr>
          <a:xfrm>
            <a:off x="6242050" y="1899920"/>
            <a:ext cx="4934585" cy="1438910"/>
          </a:xfrm>
          <a:prstGeom prst="rect">
            <a:avLst/>
          </a:prstGeom>
        </p:spPr>
      </p:pic>
      <p:pic>
        <p:nvPicPr>
          <p:cNvPr id="10" name="图片 9"/>
          <p:cNvPicPr>
            <a:picLocks noChangeAspect="1"/>
          </p:cNvPicPr>
          <p:nvPr/>
        </p:nvPicPr>
        <p:blipFill>
          <a:blip r:embed="rId3"/>
          <a:srcRect t="34211" b="17544"/>
          <a:stretch>
            <a:fillRect/>
          </a:stretch>
        </p:blipFill>
        <p:spPr>
          <a:xfrm>
            <a:off x="1402080" y="4377055"/>
            <a:ext cx="6047105" cy="505460"/>
          </a:xfrm>
          <a:prstGeom prst="rect">
            <a:avLst/>
          </a:prstGeom>
        </p:spPr>
      </p:pic>
      <p:sp>
        <p:nvSpPr>
          <p:cNvPr id="11" name="文本框 10"/>
          <p:cNvSpPr txBox="1"/>
          <p:nvPr/>
        </p:nvSpPr>
        <p:spPr>
          <a:xfrm>
            <a:off x="727710" y="5047615"/>
            <a:ext cx="9934575" cy="368300"/>
          </a:xfrm>
          <a:prstGeom prst="rect">
            <a:avLst/>
          </a:prstGeom>
          <a:noFill/>
        </p:spPr>
        <p:txBody>
          <a:bodyPr wrap="square" rtlCol="0">
            <a:spAutoFit/>
          </a:bodyPr>
          <a:p>
            <a:pPr marL="285750" indent="-285750">
              <a:buFont typeface="Wingdings" panose="05000000000000000000" charset="0"/>
              <a:buChar char="l"/>
            </a:pPr>
            <a:r>
              <a:rPr lang="en-US" altLang="zh-CN"/>
              <a:t>通过</a:t>
            </a:r>
            <a:r>
              <a:rPr lang="zh-CN" altLang="en-US"/>
              <a:t>加权</a:t>
            </a:r>
            <a:r>
              <a:rPr lang="en-US" altLang="zh-CN"/>
              <a:t>系数k进行加权计算</a:t>
            </a:r>
            <a:r>
              <a:rPr lang="zh-CN" altLang="en-US"/>
              <a:t>。</a:t>
            </a:r>
            <a:endParaRPr lang="zh-CN" altLang="en-US"/>
          </a:p>
        </p:txBody>
      </p:sp>
      <p:graphicFrame>
        <p:nvGraphicFramePr>
          <p:cNvPr id="3" name="对象 2">
            <a:hlinkClick r:id="" action="ppaction://ole?verb="/>
          </p:cNvPr>
          <p:cNvGraphicFramePr>
            <a:graphicFrameLocks noChangeAspect="1"/>
          </p:cNvGraphicFramePr>
          <p:nvPr/>
        </p:nvGraphicFramePr>
        <p:xfrm>
          <a:off x="1181735" y="5562600"/>
          <a:ext cx="5974715" cy="485775"/>
        </p:xfrm>
        <a:graphic>
          <a:graphicData uri="http://schemas.openxmlformats.org/presentationml/2006/ole">
            <mc:AlternateContent xmlns:mc="http://schemas.openxmlformats.org/markup-compatibility/2006">
              <mc:Choice xmlns:v="urn:schemas-microsoft-com:vml" Requires="v">
                <p:oleObj spid="_x0000_s1025" name="" r:id="rId4" imgW="2501900" imgH="203200" progId="Equation.KSEE3">
                  <p:embed/>
                </p:oleObj>
              </mc:Choice>
              <mc:Fallback>
                <p:oleObj name="" r:id="rId4" imgW="2501900" imgH="203200" progId="Equation.KSEE3">
                  <p:embed/>
                  <p:pic>
                    <p:nvPicPr>
                      <p:cNvPr id="0" name="图片 1024"/>
                      <p:cNvPicPr/>
                      <p:nvPr/>
                    </p:nvPicPr>
                    <p:blipFill>
                      <a:blip r:embed="rId5"/>
                      <a:stretch>
                        <a:fillRect/>
                      </a:stretch>
                    </p:blipFill>
                    <p:spPr>
                      <a:xfrm>
                        <a:off x="1181735" y="5562600"/>
                        <a:ext cx="5974715" cy="485775"/>
                      </a:xfrm>
                      <a:prstGeom prst="rect">
                        <a:avLst/>
                      </a:prstGeom>
                    </p:spPr>
                  </p:pic>
                </p:oleObj>
              </mc:Fallback>
            </mc:AlternateContent>
          </a:graphicData>
        </a:graphic>
      </p:graphicFrame>
      <p:pic>
        <p:nvPicPr>
          <p:cNvPr id="12" name="图片 -2147482622" descr="IMG_256"/>
          <p:cNvPicPr>
            <a:picLocks noChangeAspect="1"/>
          </p:cNvPicPr>
          <p:nvPr/>
        </p:nvPicPr>
        <p:blipFill>
          <a:blip r:embed="rId6"/>
          <a:srcRect t="4175" b="8349"/>
          <a:stretch>
            <a:fillRect/>
          </a:stretch>
        </p:blipFill>
        <p:spPr>
          <a:xfrm>
            <a:off x="7449185" y="3839845"/>
            <a:ext cx="4258310" cy="2009140"/>
          </a:xfrm>
          <a:prstGeom prst="rect">
            <a:avLst/>
          </a:prstGeom>
          <a:noFill/>
          <a:ln w="9525">
            <a:noFill/>
          </a:ln>
        </p:spPr>
      </p:pic>
      <p:sp>
        <p:nvSpPr>
          <p:cNvPr id="14" name="文本框 13"/>
          <p:cNvSpPr txBox="1"/>
          <p:nvPr/>
        </p:nvSpPr>
        <p:spPr>
          <a:xfrm>
            <a:off x="8688070" y="5848985"/>
            <a:ext cx="2252345" cy="275590"/>
          </a:xfrm>
          <a:prstGeom prst="rect">
            <a:avLst/>
          </a:prstGeom>
          <a:noFill/>
        </p:spPr>
        <p:txBody>
          <a:bodyPr wrap="square" rtlCol="0">
            <a:spAutoFit/>
          </a:bodyPr>
          <a:p>
            <a:r>
              <a:rPr lang="en-US" altLang="zh-CN" sz="1200">
                <a:solidFill>
                  <a:schemeClr val="tx1">
                    <a:lumMod val="75000"/>
                    <a:lumOff val="25000"/>
                  </a:schemeClr>
                </a:solidFill>
              </a:rPr>
              <a:t>gain=3 </a:t>
            </a:r>
            <a:r>
              <a:rPr lang="zh-CN" altLang="en-US" sz="1200">
                <a:solidFill>
                  <a:schemeClr val="tx1">
                    <a:lumMod val="75000"/>
                    <a:lumOff val="25000"/>
                  </a:schemeClr>
                </a:solidFill>
              </a:rPr>
              <a:t>时的增强图像</a:t>
            </a:r>
            <a:r>
              <a:rPr lang="en-US" altLang="zh-CN" sz="1200">
                <a:solidFill>
                  <a:schemeClr val="tx1">
                    <a:lumMod val="75000"/>
                    <a:lumOff val="25000"/>
                  </a:schemeClr>
                </a:solidFill>
              </a:rPr>
              <a:t>result</a:t>
            </a:r>
            <a:endParaRPr lang="en-US" altLang="zh-CN" sz="120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全局锐化</a:t>
            </a:r>
            <a:r>
              <a:rPr lang="en-US" altLang="zh-CN">
                <a:sym typeface="+mn-ea"/>
              </a:rPr>
              <a:t>——</a:t>
            </a:r>
            <a:r>
              <a:rPr>
                <a:sym typeface="+mn-ea"/>
              </a:rPr>
              <a:t>参数对比</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3" name="图片 -2147482620" descr="IMG_256"/>
          <p:cNvPicPr>
            <a:picLocks noChangeAspect="1"/>
          </p:cNvPicPr>
          <p:nvPr/>
        </p:nvPicPr>
        <p:blipFill>
          <a:blip r:embed="rId1"/>
          <a:srcRect t="4363"/>
          <a:stretch>
            <a:fillRect/>
          </a:stretch>
        </p:blipFill>
        <p:spPr>
          <a:xfrm>
            <a:off x="614045" y="1316355"/>
            <a:ext cx="7580630" cy="3882390"/>
          </a:xfrm>
          <a:prstGeom prst="rect">
            <a:avLst/>
          </a:prstGeom>
          <a:noFill/>
          <a:ln w="9525">
            <a:noFill/>
          </a:ln>
        </p:spPr>
      </p:pic>
      <p:sp>
        <p:nvSpPr>
          <p:cNvPr id="5" name="文本框 4"/>
          <p:cNvSpPr txBox="1"/>
          <p:nvPr/>
        </p:nvSpPr>
        <p:spPr>
          <a:xfrm>
            <a:off x="977265" y="5535930"/>
            <a:ext cx="6709410" cy="368300"/>
          </a:xfrm>
          <a:prstGeom prst="rect">
            <a:avLst/>
          </a:prstGeom>
          <a:noFill/>
        </p:spPr>
        <p:txBody>
          <a:bodyPr wrap="square" rtlCol="0">
            <a:spAutoFit/>
          </a:bodyPr>
          <a:p>
            <a:r>
              <a:rPr lang="en-US" altLang="zh-CN"/>
              <a:t>          eps=500                                                 </a:t>
            </a:r>
            <a:r>
              <a:rPr lang="en-US" altLang="zh-CN"/>
              <a:t>eps=5000</a:t>
            </a:r>
            <a:endParaRPr lang="en-US" altLang="zh-CN"/>
          </a:p>
        </p:txBody>
      </p:sp>
      <p:sp>
        <p:nvSpPr>
          <p:cNvPr id="7" name="文本框 6"/>
          <p:cNvSpPr txBox="1"/>
          <p:nvPr/>
        </p:nvSpPr>
        <p:spPr>
          <a:xfrm>
            <a:off x="8354060" y="1845945"/>
            <a:ext cx="3538220" cy="2584450"/>
          </a:xfrm>
          <a:prstGeom prst="rect">
            <a:avLst/>
          </a:prstGeom>
          <a:noFill/>
        </p:spPr>
        <p:txBody>
          <a:bodyPr wrap="square" rtlCol="0" anchor="t">
            <a:spAutoFit/>
          </a:bodyPr>
          <a:p>
            <a:pPr marL="285750" indent="-285750">
              <a:lnSpc>
                <a:spcPct val="150000"/>
              </a:lnSpc>
              <a:buFont typeface="Wingdings" panose="05000000000000000000" charset="0"/>
              <a:buChar char="l"/>
            </a:pPr>
            <a:r>
              <a:rPr lang="en-US" altLang="zh-CN">
                <a:solidFill>
                  <a:srgbClr val="C00000"/>
                </a:solidFill>
              </a:rPr>
              <a:t>eps</a:t>
            </a:r>
            <a:r>
              <a:rPr lang="zh-CN" altLang="en-US">
                <a:solidFill>
                  <a:srgbClr val="C00000"/>
                </a:solidFill>
              </a:rPr>
              <a:t>越大</a:t>
            </a:r>
            <a:r>
              <a:rPr lang="zh-CN" altLang="en-US"/>
              <a:t>，</a:t>
            </a:r>
            <a:r>
              <a:rPr lang="zh-CN" altLang="en-US">
                <a:solidFill>
                  <a:srgbClr val="C00000"/>
                </a:solidFill>
              </a:rPr>
              <a:t>均值滤波</a:t>
            </a:r>
            <a:r>
              <a:rPr lang="zh-CN" altLang="en-US"/>
              <a:t>所占权重越大，输出图像越平滑，细节损失越重。</a:t>
            </a:r>
            <a:endParaRPr lang="zh-CN" altLang="en-US"/>
          </a:p>
          <a:p>
            <a:pPr marL="285750" indent="-285750">
              <a:lnSpc>
                <a:spcPct val="150000"/>
              </a:lnSpc>
              <a:buFont typeface="Wingdings" panose="05000000000000000000" charset="0"/>
              <a:buChar char="l"/>
            </a:pPr>
            <a:r>
              <a:rPr lang="en-US" altLang="zh-CN">
                <a:solidFill>
                  <a:srgbClr val="C00000"/>
                </a:solidFill>
              </a:rPr>
              <a:t>eps</a:t>
            </a:r>
            <a:r>
              <a:rPr lang="zh-CN" altLang="en-US">
                <a:solidFill>
                  <a:srgbClr val="C00000"/>
                </a:solidFill>
              </a:rPr>
              <a:t>越小</a:t>
            </a:r>
            <a:r>
              <a:rPr lang="zh-CN" altLang="en-US"/>
              <a:t>，</a:t>
            </a:r>
            <a:r>
              <a:rPr lang="zh-CN" altLang="en-US">
                <a:solidFill>
                  <a:srgbClr val="C00000"/>
                </a:solidFill>
              </a:rPr>
              <a:t>增强结果</a:t>
            </a:r>
            <a:r>
              <a:rPr lang="zh-CN" altLang="en-US"/>
              <a:t>所占权重越大，输出图像越锐利，细节损失</a:t>
            </a:r>
            <a:r>
              <a:rPr lang="zh-CN" altLang="en-US"/>
              <a:t>越小。</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全局锐化</a:t>
            </a:r>
            <a:r>
              <a:rPr lang="en-US" altLang="zh-CN">
                <a:sym typeface="+mn-ea"/>
              </a:rPr>
              <a:t>——</a:t>
            </a:r>
            <a:r>
              <a:rPr>
                <a:sym typeface="+mn-ea"/>
              </a:rPr>
              <a:t>效果展示</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nvPicPr>
        <p:blipFill>
          <a:blip r:embed="rId1"/>
          <a:srcRect t="9321"/>
          <a:stretch>
            <a:fillRect/>
          </a:stretch>
        </p:blipFill>
        <p:spPr>
          <a:xfrm>
            <a:off x="4956810" y="3642995"/>
            <a:ext cx="6677025" cy="2512695"/>
          </a:xfrm>
          <a:prstGeom prst="rect">
            <a:avLst/>
          </a:prstGeom>
        </p:spPr>
      </p:pic>
      <p:pic>
        <p:nvPicPr>
          <p:cNvPr id="8" name="图片 7"/>
          <p:cNvPicPr>
            <a:picLocks noChangeAspect="1"/>
          </p:cNvPicPr>
          <p:nvPr/>
        </p:nvPicPr>
        <p:blipFill>
          <a:blip r:embed="rId2"/>
          <a:srcRect l="319" t="9188" r="421" b="944"/>
          <a:stretch>
            <a:fillRect/>
          </a:stretch>
        </p:blipFill>
        <p:spPr>
          <a:xfrm>
            <a:off x="761365" y="1137920"/>
            <a:ext cx="6481445" cy="2422525"/>
          </a:xfrm>
          <a:prstGeom prst="rect">
            <a:avLst/>
          </a:prstGeom>
        </p:spPr>
      </p:pic>
      <p:sp>
        <p:nvSpPr>
          <p:cNvPr id="9" name="文本框 8"/>
          <p:cNvSpPr txBox="1"/>
          <p:nvPr/>
        </p:nvSpPr>
        <p:spPr>
          <a:xfrm>
            <a:off x="8021955" y="1553845"/>
            <a:ext cx="3376930" cy="922020"/>
          </a:xfrm>
          <a:prstGeom prst="rect">
            <a:avLst/>
          </a:prstGeom>
          <a:noFill/>
        </p:spPr>
        <p:txBody>
          <a:bodyPr wrap="square" rtlCol="0">
            <a:spAutoFit/>
          </a:bodyPr>
          <a:p>
            <a:pPr>
              <a:lnSpc>
                <a:spcPct val="150000"/>
              </a:lnSpc>
            </a:pPr>
            <a:r>
              <a:rPr lang="zh-CN" altLang="en-US"/>
              <a:t>采集的</a:t>
            </a:r>
            <a:r>
              <a:rPr lang="zh-CN" altLang="en-US"/>
              <a:t>图像</a:t>
            </a:r>
            <a:endParaRPr lang="zh-CN" altLang="en-US"/>
          </a:p>
          <a:p>
            <a:pPr>
              <a:lnSpc>
                <a:spcPct val="150000"/>
              </a:lnSpc>
            </a:pPr>
            <a:r>
              <a:rPr lang="en-US" altLang="zh-CN"/>
              <a:t>gain=5    </a:t>
            </a:r>
            <a:r>
              <a:rPr lang="en-US" altLang="zh-CN"/>
              <a:t>eps=200</a:t>
            </a:r>
            <a:endParaRPr lang="en-US" altLang="zh-CN"/>
          </a:p>
        </p:txBody>
      </p:sp>
      <p:sp>
        <p:nvSpPr>
          <p:cNvPr id="10" name="文本框 9"/>
          <p:cNvSpPr txBox="1"/>
          <p:nvPr/>
        </p:nvSpPr>
        <p:spPr>
          <a:xfrm>
            <a:off x="1340485" y="4709795"/>
            <a:ext cx="3376930" cy="922020"/>
          </a:xfrm>
          <a:prstGeom prst="rect">
            <a:avLst/>
          </a:prstGeom>
          <a:noFill/>
        </p:spPr>
        <p:txBody>
          <a:bodyPr wrap="square" rtlCol="0">
            <a:spAutoFit/>
          </a:bodyPr>
          <a:p>
            <a:pPr>
              <a:lnSpc>
                <a:spcPct val="150000"/>
              </a:lnSpc>
            </a:pPr>
            <a:r>
              <a:rPr lang="zh-CN" altLang="en-US"/>
              <a:t>细节增强后的</a:t>
            </a:r>
            <a:r>
              <a:rPr lang="zh-CN" altLang="en-US"/>
              <a:t>图像</a:t>
            </a:r>
            <a:endParaRPr lang="zh-CN" altLang="en-US"/>
          </a:p>
          <a:p>
            <a:pPr>
              <a:lnSpc>
                <a:spcPct val="150000"/>
              </a:lnSpc>
            </a:pPr>
            <a:r>
              <a:rPr lang="en-US" altLang="zh-CN"/>
              <a:t>gain=5    </a:t>
            </a:r>
            <a:r>
              <a:rPr lang="en-US" altLang="zh-CN"/>
              <a:t>eps=300</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RDCT</a:t>
            </a:r>
            <a:r>
              <a:t>降噪</a:t>
            </a:r>
            <a:r>
              <a:rPr lang="en-US" altLang="zh-CN">
                <a:sym typeface="+mn-ea"/>
              </a:rPr>
              <a:t>——</a:t>
            </a:r>
            <a:r>
              <a:rPr>
                <a:sym typeface="+mn-ea"/>
              </a:rPr>
              <a:t>原理</a:t>
            </a:r>
            <a:r>
              <a:rPr>
                <a:sym typeface="+mn-ea"/>
              </a:rPr>
              <a:t>简介</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文本框 6"/>
          <p:cNvSpPr txBox="1"/>
          <p:nvPr/>
        </p:nvSpPr>
        <p:spPr>
          <a:xfrm>
            <a:off x="762635" y="1156970"/>
            <a:ext cx="10628630" cy="1313815"/>
          </a:xfrm>
          <a:prstGeom prst="rect">
            <a:avLst/>
          </a:prstGeom>
          <a:noFill/>
          <a:ln w="28575">
            <a:solidFill>
              <a:srgbClr val="F58181"/>
            </a:solidFill>
            <a:prstDash val="dash"/>
          </a:ln>
        </p:spPr>
        <p:txBody>
          <a:bodyPr wrap="square" rtlCol="0" anchor="t">
            <a:noAutofit/>
          </a:bodyPr>
          <a:p>
            <a:pPr>
              <a:lnSpc>
                <a:spcPct val="150000"/>
              </a:lnSpc>
            </a:pPr>
            <a:r>
              <a:rPr lang="en-US" altLang="zh-CN"/>
              <a:t>        </a:t>
            </a:r>
            <a:r>
              <a:rPr lang="zh-CN" altLang="en-US">
                <a:sym typeface="+mn-ea"/>
              </a:rPr>
              <a:t>DCT 主要运用于数据或图像的压缩，也可用于图像降噪。</a:t>
            </a:r>
            <a:r>
              <a:rPr lang="zh-CN" altLang="en-US">
                <a:solidFill>
                  <a:srgbClr val="FF0000"/>
                </a:solidFill>
                <a:sym typeface="+mn-ea"/>
              </a:rPr>
              <a:t> </a:t>
            </a:r>
            <a:r>
              <a:rPr lang="zh-CN" altLang="en-US">
                <a:solidFill>
                  <a:srgbClr val="C00000"/>
                </a:solidFill>
                <a:sym typeface="+mn-ea"/>
              </a:rPr>
              <a:t>DCT 系数能量主要集中在左上角</a:t>
            </a:r>
            <a:r>
              <a:rPr lang="zh-CN" altLang="en-US">
                <a:sym typeface="+mn-ea"/>
              </a:rPr>
              <a:t>，其余大部分系数接近于零。噪声在图像中往往是高频信息，高频信息在 DCT 系数中绝对值较小，因此将 </a:t>
            </a:r>
            <a:r>
              <a:rPr lang="zh-CN" altLang="en-US">
                <a:solidFill>
                  <a:srgbClr val="C00000"/>
                </a:solidFill>
                <a:sym typeface="+mn-ea"/>
              </a:rPr>
              <a:t>DCT 系数中绝对值较小的数置 0</a:t>
            </a:r>
            <a:r>
              <a:rPr lang="zh-CN" altLang="en-US">
                <a:sym typeface="+mn-ea"/>
              </a:rPr>
              <a:t>，再进行DCT 逆变换，可以得到去噪后的图像。</a:t>
            </a:r>
            <a:endParaRPr lang="zh-CN" altLang="en-US">
              <a:sym typeface="+mn-ea"/>
            </a:endParaRPr>
          </a:p>
        </p:txBody>
      </p:sp>
      <p:pic>
        <p:nvPicPr>
          <p:cNvPr id="8" name="图片 7"/>
          <p:cNvPicPr>
            <a:picLocks noChangeAspect="1"/>
          </p:cNvPicPr>
          <p:nvPr>
            <p:custDataLst>
              <p:tags r:id="rId1"/>
            </p:custDataLst>
          </p:nvPr>
        </p:nvPicPr>
        <p:blipFill>
          <a:blip r:embed="rId2"/>
          <a:stretch>
            <a:fillRect/>
          </a:stretch>
        </p:blipFill>
        <p:spPr>
          <a:xfrm>
            <a:off x="8678545" y="2932430"/>
            <a:ext cx="2781935" cy="3350895"/>
          </a:xfrm>
          <a:prstGeom prst="rect">
            <a:avLst/>
          </a:prstGeom>
        </p:spPr>
      </p:pic>
      <p:sp>
        <p:nvSpPr>
          <p:cNvPr id="9" name="文本框 8"/>
          <p:cNvSpPr txBox="1"/>
          <p:nvPr/>
        </p:nvSpPr>
        <p:spPr>
          <a:xfrm>
            <a:off x="1062990" y="2728595"/>
            <a:ext cx="6355080" cy="645160"/>
          </a:xfrm>
          <a:prstGeom prst="rect">
            <a:avLst/>
          </a:prstGeom>
          <a:noFill/>
        </p:spPr>
        <p:txBody>
          <a:bodyPr wrap="square" rtlCol="0">
            <a:spAutoFit/>
          </a:bodyPr>
          <a:p>
            <a:pPr marL="285750" indent="-285750">
              <a:buFont typeface="Wingdings" panose="05000000000000000000" charset="0"/>
              <a:buChar char="l"/>
            </a:pPr>
            <a:r>
              <a:rPr lang="zh-CN" altLang="en-US"/>
              <a:t>对图像进行滑动窗口</a:t>
            </a:r>
            <a:r>
              <a:rPr lang="zh-CN" altLang="en-US"/>
              <a:t>的分块</a:t>
            </a:r>
            <a:r>
              <a:rPr lang="en-US" altLang="zh-CN"/>
              <a:t>DCT</a:t>
            </a:r>
            <a:r>
              <a:rPr lang="zh-CN" altLang="en-US"/>
              <a:t>变换，每个子块的</a:t>
            </a:r>
            <a:r>
              <a:rPr lang="en-US" altLang="zh-CN"/>
              <a:t>DCT</a:t>
            </a:r>
            <a:r>
              <a:rPr lang="zh-CN" altLang="en-US"/>
              <a:t>变换可简化为：</a:t>
            </a:r>
            <a:endParaRPr lang="zh-CN" altLang="en-US"/>
          </a:p>
        </p:txBody>
      </p:sp>
      <p:pic>
        <p:nvPicPr>
          <p:cNvPr id="10" name="图片 9"/>
          <p:cNvPicPr>
            <a:picLocks noChangeAspect="1"/>
          </p:cNvPicPr>
          <p:nvPr/>
        </p:nvPicPr>
        <p:blipFill>
          <a:blip r:embed="rId3"/>
          <a:srcRect l="28665" t="33725" r="24272" b="12990"/>
          <a:stretch>
            <a:fillRect/>
          </a:stretch>
        </p:blipFill>
        <p:spPr>
          <a:xfrm>
            <a:off x="3190875" y="3173095"/>
            <a:ext cx="1734820" cy="690245"/>
          </a:xfrm>
          <a:prstGeom prst="rect">
            <a:avLst/>
          </a:prstGeom>
        </p:spPr>
      </p:pic>
      <p:sp>
        <p:nvSpPr>
          <p:cNvPr id="11" name="文本框 10"/>
          <p:cNvSpPr txBox="1"/>
          <p:nvPr/>
        </p:nvSpPr>
        <p:spPr>
          <a:xfrm>
            <a:off x="1062990" y="3787140"/>
            <a:ext cx="6354445" cy="368300"/>
          </a:xfrm>
          <a:prstGeom prst="rect">
            <a:avLst/>
          </a:prstGeom>
          <a:noFill/>
        </p:spPr>
        <p:txBody>
          <a:bodyPr wrap="square" rtlCol="0">
            <a:spAutoFit/>
          </a:bodyPr>
          <a:p>
            <a:pPr marL="285750" indent="-285750">
              <a:buFont typeface="Wingdings" panose="05000000000000000000" charset="0"/>
              <a:buChar char="l"/>
            </a:pPr>
            <a:r>
              <a:rPr lang="en-US" altLang="zh-CN"/>
              <a:t>对每个子块 DCT 后的特征进行阈值截断，即</a:t>
            </a:r>
            <a:endParaRPr lang="en-US" altLang="zh-CN"/>
          </a:p>
        </p:txBody>
      </p:sp>
      <p:pic>
        <p:nvPicPr>
          <p:cNvPr id="12" name="图片 11"/>
          <p:cNvPicPr>
            <a:picLocks noChangeAspect="1"/>
          </p:cNvPicPr>
          <p:nvPr/>
        </p:nvPicPr>
        <p:blipFill>
          <a:blip r:embed="rId4"/>
          <a:srcRect l="5823" t="17297" r="2672" b="5856"/>
          <a:stretch>
            <a:fillRect/>
          </a:stretch>
        </p:blipFill>
        <p:spPr>
          <a:xfrm>
            <a:off x="2653665" y="4192270"/>
            <a:ext cx="3173095" cy="831850"/>
          </a:xfrm>
          <a:prstGeom prst="rect">
            <a:avLst/>
          </a:prstGeom>
        </p:spPr>
      </p:pic>
      <p:sp>
        <p:nvSpPr>
          <p:cNvPr id="13" name="文本框 12"/>
          <p:cNvSpPr txBox="1"/>
          <p:nvPr/>
        </p:nvSpPr>
        <p:spPr>
          <a:xfrm>
            <a:off x="1139190" y="5353050"/>
            <a:ext cx="6920230" cy="645160"/>
          </a:xfrm>
          <a:prstGeom prst="rect">
            <a:avLst/>
          </a:prstGeom>
          <a:noFill/>
        </p:spPr>
        <p:txBody>
          <a:bodyPr wrap="square" rtlCol="0" anchor="t">
            <a:spAutoFit/>
          </a:bodyPr>
          <a:p>
            <a:pPr marL="285750" indent="-285750">
              <a:buFont typeface="Wingdings" panose="05000000000000000000" charset="0"/>
              <a:buChar char="l"/>
            </a:pPr>
            <a:r>
              <a:rPr lang="zh-CN" altLang="en-US"/>
              <a:t>进行</a:t>
            </a:r>
            <a:r>
              <a:rPr lang="en-US" altLang="zh-CN"/>
              <a:t>DCT</a:t>
            </a:r>
            <a:r>
              <a:rPr lang="zh-CN" altLang="en-US"/>
              <a:t>逆变换</a:t>
            </a:r>
            <a:r>
              <a:rPr lang="zh-CN" altLang="en-US"/>
              <a:t>后统计每个像素在被包含的子块中的像素均值即得到最后的完整图像。</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RDCT</a:t>
            </a:r>
            <a:r>
              <a:t>降噪</a:t>
            </a:r>
            <a:r>
              <a:rPr lang="en-US" altLang="zh-CN">
                <a:sym typeface="+mn-ea"/>
              </a:rPr>
              <a:t>——</a:t>
            </a:r>
            <a:r>
              <a:rPr>
                <a:sym typeface="+mn-ea"/>
              </a:rPr>
              <a:t>效果展示</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文本框 6"/>
          <p:cNvSpPr txBox="1"/>
          <p:nvPr/>
        </p:nvSpPr>
        <p:spPr>
          <a:xfrm>
            <a:off x="2001520" y="4878705"/>
            <a:ext cx="8354060" cy="337185"/>
          </a:xfrm>
          <a:prstGeom prst="rect">
            <a:avLst/>
          </a:prstGeom>
          <a:noFill/>
        </p:spPr>
        <p:txBody>
          <a:bodyPr wrap="square" rtlCol="0">
            <a:spAutoFit/>
          </a:bodyPr>
          <a:p>
            <a:r>
              <a:rPr lang="en-US" altLang="zh-CN" sz="1600">
                <a:solidFill>
                  <a:schemeClr val="tx1">
                    <a:lumMod val="50000"/>
                    <a:lumOff val="50000"/>
                  </a:schemeClr>
                </a:solidFill>
              </a:rPr>
              <a:t>sigma=1                                                 </a:t>
            </a:r>
            <a:r>
              <a:rPr lang="zh-CN" altLang="en-US" sz="1600">
                <a:solidFill>
                  <a:schemeClr val="tx1">
                    <a:lumMod val="50000"/>
                    <a:lumOff val="50000"/>
                  </a:schemeClr>
                </a:solidFill>
              </a:rPr>
              <a:t>输入图像</a:t>
            </a:r>
            <a:r>
              <a:rPr lang="en-US" altLang="zh-CN" sz="1600">
                <a:solidFill>
                  <a:schemeClr val="tx1">
                    <a:lumMod val="50000"/>
                    <a:lumOff val="50000"/>
                  </a:schemeClr>
                </a:solidFill>
              </a:rPr>
              <a:t>                                        sigma=50</a:t>
            </a:r>
            <a:endParaRPr lang="en-US" altLang="zh-CN" sz="1600">
              <a:solidFill>
                <a:schemeClr val="tx1">
                  <a:lumMod val="50000"/>
                  <a:lumOff val="50000"/>
                </a:schemeClr>
              </a:solidFill>
            </a:endParaRPr>
          </a:p>
        </p:txBody>
      </p:sp>
      <p:pic>
        <p:nvPicPr>
          <p:cNvPr id="3" name="图片 2"/>
          <p:cNvPicPr>
            <a:picLocks noChangeAspect="1"/>
          </p:cNvPicPr>
          <p:nvPr/>
        </p:nvPicPr>
        <p:blipFill>
          <a:blip r:embed="rId1"/>
          <a:srcRect t="9703"/>
          <a:stretch>
            <a:fillRect/>
          </a:stretch>
        </p:blipFill>
        <p:spPr>
          <a:xfrm>
            <a:off x="641350" y="1935480"/>
            <a:ext cx="10909300" cy="2724150"/>
          </a:xfrm>
          <a:prstGeom prst="rect">
            <a:avLst/>
          </a:prstGeom>
        </p:spPr>
      </p:pic>
      <p:sp>
        <p:nvSpPr>
          <p:cNvPr id="9" name="文本框 8"/>
          <p:cNvSpPr txBox="1"/>
          <p:nvPr/>
        </p:nvSpPr>
        <p:spPr>
          <a:xfrm>
            <a:off x="970280" y="1316355"/>
            <a:ext cx="4928235" cy="368300"/>
          </a:xfrm>
          <a:prstGeom prst="rect">
            <a:avLst/>
          </a:prstGeom>
          <a:noFill/>
        </p:spPr>
        <p:txBody>
          <a:bodyPr wrap="square" rtlCol="0">
            <a:spAutoFit/>
          </a:bodyPr>
          <a:p>
            <a:r>
              <a:rPr lang="en-US" altLang="zh-CN"/>
              <a:t>N=4 </a:t>
            </a:r>
            <a:r>
              <a:rPr lang="zh-CN" altLang="en-US"/>
              <a:t>时，参数</a:t>
            </a:r>
            <a:r>
              <a:rPr lang="en-US" altLang="zh-CN"/>
              <a:t>sigma</a:t>
            </a:r>
            <a:r>
              <a:rPr lang="zh-CN" altLang="en-US"/>
              <a:t>对降噪效果的</a:t>
            </a:r>
            <a:r>
              <a:rPr lang="zh-CN" altLang="en-US"/>
              <a:t>影响：</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总体效果</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a:xfrm>
            <a:off x="8621772" y="6349365"/>
            <a:ext cx="2912667" cy="316865"/>
          </a:xfrm>
        </p:spPr>
        <p:txBody>
          <a:bodyPr/>
          <a:lstStyle/>
          <a:p>
            <a:fld id="{49AE70B2-8BF9-45C0-BB95-33D1B9D3A854}"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1162050" y="1581150"/>
            <a:ext cx="9867900" cy="3695700"/>
          </a:xfrm>
          <a:prstGeom prst="rect">
            <a:avLst/>
          </a:prstGeom>
        </p:spPr>
      </p:pic>
      <p:pic>
        <p:nvPicPr>
          <p:cNvPr id="8" name="图片 7"/>
          <p:cNvPicPr>
            <a:picLocks noChangeAspect="1"/>
          </p:cNvPicPr>
          <p:nvPr/>
        </p:nvPicPr>
        <p:blipFill>
          <a:blip r:embed="rId2"/>
          <a:srcRect l="19444"/>
          <a:stretch>
            <a:fillRect/>
          </a:stretch>
        </p:blipFill>
        <p:spPr>
          <a:xfrm>
            <a:off x="10739755" y="3776345"/>
            <a:ext cx="894715" cy="2190115"/>
          </a:xfrm>
          <a:prstGeom prst="rect">
            <a:avLst/>
          </a:prstGeom>
        </p:spPr>
      </p:pic>
      <p:pic>
        <p:nvPicPr>
          <p:cNvPr id="9" name="图片 8"/>
          <p:cNvPicPr>
            <a:picLocks noChangeAspect="1"/>
          </p:cNvPicPr>
          <p:nvPr/>
        </p:nvPicPr>
        <p:blipFill>
          <a:blip r:embed="rId3"/>
          <a:stretch>
            <a:fillRect/>
          </a:stretch>
        </p:blipFill>
        <p:spPr>
          <a:xfrm>
            <a:off x="9668510" y="3776345"/>
            <a:ext cx="1071245" cy="21697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问题总结</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文本框 2"/>
          <p:cNvSpPr txBox="1"/>
          <p:nvPr/>
        </p:nvSpPr>
        <p:spPr>
          <a:xfrm>
            <a:off x="626110" y="1112520"/>
            <a:ext cx="10529570" cy="4523105"/>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a:t>高斯细节提取后细节层图像无法</a:t>
            </a:r>
            <a:r>
              <a:rPr lang="zh-CN" altLang="en-US"/>
              <a:t>显示</a:t>
            </a:r>
            <a:endParaRPr lang="zh-CN" altLang="en-US"/>
          </a:p>
          <a:p>
            <a:pPr indent="0">
              <a:lnSpc>
                <a:spcPct val="150000"/>
              </a:lnSpc>
              <a:buFont typeface="Wingdings" panose="05000000000000000000" charset="0"/>
              <a:buNone/>
            </a:pPr>
            <a:r>
              <a:rPr lang="en-US" altLang="zh-CN"/>
              <a:t>     </a:t>
            </a:r>
            <a:r>
              <a:rPr lang="zh-CN" altLang="en-US"/>
              <a:t>原因：细节层图像是有符号</a:t>
            </a:r>
            <a:r>
              <a:rPr lang="zh-CN" altLang="en-US"/>
              <a:t>的</a:t>
            </a:r>
            <a:endParaRPr lang="zh-CN" altLang="en-US"/>
          </a:p>
          <a:p>
            <a:pPr indent="0">
              <a:lnSpc>
                <a:spcPct val="150000"/>
              </a:lnSpc>
              <a:buFont typeface="Wingdings" panose="05000000000000000000" charset="0"/>
              <a:buNone/>
            </a:pPr>
            <a:r>
              <a:rPr lang="zh-CN" altLang="en-US"/>
              <a:t> </a:t>
            </a:r>
            <a:r>
              <a:rPr lang="en-US" altLang="zh-CN"/>
              <a:t>    </a:t>
            </a:r>
            <a:r>
              <a:rPr lang="zh-CN" altLang="en-US"/>
              <a:t>解决方案：增加了</a:t>
            </a:r>
            <a:r>
              <a:rPr lang="en-US" altLang="zh-CN"/>
              <a:t>128</a:t>
            </a:r>
            <a:r>
              <a:rPr lang="zh-CN" altLang="en-US"/>
              <a:t>的偏置，以查看成像效果，在后续细节增强步骤再</a:t>
            </a:r>
            <a:r>
              <a:rPr lang="zh-CN" altLang="en-US"/>
              <a:t>还原即可</a:t>
            </a:r>
            <a:endParaRPr lang="zh-CN" altLang="en-US"/>
          </a:p>
          <a:p>
            <a:pPr indent="0">
              <a:lnSpc>
                <a:spcPct val="100000"/>
              </a:lnSpc>
              <a:buFont typeface="Wingdings" panose="05000000000000000000" charset="0"/>
              <a:buNone/>
            </a:pPr>
            <a:endParaRPr lang="zh-CN" altLang="en-US"/>
          </a:p>
          <a:p>
            <a:pPr indent="0">
              <a:lnSpc>
                <a:spcPct val="100000"/>
              </a:lnSpc>
              <a:buFont typeface="Wingdings" panose="05000000000000000000" charset="0"/>
              <a:buNone/>
            </a:pPr>
            <a:endParaRPr lang="zh-CN" altLang="en-US"/>
          </a:p>
          <a:p>
            <a:pPr marL="285750" indent="-285750">
              <a:lnSpc>
                <a:spcPct val="150000"/>
              </a:lnSpc>
              <a:buFont typeface="Wingdings" panose="05000000000000000000" charset="0"/>
              <a:buChar char="l"/>
            </a:pPr>
            <a:r>
              <a:rPr lang="zh-CN" altLang="en-US"/>
              <a:t>全局锐化部分成像效果不是很好</a:t>
            </a:r>
            <a:endParaRPr lang="zh-CN" altLang="en-US"/>
          </a:p>
          <a:p>
            <a:pPr indent="0">
              <a:lnSpc>
                <a:spcPct val="150000"/>
              </a:lnSpc>
              <a:buFont typeface="Wingdings" panose="05000000000000000000" charset="0"/>
              <a:buNone/>
            </a:pPr>
            <a:r>
              <a:rPr lang="en-US" altLang="zh-CN"/>
              <a:t>     </a:t>
            </a:r>
            <a:r>
              <a:rPr lang="zh-CN" altLang="en-US"/>
              <a:t>原因：输入图像的位数是</a:t>
            </a:r>
            <a:r>
              <a:rPr lang="en-US" altLang="zh-CN"/>
              <a:t>14</a:t>
            </a:r>
            <a:r>
              <a:rPr lang="zh-CN" altLang="en-US"/>
              <a:t>位，导致整体亮度偏差很大</a:t>
            </a:r>
            <a:endParaRPr lang="zh-CN" altLang="en-US"/>
          </a:p>
          <a:p>
            <a:pPr indent="0">
              <a:lnSpc>
                <a:spcPct val="150000"/>
              </a:lnSpc>
              <a:buFont typeface="Wingdings" panose="05000000000000000000" charset="0"/>
              <a:buNone/>
            </a:pPr>
            <a:r>
              <a:rPr lang="zh-CN" altLang="en-US"/>
              <a:t> </a:t>
            </a:r>
            <a:r>
              <a:rPr lang="en-US" altLang="zh-CN"/>
              <a:t>    </a:t>
            </a:r>
            <a:r>
              <a:rPr lang="zh-CN" altLang="en-US"/>
              <a:t>解决方案：增加伽马变换进行降位</a:t>
            </a:r>
            <a:endParaRPr lang="en-US" altLang="zh-CN"/>
          </a:p>
          <a:p>
            <a:pPr marL="285750" indent="-285750">
              <a:lnSpc>
                <a:spcPct val="100000"/>
              </a:lnSpc>
              <a:buFont typeface="Wingdings" panose="05000000000000000000" charset="0"/>
              <a:buChar char="l"/>
            </a:pPr>
            <a:endParaRPr lang="en-US" altLang="zh-CN"/>
          </a:p>
          <a:p>
            <a:pPr marL="285750" indent="-285750">
              <a:lnSpc>
                <a:spcPct val="100000"/>
              </a:lnSpc>
              <a:buFont typeface="Wingdings" panose="05000000000000000000" charset="0"/>
              <a:buChar char="l"/>
            </a:pPr>
            <a:endParaRPr lang="en-US" altLang="zh-CN"/>
          </a:p>
          <a:p>
            <a:pPr marL="285750" indent="-285750">
              <a:lnSpc>
                <a:spcPct val="150000"/>
              </a:lnSpc>
              <a:buFont typeface="Wingdings" panose="05000000000000000000" charset="0"/>
              <a:buChar char="l"/>
            </a:pPr>
            <a:r>
              <a:rPr lang="en-US" altLang="zh-CN"/>
              <a:t>RDCT</a:t>
            </a:r>
            <a:r>
              <a:rPr lang="zh-CN" altLang="en-US"/>
              <a:t>部分，滑动窗口的</a:t>
            </a:r>
            <a:r>
              <a:rPr lang="en-US" altLang="zh-CN"/>
              <a:t>DCT</a:t>
            </a:r>
            <a:r>
              <a:rPr lang="zh-CN" altLang="en-US"/>
              <a:t>变换效果很差</a:t>
            </a:r>
            <a:r>
              <a:rPr lang="zh-CN" altLang="en-US"/>
              <a:t>很奇怪</a:t>
            </a:r>
            <a:endParaRPr lang="zh-CN" altLang="en-US"/>
          </a:p>
          <a:p>
            <a:pPr indent="0">
              <a:lnSpc>
                <a:spcPct val="150000"/>
              </a:lnSpc>
              <a:buNone/>
            </a:pPr>
            <a:r>
              <a:rPr lang="zh-CN" altLang="en-US"/>
              <a:t> </a:t>
            </a:r>
            <a:r>
              <a:rPr lang="en-US" altLang="zh-CN"/>
              <a:t>    </a:t>
            </a:r>
            <a:r>
              <a:rPr lang="zh-CN" altLang="en-US"/>
              <a:t>解决方案：改为对十六张剪裁不同的图片</a:t>
            </a:r>
            <a:r>
              <a:rPr lang="zh-CN" altLang="en-US"/>
              <a:t>分别进行分块</a:t>
            </a:r>
            <a:r>
              <a:rPr lang="en-US" altLang="zh-CN"/>
              <a:t>DCT</a:t>
            </a:r>
            <a:r>
              <a:rPr lang="zh-CN" altLang="en-US"/>
              <a:t>后，进行</a:t>
            </a:r>
            <a:r>
              <a:rPr lang="en-US" altLang="zh-CN"/>
              <a:t>IDCT</a:t>
            </a:r>
            <a:r>
              <a:rPr lang="zh-CN" altLang="en-US"/>
              <a:t>，再将</a:t>
            </a:r>
            <a:r>
              <a:rPr lang="en-US" altLang="zh-CN"/>
              <a:t>16</a:t>
            </a:r>
            <a:r>
              <a:rPr lang="zh-CN" altLang="en-US"/>
              <a:t>张图片取</a:t>
            </a:r>
            <a:r>
              <a:rPr lang="zh-CN" altLang="en-US"/>
              <a:t>平均值。</a:t>
            </a:r>
            <a:endParaRPr lang="zh-CN" altLang="en-US"/>
          </a:p>
        </p:txBody>
      </p:sp>
      <p:pic>
        <p:nvPicPr>
          <p:cNvPr id="7" name="图片 6"/>
          <p:cNvPicPr>
            <a:picLocks noChangeAspect="1"/>
          </p:cNvPicPr>
          <p:nvPr/>
        </p:nvPicPr>
        <p:blipFill>
          <a:blip r:embed="rId1"/>
          <a:stretch>
            <a:fillRect/>
          </a:stretch>
        </p:blipFill>
        <p:spPr>
          <a:xfrm>
            <a:off x="7963535" y="2753995"/>
            <a:ext cx="2889885" cy="23094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总体</a:t>
            </a:r>
            <a:r>
              <a:rPr lang="zh-CN" altLang="en-US"/>
              <a:t>流程</a:t>
            </a:r>
            <a:endParaRPr lang="zh-CN" altLang="en-US"/>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1630045" y="955675"/>
            <a:ext cx="3208655" cy="5395595"/>
          </a:xfrm>
          <a:prstGeom prst="rect">
            <a:avLst/>
          </a:prstGeom>
        </p:spPr>
      </p:pic>
      <p:pic>
        <p:nvPicPr>
          <p:cNvPr id="7" name="图片 6"/>
          <p:cNvPicPr>
            <a:picLocks noChangeAspect="1"/>
          </p:cNvPicPr>
          <p:nvPr/>
        </p:nvPicPr>
        <p:blipFill>
          <a:blip r:embed="rId2"/>
          <a:srcRect t="2237"/>
          <a:stretch>
            <a:fillRect/>
          </a:stretch>
        </p:blipFill>
        <p:spPr>
          <a:xfrm>
            <a:off x="5640070" y="1374775"/>
            <a:ext cx="4433570" cy="3895725"/>
          </a:xfrm>
          <a:prstGeom prst="rect">
            <a:avLst/>
          </a:prstGeom>
          <a:ln>
            <a:solidFill>
              <a:schemeClr val="tx1">
                <a:lumMod val="50000"/>
                <a:lumOff val="50000"/>
              </a:schemeClr>
            </a:solidFill>
          </a:ln>
        </p:spPr>
      </p:pic>
      <p:sp>
        <p:nvSpPr>
          <p:cNvPr id="9" name="矩形 8"/>
          <p:cNvSpPr/>
          <p:nvPr/>
        </p:nvSpPr>
        <p:spPr>
          <a:xfrm>
            <a:off x="6087110" y="2686050"/>
            <a:ext cx="1346200" cy="435610"/>
          </a:xfrm>
          <a:prstGeom prst="rect">
            <a:avLst/>
          </a:prstGeom>
          <a:noFill/>
          <a:ln w="28575">
            <a:solidFill>
              <a:srgbClr val="BF211D"/>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8531860" y="4034790"/>
            <a:ext cx="1334135" cy="428625"/>
          </a:xfrm>
          <a:prstGeom prst="rect">
            <a:avLst/>
          </a:prstGeom>
          <a:noFill/>
          <a:ln w="28575">
            <a:solidFill>
              <a:srgbClr val="BF211D"/>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6028690" y="4731385"/>
            <a:ext cx="1418590" cy="393700"/>
          </a:xfrm>
          <a:prstGeom prst="rect">
            <a:avLst/>
          </a:prstGeom>
          <a:noFill/>
          <a:ln w="28575">
            <a:solidFill>
              <a:srgbClr val="BF211D"/>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6086475" y="5460365"/>
            <a:ext cx="1360805" cy="419100"/>
          </a:xfrm>
          <a:prstGeom prst="rect">
            <a:avLst/>
          </a:prstGeom>
          <a:noFill/>
          <a:ln w="28575">
            <a:solidFill>
              <a:srgbClr val="BF211D"/>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157595" y="5484495"/>
            <a:ext cx="1275715" cy="368300"/>
          </a:xfrm>
          <a:prstGeom prst="rect">
            <a:avLst/>
          </a:prstGeom>
          <a:noFill/>
        </p:spPr>
        <p:txBody>
          <a:bodyPr wrap="square" rtlCol="0">
            <a:spAutoFit/>
          </a:bodyPr>
          <a:p>
            <a:r>
              <a:rPr lang="en-US" altLang="zh-CN"/>
              <a:t>RDCT</a:t>
            </a:r>
            <a:r>
              <a:rPr lang="zh-CN" altLang="en-US"/>
              <a:t>降噪</a:t>
            </a:r>
            <a:endParaRPr lang="zh-CN" altLang="en-US"/>
          </a:p>
        </p:txBody>
      </p:sp>
      <p:cxnSp>
        <p:nvCxnSpPr>
          <p:cNvPr id="14" name="直接箭头连接符 13"/>
          <p:cNvCxnSpPr>
            <a:stCxn id="11" idx="2"/>
          </p:cNvCxnSpPr>
          <p:nvPr/>
        </p:nvCxnSpPr>
        <p:spPr>
          <a:xfrm flipH="1">
            <a:off x="6737350" y="5125085"/>
            <a:ext cx="635" cy="33528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41" name="矩形 40"/>
          <p:cNvSpPr/>
          <p:nvPr/>
        </p:nvSpPr>
        <p:spPr>
          <a:xfrm>
            <a:off x="6391097" y="4915535"/>
            <a:ext cx="4272671" cy="873088"/>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平行四边形 41"/>
          <p:cNvSpPr/>
          <p:nvPr/>
        </p:nvSpPr>
        <p:spPr>
          <a:xfrm>
            <a:off x="6391099" y="4502748"/>
            <a:ext cx="2640569" cy="412787"/>
          </a:xfrm>
          <a:prstGeom prst="parallelogram">
            <a:avLst>
              <a:gd name="adj" fmla="val 117803"/>
            </a:avLst>
          </a:prstGeom>
          <a:solidFill>
            <a:srgbClr val="3E8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平行四边形 42"/>
          <p:cNvSpPr/>
          <p:nvPr/>
        </p:nvSpPr>
        <p:spPr>
          <a:xfrm>
            <a:off x="8023202" y="5788623"/>
            <a:ext cx="2640569" cy="412787"/>
          </a:xfrm>
          <a:prstGeom prst="parallelogram">
            <a:avLst>
              <a:gd name="adj" fmla="val 117803"/>
            </a:avLst>
          </a:prstGeom>
          <a:solidFill>
            <a:srgbClr val="D899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1494793" y="1057911"/>
            <a:ext cx="4272671" cy="873088"/>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6" name="矩形 45"/>
          <p:cNvSpPr/>
          <p:nvPr/>
        </p:nvSpPr>
        <p:spPr>
          <a:xfrm>
            <a:off x="3126895" y="2346961"/>
            <a:ext cx="4272671" cy="873088"/>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4758997" y="3629661"/>
            <a:ext cx="4272671" cy="873088"/>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8" name="平行四边形 47"/>
          <p:cNvSpPr/>
          <p:nvPr/>
        </p:nvSpPr>
        <p:spPr>
          <a:xfrm>
            <a:off x="3126893" y="1931000"/>
            <a:ext cx="2640569" cy="412787"/>
          </a:xfrm>
          <a:prstGeom prst="parallelogram">
            <a:avLst>
              <a:gd name="adj" fmla="val 117803"/>
            </a:avLst>
          </a:prstGeom>
          <a:solidFill>
            <a:srgbClr val="2686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平行四边形 48"/>
          <p:cNvSpPr/>
          <p:nvPr/>
        </p:nvSpPr>
        <p:spPr>
          <a:xfrm>
            <a:off x="4758994" y="3219845"/>
            <a:ext cx="2640569" cy="412787"/>
          </a:xfrm>
          <a:prstGeom prst="parallelogram">
            <a:avLst>
              <a:gd name="adj" fmla="val 117803"/>
            </a:avLst>
          </a:prstGeom>
          <a:solidFill>
            <a:srgbClr val="D903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50" name="组 16"/>
          <p:cNvGrpSpPr/>
          <p:nvPr/>
        </p:nvGrpSpPr>
        <p:grpSpPr>
          <a:xfrm>
            <a:off x="1602134" y="1047356"/>
            <a:ext cx="3955377" cy="1014730"/>
            <a:chOff x="107341" y="-11728"/>
            <a:chExt cx="3955377" cy="1127477"/>
          </a:xfrm>
        </p:grpSpPr>
        <p:sp>
          <p:nvSpPr>
            <p:cNvPr id="51" name="矩形 50"/>
            <p:cNvSpPr/>
            <p:nvPr/>
          </p:nvSpPr>
          <p:spPr>
            <a:xfrm>
              <a:off x="107341" y="-11728"/>
              <a:ext cx="309880" cy="1127477"/>
            </a:xfrm>
            <a:prstGeom prst="rect">
              <a:avLst/>
            </a:prstGeom>
          </p:spPr>
          <p:txBody>
            <a:bodyPr wrap="none">
              <a:spAutoFit/>
            </a:bodyPr>
            <a:lstStyle/>
            <a:p>
              <a:pPr lvl="0"/>
              <a:endParaRPr lang="en-US" altLang="zh-CN" sz="6000" dirty="0">
                <a:solidFill>
                  <a:schemeClr val="bg1"/>
                </a:solidFill>
              </a:endParaRPr>
            </a:p>
          </p:txBody>
        </p:sp>
        <p:sp>
          <p:nvSpPr>
            <p:cNvPr id="52" name="文本框 8"/>
            <p:cNvSpPr txBox="1"/>
            <p:nvPr/>
          </p:nvSpPr>
          <p:spPr>
            <a:xfrm>
              <a:off x="729632" y="548963"/>
              <a:ext cx="3333086" cy="3238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000" dirty="0" smtClean="0">
                <a:solidFill>
                  <a:srgbClr val="FFFFFF"/>
                </a:solidFill>
                <a:latin typeface="Century Gothic" panose="020B0502020202020204"/>
                <a:ea typeface="微软雅黑" panose="020B0503020204020204" charset="-122"/>
              </a:endParaRPr>
            </a:p>
          </p:txBody>
        </p:sp>
        <p:sp>
          <p:nvSpPr>
            <p:cNvPr id="53" name="文本框 8"/>
            <p:cNvSpPr txBox="1"/>
            <p:nvPr/>
          </p:nvSpPr>
          <p:spPr>
            <a:xfrm>
              <a:off x="729632" y="153902"/>
              <a:ext cx="3333086" cy="511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dirty="0" smtClean="0">
                <a:solidFill>
                  <a:srgbClr val="FFFFFF"/>
                </a:solidFill>
                <a:latin typeface="Century Gothic" panose="020B0502020202020204"/>
                <a:ea typeface="微软雅黑" panose="020B0503020204020204" charset="-122"/>
              </a:endParaRPr>
            </a:p>
          </p:txBody>
        </p:sp>
      </p:grpSp>
      <p:grpSp>
        <p:nvGrpSpPr>
          <p:cNvPr id="54" name="组 17"/>
          <p:cNvGrpSpPr/>
          <p:nvPr/>
        </p:nvGrpSpPr>
        <p:grpSpPr>
          <a:xfrm>
            <a:off x="3227765" y="2305749"/>
            <a:ext cx="4079837" cy="1014730"/>
            <a:chOff x="107341" y="-11728"/>
            <a:chExt cx="4079837" cy="1127477"/>
          </a:xfrm>
        </p:grpSpPr>
        <p:sp>
          <p:nvSpPr>
            <p:cNvPr id="55" name="矩形 54"/>
            <p:cNvSpPr/>
            <p:nvPr/>
          </p:nvSpPr>
          <p:spPr>
            <a:xfrm>
              <a:off x="107341" y="-11728"/>
              <a:ext cx="606425" cy="1127477"/>
            </a:xfrm>
            <a:prstGeom prst="rect">
              <a:avLst/>
            </a:prstGeom>
          </p:spPr>
          <p:txBody>
            <a:bodyPr wrap="none">
              <a:spAutoFit/>
            </a:bodyPr>
            <a:lstStyle/>
            <a:p>
              <a:pPr lvl="0"/>
              <a:r>
                <a:rPr lang="en-US" altLang="zh-CN" sz="6000" dirty="0">
                  <a:solidFill>
                    <a:schemeClr val="bg1"/>
                  </a:solidFill>
                </a:rPr>
                <a:t>2</a:t>
              </a:r>
              <a:endParaRPr lang="en-US" altLang="zh-CN" sz="6000" dirty="0">
                <a:solidFill>
                  <a:schemeClr val="bg1"/>
                </a:solidFill>
              </a:endParaRPr>
            </a:p>
          </p:txBody>
        </p:sp>
        <p:sp>
          <p:nvSpPr>
            <p:cNvPr id="56" name="文本框 8"/>
            <p:cNvSpPr txBox="1"/>
            <p:nvPr/>
          </p:nvSpPr>
          <p:spPr>
            <a:xfrm>
              <a:off x="729632" y="572952"/>
              <a:ext cx="3333086" cy="3238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000" dirty="0">
                <a:solidFill>
                  <a:srgbClr val="FFFFFF"/>
                </a:solidFill>
                <a:latin typeface="Century Gothic" panose="020B0502020202020204"/>
                <a:ea typeface="微软雅黑" panose="020B0503020204020204" charset="-122"/>
              </a:endParaRPr>
            </a:p>
          </p:txBody>
        </p:sp>
        <p:sp>
          <p:nvSpPr>
            <p:cNvPr id="57" name="文本框 8"/>
            <p:cNvSpPr txBox="1"/>
            <p:nvPr/>
          </p:nvSpPr>
          <p:spPr>
            <a:xfrm>
              <a:off x="854092" y="259735"/>
              <a:ext cx="3333086" cy="511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FFFFFF"/>
                  </a:solidFill>
                  <a:latin typeface="Century Gothic" panose="020B0502020202020204"/>
                  <a:ea typeface="微软雅黑" panose="020B0503020204020204" charset="-122"/>
                </a:rPr>
                <a:t>细节</a:t>
              </a:r>
              <a:r>
                <a:rPr lang="zh-CN" altLang="en-US" sz="2400" dirty="0" smtClean="0">
                  <a:solidFill>
                    <a:srgbClr val="FFFFFF"/>
                  </a:solidFill>
                  <a:latin typeface="Century Gothic" panose="020B0502020202020204"/>
                  <a:ea typeface="微软雅黑" panose="020B0503020204020204" charset="-122"/>
                </a:rPr>
                <a:t>增强</a:t>
              </a:r>
              <a:endParaRPr lang="zh-CN" altLang="en-US" sz="2400" dirty="0" smtClean="0">
                <a:solidFill>
                  <a:srgbClr val="FFFFFF"/>
                </a:solidFill>
                <a:latin typeface="Century Gothic" panose="020B0502020202020204"/>
                <a:ea typeface="微软雅黑" panose="020B0503020204020204" charset="-122"/>
              </a:endParaRPr>
            </a:p>
          </p:txBody>
        </p:sp>
      </p:grpSp>
      <p:grpSp>
        <p:nvGrpSpPr>
          <p:cNvPr id="58" name="组 21"/>
          <p:cNvGrpSpPr/>
          <p:nvPr/>
        </p:nvGrpSpPr>
        <p:grpSpPr>
          <a:xfrm>
            <a:off x="4893468" y="3625133"/>
            <a:ext cx="3997287" cy="1014730"/>
            <a:chOff x="107341" y="-11728"/>
            <a:chExt cx="3997287" cy="1127477"/>
          </a:xfrm>
        </p:grpSpPr>
        <p:sp>
          <p:nvSpPr>
            <p:cNvPr id="59" name="矩形 58"/>
            <p:cNvSpPr/>
            <p:nvPr/>
          </p:nvSpPr>
          <p:spPr>
            <a:xfrm>
              <a:off x="107341" y="-11728"/>
              <a:ext cx="606425" cy="1127477"/>
            </a:xfrm>
            <a:prstGeom prst="rect">
              <a:avLst/>
            </a:prstGeom>
          </p:spPr>
          <p:txBody>
            <a:bodyPr wrap="none">
              <a:spAutoFit/>
            </a:bodyPr>
            <a:lstStyle/>
            <a:p>
              <a:pPr lvl="0"/>
              <a:r>
                <a:rPr lang="en-US" altLang="zh-CN" sz="6000" dirty="0" smtClean="0">
                  <a:solidFill>
                    <a:schemeClr val="bg1"/>
                  </a:solidFill>
                </a:rPr>
                <a:t>2</a:t>
              </a:r>
              <a:endParaRPr lang="en-US" altLang="zh-CN" sz="6000" dirty="0">
                <a:solidFill>
                  <a:schemeClr val="bg1"/>
                </a:solidFill>
              </a:endParaRPr>
            </a:p>
          </p:txBody>
        </p:sp>
        <p:sp>
          <p:nvSpPr>
            <p:cNvPr id="61" name="文本框 8"/>
            <p:cNvSpPr txBox="1"/>
            <p:nvPr/>
          </p:nvSpPr>
          <p:spPr>
            <a:xfrm>
              <a:off x="771542" y="223752"/>
              <a:ext cx="3333086" cy="511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FFFFFF"/>
                  </a:solidFill>
                  <a:latin typeface="Century Gothic" panose="020B0502020202020204"/>
                  <a:ea typeface="微软雅黑" panose="020B0503020204020204" charset="-122"/>
                </a:rPr>
                <a:t>全局锐化</a:t>
              </a:r>
              <a:endParaRPr lang="zh-CN" altLang="en-US" sz="2400" dirty="0" smtClean="0">
                <a:solidFill>
                  <a:srgbClr val="FFFFFF"/>
                </a:solidFill>
                <a:latin typeface="Century Gothic" panose="020B0502020202020204"/>
                <a:ea typeface="微软雅黑" panose="020B0503020204020204" charset="-122"/>
              </a:endParaRPr>
            </a:p>
          </p:txBody>
        </p:sp>
      </p:grpSp>
      <p:grpSp>
        <p:nvGrpSpPr>
          <p:cNvPr id="62" name="组 25"/>
          <p:cNvGrpSpPr/>
          <p:nvPr/>
        </p:nvGrpSpPr>
        <p:grpSpPr>
          <a:xfrm>
            <a:off x="6518636" y="4899422"/>
            <a:ext cx="3955377" cy="1014730"/>
            <a:chOff x="107341" y="-11728"/>
            <a:chExt cx="3955377" cy="1127477"/>
          </a:xfrm>
        </p:grpSpPr>
        <p:sp>
          <p:nvSpPr>
            <p:cNvPr id="63" name="矩形 62"/>
            <p:cNvSpPr/>
            <p:nvPr/>
          </p:nvSpPr>
          <p:spPr>
            <a:xfrm>
              <a:off x="107341" y="-11728"/>
              <a:ext cx="606425" cy="1127477"/>
            </a:xfrm>
            <a:prstGeom prst="rect">
              <a:avLst/>
            </a:prstGeom>
          </p:spPr>
          <p:txBody>
            <a:bodyPr wrap="none">
              <a:spAutoFit/>
            </a:bodyPr>
            <a:lstStyle/>
            <a:p>
              <a:pPr lvl="0"/>
              <a:r>
                <a:rPr lang="en-US" altLang="zh-CN" sz="6000" dirty="0">
                  <a:solidFill>
                    <a:schemeClr val="bg1"/>
                  </a:solidFill>
                </a:rPr>
                <a:t>3</a:t>
              </a:r>
              <a:endParaRPr lang="en-US" altLang="zh-CN" sz="6000" dirty="0">
                <a:solidFill>
                  <a:schemeClr val="bg1"/>
                </a:solidFill>
              </a:endParaRPr>
            </a:p>
          </p:txBody>
        </p:sp>
        <p:sp>
          <p:nvSpPr>
            <p:cNvPr id="65" name="文本框 8"/>
            <p:cNvSpPr txBox="1"/>
            <p:nvPr/>
          </p:nvSpPr>
          <p:spPr>
            <a:xfrm>
              <a:off x="729632" y="153902"/>
              <a:ext cx="3333086" cy="511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FFFFFF"/>
                  </a:solidFill>
                  <a:latin typeface="Century Gothic" panose="020B0502020202020204"/>
                  <a:ea typeface="微软雅黑" panose="020B0503020204020204" charset="-122"/>
                </a:rPr>
                <a:t>RDCT</a:t>
              </a:r>
              <a:r>
                <a:rPr lang="zh-CN" altLang="en-US" sz="2400" dirty="0" smtClean="0">
                  <a:solidFill>
                    <a:srgbClr val="FFFFFF"/>
                  </a:solidFill>
                  <a:latin typeface="Century Gothic" panose="020B0502020202020204"/>
                  <a:ea typeface="微软雅黑" panose="020B0503020204020204" charset="-122"/>
                </a:rPr>
                <a:t>降噪</a:t>
              </a:r>
              <a:endParaRPr lang="zh-CN" altLang="en-US" sz="2400" dirty="0" smtClean="0">
                <a:solidFill>
                  <a:srgbClr val="FFFFFF"/>
                </a:solidFill>
                <a:latin typeface="Century Gothic" panose="020B0502020202020204"/>
                <a:ea typeface="微软雅黑" panose="020B0503020204020204" charset="-122"/>
              </a:endParaRPr>
            </a:p>
          </p:txBody>
        </p:sp>
      </p:grpSp>
      <p:grpSp>
        <p:nvGrpSpPr>
          <p:cNvPr id="3" name="组 17"/>
          <p:cNvGrpSpPr/>
          <p:nvPr/>
        </p:nvGrpSpPr>
        <p:grpSpPr>
          <a:xfrm>
            <a:off x="1620520" y="987425"/>
            <a:ext cx="3894868" cy="1014730"/>
            <a:chOff x="-1423644" y="-979044"/>
            <a:chExt cx="4103332" cy="1110634"/>
          </a:xfrm>
        </p:grpSpPr>
        <p:sp>
          <p:nvSpPr>
            <p:cNvPr id="4" name="矩形 3"/>
            <p:cNvSpPr/>
            <p:nvPr/>
          </p:nvSpPr>
          <p:spPr>
            <a:xfrm>
              <a:off x="-1423644" y="-979044"/>
              <a:ext cx="606425" cy="1110634"/>
            </a:xfrm>
            <a:prstGeom prst="rect">
              <a:avLst/>
            </a:prstGeom>
          </p:spPr>
          <p:txBody>
            <a:bodyPr wrap="square">
              <a:spAutoFit/>
            </a:bodyPr>
            <a:lstStyle/>
            <a:p>
              <a:pPr lvl="0"/>
              <a:r>
                <a:rPr lang="en-US" altLang="zh-CN" sz="6000" dirty="0">
                  <a:solidFill>
                    <a:schemeClr val="bg1"/>
                  </a:solidFill>
                </a:rPr>
                <a:t>1</a:t>
              </a:r>
              <a:endParaRPr lang="en-US" altLang="zh-CN" sz="6000" dirty="0">
                <a:solidFill>
                  <a:schemeClr val="bg1"/>
                </a:solidFill>
              </a:endParaRPr>
            </a:p>
          </p:txBody>
        </p:sp>
        <p:sp>
          <p:nvSpPr>
            <p:cNvPr id="6" name="文本框 8"/>
            <p:cNvSpPr txBox="1"/>
            <p:nvPr/>
          </p:nvSpPr>
          <p:spPr>
            <a:xfrm>
              <a:off x="-653398" y="-681476"/>
              <a:ext cx="3333086" cy="503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FFFFFF"/>
                  </a:solidFill>
                  <a:latin typeface="Century Gothic" panose="020B0502020202020204"/>
                  <a:ea typeface="微软雅黑" panose="020B0503020204020204" charset="-122"/>
                </a:rPr>
                <a:t>高斯</a:t>
              </a:r>
              <a:r>
                <a:rPr lang="zh-CN" altLang="en-US" sz="2400" dirty="0" smtClean="0">
                  <a:solidFill>
                    <a:srgbClr val="FFFFFF"/>
                  </a:solidFill>
                  <a:latin typeface="Century Gothic" panose="020B0502020202020204"/>
                  <a:ea typeface="微软雅黑" panose="020B0503020204020204" charset="-122"/>
                </a:rPr>
                <a:t>细节提取</a:t>
              </a:r>
              <a:endParaRPr lang="zh-CN" altLang="en-US" sz="2400" dirty="0" smtClean="0">
                <a:solidFill>
                  <a:srgbClr val="FFFFFF"/>
                </a:solidFill>
                <a:latin typeface="Century Gothic" panose="020B0502020202020204"/>
                <a:ea typeface="微软雅黑" panose="020B050302020402020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高斯细节提取</a:t>
            </a:r>
            <a:r>
              <a:rPr lang="en-US" altLang="zh-CN">
                <a:sym typeface="+mn-ea"/>
              </a:rPr>
              <a:t>——</a:t>
            </a:r>
            <a:r>
              <a:rPr>
                <a:sym typeface="+mn-ea"/>
              </a:rPr>
              <a:t>原理</a:t>
            </a:r>
            <a:r>
              <a:rPr>
                <a:sym typeface="+mn-ea"/>
              </a:rPr>
              <a:t>简介</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nvSpPr>
        <p:spPr>
          <a:xfrm>
            <a:off x="762635" y="1156970"/>
            <a:ext cx="10666730" cy="978535"/>
          </a:xfrm>
          <a:prstGeom prst="rect">
            <a:avLst/>
          </a:prstGeom>
          <a:noFill/>
          <a:ln w="28575">
            <a:solidFill>
              <a:srgbClr val="F58181"/>
            </a:solidFill>
            <a:prstDash val="dash"/>
          </a:ln>
        </p:spPr>
        <p:txBody>
          <a:bodyPr wrap="square" rtlCol="0" anchor="t">
            <a:noAutofit/>
          </a:bodyPr>
          <a:p>
            <a:pPr>
              <a:lnSpc>
                <a:spcPct val="150000"/>
              </a:lnSpc>
            </a:pPr>
            <a:r>
              <a:rPr lang="en-US" altLang="zh-CN"/>
              <a:t>        </a:t>
            </a:r>
            <a:r>
              <a:rPr lang="zh-CN" altLang="en-US"/>
              <a:t>此模块</a:t>
            </a:r>
            <a:r>
              <a:rPr lang="zh-CN" altLang="en-US">
                <a:solidFill>
                  <a:srgbClr val="C00000"/>
                </a:solidFill>
              </a:rPr>
              <a:t>将图像分为基础层和细节层</a:t>
            </a:r>
            <a:r>
              <a:rPr lang="zh-CN" altLang="en-US"/>
              <a:t>。高斯滤波器具有降噪效果，14bit 图像经</a:t>
            </a:r>
            <a:r>
              <a:rPr lang="zh-CN" altLang="en-US">
                <a:solidFill>
                  <a:srgbClr val="C00000"/>
                </a:solidFill>
              </a:rPr>
              <a:t>过高斯滤波器后得到基础层</a:t>
            </a:r>
            <a:r>
              <a:rPr lang="zh-CN" altLang="en-US"/>
              <a:t>，利用</a:t>
            </a:r>
            <a:r>
              <a:rPr lang="zh-CN" altLang="en-US">
                <a:solidFill>
                  <a:srgbClr val="C00000"/>
                </a:solidFill>
              </a:rPr>
              <a:t>原图与基础层做差得到细节层</a:t>
            </a:r>
            <a:r>
              <a:rPr lang="zh-CN" altLang="en-US"/>
              <a:t>，在</a:t>
            </a:r>
            <a:r>
              <a:rPr lang="zh-CN" altLang="en-US"/>
              <a:t>细节层图像上进行细节增强。</a:t>
            </a:r>
            <a:endParaRPr lang="zh-CN" altLang="en-US"/>
          </a:p>
        </p:txBody>
      </p:sp>
      <p:sp>
        <p:nvSpPr>
          <p:cNvPr id="7" name="文本框 6"/>
          <p:cNvSpPr txBox="1"/>
          <p:nvPr/>
        </p:nvSpPr>
        <p:spPr>
          <a:xfrm>
            <a:off x="1029335" y="2465070"/>
            <a:ext cx="7400290" cy="368300"/>
          </a:xfrm>
          <a:prstGeom prst="rect">
            <a:avLst/>
          </a:prstGeom>
          <a:noFill/>
        </p:spPr>
        <p:txBody>
          <a:bodyPr wrap="square" rtlCol="0" anchor="t">
            <a:spAutoFit/>
          </a:bodyPr>
          <a:p>
            <a:pPr marL="285750" indent="-285750">
              <a:buFont typeface="Wingdings" panose="05000000000000000000" charset="0"/>
              <a:buChar char="l"/>
            </a:pPr>
            <a:r>
              <a:rPr lang="zh-CN" altLang="en-US"/>
              <a:t>初始化参数：方差 </a:t>
            </a:r>
            <a:r>
              <a:rPr lang="en-US" altLang="zh-CN"/>
              <a:t>sigma</a:t>
            </a:r>
            <a:r>
              <a:rPr lang="zh-CN" altLang="en-US"/>
              <a:t>，</a:t>
            </a:r>
            <a:r>
              <a:rPr lang="zh-CN" altLang="en-US"/>
              <a:t>窗口大小，构造高斯滤波器 G；</a:t>
            </a:r>
            <a:endParaRPr lang="zh-CN" altLang="en-US"/>
          </a:p>
        </p:txBody>
      </p:sp>
      <p:pic>
        <p:nvPicPr>
          <p:cNvPr id="9" name="图片 8"/>
          <p:cNvPicPr>
            <a:picLocks noChangeAspect="1"/>
          </p:cNvPicPr>
          <p:nvPr/>
        </p:nvPicPr>
        <p:blipFill>
          <a:blip r:embed="rId1"/>
          <a:srcRect l="49048" t="10989" r="2537" b="4945"/>
          <a:stretch>
            <a:fillRect/>
          </a:stretch>
        </p:blipFill>
        <p:spPr>
          <a:xfrm>
            <a:off x="1471930" y="3047365"/>
            <a:ext cx="2716530" cy="1815465"/>
          </a:xfrm>
          <a:prstGeom prst="rect">
            <a:avLst/>
          </a:prstGeom>
        </p:spPr>
      </p:pic>
      <p:pic>
        <p:nvPicPr>
          <p:cNvPr id="11" name="图片 10"/>
          <p:cNvPicPr>
            <a:picLocks noChangeAspect="1"/>
          </p:cNvPicPr>
          <p:nvPr/>
        </p:nvPicPr>
        <p:blipFill>
          <a:blip r:embed="rId2"/>
          <a:srcRect l="10526" r="8978"/>
          <a:stretch>
            <a:fillRect/>
          </a:stretch>
        </p:blipFill>
        <p:spPr>
          <a:xfrm>
            <a:off x="4257040" y="3491865"/>
            <a:ext cx="2379980" cy="759460"/>
          </a:xfrm>
          <a:prstGeom prst="rect">
            <a:avLst/>
          </a:prstGeom>
        </p:spPr>
      </p:pic>
      <p:sp>
        <p:nvSpPr>
          <p:cNvPr id="12" name="文本框 11"/>
          <p:cNvSpPr txBox="1"/>
          <p:nvPr/>
        </p:nvSpPr>
        <p:spPr>
          <a:xfrm>
            <a:off x="1029335" y="5145405"/>
            <a:ext cx="9829800" cy="922020"/>
          </a:xfrm>
          <a:prstGeom prst="rect">
            <a:avLst/>
          </a:prstGeom>
          <a:noFill/>
        </p:spPr>
        <p:txBody>
          <a:bodyPr wrap="square" rtlCol="0">
            <a:spAutoFit/>
          </a:bodyPr>
          <a:p>
            <a:pPr marL="342900" indent="-342900">
              <a:lnSpc>
                <a:spcPct val="150000"/>
              </a:lnSpc>
              <a:buFont typeface="Wingdings" panose="05000000000000000000" charset="0"/>
              <a:buChar char="l"/>
            </a:pPr>
            <a:r>
              <a:rPr lang="en-US" altLang="zh-CN"/>
              <a:t>对原图像 I 和高斯滤波器 G 做卷积，得到 I</a:t>
            </a:r>
            <a:r>
              <a:rPr lang="en-US" altLang="zh-CN" baseline="-25000"/>
              <a:t>1</a:t>
            </a:r>
            <a:r>
              <a:rPr lang="en-US" altLang="zh-CN"/>
              <a:t>，其中I</a:t>
            </a:r>
            <a:r>
              <a:rPr lang="en-US" altLang="zh-CN" baseline="-25000"/>
              <a:t>1</a:t>
            </a:r>
            <a:r>
              <a:rPr lang="en-US" altLang="zh-CN"/>
              <a:t> 表示降噪后的图像；</a:t>
            </a:r>
            <a:endParaRPr lang="en-US" altLang="zh-CN"/>
          </a:p>
          <a:p>
            <a:pPr marL="342900" indent="-342900">
              <a:lnSpc>
                <a:spcPct val="150000"/>
              </a:lnSpc>
              <a:buFont typeface="Wingdings" panose="05000000000000000000" charset="0"/>
              <a:buChar char="l"/>
            </a:pPr>
            <a:r>
              <a:rPr lang="en-US" altLang="zh-CN"/>
              <a:t>对原图像和降噪后图像做差，得到 I</a:t>
            </a:r>
            <a:r>
              <a:rPr lang="en-US" altLang="zh-CN" baseline="-25000"/>
              <a:t>2</a:t>
            </a:r>
            <a:r>
              <a:rPr lang="en-US" altLang="zh-CN"/>
              <a:t>=I-I</a:t>
            </a:r>
            <a:r>
              <a:rPr lang="en-US" altLang="zh-CN" baseline="-25000"/>
              <a:t>1</a:t>
            </a:r>
            <a:r>
              <a:rPr lang="en-US" altLang="zh-CN"/>
              <a:t>，I</a:t>
            </a:r>
            <a:r>
              <a:rPr lang="en-US" altLang="zh-CN" baseline="-25000"/>
              <a:t>2</a:t>
            </a:r>
            <a:r>
              <a:rPr lang="en-US" altLang="zh-CN"/>
              <a:t> 表示提取的细节层图像；</a:t>
            </a:r>
            <a:endParaRPr lang="en-US" altLang="zh-CN"/>
          </a:p>
        </p:txBody>
      </p:sp>
      <p:pic>
        <p:nvPicPr>
          <p:cNvPr id="13" name="图片 12"/>
          <p:cNvPicPr>
            <a:picLocks noChangeAspect="1"/>
          </p:cNvPicPr>
          <p:nvPr/>
        </p:nvPicPr>
        <p:blipFill>
          <a:blip r:embed="rId3"/>
          <a:stretch>
            <a:fillRect/>
          </a:stretch>
        </p:blipFill>
        <p:spPr>
          <a:xfrm>
            <a:off x="6952615" y="2959100"/>
            <a:ext cx="3543935" cy="22694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高斯细节提取</a:t>
            </a:r>
            <a:r>
              <a:rPr lang="en-US" altLang="zh-CN">
                <a:sym typeface="+mn-ea"/>
              </a:rPr>
              <a:t>——</a:t>
            </a:r>
            <a:r>
              <a:rPr>
                <a:sym typeface="+mn-ea"/>
              </a:rPr>
              <a:t>参数</a:t>
            </a:r>
            <a:r>
              <a:rPr>
                <a:sym typeface="+mn-ea"/>
              </a:rPr>
              <a:t>对比</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3" name="图片 -2147482622" descr="IMG_256"/>
          <p:cNvPicPr>
            <a:picLocks noChangeAspect="1"/>
          </p:cNvPicPr>
          <p:nvPr/>
        </p:nvPicPr>
        <p:blipFill>
          <a:blip r:embed="rId1"/>
          <a:stretch>
            <a:fillRect/>
          </a:stretch>
        </p:blipFill>
        <p:spPr>
          <a:xfrm>
            <a:off x="623570" y="1343660"/>
            <a:ext cx="7192645" cy="3763645"/>
          </a:xfrm>
          <a:prstGeom prst="rect">
            <a:avLst/>
          </a:prstGeom>
          <a:noFill/>
          <a:ln w="9525">
            <a:noFill/>
          </a:ln>
        </p:spPr>
      </p:pic>
      <p:sp>
        <p:nvSpPr>
          <p:cNvPr id="5" name="文本框 4"/>
          <p:cNvSpPr txBox="1"/>
          <p:nvPr/>
        </p:nvSpPr>
        <p:spPr>
          <a:xfrm>
            <a:off x="1548765" y="5419725"/>
            <a:ext cx="6267450" cy="368300"/>
          </a:xfrm>
          <a:prstGeom prst="rect">
            <a:avLst/>
          </a:prstGeom>
          <a:noFill/>
        </p:spPr>
        <p:txBody>
          <a:bodyPr wrap="square" rtlCol="0">
            <a:spAutoFit/>
          </a:bodyPr>
          <a:p>
            <a:r>
              <a:rPr lang="en-US" altLang="zh-CN"/>
              <a:t>sigma=1                                                 </a:t>
            </a:r>
            <a:r>
              <a:rPr lang="en-US" altLang="zh-CN"/>
              <a:t>sigma=1000</a:t>
            </a:r>
            <a:endParaRPr lang="en-US" altLang="zh-CN"/>
          </a:p>
        </p:txBody>
      </p:sp>
      <p:sp>
        <p:nvSpPr>
          <p:cNvPr id="8" name="文本框 7"/>
          <p:cNvSpPr txBox="1"/>
          <p:nvPr/>
        </p:nvSpPr>
        <p:spPr>
          <a:xfrm>
            <a:off x="8068310" y="1548765"/>
            <a:ext cx="3456940" cy="2584450"/>
          </a:xfrm>
          <a:prstGeom prst="rect">
            <a:avLst/>
          </a:prstGeom>
          <a:noFill/>
        </p:spPr>
        <p:txBody>
          <a:bodyPr wrap="square" rtlCol="0" anchor="t">
            <a:spAutoFit/>
          </a:bodyPr>
          <a:p>
            <a:pPr marL="285750" indent="-285750">
              <a:lnSpc>
                <a:spcPct val="150000"/>
              </a:lnSpc>
              <a:buFont typeface="Wingdings" panose="05000000000000000000" charset="0"/>
              <a:buChar char="l"/>
            </a:pPr>
            <a:r>
              <a:rPr lang="en-US" altLang="zh-CN">
                <a:solidFill>
                  <a:srgbClr val="C00000"/>
                </a:solidFill>
              </a:rPr>
              <a:t>sigma</a:t>
            </a:r>
            <a:r>
              <a:rPr lang="zh-CN" altLang="en-US">
                <a:solidFill>
                  <a:srgbClr val="C00000"/>
                </a:solidFill>
              </a:rPr>
              <a:t>越小</a:t>
            </a:r>
            <a:r>
              <a:rPr lang="zh-CN" altLang="en-US"/>
              <a:t>，基础层图像</a:t>
            </a:r>
            <a:r>
              <a:rPr lang="zh-CN" altLang="en-US">
                <a:solidFill>
                  <a:srgbClr val="C00000"/>
                </a:solidFill>
              </a:rPr>
              <a:t>越清晰</a:t>
            </a:r>
            <a:r>
              <a:rPr lang="zh-CN" altLang="en-US"/>
              <a:t>，细节越强，黑白边越强，</a:t>
            </a:r>
            <a:r>
              <a:rPr lang="zh-CN" altLang="en-US">
                <a:solidFill>
                  <a:srgbClr val="C00000"/>
                </a:solidFill>
              </a:rPr>
              <a:t>噪声越重</a:t>
            </a:r>
            <a:r>
              <a:rPr lang="zh-CN" altLang="en-US"/>
              <a:t>。</a:t>
            </a:r>
            <a:endParaRPr lang="zh-CN" altLang="en-US"/>
          </a:p>
          <a:p>
            <a:pPr marL="285750" indent="-285750">
              <a:lnSpc>
                <a:spcPct val="150000"/>
              </a:lnSpc>
              <a:buFont typeface="Wingdings" panose="05000000000000000000" charset="0"/>
              <a:buChar char="l"/>
            </a:pPr>
            <a:r>
              <a:rPr lang="en-US" altLang="zh-CN">
                <a:solidFill>
                  <a:srgbClr val="C00000"/>
                </a:solidFill>
              </a:rPr>
              <a:t>sigma</a:t>
            </a:r>
            <a:r>
              <a:rPr lang="zh-CN" altLang="en-US">
                <a:solidFill>
                  <a:srgbClr val="C00000"/>
                </a:solidFill>
              </a:rPr>
              <a:t>越大</a:t>
            </a:r>
            <a:r>
              <a:rPr lang="zh-CN" altLang="en-US"/>
              <a:t>，基础层图像</a:t>
            </a:r>
            <a:r>
              <a:rPr lang="zh-CN" altLang="en-US">
                <a:solidFill>
                  <a:srgbClr val="C00000"/>
                </a:solidFill>
              </a:rPr>
              <a:t>越模糊，</a:t>
            </a:r>
            <a:r>
              <a:rPr lang="zh-CN" altLang="en-US"/>
              <a:t>细节越弱，黑白边越弱，</a:t>
            </a:r>
            <a:r>
              <a:rPr lang="zh-CN" altLang="en-US">
                <a:solidFill>
                  <a:srgbClr val="C00000"/>
                </a:solidFill>
              </a:rPr>
              <a:t>噪声越小</a:t>
            </a:r>
            <a:r>
              <a:rPr lang="zh-CN" altLang="en-US"/>
              <a:t>。</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高斯细节提取</a:t>
            </a:r>
            <a:r>
              <a:rPr lang="en-US" altLang="zh-CN">
                <a:sym typeface="+mn-ea"/>
              </a:rPr>
              <a:t>——</a:t>
            </a:r>
            <a:r>
              <a:rPr>
                <a:sym typeface="+mn-ea"/>
              </a:rPr>
              <a:t>效果</a:t>
            </a:r>
            <a:r>
              <a:rPr>
                <a:sym typeface="+mn-ea"/>
              </a:rPr>
              <a:t>展示</a:t>
            </a:r>
            <a:endParaRPr>
              <a:sym typeface="+mn-ea"/>
            </a:endParaRP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nvPicPr>
        <p:blipFill>
          <a:blip r:embed="rId1"/>
          <a:srcRect t="7160"/>
          <a:stretch>
            <a:fillRect/>
          </a:stretch>
        </p:blipFill>
        <p:spPr>
          <a:xfrm>
            <a:off x="1185545" y="1414145"/>
            <a:ext cx="9631045" cy="3606165"/>
          </a:xfrm>
          <a:prstGeom prst="rect">
            <a:avLst/>
          </a:prstGeom>
        </p:spPr>
      </p:pic>
      <p:sp>
        <p:nvSpPr>
          <p:cNvPr id="9" name="文本框 8"/>
          <p:cNvSpPr txBox="1"/>
          <p:nvPr/>
        </p:nvSpPr>
        <p:spPr>
          <a:xfrm>
            <a:off x="1301750" y="5685155"/>
            <a:ext cx="8010525" cy="368300"/>
          </a:xfrm>
          <a:prstGeom prst="rect">
            <a:avLst/>
          </a:prstGeom>
          <a:noFill/>
        </p:spPr>
        <p:txBody>
          <a:bodyPr wrap="square" rtlCol="0">
            <a:spAutoFit/>
          </a:bodyPr>
          <a:p>
            <a:r>
              <a:rPr lang="zh-CN" altLang="en-US" b="1"/>
              <a:t>参数设置</a:t>
            </a:r>
            <a:r>
              <a:rPr lang="zh-CN" altLang="en-US"/>
              <a:t>：窗口</a:t>
            </a:r>
            <a:r>
              <a:rPr lang="en-US" altLang="zh-CN"/>
              <a:t>3*3       sigm</a:t>
            </a:r>
            <a:r>
              <a:rPr lang="en-US" altLang="zh-CN"/>
              <a:t>a=15</a:t>
            </a:r>
            <a:endParaRPr lang="en-US" altLang="zh-CN"/>
          </a:p>
        </p:txBody>
      </p:sp>
      <p:sp>
        <p:nvSpPr>
          <p:cNvPr id="10" name="文本框 9"/>
          <p:cNvSpPr txBox="1"/>
          <p:nvPr/>
        </p:nvSpPr>
        <p:spPr>
          <a:xfrm>
            <a:off x="1548130" y="5020310"/>
            <a:ext cx="9096375" cy="368300"/>
          </a:xfrm>
          <a:prstGeom prst="rect">
            <a:avLst/>
          </a:prstGeom>
          <a:noFill/>
        </p:spPr>
        <p:txBody>
          <a:bodyPr wrap="square" rtlCol="0">
            <a:spAutoFit/>
          </a:bodyPr>
          <a:p>
            <a:r>
              <a:rPr lang="en-US" altLang="zh-CN"/>
              <a:t>                                </a:t>
            </a:r>
            <a:r>
              <a:rPr lang="zh-CN" altLang="en-US" sz="1400"/>
              <a:t>基础层</a:t>
            </a:r>
            <a:r>
              <a:rPr lang="en-US" altLang="zh-CN" sz="1400"/>
              <a:t>                                                                  </a:t>
            </a:r>
            <a:r>
              <a:rPr lang="zh-CN" altLang="en-US" sz="1400"/>
              <a:t>细节层</a:t>
            </a:r>
            <a:endParaRPr lang="zh-CN" alt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细节增强</a:t>
            </a:r>
            <a:r>
              <a:rPr lang="en-US" altLang="zh-CN"/>
              <a:t>——</a:t>
            </a:r>
            <a:r>
              <a:t>原理</a:t>
            </a:r>
            <a:r>
              <a:t>简介</a:t>
            </a: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nvSpPr>
        <p:spPr>
          <a:xfrm>
            <a:off x="762635" y="1156970"/>
            <a:ext cx="10666730" cy="978535"/>
          </a:xfrm>
          <a:prstGeom prst="rect">
            <a:avLst/>
          </a:prstGeom>
          <a:noFill/>
          <a:ln w="28575">
            <a:solidFill>
              <a:srgbClr val="F58181"/>
            </a:solidFill>
            <a:prstDash val="dash"/>
          </a:ln>
        </p:spPr>
        <p:txBody>
          <a:bodyPr wrap="square" rtlCol="0" anchor="t">
            <a:noAutofit/>
          </a:bodyPr>
          <a:p>
            <a:pPr>
              <a:lnSpc>
                <a:spcPct val="150000"/>
              </a:lnSpc>
            </a:pPr>
            <a:r>
              <a:rPr lang="en-US" altLang="zh-CN"/>
              <a:t>        </a:t>
            </a:r>
            <a:r>
              <a:rPr lang="zh-CN" altLang="en-US"/>
              <a:t>此模块对图像进行细节增强，细节增强分为</a:t>
            </a:r>
            <a:r>
              <a:rPr lang="zh-CN" altLang="en-US" b="1">
                <a:solidFill>
                  <a:srgbClr val="C00000"/>
                </a:solidFill>
              </a:rPr>
              <a:t>基础层</a:t>
            </a:r>
            <a:r>
              <a:rPr lang="zh-CN" altLang="en-US"/>
              <a:t>和</a:t>
            </a:r>
            <a:r>
              <a:rPr lang="zh-CN" altLang="en-US" b="1">
                <a:solidFill>
                  <a:srgbClr val="C00000"/>
                </a:solidFill>
              </a:rPr>
              <a:t>细节层</a:t>
            </a:r>
            <a:r>
              <a:rPr lang="zh-CN" altLang="en-US"/>
              <a:t>，基础层来自CLAHE 模块之后的 10bit 图像，细节层来自高斯细节提取的 14bit 有符号图像。通过</a:t>
            </a:r>
            <a:r>
              <a:rPr lang="zh-CN" altLang="en-US" b="1">
                <a:solidFill>
                  <a:srgbClr val="C00000"/>
                </a:solidFill>
              </a:rPr>
              <a:t>增益系数控制细节强弱</a:t>
            </a:r>
            <a:r>
              <a:rPr lang="zh-CN" altLang="en-US"/>
              <a:t>。</a:t>
            </a:r>
            <a:endParaRPr lang="zh-CN" altLang="en-US"/>
          </a:p>
        </p:txBody>
      </p:sp>
      <p:sp>
        <p:nvSpPr>
          <p:cNvPr id="7" name="文本框 6"/>
          <p:cNvSpPr txBox="1"/>
          <p:nvPr/>
        </p:nvSpPr>
        <p:spPr>
          <a:xfrm>
            <a:off x="1515110" y="2423160"/>
            <a:ext cx="9161780" cy="645160"/>
          </a:xfrm>
          <a:prstGeom prst="rect">
            <a:avLst/>
          </a:prstGeom>
          <a:noFill/>
        </p:spPr>
        <p:txBody>
          <a:bodyPr wrap="square" rtlCol="0" anchor="t">
            <a:spAutoFit/>
          </a:bodyPr>
          <a:p>
            <a:pPr marL="285750" indent="-285750">
              <a:buFont typeface="Wingdings" panose="05000000000000000000" charset="0"/>
              <a:buChar char="l"/>
            </a:pPr>
            <a:r>
              <a:rPr lang="en-US" altLang="zh-CN"/>
              <a:t>D</a:t>
            </a:r>
            <a:r>
              <a:rPr lang="zh-CN" altLang="en-US"/>
              <a:t>为输入细节层图像，</a:t>
            </a:r>
            <a:r>
              <a:rPr lang="en-US" altLang="zh-CN"/>
              <a:t>D</a:t>
            </a:r>
            <a:r>
              <a:rPr lang="en-US" altLang="zh-CN" baseline="-25000"/>
              <a:t>OUT</a:t>
            </a:r>
            <a:r>
              <a:rPr lang="zh-CN" altLang="en-US"/>
              <a:t>为放大后增益倍数</a:t>
            </a:r>
            <a:r>
              <a:rPr lang="zh-CN" altLang="en-US">
                <a:sym typeface="+mn-ea"/>
              </a:rPr>
              <a:t>的细节层</a:t>
            </a:r>
            <a:r>
              <a:rPr lang="en-US" altLang="zh-CN"/>
              <a:t> </a:t>
            </a:r>
            <a:r>
              <a:rPr lang="zh-CN" altLang="en-US"/>
              <a:t>，初始化细节层放大倍数 G，细节层阈值[-T1,T2]，细</a:t>
            </a:r>
            <a:r>
              <a:rPr lang="zh-CN" altLang="en-US"/>
              <a:t>节层放大后计算公式为：</a:t>
            </a:r>
            <a:endParaRPr lang="zh-CN" altLang="en-US"/>
          </a:p>
        </p:txBody>
      </p:sp>
      <p:pic>
        <p:nvPicPr>
          <p:cNvPr id="8" name="图片 7"/>
          <p:cNvPicPr>
            <a:picLocks noChangeAspect="1"/>
          </p:cNvPicPr>
          <p:nvPr/>
        </p:nvPicPr>
        <p:blipFill>
          <a:blip r:embed="rId1"/>
          <a:srcRect b="17204"/>
          <a:stretch>
            <a:fillRect/>
          </a:stretch>
        </p:blipFill>
        <p:spPr>
          <a:xfrm>
            <a:off x="3755390" y="3191510"/>
            <a:ext cx="3748405" cy="922020"/>
          </a:xfrm>
          <a:prstGeom prst="rect">
            <a:avLst/>
          </a:prstGeom>
        </p:spPr>
      </p:pic>
      <p:sp>
        <p:nvSpPr>
          <p:cNvPr id="9" name="文本框 8"/>
          <p:cNvSpPr txBox="1"/>
          <p:nvPr/>
        </p:nvSpPr>
        <p:spPr>
          <a:xfrm>
            <a:off x="1515110" y="4389755"/>
            <a:ext cx="8228965" cy="368300"/>
          </a:xfrm>
          <a:prstGeom prst="rect">
            <a:avLst/>
          </a:prstGeom>
          <a:noFill/>
        </p:spPr>
        <p:txBody>
          <a:bodyPr wrap="square" rtlCol="0" anchor="t">
            <a:spAutoFit/>
          </a:bodyPr>
          <a:p>
            <a:pPr marL="285750" indent="-285750">
              <a:buFont typeface="Wingdings" panose="05000000000000000000" charset="0"/>
              <a:buChar char="l"/>
            </a:pPr>
            <a:r>
              <a:rPr lang="zh-CN" altLang="en-US"/>
              <a:t>计算细节增强后的图像，并限制图像像素区间，计算公式如下：</a:t>
            </a:r>
            <a:endParaRPr lang="zh-CN" altLang="en-US"/>
          </a:p>
        </p:txBody>
      </p:sp>
      <p:pic>
        <p:nvPicPr>
          <p:cNvPr id="10" name="图片 9"/>
          <p:cNvPicPr>
            <a:picLocks noChangeAspect="1"/>
          </p:cNvPicPr>
          <p:nvPr/>
        </p:nvPicPr>
        <p:blipFill>
          <a:blip r:embed="rId2"/>
          <a:stretch>
            <a:fillRect/>
          </a:stretch>
        </p:blipFill>
        <p:spPr>
          <a:xfrm>
            <a:off x="4090670" y="5034280"/>
            <a:ext cx="3714750" cy="10763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细节增强</a:t>
            </a:r>
            <a:r>
              <a:rPr lang="en-US" altLang="zh-CN"/>
              <a:t>——</a:t>
            </a:r>
            <a:r>
              <a:t>参数</a:t>
            </a:r>
            <a:r>
              <a:t>对比</a:t>
            </a: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3" name="图片 -2147482624" descr="IMG_256"/>
          <p:cNvPicPr>
            <a:picLocks noChangeAspect="1"/>
          </p:cNvPicPr>
          <p:nvPr/>
        </p:nvPicPr>
        <p:blipFill>
          <a:blip r:embed="rId1"/>
          <a:stretch>
            <a:fillRect/>
          </a:stretch>
        </p:blipFill>
        <p:spPr>
          <a:xfrm>
            <a:off x="1051560" y="1045845"/>
            <a:ext cx="4262755" cy="2259965"/>
          </a:xfrm>
          <a:prstGeom prst="rect">
            <a:avLst/>
          </a:prstGeom>
          <a:noFill/>
          <a:ln w="9525">
            <a:noFill/>
          </a:ln>
        </p:spPr>
      </p:pic>
      <p:pic>
        <p:nvPicPr>
          <p:cNvPr id="5" name="图片 -2147482623" descr="IMG_256"/>
          <p:cNvPicPr>
            <a:picLocks noChangeAspect="1"/>
          </p:cNvPicPr>
          <p:nvPr/>
        </p:nvPicPr>
        <p:blipFill>
          <a:blip r:embed="rId2"/>
          <a:stretch>
            <a:fillRect/>
          </a:stretch>
        </p:blipFill>
        <p:spPr>
          <a:xfrm>
            <a:off x="1031875" y="3622040"/>
            <a:ext cx="4301490" cy="2279015"/>
          </a:xfrm>
          <a:prstGeom prst="rect">
            <a:avLst/>
          </a:prstGeom>
          <a:noFill/>
          <a:ln w="9525">
            <a:noFill/>
          </a:ln>
        </p:spPr>
      </p:pic>
      <p:sp>
        <p:nvSpPr>
          <p:cNvPr id="7" name="文本框 6"/>
          <p:cNvSpPr txBox="1"/>
          <p:nvPr/>
        </p:nvSpPr>
        <p:spPr>
          <a:xfrm>
            <a:off x="880110" y="3305810"/>
            <a:ext cx="4229100" cy="583565"/>
          </a:xfrm>
          <a:prstGeom prst="rect">
            <a:avLst/>
          </a:prstGeom>
          <a:noFill/>
        </p:spPr>
        <p:txBody>
          <a:bodyPr wrap="square" rtlCol="0">
            <a:spAutoFit/>
          </a:bodyPr>
          <a:p>
            <a:pPr algn="ctr"/>
            <a:r>
              <a:rPr lang="zh-CN" altLang="en-US" sz="1200"/>
              <a:t>原始细节层图像</a:t>
            </a:r>
            <a:r>
              <a:rPr lang="en-US" altLang="zh-CN" sz="1200"/>
              <a:t>                          </a:t>
            </a:r>
            <a:r>
              <a:rPr lang="zh-CN" altLang="en-US" sz="1200"/>
              <a:t>增益</a:t>
            </a:r>
            <a:r>
              <a:rPr lang="en-US" altLang="zh-CN" sz="1200"/>
              <a:t>30</a:t>
            </a:r>
            <a:r>
              <a:rPr lang="en-US" altLang="zh-CN" sz="1600">
                <a:sym typeface="+mn-ea"/>
              </a:rPr>
              <a:t>        </a:t>
            </a:r>
            <a:endParaRPr lang="en-US" altLang="zh-CN" sz="1600">
              <a:sym typeface="+mn-ea"/>
            </a:endParaRPr>
          </a:p>
          <a:p>
            <a:endParaRPr lang="en-US" altLang="zh-CN" sz="1600">
              <a:sym typeface="+mn-ea"/>
            </a:endParaRPr>
          </a:p>
        </p:txBody>
      </p:sp>
      <p:sp>
        <p:nvSpPr>
          <p:cNvPr id="9" name="文本框 8"/>
          <p:cNvSpPr txBox="1"/>
          <p:nvPr/>
        </p:nvSpPr>
        <p:spPr>
          <a:xfrm>
            <a:off x="6178550" y="1580515"/>
            <a:ext cx="4953000" cy="2584450"/>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a:t>随着增益参数</a:t>
            </a:r>
            <a:r>
              <a:rPr lang="en-US" altLang="zh-CN">
                <a:solidFill>
                  <a:srgbClr val="C00000"/>
                </a:solidFill>
              </a:rPr>
              <a:t>detailgain</a:t>
            </a:r>
            <a:r>
              <a:rPr lang="zh-CN" altLang="en-US">
                <a:solidFill>
                  <a:srgbClr val="C00000"/>
                </a:solidFill>
              </a:rPr>
              <a:t>的增大</a:t>
            </a:r>
            <a:r>
              <a:rPr lang="zh-CN" altLang="en-US" b="1">
                <a:solidFill>
                  <a:srgbClr val="C00000"/>
                </a:solidFill>
              </a:rPr>
              <a:t>，</a:t>
            </a:r>
            <a:r>
              <a:rPr lang="zh-CN" altLang="en-US">
                <a:solidFill>
                  <a:srgbClr val="C00000"/>
                </a:solidFill>
              </a:rPr>
              <a:t>图像中的细节越强</a:t>
            </a:r>
            <a:r>
              <a:rPr lang="zh-CN" altLang="en-US"/>
              <a:t>，噪声越</a:t>
            </a:r>
            <a:r>
              <a:rPr lang="zh-CN" altLang="en-US" b="1">
                <a:solidFill>
                  <a:srgbClr val="C00000"/>
                </a:solidFill>
              </a:rPr>
              <a:t>大</a:t>
            </a:r>
            <a:r>
              <a:rPr lang="zh-CN" altLang="en-US"/>
              <a:t>。</a:t>
            </a:r>
            <a:endParaRPr lang="zh-CN" altLang="en-US"/>
          </a:p>
          <a:p>
            <a:pPr marL="285750" indent="-285750">
              <a:lnSpc>
                <a:spcPct val="150000"/>
              </a:lnSpc>
              <a:buFont typeface="Wingdings" panose="05000000000000000000" charset="0"/>
              <a:buChar char="l"/>
            </a:pPr>
            <a:r>
              <a:rPr lang="zh-CN" altLang="en-US"/>
              <a:t>随着增益参数</a:t>
            </a:r>
            <a:r>
              <a:rPr lang="en-US" altLang="zh-CN">
                <a:solidFill>
                  <a:srgbClr val="C00000"/>
                </a:solidFill>
              </a:rPr>
              <a:t>detailgain</a:t>
            </a:r>
            <a:r>
              <a:rPr lang="zh-CN" altLang="en-US">
                <a:solidFill>
                  <a:srgbClr val="C00000"/>
                </a:solidFill>
              </a:rPr>
              <a:t>减小</a:t>
            </a:r>
            <a:r>
              <a:rPr lang="zh-CN" altLang="en-US"/>
              <a:t>，图像中</a:t>
            </a:r>
            <a:r>
              <a:rPr lang="zh-CN" altLang="en-US">
                <a:solidFill>
                  <a:srgbClr val="C00000"/>
                </a:solidFill>
              </a:rPr>
              <a:t>细节越弱，噪声越小。</a:t>
            </a:r>
            <a:endParaRPr lang="zh-CN" altLang="en-US">
              <a:solidFill>
                <a:srgbClr val="C00000"/>
              </a:solidFill>
            </a:endParaRPr>
          </a:p>
          <a:p>
            <a:pPr marL="285750" indent="-285750">
              <a:lnSpc>
                <a:spcPct val="150000"/>
              </a:lnSpc>
              <a:buFont typeface="Wingdings" panose="05000000000000000000" charset="0"/>
              <a:buChar char="l"/>
            </a:pPr>
            <a:r>
              <a:rPr lang="zh-CN" altLang="en-US"/>
              <a:t>需选取合适参数使细节与噪声</a:t>
            </a:r>
            <a:r>
              <a:rPr lang="zh-CN" altLang="en-US"/>
              <a:t>得到平衡。</a:t>
            </a:r>
            <a:endParaRPr lang="zh-CN" altLang="en-US"/>
          </a:p>
          <a:p>
            <a:pPr marL="285750" indent="-285750">
              <a:lnSpc>
                <a:spcPct val="150000"/>
              </a:lnSpc>
              <a:buFont typeface="Wingdings" panose="05000000000000000000" charset="0"/>
              <a:buChar char="l"/>
            </a:pPr>
            <a:r>
              <a:rPr lang="zh-CN" altLang="en-US"/>
              <a:t>参数范围[0,255]，经验参数[10, 100]。</a:t>
            </a:r>
            <a:endParaRPr lang="zh-CN" altLang="en-US"/>
          </a:p>
        </p:txBody>
      </p:sp>
      <p:sp>
        <p:nvSpPr>
          <p:cNvPr id="10" name="文本框 9"/>
          <p:cNvSpPr txBox="1"/>
          <p:nvPr/>
        </p:nvSpPr>
        <p:spPr>
          <a:xfrm>
            <a:off x="1668145" y="5901055"/>
            <a:ext cx="2653665" cy="306705"/>
          </a:xfrm>
          <a:prstGeom prst="rect">
            <a:avLst/>
          </a:prstGeom>
          <a:noFill/>
        </p:spPr>
        <p:txBody>
          <a:bodyPr wrap="none" rtlCol="0">
            <a:spAutoFit/>
          </a:bodyPr>
          <a:p>
            <a:pPr algn="l"/>
            <a:r>
              <a:rPr lang="en-US" altLang="zh-CN" sz="1400">
                <a:sym typeface="+mn-ea"/>
              </a:rPr>
              <a:t>     </a:t>
            </a:r>
            <a:r>
              <a:rPr lang="zh-CN" altLang="en-US" sz="1200">
                <a:sym typeface="+mn-ea"/>
              </a:rPr>
              <a:t>增益</a:t>
            </a:r>
            <a:r>
              <a:rPr lang="en-US" altLang="zh-CN" sz="1200">
                <a:sym typeface="+mn-ea"/>
              </a:rPr>
              <a:t>10                            </a:t>
            </a:r>
            <a:r>
              <a:rPr lang="zh-CN" altLang="en-US" sz="1200">
                <a:sym typeface="+mn-ea"/>
              </a:rPr>
              <a:t>增益</a:t>
            </a:r>
            <a:r>
              <a:rPr lang="en-US" altLang="zh-CN" sz="1200">
                <a:sym typeface="+mn-ea"/>
              </a:rPr>
              <a:t>100</a:t>
            </a:r>
            <a:endParaRPr lang="en-US" altLang="zh-CN" sz="120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细节增强</a:t>
            </a:r>
            <a:r>
              <a:rPr lang="en-US" altLang="zh-CN"/>
              <a:t>——</a:t>
            </a:r>
            <a:r>
              <a:t>效果展示</a:t>
            </a:r>
          </a:p>
        </p:txBody>
      </p:sp>
      <p:sp>
        <p:nvSpPr>
          <p:cNvPr id="4" name="日期占位符 3"/>
          <p:cNvSpPr>
            <a:spLocks noGrp="1"/>
          </p:cNvSpPr>
          <p:nvPr>
            <p:ph type="dt" sz="half" idx="10"/>
          </p:nvPr>
        </p:nvSpPr>
        <p:spPr/>
        <p:txBody>
          <a:bodyPr/>
          <a:lstStyle/>
          <a:p>
            <a:fld id="{AADE0496-9638-4B89-9D68-BEBB4956466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1"/>
            </p:custDataLst>
          </p:nvPr>
        </p:nvPicPr>
        <p:blipFill>
          <a:blip r:embed="rId2"/>
          <a:srcRect t="10269" r="7744"/>
          <a:stretch>
            <a:fillRect/>
          </a:stretch>
        </p:blipFill>
        <p:spPr>
          <a:xfrm>
            <a:off x="752475" y="1706880"/>
            <a:ext cx="10831830" cy="3444240"/>
          </a:xfrm>
          <a:prstGeom prst="rect">
            <a:avLst/>
          </a:prstGeom>
        </p:spPr>
      </p:pic>
      <p:sp>
        <p:nvSpPr>
          <p:cNvPr id="8" name="文本框 7"/>
          <p:cNvSpPr txBox="1"/>
          <p:nvPr/>
        </p:nvSpPr>
        <p:spPr>
          <a:xfrm>
            <a:off x="788670" y="5289550"/>
            <a:ext cx="10759440" cy="922020"/>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a:t>参数设置：</a:t>
            </a:r>
            <a:r>
              <a:rPr lang="en-US" altLang="zh-CN"/>
              <a:t>DETAILGAIN=5</a:t>
            </a:r>
            <a:endParaRPr lang="en-US" altLang="zh-CN"/>
          </a:p>
          <a:p>
            <a:pPr marL="285750" indent="-285750">
              <a:lnSpc>
                <a:spcPct val="150000"/>
              </a:lnSpc>
              <a:buFont typeface="Wingdings" panose="05000000000000000000" charset="0"/>
              <a:buChar char="l"/>
            </a:pPr>
            <a:r>
              <a:rPr lang="zh-CN" altLang="en-US"/>
              <a:t>以</a:t>
            </a:r>
            <a:r>
              <a:rPr lang="en-US" altLang="zh-CN"/>
              <a:t>5</a:t>
            </a:r>
            <a:r>
              <a:rPr lang="zh-CN" altLang="en-US"/>
              <a:t>倍的增益放大细节层。与基础层对比输出图像细节更加清晰，同时噪声也</a:t>
            </a:r>
            <a:r>
              <a:rPr lang="zh-CN" altLang="en-US"/>
              <a:t>更加明显。</a:t>
            </a:r>
            <a:endParaRPr lang="zh-CN" altLang="en-US"/>
          </a:p>
        </p:txBody>
      </p:sp>
      <p:sp>
        <p:nvSpPr>
          <p:cNvPr id="9" name="文本框 8"/>
          <p:cNvSpPr txBox="1"/>
          <p:nvPr/>
        </p:nvSpPr>
        <p:spPr>
          <a:xfrm>
            <a:off x="754380" y="1239520"/>
            <a:ext cx="10829925" cy="368300"/>
          </a:xfrm>
          <a:prstGeom prst="rect">
            <a:avLst/>
          </a:prstGeom>
          <a:noFill/>
        </p:spPr>
        <p:txBody>
          <a:bodyPr wrap="square" rtlCol="0">
            <a:spAutoFit/>
          </a:bodyPr>
          <a:p>
            <a:r>
              <a:rPr lang="en-US" altLang="zh-CN"/>
              <a:t>        </a:t>
            </a:r>
            <a:r>
              <a:rPr lang="zh-CN" altLang="en-US"/>
              <a:t>输入基础层</a:t>
            </a:r>
            <a:r>
              <a:rPr lang="en-US" altLang="zh-CN"/>
              <a:t>                                          </a:t>
            </a:r>
            <a:r>
              <a:rPr lang="zh-CN" altLang="en-US"/>
              <a:t>细节层</a:t>
            </a:r>
            <a:r>
              <a:rPr lang="en-US" altLang="zh-CN"/>
              <a:t>*</a:t>
            </a:r>
            <a:r>
              <a:rPr lang="zh-CN" altLang="en-US"/>
              <a:t>细节增益</a:t>
            </a:r>
            <a:r>
              <a:rPr lang="en-US" altLang="zh-CN"/>
              <a:t>                                     </a:t>
            </a:r>
            <a:r>
              <a:rPr lang="zh-CN" altLang="en-US"/>
              <a:t>细节增强后</a:t>
            </a:r>
            <a:r>
              <a:rPr lang="en-US" altLang="zh-CN"/>
              <a:t>  </a:t>
            </a:r>
            <a:endParaRPr lang="en-US" altLang="zh-CN"/>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35.xml><?xml version="1.0" encoding="utf-8"?>
<p:tagLst xmlns:p="http://schemas.openxmlformats.org/presentationml/2006/main">
  <p:tag name="KSO_WM_UNIT_PLACING_PICTURE_USER_VIEWPORT" val="{&quot;height&quot;:6630,&quot;width&quot;:20280}"/>
</p:tagLst>
</file>

<file path=ppt/tags/tag36.xml><?xml version="1.0" encoding="utf-8"?>
<p:tagLst xmlns:p="http://schemas.openxmlformats.org/presentationml/2006/main">
  <p:tag name="KSO_WM_UNIT_PLACING_PICTURE_USER_VIEWPORT" val="{&quot;height&quot;:8490,&quot;width&quot;:7050}"/>
</p:tagLst>
</file>

<file path=ppt/tags/tag37.xml><?xml version="1.0" encoding="utf-8"?>
<p:tagLst xmlns:p="http://schemas.openxmlformats.org/presentationml/2006/main">
  <p:tag name="KSO_WPP_MARK_KEY" val="6c8d783c-bee5-4404-8944-90627109f232"/>
  <p:tag name="COMMONDATA" val="eyJoZGlkIjoiZjllNTYwZWUxNmY0M2M4MzIzMTgzNjRhMzIxOGMzODkifQ=="/>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2359</Words>
  <Application>WPS 演示</Application>
  <PresentationFormat>自定义</PresentationFormat>
  <Paragraphs>205</Paragraphs>
  <Slides>17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Arial</vt:lpstr>
      <vt:lpstr>宋体</vt:lpstr>
      <vt:lpstr>Wingdings</vt:lpstr>
      <vt:lpstr>黑体</vt:lpstr>
      <vt:lpstr>微软雅黑</vt:lpstr>
      <vt:lpstr>Century Gothic</vt:lpstr>
      <vt:lpstr>Wingdings</vt:lpstr>
      <vt:lpstr>Arial Unicode MS</vt:lpstr>
      <vt:lpstr>自定义设计方案</vt:lpstr>
      <vt:lpstr>Equation.KSEE3</vt:lpstr>
      <vt:lpstr>实践验收成果展示</vt:lpstr>
      <vt:lpstr>总体流程</vt:lpstr>
      <vt:lpstr>目录</vt:lpstr>
      <vt:lpstr>高斯细节提取——原理简介</vt:lpstr>
      <vt:lpstr>高斯细节提取——参数对比</vt:lpstr>
      <vt:lpstr>高斯细节提取——效果展示</vt:lpstr>
      <vt:lpstr>细节增强——原理简介</vt:lpstr>
      <vt:lpstr>细节增强——参数对比</vt:lpstr>
      <vt:lpstr>细节增强——效果展示</vt:lpstr>
      <vt:lpstr>全局锐化——原理简介</vt:lpstr>
      <vt:lpstr>全局锐化——原理简介</vt:lpstr>
      <vt:lpstr>全局锐化——参数对比</vt:lpstr>
      <vt:lpstr>全局锐化——效果展示</vt:lpstr>
      <vt:lpstr>RDCT降噪——原理简介</vt:lpstr>
      <vt:lpstr>RDCT压缩——效果展示</vt:lpstr>
      <vt:lpstr>总体效果</vt:lpstr>
      <vt:lpstr>问题总结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hp</cp:lastModifiedBy>
  <cp:revision>117</cp:revision>
  <dcterms:created xsi:type="dcterms:W3CDTF">2019-06-19T02:08:00Z</dcterms:created>
  <dcterms:modified xsi:type="dcterms:W3CDTF">2023-08-12T01:06:08Z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2052-11.1.0.12155</vt:lpwstr>
  </property>
  <property fmtid="{D5CDD505-2E9C-101B-9397-08002B2CF9AE}" pid="3" name="ICV">
    <vt:lpwstr>96DB616C950448378600E3D18EE09252</vt:lpwstr>
  </property>
</Properties>
</file>