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8" r:id="rId3"/>
  </p:sldMasterIdLst>
  <p:notesMasterIdLst>
    <p:notesMasterId r:id="rId5"/>
  </p:notesMasterIdLst>
  <p:handoutMasterIdLst>
    <p:handoutMasterId r:id="rId16"/>
  </p:handoutMasterIdLst>
  <p:sldIdLst>
    <p:sldId id="302" r:id="rId4"/>
    <p:sldId id="364" r:id="rId6"/>
    <p:sldId id="350" r:id="rId7"/>
    <p:sldId id="347" r:id="rId8"/>
    <p:sldId id="373" r:id="rId9"/>
    <p:sldId id="348" r:id="rId10"/>
    <p:sldId id="358" r:id="rId11"/>
    <p:sldId id="359" r:id="rId12"/>
    <p:sldId id="360" r:id="rId13"/>
    <p:sldId id="349" r:id="rId14"/>
    <p:sldId id="309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F211D"/>
    <a:srgbClr val="FF6600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758" y="954"/>
      </p:cViewPr>
      <p:guideLst>
        <p:guide orient="horz" pos="212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39" y="-72"/>
      </p:cViewPr>
      <p:guideLst>
        <p:guide orient="horz" pos="282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7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image" Target="../media/image3.jpeg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image" Target="../media/image3.jpeg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tags" Target="../tags/tag19.xml"/><Relationship Id="rId4" Type="http://schemas.openxmlformats.org/officeDocument/2006/relationships/image" Target="../media/image3.jpe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jpeg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jpeg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29.xml"/><Relationship Id="rId4" Type="http://schemas.openxmlformats.org/officeDocument/2006/relationships/image" Target="../media/image3.jpeg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00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" y="2497455"/>
            <a:ext cx="12194332" cy="1859915"/>
          </a:xfrm>
          <a:prstGeom prst="rect">
            <a:avLst/>
          </a:prstGeom>
        </p:spPr>
      </p:pic>
      <p:sp>
        <p:nvSpPr>
          <p:cNvPr id="11" name="内容占位符 19"/>
          <p:cNvSpPr>
            <a:spLocks noGrp="1"/>
          </p:cNvSpPr>
          <p:nvPr>
            <p:ph sz="quarter" idx="10" hasCustomPrompt="1"/>
          </p:nvPr>
        </p:nvSpPr>
        <p:spPr>
          <a:xfrm>
            <a:off x="-5618" y="5209969"/>
            <a:ext cx="12194333" cy="1439333"/>
          </a:xfrm>
        </p:spPr>
        <p:txBody>
          <a:bodyPr anchor="ctr" anchorCtr="1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5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单击此处编辑汇报部门</a:t>
            </a:r>
            <a:r>
              <a:rPr lang="en-US" altLang="zh-CN" dirty="0" smtClean="0"/>
              <a:t>/</a:t>
            </a:r>
            <a:r>
              <a:rPr lang="zh-CN" altLang="en-US" dirty="0" smtClean="0"/>
              <a:t>汇报人</a:t>
            </a:r>
            <a:endParaRPr lang="en-US" altLang="zh-CN" dirty="0" smtClean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-321273" y="2663642"/>
            <a:ext cx="7741382" cy="1524000"/>
          </a:xfrm>
        </p:spPr>
        <p:txBody>
          <a:bodyPr anchor="ctr" anchorCtr="1">
            <a:noAutofit/>
          </a:bodyPr>
          <a:lstStyle>
            <a:lvl1pPr>
              <a:lnSpc>
                <a:spcPct val="100000"/>
              </a:lnSpc>
              <a:defRPr sz="4000" b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pic>
        <p:nvPicPr>
          <p:cNvPr id="2" name="图片 1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1616" y="771525"/>
            <a:ext cx="1368564" cy="528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4374" y="339090"/>
            <a:ext cx="1072480" cy="4140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30455" y="307975"/>
            <a:ext cx="9067629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70045" y="1296000"/>
            <a:ext cx="10854878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AADE0496-9638-4B89-9D68-BEBB4956466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2882" y="6350000"/>
            <a:ext cx="2912667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629848" y="923026"/>
            <a:ext cx="109030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页脚占位符 4"/>
          <p:cNvSpPr txBox="1"/>
          <p:nvPr userDrawn="1"/>
        </p:nvSpPr>
        <p:spPr>
          <a:xfrm>
            <a:off x="4405223" y="6350198"/>
            <a:ext cx="3381554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版权</a:t>
            </a:r>
            <a:r>
              <a:rPr lang="en-US" altLang="zh-CN" sz="10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©2021</a:t>
            </a:r>
            <a:r>
              <a: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归睿创微纳所有，内部资料，严禁复制及扩散</a:t>
            </a:r>
            <a:endParaRPr lang="zh-CN" altLang="en-US" sz="1000" kern="1200" dirty="0" smtClean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374" y="339090"/>
            <a:ext cx="1072480" cy="4140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30455" y="307975"/>
            <a:ext cx="9067629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70045" y="1296000"/>
            <a:ext cx="10854878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AADE0496-9638-4B89-9D68-BEBB4956466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2882" y="6350000"/>
            <a:ext cx="2912667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629848" y="923026"/>
            <a:ext cx="109030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页脚占位符 4"/>
          <p:cNvSpPr txBox="1"/>
          <p:nvPr userDrawn="1"/>
        </p:nvSpPr>
        <p:spPr>
          <a:xfrm>
            <a:off x="4405223" y="6350198"/>
            <a:ext cx="3381554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版权</a:t>
            </a:r>
            <a:r>
              <a:rPr lang="en-US" altLang="zh-CN" sz="10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©2021</a:t>
            </a:r>
            <a:r>
              <a: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归睿创微纳所有，内部资料，严禁复制及扩散</a:t>
            </a:r>
            <a:endParaRPr lang="zh-CN" altLang="en-US" sz="1000" kern="1200" dirty="0" smtClean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70093" y="1296000"/>
            <a:ext cx="5284527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70088" y="1789043"/>
            <a:ext cx="5284485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7268" y="1296000"/>
            <a:ext cx="5284527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7268" y="1789043"/>
            <a:ext cx="5284527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+mn-lt"/>
                <a:ea typeface="黑体" panose="02010609060101010101" pitchFamily="49" charset="-122"/>
                <a:cs typeface="+mn-lt"/>
              </a:defRPr>
            </a:lvl1pPr>
          </a:lstStyle>
          <a:p>
            <a:fld id="{6EA9BE62-13BA-47F9-9AE8-A938FC644607}" type="datetime1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2882" y="6350000"/>
            <a:ext cx="2908221" cy="316865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29848" y="923026"/>
            <a:ext cx="109030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374" y="339090"/>
            <a:ext cx="1072480" cy="414020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30455" y="307975"/>
            <a:ext cx="9067629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6" name="页脚占位符 4"/>
          <p:cNvSpPr txBox="1"/>
          <p:nvPr userDrawn="1"/>
        </p:nvSpPr>
        <p:spPr>
          <a:xfrm>
            <a:off x="4405223" y="6350198"/>
            <a:ext cx="3381554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版权</a:t>
            </a:r>
            <a:r>
              <a:rPr lang="en-US" altLang="zh-CN" sz="10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©2021</a:t>
            </a:r>
            <a:r>
              <a: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归睿创微纳所有，内部资料，严禁复制及扩散</a:t>
            </a:r>
            <a:endParaRPr lang="zh-CN" altLang="en-US" sz="1000" kern="1200" dirty="0" smtClean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70093" y="1296000"/>
            <a:ext cx="5284527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40443" y="1296000"/>
            <a:ext cx="5284527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C037777-7F51-45EE-A408-A955ECEBED4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2882" y="6350000"/>
            <a:ext cx="2910762" cy="316865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629848" y="923026"/>
            <a:ext cx="109030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374" y="339090"/>
            <a:ext cx="1072480" cy="41402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30455" y="307975"/>
            <a:ext cx="9067629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4" name="页脚占位符 4"/>
          <p:cNvSpPr txBox="1"/>
          <p:nvPr userDrawn="1"/>
        </p:nvSpPr>
        <p:spPr>
          <a:xfrm>
            <a:off x="4405223" y="6350198"/>
            <a:ext cx="3381554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版权</a:t>
            </a:r>
            <a:r>
              <a:rPr lang="en-US" altLang="zh-CN" sz="10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©2021</a:t>
            </a:r>
            <a:r>
              <a: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归睿创微纳所有，内部资料，严禁复制及扩散</a:t>
            </a:r>
            <a:endParaRPr lang="zh-CN" altLang="en-US" sz="1000" kern="1200" dirty="0" smtClean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+mn-lt"/>
                <a:ea typeface="黑体" panose="02010609060101010101" pitchFamily="49" charset="-122"/>
                <a:cs typeface="+mn-lt"/>
              </a:defRPr>
            </a:lvl1pPr>
          </a:lstStyle>
          <a:p>
            <a:fld id="{829CCE85-FA65-41B9-8CA7-68E672BB0F6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2882" y="6350000"/>
            <a:ext cx="2912032" cy="316865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29848" y="923026"/>
            <a:ext cx="109030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374" y="339090"/>
            <a:ext cx="1072480" cy="41402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30455" y="307975"/>
            <a:ext cx="9067629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2" name="页脚占位符 4"/>
          <p:cNvSpPr txBox="1"/>
          <p:nvPr userDrawn="1"/>
        </p:nvSpPr>
        <p:spPr>
          <a:xfrm>
            <a:off x="4405223" y="6350198"/>
            <a:ext cx="3381554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版权</a:t>
            </a:r>
            <a:r>
              <a:rPr lang="en-US" altLang="zh-CN" sz="10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©2021</a:t>
            </a:r>
            <a:r>
              <a: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归睿创微纳所有，内部资料，严禁复制及扩散</a:t>
            </a:r>
            <a:endParaRPr lang="zh-CN" altLang="en-US" sz="1000" kern="1200" dirty="0" smtClean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B2F583D6-1CF1-4587-AB28-DEBD0BDADDF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2882" y="6350000"/>
            <a:ext cx="2910762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70045" y="2588281"/>
            <a:ext cx="10854878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374" y="339090"/>
            <a:ext cx="1072480" cy="414020"/>
          </a:xfrm>
          <a:prstGeom prst="rect">
            <a:avLst/>
          </a:prstGeom>
        </p:spPr>
      </p:pic>
      <p:sp>
        <p:nvSpPr>
          <p:cNvPr id="9" name="页脚占位符 4"/>
          <p:cNvSpPr txBox="1"/>
          <p:nvPr userDrawn="1"/>
        </p:nvSpPr>
        <p:spPr>
          <a:xfrm>
            <a:off x="4405223" y="6350198"/>
            <a:ext cx="3381554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版权</a:t>
            </a:r>
            <a:r>
              <a:rPr lang="en-US" altLang="zh-CN" sz="10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©2021</a:t>
            </a:r>
            <a:r>
              <a: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归睿创微纳所有，内部资料，严禁复制及扩散</a:t>
            </a:r>
            <a:endParaRPr lang="zh-CN" altLang="en-US" sz="1000" kern="1200" dirty="0" smtClean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3708" y="952508"/>
            <a:ext cx="951216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70088" y="952500"/>
            <a:ext cx="9830493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FD739BA-91D8-4C4D-A17F-6AB07847623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2882" y="6350000"/>
            <a:ext cx="2910762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29848" y="923026"/>
            <a:ext cx="109030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374" y="339090"/>
            <a:ext cx="1072480" cy="414020"/>
          </a:xfrm>
          <a:prstGeom prst="rect">
            <a:avLst/>
          </a:prstGeom>
        </p:spPr>
      </p:pic>
      <p:sp>
        <p:nvSpPr>
          <p:cNvPr id="11" name="页脚占位符 4"/>
          <p:cNvSpPr txBox="1"/>
          <p:nvPr userDrawn="1"/>
        </p:nvSpPr>
        <p:spPr>
          <a:xfrm>
            <a:off x="4405223" y="6350198"/>
            <a:ext cx="3381554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版权</a:t>
            </a:r>
            <a:r>
              <a:rPr lang="en-US" altLang="zh-CN" sz="10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©2021</a:t>
            </a:r>
            <a:r>
              <a: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归睿创微纳所有，内部资料，严禁复制及扩散</a:t>
            </a:r>
            <a:endParaRPr lang="zh-CN" altLang="en-US" sz="1000" kern="1200" dirty="0" smtClean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C8B40D89-FD1F-4A59-86BC-6ADCC3C0000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2882" y="6350000"/>
            <a:ext cx="2911397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629848" y="923026"/>
            <a:ext cx="109030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374" y="339090"/>
            <a:ext cx="1072480" cy="41402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30455" y="307975"/>
            <a:ext cx="9067629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页脚占位符 4"/>
          <p:cNvSpPr txBox="1"/>
          <p:nvPr userDrawn="1"/>
        </p:nvSpPr>
        <p:spPr>
          <a:xfrm>
            <a:off x="4405223" y="6350198"/>
            <a:ext cx="3381554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版权</a:t>
            </a:r>
            <a:r>
              <a:rPr lang="en-US" altLang="zh-CN" sz="10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©2021</a:t>
            </a:r>
            <a:r>
              <a: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归睿创微纳所有，内部资料，严禁复制及扩散</a:t>
            </a:r>
            <a:endParaRPr lang="zh-CN" altLang="en-US" sz="1000" kern="1200" dirty="0" smtClean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0F57-45CD-4575-AB33-C1524312B8C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页脚占位符 4"/>
          <p:cNvSpPr txBox="1"/>
          <p:nvPr userDrawn="1"/>
        </p:nvSpPr>
        <p:spPr>
          <a:xfrm>
            <a:off x="4405223" y="6350198"/>
            <a:ext cx="3381554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版权</a:t>
            </a:r>
            <a:r>
              <a:rPr lang="en-US" altLang="zh-CN" sz="10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©2021</a:t>
            </a:r>
            <a:r>
              <a:rPr lang="zh-CN" altLang="en-US" sz="10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归睿创微纳所有，内部资料，严禁复制及扩散</a:t>
            </a:r>
            <a:endParaRPr lang="zh-CN" altLang="en-US" sz="1000" kern="1200" dirty="0" smtClean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942520" y="295275"/>
            <a:ext cx="857668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670045" y="1296000"/>
            <a:ext cx="10854878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2"/>
            </p:custDataLst>
          </p:nvPr>
        </p:nvSpPr>
        <p:spPr>
          <a:xfrm>
            <a:off x="879956" y="6349833"/>
            <a:ext cx="2700657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F0F57-45CD-4575-AB33-C1524312B8C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8612882" y="6350000"/>
            <a:ext cx="2911397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942520" y="295275"/>
            <a:ext cx="857668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670045" y="1296000"/>
            <a:ext cx="10854878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879956" y="6349833"/>
            <a:ext cx="2700657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F0F57-45CD-4575-AB33-C1524312B8C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8612882" y="6350000"/>
            <a:ext cx="2911397" cy="31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5" Type="http://schemas.openxmlformats.org/officeDocument/2006/relationships/slideLayout" Target="../slideLayouts/slideLayout10.xml"/><Relationship Id="rId14" Type="http://schemas.openxmlformats.org/officeDocument/2006/relationships/tags" Target="../tags/tag60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tags" Target="../tags/tag4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tags" Target="../tags/tag6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tags" Target="../tags/tag6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65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6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mtClean="0"/>
              <a:t>刘晴</a:t>
            </a:r>
            <a:endParaRPr lang="en-US" altLang="zh-CN" smtClean="0"/>
          </a:p>
          <a:p>
            <a:pPr algn="ctr"/>
            <a:r>
              <a:rPr lang="en-US" smtClean="0"/>
              <a:t>AI</a:t>
            </a:r>
            <a:r>
              <a:rPr lang="zh-CN" altLang="en-US" smtClean="0"/>
              <a:t>视觉技术部</a:t>
            </a:r>
            <a:endParaRPr lang="en-US" altLang="zh-CN" smtClean="0"/>
          </a:p>
          <a:p>
            <a:pPr algn="ctr"/>
            <a:r>
              <a:rPr lang="en-US" altLang="zh-CN" smtClean="0"/>
              <a:t>  2023.10.20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6476" y="2667000"/>
            <a:ext cx="8550280" cy="1524000"/>
          </a:xfrm>
        </p:spPr>
        <p:txBody>
          <a:bodyPr/>
          <a:lstStyle/>
          <a:p>
            <a:r>
              <a:rPr lang="zh-CN" altLang="en-US" smtClean="0"/>
              <a:t>红外图像</a:t>
            </a:r>
            <a:r>
              <a:rPr lang="en-US" altLang="zh-CN" smtClean="0"/>
              <a:t>AI</a:t>
            </a:r>
            <a:r>
              <a:rPr lang="zh-CN" altLang="en-US" smtClean="0"/>
              <a:t>增强</a:t>
            </a:r>
            <a:r>
              <a:rPr lang="zh-CN" smtClean="0"/>
              <a:t>与超分技术规划</a:t>
            </a:r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0496-9638-4B89-9D68-BEBB4956466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>
                <a:sym typeface="+mn-ea"/>
              </a:rPr>
              <a:t>任务规划</a:t>
            </a:r>
            <a:endParaRPr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图片 7" descr="AI图像增强算法规划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535" y="955675"/>
            <a:ext cx="9469755" cy="5295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0496-9638-4B89-9D68-BEBB4956466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71135" y="3233420"/>
            <a:ext cx="16490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C00000"/>
                </a:solidFill>
              </a:rPr>
              <a:t>- </a:t>
            </a:r>
            <a:r>
              <a:rPr lang="zh-CN" altLang="en-US" sz="3200">
                <a:solidFill>
                  <a:srgbClr val="C00000"/>
                </a:solidFill>
              </a:rPr>
              <a:t>谢谢</a:t>
            </a:r>
            <a:r>
              <a:rPr lang="en-US" altLang="zh-CN" sz="3200" smtClean="0">
                <a:solidFill>
                  <a:srgbClr val="C00000"/>
                </a:solidFill>
              </a:rPr>
              <a:t> -</a:t>
            </a:r>
            <a:endParaRPr lang="en-US" altLang="zh-CN" sz="320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p>
            <a:fld id="{AADE0496-9638-4B89-9D68-BEBB49564669}" type="datetime1">
              <a:rPr lang="zh-CN" altLang="en-US" smtClean="0">
                <a:solidFill>
                  <a:schemeClr val="tx1">
                    <a:tint val="75000"/>
                  </a:schemeClr>
                </a:solidFill>
              </a:rPr>
            </a:fld>
            <a:endParaRPr lang="zh-CN" altLang="en-US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>
                <a:solidFill>
                  <a:schemeClr val="tx1">
                    <a:tint val="75000"/>
                  </a:schemeClr>
                </a:solidFill>
              </a:rPr>
            </a:fld>
            <a:endParaRPr lang="zh-CN" altLang="en-US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9" name="文本框 943"/>
          <p:cNvSpPr txBox="1"/>
          <p:nvPr>
            <p:custDataLst>
              <p:tags r:id="rId3"/>
            </p:custDataLst>
          </p:nvPr>
        </p:nvSpPr>
        <p:spPr>
          <a:xfrm>
            <a:off x="2278900" y="2489208"/>
            <a:ext cx="2281150" cy="114802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5400" b="1" spc="38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目录</a:t>
            </a:r>
            <a:endParaRPr sz="5400" b="1" spc="38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44"/>
          <p:cNvSpPr txBox="1"/>
          <p:nvPr>
            <p:custDataLst>
              <p:tags r:id="rId4"/>
            </p:custDataLst>
          </p:nvPr>
        </p:nvSpPr>
        <p:spPr>
          <a:xfrm>
            <a:off x="2278900" y="3637232"/>
            <a:ext cx="2281150" cy="492800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CONTENTS</a:t>
            </a:r>
            <a:endParaRPr lang="en-US" altLang="zh-CN" sz="2400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2095500" y="1917700"/>
            <a:ext cx="2654300" cy="26543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58"/>
          <p:cNvSpPr txBox="1"/>
          <p:nvPr>
            <p:custDataLst>
              <p:tags r:id="rId6"/>
            </p:custDataLst>
          </p:nvPr>
        </p:nvSpPr>
        <p:spPr>
          <a:xfrm>
            <a:off x="6096000" y="1555474"/>
            <a:ext cx="1018233" cy="724453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01.</a:t>
            </a:r>
            <a:endParaRPr lang="en-US" altLang="zh-CN" sz="4000" spc="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文本框 61"/>
          <p:cNvSpPr txBox="1"/>
          <p:nvPr>
            <p:custDataLst>
              <p:tags r:id="rId7"/>
            </p:custDataLst>
          </p:nvPr>
        </p:nvSpPr>
        <p:spPr>
          <a:xfrm>
            <a:off x="7137093" y="1555474"/>
            <a:ext cx="3527801" cy="72445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4000" spc="32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项目情况</a:t>
            </a:r>
            <a:endParaRPr lang="en-US" altLang="zh-CN" sz="4000" spc="32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58"/>
          <p:cNvSpPr txBox="1"/>
          <p:nvPr>
            <p:custDataLst>
              <p:tags r:id="rId8"/>
            </p:custDataLst>
          </p:nvPr>
        </p:nvSpPr>
        <p:spPr>
          <a:xfrm>
            <a:off x="6096000" y="2459445"/>
            <a:ext cx="1018233" cy="724453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02.</a:t>
            </a:r>
            <a:endParaRPr lang="en-US" altLang="zh-CN" sz="4000" spc="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文本框 61"/>
          <p:cNvSpPr txBox="1"/>
          <p:nvPr>
            <p:custDataLst>
              <p:tags r:id="rId9"/>
            </p:custDataLst>
          </p:nvPr>
        </p:nvSpPr>
        <p:spPr>
          <a:xfrm>
            <a:off x="7137093" y="2459445"/>
            <a:ext cx="3527801" cy="72445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4000" spc="32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技术路线</a:t>
            </a:r>
            <a:endParaRPr lang="en-US" altLang="zh-CN" sz="4000" spc="32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文本框 58"/>
          <p:cNvSpPr txBox="1"/>
          <p:nvPr>
            <p:custDataLst>
              <p:tags r:id="rId10"/>
            </p:custDataLst>
          </p:nvPr>
        </p:nvSpPr>
        <p:spPr>
          <a:xfrm>
            <a:off x="6096000" y="3363415"/>
            <a:ext cx="1018233" cy="724453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03.</a:t>
            </a:r>
            <a:endParaRPr lang="en-US" altLang="zh-CN" sz="4000" spc="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文本框 61"/>
          <p:cNvSpPr txBox="1"/>
          <p:nvPr>
            <p:custDataLst>
              <p:tags r:id="rId11"/>
            </p:custDataLst>
          </p:nvPr>
        </p:nvSpPr>
        <p:spPr>
          <a:xfrm>
            <a:off x="7137093" y="3363415"/>
            <a:ext cx="3527801" cy="72445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4000" spc="32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待优化点</a:t>
            </a:r>
            <a:endParaRPr lang="en-US" altLang="zh-CN" sz="4000" spc="32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文本框 58"/>
          <p:cNvSpPr txBox="1"/>
          <p:nvPr>
            <p:custDataLst>
              <p:tags r:id="rId12"/>
            </p:custDataLst>
          </p:nvPr>
        </p:nvSpPr>
        <p:spPr>
          <a:xfrm>
            <a:off x="6096000" y="4267385"/>
            <a:ext cx="1018233" cy="724453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04.</a:t>
            </a:r>
            <a:endParaRPr lang="en-US" altLang="zh-CN" sz="4000" spc="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文本框 61"/>
          <p:cNvSpPr txBox="1"/>
          <p:nvPr>
            <p:custDataLst>
              <p:tags r:id="rId13"/>
            </p:custDataLst>
          </p:nvPr>
        </p:nvSpPr>
        <p:spPr>
          <a:xfrm>
            <a:off x="7137093" y="4267385"/>
            <a:ext cx="3527801" cy="72445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4000" spc="32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任务规划</a:t>
            </a:r>
            <a:endParaRPr lang="en-US" altLang="zh-CN" sz="4000" spc="32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0496-9638-4B89-9D68-BEBB4956466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>
                <a:sym typeface="+mn-ea"/>
              </a:rPr>
              <a:t>项目情况</a:t>
            </a:r>
            <a:endParaRPr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609600" y="1771523"/>
          <a:ext cx="10972800" cy="3497580"/>
        </p:xfrm>
        <a:graphic>
          <a:graphicData uri="http://schemas.openxmlformats.org/drawingml/2006/table">
            <a:tbl>
              <a:tblPr/>
              <a:tblGrid>
                <a:gridCol w="675640"/>
                <a:gridCol w="1342390"/>
                <a:gridCol w="1061720"/>
                <a:gridCol w="2084070"/>
                <a:gridCol w="1439545"/>
                <a:gridCol w="1619250"/>
                <a:gridCol w="2750185"/>
              </a:tblGrid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+mn-ea"/>
                        </a:rPr>
                        <a:t>分类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37160" marR="137160" marT="137160" marB="13716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n-ea"/>
                        </a:rPr>
                        <a:t>产品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37160" marR="137160" marT="137160" marB="13716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n-ea"/>
                        </a:rPr>
                        <a:t>分辨率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37160" marR="137160" marT="137160" marB="13716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n-ea"/>
                        </a:rPr>
                        <a:t>功能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37160" marR="137160" marT="137160" marB="13716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n-ea"/>
                        </a:rPr>
                        <a:t>平台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37160" marR="137160" marT="137160" marB="13716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n-ea"/>
                        </a:rPr>
                        <a:t>状态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37160" marR="137160" marT="137160" marB="13716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n-ea"/>
                        </a:rPr>
                        <a:t>备注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marL="137160" marR="137160" marT="137160" marB="13716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n-ea"/>
                        </a:rPr>
                        <a:t>车载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ea"/>
                        </a:rPr>
                        <a:t>NV2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ea"/>
                          <a:cs typeface="+mn-ea"/>
                        </a:rPr>
                        <a:t>256×192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+mn-ea"/>
                        <a:cs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n-ea"/>
                          <a:cs typeface="+mn-ea"/>
                        </a:rPr>
                        <a:t>视频，增强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+mn-ea"/>
                          <a:cs typeface="+mn-ea"/>
                        </a:rPr>
                        <a:t>/</a:t>
                      </a:r>
                      <a:r>
                        <a:rPr lang="zh-CN" sz="1400" b="0">
                          <a:solidFill>
                            <a:srgbClr val="000000"/>
                          </a:solidFill>
                          <a:latin typeface="+mn-ea"/>
                          <a:cs typeface="+mn-ea"/>
                        </a:rPr>
                        <a:t>2x超分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n-ea"/>
                        <a:cs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ea"/>
                        </a:rPr>
                        <a:t>KX9311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n-ea"/>
                        </a:rPr>
                        <a:t>已发布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n-ea"/>
                          <a:cs typeface="+mn-ea"/>
                        </a:rPr>
                        <a:t>增强、2x超分的版本均已发布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n-ea"/>
                        <a:cs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660">
                <a:tc vMerge="1"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ea"/>
                        </a:rPr>
                        <a:t>NV2Pro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ea"/>
                          <a:cs typeface="+mn-ea"/>
                        </a:rPr>
                        <a:t>256×192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+mn-ea"/>
                        <a:cs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n-ea"/>
                          <a:cs typeface="+mn-ea"/>
                        </a:rPr>
                        <a:t>视频，2x超分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n-ea"/>
                        <a:cs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ea"/>
                        </a:rPr>
                        <a:t>KX9341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n-ea"/>
                        </a:rPr>
                        <a:t>在研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400">
                        <a:latin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18160">
                <a:tc rowSpan="4"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n-ea"/>
                        </a:rPr>
                        <a:t>整机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n-ea"/>
                          <a:cs typeface="+mn-ea"/>
                        </a:rPr>
                        <a:t>C200手持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n-ea"/>
                        <a:cs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ea"/>
                          <a:cs typeface="+mn-ea"/>
                        </a:rPr>
                        <a:t>256×192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+mn-ea"/>
                        <a:cs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n-ea"/>
                          <a:cs typeface="+mn-ea"/>
                        </a:rPr>
                        <a:t>视频，2x超分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n-ea"/>
                        <a:cs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ea"/>
                        </a:rPr>
                        <a:t>KX9311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n-ea"/>
                        </a:rPr>
                        <a:t>已移植，发布待定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n-ea"/>
                        </a:rPr>
                        <a:t>因超分导致功耗增加续航缩短，正在与市场确认中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 vMerge="1"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n-ea"/>
                          <a:cs typeface="+mn-ea"/>
                        </a:rPr>
                        <a:t>T630手持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n-ea"/>
                        <a:cs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ea"/>
                          <a:cs typeface="+mn-ea"/>
                        </a:rPr>
                        <a:t>640×512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+mn-ea"/>
                        <a:cs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n-ea"/>
                          <a:cs typeface="+mn-ea"/>
                        </a:rPr>
                        <a:t>图片，2x超分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n-ea"/>
                        <a:cs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n-ea"/>
                        </a:rPr>
                        <a:t>高通</a:t>
                      </a: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+mn-ea"/>
                        </a:rPr>
                        <a:t>690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n-ea"/>
                        </a:rPr>
                        <a:t>已移植，待打包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n-ea"/>
                        </a:rPr>
                        <a:t>当前为图片级超分，后续将升级为视频超分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8125">
                <a:tc vMerge="1"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ea"/>
                        </a:rPr>
                        <a:t>Go300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ea"/>
                          <a:cs typeface="+mn-ea"/>
                        </a:rPr>
                        <a:t>384×288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+mn-ea"/>
                        <a:cs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n-ea"/>
                          <a:cs typeface="+mn-ea"/>
                        </a:rPr>
                        <a:t>视频，2x/3x超分，手机APP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n-ea"/>
                        <a:cs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n-ea"/>
                        </a:rPr>
                        <a:t>安卓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n-ea"/>
                        </a:rPr>
                        <a:t>在研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n-ea"/>
                          <a:cs typeface="+mn-ea"/>
                        </a:rPr>
                        <a:t>2x超分已移植，3x超分版本在研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n-ea"/>
                        <a:cs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18160">
                <a:tc vMerge="1"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n-ea"/>
                          <a:cs typeface="+mn-ea"/>
                        </a:rPr>
                        <a:t>家居机器人ELF1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n-ea"/>
                        <a:cs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ea"/>
                          <a:cs typeface="+mn-ea"/>
                        </a:rPr>
                        <a:t>256×192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+mn-ea"/>
                        <a:cs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n-ea"/>
                          <a:cs typeface="+mn-ea"/>
                        </a:rPr>
                        <a:t>视频，2x超分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n-ea"/>
                        <a:cs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+mn-ea"/>
                        </a:rPr>
                        <a:t>KX9311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n-ea"/>
                        </a:rPr>
                        <a:t>已移植，待打包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latin typeface="+mn-ea"/>
                        </a:rPr>
                        <a:t>暂无升级需求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+mn-ea"/>
                      </a:endParaRPr>
                    </a:p>
                  </a:txBody>
                  <a:tcPr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0496-9638-4B89-9D68-BEBB4956466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>
                <a:sym typeface="+mn-ea"/>
              </a:rPr>
              <a:t>技术路线</a:t>
            </a:r>
            <a:endParaRPr>
              <a:sym typeface="+mn-ea"/>
            </a:endParaRPr>
          </a:p>
        </p:txBody>
      </p:sp>
      <p:pic>
        <p:nvPicPr>
          <p:cNvPr id="5" name="图片 4" descr="未命名文件(24)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3110" y="1496695"/>
            <a:ext cx="7089140" cy="4312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0496-9638-4B89-9D68-BEBB4956466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>
                <a:sym typeface="+mn-ea"/>
              </a:rPr>
              <a:t>技术路线</a:t>
            </a:r>
            <a:endParaRPr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26690" y="1757680"/>
            <a:ext cx="1202055" cy="65722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输入数据</a:t>
            </a:r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2726690" y="3378200"/>
            <a:ext cx="1202055" cy="8585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256*192</a:t>
            </a:r>
            <a:r>
              <a:rPr lang="zh-CN" altLang="en-US" sz="1400"/>
              <a:t>的原始图像</a:t>
            </a:r>
            <a:endParaRPr lang="zh-CN" altLang="en-US" sz="1400"/>
          </a:p>
        </p:txBody>
      </p:sp>
      <p:sp>
        <p:nvSpPr>
          <p:cNvPr id="8" name="矩形 7"/>
          <p:cNvSpPr/>
          <p:nvPr/>
        </p:nvSpPr>
        <p:spPr>
          <a:xfrm>
            <a:off x="9084945" y="1757680"/>
            <a:ext cx="1202055" cy="65659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模型</a:t>
            </a:r>
            <a:r>
              <a:rPr lang="zh-CN" altLang="en-US"/>
              <a:t>移植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242175" y="3378200"/>
            <a:ext cx="2355215" cy="118491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just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损失函数：</a:t>
            </a: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Adversarial Loss</a:t>
            </a:r>
            <a:r>
              <a: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Perception Loss</a:t>
            </a:r>
            <a:r>
              <a: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 Loss,TV Loss, SSIM Loss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0" name="直接箭头连接符 9"/>
          <p:cNvCxnSpPr>
            <a:stCxn id="2" idx="3"/>
            <a:endCxn id="8" idx="1"/>
          </p:cNvCxnSpPr>
          <p:nvPr/>
        </p:nvCxnSpPr>
        <p:spPr>
          <a:xfrm flipV="1">
            <a:off x="3928745" y="2085975"/>
            <a:ext cx="5156200" cy="635"/>
          </a:xfrm>
          <a:prstGeom prst="straightConnector1">
            <a:avLst/>
          </a:prstGeom>
          <a:ln w="381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910580" y="1757680"/>
            <a:ext cx="1724025" cy="351155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端到端训练</a:t>
            </a:r>
            <a:endParaRPr lang="zh-CN" altLang="en-US" sz="1600"/>
          </a:p>
        </p:txBody>
      </p:sp>
      <p:sp>
        <p:nvSpPr>
          <p:cNvPr id="12" name="上箭头 11"/>
          <p:cNvSpPr/>
          <p:nvPr/>
        </p:nvSpPr>
        <p:spPr>
          <a:xfrm>
            <a:off x="3183255" y="2414905"/>
            <a:ext cx="288925" cy="883285"/>
          </a:xfrm>
          <a:prstGeom prst="upArrow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/>
        </p:nvSpPr>
        <p:spPr>
          <a:xfrm>
            <a:off x="8077200" y="2414270"/>
            <a:ext cx="288925" cy="883285"/>
          </a:xfrm>
          <a:prstGeom prst="upArrow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446270" y="3378200"/>
            <a:ext cx="2314575" cy="118491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just"/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数据类型：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配对数据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/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数据来源：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HR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为探测器输出（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256*192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），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LR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由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HR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退化得到（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128*96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上箭头 15"/>
          <p:cNvSpPr/>
          <p:nvPr/>
        </p:nvSpPr>
        <p:spPr>
          <a:xfrm>
            <a:off x="5459095" y="2414905"/>
            <a:ext cx="288925" cy="883285"/>
          </a:xfrm>
          <a:prstGeom prst="upArrow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0496-9638-4B89-9D68-BEBB4956466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>
                <a:sym typeface="+mn-ea"/>
              </a:rPr>
              <a:t>待优化点</a:t>
            </a:r>
            <a:endParaRPr>
              <a:sym typeface="+mn-ea"/>
            </a:endParaRPr>
          </a:p>
        </p:txBody>
      </p:sp>
      <p:pic>
        <p:nvPicPr>
          <p:cNvPr id="2" name="图片 1" descr="优化点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450" y="1795780"/>
            <a:ext cx="10325100" cy="3267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0496-9638-4B89-9D68-BEBB4956466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>
                <a:sym typeface="+mn-ea"/>
              </a:rPr>
              <a:t>待优化点</a:t>
            </a:r>
            <a:endParaRPr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11" name="图片 10" descr="y-1696989577258-0010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385" y="2033270"/>
            <a:ext cx="3240000" cy="3240000"/>
          </a:xfrm>
          <a:prstGeom prst="rect">
            <a:avLst/>
          </a:prstGeom>
        </p:spPr>
      </p:pic>
      <p:pic>
        <p:nvPicPr>
          <p:cNvPr id="12" name="图片 11" descr="y-1696989577258-0010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55" y="2033270"/>
            <a:ext cx="3240000" cy="3240000"/>
          </a:xfrm>
          <a:prstGeom prst="rect">
            <a:avLst/>
          </a:prstGeom>
        </p:spPr>
      </p:pic>
      <p:pic>
        <p:nvPicPr>
          <p:cNvPr id="13" name="图片 12" descr="y-1696989577258-0010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615" y="2032635"/>
            <a:ext cx="3240000" cy="324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59155" y="5273040"/>
            <a:ext cx="10356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原图</a:t>
            </a:r>
            <a:r>
              <a:rPr lang="en-US" altLang="zh-CN"/>
              <a:t>                                               </a:t>
            </a:r>
            <a:r>
              <a:rPr lang="zh-CN" altLang="en-US"/>
              <a:t>大模型结果</a:t>
            </a:r>
            <a:r>
              <a:rPr lang="en-US" altLang="zh-CN"/>
              <a:t>                                       </a:t>
            </a:r>
            <a:r>
              <a:rPr lang="zh-CN" altLang="en-US"/>
              <a:t>小模型结果</a:t>
            </a:r>
            <a:r>
              <a:rPr lang="en-US" altLang="zh-CN"/>
              <a:t>                      </a:t>
            </a:r>
            <a:endParaRPr lang="en-US" altLang="zh-CN"/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609600" y="1323975"/>
            <a:ext cx="109150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直接通过配对数据训练的小模型没有完整继承大模型的能力，在参数量缩减和模型效果</a:t>
            </a:r>
            <a:r>
              <a:rPr lang="zh-CN" altLang="en-US">
                <a:sym typeface="+mn-ea"/>
              </a:rPr>
              <a:t>上还有</a:t>
            </a:r>
            <a:r>
              <a:rPr lang="zh-CN" altLang="en-US">
                <a:sym typeface="+mn-ea"/>
              </a:rPr>
              <a:t>提升空间：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0496-9638-4B89-9D68-BEBB4956466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>
                <a:sym typeface="+mn-ea"/>
              </a:rPr>
              <a:t>待优化点</a:t>
            </a:r>
            <a:endParaRPr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5" y="2033270"/>
            <a:ext cx="3240000" cy="3240000"/>
          </a:xfrm>
          <a:prstGeom prst="rect">
            <a:avLst/>
          </a:prstGeom>
        </p:spPr>
      </p:pic>
      <p:pic>
        <p:nvPicPr>
          <p:cNvPr id="7" name="图片 6" descr="y-1696989887125-0003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385" y="2033270"/>
            <a:ext cx="3240000" cy="3240000"/>
          </a:xfrm>
          <a:prstGeom prst="rect">
            <a:avLst/>
          </a:prstGeom>
        </p:spPr>
      </p:pic>
      <p:pic>
        <p:nvPicPr>
          <p:cNvPr id="8" name="图片 7" descr="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615" y="2033270"/>
            <a:ext cx="3240000" cy="324000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859155" y="5273040"/>
            <a:ext cx="10356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原图</a:t>
            </a:r>
            <a:r>
              <a:rPr lang="en-US" altLang="zh-CN"/>
              <a:t>                                               </a:t>
            </a:r>
            <a:r>
              <a:rPr lang="zh-CN" altLang="en-US"/>
              <a:t>大模型结果</a:t>
            </a:r>
            <a:r>
              <a:rPr lang="en-US" altLang="zh-CN"/>
              <a:t>                                       </a:t>
            </a:r>
            <a:r>
              <a:rPr lang="zh-CN" altLang="en-US"/>
              <a:t>小模型结果</a:t>
            </a:r>
            <a:r>
              <a:rPr lang="en-US" altLang="zh-CN"/>
              <a:t>                      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609600" y="1323975"/>
            <a:ext cx="109150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直接通过配对数据训练的小模型没有完整继承大模型的能力，在参数量缩减和模型效果</a:t>
            </a:r>
            <a:r>
              <a:rPr lang="zh-CN" altLang="en-US">
                <a:sym typeface="+mn-ea"/>
              </a:rPr>
              <a:t>上还有</a:t>
            </a:r>
            <a:r>
              <a:rPr lang="zh-CN" altLang="en-US">
                <a:sym typeface="+mn-ea"/>
              </a:rPr>
              <a:t>提升空间：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0496-9638-4B89-9D68-BEBB4956466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>
                <a:sym typeface="+mn-ea"/>
              </a:rPr>
              <a:t>待优化点</a:t>
            </a:r>
            <a:endParaRPr>
              <a:sym typeface="+mn-ea"/>
            </a:endParaRPr>
          </a:p>
        </p:txBody>
      </p:sp>
      <p:pic>
        <p:nvPicPr>
          <p:cNvPr id="10" name="图片 9" descr="99_55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84930"/>
            <a:ext cx="2520000" cy="2520000"/>
          </a:xfrm>
          <a:prstGeom prst="rect">
            <a:avLst/>
          </a:prstGeom>
        </p:spPr>
      </p:pic>
      <p:pic>
        <p:nvPicPr>
          <p:cNvPr id="11" name="图片 10" descr="00002148_550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75" y="3885565"/>
            <a:ext cx="2520000" cy="2520000"/>
          </a:xfrm>
          <a:prstGeom prst="rect">
            <a:avLst/>
          </a:prstGeom>
        </p:spPr>
      </p:pic>
      <p:pic>
        <p:nvPicPr>
          <p:cNvPr id="12" name="图片 11" descr="1280_23_550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315" y="3885565"/>
            <a:ext cx="2519680" cy="2519680"/>
          </a:xfrm>
          <a:prstGeom prst="rect">
            <a:avLst/>
          </a:prstGeom>
        </p:spPr>
      </p:pic>
      <p:pic>
        <p:nvPicPr>
          <p:cNvPr id="13" name="图片 12" descr="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35" y="1365250"/>
            <a:ext cx="2520000" cy="252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3595" y="1365250"/>
            <a:ext cx="2519680" cy="252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6635" y="1365250"/>
            <a:ext cx="2519680" cy="2520000"/>
          </a:xfrm>
          <a:prstGeom prst="rect">
            <a:avLst/>
          </a:prstGeom>
        </p:spPr>
      </p:pic>
      <p:pic>
        <p:nvPicPr>
          <p:cNvPr id="16" name="图片 15" descr="sz1gd-q-1100-default_00000053_550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8720" y="3885565"/>
            <a:ext cx="2520000" cy="2520000"/>
          </a:xfrm>
          <a:prstGeom prst="rect">
            <a:avLst/>
          </a:prstGeom>
        </p:spPr>
      </p:pic>
      <p:pic>
        <p:nvPicPr>
          <p:cNvPr id="17" name="图片 16" descr="sz1gd-q-1100-default_000000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09675" y="1365250"/>
            <a:ext cx="2519680" cy="2520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09600" y="955675"/>
            <a:ext cx="95021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具备兼容性的大模型虽然能够处理不同类型红外图像，但是细节处还有缺陷：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8445_2*a*1"/>
  <p:tag name="KSO_WM_TEMPLATE_CATEGORY" val="diagram"/>
  <p:tag name="KSO_WM_TEMPLATE_INDEX" val="20218445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目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8445_2*b*1"/>
  <p:tag name="KSO_WM_TEMPLATE_CATEGORY" val="diagram"/>
  <p:tag name="KSO_WM_TEMPLATE_INDEX" val="2021844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CONTENTS"/>
  <p:tag name="KSO_WM_UNIT_NOCLEAR" val="0"/>
  <p:tag name="KSO_WM_UNIT_VALUE" val="8"/>
  <p:tag name="KSO_WM_DIAGRAM_GROUP_CODE" val="l1-1"/>
  <p:tag name="KSO_WM_UNIT_TYPE" val="b"/>
  <p:tag name="KSO_WM_UNIT_INDEX" val="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8445_2*i*1"/>
  <p:tag name="KSO_WM_TEMPLATE_CATEGORY" val="diagram"/>
  <p:tag name="KSO_WM_TEMPLATE_INDEX" val="20218445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8445_2*l_h_i*1_1_1"/>
  <p:tag name="KSO_WM_TEMPLATE_CATEGORY" val="diagram"/>
  <p:tag name="KSO_WM_TEMPLATE_INDEX" val="20218445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1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8445_2*l_h_f*1_1_1"/>
  <p:tag name="KSO_WM_TEMPLATE_CATEGORY" val="diagram"/>
  <p:tag name="KSO_WM_TEMPLATE_INDEX" val="20218445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1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8445_2*l_h_i*1_2_1"/>
  <p:tag name="KSO_WM_TEMPLATE_CATEGORY" val="diagram"/>
  <p:tag name="KSO_WM_TEMPLATE_INDEX" val="20218445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2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8445_2*l_h_f*1_2_1"/>
  <p:tag name="KSO_WM_TEMPLATE_CATEGORY" val="diagram"/>
  <p:tag name="KSO_WM_TEMPLATE_INDEX" val="20218445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2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8445_2*l_h_i*1_3_1"/>
  <p:tag name="KSO_WM_TEMPLATE_CATEGORY" val="diagram"/>
  <p:tag name="KSO_WM_TEMPLATE_INDEX" val="20218445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3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8445_2*l_h_f*1_3_1"/>
  <p:tag name="KSO_WM_TEMPLATE_CATEGORY" val="diagram"/>
  <p:tag name="KSO_WM_TEMPLATE_INDEX" val="20218445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3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8445_2*l_h_i*1_4_1"/>
  <p:tag name="KSO_WM_TEMPLATE_CATEGORY" val="diagram"/>
  <p:tag name="KSO_WM_TEMPLATE_INDEX" val="20218445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4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8445_2*l_h_f*1_4_1"/>
  <p:tag name="KSO_WM_TEMPLATE_CATEGORY" val="diagram"/>
  <p:tag name="KSO_WM_TEMPLATE_INDEX" val="20218445"/>
  <p:tag name="KSO_WM_UNIT_LAYERLEVEL" val="1_1_1"/>
  <p:tag name="KSO_WM_TAG_VERSION" val="1.0"/>
  <p:tag name="KSO_WM_BEAUTIFY_FLAG" val="#wm#"/>
  <p:tag name="KSO_WM_UNIT_SUBTYPE" val="a"/>
  <p:tag name="KSO_WM_UNIT_PRESET_TEXT" val="单击此处添加正文"/>
  <p:tag name="KSO_WM_UNIT_NOCLEAR" val="0"/>
  <p:tag name="KSO_WM_DIAGRAM_GROUP_CODE" val="l1-1"/>
  <p:tag name="KSO_WM_UNIT_TYPE" val="l_h_f"/>
  <p:tag name="KSO_WM_UNIT_INDEX" val="1_4_1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SLIDE_ID" val="diagram20218445_2"/>
  <p:tag name="KSO_WM_TEMPLATE_SUBCATEGORY" val="0"/>
  <p:tag name="KSO_WM_TEMPLATE_MASTER_TYPE" val="0"/>
  <p:tag name="KSO_WM_TEMPLATE_COLOR_TYPE" val="1"/>
  <p:tag name="KSO_WM_SLIDE_ITEM_CNT" val="4"/>
  <p:tag name="KSO_WM_SLIDE_INDEX" val="2"/>
  <p:tag name="KSO_WM_TAG_VERSION" val="1.0"/>
  <p:tag name="KSO_WM_BEAUTIFY_FLAG" val="#wm#"/>
  <p:tag name="KSO_WM_TEMPLATE_CATEGORY" val="diagram"/>
  <p:tag name="KSO_WM_TEMPLATE_INDEX" val="20218445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commondata" val="eyJoZGlkIjoiMWI4YzQyZmE3MDZmMDM1YjdhYjI4YzVjZTM1NmVmMTUifQ=="/>
  <p:tag name="KSO_WPP_MARK_KEY" val="d074fcdd-e5a2-4eab-8a79-7ccc47b53a30"/>
  <p:tag name="COMMONDATA" val="eyJoZGlkIjoiZjllNTYwZWUxNmY0M2M4MzIzMTgzNjRhMzIxOGMzODk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935</Words>
  <Application>WPS 演示</Application>
  <PresentationFormat>宽屏</PresentationFormat>
  <Paragraphs>205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黑体</vt:lpstr>
      <vt:lpstr>微软雅黑</vt:lpstr>
      <vt:lpstr>Arial Unicode MS</vt:lpstr>
      <vt:lpstr>自定义设计方案</vt:lpstr>
      <vt:lpstr>1_自定义设计方案</vt:lpstr>
      <vt:lpstr>红外图像AI增强与超分技术规划</vt:lpstr>
      <vt:lpstr>PowerPoint 演示文稿</vt:lpstr>
      <vt:lpstr>项目情况</vt:lpstr>
      <vt:lpstr>技术路线</vt:lpstr>
      <vt:lpstr>技术路线</vt:lpstr>
      <vt:lpstr>待优化点</vt:lpstr>
      <vt:lpstr>待优化点</vt:lpstr>
      <vt:lpstr>待优化点</vt:lpstr>
      <vt:lpstr>待优化点</vt:lpstr>
      <vt:lpstr>任务规划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啊哈</cp:lastModifiedBy>
  <cp:revision>200</cp:revision>
  <dcterms:created xsi:type="dcterms:W3CDTF">2019-06-19T02:08:00Z</dcterms:created>
  <dcterms:modified xsi:type="dcterms:W3CDTF">2024-07-17T08:57:58Z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2052-11.1.0.12165</vt:lpwstr>
  </property>
  <property fmtid="{D5CDD505-2E9C-101B-9397-08002B2CF9AE}" pid="3" name="ICV">
    <vt:lpwstr>6CDACA444C2F442E90C288A10036AEAC_12</vt:lpwstr>
  </property>
</Properties>
</file>