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notesMasterIdLst>
    <p:notesMasterId r:id="rId3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60">
          <p15:clr>
            <a:srgbClr val="000000"/>
          </p15:clr>
        </p15:guide>
        <p15:guide id="2" orient="horz" pos="1620">
          <p15:clr>
            <a:srgbClr val="000000"/>
          </p15:clr>
        </p15:guide>
        <p15:guide id="3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YPdESv+zrX7aD+qyRqeLKN1+Z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31"/>
      </p:cViewPr>
      <p:guideLst>
        <p:guide orient="horz" pos="18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7a19d4777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5" name="Google Shape;125;ga7a19d4777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a7a19d4777_1_8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f5eb779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f5eb779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af5eb77912_0_1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f5eb7791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f5eb7791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af5eb77912_0_2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5eb7791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5eb7791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af5eb77912_0_5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a19d477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a19d477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a7a19d4777_3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f5eb7791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f5eb7791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f5eb77912_0_6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a19d4777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a19d4777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a7a19d4777_4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f5eb7791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f5eb7791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af5eb77912_0_7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7a19d477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7a19d477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a7a19d4777_0_2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f5eb7791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f5eb7791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af5eb77912_0_9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f5eb779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f5eb779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af5eb77912_0_10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7a19d47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7a19d47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a7a19d4777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7a19d47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7a19d477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a7a19d4777_0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f5eb7791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f5eb7791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af5eb77912_0_1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7a19d477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7a19d477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a7a19d4777_0_4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7a19d4777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0" name="Google Shape;70;ga7a19d4777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a7a19d4777_1_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7a19d477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" name="Google Shape;77;ga7a19d477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a7a19d4777_1_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7a19d477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5" name="Google Shape;85;ga7a19d477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a7a19d4777_1_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7a19d477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3" name="Google Shape;93;ga7a19d4777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a7a19d4777_1_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7a19d477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1" name="Google Shape;101;ga7a19d477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a7a19d4777_1_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a19d477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9" name="Google Shape;109;ga7a19d477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a7a19d4777_1_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7a19d477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7" name="Google Shape;117;ga7a19d477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a7a19d4777_1_6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title"/>
          </p:nvPr>
        </p:nvSpPr>
        <p:spPr>
          <a:xfrm>
            <a:off x="457200" y="1643542"/>
            <a:ext cx="822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i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1485900" y="2114550"/>
            <a:ext cx="6172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1pPr>
            <a:lvl2pPr marL="914400" lvl="1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2pPr>
            <a:lvl3pPr marL="1371600" lvl="2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3pPr>
            <a:lvl4pPr marL="1828800" lvl="3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4pPr>
            <a:lvl5pPr marL="2286000" lvl="4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2"/>
          </p:nvPr>
        </p:nvSpPr>
        <p:spPr>
          <a:xfrm>
            <a:off x="2743200" y="2669355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1pPr>
            <a:lvl2pPr marL="914400" lvl="1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2pPr>
            <a:lvl3pPr marL="1371600" lvl="2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3pPr>
            <a:lvl4pPr marL="1828800" lvl="3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4pPr>
            <a:lvl5pPr marL="2286000" lvl="4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228600" y="731520"/>
            <a:ext cx="4343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body" idx="1"/>
          </p:nvPr>
        </p:nvSpPr>
        <p:spPr>
          <a:xfrm>
            <a:off x="228600" y="731519"/>
            <a:ext cx="4343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1"/>
          </p:nvPr>
        </p:nvSpPr>
        <p:spPr>
          <a:xfrm>
            <a:off x="228600" y="731520"/>
            <a:ext cx="4343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 descr="16x9_BG-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4803775"/>
            <a:ext cx="1827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 txBox="1"/>
          <p:nvPr/>
        </p:nvSpPr>
        <p:spPr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b="0" i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TRANSCENDING DISCIPLINES, TRANSFORMING LIVES</a:t>
            </a:r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0"/>
          <p:cNvSpPr txBox="1"/>
          <p:nvPr/>
        </p:nvSpPr>
        <p:spPr>
          <a:xfrm>
            <a:off x="255587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2"/>
          <p:cNvSpPr txBox="1"/>
          <p:nvPr/>
        </p:nvSpPr>
        <p:spPr>
          <a:xfrm>
            <a:off x="255587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4"/>
          <p:cNvSpPr txBox="1"/>
          <p:nvPr/>
        </p:nvSpPr>
        <p:spPr>
          <a:xfrm>
            <a:off x="255587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get-the-data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title"/>
          </p:nvPr>
        </p:nvSpPr>
        <p:spPr>
          <a:xfrm>
            <a:off x="457200" y="1643062"/>
            <a:ext cx="822960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 b="0" i="0" u="non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Listing Rating in NYC Airbnb</a:t>
            </a:r>
            <a:endParaRPr i="0">
              <a:solidFill>
                <a:srgbClr val="EFEFEF"/>
              </a:solidFill>
            </a:endParaRPr>
          </a:p>
        </p:txBody>
      </p:sp>
      <p:sp>
        <p:nvSpPr>
          <p:cNvPr id="58" name="Google Shape;58;p1"/>
          <p:cNvSpPr txBox="1">
            <a:spLocks noGrp="1"/>
          </p:cNvSpPr>
          <p:nvPr>
            <p:ph type="body" idx="1"/>
          </p:nvPr>
        </p:nvSpPr>
        <p:spPr>
          <a:xfrm>
            <a:off x="1143000" y="2228850"/>
            <a:ext cx="670560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IEOR 4650-002 Project</a:t>
            </a:r>
            <a:endParaRPr i="0"/>
          </a:p>
        </p:txBody>
      </p:sp>
      <p:sp>
        <p:nvSpPr>
          <p:cNvPr id="59" name="Google Shape;59;p1"/>
          <p:cNvSpPr txBox="1">
            <a:spLocks noGrp="1"/>
          </p:cNvSpPr>
          <p:nvPr>
            <p:ph type="body" idx="1"/>
          </p:nvPr>
        </p:nvSpPr>
        <p:spPr>
          <a:xfrm>
            <a:off x="2743200" y="2668587"/>
            <a:ext cx="36576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Presented by: Jiyin Chen, Xinyi Lin, Gaole Lyu, Yifan Xia &amp; Yifei Zhu</a:t>
            </a:r>
            <a:endParaRPr i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7a19d4777_1_83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Clea</a:t>
            </a:r>
            <a:r>
              <a:rPr lang="en-US"/>
              <a:t>n</a:t>
            </a: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</a:t>
            </a:r>
            <a:endParaRPr/>
          </a:p>
        </p:txBody>
      </p:sp>
      <p:sp>
        <p:nvSpPr>
          <p:cNvPr id="129" name="Google Shape;129;ga7a19d4777_1_83"/>
          <p:cNvSpPr txBox="1">
            <a:spLocks noGrp="1"/>
          </p:cNvSpPr>
          <p:nvPr>
            <p:ph type="body" idx="1"/>
          </p:nvPr>
        </p:nvSpPr>
        <p:spPr>
          <a:xfrm>
            <a:off x="228600" y="536575"/>
            <a:ext cx="5262600" cy="3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/>
              <a:t>We start with </a:t>
            </a:r>
            <a:r>
              <a:rPr lang="en-US" sz="1900" b="1"/>
              <a:t>74</a:t>
            </a:r>
            <a:r>
              <a:rPr lang="en-US" sz="1900"/>
              <a:t> columns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1</a:t>
            </a:r>
            <a:r>
              <a:rPr lang="en-US" sz="1900">
                <a:solidFill>
                  <a:srgbClr val="D9D9D9"/>
                </a:solidFill>
              </a:rPr>
              <a:t>: Change all the “True” or “False” values from “t”/“f” to 1/0.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2</a:t>
            </a:r>
            <a:r>
              <a:rPr lang="en-US" sz="1900">
                <a:solidFill>
                  <a:srgbClr val="D9D9D9"/>
                </a:solidFill>
              </a:rPr>
              <a:t>: Handle N/A, either replace N/A with values that are consistent with column content or remove the entire row.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3</a:t>
            </a:r>
            <a:r>
              <a:rPr lang="en-US" sz="1900">
                <a:solidFill>
                  <a:srgbClr val="D9D9D9"/>
                </a:solidFill>
              </a:rPr>
              <a:t>: Remove superfluous words and symbols.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4</a:t>
            </a:r>
            <a:r>
              <a:rPr lang="en-US" sz="1900">
                <a:solidFill>
                  <a:srgbClr val="D9D9D9"/>
                </a:solidFill>
              </a:rPr>
              <a:t>: For amenities and host_verifications, replace texts with list length and convert values to numeric.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5</a:t>
            </a:r>
            <a:r>
              <a:rPr lang="en-US" sz="1900">
                <a:solidFill>
                  <a:srgbClr val="D9D9D9"/>
                </a:solidFill>
              </a:rPr>
              <a:t>: Generate new column “review_duration” based on first and last review time.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000000"/>
                </a:solidFill>
              </a:rPr>
              <a:t>Step 6</a:t>
            </a:r>
            <a:r>
              <a:rPr lang="en-US" sz="1900">
                <a:solidFill>
                  <a:srgbClr val="000000"/>
                </a:solidFill>
              </a:rPr>
              <a:t>: Remove all the other unwanted columns.</a:t>
            </a:r>
            <a:endParaRPr sz="1900">
              <a:solidFill>
                <a:srgbClr val="D9D9D9"/>
              </a:solidFill>
            </a:endParaRPr>
          </a:p>
        </p:txBody>
      </p:sp>
      <p:sp>
        <p:nvSpPr>
          <p:cNvPr id="130" name="Google Shape;130;ga7a19d4777_1_83"/>
          <p:cNvSpPr txBox="1"/>
          <p:nvPr/>
        </p:nvSpPr>
        <p:spPr>
          <a:xfrm>
            <a:off x="5254175" y="616775"/>
            <a:ext cx="35064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columns removed in total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a7a19d4777_1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414" y="1123950"/>
            <a:ext cx="3752584" cy="17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a7a19d4777_1_83"/>
          <p:cNvSpPr txBox="1"/>
          <p:nvPr/>
        </p:nvSpPr>
        <p:spPr>
          <a:xfrm>
            <a:off x="5254175" y="3207575"/>
            <a:ext cx="3843300" cy="11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check whether there is still any column that contains N/A: no more such columns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Clea</a:t>
            </a:r>
            <a:r>
              <a:rPr lang="en-US"/>
              <a:t>n</a:t>
            </a: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</a:t>
            </a:r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body" idx="1"/>
          </p:nvPr>
        </p:nvSpPr>
        <p:spPr>
          <a:xfrm>
            <a:off x="228600" y="536575"/>
            <a:ext cx="5262600" cy="4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/>
              <a:t>We start with </a:t>
            </a:r>
            <a:r>
              <a:rPr lang="en-US" sz="1900" b="1"/>
              <a:t>74</a:t>
            </a:r>
            <a:r>
              <a:rPr lang="en-US" sz="1900"/>
              <a:t> columns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1</a:t>
            </a:r>
            <a:r>
              <a:rPr lang="en-US" sz="1900">
                <a:solidFill>
                  <a:srgbClr val="D9D9D9"/>
                </a:solidFill>
              </a:rPr>
              <a:t>: Change all the “True” or “False” values from “t”/“f” to 1/0.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2</a:t>
            </a:r>
            <a:r>
              <a:rPr lang="en-US" sz="1900">
                <a:solidFill>
                  <a:srgbClr val="D9D9D9"/>
                </a:solidFill>
              </a:rPr>
              <a:t>: Handle N/A, either replace N/A with values that are consistent with column content or remove the entire row.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3</a:t>
            </a:r>
            <a:r>
              <a:rPr lang="en-US" sz="1900">
                <a:solidFill>
                  <a:srgbClr val="D9D9D9"/>
                </a:solidFill>
              </a:rPr>
              <a:t>: Remove superfluous words and symbols.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4</a:t>
            </a:r>
            <a:r>
              <a:rPr lang="en-US" sz="1900">
                <a:solidFill>
                  <a:srgbClr val="D9D9D9"/>
                </a:solidFill>
              </a:rPr>
              <a:t>: For amenities and host_verifications, replace texts with list length and convert values to numeric.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5</a:t>
            </a:r>
            <a:r>
              <a:rPr lang="en-US" sz="1900">
                <a:solidFill>
                  <a:srgbClr val="D9D9D9"/>
                </a:solidFill>
              </a:rPr>
              <a:t>: Generate new column “review_duration” based on first and last review time.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6</a:t>
            </a:r>
            <a:r>
              <a:rPr lang="en-US" sz="1900">
                <a:solidFill>
                  <a:srgbClr val="D9D9D9"/>
                </a:solidFill>
              </a:rPr>
              <a:t>: Remove all the other unwanted columns.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&gt;</a:t>
            </a:r>
            <a:r>
              <a:rPr lang="en-US" sz="1900"/>
              <a:t> Resulting </a:t>
            </a:r>
            <a:r>
              <a:rPr lang="en-US" sz="1900" b="1"/>
              <a:t>28</a:t>
            </a:r>
            <a:r>
              <a:rPr lang="en-US" sz="1900"/>
              <a:t> variables as our primary factors</a:t>
            </a:r>
            <a:endParaRPr sz="1900"/>
          </a:p>
        </p:txBody>
      </p:sp>
      <p:pic>
        <p:nvPicPr>
          <p:cNvPr id="140" name="Google Shape;14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200" y="1180888"/>
            <a:ext cx="3471525" cy="284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6497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US" b="1"/>
              <a:t>Exploratory Data Analysis</a:t>
            </a:r>
            <a:endParaRPr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303450" y="1732800"/>
            <a:ext cx="1621500" cy="16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200"/>
              <a:t>Correlation Heatmap among all variables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525" y="455213"/>
            <a:ext cx="6000175" cy="42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f5eb77912_0_11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986600" cy="3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US" b="1"/>
              <a:t>Exploratory Data Analysis Continued</a:t>
            </a:r>
            <a:endParaRPr/>
          </a:p>
        </p:txBody>
      </p:sp>
      <p:sp>
        <p:nvSpPr>
          <p:cNvPr id="154" name="Google Shape;154;gaf5eb77912_0_11"/>
          <p:cNvSpPr txBox="1">
            <a:spLocks noGrp="1"/>
          </p:cNvSpPr>
          <p:nvPr>
            <p:ph type="body" idx="1"/>
          </p:nvPr>
        </p:nvSpPr>
        <p:spPr>
          <a:xfrm>
            <a:off x="228600" y="731525"/>
            <a:ext cx="5378700" cy="89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Relationship between covariates and dependent variable RSR (review score rating)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200"/>
          </a:p>
        </p:txBody>
      </p:sp>
      <p:pic>
        <p:nvPicPr>
          <p:cNvPr id="155" name="Google Shape;155;gaf5eb7791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00" y="1670600"/>
            <a:ext cx="4116600" cy="27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af5eb77912_0_11"/>
          <p:cNvSpPr txBox="1"/>
          <p:nvPr/>
        </p:nvSpPr>
        <p:spPr>
          <a:xfrm>
            <a:off x="4572000" y="1808275"/>
            <a:ext cx="4559400" cy="24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Price vs RSR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distribution of a continuous covariate that skews toward the upper corner.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f5eb77912_0_2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986600" cy="3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US" b="1"/>
              <a:t>Exploratory Data Analysis Continued</a:t>
            </a:r>
            <a:endParaRPr/>
          </a:p>
        </p:txBody>
      </p:sp>
      <p:sp>
        <p:nvSpPr>
          <p:cNvPr id="163" name="Google Shape;163;gaf5eb77912_0_22"/>
          <p:cNvSpPr txBox="1">
            <a:spLocks noGrp="1"/>
          </p:cNvSpPr>
          <p:nvPr>
            <p:ph type="body" idx="1"/>
          </p:nvPr>
        </p:nvSpPr>
        <p:spPr>
          <a:xfrm>
            <a:off x="228600" y="731525"/>
            <a:ext cx="5378700" cy="89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Relationship between covariates and dependent variable RSR (review score rating)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64" name="Google Shape;164;gaf5eb77912_0_22"/>
          <p:cNvSpPr txBox="1"/>
          <p:nvPr/>
        </p:nvSpPr>
        <p:spPr>
          <a:xfrm>
            <a:off x="4805275" y="1775213"/>
            <a:ext cx="4124700" cy="2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Hosts with profile pics vs RSR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dummy variable which distributes differently at 0 and 1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af5eb7791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00" y="1622825"/>
            <a:ext cx="4169775" cy="28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f5eb77912_0_50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986600" cy="3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US" b="1"/>
              <a:t>Exploratory Data Analysis Continued</a:t>
            </a:r>
            <a:endParaRPr/>
          </a:p>
        </p:txBody>
      </p:sp>
      <p:sp>
        <p:nvSpPr>
          <p:cNvPr id="172" name="Google Shape;172;gaf5eb77912_0_50"/>
          <p:cNvSpPr txBox="1">
            <a:spLocks noGrp="1"/>
          </p:cNvSpPr>
          <p:nvPr>
            <p:ph type="body" idx="1"/>
          </p:nvPr>
        </p:nvSpPr>
        <p:spPr>
          <a:xfrm>
            <a:off x="228600" y="731525"/>
            <a:ext cx="5378700" cy="89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Relationship between covariates and dependent variable RSR (review score rating)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73" name="Google Shape;173;gaf5eb77912_0_50"/>
          <p:cNvSpPr txBox="1"/>
          <p:nvPr/>
        </p:nvSpPr>
        <p:spPr>
          <a:xfrm>
            <a:off x="4770700" y="1775225"/>
            <a:ext cx="4631700" cy="2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Availability_30 vs RSR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relatively even spread of a discrete variable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af5eb77912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50" y="1680125"/>
            <a:ext cx="4198750" cy="27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7a19d4777_3_0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6043200" cy="45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II. Multi-regression analysis + Lasso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a7a19d4777_3_0"/>
          <p:cNvSpPr txBox="1">
            <a:spLocks noGrp="1"/>
          </p:cNvSpPr>
          <p:nvPr>
            <p:ph type="body" idx="1"/>
          </p:nvPr>
        </p:nvSpPr>
        <p:spPr>
          <a:xfrm>
            <a:off x="228600" y="804325"/>
            <a:ext cx="6880200" cy="135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50% Data as training set ; 25% as validation set; 25% as test set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P-value of the regression model is less than 2.2e^-16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Adjusted R-squared is 0.09027</a:t>
            </a:r>
            <a:endParaRPr/>
          </a:p>
        </p:txBody>
      </p:sp>
      <p:pic>
        <p:nvPicPr>
          <p:cNvPr id="182" name="Google Shape;182;ga7a19d4777_3_0"/>
          <p:cNvPicPr preferRelativeResize="0"/>
          <p:nvPr/>
        </p:nvPicPr>
        <p:blipFill rotWithShape="1">
          <a:blip r:embed="rId3">
            <a:alphaModFix/>
          </a:blip>
          <a:srcRect r="37659"/>
          <a:stretch/>
        </p:blipFill>
        <p:spPr>
          <a:xfrm>
            <a:off x="301375" y="2511350"/>
            <a:ext cx="4866375" cy="16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f5eb77912_0_60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6899700" cy="4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II. Multi-regression analysis + Lasso</a:t>
            </a:r>
            <a:endParaRPr/>
          </a:p>
        </p:txBody>
      </p:sp>
      <p:sp>
        <p:nvSpPr>
          <p:cNvPr id="189" name="Google Shape;189;gaf5eb77912_0_60"/>
          <p:cNvSpPr txBox="1">
            <a:spLocks noGrp="1"/>
          </p:cNvSpPr>
          <p:nvPr>
            <p:ph type="body" idx="1"/>
          </p:nvPr>
        </p:nvSpPr>
        <p:spPr>
          <a:xfrm>
            <a:off x="228600" y="731525"/>
            <a:ext cx="8725500" cy="112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P-value obtained from a multiple linear regression model based on training set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gaf5eb77912_0_60"/>
          <p:cNvPicPr preferRelativeResize="0"/>
          <p:nvPr/>
        </p:nvPicPr>
        <p:blipFill rotWithShape="1">
          <a:blip r:embed="rId3">
            <a:alphaModFix/>
          </a:blip>
          <a:srcRect b="48609"/>
          <a:stretch/>
        </p:blipFill>
        <p:spPr>
          <a:xfrm>
            <a:off x="228600" y="2190275"/>
            <a:ext cx="3839500" cy="2280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af5eb77912_0_60"/>
          <p:cNvPicPr preferRelativeResize="0"/>
          <p:nvPr/>
        </p:nvPicPr>
        <p:blipFill rotWithShape="1">
          <a:blip r:embed="rId3">
            <a:alphaModFix/>
          </a:blip>
          <a:srcRect t="51387"/>
          <a:stretch/>
        </p:blipFill>
        <p:spPr>
          <a:xfrm>
            <a:off x="4215248" y="2235537"/>
            <a:ext cx="4689277" cy="21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af5eb77912_0_60"/>
          <p:cNvSpPr txBox="1"/>
          <p:nvPr/>
        </p:nvSpPr>
        <p:spPr>
          <a:xfrm>
            <a:off x="133450" y="1134652"/>
            <a:ext cx="75159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 Most significant: amenities, host_is_superhost, accommodates </a:t>
            </a:r>
            <a:endParaRPr sz="19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7a19d4777_4_6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797800" cy="3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II. Multi-regression analysis + Lasso Continued</a:t>
            </a:r>
            <a:endParaRPr/>
          </a:p>
        </p:txBody>
      </p:sp>
      <p:sp>
        <p:nvSpPr>
          <p:cNvPr id="199" name="Google Shape;199;ga7a19d4777_4_6"/>
          <p:cNvSpPr txBox="1">
            <a:spLocks noGrp="1"/>
          </p:cNvSpPr>
          <p:nvPr>
            <p:ph type="body" idx="1"/>
          </p:nvPr>
        </p:nvSpPr>
        <p:spPr>
          <a:xfrm>
            <a:off x="415625" y="739850"/>
            <a:ext cx="4415700" cy="5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Lasso as the best parameter selection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</p:txBody>
      </p:sp>
      <p:sp>
        <p:nvSpPr>
          <p:cNvPr id="200" name="Google Shape;200;ga7a19d4777_4_6"/>
          <p:cNvSpPr txBox="1"/>
          <p:nvPr/>
        </p:nvSpPr>
        <p:spPr>
          <a:xfrm>
            <a:off x="916950" y="1467725"/>
            <a:ext cx="7310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overly computationally intense to use best subset selection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a7a19d4777_4_6"/>
          <p:cNvSpPr txBox="1"/>
          <p:nvPr/>
        </p:nvSpPr>
        <p:spPr>
          <a:xfrm>
            <a:off x="916950" y="2887425"/>
            <a:ext cx="77361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only a few variables are highly correlated (</a:t>
            </a: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beds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bathrooms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availbility_365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availbility_90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availbility_60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availbility_30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and none of them are highly collinear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a7a19d4777_4_6"/>
          <p:cNvSpPr txBox="1"/>
          <p:nvPr/>
        </p:nvSpPr>
        <p:spPr>
          <a:xfrm>
            <a:off x="916950" y="2138713"/>
            <a:ext cx="76764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number of observations is far greater than the number of predictors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f5eb77912_0_7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797800" cy="3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II. Multi-regression analysis + Lasso Continued</a:t>
            </a:r>
            <a:endParaRPr/>
          </a:p>
        </p:txBody>
      </p:sp>
      <p:sp>
        <p:nvSpPr>
          <p:cNvPr id="209" name="Google Shape;209;gaf5eb77912_0_77"/>
          <p:cNvSpPr txBox="1"/>
          <p:nvPr/>
        </p:nvSpPr>
        <p:spPr>
          <a:xfrm>
            <a:off x="5670800" y="1121900"/>
            <a:ext cx="28008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L1 norm of zero gives an empty model, and as one increases the L1 norm, variables will "enter" the model as their coefficients take non-zero values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af5eb77912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75" y="1103659"/>
            <a:ext cx="4553175" cy="2936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228600" y="536575"/>
            <a:ext cx="4343400" cy="4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0" i="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inspired us?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Understanding what customer value is crucial for guiding business decisions, marketing initiatives,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0" i="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 goal?</a:t>
            </a:r>
            <a:endParaRPr sz="2000" b="0" i="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Analyze and obtain the key factors that impact the review score rating of a listing house to help the company understand customers’ picks.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0" i="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obtained from Airbnb Open Data  and analyzed in R.</a:t>
            </a:r>
            <a:endParaRPr sz="2000" b="0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2" descr="Airbnb, Why the New Logo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9550" y="230187"/>
            <a:ext cx="3821112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 descr="Council Post: How Data Analysis In Sports Is Changing The Gam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8437" y="2530475"/>
            <a:ext cx="38100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7a19d4777_0_28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797800" cy="3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II. Multi-regression analysis + Lasso Continued</a:t>
            </a:r>
            <a:endParaRPr/>
          </a:p>
        </p:txBody>
      </p:sp>
      <p:sp>
        <p:nvSpPr>
          <p:cNvPr id="217" name="Google Shape;217;ga7a19d4777_0_28"/>
          <p:cNvSpPr txBox="1"/>
          <p:nvPr/>
        </p:nvSpPr>
        <p:spPr>
          <a:xfrm>
            <a:off x="5545250" y="1057125"/>
            <a:ext cx="2934900" cy="3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❖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tried 1000 lambda values: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0.1, 0.2, …, 99.9, 100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❖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log-lambda with the smallest MSE located around -1 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❖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best lambda = 0.4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a7a19d4777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50" y="1100326"/>
            <a:ext cx="4634975" cy="29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5eb77912_0_90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6160800" cy="4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III. Result</a:t>
            </a:r>
            <a:endParaRPr/>
          </a:p>
        </p:txBody>
      </p:sp>
      <p:sp>
        <p:nvSpPr>
          <p:cNvPr id="225" name="Google Shape;225;gaf5eb77912_0_90"/>
          <p:cNvSpPr txBox="1">
            <a:spLocks noGrp="1"/>
          </p:cNvSpPr>
          <p:nvPr>
            <p:ph type="body" idx="1"/>
          </p:nvPr>
        </p:nvSpPr>
        <p:spPr>
          <a:xfrm>
            <a:off x="2093088" y="4165225"/>
            <a:ext cx="4957800" cy="4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Prediction MSE on test data is 82.26686.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226" name="Google Shape;226;gaf5eb77912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0" y="686063"/>
            <a:ext cx="36576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af5eb77912_0_90"/>
          <p:cNvPicPr preferRelativeResize="0"/>
          <p:nvPr/>
        </p:nvPicPr>
        <p:blipFill rotWithShape="1">
          <a:blip r:embed="rId4">
            <a:alphaModFix/>
          </a:blip>
          <a:srcRect b="48859"/>
          <a:stretch/>
        </p:blipFill>
        <p:spPr>
          <a:xfrm>
            <a:off x="457700" y="1430825"/>
            <a:ext cx="3864575" cy="26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af5eb77912_0_90"/>
          <p:cNvPicPr preferRelativeResize="0"/>
          <p:nvPr/>
        </p:nvPicPr>
        <p:blipFill rotWithShape="1">
          <a:blip r:embed="rId4">
            <a:alphaModFix/>
          </a:blip>
          <a:srcRect t="51021"/>
          <a:stretch/>
        </p:blipFill>
        <p:spPr>
          <a:xfrm>
            <a:off x="4419496" y="1430825"/>
            <a:ext cx="4044104" cy="26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5eb77912_0_108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6160800" cy="4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IV. Conclusion</a:t>
            </a:r>
            <a:endParaRPr/>
          </a:p>
        </p:txBody>
      </p:sp>
      <p:sp>
        <p:nvSpPr>
          <p:cNvPr id="235" name="Google Shape;235;gaf5eb77912_0_108"/>
          <p:cNvSpPr txBox="1">
            <a:spLocks noGrp="1"/>
          </p:cNvSpPr>
          <p:nvPr>
            <p:ph type="body" idx="1"/>
          </p:nvPr>
        </p:nvSpPr>
        <p:spPr>
          <a:xfrm>
            <a:off x="228600" y="731525"/>
            <a:ext cx="4024500" cy="373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200" b="1"/>
              <a:t>Price in middle range:</a:t>
            </a:r>
            <a:endParaRPr sz="2200" b="1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Less Lower review_scores_rating</a:t>
            </a:r>
            <a:endParaRPr/>
          </a:p>
          <a:p>
            <a:pPr marL="0" lvl="0" indent="457200" algn="l" rtl="0"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200" b="1"/>
              <a:t>Price outside of middle range:</a:t>
            </a:r>
            <a:endParaRPr sz="2200" b="1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Relatively more low review  scores rating 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Hosts need to be more careful when they serve guests</a:t>
            </a:r>
            <a:endParaRPr/>
          </a:p>
        </p:txBody>
      </p:sp>
      <p:pic>
        <p:nvPicPr>
          <p:cNvPr id="236" name="Google Shape;236;gaf5eb77912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350" y="1107951"/>
            <a:ext cx="4623824" cy="3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7a19d4777_0_0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6160800" cy="4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IV. Conclusion Continued</a:t>
            </a:r>
            <a:endParaRPr/>
          </a:p>
        </p:txBody>
      </p:sp>
      <p:sp>
        <p:nvSpPr>
          <p:cNvPr id="243" name="Google Shape;243;ga7a19d4777_0_0"/>
          <p:cNvSpPr txBox="1">
            <a:spLocks noGrp="1"/>
          </p:cNvSpPr>
          <p:nvPr>
            <p:ph type="body" idx="1"/>
          </p:nvPr>
        </p:nvSpPr>
        <p:spPr>
          <a:xfrm>
            <a:off x="228600" y="731525"/>
            <a:ext cx="3949200" cy="393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200" b="1"/>
              <a:t>Higher host response rate:</a:t>
            </a:r>
            <a:endParaRPr sz="2200" b="1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Bigger range of scores rating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Interact with guests while in a more thoughtful manner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dfjsk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endParaRPr/>
          </a:p>
        </p:txBody>
      </p:sp>
      <p:pic>
        <p:nvPicPr>
          <p:cNvPr id="244" name="Google Shape;244;ga7a19d477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875" y="965225"/>
            <a:ext cx="4632650" cy="32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7a19d4777_0_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6160800" cy="4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IV. Conclusion Continued</a:t>
            </a:r>
            <a:endParaRPr/>
          </a:p>
        </p:txBody>
      </p:sp>
      <p:sp>
        <p:nvSpPr>
          <p:cNvPr id="251" name="Google Shape;251;ga7a19d4777_0_7"/>
          <p:cNvSpPr txBox="1">
            <a:spLocks noGrp="1"/>
          </p:cNvSpPr>
          <p:nvPr>
            <p:ph type="body" idx="1"/>
          </p:nvPr>
        </p:nvSpPr>
        <p:spPr>
          <a:xfrm>
            <a:off x="228600" y="731520"/>
            <a:ext cx="43434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200" b="1"/>
              <a:t>Recommendation:</a:t>
            </a:r>
            <a:endParaRPr sz="22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700" b="1"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Actively promote the benefits of obtaining a superhost badge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2" name="Google Shape;252;ga7a19d477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600" y="1203588"/>
            <a:ext cx="4040650" cy="27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f5eb77912_0_114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Reference</a:t>
            </a:r>
            <a:endParaRPr/>
          </a:p>
        </p:txBody>
      </p:sp>
      <p:sp>
        <p:nvSpPr>
          <p:cNvPr id="259" name="Google Shape;259;gaf5eb77912_0_114"/>
          <p:cNvSpPr txBox="1">
            <a:spLocks noGrp="1"/>
          </p:cNvSpPr>
          <p:nvPr>
            <p:ph type="body" idx="1"/>
          </p:nvPr>
        </p:nvSpPr>
        <p:spPr>
          <a:xfrm>
            <a:off x="228600" y="1796600"/>
            <a:ext cx="6899700" cy="14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dataset we use: </a:t>
            </a:r>
            <a:r>
              <a:rPr lang="en-US" sz="1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reviews.csv.gz</a:t>
            </a: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under the category “New York City, New York, United States”, with 05 October, 2020 as “Date Compiled”, through link: </a:t>
            </a:r>
            <a:r>
              <a:rPr lang="en-US" sz="17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http://insideairbnb.com/get-the-data.html</a:t>
            </a: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" descr="16x9_campus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"/>
          <p:cNvSpPr txBox="1"/>
          <p:nvPr/>
        </p:nvSpPr>
        <p:spPr>
          <a:xfrm>
            <a:off x="0" y="971550"/>
            <a:ext cx="9144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4300" b="0" i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sz="4300" b="0" i="1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43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43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43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1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4803775"/>
            <a:ext cx="1827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"/>
          <p:cNvSpPr txBox="1"/>
          <p:nvPr/>
        </p:nvSpPr>
        <p:spPr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b="0" i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TRANSCENDING DISCIPLINES, TRANSFORMING LIVES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a7a19d4777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26" y="-47175"/>
            <a:ext cx="8380576" cy="52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7a19d4777_1_29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Clea</a:t>
            </a:r>
            <a:r>
              <a:rPr lang="en-US"/>
              <a:t>n</a:t>
            </a: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</a:t>
            </a:r>
            <a:endParaRPr/>
          </a:p>
        </p:txBody>
      </p:sp>
      <p:sp>
        <p:nvSpPr>
          <p:cNvPr id="74" name="Google Shape;74;ga7a19d4777_1_29"/>
          <p:cNvSpPr txBox="1">
            <a:spLocks noGrp="1"/>
          </p:cNvSpPr>
          <p:nvPr>
            <p:ph type="body" idx="1"/>
          </p:nvPr>
        </p:nvSpPr>
        <p:spPr>
          <a:xfrm>
            <a:off x="228600" y="536575"/>
            <a:ext cx="8793900" cy="40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/>
              <a:t>We start with </a:t>
            </a:r>
            <a:r>
              <a:rPr lang="en-US" sz="1900" b="1"/>
              <a:t>74</a:t>
            </a:r>
            <a:r>
              <a:rPr lang="en-US" sz="1900"/>
              <a:t> columns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1</a:t>
            </a:r>
            <a:r>
              <a:rPr lang="en-US" sz="1900"/>
              <a:t>: Change all the “True” or “False” values from “t”/“f” to 1/0.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2</a:t>
            </a:r>
            <a:r>
              <a:rPr lang="en-US" sz="1900"/>
              <a:t>: Handle N/A, either replace N/A with values that are consistent with column content or remove the entire row.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3</a:t>
            </a:r>
            <a:r>
              <a:rPr lang="en-US" sz="1900"/>
              <a:t>: Remove superfluous words and symbols.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4</a:t>
            </a:r>
            <a:r>
              <a:rPr lang="en-US" sz="1900"/>
              <a:t>: For amenities and host_verifications, replace texts with list length and convert values to numeric.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5</a:t>
            </a:r>
            <a:r>
              <a:rPr lang="en-US" sz="1900"/>
              <a:t>: Generate new column “review_duration” based on first and last review time.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6</a:t>
            </a:r>
            <a:r>
              <a:rPr lang="en-US" sz="1900"/>
              <a:t>: Remove all the other unwanted columns.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7a19d4777_1_1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Clea</a:t>
            </a:r>
            <a:r>
              <a:rPr lang="en-US"/>
              <a:t>n</a:t>
            </a: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</a:t>
            </a:r>
            <a:endParaRPr/>
          </a:p>
        </p:txBody>
      </p:sp>
      <p:sp>
        <p:nvSpPr>
          <p:cNvPr id="81" name="Google Shape;81;ga7a19d4777_1_1"/>
          <p:cNvSpPr txBox="1">
            <a:spLocks noGrp="1"/>
          </p:cNvSpPr>
          <p:nvPr>
            <p:ph type="body" idx="1"/>
          </p:nvPr>
        </p:nvSpPr>
        <p:spPr>
          <a:xfrm>
            <a:off x="228600" y="536575"/>
            <a:ext cx="52626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/>
              <a:t>We start with </a:t>
            </a:r>
            <a:r>
              <a:rPr lang="en-US" sz="1900" b="1"/>
              <a:t>74</a:t>
            </a:r>
            <a:r>
              <a:rPr lang="en-US" sz="1900"/>
              <a:t> columns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1</a:t>
            </a:r>
            <a:r>
              <a:rPr lang="en-US" sz="1900"/>
              <a:t>: Change all the “True” or “False” values from “t”/“f” to 1/0.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2</a:t>
            </a:r>
            <a:r>
              <a:rPr lang="en-US" sz="1900">
                <a:solidFill>
                  <a:srgbClr val="D9D9D9"/>
                </a:solidFill>
              </a:rPr>
              <a:t>: Handle N/A, either replace N/A with values that are consistent with column content or remove the entire row.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3</a:t>
            </a:r>
            <a:r>
              <a:rPr lang="en-US" sz="1900">
                <a:solidFill>
                  <a:srgbClr val="D9D9D9"/>
                </a:solidFill>
              </a:rPr>
              <a:t>: Remove superfluous words and symbols.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4</a:t>
            </a:r>
            <a:r>
              <a:rPr lang="en-US" sz="1900">
                <a:solidFill>
                  <a:srgbClr val="D9D9D9"/>
                </a:solidFill>
              </a:rPr>
              <a:t>: For amenities and host_verifications, replace texts with list length and convert values to numeric.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5</a:t>
            </a:r>
            <a:r>
              <a:rPr lang="en-US" sz="1900">
                <a:solidFill>
                  <a:srgbClr val="D9D9D9"/>
                </a:solidFill>
              </a:rPr>
              <a:t>: Generate new column “review_duration” based on first and last review time.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6</a:t>
            </a:r>
            <a:r>
              <a:rPr lang="en-US" sz="1900">
                <a:solidFill>
                  <a:srgbClr val="D9D9D9"/>
                </a:solidFill>
              </a:rPr>
              <a:t>: Remove all the other unwanted columns.</a:t>
            </a:r>
            <a:endParaRPr sz="1900">
              <a:solidFill>
                <a:srgbClr val="D9D9D9"/>
              </a:solidFill>
            </a:endParaRPr>
          </a:p>
        </p:txBody>
      </p:sp>
      <p:sp>
        <p:nvSpPr>
          <p:cNvPr id="82" name="Google Shape;82;ga7a19d4777_1_1"/>
          <p:cNvSpPr txBox="1"/>
          <p:nvPr/>
        </p:nvSpPr>
        <p:spPr>
          <a:xfrm>
            <a:off x="559355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host_is_superhost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host_has_profile_pic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host_identity_verified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has_availability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instant_bookable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a19d4777_1_8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Clea</a:t>
            </a:r>
            <a:r>
              <a:rPr lang="en-US"/>
              <a:t>n</a:t>
            </a: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</a:t>
            </a:r>
            <a:endParaRPr/>
          </a:p>
        </p:txBody>
      </p:sp>
      <p:sp>
        <p:nvSpPr>
          <p:cNvPr id="89" name="Google Shape;89;ga7a19d4777_1_8"/>
          <p:cNvSpPr txBox="1">
            <a:spLocks noGrp="1"/>
          </p:cNvSpPr>
          <p:nvPr>
            <p:ph type="body" idx="1"/>
          </p:nvPr>
        </p:nvSpPr>
        <p:spPr>
          <a:xfrm>
            <a:off x="228600" y="536575"/>
            <a:ext cx="5262600" cy="4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/>
              <a:t>We start with </a:t>
            </a:r>
            <a:r>
              <a:rPr lang="en-US" sz="1900" b="1"/>
              <a:t>74</a:t>
            </a:r>
            <a:r>
              <a:rPr lang="en-US" sz="1900"/>
              <a:t> columns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1</a:t>
            </a:r>
            <a:r>
              <a:rPr lang="en-US" sz="1900">
                <a:solidFill>
                  <a:srgbClr val="D9D9D9"/>
                </a:solidFill>
              </a:rPr>
              <a:t>: Change all the “True” or “False” values from “t”/“f” to 1/0.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2</a:t>
            </a:r>
            <a:r>
              <a:rPr lang="en-US" sz="1900"/>
              <a:t>: Handle N/A, either replace N/A with values that are consistent with column content or remove the entire row.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3</a:t>
            </a:r>
            <a:r>
              <a:rPr lang="en-US" sz="1900"/>
              <a:t>: Remove superfluous words and symbols.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4</a:t>
            </a:r>
            <a:r>
              <a:rPr lang="en-US" sz="1900">
                <a:solidFill>
                  <a:srgbClr val="D9D9D9"/>
                </a:solidFill>
              </a:rPr>
              <a:t>: For amenities and host_verifications, replace texts with list length and convert values to numeric.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5</a:t>
            </a:r>
            <a:r>
              <a:rPr lang="en-US" sz="1900">
                <a:solidFill>
                  <a:srgbClr val="D9D9D9"/>
                </a:solidFill>
              </a:rPr>
              <a:t>: Generate new column “review_duration” based on first and last review time.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6</a:t>
            </a:r>
            <a:r>
              <a:rPr lang="en-US" sz="1900">
                <a:solidFill>
                  <a:srgbClr val="D9D9D9"/>
                </a:solidFill>
              </a:rPr>
              <a:t>: Remove all the other unwanted columns.</a:t>
            </a:r>
            <a:endParaRPr sz="1900">
              <a:solidFill>
                <a:srgbClr val="D9D9D9"/>
              </a:solidFill>
            </a:endParaRPr>
          </a:p>
        </p:txBody>
      </p:sp>
      <p:sp>
        <p:nvSpPr>
          <p:cNvPr id="90" name="Google Shape;90;ga7a19d4777_1_8"/>
          <p:cNvSpPr txBox="1"/>
          <p:nvPr/>
        </p:nvSpPr>
        <p:spPr>
          <a:xfrm>
            <a:off x="5593550" y="766950"/>
            <a:ext cx="3493200" cy="3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host_response_time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→ “a few days or more”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host_response_rate</a:t>
            </a: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host_acceptance_rate</a:t>
            </a: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→ 0; remove all ‘%’</a:t>
            </a: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→ numeric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all ‘$’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→ numeric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a19d4777_1_3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Clea</a:t>
            </a:r>
            <a:r>
              <a:rPr lang="en-US"/>
              <a:t>n</a:t>
            </a: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</a:t>
            </a:r>
            <a:endParaRPr/>
          </a:p>
        </p:txBody>
      </p:sp>
      <p:sp>
        <p:nvSpPr>
          <p:cNvPr id="97" name="Google Shape;97;ga7a19d4777_1_37"/>
          <p:cNvSpPr txBox="1">
            <a:spLocks noGrp="1"/>
          </p:cNvSpPr>
          <p:nvPr>
            <p:ph type="body" idx="1"/>
          </p:nvPr>
        </p:nvSpPr>
        <p:spPr>
          <a:xfrm>
            <a:off x="228600" y="536575"/>
            <a:ext cx="5262600" cy="3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/>
              <a:t>We start with </a:t>
            </a:r>
            <a:r>
              <a:rPr lang="en-US" sz="1900" b="1"/>
              <a:t>74</a:t>
            </a:r>
            <a:r>
              <a:rPr lang="en-US" sz="1900"/>
              <a:t> columns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1</a:t>
            </a:r>
            <a:r>
              <a:rPr lang="en-US" sz="1900">
                <a:solidFill>
                  <a:srgbClr val="D9D9D9"/>
                </a:solidFill>
              </a:rPr>
              <a:t>: Change all the “True” or “False” values from “t”/“f” to 1/0.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2</a:t>
            </a:r>
            <a:r>
              <a:rPr lang="en-US" sz="1900"/>
              <a:t>: Handle N/A, either replace N/A with values that are consistent with column content or remove the entire row.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3</a:t>
            </a:r>
            <a:r>
              <a:rPr lang="en-US" sz="1900"/>
              <a:t>: Remove superfluous words and symbols.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4</a:t>
            </a:r>
            <a:r>
              <a:rPr lang="en-US" sz="1900">
                <a:solidFill>
                  <a:srgbClr val="D9D9D9"/>
                </a:solidFill>
              </a:rPr>
              <a:t>: For amenities and host_verifications, replace texts with list length and convert values to numeric.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5</a:t>
            </a:r>
            <a:r>
              <a:rPr lang="en-US" sz="1900">
                <a:solidFill>
                  <a:srgbClr val="D9D9D9"/>
                </a:solidFill>
              </a:rPr>
              <a:t>: Generate new column “review_duration” based on first and last review time.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6</a:t>
            </a:r>
            <a:r>
              <a:rPr lang="en-US" sz="1900">
                <a:solidFill>
                  <a:srgbClr val="D9D9D9"/>
                </a:solidFill>
              </a:rPr>
              <a:t>: Remove all the other unwanted columns.</a:t>
            </a:r>
            <a:endParaRPr sz="1900">
              <a:solidFill>
                <a:srgbClr val="D9D9D9"/>
              </a:solidFill>
            </a:endParaRPr>
          </a:p>
        </p:txBody>
      </p:sp>
      <p:sp>
        <p:nvSpPr>
          <p:cNvPr id="98" name="Google Shape;98;ga7a19d4777_1_37"/>
          <p:cNvSpPr txBox="1"/>
          <p:nvPr/>
        </p:nvSpPr>
        <p:spPr>
          <a:xfrm>
            <a:off x="5558975" y="997775"/>
            <a:ext cx="3279000" cy="3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bathrooms_text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bedrooms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→ 0 or “0 baths”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 all half baths as 0.5 bath (Private/Shared /just half-bath)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all text modifiers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→ numeric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7a19d4777_1_51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Clea</a:t>
            </a:r>
            <a:r>
              <a:rPr lang="en-US"/>
              <a:t>n</a:t>
            </a: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</a:t>
            </a:r>
            <a:endParaRPr/>
          </a:p>
        </p:txBody>
      </p:sp>
      <p:sp>
        <p:nvSpPr>
          <p:cNvPr id="105" name="Google Shape;105;ga7a19d4777_1_51"/>
          <p:cNvSpPr txBox="1">
            <a:spLocks noGrp="1"/>
          </p:cNvSpPr>
          <p:nvPr>
            <p:ph type="body" idx="1"/>
          </p:nvPr>
        </p:nvSpPr>
        <p:spPr>
          <a:xfrm>
            <a:off x="228600" y="536575"/>
            <a:ext cx="52626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/>
              <a:t>We start with </a:t>
            </a:r>
            <a:r>
              <a:rPr lang="en-US" sz="1900" b="1"/>
              <a:t>74</a:t>
            </a:r>
            <a:r>
              <a:rPr lang="en-US" sz="1900"/>
              <a:t> columns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1</a:t>
            </a:r>
            <a:r>
              <a:rPr lang="en-US" sz="1900">
                <a:solidFill>
                  <a:srgbClr val="D9D9D9"/>
                </a:solidFill>
              </a:rPr>
              <a:t>: Change all the “True” or “False” values from “t”/“f” to 1/0.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2</a:t>
            </a:r>
            <a:r>
              <a:rPr lang="en-US" sz="1900"/>
              <a:t>: Handle N/A, either replace N/A with values that are consistent with column content or remove the entire row.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3</a:t>
            </a:r>
            <a:r>
              <a:rPr lang="en-US" sz="1900"/>
              <a:t>: Remove superfluous words and symbols.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4</a:t>
            </a:r>
            <a:r>
              <a:rPr lang="en-US" sz="1900">
                <a:solidFill>
                  <a:srgbClr val="D9D9D9"/>
                </a:solidFill>
              </a:rPr>
              <a:t>: For amenities and host_verifications, replace texts with list length and convert values to numeric.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5</a:t>
            </a:r>
            <a:r>
              <a:rPr lang="en-US" sz="1900">
                <a:solidFill>
                  <a:srgbClr val="D9D9D9"/>
                </a:solidFill>
              </a:rPr>
              <a:t>: Generate new column “review_duration” based on first and last review time.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6</a:t>
            </a:r>
            <a:r>
              <a:rPr lang="en-US" sz="1900">
                <a:solidFill>
                  <a:srgbClr val="D9D9D9"/>
                </a:solidFill>
              </a:rPr>
              <a:t>: Remove all the other unwanted columns.</a:t>
            </a:r>
            <a:endParaRPr sz="1900">
              <a:solidFill>
                <a:srgbClr val="D9D9D9"/>
              </a:solidFill>
            </a:endParaRPr>
          </a:p>
        </p:txBody>
      </p:sp>
      <p:sp>
        <p:nvSpPr>
          <p:cNvPr id="106" name="Google Shape;106;ga7a19d4777_1_51"/>
          <p:cNvSpPr txBox="1"/>
          <p:nvPr/>
        </p:nvSpPr>
        <p:spPr>
          <a:xfrm>
            <a:off x="5406575" y="464375"/>
            <a:ext cx="3656400" cy="4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host_response_rate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host_total_listings_count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review_scores_rating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review_scores_accuracy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review_scores_cleanliness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review_scores_checkin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review_scores_communication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review_scores_location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review_scores_value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all rows that contain empty or N/A values in any of these fields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7a19d4777_1_15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Clea</a:t>
            </a:r>
            <a:r>
              <a:rPr lang="en-US"/>
              <a:t>n</a:t>
            </a: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</a:t>
            </a:r>
            <a:endParaRPr/>
          </a:p>
        </p:txBody>
      </p:sp>
      <p:sp>
        <p:nvSpPr>
          <p:cNvPr id="113" name="Google Shape;113;ga7a19d4777_1_15"/>
          <p:cNvSpPr txBox="1">
            <a:spLocks noGrp="1"/>
          </p:cNvSpPr>
          <p:nvPr>
            <p:ph type="body" idx="1"/>
          </p:nvPr>
        </p:nvSpPr>
        <p:spPr>
          <a:xfrm>
            <a:off x="228600" y="536575"/>
            <a:ext cx="5262600" cy="3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/>
              <a:t>We start with </a:t>
            </a:r>
            <a:r>
              <a:rPr lang="en-US" sz="1900" b="1"/>
              <a:t>74</a:t>
            </a:r>
            <a:r>
              <a:rPr lang="en-US" sz="1900"/>
              <a:t> columns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1</a:t>
            </a:r>
            <a:r>
              <a:rPr lang="en-US" sz="1900">
                <a:solidFill>
                  <a:srgbClr val="D9D9D9"/>
                </a:solidFill>
              </a:rPr>
              <a:t>: Change all the “True” or “False” values from “t”/“f” to 1/0.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2</a:t>
            </a:r>
            <a:r>
              <a:rPr lang="en-US" sz="1900">
                <a:solidFill>
                  <a:srgbClr val="D9D9D9"/>
                </a:solidFill>
              </a:rPr>
              <a:t>: Handle N/A, either replace N/A with values that are consistent with column content or remove the entire row.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3</a:t>
            </a:r>
            <a:r>
              <a:rPr lang="en-US" sz="1900">
                <a:solidFill>
                  <a:srgbClr val="D9D9D9"/>
                </a:solidFill>
              </a:rPr>
              <a:t>: Remove superfluous words and symbols.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4</a:t>
            </a:r>
            <a:r>
              <a:rPr lang="en-US" sz="1900"/>
              <a:t>: For amenities and host_verifications, replace texts with list length and convert values to numeric.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5</a:t>
            </a:r>
            <a:r>
              <a:rPr lang="en-US" sz="1900">
                <a:solidFill>
                  <a:srgbClr val="D9D9D9"/>
                </a:solidFill>
              </a:rPr>
              <a:t>: Generate new column “review_duration” based on first and last review time.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6</a:t>
            </a:r>
            <a:r>
              <a:rPr lang="en-US" sz="1900">
                <a:solidFill>
                  <a:srgbClr val="D9D9D9"/>
                </a:solidFill>
              </a:rPr>
              <a:t>: Remove all the other unwanted columns.</a:t>
            </a:r>
            <a:endParaRPr sz="1900">
              <a:solidFill>
                <a:srgbClr val="D9D9D9"/>
              </a:solidFill>
            </a:endParaRPr>
          </a:p>
        </p:txBody>
      </p:sp>
      <p:sp>
        <p:nvSpPr>
          <p:cNvPr id="114" name="Google Shape;114;ga7a19d4777_1_15"/>
          <p:cNvSpPr txBox="1"/>
          <p:nvPr/>
        </p:nvSpPr>
        <p:spPr>
          <a:xfrm>
            <a:off x="5558975" y="1073975"/>
            <a:ext cx="3356400" cy="30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amenities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host_verifications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 Values in list-like format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and count the numbers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values → counted numbers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→ numeric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7a19d4777_1_69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Clea</a:t>
            </a:r>
            <a:r>
              <a:rPr lang="en-US"/>
              <a:t>n</a:t>
            </a:r>
            <a:r>
              <a:rPr lang="en-US"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</a:t>
            </a:r>
            <a:endParaRPr/>
          </a:p>
        </p:txBody>
      </p:sp>
      <p:sp>
        <p:nvSpPr>
          <p:cNvPr id="121" name="Google Shape;121;ga7a19d4777_1_69"/>
          <p:cNvSpPr txBox="1">
            <a:spLocks noGrp="1"/>
          </p:cNvSpPr>
          <p:nvPr>
            <p:ph type="body" idx="1"/>
          </p:nvPr>
        </p:nvSpPr>
        <p:spPr>
          <a:xfrm>
            <a:off x="228600" y="536575"/>
            <a:ext cx="5262600" cy="3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/>
              <a:t>We start with </a:t>
            </a:r>
            <a:r>
              <a:rPr lang="en-US" sz="1900" b="1"/>
              <a:t>74</a:t>
            </a:r>
            <a:r>
              <a:rPr lang="en-US" sz="1900"/>
              <a:t> columns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1</a:t>
            </a:r>
            <a:r>
              <a:rPr lang="en-US" sz="1900">
                <a:solidFill>
                  <a:srgbClr val="D9D9D9"/>
                </a:solidFill>
              </a:rPr>
              <a:t>: Change all the “True” or “False” values from “t”/“f” to 1/0.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2</a:t>
            </a:r>
            <a:r>
              <a:rPr lang="en-US" sz="1900">
                <a:solidFill>
                  <a:srgbClr val="D9D9D9"/>
                </a:solidFill>
              </a:rPr>
              <a:t>: Handle N/A, either replace N/A with values that are consistent with column content or remove the entire row.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3</a:t>
            </a:r>
            <a:r>
              <a:rPr lang="en-US" sz="1900">
                <a:solidFill>
                  <a:srgbClr val="D9D9D9"/>
                </a:solidFill>
              </a:rPr>
              <a:t>: Remove superfluous words and symbols.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4</a:t>
            </a:r>
            <a:r>
              <a:rPr lang="en-US" sz="1900">
                <a:solidFill>
                  <a:srgbClr val="D9D9D9"/>
                </a:solidFill>
              </a:rPr>
              <a:t>: For amenities and host_verifications, replace texts with list length and convert values to numeric.</a:t>
            </a:r>
            <a:endParaRPr sz="1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Step 5</a:t>
            </a:r>
            <a:r>
              <a:rPr lang="en-US" sz="1900"/>
              <a:t>: Generate new column “review_duration” based on first and last review time.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>
                <a:solidFill>
                  <a:srgbClr val="D9D9D9"/>
                </a:solidFill>
              </a:rPr>
              <a:t>Step 6</a:t>
            </a:r>
            <a:r>
              <a:rPr lang="en-US" sz="1900">
                <a:solidFill>
                  <a:srgbClr val="D9D9D9"/>
                </a:solidFill>
              </a:rPr>
              <a:t>: Remove all the other unwanted columns.</a:t>
            </a:r>
            <a:endParaRPr sz="1900">
              <a:solidFill>
                <a:srgbClr val="D9D9D9"/>
              </a:solidFill>
            </a:endParaRPr>
          </a:p>
        </p:txBody>
      </p:sp>
      <p:sp>
        <p:nvSpPr>
          <p:cNvPr id="122" name="Google Shape;122;ga7a19d4777_1_69"/>
          <p:cNvSpPr txBox="1"/>
          <p:nvPr/>
        </p:nvSpPr>
        <p:spPr>
          <a:xfrm>
            <a:off x="5558975" y="769175"/>
            <a:ext cx="35064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first_review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last_review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 Compute difference to indicate duration length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last_review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minus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first_review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the resulting number by 365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column,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review_duration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first_review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last_review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</Words>
  <Application>Microsoft Office PowerPoint</Application>
  <PresentationFormat>全屏显示(16:9)</PresentationFormat>
  <Paragraphs>224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Calibri</vt:lpstr>
      <vt:lpstr>2_Office Theme</vt:lpstr>
      <vt:lpstr>5_Office Theme</vt:lpstr>
      <vt:lpstr>6_Office Theme</vt:lpstr>
      <vt:lpstr>7_Office Theme</vt:lpstr>
      <vt:lpstr>8_Office Theme</vt:lpstr>
      <vt:lpstr>Listing Rating in NYC Airbnb</vt:lpstr>
      <vt:lpstr>Introduction</vt:lpstr>
      <vt:lpstr>Data Cleansing</vt:lpstr>
      <vt:lpstr>Data Cleansing</vt:lpstr>
      <vt:lpstr>Data Cleansing</vt:lpstr>
      <vt:lpstr>Data Cleansing</vt:lpstr>
      <vt:lpstr>Data Cleansing</vt:lpstr>
      <vt:lpstr>Data Cleansing</vt:lpstr>
      <vt:lpstr>Data Cleansing</vt:lpstr>
      <vt:lpstr>Data Cleansing</vt:lpstr>
      <vt:lpstr>Data Cleansing</vt:lpstr>
      <vt:lpstr>Exploratory Data Analysis</vt:lpstr>
      <vt:lpstr>Exploratory Data Analysis Continued</vt:lpstr>
      <vt:lpstr>Exploratory Data Analysis Continued</vt:lpstr>
      <vt:lpstr>Exploratory Data Analysis Continued</vt:lpstr>
      <vt:lpstr>II. Multi-regression analysis + Lasso </vt:lpstr>
      <vt:lpstr>II. Multi-regression analysis + Lasso</vt:lpstr>
      <vt:lpstr>II. Multi-regression analysis + Lasso Continued</vt:lpstr>
      <vt:lpstr>II. Multi-regression analysis + Lasso Continued</vt:lpstr>
      <vt:lpstr>II. Multi-regression analysis + Lasso Continued</vt:lpstr>
      <vt:lpstr>III. Result</vt:lpstr>
      <vt:lpstr>IV. Conclusion</vt:lpstr>
      <vt:lpstr>IV. Conclusion Continued</vt:lpstr>
      <vt:lpstr>IV. Conclusion Continued</vt:lpstr>
      <vt:lpstr>Reference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Listing Rating in NYC Airbnb</dc:title>
  <dc:creator>Diana</dc:creator>
  <cp:lastModifiedBy>陈 季寅</cp:lastModifiedBy>
  <cp:revision>1</cp:revision>
  <dcterms:created xsi:type="dcterms:W3CDTF">2010-04-12T23:12:02Z</dcterms:created>
  <dcterms:modified xsi:type="dcterms:W3CDTF">2020-12-07T05:23:29Z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