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66" d="100"/>
          <a:sy n="66" d="100"/>
        </p:scale>
        <p:origin x="-380" y="-6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3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6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1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1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5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C27-216B-4822-A61F-B4BFAC9CE3A9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E997-6F5F-4F6B-91B4-4DA51D490D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7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D68B5C-FC36-4398-CFFC-13EFAAF4C133}"/>
              </a:ext>
            </a:extLst>
          </p:cNvPr>
          <p:cNvSpPr/>
          <p:nvPr/>
        </p:nvSpPr>
        <p:spPr>
          <a:xfrm>
            <a:off x="12291461" y="22370063"/>
            <a:ext cx="16805710" cy="9565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272DFE3-A911-5518-39A9-93FD7B4E1E32}"/>
              </a:ext>
            </a:extLst>
          </p:cNvPr>
          <p:cNvGrpSpPr/>
          <p:nvPr/>
        </p:nvGrpSpPr>
        <p:grpSpPr>
          <a:xfrm>
            <a:off x="861879" y="11924517"/>
            <a:ext cx="10767061" cy="9696619"/>
            <a:chOff x="881719" y="12138191"/>
            <a:chExt cx="10767061" cy="9263689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1DC412EF-9880-AF48-9866-C73CED206DB9}"/>
                </a:ext>
              </a:extLst>
            </p:cNvPr>
            <p:cNvSpPr/>
            <p:nvPr/>
          </p:nvSpPr>
          <p:spPr>
            <a:xfrm>
              <a:off x="881719" y="12263125"/>
              <a:ext cx="10767061" cy="91387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2" name="Imagen 91" descr="Logotipo&#10;&#10;Descripción generada automáticamente">
              <a:extLst>
                <a:ext uri="{FF2B5EF4-FFF2-40B4-BE49-F238E27FC236}">
                  <a16:creationId xmlns:a16="http://schemas.microsoft.com/office/drawing/2014/main" id="{376D18E5-6CA0-EBBF-EF27-6083397D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60" y="12138191"/>
              <a:ext cx="1632480" cy="1632480"/>
            </a:xfrm>
            <a:prstGeom prst="rect">
              <a:avLst/>
            </a:prstGeom>
          </p:spPr>
        </p:pic>
      </p:grp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61EA53C-8919-39B4-18FD-E97AEF59F1AA}"/>
              </a:ext>
            </a:extLst>
          </p:cNvPr>
          <p:cNvSpPr/>
          <p:nvPr/>
        </p:nvSpPr>
        <p:spPr>
          <a:xfrm>
            <a:off x="881720" y="310930"/>
            <a:ext cx="29146499" cy="33991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schemeClr val="bg2">
                <a:lumMod val="50000"/>
                <a:alpha val="15000"/>
              </a:scheme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5EEDAD1-EF94-C66C-D8C3-B942CEF57DCF}"/>
              </a:ext>
            </a:extLst>
          </p:cNvPr>
          <p:cNvGrpSpPr/>
          <p:nvPr/>
        </p:nvGrpSpPr>
        <p:grpSpPr>
          <a:xfrm>
            <a:off x="1121703" y="4085166"/>
            <a:ext cx="10653713" cy="2785190"/>
            <a:chOff x="1128712" y="5454747"/>
            <a:chExt cx="9386888" cy="2846165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1F51C3E6-17AB-AA80-A6F7-44CE2F3992DA}"/>
                </a:ext>
              </a:extLst>
            </p:cNvPr>
            <p:cNvSpPr/>
            <p:nvPr/>
          </p:nvSpPr>
          <p:spPr>
            <a:xfrm>
              <a:off x="1128712" y="5454747"/>
              <a:ext cx="9386888" cy="2846165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8</a:t>
              </a:r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CCC29D-73F8-1CCD-83AA-4A687DCA229A}"/>
                </a:ext>
              </a:extLst>
            </p:cNvPr>
            <p:cNvSpPr txBox="1"/>
            <p:nvPr/>
          </p:nvSpPr>
          <p:spPr>
            <a:xfrm>
              <a:off x="1587063" y="5651651"/>
              <a:ext cx="8470182" cy="23588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3600" b="1" u="sng" dirty="0"/>
                <a:t>Objetivos Generales:</a:t>
              </a:r>
            </a:p>
            <a:p>
              <a:endParaRPr lang="es-ES" sz="3200" b="1" u="sng" dirty="0"/>
            </a:p>
            <a:p>
              <a:r>
                <a:rPr lang="es-ES" sz="4000" dirty="0"/>
                <a:t>	</a:t>
              </a:r>
              <a:r>
                <a:rPr lang="es-ES" sz="3200" dirty="0"/>
                <a:t>Analizar los patrones de transferencias interbancarias entre clientes.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CBE153-082C-2260-CD8F-3DCDA041A92F}"/>
              </a:ext>
            </a:extLst>
          </p:cNvPr>
          <p:cNvSpPr txBox="1"/>
          <p:nvPr/>
        </p:nvSpPr>
        <p:spPr>
          <a:xfrm>
            <a:off x="9342238" y="381505"/>
            <a:ext cx="13390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u="sng" dirty="0">
                <a:solidFill>
                  <a:schemeClr val="bg1"/>
                </a:solidFill>
                <a:latin typeface="Arial Black" panose="020B0A04020102020204" pitchFamily="34" charset="0"/>
              </a:rPr>
              <a:t>TRANSFERENCIAS SIPAP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DC0844-66FD-8CE5-C345-5825BCF59600}"/>
              </a:ext>
            </a:extLst>
          </p:cNvPr>
          <p:cNvSpPr txBox="1"/>
          <p:nvPr/>
        </p:nvSpPr>
        <p:spPr>
          <a:xfrm>
            <a:off x="4851763" y="1652818"/>
            <a:ext cx="41383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+mj-lt"/>
              </a:rPr>
              <a:t>ARTURO GAONA</a:t>
            </a:r>
          </a:p>
          <a:p>
            <a:r>
              <a:rPr lang="es-ES" sz="3600" dirty="0">
                <a:solidFill>
                  <a:schemeClr val="bg1"/>
                </a:solidFill>
                <a:latin typeface="+mj-lt"/>
              </a:rPr>
              <a:t>EDGAR IRALA</a:t>
            </a:r>
          </a:p>
          <a:p>
            <a:r>
              <a:rPr lang="es-ES" sz="3600" dirty="0">
                <a:solidFill>
                  <a:schemeClr val="bg1"/>
                </a:solidFill>
                <a:latin typeface="+mj-lt"/>
              </a:rPr>
              <a:t>BRUNO BARRIOS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D96511B-570E-F0E0-E929-2568456A2F62}"/>
              </a:ext>
            </a:extLst>
          </p:cNvPr>
          <p:cNvSpPr/>
          <p:nvPr/>
        </p:nvSpPr>
        <p:spPr>
          <a:xfrm>
            <a:off x="11927543" y="4090083"/>
            <a:ext cx="17416038" cy="4817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EA5C38-3542-F94A-9EAE-3647DAEEBD1B}"/>
              </a:ext>
            </a:extLst>
          </p:cNvPr>
          <p:cNvSpPr txBox="1"/>
          <p:nvPr/>
        </p:nvSpPr>
        <p:spPr>
          <a:xfrm>
            <a:off x="12719117" y="4421560"/>
            <a:ext cx="16035860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s-ES" sz="3600" b="1" u="sng" dirty="0">
                <a:solidFill>
                  <a:schemeClr val="lt1"/>
                </a:solidFill>
              </a:rPr>
              <a:t>Objetivos Especifico:</a:t>
            </a:r>
          </a:p>
          <a:p>
            <a:endParaRPr lang="es-ES" sz="3200" b="1" u="sng" dirty="0">
              <a:solidFill>
                <a:schemeClr val="l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lt1"/>
                </a:solidFill>
              </a:rPr>
              <a:t>Identificar el mes con mayor cantidad de transferencias interbancarias, el monto total transferido en ese mes y la distribución de las monedas utilizadas.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lt1"/>
                </a:solidFill>
              </a:rPr>
              <a:t>Determinar el tipo de mensaje más utilizado en las transferencias interbancarias y su porcentaje de uso en relación al total, considerando los montos y las monedas involucradas.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lt1"/>
                </a:solidFill>
              </a:rPr>
              <a:t>Analizar la relación entre el tipo de mensaje utilizado, el monto transferido y la moneda utilizada.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F0D60C25-B7E3-EAB8-7BDD-D58C8154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7713" y="650545"/>
            <a:ext cx="2270132" cy="2719885"/>
          </a:xfrm>
          <a:prstGeom prst="rect">
            <a:avLst/>
          </a:prstGeom>
        </p:spPr>
      </p:pic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72FED80-8135-B7AC-82A6-552821210B7F}"/>
              </a:ext>
            </a:extLst>
          </p:cNvPr>
          <p:cNvSpPr/>
          <p:nvPr/>
        </p:nvSpPr>
        <p:spPr>
          <a:xfrm>
            <a:off x="995068" y="7054559"/>
            <a:ext cx="10653713" cy="4685755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875B4E2-9203-9E68-6AE9-C48ED567FF45}"/>
              </a:ext>
            </a:extLst>
          </p:cNvPr>
          <p:cNvSpPr txBox="1"/>
          <p:nvPr/>
        </p:nvSpPr>
        <p:spPr>
          <a:xfrm>
            <a:off x="1384813" y="7577369"/>
            <a:ext cx="10127491" cy="4031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600" b="1" u="sng" dirty="0"/>
              <a:t>SIPAP</a:t>
            </a:r>
            <a:r>
              <a:rPr lang="es-ES" sz="4000" b="1" u="sng" dirty="0"/>
              <a:t>: </a:t>
            </a:r>
          </a:p>
          <a:p>
            <a:endParaRPr lang="es-ES" sz="3200" b="1" u="sng" dirty="0"/>
          </a:p>
          <a:p>
            <a:r>
              <a:rPr lang="es-ES" sz="4000" dirty="0"/>
              <a:t>	</a:t>
            </a:r>
            <a:r>
              <a:rPr lang="es-ES" sz="3200" dirty="0"/>
              <a:t>La transferencia SIPAP es un sistema de transferencia electrónica de fondos utilizado en Paraguay que permite la transferencia de dinero en tiempo real entre cuentas bancarias de forma segura y eficiente.</a:t>
            </a:r>
          </a:p>
          <a:p>
            <a:endParaRPr lang="es-ES" sz="4000" b="1" u="sng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F4D10CCE-91C0-08B3-AC55-EA3F5E2515FB}"/>
              </a:ext>
            </a:extLst>
          </p:cNvPr>
          <p:cNvSpPr/>
          <p:nvPr/>
        </p:nvSpPr>
        <p:spPr>
          <a:xfrm>
            <a:off x="11944261" y="9239500"/>
            <a:ext cx="17416038" cy="123816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E7548D-FBA9-AC44-7720-E0881AC73486}"/>
              </a:ext>
            </a:extLst>
          </p:cNvPr>
          <p:cNvSpPr txBox="1">
            <a:spLocks/>
          </p:cNvSpPr>
          <p:nvPr/>
        </p:nvSpPr>
        <p:spPr>
          <a:xfrm>
            <a:off x="12851199" y="9756720"/>
            <a:ext cx="16492382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600" b="1" u="sng" dirty="0"/>
              <a:t>Monedas:</a:t>
            </a:r>
          </a:p>
          <a:p>
            <a:endParaRPr lang="es-ES" sz="3200" b="1" u="sng" dirty="0"/>
          </a:p>
          <a:p>
            <a:r>
              <a:rPr lang="es-ES" sz="3200" dirty="0"/>
              <a:t>	Las monedas con las que se puede operar en el SIPAP  son el guaraní , el dólar y el euro, abajo se puede ver la cantidad total movida por año en las diferentes monedas</a:t>
            </a:r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EA79C28E-CD5F-304D-E13F-BB181446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4898" y="650546"/>
            <a:ext cx="2183687" cy="2719885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5F70A10-CC0A-5858-9934-814A4751672E}"/>
              </a:ext>
            </a:extLst>
          </p:cNvPr>
          <p:cNvSpPr txBox="1">
            <a:spLocks/>
          </p:cNvSpPr>
          <p:nvPr/>
        </p:nvSpPr>
        <p:spPr>
          <a:xfrm>
            <a:off x="1729997" y="12447375"/>
            <a:ext cx="9011531" cy="3108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600" b="1" u="sng" dirty="0"/>
              <a:t>Entidades:</a:t>
            </a:r>
          </a:p>
          <a:p>
            <a:endParaRPr lang="es-ES" sz="3200" b="1" u="sng" dirty="0"/>
          </a:p>
          <a:p>
            <a:r>
              <a:rPr lang="es-ES" sz="3200" dirty="0"/>
              <a:t> Las entidades son las que formal mente realiza el movimiento de dinero a través de mensajerías.</a:t>
            </a:r>
          </a:p>
          <a:p>
            <a:r>
              <a:rPr lang="es-ES" sz="3200" dirty="0"/>
              <a:t>Abajo se pude ver las entidades que mas dinero mueven.</a:t>
            </a:r>
          </a:p>
        </p:txBody>
      </p:sp>
      <p:pic>
        <p:nvPicPr>
          <p:cNvPr id="87" name="Imagen 86" descr="Icono&#10;&#10;Descripción generada automáticamente">
            <a:extLst>
              <a:ext uri="{FF2B5EF4-FFF2-40B4-BE49-F238E27FC236}">
                <a16:creationId xmlns:a16="http://schemas.microsoft.com/office/drawing/2014/main" id="{BC8DB010-7740-C4A3-34CC-3E487F177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6" y="8981055"/>
            <a:ext cx="1632479" cy="163247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4" name="Imagen 9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DD4DD4DE-D48D-9FA8-C60C-A34E1063A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26" y="7147126"/>
            <a:ext cx="1632480" cy="16324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A05BC8-56B8-61D1-8F75-CF8586FD0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8300" y="26532400"/>
            <a:ext cx="8676916" cy="4508594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87D8FFA-21E1-E3B6-61C0-0936C861A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14" y="22209625"/>
            <a:ext cx="1530302" cy="1530302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2ADF0BF-B4DE-57DC-83BF-7E0EC21E2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42" y="26608505"/>
            <a:ext cx="5942602" cy="446424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51081F1-13A1-1871-3214-25629AE44733}"/>
              </a:ext>
            </a:extLst>
          </p:cNvPr>
          <p:cNvSpPr txBox="1">
            <a:spLocks/>
          </p:cNvSpPr>
          <p:nvPr/>
        </p:nvSpPr>
        <p:spPr>
          <a:xfrm>
            <a:off x="13363179" y="22974776"/>
            <a:ext cx="14922155" cy="3108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600" b="1" u="sng" dirty="0"/>
              <a:t>SPI – SISTEMAS DE PAGOS INSTANTANEOS:</a:t>
            </a:r>
          </a:p>
          <a:p>
            <a:endParaRPr lang="es-ES" sz="3200" b="1" u="sng" dirty="0"/>
          </a:p>
          <a:p>
            <a:r>
              <a:rPr lang="es-ES" sz="3200" dirty="0"/>
              <a:t>  Las transferencias </a:t>
            </a:r>
            <a:r>
              <a:rPr lang="es-ES" sz="3200" dirty="0" err="1"/>
              <a:t>spi</a:t>
            </a:r>
            <a:r>
              <a:rPr lang="es-ES" sz="3200" dirty="0"/>
              <a:t> son las que se pueden realizar durante las 24/7, son transferencias hasta 5 millones, verificamos los datos expuestos , en total son 25  entidades las que operan con este tipo de transferencias</a:t>
            </a:r>
          </a:p>
          <a:p>
            <a:endParaRPr lang="es-ES" sz="32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D3F64CE-84C0-DC98-78DB-CFCC3520A03D}"/>
              </a:ext>
            </a:extLst>
          </p:cNvPr>
          <p:cNvGrpSpPr/>
          <p:nvPr/>
        </p:nvGrpSpPr>
        <p:grpSpPr>
          <a:xfrm>
            <a:off x="745243" y="22361413"/>
            <a:ext cx="10767061" cy="9696619"/>
            <a:chOff x="881719" y="12138191"/>
            <a:chExt cx="10767061" cy="9263689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E57CF04-2327-A0DE-4E60-9495CE62987F}"/>
                </a:ext>
              </a:extLst>
            </p:cNvPr>
            <p:cNvSpPr/>
            <p:nvPr/>
          </p:nvSpPr>
          <p:spPr>
            <a:xfrm>
              <a:off x="881719" y="12263125"/>
              <a:ext cx="10767061" cy="91387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1" name="Imagen 30" descr="Logotipo&#10;&#10;Descripción generada automáticamente">
              <a:extLst>
                <a:ext uri="{FF2B5EF4-FFF2-40B4-BE49-F238E27FC236}">
                  <a16:creationId xmlns:a16="http://schemas.microsoft.com/office/drawing/2014/main" id="{605DBBAF-1E81-61ED-2248-EEA5CDD8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60" y="12138191"/>
              <a:ext cx="1632480" cy="1632480"/>
            </a:xfrm>
            <a:prstGeom prst="rect">
              <a:avLst/>
            </a:prstGeom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A5DF6B-626F-023D-2DF6-E7560197DB5B}"/>
              </a:ext>
            </a:extLst>
          </p:cNvPr>
          <p:cNvSpPr txBox="1">
            <a:spLocks/>
          </p:cNvSpPr>
          <p:nvPr/>
        </p:nvSpPr>
        <p:spPr>
          <a:xfrm>
            <a:off x="1947976" y="22884271"/>
            <a:ext cx="8676916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600" b="1" u="sng" dirty="0"/>
              <a:t>Entidades:</a:t>
            </a:r>
          </a:p>
          <a:p>
            <a:endParaRPr lang="es-ES" sz="3200" b="1" u="sng" dirty="0"/>
          </a:p>
          <a:p>
            <a:r>
              <a:rPr lang="es-ES" sz="3200" dirty="0"/>
              <a:t>El porcentaje de utilización de monto en guaraníes.</a:t>
            </a:r>
          </a:p>
        </p:txBody>
      </p:sp>
      <p:pic>
        <p:nvPicPr>
          <p:cNvPr id="35" name="Gráfico 34">
            <a:extLst>
              <a:ext uri="{FF2B5EF4-FFF2-40B4-BE49-F238E27FC236}">
                <a16:creationId xmlns:a16="http://schemas.microsoft.com/office/drawing/2014/main" id="{60EC9261-1134-80B8-402E-A1E99C71C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0591" y="26286956"/>
            <a:ext cx="9629775" cy="4461175"/>
          </a:xfrm>
          <a:prstGeom prst="rect">
            <a:avLst/>
          </a:prstGeom>
        </p:spPr>
      </p:pic>
      <p:pic>
        <p:nvPicPr>
          <p:cNvPr id="37" name="Imagen 36" descr="Gráfico, Histograma&#10;&#10;Descripción generada automáticamente">
            <a:extLst>
              <a:ext uri="{FF2B5EF4-FFF2-40B4-BE49-F238E27FC236}">
                <a16:creationId xmlns:a16="http://schemas.microsoft.com/office/drawing/2014/main" id="{39FDEFEC-E105-CE52-5392-531B0009C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26" y="17121906"/>
            <a:ext cx="7447672" cy="4175513"/>
          </a:xfrm>
          <a:prstGeom prst="rect">
            <a:avLst/>
          </a:prstGeom>
        </p:spPr>
      </p:pic>
      <p:pic>
        <p:nvPicPr>
          <p:cNvPr id="39" name="Imagen 3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4B85D49-B07C-9BE6-E572-2185E95CEC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44" y="12447375"/>
            <a:ext cx="7447672" cy="4325470"/>
          </a:xfrm>
          <a:prstGeom prst="rect">
            <a:avLst/>
          </a:prstGeom>
        </p:spPr>
      </p:pic>
      <p:pic>
        <p:nvPicPr>
          <p:cNvPr id="48" name="Imagen 4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D62CC8A-C45F-9109-F700-12B18F9961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49" y="12382331"/>
            <a:ext cx="7447672" cy="4481130"/>
          </a:xfrm>
          <a:prstGeom prst="rect">
            <a:avLst/>
          </a:prstGeom>
        </p:spPr>
      </p:pic>
      <p:pic>
        <p:nvPicPr>
          <p:cNvPr id="56" name="Imagen 5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DCD6DA0-C460-04FA-A60D-40F76C447D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14" y="15641680"/>
            <a:ext cx="9744364" cy="53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1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2694</TotalTime>
  <Words>257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Gaona</dc:creator>
  <cp:lastModifiedBy>Arturo Gaona</cp:lastModifiedBy>
  <cp:revision>3</cp:revision>
  <dcterms:created xsi:type="dcterms:W3CDTF">2023-05-13T21:41:26Z</dcterms:created>
  <dcterms:modified xsi:type="dcterms:W3CDTF">2023-05-16T02:41:13Z</dcterms:modified>
</cp:coreProperties>
</file>