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25" d="100"/>
          <a:sy n="25" d="100"/>
        </p:scale>
        <p:origin x="1454" y="-2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62"/>
            <a:ext cx="25733931" cy="14902053"/>
          </a:xfrm>
        </p:spPr>
        <p:txBody>
          <a:bodyPr anchor="b"/>
          <a:lstStyle>
            <a:lvl1pPr algn="ctr"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28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4125" indent="0" algn="ctr">
              <a:buNone/>
              <a:defRPr sz="6624"/>
            </a:lvl2pPr>
            <a:lvl3pPr marL="3028251" indent="0" algn="ctr">
              <a:buNone/>
              <a:defRPr sz="5964"/>
            </a:lvl3pPr>
            <a:lvl4pPr marL="4542382" indent="0" algn="ctr">
              <a:buNone/>
              <a:defRPr sz="5297"/>
            </a:lvl4pPr>
            <a:lvl5pPr marL="6056507" indent="0" algn="ctr">
              <a:buNone/>
              <a:defRPr sz="5297"/>
            </a:lvl5pPr>
            <a:lvl6pPr marL="7570633" indent="0" algn="ctr">
              <a:buNone/>
              <a:defRPr sz="5297"/>
            </a:lvl6pPr>
            <a:lvl7pPr marL="9084758" indent="0" algn="ctr">
              <a:buNone/>
              <a:defRPr sz="5297"/>
            </a:lvl7pPr>
            <a:lvl8pPr marL="10598883" indent="0" algn="ctr">
              <a:buNone/>
              <a:defRPr sz="5297"/>
            </a:lvl8pPr>
            <a:lvl9pPr marL="12113015" indent="0" algn="ctr">
              <a:buNone/>
              <a:defRPr sz="52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03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3" y="2278905"/>
            <a:ext cx="6528093" cy="362742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5"/>
            <a:ext cx="19205838" cy="3627421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6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1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6" y="10671230"/>
            <a:ext cx="26112371" cy="17805174"/>
          </a:xfrm>
        </p:spPr>
        <p:txBody>
          <a:bodyPr anchor="b"/>
          <a:lstStyle>
            <a:lvl1pPr>
              <a:defRPr sz="198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6" y="28644847"/>
            <a:ext cx="26112371" cy="9363320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4125" indent="0">
              <a:buNone/>
              <a:defRPr sz="6624">
                <a:solidFill>
                  <a:schemeClr val="tx1">
                    <a:tint val="75000"/>
                  </a:schemeClr>
                </a:solidFill>
              </a:defRPr>
            </a:lvl2pPr>
            <a:lvl3pPr marL="3028251" indent="0">
              <a:buNone/>
              <a:defRPr sz="5964">
                <a:solidFill>
                  <a:schemeClr val="tx1">
                    <a:tint val="75000"/>
                  </a:schemeClr>
                </a:solidFill>
              </a:defRPr>
            </a:lvl3pPr>
            <a:lvl4pPr marL="4542382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650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7063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475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8883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13015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6"/>
            <a:ext cx="12866966" cy="271585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9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4"/>
            <a:ext cx="26112371" cy="827341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6"/>
            <a:ext cx="12807832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30" y="10492876"/>
            <a:ext cx="12870909" cy="5142390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4125" indent="0">
              <a:buNone/>
              <a:defRPr sz="6624" b="1"/>
            </a:lvl2pPr>
            <a:lvl3pPr marL="3028251" indent="0">
              <a:buNone/>
              <a:defRPr sz="5964" b="1"/>
            </a:lvl3pPr>
            <a:lvl4pPr marL="4542382" indent="0">
              <a:buNone/>
              <a:defRPr sz="5297" b="1"/>
            </a:lvl4pPr>
            <a:lvl5pPr marL="6056507" indent="0">
              <a:buNone/>
              <a:defRPr sz="5297" b="1"/>
            </a:lvl5pPr>
            <a:lvl6pPr marL="7570633" indent="0">
              <a:buNone/>
              <a:defRPr sz="5297" b="1"/>
            </a:lvl6pPr>
            <a:lvl7pPr marL="9084758" indent="0">
              <a:buNone/>
              <a:defRPr sz="5297" b="1"/>
            </a:lvl7pPr>
            <a:lvl8pPr marL="10598883" indent="0">
              <a:buNone/>
              <a:defRPr sz="5297" b="1"/>
            </a:lvl8pPr>
            <a:lvl9pPr marL="12113015" indent="0">
              <a:buNone/>
              <a:defRPr sz="52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30" y="15635266"/>
            <a:ext cx="12870909" cy="229971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8"/>
            <a:ext cx="15326827" cy="30418416"/>
          </a:xfrm>
        </p:spPr>
        <p:txBody>
          <a:bodyPr/>
          <a:lstStyle>
            <a:lvl1pPr>
              <a:defRPr sz="10600"/>
            </a:lvl1pPr>
            <a:lvl2pPr>
              <a:defRPr sz="9273"/>
            </a:lvl2pPr>
            <a:lvl3pPr>
              <a:defRPr sz="7945"/>
            </a:lvl3pPr>
            <a:lvl4pPr>
              <a:defRPr sz="6624"/>
            </a:lvl4pPr>
            <a:lvl5pPr>
              <a:defRPr sz="6624"/>
            </a:lvl5pPr>
            <a:lvl6pPr>
              <a:defRPr sz="6624"/>
            </a:lvl6pPr>
            <a:lvl7pPr>
              <a:defRPr sz="6624"/>
            </a:lvl7pPr>
            <a:lvl8pPr>
              <a:defRPr sz="6624"/>
            </a:lvl8pPr>
            <a:lvl9pPr>
              <a:defRPr sz="66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17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6"/>
            <a:ext cx="9764544" cy="9987546"/>
          </a:xfrm>
        </p:spPr>
        <p:txBody>
          <a:bodyPr anchor="b"/>
          <a:lstStyle>
            <a:lvl1pPr>
              <a:defRPr sz="10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8"/>
            <a:ext cx="15326827" cy="30418416"/>
          </a:xfrm>
        </p:spPr>
        <p:txBody>
          <a:bodyPr anchor="t"/>
          <a:lstStyle>
            <a:lvl1pPr marL="0" indent="0">
              <a:buNone/>
              <a:defRPr sz="10600"/>
            </a:lvl1pPr>
            <a:lvl2pPr marL="1514125" indent="0">
              <a:buNone/>
              <a:defRPr sz="9273"/>
            </a:lvl2pPr>
            <a:lvl3pPr marL="3028251" indent="0">
              <a:buNone/>
              <a:defRPr sz="7945"/>
            </a:lvl3pPr>
            <a:lvl4pPr marL="4542382" indent="0">
              <a:buNone/>
              <a:defRPr sz="6624"/>
            </a:lvl4pPr>
            <a:lvl5pPr marL="6056507" indent="0">
              <a:buNone/>
              <a:defRPr sz="6624"/>
            </a:lvl5pPr>
            <a:lvl6pPr marL="7570633" indent="0">
              <a:buNone/>
              <a:defRPr sz="6624"/>
            </a:lvl6pPr>
            <a:lvl7pPr marL="9084758" indent="0">
              <a:buNone/>
              <a:defRPr sz="6624"/>
            </a:lvl7pPr>
            <a:lvl8pPr marL="10598883" indent="0">
              <a:buNone/>
              <a:defRPr sz="6624"/>
            </a:lvl8pPr>
            <a:lvl9pPr marL="12113015" indent="0">
              <a:buNone/>
              <a:defRPr sz="662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5"/>
            <a:ext cx="9764544" cy="23789777"/>
          </a:xfrm>
        </p:spPr>
        <p:txBody>
          <a:bodyPr/>
          <a:lstStyle>
            <a:lvl1pPr marL="0" indent="0">
              <a:buNone/>
              <a:defRPr sz="5297"/>
            </a:lvl1pPr>
            <a:lvl2pPr marL="1514125" indent="0">
              <a:buNone/>
              <a:defRPr sz="4636"/>
            </a:lvl2pPr>
            <a:lvl3pPr marL="3028251" indent="0">
              <a:buNone/>
              <a:defRPr sz="3976"/>
            </a:lvl3pPr>
            <a:lvl4pPr marL="4542382" indent="0">
              <a:buNone/>
              <a:defRPr sz="3309"/>
            </a:lvl4pPr>
            <a:lvl5pPr marL="6056507" indent="0">
              <a:buNone/>
              <a:defRPr sz="3309"/>
            </a:lvl5pPr>
            <a:lvl6pPr marL="7570633" indent="0">
              <a:buNone/>
              <a:defRPr sz="3309"/>
            </a:lvl6pPr>
            <a:lvl7pPr marL="9084758" indent="0">
              <a:buNone/>
              <a:defRPr sz="3309"/>
            </a:lvl7pPr>
            <a:lvl8pPr marL="10598883" indent="0">
              <a:buNone/>
              <a:defRPr sz="3309"/>
            </a:lvl8pPr>
            <a:lvl9pPr marL="12113015" indent="0">
              <a:buNone/>
              <a:defRPr sz="33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52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4"/>
            <a:ext cx="26112371" cy="8273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6"/>
            <a:ext cx="26112371" cy="2715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3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3C27-216B-4822-A61F-B4BFAC9CE3A9}" type="datetimeFigureOut">
              <a:rPr lang="es-ES" smtClean="0"/>
              <a:t>16/05/2023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62"/>
            <a:ext cx="10217884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1" y="39672762"/>
            <a:ext cx="6811923" cy="227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E997-6F5F-4F6B-91B4-4DA51D490D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73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8251" rtl="0" eaLnBrk="1" latinLnBrk="0" hangingPunct="1">
        <a:lnSpc>
          <a:spcPct val="90000"/>
        </a:lnSpc>
        <a:spcBef>
          <a:spcPct val="0"/>
        </a:spcBef>
        <a:buNone/>
        <a:defRPr sz="1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66" indent="-757066" algn="l" defTabSz="3028251" rtl="0" eaLnBrk="1" latinLnBrk="0" hangingPunct="1">
        <a:lnSpc>
          <a:spcPct val="90000"/>
        </a:lnSpc>
        <a:spcBef>
          <a:spcPts val="3309"/>
        </a:spcBef>
        <a:buFont typeface="Arial" panose="020B0604020202020204" pitchFamily="34" charset="0"/>
        <a:buChar char="•"/>
        <a:defRPr sz="9273" kern="1200">
          <a:solidFill>
            <a:schemeClr val="tx1"/>
          </a:solidFill>
          <a:latin typeface="+mn-lt"/>
          <a:ea typeface="+mn-ea"/>
          <a:cs typeface="+mn-cs"/>
        </a:defRPr>
      </a:lvl1pPr>
      <a:lvl2pPr marL="2271191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5316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4" kern="1200">
          <a:solidFill>
            <a:schemeClr val="tx1"/>
          </a:solidFill>
          <a:latin typeface="+mn-lt"/>
          <a:ea typeface="+mn-ea"/>
          <a:cs typeface="+mn-cs"/>
        </a:defRPr>
      </a:lvl3pPr>
      <a:lvl4pPr marL="5299442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813573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8327698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84182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1355949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870074" indent="-757066" algn="l" defTabSz="3028251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1pPr>
      <a:lvl2pPr marL="151412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2pPr>
      <a:lvl3pPr marL="3028251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3pPr>
      <a:lvl4pPr marL="4542382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4pPr>
      <a:lvl5pPr marL="6056507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5pPr>
      <a:lvl6pPr marL="757063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6pPr>
      <a:lvl7pPr marL="9084758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7pPr>
      <a:lvl8pPr marL="10598883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8pPr>
      <a:lvl9pPr marL="12113015" algn="l" defTabSz="3028251" rtl="0" eaLnBrk="1" latinLnBrk="0" hangingPunct="1">
        <a:defRPr sz="5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19" Type="http://schemas.openxmlformats.org/officeDocument/2006/relationships/hyperlink" Target="https://www.bcp.gov.py/anexo-estadistico-de-pagos-i1285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D68B5C-FC36-4398-CFFC-13EFAAF4C133}"/>
              </a:ext>
            </a:extLst>
          </p:cNvPr>
          <p:cNvSpPr/>
          <p:nvPr/>
        </p:nvSpPr>
        <p:spPr>
          <a:xfrm>
            <a:off x="12291462" y="23010147"/>
            <a:ext cx="16805712" cy="95658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8E52C65-3B29-733F-A262-EED40E0BBEAB}"/>
              </a:ext>
            </a:extLst>
          </p:cNvPr>
          <p:cNvGrpSpPr/>
          <p:nvPr/>
        </p:nvGrpSpPr>
        <p:grpSpPr>
          <a:xfrm>
            <a:off x="881725" y="11736954"/>
            <a:ext cx="10767063" cy="20934442"/>
            <a:chOff x="881725" y="11736954"/>
            <a:chExt cx="10767063" cy="20934442"/>
          </a:xfrm>
        </p:grpSpPr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1DC412EF-9880-AF48-9866-C73CED206DB9}"/>
                </a:ext>
              </a:extLst>
            </p:cNvPr>
            <p:cNvSpPr/>
            <p:nvPr/>
          </p:nvSpPr>
          <p:spPr>
            <a:xfrm>
              <a:off x="881725" y="11867726"/>
              <a:ext cx="10767063" cy="2080367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92" name="Imagen 91" descr="Logotipo&#10;&#10;Descripción generada automáticamente">
              <a:extLst>
                <a:ext uri="{FF2B5EF4-FFF2-40B4-BE49-F238E27FC236}">
                  <a16:creationId xmlns:a16="http://schemas.microsoft.com/office/drawing/2014/main" id="{376D18E5-6CA0-EBBF-EF27-6083397D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68" y="11736954"/>
              <a:ext cx="1632480" cy="1632482"/>
            </a:xfrm>
            <a:prstGeom prst="rect">
              <a:avLst/>
            </a:prstGeom>
          </p:spPr>
        </p:pic>
      </p:grp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61EA53C-8919-39B4-18FD-E97AEF59F1AA}"/>
              </a:ext>
            </a:extLst>
          </p:cNvPr>
          <p:cNvSpPr/>
          <p:nvPr/>
        </p:nvSpPr>
        <p:spPr>
          <a:xfrm>
            <a:off x="881722" y="310936"/>
            <a:ext cx="29146500" cy="3399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52400" dist="317500" dir="5400000" sx="90000" sy="-19000" rotWithShape="0">
              <a:schemeClr val="bg2">
                <a:lumMod val="50000"/>
                <a:alpha val="15000"/>
              </a:scheme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5EEDAD1-EF94-C66C-D8C3-B942CEF57DCF}"/>
              </a:ext>
            </a:extLst>
          </p:cNvPr>
          <p:cNvGrpSpPr/>
          <p:nvPr/>
        </p:nvGrpSpPr>
        <p:grpSpPr>
          <a:xfrm>
            <a:off x="1121706" y="4085170"/>
            <a:ext cx="10653713" cy="2785190"/>
            <a:chOff x="1128712" y="5454747"/>
            <a:chExt cx="9386888" cy="2846165"/>
          </a:xfr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1F51C3E6-17AB-AA80-A6F7-44CE2F3992DA}"/>
                </a:ext>
              </a:extLst>
            </p:cNvPr>
            <p:cNvSpPr/>
            <p:nvPr/>
          </p:nvSpPr>
          <p:spPr>
            <a:xfrm>
              <a:off x="1128712" y="5454747"/>
              <a:ext cx="9386888" cy="2846165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99" dirty="0"/>
                <a:t>8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CCC29D-73F8-1CCD-83AA-4A687DCA229A}"/>
                </a:ext>
              </a:extLst>
            </p:cNvPr>
            <p:cNvSpPr txBox="1"/>
            <p:nvPr/>
          </p:nvSpPr>
          <p:spPr>
            <a:xfrm>
              <a:off x="1587065" y="5651651"/>
              <a:ext cx="8470182" cy="229641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3598" b="1" u="sng" dirty="0"/>
                <a:t>Objetivos Generales:</a:t>
              </a:r>
            </a:p>
            <a:p>
              <a:endParaRPr lang="es-ES" sz="3202" b="1" u="sng" dirty="0"/>
            </a:p>
            <a:p>
              <a:r>
                <a:rPr lang="es-ES" sz="4001" dirty="0"/>
                <a:t>	</a:t>
              </a:r>
              <a:r>
                <a:rPr lang="es-ES" sz="3202" dirty="0"/>
                <a:t>Analizar los patrones de transferencias interbancarias entre clientes a través de análisis estadísticos anuales.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CBE153-082C-2260-CD8F-3DCDA041A92F}"/>
              </a:ext>
            </a:extLst>
          </p:cNvPr>
          <p:cNvSpPr txBox="1"/>
          <p:nvPr/>
        </p:nvSpPr>
        <p:spPr>
          <a:xfrm>
            <a:off x="9342244" y="381508"/>
            <a:ext cx="13390715" cy="12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3" u="sng" dirty="0">
                <a:solidFill>
                  <a:schemeClr val="bg1"/>
                </a:solidFill>
                <a:latin typeface="Arial Black" panose="020B0A04020102020204" pitchFamily="34" charset="0"/>
              </a:rPr>
              <a:t>TRANSFERENCIAS SIPAP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DC0844-66FD-8CE5-C345-5825BCF59600}"/>
              </a:ext>
            </a:extLst>
          </p:cNvPr>
          <p:cNvSpPr txBox="1"/>
          <p:nvPr/>
        </p:nvSpPr>
        <p:spPr>
          <a:xfrm>
            <a:off x="4851766" y="1652820"/>
            <a:ext cx="4138355" cy="1753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ARTURO GAONA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EDGAR IRALA</a:t>
            </a:r>
          </a:p>
          <a:p>
            <a:r>
              <a:rPr lang="es-ES" sz="3598" dirty="0">
                <a:solidFill>
                  <a:schemeClr val="bg1"/>
                </a:solidFill>
                <a:latin typeface="+mj-lt"/>
              </a:rPr>
              <a:t>BRUNO BARRIOS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D96511B-570E-F0E0-E929-2568456A2F62}"/>
              </a:ext>
            </a:extLst>
          </p:cNvPr>
          <p:cNvSpPr/>
          <p:nvPr/>
        </p:nvSpPr>
        <p:spPr>
          <a:xfrm>
            <a:off x="11927546" y="4090084"/>
            <a:ext cx="17416041" cy="5698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EA5C38-3542-F94A-9EAE-3647DAEEBD1B}"/>
              </a:ext>
            </a:extLst>
          </p:cNvPr>
          <p:cNvSpPr txBox="1"/>
          <p:nvPr/>
        </p:nvSpPr>
        <p:spPr>
          <a:xfrm>
            <a:off x="12676389" y="4730141"/>
            <a:ext cx="16035857" cy="4095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s-ES" sz="3598" b="1" u="sng" dirty="0">
                <a:solidFill>
                  <a:schemeClr val="lt1"/>
                </a:solidFill>
              </a:rPr>
              <a:t>Objetivos Especifico:</a:t>
            </a:r>
          </a:p>
          <a:p>
            <a:endParaRPr lang="es-ES" sz="3202" b="1" u="sng" dirty="0">
              <a:solidFill>
                <a:schemeClr val="lt1"/>
              </a:solidFill>
            </a:endParaRP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Establecer el año con mayor cantidad de transferencias interbancarias mediante un análisis estadístico anual.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Analizar la relación entre entidades y montos transferidos desde que se cuenta con 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Identificar la proporción de uso de cada entidad del sistema SIPAP.</a:t>
            </a:r>
          </a:p>
          <a:p>
            <a:pPr marL="571648" indent="-571648">
              <a:buFont typeface="Arial" panose="020B0604020202020204" pitchFamily="34" charset="0"/>
              <a:buChar char="•"/>
            </a:pPr>
            <a:r>
              <a:rPr lang="es-ES" sz="3202" dirty="0">
                <a:solidFill>
                  <a:schemeClr val="lt1"/>
                </a:solidFill>
              </a:rPr>
              <a:t>Determinar los meses de mayor uso del sistema SPI hasta la actualidad.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F0D60C25-B7E3-EAB8-7BDD-D58C8154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77716" y="650546"/>
            <a:ext cx="2270132" cy="2719885"/>
          </a:xfrm>
          <a:prstGeom prst="rect">
            <a:avLst/>
          </a:prstGeom>
        </p:spPr>
      </p:pic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72FED80-8135-B7AC-82A6-552821210B7F}"/>
              </a:ext>
            </a:extLst>
          </p:cNvPr>
          <p:cNvSpPr/>
          <p:nvPr/>
        </p:nvSpPr>
        <p:spPr>
          <a:xfrm>
            <a:off x="995069" y="7054561"/>
            <a:ext cx="10653713" cy="4685755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875B4E2-9203-9E68-6AE9-C48ED567FF45}"/>
              </a:ext>
            </a:extLst>
          </p:cNvPr>
          <p:cNvSpPr txBox="1"/>
          <p:nvPr/>
        </p:nvSpPr>
        <p:spPr>
          <a:xfrm>
            <a:off x="1384809" y="7577367"/>
            <a:ext cx="10127494" cy="39104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SIPAP</a:t>
            </a:r>
            <a:r>
              <a:rPr lang="es-ES" sz="4001" b="1" u="sng" dirty="0"/>
              <a:t>: </a:t>
            </a:r>
          </a:p>
          <a:p>
            <a:endParaRPr lang="es-ES" sz="3202" b="1" u="sng" dirty="0"/>
          </a:p>
          <a:p>
            <a:r>
              <a:rPr lang="es-ES" sz="4001" dirty="0"/>
              <a:t>	</a:t>
            </a:r>
            <a:r>
              <a:rPr lang="es-ES" sz="3202" dirty="0"/>
              <a:t>La transferencia SIPAP es un sistema de transferencia electrónica de fondos utilizado en Paraguay que permite la transferencia de dinero en tiempo real entre cuentas bancarias de forma segura y eficiente.</a:t>
            </a:r>
          </a:p>
          <a:p>
            <a:endParaRPr lang="es-ES" sz="4001" b="1" u="sng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F4D10CCE-91C0-08B3-AC55-EA3F5E2515FB}"/>
              </a:ext>
            </a:extLst>
          </p:cNvPr>
          <p:cNvSpPr/>
          <p:nvPr/>
        </p:nvSpPr>
        <p:spPr>
          <a:xfrm>
            <a:off x="11944261" y="9910062"/>
            <a:ext cx="17416041" cy="1287573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E7548D-FBA9-AC44-7720-E0881AC73486}"/>
              </a:ext>
            </a:extLst>
          </p:cNvPr>
          <p:cNvSpPr txBox="1">
            <a:spLocks/>
          </p:cNvSpPr>
          <p:nvPr/>
        </p:nvSpPr>
        <p:spPr>
          <a:xfrm>
            <a:off x="12851199" y="10427284"/>
            <a:ext cx="16492385" cy="2124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Monedas:</a:t>
            </a:r>
          </a:p>
          <a:p>
            <a:endParaRPr lang="es-ES" sz="3202" b="1" u="sng" dirty="0"/>
          </a:p>
          <a:p>
            <a:r>
              <a:rPr lang="es-ES" sz="3202" dirty="0"/>
              <a:t>	Las monedas con las que se puede operar en el SIPAP  son el guaraní , el dólar y el euro, abajo se puede ver la cantidad total movida por año en las diferentes monedas</a:t>
            </a:r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EA79C28E-CD5F-304D-E13F-BB181446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4898" y="650553"/>
            <a:ext cx="2183688" cy="2719885"/>
          </a:xfrm>
          <a:prstGeom prst="rect">
            <a:avLst/>
          </a:prstGeom>
        </p:spPr>
      </p:pic>
      <p:sp>
        <p:nvSpPr>
          <p:cNvPr id="74" name="CuadroTexto 73">
            <a:extLst>
              <a:ext uri="{FF2B5EF4-FFF2-40B4-BE49-F238E27FC236}">
                <a16:creationId xmlns:a16="http://schemas.microsoft.com/office/drawing/2014/main" id="{55F70A10-CC0A-5858-9934-814A4751672E}"/>
              </a:ext>
            </a:extLst>
          </p:cNvPr>
          <p:cNvSpPr txBox="1">
            <a:spLocks/>
          </p:cNvSpPr>
          <p:nvPr/>
        </p:nvSpPr>
        <p:spPr>
          <a:xfrm>
            <a:off x="2072622" y="11714505"/>
            <a:ext cx="9650110" cy="2617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 Las entidades son las que formal mente realiza </a:t>
            </a:r>
          </a:p>
          <a:p>
            <a:r>
              <a:rPr lang="es-ES" sz="3202" dirty="0"/>
              <a:t>el movimiento de dinero a través de mensajerías.</a:t>
            </a:r>
          </a:p>
          <a:p>
            <a:r>
              <a:rPr lang="es-ES" sz="3202" dirty="0"/>
              <a:t>Abajo se pude ver las entidades que mas dinero mueven.</a:t>
            </a:r>
          </a:p>
        </p:txBody>
      </p:sp>
      <p:pic>
        <p:nvPicPr>
          <p:cNvPr id="87" name="Imagen 86" descr="Icono&#10;&#10;Descripción generada automáticamente">
            <a:extLst>
              <a:ext uri="{FF2B5EF4-FFF2-40B4-BE49-F238E27FC236}">
                <a16:creationId xmlns:a16="http://schemas.microsoft.com/office/drawing/2014/main" id="{BC8DB010-7740-C4A3-34CC-3E487F177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667" y="9651617"/>
            <a:ext cx="1632482" cy="163248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4" name="Imagen 93" descr="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DD4DD4DE-D48D-9FA8-C60C-A34E1063A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27" y="7147126"/>
            <a:ext cx="1632482" cy="16324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A05BC8-56B8-61D1-8F75-CF8586FD0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8298" y="27172480"/>
            <a:ext cx="8676915" cy="450859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87D8FFA-21E1-E3B6-61C0-0936C861AF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213" y="22849709"/>
            <a:ext cx="1530304" cy="1530304"/>
          </a:xfrm>
          <a:prstGeom prst="rect">
            <a:avLst/>
          </a:prstGeom>
        </p:spPr>
      </p:pic>
      <p:pic>
        <p:nvPicPr>
          <p:cNvPr id="12" name="Imagen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2ADF0BF-B4DE-57DC-83BF-7E0EC21E29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843" y="27248588"/>
            <a:ext cx="5942605" cy="446424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51081F1-13A1-1871-3214-25629AE44733}"/>
              </a:ext>
            </a:extLst>
          </p:cNvPr>
          <p:cNvSpPr txBox="1">
            <a:spLocks/>
          </p:cNvSpPr>
          <p:nvPr/>
        </p:nvSpPr>
        <p:spPr>
          <a:xfrm>
            <a:off x="13363181" y="23614855"/>
            <a:ext cx="14922152" cy="3109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SPI – SISTEMAS DE PAGOS INSTANTANEOS:</a:t>
            </a:r>
          </a:p>
          <a:p>
            <a:endParaRPr lang="es-ES" sz="3202" b="1" u="sng" dirty="0"/>
          </a:p>
          <a:p>
            <a:r>
              <a:rPr lang="es-ES" sz="3202" dirty="0"/>
              <a:t>  Las transferencias spi son las que se pueden realizar durante las 24/7, son transferencias hasta 5 millones, verificamos los datos expuestos , en total son 25  entidades las que operan con este tipo de transferencias</a:t>
            </a:r>
          </a:p>
          <a:p>
            <a:endParaRPr lang="es-ES" sz="3202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1A6C17B-8059-5D71-4991-28AFB3FB65A4}"/>
              </a:ext>
            </a:extLst>
          </p:cNvPr>
          <p:cNvGrpSpPr/>
          <p:nvPr/>
        </p:nvGrpSpPr>
        <p:grpSpPr>
          <a:xfrm>
            <a:off x="881722" y="32716464"/>
            <a:ext cx="28215452" cy="9284346"/>
            <a:chOff x="881722" y="32868864"/>
            <a:chExt cx="28215452" cy="9284346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E57CF04-2327-A0DE-4E60-9495CE62987F}"/>
                </a:ext>
              </a:extLst>
            </p:cNvPr>
            <p:cNvSpPr/>
            <p:nvPr/>
          </p:nvSpPr>
          <p:spPr>
            <a:xfrm>
              <a:off x="881722" y="32999637"/>
              <a:ext cx="28215452" cy="915357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99" dirty="0"/>
            </a:p>
          </p:txBody>
        </p:sp>
        <p:pic>
          <p:nvPicPr>
            <p:cNvPr id="31" name="Imagen 30" descr="Logotipo&#10;&#10;Descripción generada automáticamente">
              <a:extLst>
                <a:ext uri="{FF2B5EF4-FFF2-40B4-BE49-F238E27FC236}">
                  <a16:creationId xmlns:a16="http://schemas.microsoft.com/office/drawing/2014/main" id="{605DBBAF-1E81-61ED-2248-EEA5CDD8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6529" y="32868864"/>
              <a:ext cx="2740804" cy="1635126"/>
            </a:xfrm>
            <a:prstGeom prst="rect">
              <a:avLst/>
            </a:prstGeom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EA5DF6B-626F-023D-2DF6-E7560197DB5B}"/>
              </a:ext>
            </a:extLst>
          </p:cNvPr>
          <p:cNvSpPr txBox="1">
            <a:spLocks/>
          </p:cNvSpPr>
          <p:nvPr/>
        </p:nvSpPr>
        <p:spPr>
          <a:xfrm>
            <a:off x="1943235" y="33050819"/>
            <a:ext cx="8676915" cy="1631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3598" b="1" u="sng" dirty="0"/>
              <a:t>Entidades:</a:t>
            </a:r>
          </a:p>
          <a:p>
            <a:endParaRPr lang="es-ES" sz="3202" b="1" u="sng" dirty="0"/>
          </a:p>
          <a:p>
            <a:r>
              <a:rPr lang="es-ES" sz="3202" dirty="0"/>
              <a:t>El porcentaje de utilizado en monto en guaraníes.</a:t>
            </a:r>
          </a:p>
        </p:txBody>
      </p:sp>
      <p:pic>
        <p:nvPicPr>
          <p:cNvPr id="37" name="Imagen 36" descr="Gráfico, Histograma&#10;&#10;Descripción generada automáticamente">
            <a:extLst>
              <a:ext uri="{FF2B5EF4-FFF2-40B4-BE49-F238E27FC236}">
                <a16:creationId xmlns:a16="http://schemas.microsoft.com/office/drawing/2014/main" id="{39FDEFEC-E105-CE52-5392-531B0009C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32" y="18036304"/>
            <a:ext cx="7447670" cy="4175516"/>
          </a:xfrm>
          <a:prstGeom prst="rect">
            <a:avLst/>
          </a:prstGeom>
        </p:spPr>
      </p:pic>
      <p:pic>
        <p:nvPicPr>
          <p:cNvPr id="39" name="Imagen 3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4B85D49-B07C-9BE6-E572-2185E95CEC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46" y="13117935"/>
            <a:ext cx="7447670" cy="4325473"/>
          </a:xfrm>
          <a:prstGeom prst="rect">
            <a:avLst/>
          </a:prstGeom>
        </p:spPr>
      </p:pic>
      <p:pic>
        <p:nvPicPr>
          <p:cNvPr id="48" name="Imagen 4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D62CC8A-C45F-9109-F700-12B18F9961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52" y="13052890"/>
            <a:ext cx="7447670" cy="448113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F4977E7F-3872-36CE-D7A7-D91ECC4BA4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6" y="20299573"/>
            <a:ext cx="9524997" cy="5714998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F446D9EA-9BF6-AC2B-8354-3B21650FEC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7" y="26263020"/>
            <a:ext cx="9524997" cy="5714998"/>
          </a:xfrm>
          <a:prstGeom prst="rect">
            <a:avLst/>
          </a:prstGeom>
        </p:spPr>
      </p:pic>
      <p:pic>
        <p:nvPicPr>
          <p:cNvPr id="17" name="Imagen 16" descr="Interfaz de usuario gráfica, Gráfico, Tabla&#10;&#10;Descripción generada automáticamente">
            <a:extLst>
              <a:ext uri="{FF2B5EF4-FFF2-40B4-BE49-F238E27FC236}">
                <a16:creationId xmlns:a16="http://schemas.microsoft.com/office/drawing/2014/main" id="{EF3B3729-69F9-89E8-9013-C1DEB2C64A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95" y="14319734"/>
            <a:ext cx="9524997" cy="5714998"/>
          </a:xfrm>
          <a:prstGeom prst="rect">
            <a:avLst/>
          </a:prstGeom>
        </p:spPr>
      </p:pic>
      <p:pic>
        <p:nvPicPr>
          <p:cNvPr id="27" name="Imagen 2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E95C44-36CE-52A6-6871-463D8C84EE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708" y="35122566"/>
            <a:ext cx="9159714" cy="5563082"/>
          </a:xfrm>
          <a:prstGeom prst="rect">
            <a:avLst/>
          </a:prstGeom>
        </p:spPr>
      </p:pic>
      <p:pic>
        <p:nvPicPr>
          <p:cNvPr id="33" name="Imagen 3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397D8A0-EC7E-4E57-D478-A2B4234393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8" y="35095894"/>
            <a:ext cx="8153530" cy="5563082"/>
          </a:xfrm>
          <a:prstGeom prst="rect">
            <a:avLst/>
          </a:prstGeom>
        </p:spPr>
      </p:pic>
      <p:pic>
        <p:nvPicPr>
          <p:cNvPr id="36" name="Imagen 3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E83816B-6849-666E-5CF1-9C47420875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9" y="35095894"/>
            <a:ext cx="9001399" cy="5616427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62B6694F-ED96-8431-1877-7A4E75575AC3}"/>
              </a:ext>
            </a:extLst>
          </p:cNvPr>
          <p:cNvSpPr txBox="1"/>
          <p:nvPr/>
        </p:nvSpPr>
        <p:spPr>
          <a:xfrm>
            <a:off x="6239243" y="41053418"/>
            <a:ext cx="2011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400" dirty="0">
                <a:solidFill>
                  <a:schemeClr val="bg1"/>
                </a:solidFill>
              </a:rPr>
              <a:t>Fuente BCP: </a:t>
            </a:r>
            <a:r>
              <a:rPr lang="es-PY" sz="4400" dirty="0">
                <a:solidFill>
                  <a:schemeClr val="bg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https://www.bcp.gov.py/anexo-estadistico-de-pagos-i1285</a:t>
            </a:r>
            <a:endParaRPr lang="es-PY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4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0"/>
    </mc:Choice>
    <mc:Fallback>
      <p:transition spd="slow" advTm="2920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2920</TotalTime>
  <Words>262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Gaona</dc:creator>
  <cp:lastModifiedBy>Edgar Irala</cp:lastModifiedBy>
  <cp:revision>8</cp:revision>
  <dcterms:created xsi:type="dcterms:W3CDTF">2023-05-13T21:41:26Z</dcterms:created>
  <dcterms:modified xsi:type="dcterms:W3CDTF">2023-05-17T06:23:31Z</dcterms:modified>
</cp:coreProperties>
</file>