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45" autoAdjust="0"/>
  </p:normalViewPr>
  <p:slideViewPr>
    <p:cSldViewPr snapToGrid="0">
      <p:cViewPr>
        <p:scale>
          <a:sx n="66" d="100"/>
          <a:sy n="66" d="100"/>
        </p:scale>
        <p:origin x="38" y="-1012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7005162"/>
            <a:ext cx="25733931" cy="14902053"/>
          </a:xfrm>
        </p:spPr>
        <p:txBody>
          <a:bodyPr anchor="b"/>
          <a:lstStyle>
            <a:lvl1pPr algn="ctr">
              <a:defRPr sz="1987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9"/>
            <a:ext cx="22706410" cy="10334328"/>
          </a:xfrm>
        </p:spPr>
        <p:txBody>
          <a:bodyPr/>
          <a:lstStyle>
            <a:lvl1pPr marL="0" indent="0" algn="ctr">
              <a:buNone/>
              <a:defRPr sz="7945"/>
            </a:lvl1pPr>
            <a:lvl2pPr marL="1514125" indent="0" algn="ctr">
              <a:buNone/>
              <a:defRPr sz="6624"/>
            </a:lvl2pPr>
            <a:lvl3pPr marL="3028251" indent="0" algn="ctr">
              <a:buNone/>
              <a:defRPr sz="5964"/>
            </a:lvl3pPr>
            <a:lvl4pPr marL="4542382" indent="0" algn="ctr">
              <a:buNone/>
              <a:defRPr sz="5297"/>
            </a:lvl4pPr>
            <a:lvl5pPr marL="6056507" indent="0" algn="ctr">
              <a:buNone/>
              <a:defRPr sz="5297"/>
            </a:lvl5pPr>
            <a:lvl6pPr marL="7570633" indent="0" algn="ctr">
              <a:buNone/>
              <a:defRPr sz="5297"/>
            </a:lvl6pPr>
            <a:lvl7pPr marL="9084758" indent="0" algn="ctr">
              <a:buNone/>
              <a:defRPr sz="5297"/>
            </a:lvl7pPr>
            <a:lvl8pPr marL="10598883" indent="0" algn="ctr">
              <a:buNone/>
              <a:defRPr sz="5297"/>
            </a:lvl8pPr>
            <a:lvl9pPr marL="12113015" indent="0" algn="ctr">
              <a:buNone/>
              <a:defRPr sz="529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036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7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3" y="2278905"/>
            <a:ext cx="6528093" cy="3627421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5"/>
            <a:ext cx="19205838" cy="3627421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763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619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6" y="10671230"/>
            <a:ext cx="26112371" cy="17805174"/>
          </a:xfrm>
        </p:spPr>
        <p:txBody>
          <a:bodyPr anchor="b"/>
          <a:lstStyle>
            <a:lvl1pPr>
              <a:defRPr sz="1987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6" y="28644847"/>
            <a:ext cx="26112371" cy="9363320"/>
          </a:xfrm>
        </p:spPr>
        <p:txBody>
          <a:bodyPr/>
          <a:lstStyle>
            <a:lvl1pPr marL="0" indent="0">
              <a:buNone/>
              <a:defRPr sz="7945">
                <a:solidFill>
                  <a:schemeClr val="tx1"/>
                </a:solidFill>
              </a:defRPr>
            </a:lvl1pPr>
            <a:lvl2pPr marL="1514125" indent="0">
              <a:buNone/>
              <a:defRPr sz="6624">
                <a:solidFill>
                  <a:schemeClr val="tx1">
                    <a:tint val="75000"/>
                  </a:schemeClr>
                </a:solidFill>
              </a:defRPr>
            </a:lvl2pPr>
            <a:lvl3pPr marL="3028251" indent="0">
              <a:buNone/>
              <a:defRPr sz="5964">
                <a:solidFill>
                  <a:schemeClr val="tx1">
                    <a:tint val="75000"/>
                  </a:schemeClr>
                </a:solidFill>
              </a:defRPr>
            </a:lvl3pPr>
            <a:lvl4pPr marL="4542382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650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70633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475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8883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13015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71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6"/>
            <a:ext cx="12866966" cy="2715859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6"/>
            <a:ext cx="12866966" cy="2715859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695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2278914"/>
            <a:ext cx="26112371" cy="827341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6"/>
            <a:ext cx="12807832" cy="5142390"/>
          </a:xfrm>
        </p:spPr>
        <p:txBody>
          <a:bodyPr anchor="b"/>
          <a:lstStyle>
            <a:lvl1pPr marL="0" indent="0">
              <a:buNone/>
              <a:defRPr sz="7945" b="1"/>
            </a:lvl1pPr>
            <a:lvl2pPr marL="1514125" indent="0">
              <a:buNone/>
              <a:defRPr sz="6624" b="1"/>
            </a:lvl2pPr>
            <a:lvl3pPr marL="3028251" indent="0">
              <a:buNone/>
              <a:defRPr sz="5964" b="1"/>
            </a:lvl3pPr>
            <a:lvl4pPr marL="4542382" indent="0">
              <a:buNone/>
              <a:defRPr sz="5297" b="1"/>
            </a:lvl4pPr>
            <a:lvl5pPr marL="6056507" indent="0">
              <a:buNone/>
              <a:defRPr sz="5297" b="1"/>
            </a:lvl5pPr>
            <a:lvl6pPr marL="7570633" indent="0">
              <a:buNone/>
              <a:defRPr sz="5297" b="1"/>
            </a:lvl6pPr>
            <a:lvl7pPr marL="9084758" indent="0">
              <a:buNone/>
              <a:defRPr sz="5297" b="1"/>
            </a:lvl7pPr>
            <a:lvl8pPr marL="10598883" indent="0">
              <a:buNone/>
              <a:defRPr sz="5297" b="1"/>
            </a:lvl8pPr>
            <a:lvl9pPr marL="12113015" indent="0">
              <a:buNone/>
              <a:defRPr sz="52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6"/>
            <a:ext cx="12807832" cy="2299711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30" y="10492876"/>
            <a:ext cx="12870909" cy="5142390"/>
          </a:xfrm>
        </p:spPr>
        <p:txBody>
          <a:bodyPr anchor="b"/>
          <a:lstStyle>
            <a:lvl1pPr marL="0" indent="0">
              <a:buNone/>
              <a:defRPr sz="7945" b="1"/>
            </a:lvl1pPr>
            <a:lvl2pPr marL="1514125" indent="0">
              <a:buNone/>
              <a:defRPr sz="6624" b="1"/>
            </a:lvl2pPr>
            <a:lvl3pPr marL="3028251" indent="0">
              <a:buNone/>
              <a:defRPr sz="5964" b="1"/>
            </a:lvl3pPr>
            <a:lvl4pPr marL="4542382" indent="0">
              <a:buNone/>
              <a:defRPr sz="5297" b="1"/>
            </a:lvl4pPr>
            <a:lvl5pPr marL="6056507" indent="0">
              <a:buNone/>
              <a:defRPr sz="5297" b="1"/>
            </a:lvl5pPr>
            <a:lvl6pPr marL="7570633" indent="0">
              <a:buNone/>
              <a:defRPr sz="5297" b="1"/>
            </a:lvl6pPr>
            <a:lvl7pPr marL="9084758" indent="0">
              <a:buNone/>
              <a:defRPr sz="5297" b="1"/>
            </a:lvl7pPr>
            <a:lvl8pPr marL="10598883" indent="0">
              <a:buNone/>
              <a:defRPr sz="5297" b="1"/>
            </a:lvl8pPr>
            <a:lvl9pPr marL="12113015" indent="0">
              <a:buNone/>
              <a:defRPr sz="52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30" y="15635266"/>
            <a:ext cx="12870909" cy="2299711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54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574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95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6"/>
            <a:ext cx="9764544" cy="9987546"/>
          </a:xfrm>
        </p:spPr>
        <p:txBody>
          <a:bodyPr anchor="b"/>
          <a:lstStyle>
            <a:lvl1pPr>
              <a:defRPr sz="10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11" y="6162958"/>
            <a:ext cx="15326827" cy="30418416"/>
          </a:xfrm>
        </p:spPr>
        <p:txBody>
          <a:bodyPr/>
          <a:lstStyle>
            <a:lvl1pPr>
              <a:defRPr sz="10600"/>
            </a:lvl1pPr>
            <a:lvl2pPr>
              <a:defRPr sz="9273"/>
            </a:lvl2pPr>
            <a:lvl3pPr>
              <a:defRPr sz="7945"/>
            </a:lvl3pPr>
            <a:lvl4pPr>
              <a:defRPr sz="6624"/>
            </a:lvl4pPr>
            <a:lvl5pPr>
              <a:defRPr sz="6624"/>
            </a:lvl5pPr>
            <a:lvl6pPr>
              <a:defRPr sz="6624"/>
            </a:lvl6pPr>
            <a:lvl7pPr>
              <a:defRPr sz="6624"/>
            </a:lvl7pPr>
            <a:lvl8pPr>
              <a:defRPr sz="6624"/>
            </a:lvl8pPr>
            <a:lvl9pPr>
              <a:defRPr sz="662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35"/>
            <a:ext cx="9764544" cy="23789777"/>
          </a:xfrm>
        </p:spPr>
        <p:txBody>
          <a:bodyPr/>
          <a:lstStyle>
            <a:lvl1pPr marL="0" indent="0">
              <a:buNone/>
              <a:defRPr sz="5297"/>
            </a:lvl1pPr>
            <a:lvl2pPr marL="1514125" indent="0">
              <a:buNone/>
              <a:defRPr sz="4636"/>
            </a:lvl2pPr>
            <a:lvl3pPr marL="3028251" indent="0">
              <a:buNone/>
              <a:defRPr sz="3976"/>
            </a:lvl3pPr>
            <a:lvl4pPr marL="4542382" indent="0">
              <a:buNone/>
              <a:defRPr sz="3309"/>
            </a:lvl4pPr>
            <a:lvl5pPr marL="6056507" indent="0">
              <a:buNone/>
              <a:defRPr sz="3309"/>
            </a:lvl5pPr>
            <a:lvl6pPr marL="7570633" indent="0">
              <a:buNone/>
              <a:defRPr sz="3309"/>
            </a:lvl6pPr>
            <a:lvl7pPr marL="9084758" indent="0">
              <a:buNone/>
              <a:defRPr sz="3309"/>
            </a:lvl7pPr>
            <a:lvl8pPr marL="10598883" indent="0">
              <a:buNone/>
              <a:defRPr sz="3309"/>
            </a:lvl8pPr>
            <a:lvl9pPr marL="12113015" indent="0">
              <a:buNone/>
              <a:defRPr sz="330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217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6"/>
            <a:ext cx="9764544" cy="9987546"/>
          </a:xfrm>
        </p:spPr>
        <p:txBody>
          <a:bodyPr anchor="b"/>
          <a:lstStyle>
            <a:lvl1pPr>
              <a:defRPr sz="10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11" y="6162958"/>
            <a:ext cx="15326827" cy="30418416"/>
          </a:xfrm>
        </p:spPr>
        <p:txBody>
          <a:bodyPr anchor="t"/>
          <a:lstStyle>
            <a:lvl1pPr marL="0" indent="0">
              <a:buNone/>
              <a:defRPr sz="10600"/>
            </a:lvl1pPr>
            <a:lvl2pPr marL="1514125" indent="0">
              <a:buNone/>
              <a:defRPr sz="9273"/>
            </a:lvl2pPr>
            <a:lvl3pPr marL="3028251" indent="0">
              <a:buNone/>
              <a:defRPr sz="7945"/>
            </a:lvl3pPr>
            <a:lvl4pPr marL="4542382" indent="0">
              <a:buNone/>
              <a:defRPr sz="6624"/>
            </a:lvl4pPr>
            <a:lvl5pPr marL="6056507" indent="0">
              <a:buNone/>
              <a:defRPr sz="6624"/>
            </a:lvl5pPr>
            <a:lvl6pPr marL="7570633" indent="0">
              <a:buNone/>
              <a:defRPr sz="6624"/>
            </a:lvl6pPr>
            <a:lvl7pPr marL="9084758" indent="0">
              <a:buNone/>
              <a:defRPr sz="6624"/>
            </a:lvl7pPr>
            <a:lvl8pPr marL="10598883" indent="0">
              <a:buNone/>
              <a:defRPr sz="6624"/>
            </a:lvl8pPr>
            <a:lvl9pPr marL="12113015" indent="0">
              <a:buNone/>
              <a:defRPr sz="6624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35"/>
            <a:ext cx="9764544" cy="23789777"/>
          </a:xfrm>
        </p:spPr>
        <p:txBody>
          <a:bodyPr/>
          <a:lstStyle>
            <a:lvl1pPr marL="0" indent="0">
              <a:buNone/>
              <a:defRPr sz="5297"/>
            </a:lvl1pPr>
            <a:lvl2pPr marL="1514125" indent="0">
              <a:buNone/>
              <a:defRPr sz="4636"/>
            </a:lvl2pPr>
            <a:lvl3pPr marL="3028251" indent="0">
              <a:buNone/>
              <a:defRPr sz="3976"/>
            </a:lvl3pPr>
            <a:lvl4pPr marL="4542382" indent="0">
              <a:buNone/>
              <a:defRPr sz="3309"/>
            </a:lvl4pPr>
            <a:lvl5pPr marL="6056507" indent="0">
              <a:buNone/>
              <a:defRPr sz="3309"/>
            </a:lvl5pPr>
            <a:lvl6pPr marL="7570633" indent="0">
              <a:buNone/>
              <a:defRPr sz="3309"/>
            </a:lvl6pPr>
            <a:lvl7pPr marL="9084758" indent="0">
              <a:buNone/>
              <a:defRPr sz="3309"/>
            </a:lvl7pPr>
            <a:lvl8pPr marL="10598883" indent="0">
              <a:buNone/>
              <a:defRPr sz="3309"/>
            </a:lvl8pPr>
            <a:lvl9pPr marL="12113015" indent="0">
              <a:buNone/>
              <a:defRPr sz="330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752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2" y="2278914"/>
            <a:ext cx="26112371" cy="8273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2" y="11394526"/>
            <a:ext cx="26112371" cy="2715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3" y="39672762"/>
            <a:ext cx="6811923" cy="227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62"/>
            <a:ext cx="10217884" cy="227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71" y="39672762"/>
            <a:ext cx="6811923" cy="227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373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8251" rtl="0" eaLnBrk="1" latinLnBrk="0" hangingPunct="1">
        <a:lnSpc>
          <a:spcPct val="90000"/>
        </a:lnSpc>
        <a:spcBef>
          <a:spcPct val="0"/>
        </a:spcBef>
        <a:buNone/>
        <a:defRPr sz="145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7066" indent="-757066" algn="l" defTabSz="3028251" rtl="0" eaLnBrk="1" latinLnBrk="0" hangingPunct="1">
        <a:lnSpc>
          <a:spcPct val="90000"/>
        </a:lnSpc>
        <a:spcBef>
          <a:spcPts val="3309"/>
        </a:spcBef>
        <a:buFont typeface="Arial" panose="020B0604020202020204" pitchFamily="34" charset="0"/>
        <a:buChar char="•"/>
        <a:defRPr sz="9273" kern="1200">
          <a:solidFill>
            <a:schemeClr val="tx1"/>
          </a:solidFill>
          <a:latin typeface="+mn-lt"/>
          <a:ea typeface="+mn-ea"/>
          <a:cs typeface="+mn-cs"/>
        </a:defRPr>
      </a:lvl1pPr>
      <a:lvl2pPr marL="2271191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2pPr>
      <a:lvl3pPr marL="3785316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4" kern="1200">
          <a:solidFill>
            <a:schemeClr val="tx1"/>
          </a:solidFill>
          <a:latin typeface="+mn-lt"/>
          <a:ea typeface="+mn-ea"/>
          <a:cs typeface="+mn-cs"/>
        </a:defRPr>
      </a:lvl3pPr>
      <a:lvl4pPr marL="5299442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4pPr>
      <a:lvl5pPr marL="6813573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5pPr>
      <a:lvl6pPr marL="8327698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6pPr>
      <a:lvl7pPr marL="9841824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7pPr>
      <a:lvl8pPr marL="11355949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8pPr>
      <a:lvl9pPr marL="12870074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1pPr>
      <a:lvl2pPr marL="1514125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2pPr>
      <a:lvl3pPr marL="3028251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3pPr>
      <a:lvl4pPr marL="4542382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4pPr>
      <a:lvl5pPr marL="6056507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5pPr>
      <a:lvl6pPr marL="7570633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6pPr>
      <a:lvl7pPr marL="9084758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7pPr>
      <a:lvl8pPr marL="10598883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8pPr>
      <a:lvl9pPr marL="12113015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hyperlink" Target="https://www.bcp.gov.py/anexo-estadistico-de-pagos-i1285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1D68B5C-FC36-4398-CFFC-13EFAAF4C133}"/>
              </a:ext>
            </a:extLst>
          </p:cNvPr>
          <p:cNvSpPr/>
          <p:nvPr/>
        </p:nvSpPr>
        <p:spPr>
          <a:xfrm>
            <a:off x="12291462" y="23010147"/>
            <a:ext cx="16805712" cy="95658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8E52C65-3B29-733F-A262-EED40E0BBEAB}"/>
              </a:ext>
            </a:extLst>
          </p:cNvPr>
          <p:cNvGrpSpPr/>
          <p:nvPr/>
        </p:nvGrpSpPr>
        <p:grpSpPr>
          <a:xfrm>
            <a:off x="881722" y="11734844"/>
            <a:ext cx="10767063" cy="20934442"/>
            <a:chOff x="881725" y="11736954"/>
            <a:chExt cx="10767063" cy="20934442"/>
          </a:xfrm>
        </p:grpSpPr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1DC412EF-9880-AF48-9866-C73CED206DB9}"/>
                </a:ext>
              </a:extLst>
            </p:cNvPr>
            <p:cNvSpPr/>
            <p:nvPr/>
          </p:nvSpPr>
          <p:spPr>
            <a:xfrm>
              <a:off x="881725" y="11867726"/>
              <a:ext cx="10767063" cy="2080367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99" dirty="0"/>
            </a:p>
          </p:txBody>
        </p:sp>
        <p:pic>
          <p:nvPicPr>
            <p:cNvPr id="92" name="Imagen 91" descr="Logotipo&#10;&#10;Descripción generada automáticamente">
              <a:extLst>
                <a:ext uri="{FF2B5EF4-FFF2-40B4-BE49-F238E27FC236}">
                  <a16:creationId xmlns:a16="http://schemas.microsoft.com/office/drawing/2014/main" id="{376D18E5-6CA0-EBBF-EF27-6083397D6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468" y="11736954"/>
              <a:ext cx="1632480" cy="1632482"/>
            </a:xfrm>
            <a:prstGeom prst="rect">
              <a:avLst/>
            </a:prstGeom>
          </p:spPr>
        </p:pic>
      </p:grp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61EA53C-8919-39B4-18FD-E97AEF59F1AA}"/>
              </a:ext>
            </a:extLst>
          </p:cNvPr>
          <p:cNvSpPr/>
          <p:nvPr/>
        </p:nvSpPr>
        <p:spPr>
          <a:xfrm>
            <a:off x="881722" y="310936"/>
            <a:ext cx="29146500" cy="33991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52400" dist="317500" dir="5400000" sx="90000" sy="-19000" rotWithShape="0">
              <a:schemeClr val="bg2">
                <a:lumMod val="50000"/>
                <a:alpha val="15000"/>
              </a:schemeClr>
            </a:outerShdw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 dirty="0"/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15EEDAD1-EF94-C66C-D8C3-B942CEF57DCF}"/>
              </a:ext>
            </a:extLst>
          </p:cNvPr>
          <p:cNvGrpSpPr/>
          <p:nvPr/>
        </p:nvGrpSpPr>
        <p:grpSpPr>
          <a:xfrm>
            <a:off x="1121706" y="4085170"/>
            <a:ext cx="10653713" cy="2785190"/>
            <a:chOff x="1128712" y="5454747"/>
            <a:chExt cx="9386888" cy="2846165"/>
          </a:xfr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43" name="Rectángulo: esquinas redondeadas 42">
              <a:extLst>
                <a:ext uri="{FF2B5EF4-FFF2-40B4-BE49-F238E27FC236}">
                  <a16:creationId xmlns:a16="http://schemas.microsoft.com/office/drawing/2014/main" id="{1F51C3E6-17AB-AA80-A6F7-44CE2F3992DA}"/>
                </a:ext>
              </a:extLst>
            </p:cNvPr>
            <p:cNvSpPr/>
            <p:nvPr/>
          </p:nvSpPr>
          <p:spPr>
            <a:xfrm>
              <a:off x="1128712" y="5454747"/>
              <a:ext cx="9386888" cy="2846165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799" dirty="0"/>
                <a:t>8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6CCC29D-73F8-1CCD-83AA-4A687DCA229A}"/>
                </a:ext>
              </a:extLst>
            </p:cNvPr>
            <p:cNvSpPr txBox="1"/>
            <p:nvPr/>
          </p:nvSpPr>
          <p:spPr>
            <a:xfrm>
              <a:off x="1587065" y="5651651"/>
              <a:ext cx="8470182" cy="229641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s-ES" sz="3598" b="1" u="sng" dirty="0"/>
                <a:t>Objetivos Generales:</a:t>
              </a:r>
            </a:p>
            <a:p>
              <a:endParaRPr lang="es-ES" sz="3202" b="1" u="sng" dirty="0"/>
            </a:p>
            <a:p>
              <a:r>
                <a:rPr lang="es-ES" sz="4001" dirty="0"/>
                <a:t>	</a:t>
              </a:r>
              <a:r>
                <a:rPr lang="es-ES" sz="3202" dirty="0"/>
                <a:t>Analizar los patrones de transferencias interbancarias entre clientes a través de análisis estadísticos anuales.</a:t>
              </a:r>
            </a:p>
          </p:txBody>
        </p:sp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CBE153-082C-2260-CD8F-3DCDA041A92F}"/>
              </a:ext>
            </a:extLst>
          </p:cNvPr>
          <p:cNvSpPr txBox="1"/>
          <p:nvPr/>
        </p:nvSpPr>
        <p:spPr>
          <a:xfrm>
            <a:off x="9342244" y="381508"/>
            <a:ext cx="13390715" cy="12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3" u="sng" dirty="0">
                <a:solidFill>
                  <a:schemeClr val="bg1"/>
                </a:solidFill>
                <a:latin typeface="Arial Black" panose="020B0A04020102020204" pitchFamily="34" charset="0"/>
              </a:rPr>
              <a:t>TRANSFERENCIAS SIPAP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DDC0844-66FD-8CE5-C345-5825BCF59600}"/>
              </a:ext>
            </a:extLst>
          </p:cNvPr>
          <p:cNvSpPr txBox="1"/>
          <p:nvPr/>
        </p:nvSpPr>
        <p:spPr>
          <a:xfrm>
            <a:off x="4851766" y="1652820"/>
            <a:ext cx="4138355" cy="1753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598" dirty="0">
                <a:solidFill>
                  <a:schemeClr val="bg1"/>
                </a:solidFill>
                <a:latin typeface="+mj-lt"/>
              </a:rPr>
              <a:t>ARTURO GAONA</a:t>
            </a:r>
          </a:p>
          <a:p>
            <a:r>
              <a:rPr lang="es-ES" sz="3598" dirty="0">
                <a:solidFill>
                  <a:schemeClr val="bg1"/>
                </a:solidFill>
                <a:latin typeface="+mj-lt"/>
              </a:rPr>
              <a:t>EDGAR IRALA</a:t>
            </a:r>
          </a:p>
          <a:p>
            <a:r>
              <a:rPr lang="es-ES" sz="3598" dirty="0">
                <a:solidFill>
                  <a:schemeClr val="bg1"/>
                </a:solidFill>
                <a:latin typeface="+mj-lt"/>
              </a:rPr>
              <a:t>BRUNO BARRIOS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AD96511B-570E-F0E0-E929-2568456A2F62}"/>
              </a:ext>
            </a:extLst>
          </p:cNvPr>
          <p:cNvSpPr/>
          <p:nvPr/>
        </p:nvSpPr>
        <p:spPr>
          <a:xfrm>
            <a:off x="11927546" y="4090084"/>
            <a:ext cx="17416041" cy="56983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DEA5C38-3542-F94A-9EAE-3647DAEEBD1B}"/>
              </a:ext>
            </a:extLst>
          </p:cNvPr>
          <p:cNvSpPr txBox="1"/>
          <p:nvPr/>
        </p:nvSpPr>
        <p:spPr>
          <a:xfrm>
            <a:off x="12676389" y="4730141"/>
            <a:ext cx="16035857" cy="40953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s-ES" sz="3598" b="1" u="sng" dirty="0">
                <a:solidFill>
                  <a:schemeClr val="lt1"/>
                </a:solidFill>
              </a:rPr>
              <a:t>Objetivos Especifico:</a:t>
            </a:r>
          </a:p>
          <a:p>
            <a:endParaRPr lang="es-ES" sz="3202" b="1" u="sng" dirty="0">
              <a:solidFill>
                <a:schemeClr val="lt1"/>
              </a:solidFill>
            </a:endParaRPr>
          </a:p>
          <a:p>
            <a:pPr marL="571648" indent="-571648">
              <a:buFont typeface="Arial" panose="020B0604020202020204" pitchFamily="34" charset="0"/>
              <a:buChar char="•"/>
            </a:pPr>
            <a:r>
              <a:rPr lang="es-ES" sz="3202" dirty="0">
                <a:solidFill>
                  <a:schemeClr val="lt1"/>
                </a:solidFill>
              </a:rPr>
              <a:t>Establecer el año con mayor cantidad de transferencias interbancarias mediante un análisis estadístico anual.</a:t>
            </a:r>
          </a:p>
          <a:p>
            <a:pPr marL="571648" indent="-571648">
              <a:buFont typeface="Arial" panose="020B0604020202020204" pitchFamily="34" charset="0"/>
              <a:buChar char="•"/>
            </a:pPr>
            <a:r>
              <a:rPr lang="es-ES" sz="3202" dirty="0">
                <a:solidFill>
                  <a:schemeClr val="lt1"/>
                </a:solidFill>
              </a:rPr>
              <a:t>Analizar la relación entre entidades y montos transferidos desde que se cuenta con el sistema SIPAP.</a:t>
            </a:r>
          </a:p>
          <a:p>
            <a:pPr marL="571648" indent="-571648">
              <a:buFont typeface="Arial" panose="020B0604020202020204" pitchFamily="34" charset="0"/>
              <a:buChar char="•"/>
            </a:pPr>
            <a:r>
              <a:rPr lang="es-ES" sz="3202" dirty="0">
                <a:solidFill>
                  <a:schemeClr val="lt1"/>
                </a:solidFill>
              </a:rPr>
              <a:t>Identificar la proporción de uso de cada entidad del sistema SIPAP.</a:t>
            </a:r>
          </a:p>
          <a:p>
            <a:pPr marL="571648" indent="-571648">
              <a:buFont typeface="Arial" panose="020B0604020202020204" pitchFamily="34" charset="0"/>
              <a:buChar char="•"/>
            </a:pPr>
            <a:r>
              <a:rPr lang="es-ES" sz="3202" dirty="0">
                <a:solidFill>
                  <a:schemeClr val="lt1"/>
                </a:solidFill>
              </a:rPr>
              <a:t>Determinar los meses de mayor uso del sistema SPI hasta la actualidad.</a:t>
            </a:r>
          </a:p>
        </p:txBody>
      </p:sp>
      <p:pic>
        <p:nvPicPr>
          <p:cNvPr id="49" name="Gráfico 48">
            <a:extLst>
              <a:ext uri="{FF2B5EF4-FFF2-40B4-BE49-F238E27FC236}">
                <a16:creationId xmlns:a16="http://schemas.microsoft.com/office/drawing/2014/main" id="{F0D60C25-B7E3-EAB8-7BDD-D58C81544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77716" y="650546"/>
            <a:ext cx="2270132" cy="2719885"/>
          </a:xfrm>
          <a:prstGeom prst="rect">
            <a:avLst/>
          </a:prstGeom>
        </p:spPr>
      </p:pic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F72FED80-8135-B7AC-82A6-552821210B7F}"/>
              </a:ext>
            </a:extLst>
          </p:cNvPr>
          <p:cNvSpPr/>
          <p:nvPr/>
        </p:nvSpPr>
        <p:spPr>
          <a:xfrm>
            <a:off x="995069" y="7054561"/>
            <a:ext cx="10653713" cy="4685755"/>
          </a:xfrm>
          <a:prstGeom prst="round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875B4E2-9203-9E68-6AE9-C48ED567FF45}"/>
              </a:ext>
            </a:extLst>
          </p:cNvPr>
          <p:cNvSpPr txBox="1"/>
          <p:nvPr/>
        </p:nvSpPr>
        <p:spPr>
          <a:xfrm>
            <a:off x="1384809" y="7577367"/>
            <a:ext cx="10127494" cy="39104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598" b="1" u="sng" dirty="0"/>
              <a:t>SIPAP</a:t>
            </a:r>
            <a:r>
              <a:rPr lang="es-ES" sz="4001" b="1" u="sng" dirty="0"/>
              <a:t>: </a:t>
            </a:r>
          </a:p>
          <a:p>
            <a:endParaRPr lang="es-ES" sz="3202" b="1" u="sng" dirty="0"/>
          </a:p>
          <a:p>
            <a:r>
              <a:rPr lang="es-ES" sz="4001" dirty="0"/>
              <a:t>	</a:t>
            </a:r>
            <a:r>
              <a:rPr lang="es-ES" sz="3202" dirty="0"/>
              <a:t>La transferencia SIPAP es un sistema de transferencia electrónica de fondos utilizado en Paraguay que permite la transferencia de dinero en tiempo real entre cuentas bancarias de forma segura y eficiente.</a:t>
            </a:r>
          </a:p>
          <a:p>
            <a:endParaRPr lang="es-ES" sz="4001" b="1" u="sng" dirty="0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F4D10CCE-91C0-08B3-AC55-EA3F5E2515FB}"/>
              </a:ext>
            </a:extLst>
          </p:cNvPr>
          <p:cNvSpPr/>
          <p:nvPr/>
        </p:nvSpPr>
        <p:spPr>
          <a:xfrm>
            <a:off x="11944261" y="9910062"/>
            <a:ext cx="17416041" cy="128757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AE7548D-FBA9-AC44-7720-E0881AC73486}"/>
              </a:ext>
            </a:extLst>
          </p:cNvPr>
          <p:cNvSpPr txBox="1">
            <a:spLocks/>
          </p:cNvSpPr>
          <p:nvPr/>
        </p:nvSpPr>
        <p:spPr>
          <a:xfrm>
            <a:off x="12851199" y="10427284"/>
            <a:ext cx="16492385" cy="2124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598" b="1" u="sng" dirty="0"/>
              <a:t>Monedas:</a:t>
            </a:r>
          </a:p>
          <a:p>
            <a:endParaRPr lang="es-ES" sz="3202" b="1" u="sng" dirty="0"/>
          </a:p>
          <a:p>
            <a:r>
              <a:rPr lang="es-ES" sz="3202" dirty="0"/>
              <a:t>	Las monedas con las que se puede operar en el SIPAP  son el guaraní , el dólar y el euro, abajo se puede ver la cantidad total movida por año en las diferentes monedas</a:t>
            </a:r>
          </a:p>
        </p:txBody>
      </p:sp>
      <p:pic>
        <p:nvPicPr>
          <p:cNvPr id="70" name="Gráfico 69">
            <a:extLst>
              <a:ext uri="{FF2B5EF4-FFF2-40B4-BE49-F238E27FC236}">
                <a16:creationId xmlns:a16="http://schemas.microsoft.com/office/drawing/2014/main" id="{EA79C28E-CD5F-304D-E13F-BB1814468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4898" y="650553"/>
            <a:ext cx="2183688" cy="2719885"/>
          </a:xfrm>
          <a:prstGeom prst="rect">
            <a:avLst/>
          </a:prstGeom>
        </p:spPr>
      </p:pic>
      <p:sp>
        <p:nvSpPr>
          <p:cNvPr id="74" name="CuadroTexto 73">
            <a:extLst>
              <a:ext uri="{FF2B5EF4-FFF2-40B4-BE49-F238E27FC236}">
                <a16:creationId xmlns:a16="http://schemas.microsoft.com/office/drawing/2014/main" id="{55F70A10-CC0A-5858-9934-814A4751672E}"/>
              </a:ext>
            </a:extLst>
          </p:cNvPr>
          <p:cNvSpPr txBox="1">
            <a:spLocks/>
          </p:cNvSpPr>
          <p:nvPr/>
        </p:nvSpPr>
        <p:spPr>
          <a:xfrm>
            <a:off x="2072622" y="11714505"/>
            <a:ext cx="9650110" cy="26170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598" b="1" u="sng" dirty="0"/>
              <a:t>Entidades:</a:t>
            </a:r>
          </a:p>
          <a:p>
            <a:endParaRPr lang="es-ES" sz="3202" b="1" u="sng" dirty="0"/>
          </a:p>
          <a:p>
            <a:r>
              <a:rPr lang="es-ES" sz="3202" dirty="0"/>
              <a:t> Las entidades son las que formal mente realiza </a:t>
            </a:r>
          </a:p>
          <a:p>
            <a:r>
              <a:rPr lang="es-ES" sz="3202" dirty="0"/>
              <a:t>el movimiento de dinero a través de mensajerías.</a:t>
            </a:r>
          </a:p>
          <a:p>
            <a:r>
              <a:rPr lang="es-ES" sz="3202" dirty="0"/>
              <a:t>Abajo se pude ver las entidades que mas dinero mueven.</a:t>
            </a:r>
          </a:p>
        </p:txBody>
      </p:sp>
      <p:pic>
        <p:nvPicPr>
          <p:cNvPr id="87" name="Imagen 86" descr="Icono&#10;&#10;Descripción generada automáticamente">
            <a:extLst>
              <a:ext uri="{FF2B5EF4-FFF2-40B4-BE49-F238E27FC236}">
                <a16:creationId xmlns:a16="http://schemas.microsoft.com/office/drawing/2014/main" id="{BC8DB010-7740-C4A3-34CC-3E487F177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667" y="9651617"/>
            <a:ext cx="1632482" cy="1632482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4" name="Imagen 93" descr="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DD4DD4DE-D48D-9FA8-C60C-A34E1063A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127" y="7147126"/>
            <a:ext cx="1632482" cy="16324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A05BC8-56B8-61D1-8F75-CF8586FD07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68298" y="27172480"/>
            <a:ext cx="8676915" cy="4508596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187D8FFA-21E1-E3B6-61C0-0936C861AF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213" y="22849709"/>
            <a:ext cx="1530304" cy="1530304"/>
          </a:xfrm>
          <a:prstGeom prst="rect">
            <a:avLst/>
          </a:prstGeom>
        </p:spPr>
      </p:pic>
      <p:pic>
        <p:nvPicPr>
          <p:cNvPr id="12" name="Imagen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2ADF0BF-B4DE-57DC-83BF-7E0EC21E29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843" y="27248588"/>
            <a:ext cx="5942605" cy="446424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51081F1-13A1-1871-3214-25629AE44733}"/>
              </a:ext>
            </a:extLst>
          </p:cNvPr>
          <p:cNvSpPr txBox="1">
            <a:spLocks/>
          </p:cNvSpPr>
          <p:nvPr/>
        </p:nvSpPr>
        <p:spPr>
          <a:xfrm>
            <a:off x="13363181" y="23614855"/>
            <a:ext cx="14922152" cy="31098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598" b="1" u="sng" dirty="0"/>
              <a:t>SPI – SISTEMAS DE PAGOS INSTANTANEOS:</a:t>
            </a:r>
          </a:p>
          <a:p>
            <a:endParaRPr lang="es-ES" sz="3202" b="1" u="sng" dirty="0"/>
          </a:p>
          <a:p>
            <a:r>
              <a:rPr lang="es-ES" sz="3202" dirty="0"/>
              <a:t>  Las transferencias spi son las que se pueden realizar durante las 24/7, son transferencias hasta 5 millones, verificamos los datos expuestos , en total son 25  entidades las que operan con este tipo de transferencias</a:t>
            </a:r>
          </a:p>
          <a:p>
            <a:endParaRPr lang="es-ES" sz="3202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41A6C17B-8059-5D71-4991-28AFB3FB65A4}"/>
              </a:ext>
            </a:extLst>
          </p:cNvPr>
          <p:cNvGrpSpPr/>
          <p:nvPr/>
        </p:nvGrpSpPr>
        <p:grpSpPr>
          <a:xfrm>
            <a:off x="881722" y="32716464"/>
            <a:ext cx="28215452" cy="9284346"/>
            <a:chOff x="881722" y="32868864"/>
            <a:chExt cx="28215452" cy="9284346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7E57CF04-2327-A0DE-4E60-9495CE62987F}"/>
                </a:ext>
              </a:extLst>
            </p:cNvPr>
            <p:cNvSpPr/>
            <p:nvPr/>
          </p:nvSpPr>
          <p:spPr>
            <a:xfrm>
              <a:off x="881722" y="32999637"/>
              <a:ext cx="28215452" cy="915357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99" dirty="0"/>
            </a:p>
          </p:txBody>
        </p:sp>
        <p:pic>
          <p:nvPicPr>
            <p:cNvPr id="31" name="Imagen 30" descr="Logotipo&#10;&#10;Descripción generada automáticamente">
              <a:extLst>
                <a:ext uri="{FF2B5EF4-FFF2-40B4-BE49-F238E27FC236}">
                  <a16:creationId xmlns:a16="http://schemas.microsoft.com/office/drawing/2014/main" id="{605DBBAF-1E81-61ED-2248-EEA5CDD8E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6529" y="32868864"/>
              <a:ext cx="2740804" cy="1635126"/>
            </a:xfrm>
            <a:prstGeom prst="rect">
              <a:avLst/>
            </a:prstGeom>
          </p:spPr>
        </p:pic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EA5DF6B-626F-023D-2DF6-E7560197DB5B}"/>
              </a:ext>
            </a:extLst>
          </p:cNvPr>
          <p:cNvSpPr txBox="1">
            <a:spLocks/>
          </p:cNvSpPr>
          <p:nvPr/>
        </p:nvSpPr>
        <p:spPr>
          <a:xfrm>
            <a:off x="1943235" y="33050819"/>
            <a:ext cx="8676915" cy="1631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598" b="1" u="sng" dirty="0"/>
              <a:t>Entidades:</a:t>
            </a:r>
          </a:p>
          <a:p>
            <a:endParaRPr lang="es-ES" sz="3202" b="1" u="sng" dirty="0"/>
          </a:p>
          <a:p>
            <a:r>
              <a:rPr lang="es-ES" sz="3202" dirty="0"/>
              <a:t>El porcentaje de utilizado en monto en guaraníes.</a:t>
            </a:r>
          </a:p>
        </p:txBody>
      </p:sp>
      <p:pic>
        <p:nvPicPr>
          <p:cNvPr id="37" name="Imagen 36" descr="Gráfico, Histograma&#10;&#10;Descripción generada automáticamente">
            <a:extLst>
              <a:ext uri="{FF2B5EF4-FFF2-40B4-BE49-F238E27FC236}">
                <a16:creationId xmlns:a16="http://schemas.microsoft.com/office/drawing/2014/main" id="{39FDEFEC-E105-CE52-5392-531B0009C4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732" y="18036304"/>
            <a:ext cx="7447670" cy="4175516"/>
          </a:xfrm>
          <a:prstGeom prst="rect">
            <a:avLst/>
          </a:prstGeom>
        </p:spPr>
      </p:pic>
      <p:pic>
        <p:nvPicPr>
          <p:cNvPr id="39" name="Imagen 38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84B85D49-B07C-9BE6-E572-2185E95CEC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546" y="13117935"/>
            <a:ext cx="7447670" cy="4325473"/>
          </a:xfrm>
          <a:prstGeom prst="rect">
            <a:avLst/>
          </a:prstGeom>
        </p:spPr>
      </p:pic>
      <p:pic>
        <p:nvPicPr>
          <p:cNvPr id="48" name="Imagen 4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D62CC8A-C45F-9109-F700-12B18F9961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752" y="13052890"/>
            <a:ext cx="7447670" cy="4481130"/>
          </a:xfrm>
          <a:prstGeom prst="rect">
            <a:avLst/>
          </a:prstGeom>
        </p:spPr>
      </p:pic>
      <p:pic>
        <p:nvPicPr>
          <p:cNvPr id="27" name="Imagen 2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DE95C44-36CE-52A6-6871-463D8C84EE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708" y="35122566"/>
            <a:ext cx="9159714" cy="5563082"/>
          </a:xfrm>
          <a:prstGeom prst="rect">
            <a:avLst/>
          </a:prstGeom>
        </p:spPr>
      </p:pic>
      <p:pic>
        <p:nvPicPr>
          <p:cNvPr id="33" name="Imagen 3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397D8A0-EC7E-4E57-D478-A2B4234393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318" y="35095894"/>
            <a:ext cx="8153530" cy="5563082"/>
          </a:xfrm>
          <a:prstGeom prst="rect">
            <a:avLst/>
          </a:prstGeom>
        </p:spPr>
      </p:pic>
      <p:pic>
        <p:nvPicPr>
          <p:cNvPr id="36" name="Imagen 3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E83816B-6849-666E-5CF1-9C47420875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69" y="35095894"/>
            <a:ext cx="9001399" cy="5616427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62B6694F-ED96-8431-1877-7A4E75575AC3}"/>
              </a:ext>
            </a:extLst>
          </p:cNvPr>
          <p:cNvSpPr txBox="1"/>
          <p:nvPr/>
        </p:nvSpPr>
        <p:spPr>
          <a:xfrm>
            <a:off x="6239243" y="41053418"/>
            <a:ext cx="2011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400" dirty="0">
                <a:solidFill>
                  <a:schemeClr val="bg1"/>
                </a:solidFill>
              </a:rPr>
              <a:t>Fuente BCP: </a:t>
            </a:r>
            <a:r>
              <a:rPr lang="es-PY" sz="4400" dirty="0">
                <a:solidFill>
                  <a:schemeClr val="bg1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https://www.bcp.gov.py/anexo-estadistico-de-pagos-i1285</a:t>
            </a:r>
            <a:endParaRPr lang="es-PY" sz="4400" dirty="0">
              <a:solidFill>
                <a:schemeClr val="bg1"/>
              </a:solidFill>
            </a:endParaRPr>
          </a:p>
        </p:txBody>
      </p:sp>
      <p:pic>
        <p:nvPicPr>
          <p:cNvPr id="58" name="Imagen 57">
            <a:extLst>
              <a:ext uri="{FF2B5EF4-FFF2-40B4-BE49-F238E27FC236}">
                <a16:creationId xmlns:a16="http://schemas.microsoft.com/office/drawing/2014/main" id="{78C5FF17-BE70-B3CB-7D11-06DD5010A8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2268" y="20357516"/>
            <a:ext cx="9690152" cy="5532744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707E6CC0-0F65-C0E7-DE71-0CACCE98939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44798" y="14534116"/>
            <a:ext cx="9611916" cy="5482304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D273689C-899E-0623-7801-62346431F1B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42268" y="26093842"/>
            <a:ext cx="9690152" cy="564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4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20"/>
    </mc:Choice>
    <mc:Fallback>
      <p:transition spd="slow" advTm="2920"/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2935</TotalTime>
  <Words>262</Words>
  <Application>Microsoft Office PowerPoint</Application>
  <PresentationFormat>Personalizado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Gaona</dc:creator>
  <cp:lastModifiedBy>Edgar Irala</cp:lastModifiedBy>
  <cp:revision>10</cp:revision>
  <dcterms:created xsi:type="dcterms:W3CDTF">2023-05-13T21:41:26Z</dcterms:created>
  <dcterms:modified xsi:type="dcterms:W3CDTF">2023-05-17T06:38:01Z</dcterms:modified>
</cp:coreProperties>
</file>