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1pPr>
    <a:lvl2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2pPr>
    <a:lvl3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3pPr>
    <a:lvl4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4pPr>
    <a:lvl5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5pPr>
    <a:lvl6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6pPr>
    <a:lvl7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7pPr>
    <a:lvl8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8pPr>
    <a:lvl9pPr algn="ctr" defTabSz="584200">
      <a:defRPr sz="2400">
        <a:solidFill>
          <a:srgbClr val="414141"/>
        </a:solidFill>
        <a:latin typeface="+mj-lt"/>
        <a:ea typeface="+mj-ea"/>
        <a:cs typeface="+mj-cs"/>
        <a:sym typeface="Avenir Roman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DBE3"/>
          </a:solidFill>
        </a:fill>
      </a:tcStyle>
    </a:wholeTbl>
    <a:band2H>
      <a:tcTxStyle/>
      <a:tcStyle>
        <a:tcBdr/>
        <a:fill>
          <a:solidFill>
            <a:srgbClr val="EBEEF2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38FA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FE2D3"/>
          </a:solidFill>
        </a:fill>
      </a:tcStyle>
    </a:wholeTbl>
    <a:band2H>
      <a:tcTxStyle/>
      <a:tcStyle>
        <a:tcBdr/>
        <a:fill>
          <a:solidFill>
            <a:srgbClr val="F0F1EA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0AA6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DCE1"/>
          </a:solidFill>
        </a:fill>
      </a:tcStyle>
    </a:wholeTbl>
    <a:band2H>
      <a:tcTxStyle/>
      <a:tcStyle>
        <a:tcBdr/>
        <a:fill>
          <a:solidFill>
            <a:srgbClr val="EFEEF1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E95A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FA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14141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solidFill>
            <a:srgbClr val="414141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50800" cap="flat">
              <a:solidFill>
                <a:srgbClr val="414141"/>
              </a:solidFill>
              <a:prstDash val="solid"/>
              <a:bevel/>
            </a:ln>
          </a:top>
          <a:bottom>
            <a:ln w="127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414141"/>
      </a:tcTxStyle>
      <a:tcStyle>
        <a:tcBdr>
          <a:left>
            <a:ln w="12700" cap="flat">
              <a:solidFill>
                <a:srgbClr val="414141"/>
              </a:solidFill>
              <a:prstDash val="solid"/>
              <a:bevel/>
            </a:ln>
          </a:left>
          <a:right>
            <a:ln w="12700" cap="flat">
              <a:solidFill>
                <a:srgbClr val="414141"/>
              </a:solidFill>
              <a:prstDash val="solid"/>
              <a:bevel/>
            </a:ln>
          </a:right>
          <a:top>
            <a:ln w="12700" cap="flat">
              <a:solidFill>
                <a:srgbClr val="414141"/>
              </a:solidFill>
              <a:prstDash val="solid"/>
              <a:bevel/>
            </a:ln>
          </a:top>
          <a:bottom>
            <a:ln w="25400" cap="flat">
              <a:solidFill>
                <a:srgbClr val="414141"/>
              </a:solidFill>
              <a:prstDash val="solid"/>
              <a:bevel/>
            </a:ln>
          </a:bottom>
          <a:insideH>
            <a:ln w="12700" cap="flat">
              <a:solidFill>
                <a:srgbClr val="414141"/>
              </a:solidFill>
              <a:prstDash val="solid"/>
              <a:bevel/>
            </a:ln>
          </a:insideH>
          <a:insideV>
            <a:ln w="12700" cap="flat">
              <a:solidFill>
                <a:srgbClr val="414141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-1960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3534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7999" y="6586537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" name="Shape 8"/>
          <p:cNvSpPr/>
          <p:nvPr/>
        </p:nvSpPr>
        <p:spPr>
          <a:xfrm>
            <a:off x="508000" y="4084637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" name="Shape 9"/>
          <p:cNvSpPr/>
          <p:nvPr/>
        </p:nvSpPr>
        <p:spPr>
          <a:xfrm rot="16200000">
            <a:off x="7166254" y="5349539"/>
            <a:ext cx="164276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508000" y="939800"/>
            <a:ext cx="7200900" cy="88138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xfrm>
            <a:off x="8280400" y="939800"/>
            <a:ext cx="4241800" cy="8813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66254" y="7876839"/>
            <a:ext cx="164276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507999" y="9126537"/>
            <a:ext cx="1199945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08000" y="6624637"/>
            <a:ext cx="1200001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" name="Shape 16"/>
          <p:cNvSpPr/>
          <p:nvPr/>
        </p:nvSpPr>
        <p:spPr>
          <a:xfrm rot="16200000">
            <a:off x="7166254" y="7876839"/>
            <a:ext cx="164276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508000" y="6019800"/>
            <a:ext cx="7200900" cy="37338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8280400" y="6019800"/>
            <a:ext cx="4241800" cy="3733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7998" y="4872037"/>
            <a:ext cx="567637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508000" y="2763837"/>
            <a:ext cx="5676316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508000" y="2616200"/>
            <a:ext cx="5676900" cy="2413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xfrm>
            <a:off x="508000" y="5029200"/>
            <a:ext cx="5676900" cy="4724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/>
          </p:nvPr>
        </p:nvSpPr>
        <p:spPr>
          <a:xfrm>
            <a:off x="508000" y="2"/>
            <a:ext cx="11988800" cy="281939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508000" y="413844"/>
            <a:ext cx="11988800" cy="199171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508000" y="2405553"/>
            <a:ext cx="5816600" cy="6999893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7998" y="2166937"/>
            <a:ext cx="1199729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507998" y="630237"/>
            <a:ext cx="1199729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508000" y="533400"/>
            <a:ext cx="11988800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508000" y="2286000"/>
            <a:ext cx="11988800" cy="678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1pPr>
      <a:lvl2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2pPr>
      <a:lvl3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3pPr>
      <a:lvl4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4pPr>
      <a:lvl5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5pPr>
      <a:lvl6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6pPr>
      <a:lvl7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7pPr>
      <a:lvl8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8pPr>
      <a:lvl9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Bodoni SvtyTwo ITC TT-Book"/>
          <a:ea typeface="Bodoni SvtyTwo ITC TT-Book"/>
          <a:cs typeface="Bodoni SvtyTwo ITC TT-Book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1pPr>
      <a:lvl2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2pPr>
      <a:lvl3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3pPr>
      <a:lvl4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4pPr>
      <a:lvl5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5pPr>
      <a:lvl6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6pPr>
      <a:lvl7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7pPr>
      <a:lvl8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8pPr>
      <a:lvl9pPr algn="r" defTabSz="584200">
        <a:defRPr sz="1200">
          <a:solidFill>
            <a:schemeClr val="tx1"/>
          </a:solidFill>
          <a:latin typeface="+mn-lt"/>
          <a:ea typeface="+mn-ea"/>
          <a:cs typeface="+mn-cs"/>
          <a:sym typeface="Avenir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55998"/>
            <a:ext cx="720090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solidFill>
                  <a:srgbClr val="0C0D04"/>
                </a:solidFill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2400" i="1">
                <a:solidFill>
                  <a:srgbClr val="0C0D04"/>
                </a:solidFill>
              </a:rPr>
              <a:t>NUSRI SUZHOU 2019</a:t>
            </a:r>
          </a:p>
        </p:txBody>
      </p:sp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24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D24E6"/>
                </a:solidFill>
              </a:rPr>
              <a:t>Individual presentation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8279703" y="3937000"/>
            <a:ext cx="4241804" cy="2413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pic>
        <p:nvPicPr>
          <p:cNvPr id="46" name="image2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3167" y="4133850"/>
            <a:ext cx="4254878" cy="2413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F0CE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1F0CE6"/>
                </a:solidFill>
              </a:rPr>
              <a:t>Individual Presentation 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marL="0" lvl="0" indent="0" defTabSz="515263">
              <a:spcBef>
                <a:spcPts val="20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414141"/>
                </a:solidFill>
              </a:rPr>
              <a:t>   </a:t>
            </a:r>
            <a:endParaRPr sz="3100">
              <a:solidFill>
                <a:srgbClr val="09130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8694" lvl="0" indent="-2698694" defTabSz="51526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This task is intended to give students practice in giving presentations, developing confidence and receiving feedback for future improvement.</a:t>
            </a:r>
          </a:p>
          <a:p>
            <a:pPr marL="2698694" lvl="0" indent="-2698694" defTabSz="51526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The presentations take place in Week 4</a:t>
            </a:r>
            <a:endParaRPr sz="3100">
              <a:solidFill>
                <a:srgbClr val="09130A"/>
              </a:solidFill>
            </a:endParaRPr>
          </a:p>
          <a:p>
            <a:pPr marL="2698694" lvl="0" indent="-2698694" defTabSz="51526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Students will give a presentation on an </a:t>
            </a:r>
            <a:r>
              <a:rPr sz="3100">
                <a:solidFill>
                  <a:srgbClr val="0D0FE6"/>
                </a:solidFill>
                <a:latin typeface="Arial"/>
                <a:ea typeface="Arial"/>
                <a:cs typeface="Arial"/>
                <a:sym typeface="Arial"/>
              </a:rPr>
              <a:t>original </a:t>
            </a: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sz="3100">
                <a:solidFill>
                  <a:srgbClr val="1B06F5"/>
                </a:solidFill>
                <a:latin typeface="Arial"/>
                <a:ea typeface="Arial"/>
                <a:cs typeface="Arial"/>
                <a:sym typeface="Arial"/>
              </a:rPr>
              <a:t>imaginary</a:t>
            </a: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 new invention.</a:t>
            </a:r>
          </a:p>
          <a:p>
            <a:pPr marL="2698694" lvl="0" indent="-2698694" defTabSz="51526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Think about a problem you have that you would like to solve and how the invention can do this.</a:t>
            </a:r>
          </a:p>
          <a:p>
            <a:pPr marL="2698694" lvl="0" indent="-2698694" defTabSz="51526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sz="3100">
                <a:solidFill>
                  <a:srgbClr val="09130A"/>
                </a:solidFill>
                <a:latin typeface="Arial"/>
                <a:ea typeface="Arial"/>
                <a:cs typeface="Arial"/>
                <a:sym typeface="Arial"/>
              </a:rPr>
              <a:t>Your talk must be 5 - 7 minutes long (2 min. discussion)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11DF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11DFE"/>
                </a:solidFill>
              </a:rPr>
              <a:t>Presentation features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Introduction of self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Outline of talk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Explanation of imaginary technology 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Advantages and disadvantages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Conclusion (including recommendation)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References (if relevant)</a:t>
            </a:r>
            <a:endParaRPr>
              <a:solidFill>
                <a:srgbClr val="0A19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59200" lvl="0" indent="-375920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A190C"/>
                </a:solidFill>
                <a:latin typeface="Arial"/>
                <a:ea typeface="Arial"/>
                <a:cs typeface="Arial"/>
                <a:sym typeface="Arial"/>
              </a:rPr>
              <a:t>Discussion questions for the audience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 defTabSz="496569">
              <a:spcBef>
                <a:spcPts val="1300"/>
              </a:spcBef>
              <a:defRPr sz="5900">
                <a:solidFill>
                  <a:srgbClr val="0E2EE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00">
                <a:solidFill>
                  <a:srgbClr val="0E2EE4"/>
                </a:solidFill>
              </a:rPr>
              <a:t>Individual presentation assessment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A03"/>
                </a:solidFill>
                <a:latin typeface="Arial"/>
                <a:ea typeface="Arial"/>
                <a:cs typeface="Arial"/>
                <a:sym typeface="Arial"/>
              </a:rPr>
              <a:t>Originality and viability of idea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A03"/>
                </a:solidFill>
                <a:latin typeface="Arial"/>
                <a:ea typeface="Arial"/>
                <a:cs typeface="Arial"/>
                <a:sym typeface="Arial"/>
              </a:rPr>
              <a:t>Audience engagement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A03"/>
                </a:solidFill>
                <a:latin typeface="Arial"/>
                <a:ea typeface="Arial"/>
                <a:cs typeface="Arial"/>
                <a:sym typeface="Arial"/>
              </a:rPr>
              <a:t>organisation of information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A03"/>
                </a:solidFill>
                <a:latin typeface="Arial"/>
                <a:ea typeface="Arial"/>
                <a:cs typeface="Arial"/>
                <a:sym typeface="Arial"/>
              </a:rPr>
              <a:t>coherence and cohesion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52BF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052BFB"/>
                </a:solidFill>
              </a:rPr>
              <a:t>Assessment criteria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>
            <a:solidFill/>
          </a:ln>
        </p:spPr>
        <p:txBody>
          <a:bodyPr/>
          <a:lstStyle/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F16"/>
                </a:solidFill>
                <a:latin typeface="Arial"/>
                <a:ea typeface="Arial"/>
                <a:cs typeface="Arial"/>
                <a:sym typeface="Arial"/>
              </a:rPr>
              <a:t>Pronunciation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F16"/>
                </a:solidFill>
                <a:latin typeface="Arial"/>
                <a:ea typeface="Arial"/>
                <a:cs typeface="Arial"/>
                <a:sym typeface="Arial"/>
              </a:rPr>
              <a:t>Grammar and vocabulary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F16"/>
                </a:solidFill>
                <a:latin typeface="Arial"/>
                <a:ea typeface="Arial"/>
                <a:cs typeface="Arial"/>
                <a:sym typeface="Arial"/>
              </a:rPr>
              <a:t>Use of visuals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F16"/>
                </a:solidFill>
                <a:latin typeface="Arial"/>
                <a:ea typeface="Arial"/>
                <a:cs typeface="Arial"/>
                <a:sym typeface="Arial"/>
              </a:rPr>
              <a:t>Timing</a:t>
            </a:r>
          </a:p>
          <a:p>
            <a:pPr marL="5156651" lvl="0" indent="-5156651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90F16"/>
                </a:solidFill>
                <a:latin typeface="Arial"/>
                <a:ea typeface="Arial"/>
                <a:cs typeface="Arial"/>
                <a:sym typeface="Arial"/>
              </a:rPr>
              <a:t>Discussion questions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414141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738FAF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j-lt"/>
            <a:ea typeface="+mj-ea"/>
            <a:cs typeface="+mj-cs"/>
            <a:sym typeface="Avenir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</vt:lpstr>
      <vt:lpstr>Individual presentation</vt:lpstr>
      <vt:lpstr>Individual Presentation </vt:lpstr>
      <vt:lpstr>Presentation features</vt:lpstr>
      <vt:lpstr>Individual presentation assessment</vt:lpstr>
      <vt:lpstr>Assessment criteria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Individual presentation</dc:title>
  <cp:lastModifiedBy>Mal Naganska</cp:lastModifiedBy>
  <cp:revision>1</cp:revision>
  <dcterms:modified xsi:type="dcterms:W3CDTF">2019-09-04T08:12:36Z</dcterms:modified>
</cp:coreProperties>
</file>