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lvl1pPr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1pPr>
    <a:lvl2pPr indent="228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2pPr>
    <a:lvl3pPr indent="457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3pPr>
    <a:lvl4pPr indent="685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4pPr>
    <a:lvl5pPr indent="9144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5pPr>
    <a:lvl6pPr indent="11430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6pPr>
    <a:lvl7pPr indent="13716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7pPr>
    <a:lvl8pPr indent="16002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8pPr>
    <a:lvl9pPr indent="1828800" algn="ctr" defTabSz="584200">
      <a:defRPr sz="2400">
        <a:solidFill>
          <a:srgbClr val="414141"/>
        </a:solidFill>
        <a:latin typeface="Palatino"/>
        <a:ea typeface="Palatino"/>
        <a:cs typeface="Palatino"/>
        <a:sym typeface="Palatino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0564E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C7C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A8C3DF"/>
              </a:solidFill>
              <a:prstDash val="solid"/>
              <a:miter lim="400000"/>
            </a:ln>
          </a:left>
          <a:right>
            <a:ln w="12700" cap="flat">
              <a:solidFill>
                <a:srgbClr val="A8C3DF"/>
              </a:solidFill>
              <a:prstDash val="solid"/>
              <a:miter lim="400000"/>
            </a:ln>
          </a:right>
          <a:top>
            <a:ln w="12700" cap="flat">
              <a:solidFill>
                <a:srgbClr val="A8C3DF"/>
              </a:solidFill>
              <a:prstDash val="solid"/>
              <a:miter lim="400000"/>
            </a:ln>
          </a:top>
          <a:bottom>
            <a:ln w="12700" cap="flat">
              <a:solidFill>
                <a:srgbClr val="A8C3DF"/>
              </a:solidFill>
              <a:prstDash val="solid"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solidFill>
                <a:srgbClr val="A8C3D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8C3DF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14975"/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8C3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9639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508000" y="659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" name="Shape 8"/>
          <p:cNvSpPr/>
          <p:nvPr/>
        </p:nvSpPr>
        <p:spPr>
          <a:xfrm>
            <a:off x="508000" y="408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" name="Shape 9"/>
          <p:cNvSpPr/>
          <p:nvPr/>
        </p:nvSpPr>
        <p:spPr>
          <a:xfrm rot="16200000">
            <a:off x="7172923" y="53476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4" name="Shape 14"/>
          <p:cNvSpPr/>
          <p:nvPr/>
        </p:nvSpPr>
        <p:spPr>
          <a:xfrm>
            <a:off x="508000" y="9131300"/>
            <a:ext cx="11999453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" name="Shape 15"/>
          <p:cNvSpPr/>
          <p:nvPr/>
        </p:nvSpPr>
        <p:spPr>
          <a:xfrm>
            <a:off x="508000" y="6629400"/>
            <a:ext cx="12000019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" name="Shape 16"/>
          <p:cNvSpPr/>
          <p:nvPr/>
        </p:nvSpPr>
        <p:spPr>
          <a:xfrm rot="16200000">
            <a:off x="7172923" y="7874934"/>
            <a:ext cx="164275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508000" y="4876800"/>
            <a:ext cx="5676374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3" name="Shape 23"/>
          <p:cNvSpPr/>
          <p:nvPr/>
        </p:nvSpPr>
        <p:spPr>
          <a:xfrm>
            <a:off x="508000" y="2768600"/>
            <a:ext cx="5676316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Shape 24"/>
          <p:cNvSpPr/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25" name="Shape 25"/>
          <p:cNvSpPr/>
          <p:nvPr>
            <p:ph type="body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One</a:t>
            </a:r>
            <a:endParaRPr sz="24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Two</a:t>
            </a:r>
            <a:endParaRPr sz="24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Three</a:t>
            </a:r>
            <a:endParaRPr sz="24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Four</a:t>
            </a:r>
            <a:endParaRPr sz="24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508000" y="2730500"/>
            <a:ext cx="5816600" cy="6350000"/>
          </a:xfrm>
          <a:prstGeom prst="rect">
            <a:avLst/>
          </a:prstGeom>
        </p:spPr>
        <p:txBody>
          <a:bodyPr/>
          <a:lstStyle>
            <a:lvl1pPr marL="393700" indent="-393700">
              <a:spcBef>
                <a:spcPts val="1800"/>
              </a:spcBef>
              <a:buSzPct val="65000"/>
              <a:defRPr sz="3000"/>
            </a:lvl1pPr>
            <a:lvl2pPr marL="787400" indent="-393700">
              <a:spcBef>
                <a:spcPts val="1800"/>
              </a:spcBef>
              <a:buSzPct val="65000"/>
              <a:defRPr sz="3000"/>
            </a:lvl2pPr>
            <a:lvl3pPr marL="1181100" indent="-393700">
              <a:spcBef>
                <a:spcPts val="1800"/>
              </a:spcBef>
              <a:buSzPct val="65000"/>
              <a:defRPr sz="3000"/>
            </a:lvl3pPr>
            <a:lvl4pPr marL="1574800" indent="-393700">
              <a:spcBef>
                <a:spcPts val="1800"/>
              </a:spcBef>
              <a:buSzPct val="65000"/>
              <a:defRPr sz="3000"/>
            </a:lvl4pPr>
            <a:lvl5pPr marL="1968500" indent="-393700">
              <a:spcBef>
                <a:spcPts val="1800"/>
              </a:spcBef>
              <a:buSzPct val="65000"/>
              <a:defRPr sz="30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One</a:t>
            </a:r>
            <a:endParaRPr sz="30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Two</a:t>
            </a:r>
            <a:endParaRPr sz="30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Three</a:t>
            </a:r>
            <a:endParaRPr sz="30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Four</a:t>
            </a:r>
            <a:endParaRPr sz="30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508000" y="21717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508000" y="635000"/>
            <a:ext cx="11997292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7000">
                <a:solidFill>
                  <a:srgbClr val="D93E2B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One</a:t>
            </a:r>
            <a:endParaRPr sz="3600">
              <a:solidFill>
                <a:srgbClr val="41414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Two</a:t>
            </a:r>
            <a:endParaRPr sz="3600">
              <a:solidFill>
                <a:srgbClr val="414141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Three</a:t>
            </a:r>
            <a:endParaRPr sz="3600">
              <a:solidFill>
                <a:srgbClr val="414141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Four</a:t>
            </a:r>
            <a:endParaRPr sz="3600">
              <a:solidFill>
                <a:srgbClr val="414141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414141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spd="med" advClick="1"/>
  <p:txStyles>
    <p:titleStyle>
      <a:lvl1pPr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1pPr>
      <a:lvl2pPr indent="228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2pPr>
      <a:lvl3pPr indent="457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3pPr>
      <a:lvl4pPr indent="685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4pPr>
      <a:lvl5pPr indent="9144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5pPr>
      <a:lvl6pPr indent="11430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6pPr>
      <a:lvl7pPr indent="13716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7pPr>
      <a:lvl8pPr indent="16002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8pPr>
      <a:lvl9pPr indent="1828800" algn="ctr" defTabSz="584200">
        <a:lnSpc>
          <a:spcPct val="90000"/>
        </a:lnSpc>
        <a:spcBef>
          <a:spcPts val="1600"/>
        </a:spcBef>
        <a:defRPr sz="7000">
          <a:solidFill>
            <a:srgbClr val="D93E2B"/>
          </a:solidFill>
          <a:latin typeface="+mn-lt"/>
          <a:ea typeface="+mn-ea"/>
          <a:cs typeface="+mn-cs"/>
          <a:sym typeface="Bodoni SvtyTwo ITC TT-Book"/>
        </a:defRPr>
      </a:lvl9pPr>
    </p:titleStyle>
    <p:bodyStyle>
      <a:lvl1pPr marL="4699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1pPr>
      <a:lvl2pPr marL="9398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2pPr>
      <a:lvl3pPr marL="14097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3pPr>
      <a:lvl4pPr marL="18796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4pPr>
      <a:lvl5pPr marL="23495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5pPr>
      <a:lvl6pPr marL="28194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6pPr>
      <a:lvl7pPr marL="32893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7pPr>
      <a:lvl8pPr marL="37592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8pPr>
      <a:lvl9pPr marL="4229100" indent="-469900" defTabSz="584200">
        <a:spcBef>
          <a:spcPts val="2400"/>
        </a:spcBef>
        <a:buClr>
          <a:srgbClr val="929292"/>
        </a:buClr>
        <a:buSzPct val="60000"/>
        <a:buFont typeface="Zapf Dingbats"/>
        <a:buChar char="❖"/>
        <a:defRPr sz="3600">
          <a:solidFill>
            <a:srgbClr val="414141"/>
          </a:solidFill>
          <a:latin typeface="Palatino"/>
          <a:ea typeface="Palatino"/>
          <a:cs typeface="Palatino"/>
          <a:sym typeface="Palatino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508000" y="3505200"/>
            <a:ext cx="72009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lnSpc>
                <a:spcPct val="110000"/>
              </a:lnSpc>
              <a:defRPr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i="0"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414141"/>
                </a:solidFill>
              </a:rPr>
              <a:t>NUSRI SUZHOU, 2019</a:t>
            </a:r>
          </a:p>
        </p:txBody>
      </p:sp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0039">
              <a:lnSpc>
                <a:spcPct val="100000"/>
              </a:lnSpc>
              <a:spcBef>
                <a:spcPts val="800"/>
              </a:spcBef>
              <a:defRPr sz="5320">
                <a:solidFill>
                  <a:srgbClr val="2C55D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320">
                <a:solidFill>
                  <a:srgbClr val="2C55D8"/>
                </a:solidFill>
              </a:rPr>
              <a:t>Technical Writing and Communication Course</a:t>
            </a:r>
            <a:endParaRPr sz="839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457200">
              <a:defRPr sz="1800">
                <a:solidFill>
                  <a:srgbClr val="000000"/>
                </a:solidFill>
              </a:defRPr>
            </a:pP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46" name="images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58708" y="4111491"/>
            <a:ext cx="4333727" cy="24577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02336">
              <a:lnSpc>
                <a:spcPct val="100000"/>
              </a:lnSpc>
              <a:spcBef>
                <a:spcPts val="1000"/>
              </a:spcBef>
              <a:defRPr sz="5544">
                <a:solidFill>
                  <a:srgbClr val="3F56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544">
                <a:solidFill>
                  <a:srgbClr val="3F56FF"/>
                </a:solidFill>
              </a:rPr>
              <a:t>  COURSE AIMS &amp; OBJECTIVES</a:t>
            </a:r>
            <a:endParaRPr sz="1056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  <a:ln>
            <a:solidFill/>
          </a:ln>
        </p:spPr>
        <p:txBody>
          <a:bodyPr/>
          <a:lstStyle/>
          <a:p>
            <a:pPr lvl="0" marL="626533" indent="-626533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endParaRPr sz="4000">
              <a:solidFill>
                <a:srgbClr val="0B1005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626533" indent="-626533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B1005"/>
                </a:solidFill>
                <a:latin typeface="Arial"/>
                <a:ea typeface="Arial"/>
                <a:cs typeface="Arial"/>
                <a:sym typeface="Arial"/>
              </a:rPr>
              <a:t>Enhance students’ written and oral communication skills according to academic conventions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lvl="0" marL="626533" indent="-626533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B1005"/>
                </a:solidFill>
                <a:latin typeface="Arial"/>
                <a:ea typeface="Arial"/>
                <a:cs typeface="Arial"/>
                <a:sym typeface="Arial"/>
              </a:rPr>
              <a:t>Provide practice and feedback in the areas of written and oral communication in English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lvl="0" marL="626533" indent="-626533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0B1005"/>
                </a:solidFill>
                <a:latin typeface="Arial"/>
                <a:ea typeface="Arial"/>
                <a:cs typeface="Arial"/>
                <a:sym typeface="Arial"/>
              </a:rPr>
              <a:t>Assess the outcomes of student learning by three assignments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title"/>
          </p:nvPr>
        </p:nvSpPr>
        <p:spPr>
          <a:xfrm>
            <a:off x="508000" y="685800"/>
            <a:ext cx="11988800" cy="1219200"/>
          </a:xfrm>
          <a:prstGeom prst="rect">
            <a:avLst/>
          </a:prstGeom>
        </p:spPr>
        <p:txBody>
          <a:bodyPr/>
          <a:lstStyle>
            <a:lvl1pPr algn="l" defTabSz="182880">
              <a:lnSpc>
                <a:spcPct val="100000"/>
              </a:lnSpc>
              <a:spcBef>
                <a:spcPts val="400"/>
              </a:spcBef>
              <a:defRPr sz="7200">
                <a:solidFill>
                  <a:srgbClr val="0432F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00">
                <a:solidFill>
                  <a:srgbClr val="0432FE"/>
                </a:solidFill>
              </a:rPr>
              <a:t>Assignments</a:t>
            </a:r>
            <a:endParaRPr sz="7200"/>
          </a:p>
        </p:txBody>
      </p:sp>
      <p:sp>
        <p:nvSpPr>
          <p:cNvPr id="52" name="Shape 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38818" indent="-538818" defTabSz="393192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4128">
                <a:solidFill>
                  <a:srgbClr val="0432FC"/>
                </a:solidFill>
                <a:latin typeface="Arial"/>
                <a:ea typeface="Arial"/>
                <a:cs typeface="Arial"/>
                <a:sym typeface="Arial"/>
              </a:rPr>
              <a:t>Formal Report</a:t>
            </a:r>
            <a:r>
              <a:rPr sz="4128">
                <a:solidFill>
                  <a:srgbClr val="060B0D"/>
                </a:solidFill>
                <a:latin typeface="Arial"/>
                <a:ea typeface="Arial"/>
                <a:cs typeface="Arial"/>
                <a:sym typeface="Arial"/>
              </a:rPr>
              <a:t>: Students write a 1,500 word report about the viability of a new technology  Due on September 13, 2019. </a:t>
            </a:r>
            <a:r>
              <a:rPr sz="4128">
                <a:solidFill>
                  <a:srgbClr val="060308"/>
                </a:solidFill>
                <a:latin typeface="Arial"/>
                <a:ea typeface="Arial"/>
                <a:cs typeface="Arial"/>
                <a:sym typeface="Arial"/>
              </a:rPr>
              <a:t>Teacher Assessed</a:t>
            </a:r>
            <a:endParaRPr sz="1032">
              <a:latin typeface="Times Roman"/>
              <a:ea typeface="Times Roman"/>
              <a:cs typeface="Times Roman"/>
              <a:sym typeface="Times Roman"/>
            </a:endParaRPr>
          </a:p>
          <a:p>
            <a:pPr lvl="0" marL="538818" indent="-538818" defTabSz="393192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4128">
                <a:solidFill>
                  <a:srgbClr val="1128D2"/>
                </a:solidFill>
                <a:latin typeface="Arial"/>
                <a:ea typeface="Arial"/>
                <a:cs typeface="Arial"/>
                <a:sym typeface="Arial"/>
              </a:rPr>
              <a:t>Group Presentation</a:t>
            </a:r>
            <a:r>
              <a:rPr sz="4128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sz="4128">
                <a:solidFill>
                  <a:srgbClr val="0A0803"/>
                </a:solidFill>
                <a:latin typeface="Arial"/>
                <a:ea typeface="Arial"/>
                <a:cs typeface="Arial"/>
                <a:sym typeface="Arial"/>
              </a:rPr>
              <a:t>In groups of 5, students present their report to the class (25 min; 5 min per student).Peer assessed</a:t>
            </a:r>
            <a:endParaRPr sz="1032">
              <a:latin typeface="Times Roman"/>
              <a:ea typeface="Times Roman"/>
              <a:cs typeface="Times Roman"/>
              <a:sym typeface="Times Roman"/>
            </a:endParaRPr>
          </a:p>
          <a:p>
            <a:pPr lvl="0" marL="538818" indent="-538818" defTabSz="393192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sz="4128">
                <a:solidFill>
                  <a:srgbClr val="0432FD"/>
                </a:solidFill>
                <a:latin typeface="Arial"/>
                <a:ea typeface="Arial"/>
                <a:cs typeface="Arial"/>
                <a:sym typeface="Arial"/>
              </a:rPr>
              <a:t>Individual Presentation</a:t>
            </a:r>
            <a:r>
              <a:rPr sz="4128">
                <a:solidFill>
                  <a:srgbClr val="41414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sz="4128">
                <a:solidFill>
                  <a:srgbClr val="091014"/>
                </a:solidFill>
                <a:latin typeface="Arial"/>
                <a:ea typeface="Arial"/>
                <a:cs typeface="Arial"/>
                <a:sym typeface="Arial"/>
              </a:rPr>
              <a:t>Students give a presentation about an imaginary technology of the future (5-7 min).Teacher Assessed</a:t>
            </a:r>
            <a:endParaRPr sz="1032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182880">
              <a:lnSpc>
                <a:spcPct val="100000"/>
              </a:lnSpc>
              <a:spcBef>
                <a:spcPts val="400"/>
              </a:spcBef>
              <a:defRPr sz="7240">
                <a:solidFill>
                  <a:srgbClr val="0432F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7240">
                <a:solidFill>
                  <a:srgbClr val="0432FC"/>
                </a:solidFill>
              </a:rPr>
              <a:t>Formal Report</a:t>
            </a:r>
            <a:endParaRPr sz="7240"/>
          </a:p>
        </p:txBody>
      </p:sp>
      <p:sp>
        <p:nvSpPr>
          <p:cNvPr id="55" name="Shape 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587375" indent="-587375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09160B"/>
                </a:solidFill>
                <a:latin typeface="Arial"/>
                <a:ea typeface="Arial"/>
                <a:cs typeface="Arial"/>
                <a:sym typeface="Arial"/>
              </a:rPr>
              <a:t>Students write a 1,500 formal report </a:t>
            </a:r>
            <a:r>
              <a:rPr b="1" sz="3900">
                <a:solidFill>
                  <a:srgbClr val="09160B"/>
                </a:solidFill>
                <a:latin typeface="Arial"/>
                <a:ea typeface="Arial"/>
                <a:cs typeface="Arial"/>
                <a:sym typeface="Arial"/>
              </a:rPr>
              <a:t>in groups </a:t>
            </a:r>
            <a:r>
              <a:rPr sz="3900">
                <a:solidFill>
                  <a:srgbClr val="09160B"/>
                </a:solidFill>
                <a:latin typeface="Arial"/>
                <a:ea typeface="Arial"/>
                <a:cs typeface="Arial"/>
                <a:sym typeface="Arial"/>
              </a:rPr>
              <a:t>of five</a:t>
            </a:r>
            <a:r>
              <a:rPr b="1" sz="3900">
                <a:solidFill>
                  <a:srgbClr val="09160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3900">
                <a:solidFill>
                  <a:srgbClr val="09160B"/>
                </a:solidFill>
                <a:latin typeface="Arial"/>
                <a:ea typeface="Arial"/>
                <a:cs typeface="Arial"/>
                <a:sym typeface="Arial"/>
              </a:rPr>
              <a:t>about a new kind of technology </a:t>
            </a:r>
            <a:endParaRPr sz="3900">
              <a:solidFill>
                <a:srgbClr val="09160B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587375" indent="-587375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09160B"/>
                </a:solidFill>
                <a:latin typeface="Arial"/>
                <a:ea typeface="Arial"/>
                <a:cs typeface="Arial"/>
                <a:sym typeface="Arial"/>
              </a:rPr>
              <a:t>The report is divided into 8 sections</a:t>
            </a:r>
            <a:endParaRPr sz="3900">
              <a:latin typeface="Arial"/>
              <a:ea typeface="Arial"/>
              <a:cs typeface="Arial"/>
              <a:sym typeface="Arial"/>
            </a:endParaRPr>
          </a:p>
          <a:p>
            <a:pPr lvl="0" marL="587375" indent="-587375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09160B"/>
                </a:solidFill>
                <a:latin typeface="Arial"/>
                <a:ea typeface="Arial"/>
                <a:cs typeface="Arial"/>
                <a:sym typeface="Arial"/>
              </a:rPr>
              <a:t>This includes a title page, a table of contents and a visuals and reference list</a:t>
            </a:r>
            <a:endParaRPr sz="3900">
              <a:solidFill>
                <a:srgbClr val="09160B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587375" indent="-587375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09160B"/>
                </a:solidFill>
                <a:latin typeface="Arial"/>
                <a:ea typeface="Arial"/>
                <a:cs typeface="Arial"/>
                <a:sym typeface="Arial"/>
              </a:rPr>
              <a:t>It will be referenced according to IEEE style</a:t>
            </a:r>
            <a:endParaRPr sz="3900">
              <a:solidFill>
                <a:srgbClr val="09160B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marL="587375" indent="-587375" defTabSz="457200">
              <a:spcBef>
                <a:spcPts val="1200"/>
              </a:spcBef>
              <a:defRPr sz="1800">
                <a:solidFill>
                  <a:srgbClr val="000000"/>
                </a:solidFill>
              </a:defRPr>
            </a:pPr>
            <a:r>
              <a:rPr sz="3900">
                <a:solidFill>
                  <a:srgbClr val="09160B"/>
                </a:solidFill>
                <a:latin typeface="Arial"/>
                <a:ea typeface="Arial"/>
                <a:cs typeface="Arial"/>
                <a:sym typeface="Arial"/>
              </a:rPr>
              <a:t>It is due on Friday, September 13th, 2019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414141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33948" dir="270000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