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1pPr>
    <a:lvl2pPr algn="ctr" defTabSz="584200">
      <a:defRPr sz="24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2pPr>
    <a:lvl3pPr algn="ctr" defTabSz="584200">
      <a:defRPr sz="24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3pPr>
    <a:lvl4pPr algn="ctr" defTabSz="584200">
      <a:defRPr sz="24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4pPr>
    <a:lvl5pPr algn="ctr" defTabSz="584200">
      <a:defRPr sz="24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5pPr>
    <a:lvl6pPr algn="ctr" defTabSz="584200">
      <a:defRPr sz="24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6pPr>
    <a:lvl7pPr algn="ctr" defTabSz="584200">
      <a:defRPr sz="24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7pPr>
    <a:lvl8pPr algn="ctr" defTabSz="584200">
      <a:defRPr sz="24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8pPr>
    <a:lvl9pPr algn="ctr" defTabSz="584200">
      <a:defRPr sz="24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DBE3"/>
          </a:solidFill>
        </a:fill>
      </a:tcStyle>
    </a:wholeTbl>
    <a:band2H>
      <a:tcTxStyle b="def" i="def"/>
      <a:tcStyle>
        <a:tcBdr/>
        <a:fill>
          <a:solidFill>
            <a:srgbClr val="EBEEF2"/>
          </a:solidFill>
        </a:fill>
      </a:tcStyle>
    </a:band2H>
    <a:firstCol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38FAF"/>
          </a:solidFill>
        </a:fill>
      </a:tcStyle>
    </a:firstCol>
    <a:la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38FAF"/>
          </a:solidFill>
        </a:fill>
      </a:tcStyle>
    </a:lastRow>
    <a:fir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38FAF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E2D3"/>
          </a:solidFill>
        </a:fill>
      </a:tcStyle>
    </a:wholeTbl>
    <a:band2H>
      <a:tcTxStyle b="def" i="def"/>
      <a:tcStyle>
        <a:tcBdr/>
        <a:fill>
          <a:solidFill>
            <a:srgbClr val="F0F1EA"/>
          </a:solidFill>
        </a:fill>
      </a:tcStyle>
    </a:band2H>
    <a:firstCol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AA69"/>
          </a:solidFill>
        </a:fill>
      </a:tcStyle>
    </a:firstCol>
    <a:la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AA69"/>
          </a:solidFill>
        </a:fill>
      </a:tcStyle>
    </a:lastRow>
    <a:fir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AA6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DCE1"/>
          </a:solidFill>
        </a:fill>
      </a:tcStyle>
    </a:wholeTbl>
    <a:band2H>
      <a:tcTxStyle b="def" i="def"/>
      <a:tcStyle>
        <a:tcBdr/>
        <a:fill>
          <a:solidFill>
            <a:srgbClr val="EFEEF1"/>
          </a:solidFill>
        </a:fill>
      </a:tcStyle>
    </a:band2H>
    <a:firstCol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E95A9"/>
          </a:solidFill>
        </a:fill>
      </a:tcStyle>
    </a:firstCol>
    <a:la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E95A9"/>
          </a:solidFill>
        </a:fill>
      </a:tcStyle>
    </a:lastRow>
    <a:fir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E95A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FAF"/>
          </a:solidFill>
        </a:fill>
      </a:tcStyle>
    </a:firstCol>
    <a:la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14141"/>
              </a:solidFill>
              <a:prstDash val="solid"/>
              <a:bevel/>
            </a:ln>
          </a:top>
          <a:bottom>
            <a:ln w="25400" cap="flat">
              <a:solidFill>
                <a:srgbClr val="41414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14141"/>
              </a:solidFill>
              <a:prstDash val="solid"/>
              <a:bevel/>
            </a:ln>
          </a:top>
          <a:bottom>
            <a:ln w="25400" cap="flat">
              <a:solidFill>
                <a:srgbClr val="41414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FAF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CDCD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14141"/>
          </a:solidFill>
        </a:fill>
      </a:tcStyle>
    </a:firstCol>
    <a:la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14141"/>
          </a:solidFill>
        </a:fill>
      </a:tcStyle>
    </a:lastRow>
    <a:fir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1414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bevel/>
            </a:ln>
          </a:left>
          <a:right>
            <a:ln w="12700" cap="flat">
              <a:solidFill>
                <a:srgbClr val="414141"/>
              </a:solidFill>
              <a:prstDash val="solid"/>
              <a:bevel/>
            </a:ln>
          </a:right>
          <a:top>
            <a:ln w="12700" cap="flat">
              <a:solidFill>
                <a:srgbClr val="414141"/>
              </a:solidFill>
              <a:prstDash val="solid"/>
              <a:bevel/>
            </a:ln>
          </a:top>
          <a:bottom>
            <a:ln w="12700" cap="flat">
              <a:solidFill>
                <a:srgbClr val="414141"/>
              </a:solidFill>
              <a:prstDash val="solid"/>
              <a:bevel/>
            </a:ln>
          </a:bottom>
          <a:insideH>
            <a:ln w="12700" cap="flat">
              <a:solidFill>
                <a:srgbClr val="414141"/>
              </a:solidFill>
              <a:prstDash val="solid"/>
              <a:bevel/>
            </a:ln>
          </a:insideH>
          <a:insideV>
            <a:ln w="12700" cap="flat">
              <a:solidFill>
                <a:srgbClr val="414141"/>
              </a:solidFill>
              <a:prstDash val="solid"/>
              <a:bevel/>
            </a:ln>
          </a:insideV>
        </a:tcBdr>
        <a:fill>
          <a:solidFill>
            <a:srgbClr val="414141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bevel/>
            </a:ln>
          </a:left>
          <a:right>
            <a:ln w="12700" cap="flat">
              <a:solidFill>
                <a:srgbClr val="414141"/>
              </a:solidFill>
              <a:prstDash val="solid"/>
              <a:bevel/>
            </a:ln>
          </a:right>
          <a:top>
            <a:ln w="12700" cap="flat">
              <a:solidFill>
                <a:srgbClr val="414141"/>
              </a:solidFill>
              <a:prstDash val="solid"/>
              <a:bevel/>
            </a:ln>
          </a:top>
          <a:bottom>
            <a:ln w="12700" cap="flat">
              <a:solidFill>
                <a:srgbClr val="414141"/>
              </a:solidFill>
              <a:prstDash val="solid"/>
              <a:bevel/>
            </a:ln>
          </a:bottom>
          <a:insideH>
            <a:ln w="12700" cap="flat">
              <a:solidFill>
                <a:srgbClr val="414141"/>
              </a:solidFill>
              <a:prstDash val="solid"/>
              <a:bevel/>
            </a:ln>
          </a:insideH>
          <a:insideV>
            <a:ln w="12700" cap="flat">
              <a:solidFill>
                <a:srgbClr val="414141"/>
              </a:solidFill>
              <a:prstDash val="solid"/>
              <a:bevel/>
            </a:ln>
          </a:insideV>
        </a:tcBdr>
        <a:fill>
          <a:solidFill>
            <a:srgbClr val="414141">
              <a:alpha val="20000"/>
            </a:srgbClr>
          </a:solidFill>
        </a:fill>
      </a:tcStyle>
    </a:firstCol>
    <a:la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bevel/>
            </a:ln>
          </a:left>
          <a:right>
            <a:ln w="12700" cap="flat">
              <a:solidFill>
                <a:srgbClr val="414141"/>
              </a:solidFill>
              <a:prstDash val="solid"/>
              <a:bevel/>
            </a:ln>
          </a:right>
          <a:top>
            <a:ln w="50800" cap="flat">
              <a:solidFill>
                <a:srgbClr val="414141"/>
              </a:solidFill>
              <a:prstDash val="solid"/>
              <a:bevel/>
            </a:ln>
          </a:top>
          <a:bottom>
            <a:ln w="12700" cap="flat">
              <a:solidFill>
                <a:srgbClr val="414141"/>
              </a:solidFill>
              <a:prstDash val="solid"/>
              <a:bevel/>
            </a:ln>
          </a:bottom>
          <a:insideH>
            <a:ln w="12700" cap="flat">
              <a:solidFill>
                <a:srgbClr val="414141"/>
              </a:solidFill>
              <a:prstDash val="solid"/>
              <a:bevel/>
            </a:ln>
          </a:insideH>
          <a:insideV>
            <a:ln w="12700" cap="flat">
              <a:solidFill>
                <a:srgbClr val="414141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bevel/>
            </a:ln>
          </a:left>
          <a:right>
            <a:ln w="12700" cap="flat">
              <a:solidFill>
                <a:srgbClr val="414141"/>
              </a:solidFill>
              <a:prstDash val="solid"/>
              <a:bevel/>
            </a:ln>
          </a:right>
          <a:top>
            <a:ln w="12700" cap="flat">
              <a:solidFill>
                <a:srgbClr val="414141"/>
              </a:solidFill>
              <a:prstDash val="solid"/>
              <a:bevel/>
            </a:ln>
          </a:top>
          <a:bottom>
            <a:ln w="25400" cap="flat">
              <a:solidFill>
                <a:srgbClr val="414141"/>
              </a:solidFill>
              <a:prstDash val="solid"/>
              <a:bevel/>
            </a:ln>
          </a:bottom>
          <a:insideH>
            <a:ln w="12700" cap="flat">
              <a:solidFill>
                <a:srgbClr val="414141"/>
              </a:solidFill>
              <a:prstDash val="solid"/>
              <a:bevel/>
            </a:ln>
          </a:insideH>
          <a:insideV>
            <a:ln w="12700" cap="flat">
              <a:solidFill>
                <a:srgbClr val="414141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7999" y="6589712"/>
            <a:ext cx="1199945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508000" y="4087812"/>
            <a:ext cx="1200001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" name="Shape 9"/>
          <p:cNvSpPr/>
          <p:nvPr/>
        </p:nvSpPr>
        <p:spPr>
          <a:xfrm rot="16200000">
            <a:off x="7170700" y="5348269"/>
            <a:ext cx="164276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" name="Shape 10"/>
          <p:cNvSpPr/>
          <p:nvPr>
            <p:ph type="title"/>
          </p:nvPr>
        </p:nvSpPr>
        <p:spPr>
          <a:xfrm>
            <a:off x="508000" y="2921000"/>
            <a:ext cx="7200900" cy="48514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8280400" y="2921000"/>
            <a:ext cx="4241800" cy="4851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7170700" y="7875569"/>
            <a:ext cx="164276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7999" y="9129712"/>
            <a:ext cx="1199945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508000" y="6627812"/>
            <a:ext cx="1200001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" name="Shape 16"/>
          <p:cNvSpPr/>
          <p:nvPr/>
        </p:nvSpPr>
        <p:spPr>
          <a:xfrm rot="16200000">
            <a:off x="7170700" y="7875569"/>
            <a:ext cx="164276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6019800"/>
            <a:ext cx="7200900" cy="37338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8280400" y="6019800"/>
            <a:ext cx="4241800" cy="3733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07999" y="4875212"/>
            <a:ext cx="5676376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3" name="Shape 23"/>
          <p:cNvSpPr/>
          <p:nvPr/>
        </p:nvSpPr>
        <p:spPr>
          <a:xfrm>
            <a:off x="508000" y="2767012"/>
            <a:ext cx="5676316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08000" y="2616200"/>
            <a:ext cx="5676900" cy="2413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508000" y="5029200"/>
            <a:ext cx="5676900" cy="47244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xfrm>
            <a:off x="508000" y="934"/>
            <a:ext cx="11988800" cy="281753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508000" y="413844"/>
            <a:ext cx="11988800" cy="199171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508000" y="2405555"/>
            <a:ext cx="5816600" cy="699989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One</a:t>
            </a:r>
            <a:endParaRPr sz="3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Two</a:t>
            </a:r>
            <a:endParaRPr sz="3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Three</a:t>
            </a:r>
            <a:endParaRPr sz="3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Four</a:t>
            </a:r>
            <a:endParaRPr sz="3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7999" y="2170112"/>
            <a:ext cx="1199729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7999" y="633412"/>
            <a:ext cx="1199729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533400"/>
            <a:ext cx="119888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286000"/>
            <a:ext cx="11988800" cy="678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1pPr>
      <a:lvl2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2pPr>
      <a:lvl3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3pPr>
      <a:lvl4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4pPr>
      <a:lvl5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5pPr>
      <a:lvl6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6pPr>
      <a:lvl7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7pPr>
      <a:lvl8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8pPr>
      <a:lvl9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08000" y="3555999"/>
            <a:ext cx="720090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i="1">
                <a:solidFill>
                  <a:srgbClr val="091316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091316"/>
                </a:solidFill>
              </a:rPr>
              <a:t>NUSRI, SUZHOU, 2019</a:t>
            </a:r>
          </a:p>
        </p:txBody>
      </p:sp>
      <p:sp>
        <p:nvSpPr>
          <p:cNvPr id="44" name="Shape 44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800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0800FF"/>
                </a:solidFill>
              </a:rPr>
              <a:t>Group Presentation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46" name="image2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5926" y="4165600"/>
            <a:ext cx="4423708" cy="25087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82BF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082BF3"/>
                </a:solidFill>
              </a:rPr>
              <a:t>Group Presentation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>
            <a:solidFill/>
          </a:ln>
        </p:spPr>
        <p:txBody>
          <a:bodyPr/>
          <a:lstStyle/>
          <a:p>
            <a:pPr lvl="0" marL="939800" indent="-9398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70A08"/>
                </a:solidFill>
                <a:latin typeface="Arial"/>
                <a:ea typeface="Arial"/>
                <a:cs typeface="Arial"/>
                <a:sym typeface="Arial"/>
              </a:rPr>
              <a:t>This presentation is intended to enhance students’ public speaking and communication skills in an academic environment.</a:t>
            </a:r>
            <a:endParaRPr>
              <a:solidFill>
                <a:srgbClr val="070A08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939800" indent="-9398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70A08"/>
                </a:solidFill>
                <a:latin typeface="Arial"/>
                <a:ea typeface="Arial"/>
                <a:cs typeface="Arial"/>
                <a:sym typeface="Arial"/>
              </a:rPr>
              <a:t>In the Group Presentation, students are asked to present the main features of their report. The presentation will be made in groups of five, consisting of 5 minutes per student and 25 min in total.</a:t>
            </a:r>
            <a:endParaRPr>
              <a:solidFill>
                <a:srgbClr val="070A08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939800" indent="-9398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70A08"/>
                </a:solidFill>
                <a:latin typeface="Arial"/>
                <a:ea typeface="Arial"/>
                <a:cs typeface="Arial"/>
                <a:sym typeface="Arial"/>
              </a:rPr>
              <a:t>The group is asked to prepare suitable questions for the audience at the end of the presentation.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508000" y="793750"/>
            <a:ext cx="11988800" cy="121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20D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1220D2"/>
                </a:solidFill>
              </a:rPr>
              <a:t>Presentation Features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>
            <a:solidFill/>
          </a:ln>
        </p:spPr>
        <p:txBody>
          <a:bodyPr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91005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4000">
                <a:solidFill>
                  <a:srgbClr val="091005"/>
                </a:solidFill>
                <a:latin typeface="Arial"/>
                <a:ea typeface="Arial"/>
                <a:cs typeface="Arial"/>
                <a:sym typeface="Arial"/>
              </a:rPr>
              <a:t>The presentation will consist of:</a:t>
            </a:r>
            <a:endParaRPr sz="4000">
              <a:solidFill>
                <a:srgbClr val="091005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4000">
              <a:solidFill>
                <a:srgbClr val="091005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888484" indent="-88848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91005"/>
                </a:solidFill>
                <a:latin typeface="Arial"/>
                <a:ea typeface="Arial"/>
                <a:cs typeface="Arial"/>
                <a:sym typeface="Arial"/>
              </a:rPr>
              <a:t>An introduction of the group</a:t>
            </a:r>
            <a:endParaRPr sz="4000">
              <a:solidFill>
                <a:srgbClr val="091005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888484" indent="-88848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91005"/>
                </a:solidFill>
                <a:latin typeface="Arial"/>
                <a:ea typeface="Arial"/>
                <a:cs typeface="Arial"/>
                <a:sym typeface="Arial"/>
              </a:rPr>
              <a:t>An outline  of the presentation</a:t>
            </a:r>
            <a:endParaRPr sz="4000">
              <a:solidFill>
                <a:srgbClr val="091005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888484" indent="-88848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91005"/>
                </a:solidFill>
                <a:latin typeface="Arial"/>
                <a:ea typeface="Arial"/>
                <a:cs typeface="Arial"/>
                <a:sym typeface="Arial"/>
              </a:rPr>
              <a:t>An introduction to the new technology</a:t>
            </a:r>
            <a:endParaRPr sz="4000">
              <a:solidFill>
                <a:srgbClr val="091005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888484" indent="-88848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91005"/>
                </a:solidFill>
                <a:latin typeface="Arial"/>
                <a:ea typeface="Arial"/>
                <a:cs typeface="Arial"/>
                <a:sym typeface="Arial"/>
              </a:rPr>
              <a:t>An explanation of how it works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>
            <a:solidFill/>
          </a:ln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400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1044222" indent="-104422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Drawbacks</a:t>
            </a:r>
            <a:endParaRPr sz="400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1044222" indent="-104422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Areas of application</a:t>
            </a:r>
            <a:endParaRPr sz="400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1044222" indent="-104422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400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1044222" indent="-104422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List of Figures/graphs/illustrations</a:t>
            </a:r>
            <a:endParaRPr sz="400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1044222" indent="-104422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Reference List</a:t>
            </a:r>
            <a:endParaRPr sz="400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1044222" indent="-104422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Questions for the audience</a:t>
            </a:r>
          </a:p>
        </p:txBody>
      </p:sp>
      <p:sp>
        <p:nvSpPr>
          <p:cNvPr id="55" name="Shape 55"/>
          <p:cNvSpPr/>
          <p:nvPr/>
        </p:nvSpPr>
        <p:spPr>
          <a:xfrm>
            <a:off x="518540" y="922591"/>
            <a:ext cx="11967720" cy="1088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000">
                <a:solidFill>
                  <a:srgbClr val="1215D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1215D2"/>
                </a:solidFill>
              </a:rPr>
              <a:t>Presentation Features (cont.)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806F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0806F7"/>
                </a:solidFill>
              </a:rPr>
              <a:t>Presentation Assessment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>
            <a:solidFill/>
          </a:ln>
        </p:spPr>
        <p:txBody>
          <a:bodyPr/>
          <a:lstStyle/>
          <a:p>
            <a:pPr lvl="0" marL="0" indent="0" defTabSz="519937">
              <a:spcBef>
                <a:spcPts val="2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   </a:t>
            </a:r>
            <a:r>
              <a:rPr sz="3500">
                <a:solidFill>
                  <a:srgbClr val="08100C"/>
                </a:solidFill>
                <a:latin typeface="Arial"/>
                <a:ea typeface="Arial"/>
                <a:cs typeface="Arial"/>
                <a:sym typeface="Arial"/>
              </a:rPr>
              <a:t>The presentation criteria:</a:t>
            </a:r>
            <a:endParaRPr sz="3500">
              <a:solidFill>
                <a:srgbClr val="08100C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320253" indent="-320253" defTabSz="519937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endParaRPr sz="3500">
              <a:solidFill>
                <a:srgbClr val="08100C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691907" indent="-691907" defTabSz="519937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08100C"/>
                </a:solidFill>
                <a:latin typeface="Arial"/>
                <a:ea typeface="Arial"/>
                <a:cs typeface="Arial"/>
                <a:sym typeface="Arial"/>
              </a:rPr>
              <a:t>Audience engagement </a:t>
            </a:r>
            <a:endParaRPr sz="3500">
              <a:solidFill>
                <a:srgbClr val="08100C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691907" indent="-691907" defTabSz="519937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08100C"/>
                </a:solidFill>
                <a:latin typeface="Arial"/>
                <a:ea typeface="Arial"/>
                <a:cs typeface="Arial"/>
                <a:sym typeface="Arial"/>
              </a:rPr>
              <a:t>Organisation of information</a:t>
            </a:r>
            <a:endParaRPr sz="3500">
              <a:solidFill>
                <a:srgbClr val="08100C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691907" indent="-691907" defTabSz="519937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08100C"/>
                </a:solidFill>
                <a:latin typeface="Arial"/>
                <a:ea typeface="Arial"/>
                <a:cs typeface="Arial"/>
                <a:sym typeface="Arial"/>
              </a:rPr>
              <a:t>Pronunciation</a:t>
            </a:r>
            <a:endParaRPr sz="3500">
              <a:solidFill>
                <a:srgbClr val="08100C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691907" indent="-691907" defTabSz="519937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08100C"/>
                </a:solidFill>
                <a:latin typeface="Arial"/>
                <a:ea typeface="Arial"/>
                <a:cs typeface="Arial"/>
                <a:sym typeface="Arial"/>
              </a:rPr>
              <a:t>Grammar and vocabulary</a:t>
            </a:r>
            <a:endParaRPr sz="3500">
              <a:solidFill>
                <a:srgbClr val="0810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41AC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141AC9"/>
                </a:solidFill>
              </a:rPr>
              <a:t>Presentation assessment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>
            <a:solidFill/>
          </a:ln>
        </p:spPr>
        <p:txBody>
          <a:bodyPr/>
          <a:lstStyle/>
          <a:p>
            <a:pPr lvl="0" marL="0" indent="0">
              <a:lnSpc>
                <a:spcPct val="90000"/>
              </a:lnSpc>
              <a:spcBef>
                <a:spcPts val="1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90C13"/>
                </a:solidFill>
                <a:latin typeface="Arial"/>
                <a:ea typeface="Arial"/>
                <a:cs typeface="Arial"/>
                <a:sym typeface="Arial"/>
              </a:rPr>
              <a:t>    Presentation criteria (cont.)</a:t>
            </a:r>
            <a:endParaRPr sz="4000">
              <a:solidFill>
                <a:srgbClr val="090C1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0" indent="0">
              <a:lnSpc>
                <a:spcPct val="90000"/>
              </a:lnSpc>
              <a:spcBef>
                <a:spcPts val="1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4000">
              <a:solidFill>
                <a:srgbClr val="090C1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1160246" indent="-1160246">
              <a:lnSpc>
                <a:spcPct val="90000"/>
              </a:lnSpc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90C13"/>
                </a:solidFill>
                <a:latin typeface="Arial"/>
                <a:ea typeface="Arial"/>
                <a:cs typeface="Arial"/>
                <a:sym typeface="Arial"/>
              </a:rPr>
              <a:t>Coherence and cohesion</a:t>
            </a:r>
            <a:endParaRPr sz="4000">
              <a:solidFill>
                <a:srgbClr val="090C1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1160246" indent="-1160246">
              <a:lnSpc>
                <a:spcPct val="90000"/>
              </a:lnSpc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90C13"/>
                </a:solidFill>
                <a:latin typeface="Arial"/>
                <a:ea typeface="Arial"/>
                <a:cs typeface="Arial"/>
                <a:sym typeface="Arial"/>
              </a:rPr>
              <a:t>Use of visuals</a:t>
            </a:r>
            <a:endParaRPr sz="4000">
              <a:solidFill>
                <a:srgbClr val="090C1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1160246" indent="-1160246">
              <a:lnSpc>
                <a:spcPct val="90000"/>
              </a:lnSpc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90C13"/>
                </a:solidFill>
                <a:latin typeface="Arial"/>
                <a:ea typeface="Arial"/>
                <a:cs typeface="Arial"/>
                <a:sym typeface="Arial"/>
              </a:rPr>
              <a:t>Teamwork</a:t>
            </a:r>
            <a:endParaRPr sz="4000">
              <a:solidFill>
                <a:srgbClr val="090C1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1160246" indent="-1160246">
              <a:lnSpc>
                <a:spcPct val="90000"/>
              </a:lnSpc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90C13"/>
                </a:solidFill>
                <a:latin typeface="Arial"/>
                <a:ea typeface="Arial"/>
                <a:cs typeface="Arial"/>
                <a:sym typeface="Arial"/>
              </a:rPr>
              <a:t>Referencing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414141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738FAF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38FAF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738FAF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38FAF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