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7" r:id="rId3"/>
    <p:sldId id="258" r:id="rId4"/>
    <p:sldId id="291" r:id="rId5"/>
    <p:sldId id="292" r:id="rId6"/>
    <p:sldId id="310" r:id="rId7"/>
    <p:sldId id="294" r:id="rId8"/>
    <p:sldId id="262" r:id="rId9"/>
    <p:sldId id="264" r:id="rId10"/>
    <p:sldId id="273" r:id="rId11"/>
    <p:sldId id="266" r:id="rId12"/>
    <p:sldId id="323" r:id="rId13"/>
    <p:sldId id="295" r:id="rId14"/>
    <p:sldId id="313" r:id="rId15"/>
    <p:sldId id="314" r:id="rId16"/>
    <p:sldId id="270" r:id="rId17"/>
    <p:sldId id="306" r:id="rId18"/>
    <p:sldId id="308" r:id="rId19"/>
    <p:sldId id="309" r:id="rId20"/>
    <p:sldId id="315" r:id="rId21"/>
    <p:sldId id="320" r:id="rId22"/>
    <p:sldId id="321" r:id="rId23"/>
    <p:sldId id="322" r:id="rId24"/>
    <p:sldId id="324" r:id="rId25"/>
    <p:sldId id="325" r:id="rId26"/>
    <p:sldId id="326" r:id="rId27"/>
    <p:sldId id="327" r:id="rId28"/>
    <p:sldId id="328" r:id="rId29"/>
    <p:sldId id="329" r:id="rId30"/>
    <p:sldId id="330" r:id="rId31"/>
    <p:sldId id="331" r:id="rId32"/>
    <p:sldId id="336" r:id="rId33"/>
    <p:sldId id="337" r:id="rId34"/>
    <p:sldId id="311" r:id="rId35"/>
    <p:sldId id="338" r:id="rId36"/>
    <p:sldId id="339" r:id="rId37"/>
    <p:sldId id="332" r:id="rId38"/>
    <p:sldId id="333" r:id="rId39"/>
    <p:sldId id="334" r:id="rId40"/>
    <p:sldId id="335" r:id="rId41"/>
    <p:sldId id="340" r:id="rId42"/>
    <p:sldId id="271" r:id="rId43"/>
    <p:sldId id="265" r:id="rId44"/>
    <p:sldId id="272" r:id="rId45"/>
  </p:sldIdLst>
  <p:sldSz cx="12192000" cy="6858000"/>
  <p:notesSz cx="6858000" cy="9144000"/>
  <p:defaultTextStyle>
    <a:defPPr>
      <a:defRPr lang="en-US"/>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64">
          <p15:clr>
            <a:srgbClr val="A4A3A4"/>
          </p15:clr>
        </p15:guide>
        <p15:guide id="2" pos="3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9" d="100"/>
          <a:sy n="79" d="100"/>
        </p:scale>
        <p:origin x="1392" y="77"/>
      </p:cViewPr>
      <p:guideLst>
        <p:guide orient="horz" pos="2164"/>
        <p:guide pos="38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2D34003C-864B-428F-8FFF-08EC0F185523}"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2020/7/22</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2"/>
            <a:ext cx="2971800" cy="458788"/>
          </a:xfrm>
          <a:prstGeom prst="rect">
            <a:avLst/>
          </a:prstGeom>
        </p:spPr>
        <p:txBody>
          <a:bodyPr vert="horz" lIns="91440" tIns="45720" rIns="91440" bIns="45720" rtlCol="0" anchor="b"/>
          <a:lstStyle>
            <a:lvl1pPr algn="l"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2"/>
            <a:ext cx="2971800" cy="458788"/>
          </a:xfrm>
          <a:prstGeom prst="rect">
            <a:avLst/>
          </a:prstGeom>
        </p:spPr>
        <p:txBody>
          <a:bodyPr vert="horz" lIns="91440" tIns="45720" rIns="91440" bIns="45720" rtlCol="0" anchor="b"/>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F09510DA-4ED4-4AAF-A140-8A5ADC315202}"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5460478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3</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eaLnBrk="1" hangingPunct="1"/>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solidFill>
                  <a:srgbClr val="000000"/>
                </a:solidFill>
              </a:rPr>
              <a:t>8</a:t>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solidFill>
            <a:miter/>
          </a:ln>
        </p:spPr>
      </p:sp>
      <p:sp>
        <p:nvSpPr>
          <p:cNvPr id="16387" name="备注占位符 2"/>
          <p:cNvSpPr>
            <a:spLocks noGrp="1"/>
          </p:cNvSpPr>
          <p:nvPr>
            <p:ph type="body" idx="1"/>
          </p:nvPr>
        </p:nvSpPr>
        <p:spPr>
          <a:noFill/>
          <a:ln>
            <a:noFill/>
          </a:ln>
        </p:spPr>
        <p:txBody>
          <a:bodyPr wrap="square" lIns="91440" tIns="45720" rIns="91440" bIns="45720" anchor="t"/>
          <a:lstStyle/>
          <a:p>
            <a:pPr lvl="0" eaLnBrk="1" hangingPunct="1"/>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solidFill>
                  <a:srgbClr val="000000"/>
                </a:solidFill>
              </a:rPr>
              <a:t>11</a:t>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a:solidFill>
              <a:srgbClr val="000000"/>
            </a:solidFill>
            <a:miter/>
          </a:ln>
        </p:spPr>
      </p:sp>
      <p:sp>
        <p:nvSpPr>
          <p:cNvPr id="22531" name="备注占位符 2"/>
          <p:cNvSpPr>
            <a:spLocks noGrp="1"/>
          </p:cNvSpPr>
          <p:nvPr>
            <p:ph type="body" idx="1"/>
          </p:nvPr>
        </p:nvSpPr>
        <p:spPr>
          <a:noFill/>
          <a:ln>
            <a:noFill/>
          </a:ln>
        </p:spPr>
        <p:txBody>
          <a:bodyPr wrap="square" lIns="91440" tIns="45720" rIns="91440" bIns="45720" anchor="t"/>
          <a:lstStyle/>
          <a:p>
            <a:pPr lvl="0" eaLnBrk="1" hangingPunct="1"/>
            <a:endParaRPr lang="zh-CN" altLang="en-US" dirty="0"/>
          </a:p>
        </p:txBody>
      </p:sp>
      <p:sp>
        <p:nvSpPr>
          <p:cNvPr id="2253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solidFill>
                  <a:srgbClr val="000000"/>
                </a:solidFill>
              </a:rPr>
              <a:t>42</a:t>
            </a:fld>
            <a:endParaRPr lang="zh-CN" altLang="en-US" sz="1200" dirty="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solidFill>
                  <a:srgbClr val="000000"/>
                </a:solidFill>
              </a:rPr>
              <a:t>44</a:t>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smtClean="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8EF566C-1A10-4076-9032-D99D19679D58}"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7"/>
          <p:cNvGrpSpPr/>
          <p:nvPr/>
        </p:nvGrpSpPr>
        <p:grpSpPr>
          <a:xfrm>
            <a:off x="-3697287" y="-315912"/>
            <a:ext cx="7921625" cy="7921625"/>
            <a:chOff x="-3697088" y="-315416"/>
            <a:chExt cx="7920880" cy="7920880"/>
          </a:xfrm>
        </p:grpSpPr>
        <p:sp>
          <p:nvSpPr>
            <p:cNvPr id="2" name="菱形 1"/>
            <p:cNvSpPr/>
            <p:nvPr/>
          </p:nvSpPr>
          <p:spPr>
            <a:xfrm>
              <a:off x="-3697088" y="-315416"/>
              <a:ext cx="7920880" cy="7920880"/>
            </a:xfrm>
            <a:prstGeom prst="diamond">
              <a:avLst/>
            </a:prstGeom>
            <a:solidFill>
              <a:srgbClr val="990000"/>
            </a:solidFill>
            <a:ln>
              <a:noFill/>
            </a:ln>
            <a:effectLst>
              <a:outerShdw blurRad="50800" dist="381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16" name="菱形 15"/>
            <p:cNvSpPr/>
            <p:nvPr/>
          </p:nvSpPr>
          <p:spPr>
            <a:xfrm>
              <a:off x="-2760551" y="656044"/>
              <a:ext cx="5687477" cy="5689064"/>
            </a:xfrm>
            <a:prstGeom prst="diamond">
              <a:avLst/>
            </a:prstGeom>
            <a:solidFill>
              <a:srgbClr val="990000"/>
            </a:solidFill>
            <a:ln>
              <a:noFill/>
            </a:ln>
            <a:effectLst>
              <a:outerShdw blurRad="50800" dist="38100" sx="101000" sy="1010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17" name="菱形 16"/>
            <p:cNvSpPr/>
            <p:nvPr/>
          </p:nvSpPr>
          <p:spPr>
            <a:xfrm>
              <a:off x="-2328792" y="1719568"/>
              <a:ext cx="3420741" cy="3419153"/>
            </a:xfrm>
            <a:prstGeom prst="diamond">
              <a:avLst/>
            </a:prstGeom>
            <a:solidFill>
              <a:schemeClr val="bg1"/>
            </a:solidFill>
            <a:ln>
              <a:noFill/>
            </a:ln>
            <a:effectLst>
              <a:outerShdw blurRad="50800" dist="38100" sx="101000" sy="1010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20" name="直角三角形 19"/>
          <p:cNvSpPr/>
          <p:nvPr/>
        </p:nvSpPr>
        <p:spPr>
          <a:xfrm rot="16200000">
            <a:off x="10406856" y="5136356"/>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3077" name="文本框 21"/>
          <p:cNvSpPr txBox="1"/>
          <p:nvPr/>
        </p:nvSpPr>
        <p:spPr>
          <a:xfrm>
            <a:off x="2134407" y="1769503"/>
            <a:ext cx="10044856" cy="1107996"/>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eaLnBrk="1" hangingPunct="1">
              <a:lnSpc>
                <a:spcPct val="100000"/>
              </a:lnSpc>
              <a:spcBef>
                <a:spcPct val="0"/>
              </a:spcBef>
              <a:buNone/>
            </a:pPr>
            <a:r>
              <a:rPr lang="zh-CN" altLang="zh-CN" sz="6600" dirty="0"/>
              <a:t>“</a:t>
            </a:r>
            <a:r>
              <a:rPr lang="zh-CN" altLang="en-US" sz="6600" dirty="0"/>
              <a:t>国电煤炭交易平台</a:t>
            </a:r>
            <a:r>
              <a:rPr lang="zh-CN" altLang="zh-CN" sz="6600" dirty="0"/>
              <a:t>”</a:t>
            </a:r>
            <a:r>
              <a:rPr lang="zh-CN" altLang="en-US" sz="6600" dirty="0"/>
              <a:t>项目</a:t>
            </a:r>
            <a:endParaRPr lang="en-US" altLang="zh-CN" sz="6600" dirty="0">
              <a:latin typeface="庞门正道标题体" pitchFamily="2" charset="-122"/>
              <a:ea typeface="庞门正道标题体" pitchFamily="2" charset="-122"/>
            </a:endParaRPr>
          </a:p>
        </p:txBody>
      </p:sp>
      <p:sp>
        <p:nvSpPr>
          <p:cNvPr id="3078" name="文本框 22"/>
          <p:cNvSpPr txBox="1"/>
          <p:nvPr/>
        </p:nvSpPr>
        <p:spPr>
          <a:xfrm>
            <a:off x="5820556" y="1211022"/>
            <a:ext cx="4975274" cy="369332"/>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latin typeface="思源黑体 CN Bold" pitchFamily="34" charset="-122"/>
                <a:ea typeface="思源黑体 CN Bold" pitchFamily="34" charset="-122"/>
              </a:rPr>
              <a:t>Summary of two-weeks work</a:t>
            </a:r>
            <a:endParaRPr lang="zh-CN" altLang="en-US" sz="1800" dirty="0">
              <a:latin typeface="思源黑体 CN Bold" pitchFamily="34" charset="-122"/>
              <a:ea typeface="思源黑体 CN Bold" pitchFamily="34" charset="-122"/>
            </a:endParaRPr>
          </a:p>
        </p:txBody>
      </p:sp>
      <p:cxnSp>
        <p:nvCxnSpPr>
          <p:cNvPr id="25" name="直接连接符 24"/>
          <p:cNvCxnSpPr>
            <a:cxnSpLocks/>
          </p:cNvCxnSpPr>
          <p:nvPr/>
        </p:nvCxnSpPr>
        <p:spPr>
          <a:xfrm>
            <a:off x="6744072" y="1674928"/>
            <a:ext cx="3096344" cy="0"/>
          </a:xfrm>
          <a:prstGeom prst="line">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892081" y="3149097"/>
            <a:ext cx="4685885" cy="223224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r>
              <a:rPr lang="zh-CN" altLang="en-US" sz="2000" dirty="0">
                <a:solidFill>
                  <a:srgbClr val="FFFFFF"/>
                </a:solidFill>
                <a:latin typeface="思源黑体 CN Bold" pitchFamily="34" charset="-122"/>
                <a:ea typeface="思源黑体 CN Bold" pitchFamily="34" charset="-122"/>
              </a:rPr>
              <a:t>汇报人：第二组</a:t>
            </a:r>
            <a:r>
              <a:rPr lang="en-US" altLang="zh-CN" sz="2000" dirty="0">
                <a:solidFill>
                  <a:srgbClr val="FFFFFF"/>
                </a:solidFill>
                <a:latin typeface="思源黑体 CN Bold" pitchFamily="34" charset="-122"/>
                <a:ea typeface="思源黑体 CN Bold" pitchFamily="34" charset="-122"/>
              </a:rPr>
              <a:t>-</a:t>
            </a:r>
            <a:r>
              <a:rPr lang="zh-CN" altLang="en-US" sz="2000" dirty="0">
                <a:solidFill>
                  <a:srgbClr val="FFFFFF"/>
                </a:solidFill>
                <a:latin typeface="思源黑体 CN Bold" pitchFamily="34" charset="-122"/>
                <a:ea typeface="思源黑体 CN Bold" pitchFamily="34" charset="-122"/>
              </a:rPr>
              <a:t>全体成员</a:t>
            </a:r>
            <a:endParaRPr lang="en-US" altLang="zh-CN" sz="2000" dirty="0">
              <a:solidFill>
                <a:srgbClr val="FFFFFF"/>
              </a:solidFill>
              <a:latin typeface="思源黑体 CN Bold" pitchFamily="34" charset="-122"/>
              <a:ea typeface="思源黑体 CN Bold" pitchFamily="34" charset="-122"/>
            </a:endParaRPr>
          </a:p>
          <a:p>
            <a:pPr lvl="0" algn="ctr" eaLnBrk="1" hangingPunct="1"/>
            <a:endParaRPr lang="en-US" altLang="zh-CN" sz="2000" dirty="0">
              <a:solidFill>
                <a:srgbClr val="FFFFFF"/>
              </a:solidFill>
              <a:latin typeface="思源黑体 CN Bold" pitchFamily="34" charset="-122"/>
              <a:ea typeface="思源黑体 CN Bold" pitchFamily="34" charset="-122"/>
            </a:endParaRPr>
          </a:p>
          <a:p>
            <a:pPr lvl="0" algn="ctr" eaLnBrk="1" hangingPunct="1"/>
            <a:r>
              <a:rPr lang="zh-CN" altLang="en-US" sz="2000" dirty="0">
                <a:solidFill>
                  <a:srgbClr val="FFFFFF"/>
                </a:solidFill>
                <a:latin typeface="思源黑体 CN Bold" pitchFamily="34" charset="-122"/>
                <a:ea typeface="思源黑体 CN Bold" pitchFamily="34" charset="-122"/>
              </a:rPr>
              <a:t>组长：施宇欣</a:t>
            </a:r>
            <a:endParaRPr lang="en-US" altLang="zh-CN" sz="2000" dirty="0">
              <a:solidFill>
                <a:srgbClr val="FFFFFF"/>
              </a:solidFill>
              <a:latin typeface="思源黑体 CN Bold" pitchFamily="34" charset="-122"/>
              <a:ea typeface="思源黑体 CN Bold" pitchFamily="34" charset="-122"/>
            </a:endParaRPr>
          </a:p>
          <a:p>
            <a:pPr lvl="0" algn="ctr"/>
            <a:r>
              <a:rPr lang="zh-CN" altLang="en-US" sz="2000" dirty="0">
                <a:solidFill>
                  <a:srgbClr val="FFFFFF"/>
                </a:solidFill>
                <a:latin typeface="思源黑体 CN Bold" pitchFamily="34" charset="-122"/>
                <a:ea typeface="思源黑体 CN Bold" pitchFamily="34" charset="-122"/>
              </a:rPr>
              <a:t>组员： 蔡晨曙、 方纯</a:t>
            </a:r>
          </a:p>
          <a:p>
            <a:pPr lvl="0" algn="ctr"/>
            <a:r>
              <a:rPr lang="zh-CN" altLang="en-US" sz="2000" dirty="0">
                <a:solidFill>
                  <a:srgbClr val="FFFFFF"/>
                </a:solidFill>
                <a:latin typeface="思源黑体 CN Bold" pitchFamily="34" charset="-122"/>
                <a:ea typeface="思源黑体 CN Bold" pitchFamily="34" charset="-122"/>
              </a:rPr>
              <a:t>周高鹏、张帆、李宗霖、李天昱</a:t>
            </a:r>
            <a:endParaRPr lang="en-US" altLang="zh-CN" sz="2000" dirty="0">
              <a:solidFill>
                <a:srgbClr val="FFFFFF"/>
              </a:solidFill>
              <a:latin typeface="思源黑体 CN Bold" pitchFamily="34" charset="-122"/>
              <a:ea typeface="思源黑体 CN Bold" pitchFamily="34" charset="-122"/>
            </a:endParaRPr>
          </a:p>
          <a:p>
            <a:pPr lvl="0" algn="ctr"/>
            <a:r>
              <a:rPr lang="zh-CN" altLang="en-US" sz="2000" dirty="0">
                <a:solidFill>
                  <a:srgbClr val="FFFFFF"/>
                </a:solidFill>
                <a:latin typeface="思源黑体 CN Bold" pitchFamily="34" charset="-122"/>
                <a:ea typeface="思源黑体 CN Bold" pitchFamily="34" charset="-122"/>
              </a:rPr>
              <a:t>指导老师：邹波</a:t>
            </a:r>
          </a:p>
        </p:txBody>
      </p:sp>
      <p:sp>
        <p:nvSpPr>
          <p:cNvPr id="12" name="直角三角形 11"/>
          <p:cNvSpPr/>
          <p:nvPr/>
        </p:nvSpPr>
        <p:spPr>
          <a:xfrm rot="10800000">
            <a:off x="10406062" y="0"/>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23555" name="文本框 6"/>
          <p:cNvSpPr txBox="1"/>
          <p:nvPr/>
        </p:nvSpPr>
        <p:spPr>
          <a:xfrm>
            <a:off x="1343025" y="404813"/>
            <a:ext cx="1873250" cy="46166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个人产出</a:t>
            </a:r>
          </a:p>
        </p:txBody>
      </p:sp>
      <p:grpSp>
        <p:nvGrpSpPr>
          <p:cNvPr id="23557" name="组合 45"/>
          <p:cNvGrpSpPr/>
          <p:nvPr/>
        </p:nvGrpSpPr>
        <p:grpSpPr>
          <a:xfrm>
            <a:off x="1760" y="1256434"/>
            <a:ext cx="7116174" cy="5100441"/>
            <a:chOff x="1099808" y="143910"/>
            <a:chExt cx="9510694" cy="7144286"/>
          </a:xfrm>
        </p:grpSpPr>
        <p:sp>
          <p:nvSpPr>
            <p:cNvPr id="13" name="矩形 12"/>
            <p:cNvSpPr/>
            <p:nvPr/>
          </p:nvSpPr>
          <p:spPr>
            <a:xfrm>
              <a:off x="1199456" y="4210532"/>
              <a:ext cx="2088232" cy="57606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zh-CN" altLang="en-US" dirty="0">
                  <a:solidFill>
                    <a:srgbClr val="FFFFFF"/>
                  </a:solidFill>
                  <a:latin typeface="思源黑体 CN Bold" pitchFamily="34" charset="-122"/>
                  <a:ea typeface="思源黑体 CN Bold" pitchFamily="34" charset="-122"/>
                </a:rPr>
                <a:t>施宇欣</a:t>
              </a:r>
            </a:p>
          </p:txBody>
        </p:sp>
        <p:sp>
          <p:nvSpPr>
            <p:cNvPr id="14" name="矩形 13"/>
            <p:cNvSpPr/>
            <p:nvPr/>
          </p:nvSpPr>
          <p:spPr>
            <a:xfrm>
              <a:off x="3719736" y="4220803"/>
              <a:ext cx="2088232" cy="57606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zh-CN" altLang="en-US" dirty="0">
                  <a:solidFill>
                    <a:srgbClr val="FFFFFF"/>
                  </a:solidFill>
                  <a:latin typeface="思源黑体 CN Bold" pitchFamily="34" charset="-122"/>
                  <a:ea typeface="思源黑体 CN Bold" pitchFamily="34" charset="-122"/>
                </a:rPr>
                <a:t>方纯</a:t>
              </a:r>
            </a:p>
          </p:txBody>
        </p:sp>
        <p:sp>
          <p:nvSpPr>
            <p:cNvPr id="15" name="矩形 14"/>
            <p:cNvSpPr/>
            <p:nvPr/>
          </p:nvSpPr>
          <p:spPr>
            <a:xfrm>
              <a:off x="6240016" y="4221088"/>
              <a:ext cx="2088232" cy="57606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zh-CN" altLang="en-US" dirty="0">
                  <a:solidFill>
                    <a:srgbClr val="FFFFFF"/>
                  </a:solidFill>
                  <a:latin typeface="思源黑体 CN Bold" pitchFamily="34" charset="-122"/>
                  <a:ea typeface="思源黑体 CN Bold" pitchFamily="34" charset="-122"/>
                </a:rPr>
                <a:t>蔡晨曙</a:t>
              </a:r>
            </a:p>
          </p:txBody>
        </p:sp>
        <p:sp>
          <p:nvSpPr>
            <p:cNvPr id="16" name="矩形 15"/>
            <p:cNvSpPr/>
            <p:nvPr/>
          </p:nvSpPr>
          <p:spPr>
            <a:xfrm>
              <a:off x="8522270" y="4220803"/>
              <a:ext cx="2088232" cy="57606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zh-CN" altLang="en-US" dirty="0">
                  <a:solidFill>
                    <a:srgbClr val="FFFFFF"/>
                  </a:solidFill>
                  <a:latin typeface="思源黑体 CN Bold" pitchFamily="34" charset="-122"/>
                  <a:ea typeface="思源黑体 CN Bold" pitchFamily="34" charset="-122"/>
                </a:rPr>
                <a:t>李天昱</a:t>
              </a:r>
            </a:p>
          </p:txBody>
        </p:sp>
        <p:sp>
          <p:nvSpPr>
            <p:cNvPr id="17" name="泪滴形 16"/>
            <p:cNvSpPr/>
            <p:nvPr/>
          </p:nvSpPr>
          <p:spPr>
            <a:xfrm rot="8190804">
              <a:off x="1618322" y="1455560"/>
              <a:ext cx="1365867" cy="1365866"/>
            </a:xfrm>
            <a:prstGeom prst="teardrop">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7" name="组合 26"/>
            <p:cNvGrpSpPr/>
            <p:nvPr/>
          </p:nvGrpSpPr>
          <p:grpSpPr>
            <a:xfrm>
              <a:off x="4091588" y="937931"/>
              <a:ext cx="1365867" cy="3282872"/>
              <a:chOff x="4091588" y="937931"/>
              <a:chExt cx="1365867" cy="3282872"/>
            </a:xfrm>
            <a:solidFill>
              <a:srgbClr val="990000"/>
            </a:solidFill>
          </p:grpSpPr>
          <p:sp>
            <p:nvSpPr>
              <p:cNvPr id="19" name="泪滴形 18"/>
              <p:cNvSpPr/>
              <p:nvPr/>
            </p:nvSpPr>
            <p:spPr>
              <a:xfrm rot="8190804">
                <a:off x="4091588" y="937931"/>
                <a:ext cx="1365867" cy="1365868"/>
              </a:xfrm>
              <a:prstGeom prst="teardrop">
                <a:avLst/>
              </a:prstGeom>
              <a:grp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3" name="直接连接符 22"/>
              <p:cNvCxnSpPr>
                <a:stCxn id="19" idx="7"/>
                <a:endCxn id="14" idx="0"/>
              </p:cNvCxnSpPr>
              <p:nvPr/>
            </p:nvCxnSpPr>
            <p:spPr>
              <a:xfrm>
                <a:off x="4727463" y="2608928"/>
                <a:ext cx="36389" cy="1611875"/>
              </a:xfrm>
              <a:prstGeom prst="line">
                <a:avLst/>
              </a:prstGeom>
              <a:grpFill/>
              <a:ln>
                <a:solidFill>
                  <a:srgbClr val="990000"/>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6628259" y="471183"/>
              <a:ext cx="1365867" cy="3749905"/>
              <a:chOff x="4039878" y="1168948"/>
              <a:chExt cx="1365867" cy="3749905"/>
            </a:xfrm>
            <a:solidFill>
              <a:schemeClr val="tx1"/>
            </a:solidFill>
          </p:grpSpPr>
          <p:sp>
            <p:nvSpPr>
              <p:cNvPr id="29" name="泪滴形 28"/>
              <p:cNvSpPr/>
              <p:nvPr/>
            </p:nvSpPr>
            <p:spPr>
              <a:xfrm rot="8190804">
                <a:off x="4039878" y="1168948"/>
                <a:ext cx="1365867" cy="1365867"/>
              </a:xfrm>
              <a:prstGeom prst="teardrop">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30" name="直接连接符 29"/>
              <p:cNvCxnSpPr>
                <a:stCxn id="29" idx="7"/>
                <a:endCxn id="15" idx="0"/>
              </p:cNvCxnSpPr>
              <p:nvPr/>
            </p:nvCxnSpPr>
            <p:spPr>
              <a:xfrm flipH="1">
                <a:off x="4695751" y="2817358"/>
                <a:ext cx="1553" cy="210149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8919662" y="143910"/>
              <a:ext cx="1365867" cy="4076893"/>
              <a:chOff x="3857264" y="1119658"/>
              <a:chExt cx="1365867" cy="4076893"/>
            </a:xfrm>
            <a:solidFill>
              <a:srgbClr val="990000"/>
            </a:solidFill>
          </p:grpSpPr>
          <p:sp>
            <p:nvSpPr>
              <p:cNvPr id="32" name="泪滴形 31"/>
              <p:cNvSpPr/>
              <p:nvPr/>
            </p:nvSpPr>
            <p:spPr>
              <a:xfrm rot="8190804">
                <a:off x="3857264" y="1119658"/>
                <a:ext cx="1365867" cy="1365867"/>
              </a:xfrm>
              <a:prstGeom prst="teardrop">
                <a:avLst/>
              </a:prstGeom>
              <a:grp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3" name="直接连接符 32"/>
              <p:cNvCxnSpPr>
                <a:stCxn id="32" idx="7"/>
                <a:endCxn id="16" idx="0"/>
              </p:cNvCxnSpPr>
              <p:nvPr/>
            </p:nvCxnSpPr>
            <p:spPr>
              <a:xfrm>
                <a:off x="4493139" y="2790655"/>
                <a:ext cx="10850" cy="2405896"/>
              </a:xfrm>
              <a:prstGeom prst="line">
                <a:avLst/>
              </a:prstGeom>
              <a:grpFill/>
              <a:ln>
                <a:solidFill>
                  <a:srgbClr val="990000"/>
                </a:solidFill>
              </a:ln>
            </p:spPr>
            <p:style>
              <a:lnRef idx="1">
                <a:schemeClr val="accent1"/>
              </a:lnRef>
              <a:fillRef idx="0">
                <a:schemeClr val="accent1"/>
              </a:fillRef>
              <a:effectRef idx="0">
                <a:schemeClr val="accent1"/>
              </a:effectRef>
              <a:fontRef idx="minor">
                <a:schemeClr val="tx1"/>
              </a:fontRef>
            </p:style>
          </p:cxnSp>
        </p:grpSp>
        <p:sp>
          <p:nvSpPr>
            <p:cNvPr id="23566" name="teamwork_232601"/>
            <p:cNvSpPr>
              <a:spLocks noChangeAspect="1"/>
            </p:cNvSpPr>
            <p:nvPr/>
          </p:nvSpPr>
          <p:spPr>
            <a:xfrm>
              <a:off x="2006525" y="1814750"/>
              <a:ext cx="609117" cy="609685"/>
            </a:xfrm>
            <a:custGeom>
              <a:avLst/>
              <a:gdLst/>
              <a:ahLst/>
              <a:cxnLst>
                <a:cxn ang="0">
                  <a:pos x="60325" y="17555"/>
                </a:cxn>
                <a:cxn ang="0">
                  <a:pos x="47970" y="17555"/>
                </a:cxn>
                <a:cxn ang="0">
                  <a:pos x="19293" y="56401"/>
                </a:cxn>
                <a:cxn ang="0">
                  <a:pos x="19293" y="38036"/>
                </a:cxn>
                <a:cxn ang="0">
                  <a:pos x="63000" y="59915"/>
                </a:cxn>
                <a:cxn ang="0">
                  <a:pos x="36340" y="59915"/>
                </a:cxn>
                <a:cxn ang="0">
                  <a:pos x="28378" y="27173"/>
                </a:cxn>
                <a:cxn ang="0">
                  <a:pos x="32721" y="19861"/>
                </a:cxn>
                <a:cxn ang="0">
                  <a:pos x="35722" y="25923"/>
                </a:cxn>
                <a:cxn ang="0">
                  <a:pos x="29549" y="29653"/>
                </a:cxn>
                <a:cxn ang="0">
                  <a:pos x="4719" y="37322"/>
                </a:cxn>
                <a:cxn ang="0">
                  <a:pos x="4719" y="55597"/>
                </a:cxn>
                <a:cxn ang="0">
                  <a:pos x="60325" y="17555"/>
                </a:cxn>
                <a:cxn ang="0">
                  <a:pos x="38645" y="17201"/>
                </a:cxn>
                <a:cxn ang="0">
                  <a:pos x="24759" y="17201"/>
                </a:cxn>
                <a:cxn ang="0">
                  <a:pos x="14650" y="55601"/>
                </a:cxn>
                <a:cxn ang="0">
                  <a:pos x="14650" y="37333"/>
                </a:cxn>
                <a:cxn ang="0">
                  <a:pos x="57052" y="30202"/>
                </a:cxn>
                <a:cxn ang="0">
                  <a:pos x="50880" y="26834"/>
                </a:cxn>
                <a:cxn ang="0">
                  <a:pos x="55229" y="19435"/>
                </a:cxn>
                <a:cxn ang="0">
                  <a:pos x="58235" y="25584"/>
                </a:cxn>
                <a:cxn ang="0">
                  <a:pos x="50273" y="59481"/>
                </a:cxn>
                <a:cxn ang="0">
                  <a:pos x="21917" y="59481"/>
                </a:cxn>
                <a:cxn ang="0">
                  <a:pos x="0" y="37691"/>
                </a:cxn>
                <a:cxn ang="0">
                  <a:pos x="0" y="55959"/>
                </a:cxn>
                <a:cxn ang="0">
                  <a:pos x="38645" y="17201"/>
                </a:cxn>
                <a:cxn ang="0">
                  <a:pos x="27456" y="16704"/>
                </a:cxn>
                <a:cxn ang="0">
                  <a:pos x="21748" y="16704"/>
                </a:cxn>
                <a:cxn ang="0">
                  <a:pos x="9675" y="28762"/>
                </a:cxn>
                <a:cxn ang="0">
                  <a:pos x="9675" y="39033"/>
                </a:cxn>
                <a:cxn ang="0">
                  <a:pos x="22463" y="51805"/>
                </a:cxn>
                <a:cxn ang="0">
                  <a:pos x="12536" y="31482"/>
                </a:cxn>
                <a:cxn ang="0">
                  <a:pos x="15398" y="42289"/>
                </a:cxn>
                <a:cxn ang="0">
                  <a:pos x="36503" y="6494"/>
                </a:cxn>
                <a:cxn ang="0">
                  <a:pos x="42406" y="9531"/>
                </a:cxn>
                <a:cxn ang="0">
                  <a:pos x="48397" y="6494"/>
                </a:cxn>
                <a:cxn ang="0">
                  <a:pos x="3877" y="42289"/>
                </a:cxn>
                <a:cxn ang="0">
                  <a:pos x="6829" y="31482"/>
                </a:cxn>
                <a:cxn ang="0">
                  <a:pos x="62437" y="51805"/>
                </a:cxn>
                <a:cxn ang="0">
                  <a:pos x="9600" y="39033"/>
                </a:cxn>
                <a:cxn ang="0">
                  <a:pos x="9600" y="28762"/>
                </a:cxn>
                <a:cxn ang="0">
                  <a:pos x="63063" y="16704"/>
                </a:cxn>
                <a:cxn ang="0">
                  <a:pos x="59233" y="16704"/>
                </a:cxn>
                <a:cxn ang="0">
                  <a:pos x="59233" y="16794"/>
                </a:cxn>
                <a:cxn ang="0">
                  <a:pos x="30542" y="55556"/>
                </a:cxn>
                <a:cxn ang="0">
                  <a:pos x="30542" y="37308"/>
                </a:cxn>
                <a:cxn ang="0">
                  <a:pos x="8632" y="59101"/>
                </a:cxn>
                <a:cxn ang="0">
                  <a:pos x="47518" y="59101"/>
                </a:cxn>
                <a:cxn ang="0">
                  <a:pos x="45640" y="33219"/>
                </a:cxn>
                <a:cxn ang="0">
                  <a:pos x="39560" y="26473"/>
                </a:cxn>
                <a:cxn ang="0">
                  <a:pos x="43925" y="19080"/>
                </a:cxn>
                <a:cxn ang="0">
                  <a:pos x="47040" y="25223"/>
                </a:cxn>
                <a:cxn ang="0">
                  <a:pos x="41049" y="33219"/>
                </a:cxn>
                <a:cxn ang="0">
                  <a:pos x="39081" y="59101"/>
                </a:cxn>
                <a:cxn ang="0">
                  <a:pos x="10643" y="59101"/>
                </a:cxn>
                <a:cxn ang="0">
                  <a:pos x="54358" y="37308"/>
                </a:cxn>
                <a:cxn ang="0">
                  <a:pos x="54358" y="55556"/>
                </a:cxn>
                <a:cxn ang="0">
                  <a:pos x="27456" y="16704"/>
                </a:cxn>
                <a:cxn ang="0">
                  <a:pos x="32087" y="709"/>
                </a:cxn>
                <a:cxn ang="0">
                  <a:pos x="28881" y="62969"/>
                </a:cxn>
                <a:cxn ang="0">
                  <a:pos x="32087" y="59693"/>
                </a:cxn>
                <a:cxn ang="0">
                  <a:pos x="35293" y="62969"/>
                </a:cxn>
                <a:cxn ang="0">
                  <a:pos x="32087" y="709"/>
                </a:cxn>
                <a:cxn ang="0">
                  <a:pos x="54586" y="355"/>
                </a:cxn>
                <a:cxn ang="0">
                  <a:pos x="51380" y="62614"/>
                </a:cxn>
                <a:cxn ang="0">
                  <a:pos x="54586" y="59338"/>
                </a:cxn>
                <a:cxn ang="0">
                  <a:pos x="57792" y="62614"/>
                </a:cxn>
                <a:cxn ang="0">
                  <a:pos x="54586" y="355"/>
                </a:cxn>
                <a:cxn ang="0">
                  <a:pos x="43301" y="0"/>
                </a:cxn>
                <a:cxn ang="0">
                  <a:pos x="40131" y="62260"/>
                </a:cxn>
                <a:cxn ang="0">
                  <a:pos x="43301" y="58983"/>
                </a:cxn>
                <a:cxn ang="0">
                  <a:pos x="46471" y="62260"/>
                </a:cxn>
                <a:cxn ang="0">
                  <a:pos x="43301" y="0"/>
                </a:cxn>
              </a:cxnLst>
              <a:rect l="0" t="0" r="0" b="0"/>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chemeClr val="bg1">
                <a:alpha val="100000"/>
              </a:schemeClr>
            </a:solidFill>
            <a:ln w="9525">
              <a:noFill/>
            </a:ln>
          </p:spPr>
          <p:txBody>
            <a:bodyPr/>
            <a:lstStyle/>
            <a:p>
              <a:endParaRPr lang="zh-CN" altLang="en-US"/>
            </a:p>
          </p:txBody>
        </p:sp>
        <p:sp>
          <p:nvSpPr>
            <p:cNvPr id="23567" name="business-presentation_66134"/>
            <p:cNvSpPr>
              <a:spLocks noChangeAspect="1"/>
            </p:cNvSpPr>
            <p:nvPr/>
          </p:nvSpPr>
          <p:spPr>
            <a:xfrm>
              <a:off x="4469679" y="1473961"/>
              <a:ext cx="609685" cy="609082"/>
            </a:xfrm>
            <a:custGeom>
              <a:avLst/>
              <a:gdLst/>
              <a:ahLst/>
              <a:cxnLst>
                <a:cxn ang="0">
                  <a:pos x="10365" y="52448"/>
                </a:cxn>
                <a:cxn ang="0">
                  <a:pos x="24975" y="519"/>
                </a:cxn>
                <a:cxn ang="0">
                  <a:pos x="24975" y="52588"/>
                </a:cxn>
                <a:cxn ang="0">
                  <a:pos x="10365" y="659"/>
                </a:cxn>
                <a:cxn ang="0">
                  <a:pos x="62265" y="52588"/>
                </a:cxn>
                <a:cxn ang="0">
                  <a:pos x="62265" y="519"/>
                </a:cxn>
                <a:cxn ang="0">
                  <a:pos x="10365" y="52448"/>
                </a:cxn>
                <a:cxn ang="0">
                  <a:pos x="6380" y="49588"/>
                </a:cxn>
                <a:cxn ang="0">
                  <a:pos x="34889" y="18054"/>
                </a:cxn>
                <a:cxn ang="0">
                  <a:pos x="58242" y="18054"/>
                </a:cxn>
                <a:cxn ang="0">
                  <a:pos x="12166" y="25826"/>
                </a:cxn>
                <a:cxn ang="0">
                  <a:pos x="65053" y="55494"/>
                </a:cxn>
                <a:cxn ang="0">
                  <a:pos x="18978" y="6473"/>
                </a:cxn>
                <a:cxn ang="0">
                  <a:pos x="39412" y="55494"/>
                </a:cxn>
                <a:cxn ang="0">
                  <a:pos x="25789" y="25826"/>
                </a:cxn>
                <a:cxn ang="0">
                  <a:pos x="45250" y="18054"/>
                </a:cxn>
                <a:cxn ang="0">
                  <a:pos x="6959" y="18054"/>
                </a:cxn>
                <a:cxn ang="0">
                  <a:pos x="32259" y="35541"/>
                </a:cxn>
                <a:cxn ang="0">
                  <a:pos x="18295" y="35618"/>
                </a:cxn>
                <a:cxn ang="0">
                  <a:pos x="2726" y="6026"/>
                </a:cxn>
                <a:cxn ang="0">
                  <a:pos x="32259" y="56019"/>
                </a:cxn>
                <a:cxn ang="0">
                  <a:pos x="7933" y="58409"/>
                </a:cxn>
                <a:cxn ang="0">
                  <a:pos x="7933" y="4083"/>
                </a:cxn>
                <a:cxn ang="0">
                  <a:pos x="18636" y="54677"/>
                </a:cxn>
                <a:cxn ang="0">
                  <a:pos x="57900" y="18286"/>
                </a:cxn>
                <a:cxn ang="0">
                  <a:pos x="55954" y="19257"/>
                </a:cxn>
                <a:cxn ang="0">
                  <a:pos x="28709" y="58563"/>
                </a:cxn>
                <a:cxn ang="0">
                  <a:pos x="18978" y="33228"/>
                </a:cxn>
                <a:cxn ang="0">
                  <a:pos x="10220" y="58563"/>
                </a:cxn>
                <a:cxn ang="0">
                  <a:pos x="48511" y="19257"/>
                </a:cxn>
                <a:cxn ang="0">
                  <a:pos x="46565" y="18286"/>
                </a:cxn>
                <a:cxn ang="0">
                  <a:pos x="20293" y="54677"/>
                </a:cxn>
                <a:cxn ang="0">
                  <a:pos x="30996" y="4083"/>
                </a:cxn>
                <a:cxn ang="0">
                  <a:pos x="30996" y="7893"/>
                </a:cxn>
                <a:cxn ang="0">
                  <a:pos x="26132" y="6921"/>
                </a:cxn>
                <a:cxn ang="0">
                  <a:pos x="61213" y="38455"/>
                </a:cxn>
                <a:cxn ang="0">
                  <a:pos x="39806" y="5425"/>
                </a:cxn>
                <a:cxn ang="0">
                  <a:pos x="6380" y="49588"/>
                </a:cxn>
                <a:cxn ang="0">
                  <a:pos x="3826" y="10782"/>
                </a:cxn>
                <a:cxn ang="0">
                  <a:pos x="18435" y="24380"/>
                </a:cxn>
                <a:cxn ang="0">
                  <a:pos x="18435" y="52598"/>
                </a:cxn>
                <a:cxn ang="0">
                  <a:pos x="3826" y="659"/>
                </a:cxn>
                <a:cxn ang="0">
                  <a:pos x="55726" y="52598"/>
                </a:cxn>
                <a:cxn ang="0">
                  <a:pos x="55726" y="24380"/>
                </a:cxn>
                <a:cxn ang="0">
                  <a:pos x="3826" y="10782"/>
                </a:cxn>
                <a:cxn ang="0">
                  <a:pos x="19478" y="37460"/>
                </a:cxn>
                <a:cxn ang="0">
                  <a:pos x="3022" y="20925"/>
                </a:cxn>
                <a:cxn ang="0">
                  <a:pos x="19478" y="4390"/>
                </a:cxn>
                <a:cxn ang="0">
                  <a:pos x="35935" y="20925"/>
                </a:cxn>
                <a:cxn ang="0">
                  <a:pos x="19478" y="37460"/>
                </a:cxn>
                <a:cxn ang="0">
                  <a:pos x="7096" y="20918"/>
                </a:cxn>
                <a:cxn ang="0">
                  <a:pos x="21706" y="34518"/>
                </a:cxn>
                <a:cxn ang="0">
                  <a:pos x="21706" y="52595"/>
                </a:cxn>
                <a:cxn ang="0">
                  <a:pos x="7096" y="659"/>
                </a:cxn>
                <a:cxn ang="0">
                  <a:pos x="58996" y="52595"/>
                </a:cxn>
                <a:cxn ang="0">
                  <a:pos x="58996" y="34518"/>
                </a:cxn>
                <a:cxn ang="0">
                  <a:pos x="7096" y="20918"/>
                </a:cxn>
                <a:cxn ang="0">
                  <a:pos x="27244" y="0"/>
                </a:cxn>
                <a:cxn ang="0">
                  <a:pos x="45945" y="0"/>
                </a:cxn>
                <a:cxn ang="0">
                  <a:pos x="8625" y="28171"/>
                </a:cxn>
                <a:cxn ang="0">
                  <a:pos x="60539" y="51485"/>
                </a:cxn>
                <a:cxn ang="0">
                  <a:pos x="60539" y="46698"/>
                </a:cxn>
                <a:cxn ang="0">
                  <a:pos x="32323" y="40869"/>
                </a:cxn>
                <a:cxn ang="0">
                  <a:pos x="32323" y="55371"/>
                </a:cxn>
                <a:cxn ang="0">
                  <a:pos x="41838" y="55371"/>
                </a:cxn>
                <a:cxn ang="0">
                  <a:pos x="41838" y="31745"/>
                </a:cxn>
                <a:cxn ang="0">
                  <a:pos x="32323" y="31745"/>
                </a:cxn>
                <a:cxn ang="0">
                  <a:pos x="32323" y="22483"/>
                </a:cxn>
                <a:cxn ang="0">
                  <a:pos x="60539" y="28311"/>
                </a:cxn>
                <a:cxn ang="0">
                  <a:pos x="60539" y="46317"/>
                </a:cxn>
                <a:cxn ang="0">
                  <a:pos x="45945" y="59917"/>
                </a:cxn>
                <a:cxn ang="0">
                  <a:pos x="26831" y="59917"/>
                </a:cxn>
                <a:cxn ang="0">
                  <a:pos x="10918" y="49822"/>
                </a:cxn>
                <a:cxn ang="0">
                  <a:pos x="56993" y="18286"/>
                </a:cxn>
                <a:cxn ang="0">
                  <a:pos x="49210" y="19257"/>
                </a:cxn>
                <a:cxn ang="0">
                  <a:pos x="22940" y="63421"/>
                </a:cxn>
                <a:cxn ang="0">
                  <a:pos x="34962" y="59917"/>
                </a:cxn>
                <a:cxn ang="0">
                  <a:pos x="39199" y="59917"/>
                </a:cxn>
                <a:cxn ang="0">
                  <a:pos x="51221" y="63421"/>
                </a:cxn>
                <a:cxn ang="0">
                  <a:pos x="24951" y="19257"/>
                </a:cxn>
                <a:cxn ang="0">
                  <a:pos x="17168" y="18286"/>
                </a:cxn>
                <a:cxn ang="0">
                  <a:pos x="63243" y="49822"/>
                </a:cxn>
                <a:cxn ang="0">
                  <a:pos x="47330" y="59917"/>
                </a:cxn>
                <a:cxn ang="0">
                  <a:pos x="27244" y="59917"/>
                </a:cxn>
                <a:cxn ang="0">
                  <a:pos x="13622" y="46317"/>
                </a:cxn>
                <a:cxn ang="0">
                  <a:pos x="13622" y="51485"/>
                </a:cxn>
                <a:cxn ang="0">
                  <a:pos x="0" y="28171"/>
                </a:cxn>
                <a:cxn ang="0">
                  <a:pos x="27244" y="0"/>
                </a:cxn>
              </a:cxnLst>
              <a:rect l="0" t="0" r="0" b="0"/>
              <a:pathLst>
                <a:path w="578004" h="577432">
                  <a:moveTo>
                    <a:pt x="71957" y="173984"/>
                  </a:moveTo>
                  <a:cubicBezTo>
                    <a:pt x="79344" y="173984"/>
                    <a:pt x="85808" y="179513"/>
                    <a:pt x="85808" y="186884"/>
                  </a:cubicBezTo>
                  <a:lnTo>
                    <a:pt x="85808" y="298378"/>
                  </a:lnTo>
                  <a:cubicBezTo>
                    <a:pt x="85808" y="305749"/>
                    <a:pt x="79344" y="311278"/>
                    <a:pt x="71957" y="311278"/>
                  </a:cubicBezTo>
                  <a:cubicBezTo>
                    <a:pt x="64570" y="311278"/>
                    <a:pt x="59030" y="305749"/>
                    <a:pt x="59030" y="298378"/>
                  </a:cubicBezTo>
                  <a:lnTo>
                    <a:pt x="59030" y="186884"/>
                  </a:lnTo>
                  <a:cubicBezTo>
                    <a:pt x="59030" y="179513"/>
                    <a:pt x="64570" y="173984"/>
                    <a:pt x="71957" y="173984"/>
                  </a:cubicBezTo>
                  <a:close/>
                  <a:moveTo>
                    <a:pt x="254571" y="171273"/>
                  </a:moveTo>
                  <a:lnTo>
                    <a:pt x="405859" y="203508"/>
                  </a:lnTo>
                  <a:lnTo>
                    <a:pt x="427999" y="203508"/>
                  </a:lnTo>
                  <a:cubicBezTo>
                    <a:pt x="435378" y="203508"/>
                    <a:pt x="441836" y="206271"/>
                    <a:pt x="446448" y="210876"/>
                  </a:cubicBezTo>
                  <a:lnTo>
                    <a:pt x="434456" y="301133"/>
                  </a:lnTo>
                  <a:lnTo>
                    <a:pt x="452906" y="316790"/>
                  </a:lnTo>
                  <a:lnTo>
                    <a:pt x="472278" y="301133"/>
                  </a:lnTo>
                  <a:lnTo>
                    <a:pt x="459363" y="210876"/>
                  </a:lnTo>
                  <a:cubicBezTo>
                    <a:pt x="463976" y="206271"/>
                    <a:pt x="470433" y="203508"/>
                    <a:pt x="477813" y="203508"/>
                  </a:cubicBezTo>
                  <a:lnTo>
                    <a:pt x="503642" y="203508"/>
                  </a:lnTo>
                  <a:cubicBezTo>
                    <a:pt x="514712" y="203508"/>
                    <a:pt x="523937" y="209955"/>
                    <a:pt x="527627" y="220086"/>
                  </a:cubicBezTo>
                  <a:lnTo>
                    <a:pt x="576519" y="344420"/>
                  </a:lnTo>
                  <a:cubicBezTo>
                    <a:pt x="581131" y="358235"/>
                    <a:pt x="574674" y="372971"/>
                    <a:pt x="561759" y="378497"/>
                  </a:cubicBezTo>
                  <a:cubicBezTo>
                    <a:pt x="547922" y="384023"/>
                    <a:pt x="532239" y="377576"/>
                    <a:pt x="527627" y="363761"/>
                  </a:cubicBezTo>
                  <a:lnTo>
                    <a:pt x="504565" y="303896"/>
                  </a:lnTo>
                  <a:lnTo>
                    <a:pt x="504565" y="376655"/>
                  </a:lnTo>
                  <a:lnTo>
                    <a:pt x="514712" y="548881"/>
                  </a:lnTo>
                  <a:cubicBezTo>
                    <a:pt x="514712" y="563617"/>
                    <a:pt x="503642" y="576511"/>
                    <a:pt x="489805" y="576511"/>
                  </a:cubicBezTo>
                  <a:cubicBezTo>
                    <a:pt x="488883" y="577432"/>
                    <a:pt x="488883" y="577432"/>
                    <a:pt x="487960" y="577432"/>
                  </a:cubicBezTo>
                  <a:cubicBezTo>
                    <a:pt x="474123" y="577432"/>
                    <a:pt x="463053" y="566380"/>
                    <a:pt x="462131" y="552565"/>
                  </a:cubicBezTo>
                  <a:lnTo>
                    <a:pt x="452906" y="404285"/>
                  </a:lnTo>
                  <a:lnTo>
                    <a:pt x="444603" y="552565"/>
                  </a:lnTo>
                  <a:cubicBezTo>
                    <a:pt x="443681" y="566380"/>
                    <a:pt x="432611" y="577432"/>
                    <a:pt x="418774" y="577432"/>
                  </a:cubicBezTo>
                  <a:cubicBezTo>
                    <a:pt x="417851" y="577432"/>
                    <a:pt x="416929" y="577432"/>
                    <a:pt x="416929" y="576511"/>
                  </a:cubicBezTo>
                  <a:cubicBezTo>
                    <a:pt x="402169" y="576511"/>
                    <a:pt x="391099" y="563617"/>
                    <a:pt x="392022" y="548881"/>
                  </a:cubicBezTo>
                  <a:lnTo>
                    <a:pt x="402169" y="376655"/>
                  </a:lnTo>
                  <a:lnTo>
                    <a:pt x="402169" y="256005"/>
                  </a:lnTo>
                  <a:cubicBezTo>
                    <a:pt x="400324" y="256005"/>
                    <a:pt x="398479" y="255084"/>
                    <a:pt x="397557" y="255084"/>
                  </a:cubicBezTo>
                  <a:lnTo>
                    <a:pt x="244424" y="222849"/>
                  </a:lnTo>
                  <a:cubicBezTo>
                    <a:pt x="229664" y="219165"/>
                    <a:pt x="220439" y="205350"/>
                    <a:pt x="224129" y="191535"/>
                  </a:cubicBezTo>
                  <a:cubicBezTo>
                    <a:pt x="226897" y="176799"/>
                    <a:pt x="240734" y="168510"/>
                    <a:pt x="254571" y="171273"/>
                  </a:cubicBezTo>
                  <a:close/>
                  <a:moveTo>
                    <a:pt x="190019" y="134483"/>
                  </a:moveTo>
                  <a:cubicBezTo>
                    <a:pt x="197406" y="134483"/>
                    <a:pt x="203869" y="140008"/>
                    <a:pt x="203869" y="147374"/>
                  </a:cubicBezTo>
                  <a:lnTo>
                    <a:pt x="203869" y="298387"/>
                  </a:lnTo>
                  <a:cubicBezTo>
                    <a:pt x="203869" y="305753"/>
                    <a:pt x="197406" y="311278"/>
                    <a:pt x="190019" y="311278"/>
                  </a:cubicBezTo>
                  <a:cubicBezTo>
                    <a:pt x="183555" y="311278"/>
                    <a:pt x="177091" y="305753"/>
                    <a:pt x="177091" y="298387"/>
                  </a:cubicBezTo>
                  <a:lnTo>
                    <a:pt x="177091" y="147374"/>
                  </a:lnTo>
                  <a:cubicBezTo>
                    <a:pt x="177091" y="140008"/>
                    <a:pt x="183555" y="134483"/>
                    <a:pt x="190019" y="134483"/>
                  </a:cubicBezTo>
                  <a:close/>
                  <a:moveTo>
                    <a:pt x="453380" y="97644"/>
                  </a:moveTo>
                  <a:cubicBezTo>
                    <a:pt x="479077" y="97644"/>
                    <a:pt x="499909" y="118443"/>
                    <a:pt x="499909" y="144099"/>
                  </a:cubicBezTo>
                  <a:cubicBezTo>
                    <a:pt x="499909" y="169755"/>
                    <a:pt x="479077" y="190554"/>
                    <a:pt x="453380" y="190554"/>
                  </a:cubicBezTo>
                  <a:cubicBezTo>
                    <a:pt x="427683" y="190554"/>
                    <a:pt x="406851" y="169755"/>
                    <a:pt x="406851" y="144099"/>
                  </a:cubicBezTo>
                  <a:cubicBezTo>
                    <a:pt x="406851" y="118443"/>
                    <a:pt x="427683" y="97644"/>
                    <a:pt x="453380" y="97644"/>
                  </a:cubicBezTo>
                  <a:close/>
                  <a:moveTo>
                    <a:pt x="130988" y="81962"/>
                  </a:moveTo>
                  <a:cubicBezTo>
                    <a:pt x="138375" y="81962"/>
                    <a:pt x="144839" y="87488"/>
                    <a:pt x="144839" y="94855"/>
                  </a:cubicBezTo>
                  <a:lnTo>
                    <a:pt x="144839" y="298385"/>
                  </a:lnTo>
                  <a:cubicBezTo>
                    <a:pt x="144839" y="305752"/>
                    <a:pt x="138375" y="311278"/>
                    <a:pt x="130988" y="311278"/>
                  </a:cubicBezTo>
                  <a:cubicBezTo>
                    <a:pt x="124524" y="311278"/>
                    <a:pt x="118061" y="305752"/>
                    <a:pt x="118061" y="298385"/>
                  </a:cubicBezTo>
                  <a:lnTo>
                    <a:pt x="118061" y="94855"/>
                  </a:lnTo>
                  <a:cubicBezTo>
                    <a:pt x="118061" y="87488"/>
                    <a:pt x="124524" y="81962"/>
                    <a:pt x="130988" y="81962"/>
                  </a:cubicBezTo>
                  <a:close/>
                  <a:moveTo>
                    <a:pt x="25828" y="0"/>
                  </a:moveTo>
                  <a:lnTo>
                    <a:pt x="354210" y="0"/>
                  </a:lnTo>
                  <a:cubicBezTo>
                    <a:pt x="368969" y="0"/>
                    <a:pt x="380960" y="11972"/>
                    <a:pt x="380960" y="26707"/>
                  </a:cubicBezTo>
                  <a:cubicBezTo>
                    <a:pt x="380960" y="35917"/>
                    <a:pt x="375426" y="44205"/>
                    <a:pt x="368046" y="48810"/>
                  </a:cubicBezTo>
                  <a:lnTo>
                    <a:pt x="368046" y="168533"/>
                  </a:lnTo>
                  <a:lnTo>
                    <a:pt x="341296" y="163007"/>
                  </a:lnTo>
                  <a:lnTo>
                    <a:pt x="341296" y="52494"/>
                  </a:lnTo>
                  <a:lnTo>
                    <a:pt x="39664" y="52494"/>
                  </a:lnTo>
                  <a:lnTo>
                    <a:pt x="39664" y="340749"/>
                  </a:lnTo>
                  <a:lnTo>
                    <a:pt x="341296" y="340749"/>
                  </a:lnTo>
                  <a:lnTo>
                    <a:pt x="341296" y="269837"/>
                  </a:lnTo>
                  <a:lnTo>
                    <a:pt x="368046" y="275362"/>
                  </a:lnTo>
                  <a:lnTo>
                    <a:pt x="368046" y="354563"/>
                  </a:lnTo>
                  <a:cubicBezTo>
                    <a:pt x="368046" y="361010"/>
                    <a:pt x="361589" y="367457"/>
                    <a:pt x="354210" y="367457"/>
                  </a:cubicBezTo>
                  <a:lnTo>
                    <a:pt x="273959" y="367457"/>
                  </a:lnTo>
                  <a:lnTo>
                    <a:pt x="321003" y="544278"/>
                  </a:lnTo>
                  <a:cubicBezTo>
                    <a:pt x="324693" y="558092"/>
                    <a:pt x="316391" y="572827"/>
                    <a:pt x="302554" y="576511"/>
                  </a:cubicBezTo>
                  <a:cubicBezTo>
                    <a:pt x="299787" y="576511"/>
                    <a:pt x="297942" y="577432"/>
                    <a:pt x="295175" y="577432"/>
                  </a:cubicBezTo>
                  <a:cubicBezTo>
                    <a:pt x="284106" y="577432"/>
                    <a:pt x="273037" y="569143"/>
                    <a:pt x="270270" y="557171"/>
                  </a:cubicBezTo>
                  <a:lnTo>
                    <a:pt x="219537" y="367457"/>
                  </a:lnTo>
                  <a:lnTo>
                    <a:pt x="161423" y="367457"/>
                  </a:lnTo>
                  <a:lnTo>
                    <a:pt x="110690" y="557171"/>
                  </a:lnTo>
                  <a:cubicBezTo>
                    <a:pt x="107923" y="569143"/>
                    <a:pt x="96854" y="577432"/>
                    <a:pt x="85785" y="577432"/>
                  </a:cubicBezTo>
                  <a:cubicBezTo>
                    <a:pt x="83018" y="577432"/>
                    <a:pt x="81173" y="576511"/>
                    <a:pt x="78406" y="576511"/>
                  </a:cubicBezTo>
                  <a:cubicBezTo>
                    <a:pt x="64569" y="572827"/>
                    <a:pt x="56267" y="558092"/>
                    <a:pt x="59957" y="544278"/>
                  </a:cubicBezTo>
                  <a:lnTo>
                    <a:pt x="107001" y="367457"/>
                  </a:lnTo>
                  <a:lnTo>
                    <a:pt x="25828" y="367457"/>
                  </a:lnTo>
                  <a:cubicBezTo>
                    <a:pt x="19371" y="367457"/>
                    <a:pt x="12914" y="361010"/>
                    <a:pt x="12914" y="354563"/>
                  </a:cubicBezTo>
                  <a:lnTo>
                    <a:pt x="12914" y="48810"/>
                  </a:lnTo>
                  <a:cubicBezTo>
                    <a:pt x="5534" y="44205"/>
                    <a:pt x="0" y="35917"/>
                    <a:pt x="0" y="26707"/>
                  </a:cubicBezTo>
                  <a:cubicBezTo>
                    <a:pt x="0" y="11972"/>
                    <a:pt x="11991" y="0"/>
                    <a:pt x="25828" y="0"/>
                  </a:cubicBezTo>
                  <a:close/>
                </a:path>
              </a:pathLst>
            </a:custGeom>
            <a:solidFill>
              <a:schemeClr val="bg1">
                <a:alpha val="100000"/>
              </a:schemeClr>
            </a:solidFill>
            <a:ln w="9525">
              <a:noFill/>
            </a:ln>
          </p:spPr>
          <p:txBody>
            <a:bodyPr/>
            <a:lstStyle/>
            <a:p>
              <a:endParaRPr lang="zh-CN" altLang="en-US"/>
            </a:p>
          </p:txBody>
        </p:sp>
        <p:sp>
          <p:nvSpPr>
            <p:cNvPr id="23568" name="one-dollar-coins_69627"/>
            <p:cNvSpPr>
              <a:spLocks noChangeAspect="1"/>
            </p:cNvSpPr>
            <p:nvPr/>
          </p:nvSpPr>
          <p:spPr>
            <a:xfrm>
              <a:off x="6979289" y="894319"/>
              <a:ext cx="609685" cy="538355"/>
            </a:xfrm>
            <a:custGeom>
              <a:avLst/>
              <a:gdLst/>
              <a:ahLst/>
              <a:cxnLst>
                <a:cxn ang="0">
                  <a:pos x="30543" y="65500"/>
                </a:cxn>
                <a:cxn ang="0">
                  <a:pos x="16875" y="13707"/>
                </a:cxn>
                <a:cxn ang="0">
                  <a:pos x="16875" y="26608"/>
                </a:cxn>
                <a:cxn ang="0">
                  <a:pos x="34949" y="10996"/>
                </a:cxn>
                <a:cxn ang="0">
                  <a:pos x="19964" y="62322"/>
                </a:cxn>
                <a:cxn ang="0">
                  <a:pos x="49640" y="21186"/>
                </a:cxn>
                <a:cxn ang="0">
                  <a:pos x="22773" y="38576"/>
                </a:cxn>
                <a:cxn ang="0">
                  <a:pos x="56855" y="32966"/>
                </a:cxn>
                <a:cxn ang="0">
                  <a:pos x="44778" y="33901"/>
                </a:cxn>
                <a:cxn ang="0">
                  <a:pos x="37289" y="43344"/>
                </a:cxn>
                <a:cxn ang="0">
                  <a:pos x="36727" y="45400"/>
                </a:cxn>
                <a:cxn ang="0">
                  <a:pos x="47587" y="65220"/>
                </a:cxn>
                <a:cxn ang="0">
                  <a:pos x="15471" y="5575"/>
                </a:cxn>
                <a:cxn ang="0">
                  <a:pos x="15471" y="18476"/>
                </a:cxn>
                <a:cxn ang="0">
                  <a:pos x="29139" y="32218"/>
                </a:cxn>
                <a:cxn ang="0">
                  <a:pos x="42900" y="18476"/>
                </a:cxn>
                <a:cxn ang="0">
                  <a:pos x="42900" y="3611"/>
                </a:cxn>
                <a:cxn ang="0">
                  <a:pos x="27354" y="17261"/>
                </a:cxn>
                <a:cxn ang="0">
                  <a:pos x="46083" y="30349"/>
                </a:cxn>
                <a:cxn ang="0">
                  <a:pos x="12288" y="6228"/>
                </a:cxn>
                <a:cxn ang="0">
                  <a:pos x="36441" y="56058"/>
                </a:cxn>
                <a:cxn ang="0">
                  <a:pos x="61998" y="59797"/>
                </a:cxn>
                <a:cxn ang="0">
                  <a:pos x="8351" y="58489"/>
                </a:cxn>
                <a:cxn ang="0">
                  <a:pos x="15653" y="49046"/>
                </a:cxn>
                <a:cxn ang="0">
                  <a:pos x="15840" y="48017"/>
                </a:cxn>
                <a:cxn ang="0">
                  <a:pos x="4325" y="28384"/>
                </a:cxn>
                <a:cxn ang="0">
                  <a:pos x="44304" y="24645"/>
                </a:cxn>
                <a:cxn ang="0">
                  <a:pos x="44304" y="13707"/>
                </a:cxn>
                <a:cxn ang="0">
                  <a:pos x="30543" y="65500"/>
                </a:cxn>
                <a:cxn ang="0">
                  <a:pos x="31105" y="20718"/>
                </a:cxn>
                <a:cxn ang="0">
                  <a:pos x="59552" y="48859"/>
                </a:cxn>
                <a:cxn ang="0">
                  <a:pos x="31105" y="11464"/>
                </a:cxn>
                <a:cxn ang="0">
                  <a:pos x="2751" y="48859"/>
                </a:cxn>
                <a:cxn ang="0">
                  <a:pos x="31105" y="20718"/>
                </a:cxn>
                <a:cxn ang="0">
                  <a:pos x="31068" y="536"/>
                </a:cxn>
                <a:cxn ang="0">
                  <a:pos x="48025" y="48859"/>
                </a:cxn>
                <a:cxn ang="0">
                  <a:pos x="31068" y="31646"/>
                </a:cxn>
                <a:cxn ang="0">
                  <a:pos x="14204" y="48859"/>
                </a:cxn>
                <a:cxn ang="0">
                  <a:pos x="31068" y="536"/>
                </a:cxn>
                <a:cxn ang="0">
                  <a:pos x="31068" y="18116"/>
                </a:cxn>
                <a:cxn ang="0">
                  <a:pos x="62229" y="48859"/>
                </a:cxn>
                <a:cxn ang="0">
                  <a:pos x="31068" y="14067"/>
                </a:cxn>
                <a:cxn ang="0">
                  <a:pos x="0" y="48859"/>
                </a:cxn>
                <a:cxn ang="0">
                  <a:pos x="31068" y="18116"/>
                </a:cxn>
                <a:cxn ang="0">
                  <a:pos x="5039" y="63908"/>
                </a:cxn>
                <a:cxn ang="0">
                  <a:pos x="21341" y="14462"/>
                </a:cxn>
                <a:cxn ang="0">
                  <a:pos x="36598" y="59251"/>
                </a:cxn>
                <a:cxn ang="0">
                  <a:pos x="37159" y="48873"/>
                </a:cxn>
                <a:cxn ang="0">
                  <a:pos x="21326" y="6973"/>
                </a:cxn>
                <a:cxn ang="0">
                  <a:pos x="5039" y="63908"/>
                </a:cxn>
                <a:cxn ang="0">
                  <a:pos x="5061" y="0"/>
                </a:cxn>
                <a:cxn ang="0">
                  <a:pos x="19861" y="14463"/>
                </a:cxn>
                <a:cxn ang="0">
                  <a:pos x="19201" y="13315"/>
                </a:cxn>
                <a:cxn ang="0">
                  <a:pos x="34181" y="21363"/>
                </a:cxn>
                <a:cxn ang="0">
                  <a:pos x="41581" y="14463"/>
                </a:cxn>
                <a:cxn ang="0">
                  <a:pos x="5061" y="43747"/>
                </a:cxn>
                <a:cxn ang="0">
                  <a:pos x="61700" y="61320"/>
                </a:cxn>
                <a:cxn ang="0">
                  <a:pos x="4027" y="46365"/>
                </a:cxn>
                <a:cxn ang="0">
                  <a:pos x="5061" y="0"/>
                </a:cxn>
              </a:cxnLst>
              <a:rect l="0" t="0" r="0" b="0"/>
              <a:pathLst>
                <a:path w="579624" h="511811">
                  <a:moveTo>
                    <a:pt x="215951" y="186880"/>
                  </a:moveTo>
                  <a:cubicBezTo>
                    <a:pt x="208742" y="186880"/>
                    <a:pt x="202957" y="192746"/>
                    <a:pt x="202957" y="199945"/>
                  </a:cubicBezTo>
                  <a:lnTo>
                    <a:pt x="202957" y="212210"/>
                  </a:lnTo>
                  <a:cubicBezTo>
                    <a:pt x="174389" y="217899"/>
                    <a:pt x="157835" y="236208"/>
                    <a:pt x="157835" y="259673"/>
                  </a:cubicBezTo>
                  <a:cubicBezTo>
                    <a:pt x="157835" y="285537"/>
                    <a:pt x="177326" y="298869"/>
                    <a:pt x="205894" y="308468"/>
                  </a:cubicBezTo>
                  <a:cubicBezTo>
                    <a:pt x="225652" y="315134"/>
                    <a:pt x="234107" y="321533"/>
                    <a:pt x="234107" y="331665"/>
                  </a:cubicBezTo>
                  <a:cubicBezTo>
                    <a:pt x="234107" y="342331"/>
                    <a:pt x="223694" y="348197"/>
                    <a:pt x="208564" y="348197"/>
                  </a:cubicBezTo>
                  <a:cubicBezTo>
                    <a:pt x="197706" y="348197"/>
                    <a:pt x="187472" y="345975"/>
                    <a:pt x="178661" y="342864"/>
                  </a:cubicBezTo>
                  <a:cubicBezTo>
                    <a:pt x="174834" y="341531"/>
                    <a:pt x="170740" y="341798"/>
                    <a:pt x="167180" y="343753"/>
                  </a:cubicBezTo>
                  <a:cubicBezTo>
                    <a:pt x="163620" y="345620"/>
                    <a:pt x="161039" y="348908"/>
                    <a:pt x="160060" y="352730"/>
                  </a:cubicBezTo>
                  <a:lnTo>
                    <a:pt x="159526" y="354685"/>
                  </a:lnTo>
                  <a:cubicBezTo>
                    <a:pt x="157479" y="362685"/>
                    <a:pt x="162018" y="370951"/>
                    <a:pt x="169850" y="373528"/>
                  </a:cubicBezTo>
                  <a:cubicBezTo>
                    <a:pt x="179106" y="376461"/>
                    <a:pt x="190231" y="378594"/>
                    <a:pt x="201622" y="379128"/>
                  </a:cubicBezTo>
                  <a:lnTo>
                    <a:pt x="201622" y="391393"/>
                  </a:lnTo>
                  <a:cubicBezTo>
                    <a:pt x="201622" y="398592"/>
                    <a:pt x="207407" y="404458"/>
                    <a:pt x="214616" y="404458"/>
                  </a:cubicBezTo>
                  <a:cubicBezTo>
                    <a:pt x="221825" y="404458"/>
                    <a:pt x="227699" y="398592"/>
                    <a:pt x="227699" y="391393"/>
                  </a:cubicBezTo>
                  <a:lnTo>
                    <a:pt x="227699" y="377261"/>
                  </a:lnTo>
                  <a:cubicBezTo>
                    <a:pt x="258404" y="371839"/>
                    <a:pt x="275224" y="351664"/>
                    <a:pt x="275224" y="327933"/>
                  </a:cubicBezTo>
                  <a:cubicBezTo>
                    <a:pt x="275224" y="303935"/>
                    <a:pt x="262409" y="289270"/>
                    <a:pt x="230725" y="278071"/>
                  </a:cubicBezTo>
                  <a:cubicBezTo>
                    <a:pt x="207941" y="269538"/>
                    <a:pt x="198596" y="263939"/>
                    <a:pt x="198596" y="255140"/>
                  </a:cubicBezTo>
                  <a:cubicBezTo>
                    <a:pt x="198596" y="247674"/>
                    <a:pt x="204292" y="240208"/>
                    <a:pt x="221558" y="240208"/>
                  </a:cubicBezTo>
                  <a:cubicBezTo>
                    <a:pt x="231437" y="240208"/>
                    <a:pt x="239447" y="241808"/>
                    <a:pt x="245855" y="243763"/>
                  </a:cubicBezTo>
                  <a:cubicBezTo>
                    <a:pt x="249593" y="244918"/>
                    <a:pt x="253687" y="244474"/>
                    <a:pt x="257158" y="242519"/>
                  </a:cubicBezTo>
                  <a:cubicBezTo>
                    <a:pt x="260540" y="240652"/>
                    <a:pt x="263121" y="237364"/>
                    <a:pt x="264100" y="233542"/>
                  </a:cubicBezTo>
                  <a:lnTo>
                    <a:pt x="264278" y="232564"/>
                  </a:lnTo>
                  <a:cubicBezTo>
                    <a:pt x="266414" y="224387"/>
                    <a:pt x="261519" y="216032"/>
                    <a:pt x="253331" y="213899"/>
                  </a:cubicBezTo>
                  <a:cubicBezTo>
                    <a:pt x="246656" y="212122"/>
                    <a:pt x="238735" y="210788"/>
                    <a:pt x="229034" y="210344"/>
                  </a:cubicBezTo>
                  <a:lnTo>
                    <a:pt x="229034" y="199945"/>
                  </a:lnTo>
                  <a:cubicBezTo>
                    <a:pt x="229034" y="192746"/>
                    <a:pt x="223249" y="186880"/>
                    <a:pt x="215951" y="186880"/>
                  </a:cubicBezTo>
                  <a:close/>
                  <a:moveTo>
                    <a:pt x="216485" y="144306"/>
                  </a:moveTo>
                  <a:cubicBezTo>
                    <a:pt x="300144" y="144306"/>
                    <a:pt x="368139" y="212210"/>
                    <a:pt x="368139" y="295669"/>
                  </a:cubicBezTo>
                  <a:cubicBezTo>
                    <a:pt x="368139" y="379128"/>
                    <a:pt x="300144" y="447032"/>
                    <a:pt x="216485" y="447032"/>
                  </a:cubicBezTo>
                  <a:cubicBezTo>
                    <a:pt x="132915" y="447032"/>
                    <a:pt x="64920" y="379128"/>
                    <a:pt x="64920" y="295669"/>
                  </a:cubicBezTo>
                  <a:cubicBezTo>
                    <a:pt x="64920" y="212210"/>
                    <a:pt x="132915" y="144306"/>
                    <a:pt x="216485" y="144306"/>
                  </a:cubicBezTo>
                  <a:close/>
                  <a:moveTo>
                    <a:pt x="216450" y="125119"/>
                  </a:moveTo>
                  <a:cubicBezTo>
                    <a:pt x="122287" y="125119"/>
                    <a:pt x="45657" y="201640"/>
                    <a:pt x="45657" y="295669"/>
                  </a:cubicBezTo>
                  <a:cubicBezTo>
                    <a:pt x="45657" y="389698"/>
                    <a:pt x="122287" y="466219"/>
                    <a:pt x="216450" y="466219"/>
                  </a:cubicBezTo>
                  <a:cubicBezTo>
                    <a:pt x="310702" y="466219"/>
                    <a:pt x="387332" y="389698"/>
                    <a:pt x="387332" y="295669"/>
                  </a:cubicBezTo>
                  <a:cubicBezTo>
                    <a:pt x="387332" y="201640"/>
                    <a:pt x="310702" y="125119"/>
                    <a:pt x="216450" y="125119"/>
                  </a:cubicBezTo>
                  <a:close/>
                  <a:moveTo>
                    <a:pt x="216450" y="79527"/>
                  </a:moveTo>
                  <a:cubicBezTo>
                    <a:pt x="336067" y="79527"/>
                    <a:pt x="432989" y="176311"/>
                    <a:pt x="432989" y="295669"/>
                  </a:cubicBezTo>
                  <a:cubicBezTo>
                    <a:pt x="432989" y="415116"/>
                    <a:pt x="336067" y="511811"/>
                    <a:pt x="216450" y="511811"/>
                  </a:cubicBezTo>
                  <a:cubicBezTo>
                    <a:pt x="96922" y="511811"/>
                    <a:pt x="0" y="415116"/>
                    <a:pt x="0" y="295669"/>
                  </a:cubicBezTo>
                  <a:cubicBezTo>
                    <a:pt x="0" y="176311"/>
                    <a:pt x="96922" y="79527"/>
                    <a:pt x="216450" y="79527"/>
                  </a:cubicBezTo>
                  <a:close/>
                  <a:moveTo>
                    <a:pt x="378619" y="60757"/>
                  </a:moveTo>
                  <a:cubicBezTo>
                    <a:pt x="455883" y="60757"/>
                    <a:pt x="518726" y="123510"/>
                    <a:pt x="518726" y="200663"/>
                  </a:cubicBezTo>
                  <a:cubicBezTo>
                    <a:pt x="518726" y="242439"/>
                    <a:pt x="500122" y="279860"/>
                    <a:pt x="470926" y="305548"/>
                  </a:cubicBezTo>
                  <a:cubicBezTo>
                    <a:pt x="471104" y="302259"/>
                    <a:pt x="471460" y="299059"/>
                    <a:pt x="471460" y="295682"/>
                  </a:cubicBezTo>
                  <a:cubicBezTo>
                    <a:pt x="471460" y="196752"/>
                    <a:pt x="414581" y="111066"/>
                    <a:pt x="331798" y="68934"/>
                  </a:cubicBezTo>
                  <a:cubicBezTo>
                    <a:pt x="346485" y="63779"/>
                    <a:pt x="362152" y="60757"/>
                    <a:pt x="378619" y="60757"/>
                  </a:cubicBezTo>
                  <a:close/>
                  <a:moveTo>
                    <a:pt x="378640" y="0"/>
                  </a:moveTo>
                  <a:cubicBezTo>
                    <a:pt x="489635" y="0"/>
                    <a:pt x="579624" y="89757"/>
                    <a:pt x="579624" y="200664"/>
                  </a:cubicBezTo>
                  <a:cubicBezTo>
                    <a:pt x="579624" y="284733"/>
                    <a:pt x="527821" y="356538"/>
                    <a:pt x="454387" y="386487"/>
                  </a:cubicBezTo>
                  <a:cubicBezTo>
                    <a:pt x="461152" y="369069"/>
                    <a:pt x="465870" y="350762"/>
                    <a:pt x="468629" y="331833"/>
                  </a:cubicBezTo>
                  <a:cubicBezTo>
                    <a:pt x="510464" y="303129"/>
                    <a:pt x="537968" y="255051"/>
                    <a:pt x="537968" y="200664"/>
                  </a:cubicBezTo>
                  <a:cubicBezTo>
                    <a:pt x="537968" y="112951"/>
                    <a:pt x="466493" y="41590"/>
                    <a:pt x="378640" y="41590"/>
                  </a:cubicBezTo>
                  <a:cubicBezTo>
                    <a:pt x="353183" y="41590"/>
                    <a:pt x="329240" y="47722"/>
                    <a:pt x="307877" y="58297"/>
                  </a:cubicBezTo>
                  <a:cubicBezTo>
                    <a:pt x="290431" y="51632"/>
                    <a:pt x="272095" y="46833"/>
                    <a:pt x="253047" y="44079"/>
                  </a:cubicBezTo>
                  <a:cubicBezTo>
                    <a:pt x="287494" y="16529"/>
                    <a:pt x="331020" y="0"/>
                    <a:pt x="378640" y="0"/>
                  </a:cubicBezTo>
                  <a:close/>
                </a:path>
              </a:pathLst>
            </a:custGeom>
            <a:solidFill>
              <a:schemeClr val="bg1">
                <a:alpha val="100000"/>
              </a:schemeClr>
            </a:solidFill>
            <a:ln w="9525">
              <a:noFill/>
            </a:ln>
          </p:spPr>
          <p:txBody>
            <a:bodyPr/>
            <a:lstStyle/>
            <a:p>
              <a:endParaRPr lang="zh-CN" altLang="en-US"/>
            </a:p>
          </p:txBody>
        </p:sp>
        <p:sp>
          <p:nvSpPr>
            <p:cNvPr id="23569" name="hand-shake_1342"/>
            <p:cNvSpPr>
              <a:spLocks noChangeAspect="1"/>
            </p:cNvSpPr>
            <p:nvPr/>
          </p:nvSpPr>
          <p:spPr>
            <a:xfrm>
              <a:off x="9344704" y="668795"/>
              <a:ext cx="609685" cy="451048"/>
            </a:xfrm>
            <a:custGeom>
              <a:avLst/>
              <a:gdLst/>
              <a:ahLst/>
              <a:cxnLst>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5504" y="25504"/>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Lst>
              <a:rect l="0" t="0" r="0" b="0"/>
              <a:pathLst>
                <a:path w="6608" h="4896">
                  <a:moveTo>
                    <a:pt x="6608" y="638"/>
                  </a:moveTo>
                  <a:lnTo>
                    <a:pt x="6608" y="2638"/>
                  </a:lnTo>
                  <a:cubicBezTo>
                    <a:pt x="6608" y="2638"/>
                    <a:pt x="6180" y="2723"/>
                    <a:pt x="6092" y="2734"/>
                  </a:cubicBezTo>
                  <a:cubicBezTo>
                    <a:pt x="6004" y="2745"/>
                    <a:pt x="5728" y="2834"/>
                    <a:pt x="5528" y="2642"/>
                  </a:cubicBezTo>
                  <a:cubicBezTo>
                    <a:pt x="5219" y="2346"/>
                    <a:pt x="4122" y="1254"/>
                    <a:pt x="4122" y="1254"/>
                  </a:cubicBezTo>
                  <a:cubicBezTo>
                    <a:pt x="4122" y="1254"/>
                    <a:pt x="3932" y="1069"/>
                    <a:pt x="3629" y="1229"/>
                  </a:cubicBezTo>
                  <a:cubicBezTo>
                    <a:pt x="3350" y="1376"/>
                    <a:pt x="2936" y="1592"/>
                    <a:pt x="2764" y="1675"/>
                  </a:cubicBezTo>
                  <a:cubicBezTo>
                    <a:pt x="2437" y="1849"/>
                    <a:pt x="2167" y="1574"/>
                    <a:pt x="2167" y="1364"/>
                  </a:cubicBezTo>
                  <a:cubicBezTo>
                    <a:pt x="2167" y="1201"/>
                    <a:pt x="2269" y="1090"/>
                    <a:pt x="2414" y="1009"/>
                  </a:cubicBezTo>
                  <a:cubicBezTo>
                    <a:pt x="2808" y="770"/>
                    <a:pt x="3637" y="305"/>
                    <a:pt x="3983" y="121"/>
                  </a:cubicBezTo>
                  <a:cubicBezTo>
                    <a:pt x="4193" y="9"/>
                    <a:pt x="4344" y="0"/>
                    <a:pt x="4633" y="243"/>
                  </a:cubicBezTo>
                  <a:cubicBezTo>
                    <a:pt x="4988" y="541"/>
                    <a:pt x="5304" y="814"/>
                    <a:pt x="5304" y="814"/>
                  </a:cubicBezTo>
                  <a:cubicBezTo>
                    <a:pt x="5304" y="814"/>
                    <a:pt x="5407" y="900"/>
                    <a:pt x="5571" y="865"/>
                  </a:cubicBezTo>
                  <a:cubicBezTo>
                    <a:pt x="5975" y="780"/>
                    <a:pt x="6608" y="638"/>
                    <a:pt x="6608" y="638"/>
                  </a:cubicBezTo>
                  <a:close/>
                  <a:moveTo>
                    <a:pt x="2241" y="4027"/>
                  </a:moveTo>
                  <a:cubicBezTo>
                    <a:pt x="2294" y="3891"/>
                    <a:pt x="2277" y="3738"/>
                    <a:pt x="2175" y="3633"/>
                  </a:cubicBezTo>
                  <a:cubicBezTo>
                    <a:pt x="2083" y="3540"/>
                    <a:pt x="1950" y="3515"/>
                    <a:pt x="1822" y="3544"/>
                  </a:cubicBezTo>
                  <a:cubicBezTo>
                    <a:pt x="1858" y="3418"/>
                    <a:pt x="1838" y="3283"/>
                    <a:pt x="1746" y="3188"/>
                  </a:cubicBezTo>
                  <a:cubicBezTo>
                    <a:pt x="1654" y="3095"/>
                    <a:pt x="1521" y="3070"/>
                    <a:pt x="1394" y="3099"/>
                  </a:cubicBezTo>
                  <a:cubicBezTo>
                    <a:pt x="1429" y="2973"/>
                    <a:pt x="1409" y="2838"/>
                    <a:pt x="1317" y="2744"/>
                  </a:cubicBezTo>
                  <a:cubicBezTo>
                    <a:pt x="1173" y="2596"/>
                    <a:pt x="924" y="2602"/>
                    <a:pt x="760" y="2758"/>
                  </a:cubicBezTo>
                  <a:cubicBezTo>
                    <a:pt x="597" y="2915"/>
                    <a:pt x="492" y="3198"/>
                    <a:pt x="638" y="3365"/>
                  </a:cubicBezTo>
                  <a:cubicBezTo>
                    <a:pt x="783" y="3531"/>
                    <a:pt x="950" y="3430"/>
                    <a:pt x="1077" y="3401"/>
                  </a:cubicBezTo>
                  <a:cubicBezTo>
                    <a:pt x="1042" y="3527"/>
                    <a:pt x="936" y="3645"/>
                    <a:pt x="1066" y="3810"/>
                  </a:cubicBezTo>
                  <a:cubicBezTo>
                    <a:pt x="1197" y="3975"/>
                    <a:pt x="1378" y="3875"/>
                    <a:pt x="1506" y="3846"/>
                  </a:cubicBezTo>
                  <a:cubicBezTo>
                    <a:pt x="1470" y="3972"/>
                    <a:pt x="1369" y="4101"/>
                    <a:pt x="1494" y="4254"/>
                  </a:cubicBezTo>
                  <a:cubicBezTo>
                    <a:pt x="1621" y="4408"/>
                    <a:pt x="1829" y="4326"/>
                    <a:pt x="1966" y="4283"/>
                  </a:cubicBezTo>
                  <a:cubicBezTo>
                    <a:pt x="1913" y="4419"/>
                    <a:pt x="1799" y="4566"/>
                    <a:pt x="1945" y="4730"/>
                  </a:cubicBezTo>
                  <a:cubicBezTo>
                    <a:pt x="2090" y="4896"/>
                    <a:pt x="2426" y="4819"/>
                    <a:pt x="2590" y="4663"/>
                  </a:cubicBezTo>
                  <a:cubicBezTo>
                    <a:pt x="2753" y="4506"/>
                    <a:pt x="2769" y="4258"/>
                    <a:pt x="2625" y="4110"/>
                  </a:cubicBezTo>
                  <a:cubicBezTo>
                    <a:pt x="2526" y="4008"/>
                    <a:pt x="2378" y="3985"/>
                    <a:pt x="2241" y="4027"/>
                  </a:cubicBezTo>
                  <a:close/>
                  <a:moveTo>
                    <a:pt x="5233" y="2987"/>
                  </a:moveTo>
                  <a:cubicBezTo>
                    <a:pt x="4047" y="1802"/>
                    <a:pt x="4605" y="2359"/>
                    <a:pt x="3967" y="1720"/>
                  </a:cubicBezTo>
                  <a:cubicBezTo>
                    <a:pt x="3967" y="1720"/>
                    <a:pt x="3775" y="1529"/>
                    <a:pt x="3523" y="1640"/>
                  </a:cubicBezTo>
                  <a:cubicBezTo>
                    <a:pt x="3346" y="1718"/>
                    <a:pt x="3117" y="1824"/>
                    <a:pt x="2945" y="1905"/>
                  </a:cubicBezTo>
                  <a:cubicBezTo>
                    <a:pt x="2757" y="2004"/>
                    <a:pt x="2621" y="2034"/>
                    <a:pt x="2557" y="2034"/>
                  </a:cubicBezTo>
                  <a:cubicBezTo>
                    <a:pt x="2192" y="2031"/>
                    <a:pt x="1896" y="1738"/>
                    <a:pt x="1896" y="1373"/>
                  </a:cubicBezTo>
                  <a:cubicBezTo>
                    <a:pt x="1896" y="1137"/>
                    <a:pt x="2022" y="931"/>
                    <a:pt x="2209" y="814"/>
                  </a:cubicBezTo>
                  <a:cubicBezTo>
                    <a:pt x="2472" y="632"/>
                    <a:pt x="3078" y="310"/>
                    <a:pt x="3078" y="310"/>
                  </a:cubicBezTo>
                  <a:cubicBezTo>
                    <a:pt x="3078" y="310"/>
                    <a:pt x="2894" y="76"/>
                    <a:pt x="2489" y="76"/>
                  </a:cubicBezTo>
                  <a:cubicBezTo>
                    <a:pt x="2085" y="76"/>
                    <a:pt x="1240" y="629"/>
                    <a:pt x="1240" y="629"/>
                  </a:cubicBezTo>
                  <a:cubicBezTo>
                    <a:pt x="1240" y="629"/>
                    <a:pt x="1000" y="783"/>
                    <a:pt x="659" y="644"/>
                  </a:cubicBezTo>
                  <a:lnTo>
                    <a:pt x="0" y="415"/>
                  </a:lnTo>
                  <a:lnTo>
                    <a:pt x="0" y="2704"/>
                  </a:lnTo>
                  <a:cubicBezTo>
                    <a:pt x="0" y="2704"/>
                    <a:pt x="188" y="2758"/>
                    <a:pt x="357" y="2827"/>
                  </a:cubicBezTo>
                  <a:cubicBezTo>
                    <a:pt x="395" y="2719"/>
                    <a:pt x="457" y="2618"/>
                    <a:pt x="542" y="2535"/>
                  </a:cubicBezTo>
                  <a:cubicBezTo>
                    <a:pt x="822" y="2268"/>
                    <a:pt x="1287" y="2265"/>
                    <a:pt x="1542" y="2528"/>
                  </a:cubicBezTo>
                  <a:cubicBezTo>
                    <a:pt x="1619" y="2608"/>
                    <a:pt x="1673" y="2703"/>
                    <a:pt x="1700" y="2808"/>
                  </a:cubicBezTo>
                  <a:cubicBezTo>
                    <a:pt x="1803" y="2840"/>
                    <a:pt x="1896" y="2896"/>
                    <a:pt x="1971" y="2973"/>
                  </a:cubicBezTo>
                  <a:cubicBezTo>
                    <a:pt x="2048" y="3053"/>
                    <a:pt x="2101" y="3148"/>
                    <a:pt x="2129" y="3253"/>
                  </a:cubicBezTo>
                  <a:cubicBezTo>
                    <a:pt x="2231" y="3285"/>
                    <a:pt x="2324" y="3341"/>
                    <a:pt x="2399" y="3418"/>
                  </a:cubicBezTo>
                  <a:cubicBezTo>
                    <a:pt x="2484" y="3505"/>
                    <a:pt x="2540" y="3611"/>
                    <a:pt x="2566" y="3725"/>
                  </a:cubicBezTo>
                  <a:cubicBezTo>
                    <a:pt x="2674" y="3756"/>
                    <a:pt x="2771" y="3814"/>
                    <a:pt x="2849" y="3894"/>
                  </a:cubicBezTo>
                  <a:cubicBezTo>
                    <a:pt x="3002" y="4051"/>
                    <a:pt x="3056" y="4265"/>
                    <a:pt x="3023" y="4471"/>
                  </a:cubicBezTo>
                  <a:cubicBezTo>
                    <a:pt x="3024" y="4471"/>
                    <a:pt x="3024" y="4471"/>
                    <a:pt x="3024" y="4472"/>
                  </a:cubicBezTo>
                  <a:cubicBezTo>
                    <a:pt x="3027" y="4475"/>
                    <a:pt x="3119" y="4578"/>
                    <a:pt x="3177" y="4636"/>
                  </a:cubicBezTo>
                  <a:cubicBezTo>
                    <a:pt x="3290" y="4749"/>
                    <a:pt x="3475" y="4749"/>
                    <a:pt x="3588" y="4636"/>
                  </a:cubicBezTo>
                  <a:cubicBezTo>
                    <a:pt x="3700" y="4523"/>
                    <a:pt x="3701" y="4339"/>
                    <a:pt x="3588" y="4225"/>
                  </a:cubicBezTo>
                  <a:cubicBezTo>
                    <a:pt x="3584" y="4221"/>
                    <a:pt x="3180" y="3799"/>
                    <a:pt x="3213" y="3766"/>
                  </a:cubicBezTo>
                  <a:cubicBezTo>
                    <a:pt x="3245" y="3734"/>
                    <a:pt x="3759" y="4269"/>
                    <a:pt x="3769" y="4279"/>
                  </a:cubicBezTo>
                  <a:cubicBezTo>
                    <a:pt x="3882" y="4391"/>
                    <a:pt x="4066" y="4391"/>
                    <a:pt x="4179" y="4279"/>
                  </a:cubicBezTo>
                  <a:cubicBezTo>
                    <a:pt x="4292" y="4166"/>
                    <a:pt x="4292" y="3981"/>
                    <a:pt x="4179" y="3868"/>
                  </a:cubicBezTo>
                  <a:cubicBezTo>
                    <a:pt x="4174" y="3863"/>
                    <a:pt x="4151" y="3841"/>
                    <a:pt x="4142" y="3832"/>
                  </a:cubicBezTo>
                  <a:cubicBezTo>
                    <a:pt x="4142" y="3832"/>
                    <a:pt x="3632" y="3378"/>
                    <a:pt x="3671" y="3339"/>
                  </a:cubicBezTo>
                  <a:cubicBezTo>
                    <a:pt x="3710" y="3300"/>
                    <a:pt x="4343" y="3891"/>
                    <a:pt x="4345" y="3891"/>
                  </a:cubicBezTo>
                  <a:cubicBezTo>
                    <a:pt x="4458" y="3993"/>
                    <a:pt x="4634" y="3992"/>
                    <a:pt x="4743" y="3883"/>
                  </a:cubicBezTo>
                  <a:cubicBezTo>
                    <a:pt x="4850" y="3776"/>
                    <a:pt x="4852" y="3608"/>
                    <a:pt x="4758" y="3494"/>
                  </a:cubicBezTo>
                  <a:cubicBezTo>
                    <a:pt x="4756" y="3488"/>
                    <a:pt x="4275" y="2986"/>
                    <a:pt x="4312" y="2948"/>
                  </a:cubicBezTo>
                  <a:cubicBezTo>
                    <a:pt x="4351" y="2910"/>
                    <a:pt x="4826" y="3400"/>
                    <a:pt x="4827" y="3401"/>
                  </a:cubicBezTo>
                  <a:cubicBezTo>
                    <a:pt x="4940" y="3513"/>
                    <a:pt x="5124" y="3513"/>
                    <a:pt x="5238" y="3401"/>
                  </a:cubicBezTo>
                  <a:cubicBezTo>
                    <a:pt x="5350" y="3288"/>
                    <a:pt x="5350" y="3103"/>
                    <a:pt x="5238" y="2990"/>
                  </a:cubicBezTo>
                  <a:cubicBezTo>
                    <a:pt x="5236" y="2989"/>
                    <a:pt x="5234" y="2988"/>
                    <a:pt x="5233" y="2987"/>
                  </a:cubicBezTo>
                  <a:close/>
                </a:path>
              </a:pathLst>
            </a:custGeom>
            <a:solidFill>
              <a:schemeClr val="bg1">
                <a:alpha val="100000"/>
              </a:schemeClr>
            </a:solidFill>
            <a:ln w="9525">
              <a:noFill/>
            </a:ln>
          </p:spPr>
          <p:txBody>
            <a:bodyPr/>
            <a:lstStyle/>
            <a:p>
              <a:endParaRPr lang="zh-CN" altLang="en-US"/>
            </a:p>
          </p:txBody>
        </p:sp>
        <p:sp>
          <p:nvSpPr>
            <p:cNvPr id="23570" name="文本框 41"/>
            <p:cNvSpPr txBox="1"/>
            <p:nvPr/>
          </p:nvSpPr>
          <p:spPr>
            <a:xfrm>
              <a:off x="1099808" y="5013174"/>
              <a:ext cx="2145374" cy="1853767"/>
            </a:xfrm>
            <a:prstGeom prst="rect">
              <a:avLst/>
            </a:prstGeom>
            <a:noFill/>
            <a:ln w="9525">
              <a:noFill/>
            </a:ln>
          </p:spPr>
          <p:txBody>
            <a:bodyPr wrap="square">
              <a:spAutoFit/>
            </a:bodyPr>
            <a:lstStyle/>
            <a:p>
              <a:pPr lvl="0"/>
              <a:r>
                <a:rPr lang="zh-CN" altLang="en-US" sz="1600" b="1" dirty="0">
                  <a:latin typeface="思源黑体 CN Bold" pitchFamily="34" charset="-122"/>
                  <a:ea typeface="思源黑体 CN Bold" pitchFamily="34" charset="-122"/>
                </a:rPr>
                <a:t>需求文档部分编写，</a:t>
              </a:r>
              <a:endParaRPr lang="en-US" altLang="zh-CN" sz="1600" b="1" dirty="0">
                <a:latin typeface="思源黑体 CN Bold" pitchFamily="34" charset="-122"/>
                <a:ea typeface="思源黑体 CN Bold" pitchFamily="34" charset="-122"/>
              </a:endParaRPr>
            </a:p>
            <a:p>
              <a:pPr lvl="0"/>
              <a:r>
                <a:rPr lang="zh-CN" altLang="en-US" sz="1600" b="1" dirty="0">
                  <a:latin typeface="思源黑体 CN Bold" pitchFamily="34" charset="-122"/>
                  <a:ea typeface="思源黑体 CN Bold" pitchFamily="34" charset="-122"/>
                </a:rPr>
                <a:t>角色修改，</a:t>
              </a:r>
              <a:endParaRPr lang="en-US" altLang="zh-CN" sz="1600" b="1" dirty="0">
                <a:latin typeface="思源黑体 CN Bold" pitchFamily="34" charset="-122"/>
                <a:ea typeface="思源黑体 CN Bold" pitchFamily="34" charset="-122"/>
              </a:endParaRPr>
            </a:p>
            <a:p>
              <a:pPr lvl="0"/>
              <a:r>
                <a:rPr lang="zh-CN" altLang="en-US" sz="1600" b="1" dirty="0">
                  <a:latin typeface="思源黑体 CN Bold" pitchFamily="34" charset="-122"/>
                  <a:ea typeface="思源黑体 CN Bold" pitchFamily="34" charset="-122"/>
                </a:rPr>
                <a:t>角色关联资源。</a:t>
              </a:r>
            </a:p>
          </p:txBody>
        </p:sp>
        <p:sp>
          <p:nvSpPr>
            <p:cNvPr id="23571" name="文本框 42"/>
            <p:cNvSpPr txBox="1"/>
            <p:nvPr/>
          </p:nvSpPr>
          <p:spPr>
            <a:xfrm>
              <a:off x="3605249" y="5013176"/>
              <a:ext cx="2113200" cy="2275020"/>
            </a:xfrm>
            <a:prstGeom prst="rect">
              <a:avLst/>
            </a:prstGeom>
            <a:noFill/>
            <a:ln w="9525">
              <a:noFill/>
            </a:ln>
          </p:spPr>
          <p:txBody>
            <a:bodyPr wrap="square">
              <a:spAutoFit/>
            </a:bodyPr>
            <a:lstStyle/>
            <a:p>
              <a:pPr lvl="0"/>
              <a:r>
                <a:rPr lang="en-US" altLang="zh-CN" sz="1600" b="1" dirty="0">
                  <a:latin typeface="思源黑体 CN Bold" pitchFamily="34" charset="-122"/>
                  <a:ea typeface="思源黑体 CN Bold" pitchFamily="34" charset="-122"/>
                </a:rPr>
                <a:t>Story</a:t>
              </a:r>
              <a:r>
                <a:rPr lang="zh-CN" altLang="en-US" sz="1600" b="1" dirty="0">
                  <a:latin typeface="思源黑体 CN Bold" pitchFamily="34" charset="-122"/>
                  <a:ea typeface="思源黑体 CN Bold" pitchFamily="34" charset="-122"/>
                </a:rPr>
                <a:t>列表，</a:t>
              </a:r>
              <a:endParaRPr lang="en-US" altLang="zh-CN" sz="1600" b="1" dirty="0">
                <a:latin typeface="思源黑体 CN Bold" pitchFamily="34" charset="-122"/>
                <a:ea typeface="思源黑体 CN Bold" pitchFamily="34" charset="-122"/>
              </a:endParaRPr>
            </a:p>
            <a:p>
              <a:pPr lvl="0"/>
              <a:r>
                <a:rPr lang="zh-CN" altLang="en-US" sz="1600" b="1" dirty="0">
                  <a:latin typeface="思源黑体 CN Bold" pitchFamily="34" charset="-122"/>
                  <a:ea typeface="思源黑体 CN Bold" pitchFamily="34" charset="-122"/>
                </a:rPr>
                <a:t>用户管理（用户增加，用户删除，用户查看，用户修改）。</a:t>
              </a:r>
            </a:p>
          </p:txBody>
        </p:sp>
        <p:sp>
          <p:nvSpPr>
            <p:cNvPr id="23572" name="文本框 43"/>
            <p:cNvSpPr txBox="1"/>
            <p:nvPr/>
          </p:nvSpPr>
          <p:spPr>
            <a:xfrm>
              <a:off x="6167428" y="4952910"/>
              <a:ext cx="2113200" cy="1853767"/>
            </a:xfrm>
            <a:prstGeom prst="rect">
              <a:avLst/>
            </a:prstGeom>
            <a:noFill/>
            <a:ln w="9525">
              <a:noFill/>
            </a:ln>
          </p:spPr>
          <p:txBody>
            <a:bodyPr wrap="square">
              <a:spAutoFit/>
            </a:bodyPr>
            <a:lstStyle/>
            <a:p>
              <a:pPr lvl="0"/>
              <a:r>
                <a:rPr lang="zh-CN" altLang="en-US" sz="1600" b="1" dirty="0">
                  <a:latin typeface="思源黑体 CN Bold" pitchFamily="34" charset="-122"/>
                  <a:ea typeface="思源黑体 CN Bold" pitchFamily="34" charset="-122"/>
                </a:rPr>
                <a:t>需求文档部分编写，</a:t>
              </a:r>
              <a:endParaRPr lang="en-US" altLang="zh-CN" sz="1600" b="1" dirty="0">
                <a:latin typeface="思源黑体 CN Bold" pitchFamily="34" charset="-122"/>
                <a:ea typeface="思源黑体 CN Bold" pitchFamily="34" charset="-122"/>
              </a:endParaRPr>
            </a:p>
            <a:p>
              <a:pPr lvl="0"/>
              <a:r>
                <a:rPr lang="zh-CN" altLang="en-US" sz="1600" b="1" dirty="0">
                  <a:latin typeface="思源黑体 CN Bold" pitchFamily="34" charset="-122"/>
                  <a:ea typeface="思源黑体 CN Bold" pitchFamily="34" charset="-122"/>
                </a:rPr>
                <a:t>资源删除，</a:t>
              </a:r>
            </a:p>
            <a:p>
              <a:pPr lvl="0"/>
              <a:r>
                <a:rPr lang="zh-CN" altLang="en-US" sz="1600" b="1" dirty="0">
                  <a:latin typeface="思源黑体 CN Bold" pitchFamily="34" charset="-122"/>
                  <a:ea typeface="思源黑体 CN Bold" pitchFamily="34" charset="-122"/>
                </a:rPr>
                <a:t>资源查看，</a:t>
              </a:r>
            </a:p>
            <a:p>
              <a:pPr lvl="0"/>
              <a:r>
                <a:rPr lang="zh-CN" altLang="en-US" sz="1600" b="1" dirty="0">
                  <a:latin typeface="思源黑体 CN Bold" pitchFamily="34" charset="-122"/>
                  <a:ea typeface="思源黑体 CN Bold" pitchFamily="34" charset="-122"/>
                </a:rPr>
                <a:t>资源编辑。</a:t>
              </a:r>
            </a:p>
          </p:txBody>
        </p:sp>
        <p:sp>
          <p:nvSpPr>
            <p:cNvPr id="23573" name="文本框 44"/>
            <p:cNvSpPr txBox="1"/>
            <p:nvPr/>
          </p:nvSpPr>
          <p:spPr>
            <a:xfrm>
              <a:off x="8493363" y="4976410"/>
              <a:ext cx="2088232" cy="1508880"/>
            </a:xfrm>
            <a:prstGeom prst="rect">
              <a:avLst/>
            </a:prstGeom>
            <a:noFill/>
            <a:ln w="9525">
              <a:noFill/>
            </a:ln>
          </p:spPr>
          <p:txBody>
            <a:bodyPr wrap="square">
              <a:spAutoFit/>
            </a:bodyPr>
            <a:lstStyle/>
            <a:p>
              <a:pPr lvl="0"/>
              <a:r>
                <a:rPr lang="zh-CN" altLang="en-US" sz="1600" b="1" dirty="0">
                  <a:latin typeface="思源黑体 CN Bold" pitchFamily="34" charset="-122"/>
                  <a:ea typeface="思源黑体 CN Bold" pitchFamily="34" charset="-122"/>
                </a:rPr>
                <a:t>需求文档部分编写，</a:t>
              </a:r>
              <a:endParaRPr lang="en-US" altLang="zh-CN" sz="1600" b="1" dirty="0">
                <a:latin typeface="思源黑体 CN Bold" pitchFamily="34" charset="-122"/>
                <a:ea typeface="思源黑体 CN Bold" pitchFamily="34" charset="-122"/>
              </a:endParaRPr>
            </a:p>
            <a:p>
              <a:pPr lvl="0"/>
              <a:r>
                <a:rPr lang="zh-CN" altLang="en-US" sz="1600" b="1" dirty="0">
                  <a:latin typeface="思源黑体 CN Bold" pitchFamily="34" charset="-122"/>
                  <a:ea typeface="思源黑体 CN Bold" pitchFamily="34" charset="-122"/>
                </a:rPr>
                <a:t>组织修改，</a:t>
              </a:r>
              <a:endParaRPr lang="en-US" altLang="zh-CN" sz="1600" b="1" dirty="0">
                <a:latin typeface="思源黑体 CN Bold" pitchFamily="34" charset="-122"/>
                <a:ea typeface="思源黑体 CN Bold" pitchFamily="34" charset="-122"/>
              </a:endParaRPr>
            </a:p>
            <a:p>
              <a:pPr lvl="0"/>
              <a:r>
                <a:rPr lang="zh-CN" altLang="en-US" sz="1600" b="1" dirty="0">
                  <a:latin typeface="思源黑体 CN Bold" pitchFamily="34" charset="-122"/>
                  <a:ea typeface="思源黑体 CN Bold" pitchFamily="34" charset="-122"/>
                </a:rPr>
                <a:t>资源增加。</a:t>
              </a:r>
            </a:p>
          </p:txBody>
        </p:sp>
      </p:grpSp>
      <p:cxnSp>
        <p:nvCxnSpPr>
          <p:cNvPr id="48" name="直接连接符 47"/>
          <p:cNvCxnSpPr>
            <a:stCxn id="17" idx="7"/>
            <a:endCxn id="13" idx="0"/>
          </p:cNvCxnSpPr>
          <p:nvPr/>
        </p:nvCxnSpPr>
        <p:spPr>
          <a:xfrm flipH="1">
            <a:off x="857557" y="3385802"/>
            <a:ext cx="7950" cy="773870"/>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组合 45">
            <a:extLst>
              <a:ext uri="{FF2B5EF4-FFF2-40B4-BE49-F238E27FC236}">
                <a16:creationId xmlns:a16="http://schemas.microsoft.com/office/drawing/2014/main" id="{87535C5C-2455-49AC-BCC3-2A7D25F4FA8B}"/>
              </a:ext>
            </a:extLst>
          </p:cNvPr>
          <p:cNvGrpSpPr/>
          <p:nvPr/>
        </p:nvGrpSpPr>
        <p:grpSpPr>
          <a:xfrm>
            <a:off x="7204266" y="1228431"/>
            <a:ext cx="4973830" cy="5066786"/>
            <a:chOff x="3664084" y="114681"/>
            <a:chExt cx="6647474" cy="7097145"/>
          </a:xfrm>
        </p:grpSpPr>
        <p:sp>
          <p:nvSpPr>
            <p:cNvPr id="57" name="矩形 56">
              <a:extLst>
                <a:ext uri="{FF2B5EF4-FFF2-40B4-BE49-F238E27FC236}">
                  <a16:creationId xmlns:a16="http://schemas.microsoft.com/office/drawing/2014/main" id="{66347E97-4DEE-4791-8763-854E2D7D6D36}"/>
                </a:ext>
              </a:extLst>
            </p:cNvPr>
            <p:cNvSpPr/>
            <p:nvPr/>
          </p:nvSpPr>
          <p:spPr>
            <a:xfrm>
              <a:off x="3719736" y="4220803"/>
              <a:ext cx="2088232" cy="57606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zh-CN" altLang="en-US" dirty="0">
                  <a:solidFill>
                    <a:srgbClr val="FFFFFF"/>
                  </a:solidFill>
                  <a:latin typeface="思源黑体 CN Bold" pitchFamily="34" charset="-122"/>
                  <a:ea typeface="思源黑体 CN Bold" pitchFamily="34" charset="-122"/>
                </a:rPr>
                <a:t>周高鹏</a:t>
              </a:r>
            </a:p>
          </p:txBody>
        </p:sp>
        <p:sp>
          <p:nvSpPr>
            <p:cNvPr id="58" name="矩形 57">
              <a:extLst>
                <a:ext uri="{FF2B5EF4-FFF2-40B4-BE49-F238E27FC236}">
                  <a16:creationId xmlns:a16="http://schemas.microsoft.com/office/drawing/2014/main" id="{ECFCD005-5F78-4E29-A36F-EDDA21D75D15}"/>
                </a:ext>
              </a:extLst>
            </p:cNvPr>
            <p:cNvSpPr/>
            <p:nvPr/>
          </p:nvSpPr>
          <p:spPr>
            <a:xfrm>
              <a:off x="6016715" y="4191155"/>
              <a:ext cx="2088232" cy="57606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zh-CN" altLang="en-US" dirty="0">
                  <a:solidFill>
                    <a:srgbClr val="FFFFFF"/>
                  </a:solidFill>
                  <a:latin typeface="思源黑体 CN Bold" pitchFamily="34" charset="-122"/>
                  <a:ea typeface="思源黑体 CN Bold" pitchFamily="34" charset="-122"/>
                </a:rPr>
                <a:t>张帆</a:t>
              </a:r>
            </a:p>
          </p:txBody>
        </p:sp>
        <p:sp>
          <p:nvSpPr>
            <p:cNvPr id="59" name="矩形 58">
              <a:extLst>
                <a:ext uri="{FF2B5EF4-FFF2-40B4-BE49-F238E27FC236}">
                  <a16:creationId xmlns:a16="http://schemas.microsoft.com/office/drawing/2014/main" id="{B8428EB0-DEC6-4949-8EEA-EA43EE82F6F0}"/>
                </a:ext>
              </a:extLst>
            </p:cNvPr>
            <p:cNvSpPr/>
            <p:nvPr/>
          </p:nvSpPr>
          <p:spPr>
            <a:xfrm>
              <a:off x="8223326" y="4191155"/>
              <a:ext cx="2088232" cy="57606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zh-CN" altLang="en-US" dirty="0">
                  <a:solidFill>
                    <a:srgbClr val="FFFFFF"/>
                  </a:solidFill>
                  <a:latin typeface="思源黑体 CN Bold" pitchFamily="34" charset="-122"/>
                  <a:ea typeface="思源黑体 CN Bold" pitchFamily="34" charset="-122"/>
                </a:rPr>
                <a:t>李宗霖</a:t>
              </a:r>
            </a:p>
          </p:txBody>
        </p:sp>
        <p:grpSp>
          <p:nvGrpSpPr>
            <p:cNvPr id="61" name="组合 60">
              <a:extLst>
                <a:ext uri="{FF2B5EF4-FFF2-40B4-BE49-F238E27FC236}">
                  <a16:creationId xmlns:a16="http://schemas.microsoft.com/office/drawing/2014/main" id="{8DEEFAA2-EF4B-462F-98B6-5E442E2B37AB}"/>
                </a:ext>
              </a:extLst>
            </p:cNvPr>
            <p:cNvGrpSpPr/>
            <p:nvPr/>
          </p:nvGrpSpPr>
          <p:grpSpPr>
            <a:xfrm>
              <a:off x="4157191" y="920810"/>
              <a:ext cx="1365867" cy="3299993"/>
              <a:chOff x="4157191" y="920810"/>
              <a:chExt cx="1365867" cy="3299993"/>
            </a:xfrm>
            <a:solidFill>
              <a:srgbClr val="990000"/>
            </a:solidFill>
          </p:grpSpPr>
          <p:sp>
            <p:nvSpPr>
              <p:cNvPr id="76" name="泪滴形 75">
                <a:extLst>
                  <a:ext uri="{FF2B5EF4-FFF2-40B4-BE49-F238E27FC236}">
                    <a16:creationId xmlns:a16="http://schemas.microsoft.com/office/drawing/2014/main" id="{F3D4BAC4-4396-43A3-A8E1-D01F7942B6BC}"/>
                  </a:ext>
                </a:extLst>
              </p:cNvPr>
              <p:cNvSpPr/>
              <p:nvPr/>
            </p:nvSpPr>
            <p:spPr>
              <a:xfrm rot="8190804">
                <a:off x="4157191" y="920810"/>
                <a:ext cx="1365867" cy="1365868"/>
              </a:xfrm>
              <a:prstGeom prst="teardrop">
                <a:avLst/>
              </a:prstGeom>
              <a:grp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7" name="直接连接符 76">
                <a:extLst>
                  <a:ext uri="{FF2B5EF4-FFF2-40B4-BE49-F238E27FC236}">
                    <a16:creationId xmlns:a16="http://schemas.microsoft.com/office/drawing/2014/main" id="{CD9D01E3-343A-4879-9BE8-190AEC450BF3}"/>
                  </a:ext>
                </a:extLst>
              </p:cNvPr>
              <p:cNvCxnSpPr>
                <a:stCxn id="76" idx="7"/>
                <a:endCxn id="57" idx="0"/>
              </p:cNvCxnSpPr>
              <p:nvPr/>
            </p:nvCxnSpPr>
            <p:spPr>
              <a:xfrm flipH="1">
                <a:off x="4763852" y="2591808"/>
                <a:ext cx="29214" cy="1628995"/>
              </a:xfrm>
              <a:prstGeom prst="line">
                <a:avLst/>
              </a:prstGeom>
              <a:grpFill/>
              <a:ln>
                <a:solidFill>
                  <a:srgbClr val="990000"/>
                </a:solidFill>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32E5C3DE-C3FE-45ED-860F-0CE5932BF518}"/>
                </a:ext>
              </a:extLst>
            </p:cNvPr>
            <p:cNvGrpSpPr/>
            <p:nvPr/>
          </p:nvGrpSpPr>
          <p:grpSpPr>
            <a:xfrm>
              <a:off x="6374278" y="383858"/>
              <a:ext cx="1365867" cy="3807297"/>
              <a:chOff x="3785897" y="1081623"/>
              <a:chExt cx="1365867" cy="3807297"/>
            </a:xfrm>
            <a:solidFill>
              <a:schemeClr val="tx1"/>
            </a:solidFill>
          </p:grpSpPr>
          <p:sp>
            <p:nvSpPr>
              <p:cNvPr id="74" name="泪滴形 73">
                <a:extLst>
                  <a:ext uri="{FF2B5EF4-FFF2-40B4-BE49-F238E27FC236}">
                    <a16:creationId xmlns:a16="http://schemas.microsoft.com/office/drawing/2014/main" id="{9B33BC4D-4A5D-4D7B-9C50-214C59A172C5}"/>
                  </a:ext>
                </a:extLst>
              </p:cNvPr>
              <p:cNvSpPr/>
              <p:nvPr/>
            </p:nvSpPr>
            <p:spPr>
              <a:xfrm rot="8190804">
                <a:off x="3785897" y="1081623"/>
                <a:ext cx="1365867" cy="1365867"/>
              </a:xfrm>
              <a:prstGeom prst="teardrop">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75" name="直接连接符 74">
                <a:extLst>
                  <a:ext uri="{FF2B5EF4-FFF2-40B4-BE49-F238E27FC236}">
                    <a16:creationId xmlns:a16="http://schemas.microsoft.com/office/drawing/2014/main" id="{39298F2F-0B1D-4A38-9B61-556DB1F15D2D}"/>
                  </a:ext>
                </a:extLst>
              </p:cNvPr>
              <p:cNvCxnSpPr>
                <a:cxnSpLocks/>
                <a:stCxn id="74" idx="7"/>
                <a:endCxn id="58" idx="0"/>
              </p:cNvCxnSpPr>
              <p:nvPr/>
            </p:nvCxnSpPr>
            <p:spPr>
              <a:xfrm>
                <a:off x="4421772" y="2752620"/>
                <a:ext cx="50678" cy="21363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组合 62">
              <a:extLst>
                <a:ext uri="{FF2B5EF4-FFF2-40B4-BE49-F238E27FC236}">
                  <a16:creationId xmlns:a16="http://schemas.microsoft.com/office/drawing/2014/main" id="{3CE12514-1073-4BB3-B122-F3495A3CBF8C}"/>
                </a:ext>
              </a:extLst>
            </p:cNvPr>
            <p:cNvGrpSpPr/>
            <p:nvPr/>
          </p:nvGrpSpPr>
          <p:grpSpPr>
            <a:xfrm>
              <a:off x="8612606" y="114681"/>
              <a:ext cx="1365867" cy="4076474"/>
              <a:chOff x="3550208" y="1090429"/>
              <a:chExt cx="1365867" cy="4076474"/>
            </a:xfrm>
            <a:solidFill>
              <a:srgbClr val="990000"/>
            </a:solidFill>
          </p:grpSpPr>
          <p:sp>
            <p:nvSpPr>
              <p:cNvPr id="72" name="泪滴形 71">
                <a:extLst>
                  <a:ext uri="{FF2B5EF4-FFF2-40B4-BE49-F238E27FC236}">
                    <a16:creationId xmlns:a16="http://schemas.microsoft.com/office/drawing/2014/main" id="{1477B576-BE9A-4ECA-A7F9-E1B52CD45D86}"/>
                  </a:ext>
                </a:extLst>
              </p:cNvPr>
              <p:cNvSpPr/>
              <p:nvPr/>
            </p:nvSpPr>
            <p:spPr>
              <a:xfrm rot="8190804">
                <a:off x="3550208" y="1090429"/>
                <a:ext cx="1365867" cy="1365867"/>
              </a:xfrm>
              <a:prstGeom prst="teardrop">
                <a:avLst/>
              </a:prstGeom>
              <a:grp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3" name="直接连接符 72">
                <a:extLst>
                  <a:ext uri="{FF2B5EF4-FFF2-40B4-BE49-F238E27FC236}">
                    <a16:creationId xmlns:a16="http://schemas.microsoft.com/office/drawing/2014/main" id="{7243FBE0-5681-4949-BA13-263EC8A8A23D}"/>
                  </a:ext>
                </a:extLst>
              </p:cNvPr>
              <p:cNvCxnSpPr>
                <a:cxnSpLocks/>
                <a:stCxn id="72" idx="7"/>
                <a:endCxn id="59" idx="0"/>
              </p:cNvCxnSpPr>
              <p:nvPr/>
            </p:nvCxnSpPr>
            <p:spPr>
              <a:xfrm>
                <a:off x="4186083" y="2761425"/>
                <a:ext cx="18961" cy="2405478"/>
              </a:xfrm>
              <a:prstGeom prst="line">
                <a:avLst/>
              </a:prstGeom>
              <a:grpFill/>
              <a:ln>
                <a:solidFill>
                  <a:srgbClr val="990000"/>
                </a:solidFill>
              </a:ln>
            </p:spPr>
            <p:style>
              <a:lnRef idx="1">
                <a:schemeClr val="accent1"/>
              </a:lnRef>
              <a:fillRef idx="0">
                <a:schemeClr val="accent1"/>
              </a:fillRef>
              <a:effectRef idx="0">
                <a:schemeClr val="accent1"/>
              </a:effectRef>
              <a:fontRef idx="minor">
                <a:schemeClr val="tx1"/>
              </a:fontRef>
            </p:style>
          </p:cxnSp>
        </p:grpSp>
        <p:sp>
          <p:nvSpPr>
            <p:cNvPr id="65" name="business-presentation_66134">
              <a:extLst>
                <a:ext uri="{FF2B5EF4-FFF2-40B4-BE49-F238E27FC236}">
                  <a16:creationId xmlns:a16="http://schemas.microsoft.com/office/drawing/2014/main" id="{E439520E-2FCB-42DD-8647-8ECFFB5E2F6A}"/>
                </a:ext>
              </a:extLst>
            </p:cNvPr>
            <p:cNvSpPr>
              <a:spLocks noChangeAspect="1"/>
            </p:cNvSpPr>
            <p:nvPr/>
          </p:nvSpPr>
          <p:spPr>
            <a:xfrm>
              <a:off x="4531577" y="1422650"/>
              <a:ext cx="609685" cy="609082"/>
            </a:xfrm>
            <a:custGeom>
              <a:avLst/>
              <a:gdLst/>
              <a:ahLst/>
              <a:cxnLst>
                <a:cxn ang="0">
                  <a:pos x="10365" y="52448"/>
                </a:cxn>
                <a:cxn ang="0">
                  <a:pos x="24975" y="519"/>
                </a:cxn>
                <a:cxn ang="0">
                  <a:pos x="24975" y="52588"/>
                </a:cxn>
                <a:cxn ang="0">
                  <a:pos x="10365" y="659"/>
                </a:cxn>
                <a:cxn ang="0">
                  <a:pos x="62265" y="52588"/>
                </a:cxn>
                <a:cxn ang="0">
                  <a:pos x="62265" y="519"/>
                </a:cxn>
                <a:cxn ang="0">
                  <a:pos x="10365" y="52448"/>
                </a:cxn>
                <a:cxn ang="0">
                  <a:pos x="6380" y="49588"/>
                </a:cxn>
                <a:cxn ang="0">
                  <a:pos x="34889" y="18054"/>
                </a:cxn>
                <a:cxn ang="0">
                  <a:pos x="58242" y="18054"/>
                </a:cxn>
                <a:cxn ang="0">
                  <a:pos x="12166" y="25826"/>
                </a:cxn>
                <a:cxn ang="0">
                  <a:pos x="65053" y="55494"/>
                </a:cxn>
                <a:cxn ang="0">
                  <a:pos x="18978" y="6473"/>
                </a:cxn>
                <a:cxn ang="0">
                  <a:pos x="39412" y="55494"/>
                </a:cxn>
                <a:cxn ang="0">
                  <a:pos x="25789" y="25826"/>
                </a:cxn>
                <a:cxn ang="0">
                  <a:pos x="45250" y="18054"/>
                </a:cxn>
                <a:cxn ang="0">
                  <a:pos x="6959" y="18054"/>
                </a:cxn>
                <a:cxn ang="0">
                  <a:pos x="32259" y="35541"/>
                </a:cxn>
                <a:cxn ang="0">
                  <a:pos x="18295" y="35618"/>
                </a:cxn>
                <a:cxn ang="0">
                  <a:pos x="2726" y="6026"/>
                </a:cxn>
                <a:cxn ang="0">
                  <a:pos x="32259" y="56019"/>
                </a:cxn>
                <a:cxn ang="0">
                  <a:pos x="7933" y="58409"/>
                </a:cxn>
                <a:cxn ang="0">
                  <a:pos x="7933" y="4083"/>
                </a:cxn>
                <a:cxn ang="0">
                  <a:pos x="18636" y="54677"/>
                </a:cxn>
                <a:cxn ang="0">
                  <a:pos x="57900" y="18286"/>
                </a:cxn>
                <a:cxn ang="0">
                  <a:pos x="55954" y="19257"/>
                </a:cxn>
                <a:cxn ang="0">
                  <a:pos x="28709" y="58563"/>
                </a:cxn>
                <a:cxn ang="0">
                  <a:pos x="18978" y="33228"/>
                </a:cxn>
                <a:cxn ang="0">
                  <a:pos x="10220" y="58563"/>
                </a:cxn>
                <a:cxn ang="0">
                  <a:pos x="48511" y="19257"/>
                </a:cxn>
                <a:cxn ang="0">
                  <a:pos x="46565" y="18286"/>
                </a:cxn>
                <a:cxn ang="0">
                  <a:pos x="20293" y="54677"/>
                </a:cxn>
                <a:cxn ang="0">
                  <a:pos x="30996" y="4083"/>
                </a:cxn>
                <a:cxn ang="0">
                  <a:pos x="30996" y="7893"/>
                </a:cxn>
                <a:cxn ang="0">
                  <a:pos x="26132" y="6921"/>
                </a:cxn>
                <a:cxn ang="0">
                  <a:pos x="61213" y="38455"/>
                </a:cxn>
                <a:cxn ang="0">
                  <a:pos x="39806" y="5425"/>
                </a:cxn>
                <a:cxn ang="0">
                  <a:pos x="6380" y="49588"/>
                </a:cxn>
                <a:cxn ang="0">
                  <a:pos x="3826" y="10782"/>
                </a:cxn>
                <a:cxn ang="0">
                  <a:pos x="18435" y="24380"/>
                </a:cxn>
                <a:cxn ang="0">
                  <a:pos x="18435" y="52598"/>
                </a:cxn>
                <a:cxn ang="0">
                  <a:pos x="3826" y="659"/>
                </a:cxn>
                <a:cxn ang="0">
                  <a:pos x="55726" y="52598"/>
                </a:cxn>
                <a:cxn ang="0">
                  <a:pos x="55726" y="24380"/>
                </a:cxn>
                <a:cxn ang="0">
                  <a:pos x="3826" y="10782"/>
                </a:cxn>
                <a:cxn ang="0">
                  <a:pos x="19478" y="37460"/>
                </a:cxn>
                <a:cxn ang="0">
                  <a:pos x="3022" y="20925"/>
                </a:cxn>
                <a:cxn ang="0">
                  <a:pos x="19478" y="4390"/>
                </a:cxn>
                <a:cxn ang="0">
                  <a:pos x="35935" y="20925"/>
                </a:cxn>
                <a:cxn ang="0">
                  <a:pos x="19478" y="37460"/>
                </a:cxn>
                <a:cxn ang="0">
                  <a:pos x="7096" y="20918"/>
                </a:cxn>
                <a:cxn ang="0">
                  <a:pos x="21706" y="34518"/>
                </a:cxn>
                <a:cxn ang="0">
                  <a:pos x="21706" y="52595"/>
                </a:cxn>
                <a:cxn ang="0">
                  <a:pos x="7096" y="659"/>
                </a:cxn>
                <a:cxn ang="0">
                  <a:pos x="58996" y="52595"/>
                </a:cxn>
                <a:cxn ang="0">
                  <a:pos x="58996" y="34518"/>
                </a:cxn>
                <a:cxn ang="0">
                  <a:pos x="7096" y="20918"/>
                </a:cxn>
                <a:cxn ang="0">
                  <a:pos x="27244" y="0"/>
                </a:cxn>
                <a:cxn ang="0">
                  <a:pos x="45945" y="0"/>
                </a:cxn>
                <a:cxn ang="0">
                  <a:pos x="8625" y="28171"/>
                </a:cxn>
                <a:cxn ang="0">
                  <a:pos x="60539" y="51485"/>
                </a:cxn>
                <a:cxn ang="0">
                  <a:pos x="60539" y="46698"/>
                </a:cxn>
                <a:cxn ang="0">
                  <a:pos x="32323" y="40869"/>
                </a:cxn>
                <a:cxn ang="0">
                  <a:pos x="32323" y="55371"/>
                </a:cxn>
                <a:cxn ang="0">
                  <a:pos x="41838" y="55371"/>
                </a:cxn>
                <a:cxn ang="0">
                  <a:pos x="41838" y="31745"/>
                </a:cxn>
                <a:cxn ang="0">
                  <a:pos x="32323" y="31745"/>
                </a:cxn>
                <a:cxn ang="0">
                  <a:pos x="32323" y="22483"/>
                </a:cxn>
                <a:cxn ang="0">
                  <a:pos x="60539" y="28311"/>
                </a:cxn>
                <a:cxn ang="0">
                  <a:pos x="60539" y="46317"/>
                </a:cxn>
                <a:cxn ang="0">
                  <a:pos x="45945" y="59917"/>
                </a:cxn>
                <a:cxn ang="0">
                  <a:pos x="26831" y="59917"/>
                </a:cxn>
                <a:cxn ang="0">
                  <a:pos x="10918" y="49822"/>
                </a:cxn>
                <a:cxn ang="0">
                  <a:pos x="56993" y="18286"/>
                </a:cxn>
                <a:cxn ang="0">
                  <a:pos x="49210" y="19257"/>
                </a:cxn>
                <a:cxn ang="0">
                  <a:pos x="22940" y="63421"/>
                </a:cxn>
                <a:cxn ang="0">
                  <a:pos x="34962" y="59917"/>
                </a:cxn>
                <a:cxn ang="0">
                  <a:pos x="39199" y="59917"/>
                </a:cxn>
                <a:cxn ang="0">
                  <a:pos x="51221" y="63421"/>
                </a:cxn>
                <a:cxn ang="0">
                  <a:pos x="24951" y="19257"/>
                </a:cxn>
                <a:cxn ang="0">
                  <a:pos x="17168" y="18286"/>
                </a:cxn>
                <a:cxn ang="0">
                  <a:pos x="63243" y="49822"/>
                </a:cxn>
                <a:cxn ang="0">
                  <a:pos x="47330" y="59917"/>
                </a:cxn>
                <a:cxn ang="0">
                  <a:pos x="27244" y="59917"/>
                </a:cxn>
                <a:cxn ang="0">
                  <a:pos x="13622" y="46317"/>
                </a:cxn>
                <a:cxn ang="0">
                  <a:pos x="13622" y="51485"/>
                </a:cxn>
                <a:cxn ang="0">
                  <a:pos x="0" y="28171"/>
                </a:cxn>
                <a:cxn ang="0">
                  <a:pos x="27244" y="0"/>
                </a:cxn>
              </a:cxnLst>
              <a:rect l="0" t="0" r="0" b="0"/>
              <a:pathLst>
                <a:path w="578004" h="577432">
                  <a:moveTo>
                    <a:pt x="71957" y="173984"/>
                  </a:moveTo>
                  <a:cubicBezTo>
                    <a:pt x="79344" y="173984"/>
                    <a:pt x="85808" y="179513"/>
                    <a:pt x="85808" y="186884"/>
                  </a:cubicBezTo>
                  <a:lnTo>
                    <a:pt x="85808" y="298378"/>
                  </a:lnTo>
                  <a:cubicBezTo>
                    <a:pt x="85808" y="305749"/>
                    <a:pt x="79344" y="311278"/>
                    <a:pt x="71957" y="311278"/>
                  </a:cubicBezTo>
                  <a:cubicBezTo>
                    <a:pt x="64570" y="311278"/>
                    <a:pt x="59030" y="305749"/>
                    <a:pt x="59030" y="298378"/>
                  </a:cubicBezTo>
                  <a:lnTo>
                    <a:pt x="59030" y="186884"/>
                  </a:lnTo>
                  <a:cubicBezTo>
                    <a:pt x="59030" y="179513"/>
                    <a:pt x="64570" y="173984"/>
                    <a:pt x="71957" y="173984"/>
                  </a:cubicBezTo>
                  <a:close/>
                  <a:moveTo>
                    <a:pt x="254571" y="171273"/>
                  </a:moveTo>
                  <a:lnTo>
                    <a:pt x="405859" y="203508"/>
                  </a:lnTo>
                  <a:lnTo>
                    <a:pt x="427999" y="203508"/>
                  </a:lnTo>
                  <a:cubicBezTo>
                    <a:pt x="435378" y="203508"/>
                    <a:pt x="441836" y="206271"/>
                    <a:pt x="446448" y="210876"/>
                  </a:cubicBezTo>
                  <a:lnTo>
                    <a:pt x="434456" y="301133"/>
                  </a:lnTo>
                  <a:lnTo>
                    <a:pt x="452906" y="316790"/>
                  </a:lnTo>
                  <a:lnTo>
                    <a:pt x="472278" y="301133"/>
                  </a:lnTo>
                  <a:lnTo>
                    <a:pt x="459363" y="210876"/>
                  </a:lnTo>
                  <a:cubicBezTo>
                    <a:pt x="463976" y="206271"/>
                    <a:pt x="470433" y="203508"/>
                    <a:pt x="477813" y="203508"/>
                  </a:cubicBezTo>
                  <a:lnTo>
                    <a:pt x="503642" y="203508"/>
                  </a:lnTo>
                  <a:cubicBezTo>
                    <a:pt x="514712" y="203508"/>
                    <a:pt x="523937" y="209955"/>
                    <a:pt x="527627" y="220086"/>
                  </a:cubicBezTo>
                  <a:lnTo>
                    <a:pt x="576519" y="344420"/>
                  </a:lnTo>
                  <a:cubicBezTo>
                    <a:pt x="581131" y="358235"/>
                    <a:pt x="574674" y="372971"/>
                    <a:pt x="561759" y="378497"/>
                  </a:cubicBezTo>
                  <a:cubicBezTo>
                    <a:pt x="547922" y="384023"/>
                    <a:pt x="532239" y="377576"/>
                    <a:pt x="527627" y="363761"/>
                  </a:cubicBezTo>
                  <a:lnTo>
                    <a:pt x="504565" y="303896"/>
                  </a:lnTo>
                  <a:lnTo>
                    <a:pt x="504565" y="376655"/>
                  </a:lnTo>
                  <a:lnTo>
                    <a:pt x="514712" y="548881"/>
                  </a:lnTo>
                  <a:cubicBezTo>
                    <a:pt x="514712" y="563617"/>
                    <a:pt x="503642" y="576511"/>
                    <a:pt x="489805" y="576511"/>
                  </a:cubicBezTo>
                  <a:cubicBezTo>
                    <a:pt x="488883" y="577432"/>
                    <a:pt x="488883" y="577432"/>
                    <a:pt x="487960" y="577432"/>
                  </a:cubicBezTo>
                  <a:cubicBezTo>
                    <a:pt x="474123" y="577432"/>
                    <a:pt x="463053" y="566380"/>
                    <a:pt x="462131" y="552565"/>
                  </a:cubicBezTo>
                  <a:lnTo>
                    <a:pt x="452906" y="404285"/>
                  </a:lnTo>
                  <a:lnTo>
                    <a:pt x="444603" y="552565"/>
                  </a:lnTo>
                  <a:cubicBezTo>
                    <a:pt x="443681" y="566380"/>
                    <a:pt x="432611" y="577432"/>
                    <a:pt x="418774" y="577432"/>
                  </a:cubicBezTo>
                  <a:cubicBezTo>
                    <a:pt x="417851" y="577432"/>
                    <a:pt x="416929" y="577432"/>
                    <a:pt x="416929" y="576511"/>
                  </a:cubicBezTo>
                  <a:cubicBezTo>
                    <a:pt x="402169" y="576511"/>
                    <a:pt x="391099" y="563617"/>
                    <a:pt x="392022" y="548881"/>
                  </a:cubicBezTo>
                  <a:lnTo>
                    <a:pt x="402169" y="376655"/>
                  </a:lnTo>
                  <a:lnTo>
                    <a:pt x="402169" y="256005"/>
                  </a:lnTo>
                  <a:cubicBezTo>
                    <a:pt x="400324" y="256005"/>
                    <a:pt x="398479" y="255084"/>
                    <a:pt x="397557" y="255084"/>
                  </a:cubicBezTo>
                  <a:lnTo>
                    <a:pt x="244424" y="222849"/>
                  </a:lnTo>
                  <a:cubicBezTo>
                    <a:pt x="229664" y="219165"/>
                    <a:pt x="220439" y="205350"/>
                    <a:pt x="224129" y="191535"/>
                  </a:cubicBezTo>
                  <a:cubicBezTo>
                    <a:pt x="226897" y="176799"/>
                    <a:pt x="240734" y="168510"/>
                    <a:pt x="254571" y="171273"/>
                  </a:cubicBezTo>
                  <a:close/>
                  <a:moveTo>
                    <a:pt x="190019" y="134483"/>
                  </a:moveTo>
                  <a:cubicBezTo>
                    <a:pt x="197406" y="134483"/>
                    <a:pt x="203869" y="140008"/>
                    <a:pt x="203869" y="147374"/>
                  </a:cubicBezTo>
                  <a:lnTo>
                    <a:pt x="203869" y="298387"/>
                  </a:lnTo>
                  <a:cubicBezTo>
                    <a:pt x="203869" y="305753"/>
                    <a:pt x="197406" y="311278"/>
                    <a:pt x="190019" y="311278"/>
                  </a:cubicBezTo>
                  <a:cubicBezTo>
                    <a:pt x="183555" y="311278"/>
                    <a:pt x="177091" y="305753"/>
                    <a:pt x="177091" y="298387"/>
                  </a:cubicBezTo>
                  <a:lnTo>
                    <a:pt x="177091" y="147374"/>
                  </a:lnTo>
                  <a:cubicBezTo>
                    <a:pt x="177091" y="140008"/>
                    <a:pt x="183555" y="134483"/>
                    <a:pt x="190019" y="134483"/>
                  </a:cubicBezTo>
                  <a:close/>
                  <a:moveTo>
                    <a:pt x="453380" y="97644"/>
                  </a:moveTo>
                  <a:cubicBezTo>
                    <a:pt x="479077" y="97644"/>
                    <a:pt x="499909" y="118443"/>
                    <a:pt x="499909" y="144099"/>
                  </a:cubicBezTo>
                  <a:cubicBezTo>
                    <a:pt x="499909" y="169755"/>
                    <a:pt x="479077" y="190554"/>
                    <a:pt x="453380" y="190554"/>
                  </a:cubicBezTo>
                  <a:cubicBezTo>
                    <a:pt x="427683" y="190554"/>
                    <a:pt x="406851" y="169755"/>
                    <a:pt x="406851" y="144099"/>
                  </a:cubicBezTo>
                  <a:cubicBezTo>
                    <a:pt x="406851" y="118443"/>
                    <a:pt x="427683" y="97644"/>
                    <a:pt x="453380" y="97644"/>
                  </a:cubicBezTo>
                  <a:close/>
                  <a:moveTo>
                    <a:pt x="130988" y="81962"/>
                  </a:moveTo>
                  <a:cubicBezTo>
                    <a:pt x="138375" y="81962"/>
                    <a:pt x="144839" y="87488"/>
                    <a:pt x="144839" y="94855"/>
                  </a:cubicBezTo>
                  <a:lnTo>
                    <a:pt x="144839" y="298385"/>
                  </a:lnTo>
                  <a:cubicBezTo>
                    <a:pt x="144839" y="305752"/>
                    <a:pt x="138375" y="311278"/>
                    <a:pt x="130988" y="311278"/>
                  </a:cubicBezTo>
                  <a:cubicBezTo>
                    <a:pt x="124524" y="311278"/>
                    <a:pt x="118061" y="305752"/>
                    <a:pt x="118061" y="298385"/>
                  </a:cubicBezTo>
                  <a:lnTo>
                    <a:pt x="118061" y="94855"/>
                  </a:lnTo>
                  <a:cubicBezTo>
                    <a:pt x="118061" y="87488"/>
                    <a:pt x="124524" y="81962"/>
                    <a:pt x="130988" y="81962"/>
                  </a:cubicBezTo>
                  <a:close/>
                  <a:moveTo>
                    <a:pt x="25828" y="0"/>
                  </a:moveTo>
                  <a:lnTo>
                    <a:pt x="354210" y="0"/>
                  </a:lnTo>
                  <a:cubicBezTo>
                    <a:pt x="368969" y="0"/>
                    <a:pt x="380960" y="11972"/>
                    <a:pt x="380960" y="26707"/>
                  </a:cubicBezTo>
                  <a:cubicBezTo>
                    <a:pt x="380960" y="35917"/>
                    <a:pt x="375426" y="44205"/>
                    <a:pt x="368046" y="48810"/>
                  </a:cubicBezTo>
                  <a:lnTo>
                    <a:pt x="368046" y="168533"/>
                  </a:lnTo>
                  <a:lnTo>
                    <a:pt x="341296" y="163007"/>
                  </a:lnTo>
                  <a:lnTo>
                    <a:pt x="341296" y="52494"/>
                  </a:lnTo>
                  <a:lnTo>
                    <a:pt x="39664" y="52494"/>
                  </a:lnTo>
                  <a:lnTo>
                    <a:pt x="39664" y="340749"/>
                  </a:lnTo>
                  <a:lnTo>
                    <a:pt x="341296" y="340749"/>
                  </a:lnTo>
                  <a:lnTo>
                    <a:pt x="341296" y="269837"/>
                  </a:lnTo>
                  <a:lnTo>
                    <a:pt x="368046" y="275362"/>
                  </a:lnTo>
                  <a:lnTo>
                    <a:pt x="368046" y="354563"/>
                  </a:lnTo>
                  <a:cubicBezTo>
                    <a:pt x="368046" y="361010"/>
                    <a:pt x="361589" y="367457"/>
                    <a:pt x="354210" y="367457"/>
                  </a:cubicBezTo>
                  <a:lnTo>
                    <a:pt x="273959" y="367457"/>
                  </a:lnTo>
                  <a:lnTo>
                    <a:pt x="321003" y="544278"/>
                  </a:lnTo>
                  <a:cubicBezTo>
                    <a:pt x="324693" y="558092"/>
                    <a:pt x="316391" y="572827"/>
                    <a:pt x="302554" y="576511"/>
                  </a:cubicBezTo>
                  <a:cubicBezTo>
                    <a:pt x="299787" y="576511"/>
                    <a:pt x="297942" y="577432"/>
                    <a:pt x="295175" y="577432"/>
                  </a:cubicBezTo>
                  <a:cubicBezTo>
                    <a:pt x="284106" y="577432"/>
                    <a:pt x="273037" y="569143"/>
                    <a:pt x="270270" y="557171"/>
                  </a:cubicBezTo>
                  <a:lnTo>
                    <a:pt x="219537" y="367457"/>
                  </a:lnTo>
                  <a:lnTo>
                    <a:pt x="161423" y="367457"/>
                  </a:lnTo>
                  <a:lnTo>
                    <a:pt x="110690" y="557171"/>
                  </a:lnTo>
                  <a:cubicBezTo>
                    <a:pt x="107923" y="569143"/>
                    <a:pt x="96854" y="577432"/>
                    <a:pt x="85785" y="577432"/>
                  </a:cubicBezTo>
                  <a:cubicBezTo>
                    <a:pt x="83018" y="577432"/>
                    <a:pt x="81173" y="576511"/>
                    <a:pt x="78406" y="576511"/>
                  </a:cubicBezTo>
                  <a:cubicBezTo>
                    <a:pt x="64569" y="572827"/>
                    <a:pt x="56267" y="558092"/>
                    <a:pt x="59957" y="544278"/>
                  </a:cubicBezTo>
                  <a:lnTo>
                    <a:pt x="107001" y="367457"/>
                  </a:lnTo>
                  <a:lnTo>
                    <a:pt x="25828" y="367457"/>
                  </a:lnTo>
                  <a:cubicBezTo>
                    <a:pt x="19371" y="367457"/>
                    <a:pt x="12914" y="361010"/>
                    <a:pt x="12914" y="354563"/>
                  </a:cubicBezTo>
                  <a:lnTo>
                    <a:pt x="12914" y="48810"/>
                  </a:lnTo>
                  <a:cubicBezTo>
                    <a:pt x="5534" y="44205"/>
                    <a:pt x="0" y="35917"/>
                    <a:pt x="0" y="26707"/>
                  </a:cubicBezTo>
                  <a:cubicBezTo>
                    <a:pt x="0" y="11972"/>
                    <a:pt x="11991" y="0"/>
                    <a:pt x="25828" y="0"/>
                  </a:cubicBezTo>
                  <a:close/>
                </a:path>
              </a:pathLst>
            </a:custGeom>
            <a:solidFill>
              <a:schemeClr val="bg1">
                <a:alpha val="100000"/>
              </a:schemeClr>
            </a:solidFill>
            <a:ln w="9525">
              <a:noFill/>
            </a:ln>
          </p:spPr>
          <p:txBody>
            <a:bodyPr/>
            <a:lstStyle/>
            <a:p>
              <a:endParaRPr lang="zh-CN" altLang="en-US"/>
            </a:p>
          </p:txBody>
        </p:sp>
        <p:sp>
          <p:nvSpPr>
            <p:cNvPr id="66" name="one-dollar-coins_69627">
              <a:extLst>
                <a:ext uri="{FF2B5EF4-FFF2-40B4-BE49-F238E27FC236}">
                  <a16:creationId xmlns:a16="http://schemas.microsoft.com/office/drawing/2014/main" id="{124B89E7-29B1-4098-8A2A-D2FB50645E8F}"/>
                </a:ext>
              </a:extLst>
            </p:cNvPr>
            <p:cNvSpPr>
              <a:spLocks noChangeAspect="1"/>
            </p:cNvSpPr>
            <p:nvPr/>
          </p:nvSpPr>
          <p:spPr>
            <a:xfrm>
              <a:off x="6788935" y="797616"/>
              <a:ext cx="609685" cy="538355"/>
            </a:xfrm>
            <a:custGeom>
              <a:avLst/>
              <a:gdLst/>
              <a:ahLst/>
              <a:cxnLst>
                <a:cxn ang="0">
                  <a:pos x="30543" y="65500"/>
                </a:cxn>
                <a:cxn ang="0">
                  <a:pos x="16875" y="13707"/>
                </a:cxn>
                <a:cxn ang="0">
                  <a:pos x="16875" y="26608"/>
                </a:cxn>
                <a:cxn ang="0">
                  <a:pos x="34949" y="10996"/>
                </a:cxn>
                <a:cxn ang="0">
                  <a:pos x="19964" y="62322"/>
                </a:cxn>
                <a:cxn ang="0">
                  <a:pos x="49640" y="21186"/>
                </a:cxn>
                <a:cxn ang="0">
                  <a:pos x="22773" y="38576"/>
                </a:cxn>
                <a:cxn ang="0">
                  <a:pos x="56855" y="32966"/>
                </a:cxn>
                <a:cxn ang="0">
                  <a:pos x="44778" y="33901"/>
                </a:cxn>
                <a:cxn ang="0">
                  <a:pos x="37289" y="43344"/>
                </a:cxn>
                <a:cxn ang="0">
                  <a:pos x="36727" y="45400"/>
                </a:cxn>
                <a:cxn ang="0">
                  <a:pos x="47587" y="65220"/>
                </a:cxn>
                <a:cxn ang="0">
                  <a:pos x="15471" y="5575"/>
                </a:cxn>
                <a:cxn ang="0">
                  <a:pos x="15471" y="18476"/>
                </a:cxn>
                <a:cxn ang="0">
                  <a:pos x="29139" y="32218"/>
                </a:cxn>
                <a:cxn ang="0">
                  <a:pos x="42900" y="18476"/>
                </a:cxn>
                <a:cxn ang="0">
                  <a:pos x="42900" y="3611"/>
                </a:cxn>
                <a:cxn ang="0">
                  <a:pos x="27354" y="17261"/>
                </a:cxn>
                <a:cxn ang="0">
                  <a:pos x="46083" y="30349"/>
                </a:cxn>
                <a:cxn ang="0">
                  <a:pos x="12288" y="6228"/>
                </a:cxn>
                <a:cxn ang="0">
                  <a:pos x="36441" y="56058"/>
                </a:cxn>
                <a:cxn ang="0">
                  <a:pos x="61998" y="59797"/>
                </a:cxn>
                <a:cxn ang="0">
                  <a:pos x="8351" y="58489"/>
                </a:cxn>
                <a:cxn ang="0">
                  <a:pos x="15653" y="49046"/>
                </a:cxn>
                <a:cxn ang="0">
                  <a:pos x="15840" y="48017"/>
                </a:cxn>
                <a:cxn ang="0">
                  <a:pos x="4325" y="28384"/>
                </a:cxn>
                <a:cxn ang="0">
                  <a:pos x="44304" y="24645"/>
                </a:cxn>
                <a:cxn ang="0">
                  <a:pos x="44304" y="13707"/>
                </a:cxn>
                <a:cxn ang="0">
                  <a:pos x="30543" y="65500"/>
                </a:cxn>
                <a:cxn ang="0">
                  <a:pos x="31105" y="20718"/>
                </a:cxn>
                <a:cxn ang="0">
                  <a:pos x="59552" y="48859"/>
                </a:cxn>
                <a:cxn ang="0">
                  <a:pos x="31105" y="11464"/>
                </a:cxn>
                <a:cxn ang="0">
                  <a:pos x="2751" y="48859"/>
                </a:cxn>
                <a:cxn ang="0">
                  <a:pos x="31105" y="20718"/>
                </a:cxn>
                <a:cxn ang="0">
                  <a:pos x="31068" y="536"/>
                </a:cxn>
                <a:cxn ang="0">
                  <a:pos x="48025" y="48859"/>
                </a:cxn>
                <a:cxn ang="0">
                  <a:pos x="31068" y="31646"/>
                </a:cxn>
                <a:cxn ang="0">
                  <a:pos x="14204" y="48859"/>
                </a:cxn>
                <a:cxn ang="0">
                  <a:pos x="31068" y="536"/>
                </a:cxn>
                <a:cxn ang="0">
                  <a:pos x="31068" y="18116"/>
                </a:cxn>
                <a:cxn ang="0">
                  <a:pos x="62229" y="48859"/>
                </a:cxn>
                <a:cxn ang="0">
                  <a:pos x="31068" y="14067"/>
                </a:cxn>
                <a:cxn ang="0">
                  <a:pos x="0" y="48859"/>
                </a:cxn>
                <a:cxn ang="0">
                  <a:pos x="31068" y="18116"/>
                </a:cxn>
                <a:cxn ang="0">
                  <a:pos x="5039" y="63908"/>
                </a:cxn>
                <a:cxn ang="0">
                  <a:pos x="21341" y="14462"/>
                </a:cxn>
                <a:cxn ang="0">
                  <a:pos x="36598" y="59251"/>
                </a:cxn>
                <a:cxn ang="0">
                  <a:pos x="37159" y="48873"/>
                </a:cxn>
                <a:cxn ang="0">
                  <a:pos x="21326" y="6973"/>
                </a:cxn>
                <a:cxn ang="0">
                  <a:pos x="5039" y="63908"/>
                </a:cxn>
                <a:cxn ang="0">
                  <a:pos x="5061" y="0"/>
                </a:cxn>
                <a:cxn ang="0">
                  <a:pos x="19861" y="14463"/>
                </a:cxn>
                <a:cxn ang="0">
                  <a:pos x="19201" y="13315"/>
                </a:cxn>
                <a:cxn ang="0">
                  <a:pos x="34181" y="21363"/>
                </a:cxn>
                <a:cxn ang="0">
                  <a:pos x="41581" y="14463"/>
                </a:cxn>
                <a:cxn ang="0">
                  <a:pos x="5061" y="43747"/>
                </a:cxn>
                <a:cxn ang="0">
                  <a:pos x="61700" y="61320"/>
                </a:cxn>
                <a:cxn ang="0">
                  <a:pos x="4027" y="46365"/>
                </a:cxn>
                <a:cxn ang="0">
                  <a:pos x="5061" y="0"/>
                </a:cxn>
              </a:cxnLst>
              <a:rect l="0" t="0" r="0" b="0"/>
              <a:pathLst>
                <a:path w="579624" h="511811">
                  <a:moveTo>
                    <a:pt x="215951" y="186880"/>
                  </a:moveTo>
                  <a:cubicBezTo>
                    <a:pt x="208742" y="186880"/>
                    <a:pt x="202957" y="192746"/>
                    <a:pt x="202957" y="199945"/>
                  </a:cubicBezTo>
                  <a:lnTo>
                    <a:pt x="202957" y="212210"/>
                  </a:lnTo>
                  <a:cubicBezTo>
                    <a:pt x="174389" y="217899"/>
                    <a:pt x="157835" y="236208"/>
                    <a:pt x="157835" y="259673"/>
                  </a:cubicBezTo>
                  <a:cubicBezTo>
                    <a:pt x="157835" y="285537"/>
                    <a:pt x="177326" y="298869"/>
                    <a:pt x="205894" y="308468"/>
                  </a:cubicBezTo>
                  <a:cubicBezTo>
                    <a:pt x="225652" y="315134"/>
                    <a:pt x="234107" y="321533"/>
                    <a:pt x="234107" y="331665"/>
                  </a:cubicBezTo>
                  <a:cubicBezTo>
                    <a:pt x="234107" y="342331"/>
                    <a:pt x="223694" y="348197"/>
                    <a:pt x="208564" y="348197"/>
                  </a:cubicBezTo>
                  <a:cubicBezTo>
                    <a:pt x="197706" y="348197"/>
                    <a:pt x="187472" y="345975"/>
                    <a:pt x="178661" y="342864"/>
                  </a:cubicBezTo>
                  <a:cubicBezTo>
                    <a:pt x="174834" y="341531"/>
                    <a:pt x="170740" y="341798"/>
                    <a:pt x="167180" y="343753"/>
                  </a:cubicBezTo>
                  <a:cubicBezTo>
                    <a:pt x="163620" y="345620"/>
                    <a:pt x="161039" y="348908"/>
                    <a:pt x="160060" y="352730"/>
                  </a:cubicBezTo>
                  <a:lnTo>
                    <a:pt x="159526" y="354685"/>
                  </a:lnTo>
                  <a:cubicBezTo>
                    <a:pt x="157479" y="362685"/>
                    <a:pt x="162018" y="370951"/>
                    <a:pt x="169850" y="373528"/>
                  </a:cubicBezTo>
                  <a:cubicBezTo>
                    <a:pt x="179106" y="376461"/>
                    <a:pt x="190231" y="378594"/>
                    <a:pt x="201622" y="379128"/>
                  </a:cubicBezTo>
                  <a:lnTo>
                    <a:pt x="201622" y="391393"/>
                  </a:lnTo>
                  <a:cubicBezTo>
                    <a:pt x="201622" y="398592"/>
                    <a:pt x="207407" y="404458"/>
                    <a:pt x="214616" y="404458"/>
                  </a:cubicBezTo>
                  <a:cubicBezTo>
                    <a:pt x="221825" y="404458"/>
                    <a:pt x="227699" y="398592"/>
                    <a:pt x="227699" y="391393"/>
                  </a:cubicBezTo>
                  <a:lnTo>
                    <a:pt x="227699" y="377261"/>
                  </a:lnTo>
                  <a:cubicBezTo>
                    <a:pt x="258404" y="371839"/>
                    <a:pt x="275224" y="351664"/>
                    <a:pt x="275224" y="327933"/>
                  </a:cubicBezTo>
                  <a:cubicBezTo>
                    <a:pt x="275224" y="303935"/>
                    <a:pt x="262409" y="289270"/>
                    <a:pt x="230725" y="278071"/>
                  </a:cubicBezTo>
                  <a:cubicBezTo>
                    <a:pt x="207941" y="269538"/>
                    <a:pt x="198596" y="263939"/>
                    <a:pt x="198596" y="255140"/>
                  </a:cubicBezTo>
                  <a:cubicBezTo>
                    <a:pt x="198596" y="247674"/>
                    <a:pt x="204292" y="240208"/>
                    <a:pt x="221558" y="240208"/>
                  </a:cubicBezTo>
                  <a:cubicBezTo>
                    <a:pt x="231437" y="240208"/>
                    <a:pt x="239447" y="241808"/>
                    <a:pt x="245855" y="243763"/>
                  </a:cubicBezTo>
                  <a:cubicBezTo>
                    <a:pt x="249593" y="244918"/>
                    <a:pt x="253687" y="244474"/>
                    <a:pt x="257158" y="242519"/>
                  </a:cubicBezTo>
                  <a:cubicBezTo>
                    <a:pt x="260540" y="240652"/>
                    <a:pt x="263121" y="237364"/>
                    <a:pt x="264100" y="233542"/>
                  </a:cubicBezTo>
                  <a:lnTo>
                    <a:pt x="264278" y="232564"/>
                  </a:lnTo>
                  <a:cubicBezTo>
                    <a:pt x="266414" y="224387"/>
                    <a:pt x="261519" y="216032"/>
                    <a:pt x="253331" y="213899"/>
                  </a:cubicBezTo>
                  <a:cubicBezTo>
                    <a:pt x="246656" y="212122"/>
                    <a:pt x="238735" y="210788"/>
                    <a:pt x="229034" y="210344"/>
                  </a:cubicBezTo>
                  <a:lnTo>
                    <a:pt x="229034" y="199945"/>
                  </a:lnTo>
                  <a:cubicBezTo>
                    <a:pt x="229034" y="192746"/>
                    <a:pt x="223249" y="186880"/>
                    <a:pt x="215951" y="186880"/>
                  </a:cubicBezTo>
                  <a:close/>
                  <a:moveTo>
                    <a:pt x="216485" y="144306"/>
                  </a:moveTo>
                  <a:cubicBezTo>
                    <a:pt x="300144" y="144306"/>
                    <a:pt x="368139" y="212210"/>
                    <a:pt x="368139" y="295669"/>
                  </a:cubicBezTo>
                  <a:cubicBezTo>
                    <a:pt x="368139" y="379128"/>
                    <a:pt x="300144" y="447032"/>
                    <a:pt x="216485" y="447032"/>
                  </a:cubicBezTo>
                  <a:cubicBezTo>
                    <a:pt x="132915" y="447032"/>
                    <a:pt x="64920" y="379128"/>
                    <a:pt x="64920" y="295669"/>
                  </a:cubicBezTo>
                  <a:cubicBezTo>
                    <a:pt x="64920" y="212210"/>
                    <a:pt x="132915" y="144306"/>
                    <a:pt x="216485" y="144306"/>
                  </a:cubicBezTo>
                  <a:close/>
                  <a:moveTo>
                    <a:pt x="216450" y="125119"/>
                  </a:moveTo>
                  <a:cubicBezTo>
                    <a:pt x="122287" y="125119"/>
                    <a:pt x="45657" y="201640"/>
                    <a:pt x="45657" y="295669"/>
                  </a:cubicBezTo>
                  <a:cubicBezTo>
                    <a:pt x="45657" y="389698"/>
                    <a:pt x="122287" y="466219"/>
                    <a:pt x="216450" y="466219"/>
                  </a:cubicBezTo>
                  <a:cubicBezTo>
                    <a:pt x="310702" y="466219"/>
                    <a:pt x="387332" y="389698"/>
                    <a:pt x="387332" y="295669"/>
                  </a:cubicBezTo>
                  <a:cubicBezTo>
                    <a:pt x="387332" y="201640"/>
                    <a:pt x="310702" y="125119"/>
                    <a:pt x="216450" y="125119"/>
                  </a:cubicBezTo>
                  <a:close/>
                  <a:moveTo>
                    <a:pt x="216450" y="79527"/>
                  </a:moveTo>
                  <a:cubicBezTo>
                    <a:pt x="336067" y="79527"/>
                    <a:pt x="432989" y="176311"/>
                    <a:pt x="432989" y="295669"/>
                  </a:cubicBezTo>
                  <a:cubicBezTo>
                    <a:pt x="432989" y="415116"/>
                    <a:pt x="336067" y="511811"/>
                    <a:pt x="216450" y="511811"/>
                  </a:cubicBezTo>
                  <a:cubicBezTo>
                    <a:pt x="96922" y="511811"/>
                    <a:pt x="0" y="415116"/>
                    <a:pt x="0" y="295669"/>
                  </a:cubicBezTo>
                  <a:cubicBezTo>
                    <a:pt x="0" y="176311"/>
                    <a:pt x="96922" y="79527"/>
                    <a:pt x="216450" y="79527"/>
                  </a:cubicBezTo>
                  <a:close/>
                  <a:moveTo>
                    <a:pt x="378619" y="60757"/>
                  </a:moveTo>
                  <a:cubicBezTo>
                    <a:pt x="455883" y="60757"/>
                    <a:pt x="518726" y="123510"/>
                    <a:pt x="518726" y="200663"/>
                  </a:cubicBezTo>
                  <a:cubicBezTo>
                    <a:pt x="518726" y="242439"/>
                    <a:pt x="500122" y="279860"/>
                    <a:pt x="470926" y="305548"/>
                  </a:cubicBezTo>
                  <a:cubicBezTo>
                    <a:pt x="471104" y="302259"/>
                    <a:pt x="471460" y="299059"/>
                    <a:pt x="471460" y="295682"/>
                  </a:cubicBezTo>
                  <a:cubicBezTo>
                    <a:pt x="471460" y="196752"/>
                    <a:pt x="414581" y="111066"/>
                    <a:pt x="331798" y="68934"/>
                  </a:cubicBezTo>
                  <a:cubicBezTo>
                    <a:pt x="346485" y="63779"/>
                    <a:pt x="362152" y="60757"/>
                    <a:pt x="378619" y="60757"/>
                  </a:cubicBezTo>
                  <a:close/>
                  <a:moveTo>
                    <a:pt x="378640" y="0"/>
                  </a:moveTo>
                  <a:cubicBezTo>
                    <a:pt x="489635" y="0"/>
                    <a:pt x="579624" y="89757"/>
                    <a:pt x="579624" y="200664"/>
                  </a:cubicBezTo>
                  <a:cubicBezTo>
                    <a:pt x="579624" y="284733"/>
                    <a:pt x="527821" y="356538"/>
                    <a:pt x="454387" y="386487"/>
                  </a:cubicBezTo>
                  <a:cubicBezTo>
                    <a:pt x="461152" y="369069"/>
                    <a:pt x="465870" y="350762"/>
                    <a:pt x="468629" y="331833"/>
                  </a:cubicBezTo>
                  <a:cubicBezTo>
                    <a:pt x="510464" y="303129"/>
                    <a:pt x="537968" y="255051"/>
                    <a:pt x="537968" y="200664"/>
                  </a:cubicBezTo>
                  <a:cubicBezTo>
                    <a:pt x="537968" y="112951"/>
                    <a:pt x="466493" y="41590"/>
                    <a:pt x="378640" y="41590"/>
                  </a:cubicBezTo>
                  <a:cubicBezTo>
                    <a:pt x="353183" y="41590"/>
                    <a:pt x="329240" y="47722"/>
                    <a:pt x="307877" y="58297"/>
                  </a:cubicBezTo>
                  <a:cubicBezTo>
                    <a:pt x="290431" y="51632"/>
                    <a:pt x="272095" y="46833"/>
                    <a:pt x="253047" y="44079"/>
                  </a:cubicBezTo>
                  <a:cubicBezTo>
                    <a:pt x="287494" y="16529"/>
                    <a:pt x="331020" y="0"/>
                    <a:pt x="378640" y="0"/>
                  </a:cubicBezTo>
                  <a:close/>
                </a:path>
              </a:pathLst>
            </a:custGeom>
            <a:solidFill>
              <a:schemeClr val="bg1">
                <a:alpha val="100000"/>
              </a:schemeClr>
            </a:solidFill>
            <a:ln w="9525">
              <a:noFill/>
            </a:ln>
          </p:spPr>
          <p:txBody>
            <a:bodyPr/>
            <a:lstStyle/>
            <a:p>
              <a:endParaRPr lang="zh-CN" altLang="en-US"/>
            </a:p>
          </p:txBody>
        </p:sp>
        <p:sp>
          <p:nvSpPr>
            <p:cNvPr id="67" name="hand-shake_1342">
              <a:extLst>
                <a:ext uri="{FF2B5EF4-FFF2-40B4-BE49-F238E27FC236}">
                  <a16:creationId xmlns:a16="http://schemas.microsoft.com/office/drawing/2014/main" id="{70B171D6-6EE2-4BA8-B132-609218290693}"/>
                </a:ext>
              </a:extLst>
            </p:cNvPr>
            <p:cNvSpPr>
              <a:spLocks noChangeAspect="1"/>
            </p:cNvSpPr>
            <p:nvPr/>
          </p:nvSpPr>
          <p:spPr>
            <a:xfrm>
              <a:off x="8962595" y="797615"/>
              <a:ext cx="609685" cy="451048"/>
            </a:xfrm>
            <a:custGeom>
              <a:avLst/>
              <a:gdLst/>
              <a:ahLst/>
              <a:cxnLst>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5504" y="25504"/>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 ang="0">
                  <a:pos x="23637" y="23637"/>
                </a:cxn>
              </a:cxnLst>
              <a:rect l="0" t="0" r="0" b="0"/>
              <a:pathLst>
                <a:path w="6608" h="4896">
                  <a:moveTo>
                    <a:pt x="6608" y="638"/>
                  </a:moveTo>
                  <a:lnTo>
                    <a:pt x="6608" y="2638"/>
                  </a:lnTo>
                  <a:cubicBezTo>
                    <a:pt x="6608" y="2638"/>
                    <a:pt x="6180" y="2723"/>
                    <a:pt x="6092" y="2734"/>
                  </a:cubicBezTo>
                  <a:cubicBezTo>
                    <a:pt x="6004" y="2745"/>
                    <a:pt x="5728" y="2834"/>
                    <a:pt x="5528" y="2642"/>
                  </a:cubicBezTo>
                  <a:cubicBezTo>
                    <a:pt x="5219" y="2346"/>
                    <a:pt x="4122" y="1254"/>
                    <a:pt x="4122" y="1254"/>
                  </a:cubicBezTo>
                  <a:cubicBezTo>
                    <a:pt x="4122" y="1254"/>
                    <a:pt x="3932" y="1069"/>
                    <a:pt x="3629" y="1229"/>
                  </a:cubicBezTo>
                  <a:cubicBezTo>
                    <a:pt x="3350" y="1376"/>
                    <a:pt x="2936" y="1592"/>
                    <a:pt x="2764" y="1675"/>
                  </a:cubicBezTo>
                  <a:cubicBezTo>
                    <a:pt x="2437" y="1849"/>
                    <a:pt x="2167" y="1574"/>
                    <a:pt x="2167" y="1364"/>
                  </a:cubicBezTo>
                  <a:cubicBezTo>
                    <a:pt x="2167" y="1201"/>
                    <a:pt x="2269" y="1090"/>
                    <a:pt x="2414" y="1009"/>
                  </a:cubicBezTo>
                  <a:cubicBezTo>
                    <a:pt x="2808" y="770"/>
                    <a:pt x="3637" y="305"/>
                    <a:pt x="3983" y="121"/>
                  </a:cubicBezTo>
                  <a:cubicBezTo>
                    <a:pt x="4193" y="9"/>
                    <a:pt x="4344" y="0"/>
                    <a:pt x="4633" y="243"/>
                  </a:cubicBezTo>
                  <a:cubicBezTo>
                    <a:pt x="4988" y="541"/>
                    <a:pt x="5304" y="814"/>
                    <a:pt x="5304" y="814"/>
                  </a:cubicBezTo>
                  <a:cubicBezTo>
                    <a:pt x="5304" y="814"/>
                    <a:pt x="5407" y="900"/>
                    <a:pt x="5571" y="865"/>
                  </a:cubicBezTo>
                  <a:cubicBezTo>
                    <a:pt x="5975" y="780"/>
                    <a:pt x="6608" y="638"/>
                    <a:pt x="6608" y="638"/>
                  </a:cubicBezTo>
                  <a:close/>
                  <a:moveTo>
                    <a:pt x="2241" y="4027"/>
                  </a:moveTo>
                  <a:cubicBezTo>
                    <a:pt x="2294" y="3891"/>
                    <a:pt x="2277" y="3738"/>
                    <a:pt x="2175" y="3633"/>
                  </a:cubicBezTo>
                  <a:cubicBezTo>
                    <a:pt x="2083" y="3540"/>
                    <a:pt x="1950" y="3515"/>
                    <a:pt x="1822" y="3544"/>
                  </a:cubicBezTo>
                  <a:cubicBezTo>
                    <a:pt x="1858" y="3418"/>
                    <a:pt x="1838" y="3283"/>
                    <a:pt x="1746" y="3188"/>
                  </a:cubicBezTo>
                  <a:cubicBezTo>
                    <a:pt x="1654" y="3095"/>
                    <a:pt x="1521" y="3070"/>
                    <a:pt x="1394" y="3099"/>
                  </a:cubicBezTo>
                  <a:cubicBezTo>
                    <a:pt x="1429" y="2973"/>
                    <a:pt x="1409" y="2838"/>
                    <a:pt x="1317" y="2744"/>
                  </a:cubicBezTo>
                  <a:cubicBezTo>
                    <a:pt x="1173" y="2596"/>
                    <a:pt x="924" y="2602"/>
                    <a:pt x="760" y="2758"/>
                  </a:cubicBezTo>
                  <a:cubicBezTo>
                    <a:pt x="597" y="2915"/>
                    <a:pt x="492" y="3198"/>
                    <a:pt x="638" y="3365"/>
                  </a:cubicBezTo>
                  <a:cubicBezTo>
                    <a:pt x="783" y="3531"/>
                    <a:pt x="950" y="3430"/>
                    <a:pt x="1077" y="3401"/>
                  </a:cubicBezTo>
                  <a:cubicBezTo>
                    <a:pt x="1042" y="3527"/>
                    <a:pt x="936" y="3645"/>
                    <a:pt x="1066" y="3810"/>
                  </a:cubicBezTo>
                  <a:cubicBezTo>
                    <a:pt x="1197" y="3975"/>
                    <a:pt x="1378" y="3875"/>
                    <a:pt x="1506" y="3846"/>
                  </a:cubicBezTo>
                  <a:cubicBezTo>
                    <a:pt x="1470" y="3972"/>
                    <a:pt x="1369" y="4101"/>
                    <a:pt x="1494" y="4254"/>
                  </a:cubicBezTo>
                  <a:cubicBezTo>
                    <a:pt x="1621" y="4408"/>
                    <a:pt x="1829" y="4326"/>
                    <a:pt x="1966" y="4283"/>
                  </a:cubicBezTo>
                  <a:cubicBezTo>
                    <a:pt x="1913" y="4419"/>
                    <a:pt x="1799" y="4566"/>
                    <a:pt x="1945" y="4730"/>
                  </a:cubicBezTo>
                  <a:cubicBezTo>
                    <a:pt x="2090" y="4896"/>
                    <a:pt x="2426" y="4819"/>
                    <a:pt x="2590" y="4663"/>
                  </a:cubicBezTo>
                  <a:cubicBezTo>
                    <a:pt x="2753" y="4506"/>
                    <a:pt x="2769" y="4258"/>
                    <a:pt x="2625" y="4110"/>
                  </a:cubicBezTo>
                  <a:cubicBezTo>
                    <a:pt x="2526" y="4008"/>
                    <a:pt x="2378" y="3985"/>
                    <a:pt x="2241" y="4027"/>
                  </a:cubicBezTo>
                  <a:close/>
                  <a:moveTo>
                    <a:pt x="5233" y="2987"/>
                  </a:moveTo>
                  <a:cubicBezTo>
                    <a:pt x="4047" y="1802"/>
                    <a:pt x="4605" y="2359"/>
                    <a:pt x="3967" y="1720"/>
                  </a:cubicBezTo>
                  <a:cubicBezTo>
                    <a:pt x="3967" y="1720"/>
                    <a:pt x="3775" y="1529"/>
                    <a:pt x="3523" y="1640"/>
                  </a:cubicBezTo>
                  <a:cubicBezTo>
                    <a:pt x="3346" y="1718"/>
                    <a:pt x="3117" y="1824"/>
                    <a:pt x="2945" y="1905"/>
                  </a:cubicBezTo>
                  <a:cubicBezTo>
                    <a:pt x="2757" y="2004"/>
                    <a:pt x="2621" y="2034"/>
                    <a:pt x="2557" y="2034"/>
                  </a:cubicBezTo>
                  <a:cubicBezTo>
                    <a:pt x="2192" y="2031"/>
                    <a:pt x="1896" y="1738"/>
                    <a:pt x="1896" y="1373"/>
                  </a:cubicBezTo>
                  <a:cubicBezTo>
                    <a:pt x="1896" y="1137"/>
                    <a:pt x="2022" y="931"/>
                    <a:pt x="2209" y="814"/>
                  </a:cubicBezTo>
                  <a:cubicBezTo>
                    <a:pt x="2472" y="632"/>
                    <a:pt x="3078" y="310"/>
                    <a:pt x="3078" y="310"/>
                  </a:cubicBezTo>
                  <a:cubicBezTo>
                    <a:pt x="3078" y="310"/>
                    <a:pt x="2894" y="76"/>
                    <a:pt x="2489" y="76"/>
                  </a:cubicBezTo>
                  <a:cubicBezTo>
                    <a:pt x="2085" y="76"/>
                    <a:pt x="1240" y="629"/>
                    <a:pt x="1240" y="629"/>
                  </a:cubicBezTo>
                  <a:cubicBezTo>
                    <a:pt x="1240" y="629"/>
                    <a:pt x="1000" y="783"/>
                    <a:pt x="659" y="644"/>
                  </a:cubicBezTo>
                  <a:lnTo>
                    <a:pt x="0" y="415"/>
                  </a:lnTo>
                  <a:lnTo>
                    <a:pt x="0" y="2704"/>
                  </a:lnTo>
                  <a:cubicBezTo>
                    <a:pt x="0" y="2704"/>
                    <a:pt x="188" y="2758"/>
                    <a:pt x="357" y="2827"/>
                  </a:cubicBezTo>
                  <a:cubicBezTo>
                    <a:pt x="395" y="2719"/>
                    <a:pt x="457" y="2618"/>
                    <a:pt x="542" y="2535"/>
                  </a:cubicBezTo>
                  <a:cubicBezTo>
                    <a:pt x="822" y="2268"/>
                    <a:pt x="1287" y="2265"/>
                    <a:pt x="1542" y="2528"/>
                  </a:cubicBezTo>
                  <a:cubicBezTo>
                    <a:pt x="1619" y="2608"/>
                    <a:pt x="1673" y="2703"/>
                    <a:pt x="1700" y="2808"/>
                  </a:cubicBezTo>
                  <a:cubicBezTo>
                    <a:pt x="1803" y="2840"/>
                    <a:pt x="1896" y="2896"/>
                    <a:pt x="1971" y="2973"/>
                  </a:cubicBezTo>
                  <a:cubicBezTo>
                    <a:pt x="2048" y="3053"/>
                    <a:pt x="2101" y="3148"/>
                    <a:pt x="2129" y="3253"/>
                  </a:cubicBezTo>
                  <a:cubicBezTo>
                    <a:pt x="2231" y="3285"/>
                    <a:pt x="2324" y="3341"/>
                    <a:pt x="2399" y="3418"/>
                  </a:cubicBezTo>
                  <a:cubicBezTo>
                    <a:pt x="2484" y="3505"/>
                    <a:pt x="2540" y="3611"/>
                    <a:pt x="2566" y="3725"/>
                  </a:cubicBezTo>
                  <a:cubicBezTo>
                    <a:pt x="2674" y="3756"/>
                    <a:pt x="2771" y="3814"/>
                    <a:pt x="2849" y="3894"/>
                  </a:cubicBezTo>
                  <a:cubicBezTo>
                    <a:pt x="3002" y="4051"/>
                    <a:pt x="3056" y="4265"/>
                    <a:pt x="3023" y="4471"/>
                  </a:cubicBezTo>
                  <a:cubicBezTo>
                    <a:pt x="3024" y="4471"/>
                    <a:pt x="3024" y="4471"/>
                    <a:pt x="3024" y="4472"/>
                  </a:cubicBezTo>
                  <a:cubicBezTo>
                    <a:pt x="3027" y="4475"/>
                    <a:pt x="3119" y="4578"/>
                    <a:pt x="3177" y="4636"/>
                  </a:cubicBezTo>
                  <a:cubicBezTo>
                    <a:pt x="3290" y="4749"/>
                    <a:pt x="3475" y="4749"/>
                    <a:pt x="3588" y="4636"/>
                  </a:cubicBezTo>
                  <a:cubicBezTo>
                    <a:pt x="3700" y="4523"/>
                    <a:pt x="3701" y="4339"/>
                    <a:pt x="3588" y="4225"/>
                  </a:cubicBezTo>
                  <a:cubicBezTo>
                    <a:pt x="3584" y="4221"/>
                    <a:pt x="3180" y="3799"/>
                    <a:pt x="3213" y="3766"/>
                  </a:cubicBezTo>
                  <a:cubicBezTo>
                    <a:pt x="3245" y="3734"/>
                    <a:pt x="3759" y="4269"/>
                    <a:pt x="3769" y="4279"/>
                  </a:cubicBezTo>
                  <a:cubicBezTo>
                    <a:pt x="3882" y="4391"/>
                    <a:pt x="4066" y="4391"/>
                    <a:pt x="4179" y="4279"/>
                  </a:cubicBezTo>
                  <a:cubicBezTo>
                    <a:pt x="4292" y="4166"/>
                    <a:pt x="4292" y="3981"/>
                    <a:pt x="4179" y="3868"/>
                  </a:cubicBezTo>
                  <a:cubicBezTo>
                    <a:pt x="4174" y="3863"/>
                    <a:pt x="4151" y="3841"/>
                    <a:pt x="4142" y="3832"/>
                  </a:cubicBezTo>
                  <a:cubicBezTo>
                    <a:pt x="4142" y="3832"/>
                    <a:pt x="3632" y="3378"/>
                    <a:pt x="3671" y="3339"/>
                  </a:cubicBezTo>
                  <a:cubicBezTo>
                    <a:pt x="3710" y="3300"/>
                    <a:pt x="4343" y="3891"/>
                    <a:pt x="4345" y="3891"/>
                  </a:cubicBezTo>
                  <a:cubicBezTo>
                    <a:pt x="4458" y="3993"/>
                    <a:pt x="4634" y="3992"/>
                    <a:pt x="4743" y="3883"/>
                  </a:cubicBezTo>
                  <a:cubicBezTo>
                    <a:pt x="4850" y="3776"/>
                    <a:pt x="4852" y="3608"/>
                    <a:pt x="4758" y="3494"/>
                  </a:cubicBezTo>
                  <a:cubicBezTo>
                    <a:pt x="4756" y="3488"/>
                    <a:pt x="4275" y="2986"/>
                    <a:pt x="4312" y="2948"/>
                  </a:cubicBezTo>
                  <a:cubicBezTo>
                    <a:pt x="4351" y="2910"/>
                    <a:pt x="4826" y="3400"/>
                    <a:pt x="4827" y="3401"/>
                  </a:cubicBezTo>
                  <a:cubicBezTo>
                    <a:pt x="4940" y="3513"/>
                    <a:pt x="5124" y="3513"/>
                    <a:pt x="5238" y="3401"/>
                  </a:cubicBezTo>
                  <a:cubicBezTo>
                    <a:pt x="5350" y="3288"/>
                    <a:pt x="5350" y="3103"/>
                    <a:pt x="5238" y="2990"/>
                  </a:cubicBezTo>
                  <a:cubicBezTo>
                    <a:pt x="5236" y="2989"/>
                    <a:pt x="5234" y="2988"/>
                    <a:pt x="5233" y="2987"/>
                  </a:cubicBezTo>
                  <a:close/>
                </a:path>
              </a:pathLst>
            </a:custGeom>
            <a:solidFill>
              <a:schemeClr val="bg1">
                <a:alpha val="100000"/>
              </a:schemeClr>
            </a:solidFill>
            <a:ln w="9525">
              <a:noFill/>
            </a:ln>
          </p:spPr>
          <p:txBody>
            <a:bodyPr/>
            <a:lstStyle/>
            <a:p>
              <a:endParaRPr lang="zh-CN" altLang="en-US"/>
            </a:p>
          </p:txBody>
        </p:sp>
        <p:sp>
          <p:nvSpPr>
            <p:cNvPr id="69" name="文本框 42">
              <a:extLst>
                <a:ext uri="{FF2B5EF4-FFF2-40B4-BE49-F238E27FC236}">
                  <a16:creationId xmlns:a16="http://schemas.microsoft.com/office/drawing/2014/main" id="{08342B39-AC3D-468B-9F18-B510D4D301B4}"/>
                </a:ext>
              </a:extLst>
            </p:cNvPr>
            <p:cNvSpPr txBox="1"/>
            <p:nvPr/>
          </p:nvSpPr>
          <p:spPr>
            <a:xfrm>
              <a:off x="3664084" y="5013173"/>
              <a:ext cx="2055896" cy="2198653"/>
            </a:xfrm>
            <a:prstGeom prst="rect">
              <a:avLst/>
            </a:prstGeom>
            <a:noFill/>
            <a:ln w="9525">
              <a:noFill/>
            </a:ln>
          </p:spPr>
          <p:txBody>
            <a:bodyPr wrap="square">
              <a:spAutoFit/>
            </a:bodyPr>
            <a:lstStyle/>
            <a:p>
              <a:pPr lvl="0"/>
              <a:r>
                <a:rPr lang="zh-CN" altLang="en-US" sz="1600" b="1" dirty="0">
                  <a:latin typeface="思源黑体 CN Bold" pitchFamily="34" charset="-122"/>
                  <a:ea typeface="思源黑体 CN Bold" pitchFamily="34" charset="-122"/>
                </a:rPr>
                <a:t>答辩</a:t>
              </a:r>
              <a:r>
                <a:rPr lang="en-US" altLang="zh-CN" sz="1600" b="1" dirty="0">
                  <a:latin typeface="思源黑体 CN Bold" pitchFamily="34" charset="-122"/>
                  <a:ea typeface="思源黑体 CN Bold" pitchFamily="34" charset="-122"/>
                </a:rPr>
                <a:t>PPT</a:t>
              </a:r>
              <a:r>
                <a:rPr lang="zh-CN" altLang="en-US" sz="1600" b="1" dirty="0">
                  <a:latin typeface="思源黑体 CN Bold" pitchFamily="34" charset="-122"/>
                  <a:ea typeface="思源黑体 CN Bold" pitchFamily="34" charset="-122"/>
                </a:rPr>
                <a:t>制作</a:t>
              </a:r>
              <a:endParaRPr lang="en-US" altLang="zh-CN" sz="1600" b="1" dirty="0">
                <a:latin typeface="思源黑体 CN Bold" pitchFamily="34" charset="-122"/>
                <a:ea typeface="思源黑体 CN Bold" pitchFamily="34" charset="-122"/>
              </a:endParaRPr>
            </a:p>
            <a:p>
              <a:pPr lvl="0"/>
              <a:r>
                <a:rPr lang="zh-CN" altLang="en-US" sz="1600" b="1" dirty="0">
                  <a:latin typeface="思源黑体 CN Bold" pitchFamily="34" charset="-122"/>
                  <a:ea typeface="思源黑体 CN Bold" pitchFamily="34" charset="-122"/>
                </a:rPr>
                <a:t>角色管理（增加角色，删除角色，查看角色，修改角色）。</a:t>
              </a:r>
            </a:p>
          </p:txBody>
        </p:sp>
        <p:sp>
          <p:nvSpPr>
            <p:cNvPr id="70" name="文本框 43">
              <a:extLst>
                <a:ext uri="{FF2B5EF4-FFF2-40B4-BE49-F238E27FC236}">
                  <a16:creationId xmlns:a16="http://schemas.microsoft.com/office/drawing/2014/main" id="{D287B26A-2177-4028-A39B-55911A0ACF34}"/>
                </a:ext>
              </a:extLst>
            </p:cNvPr>
            <p:cNvSpPr txBox="1"/>
            <p:nvPr/>
          </p:nvSpPr>
          <p:spPr>
            <a:xfrm>
              <a:off x="6049052" y="4989672"/>
              <a:ext cx="2055896" cy="1853767"/>
            </a:xfrm>
            <a:prstGeom prst="rect">
              <a:avLst/>
            </a:prstGeom>
            <a:noFill/>
            <a:ln w="9525">
              <a:noFill/>
            </a:ln>
          </p:spPr>
          <p:txBody>
            <a:bodyPr wrap="square">
              <a:spAutoFit/>
            </a:bodyPr>
            <a:lstStyle/>
            <a:p>
              <a:pPr lvl="0"/>
              <a:r>
                <a:rPr lang="zh-CN" altLang="en-US" sz="1600" b="1" dirty="0">
                  <a:latin typeface="思源黑体 CN Bold" pitchFamily="34" charset="-122"/>
                  <a:ea typeface="思源黑体 CN Bold" pitchFamily="34" charset="-122"/>
                </a:rPr>
                <a:t>岗位管理（增加岗位，删除岗位，查看岗位，修改岗位）。</a:t>
              </a:r>
            </a:p>
          </p:txBody>
        </p:sp>
        <p:sp>
          <p:nvSpPr>
            <p:cNvPr id="71" name="文本框 44">
              <a:extLst>
                <a:ext uri="{FF2B5EF4-FFF2-40B4-BE49-F238E27FC236}">
                  <a16:creationId xmlns:a16="http://schemas.microsoft.com/office/drawing/2014/main" id="{F2383BD4-28B4-4700-82B3-C63081F5DACD}"/>
                </a:ext>
              </a:extLst>
            </p:cNvPr>
            <p:cNvSpPr txBox="1"/>
            <p:nvPr/>
          </p:nvSpPr>
          <p:spPr>
            <a:xfrm>
              <a:off x="8151234" y="5023170"/>
              <a:ext cx="2088232" cy="1853767"/>
            </a:xfrm>
            <a:prstGeom prst="rect">
              <a:avLst/>
            </a:prstGeom>
            <a:noFill/>
            <a:ln w="9525">
              <a:noFill/>
            </a:ln>
          </p:spPr>
          <p:txBody>
            <a:bodyPr wrap="square">
              <a:spAutoFit/>
            </a:bodyPr>
            <a:lstStyle/>
            <a:p>
              <a:pPr lvl="0"/>
              <a:r>
                <a:rPr lang="zh-CN" altLang="en-US" sz="1600" b="1" dirty="0">
                  <a:latin typeface="思源黑体 CN Bold" pitchFamily="34" charset="-122"/>
                  <a:ea typeface="思源黑体 CN Bold" pitchFamily="34" charset="-122"/>
                </a:rPr>
                <a:t>组织管理（组织增加，组织删除，组织修改，组织查看）。</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3143250" y="1989138"/>
            <a:ext cx="2257425" cy="2255838"/>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8800" i="1" dirty="0">
                <a:solidFill>
                  <a:srgbClr val="FFFFFF"/>
                </a:solidFill>
                <a:latin typeface="庞门正道标题体" pitchFamily="2" charset="-122"/>
                <a:ea typeface="庞门正道标题体" pitchFamily="2" charset="-122"/>
              </a:rPr>
              <a:t>3</a:t>
            </a:r>
            <a:endParaRPr lang="zh-CN" altLang="en-US" sz="8800" i="1" dirty="0">
              <a:solidFill>
                <a:srgbClr val="FFFFFF"/>
              </a:solidFill>
              <a:latin typeface="庞门正道标题体" pitchFamily="2" charset="-122"/>
              <a:ea typeface="庞门正道标题体" pitchFamily="2" charset="-122"/>
            </a:endParaRPr>
          </a:p>
        </p:txBody>
      </p:sp>
      <p:sp>
        <p:nvSpPr>
          <p:cNvPr id="15363" name="文本框 7"/>
          <p:cNvSpPr txBox="1"/>
          <p:nvPr/>
        </p:nvSpPr>
        <p:spPr>
          <a:xfrm>
            <a:off x="5589588" y="2492375"/>
            <a:ext cx="2667000" cy="646113"/>
          </a:xfrm>
          <a:prstGeom prst="rect">
            <a:avLst/>
          </a:prstGeom>
          <a:noFill/>
          <a:ln w="9525">
            <a:noFill/>
          </a:ln>
        </p:spPr>
        <p:txBody>
          <a:bodyPr>
            <a:spAutoFit/>
          </a:bodyPr>
          <a:lstStyle/>
          <a:p>
            <a:pPr lvl="0"/>
            <a:r>
              <a:rPr lang="zh-CN" altLang="en-US" sz="3600" dirty="0">
                <a:solidFill>
                  <a:srgbClr val="000000"/>
                </a:solidFill>
                <a:latin typeface="思源黑体 CN Bold" pitchFamily="34" charset="-122"/>
                <a:ea typeface="思源黑体 CN Bold" pitchFamily="34" charset="-122"/>
              </a:rPr>
              <a:t>成果展示</a:t>
            </a:r>
          </a:p>
        </p:txBody>
      </p:sp>
      <p:cxnSp>
        <p:nvCxnSpPr>
          <p:cNvPr id="9" name="直接连接符 8"/>
          <p:cNvCxnSpPr/>
          <p:nvPr/>
        </p:nvCxnSpPr>
        <p:spPr>
          <a:xfrm>
            <a:off x="5684838" y="3284538"/>
            <a:ext cx="1851025" cy="0"/>
          </a:xfrm>
          <a:prstGeom prst="line">
            <a:avLst/>
          </a:prstGeom>
          <a:ln w="28575">
            <a:solidFill>
              <a:srgbClr val="990000"/>
            </a:solidFill>
          </a:ln>
        </p:spPr>
        <p:style>
          <a:lnRef idx="1">
            <a:schemeClr val="accent1"/>
          </a:lnRef>
          <a:fillRef idx="0">
            <a:schemeClr val="accent1"/>
          </a:fillRef>
          <a:effectRef idx="0">
            <a:schemeClr val="accent1"/>
          </a:effectRef>
          <a:fontRef idx="minor">
            <a:schemeClr val="tx1"/>
          </a:fontRef>
        </p:style>
      </p:cxnSp>
      <p:sp>
        <p:nvSpPr>
          <p:cNvPr id="15365" name="文本框 9"/>
          <p:cNvSpPr txBox="1"/>
          <p:nvPr/>
        </p:nvSpPr>
        <p:spPr>
          <a:xfrm>
            <a:off x="5589588" y="3403600"/>
            <a:ext cx="4394200" cy="461963"/>
          </a:xfrm>
          <a:prstGeom prst="rect">
            <a:avLst/>
          </a:prstGeom>
          <a:noFill/>
          <a:ln w="9525">
            <a:noFill/>
          </a:ln>
        </p:spPr>
        <p:txBody>
          <a:bodyPr>
            <a:spAutoFit/>
          </a:bodyPr>
          <a:lstStyle/>
          <a:p>
            <a:pPr lvl="0"/>
            <a:r>
              <a:rPr lang="en-US" altLang="zh-CN" sz="2400" dirty="0">
                <a:latin typeface="思源黑体 CN Bold" pitchFamily="34" charset="-122"/>
                <a:ea typeface="思源黑体 CN Bold" pitchFamily="34" charset="-122"/>
              </a:rPr>
              <a:t>Presentation of results</a:t>
            </a:r>
            <a:endParaRPr lang="zh-CN" altLang="en-US" sz="2400" dirty="0">
              <a:latin typeface="思源黑体 CN Bold" pitchFamily="34" charset="-122"/>
              <a:ea typeface="思源黑体 CN Bold" pitchFamily="34" charset="-122"/>
            </a:endParaRPr>
          </a:p>
        </p:txBody>
      </p:sp>
      <p:sp>
        <p:nvSpPr>
          <p:cNvPr id="14" name="直角三角形 13"/>
          <p:cNvSpPr/>
          <p:nvPr/>
        </p:nvSpPr>
        <p:spPr>
          <a:xfrm rot="16200000">
            <a:off x="10406856" y="5136356"/>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15" name="直角三角形 14"/>
          <p:cNvSpPr/>
          <p:nvPr/>
        </p:nvSpPr>
        <p:spPr>
          <a:xfrm rot="5400000">
            <a:off x="-794" y="-26194"/>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bwMode="auto">
          <a:xfrm>
            <a:off x="288862" y="620688"/>
            <a:ext cx="4741926" cy="5112569"/>
          </a:xfrm>
          <a:prstGeom prst="diamond">
            <a:avLst/>
          </a:prstGeom>
          <a:solidFill>
            <a:srgbClr val="990000"/>
          </a:solidFill>
          <a:ln>
            <a:noFill/>
          </a:ln>
          <a:effectLst>
            <a:outerShdw blurRad="50800" dist="38100" sx="101000" sy="1010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5123" name="文本框 3"/>
          <p:cNvSpPr txBox="1"/>
          <p:nvPr/>
        </p:nvSpPr>
        <p:spPr>
          <a:xfrm>
            <a:off x="1429545" y="2528887"/>
            <a:ext cx="2305050" cy="707886"/>
          </a:xfrm>
          <a:prstGeom prst="rect">
            <a:avLst/>
          </a:prstGeom>
          <a:noFill/>
          <a:ln w="9525">
            <a:noFill/>
          </a:ln>
        </p:spPr>
        <p:txBody>
          <a:bodyPr>
            <a:spAutoFit/>
          </a:bodyPr>
          <a:lstStyle/>
          <a:p>
            <a:pPr lvl="0" algn="ctr"/>
            <a:r>
              <a:rPr lang="zh-CN" altLang="en-US" sz="4000" dirty="0">
                <a:solidFill>
                  <a:schemeClr val="bg1"/>
                </a:solidFill>
                <a:latin typeface="庞门正道标题体" pitchFamily="2" charset="-122"/>
                <a:ea typeface="庞门正道标题体" pitchFamily="2" charset="-122"/>
              </a:rPr>
              <a:t>展示顺序</a:t>
            </a:r>
          </a:p>
        </p:txBody>
      </p:sp>
      <p:sp>
        <p:nvSpPr>
          <p:cNvPr id="5124" name="文本框 7"/>
          <p:cNvSpPr txBox="1"/>
          <p:nvPr/>
        </p:nvSpPr>
        <p:spPr>
          <a:xfrm>
            <a:off x="1811338" y="3490913"/>
            <a:ext cx="2159000" cy="523220"/>
          </a:xfrm>
          <a:prstGeom prst="rect">
            <a:avLst/>
          </a:prstGeom>
          <a:noFill/>
          <a:ln w="9525">
            <a:noFill/>
          </a:ln>
        </p:spPr>
        <p:txBody>
          <a:bodyPr>
            <a:spAutoFit/>
          </a:bodyPr>
          <a:lstStyle/>
          <a:p>
            <a:pPr lvl="0"/>
            <a:r>
              <a:rPr lang="en-US" altLang="zh-CN" sz="2800" dirty="0">
                <a:solidFill>
                  <a:schemeClr val="bg1"/>
                </a:solidFill>
                <a:latin typeface="庞门正道标题体" pitchFamily="2" charset="-122"/>
                <a:ea typeface="庞门正道标题体" pitchFamily="2" charset="-122"/>
              </a:rPr>
              <a:t>order</a:t>
            </a:r>
            <a:endParaRPr lang="zh-CN" altLang="en-US" sz="2800" dirty="0">
              <a:solidFill>
                <a:schemeClr val="bg1"/>
              </a:solidFill>
              <a:latin typeface="庞门正道标题体" pitchFamily="2" charset="-122"/>
              <a:ea typeface="庞门正道标题体" pitchFamily="2" charset="-122"/>
            </a:endParaRPr>
          </a:p>
        </p:txBody>
      </p:sp>
      <p:cxnSp>
        <p:nvCxnSpPr>
          <p:cNvPr id="10" name="直接连接符 9"/>
          <p:cNvCxnSpPr/>
          <p:nvPr/>
        </p:nvCxnSpPr>
        <p:spPr>
          <a:xfrm>
            <a:off x="1811338" y="3429000"/>
            <a:ext cx="122396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菱形 14"/>
          <p:cNvSpPr/>
          <p:nvPr/>
        </p:nvSpPr>
        <p:spPr>
          <a:xfrm>
            <a:off x="5879976" y="270117"/>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1</a:t>
            </a:r>
            <a:endParaRPr lang="zh-CN" altLang="en-US" sz="2800" i="1" dirty="0">
              <a:solidFill>
                <a:srgbClr val="FFFFFF"/>
              </a:solidFill>
              <a:latin typeface="庞门正道标题体" pitchFamily="2" charset="-122"/>
              <a:ea typeface="庞门正道标题体" pitchFamily="2" charset="-122"/>
            </a:endParaRPr>
          </a:p>
        </p:txBody>
      </p:sp>
      <p:sp>
        <p:nvSpPr>
          <p:cNvPr id="16" name="菱形 15"/>
          <p:cNvSpPr/>
          <p:nvPr/>
        </p:nvSpPr>
        <p:spPr>
          <a:xfrm>
            <a:off x="5906936" y="1196730"/>
            <a:ext cx="792163" cy="790575"/>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2</a:t>
            </a:r>
            <a:endParaRPr lang="zh-CN" altLang="en-US" sz="2800" i="1" dirty="0">
              <a:solidFill>
                <a:srgbClr val="FFFFFF"/>
              </a:solidFill>
              <a:latin typeface="庞门正道标题体" pitchFamily="2" charset="-122"/>
              <a:ea typeface="庞门正道标题体" pitchFamily="2" charset="-122"/>
            </a:endParaRPr>
          </a:p>
        </p:txBody>
      </p:sp>
      <p:sp>
        <p:nvSpPr>
          <p:cNvPr id="17" name="菱形 16"/>
          <p:cNvSpPr/>
          <p:nvPr/>
        </p:nvSpPr>
        <p:spPr>
          <a:xfrm>
            <a:off x="5879976" y="2117340"/>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3</a:t>
            </a:r>
            <a:endParaRPr lang="zh-CN" altLang="en-US" sz="2800" i="1" dirty="0">
              <a:solidFill>
                <a:srgbClr val="FFFFFF"/>
              </a:solidFill>
              <a:latin typeface="庞门正道标题体" pitchFamily="2" charset="-122"/>
              <a:ea typeface="庞门正道标题体" pitchFamily="2" charset="-122"/>
            </a:endParaRPr>
          </a:p>
        </p:txBody>
      </p:sp>
      <p:sp>
        <p:nvSpPr>
          <p:cNvPr id="18" name="菱形 17"/>
          <p:cNvSpPr/>
          <p:nvPr/>
        </p:nvSpPr>
        <p:spPr>
          <a:xfrm>
            <a:off x="5915489" y="3039538"/>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4</a:t>
            </a:r>
            <a:endParaRPr lang="zh-CN" altLang="en-US" sz="2800" i="1" dirty="0">
              <a:solidFill>
                <a:srgbClr val="FFFFFF"/>
              </a:solidFill>
              <a:latin typeface="庞门正道标题体" pitchFamily="2" charset="-122"/>
              <a:ea typeface="庞门正道标题体" pitchFamily="2" charset="-122"/>
            </a:endParaRPr>
          </a:p>
        </p:txBody>
      </p:sp>
      <p:sp>
        <p:nvSpPr>
          <p:cNvPr id="5130" name="文本框 18"/>
          <p:cNvSpPr txBox="1"/>
          <p:nvPr/>
        </p:nvSpPr>
        <p:spPr>
          <a:xfrm>
            <a:off x="7006307" y="396000"/>
            <a:ext cx="3529012" cy="369887"/>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方纯</a:t>
            </a:r>
          </a:p>
        </p:txBody>
      </p:sp>
      <p:sp>
        <p:nvSpPr>
          <p:cNvPr id="5131" name="文本框 19"/>
          <p:cNvSpPr txBox="1"/>
          <p:nvPr/>
        </p:nvSpPr>
        <p:spPr>
          <a:xfrm>
            <a:off x="6951350" y="1302286"/>
            <a:ext cx="3529012" cy="368300"/>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李天昱</a:t>
            </a:r>
          </a:p>
        </p:txBody>
      </p:sp>
      <p:sp>
        <p:nvSpPr>
          <p:cNvPr id="5132" name="文本框 20"/>
          <p:cNvSpPr txBox="1"/>
          <p:nvPr/>
        </p:nvSpPr>
        <p:spPr>
          <a:xfrm>
            <a:off x="6982619" y="2254446"/>
            <a:ext cx="3529012" cy="369887"/>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蔡晨曙</a:t>
            </a:r>
          </a:p>
        </p:txBody>
      </p:sp>
      <p:sp>
        <p:nvSpPr>
          <p:cNvPr id="5133" name="文本框 21"/>
          <p:cNvSpPr txBox="1"/>
          <p:nvPr/>
        </p:nvSpPr>
        <p:spPr>
          <a:xfrm>
            <a:off x="7020670" y="3119486"/>
            <a:ext cx="3529012" cy="368300"/>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李宗霖</a:t>
            </a:r>
          </a:p>
        </p:txBody>
      </p:sp>
      <p:cxnSp>
        <p:nvCxnSpPr>
          <p:cNvPr id="24" name="直接连接符 23"/>
          <p:cNvCxnSpPr/>
          <p:nvPr/>
        </p:nvCxnSpPr>
        <p:spPr>
          <a:xfrm>
            <a:off x="7034212" y="836712"/>
            <a:ext cx="936625"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5135" name="文本框 25"/>
          <p:cNvSpPr txBox="1"/>
          <p:nvPr/>
        </p:nvSpPr>
        <p:spPr>
          <a:xfrm>
            <a:off x="6991407" y="953174"/>
            <a:ext cx="1382488" cy="307777"/>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Chun Fang</a:t>
            </a:r>
            <a:endParaRPr lang="zh-CN" altLang="en-US" sz="1400" dirty="0">
              <a:latin typeface="思源黑体 CN Bold" pitchFamily="34" charset="-122"/>
              <a:ea typeface="思源黑体 CN Bold" pitchFamily="34" charset="-122"/>
            </a:endParaRPr>
          </a:p>
        </p:txBody>
      </p:sp>
      <p:cxnSp>
        <p:nvCxnSpPr>
          <p:cNvPr id="28" name="直接连接符 27"/>
          <p:cNvCxnSpPr/>
          <p:nvPr/>
        </p:nvCxnSpPr>
        <p:spPr>
          <a:xfrm>
            <a:off x="7089776" y="1686900"/>
            <a:ext cx="936625"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5137" name="文本框 28"/>
          <p:cNvSpPr txBox="1"/>
          <p:nvPr/>
        </p:nvSpPr>
        <p:spPr>
          <a:xfrm>
            <a:off x="6990433" y="1770538"/>
            <a:ext cx="1489645" cy="307777"/>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Tianyu Li</a:t>
            </a:r>
            <a:endParaRPr lang="zh-CN" altLang="en-US" sz="1400" dirty="0">
              <a:latin typeface="思源黑体 CN Bold" pitchFamily="34" charset="-122"/>
              <a:ea typeface="思源黑体 CN Bold" pitchFamily="34" charset="-122"/>
            </a:endParaRPr>
          </a:p>
        </p:txBody>
      </p:sp>
      <p:cxnSp>
        <p:nvCxnSpPr>
          <p:cNvPr id="30" name="直接连接符 29"/>
          <p:cNvCxnSpPr/>
          <p:nvPr/>
        </p:nvCxnSpPr>
        <p:spPr>
          <a:xfrm>
            <a:off x="7099176" y="2682882"/>
            <a:ext cx="935038"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5139" name="文本框 30"/>
          <p:cNvSpPr txBox="1"/>
          <p:nvPr/>
        </p:nvSpPr>
        <p:spPr>
          <a:xfrm>
            <a:off x="7006307" y="2719242"/>
            <a:ext cx="2087562" cy="307777"/>
          </a:xfrm>
          <a:prstGeom prst="rect">
            <a:avLst/>
          </a:prstGeom>
          <a:noFill/>
          <a:ln w="9525">
            <a:noFill/>
          </a:ln>
        </p:spPr>
        <p:txBody>
          <a:bodyPr>
            <a:spAutoFit/>
          </a:bodyPr>
          <a:lstStyle/>
          <a:p>
            <a:pPr lvl="0"/>
            <a:r>
              <a:rPr lang="en-US" altLang="zh-CN" sz="1400" dirty="0">
                <a:latin typeface="思源黑体 CN Bold" pitchFamily="34" charset="-122"/>
                <a:ea typeface="思源黑体 CN Bold" pitchFamily="34" charset="-122"/>
              </a:rPr>
              <a:t>Chenshu Cai</a:t>
            </a:r>
            <a:endParaRPr lang="zh-CN" altLang="en-US" sz="1400" dirty="0">
              <a:latin typeface="思源黑体 CN Bold" pitchFamily="34" charset="-122"/>
              <a:ea typeface="思源黑体 CN Bold" pitchFamily="34" charset="-122"/>
            </a:endParaRPr>
          </a:p>
        </p:txBody>
      </p:sp>
      <p:cxnSp>
        <p:nvCxnSpPr>
          <p:cNvPr id="32" name="直接连接符 31"/>
          <p:cNvCxnSpPr/>
          <p:nvPr/>
        </p:nvCxnSpPr>
        <p:spPr>
          <a:xfrm>
            <a:off x="7099176" y="3573513"/>
            <a:ext cx="935038"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5141" name="文本框 32"/>
          <p:cNvSpPr txBox="1"/>
          <p:nvPr/>
        </p:nvSpPr>
        <p:spPr>
          <a:xfrm>
            <a:off x="6951350" y="4440071"/>
            <a:ext cx="2087562" cy="307777"/>
          </a:xfrm>
          <a:prstGeom prst="rect">
            <a:avLst/>
          </a:prstGeom>
          <a:noFill/>
          <a:ln w="9525">
            <a:noFill/>
          </a:ln>
        </p:spPr>
        <p:txBody>
          <a:bodyPr>
            <a:spAutoFit/>
          </a:bodyPr>
          <a:lstStyle/>
          <a:p>
            <a:pPr lvl="0"/>
            <a:r>
              <a:rPr lang="en-US" altLang="zh-CN" sz="1400" dirty="0">
                <a:latin typeface="思源黑体 CN Bold" pitchFamily="34" charset="-122"/>
                <a:ea typeface="思源黑体 CN Bold" pitchFamily="34" charset="-122"/>
              </a:rPr>
              <a:t>Fan Zhang</a:t>
            </a:r>
            <a:endParaRPr lang="zh-CN" altLang="en-US" sz="1400" dirty="0">
              <a:latin typeface="思源黑体 CN Bold" pitchFamily="34" charset="-122"/>
              <a:ea typeface="思源黑体 CN Bold" pitchFamily="34" charset="-122"/>
            </a:endParaRPr>
          </a:p>
        </p:txBody>
      </p:sp>
      <p:sp>
        <p:nvSpPr>
          <p:cNvPr id="22" name="菱形 21">
            <a:extLst>
              <a:ext uri="{FF2B5EF4-FFF2-40B4-BE49-F238E27FC236}">
                <a16:creationId xmlns:a16="http://schemas.microsoft.com/office/drawing/2014/main" id="{030DF941-2E97-4D3B-AEB0-E1D61FC64F29}"/>
              </a:ext>
            </a:extLst>
          </p:cNvPr>
          <p:cNvSpPr/>
          <p:nvPr/>
        </p:nvSpPr>
        <p:spPr>
          <a:xfrm>
            <a:off x="5915489" y="3941813"/>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5</a:t>
            </a:r>
            <a:endParaRPr lang="zh-CN" altLang="en-US" sz="2800" i="1" dirty="0">
              <a:solidFill>
                <a:srgbClr val="FFFFFF"/>
              </a:solidFill>
              <a:latin typeface="庞门正道标题体" pitchFamily="2" charset="-122"/>
              <a:ea typeface="庞门正道标题体" pitchFamily="2" charset="-122"/>
            </a:endParaRPr>
          </a:p>
        </p:txBody>
      </p:sp>
      <p:sp>
        <p:nvSpPr>
          <p:cNvPr id="26" name="文本框 30">
            <a:extLst>
              <a:ext uri="{FF2B5EF4-FFF2-40B4-BE49-F238E27FC236}">
                <a16:creationId xmlns:a16="http://schemas.microsoft.com/office/drawing/2014/main" id="{2FA640FF-CA03-47FD-B6E8-28DFF794A7E6}"/>
              </a:ext>
            </a:extLst>
          </p:cNvPr>
          <p:cNvSpPr txBox="1"/>
          <p:nvPr/>
        </p:nvSpPr>
        <p:spPr>
          <a:xfrm>
            <a:off x="6990433" y="3617998"/>
            <a:ext cx="2087562" cy="307777"/>
          </a:xfrm>
          <a:prstGeom prst="rect">
            <a:avLst/>
          </a:prstGeom>
          <a:noFill/>
          <a:ln w="9525">
            <a:noFill/>
          </a:ln>
        </p:spPr>
        <p:txBody>
          <a:bodyPr>
            <a:spAutoFit/>
          </a:bodyPr>
          <a:lstStyle/>
          <a:p>
            <a:pPr lvl="0"/>
            <a:r>
              <a:rPr lang="en-US" altLang="zh-CN" sz="1400" dirty="0">
                <a:latin typeface="思源黑体 CN Bold" pitchFamily="34" charset="-122"/>
                <a:ea typeface="思源黑体 CN Bold" pitchFamily="34" charset="-122"/>
              </a:rPr>
              <a:t>Zonglin Li</a:t>
            </a:r>
            <a:endParaRPr lang="zh-CN" altLang="en-US" sz="1400" dirty="0">
              <a:latin typeface="思源黑体 CN Bold" pitchFamily="34" charset="-122"/>
              <a:ea typeface="思源黑体 CN Bold" pitchFamily="34" charset="-122"/>
            </a:endParaRPr>
          </a:p>
        </p:txBody>
      </p:sp>
      <p:sp>
        <p:nvSpPr>
          <p:cNvPr id="31" name="文本框 21">
            <a:extLst>
              <a:ext uri="{FF2B5EF4-FFF2-40B4-BE49-F238E27FC236}">
                <a16:creationId xmlns:a16="http://schemas.microsoft.com/office/drawing/2014/main" id="{4FE35DEF-2F54-458B-AAC1-94E73F8961B1}"/>
              </a:ext>
            </a:extLst>
          </p:cNvPr>
          <p:cNvSpPr txBox="1"/>
          <p:nvPr/>
        </p:nvSpPr>
        <p:spPr>
          <a:xfrm>
            <a:off x="6990433" y="3990314"/>
            <a:ext cx="3529012" cy="368300"/>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张帆</a:t>
            </a:r>
          </a:p>
        </p:txBody>
      </p:sp>
      <p:cxnSp>
        <p:nvCxnSpPr>
          <p:cNvPr id="33" name="直接连接符 32">
            <a:extLst>
              <a:ext uri="{FF2B5EF4-FFF2-40B4-BE49-F238E27FC236}">
                <a16:creationId xmlns:a16="http://schemas.microsoft.com/office/drawing/2014/main" id="{EC540B1C-701B-4DBE-803A-7590E9D291F1}"/>
              </a:ext>
            </a:extLst>
          </p:cNvPr>
          <p:cNvCxnSpPr/>
          <p:nvPr/>
        </p:nvCxnSpPr>
        <p:spPr>
          <a:xfrm>
            <a:off x="7055420" y="4404183"/>
            <a:ext cx="935038"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34" name="文本框 32">
            <a:extLst>
              <a:ext uri="{FF2B5EF4-FFF2-40B4-BE49-F238E27FC236}">
                <a16:creationId xmlns:a16="http://schemas.microsoft.com/office/drawing/2014/main" id="{3B8071FC-2A9E-4D33-82CB-8407267CC017}"/>
              </a:ext>
            </a:extLst>
          </p:cNvPr>
          <p:cNvSpPr txBox="1"/>
          <p:nvPr/>
        </p:nvSpPr>
        <p:spPr>
          <a:xfrm>
            <a:off x="6982619" y="5349661"/>
            <a:ext cx="2087562" cy="307777"/>
          </a:xfrm>
          <a:prstGeom prst="rect">
            <a:avLst/>
          </a:prstGeom>
          <a:noFill/>
          <a:ln w="9525">
            <a:noFill/>
          </a:ln>
        </p:spPr>
        <p:txBody>
          <a:bodyPr>
            <a:spAutoFit/>
          </a:bodyPr>
          <a:lstStyle/>
          <a:p>
            <a:pPr lvl="0"/>
            <a:r>
              <a:rPr lang="en-US" altLang="zh-CN" sz="1400" dirty="0">
                <a:latin typeface="思源黑体 CN Bold" pitchFamily="34" charset="-122"/>
                <a:ea typeface="思源黑体 CN Bold" pitchFamily="34" charset="-122"/>
              </a:rPr>
              <a:t>Gaopeng Zhou</a:t>
            </a:r>
            <a:endParaRPr lang="zh-CN" altLang="en-US" sz="1400" dirty="0">
              <a:latin typeface="思源黑体 CN Bold" pitchFamily="34" charset="-122"/>
              <a:ea typeface="思源黑体 CN Bold" pitchFamily="34" charset="-122"/>
            </a:endParaRPr>
          </a:p>
        </p:txBody>
      </p:sp>
      <p:sp>
        <p:nvSpPr>
          <p:cNvPr id="35" name="菱形 34">
            <a:extLst>
              <a:ext uri="{FF2B5EF4-FFF2-40B4-BE49-F238E27FC236}">
                <a16:creationId xmlns:a16="http://schemas.microsoft.com/office/drawing/2014/main" id="{188CDBDD-2C96-4217-B078-E0827322F878}"/>
              </a:ext>
            </a:extLst>
          </p:cNvPr>
          <p:cNvSpPr/>
          <p:nvPr/>
        </p:nvSpPr>
        <p:spPr>
          <a:xfrm>
            <a:off x="5915489" y="4811918"/>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6</a:t>
            </a:r>
            <a:endParaRPr lang="zh-CN" altLang="en-US" sz="2800" i="1" dirty="0">
              <a:solidFill>
                <a:srgbClr val="FFFFFF"/>
              </a:solidFill>
              <a:latin typeface="庞门正道标题体" pitchFamily="2" charset="-122"/>
              <a:ea typeface="庞门正道标题体" pitchFamily="2" charset="-122"/>
            </a:endParaRPr>
          </a:p>
        </p:txBody>
      </p:sp>
      <p:cxnSp>
        <p:nvCxnSpPr>
          <p:cNvPr id="36" name="直接连接符 35">
            <a:extLst>
              <a:ext uri="{FF2B5EF4-FFF2-40B4-BE49-F238E27FC236}">
                <a16:creationId xmlns:a16="http://schemas.microsoft.com/office/drawing/2014/main" id="{65663D62-E41F-4F63-A636-78BFFC4F1A9A}"/>
              </a:ext>
            </a:extLst>
          </p:cNvPr>
          <p:cNvCxnSpPr/>
          <p:nvPr/>
        </p:nvCxnSpPr>
        <p:spPr>
          <a:xfrm>
            <a:off x="7055420" y="5227455"/>
            <a:ext cx="935038"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37" name="文本框 19">
            <a:extLst>
              <a:ext uri="{FF2B5EF4-FFF2-40B4-BE49-F238E27FC236}">
                <a16:creationId xmlns:a16="http://schemas.microsoft.com/office/drawing/2014/main" id="{FE3994C7-5B67-466C-A096-370966D82AA3}"/>
              </a:ext>
            </a:extLst>
          </p:cNvPr>
          <p:cNvSpPr txBox="1"/>
          <p:nvPr/>
        </p:nvSpPr>
        <p:spPr>
          <a:xfrm>
            <a:off x="6951350" y="4801328"/>
            <a:ext cx="3529012" cy="368300"/>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周高鹏</a:t>
            </a:r>
          </a:p>
        </p:txBody>
      </p:sp>
      <p:sp>
        <p:nvSpPr>
          <p:cNvPr id="38" name="菱形 37">
            <a:extLst>
              <a:ext uri="{FF2B5EF4-FFF2-40B4-BE49-F238E27FC236}">
                <a16:creationId xmlns:a16="http://schemas.microsoft.com/office/drawing/2014/main" id="{45E6461E-2780-42E1-BC94-5E89E7DDAE7D}"/>
              </a:ext>
            </a:extLst>
          </p:cNvPr>
          <p:cNvSpPr/>
          <p:nvPr/>
        </p:nvSpPr>
        <p:spPr>
          <a:xfrm>
            <a:off x="5950452" y="5657438"/>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7</a:t>
            </a:r>
            <a:endParaRPr lang="zh-CN" altLang="en-US" sz="2800" i="1" dirty="0">
              <a:solidFill>
                <a:srgbClr val="FFFFFF"/>
              </a:solidFill>
              <a:latin typeface="庞门正道标题体" pitchFamily="2" charset="-122"/>
              <a:ea typeface="庞门正道标题体" pitchFamily="2" charset="-122"/>
            </a:endParaRPr>
          </a:p>
        </p:txBody>
      </p:sp>
      <p:cxnSp>
        <p:nvCxnSpPr>
          <p:cNvPr id="39" name="直接连接符 38">
            <a:extLst>
              <a:ext uri="{FF2B5EF4-FFF2-40B4-BE49-F238E27FC236}">
                <a16:creationId xmlns:a16="http://schemas.microsoft.com/office/drawing/2014/main" id="{31F75A40-C3CB-47A2-B2F1-B5A111E8E6A2}"/>
              </a:ext>
            </a:extLst>
          </p:cNvPr>
          <p:cNvCxnSpPr/>
          <p:nvPr/>
        </p:nvCxnSpPr>
        <p:spPr>
          <a:xfrm>
            <a:off x="7089775" y="6191801"/>
            <a:ext cx="936625"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40" name="文本框 25">
            <a:extLst>
              <a:ext uri="{FF2B5EF4-FFF2-40B4-BE49-F238E27FC236}">
                <a16:creationId xmlns:a16="http://schemas.microsoft.com/office/drawing/2014/main" id="{DEFE7608-D12C-45B8-AAA5-39B77FA0631B}"/>
              </a:ext>
            </a:extLst>
          </p:cNvPr>
          <p:cNvSpPr txBox="1"/>
          <p:nvPr/>
        </p:nvSpPr>
        <p:spPr>
          <a:xfrm>
            <a:off x="6969720" y="6285446"/>
            <a:ext cx="1382488" cy="307777"/>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Fan Zhang</a:t>
            </a:r>
            <a:endParaRPr lang="zh-CN" altLang="en-US" sz="1400" dirty="0">
              <a:latin typeface="思源黑体 CN Bold" pitchFamily="34" charset="-122"/>
              <a:ea typeface="思源黑体 CN Bold" pitchFamily="34" charset="-122"/>
            </a:endParaRPr>
          </a:p>
        </p:txBody>
      </p:sp>
      <p:sp>
        <p:nvSpPr>
          <p:cNvPr id="41" name="文本框 18">
            <a:extLst>
              <a:ext uri="{FF2B5EF4-FFF2-40B4-BE49-F238E27FC236}">
                <a16:creationId xmlns:a16="http://schemas.microsoft.com/office/drawing/2014/main" id="{788B4E11-F478-499B-8FC4-E88A47B8A92E}"/>
              </a:ext>
            </a:extLst>
          </p:cNvPr>
          <p:cNvSpPr txBox="1"/>
          <p:nvPr/>
        </p:nvSpPr>
        <p:spPr>
          <a:xfrm>
            <a:off x="6969720" y="5751671"/>
            <a:ext cx="1417350" cy="646331"/>
          </a:xfrm>
          <a:prstGeom prst="rect">
            <a:avLst/>
          </a:prstGeom>
          <a:noFill/>
          <a:ln w="9525">
            <a:noFill/>
          </a:ln>
        </p:spPr>
        <p:txBody>
          <a:bodyPr wrap="square">
            <a:spAutoFit/>
          </a:bodyPr>
          <a:lstStyle/>
          <a:p>
            <a:r>
              <a:rPr lang="zh-CN" altLang="en-US" dirty="0">
                <a:latin typeface="思源黑体 CN Bold" pitchFamily="34" charset="-122"/>
                <a:ea typeface="思源黑体 CN Bold" pitchFamily="34" charset="-122"/>
              </a:rPr>
              <a:t>施宇欣</a:t>
            </a:r>
          </a:p>
          <a:p>
            <a:pPr lvl="0"/>
            <a:endParaRPr lang="zh-CN" altLang="en-US" dirty="0">
              <a:latin typeface="思源黑体 CN Bold" pitchFamily="34" charset="-122"/>
              <a:ea typeface="思源黑体 CN Bold" pitchFamily="34" charset="-122"/>
            </a:endParaRPr>
          </a:p>
        </p:txBody>
      </p:sp>
    </p:spTree>
    <p:extLst>
      <p:ext uri="{BB962C8B-B14F-4D97-AF65-F5344CB8AC3E}">
        <p14:creationId xmlns:p14="http://schemas.microsoft.com/office/powerpoint/2010/main" val="131040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spect="1"/>
          </p:cNvSpPr>
          <p:nvPr/>
        </p:nvSpPr>
        <p:spPr>
          <a:xfrm>
            <a:off x="4583113" y="-12700"/>
            <a:ext cx="7646988" cy="6870700"/>
          </a:xfrm>
          <a:prstGeom prst="rect">
            <a:avLst/>
          </a:prstGeom>
          <a:blipFill dpi="0" rotWithShape="1">
            <a:blip r:embed="rId2"/>
            <a:srcRect/>
            <a:stretch>
              <a:fillRect/>
            </a:stretch>
          </a:blipFill>
          <a:ln w="12700" cap="flat" cmpd="sng" algn="ctr">
            <a:noFill/>
            <a:prstDash val="solid"/>
            <a:miter lim="800000"/>
          </a:ln>
          <a:effectLst>
            <a:outerShdw blurRad="50800" dist="38100" dir="10800000" algn="r" rotWithShape="0">
              <a:prstClr val="black">
                <a:alpha val="40000"/>
              </a:prstClr>
            </a:outerShdw>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000000"/>
              </a:solidFill>
              <a:latin typeface="Calibri" panose="020F0502020204030204" pitchFamily="34" charset="0"/>
              <a:ea typeface="等线" panose="02010600030101010101" pitchFamily="2" charset="-122"/>
            </a:endParaRPr>
          </a:p>
        </p:txBody>
      </p:sp>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196" name="文本框 6"/>
          <p:cNvSpPr txBox="1"/>
          <p:nvPr/>
        </p:nvSpPr>
        <p:spPr>
          <a:xfrm>
            <a:off x="1532890" y="1149350"/>
            <a:ext cx="2569845" cy="521970"/>
          </a:xfrm>
          <a:prstGeom prst="rect">
            <a:avLst/>
          </a:prstGeom>
          <a:noFill/>
          <a:ln w="9525">
            <a:noFill/>
          </a:ln>
        </p:spPr>
        <p:txBody>
          <a:bodyPr wrap="square">
            <a:spAutoFit/>
          </a:bodyPr>
          <a:lstStyle/>
          <a:p>
            <a:pPr lvl="0"/>
            <a:r>
              <a:rPr lang="en-US" altLang="zh-CN" sz="2800" dirty="0">
                <a:solidFill>
                  <a:srgbClr val="000000"/>
                </a:solidFill>
                <a:latin typeface="思源黑体 CN Bold" pitchFamily="34" charset="-122"/>
                <a:ea typeface="思源黑体 CN Bold" pitchFamily="34" charset="-122"/>
              </a:rPr>
              <a:t>Story</a:t>
            </a:r>
            <a:r>
              <a:rPr lang="zh-CN" altLang="en-US" sz="2800" dirty="0">
                <a:solidFill>
                  <a:srgbClr val="000000"/>
                </a:solidFill>
                <a:latin typeface="思源黑体 CN Bold" pitchFamily="34" charset="-122"/>
                <a:ea typeface="思源黑体 CN Bold" pitchFamily="34" charset="-122"/>
              </a:rPr>
              <a:t>点分解</a:t>
            </a:r>
          </a:p>
        </p:txBody>
      </p:sp>
      <p:sp>
        <p:nvSpPr>
          <p:cNvPr id="8200" name="文本框 11"/>
          <p:cNvSpPr txBox="1"/>
          <p:nvPr/>
        </p:nvSpPr>
        <p:spPr>
          <a:xfrm>
            <a:off x="670560" y="2361565"/>
            <a:ext cx="10039985" cy="2677656"/>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    </a:t>
            </a: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p:txBody>
      </p:sp>
      <p:sp>
        <p:nvSpPr>
          <p:cNvPr id="2" name="文本框 6"/>
          <p:cNvSpPr txBox="1"/>
          <p:nvPr/>
        </p:nvSpPr>
        <p:spPr>
          <a:xfrm>
            <a:off x="1358900" y="365125"/>
            <a:ext cx="2047240"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总体概述</a:t>
            </a:r>
          </a:p>
        </p:txBody>
      </p:sp>
      <p:graphicFrame>
        <p:nvGraphicFramePr>
          <p:cNvPr id="9" name="表格 8">
            <a:extLst>
              <a:ext uri="{FF2B5EF4-FFF2-40B4-BE49-F238E27FC236}">
                <a16:creationId xmlns:a16="http://schemas.microsoft.com/office/drawing/2014/main" id="{A2DE22B2-FF36-4981-8B79-5ECA78640CC5}"/>
              </a:ext>
            </a:extLst>
          </p:cNvPr>
          <p:cNvGraphicFramePr>
            <a:graphicFrameLocks noGrp="1"/>
          </p:cNvGraphicFramePr>
          <p:nvPr/>
        </p:nvGraphicFramePr>
        <p:xfrm>
          <a:off x="550863" y="1675051"/>
          <a:ext cx="5545137" cy="3962400"/>
        </p:xfrm>
        <a:graphic>
          <a:graphicData uri="http://schemas.openxmlformats.org/drawingml/2006/table">
            <a:tbl>
              <a:tblPr>
                <a:tableStyleId>{5C22544A-7EE6-4342-B048-85BDC9FD1C3A}</a:tableStyleId>
              </a:tblPr>
              <a:tblGrid>
                <a:gridCol w="868390">
                  <a:extLst>
                    <a:ext uri="{9D8B030D-6E8A-4147-A177-3AD203B41FA5}">
                      <a16:colId xmlns:a16="http://schemas.microsoft.com/office/drawing/2014/main" val="1966110710"/>
                    </a:ext>
                  </a:extLst>
                </a:gridCol>
                <a:gridCol w="899777">
                  <a:extLst>
                    <a:ext uri="{9D8B030D-6E8A-4147-A177-3AD203B41FA5}">
                      <a16:colId xmlns:a16="http://schemas.microsoft.com/office/drawing/2014/main" val="2621703884"/>
                    </a:ext>
                  </a:extLst>
                </a:gridCol>
                <a:gridCol w="3776970">
                  <a:extLst>
                    <a:ext uri="{9D8B030D-6E8A-4147-A177-3AD203B41FA5}">
                      <a16:colId xmlns:a16="http://schemas.microsoft.com/office/drawing/2014/main" val="229809779"/>
                    </a:ext>
                  </a:extLst>
                </a:gridCol>
              </a:tblGrid>
              <a:tr h="1029230">
                <a:tc>
                  <a:txBody>
                    <a:bodyPr/>
                    <a:lstStyle/>
                    <a:p>
                      <a:pPr algn="ctr" fontAlgn="ctr"/>
                      <a:r>
                        <a:rPr lang="en-US" sz="1000" u="none" strike="noStrike">
                          <a:effectLst/>
                        </a:rPr>
                        <a:t>JCQ_R_001</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000" u="none" strike="noStrike">
                          <a:effectLst/>
                        </a:rPr>
                        <a:t>新增用户信息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000" u="none" strike="noStrike" dirty="0">
                          <a:effectLst/>
                        </a:rPr>
                        <a:t>点击用户管理菜单下的新增用户信息菜单按钮，进入新增用户信息界面，填写姓名、密码、邮箱、手机、选择所属组织，此时弹出系统组织机构树形图，选择其中某一个组织，界面自动新增出该组织下的所有岗位信息，提供多选，继续填入昵称、备注、密保、密保答案、备注信息，选择岗位信息，最后点击“提交”按钮。界面弹出提示“保存用户成功，请到浏览用户信息列表查看最新用户信息”。也可以点击“重置”按钮，清空界面上所有已填入的信息。</a:t>
                      </a: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640315969"/>
                  </a:ext>
                </a:extLst>
              </a:tr>
              <a:tr h="588131">
                <a:tc>
                  <a:txBody>
                    <a:bodyPr/>
                    <a:lstStyle/>
                    <a:p>
                      <a:pPr algn="ctr" fontAlgn="ctr"/>
                      <a:r>
                        <a:rPr lang="en-US" sz="1000" u="none" strike="noStrike">
                          <a:effectLst/>
                        </a:rPr>
                        <a:t>JCQ_R_002</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000" u="none" strike="noStrike">
                          <a:effectLst/>
                        </a:rPr>
                        <a:t>用户删除</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000" u="none" strike="noStrike" dirty="0">
                          <a:effectLst/>
                        </a:rPr>
                        <a:t>点击用户管理菜单下的浏览用户信息列表按钮，界面会呈现出用户信息列表。每一行用户数据前会有勾选框，点击即选中该用户信息数据，可以进行多选操作，而后点击界面左上方的“删除”按钮后会弹出“删除成功”的提示框，并且自动刷新整个浏览用户信息列表界面。</a:t>
                      </a: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84740218"/>
                  </a:ext>
                </a:extLst>
              </a:tr>
              <a:tr h="997914">
                <a:tc>
                  <a:txBody>
                    <a:bodyPr/>
                    <a:lstStyle/>
                    <a:p>
                      <a:pPr algn="ctr" fontAlgn="ctr"/>
                      <a:r>
                        <a:rPr lang="en-US" sz="1000" u="none" strike="noStrike">
                          <a:effectLst/>
                        </a:rPr>
                        <a:t>JCQ_R_003</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000" u="none" strike="noStrike">
                          <a:effectLst/>
                        </a:rPr>
                        <a:t>用户查看</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000" u="none" strike="noStrike">
                          <a:effectLst/>
                        </a:rPr>
                        <a:t>点击用户管理菜单下的浏览用户信息列表按钮，界面会呈现出用户信息列表。展示的关键字为“姓名”、“邮箱”、“手机”、“昵称”、“部门”、“修改时间”。所有数据项全部分页展示。点击界面右上角的“刷新”按钮可以刷新用户信息数据项内容。点击界面右上角“筛选”按钮，会弹出一个选择列表，列表里是所有展现的关键字，每个关键字前面有勾选框，若勾选框为选中状态则在界面中展示用户该关键字的信息，反之则不展示。</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923160882"/>
                  </a:ext>
                </a:extLst>
              </a:tr>
              <a:tr h="1176262">
                <a:tc>
                  <a:txBody>
                    <a:bodyPr/>
                    <a:lstStyle/>
                    <a:p>
                      <a:pPr algn="ctr" fontAlgn="ctr"/>
                      <a:r>
                        <a:rPr lang="en-US" sz="1000" u="none" strike="noStrike">
                          <a:effectLst/>
                        </a:rPr>
                        <a:t>JCQ_R_004</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000" u="none" strike="noStrike">
                          <a:effectLst/>
                        </a:rPr>
                        <a:t>用户修改</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000" u="none" strike="noStrike" dirty="0">
                          <a:effectLst/>
                        </a:rPr>
                        <a:t>点击用户管理菜单下的浏览用户信息列表按钮，界面会呈现出用户信息列表。每一行用户数据前会有勾选框，点击即选中该用户信息数据，只可进行单选操作，而后点击界面左上方的“修改”按钮后，会弹出编辑框，框内可进行的操作和“新增用户信息”操作一样，只不过里面的文本框或选项为该条数据项对应的“姓名”、“邮箱”、“手机”、“昵称”、“部门”关键字下的数据。编辑完后点击“确认”按钮，界面会弹出提示“编辑成功”后即刻返回到浏览用户信息列表界面，或者点击“重置”按钮即可清空编辑框内所有信息。</a:t>
                      </a: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965683955"/>
                  </a:ext>
                </a:extLst>
              </a:tr>
            </a:tbl>
          </a:graphicData>
        </a:graphic>
      </p:graphicFrame>
      <p:graphicFrame>
        <p:nvGraphicFramePr>
          <p:cNvPr id="10" name="表格 9">
            <a:extLst>
              <a:ext uri="{FF2B5EF4-FFF2-40B4-BE49-F238E27FC236}">
                <a16:creationId xmlns:a16="http://schemas.microsoft.com/office/drawing/2014/main" id="{49ED8B32-D862-4151-870A-441ECDF393C6}"/>
              </a:ext>
            </a:extLst>
          </p:cNvPr>
          <p:cNvGraphicFramePr>
            <a:graphicFrameLocks noGrp="1"/>
          </p:cNvGraphicFramePr>
          <p:nvPr/>
        </p:nvGraphicFramePr>
        <p:xfrm>
          <a:off x="6096000" y="1665199"/>
          <a:ext cx="5879976" cy="3962400"/>
        </p:xfrm>
        <a:graphic>
          <a:graphicData uri="http://schemas.openxmlformats.org/drawingml/2006/table">
            <a:tbl>
              <a:tblPr>
                <a:tableStyleId>{5C22544A-7EE6-4342-B048-85BDC9FD1C3A}</a:tableStyleId>
              </a:tblPr>
              <a:tblGrid>
                <a:gridCol w="920826">
                  <a:extLst>
                    <a:ext uri="{9D8B030D-6E8A-4147-A177-3AD203B41FA5}">
                      <a16:colId xmlns:a16="http://schemas.microsoft.com/office/drawing/2014/main" val="2108166924"/>
                    </a:ext>
                  </a:extLst>
                </a:gridCol>
                <a:gridCol w="954109">
                  <a:extLst>
                    <a:ext uri="{9D8B030D-6E8A-4147-A177-3AD203B41FA5}">
                      <a16:colId xmlns:a16="http://schemas.microsoft.com/office/drawing/2014/main" val="2122459701"/>
                    </a:ext>
                  </a:extLst>
                </a:gridCol>
                <a:gridCol w="4005041">
                  <a:extLst>
                    <a:ext uri="{9D8B030D-6E8A-4147-A177-3AD203B41FA5}">
                      <a16:colId xmlns:a16="http://schemas.microsoft.com/office/drawing/2014/main" val="854330204"/>
                    </a:ext>
                  </a:extLst>
                </a:gridCol>
              </a:tblGrid>
              <a:tr h="745173">
                <a:tc>
                  <a:txBody>
                    <a:bodyPr/>
                    <a:lstStyle/>
                    <a:p>
                      <a:pPr algn="ctr" fontAlgn="ctr"/>
                      <a:r>
                        <a:rPr lang="en-US" sz="1000" u="none" strike="noStrike">
                          <a:effectLst/>
                        </a:rPr>
                        <a:t>JCQ_R_005</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000" u="none" strike="noStrike">
                          <a:effectLst/>
                        </a:rPr>
                        <a:t>组织增加</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000" u="none" strike="noStrike">
                          <a:effectLst/>
                        </a:rPr>
                        <a:t>点击组织管理菜单下的新增组织信息按钮，进入新增组织信息界面，填写组织编码、组织名称、组织类型，选择是否在用，选择父组织名称，此时会弹出一个下拉选项框，点击选择后继续填写组织简称，最后点击“提交”按钮。界面弹出提示“保存组织信息成功，请到浏览组织信息列表查看最新组织信息”。也可以点击“重置”按钮，清空界面上所有已填入的信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742816247"/>
                  </a:ext>
                </a:extLst>
              </a:tr>
              <a:tr h="745173">
                <a:tc>
                  <a:txBody>
                    <a:bodyPr/>
                    <a:lstStyle/>
                    <a:p>
                      <a:pPr algn="ctr" fontAlgn="ctr"/>
                      <a:r>
                        <a:rPr lang="en-US" sz="1000" u="none" strike="noStrike">
                          <a:effectLst/>
                        </a:rPr>
                        <a:t>JCQ_R_006</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000" u="none" strike="noStrike">
                          <a:effectLst/>
                        </a:rPr>
                        <a:t>组织删除</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000" u="none" strike="noStrike">
                          <a:effectLst/>
                        </a:rPr>
                        <a:t>点击组织管理菜单下的浏览组织信息列表按钮，界面会呈现出组织信息列表。每一行组织信息数据项前会有勾选框，点击即选中该组织信息数据，可以进行多选操作，而后点击界面左上方的“删除”按钮后会弹出“删除成功”的提示框，并且自动刷新整个浏览组织信息列表界面。（若有用户已绑定该组织，则不允许删除）</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553657130"/>
                  </a:ext>
                </a:extLst>
              </a:tr>
              <a:tr h="1043242">
                <a:tc>
                  <a:txBody>
                    <a:bodyPr/>
                    <a:lstStyle/>
                    <a:p>
                      <a:pPr algn="ctr" fontAlgn="ctr"/>
                      <a:r>
                        <a:rPr lang="en-US" sz="1000" u="none" strike="noStrike">
                          <a:effectLst/>
                        </a:rPr>
                        <a:t>JCQ_R_007</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000" u="none" strike="noStrike">
                          <a:effectLst/>
                        </a:rPr>
                        <a:t>组织查看</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000" u="none" strike="noStrike">
                          <a:effectLst/>
                        </a:rPr>
                        <a:t>点击组织管理菜单下的浏览组织信息列表按钮，界面会呈现出组织信息列表。展示的关键字为“组织编码”、“组织名称”、“是否在用”、“父组织名称”、“组织简称”、“修改时间”。所有数据项全部分页展示，每页最多</a:t>
                      </a:r>
                      <a:r>
                        <a:rPr lang="en-US" altLang="zh-CN" sz="1000" u="none" strike="noStrike">
                          <a:effectLst/>
                        </a:rPr>
                        <a:t>50</a:t>
                      </a:r>
                      <a:r>
                        <a:rPr lang="zh-CN" altLang="en-US" sz="1000" u="none" strike="noStrike">
                          <a:effectLst/>
                        </a:rPr>
                        <a:t>条数据项。点击界面右上角的“刷新”按钮可以刷新组织信息数据项内容。点击界面右上角“筛选”按钮，会弹出一个选择列表，列表里是所有展现的关键字，每个关键字前面有勾选框，若勾选框为选中状态则在界面中展示组织该关键字的信息，反之则不展示。</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634036584"/>
                  </a:ext>
                </a:extLst>
              </a:tr>
              <a:tr h="1192276">
                <a:tc>
                  <a:txBody>
                    <a:bodyPr/>
                    <a:lstStyle/>
                    <a:p>
                      <a:pPr algn="ctr" fontAlgn="ctr"/>
                      <a:r>
                        <a:rPr lang="en-US" sz="1000" u="none" strike="noStrike">
                          <a:effectLst/>
                        </a:rPr>
                        <a:t>JCQ_R_008</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000" u="none" strike="noStrike">
                          <a:effectLst/>
                        </a:rPr>
                        <a:t>组织修改</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000" u="none" strike="noStrike" dirty="0">
                          <a:effectLst/>
                        </a:rPr>
                        <a:t>点击组织管理菜单下的浏览组织信息列表按钮，界面会呈现出组织信息列表。每一行组织信息数据项前会有勾选框，点击即选中该用户信息数据，只可进行单选操作，而后点击界面左上方的“修改”按钮后，会弹出编辑框，框内可进行的操作和“新增组织信息”操作一样，只不过里面的文本框或选项为该条数据项对应的“组织编码”、“组织名称”、“是否在用”、“父组织名称”、“组织简称”关键字下的数据。编辑完后点击“确认”按钮，界面会弹出提示“编辑成功”后即刻返回到浏览组织信息列表界面，或者点击“重置”按钮即可清空编辑框内所有信息。</a:t>
                      </a: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58654476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spect="1"/>
          </p:cNvSpPr>
          <p:nvPr/>
        </p:nvSpPr>
        <p:spPr>
          <a:xfrm>
            <a:off x="4583113" y="-12700"/>
            <a:ext cx="7646988" cy="6870700"/>
          </a:xfrm>
          <a:prstGeom prst="rect">
            <a:avLst/>
          </a:prstGeom>
          <a:blipFill dpi="0" rotWithShape="1">
            <a:blip r:embed="rId2"/>
            <a:srcRect/>
            <a:stretch>
              <a:fillRect/>
            </a:stretch>
          </a:blipFill>
          <a:ln w="12700" cap="flat" cmpd="sng" algn="ctr">
            <a:noFill/>
            <a:prstDash val="solid"/>
            <a:miter lim="800000"/>
          </a:ln>
          <a:effectLst>
            <a:outerShdw blurRad="50800" dist="38100" dir="10800000" algn="r" rotWithShape="0">
              <a:prstClr val="black">
                <a:alpha val="40000"/>
              </a:prstClr>
            </a:outerShdw>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000000"/>
              </a:solidFill>
              <a:latin typeface="Calibri" panose="020F0502020204030204" pitchFamily="34" charset="0"/>
              <a:ea typeface="等线" panose="02010600030101010101" pitchFamily="2" charset="-122"/>
            </a:endParaRPr>
          </a:p>
        </p:txBody>
      </p:sp>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196" name="文本框 6"/>
          <p:cNvSpPr txBox="1"/>
          <p:nvPr/>
        </p:nvSpPr>
        <p:spPr>
          <a:xfrm>
            <a:off x="1532890" y="1149350"/>
            <a:ext cx="2569845" cy="521970"/>
          </a:xfrm>
          <a:prstGeom prst="rect">
            <a:avLst/>
          </a:prstGeom>
          <a:noFill/>
          <a:ln w="9525">
            <a:noFill/>
          </a:ln>
        </p:spPr>
        <p:txBody>
          <a:bodyPr wrap="square">
            <a:spAutoFit/>
          </a:bodyPr>
          <a:lstStyle/>
          <a:p>
            <a:pPr lvl="0"/>
            <a:r>
              <a:rPr lang="en-US" altLang="zh-CN" sz="2800" dirty="0">
                <a:solidFill>
                  <a:srgbClr val="000000"/>
                </a:solidFill>
                <a:latin typeface="思源黑体 CN Bold" pitchFamily="34" charset="-122"/>
                <a:ea typeface="思源黑体 CN Bold" pitchFamily="34" charset="-122"/>
              </a:rPr>
              <a:t>Story</a:t>
            </a:r>
            <a:r>
              <a:rPr lang="zh-CN" altLang="en-US" sz="2800" dirty="0">
                <a:solidFill>
                  <a:srgbClr val="000000"/>
                </a:solidFill>
                <a:latin typeface="思源黑体 CN Bold" pitchFamily="34" charset="-122"/>
                <a:ea typeface="思源黑体 CN Bold" pitchFamily="34" charset="-122"/>
              </a:rPr>
              <a:t>点分解</a:t>
            </a:r>
          </a:p>
        </p:txBody>
      </p:sp>
      <p:sp>
        <p:nvSpPr>
          <p:cNvPr id="8200" name="文本框 11"/>
          <p:cNvSpPr txBox="1"/>
          <p:nvPr/>
        </p:nvSpPr>
        <p:spPr>
          <a:xfrm>
            <a:off x="670560" y="2361565"/>
            <a:ext cx="10039985" cy="2677656"/>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    </a:t>
            </a: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p:txBody>
      </p:sp>
      <p:sp>
        <p:nvSpPr>
          <p:cNvPr id="2" name="文本框 6"/>
          <p:cNvSpPr txBox="1"/>
          <p:nvPr/>
        </p:nvSpPr>
        <p:spPr>
          <a:xfrm>
            <a:off x="1358900" y="365125"/>
            <a:ext cx="2047240"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总体概述</a:t>
            </a:r>
          </a:p>
        </p:txBody>
      </p:sp>
      <p:graphicFrame>
        <p:nvGraphicFramePr>
          <p:cNvPr id="3" name="表格 2">
            <a:extLst>
              <a:ext uri="{FF2B5EF4-FFF2-40B4-BE49-F238E27FC236}">
                <a16:creationId xmlns:a16="http://schemas.microsoft.com/office/drawing/2014/main" id="{4068BEAA-80A6-4551-9B9D-65BB06D27D24}"/>
              </a:ext>
            </a:extLst>
          </p:cNvPr>
          <p:cNvGraphicFramePr>
            <a:graphicFrameLocks noGrp="1"/>
          </p:cNvGraphicFramePr>
          <p:nvPr/>
        </p:nvGraphicFramePr>
        <p:xfrm>
          <a:off x="335360" y="1871980"/>
          <a:ext cx="6125625" cy="4060850"/>
        </p:xfrm>
        <a:graphic>
          <a:graphicData uri="http://schemas.openxmlformats.org/drawingml/2006/table">
            <a:tbl>
              <a:tblPr>
                <a:tableStyleId>{5C22544A-7EE6-4342-B048-85BDC9FD1C3A}</a:tableStyleId>
              </a:tblPr>
              <a:tblGrid>
                <a:gridCol w="959296">
                  <a:extLst>
                    <a:ext uri="{9D8B030D-6E8A-4147-A177-3AD203B41FA5}">
                      <a16:colId xmlns:a16="http://schemas.microsoft.com/office/drawing/2014/main" val="492986391"/>
                    </a:ext>
                  </a:extLst>
                </a:gridCol>
                <a:gridCol w="993969">
                  <a:extLst>
                    <a:ext uri="{9D8B030D-6E8A-4147-A177-3AD203B41FA5}">
                      <a16:colId xmlns:a16="http://schemas.microsoft.com/office/drawing/2014/main" val="2694593271"/>
                    </a:ext>
                  </a:extLst>
                </a:gridCol>
                <a:gridCol w="4172360">
                  <a:extLst>
                    <a:ext uri="{9D8B030D-6E8A-4147-A177-3AD203B41FA5}">
                      <a16:colId xmlns:a16="http://schemas.microsoft.com/office/drawing/2014/main" val="1294798910"/>
                    </a:ext>
                  </a:extLst>
                </a:gridCol>
              </a:tblGrid>
              <a:tr h="1062074">
                <a:tc>
                  <a:txBody>
                    <a:bodyPr/>
                    <a:lstStyle/>
                    <a:p>
                      <a:pPr algn="ctr" fontAlgn="ctr"/>
                      <a:r>
                        <a:rPr lang="en-US" sz="1100" u="none" strike="noStrike">
                          <a:effectLst/>
                        </a:rPr>
                        <a:t>JCQ_R_009</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100" u="none" strike="noStrike">
                          <a:effectLst/>
                        </a:rPr>
                        <a:t>岗位增加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dirty="0">
                          <a:effectLst/>
                        </a:rPr>
                        <a:t>点击权限管理菜单下的新增岗位信息按钮，进入新增岗位信息界面，填写岗位名称、组织信息，或者点击文本框后面的按钮后，对系统弹出的一个已有的组织信息列表组件进行选择，点击组件中的组织信息后，自动返回到新增岗位界面，通过选择已有的角色进行绑定角色，最后点击“提交”按钮。界面弹出提示“保存岗位信息成功，请到浏览岗位信息列表查看最新岗位信息”。也可以点击“重置”按钮，清空界面上所有已填入的信息。</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248038471"/>
                  </a:ext>
                </a:extLst>
              </a:tr>
              <a:tr h="708050">
                <a:tc>
                  <a:txBody>
                    <a:bodyPr/>
                    <a:lstStyle/>
                    <a:p>
                      <a:pPr algn="ctr" fontAlgn="ctr"/>
                      <a:r>
                        <a:rPr lang="en-US" sz="1100" u="none" strike="noStrike">
                          <a:effectLst/>
                        </a:rPr>
                        <a:t>JCQ_R_010</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100" u="none" strike="noStrike">
                          <a:effectLst/>
                        </a:rPr>
                        <a:t>岗位删除</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点击权限管理菜单下的浏览岗位信息列表按钮，界面会呈现出岗位信息列表。每一行岗位信息数据项后有一个操作栏，点击操作栏中的“删除”即删除该岗位信息数据，而后会弹出“删除成功”的提示框，并且自动重新渲染整个浏览岗位信息列表界面。</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449287481"/>
                  </a:ext>
                </a:extLst>
              </a:tr>
              <a:tr h="1062074">
                <a:tc>
                  <a:txBody>
                    <a:bodyPr/>
                    <a:lstStyle/>
                    <a:p>
                      <a:pPr algn="ctr" fontAlgn="ctr"/>
                      <a:r>
                        <a:rPr lang="en-US" sz="1100" u="none" strike="noStrike">
                          <a:effectLst/>
                        </a:rPr>
                        <a:t>JCQ_R_011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100" u="none" strike="noStrike">
                          <a:effectLst/>
                        </a:rPr>
                        <a:t>岗位查看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点击权限管理菜单下的浏览岗位信息列表按钮，界面会呈现出岗位信息列表。展示的关键字为“岗位名称”、“组织信息”、“角色信息”。所有数据项全部分页展示，每页最多</a:t>
                      </a:r>
                      <a:r>
                        <a:rPr lang="en-US" altLang="zh-CN" sz="1100" u="none" strike="noStrike">
                          <a:effectLst/>
                        </a:rPr>
                        <a:t>50</a:t>
                      </a:r>
                      <a:r>
                        <a:rPr lang="zh-CN" altLang="en-US" sz="1100" u="none" strike="noStrike">
                          <a:effectLst/>
                        </a:rPr>
                        <a:t>条数据项。点击界面右上角的“刷新”按钮可以刷新组织信息数据项内容。点击界面右上角“筛选”按钮，会弹出一个选择列表，列表里是所有展现的关键字，每个关键字前面有勾选框，若勾选框为选中状态则在界面中展示组织该关键字的信息，反之则不展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576441105"/>
                  </a:ext>
                </a:extLst>
              </a:tr>
              <a:tr h="885062">
                <a:tc>
                  <a:txBody>
                    <a:bodyPr/>
                    <a:lstStyle/>
                    <a:p>
                      <a:pPr algn="ctr" fontAlgn="ctr"/>
                      <a:r>
                        <a:rPr lang="en-US" sz="1100" u="none" strike="noStrike">
                          <a:effectLst/>
                        </a:rPr>
                        <a:t>JCQ_R_012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100" u="none" strike="noStrike">
                          <a:effectLst/>
                        </a:rPr>
                        <a:t>岗位编辑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dirty="0">
                          <a:effectLst/>
                        </a:rPr>
                        <a:t>点击权限管理菜单下的浏览岗位信息列表按钮，界面会呈现出岗位信息列表。每一行岗位信息数据项后有一个操作栏，点击操作栏中的“编辑”按钮，而后该数据项中的每一个数据栏里会变为可编辑文本框形式，并且默认此时文本框内容为该数据项目前的原始数据内容。进行修改后点击数据项后的“保存”按钮后，系统保存并重新渲染整个浏览岗位信息列表界面。</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194108463"/>
                  </a:ext>
                </a:extLst>
              </a:tr>
            </a:tbl>
          </a:graphicData>
        </a:graphic>
      </p:graphicFrame>
      <p:graphicFrame>
        <p:nvGraphicFramePr>
          <p:cNvPr id="6" name="表格 5">
            <a:extLst>
              <a:ext uri="{FF2B5EF4-FFF2-40B4-BE49-F238E27FC236}">
                <a16:creationId xmlns:a16="http://schemas.microsoft.com/office/drawing/2014/main" id="{DE4410A5-3548-4A04-B14D-61153CA30A11}"/>
              </a:ext>
            </a:extLst>
          </p:cNvPr>
          <p:cNvGraphicFramePr>
            <a:graphicFrameLocks noGrp="1"/>
          </p:cNvGraphicFramePr>
          <p:nvPr/>
        </p:nvGraphicFramePr>
        <p:xfrm>
          <a:off x="6528048" y="1671320"/>
          <a:ext cx="5490974" cy="4351338"/>
        </p:xfrm>
        <a:graphic>
          <a:graphicData uri="http://schemas.openxmlformats.org/drawingml/2006/table">
            <a:tbl>
              <a:tblPr>
                <a:tableStyleId>{5C22544A-7EE6-4342-B048-85BDC9FD1C3A}</a:tableStyleId>
              </a:tblPr>
              <a:tblGrid>
                <a:gridCol w="859907">
                  <a:extLst>
                    <a:ext uri="{9D8B030D-6E8A-4147-A177-3AD203B41FA5}">
                      <a16:colId xmlns:a16="http://schemas.microsoft.com/office/drawing/2014/main" val="1739342746"/>
                    </a:ext>
                  </a:extLst>
                </a:gridCol>
                <a:gridCol w="890988">
                  <a:extLst>
                    <a:ext uri="{9D8B030D-6E8A-4147-A177-3AD203B41FA5}">
                      <a16:colId xmlns:a16="http://schemas.microsoft.com/office/drawing/2014/main" val="1526219633"/>
                    </a:ext>
                  </a:extLst>
                </a:gridCol>
                <a:gridCol w="3740079">
                  <a:extLst>
                    <a:ext uri="{9D8B030D-6E8A-4147-A177-3AD203B41FA5}">
                      <a16:colId xmlns:a16="http://schemas.microsoft.com/office/drawing/2014/main" val="2576906275"/>
                    </a:ext>
                  </a:extLst>
                </a:gridCol>
              </a:tblGrid>
              <a:tr h="727295">
                <a:tc>
                  <a:txBody>
                    <a:bodyPr/>
                    <a:lstStyle/>
                    <a:p>
                      <a:pPr algn="ctr" fontAlgn="ctr"/>
                      <a:r>
                        <a:rPr lang="en-US" sz="900" u="none" strike="noStrike">
                          <a:effectLst/>
                        </a:rPr>
                        <a:t>JCQ_R_013</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角色增加</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900" u="none" strike="noStrike">
                          <a:effectLst/>
                        </a:rPr>
                        <a:t>点击权限管理菜单下的新增角色信息按钮，进入新增角色信息界面，填写角色编号、角色名称，最后点击“提交”按钮。界面弹出提示“保存角色 信息成功，请到浏览角色信息列表查看最新角色信息”。也可以点击“重置”按钮，清空界面上所有已填入的信息。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928279213"/>
                  </a:ext>
                </a:extLst>
              </a:tr>
              <a:tr h="745944">
                <a:tc>
                  <a:txBody>
                    <a:bodyPr/>
                    <a:lstStyle/>
                    <a:p>
                      <a:pPr algn="ctr" fontAlgn="ctr"/>
                      <a:r>
                        <a:rPr lang="en-US" sz="900" u="none" strike="noStrike">
                          <a:effectLst/>
                        </a:rPr>
                        <a:t>JCQ_R_014</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角色删除</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900" u="none" strike="noStrike">
                          <a:effectLst/>
                        </a:rPr>
                        <a:t>点击权限管理菜单下的浏览角色信息列表按钮，界面会呈现出角色信息列表。每一行角色信息数据项后有一个操作栏，点击操作栏中的“删除”按钮，”即删除该角色信息数据，而后会弹出“删除成功”的提示框，并且自动重新渲染整个浏览角色信息列表界面。（若有岗位关联该角色，则不允许删除）</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736722062"/>
                  </a:ext>
                </a:extLst>
              </a:tr>
              <a:tr h="1056753">
                <a:tc>
                  <a:txBody>
                    <a:bodyPr/>
                    <a:lstStyle/>
                    <a:p>
                      <a:pPr algn="ctr" fontAlgn="ctr"/>
                      <a:r>
                        <a:rPr lang="en-US" sz="900" u="none" strike="noStrike">
                          <a:effectLst/>
                        </a:rPr>
                        <a:t>JCQ_R_015</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角色查看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900" u="none" strike="noStrike">
                          <a:effectLst/>
                        </a:rPr>
                        <a:t>点击权限管理菜单下的浏览角色信息列表按钮，界面会呈现出角色信息列表。展示的关键字为“角色编号”、“角色名称”，以及在操作栏里的“关联资源”，点击“关联资源”则会弹出该角色所关联的资源。所有数据项全部分页展示，每页最多</a:t>
                      </a:r>
                      <a:r>
                        <a:rPr lang="en-US" altLang="zh-CN" sz="900" u="none" strike="noStrike">
                          <a:effectLst/>
                        </a:rPr>
                        <a:t>50</a:t>
                      </a:r>
                      <a:r>
                        <a:rPr lang="zh-CN" altLang="en-US" sz="900" u="none" strike="noStrike">
                          <a:effectLst/>
                        </a:rPr>
                        <a:t>条数据项。点击界面右上角的“刷新”按钮可以刷新组织信息数据项内容。点击界面右上角“筛选”按钮，会弹出一个选择列表，列表里是所有展现的关键字，每个关键字前面有勾选框，若勾选框为选中状态则在界面中展示该关键字的信息，反之则不展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343682031"/>
                  </a:ext>
                </a:extLst>
              </a:tr>
              <a:tr h="1075402">
                <a:tc>
                  <a:txBody>
                    <a:bodyPr/>
                    <a:lstStyle/>
                    <a:p>
                      <a:pPr algn="ctr" fontAlgn="ctr"/>
                      <a:r>
                        <a:rPr lang="en-US" sz="900" u="none" strike="noStrike">
                          <a:effectLst/>
                        </a:rPr>
                        <a:t>JCQ_R_016</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角色修改</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900" u="none" strike="noStrike">
                          <a:effectLst/>
                        </a:rPr>
                        <a:t>点击权限管理菜单下的浏览角色信息列表按钮，界面会呈现出角色信息列表。每一行角色信息数据项后有一个操作栏，点击操作栏中的“编辑”按钮，而后该数据项中的每一个数据栏里会变为可编辑文本框形式，并且默认此时文本框内容为该数据项目前的原始数据内容。进行修改后点击数据项后的“保存”按钮后，系统保存并重新渲染整个浏览角色信息列表界面。</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260523586"/>
                  </a:ext>
                </a:extLst>
              </a:tr>
              <a:tr h="745944">
                <a:tc>
                  <a:txBody>
                    <a:bodyPr/>
                    <a:lstStyle/>
                    <a:p>
                      <a:pPr algn="ctr" fontAlgn="ctr"/>
                      <a:r>
                        <a:rPr lang="en-US" sz="900" u="none" strike="noStrike">
                          <a:effectLst/>
                        </a:rPr>
                        <a:t>JCQ_R_017</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角色关联资源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900" u="none" strike="noStrike" dirty="0">
                          <a:effectLst/>
                        </a:rPr>
                        <a:t>点击权限管理菜单下的浏览角色信息列表按钮，界面会呈现出角色信息列表。每一行角色信息数据项后有一个操作栏，点击操作栏中的“关联资源”按钮，系统会弹出资源树状组件，里面是所有系统的所有资源分类与分类后的细化项，每个二级项前面都有一个勾选框，可复选，选好后点击“保存”按钮后系统会提醒“已保存成功”，即刻返回到角色信息列表界面</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393040982"/>
                  </a:ext>
                </a:extLst>
              </a:tr>
            </a:tbl>
          </a:graphicData>
        </a:graphic>
      </p:graphicFrame>
    </p:spTree>
    <p:extLst>
      <p:ext uri="{BB962C8B-B14F-4D97-AF65-F5344CB8AC3E}">
        <p14:creationId xmlns:p14="http://schemas.microsoft.com/office/powerpoint/2010/main" val="236328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spect="1"/>
          </p:cNvSpPr>
          <p:nvPr/>
        </p:nvSpPr>
        <p:spPr>
          <a:xfrm>
            <a:off x="4583113" y="-12700"/>
            <a:ext cx="7646988" cy="6870700"/>
          </a:xfrm>
          <a:prstGeom prst="rect">
            <a:avLst/>
          </a:prstGeom>
          <a:blipFill dpi="0" rotWithShape="1">
            <a:blip r:embed="rId2"/>
            <a:srcRect/>
            <a:stretch>
              <a:fillRect/>
            </a:stretch>
          </a:blipFill>
          <a:ln w="12700" cap="flat" cmpd="sng" algn="ctr">
            <a:noFill/>
            <a:prstDash val="solid"/>
            <a:miter lim="800000"/>
          </a:ln>
          <a:effectLst>
            <a:outerShdw blurRad="50800" dist="38100" dir="10800000" algn="r" rotWithShape="0">
              <a:prstClr val="black">
                <a:alpha val="40000"/>
              </a:prstClr>
            </a:outerShdw>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000000"/>
              </a:solidFill>
              <a:latin typeface="Calibri" panose="020F0502020204030204" pitchFamily="34" charset="0"/>
              <a:ea typeface="等线" panose="02010600030101010101" pitchFamily="2" charset="-122"/>
            </a:endParaRPr>
          </a:p>
        </p:txBody>
      </p:sp>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196" name="文本框 6"/>
          <p:cNvSpPr txBox="1"/>
          <p:nvPr/>
        </p:nvSpPr>
        <p:spPr>
          <a:xfrm>
            <a:off x="1532890" y="1149350"/>
            <a:ext cx="2569845" cy="521970"/>
          </a:xfrm>
          <a:prstGeom prst="rect">
            <a:avLst/>
          </a:prstGeom>
          <a:noFill/>
          <a:ln w="9525">
            <a:noFill/>
          </a:ln>
        </p:spPr>
        <p:txBody>
          <a:bodyPr wrap="square">
            <a:spAutoFit/>
          </a:bodyPr>
          <a:lstStyle/>
          <a:p>
            <a:pPr lvl="0"/>
            <a:r>
              <a:rPr lang="en-US" altLang="zh-CN" sz="2800" dirty="0">
                <a:solidFill>
                  <a:srgbClr val="000000"/>
                </a:solidFill>
                <a:latin typeface="思源黑体 CN Bold" pitchFamily="34" charset="-122"/>
                <a:ea typeface="思源黑体 CN Bold" pitchFamily="34" charset="-122"/>
              </a:rPr>
              <a:t>Story</a:t>
            </a:r>
            <a:r>
              <a:rPr lang="zh-CN" altLang="en-US" sz="2800" dirty="0">
                <a:solidFill>
                  <a:srgbClr val="000000"/>
                </a:solidFill>
                <a:latin typeface="思源黑体 CN Bold" pitchFamily="34" charset="-122"/>
                <a:ea typeface="思源黑体 CN Bold" pitchFamily="34" charset="-122"/>
              </a:rPr>
              <a:t>点分解</a:t>
            </a:r>
          </a:p>
        </p:txBody>
      </p:sp>
      <p:sp>
        <p:nvSpPr>
          <p:cNvPr id="8200" name="文本框 11"/>
          <p:cNvSpPr txBox="1"/>
          <p:nvPr/>
        </p:nvSpPr>
        <p:spPr>
          <a:xfrm>
            <a:off x="670560" y="2361565"/>
            <a:ext cx="10039985" cy="2677656"/>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    </a:t>
            </a: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p:txBody>
      </p:sp>
      <p:sp>
        <p:nvSpPr>
          <p:cNvPr id="2" name="文本框 6"/>
          <p:cNvSpPr txBox="1"/>
          <p:nvPr/>
        </p:nvSpPr>
        <p:spPr>
          <a:xfrm>
            <a:off x="1358900" y="365125"/>
            <a:ext cx="2047240"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总体概述</a:t>
            </a:r>
          </a:p>
        </p:txBody>
      </p:sp>
      <p:graphicFrame>
        <p:nvGraphicFramePr>
          <p:cNvPr id="7" name="表格 6">
            <a:extLst>
              <a:ext uri="{FF2B5EF4-FFF2-40B4-BE49-F238E27FC236}">
                <a16:creationId xmlns:a16="http://schemas.microsoft.com/office/drawing/2014/main" id="{A7AF94A9-1AE1-43E0-82B2-DF2511196531}"/>
              </a:ext>
            </a:extLst>
          </p:cNvPr>
          <p:cNvGraphicFramePr>
            <a:graphicFrameLocks noGrp="1"/>
          </p:cNvGraphicFramePr>
          <p:nvPr/>
        </p:nvGraphicFramePr>
        <p:xfrm>
          <a:off x="2639616" y="2051127"/>
          <a:ext cx="6731000" cy="3657600"/>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794777203"/>
                    </a:ext>
                  </a:extLst>
                </a:gridCol>
                <a:gridCol w="1092200">
                  <a:extLst>
                    <a:ext uri="{9D8B030D-6E8A-4147-A177-3AD203B41FA5}">
                      <a16:colId xmlns:a16="http://schemas.microsoft.com/office/drawing/2014/main" val="512175418"/>
                    </a:ext>
                  </a:extLst>
                </a:gridCol>
                <a:gridCol w="4584700">
                  <a:extLst>
                    <a:ext uri="{9D8B030D-6E8A-4147-A177-3AD203B41FA5}">
                      <a16:colId xmlns:a16="http://schemas.microsoft.com/office/drawing/2014/main" val="1972897775"/>
                    </a:ext>
                  </a:extLst>
                </a:gridCol>
              </a:tblGrid>
              <a:tr h="548640">
                <a:tc>
                  <a:txBody>
                    <a:bodyPr/>
                    <a:lstStyle/>
                    <a:p>
                      <a:pPr algn="ctr" fontAlgn="ctr"/>
                      <a:r>
                        <a:rPr lang="en-US" sz="1100" u="none" strike="noStrike">
                          <a:effectLst/>
                        </a:rPr>
                        <a:t>JCQ_R_018</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100" u="none" strike="noStrike">
                          <a:effectLst/>
                        </a:rPr>
                        <a:t>资源增加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点击资源管理菜单下的新增资源信息按钮，进入新增资源信息界面，填写资源名称，点击资源父菜单后，系统会弹出所有资源父菜单的树状组件，点击所属父菜单后返回到新增资源信息界面。</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746032667"/>
                  </a:ext>
                </a:extLst>
              </a:tr>
              <a:tr h="1097280">
                <a:tc>
                  <a:txBody>
                    <a:bodyPr/>
                    <a:lstStyle/>
                    <a:p>
                      <a:pPr algn="ctr" fontAlgn="ctr"/>
                      <a:r>
                        <a:rPr lang="en-US" sz="1100" u="none" strike="noStrike">
                          <a:effectLst/>
                        </a:rPr>
                        <a:t>JCQ_R_019</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100" u="none" strike="noStrike">
                          <a:effectLst/>
                        </a:rPr>
                        <a:t>资源删除</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点击资源管理菜单下的浏览资源信息列表按钮，界面会呈现出资源信息列表。每一行资源信息数据项后有一个操作栏，点击操作栏中的“删除”按钮，即删除该资源信息数据，而后会弹出“删除成功”的提示框，并且自动重新渲染整个浏览角色信息列表界面。若删除的是一个父菜单，并且此时其有子资源关联其中，那么删除时将子资源也一并删除掉（若有角色绑定了该资源，则不允许删除）</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495570570"/>
                  </a:ext>
                </a:extLst>
              </a:tr>
              <a:tr h="1097280">
                <a:tc>
                  <a:txBody>
                    <a:bodyPr/>
                    <a:lstStyle/>
                    <a:p>
                      <a:pPr algn="ctr" fontAlgn="ctr"/>
                      <a:r>
                        <a:rPr lang="en-US" sz="1100" u="none" strike="noStrike">
                          <a:effectLst/>
                        </a:rPr>
                        <a:t>JCQ_R_020</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100" u="none" strike="noStrike">
                          <a:effectLst/>
                        </a:rPr>
                        <a:t>资源查看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点击资源管理菜单下的浏览资源信息列表按钮，界面会呈现出资源信息列表。展示的关键字为“资源名称”、“资源父菜单”，所有数据项全部分页展示，每页最多</a:t>
                      </a:r>
                      <a:r>
                        <a:rPr lang="en-US" altLang="zh-CN" sz="1100" u="none" strike="noStrike">
                          <a:effectLst/>
                        </a:rPr>
                        <a:t>50</a:t>
                      </a:r>
                      <a:r>
                        <a:rPr lang="zh-CN" altLang="en-US" sz="1100" u="none" strike="noStrike">
                          <a:effectLst/>
                        </a:rPr>
                        <a:t>条数据项。点击界面右上角的“刷新”按钮可以刷新组织信息数据项内容。点击界面右上角“筛选”按钮，会弹出一个选择列表，列表里是所有展现的关键字，每个关键字前面有勾选框，若勾选框为选中状态则在界面中展示该关键字的信息，反之则不展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4247054442"/>
                  </a:ext>
                </a:extLst>
              </a:tr>
              <a:tr h="914400">
                <a:tc>
                  <a:txBody>
                    <a:bodyPr/>
                    <a:lstStyle/>
                    <a:p>
                      <a:pPr algn="ctr" fontAlgn="ctr"/>
                      <a:r>
                        <a:rPr lang="en-US" sz="1100" u="none" strike="noStrike">
                          <a:effectLst/>
                        </a:rPr>
                        <a:t>JCQ_R_021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100" u="none" strike="noStrike">
                          <a:effectLst/>
                        </a:rPr>
                        <a:t>资源编辑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dirty="0">
                          <a:effectLst/>
                        </a:rPr>
                        <a:t>点击资源管理菜单下的浏览资源信息列表按钮，界面会呈现出资源信息列表。每一行资源信息数据项后有一个操作栏，点击操作栏中的“编辑”按钮，而后该数据项中的每一个数据栏里会变为可编辑文本框形式，并且默认此时文本框内容为该资源项目前的原始内容。进行修改后点击数据项后面的“保存”按钮后，系统保存并重新渲染整个浏览资源信息列表界面。</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976586599"/>
                  </a:ext>
                </a:extLst>
              </a:tr>
            </a:tbl>
          </a:graphicData>
        </a:graphic>
      </p:graphicFrame>
    </p:spTree>
    <p:extLst>
      <p:ext uri="{BB962C8B-B14F-4D97-AF65-F5344CB8AC3E}">
        <p14:creationId xmlns:p14="http://schemas.microsoft.com/office/powerpoint/2010/main" val="110661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7411" name="文本框 6"/>
          <p:cNvSpPr txBox="1"/>
          <p:nvPr/>
        </p:nvSpPr>
        <p:spPr>
          <a:xfrm>
            <a:off x="1343025" y="405130"/>
            <a:ext cx="2440940"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新增用户信息</a:t>
            </a:r>
          </a:p>
        </p:txBody>
      </p:sp>
      <p:cxnSp>
        <p:nvCxnSpPr>
          <p:cNvPr id="18" name="直接连接符 17"/>
          <p:cNvCxnSpPr/>
          <p:nvPr/>
        </p:nvCxnSpPr>
        <p:spPr>
          <a:xfrm>
            <a:off x="6600056" y="1142392"/>
            <a:ext cx="0" cy="5011738"/>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17417" name="reading_65784"/>
          <p:cNvSpPr>
            <a:spLocks noChangeAspect="1"/>
          </p:cNvSpPr>
          <p:nvPr/>
        </p:nvSpPr>
        <p:spPr>
          <a:xfrm>
            <a:off x="867775" y="5341323"/>
            <a:ext cx="598488" cy="609600"/>
          </a:xfrm>
          <a:custGeom>
            <a:avLst/>
            <a:gdLst/>
            <a:ahLst/>
            <a:cxnLst>
              <a:cxn ang="0">
                <a:pos x="47507" y="43367"/>
              </a:cxn>
              <a:cxn ang="0">
                <a:pos x="48159" y="43367"/>
              </a:cxn>
              <a:cxn ang="0">
                <a:pos x="30782" y="25919"/>
              </a:cxn>
              <a:cxn ang="0">
                <a:pos x="48159" y="8471"/>
              </a:cxn>
              <a:cxn ang="0">
                <a:pos x="47507" y="8471"/>
              </a:cxn>
              <a:cxn ang="0">
                <a:pos x="37474" y="7269"/>
              </a:cxn>
              <a:cxn ang="0">
                <a:pos x="27440" y="3762"/>
              </a:cxn>
              <a:cxn ang="0">
                <a:pos x="0" y="25919"/>
              </a:cxn>
              <a:cxn ang="0">
                <a:pos x="27440" y="48025"/>
              </a:cxn>
              <a:cxn ang="0">
                <a:pos x="37474" y="44569"/>
              </a:cxn>
              <a:cxn ang="0">
                <a:pos x="47507" y="43367"/>
              </a:cxn>
              <a:cxn ang="0">
                <a:pos x="24569" y="43226"/>
              </a:cxn>
              <a:cxn ang="0">
                <a:pos x="34602" y="44278"/>
              </a:cxn>
              <a:cxn ang="0">
                <a:pos x="44635" y="47633"/>
              </a:cxn>
              <a:cxn ang="0">
                <a:pos x="7192" y="25824"/>
              </a:cxn>
              <a:cxn ang="0">
                <a:pos x="44635" y="4064"/>
              </a:cxn>
              <a:cxn ang="0">
                <a:pos x="34602" y="7370"/>
              </a:cxn>
              <a:cxn ang="0">
                <a:pos x="24569" y="8472"/>
              </a:cxn>
              <a:cxn ang="0">
                <a:pos x="41946" y="25924"/>
              </a:cxn>
              <a:cxn ang="0">
                <a:pos x="24569" y="43226"/>
              </a:cxn>
              <a:cxn ang="0">
                <a:pos x="41794" y="23130"/>
              </a:cxn>
              <a:cxn ang="0">
                <a:pos x="36081" y="44868"/>
              </a:cxn>
              <a:cxn ang="0">
                <a:pos x="30369" y="23130"/>
              </a:cxn>
              <a:cxn ang="0">
                <a:pos x="12917" y="40860"/>
              </a:cxn>
              <a:cxn ang="0">
                <a:pos x="24605" y="56788"/>
              </a:cxn>
              <a:cxn ang="0">
                <a:pos x="24605" y="19300"/>
              </a:cxn>
              <a:cxn ang="0">
                <a:pos x="39074" y="40386"/>
              </a:cxn>
              <a:cxn ang="0">
                <a:pos x="17905" y="25889"/>
              </a:cxn>
              <a:cxn ang="0">
                <a:pos x="39074" y="11341"/>
              </a:cxn>
              <a:cxn ang="0">
                <a:pos x="24605" y="32477"/>
              </a:cxn>
              <a:cxn ang="0">
                <a:pos x="24605" y="63609"/>
              </a:cxn>
              <a:cxn ang="0">
                <a:pos x="7951" y="14801"/>
              </a:cxn>
              <a:cxn ang="0">
                <a:pos x="4540" y="14450"/>
              </a:cxn>
              <a:cxn ang="0">
                <a:pos x="30369" y="5986"/>
              </a:cxn>
              <a:cxn ang="0">
                <a:pos x="36081" y="19860"/>
              </a:cxn>
              <a:cxn ang="0">
                <a:pos x="41794" y="5986"/>
              </a:cxn>
              <a:cxn ang="0">
                <a:pos x="2086" y="14450"/>
              </a:cxn>
              <a:cxn ang="0">
                <a:pos x="64212" y="14801"/>
              </a:cxn>
              <a:cxn ang="0">
                <a:pos x="47557" y="63609"/>
              </a:cxn>
              <a:cxn ang="0">
                <a:pos x="47557" y="32477"/>
              </a:cxn>
              <a:cxn ang="0">
                <a:pos x="48209" y="32477"/>
              </a:cxn>
              <a:cxn ang="0">
                <a:pos x="33790" y="11341"/>
              </a:cxn>
              <a:cxn ang="0">
                <a:pos x="54909" y="25889"/>
              </a:cxn>
              <a:cxn ang="0">
                <a:pos x="33790" y="40386"/>
              </a:cxn>
              <a:cxn ang="0">
                <a:pos x="48209" y="19300"/>
              </a:cxn>
              <a:cxn ang="0">
                <a:pos x="47557" y="19300"/>
              </a:cxn>
              <a:cxn ang="0">
                <a:pos x="47557" y="56788"/>
              </a:cxn>
              <a:cxn ang="0">
                <a:pos x="59245" y="40860"/>
              </a:cxn>
              <a:cxn ang="0">
                <a:pos x="41794" y="23130"/>
              </a:cxn>
              <a:cxn ang="0">
                <a:pos x="36081" y="0"/>
              </a:cxn>
              <a:cxn ang="0">
                <a:pos x="40393" y="4099"/>
              </a:cxn>
              <a:cxn ang="0">
                <a:pos x="36081" y="8198"/>
              </a:cxn>
              <a:cxn ang="0">
                <a:pos x="31770" y="4099"/>
              </a:cxn>
              <a:cxn ang="0">
                <a:pos x="36081" y="0"/>
              </a:cxn>
            </a:cxnLst>
            <a:rect l="0" t="0" r="0" b="0"/>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rgbClr val="990000">
              <a:alpha val="100000"/>
            </a:srgbClr>
          </a:solidFill>
          <a:ln w="9525">
            <a:noFill/>
          </a:ln>
        </p:spPr>
        <p:txBody>
          <a:bodyPr/>
          <a:lstStyle/>
          <a:p>
            <a:endParaRPr lang="zh-CN" altLang="en-US"/>
          </a:p>
        </p:txBody>
      </p:sp>
      <p:sp>
        <p:nvSpPr>
          <p:cNvPr id="17418" name="文本框 27"/>
          <p:cNvSpPr txBox="1"/>
          <p:nvPr/>
        </p:nvSpPr>
        <p:spPr>
          <a:xfrm>
            <a:off x="1647877" y="5363564"/>
            <a:ext cx="4448123" cy="738664"/>
          </a:xfrm>
          <a:prstGeom prst="rect">
            <a:avLst/>
          </a:prstGeom>
          <a:noFill/>
          <a:ln w="9525">
            <a:noFill/>
          </a:ln>
        </p:spPr>
        <p:txBody>
          <a:bodyPr wrap="square">
            <a:spAutoFit/>
          </a:bodyPr>
          <a:lstStyle/>
          <a:p>
            <a:pPr lvl="0"/>
            <a:r>
              <a:rPr lang="zh-CN" altLang="en-US" sz="1400" dirty="0">
                <a:latin typeface="思源黑体 CN Bold" pitchFamily="34" charset="-122"/>
                <a:ea typeface="思源黑体 CN Bold" pitchFamily="34" charset="-122"/>
              </a:rPr>
              <a:t>用户输入姓名、密码、邮箱、手机、所属组织、昵称、密保、密保答案、备注后，点击“提交”按钮即可增加新用户；点击重置即可清空页面内目前所有信息</a:t>
            </a:r>
          </a:p>
        </p:txBody>
      </p:sp>
      <p:sp>
        <p:nvSpPr>
          <p:cNvPr id="6" name="文本框 27"/>
          <p:cNvSpPr txBox="1"/>
          <p:nvPr/>
        </p:nvSpPr>
        <p:spPr>
          <a:xfrm>
            <a:off x="8400256" y="5363564"/>
            <a:ext cx="3567112" cy="738664"/>
          </a:xfrm>
          <a:prstGeom prst="rect">
            <a:avLst/>
          </a:prstGeom>
          <a:noFill/>
          <a:ln w="9525">
            <a:noFill/>
          </a:ln>
        </p:spPr>
        <p:txBody>
          <a:bodyPr>
            <a:spAutoFit/>
          </a:bodyPr>
          <a:lstStyle/>
          <a:p>
            <a:pPr lvl="0"/>
            <a:r>
              <a:rPr lang="zh-CN" altLang="en-US" sz="1400" dirty="0">
                <a:latin typeface="思源黑体 CN Bold" pitchFamily="34" charset="-122"/>
                <a:ea typeface="思源黑体 CN Bold" pitchFamily="34" charset="-122"/>
              </a:rPr>
              <a:t>在用户“所属组织”数据项中，可以点击右边的小飞机按钮进行对树状组件选择生成数据</a:t>
            </a:r>
          </a:p>
        </p:txBody>
      </p:sp>
      <p:sp>
        <p:nvSpPr>
          <p:cNvPr id="7" name="reading_65784"/>
          <p:cNvSpPr>
            <a:spLocks noChangeAspect="1"/>
          </p:cNvSpPr>
          <p:nvPr/>
        </p:nvSpPr>
        <p:spPr>
          <a:xfrm>
            <a:off x="7323971" y="5337910"/>
            <a:ext cx="598488" cy="609600"/>
          </a:xfrm>
          <a:custGeom>
            <a:avLst/>
            <a:gdLst/>
            <a:ahLst/>
            <a:cxnLst>
              <a:cxn ang="0">
                <a:pos x="47507" y="43367"/>
              </a:cxn>
              <a:cxn ang="0">
                <a:pos x="48159" y="43367"/>
              </a:cxn>
              <a:cxn ang="0">
                <a:pos x="30782" y="25919"/>
              </a:cxn>
              <a:cxn ang="0">
                <a:pos x="48159" y="8471"/>
              </a:cxn>
              <a:cxn ang="0">
                <a:pos x="47507" y="8471"/>
              </a:cxn>
              <a:cxn ang="0">
                <a:pos x="37474" y="7269"/>
              </a:cxn>
              <a:cxn ang="0">
                <a:pos x="27440" y="3762"/>
              </a:cxn>
              <a:cxn ang="0">
                <a:pos x="0" y="25919"/>
              </a:cxn>
              <a:cxn ang="0">
                <a:pos x="27440" y="48025"/>
              </a:cxn>
              <a:cxn ang="0">
                <a:pos x="37474" y="44569"/>
              </a:cxn>
              <a:cxn ang="0">
                <a:pos x="47507" y="43367"/>
              </a:cxn>
              <a:cxn ang="0">
                <a:pos x="24569" y="43226"/>
              </a:cxn>
              <a:cxn ang="0">
                <a:pos x="34602" y="44278"/>
              </a:cxn>
              <a:cxn ang="0">
                <a:pos x="44635" y="47633"/>
              </a:cxn>
              <a:cxn ang="0">
                <a:pos x="7192" y="25824"/>
              </a:cxn>
              <a:cxn ang="0">
                <a:pos x="44635" y="4064"/>
              </a:cxn>
              <a:cxn ang="0">
                <a:pos x="34602" y="7370"/>
              </a:cxn>
              <a:cxn ang="0">
                <a:pos x="24569" y="8472"/>
              </a:cxn>
              <a:cxn ang="0">
                <a:pos x="41946" y="25924"/>
              </a:cxn>
              <a:cxn ang="0">
                <a:pos x="24569" y="43226"/>
              </a:cxn>
              <a:cxn ang="0">
                <a:pos x="41794" y="23130"/>
              </a:cxn>
              <a:cxn ang="0">
                <a:pos x="36081" y="44868"/>
              </a:cxn>
              <a:cxn ang="0">
                <a:pos x="30369" y="23130"/>
              </a:cxn>
              <a:cxn ang="0">
                <a:pos x="12917" y="40860"/>
              </a:cxn>
              <a:cxn ang="0">
                <a:pos x="24605" y="56788"/>
              </a:cxn>
              <a:cxn ang="0">
                <a:pos x="24605" y="19300"/>
              </a:cxn>
              <a:cxn ang="0">
                <a:pos x="39074" y="40386"/>
              </a:cxn>
              <a:cxn ang="0">
                <a:pos x="17905" y="25889"/>
              </a:cxn>
              <a:cxn ang="0">
                <a:pos x="39074" y="11341"/>
              </a:cxn>
              <a:cxn ang="0">
                <a:pos x="24605" y="32477"/>
              </a:cxn>
              <a:cxn ang="0">
                <a:pos x="24605" y="63609"/>
              </a:cxn>
              <a:cxn ang="0">
                <a:pos x="7951" y="14801"/>
              </a:cxn>
              <a:cxn ang="0">
                <a:pos x="4540" y="14450"/>
              </a:cxn>
              <a:cxn ang="0">
                <a:pos x="30369" y="5986"/>
              </a:cxn>
              <a:cxn ang="0">
                <a:pos x="36081" y="19860"/>
              </a:cxn>
              <a:cxn ang="0">
                <a:pos x="41794" y="5986"/>
              </a:cxn>
              <a:cxn ang="0">
                <a:pos x="2086" y="14450"/>
              </a:cxn>
              <a:cxn ang="0">
                <a:pos x="64212" y="14801"/>
              </a:cxn>
              <a:cxn ang="0">
                <a:pos x="47557" y="63609"/>
              </a:cxn>
              <a:cxn ang="0">
                <a:pos x="47557" y="32477"/>
              </a:cxn>
              <a:cxn ang="0">
                <a:pos x="48209" y="32477"/>
              </a:cxn>
              <a:cxn ang="0">
                <a:pos x="33790" y="11341"/>
              </a:cxn>
              <a:cxn ang="0">
                <a:pos x="54909" y="25889"/>
              </a:cxn>
              <a:cxn ang="0">
                <a:pos x="33790" y="40386"/>
              </a:cxn>
              <a:cxn ang="0">
                <a:pos x="48209" y="19300"/>
              </a:cxn>
              <a:cxn ang="0">
                <a:pos x="47557" y="19300"/>
              </a:cxn>
              <a:cxn ang="0">
                <a:pos x="47557" y="56788"/>
              </a:cxn>
              <a:cxn ang="0">
                <a:pos x="59245" y="40860"/>
              </a:cxn>
              <a:cxn ang="0">
                <a:pos x="41794" y="23130"/>
              </a:cxn>
              <a:cxn ang="0">
                <a:pos x="36081" y="0"/>
              </a:cxn>
              <a:cxn ang="0">
                <a:pos x="40393" y="4099"/>
              </a:cxn>
              <a:cxn ang="0">
                <a:pos x="36081" y="8198"/>
              </a:cxn>
              <a:cxn ang="0">
                <a:pos x="31770" y="4099"/>
              </a:cxn>
              <a:cxn ang="0">
                <a:pos x="36081" y="0"/>
              </a:cxn>
            </a:cxnLst>
            <a:rect l="0" t="0" r="0" b="0"/>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rgbClr val="990000">
              <a:alpha val="100000"/>
            </a:srgbClr>
          </a:solidFill>
          <a:ln w="9525">
            <a:noFill/>
          </a:ln>
        </p:spPr>
        <p:txBody>
          <a:bodyPr/>
          <a:lstStyle/>
          <a:p>
            <a:endParaRPr lang="zh-CN" altLang="en-US"/>
          </a:p>
        </p:txBody>
      </p:sp>
      <p:pic>
        <p:nvPicPr>
          <p:cNvPr id="9" name="图片 8">
            <a:extLst>
              <a:ext uri="{FF2B5EF4-FFF2-40B4-BE49-F238E27FC236}">
                <a16:creationId xmlns:a16="http://schemas.microsoft.com/office/drawing/2014/main" id="{B881881D-EB64-4D88-976D-12980030F15B}"/>
              </a:ext>
            </a:extLst>
          </p:cNvPr>
          <p:cNvPicPr>
            <a:picLocks noChangeAspect="1"/>
          </p:cNvPicPr>
          <p:nvPr/>
        </p:nvPicPr>
        <p:blipFill>
          <a:blip r:embed="rId2"/>
          <a:stretch>
            <a:fillRect/>
          </a:stretch>
        </p:blipFill>
        <p:spPr>
          <a:xfrm>
            <a:off x="256446" y="1125104"/>
            <a:ext cx="6128322" cy="3006346"/>
          </a:xfrm>
          <a:prstGeom prst="rect">
            <a:avLst/>
          </a:prstGeom>
        </p:spPr>
      </p:pic>
      <p:pic>
        <p:nvPicPr>
          <p:cNvPr id="11" name="图片 10">
            <a:extLst>
              <a:ext uri="{FF2B5EF4-FFF2-40B4-BE49-F238E27FC236}">
                <a16:creationId xmlns:a16="http://schemas.microsoft.com/office/drawing/2014/main" id="{A526CDAA-AB3B-454B-B79F-83C3CB77B159}"/>
              </a:ext>
            </a:extLst>
          </p:cNvPr>
          <p:cNvPicPr>
            <a:picLocks noChangeAspect="1"/>
          </p:cNvPicPr>
          <p:nvPr/>
        </p:nvPicPr>
        <p:blipFill>
          <a:blip r:embed="rId3"/>
          <a:stretch>
            <a:fillRect/>
          </a:stretch>
        </p:blipFill>
        <p:spPr>
          <a:xfrm>
            <a:off x="7176122" y="1124492"/>
            <a:ext cx="4248472" cy="38349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16855" y="333375"/>
            <a:ext cx="6139180" cy="642429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736751" cy="46166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查看用户信息列表</a:t>
            </a:r>
          </a:p>
        </p:txBody>
      </p:sp>
      <p:cxnSp>
        <p:nvCxnSpPr>
          <p:cNvPr id="16" name="直接连接符 15"/>
          <p:cNvCxnSpPr/>
          <p:nvPr/>
        </p:nvCxnSpPr>
        <p:spPr>
          <a:xfrm flipH="1">
            <a:off x="3606708" y="4581128"/>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10"/>
          <p:cNvSpPr txBox="1"/>
          <p:nvPr/>
        </p:nvSpPr>
        <p:spPr>
          <a:xfrm>
            <a:off x="1559496" y="5013176"/>
            <a:ext cx="7092850" cy="923330"/>
          </a:xfrm>
          <a:prstGeom prst="rect">
            <a:avLst/>
          </a:prstGeom>
          <a:noFill/>
          <a:ln w="9525">
            <a:noFill/>
          </a:ln>
        </p:spPr>
        <p:txBody>
          <a:bodyPr wrap="square">
            <a:spAutoFit/>
          </a:bodyPr>
          <a:lstStyle/>
          <a:p>
            <a:r>
              <a:rPr lang="zh-CN" altLang="en-US" dirty="0"/>
              <a:t>查功能能看到用户的姓名、邮箱、手机、部门的信息，可以选择一页查看</a:t>
            </a:r>
            <a:r>
              <a:rPr lang="en-US" altLang="zh-CN" dirty="0"/>
              <a:t>5</a:t>
            </a:r>
            <a:r>
              <a:rPr lang="zh-CN" altLang="en-US" dirty="0"/>
              <a:t>条或者</a:t>
            </a:r>
            <a:r>
              <a:rPr lang="en-US" altLang="zh-CN" dirty="0"/>
              <a:t>10</a:t>
            </a:r>
            <a:r>
              <a:rPr lang="zh-CN" altLang="en-US" dirty="0"/>
              <a:t>条数据。里面对数据库进行操作的时候进行了两表关联查询，这样才能得到用户所属组织。</a:t>
            </a:r>
            <a:endParaRPr lang="zh-CN" altLang="en-US" sz="1400" b="1" dirty="0">
              <a:latin typeface="宋体" panose="02010600030101010101" pitchFamily="2" charset="-122"/>
              <a:ea typeface="思源黑体 CN Bold" pitchFamily="34" charset="-122"/>
            </a:endParaRPr>
          </a:p>
        </p:txBody>
      </p:sp>
      <p:pic>
        <p:nvPicPr>
          <p:cNvPr id="9" name="图片 8">
            <a:extLst>
              <a:ext uri="{FF2B5EF4-FFF2-40B4-BE49-F238E27FC236}">
                <a16:creationId xmlns:a16="http://schemas.microsoft.com/office/drawing/2014/main" id="{3E9B0431-5FED-4E40-9D81-E11729BF139E}"/>
              </a:ext>
            </a:extLst>
          </p:cNvPr>
          <p:cNvPicPr>
            <a:picLocks noChangeAspect="1"/>
          </p:cNvPicPr>
          <p:nvPr/>
        </p:nvPicPr>
        <p:blipFill>
          <a:blip r:embed="rId2"/>
          <a:stretch>
            <a:fillRect/>
          </a:stretch>
        </p:blipFill>
        <p:spPr>
          <a:xfrm>
            <a:off x="873949" y="1605113"/>
            <a:ext cx="9120336" cy="24665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5765" y="2454275"/>
            <a:ext cx="11405235" cy="312039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0481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用户删除</a:t>
            </a:r>
          </a:p>
        </p:txBody>
      </p:sp>
      <p:cxnSp>
        <p:nvCxnSpPr>
          <p:cNvPr id="16" name="直接连接符 15"/>
          <p:cNvCxnSpPr/>
          <p:nvPr/>
        </p:nvCxnSpPr>
        <p:spPr>
          <a:xfrm flipH="1">
            <a:off x="875506" y="1536603"/>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10"/>
          <p:cNvSpPr txBox="1"/>
          <p:nvPr/>
        </p:nvSpPr>
        <p:spPr>
          <a:xfrm>
            <a:off x="443557" y="3340814"/>
            <a:ext cx="4367131" cy="1754326"/>
          </a:xfrm>
          <a:prstGeom prst="rect">
            <a:avLst/>
          </a:prstGeom>
          <a:noFill/>
          <a:ln w="9525">
            <a:noFill/>
          </a:ln>
        </p:spPr>
        <p:txBody>
          <a:bodyPr wrap="square">
            <a:spAutoFit/>
          </a:bodyPr>
          <a:lstStyle/>
          <a:p>
            <a:r>
              <a:rPr lang="zh-CN" altLang="en-US" b="1" dirty="0">
                <a:latin typeface="宋体" panose="02010600030101010101" pitchFamily="2" charset="-122"/>
              </a:rPr>
              <a:t> </a:t>
            </a:r>
            <a:r>
              <a:rPr lang="zh-CN" altLang="en-US" dirty="0">
                <a:latin typeface="宋体" panose="02010600030101010101" pitchFamily="2" charset="-122"/>
              </a:rPr>
              <a:t> </a:t>
            </a:r>
            <a:r>
              <a:rPr lang="zh-CN" altLang="en-US" dirty="0">
                <a:solidFill>
                  <a:schemeClr val="bg1"/>
                </a:solidFill>
                <a:latin typeface="宋体" panose="02010600030101010101" pitchFamily="2" charset="-122"/>
              </a:rPr>
              <a:t>对不需要的用户进行删除操作，在选择用户数据项后，进行删除操作，这个时候会弹出</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确定要删除该数据吗？</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的提示框，您可以选择</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确定</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或者</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关闭</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，点击确定后即弹出删除成功的弹窗，并且页面会自动更新数据，该删除为硬删除</a:t>
            </a:r>
            <a:endParaRPr lang="zh-CN" altLang="en-US" sz="1400" b="1" dirty="0">
              <a:solidFill>
                <a:schemeClr val="bg1"/>
              </a:solidFill>
              <a:latin typeface="宋体" panose="02010600030101010101" pitchFamily="2" charset="-122"/>
              <a:ea typeface="思源黑体 CN Bold" pitchFamily="34" charset="-122"/>
            </a:endParaRPr>
          </a:p>
        </p:txBody>
      </p:sp>
      <p:pic>
        <p:nvPicPr>
          <p:cNvPr id="6" name="图片 5">
            <a:extLst>
              <a:ext uri="{FF2B5EF4-FFF2-40B4-BE49-F238E27FC236}">
                <a16:creationId xmlns:a16="http://schemas.microsoft.com/office/drawing/2014/main" id="{A23D37EA-2F8D-4945-ADE4-A9AEC41CE3B6}"/>
              </a:ext>
            </a:extLst>
          </p:cNvPr>
          <p:cNvPicPr>
            <a:picLocks noChangeAspect="1"/>
          </p:cNvPicPr>
          <p:nvPr/>
        </p:nvPicPr>
        <p:blipFill>
          <a:blip r:embed="rId2"/>
          <a:stretch>
            <a:fillRect/>
          </a:stretch>
        </p:blipFill>
        <p:spPr>
          <a:xfrm>
            <a:off x="5312757" y="548680"/>
            <a:ext cx="6003737" cy="2483163"/>
          </a:xfrm>
          <a:prstGeom prst="rect">
            <a:avLst/>
          </a:prstGeom>
        </p:spPr>
      </p:pic>
      <p:pic>
        <p:nvPicPr>
          <p:cNvPr id="10" name="图片 9">
            <a:extLst>
              <a:ext uri="{FF2B5EF4-FFF2-40B4-BE49-F238E27FC236}">
                <a16:creationId xmlns:a16="http://schemas.microsoft.com/office/drawing/2014/main" id="{927936BF-D366-4EA4-85F4-639701790C51}"/>
              </a:ext>
            </a:extLst>
          </p:cNvPr>
          <p:cNvPicPr>
            <a:picLocks noChangeAspect="1"/>
          </p:cNvPicPr>
          <p:nvPr/>
        </p:nvPicPr>
        <p:blipFill>
          <a:blip r:embed="rId3"/>
          <a:stretch>
            <a:fillRect/>
          </a:stretch>
        </p:blipFill>
        <p:spPr>
          <a:xfrm>
            <a:off x="5308976" y="3222938"/>
            <a:ext cx="6003737" cy="33771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7022" y="4541202"/>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0481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用户修改</a:t>
            </a:r>
          </a:p>
        </p:txBody>
      </p:sp>
      <p:cxnSp>
        <p:nvCxnSpPr>
          <p:cNvPr id="16" name="直接连接符 15"/>
          <p:cNvCxnSpPr/>
          <p:nvPr/>
        </p:nvCxnSpPr>
        <p:spPr>
          <a:xfrm flipH="1">
            <a:off x="875506" y="1536603"/>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10"/>
          <p:cNvSpPr txBox="1"/>
          <p:nvPr/>
        </p:nvSpPr>
        <p:spPr>
          <a:xfrm>
            <a:off x="1991544" y="5177720"/>
            <a:ext cx="7219984" cy="1200329"/>
          </a:xfrm>
          <a:prstGeom prst="rect">
            <a:avLst/>
          </a:prstGeom>
          <a:noFill/>
          <a:ln w="9525">
            <a:noFill/>
          </a:ln>
        </p:spPr>
        <p:txBody>
          <a:bodyPr wrap="square">
            <a:spAutoFit/>
          </a:bodyPr>
          <a:lstStyle/>
          <a:p>
            <a:r>
              <a:rPr lang="zh-CN" altLang="en-US" dirty="0">
                <a:solidFill>
                  <a:schemeClr val="bg1"/>
                </a:solidFill>
              </a:rPr>
              <a:t>点击数据项前面的</a:t>
            </a:r>
            <a:r>
              <a:rPr lang="en-US" altLang="zh-CN" dirty="0">
                <a:solidFill>
                  <a:schemeClr val="bg1"/>
                </a:solidFill>
              </a:rPr>
              <a:t>checkbox</a:t>
            </a:r>
            <a:r>
              <a:rPr lang="zh-CN" altLang="en-US" dirty="0">
                <a:solidFill>
                  <a:schemeClr val="bg1"/>
                </a:solidFill>
              </a:rPr>
              <a:t>即选中该条数据项，而后点击页面左上角删除按钮即可进行相关操作。</a:t>
            </a:r>
            <a:br>
              <a:rPr lang="zh-CN" altLang="en-US" dirty="0">
                <a:solidFill>
                  <a:schemeClr val="bg1"/>
                </a:solidFill>
              </a:rPr>
            </a:br>
            <a:r>
              <a:rPr lang="zh-CN" altLang="en-US" dirty="0">
                <a:solidFill>
                  <a:schemeClr val="bg1"/>
                </a:solidFill>
              </a:rPr>
              <a:t>修改可以修改用户的姓名、密码、邮箱、手机、所属组织、昵称、密保、密保答案和备注。所属组织可以通过点击树状组件进行选择。</a:t>
            </a:r>
            <a:endParaRPr lang="zh-CN" altLang="en-US" sz="1400" b="1" dirty="0">
              <a:solidFill>
                <a:schemeClr val="bg1"/>
              </a:solidFill>
              <a:latin typeface="宋体" panose="02010600030101010101" pitchFamily="2" charset="-122"/>
              <a:ea typeface="思源黑体 CN Bold" pitchFamily="34" charset="-122"/>
            </a:endParaRPr>
          </a:p>
        </p:txBody>
      </p:sp>
      <p:pic>
        <p:nvPicPr>
          <p:cNvPr id="8" name="图片 7">
            <a:extLst>
              <a:ext uri="{FF2B5EF4-FFF2-40B4-BE49-F238E27FC236}">
                <a16:creationId xmlns:a16="http://schemas.microsoft.com/office/drawing/2014/main" id="{559DFFEB-1669-40FA-9A3F-D569A8D314F3}"/>
              </a:ext>
            </a:extLst>
          </p:cNvPr>
          <p:cNvPicPr>
            <a:picLocks noChangeAspect="1"/>
          </p:cNvPicPr>
          <p:nvPr/>
        </p:nvPicPr>
        <p:blipFill>
          <a:blip r:embed="rId2"/>
          <a:stretch>
            <a:fillRect/>
          </a:stretch>
        </p:blipFill>
        <p:spPr>
          <a:xfrm>
            <a:off x="2207568" y="1066692"/>
            <a:ext cx="7952744" cy="40184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bwMode="auto">
          <a:xfrm>
            <a:off x="-1755775" y="-69850"/>
            <a:ext cx="6996113" cy="6997700"/>
          </a:xfrm>
          <a:prstGeom prst="diamond">
            <a:avLst/>
          </a:prstGeom>
          <a:solidFill>
            <a:srgbClr val="990000"/>
          </a:solidFill>
          <a:ln>
            <a:noFill/>
          </a:ln>
          <a:effectLst>
            <a:outerShdw blurRad="50800" dist="38100" sx="101000" sy="1010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5123" name="文本框 3"/>
          <p:cNvSpPr txBox="1"/>
          <p:nvPr/>
        </p:nvSpPr>
        <p:spPr>
          <a:xfrm>
            <a:off x="1558925" y="2152650"/>
            <a:ext cx="2305050" cy="1323975"/>
          </a:xfrm>
          <a:prstGeom prst="rect">
            <a:avLst/>
          </a:prstGeom>
          <a:noFill/>
          <a:ln w="9525">
            <a:noFill/>
          </a:ln>
        </p:spPr>
        <p:txBody>
          <a:bodyPr>
            <a:spAutoFit/>
          </a:bodyPr>
          <a:lstStyle/>
          <a:p>
            <a:pPr lvl="0" algn="ctr"/>
            <a:r>
              <a:rPr lang="zh-CN" altLang="en-US" sz="8000" dirty="0">
                <a:solidFill>
                  <a:schemeClr val="bg1"/>
                </a:solidFill>
                <a:latin typeface="庞门正道标题体" pitchFamily="2" charset="-122"/>
                <a:ea typeface="庞门正道标题体" pitchFamily="2" charset="-122"/>
              </a:rPr>
              <a:t>目录</a:t>
            </a:r>
          </a:p>
        </p:txBody>
      </p:sp>
      <p:sp>
        <p:nvSpPr>
          <p:cNvPr id="5124" name="文本框 7"/>
          <p:cNvSpPr txBox="1"/>
          <p:nvPr/>
        </p:nvSpPr>
        <p:spPr>
          <a:xfrm>
            <a:off x="1743075" y="3476625"/>
            <a:ext cx="2159000" cy="461963"/>
          </a:xfrm>
          <a:prstGeom prst="rect">
            <a:avLst/>
          </a:prstGeom>
          <a:noFill/>
          <a:ln w="9525">
            <a:noFill/>
          </a:ln>
        </p:spPr>
        <p:txBody>
          <a:bodyPr>
            <a:spAutoFit/>
          </a:bodyPr>
          <a:lstStyle/>
          <a:p>
            <a:pPr lvl="0"/>
            <a:r>
              <a:rPr lang="en-US" altLang="zh-CN" sz="2400" dirty="0">
                <a:solidFill>
                  <a:schemeClr val="bg1"/>
                </a:solidFill>
                <a:latin typeface="庞门正道标题体" pitchFamily="2" charset="-122"/>
                <a:ea typeface="庞门正道标题体" pitchFamily="2" charset="-122"/>
              </a:rPr>
              <a:t>content</a:t>
            </a:r>
            <a:endParaRPr lang="zh-CN" altLang="en-US" sz="2400" dirty="0">
              <a:solidFill>
                <a:schemeClr val="bg1"/>
              </a:solidFill>
              <a:latin typeface="庞门正道标题体" pitchFamily="2" charset="-122"/>
              <a:ea typeface="庞门正道标题体" pitchFamily="2" charset="-122"/>
            </a:endParaRPr>
          </a:p>
        </p:txBody>
      </p:sp>
      <p:cxnSp>
        <p:nvCxnSpPr>
          <p:cNvPr id="10" name="直接连接符 9"/>
          <p:cNvCxnSpPr/>
          <p:nvPr/>
        </p:nvCxnSpPr>
        <p:spPr>
          <a:xfrm>
            <a:off x="1811338" y="3490913"/>
            <a:ext cx="122396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菱形 14"/>
          <p:cNvSpPr/>
          <p:nvPr/>
        </p:nvSpPr>
        <p:spPr>
          <a:xfrm>
            <a:off x="5942013" y="836613"/>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1</a:t>
            </a:r>
            <a:endParaRPr lang="zh-CN" altLang="en-US" sz="2800" i="1" dirty="0">
              <a:solidFill>
                <a:srgbClr val="FFFFFF"/>
              </a:solidFill>
              <a:latin typeface="庞门正道标题体" pitchFamily="2" charset="-122"/>
              <a:ea typeface="庞门正道标题体" pitchFamily="2" charset="-122"/>
            </a:endParaRPr>
          </a:p>
        </p:txBody>
      </p:sp>
      <p:sp>
        <p:nvSpPr>
          <p:cNvPr id="16" name="菱形 15"/>
          <p:cNvSpPr/>
          <p:nvPr/>
        </p:nvSpPr>
        <p:spPr>
          <a:xfrm>
            <a:off x="5942013" y="2133600"/>
            <a:ext cx="792163" cy="790575"/>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2</a:t>
            </a:r>
            <a:endParaRPr lang="zh-CN" altLang="en-US" sz="2800" i="1" dirty="0">
              <a:solidFill>
                <a:srgbClr val="FFFFFF"/>
              </a:solidFill>
              <a:latin typeface="庞门正道标题体" pitchFamily="2" charset="-122"/>
              <a:ea typeface="庞门正道标题体" pitchFamily="2" charset="-122"/>
            </a:endParaRPr>
          </a:p>
        </p:txBody>
      </p:sp>
      <p:sp>
        <p:nvSpPr>
          <p:cNvPr id="17" name="菱形 16"/>
          <p:cNvSpPr/>
          <p:nvPr/>
        </p:nvSpPr>
        <p:spPr>
          <a:xfrm>
            <a:off x="5942013" y="3429000"/>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3</a:t>
            </a:r>
            <a:endParaRPr lang="zh-CN" altLang="en-US" sz="2800" i="1" dirty="0">
              <a:solidFill>
                <a:srgbClr val="FFFFFF"/>
              </a:solidFill>
              <a:latin typeface="庞门正道标题体" pitchFamily="2" charset="-122"/>
              <a:ea typeface="庞门正道标题体" pitchFamily="2" charset="-122"/>
            </a:endParaRPr>
          </a:p>
        </p:txBody>
      </p:sp>
      <p:sp>
        <p:nvSpPr>
          <p:cNvPr id="18" name="菱形 17"/>
          <p:cNvSpPr/>
          <p:nvPr/>
        </p:nvSpPr>
        <p:spPr>
          <a:xfrm>
            <a:off x="5942013" y="4724400"/>
            <a:ext cx="792163" cy="792163"/>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2800" i="1" dirty="0">
                <a:solidFill>
                  <a:srgbClr val="FFFFFF"/>
                </a:solidFill>
                <a:latin typeface="庞门正道标题体" pitchFamily="2" charset="-122"/>
                <a:ea typeface="庞门正道标题体" pitchFamily="2" charset="-122"/>
              </a:rPr>
              <a:t>4</a:t>
            </a:r>
            <a:endParaRPr lang="zh-CN" altLang="en-US" sz="2800" i="1" dirty="0">
              <a:solidFill>
                <a:srgbClr val="FFFFFF"/>
              </a:solidFill>
              <a:latin typeface="庞门正道标题体" pitchFamily="2" charset="-122"/>
              <a:ea typeface="庞门正道标题体" pitchFamily="2" charset="-122"/>
            </a:endParaRPr>
          </a:p>
        </p:txBody>
      </p:sp>
      <p:sp>
        <p:nvSpPr>
          <p:cNvPr id="5130" name="文本框 18"/>
          <p:cNvSpPr txBox="1"/>
          <p:nvPr/>
        </p:nvSpPr>
        <p:spPr>
          <a:xfrm>
            <a:off x="7104063" y="1052513"/>
            <a:ext cx="3529012" cy="369887"/>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工作内容</a:t>
            </a:r>
          </a:p>
        </p:txBody>
      </p:sp>
      <p:sp>
        <p:nvSpPr>
          <p:cNvPr id="5131" name="文本框 19"/>
          <p:cNvSpPr txBox="1"/>
          <p:nvPr/>
        </p:nvSpPr>
        <p:spPr>
          <a:xfrm>
            <a:off x="7104063" y="2344738"/>
            <a:ext cx="3529012" cy="368300"/>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完成情况</a:t>
            </a:r>
          </a:p>
        </p:txBody>
      </p:sp>
      <p:sp>
        <p:nvSpPr>
          <p:cNvPr id="5132" name="文本框 20"/>
          <p:cNvSpPr txBox="1"/>
          <p:nvPr/>
        </p:nvSpPr>
        <p:spPr>
          <a:xfrm>
            <a:off x="7104063" y="3732213"/>
            <a:ext cx="3529012" cy="369887"/>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成果展示</a:t>
            </a:r>
          </a:p>
        </p:txBody>
      </p:sp>
      <p:sp>
        <p:nvSpPr>
          <p:cNvPr id="5133" name="文本框 21"/>
          <p:cNvSpPr txBox="1"/>
          <p:nvPr/>
        </p:nvSpPr>
        <p:spPr>
          <a:xfrm>
            <a:off x="7104063" y="4936331"/>
            <a:ext cx="3529012" cy="368300"/>
          </a:xfrm>
          <a:prstGeom prst="rect">
            <a:avLst/>
          </a:prstGeom>
          <a:noFill/>
          <a:ln w="9525">
            <a:noFill/>
          </a:ln>
        </p:spPr>
        <p:txBody>
          <a:bodyPr>
            <a:spAutoFit/>
          </a:bodyPr>
          <a:lstStyle/>
          <a:p>
            <a:pPr lvl="0"/>
            <a:r>
              <a:rPr lang="zh-CN" altLang="en-US" dirty="0">
                <a:latin typeface="思源黑体 CN Bold" pitchFamily="34" charset="-122"/>
                <a:ea typeface="思源黑体 CN Bold" pitchFamily="34" charset="-122"/>
              </a:rPr>
              <a:t>总结与心得</a:t>
            </a:r>
          </a:p>
        </p:txBody>
      </p:sp>
      <p:cxnSp>
        <p:nvCxnSpPr>
          <p:cNvPr id="24" name="直接连接符 23"/>
          <p:cNvCxnSpPr/>
          <p:nvPr/>
        </p:nvCxnSpPr>
        <p:spPr>
          <a:xfrm>
            <a:off x="7175500" y="1422400"/>
            <a:ext cx="936625"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5135" name="文本框 25"/>
          <p:cNvSpPr txBox="1"/>
          <p:nvPr/>
        </p:nvSpPr>
        <p:spPr>
          <a:xfrm>
            <a:off x="7137400" y="1509713"/>
            <a:ext cx="2089150" cy="261937"/>
          </a:xfrm>
          <a:prstGeom prst="rect">
            <a:avLst/>
          </a:prstGeom>
          <a:noFill/>
          <a:ln w="9525">
            <a:noFill/>
          </a:ln>
        </p:spPr>
        <p:txBody>
          <a:bodyPr>
            <a:spAutoFit/>
          </a:bodyPr>
          <a:lstStyle/>
          <a:p>
            <a:pPr lvl="0"/>
            <a:r>
              <a:rPr lang="en-US" altLang="zh-CN" sz="1100" dirty="0">
                <a:latin typeface="思源黑体 CN Bold" pitchFamily="34" charset="-122"/>
                <a:ea typeface="思源黑体 CN Bold" pitchFamily="34" charset="-122"/>
              </a:rPr>
              <a:t>Work content</a:t>
            </a:r>
            <a:endParaRPr lang="zh-CN" altLang="en-US" sz="1100" dirty="0">
              <a:latin typeface="思源黑体 CN Bold" pitchFamily="34" charset="-122"/>
              <a:ea typeface="思源黑体 CN Bold" pitchFamily="34" charset="-122"/>
            </a:endParaRPr>
          </a:p>
        </p:txBody>
      </p:sp>
      <p:cxnSp>
        <p:nvCxnSpPr>
          <p:cNvPr id="28" name="直接连接符 27"/>
          <p:cNvCxnSpPr/>
          <p:nvPr/>
        </p:nvCxnSpPr>
        <p:spPr>
          <a:xfrm>
            <a:off x="7178675" y="2705100"/>
            <a:ext cx="936625"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5137" name="文本框 28"/>
          <p:cNvSpPr txBox="1"/>
          <p:nvPr/>
        </p:nvSpPr>
        <p:spPr>
          <a:xfrm>
            <a:off x="7140575" y="2794000"/>
            <a:ext cx="2087563" cy="261938"/>
          </a:xfrm>
          <a:prstGeom prst="rect">
            <a:avLst/>
          </a:prstGeom>
          <a:noFill/>
          <a:ln w="9525">
            <a:noFill/>
          </a:ln>
        </p:spPr>
        <p:txBody>
          <a:bodyPr>
            <a:spAutoFit/>
          </a:bodyPr>
          <a:lstStyle/>
          <a:p>
            <a:pPr lvl="0"/>
            <a:r>
              <a:rPr lang="en-US" altLang="zh-CN" sz="1100" dirty="0">
                <a:latin typeface="思源黑体 CN Bold" pitchFamily="34" charset="-122"/>
                <a:ea typeface="思源黑体 CN Bold" pitchFamily="34" charset="-122"/>
              </a:rPr>
              <a:t>Status of completion</a:t>
            </a:r>
            <a:endParaRPr lang="zh-CN" altLang="en-US" sz="1100" dirty="0">
              <a:latin typeface="思源黑体 CN Bold" pitchFamily="34" charset="-122"/>
              <a:ea typeface="思源黑体 CN Bold" pitchFamily="34" charset="-122"/>
            </a:endParaRPr>
          </a:p>
        </p:txBody>
      </p:sp>
      <p:cxnSp>
        <p:nvCxnSpPr>
          <p:cNvPr id="30" name="直接连接符 29"/>
          <p:cNvCxnSpPr/>
          <p:nvPr/>
        </p:nvCxnSpPr>
        <p:spPr>
          <a:xfrm>
            <a:off x="7199313" y="4132263"/>
            <a:ext cx="935038"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5139" name="文本框 30"/>
          <p:cNvSpPr txBox="1"/>
          <p:nvPr/>
        </p:nvSpPr>
        <p:spPr>
          <a:xfrm>
            <a:off x="7161213" y="4221163"/>
            <a:ext cx="2087562" cy="261937"/>
          </a:xfrm>
          <a:prstGeom prst="rect">
            <a:avLst/>
          </a:prstGeom>
          <a:noFill/>
          <a:ln w="9525">
            <a:noFill/>
          </a:ln>
        </p:spPr>
        <p:txBody>
          <a:bodyPr>
            <a:spAutoFit/>
          </a:bodyPr>
          <a:lstStyle/>
          <a:p>
            <a:pPr lvl="0"/>
            <a:r>
              <a:rPr lang="en-US" altLang="zh-CN" sz="1100" dirty="0">
                <a:latin typeface="思源黑体 CN Bold" pitchFamily="34" charset="-122"/>
                <a:ea typeface="思源黑体 CN Bold" pitchFamily="34" charset="-122"/>
              </a:rPr>
              <a:t>Presentation of results</a:t>
            </a:r>
            <a:endParaRPr lang="zh-CN" altLang="en-US" sz="1100" dirty="0">
              <a:latin typeface="思源黑体 CN Bold" pitchFamily="34" charset="-122"/>
              <a:ea typeface="思源黑体 CN Bold" pitchFamily="34" charset="-122"/>
            </a:endParaRPr>
          </a:p>
        </p:txBody>
      </p:sp>
      <p:cxnSp>
        <p:nvCxnSpPr>
          <p:cNvPr id="32" name="直接连接符 31"/>
          <p:cNvCxnSpPr/>
          <p:nvPr/>
        </p:nvCxnSpPr>
        <p:spPr>
          <a:xfrm>
            <a:off x="7199313" y="5297488"/>
            <a:ext cx="935038" cy="0"/>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5141" name="文本框 32"/>
          <p:cNvSpPr txBox="1"/>
          <p:nvPr/>
        </p:nvSpPr>
        <p:spPr>
          <a:xfrm>
            <a:off x="7161213" y="5386388"/>
            <a:ext cx="2087562" cy="261937"/>
          </a:xfrm>
          <a:prstGeom prst="rect">
            <a:avLst/>
          </a:prstGeom>
          <a:noFill/>
          <a:ln w="9525">
            <a:noFill/>
          </a:ln>
        </p:spPr>
        <p:txBody>
          <a:bodyPr>
            <a:spAutoFit/>
          </a:bodyPr>
          <a:lstStyle/>
          <a:p>
            <a:pPr lvl="0"/>
            <a:r>
              <a:rPr lang="en-US" altLang="zh-CN" sz="1100" dirty="0">
                <a:latin typeface="思源黑体 CN Bold" pitchFamily="34" charset="-122"/>
                <a:ea typeface="思源黑体 CN Bold" pitchFamily="34" charset="-122"/>
              </a:rPr>
              <a:t>Summery</a:t>
            </a:r>
            <a:endParaRPr lang="zh-CN" altLang="en-US" sz="1100" dirty="0">
              <a:latin typeface="思源黑体 CN Bold" pitchFamily="34" charset="-122"/>
              <a:ea typeface="思源黑体 CN Bold"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200" name="文本框 11"/>
          <p:cNvSpPr txBox="1"/>
          <p:nvPr/>
        </p:nvSpPr>
        <p:spPr>
          <a:xfrm>
            <a:off x="670560" y="2381885"/>
            <a:ext cx="10039985" cy="2677656"/>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    </a:t>
            </a: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p:txBody>
      </p:sp>
      <p:sp>
        <p:nvSpPr>
          <p:cNvPr id="2" name="文本框 6"/>
          <p:cNvSpPr txBox="1"/>
          <p:nvPr/>
        </p:nvSpPr>
        <p:spPr>
          <a:xfrm>
            <a:off x="1358900" y="365125"/>
            <a:ext cx="2047240"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需求分析</a:t>
            </a:r>
          </a:p>
        </p:txBody>
      </p:sp>
      <p:pic>
        <p:nvPicPr>
          <p:cNvPr id="6" name="图片 5" descr="OCFV{WO9%U$C3}{WAQLZL3F"/>
          <p:cNvPicPr>
            <a:picLocks noChangeAspect="1"/>
          </p:cNvPicPr>
          <p:nvPr/>
        </p:nvPicPr>
        <p:blipFill>
          <a:blip r:embed="rId2"/>
          <a:stretch>
            <a:fillRect/>
          </a:stretch>
        </p:blipFill>
        <p:spPr>
          <a:xfrm>
            <a:off x="4410710" y="586105"/>
            <a:ext cx="7496175" cy="5334000"/>
          </a:xfrm>
          <a:prstGeom prst="rect">
            <a:avLst/>
          </a:prstGeom>
        </p:spPr>
      </p:pic>
      <p:sp>
        <p:nvSpPr>
          <p:cNvPr id="17418" name="文本框 27"/>
          <p:cNvSpPr txBox="1"/>
          <p:nvPr/>
        </p:nvSpPr>
        <p:spPr>
          <a:xfrm>
            <a:off x="319405" y="1276985"/>
            <a:ext cx="4285615" cy="5077460"/>
          </a:xfrm>
          <a:prstGeom prst="rect">
            <a:avLst/>
          </a:prstGeom>
          <a:noFill/>
          <a:ln w="9525">
            <a:noFill/>
          </a:ln>
        </p:spPr>
        <p:txBody>
          <a:bodyPr wrap="square">
            <a:spAutoFit/>
          </a:bodyPr>
          <a:lstStyle/>
          <a:p>
            <a:pPr lvl="0"/>
            <a:r>
              <a:rPr lang="zh-CN" altLang="en-US" dirty="0">
                <a:latin typeface="思源黑体 CN Bold" pitchFamily="34" charset="-122"/>
                <a:ea typeface="思源黑体 CN Bold" pitchFamily="34" charset="-122"/>
              </a:rPr>
              <a:t>5.1.2处理流程</a:t>
            </a:r>
          </a:p>
          <a:p>
            <a:pPr lvl="0"/>
            <a:r>
              <a:rPr lang="zh-CN" altLang="en-US" dirty="0">
                <a:latin typeface="思源黑体 CN Bold" pitchFamily="34" charset="-122"/>
                <a:ea typeface="思源黑体 CN Bold" pitchFamily="34" charset="-122"/>
              </a:rPr>
              <a:t>    新增用户，填写所属组织信息后，自动弹出该组织对应的岗位信息，勾选岗位信息，为用户分配岗位。新增用户提交后，在“浏览用户信息列表”中会出现新增的用户信息。</a:t>
            </a:r>
          </a:p>
          <a:p>
            <a:pPr lvl="0"/>
            <a:r>
              <a:rPr lang="zh-CN" altLang="en-US" dirty="0">
                <a:latin typeface="思源黑体 CN Bold" pitchFamily="34" charset="-122"/>
                <a:ea typeface="思源黑体 CN Bold" pitchFamily="34" charset="-122"/>
              </a:rPr>
              <a:t>5.1.3数据流</a:t>
            </a:r>
          </a:p>
          <a:p>
            <a:pPr lvl="0"/>
            <a:r>
              <a:rPr lang="zh-CN" altLang="en-US" dirty="0">
                <a:latin typeface="思源黑体 CN Bold" pitchFamily="34" charset="-122"/>
                <a:ea typeface="思源黑体 CN Bold" pitchFamily="34" charset="-122"/>
              </a:rPr>
              <a:t>    新增用户，分配岗位时，该用户就具备该岗位所对应的角色，以及角色所对应的权限。新增用户提交后，在数据库pt_user表中会出现新增的用户信息。pt_user表通过organ_uuid与pt_organ（组织结构）关联，必须是组织结构下的用户才能审核供应商。pt_r_user_duty_org表中用户所对应的岗位、岗位的ID，岗位会关联角色pt_role角色表。pt_r_role_organ关联岗位和角色。</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200" name="文本框 11"/>
          <p:cNvSpPr txBox="1"/>
          <p:nvPr/>
        </p:nvSpPr>
        <p:spPr>
          <a:xfrm>
            <a:off x="670560" y="2371725"/>
            <a:ext cx="10039985" cy="2677656"/>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    </a:t>
            </a: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p:txBody>
      </p:sp>
      <p:sp>
        <p:nvSpPr>
          <p:cNvPr id="2" name="文本框 6"/>
          <p:cNvSpPr txBox="1"/>
          <p:nvPr/>
        </p:nvSpPr>
        <p:spPr>
          <a:xfrm>
            <a:off x="1358900" y="365125"/>
            <a:ext cx="2047240"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需求分析</a:t>
            </a:r>
          </a:p>
        </p:txBody>
      </p:sp>
      <p:pic>
        <p:nvPicPr>
          <p:cNvPr id="7" name="图片 6" descr="%QUMGVCBABT3Q6$U0Y7~A2E"/>
          <p:cNvPicPr>
            <a:picLocks noChangeAspect="1"/>
          </p:cNvPicPr>
          <p:nvPr>
            <p:custDataLst>
              <p:tags r:id="rId1"/>
            </p:custDataLst>
          </p:nvPr>
        </p:nvPicPr>
        <p:blipFill>
          <a:blip r:embed="rId3"/>
          <a:stretch>
            <a:fillRect/>
          </a:stretch>
        </p:blipFill>
        <p:spPr>
          <a:xfrm>
            <a:off x="3659505" y="836930"/>
            <a:ext cx="8373110" cy="5219065"/>
          </a:xfrm>
          <a:prstGeom prst="rect">
            <a:avLst/>
          </a:prstGeom>
        </p:spPr>
      </p:pic>
      <p:sp>
        <p:nvSpPr>
          <p:cNvPr id="17418" name="文本框 27"/>
          <p:cNvSpPr txBox="1"/>
          <p:nvPr/>
        </p:nvSpPr>
        <p:spPr>
          <a:xfrm>
            <a:off x="258445" y="2275205"/>
            <a:ext cx="3535680" cy="2306955"/>
          </a:xfrm>
          <a:prstGeom prst="rect">
            <a:avLst/>
          </a:prstGeom>
          <a:noFill/>
          <a:ln w="9525">
            <a:noFill/>
          </a:ln>
        </p:spPr>
        <p:txBody>
          <a:bodyPr wrap="square">
            <a:spAutoFit/>
          </a:bodyPr>
          <a:lstStyle/>
          <a:p>
            <a:pPr lvl="0"/>
            <a:r>
              <a:rPr lang="zh-CN" altLang="en-US" dirty="0">
                <a:latin typeface="思源黑体 CN Bold" pitchFamily="34" charset="-122"/>
                <a:ea typeface="思源黑体 CN Bold" pitchFamily="34" charset="-122"/>
              </a:rPr>
              <a:t>5.2.2处理流程</a:t>
            </a:r>
          </a:p>
          <a:p>
            <a:pPr lvl="0"/>
            <a:r>
              <a:rPr lang="zh-CN" altLang="en-US" dirty="0">
                <a:latin typeface="思源黑体 CN Bold" pitchFamily="34" charset="-122"/>
                <a:ea typeface="思源黑体 CN Bold" pitchFamily="34" charset="-122"/>
              </a:rPr>
              <a:t>新增组织信息，提交后，在“浏览组织列表”中会出现新增的组织信息。</a:t>
            </a:r>
          </a:p>
          <a:p>
            <a:pPr lvl="0"/>
            <a:r>
              <a:rPr lang="zh-CN" altLang="en-US" dirty="0">
                <a:latin typeface="思源黑体 CN Bold" pitchFamily="34" charset="-122"/>
                <a:ea typeface="思源黑体 CN Bold" pitchFamily="34" charset="-122"/>
              </a:rPr>
              <a:t>5.2.3数据流</a:t>
            </a:r>
          </a:p>
          <a:p>
            <a:pPr lvl="0"/>
            <a:r>
              <a:rPr lang="zh-CN" altLang="en-US" dirty="0">
                <a:latin typeface="思源黑体 CN Bold" pitchFamily="34" charset="-122"/>
                <a:ea typeface="思源黑体 CN Bold" pitchFamily="34" charset="-122"/>
              </a:rPr>
              <a:t>新增组织信息，提交后，在pt_organ组织表中会出现新增的组织信息。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200" name="文本框 11"/>
          <p:cNvSpPr txBox="1"/>
          <p:nvPr/>
        </p:nvSpPr>
        <p:spPr>
          <a:xfrm>
            <a:off x="670560" y="2361565"/>
            <a:ext cx="10039985" cy="2677656"/>
          </a:xfrm>
          <a:prstGeom prst="rect">
            <a:avLst/>
          </a:prstGeom>
          <a:noFill/>
          <a:ln w="9525">
            <a:noFill/>
          </a:ln>
        </p:spPr>
        <p:txBody>
          <a:bodyPr wrap="square">
            <a:spAutoFit/>
          </a:bodyPr>
          <a:lstStyle/>
          <a:p>
            <a:pPr lvl="0"/>
            <a:r>
              <a:rPr lang="en-US" altLang="zh-CN" sz="1400" dirty="0">
                <a:latin typeface="思源黑体 CN Bold" pitchFamily="34" charset="-122"/>
                <a:ea typeface="思源黑体 CN Bold" pitchFamily="34" charset="-122"/>
              </a:rPr>
              <a:t>    </a:t>
            </a: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a:p>
            <a:pPr lvl="0"/>
            <a:endParaRPr lang="en-US" altLang="zh-CN" sz="1400" dirty="0">
              <a:latin typeface="思源黑体 CN Bold" pitchFamily="34" charset="-122"/>
              <a:ea typeface="思源黑体 CN Bold" pitchFamily="34" charset="-122"/>
            </a:endParaRPr>
          </a:p>
        </p:txBody>
      </p:sp>
      <p:sp>
        <p:nvSpPr>
          <p:cNvPr id="2" name="文本框 6"/>
          <p:cNvSpPr txBox="1"/>
          <p:nvPr/>
        </p:nvSpPr>
        <p:spPr>
          <a:xfrm>
            <a:off x="1358900" y="365125"/>
            <a:ext cx="2047240"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需求分析</a:t>
            </a:r>
          </a:p>
        </p:txBody>
      </p:sp>
      <p:pic>
        <p:nvPicPr>
          <p:cNvPr id="7" name="图片 6" descr="}_GES9LVRK%A%)[}%UULWM6"/>
          <p:cNvPicPr>
            <a:picLocks noChangeAspect="1"/>
          </p:cNvPicPr>
          <p:nvPr/>
        </p:nvPicPr>
        <p:blipFill>
          <a:blip r:embed="rId2"/>
          <a:stretch>
            <a:fillRect/>
          </a:stretch>
        </p:blipFill>
        <p:spPr>
          <a:xfrm>
            <a:off x="4846320" y="189230"/>
            <a:ext cx="7026275" cy="6517640"/>
          </a:xfrm>
          <a:prstGeom prst="rect">
            <a:avLst/>
          </a:prstGeom>
        </p:spPr>
      </p:pic>
      <p:sp>
        <p:nvSpPr>
          <p:cNvPr id="17418" name="文本框 27"/>
          <p:cNvSpPr txBox="1"/>
          <p:nvPr/>
        </p:nvSpPr>
        <p:spPr>
          <a:xfrm>
            <a:off x="670560" y="1463040"/>
            <a:ext cx="3535680" cy="3969385"/>
          </a:xfrm>
          <a:prstGeom prst="rect">
            <a:avLst/>
          </a:prstGeom>
          <a:noFill/>
          <a:ln w="9525">
            <a:noFill/>
          </a:ln>
        </p:spPr>
        <p:txBody>
          <a:bodyPr wrap="square">
            <a:spAutoFit/>
          </a:bodyPr>
          <a:lstStyle/>
          <a:p>
            <a:pPr lvl="0"/>
            <a:r>
              <a:rPr lang="zh-CN" altLang="en-US" dirty="0">
                <a:latin typeface="思源黑体 CN Bold" pitchFamily="34" charset="-122"/>
                <a:ea typeface="思源黑体 CN Bold" pitchFamily="34" charset="-122"/>
              </a:rPr>
              <a:t>5.3.1处理流程浏览岗位信息列表</a:t>
            </a:r>
          </a:p>
          <a:p>
            <a:pPr lvl="0"/>
            <a:r>
              <a:rPr lang="zh-CN" altLang="en-US" dirty="0">
                <a:latin typeface="思源黑体 CN Bold" pitchFamily="34" charset="-122"/>
                <a:ea typeface="思源黑体 CN Bold" pitchFamily="34" charset="-122"/>
              </a:rPr>
              <a:t>新增角色/岗位信息，提交后，在“浏览角色信息列表/浏览岗位信息列表”中会出现新增的角色/岗位信息。</a:t>
            </a:r>
          </a:p>
          <a:p>
            <a:pPr lvl="0"/>
            <a:r>
              <a:rPr lang="zh-CN" altLang="en-US" dirty="0">
                <a:latin typeface="思源黑体 CN Bold" pitchFamily="34" charset="-122"/>
                <a:ea typeface="思源黑体 CN Bold" pitchFamily="34" charset="-122"/>
              </a:rPr>
              <a:t>5.3.2数据流</a:t>
            </a:r>
          </a:p>
          <a:p>
            <a:pPr lvl="0"/>
            <a:r>
              <a:rPr lang="zh-CN" altLang="en-US" dirty="0">
                <a:latin typeface="思源黑体 CN Bold" pitchFamily="34" charset="-122"/>
                <a:ea typeface="思源黑体 CN Bold" pitchFamily="34" charset="-122"/>
              </a:rPr>
              <a:t>    在角色管理中，为角色分配资源（权限）；在岗位管理中，为岗位分配角色；在用户管理中，为用户分配组织结构及相应组织结构下对应的岗位，在为用户分配岗位的同时，自动拥有该岗位所对应的角色，以及角色所对应的权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7411" name="文本框 6"/>
          <p:cNvSpPr txBox="1"/>
          <p:nvPr/>
        </p:nvSpPr>
        <p:spPr>
          <a:xfrm>
            <a:off x="1343025" y="405130"/>
            <a:ext cx="2440940"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新增资源信息</a:t>
            </a:r>
          </a:p>
        </p:txBody>
      </p:sp>
      <p:sp>
        <p:nvSpPr>
          <p:cNvPr id="17418" name="文本框 27"/>
          <p:cNvSpPr txBox="1"/>
          <p:nvPr/>
        </p:nvSpPr>
        <p:spPr>
          <a:xfrm>
            <a:off x="3707817" y="5820129"/>
            <a:ext cx="4448123" cy="737235"/>
          </a:xfrm>
          <a:prstGeom prst="rect">
            <a:avLst/>
          </a:prstGeom>
          <a:noFill/>
          <a:ln w="9525">
            <a:noFill/>
          </a:ln>
        </p:spPr>
        <p:txBody>
          <a:bodyPr wrap="square">
            <a:spAutoFit/>
          </a:bodyPr>
          <a:lstStyle/>
          <a:p>
            <a:pPr lvl="0"/>
            <a:r>
              <a:rPr lang="zh-CN" altLang="en-US" sz="1400" dirty="0">
                <a:latin typeface="思源黑体 CN Bold" pitchFamily="34" charset="-122"/>
                <a:ea typeface="思源黑体 CN Bold" pitchFamily="34" charset="-122"/>
              </a:rPr>
              <a:t>输入资源路径、菜单编号、菜单名称、菜单级数、父菜单信息、明细否、菜单顺序号等信息，点击</a:t>
            </a:r>
            <a:r>
              <a:rPr lang="en-US" altLang="zh-CN" sz="1400" dirty="0">
                <a:latin typeface="思源黑体 CN Bold" pitchFamily="34" charset="-122"/>
                <a:ea typeface="思源黑体 CN Bold" pitchFamily="34" charset="-122"/>
              </a:rPr>
              <a:t>“</a:t>
            </a:r>
            <a:r>
              <a:rPr lang="zh-CN" altLang="en-US" sz="1400" dirty="0">
                <a:latin typeface="思源黑体 CN Bold" pitchFamily="34" charset="-122"/>
                <a:ea typeface="思源黑体 CN Bold" pitchFamily="34" charset="-122"/>
              </a:rPr>
              <a:t>提交</a:t>
            </a:r>
            <a:r>
              <a:rPr lang="en-US" altLang="zh-CN" sz="1400" dirty="0">
                <a:latin typeface="思源黑体 CN Bold" pitchFamily="34" charset="-122"/>
                <a:ea typeface="思源黑体 CN Bold" pitchFamily="34" charset="-122"/>
              </a:rPr>
              <a:t>”</a:t>
            </a:r>
            <a:r>
              <a:rPr lang="zh-CN" altLang="en-US" sz="1400" dirty="0">
                <a:latin typeface="思源黑体 CN Bold" pitchFamily="34" charset="-122"/>
                <a:ea typeface="思源黑体 CN Bold" pitchFamily="34" charset="-122"/>
              </a:rPr>
              <a:t>按钮即可新增资源。</a:t>
            </a:r>
          </a:p>
        </p:txBody>
      </p:sp>
      <p:pic>
        <p:nvPicPr>
          <p:cNvPr id="3" name="图片 2"/>
          <p:cNvPicPr>
            <a:picLocks noChangeAspect="1"/>
          </p:cNvPicPr>
          <p:nvPr/>
        </p:nvPicPr>
        <p:blipFill>
          <a:blip r:embed="rId2"/>
          <a:srcRect l="13812"/>
          <a:stretch>
            <a:fillRect/>
          </a:stretch>
        </p:blipFill>
        <p:spPr>
          <a:xfrm>
            <a:off x="1505585" y="1092200"/>
            <a:ext cx="9680575" cy="45072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2" name="文本框 6"/>
          <p:cNvSpPr txBox="1"/>
          <p:nvPr/>
        </p:nvSpPr>
        <p:spPr>
          <a:xfrm>
            <a:off x="1358900" y="332105"/>
            <a:ext cx="6335395"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部分用户需求规格说明书</a:t>
            </a:r>
          </a:p>
        </p:txBody>
      </p:sp>
      <p:pic>
        <p:nvPicPr>
          <p:cNvPr id="3" name="图片 2"/>
          <p:cNvPicPr>
            <a:picLocks noChangeAspect="1"/>
          </p:cNvPicPr>
          <p:nvPr/>
        </p:nvPicPr>
        <p:blipFill>
          <a:blip r:embed="rId2"/>
          <a:stretch>
            <a:fillRect/>
          </a:stretch>
        </p:blipFill>
        <p:spPr>
          <a:xfrm>
            <a:off x="3200400" y="1158875"/>
            <a:ext cx="4617720" cy="50825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736751"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浏览资源信息列表</a:t>
            </a:r>
          </a:p>
        </p:txBody>
      </p:sp>
      <p:cxnSp>
        <p:nvCxnSpPr>
          <p:cNvPr id="16" name="直接连接符 15"/>
          <p:cNvCxnSpPr/>
          <p:nvPr/>
        </p:nvCxnSpPr>
        <p:spPr>
          <a:xfrm flipH="1">
            <a:off x="3606708" y="4581128"/>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10"/>
          <p:cNvSpPr txBox="1"/>
          <p:nvPr/>
        </p:nvSpPr>
        <p:spPr>
          <a:xfrm>
            <a:off x="1200150" y="5557520"/>
            <a:ext cx="9704705" cy="1014730"/>
          </a:xfrm>
          <a:prstGeom prst="rect">
            <a:avLst/>
          </a:prstGeom>
          <a:noFill/>
          <a:ln w="9525">
            <a:noFill/>
          </a:ln>
        </p:spPr>
        <p:txBody>
          <a:bodyPr wrap="square">
            <a:spAutoFit/>
          </a:bodyPr>
          <a:lstStyle/>
          <a:p>
            <a:r>
              <a:rPr lang="zh-CN" altLang="en-US" sz="2000" b="1" dirty="0">
                <a:latin typeface="微软雅黑" panose="020B0503020204020204" charset="-122"/>
                <a:ea typeface="微软雅黑" panose="020B0503020204020204" charset="-122"/>
                <a:cs typeface="微软雅黑" panose="020B0503020204020204" charset="-122"/>
              </a:rPr>
              <a:t>浏览所有资源信息，可以选择每页显示</a:t>
            </a:r>
            <a:r>
              <a:rPr lang="en-US" altLang="zh-CN" sz="2000" b="1" dirty="0">
                <a:latin typeface="微软雅黑" panose="020B0503020204020204" charset="-122"/>
                <a:ea typeface="微软雅黑" panose="020B0503020204020204" charset="-122"/>
                <a:cs typeface="微软雅黑" panose="020B0503020204020204" charset="-122"/>
              </a:rPr>
              <a:t>10/25/50</a:t>
            </a:r>
            <a:r>
              <a:rPr lang="zh-CN" altLang="en-US" sz="2000" b="1" dirty="0">
                <a:latin typeface="微软雅黑" panose="020B0503020204020204" charset="-122"/>
                <a:ea typeface="微软雅黑" panose="020B0503020204020204" charset="-122"/>
                <a:cs typeface="微软雅黑" panose="020B0503020204020204" charset="-122"/>
              </a:rPr>
              <a:t>条记录。</a:t>
            </a:r>
          </a:p>
          <a:p>
            <a:r>
              <a:rPr lang="zh-CN" altLang="en-US" sz="2000" b="1" dirty="0">
                <a:latin typeface="微软雅黑" panose="020B0503020204020204" charset="-122"/>
                <a:ea typeface="微软雅黑" panose="020B0503020204020204" charset="-122"/>
                <a:cs typeface="微软雅黑" panose="020B0503020204020204" charset="-122"/>
              </a:rPr>
              <a:t>右上角有刷新和选择数据展示部分的按钮，由用户自主选择。</a:t>
            </a:r>
          </a:p>
          <a:p>
            <a:r>
              <a:rPr lang="zh-CN" altLang="en-US" sz="2000" b="1" dirty="0">
                <a:latin typeface="微软雅黑" panose="020B0503020204020204" charset="-122"/>
                <a:ea typeface="微软雅黑" panose="020B0503020204020204" charset="-122"/>
                <a:cs typeface="微软雅黑" panose="020B0503020204020204" charset="-122"/>
              </a:rPr>
              <a:t>每条资源前面的方框不可多选，一次选一个进行修改</a:t>
            </a:r>
            <a:r>
              <a:rPr lang="en-US" altLang="zh-CN" sz="2000" b="1" dirty="0">
                <a:latin typeface="微软雅黑" panose="020B0503020204020204" charset="-122"/>
                <a:ea typeface="微软雅黑" panose="020B0503020204020204" charset="-122"/>
                <a:cs typeface="微软雅黑" panose="020B0503020204020204" charset="-122"/>
              </a:rPr>
              <a:t>/</a:t>
            </a:r>
            <a:r>
              <a:rPr lang="zh-CN" altLang="en-US" sz="2000" b="1" dirty="0">
                <a:latin typeface="微软雅黑" panose="020B0503020204020204" charset="-122"/>
                <a:ea typeface="微软雅黑" panose="020B0503020204020204" charset="-122"/>
                <a:cs typeface="微软雅黑" panose="020B0503020204020204" charset="-122"/>
              </a:rPr>
              <a:t>删除操作</a:t>
            </a:r>
          </a:p>
        </p:txBody>
      </p:sp>
      <p:pic>
        <p:nvPicPr>
          <p:cNvPr id="6" name="图片 5"/>
          <p:cNvPicPr>
            <a:picLocks noChangeAspect="1"/>
          </p:cNvPicPr>
          <p:nvPr/>
        </p:nvPicPr>
        <p:blipFill>
          <a:blip r:embed="rId2"/>
          <a:stretch>
            <a:fillRect/>
          </a:stretch>
        </p:blipFill>
        <p:spPr>
          <a:xfrm>
            <a:off x="1100455" y="837565"/>
            <a:ext cx="8656320" cy="46101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7022" y="4541202"/>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0481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资源修改</a:t>
            </a:r>
          </a:p>
        </p:txBody>
      </p:sp>
      <p:sp>
        <p:nvSpPr>
          <p:cNvPr id="7" name="文本框 10"/>
          <p:cNvSpPr txBox="1"/>
          <p:nvPr/>
        </p:nvSpPr>
        <p:spPr>
          <a:xfrm>
            <a:off x="971550" y="4957445"/>
            <a:ext cx="10151745" cy="1322070"/>
          </a:xfrm>
          <a:prstGeom prst="rect">
            <a:avLst/>
          </a:prstGeom>
          <a:noFill/>
          <a:ln w="9525">
            <a:noFill/>
          </a:ln>
        </p:spPr>
        <p:txBody>
          <a:bodyPr wrap="square">
            <a:spAutoFit/>
          </a:bodyPr>
          <a:lstStyle/>
          <a:p>
            <a:r>
              <a:rPr lang="zh-CN" altLang="en-US" sz="2000" b="1" dirty="0">
                <a:solidFill>
                  <a:schemeClr val="bg1"/>
                </a:solidFill>
                <a:latin typeface="微软雅黑" panose="020B0503020204020204" charset="-122"/>
                <a:ea typeface="微软雅黑" panose="020B0503020204020204" charset="-122"/>
              </a:rPr>
              <a:t>首先填写相关信息，资源路径必须是存在于数据库中的资源路径，否则不能更新或新建。</a:t>
            </a:r>
          </a:p>
          <a:p>
            <a:endParaRPr lang="zh-CN" altLang="en-US" sz="2000" b="1" dirty="0">
              <a:solidFill>
                <a:schemeClr val="bg1"/>
              </a:solidFill>
              <a:latin typeface="微软雅黑" panose="020B0503020204020204" charset="-122"/>
              <a:ea typeface="微软雅黑" panose="020B0503020204020204" charset="-122"/>
            </a:endParaRPr>
          </a:p>
          <a:p>
            <a:r>
              <a:rPr lang="zh-CN" altLang="en-US" sz="2000" b="1" dirty="0">
                <a:solidFill>
                  <a:schemeClr val="bg1"/>
                </a:solidFill>
                <a:latin typeface="微软雅黑" panose="020B0503020204020204" charset="-122"/>
                <a:ea typeface="微软雅黑" panose="020B0503020204020204" charset="-122"/>
              </a:rPr>
              <a:t>点击父菜单信息的选项，页面弹出资源树，用户可以点击资源树元素选择当前资源的父菜单。</a:t>
            </a:r>
          </a:p>
        </p:txBody>
      </p:sp>
      <p:pic>
        <p:nvPicPr>
          <p:cNvPr id="2" name="图片 1"/>
          <p:cNvPicPr>
            <a:picLocks noChangeAspect="1"/>
          </p:cNvPicPr>
          <p:nvPr>
            <p:custDataLst>
              <p:tags r:id="rId1"/>
            </p:custDataLst>
          </p:nvPr>
        </p:nvPicPr>
        <p:blipFill>
          <a:blip r:embed="rId3"/>
          <a:stretch>
            <a:fillRect/>
          </a:stretch>
        </p:blipFill>
        <p:spPr>
          <a:xfrm>
            <a:off x="306705" y="1013460"/>
            <a:ext cx="6289040" cy="3432810"/>
          </a:xfrm>
          <a:prstGeom prst="rect">
            <a:avLst/>
          </a:prstGeom>
        </p:spPr>
      </p:pic>
      <p:pic>
        <p:nvPicPr>
          <p:cNvPr id="6" name="图片 5"/>
          <p:cNvPicPr>
            <a:picLocks noChangeAspect="1"/>
          </p:cNvPicPr>
          <p:nvPr/>
        </p:nvPicPr>
        <p:blipFill>
          <a:blip r:embed="rId4"/>
          <a:stretch>
            <a:fillRect/>
          </a:stretch>
        </p:blipFill>
        <p:spPr>
          <a:xfrm>
            <a:off x="7014210" y="41910"/>
            <a:ext cx="4587240" cy="44043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3065" y="3222625"/>
            <a:ext cx="11405235" cy="312039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0481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资源删除</a:t>
            </a:r>
          </a:p>
        </p:txBody>
      </p:sp>
      <p:sp>
        <p:nvSpPr>
          <p:cNvPr id="7" name="文本框 10"/>
          <p:cNvSpPr txBox="1"/>
          <p:nvPr/>
        </p:nvSpPr>
        <p:spPr>
          <a:xfrm>
            <a:off x="393065" y="3486785"/>
            <a:ext cx="5779135" cy="2553335"/>
          </a:xfrm>
          <a:prstGeom prst="rect">
            <a:avLst/>
          </a:prstGeom>
          <a:noFill/>
          <a:ln w="9525">
            <a:noFill/>
          </a:ln>
        </p:spPr>
        <p:txBody>
          <a:bodyPr wrap="square">
            <a:spAutoFit/>
          </a:bodyPr>
          <a:lstStyle/>
          <a:p>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在选择资源数据项后，进行删除操作，这个时候会弹出</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确定要删除该数据吗？</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的提示框，用户可以选择</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确定</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或者</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关闭</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，点击确定后即弹出删除成功的弹窗。并且页面会自动更新数据，返回浏览资源信息列表。</a:t>
            </a:r>
          </a:p>
          <a:p>
            <a:endParaRPr lang="zh-CN" altLang="en-US" sz="2000" b="1" dirty="0">
              <a:solidFill>
                <a:schemeClr val="bg1"/>
              </a:solidFill>
              <a:latin typeface="微软雅黑" panose="020B0503020204020204" charset="-122"/>
              <a:ea typeface="微软雅黑" panose="020B0503020204020204" charset="-122"/>
              <a:cs typeface="微软雅黑" panose="020B0503020204020204" charset="-122"/>
            </a:endParaRPr>
          </a:p>
          <a:p>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如果有角色关联了当前的资源则无法删除。此条可改，删除</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sql</a:t>
            </a: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语句中的限制条件即可。</a:t>
            </a:r>
          </a:p>
        </p:txBody>
      </p:sp>
      <p:pic>
        <p:nvPicPr>
          <p:cNvPr id="8" name="图片 7"/>
          <p:cNvPicPr>
            <a:picLocks noChangeAspect="1"/>
          </p:cNvPicPr>
          <p:nvPr/>
        </p:nvPicPr>
        <p:blipFill>
          <a:blip r:embed="rId2"/>
          <a:stretch>
            <a:fillRect/>
          </a:stretch>
        </p:blipFill>
        <p:spPr>
          <a:xfrm>
            <a:off x="3439160" y="60325"/>
            <a:ext cx="8724900" cy="3162300"/>
          </a:xfrm>
          <a:prstGeom prst="rect">
            <a:avLst/>
          </a:prstGeom>
        </p:spPr>
      </p:pic>
      <p:pic>
        <p:nvPicPr>
          <p:cNvPr id="9" name="图片 8"/>
          <p:cNvPicPr>
            <a:picLocks noChangeAspect="1"/>
          </p:cNvPicPr>
          <p:nvPr/>
        </p:nvPicPr>
        <p:blipFill>
          <a:blip r:embed="rId3"/>
          <a:stretch>
            <a:fillRect/>
          </a:stretch>
        </p:blipFill>
        <p:spPr>
          <a:xfrm>
            <a:off x="6337935" y="3639185"/>
            <a:ext cx="5326380" cy="2247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7411" name="文本框 6"/>
          <p:cNvSpPr txBox="1"/>
          <p:nvPr/>
        </p:nvSpPr>
        <p:spPr>
          <a:xfrm>
            <a:off x="1343025" y="405130"/>
            <a:ext cx="2440940"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新增组织信息</a:t>
            </a:r>
          </a:p>
        </p:txBody>
      </p:sp>
      <p:cxnSp>
        <p:nvCxnSpPr>
          <p:cNvPr id="18" name="直接连接符 17"/>
          <p:cNvCxnSpPr/>
          <p:nvPr/>
        </p:nvCxnSpPr>
        <p:spPr>
          <a:xfrm>
            <a:off x="6600056" y="1142392"/>
            <a:ext cx="0" cy="5011738"/>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6" name="文本框 27"/>
          <p:cNvSpPr txBox="1"/>
          <p:nvPr/>
        </p:nvSpPr>
        <p:spPr>
          <a:xfrm>
            <a:off x="8400256" y="5363564"/>
            <a:ext cx="3567112" cy="738664"/>
          </a:xfrm>
          <a:prstGeom prst="rect">
            <a:avLst/>
          </a:prstGeom>
          <a:noFill/>
          <a:ln w="9525">
            <a:noFill/>
          </a:ln>
        </p:spPr>
        <p:txBody>
          <a:bodyPr>
            <a:spAutoFit/>
          </a:bodyPr>
          <a:lstStyle/>
          <a:p>
            <a:pPr lvl="0"/>
            <a:r>
              <a:rPr lang="zh-CN" altLang="en-US" sz="1400" dirty="0">
                <a:latin typeface="思源黑体 CN Bold" pitchFamily="34" charset="-122"/>
                <a:ea typeface="思源黑体 CN Bold" pitchFamily="34" charset="-122"/>
              </a:rPr>
              <a:t>在用户“所属组织”数据项中，可以点击右边的小飞机按钮进行对树状组件选择生成数据</a:t>
            </a:r>
          </a:p>
        </p:txBody>
      </p:sp>
      <p:sp>
        <p:nvSpPr>
          <p:cNvPr id="7" name="reading_65784"/>
          <p:cNvSpPr>
            <a:spLocks noChangeAspect="1"/>
          </p:cNvSpPr>
          <p:nvPr/>
        </p:nvSpPr>
        <p:spPr>
          <a:xfrm>
            <a:off x="7323971" y="5337910"/>
            <a:ext cx="598488" cy="609600"/>
          </a:xfrm>
          <a:custGeom>
            <a:avLst/>
            <a:gdLst/>
            <a:ahLst/>
            <a:cxnLst>
              <a:cxn ang="0">
                <a:pos x="47507" y="43367"/>
              </a:cxn>
              <a:cxn ang="0">
                <a:pos x="48159" y="43367"/>
              </a:cxn>
              <a:cxn ang="0">
                <a:pos x="30782" y="25919"/>
              </a:cxn>
              <a:cxn ang="0">
                <a:pos x="48159" y="8471"/>
              </a:cxn>
              <a:cxn ang="0">
                <a:pos x="47507" y="8471"/>
              </a:cxn>
              <a:cxn ang="0">
                <a:pos x="37474" y="7269"/>
              </a:cxn>
              <a:cxn ang="0">
                <a:pos x="27440" y="3762"/>
              </a:cxn>
              <a:cxn ang="0">
                <a:pos x="0" y="25919"/>
              </a:cxn>
              <a:cxn ang="0">
                <a:pos x="27440" y="48025"/>
              </a:cxn>
              <a:cxn ang="0">
                <a:pos x="37474" y="44569"/>
              </a:cxn>
              <a:cxn ang="0">
                <a:pos x="47507" y="43367"/>
              </a:cxn>
              <a:cxn ang="0">
                <a:pos x="24569" y="43226"/>
              </a:cxn>
              <a:cxn ang="0">
                <a:pos x="34602" y="44278"/>
              </a:cxn>
              <a:cxn ang="0">
                <a:pos x="44635" y="47633"/>
              </a:cxn>
              <a:cxn ang="0">
                <a:pos x="7192" y="25824"/>
              </a:cxn>
              <a:cxn ang="0">
                <a:pos x="44635" y="4064"/>
              </a:cxn>
              <a:cxn ang="0">
                <a:pos x="34602" y="7370"/>
              </a:cxn>
              <a:cxn ang="0">
                <a:pos x="24569" y="8472"/>
              </a:cxn>
              <a:cxn ang="0">
                <a:pos x="41946" y="25924"/>
              </a:cxn>
              <a:cxn ang="0">
                <a:pos x="24569" y="43226"/>
              </a:cxn>
              <a:cxn ang="0">
                <a:pos x="41794" y="23130"/>
              </a:cxn>
              <a:cxn ang="0">
                <a:pos x="36081" y="44868"/>
              </a:cxn>
              <a:cxn ang="0">
                <a:pos x="30369" y="23130"/>
              </a:cxn>
              <a:cxn ang="0">
                <a:pos x="12917" y="40860"/>
              </a:cxn>
              <a:cxn ang="0">
                <a:pos x="24605" y="56788"/>
              </a:cxn>
              <a:cxn ang="0">
                <a:pos x="24605" y="19300"/>
              </a:cxn>
              <a:cxn ang="0">
                <a:pos x="39074" y="40386"/>
              </a:cxn>
              <a:cxn ang="0">
                <a:pos x="17905" y="25889"/>
              </a:cxn>
              <a:cxn ang="0">
                <a:pos x="39074" y="11341"/>
              </a:cxn>
              <a:cxn ang="0">
                <a:pos x="24605" y="32477"/>
              </a:cxn>
              <a:cxn ang="0">
                <a:pos x="24605" y="63609"/>
              </a:cxn>
              <a:cxn ang="0">
                <a:pos x="7951" y="14801"/>
              </a:cxn>
              <a:cxn ang="0">
                <a:pos x="4540" y="14450"/>
              </a:cxn>
              <a:cxn ang="0">
                <a:pos x="30369" y="5986"/>
              </a:cxn>
              <a:cxn ang="0">
                <a:pos x="36081" y="19860"/>
              </a:cxn>
              <a:cxn ang="0">
                <a:pos x="41794" y="5986"/>
              </a:cxn>
              <a:cxn ang="0">
                <a:pos x="2086" y="14450"/>
              </a:cxn>
              <a:cxn ang="0">
                <a:pos x="64212" y="14801"/>
              </a:cxn>
              <a:cxn ang="0">
                <a:pos x="47557" y="63609"/>
              </a:cxn>
              <a:cxn ang="0">
                <a:pos x="47557" y="32477"/>
              </a:cxn>
              <a:cxn ang="0">
                <a:pos x="48209" y="32477"/>
              </a:cxn>
              <a:cxn ang="0">
                <a:pos x="33790" y="11341"/>
              </a:cxn>
              <a:cxn ang="0">
                <a:pos x="54909" y="25889"/>
              </a:cxn>
              <a:cxn ang="0">
                <a:pos x="33790" y="40386"/>
              </a:cxn>
              <a:cxn ang="0">
                <a:pos x="48209" y="19300"/>
              </a:cxn>
              <a:cxn ang="0">
                <a:pos x="47557" y="19300"/>
              </a:cxn>
              <a:cxn ang="0">
                <a:pos x="47557" y="56788"/>
              </a:cxn>
              <a:cxn ang="0">
                <a:pos x="59245" y="40860"/>
              </a:cxn>
              <a:cxn ang="0">
                <a:pos x="41794" y="23130"/>
              </a:cxn>
              <a:cxn ang="0">
                <a:pos x="36081" y="0"/>
              </a:cxn>
              <a:cxn ang="0">
                <a:pos x="40393" y="4099"/>
              </a:cxn>
              <a:cxn ang="0">
                <a:pos x="36081" y="8198"/>
              </a:cxn>
              <a:cxn ang="0">
                <a:pos x="31770" y="4099"/>
              </a:cxn>
              <a:cxn ang="0">
                <a:pos x="36081" y="0"/>
              </a:cxn>
            </a:cxnLst>
            <a:rect l="0" t="0" r="0" b="0"/>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rgbClr val="990000">
              <a:alpha val="100000"/>
            </a:srgbClr>
          </a:solidFill>
          <a:ln w="9525">
            <a:noFill/>
          </a:ln>
        </p:spPr>
        <p:txBody>
          <a:bodyPr/>
          <a:lstStyle/>
          <a:p>
            <a:endParaRPr lang="zh-CN" altLang="en-US"/>
          </a:p>
        </p:txBody>
      </p:sp>
      <p:pic>
        <p:nvPicPr>
          <p:cNvPr id="2" name="图片 1" descr="屏幕快照 2020-07-21 下午9.23.36"/>
          <p:cNvPicPr>
            <a:picLocks noChangeAspect="1"/>
          </p:cNvPicPr>
          <p:nvPr/>
        </p:nvPicPr>
        <p:blipFill>
          <a:blip r:embed="rId2"/>
          <a:stretch>
            <a:fillRect/>
          </a:stretch>
        </p:blipFill>
        <p:spPr>
          <a:xfrm>
            <a:off x="6938645" y="981075"/>
            <a:ext cx="4760595" cy="3870325"/>
          </a:xfrm>
          <a:prstGeom prst="rect">
            <a:avLst/>
          </a:prstGeom>
        </p:spPr>
      </p:pic>
      <p:pic>
        <p:nvPicPr>
          <p:cNvPr id="3" name="图片 2" descr="屏幕快照 2020-07-21 下午9.23.11"/>
          <p:cNvPicPr>
            <a:picLocks noChangeAspect="1"/>
          </p:cNvPicPr>
          <p:nvPr/>
        </p:nvPicPr>
        <p:blipFill>
          <a:blip r:embed="rId3"/>
          <a:stretch>
            <a:fillRect/>
          </a:stretch>
        </p:blipFill>
        <p:spPr>
          <a:xfrm>
            <a:off x="396240" y="1900555"/>
            <a:ext cx="5899785" cy="28689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16855" y="333375"/>
            <a:ext cx="6139180" cy="642429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736751"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查看组织信息列表</a:t>
            </a:r>
          </a:p>
        </p:txBody>
      </p:sp>
      <p:cxnSp>
        <p:nvCxnSpPr>
          <p:cNvPr id="16" name="直接连接符 15"/>
          <p:cNvCxnSpPr/>
          <p:nvPr/>
        </p:nvCxnSpPr>
        <p:spPr>
          <a:xfrm flipH="1">
            <a:off x="3606708" y="4581128"/>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屏幕快照 2020-07-21 下午9.23.43"/>
          <p:cNvPicPr>
            <a:picLocks noChangeAspect="1"/>
          </p:cNvPicPr>
          <p:nvPr/>
        </p:nvPicPr>
        <p:blipFill>
          <a:blip r:embed="rId2"/>
          <a:stretch>
            <a:fillRect/>
          </a:stretch>
        </p:blipFill>
        <p:spPr>
          <a:xfrm>
            <a:off x="1141095" y="1209040"/>
            <a:ext cx="10058400" cy="42818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3143250" y="1989138"/>
            <a:ext cx="2257425" cy="2255838"/>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8800" i="1" dirty="0">
                <a:solidFill>
                  <a:srgbClr val="FFFFFF"/>
                </a:solidFill>
                <a:latin typeface="庞门正道标题体" pitchFamily="2" charset="-122"/>
                <a:ea typeface="庞门正道标题体" pitchFamily="2" charset="-122"/>
              </a:rPr>
              <a:t>1</a:t>
            </a:r>
            <a:endParaRPr lang="zh-CN" altLang="en-US" sz="8800" i="1" dirty="0">
              <a:solidFill>
                <a:srgbClr val="FFFFFF"/>
              </a:solidFill>
              <a:latin typeface="庞门正道标题体" pitchFamily="2" charset="-122"/>
              <a:ea typeface="庞门正道标题体" pitchFamily="2" charset="-122"/>
            </a:endParaRPr>
          </a:p>
        </p:txBody>
      </p:sp>
      <p:sp>
        <p:nvSpPr>
          <p:cNvPr id="6147" name="文本框 7"/>
          <p:cNvSpPr txBox="1"/>
          <p:nvPr/>
        </p:nvSpPr>
        <p:spPr>
          <a:xfrm>
            <a:off x="5589588" y="2492375"/>
            <a:ext cx="2667000" cy="646113"/>
          </a:xfrm>
          <a:prstGeom prst="rect">
            <a:avLst/>
          </a:prstGeom>
          <a:noFill/>
          <a:ln w="9525">
            <a:noFill/>
          </a:ln>
        </p:spPr>
        <p:txBody>
          <a:bodyPr>
            <a:spAutoFit/>
          </a:bodyPr>
          <a:lstStyle/>
          <a:p>
            <a:pPr lvl="0"/>
            <a:r>
              <a:rPr lang="zh-CN" altLang="en-US" sz="3600" dirty="0">
                <a:latin typeface="思源黑体 CN Bold" pitchFamily="34" charset="-122"/>
                <a:ea typeface="思源黑体 CN Bold" pitchFamily="34" charset="-122"/>
              </a:rPr>
              <a:t>工作内容</a:t>
            </a:r>
          </a:p>
        </p:txBody>
      </p:sp>
      <p:cxnSp>
        <p:nvCxnSpPr>
          <p:cNvPr id="9" name="直接连接符 8"/>
          <p:cNvCxnSpPr/>
          <p:nvPr/>
        </p:nvCxnSpPr>
        <p:spPr>
          <a:xfrm>
            <a:off x="5684838" y="3284538"/>
            <a:ext cx="1851025" cy="0"/>
          </a:xfrm>
          <a:prstGeom prst="line">
            <a:avLst/>
          </a:prstGeom>
          <a:ln w="28575">
            <a:solidFill>
              <a:srgbClr val="990000"/>
            </a:solidFill>
          </a:ln>
        </p:spPr>
        <p:style>
          <a:lnRef idx="1">
            <a:schemeClr val="accent1"/>
          </a:lnRef>
          <a:fillRef idx="0">
            <a:schemeClr val="accent1"/>
          </a:fillRef>
          <a:effectRef idx="0">
            <a:schemeClr val="accent1"/>
          </a:effectRef>
          <a:fontRef idx="minor">
            <a:schemeClr val="tx1"/>
          </a:fontRef>
        </p:style>
      </p:cxnSp>
      <p:sp>
        <p:nvSpPr>
          <p:cNvPr id="6149" name="文本框 9"/>
          <p:cNvSpPr txBox="1"/>
          <p:nvPr/>
        </p:nvSpPr>
        <p:spPr>
          <a:xfrm>
            <a:off x="5589588" y="3403600"/>
            <a:ext cx="2522537" cy="461963"/>
          </a:xfrm>
          <a:prstGeom prst="rect">
            <a:avLst/>
          </a:prstGeom>
          <a:noFill/>
          <a:ln w="9525">
            <a:noFill/>
          </a:ln>
        </p:spPr>
        <p:txBody>
          <a:bodyPr>
            <a:spAutoFit/>
          </a:bodyPr>
          <a:lstStyle/>
          <a:p>
            <a:pPr lvl="0"/>
            <a:r>
              <a:rPr lang="en-US" altLang="zh-CN" sz="2400" dirty="0">
                <a:latin typeface="思源黑体 CN Bold" pitchFamily="34" charset="-122"/>
                <a:ea typeface="思源黑体 CN Bold" pitchFamily="34" charset="-122"/>
              </a:rPr>
              <a:t>Work content</a:t>
            </a:r>
            <a:endParaRPr lang="zh-CN" altLang="en-US" sz="2400" dirty="0">
              <a:latin typeface="思源黑体 CN Bold" pitchFamily="34" charset="-122"/>
              <a:ea typeface="思源黑体 CN Bold" pitchFamily="34" charset="-122"/>
            </a:endParaRPr>
          </a:p>
        </p:txBody>
      </p:sp>
      <p:sp>
        <p:nvSpPr>
          <p:cNvPr id="14" name="直角三角形 13"/>
          <p:cNvSpPr/>
          <p:nvPr/>
        </p:nvSpPr>
        <p:spPr>
          <a:xfrm rot="16200000">
            <a:off x="10406856" y="5136356"/>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15" name="直角三角形 14"/>
          <p:cNvSpPr/>
          <p:nvPr/>
        </p:nvSpPr>
        <p:spPr>
          <a:xfrm rot="5400000">
            <a:off x="-794" y="-26194"/>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5765" y="2454275"/>
            <a:ext cx="11405235" cy="312039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2640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组织删除</a:t>
            </a:r>
          </a:p>
        </p:txBody>
      </p:sp>
      <p:cxnSp>
        <p:nvCxnSpPr>
          <p:cNvPr id="16" name="直接连接符 15"/>
          <p:cNvCxnSpPr/>
          <p:nvPr/>
        </p:nvCxnSpPr>
        <p:spPr>
          <a:xfrm flipH="1">
            <a:off x="875506" y="1536603"/>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10"/>
          <p:cNvSpPr txBox="1"/>
          <p:nvPr/>
        </p:nvSpPr>
        <p:spPr>
          <a:xfrm>
            <a:off x="443557" y="3340814"/>
            <a:ext cx="4367131" cy="1753235"/>
          </a:xfrm>
          <a:prstGeom prst="rect">
            <a:avLst/>
          </a:prstGeom>
          <a:noFill/>
          <a:ln w="9525">
            <a:noFill/>
          </a:ln>
        </p:spPr>
        <p:txBody>
          <a:bodyPr wrap="square">
            <a:spAutoFit/>
          </a:bodyPr>
          <a:lstStyle/>
          <a:p>
            <a:r>
              <a:rPr lang="zh-CN" altLang="en-US" b="1" dirty="0">
                <a:latin typeface="宋体" panose="02010600030101010101" pitchFamily="2" charset="-122"/>
              </a:rPr>
              <a:t> </a:t>
            </a:r>
            <a:r>
              <a:rPr lang="zh-CN" altLang="en-US" dirty="0">
                <a:latin typeface="宋体" panose="02010600030101010101" pitchFamily="2" charset="-122"/>
              </a:rPr>
              <a:t> </a:t>
            </a:r>
            <a:r>
              <a:rPr lang="zh-CN" altLang="en-US" dirty="0">
                <a:solidFill>
                  <a:schemeClr val="bg1"/>
                </a:solidFill>
                <a:latin typeface="宋体" panose="02010600030101010101" pitchFamily="2" charset="-122"/>
              </a:rPr>
              <a:t>对不需要的组织进行删除操作，在选择组织数据项后，进行删除操作，这个时候会弹出</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确定要删除该数据吗？</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的提示框，您可以选择</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确定</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或者</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关闭</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，点击确定后即弹出删除成功的弹窗，并且页面会自动更新数据。</a:t>
            </a:r>
            <a:endParaRPr lang="zh-CN" altLang="en-US" sz="1400" b="1" dirty="0">
              <a:solidFill>
                <a:schemeClr val="bg1"/>
              </a:solidFill>
              <a:latin typeface="宋体" panose="02010600030101010101" pitchFamily="2" charset="-122"/>
              <a:ea typeface="思源黑体 CN Bold" pitchFamily="34" charset="-122"/>
            </a:endParaRPr>
          </a:p>
        </p:txBody>
      </p:sp>
      <p:pic>
        <p:nvPicPr>
          <p:cNvPr id="2" name="图片 1" descr="屏幕快照 2020-07-21 下午9.27.10"/>
          <p:cNvPicPr>
            <a:picLocks noChangeAspect="1"/>
          </p:cNvPicPr>
          <p:nvPr/>
        </p:nvPicPr>
        <p:blipFill>
          <a:blip r:embed="rId2"/>
          <a:stretch>
            <a:fillRect/>
          </a:stretch>
        </p:blipFill>
        <p:spPr>
          <a:xfrm>
            <a:off x="4914900" y="3702685"/>
            <a:ext cx="6706235" cy="8763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7022" y="4541202"/>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0481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组织修改</a:t>
            </a:r>
          </a:p>
        </p:txBody>
      </p:sp>
      <p:cxnSp>
        <p:nvCxnSpPr>
          <p:cNvPr id="16" name="直接连接符 15"/>
          <p:cNvCxnSpPr/>
          <p:nvPr/>
        </p:nvCxnSpPr>
        <p:spPr>
          <a:xfrm flipH="1">
            <a:off x="875506" y="1536603"/>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10"/>
          <p:cNvSpPr txBox="1"/>
          <p:nvPr/>
        </p:nvSpPr>
        <p:spPr>
          <a:xfrm>
            <a:off x="1991544" y="5177720"/>
            <a:ext cx="7219984" cy="1198880"/>
          </a:xfrm>
          <a:prstGeom prst="rect">
            <a:avLst/>
          </a:prstGeom>
          <a:noFill/>
          <a:ln w="9525">
            <a:noFill/>
          </a:ln>
        </p:spPr>
        <p:txBody>
          <a:bodyPr wrap="square">
            <a:spAutoFit/>
          </a:bodyPr>
          <a:lstStyle/>
          <a:p>
            <a:r>
              <a:rPr lang="zh-CN" altLang="en-US" dirty="0">
                <a:solidFill>
                  <a:schemeClr val="bg1"/>
                </a:solidFill>
              </a:rPr>
              <a:t>点击数据项前面的</a:t>
            </a:r>
            <a:r>
              <a:rPr lang="en-US" altLang="zh-CN" dirty="0">
                <a:solidFill>
                  <a:schemeClr val="bg1"/>
                </a:solidFill>
              </a:rPr>
              <a:t>checkbox</a:t>
            </a:r>
            <a:r>
              <a:rPr lang="zh-CN" altLang="en-US" dirty="0">
                <a:solidFill>
                  <a:schemeClr val="bg1"/>
                </a:solidFill>
              </a:rPr>
              <a:t>即选中该条数据项，而后点击页面左上角删除按钮即可进行相关操作。</a:t>
            </a:r>
            <a:br>
              <a:rPr lang="zh-CN" altLang="en-US" dirty="0">
                <a:solidFill>
                  <a:schemeClr val="bg1"/>
                </a:solidFill>
              </a:rPr>
            </a:br>
            <a:r>
              <a:rPr lang="zh-CN" altLang="en-US" dirty="0">
                <a:solidFill>
                  <a:schemeClr val="bg1"/>
                </a:solidFill>
              </a:rPr>
              <a:t>修改可以修改组织编码，组织名称，描述等。父组织可以通过点击树状组件进行选择。</a:t>
            </a:r>
            <a:endParaRPr lang="zh-CN" altLang="en-US" sz="1400" b="1" dirty="0">
              <a:solidFill>
                <a:schemeClr val="bg1"/>
              </a:solidFill>
              <a:latin typeface="宋体" panose="02010600030101010101" pitchFamily="2" charset="-122"/>
              <a:ea typeface="思源黑体 CN Bold" pitchFamily="34" charset="-122"/>
            </a:endParaRPr>
          </a:p>
        </p:txBody>
      </p:sp>
      <p:pic>
        <p:nvPicPr>
          <p:cNvPr id="2" name="图片 1" descr="屏幕快照 2020-07-21 下午9.24.09"/>
          <p:cNvPicPr>
            <a:picLocks noChangeAspect="1"/>
          </p:cNvPicPr>
          <p:nvPr/>
        </p:nvPicPr>
        <p:blipFill>
          <a:blip r:embed="rId2"/>
          <a:stretch>
            <a:fillRect/>
          </a:stretch>
        </p:blipFill>
        <p:spPr>
          <a:xfrm>
            <a:off x="1738630" y="981075"/>
            <a:ext cx="8056245" cy="38728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045" y="4166235"/>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304703" cy="46166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角色查询</a:t>
            </a:r>
          </a:p>
        </p:txBody>
      </p:sp>
      <p:cxnSp>
        <p:nvCxnSpPr>
          <p:cNvPr id="16" name="直接连接符 15"/>
          <p:cNvCxnSpPr/>
          <p:nvPr/>
        </p:nvCxnSpPr>
        <p:spPr>
          <a:xfrm flipH="1">
            <a:off x="911424" y="1124744"/>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653BF79-E5C6-4B45-B3EC-B21A8BDBA128}"/>
              </a:ext>
            </a:extLst>
          </p:cNvPr>
          <p:cNvPicPr>
            <a:picLocks noChangeAspect="1"/>
          </p:cNvPicPr>
          <p:nvPr/>
        </p:nvPicPr>
        <p:blipFill>
          <a:blip r:embed="rId2"/>
          <a:stretch>
            <a:fillRect/>
          </a:stretch>
        </p:blipFill>
        <p:spPr>
          <a:xfrm>
            <a:off x="653383" y="940854"/>
            <a:ext cx="10981372" cy="497629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045" y="4166235"/>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304703" cy="46166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组织树</a:t>
            </a:r>
          </a:p>
        </p:txBody>
      </p:sp>
      <p:cxnSp>
        <p:nvCxnSpPr>
          <p:cNvPr id="16" name="直接连接符 15"/>
          <p:cNvCxnSpPr/>
          <p:nvPr/>
        </p:nvCxnSpPr>
        <p:spPr>
          <a:xfrm flipH="1">
            <a:off x="911424" y="1124744"/>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653BF79-E5C6-4B45-B3EC-B21A8BDBA128}"/>
              </a:ext>
            </a:extLst>
          </p:cNvPr>
          <p:cNvPicPr>
            <a:picLocks noChangeAspect="1"/>
          </p:cNvPicPr>
          <p:nvPr/>
        </p:nvPicPr>
        <p:blipFill>
          <a:blip r:embed="rId2"/>
          <a:stretch>
            <a:fillRect/>
          </a:stretch>
        </p:blipFill>
        <p:spPr>
          <a:xfrm>
            <a:off x="605314" y="940854"/>
            <a:ext cx="10981372" cy="4976291"/>
          </a:xfrm>
          <a:prstGeom prst="rect">
            <a:avLst/>
          </a:prstGeom>
        </p:spPr>
      </p:pic>
      <p:pic>
        <p:nvPicPr>
          <p:cNvPr id="2" name="图片 1">
            <a:extLst>
              <a:ext uri="{FF2B5EF4-FFF2-40B4-BE49-F238E27FC236}">
                <a16:creationId xmlns:a16="http://schemas.microsoft.com/office/drawing/2014/main" id="{F0023C99-B110-4730-B474-6F55B8200B91}"/>
              </a:ext>
            </a:extLst>
          </p:cNvPr>
          <p:cNvPicPr>
            <a:picLocks noChangeAspect="1"/>
          </p:cNvPicPr>
          <p:nvPr/>
        </p:nvPicPr>
        <p:blipFill>
          <a:blip r:embed="rId3"/>
          <a:stretch>
            <a:fillRect/>
          </a:stretch>
        </p:blipFill>
        <p:spPr>
          <a:xfrm>
            <a:off x="517676" y="1192336"/>
            <a:ext cx="11156647" cy="4473328"/>
          </a:xfrm>
          <a:prstGeom prst="rect">
            <a:avLst/>
          </a:prstGeom>
        </p:spPr>
      </p:pic>
    </p:spTree>
    <p:extLst>
      <p:ext uri="{BB962C8B-B14F-4D97-AF65-F5344CB8AC3E}">
        <p14:creationId xmlns:p14="http://schemas.microsoft.com/office/powerpoint/2010/main" val="2595342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045" y="4166235"/>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304703" cy="46166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岗位增加</a:t>
            </a:r>
            <a:endParaRPr lang="en-US" altLang="zh-CN" sz="2400" dirty="0">
              <a:solidFill>
                <a:srgbClr val="000000"/>
              </a:solidFill>
              <a:latin typeface="思源黑体 CN Bold" pitchFamily="34" charset="-122"/>
              <a:ea typeface="思源黑体 CN Bold" pitchFamily="34" charset="-122"/>
            </a:endParaRPr>
          </a:p>
        </p:txBody>
      </p:sp>
      <p:cxnSp>
        <p:nvCxnSpPr>
          <p:cNvPr id="16" name="直接连接符 15"/>
          <p:cNvCxnSpPr/>
          <p:nvPr/>
        </p:nvCxnSpPr>
        <p:spPr>
          <a:xfrm flipH="1">
            <a:off x="911424" y="1124744"/>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16D21BB9-032A-41F9-BB48-BCC35661B90C}"/>
              </a:ext>
            </a:extLst>
          </p:cNvPr>
          <p:cNvPicPr>
            <a:picLocks noChangeAspect="1"/>
          </p:cNvPicPr>
          <p:nvPr/>
        </p:nvPicPr>
        <p:blipFill>
          <a:blip r:embed="rId2"/>
          <a:stretch>
            <a:fillRect/>
          </a:stretch>
        </p:blipFill>
        <p:spPr>
          <a:xfrm>
            <a:off x="1220517" y="1221456"/>
            <a:ext cx="9750965" cy="5230987"/>
          </a:xfrm>
          <a:prstGeom prst="rect">
            <a:avLst/>
          </a:prstGeom>
        </p:spPr>
      </p:pic>
    </p:spTree>
    <p:extLst>
      <p:ext uri="{BB962C8B-B14F-4D97-AF65-F5344CB8AC3E}">
        <p14:creationId xmlns:p14="http://schemas.microsoft.com/office/powerpoint/2010/main" val="1573965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045" y="4166235"/>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304703" cy="46166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岗位修改</a:t>
            </a:r>
            <a:endParaRPr lang="en-US" altLang="zh-CN" sz="2400" dirty="0">
              <a:solidFill>
                <a:srgbClr val="000000"/>
              </a:solidFill>
              <a:latin typeface="思源黑体 CN Bold" pitchFamily="34" charset="-122"/>
              <a:ea typeface="思源黑体 CN Bold" pitchFamily="34" charset="-122"/>
            </a:endParaRPr>
          </a:p>
        </p:txBody>
      </p:sp>
      <p:cxnSp>
        <p:nvCxnSpPr>
          <p:cNvPr id="16" name="直接连接符 15"/>
          <p:cNvCxnSpPr/>
          <p:nvPr/>
        </p:nvCxnSpPr>
        <p:spPr>
          <a:xfrm flipH="1">
            <a:off x="911424" y="1124744"/>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D4456F9-6E67-4BEA-AB25-C56E1581C5FC}"/>
              </a:ext>
            </a:extLst>
          </p:cNvPr>
          <p:cNvPicPr>
            <a:picLocks noChangeAspect="1"/>
          </p:cNvPicPr>
          <p:nvPr/>
        </p:nvPicPr>
        <p:blipFill>
          <a:blip r:embed="rId2"/>
          <a:stretch>
            <a:fillRect/>
          </a:stretch>
        </p:blipFill>
        <p:spPr>
          <a:xfrm>
            <a:off x="995772" y="866478"/>
            <a:ext cx="10200456" cy="5472120"/>
          </a:xfrm>
          <a:prstGeom prst="rect">
            <a:avLst/>
          </a:prstGeom>
        </p:spPr>
      </p:pic>
      <p:pic>
        <p:nvPicPr>
          <p:cNvPr id="6" name="图片 5">
            <a:extLst>
              <a:ext uri="{FF2B5EF4-FFF2-40B4-BE49-F238E27FC236}">
                <a16:creationId xmlns:a16="http://schemas.microsoft.com/office/drawing/2014/main" id="{AC5CE23F-D6B8-4F6F-B245-AE351524FEE5}"/>
              </a:ext>
            </a:extLst>
          </p:cNvPr>
          <p:cNvPicPr>
            <a:picLocks noChangeAspect="1"/>
          </p:cNvPicPr>
          <p:nvPr/>
        </p:nvPicPr>
        <p:blipFill>
          <a:blip r:embed="rId3"/>
          <a:stretch>
            <a:fillRect/>
          </a:stretch>
        </p:blipFill>
        <p:spPr>
          <a:xfrm>
            <a:off x="838512" y="895910"/>
            <a:ext cx="10416480" cy="5588008"/>
          </a:xfrm>
          <a:prstGeom prst="rect">
            <a:avLst/>
          </a:prstGeom>
        </p:spPr>
      </p:pic>
    </p:spTree>
    <p:extLst>
      <p:ext uri="{BB962C8B-B14F-4D97-AF65-F5344CB8AC3E}">
        <p14:creationId xmlns:p14="http://schemas.microsoft.com/office/powerpoint/2010/main" val="181418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045" y="4166235"/>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304703" cy="46166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岗位删除</a:t>
            </a:r>
            <a:endParaRPr lang="en-US" altLang="zh-CN" sz="2400" dirty="0">
              <a:solidFill>
                <a:srgbClr val="000000"/>
              </a:solidFill>
              <a:latin typeface="思源黑体 CN Bold" pitchFamily="34" charset="-122"/>
              <a:ea typeface="思源黑体 CN Bold" pitchFamily="34" charset="-122"/>
            </a:endParaRPr>
          </a:p>
        </p:txBody>
      </p:sp>
      <p:cxnSp>
        <p:nvCxnSpPr>
          <p:cNvPr id="16" name="直接连接符 15"/>
          <p:cNvCxnSpPr/>
          <p:nvPr/>
        </p:nvCxnSpPr>
        <p:spPr>
          <a:xfrm flipH="1">
            <a:off x="911424" y="1124744"/>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23E8F353-D9C5-45DE-B285-714E0BDD0BEA}"/>
              </a:ext>
            </a:extLst>
          </p:cNvPr>
          <p:cNvPicPr>
            <a:picLocks noChangeAspect="1"/>
          </p:cNvPicPr>
          <p:nvPr/>
        </p:nvPicPr>
        <p:blipFill>
          <a:blip r:embed="rId2"/>
          <a:stretch>
            <a:fillRect/>
          </a:stretch>
        </p:blipFill>
        <p:spPr>
          <a:xfrm>
            <a:off x="1168490" y="1268414"/>
            <a:ext cx="9855019" cy="5286807"/>
          </a:xfrm>
          <a:prstGeom prst="rect">
            <a:avLst/>
          </a:prstGeom>
        </p:spPr>
      </p:pic>
    </p:spTree>
    <p:extLst>
      <p:ext uri="{BB962C8B-B14F-4D97-AF65-F5344CB8AC3E}">
        <p14:creationId xmlns:p14="http://schemas.microsoft.com/office/powerpoint/2010/main" val="1665485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7411" name="文本框 6"/>
          <p:cNvSpPr txBox="1"/>
          <p:nvPr/>
        </p:nvSpPr>
        <p:spPr>
          <a:xfrm>
            <a:off x="1343025" y="405130"/>
            <a:ext cx="2440940"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新增角色信息</a:t>
            </a:r>
          </a:p>
        </p:txBody>
      </p:sp>
      <p:cxnSp>
        <p:nvCxnSpPr>
          <p:cNvPr id="18" name="直接连接符 17"/>
          <p:cNvCxnSpPr/>
          <p:nvPr/>
        </p:nvCxnSpPr>
        <p:spPr>
          <a:xfrm>
            <a:off x="6000003" y="1090490"/>
            <a:ext cx="0" cy="5011738"/>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sp>
        <p:nvSpPr>
          <p:cNvPr id="6" name="文本框 27"/>
          <p:cNvSpPr txBox="1"/>
          <p:nvPr/>
        </p:nvSpPr>
        <p:spPr>
          <a:xfrm>
            <a:off x="7203280" y="4445605"/>
            <a:ext cx="3567112" cy="830997"/>
          </a:xfrm>
          <a:prstGeom prst="rect">
            <a:avLst/>
          </a:prstGeom>
          <a:noFill/>
          <a:ln w="9525">
            <a:noFill/>
          </a:ln>
        </p:spPr>
        <p:txBody>
          <a:bodyPr>
            <a:spAutoFit/>
          </a:bodyPr>
          <a:lstStyle/>
          <a:p>
            <a:pPr lvl="0"/>
            <a:r>
              <a:rPr lang="zh-CN" altLang="en-US" sz="1600" dirty="0">
                <a:latin typeface="思源黑体 CN Bold" pitchFamily="34" charset="-122"/>
                <a:ea typeface="思源黑体 CN Bold" pitchFamily="34" charset="-122"/>
              </a:rPr>
              <a:t>在新增角色信息界面，填入角色编码和角色名称，显示“成功！请到数据列表查看”。</a:t>
            </a:r>
          </a:p>
        </p:txBody>
      </p:sp>
      <p:sp>
        <p:nvSpPr>
          <p:cNvPr id="7" name="reading_65784"/>
          <p:cNvSpPr>
            <a:spLocks noChangeAspect="1"/>
          </p:cNvSpPr>
          <p:nvPr/>
        </p:nvSpPr>
        <p:spPr>
          <a:xfrm>
            <a:off x="6302398" y="4445605"/>
            <a:ext cx="598488" cy="609600"/>
          </a:xfrm>
          <a:custGeom>
            <a:avLst/>
            <a:gdLst/>
            <a:ahLst/>
            <a:cxnLst>
              <a:cxn ang="0">
                <a:pos x="47507" y="43367"/>
              </a:cxn>
              <a:cxn ang="0">
                <a:pos x="48159" y="43367"/>
              </a:cxn>
              <a:cxn ang="0">
                <a:pos x="30782" y="25919"/>
              </a:cxn>
              <a:cxn ang="0">
                <a:pos x="48159" y="8471"/>
              </a:cxn>
              <a:cxn ang="0">
                <a:pos x="47507" y="8471"/>
              </a:cxn>
              <a:cxn ang="0">
                <a:pos x="37474" y="7269"/>
              </a:cxn>
              <a:cxn ang="0">
                <a:pos x="27440" y="3762"/>
              </a:cxn>
              <a:cxn ang="0">
                <a:pos x="0" y="25919"/>
              </a:cxn>
              <a:cxn ang="0">
                <a:pos x="27440" y="48025"/>
              </a:cxn>
              <a:cxn ang="0">
                <a:pos x="37474" y="44569"/>
              </a:cxn>
              <a:cxn ang="0">
                <a:pos x="47507" y="43367"/>
              </a:cxn>
              <a:cxn ang="0">
                <a:pos x="24569" y="43226"/>
              </a:cxn>
              <a:cxn ang="0">
                <a:pos x="34602" y="44278"/>
              </a:cxn>
              <a:cxn ang="0">
                <a:pos x="44635" y="47633"/>
              </a:cxn>
              <a:cxn ang="0">
                <a:pos x="7192" y="25824"/>
              </a:cxn>
              <a:cxn ang="0">
                <a:pos x="44635" y="4064"/>
              </a:cxn>
              <a:cxn ang="0">
                <a:pos x="34602" y="7370"/>
              </a:cxn>
              <a:cxn ang="0">
                <a:pos x="24569" y="8472"/>
              </a:cxn>
              <a:cxn ang="0">
                <a:pos x="41946" y="25924"/>
              </a:cxn>
              <a:cxn ang="0">
                <a:pos x="24569" y="43226"/>
              </a:cxn>
              <a:cxn ang="0">
                <a:pos x="41794" y="23130"/>
              </a:cxn>
              <a:cxn ang="0">
                <a:pos x="36081" y="44868"/>
              </a:cxn>
              <a:cxn ang="0">
                <a:pos x="30369" y="23130"/>
              </a:cxn>
              <a:cxn ang="0">
                <a:pos x="12917" y="40860"/>
              </a:cxn>
              <a:cxn ang="0">
                <a:pos x="24605" y="56788"/>
              </a:cxn>
              <a:cxn ang="0">
                <a:pos x="24605" y="19300"/>
              </a:cxn>
              <a:cxn ang="0">
                <a:pos x="39074" y="40386"/>
              </a:cxn>
              <a:cxn ang="0">
                <a:pos x="17905" y="25889"/>
              </a:cxn>
              <a:cxn ang="0">
                <a:pos x="39074" y="11341"/>
              </a:cxn>
              <a:cxn ang="0">
                <a:pos x="24605" y="32477"/>
              </a:cxn>
              <a:cxn ang="0">
                <a:pos x="24605" y="63609"/>
              </a:cxn>
              <a:cxn ang="0">
                <a:pos x="7951" y="14801"/>
              </a:cxn>
              <a:cxn ang="0">
                <a:pos x="4540" y="14450"/>
              </a:cxn>
              <a:cxn ang="0">
                <a:pos x="30369" y="5986"/>
              </a:cxn>
              <a:cxn ang="0">
                <a:pos x="36081" y="19860"/>
              </a:cxn>
              <a:cxn ang="0">
                <a:pos x="41794" y="5986"/>
              </a:cxn>
              <a:cxn ang="0">
                <a:pos x="2086" y="14450"/>
              </a:cxn>
              <a:cxn ang="0">
                <a:pos x="64212" y="14801"/>
              </a:cxn>
              <a:cxn ang="0">
                <a:pos x="47557" y="63609"/>
              </a:cxn>
              <a:cxn ang="0">
                <a:pos x="47557" y="32477"/>
              </a:cxn>
              <a:cxn ang="0">
                <a:pos x="48209" y="32477"/>
              </a:cxn>
              <a:cxn ang="0">
                <a:pos x="33790" y="11341"/>
              </a:cxn>
              <a:cxn ang="0">
                <a:pos x="54909" y="25889"/>
              </a:cxn>
              <a:cxn ang="0">
                <a:pos x="33790" y="40386"/>
              </a:cxn>
              <a:cxn ang="0">
                <a:pos x="48209" y="19300"/>
              </a:cxn>
              <a:cxn ang="0">
                <a:pos x="47557" y="19300"/>
              </a:cxn>
              <a:cxn ang="0">
                <a:pos x="47557" y="56788"/>
              </a:cxn>
              <a:cxn ang="0">
                <a:pos x="59245" y="40860"/>
              </a:cxn>
              <a:cxn ang="0">
                <a:pos x="41794" y="23130"/>
              </a:cxn>
              <a:cxn ang="0">
                <a:pos x="36081" y="0"/>
              </a:cxn>
              <a:cxn ang="0">
                <a:pos x="40393" y="4099"/>
              </a:cxn>
              <a:cxn ang="0">
                <a:pos x="36081" y="8198"/>
              </a:cxn>
              <a:cxn ang="0">
                <a:pos x="31770" y="4099"/>
              </a:cxn>
              <a:cxn ang="0">
                <a:pos x="36081" y="0"/>
              </a:cxn>
            </a:cxnLst>
            <a:rect l="0" t="0" r="0" b="0"/>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rgbClr val="990000">
              <a:alpha val="100000"/>
            </a:srgbClr>
          </a:solidFill>
          <a:ln w="9525">
            <a:noFill/>
          </a:ln>
        </p:spPr>
        <p:txBody>
          <a:bodyPr/>
          <a:lstStyle/>
          <a:p>
            <a:endParaRPr lang="zh-CN" altLang="en-US"/>
          </a:p>
        </p:txBody>
      </p:sp>
      <p:pic>
        <p:nvPicPr>
          <p:cNvPr id="10" name="图片 9">
            <a:extLst>
              <a:ext uri="{FF2B5EF4-FFF2-40B4-BE49-F238E27FC236}">
                <a16:creationId xmlns:a16="http://schemas.microsoft.com/office/drawing/2014/main" id="{48AB89A4-A9EE-4EBF-AAED-8A0F2661F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765" y="1618902"/>
            <a:ext cx="5738238" cy="2881299"/>
          </a:xfrm>
          <a:prstGeom prst="rect">
            <a:avLst/>
          </a:prstGeom>
        </p:spPr>
      </p:pic>
      <p:sp>
        <p:nvSpPr>
          <p:cNvPr id="14" name="文本框 27">
            <a:extLst>
              <a:ext uri="{FF2B5EF4-FFF2-40B4-BE49-F238E27FC236}">
                <a16:creationId xmlns:a16="http://schemas.microsoft.com/office/drawing/2014/main" id="{5AE37096-62CF-45B5-99E7-95F4C42FC828}"/>
              </a:ext>
            </a:extLst>
          </p:cNvPr>
          <p:cNvSpPr txBox="1"/>
          <p:nvPr/>
        </p:nvSpPr>
        <p:spPr>
          <a:xfrm>
            <a:off x="550863" y="4716651"/>
            <a:ext cx="4691883" cy="338554"/>
          </a:xfrm>
          <a:prstGeom prst="rect">
            <a:avLst/>
          </a:prstGeom>
          <a:noFill/>
          <a:ln w="9525">
            <a:noFill/>
          </a:ln>
        </p:spPr>
        <p:txBody>
          <a:bodyPr wrap="square">
            <a:spAutoFit/>
          </a:bodyPr>
          <a:lstStyle/>
          <a:p>
            <a:pPr lvl="0"/>
            <a:r>
              <a:rPr lang="zh-CN" altLang="en-US" sz="1600" dirty="0">
                <a:latin typeface="思源黑体 CN Bold" pitchFamily="34" charset="-122"/>
                <a:ea typeface="思源黑体 CN Bold" pitchFamily="34" charset="-122"/>
              </a:rPr>
              <a:t>角色信息包括“角色编码”和“角色名称”</a:t>
            </a:r>
          </a:p>
        </p:txBody>
      </p:sp>
      <p:pic>
        <p:nvPicPr>
          <p:cNvPr id="12" name="图片 11">
            <a:extLst>
              <a:ext uri="{FF2B5EF4-FFF2-40B4-BE49-F238E27FC236}">
                <a16:creationId xmlns:a16="http://schemas.microsoft.com/office/drawing/2014/main" id="{7111606F-DD2D-4D25-B041-C594BA5479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1048" y="1693632"/>
            <a:ext cx="5806320" cy="1449821"/>
          </a:xfrm>
          <a:prstGeom prst="rect">
            <a:avLst/>
          </a:prstGeom>
        </p:spPr>
      </p:pic>
    </p:spTree>
    <p:extLst>
      <p:ext uri="{BB962C8B-B14F-4D97-AF65-F5344CB8AC3E}">
        <p14:creationId xmlns:p14="http://schemas.microsoft.com/office/powerpoint/2010/main" val="2760395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0590" y="2348881"/>
            <a:ext cx="11654650" cy="3816422"/>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2640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角色删除</a:t>
            </a:r>
          </a:p>
        </p:txBody>
      </p:sp>
      <p:cxnSp>
        <p:nvCxnSpPr>
          <p:cNvPr id="16" name="直接连接符 15"/>
          <p:cNvCxnSpPr/>
          <p:nvPr/>
        </p:nvCxnSpPr>
        <p:spPr>
          <a:xfrm flipH="1">
            <a:off x="875506" y="1536603"/>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10"/>
          <p:cNvSpPr txBox="1"/>
          <p:nvPr/>
        </p:nvSpPr>
        <p:spPr>
          <a:xfrm>
            <a:off x="326760" y="2483860"/>
            <a:ext cx="4367131" cy="3416320"/>
          </a:xfrm>
          <a:prstGeom prst="rect">
            <a:avLst/>
          </a:prstGeom>
          <a:noFill/>
          <a:ln w="9525">
            <a:noFill/>
          </a:ln>
        </p:spPr>
        <p:txBody>
          <a:bodyPr wrap="square">
            <a:spAutoFit/>
          </a:bodyPr>
          <a:lstStyle/>
          <a:p>
            <a:r>
              <a:rPr lang="zh-CN" altLang="en-US" b="1" dirty="0">
                <a:latin typeface="宋体" panose="02010600030101010101" pitchFamily="2" charset="-122"/>
              </a:rPr>
              <a:t> </a:t>
            </a:r>
            <a:r>
              <a:rPr lang="zh-CN" altLang="en-US" dirty="0">
                <a:latin typeface="宋体" panose="02010600030101010101" pitchFamily="2" charset="-122"/>
              </a:rPr>
              <a:t> </a:t>
            </a:r>
            <a:r>
              <a:rPr lang="zh-CN" altLang="en-US" dirty="0">
                <a:solidFill>
                  <a:schemeClr val="bg1"/>
                </a:solidFill>
                <a:latin typeface="宋体" panose="02010600030101010101" pitchFamily="2" charset="-122"/>
              </a:rPr>
              <a:t>对不需要的角色进行删除操作，在选择角色数据项后，进行删除操作。这个时候会弹出</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确定要删除该数据吗？</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的提示框，提示框下方数据分别为“</a:t>
            </a:r>
            <a:r>
              <a:rPr lang="en-US" altLang="zh-CN" dirty="0" err="1">
                <a:solidFill>
                  <a:schemeClr val="bg1"/>
                </a:solidFill>
                <a:latin typeface="宋体" panose="02010600030101010101" pitchFamily="2" charset="-122"/>
              </a:rPr>
              <a:t>role_uuid</a:t>
            </a:r>
            <a:r>
              <a:rPr lang="zh-CN" altLang="en-US" dirty="0">
                <a:solidFill>
                  <a:schemeClr val="bg1"/>
                </a:solidFill>
                <a:latin typeface="宋体" panose="02010600030101010101" pitchFamily="2" charset="-122"/>
              </a:rPr>
              <a:t>”以及“删除类型”。</a:t>
            </a:r>
            <a:endParaRPr lang="en-US" altLang="zh-CN" dirty="0">
              <a:solidFill>
                <a:schemeClr val="bg1"/>
              </a:solidFill>
              <a:latin typeface="宋体" panose="02010600030101010101" pitchFamily="2" charset="-122"/>
            </a:endParaRPr>
          </a:p>
          <a:p>
            <a:endParaRPr lang="en-US" altLang="zh-CN" dirty="0">
              <a:solidFill>
                <a:schemeClr val="bg1"/>
              </a:solidFill>
              <a:latin typeface="宋体" panose="02010600030101010101" pitchFamily="2" charset="-122"/>
            </a:endParaRPr>
          </a:p>
          <a:p>
            <a:endParaRPr lang="en-US" altLang="zh-CN" dirty="0">
              <a:solidFill>
                <a:schemeClr val="bg1"/>
              </a:solidFill>
              <a:latin typeface="宋体" panose="02010600030101010101" pitchFamily="2" charset="-122"/>
            </a:endParaRPr>
          </a:p>
          <a:p>
            <a:r>
              <a:rPr lang="zh-CN" altLang="en-US" dirty="0">
                <a:solidFill>
                  <a:schemeClr val="bg1"/>
                </a:solidFill>
                <a:latin typeface="宋体" panose="02010600030101010101" pitchFamily="2" charset="-122"/>
              </a:rPr>
              <a:t>您可以选择</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确定</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或者</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关闭</a:t>
            </a:r>
            <a:r>
              <a:rPr lang="en-US" altLang="zh-CN" dirty="0">
                <a:solidFill>
                  <a:schemeClr val="bg1"/>
                </a:solidFill>
                <a:latin typeface="宋体" panose="02010600030101010101" pitchFamily="2" charset="-122"/>
              </a:rPr>
              <a:t>”</a:t>
            </a:r>
            <a:r>
              <a:rPr lang="zh-CN" altLang="en-US" dirty="0">
                <a:solidFill>
                  <a:schemeClr val="bg1"/>
                </a:solidFill>
                <a:latin typeface="宋体" panose="02010600030101010101" pitchFamily="2" charset="-122"/>
              </a:rPr>
              <a:t>，点击确定后即弹出删除成功的弹窗，并且页面会自动更新数据。</a:t>
            </a:r>
            <a:endParaRPr lang="en-US" altLang="zh-CN" dirty="0">
              <a:solidFill>
                <a:schemeClr val="bg1"/>
              </a:solidFill>
              <a:latin typeface="宋体" panose="02010600030101010101" pitchFamily="2" charset="-122"/>
            </a:endParaRPr>
          </a:p>
          <a:p>
            <a:r>
              <a:rPr lang="zh-CN" altLang="en-US" dirty="0">
                <a:solidFill>
                  <a:schemeClr val="bg1"/>
                </a:solidFill>
                <a:latin typeface="宋体" panose="02010600030101010101" pitchFamily="2" charset="-122"/>
              </a:rPr>
              <a:t>此时，数据库对应的角色信息也随之删除。</a:t>
            </a:r>
          </a:p>
        </p:txBody>
      </p:sp>
      <p:pic>
        <p:nvPicPr>
          <p:cNvPr id="6" name="图片 5">
            <a:extLst>
              <a:ext uri="{FF2B5EF4-FFF2-40B4-BE49-F238E27FC236}">
                <a16:creationId xmlns:a16="http://schemas.microsoft.com/office/drawing/2014/main" id="{652BC745-BC08-48F6-82F0-033208A90EC2}"/>
              </a:ext>
            </a:extLst>
          </p:cNvPr>
          <p:cNvPicPr>
            <a:picLocks noChangeAspect="1"/>
          </p:cNvPicPr>
          <p:nvPr/>
        </p:nvPicPr>
        <p:blipFill>
          <a:blip r:embed="rId2"/>
          <a:stretch>
            <a:fillRect/>
          </a:stretch>
        </p:blipFill>
        <p:spPr>
          <a:xfrm>
            <a:off x="4661912" y="2466902"/>
            <a:ext cx="4094251" cy="1342915"/>
          </a:xfrm>
          <a:prstGeom prst="rect">
            <a:avLst/>
          </a:prstGeom>
        </p:spPr>
      </p:pic>
      <p:pic>
        <p:nvPicPr>
          <p:cNvPr id="8" name="图片 7">
            <a:extLst>
              <a:ext uri="{FF2B5EF4-FFF2-40B4-BE49-F238E27FC236}">
                <a16:creationId xmlns:a16="http://schemas.microsoft.com/office/drawing/2014/main" id="{93DF71AB-BA25-4CD9-B854-C21C77848ABE}"/>
              </a:ext>
            </a:extLst>
          </p:cNvPr>
          <p:cNvPicPr>
            <a:picLocks noChangeAspect="1"/>
          </p:cNvPicPr>
          <p:nvPr/>
        </p:nvPicPr>
        <p:blipFill>
          <a:blip r:embed="rId3"/>
          <a:stretch>
            <a:fillRect/>
          </a:stretch>
        </p:blipFill>
        <p:spPr>
          <a:xfrm>
            <a:off x="8864283" y="491729"/>
            <a:ext cx="2452211" cy="2740708"/>
          </a:xfrm>
          <a:prstGeom prst="rect">
            <a:avLst/>
          </a:prstGeom>
        </p:spPr>
      </p:pic>
      <p:pic>
        <p:nvPicPr>
          <p:cNvPr id="9" name="图片 8">
            <a:extLst>
              <a:ext uri="{FF2B5EF4-FFF2-40B4-BE49-F238E27FC236}">
                <a16:creationId xmlns:a16="http://schemas.microsoft.com/office/drawing/2014/main" id="{39458D97-263C-4F50-8AF1-13CF778826ED}"/>
              </a:ext>
            </a:extLst>
          </p:cNvPr>
          <p:cNvPicPr>
            <a:picLocks noChangeAspect="1"/>
          </p:cNvPicPr>
          <p:nvPr/>
        </p:nvPicPr>
        <p:blipFill>
          <a:blip r:embed="rId4"/>
          <a:stretch>
            <a:fillRect/>
          </a:stretch>
        </p:blipFill>
        <p:spPr>
          <a:xfrm>
            <a:off x="4600213" y="4625446"/>
            <a:ext cx="4249628" cy="700632"/>
          </a:xfrm>
          <a:prstGeom prst="rect">
            <a:avLst/>
          </a:prstGeom>
        </p:spPr>
      </p:pic>
      <p:pic>
        <p:nvPicPr>
          <p:cNvPr id="10" name="图片 9">
            <a:extLst>
              <a:ext uri="{FF2B5EF4-FFF2-40B4-BE49-F238E27FC236}">
                <a16:creationId xmlns:a16="http://schemas.microsoft.com/office/drawing/2014/main" id="{98D0B49F-DD2B-46B0-9CAE-954E27ABD2B9}"/>
              </a:ext>
            </a:extLst>
          </p:cNvPr>
          <p:cNvPicPr>
            <a:picLocks noChangeAspect="1"/>
          </p:cNvPicPr>
          <p:nvPr/>
        </p:nvPicPr>
        <p:blipFill>
          <a:blip r:embed="rId5"/>
          <a:stretch>
            <a:fillRect/>
          </a:stretch>
        </p:blipFill>
        <p:spPr>
          <a:xfrm>
            <a:off x="8907784" y="3429000"/>
            <a:ext cx="2437134" cy="2623709"/>
          </a:xfrm>
          <a:prstGeom prst="rect">
            <a:avLst/>
          </a:prstGeom>
        </p:spPr>
      </p:pic>
    </p:spTree>
    <p:extLst>
      <p:ext uri="{BB962C8B-B14F-4D97-AF65-F5344CB8AC3E}">
        <p14:creationId xmlns:p14="http://schemas.microsoft.com/office/powerpoint/2010/main" val="102917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03912" y="291337"/>
            <a:ext cx="6139180" cy="642429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4" y="404813"/>
            <a:ext cx="2736751"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查看角色信息列表</a:t>
            </a:r>
          </a:p>
        </p:txBody>
      </p:sp>
      <p:cxnSp>
        <p:nvCxnSpPr>
          <p:cNvPr id="16" name="直接连接符 15"/>
          <p:cNvCxnSpPr/>
          <p:nvPr/>
        </p:nvCxnSpPr>
        <p:spPr>
          <a:xfrm flipH="1">
            <a:off x="3359696" y="5157192"/>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2A09D4D-D693-423B-9AE4-9BD4F2FBAD8A}"/>
              </a:ext>
            </a:extLst>
          </p:cNvPr>
          <p:cNvPicPr>
            <a:picLocks noChangeAspect="1"/>
          </p:cNvPicPr>
          <p:nvPr/>
        </p:nvPicPr>
        <p:blipFill>
          <a:blip r:embed="rId2"/>
          <a:stretch>
            <a:fillRect/>
          </a:stretch>
        </p:blipFill>
        <p:spPr>
          <a:xfrm>
            <a:off x="1631504" y="981075"/>
            <a:ext cx="8168347" cy="3822527"/>
          </a:xfrm>
          <a:prstGeom prst="rect">
            <a:avLst/>
          </a:prstGeom>
        </p:spPr>
      </p:pic>
      <p:sp>
        <p:nvSpPr>
          <p:cNvPr id="10" name="文本框 27">
            <a:extLst>
              <a:ext uri="{FF2B5EF4-FFF2-40B4-BE49-F238E27FC236}">
                <a16:creationId xmlns:a16="http://schemas.microsoft.com/office/drawing/2014/main" id="{602A576A-A726-4353-B746-FDF4F534884D}"/>
              </a:ext>
            </a:extLst>
          </p:cNvPr>
          <p:cNvSpPr txBox="1"/>
          <p:nvPr/>
        </p:nvSpPr>
        <p:spPr>
          <a:xfrm>
            <a:off x="3935760" y="5318971"/>
            <a:ext cx="5507830" cy="923330"/>
          </a:xfrm>
          <a:prstGeom prst="rect">
            <a:avLst/>
          </a:prstGeom>
          <a:noFill/>
          <a:ln w="9525">
            <a:noFill/>
          </a:ln>
        </p:spPr>
        <p:txBody>
          <a:bodyPr wrap="square">
            <a:spAutoFit/>
          </a:bodyPr>
          <a:lstStyle/>
          <a:p>
            <a:pPr lvl="0"/>
            <a:r>
              <a:rPr lang="zh-CN" altLang="en-US" dirty="0">
                <a:latin typeface="思源黑体 CN Bold" pitchFamily="34" charset="-122"/>
                <a:ea typeface="思源黑体 CN Bold" pitchFamily="34" charset="-122"/>
              </a:rPr>
              <a:t>采用粗略的分页查询系统，显示第 </a:t>
            </a:r>
            <a:r>
              <a:rPr lang="en-US" altLang="zh-CN" dirty="0">
                <a:latin typeface="思源黑体 CN Bold" pitchFamily="34" charset="-122"/>
                <a:ea typeface="思源黑体 CN Bold" pitchFamily="34" charset="-122"/>
              </a:rPr>
              <a:t>X </a:t>
            </a:r>
            <a:r>
              <a:rPr lang="zh-CN" altLang="en-US" dirty="0">
                <a:latin typeface="思源黑体 CN Bold" pitchFamily="34" charset="-122"/>
                <a:ea typeface="思源黑体 CN Bold" pitchFamily="34" charset="-122"/>
              </a:rPr>
              <a:t>到第</a:t>
            </a:r>
            <a:r>
              <a:rPr lang="en-US" altLang="zh-CN" dirty="0">
                <a:latin typeface="思源黑体 CN Bold" pitchFamily="34" charset="-122"/>
                <a:ea typeface="思源黑体 CN Bold" pitchFamily="34" charset="-122"/>
              </a:rPr>
              <a:t>X</a:t>
            </a:r>
            <a:r>
              <a:rPr lang="zh-CN" altLang="en-US" dirty="0">
                <a:latin typeface="思源黑体 CN Bold" pitchFamily="34" charset="-122"/>
                <a:ea typeface="思源黑体 CN Bold" pitchFamily="34" charset="-122"/>
              </a:rPr>
              <a:t> 条记录，总共 </a:t>
            </a:r>
            <a:r>
              <a:rPr lang="en-US" altLang="zh-CN" dirty="0">
                <a:latin typeface="思源黑体 CN Bold" pitchFamily="34" charset="-122"/>
                <a:ea typeface="思源黑体 CN Bold" pitchFamily="34" charset="-122"/>
              </a:rPr>
              <a:t>Total</a:t>
            </a:r>
            <a:r>
              <a:rPr lang="zh-CN" altLang="en-US" dirty="0">
                <a:latin typeface="思源黑体 CN Bold" pitchFamily="34" charset="-122"/>
                <a:ea typeface="思源黑体 CN Bold" pitchFamily="34" charset="-122"/>
              </a:rPr>
              <a:t>条记录 。</a:t>
            </a:r>
            <a:endParaRPr lang="en-US" altLang="zh-CN" dirty="0">
              <a:latin typeface="思源黑体 CN Bold" pitchFamily="34" charset="-122"/>
              <a:ea typeface="思源黑体 CN Bold" pitchFamily="34" charset="-122"/>
            </a:endParaRPr>
          </a:p>
          <a:p>
            <a:pPr lvl="0"/>
            <a:r>
              <a:rPr lang="zh-CN" altLang="en-US" dirty="0">
                <a:latin typeface="思源黑体 CN Bold" pitchFamily="34" charset="-122"/>
                <a:ea typeface="思源黑体 CN Bold" pitchFamily="34" charset="-122"/>
              </a:rPr>
              <a:t>每页项目数目为定额：</a:t>
            </a:r>
            <a:r>
              <a:rPr lang="en-US" altLang="zh-CN" dirty="0">
                <a:latin typeface="思源黑体 CN Bold" pitchFamily="34" charset="-122"/>
                <a:ea typeface="思源黑体 CN Bold" pitchFamily="34" charset="-122"/>
              </a:rPr>
              <a:t>10</a:t>
            </a:r>
            <a:r>
              <a:rPr lang="zh-CN" altLang="en-US" dirty="0">
                <a:latin typeface="思源黑体 CN Bold" pitchFamily="34" charset="-122"/>
                <a:ea typeface="思源黑体 CN Bold" pitchFamily="34" charset="-122"/>
              </a:rPr>
              <a:t>条记录。</a:t>
            </a:r>
            <a:endParaRPr lang="en-US" altLang="zh-CN" dirty="0">
              <a:latin typeface="思源黑体 CN Bold" pitchFamily="34" charset="-122"/>
              <a:ea typeface="思源黑体 CN Bold" pitchFamily="34" charset="-122"/>
            </a:endParaRPr>
          </a:p>
        </p:txBody>
      </p:sp>
      <p:sp>
        <p:nvSpPr>
          <p:cNvPr id="11" name="reading_65784">
            <a:extLst>
              <a:ext uri="{FF2B5EF4-FFF2-40B4-BE49-F238E27FC236}">
                <a16:creationId xmlns:a16="http://schemas.microsoft.com/office/drawing/2014/main" id="{95333094-C6F6-402B-B0DB-D587FF28422A}"/>
              </a:ext>
            </a:extLst>
          </p:cNvPr>
          <p:cNvSpPr>
            <a:spLocks noChangeAspect="1"/>
          </p:cNvSpPr>
          <p:nvPr/>
        </p:nvSpPr>
        <p:spPr>
          <a:xfrm>
            <a:off x="3143672" y="5451302"/>
            <a:ext cx="598488" cy="609600"/>
          </a:xfrm>
          <a:custGeom>
            <a:avLst/>
            <a:gdLst/>
            <a:ahLst/>
            <a:cxnLst>
              <a:cxn ang="0">
                <a:pos x="47507" y="43367"/>
              </a:cxn>
              <a:cxn ang="0">
                <a:pos x="48159" y="43367"/>
              </a:cxn>
              <a:cxn ang="0">
                <a:pos x="30782" y="25919"/>
              </a:cxn>
              <a:cxn ang="0">
                <a:pos x="48159" y="8471"/>
              </a:cxn>
              <a:cxn ang="0">
                <a:pos x="47507" y="8471"/>
              </a:cxn>
              <a:cxn ang="0">
                <a:pos x="37474" y="7269"/>
              </a:cxn>
              <a:cxn ang="0">
                <a:pos x="27440" y="3762"/>
              </a:cxn>
              <a:cxn ang="0">
                <a:pos x="0" y="25919"/>
              </a:cxn>
              <a:cxn ang="0">
                <a:pos x="27440" y="48025"/>
              </a:cxn>
              <a:cxn ang="0">
                <a:pos x="37474" y="44569"/>
              </a:cxn>
              <a:cxn ang="0">
                <a:pos x="47507" y="43367"/>
              </a:cxn>
              <a:cxn ang="0">
                <a:pos x="24569" y="43226"/>
              </a:cxn>
              <a:cxn ang="0">
                <a:pos x="34602" y="44278"/>
              </a:cxn>
              <a:cxn ang="0">
                <a:pos x="44635" y="47633"/>
              </a:cxn>
              <a:cxn ang="0">
                <a:pos x="7192" y="25824"/>
              </a:cxn>
              <a:cxn ang="0">
                <a:pos x="44635" y="4064"/>
              </a:cxn>
              <a:cxn ang="0">
                <a:pos x="34602" y="7370"/>
              </a:cxn>
              <a:cxn ang="0">
                <a:pos x="24569" y="8472"/>
              </a:cxn>
              <a:cxn ang="0">
                <a:pos x="41946" y="25924"/>
              </a:cxn>
              <a:cxn ang="0">
                <a:pos x="24569" y="43226"/>
              </a:cxn>
              <a:cxn ang="0">
                <a:pos x="41794" y="23130"/>
              </a:cxn>
              <a:cxn ang="0">
                <a:pos x="36081" y="44868"/>
              </a:cxn>
              <a:cxn ang="0">
                <a:pos x="30369" y="23130"/>
              </a:cxn>
              <a:cxn ang="0">
                <a:pos x="12917" y="40860"/>
              </a:cxn>
              <a:cxn ang="0">
                <a:pos x="24605" y="56788"/>
              </a:cxn>
              <a:cxn ang="0">
                <a:pos x="24605" y="19300"/>
              </a:cxn>
              <a:cxn ang="0">
                <a:pos x="39074" y="40386"/>
              </a:cxn>
              <a:cxn ang="0">
                <a:pos x="17905" y="25889"/>
              </a:cxn>
              <a:cxn ang="0">
                <a:pos x="39074" y="11341"/>
              </a:cxn>
              <a:cxn ang="0">
                <a:pos x="24605" y="32477"/>
              </a:cxn>
              <a:cxn ang="0">
                <a:pos x="24605" y="63609"/>
              </a:cxn>
              <a:cxn ang="0">
                <a:pos x="7951" y="14801"/>
              </a:cxn>
              <a:cxn ang="0">
                <a:pos x="4540" y="14450"/>
              </a:cxn>
              <a:cxn ang="0">
                <a:pos x="30369" y="5986"/>
              </a:cxn>
              <a:cxn ang="0">
                <a:pos x="36081" y="19860"/>
              </a:cxn>
              <a:cxn ang="0">
                <a:pos x="41794" y="5986"/>
              </a:cxn>
              <a:cxn ang="0">
                <a:pos x="2086" y="14450"/>
              </a:cxn>
              <a:cxn ang="0">
                <a:pos x="64212" y="14801"/>
              </a:cxn>
              <a:cxn ang="0">
                <a:pos x="47557" y="63609"/>
              </a:cxn>
              <a:cxn ang="0">
                <a:pos x="47557" y="32477"/>
              </a:cxn>
              <a:cxn ang="0">
                <a:pos x="48209" y="32477"/>
              </a:cxn>
              <a:cxn ang="0">
                <a:pos x="33790" y="11341"/>
              </a:cxn>
              <a:cxn ang="0">
                <a:pos x="54909" y="25889"/>
              </a:cxn>
              <a:cxn ang="0">
                <a:pos x="33790" y="40386"/>
              </a:cxn>
              <a:cxn ang="0">
                <a:pos x="48209" y="19300"/>
              </a:cxn>
              <a:cxn ang="0">
                <a:pos x="47557" y="19300"/>
              </a:cxn>
              <a:cxn ang="0">
                <a:pos x="47557" y="56788"/>
              </a:cxn>
              <a:cxn ang="0">
                <a:pos x="59245" y="40860"/>
              </a:cxn>
              <a:cxn ang="0">
                <a:pos x="41794" y="23130"/>
              </a:cxn>
              <a:cxn ang="0">
                <a:pos x="36081" y="0"/>
              </a:cxn>
              <a:cxn ang="0">
                <a:pos x="40393" y="4099"/>
              </a:cxn>
              <a:cxn ang="0">
                <a:pos x="36081" y="8198"/>
              </a:cxn>
              <a:cxn ang="0">
                <a:pos x="31770" y="4099"/>
              </a:cxn>
              <a:cxn ang="0">
                <a:pos x="36081" y="0"/>
              </a:cxn>
            </a:cxnLst>
            <a:rect l="0" t="0" r="0" b="0"/>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rgbClr val="990000">
              <a:alpha val="100000"/>
            </a:srgbClr>
          </a:solidFill>
          <a:ln w="9525">
            <a:noFill/>
          </a:ln>
        </p:spPr>
        <p:txBody>
          <a:bodyPr/>
          <a:lstStyle/>
          <a:p>
            <a:endParaRPr lang="zh-CN" altLang="en-US"/>
          </a:p>
        </p:txBody>
      </p:sp>
    </p:spTree>
    <p:extLst>
      <p:ext uri="{BB962C8B-B14F-4D97-AF65-F5344CB8AC3E}">
        <p14:creationId xmlns:p14="http://schemas.microsoft.com/office/powerpoint/2010/main" val="248768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spect="1"/>
          </p:cNvSpPr>
          <p:nvPr/>
        </p:nvSpPr>
        <p:spPr>
          <a:xfrm>
            <a:off x="4583113" y="-12700"/>
            <a:ext cx="7646988" cy="6870700"/>
          </a:xfrm>
          <a:prstGeom prst="rect">
            <a:avLst/>
          </a:prstGeom>
          <a:blipFill dpi="0" rotWithShape="1">
            <a:blip r:embed="rId2"/>
            <a:srcRect/>
            <a:stretch>
              <a:fillRect/>
            </a:stretch>
          </a:blipFill>
          <a:ln w="12700" cap="flat" cmpd="sng" algn="ctr">
            <a:noFill/>
            <a:prstDash val="solid"/>
            <a:miter lim="800000"/>
          </a:ln>
          <a:effectLst>
            <a:outerShdw blurRad="50800" dist="38100" dir="10800000" algn="r" rotWithShape="0">
              <a:prstClr val="black">
                <a:alpha val="40000"/>
              </a:prstClr>
            </a:outerShdw>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000000"/>
              </a:solidFill>
              <a:latin typeface="Calibri" panose="020F0502020204030204" pitchFamily="34" charset="0"/>
              <a:ea typeface="等线" panose="02010600030101010101" pitchFamily="2" charset="-122"/>
            </a:endParaRPr>
          </a:p>
        </p:txBody>
      </p:sp>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196" name="文本框 6"/>
          <p:cNvSpPr txBox="1"/>
          <p:nvPr/>
        </p:nvSpPr>
        <p:spPr>
          <a:xfrm>
            <a:off x="1343025" y="405130"/>
            <a:ext cx="2047240"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总体概述</a:t>
            </a:r>
          </a:p>
        </p:txBody>
      </p:sp>
      <p:sp>
        <p:nvSpPr>
          <p:cNvPr id="3" name="矩形 2"/>
          <p:cNvSpPr/>
          <p:nvPr/>
        </p:nvSpPr>
        <p:spPr>
          <a:xfrm>
            <a:off x="1200150" y="1833880"/>
            <a:ext cx="9408795" cy="4413885"/>
          </a:xfrm>
          <a:prstGeom prst="rect">
            <a:avLst/>
          </a:prstGeom>
          <a:solidFill>
            <a:srgbClr val="99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8200" name="文本框 11"/>
          <p:cNvSpPr txBox="1"/>
          <p:nvPr/>
        </p:nvSpPr>
        <p:spPr>
          <a:xfrm>
            <a:off x="1243900" y="1833881"/>
            <a:ext cx="9172580" cy="4524315"/>
          </a:xfrm>
          <a:prstGeom prst="rect">
            <a:avLst/>
          </a:prstGeom>
          <a:noFill/>
          <a:ln w="9525">
            <a:noFill/>
          </a:ln>
        </p:spPr>
        <p:txBody>
          <a:bodyPr wrap="square">
            <a:spAutoFit/>
          </a:bodyPr>
          <a:lstStyle/>
          <a:p>
            <a:pPr lvl="0"/>
            <a:r>
              <a:rPr lang="zh-CN" altLang="en-US" dirty="0">
                <a:solidFill>
                  <a:schemeClr val="bg1"/>
                </a:solidFill>
                <a:latin typeface="思源黑体 CN Bold" pitchFamily="34" charset="-122"/>
                <a:ea typeface="思源黑体 CN Bold" pitchFamily="34" charset="-122"/>
              </a:rPr>
              <a:t>该项目为软通动力为国电集团开发的实际项目， 该项目定位于煤炭大宗商品</a:t>
            </a:r>
            <a:r>
              <a:rPr lang="en-US" altLang="zh-CN" dirty="0">
                <a:solidFill>
                  <a:schemeClr val="bg1"/>
                </a:solidFill>
                <a:latin typeface="思源黑体 CN Bold" pitchFamily="34" charset="-122"/>
                <a:ea typeface="思源黑体 CN Bold" pitchFamily="34" charset="-122"/>
              </a:rPr>
              <a:t>22 / 42</a:t>
            </a:r>
          </a:p>
          <a:p>
            <a:pPr lvl="0"/>
            <a:r>
              <a:rPr lang="zh-CN" altLang="en-US" dirty="0">
                <a:solidFill>
                  <a:schemeClr val="bg1"/>
                </a:solidFill>
                <a:latin typeface="思源黑体 CN Bold" pitchFamily="34" charset="-122"/>
                <a:ea typeface="思源黑体 CN Bold" pitchFamily="34" charset="-122"/>
              </a:rPr>
              <a:t>在线交易， 集煤炭行业与实时资讯、信息匹配、购销需求发布，依托 </a:t>
            </a:r>
            <a:r>
              <a:rPr lang="en-US" altLang="zh-CN" dirty="0">
                <a:solidFill>
                  <a:schemeClr val="bg1"/>
                </a:solidFill>
                <a:latin typeface="思源黑体 CN Bold" pitchFamily="34" charset="-122"/>
                <a:ea typeface="思源黑体 CN Bold" pitchFamily="34" charset="-122"/>
              </a:rPr>
              <a:t>CA </a:t>
            </a:r>
            <a:r>
              <a:rPr lang="zh-CN" altLang="en-US" dirty="0">
                <a:solidFill>
                  <a:schemeClr val="bg1"/>
                </a:solidFill>
                <a:latin typeface="思源黑体 CN Bold" pitchFamily="34" charset="-122"/>
                <a:ea typeface="思源黑体 CN Bold" pitchFamily="34" charset="-122"/>
              </a:rPr>
              <a:t>认证、</a:t>
            </a:r>
          </a:p>
          <a:p>
            <a:pPr lvl="0"/>
            <a:r>
              <a:rPr lang="zh-CN" altLang="en-US" dirty="0">
                <a:solidFill>
                  <a:schemeClr val="bg1"/>
                </a:solidFill>
                <a:latin typeface="思源黑体 CN Bold" pitchFamily="34" charset="-122"/>
                <a:ea typeface="思源黑体 CN Bold" pitchFamily="34" charset="-122"/>
              </a:rPr>
              <a:t>电子签章等保障技术，实现竞价响应、订单生成、电子合同、在线支付、质检报</a:t>
            </a:r>
          </a:p>
          <a:p>
            <a:pPr lvl="0"/>
            <a:r>
              <a:rPr lang="zh-CN" altLang="en-US" dirty="0">
                <a:solidFill>
                  <a:schemeClr val="bg1"/>
                </a:solidFill>
                <a:latin typeface="思源黑体 CN Bold" pitchFamily="34" charset="-122"/>
                <a:ea typeface="思源黑体 CN Bold" pitchFamily="34" charset="-122"/>
              </a:rPr>
              <a:t>告一系列的网上现货交易流程。 实训项目对该项目进行数据脱敏及模块拆解，其</a:t>
            </a:r>
          </a:p>
          <a:p>
            <a:pPr lvl="0"/>
            <a:r>
              <a:rPr lang="zh-CN" altLang="en-US" dirty="0">
                <a:solidFill>
                  <a:schemeClr val="bg1"/>
                </a:solidFill>
                <a:latin typeface="思源黑体 CN Bold" pitchFamily="34" charset="-122"/>
                <a:ea typeface="思源黑体 CN Bold" pitchFamily="34" charset="-122"/>
              </a:rPr>
              <a:t>电厂侧功能如下：</a:t>
            </a:r>
          </a:p>
          <a:p>
            <a:pPr lvl="0"/>
            <a:r>
              <a:rPr lang="en-US" altLang="zh-CN" dirty="0">
                <a:solidFill>
                  <a:schemeClr val="bg1"/>
                </a:solidFill>
                <a:latin typeface="思源黑体 CN Bold" pitchFamily="34" charset="-122"/>
                <a:ea typeface="思源黑体 CN Bold" pitchFamily="34" charset="-122"/>
              </a:rPr>
              <a:t>1</a:t>
            </a:r>
            <a:r>
              <a:rPr lang="zh-CN" altLang="en-US" dirty="0">
                <a:solidFill>
                  <a:schemeClr val="bg1"/>
                </a:solidFill>
                <a:latin typeface="思源黑体 CN Bold" pitchFamily="34" charset="-122"/>
                <a:ea typeface="思源黑体 CN Bold" pitchFamily="34" charset="-122"/>
              </a:rPr>
              <a:t>） 电厂侧会员中心框架</a:t>
            </a:r>
          </a:p>
          <a:p>
            <a:pPr lvl="0"/>
            <a:r>
              <a:rPr lang="en-US" altLang="zh-CN" dirty="0">
                <a:solidFill>
                  <a:schemeClr val="bg1"/>
                </a:solidFill>
                <a:latin typeface="思源黑体 CN Bold" pitchFamily="34" charset="-122"/>
                <a:ea typeface="思源黑体 CN Bold" pitchFamily="34" charset="-122"/>
              </a:rPr>
              <a:t>2</a:t>
            </a:r>
            <a:r>
              <a:rPr lang="zh-CN" altLang="en-US" dirty="0">
                <a:solidFill>
                  <a:schemeClr val="bg1"/>
                </a:solidFill>
                <a:latin typeface="思源黑体 CN Bold" pitchFamily="34" charset="-122"/>
                <a:ea typeface="思源黑体 CN Bold" pitchFamily="34" charset="-122"/>
              </a:rPr>
              <a:t>） 采购需求创建与审核</a:t>
            </a:r>
          </a:p>
          <a:p>
            <a:pPr lvl="0"/>
            <a:r>
              <a:rPr lang="en-US" altLang="zh-CN" dirty="0">
                <a:solidFill>
                  <a:schemeClr val="bg1"/>
                </a:solidFill>
                <a:latin typeface="思源黑体 CN Bold" pitchFamily="34" charset="-122"/>
                <a:ea typeface="思源黑体 CN Bold" pitchFamily="34" charset="-122"/>
              </a:rPr>
              <a:t>3</a:t>
            </a:r>
            <a:r>
              <a:rPr lang="zh-CN" altLang="en-US" dirty="0">
                <a:solidFill>
                  <a:schemeClr val="bg1"/>
                </a:solidFill>
                <a:latin typeface="思源黑体 CN Bold" pitchFamily="34" charset="-122"/>
                <a:ea typeface="思源黑体 CN Bold" pitchFamily="34" charset="-122"/>
              </a:rPr>
              <a:t>） 采购执行管理</a:t>
            </a:r>
          </a:p>
          <a:p>
            <a:pPr lvl="0"/>
            <a:r>
              <a:rPr lang="en-US" altLang="zh-CN" dirty="0">
                <a:solidFill>
                  <a:schemeClr val="bg1"/>
                </a:solidFill>
                <a:latin typeface="思源黑体 CN Bold" pitchFamily="34" charset="-122"/>
                <a:ea typeface="思源黑体 CN Bold" pitchFamily="34" charset="-122"/>
              </a:rPr>
              <a:t>4</a:t>
            </a:r>
            <a:r>
              <a:rPr lang="zh-CN" altLang="en-US" dirty="0">
                <a:solidFill>
                  <a:schemeClr val="bg1"/>
                </a:solidFill>
                <a:latin typeface="思源黑体 CN Bold" pitchFamily="34" charset="-122"/>
                <a:ea typeface="思源黑体 CN Bold" pitchFamily="34" charset="-122"/>
              </a:rPr>
              <a:t>） 长协交易</a:t>
            </a:r>
          </a:p>
          <a:p>
            <a:pPr lvl="0"/>
            <a:r>
              <a:rPr lang="en-US" altLang="zh-CN" dirty="0">
                <a:solidFill>
                  <a:schemeClr val="bg1"/>
                </a:solidFill>
                <a:latin typeface="思源黑体 CN Bold" pitchFamily="34" charset="-122"/>
                <a:ea typeface="思源黑体 CN Bold" pitchFamily="34" charset="-122"/>
              </a:rPr>
              <a:t>5</a:t>
            </a:r>
            <a:r>
              <a:rPr lang="zh-CN" altLang="en-US" dirty="0">
                <a:solidFill>
                  <a:schemeClr val="bg1"/>
                </a:solidFill>
                <a:latin typeface="思源黑体 CN Bold" pitchFamily="34" charset="-122"/>
                <a:ea typeface="思源黑体 CN Bold" pitchFamily="34" charset="-122"/>
              </a:rPr>
              <a:t>） 保证金（报价保证金、履约保证金、保证金解冻审批等）管理</a:t>
            </a:r>
          </a:p>
          <a:p>
            <a:pPr lvl="0"/>
            <a:r>
              <a:rPr lang="en-US" altLang="zh-CN" dirty="0">
                <a:solidFill>
                  <a:schemeClr val="bg1"/>
                </a:solidFill>
                <a:latin typeface="思源黑体 CN Bold" pitchFamily="34" charset="-122"/>
                <a:ea typeface="思源黑体 CN Bold" pitchFamily="34" charset="-122"/>
              </a:rPr>
              <a:t>6</a:t>
            </a:r>
            <a:r>
              <a:rPr lang="zh-CN" altLang="en-US" dirty="0">
                <a:solidFill>
                  <a:schemeClr val="bg1"/>
                </a:solidFill>
                <a:latin typeface="思源黑体 CN Bold" pitchFamily="34" charset="-122"/>
                <a:ea typeface="思源黑体 CN Bold" pitchFamily="34" charset="-122"/>
              </a:rPr>
              <a:t>） 供应商审核</a:t>
            </a:r>
          </a:p>
          <a:p>
            <a:pPr lvl="0"/>
            <a:r>
              <a:rPr lang="en-US" altLang="zh-CN" dirty="0">
                <a:solidFill>
                  <a:schemeClr val="bg1"/>
                </a:solidFill>
                <a:latin typeface="思源黑体 CN Bold" pitchFamily="34" charset="-122"/>
                <a:ea typeface="思源黑体 CN Bold" pitchFamily="34" charset="-122"/>
              </a:rPr>
              <a:t>7</a:t>
            </a:r>
            <a:r>
              <a:rPr lang="zh-CN" altLang="en-US" dirty="0">
                <a:solidFill>
                  <a:schemeClr val="bg1"/>
                </a:solidFill>
                <a:latin typeface="思源黑体 CN Bold" pitchFamily="34" charset="-122"/>
                <a:ea typeface="思源黑体 CN Bold" pitchFamily="34" charset="-122"/>
              </a:rPr>
              <a:t>） 供应商年度月度评分</a:t>
            </a:r>
          </a:p>
          <a:p>
            <a:pPr lvl="0"/>
            <a:r>
              <a:rPr lang="en-US" altLang="zh-CN" dirty="0">
                <a:solidFill>
                  <a:schemeClr val="bg1"/>
                </a:solidFill>
                <a:latin typeface="思源黑体 CN Bold" pitchFamily="34" charset="-122"/>
                <a:ea typeface="思源黑体 CN Bold" pitchFamily="34" charset="-122"/>
              </a:rPr>
              <a:t>8</a:t>
            </a:r>
            <a:r>
              <a:rPr lang="zh-CN" altLang="en-US" dirty="0">
                <a:solidFill>
                  <a:schemeClr val="bg1"/>
                </a:solidFill>
                <a:latin typeface="思源黑体 CN Bold" pitchFamily="34" charset="-122"/>
                <a:ea typeface="思源黑体 CN Bold" pitchFamily="34" charset="-122"/>
              </a:rPr>
              <a:t>） 电厂侧账户管理等功能</a:t>
            </a:r>
          </a:p>
          <a:p>
            <a:pPr lvl="0"/>
            <a:r>
              <a:rPr lang="zh-CN" altLang="en-US" b="1" i="1" dirty="0">
                <a:solidFill>
                  <a:schemeClr val="bg1"/>
                </a:solidFill>
                <a:latin typeface="思源黑体 CN Bold" pitchFamily="34" charset="-122"/>
                <a:ea typeface="思源黑体 CN Bold" pitchFamily="34" charset="-122"/>
              </a:rPr>
              <a:t>注： 该项目在实施过程中将拆解成 </a:t>
            </a:r>
            <a:r>
              <a:rPr lang="en-US" altLang="zh-CN" b="1" i="1" dirty="0">
                <a:solidFill>
                  <a:schemeClr val="bg1"/>
                </a:solidFill>
                <a:latin typeface="思源黑体 CN Bold" pitchFamily="34" charset="-122"/>
                <a:ea typeface="思源黑体 CN Bold" pitchFamily="34" charset="-122"/>
              </a:rPr>
              <a:t>Story</a:t>
            </a:r>
            <a:r>
              <a:rPr lang="zh-CN" altLang="en-US" b="1" i="1" dirty="0">
                <a:solidFill>
                  <a:schemeClr val="bg1"/>
                </a:solidFill>
                <a:latin typeface="思源黑体 CN Bold" pitchFamily="34" charset="-122"/>
                <a:ea typeface="思源黑体 CN Bold" pitchFamily="34" charset="-122"/>
              </a:rPr>
              <a:t>， 实践开发过程中可以根据技术</a:t>
            </a:r>
          </a:p>
          <a:p>
            <a:pPr lvl="0"/>
            <a:r>
              <a:rPr lang="zh-CN" altLang="en-US" b="1" i="1" dirty="0">
                <a:solidFill>
                  <a:schemeClr val="bg1"/>
                </a:solidFill>
                <a:latin typeface="思源黑体 CN Bold" pitchFamily="34" charset="-122"/>
                <a:ea typeface="思源黑体 CN Bold" pitchFamily="34" charset="-122"/>
              </a:rPr>
              <a:t>能力，开发效率做调整， 技术能力弱者可以完成部分 </a:t>
            </a:r>
            <a:r>
              <a:rPr lang="en-US" altLang="zh-CN" b="1" i="1" dirty="0">
                <a:solidFill>
                  <a:schemeClr val="bg1"/>
                </a:solidFill>
                <a:latin typeface="思源黑体 CN Bold" pitchFamily="34" charset="-122"/>
                <a:ea typeface="思源黑体 CN Bold" pitchFamily="34" charset="-122"/>
              </a:rPr>
              <a:t>Story</a:t>
            </a:r>
            <a:r>
              <a:rPr lang="zh-CN" altLang="en-US" b="1" i="1" dirty="0">
                <a:solidFill>
                  <a:schemeClr val="bg1"/>
                </a:solidFill>
                <a:latin typeface="思源黑体 CN Bold" pitchFamily="34" charset="-122"/>
                <a:ea typeface="思源黑体 CN Bold" pitchFamily="34" charset="-122"/>
              </a:rPr>
              <a:t>， 技术能力强</a:t>
            </a:r>
          </a:p>
          <a:p>
            <a:pPr lvl="0"/>
            <a:r>
              <a:rPr lang="zh-CN" altLang="en-US" b="1" i="1" dirty="0">
                <a:solidFill>
                  <a:schemeClr val="bg1"/>
                </a:solidFill>
                <a:latin typeface="思源黑体 CN Bold" pitchFamily="34" charset="-122"/>
                <a:ea typeface="思源黑体 CN Bold" pitchFamily="34" charset="-122"/>
              </a:rPr>
              <a:t>者也可以完成全部 </a:t>
            </a:r>
            <a:r>
              <a:rPr lang="en-US" altLang="zh-CN" b="1" i="1" dirty="0">
                <a:solidFill>
                  <a:schemeClr val="bg1"/>
                </a:solidFill>
                <a:latin typeface="思源黑体 CN Bold" pitchFamily="34" charset="-122"/>
                <a:ea typeface="思源黑体 CN Bold" pitchFamily="34" charset="-122"/>
              </a:rPr>
              <a:t>Story</a:t>
            </a:r>
            <a:r>
              <a:rPr lang="zh-CN" altLang="en-US" b="1" i="1" dirty="0">
                <a:solidFill>
                  <a:schemeClr val="bg1"/>
                </a:solidFill>
                <a:latin typeface="思源黑体 CN Bold" pitchFamily="34" charset="-122"/>
                <a:ea typeface="思源黑体 CN Bold" pitchFamily="34" charset="-122"/>
              </a:rPr>
              <a:t>。</a:t>
            </a:r>
            <a:endParaRPr b="1" i="1" dirty="0">
              <a:solidFill>
                <a:schemeClr val="bg1"/>
              </a:solidFill>
              <a:latin typeface="思源黑体 CN Bold" pitchFamily="34" charset="-122"/>
              <a:ea typeface="思源黑体 CN Bold" pitchFamily="34" charset="-122"/>
            </a:endParaRPr>
          </a:p>
        </p:txBody>
      </p:sp>
      <p:sp>
        <p:nvSpPr>
          <p:cNvPr id="2" name="文本框 6"/>
          <p:cNvSpPr txBox="1"/>
          <p:nvPr/>
        </p:nvSpPr>
        <p:spPr>
          <a:xfrm>
            <a:off x="1485900" y="1086485"/>
            <a:ext cx="2964815" cy="521970"/>
          </a:xfrm>
          <a:prstGeom prst="rect">
            <a:avLst/>
          </a:prstGeom>
          <a:noFill/>
          <a:ln w="9525">
            <a:noFill/>
          </a:ln>
        </p:spPr>
        <p:txBody>
          <a:bodyPr wrap="square">
            <a:spAutoFit/>
          </a:bodyPr>
          <a:lstStyle/>
          <a:p>
            <a:pPr lvl="0"/>
            <a:r>
              <a:rPr lang="en-US" altLang="zh-CN" sz="2800" dirty="0">
                <a:solidFill>
                  <a:srgbClr val="000000"/>
                </a:solidFill>
                <a:latin typeface="思源黑体 CN Bold" pitchFamily="34" charset="-122"/>
                <a:ea typeface="思源黑体 CN Bold" pitchFamily="34" charset="-122"/>
              </a:rPr>
              <a:t> </a:t>
            </a:r>
            <a:r>
              <a:rPr lang="zh-CN" altLang="en-US" sz="2800" dirty="0">
                <a:solidFill>
                  <a:srgbClr val="000000"/>
                </a:solidFill>
                <a:latin typeface="思源黑体 CN Bold" pitchFamily="34" charset="-122"/>
                <a:ea typeface="思源黑体 CN Bold" pitchFamily="34" charset="-122"/>
              </a:rPr>
              <a:t>研发背景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7022" y="4519178"/>
            <a:ext cx="11577955" cy="212788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0481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角色修改</a:t>
            </a:r>
          </a:p>
        </p:txBody>
      </p:sp>
      <p:cxnSp>
        <p:nvCxnSpPr>
          <p:cNvPr id="16" name="直接连接符 15"/>
          <p:cNvCxnSpPr/>
          <p:nvPr/>
        </p:nvCxnSpPr>
        <p:spPr>
          <a:xfrm flipH="1">
            <a:off x="875506" y="1536603"/>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10"/>
          <p:cNvSpPr txBox="1"/>
          <p:nvPr/>
        </p:nvSpPr>
        <p:spPr>
          <a:xfrm>
            <a:off x="2058536" y="4788117"/>
            <a:ext cx="7219984" cy="1477328"/>
          </a:xfrm>
          <a:prstGeom prst="rect">
            <a:avLst/>
          </a:prstGeom>
          <a:noFill/>
          <a:ln w="9525">
            <a:noFill/>
          </a:ln>
        </p:spPr>
        <p:txBody>
          <a:bodyPr wrap="square">
            <a:spAutoFit/>
          </a:bodyPr>
          <a:lstStyle/>
          <a:p>
            <a:r>
              <a:rPr lang="zh-CN" altLang="en-US" dirty="0">
                <a:solidFill>
                  <a:schemeClr val="bg1"/>
                </a:solidFill>
                <a:latin typeface="宋体" panose="02010600030101010101" pitchFamily="2" charset="-122"/>
              </a:rPr>
              <a:t>点击角色数据项前面的</a:t>
            </a:r>
            <a:r>
              <a:rPr lang="en-US" altLang="zh-CN" dirty="0">
                <a:solidFill>
                  <a:schemeClr val="bg1"/>
                </a:solidFill>
                <a:latin typeface="宋体" panose="02010600030101010101" pitchFamily="2" charset="-122"/>
              </a:rPr>
              <a:t>checkbox</a:t>
            </a:r>
            <a:r>
              <a:rPr lang="zh-CN" altLang="en-US" dirty="0">
                <a:solidFill>
                  <a:schemeClr val="bg1"/>
                </a:solidFill>
                <a:latin typeface="宋体" panose="02010600030101010101" pitchFamily="2" charset="-122"/>
              </a:rPr>
              <a:t>即选中该条数据项，而后点击数据条右方修改按钮即可进行相关操作。</a:t>
            </a:r>
            <a:br>
              <a:rPr lang="zh-CN" altLang="en-US" dirty="0">
                <a:solidFill>
                  <a:schemeClr val="bg1"/>
                </a:solidFill>
                <a:latin typeface="宋体" panose="02010600030101010101" pitchFamily="2" charset="-122"/>
              </a:rPr>
            </a:br>
            <a:r>
              <a:rPr lang="zh-CN" altLang="en-US" dirty="0">
                <a:solidFill>
                  <a:schemeClr val="bg1"/>
                </a:solidFill>
                <a:latin typeface="宋体" panose="02010600030101010101" pitchFamily="2" charset="-122"/>
              </a:rPr>
              <a:t>修改功能可以修改角色的“角色编码”和“角色名称”等。</a:t>
            </a:r>
            <a:endParaRPr lang="en-US" altLang="zh-CN" dirty="0">
              <a:solidFill>
                <a:schemeClr val="bg1"/>
              </a:solidFill>
              <a:latin typeface="宋体" panose="02010600030101010101" pitchFamily="2" charset="-122"/>
            </a:endParaRPr>
          </a:p>
          <a:p>
            <a:r>
              <a:rPr lang="zh-CN" altLang="en-US" dirty="0">
                <a:solidFill>
                  <a:schemeClr val="bg1"/>
                </a:solidFill>
                <a:latin typeface="宋体" panose="02010600030101010101" pitchFamily="2" charset="-122"/>
              </a:rPr>
              <a:t>具体实现为：通过</a:t>
            </a:r>
            <a:r>
              <a:rPr lang="en-US" altLang="zh-CN" dirty="0" err="1">
                <a:solidFill>
                  <a:schemeClr val="bg1"/>
                </a:solidFill>
                <a:latin typeface="宋体" panose="02010600030101010101" pitchFamily="2" charset="-122"/>
              </a:rPr>
              <a:t>role_uuid</a:t>
            </a:r>
            <a:r>
              <a:rPr lang="zh-CN" altLang="en-US" dirty="0">
                <a:solidFill>
                  <a:schemeClr val="bg1"/>
                </a:solidFill>
                <a:latin typeface="宋体" panose="02010600030101010101" pitchFamily="2" charset="-122"/>
              </a:rPr>
              <a:t>找到唯一对应的的数据项，再直接对数据项的属性进行修改。</a:t>
            </a:r>
          </a:p>
        </p:txBody>
      </p:sp>
      <p:pic>
        <p:nvPicPr>
          <p:cNvPr id="8" name="图片 7">
            <a:extLst>
              <a:ext uri="{FF2B5EF4-FFF2-40B4-BE49-F238E27FC236}">
                <a16:creationId xmlns:a16="http://schemas.microsoft.com/office/drawing/2014/main" id="{4A3E4911-3499-4C34-9F9D-7F06AFAD98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8088" y="1656381"/>
            <a:ext cx="4780865" cy="2399189"/>
          </a:xfrm>
          <a:prstGeom prst="rect">
            <a:avLst/>
          </a:prstGeom>
        </p:spPr>
      </p:pic>
      <p:pic>
        <p:nvPicPr>
          <p:cNvPr id="9" name="图片 8">
            <a:extLst>
              <a:ext uri="{FF2B5EF4-FFF2-40B4-BE49-F238E27FC236}">
                <a16:creationId xmlns:a16="http://schemas.microsoft.com/office/drawing/2014/main" id="{2BB84CFC-52F1-4EDE-834D-05E1A0044389}"/>
              </a:ext>
            </a:extLst>
          </p:cNvPr>
          <p:cNvPicPr>
            <a:picLocks noChangeAspect="1"/>
          </p:cNvPicPr>
          <p:nvPr/>
        </p:nvPicPr>
        <p:blipFill>
          <a:blip r:embed="rId3"/>
          <a:stretch>
            <a:fillRect/>
          </a:stretch>
        </p:blipFill>
        <p:spPr>
          <a:xfrm>
            <a:off x="191344" y="1656381"/>
            <a:ext cx="6696744" cy="2456430"/>
          </a:xfrm>
          <a:prstGeom prst="rect">
            <a:avLst/>
          </a:prstGeom>
        </p:spPr>
      </p:pic>
    </p:spTree>
    <p:extLst>
      <p:ext uri="{BB962C8B-B14F-4D97-AF65-F5344CB8AC3E}">
        <p14:creationId xmlns:p14="http://schemas.microsoft.com/office/powerpoint/2010/main" val="141925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7411" name="文本框 6"/>
          <p:cNvSpPr txBox="1"/>
          <p:nvPr/>
        </p:nvSpPr>
        <p:spPr>
          <a:xfrm>
            <a:off x="1343025" y="405130"/>
            <a:ext cx="2440940"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需求开发文档</a:t>
            </a:r>
          </a:p>
        </p:txBody>
      </p:sp>
      <p:cxnSp>
        <p:nvCxnSpPr>
          <p:cNvPr id="18" name="直接连接符 17"/>
          <p:cNvCxnSpPr/>
          <p:nvPr/>
        </p:nvCxnSpPr>
        <p:spPr>
          <a:xfrm>
            <a:off x="6000003" y="1090490"/>
            <a:ext cx="0" cy="5011738"/>
          </a:xfrm>
          <a:prstGeom prst="line">
            <a:avLst/>
          </a:prstGeom>
          <a:ln>
            <a:solidFill>
              <a:srgbClr val="99000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5EBC7DC-0914-4C0D-869D-D03DB89A4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54" y="1160218"/>
            <a:ext cx="10319891" cy="5411543"/>
          </a:xfrm>
          <a:prstGeom prst="rect">
            <a:avLst/>
          </a:prstGeom>
        </p:spPr>
      </p:pic>
    </p:spTree>
    <p:extLst>
      <p:ext uri="{BB962C8B-B14F-4D97-AF65-F5344CB8AC3E}">
        <p14:creationId xmlns:p14="http://schemas.microsoft.com/office/powerpoint/2010/main" val="927231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3143250" y="1989138"/>
            <a:ext cx="2257425" cy="2255838"/>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8800" i="1" dirty="0">
                <a:solidFill>
                  <a:srgbClr val="FFFFFF"/>
                </a:solidFill>
                <a:latin typeface="庞门正道标题体" pitchFamily="2" charset="-122"/>
                <a:ea typeface="庞门正道标题体" pitchFamily="2" charset="-122"/>
              </a:rPr>
              <a:t>4</a:t>
            </a:r>
            <a:endParaRPr lang="zh-CN" altLang="en-US" sz="8800" i="1" dirty="0">
              <a:solidFill>
                <a:srgbClr val="FFFFFF"/>
              </a:solidFill>
              <a:latin typeface="庞门正道标题体" pitchFamily="2" charset="-122"/>
              <a:ea typeface="庞门正道标题体" pitchFamily="2" charset="-122"/>
            </a:endParaRPr>
          </a:p>
        </p:txBody>
      </p:sp>
      <p:sp>
        <p:nvSpPr>
          <p:cNvPr id="21507" name="文本框 7"/>
          <p:cNvSpPr txBox="1"/>
          <p:nvPr/>
        </p:nvSpPr>
        <p:spPr>
          <a:xfrm>
            <a:off x="5589588" y="2492375"/>
            <a:ext cx="2667000" cy="646331"/>
          </a:xfrm>
          <a:prstGeom prst="rect">
            <a:avLst/>
          </a:prstGeom>
          <a:noFill/>
          <a:ln w="9525">
            <a:noFill/>
          </a:ln>
        </p:spPr>
        <p:txBody>
          <a:bodyPr>
            <a:spAutoFit/>
          </a:bodyPr>
          <a:lstStyle/>
          <a:p>
            <a:pPr lvl="0"/>
            <a:r>
              <a:rPr lang="zh-CN" altLang="en-US" sz="3600" dirty="0">
                <a:solidFill>
                  <a:srgbClr val="000000"/>
                </a:solidFill>
                <a:latin typeface="思源黑体 CN Bold" pitchFamily="34" charset="-122"/>
                <a:ea typeface="思源黑体 CN Bold" pitchFamily="34" charset="-122"/>
              </a:rPr>
              <a:t>总结与心得</a:t>
            </a:r>
          </a:p>
        </p:txBody>
      </p:sp>
      <p:cxnSp>
        <p:nvCxnSpPr>
          <p:cNvPr id="9" name="直接连接符 8"/>
          <p:cNvCxnSpPr/>
          <p:nvPr/>
        </p:nvCxnSpPr>
        <p:spPr>
          <a:xfrm>
            <a:off x="5684838" y="3284538"/>
            <a:ext cx="1851025" cy="0"/>
          </a:xfrm>
          <a:prstGeom prst="line">
            <a:avLst/>
          </a:prstGeom>
          <a:ln w="28575">
            <a:solidFill>
              <a:srgbClr val="990000"/>
            </a:solidFill>
          </a:ln>
        </p:spPr>
        <p:style>
          <a:lnRef idx="1">
            <a:schemeClr val="accent1"/>
          </a:lnRef>
          <a:fillRef idx="0">
            <a:schemeClr val="accent1"/>
          </a:fillRef>
          <a:effectRef idx="0">
            <a:schemeClr val="accent1"/>
          </a:effectRef>
          <a:fontRef idx="minor">
            <a:schemeClr val="tx1"/>
          </a:fontRef>
        </p:style>
      </p:cxnSp>
      <p:sp>
        <p:nvSpPr>
          <p:cNvPr id="21509" name="文本框 9"/>
          <p:cNvSpPr txBox="1"/>
          <p:nvPr/>
        </p:nvSpPr>
        <p:spPr>
          <a:xfrm>
            <a:off x="5589588" y="3403600"/>
            <a:ext cx="4394200" cy="461963"/>
          </a:xfrm>
          <a:prstGeom prst="rect">
            <a:avLst/>
          </a:prstGeom>
          <a:noFill/>
          <a:ln w="9525">
            <a:noFill/>
          </a:ln>
        </p:spPr>
        <p:txBody>
          <a:bodyPr>
            <a:spAutoFit/>
          </a:bodyPr>
          <a:lstStyle/>
          <a:p>
            <a:pPr lvl="0"/>
            <a:r>
              <a:rPr lang="en-US" altLang="zh-CN" sz="2400" dirty="0">
                <a:latin typeface="思源黑体 CN Bold" pitchFamily="34" charset="-122"/>
                <a:ea typeface="思源黑体 CN Bold" pitchFamily="34" charset="-122"/>
              </a:rPr>
              <a:t>Summery</a:t>
            </a:r>
            <a:endParaRPr lang="zh-CN" altLang="en-US" sz="2400" dirty="0">
              <a:latin typeface="思源黑体 CN Bold" pitchFamily="34" charset="-122"/>
              <a:ea typeface="思源黑体 CN Bold" pitchFamily="34" charset="-122"/>
            </a:endParaRPr>
          </a:p>
        </p:txBody>
      </p:sp>
      <p:sp>
        <p:nvSpPr>
          <p:cNvPr id="14" name="直角三角形 13"/>
          <p:cNvSpPr/>
          <p:nvPr/>
        </p:nvSpPr>
        <p:spPr>
          <a:xfrm rot="16200000">
            <a:off x="10406856" y="5136356"/>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15" name="直角三角形 14"/>
          <p:cNvSpPr/>
          <p:nvPr/>
        </p:nvSpPr>
        <p:spPr>
          <a:xfrm rot="5400000">
            <a:off x="-794" y="-26194"/>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08663" y="1268413"/>
            <a:ext cx="5183188" cy="4824413"/>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nvGrpSpPr>
          <p:cNvPr id="1331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3316" name="文本框 6"/>
          <p:cNvSpPr txBox="1"/>
          <p:nvPr/>
        </p:nvSpPr>
        <p:spPr>
          <a:xfrm>
            <a:off x="1343025" y="404813"/>
            <a:ext cx="1873250" cy="46166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总结与心得</a:t>
            </a:r>
          </a:p>
        </p:txBody>
      </p:sp>
      <p:sp>
        <p:nvSpPr>
          <p:cNvPr id="13320" name="文本框 10"/>
          <p:cNvSpPr txBox="1"/>
          <p:nvPr/>
        </p:nvSpPr>
        <p:spPr>
          <a:xfrm>
            <a:off x="749709" y="1003243"/>
            <a:ext cx="3671888" cy="5632311"/>
          </a:xfrm>
          <a:prstGeom prst="rect">
            <a:avLst/>
          </a:prstGeom>
          <a:noFill/>
          <a:ln w="9525">
            <a:noFill/>
          </a:ln>
        </p:spPr>
        <p:txBody>
          <a:bodyPr>
            <a:spAutoFit/>
          </a:bodyPr>
          <a:lstStyle/>
          <a:p>
            <a:r>
              <a:rPr lang="zh-CN" altLang="en-US" b="1" dirty="0">
                <a:latin typeface="华文仿宋" panose="02010600040101010101" pitchFamily="2" charset="-122"/>
                <a:ea typeface="华文仿宋" panose="02010600040101010101" pitchFamily="2" charset="-122"/>
              </a:rPr>
              <a:t>     生产实习是我们把自己学到的理论知识应用到实际中的一种很重要的方式，同时也是我们将理论知识运用到实际工作中的一次尝试，是我们迈向社会的第一步。</a:t>
            </a:r>
            <a:endParaRPr lang="en-US" altLang="zh-CN" b="1" dirty="0">
              <a:latin typeface="华文仿宋" panose="02010600040101010101" pitchFamily="2" charset="-122"/>
              <a:ea typeface="华文仿宋" panose="02010600040101010101" pitchFamily="2" charset="-122"/>
            </a:endParaRPr>
          </a:p>
          <a:p>
            <a:r>
              <a:rPr lang="zh-CN" altLang="en-US" b="1" dirty="0">
                <a:latin typeface="华文仿宋" panose="02010600040101010101" pitchFamily="2" charset="-122"/>
                <a:ea typeface="华文仿宋" panose="02010600040101010101" pitchFamily="2" charset="-122"/>
              </a:rPr>
              <a:t>     通过此次生产实习，我们了解到了实际开发项目中所需要遵守与掌握的专业规范、专业技能以及企业级项目开发的具体流程；同时，在实习过程中我们也学习到了很多具体的专业级知识，并尝试将其应用到具体的开发流程中。在本次生产实习过程中，通过一步一步地学习组织级培训知识，小组协同合作模拟</a:t>
            </a:r>
            <a:r>
              <a:rPr lang="en-US" altLang="zh-CN" b="1" dirty="0" err="1">
                <a:latin typeface="华文仿宋" panose="02010600040101010101" pitchFamily="2" charset="-122"/>
                <a:ea typeface="华文仿宋" panose="02010600040101010101" pitchFamily="2" charset="-122"/>
              </a:rPr>
              <a:t>JavaEE</a:t>
            </a:r>
            <a:r>
              <a:rPr lang="zh-CN" altLang="en-US" b="1" dirty="0">
                <a:latin typeface="华文仿宋" panose="02010600040101010101" pitchFamily="2" charset="-122"/>
                <a:ea typeface="华文仿宋" panose="02010600040101010101" pitchFamily="2" charset="-122"/>
              </a:rPr>
              <a:t>项目整体开发流程，中间不断地调试</a:t>
            </a:r>
            <a:r>
              <a:rPr lang="en-US" altLang="zh-CN" b="1" dirty="0">
                <a:latin typeface="华文仿宋" panose="02010600040101010101" pitchFamily="2" charset="-122"/>
                <a:ea typeface="华文仿宋" panose="02010600040101010101" pitchFamily="2" charset="-122"/>
              </a:rPr>
              <a:t>Debug</a:t>
            </a:r>
            <a:r>
              <a:rPr lang="zh-CN" altLang="en-US" b="1" dirty="0">
                <a:latin typeface="华文仿宋" panose="02010600040101010101" pitchFamily="2" charset="-122"/>
                <a:ea typeface="华文仿宋" panose="02010600040101010101" pitchFamily="2" charset="-122"/>
              </a:rPr>
              <a:t>项目，再到最后成功进行生产实习答辩等过程，使得我学到了很多新的知识，也发现了一些自己的不足，这些在今后的学习工作中都将成为宝贵的经历！ </a:t>
            </a:r>
          </a:p>
        </p:txBody>
      </p:sp>
      <p:cxnSp>
        <p:nvCxnSpPr>
          <p:cNvPr id="16" name="直接连接符 15"/>
          <p:cNvCxnSpPr/>
          <p:nvPr/>
        </p:nvCxnSpPr>
        <p:spPr>
          <a:xfrm flipH="1">
            <a:off x="1001303" y="945894"/>
            <a:ext cx="342029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326" name="图片 18"/>
          <p:cNvPicPr>
            <a:picLocks noChangeAspect="1"/>
          </p:cNvPicPr>
          <p:nvPr/>
        </p:nvPicPr>
        <p:blipFill>
          <a:blip r:embed="rId2"/>
          <a:stretch>
            <a:fillRect/>
          </a:stretch>
        </p:blipFill>
        <p:spPr>
          <a:xfrm>
            <a:off x="5324475" y="1557338"/>
            <a:ext cx="6211888" cy="414020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17"/>
          <p:cNvGrpSpPr/>
          <p:nvPr/>
        </p:nvGrpSpPr>
        <p:grpSpPr>
          <a:xfrm>
            <a:off x="-3697287" y="-315912"/>
            <a:ext cx="7921625" cy="7921625"/>
            <a:chOff x="-3697088" y="-315416"/>
            <a:chExt cx="7920880" cy="7920880"/>
          </a:xfrm>
        </p:grpSpPr>
        <p:sp>
          <p:nvSpPr>
            <p:cNvPr id="2" name="菱形 1"/>
            <p:cNvSpPr/>
            <p:nvPr/>
          </p:nvSpPr>
          <p:spPr>
            <a:xfrm>
              <a:off x="-3697088" y="-315416"/>
              <a:ext cx="7920880" cy="7920880"/>
            </a:xfrm>
            <a:prstGeom prst="diamond">
              <a:avLst/>
            </a:prstGeom>
            <a:solidFill>
              <a:srgbClr val="990000"/>
            </a:solidFill>
            <a:ln>
              <a:noFill/>
            </a:ln>
            <a:effectLst>
              <a:outerShdw blurRad="50800" dist="381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16" name="菱形 15"/>
            <p:cNvSpPr/>
            <p:nvPr/>
          </p:nvSpPr>
          <p:spPr>
            <a:xfrm>
              <a:off x="-2760551" y="656044"/>
              <a:ext cx="5687477" cy="5689064"/>
            </a:xfrm>
            <a:prstGeom prst="diamond">
              <a:avLst/>
            </a:prstGeom>
            <a:solidFill>
              <a:srgbClr val="990000"/>
            </a:solidFill>
            <a:ln>
              <a:noFill/>
            </a:ln>
            <a:effectLst>
              <a:outerShdw blurRad="50800" dist="38100" sx="101000" sy="1010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17" name="菱形 16"/>
            <p:cNvSpPr/>
            <p:nvPr/>
          </p:nvSpPr>
          <p:spPr>
            <a:xfrm>
              <a:off x="-2328792" y="1719568"/>
              <a:ext cx="3420741" cy="3419153"/>
            </a:xfrm>
            <a:prstGeom prst="diamond">
              <a:avLst/>
            </a:prstGeom>
            <a:solidFill>
              <a:schemeClr val="bg1"/>
            </a:solidFill>
            <a:ln>
              <a:noFill/>
            </a:ln>
            <a:effectLst>
              <a:outerShdw blurRad="50800" dist="38100" sx="101000" sy="1010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20" name="直角三角形 19"/>
          <p:cNvSpPr/>
          <p:nvPr/>
        </p:nvSpPr>
        <p:spPr>
          <a:xfrm rot="16200000">
            <a:off x="10406856" y="5136356"/>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25605" name="文本框 21"/>
          <p:cNvSpPr txBox="1"/>
          <p:nvPr/>
        </p:nvSpPr>
        <p:spPr>
          <a:xfrm>
            <a:off x="4403725" y="2690813"/>
            <a:ext cx="5832475" cy="110807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eaLnBrk="1" hangingPunct="1">
              <a:lnSpc>
                <a:spcPct val="100000"/>
              </a:lnSpc>
              <a:spcBef>
                <a:spcPct val="0"/>
              </a:spcBef>
              <a:buNone/>
            </a:pPr>
            <a:r>
              <a:rPr lang="zh-CN" altLang="en-US" sz="6600" dirty="0">
                <a:solidFill>
                  <a:srgbClr val="000000"/>
                </a:solidFill>
                <a:latin typeface="庞门正道标题体" pitchFamily="2" charset="-122"/>
                <a:ea typeface="庞门正道标题体" pitchFamily="2" charset="-122"/>
              </a:rPr>
              <a:t>谢谢您的观看</a:t>
            </a:r>
          </a:p>
        </p:txBody>
      </p:sp>
      <p:sp>
        <p:nvSpPr>
          <p:cNvPr id="25606" name="文本框 22"/>
          <p:cNvSpPr txBox="1"/>
          <p:nvPr/>
        </p:nvSpPr>
        <p:spPr>
          <a:xfrm>
            <a:off x="5843588" y="2195513"/>
            <a:ext cx="4392612" cy="369887"/>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eaLnBrk="1" hangingPunct="1">
              <a:lnSpc>
                <a:spcPct val="100000"/>
              </a:lnSpc>
              <a:spcBef>
                <a:spcPct val="0"/>
              </a:spcBef>
              <a:buNone/>
            </a:pPr>
            <a:r>
              <a:rPr lang="en-US" altLang="zh-CN" sz="1800" dirty="0">
                <a:solidFill>
                  <a:srgbClr val="000000"/>
                </a:solidFill>
                <a:latin typeface="思源黑体 CN Bold" pitchFamily="34" charset="-122"/>
                <a:ea typeface="思源黑体 CN Bold" pitchFamily="34" charset="-122"/>
              </a:rPr>
              <a:t>Thank you for watching.</a:t>
            </a:r>
            <a:endParaRPr lang="zh-CN" altLang="en-US" sz="1800" dirty="0">
              <a:solidFill>
                <a:srgbClr val="000000"/>
              </a:solidFill>
              <a:latin typeface="思源黑体 CN Bold" pitchFamily="34" charset="-122"/>
              <a:ea typeface="思源黑体 CN Bold" pitchFamily="34" charset="-122"/>
            </a:endParaRPr>
          </a:p>
        </p:txBody>
      </p:sp>
      <p:cxnSp>
        <p:nvCxnSpPr>
          <p:cNvPr id="25" name="直接连接符 24"/>
          <p:cNvCxnSpPr/>
          <p:nvPr/>
        </p:nvCxnSpPr>
        <p:spPr>
          <a:xfrm>
            <a:off x="9120188" y="2565400"/>
            <a:ext cx="1008063" cy="0"/>
          </a:xfrm>
          <a:prstGeom prst="line">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464152" y="3924300"/>
            <a:ext cx="2941910" cy="512812"/>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r>
              <a:rPr lang="zh-CN" altLang="en-US" dirty="0">
                <a:solidFill>
                  <a:srgbClr val="FFFFFF"/>
                </a:solidFill>
                <a:latin typeface="思源黑体 CN Bold" pitchFamily="34" charset="-122"/>
                <a:ea typeface="思源黑体 CN Bold" pitchFamily="34" charset="-122"/>
              </a:rPr>
              <a:t>汇报人：第二组</a:t>
            </a:r>
            <a:r>
              <a:rPr lang="en-US" altLang="zh-CN" dirty="0">
                <a:solidFill>
                  <a:srgbClr val="FFFFFF"/>
                </a:solidFill>
                <a:latin typeface="思源黑体 CN Bold" pitchFamily="34" charset="-122"/>
                <a:ea typeface="思源黑体 CN Bold" pitchFamily="34" charset="-122"/>
              </a:rPr>
              <a:t>-</a:t>
            </a:r>
            <a:r>
              <a:rPr lang="zh-CN" altLang="en-US" dirty="0">
                <a:solidFill>
                  <a:srgbClr val="FFFFFF"/>
                </a:solidFill>
                <a:latin typeface="思源黑体 CN Bold" pitchFamily="34" charset="-122"/>
                <a:ea typeface="思源黑体 CN Bold" pitchFamily="34" charset="-122"/>
              </a:rPr>
              <a:t>全体成员</a:t>
            </a:r>
          </a:p>
        </p:txBody>
      </p:sp>
      <p:sp>
        <p:nvSpPr>
          <p:cNvPr id="12" name="直角三角形 11"/>
          <p:cNvSpPr/>
          <p:nvPr/>
        </p:nvSpPr>
        <p:spPr>
          <a:xfrm rot="10800000">
            <a:off x="10406062" y="0"/>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spect="1"/>
          </p:cNvSpPr>
          <p:nvPr/>
        </p:nvSpPr>
        <p:spPr>
          <a:xfrm>
            <a:off x="4583113" y="-12700"/>
            <a:ext cx="7646988" cy="6870700"/>
          </a:xfrm>
          <a:prstGeom prst="rect">
            <a:avLst/>
          </a:prstGeom>
          <a:blipFill dpi="0" rotWithShape="1">
            <a:blip r:embed="rId2"/>
            <a:srcRect/>
            <a:stretch>
              <a:fillRect/>
            </a:stretch>
          </a:blipFill>
          <a:ln w="12700" cap="flat" cmpd="sng" algn="ctr">
            <a:noFill/>
            <a:prstDash val="solid"/>
            <a:miter lim="800000"/>
          </a:ln>
          <a:effectLst>
            <a:outerShdw blurRad="50800" dist="38100" dir="10800000" algn="r" rotWithShape="0">
              <a:prstClr val="black">
                <a:alpha val="40000"/>
              </a:prstClr>
            </a:outerShdw>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000000"/>
              </a:solidFill>
              <a:latin typeface="Calibri" panose="020F0502020204030204" pitchFamily="34" charset="0"/>
              <a:ea typeface="等线" panose="02010600030101010101" pitchFamily="2" charset="-122"/>
            </a:endParaRPr>
          </a:p>
        </p:txBody>
      </p:sp>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196" name="文本框 6"/>
          <p:cNvSpPr txBox="1"/>
          <p:nvPr/>
        </p:nvSpPr>
        <p:spPr>
          <a:xfrm>
            <a:off x="1343025" y="405130"/>
            <a:ext cx="2047240" cy="583565"/>
          </a:xfrm>
          <a:prstGeom prst="rect">
            <a:avLst/>
          </a:prstGeom>
          <a:noFill/>
          <a:ln w="9525">
            <a:noFill/>
          </a:ln>
        </p:spPr>
        <p:txBody>
          <a:bodyPr wrap="square">
            <a:spAutoFit/>
          </a:bodyPr>
          <a:lstStyle/>
          <a:p>
            <a:pPr lvl="0"/>
            <a:r>
              <a:rPr lang="zh-CN" altLang="en-US" sz="3200" dirty="0">
                <a:solidFill>
                  <a:srgbClr val="000000"/>
                </a:solidFill>
                <a:latin typeface="思源黑体 CN Bold" pitchFamily="34" charset="-122"/>
                <a:ea typeface="思源黑体 CN Bold" pitchFamily="34" charset="-122"/>
              </a:rPr>
              <a:t>总体概述</a:t>
            </a:r>
          </a:p>
        </p:txBody>
      </p:sp>
      <p:sp>
        <p:nvSpPr>
          <p:cNvPr id="3" name="矩形 2"/>
          <p:cNvSpPr/>
          <p:nvPr/>
        </p:nvSpPr>
        <p:spPr>
          <a:xfrm>
            <a:off x="554144" y="2492185"/>
            <a:ext cx="8616950" cy="2515235"/>
          </a:xfrm>
          <a:prstGeom prst="rect">
            <a:avLst/>
          </a:prstGeom>
          <a:solidFill>
            <a:srgbClr val="99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r>
              <a:rPr lang="zh-CN" altLang="en-US" sz="2000" dirty="0">
                <a:solidFill>
                  <a:schemeClr val="bg1"/>
                </a:solidFill>
                <a:latin typeface="思源黑体 CN Bold" pitchFamily="34" charset="-122"/>
                <a:ea typeface="思源黑体 CN Bold" pitchFamily="34" charset="-122"/>
              </a:rPr>
              <a:t>开发环境： </a:t>
            </a:r>
            <a:r>
              <a:rPr lang="en-US" altLang="zh-CN" sz="2000" dirty="0" err="1">
                <a:solidFill>
                  <a:schemeClr val="bg1"/>
                </a:solidFill>
                <a:latin typeface="思源黑体 CN Bold" pitchFamily="34" charset="-122"/>
                <a:ea typeface="思源黑体 CN Bold" pitchFamily="34" charset="-122"/>
              </a:rPr>
              <a:t>Tomcat+MySQL+SVN+Maven</a:t>
            </a:r>
            <a:endParaRPr lang="en-US" altLang="zh-CN" sz="2000" dirty="0">
              <a:solidFill>
                <a:schemeClr val="bg1"/>
              </a:solidFill>
              <a:latin typeface="思源黑体 CN Bold" pitchFamily="34" charset="-122"/>
              <a:ea typeface="思源黑体 CN Bold" pitchFamily="34" charset="-122"/>
            </a:endParaRPr>
          </a:p>
          <a:p>
            <a:pPr lvl="0"/>
            <a:r>
              <a:rPr lang="zh-CN" altLang="en-US" sz="2000" dirty="0">
                <a:solidFill>
                  <a:schemeClr val="bg1"/>
                </a:solidFill>
                <a:latin typeface="思源黑体 CN Bold" pitchFamily="34" charset="-122"/>
                <a:ea typeface="思源黑体 CN Bold" pitchFamily="34" charset="-122"/>
              </a:rPr>
              <a:t>技术架构： </a:t>
            </a:r>
            <a:r>
              <a:rPr lang="en-US" altLang="zh-CN" sz="2000" dirty="0" err="1">
                <a:solidFill>
                  <a:schemeClr val="bg1"/>
                </a:solidFill>
                <a:latin typeface="思源黑体 CN Bold" pitchFamily="34" charset="-122"/>
                <a:ea typeface="思源黑体 CN Bold" pitchFamily="34" charset="-122"/>
              </a:rPr>
              <a:t>BootStrap+jQuery+Spring+SpringMVC+Mybatis</a:t>
            </a:r>
            <a:r>
              <a:rPr lang="en-US" altLang="zh-CN" sz="2000" dirty="0">
                <a:solidFill>
                  <a:schemeClr val="bg1"/>
                </a:solidFill>
                <a:latin typeface="思源黑体 CN Bold" pitchFamily="34" charset="-122"/>
                <a:ea typeface="思源黑体 CN Bold" pitchFamily="34" charset="-122"/>
              </a:rPr>
              <a:t>(SSM)</a:t>
            </a:r>
            <a:r>
              <a:rPr lang="zh-CN" altLang="en-US" sz="2000" dirty="0">
                <a:solidFill>
                  <a:schemeClr val="bg1"/>
                </a:solidFill>
                <a:latin typeface="思源黑体 CN Bold" pitchFamily="34" charset="-122"/>
                <a:ea typeface="思源黑体 CN Bold" pitchFamily="34" charset="-122"/>
              </a:rPr>
              <a:t>  </a:t>
            </a:r>
            <a:endParaRPr lang="en-US" altLang="zh-CN" sz="2000" dirty="0">
              <a:solidFill>
                <a:schemeClr val="bg1"/>
              </a:solidFill>
              <a:latin typeface="思源黑体 CN Bold" pitchFamily="34" charset="-122"/>
              <a:ea typeface="思源黑体 CN Bold" pitchFamily="34" charset="-122"/>
            </a:endParaRPr>
          </a:p>
          <a:p>
            <a:pPr lvl="0"/>
            <a:r>
              <a:rPr lang="zh-CN" altLang="en-US" sz="2000" dirty="0">
                <a:solidFill>
                  <a:schemeClr val="bg1"/>
                </a:solidFill>
                <a:latin typeface="思源黑体 CN Bold" pitchFamily="34" charset="-122"/>
                <a:ea typeface="思源黑体 CN Bold" pitchFamily="34" charset="-122"/>
              </a:rPr>
              <a:t>运行服务器：</a:t>
            </a:r>
            <a:r>
              <a:rPr lang="en-US" altLang="zh-CN" sz="2000" dirty="0">
                <a:solidFill>
                  <a:schemeClr val="bg1"/>
                </a:solidFill>
                <a:latin typeface="思源黑体 CN Bold" pitchFamily="34" charset="-122"/>
                <a:ea typeface="思源黑体 CN Bold" pitchFamily="34" charset="-122"/>
              </a:rPr>
              <a:t>Tomcat</a:t>
            </a:r>
          </a:p>
          <a:p>
            <a:pPr lvl="0"/>
            <a:r>
              <a:rPr lang="zh-CN" altLang="en-US" sz="2000" dirty="0">
                <a:solidFill>
                  <a:schemeClr val="bg1"/>
                </a:solidFill>
                <a:latin typeface="思源黑体 CN Bold" pitchFamily="34" charset="-122"/>
                <a:ea typeface="思源黑体 CN Bold" pitchFamily="34" charset="-122"/>
              </a:rPr>
              <a:t>数据库：</a:t>
            </a:r>
            <a:r>
              <a:rPr lang="en-US" altLang="zh-CN" sz="2000" dirty="0">
                <a:solidFill>
                  <a:schemeClr val="bg1"/>
                </a:solidFill>
                <a:latin typeface="思源黑体 CN Bold" pitchFamily="34" charset="-122"/>
                <a:ea typeface="思源黑体 CN Bold" pitchFamily="34" charset="-122"/>
              </a:rPr>
              <a:t>MySQL,</a:t>
            </a:r>
            <a:r>
              <a:rPr lang="zh-CN" altLang="en-US" sz="2000" dirty="0">
                <a:solidFill>
                  <a:schemeClr val="bg1"/>
                </a:solidFill>
                <a:latin typeface="思源黑体 CN Bold" pitchFamily="34" charset="-122"/>
                <a:ea typeface="思源黑体 CN Bold" pitchFamily="34" charset="-122"/>
              </a:rPr>
              <a:t>使用</a:t>
            </a:r>
            <a:r>
              <a:rPr lang="en-US" altLang="zh-CN" sz="2000" dirty="0">
                <a:solidFill>
                  <a:schemeClr val="bg1"/>
                </a:solidFill>
                <a:latin typeface="思源黑体 CN Bold" pitchFamily="34" charset="-122"/>
                <a:ea typeface="思源黑体 CN Bold" pitchFamily="34" charset="-122"/>
              </a:rPr>
              <a:t>MySQL</a:t>
            </a:r>
            <a:r>
              <a:rPr lang="zh-CN" altLang="en-US" sz="2000" dirty="0">
                <a:solidFill>
                  <a:schemeClr val="bg1"/>
                </a:solidFill>
                <a:latin typeface="思源黑体 CN Bold" pitchFamily="34" charset="-122"/>
                <a:ea typeface="思源黑体 CN Bold" pitchFamily="34" charset="-122"/>
              </a:rPr>
              <a:t>数据库存储用户</a:t>
            </a:r>
          </a:p>
        </p:txBody>
      </p:sp>
      <p:sp>
        <p:nvSpPr>
          <p:cNvPr id="8200" name="文本框 11"/>
          <p:cNvSpPr txBox="1"/>
          <p:nvPr/>
        </p:nvSpPr>
        <p:spPr>
          <a:xfrm>
            <a:off x="849158" y="2333468"/>
            <a:ext cx="8377555" cy="523220"/>
          </a:xfrm>
          <a:prstGeom prst="rect">
            <a:avLst/>
          </a:prstGeom>
          <a:noFill/>
          <a:ln w="9525">
            <a:noFill/>
          </a:ln>
        </p:spPr>
        <p:txBody>
          <a:bodyPr wrap="square">
            <a:spAutoFit/>
          </a:bodyPr>
          <a:lstStyle/>
          <a:p>
            <a:pPr lvl="0"/>
            <a:r>
              <a:rPr lang="en-US" sz="2800" dirty="0">
                <a:latin typeface="思源黑体 CN Bold" pitchFamily="34" charset="-122"/>
                <a:ea typeface="思源黑体 CN Bold" pitchFamily="34" charset="-122"/>
              </a:rPr>
              <a:t>  </a:t>
            </a:r>
            <a:endParaRPr sz="2800" dirty="0">
              <a:solidFill>
                <a:schemeClr val="bg1"/>
              </a:solidFill>
              <a:latin typeface="思源黑体 CN Bold" pitchFamily="34" charset="-122"/>
              <a:ea typeface="思源黑体 CN Bold" pitchFamily="34" charset="-122"/>
            </a:endParaRPr>
          </a:p>
        </p:txBody>
      </p:sp>
      <p:sp>
        <p:nvSpPr>
          <p:cNvPr id="9" name="文本框 6"/>
          <p:cNvSpPr txBox="1"/>
          <p:nvPr/>
        </p:nvSpPr>
        <p:spPr>
          <a:xfrm>
            <a:off x="521923" y="1227177"/>
            <a:ext cx="3989901" cy="954107"/>
          </a:xfrm>
          <a:prstGeom prst="rect">
            <a:avLst/>
          </a:prstGeom>
          <a:noFill/>
          <a:ln w="9525">
            <a:noFill/>
          </a:ln>
        </p:spPr>
        <p:txBody>
          <a:bodyPr wrap="square">
            <a:spAutoFit/>
          </a:bodyPr>
          <a:lstStyle/>
          <a:p>
            <a:pPr lvl="0" algn="ctr"/>
            <a:r>
              <a:rPr lang="zh-CN" altLang="en-US" sz="2800" dirty="0">
                <a:solidFill>
                  <a:srgbClr val="000000"/>
                </a:solidFill>
                <a:latin typeface="思源黑体 CN Bold" pitchFamily="34" charset="-122"/>
                <a:ea typeface="思源黑体 CN Bold" pitchFamily="34" charset="-122"/>
              </a:rPr>
              <a:t>“国电煤炭交易平台“</a:t>
            </a:r>
            <a:endParaRPr lang="en-US" altLang="zh-CN" sz="2800" dirty="0">
              <a:solidFill>
                <a:srgbClr val="000000"/>
              </a:solidFill>
              <a:latin typeface="思源黑体 CN Bold" pitchFamily="34" charset="-122"/>
              <a:ea typeface="思源黑体 CN Bold" pitchFamily="34" charset="-122"/>
            </a:endParaRPr>
          </a:p>
          <a:p>
            <a:pPr lvl="0" algn="ctr"/>
            <a:r>
              <a:rPr lang="zh-CN" altLang="en-US" sz="2800" dirty="0">
                <a:solidFill>
                  <a:srgbClr val="000000"/>
                </a:solidFill>
                <a:latin typeface="思源黑体 CN Bold" pitchFamily="34" charset="-122"/>
                <a:ea typeface="思源黑体 CN Bold" pitchFamily="34" charset="-122"/>
              </a:rPr>
              <a:t>程序架构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spect="1"/>
          </p:cNvSpPr>
          <p:nvPr/>
        </p:nvSpPr>
        <p:spPr>
          <a:xfrm>
            <a:off x="4583832" y="0"/>
            <a:ext cx="7646988" cy="6870700"/>
          </a:xfrm>
          <a:prstGeom prst="rect">
            <a:avLst/>
          </a:prstGeom>
          <a:blipFill dpi="0" rotWithShape="1">
            <a:blip r:embed="rId2"/>
            <a:srcRect/>
            <a:stretch>
              <a:fillRect/>
            </a:stretch>
          </a:blipFill>
          <a:ln w="12700" cap="flat" cmpd="sng" algn="ctr">
            <a:noFill/>
            <a:prstDash val="solid"/>
            <a:miter lim="800000"/>
          </a:ln>
          <a:effectLst>
            <a:outerShdw blurRad="50800" dist="38100" dir="10800000" algn="r" rotWithShape="0">
              <a:prstClr val="black">
                <a:alpha val="40000"/>
              </a:prstClr>
            </a:outerShdw>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000000"/>
              </a:solidFill>
              <a:latin typeface="Calibri" panose="020F0502020204030204" pitchFamily="34" charset="0"/>
              <a:ea typeface="等线" panose="02010600030101010101" pitchFamily="2" charset="-122"/>
            </a:endParaRPr>
          </a:p>
        </p:txBody>
      </p:sp>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196" name="文本框 6"/>
          <p:cNvSpPr txBox="1"/>
          <p:nvPr/>
        </p:nvSpPr>
        <p:spPr>
          <a:xfrm>
            <a:off x="1343025" y="404813"/>
            <a:ext cx="1873250" cy="460375"/>
          </a:xfrm>
          <a:prstGeom prst="rect">
            <a:avLst/>
          </a:prstGeom>
          <a:noFill/>
          <a:ln w="9525">
            <a:noFill/>
          </a:ln>
        </p:spPr>
        <p:txBody>
          <a:bodyPr>
            <a:spAutoFit/>
          </a:bodyPr>
          <a:lstStyle/>
          <a:p>
            <a:pPr lvl="0"/>
            <a:r>
              <a:rPr lang="zh-CN" altLang="en-US" sz="2400" dirty="0">
                <a:solidFill>
                  <a:srgbClr val="000000"/>
                </a:solidFill>
                <a:latin typeface="思源黑体 CN Bold" pitchFamily="34" charset="-122"/>
                <a:ea typeface="思源黑体 CN Bold" pitchFamily="34" charset="-122"/>
              </a:rPr>
              <a:t>总体概述</a:t>
            </a:r>
          </a:p>
        </p:txBody>
      </p:sp>
      <p:sp>
        <p:nvSpPr>
          <p:cNvPr id="3" name="矩形 2"/>
          <p:cNvSpPr/>
          <p:nvPr/>
        </p:nvSpPr>
        <p:spPr>
          <a:xfrm>
            <a:off x="526859" y="1628800"/>
            <a:ext cx="8593477" cy="4896258"/>
          </a:xfrm>
          <a:prstGeom prst="rect">
            <a:avLst/>
          </a:prstGeom>
          <a:solidFill>
            <a:srgbClr val="99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2" name="TextBox 1"/>
          <p:cNvSpPr txBox="1"/>
          <p:nvPr/>
        </p:nvSpPr>
        <p:spPr>
          <a:xfrm>
            <a:off x="1316398" y="1021548"/>
            <a:ext cx="3912957" cy="523220"/>
          </a:xfrm>
          <a:prstGeom prst="rect">
            <a:avLst/>
          </a:prstGeom>
          <a:noFill/>
        </p:spPr>
        <p:txBody>
          <a:bodyPr wrap="square" rtlCol="0">
            <a:spAutoFit/>
          </a:bodyPr>
          <a:lstStyle/>
          <a:p>
            <a:r>
              <a:rPr lang="zh-CN" altLang="en-US" sz="2800" b="1" dirty="0"/>
              <a:t>项目用例图</a:t>
            </a:r>
          </a:p>
        </p:txBody>
      </p:sp>
      <p:pic>
        <p:nvPicPr>
          <p:cNvPr id="7" name="图片 6">
            <a:extLst>
              <a:ext uri="{FF2B5EF4-FFF2-40B4-BE49-F238E27FC236}">
                <a16:creationId xmlns:a16="http://schemas.microsoft.com/office/drawing/2014/main" id="{3CC15576-7BE2-44E1-8EED-FFC7B40FD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26" y="1744687"/>
            <a:ext cx="6351662" cy="4639475"/>
          </a:xfrm>
          <a:prstGeom prst="rect">
            <a:avLst/>
          </a:prstGeom>
        </p:spPr>
      </p:pic>
    </p:spTree>
    <p:extLst>
      <p:ext uri="{BB962C8B-B14F-4D97-AF65-F5344CB8AC3E}">
        <p14:creationId xmlns:p14="http://schemas.microsoft.com/office/powerpoint/2010/main" val="183273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spect="1"/>
          </p:cNvSpPr>
          <p:nvPr/>
        </p:nvSpPr>
        <p:spPr>
          <a:xfrm>
            <a:off x="4583113" y="-12700"/>
            <a:ext cx="7646988" cy="6870700"/>
          </a:xfrm>
          <a:prstGeom prst="rect">
            <a:avLst/>
          </a:prstGeom>
          <a:blipFill dpi="0" rotWithShape="1">
            <a:blip r:embed="rId2"/>
            <a:srcRect/>
            <a:stretch>
              <a:fillRect/>
            </a:stretch>
          </a:blipFill>
          <a:ln w="12700" cap="flat" cmpd="sng" algn="ctr">
            <a:noFill/>
            <a:prstDash val="solid"/>
            <a:miter lim="800000"/>
          </a:ln>
          <a:effectLst>
            <a:outerShdw blurRad="50800" dist="38100" dir="10800000" algn="r" rotWithShape="0">
              <a:prstClr val="black">
                <a:alpha val="40000"/>
              </a:prstClr>
            </a:outerShdw>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000000"/>
              </a:solidFill>
              <a:latin typeface="Calibri" panose="020F0502020204030204" pitchFamily="34" charset="0"/>
              <a:ea typeface="等线" panose="02010600030101010101" pitchFamily="2" charset="-122"/>
            </a:endParaRPr>
          </a:p>
        </p:txBody>
      </p:sp>
      <p:grpSp>
        <p:nvGrpSpPr>
          <p:cNvPr id="8195"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8196" name="文本框 6"/>
          <p:cNvSpPr txBox="1"/>
          <p:nvPr/>
        </p:nvSpPr>
        <p:spPr>
          <a:xfrm>
            <a:off x="1343025" y="404813"/>
            <a:ext cx="1873250" cy="583565"/>
          </a:xfrm>
          <a:prstGeom prst="rect">
            <a:avLst/>
          </a:prstGeom>
          <a:noFill/>
          <a:ln w="9525">
            <a:noFill/>
          </a:ln>
        </p:spPr>
        <p:txBody>
          <a:bodyPr>
            <a:spAutoFit/>
          </a:bodyPr>
          <a:lstStyle/>
          <a:p>
            <a:pPr lvl="0"/>
            <a:r>
              <a:rPr lang="zh-CN" altLang="en-US" sz="3200" dirty="0">
                <a:solidFill>
                  <a:srgbClr val="000000"/>
                </a:solidFill>
                <a:latin typeface="思源黑体 CN Bold" pitchFamily="34" charset="-122"/>
                <a:ea typeface="思源黑体 CN Bold" pitchFamily="34" charset="-122"/>
              </a:rPr>
              <a:t>总体概述</a:t>
            </a:r>
          </a:p>
        </p:txBody>
      </p:sp>
      <p:sp>
        <p:nvSpPr>
          <p:cNvPr id="3" name="矩形 2"/>
          <p:cNvSpPr/>
          <p:nvPr/>
        </p:nvSpPr>
        <p:spPr>
          <a:xfrm>
            <a:off x="835025" y="1727200"/>
            <a:ext cx="11166475" cy="4511040"/>
          </a:xfrm>
          <a:prstGeom prst="rect">
            <a:avLst/>
          </a:prstGeom>
          <a:solidFill>
            <a:srgbClr val="99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8200" name="文本框 11"/>
          <p:cNvSpPr txBox="1"/>
          <p:nvPr/>
        </p:nvSpPr>
        <p:spPr>
          <a:xfrm>
            <a:off x="1074420" y="1961515"/>
            <a:ext cx="10927080" cy="4093428"/>
          </a:xfrm>
          <a:prstGeom prst="rect">
            <a:avLst/>
          </a:prstGeom>
          <a:noFill/>
          <a:ln w="9525">
            <a:noFill/>
          </a:ln>
        </p:spPr>
        <p:txBody>
          <a:bodyPr wrap="square">
            <a:spAutoFit/>
          </a:bodyPr>
          <a:lstStyle/>
          <a:p>
            <a:pPr lvl="0"/>
            <a:r>
              <a:rPr lang="en-US" dirty="0">
                <a:latin typeface="思源黑体 CN Bold" pitchFamily="34" charset="-122"/>
                <a:ea typeface="思源黑体 CN Bold" pitchFamily="34" charset="-122"/>
              </a:rPr>
              <a:t>   </a:t>
            </a:r>
            <a:r>
              <a:rPr lang="en-US" dirty="0" err="1">
                <a:solidFill>
                  <a:schemeClr val="bg1"/>
                </a:solidFill>
                <a:latin typeface="思源黑体 CN Bold" pitchFamily="34" charset="-122"/>
                <a:ea typeface="思源黑体 CN Bold" pitchFamily="34" charset="-122"/>
              </a:rPr>
              <a:t>后端实现使用</a:t>
            </a:r>
            <a:r>
              <a:rPr lang="zh-CN" altLang="en-US" dirty="0">
                <a:solidFill>
                  <a:schemeClr val="bg1"/>
                </a:solidFill>
                <a:latin typeface="思源黑体 CN Bold" pitchFamily="34" charset="-122"/>
                <a:ea typeface="思源黑体 CN Bold" pitchFamily="34" charset="-122"/>
              </a:rPr>
              <a:t>的是</a:t>
            </a:r>
            <a:r>
              <a:rPr lang="en-US" dirty="0">
                <a:solidFill>
                  <a:schemeClr val="bg1"/>
                </a:solidFill>
                <a:latin typeface="思源黑体 CN Bold" pitchFamily="34" charset="-122"/>
                <a:ea typeface="思源黑体 CN Bold" pitchFamily="34" charset="-122"/>
              </a:rPr>
              <a:t>SSM</a:t>
            </a:r>
            <a:r>
              <a:rPr lang="zh-CN" altLang="en-US" dirty="0">
                <a:solidFill>
                  <a:schemeClr val="bg1"/>
                </a:solidFill>
                <a:latin typeface="思源黑体 CN Bold" pitchFamily="34" charset="-122"/>
                <a:ea typeface="思源黑体 CN Bold" pitchFamily="34" charset="-122"/>
              </a:rPr>
              <a:t>，即</a:t>
            </a:r>
            <a:r>
              <a:rPr lang="en-US" dirty="0" err="1">
                <a:solidFill>
                  <a:schemeClr val="bg1"/>
                </a:solidFill>
                <a:latin typeface="思源黑体 CN Bold" pitchFamily="34" charset="-122"/>
                <a:ea typeface="思源黑体 CN Bold" pitchFamily="34" charset="-122"/>
              </a:rPr>
              <a:t>sping+springMVC+mybatis</a:t>
            </a:r>
            <a:r>
              <a:rPr lang="zh-CN" altLang="en-US" dirty="0">
                <a:solidFill>
                  <a:schemeClr val="bg1"/>
                </a:solidFill>
                <a:latin typeface="思源黑体 CN Bold" pitchFamily="34" charset="-122"/>
                <a:ea typeface="思源黑体 CN Bold" pitchFamily="34" charset="-122"/>
              </a:rPr>
              <a:t>集成的框架。</a:t>
            </a:r>
            <a:endParaRPr lang="en-US" altLang="zh-CN" dirty="0">
              <a:solidFill>
                <a:schemeClr val="bg1"/>
              </a:solidFill>
              <a:latin typeface="思源黑体 CN Bold" pitchFamily="34" charset="-122"/>
              <a:ea typeface="思源黑体 CN Bold" pitchFamily="34" charset="-122"/>
            </a:endParaRPr>
          </a:p>
          <a:p>
            <a:pPr lvl="0"/>
            <a:r>
              <a:rPr lang="zh-CN" altLang="en-US" dirty="0">
                <a:solidFill>
                  <a:schemeClr val="bg1"/>
                </a:solidFill>
                <a:latin typeface="思源黑体 CN Bold" pitchFamily="34" charset="-122"/>
                <a:ea typeface="思源黑体 CN Bold" pitchFamily="34" charset="-122"/>
              </a:rPr>
              <a:t>   具体内容如下：</a:t>
            </a:r>
            <a:endParaRPr lang="en-US" dirty="0">
              <a:solidFill>
                <a:schemeClr val="bg1"/>
              </a:solidFill>
              <a:latin typeface="思源黑体 CN Bold" pitchFamily="34" charset="-122"/>
              <a:ea typeface="思源黑体 CN Bold" pitchFamily="34" charset="-122"/>
            </a:endParaRPr>
          </a:p>
          <a:p>
            <a:pPr lvl="0"/>
            <a:endParaRPr lang="en-US" sz="1600" dirty="0">
              <a:solidFill>
                <a:schemeClr val="bg1"/>
              </a:solidFill>
              <a:latin typeface="思源黑体 CN Bold" pitchFamily="34" charset="-122"/>
              <a:ea typeface="思源黑体 CN Bold" pitchFamily="34" charset="-122"/>
            </a:endParaRPr>
          </a:p>
          <a:p>
            <a:pPr lvl="0"/>
            <a:r>
              <a:rPr lang="en-US" sz="1600" dirty="0">
                <a:latin typeface="思源黑体 CN Bold" pitchFamily="34" charset="-122"/>
                <a:ea typeface="思源黑体 CN Bold" pitchFamily="34" charset="-122"/>
              </a:rPr>
              <a:t>   </a:t>
            </a:r>
            <a:r>
              <a:rPr lang="en-US" sz="1600" dirty="0">
                <a:solidFill>
                  <a:schemeClr val="bg1"/>
                </a:solidFill>
                <a:latin typeface="思源黑体 CN Bold" pitchFamily="34" charset="-122"/>
                <a:ea typeface="思源黑体 CN Bold" pitchFamily="34" charset="-122"/>
              </a:rPr>
              <a:t>(1)</a:t>
            </a:r>
            <a:r>
              <a:rPr lang="en-US" altLang="zh-CN" sz="1600" dirty="0">
                <a:solidFill>
                  <a:schemeClr val="bg1"/>
                </a:solidFill>
                <a:latin typeface="思源黑体 CN Bold" pitchFamily="34" charset="-122"/>
                <a:ea typeface="思源黑体 CN Bold" pitchFamily="34" charset="-122"/>
              </a:rPr>
              <a:t>Controller</a:t>
            </a:r>
            <a:r>
              <a:rPr lang="zh-CN" altLang="en-US" sz="1600" dirty="0">
                <a:solidFill>
                  <a:schemeClr val="bg1"/>
                </a:solidFill>
                <a:latin typeface="思源黑体 CN Bold" pitchFamily="34" charset="-122"/>
                <a:ea typeface="思源黑体 CN Bold" pitchFamily="34" charset="-122"/>
              </a:rPr>
              <a:t>：控制器，导入</a:t>
            </a:r>
            <a:r>
              <a:rPr lang="en-US" altLang="zh-CN" sz="1600" dirty="0">
                <a:solidFill>
                  <a:schemeClr val="bg1"/>
                </a:solidFill>
                <a:latin typeface="思源黑体 CN Bold" pitchFamily="34" charset="-122"/>
                <a:ea typeface="思源黑体 CN Bold" pitchFamily="34" charset="-122"/>
              </a:rPr>
              <a:t>service</a:t>
            </a:r>
            <a:r>
              <a:rPr lang="zh-CN" altLang="en-US" sz="1600" dirty="0">
                <a:solidFill>
                  <a:schemeClr val="bg1"/>
                </a:solidFill>
                <a:latin typeface="思源黑体 CN Bold" pitchFamily="34" charset="-122"/>
                <a:ea typeface="思源黑体 CN Bold" pitchFamily="34" charset="-122"/>
              </a:rPr>
              <a:t>层，主要负责业务调度，所以在这一层应写一些业务的调度代码，而具体的业务  </a:t>
            </a:r>
            <a:r>
              <a:rPr lang="en-US" altLang="zh-CN" sz="1600" dirty="0">
                <a:solidFill>
                  <a:schemeClr val="bg1"/>
                </a:solidFill>
                <a:latin typeface="思源黑体 CN Bold" pitchFamily="34" charset="-122"/>
                <a:ea typeface="思源黑体 CN Bold" pitchFamily="34" charset="-122"/>
              </a:rPr>
              <a:t>	            </a:t>
            </a:r>
            <a:r>
              <a:rPr lang="zh-CN" altLang="en-US" sz="1600" dirty="0">
                <a:solidFill>
                  <a:schemeClr val="bg1"/>
                </a:solidFill>
                <a:latin typeface="思源黑体 CN Bold" pitchFamily="34" charset="-122"/>
                <a:ea typeface="思源黑体 CN Bold" pitchFamily="34" charset="-122"/>
              </a:rPr>
              <a:t>处理应放在</a:t>
            </a:r>
            <a:r>
              <a:rPr lang="en-US" altLang="zh-CN" sz="1600" dirty="0">
                <a:solidFill>
                  <a:schemeClr val="bg1"/>
                </a:solidFill>
                <a:latin typeface="思源黑体 CN Bold" pitchFamily="34" charset="-122"/>
                <a:ea typeface="思源黑体 CN Bold" pitchFamily="34" charset="-122"/>
              </a:rPr>
              <a:t>service</a:t>
            </a:r>
            <a:r>
              <a:rPr lang="zh-CN" altLang="en-US" sz="1600" dirty="0">
                <a:solidFill>
                  <a:schemeClr val="bg1"/>
                </a:solidFill>
                <a:latin typeface="思源黑体 CN Bold" pitchFamily="34" charset="-122"/>
                <a:ea typeface="思源黑体 CN Bold" pitchFamily="34" charset="-122"/>
              </a:rPr>
              <a:t>中去写。</a:t>
            </a:r>
            <a:r>
              <a:rPr lang="en-US" altLang="zh-CN" sz="1600" dirty="0">
                <a:solidFill>
                  <a:schemeClr val="bg1"/>
                </a:solidFill>
                <a:latin typeface="思源黑体 CN Bold" pitchFamily="34" charset="-122"/>
                <a:ea typeface="思源黑体 CN Bold" pitchFamily="34" charset="-122"/>
              </a:rPr>
              <a:t>controller</a:t>
            </a:r>
            <a:r>
              <a:rPr lang="zh-CN" altLang="en-US" sz="1600" dirty="0">
                <a:solidFill>
                  <a:schemeClr val="bg1"/>
                </a:solidFill>
                <a:latin typeface="思源黑体 CN Bold" pitchFamily="34" charset="-122"/>
                <a:ea typeface="思源黑体 CN Bold" pitchFamily="34" charset="-122"/>
              </a:rPr>
              <a:t>通过接收前端传过来的参数进行业务操作，再</a:t>
            </a:r>
            <a:r>
              <a:rPr lang="en-US" altLang="zh-CN" sz="1600" dirty="0">
                <a:solidFill>
                  <a:schemeClr val="bg1"/>
                </a:solidFill>
                <a:latin typeface="思源黑体 CN Bold" pitchFamily="34" charset="-122"/>
                <a:ea typeface="思源黑体 CN Bold" pitchFamily="34" charset="-122"/>
              </a:rPr>
              <a:t>	</a:t>
            </a:r>
            <a:r>
              <a:rPr lang="zh-CN" altLang="en-US" sz="1600" dirty="0">
                <a:solidFill>
                  <a:schemeClr val="bg1"/>
                </a:solidFill>
                <a:latin typeface="思源黑体 CN Bold" pitchFamily="34" charset="-122"/>
                <a:ea typeface="思源黑体 CN Bold" pitchFamily="34" charset="-122"/>
              </a:rPr>
              <a:t>返回一个指定的 </a:t>
            </a:r>
            <a:r>
              <a:rPr lang="en-US" altLang="zh-CN" sz="1600" dirty="0">
                <a:solidFill>
                  <a:schemeClr val="bg1"/>
                </a:solidFill>
                <a:latin typeface="思源黑体 CN Bold" pitchFamily="34" charset="-122"/>
                <a:ea typeface="思源黑体 CN Bold" pitchFamily="34" charset="-122"/>
              </a:rPr>
              <a:t>	            </a:t>
            </a:r>
            <a:r>
              <a:rPr lang="zh-CN" altLang="en-US" sz="1600" dirty="0">
                <a:solidFill>
                  <a:schemeClr val="bg1"/>
                </a:solidFill>
                <a:latin typeface="思源黑体 CN Bold" pitchFamily="34" charset="-122"/>
                <a:ea typeface="思源黑体 CN Bold" pitchFamily="34" charset="-122"/>
              </a:rPr>
              <a:t>路径或者数据表。</a:t>
            </a:r>
            <a:endParaRPr lang="en-US" altLang="zh-CN" sz="1600" dirty="0">
              <a:solidFill>
                <a:schemeClr val="bg1"/>
              </a:solidFill>
              <a:latin typeface="思源黑体 CN Bold" pitchFamily="34" charset="-122"/>
              <a:ea typeface="思源黑体 CN Bold" pitchFamily="34" charset="-122"/>
            </a:endParaRPr>
          </a:p>
          <a:p>
            <a:pPr lvl="0"/>
            <a:endParaRPr lang="en-US" sz="1600" dirty="0">
              <a:solidFill>
                <a:schemeClr val="bg1"/>
              </a:solidFill>
              <a:latin typeface="思源黑体 CN Bold" pitchFamily="34" charset="-122"/>
              <a:ea typeface="思源黑体 CN Bold" pitchFamily="34" charset="-122"/>
            </a:endParaRPr>
          </a:p>
          <a:p>
            <a:pPr lvl="0"/>
            <a:r>
              <a:rPr lang="en-US" sz="1600" dirty="0">
                <a:solidFill>
                  <a:schemeClr val="bg1"/>
                </a:solidFill>
                <a:latin typeface="思源黑体 CN Bold" pitchFamily="34" charset="-122"/>
                <a:ea typeface="思源黑体 CN Bold" pitchFamily="34" charset="-122"/>
              </a:rPr>
              <a:t>   (2)</a:t>
            </a:r>
            <a:r>
              <a:rPr lang="en-US" altLang="zh-CN" sz="1600" dirty="0">
                <a:solidFill>
                  <a:schemeClr val="bg1"/>
                </a:solidFill>
                <a:latin typeface="思源黑体 CN Bold" pitchFamily="34" charset="-122"/>
                <a:ea typeface="思源黑体 CN Bold" pitchFamily="34" charset="-122"/>
              </a:rPr>
              <a:t>Mapper</a:t>
            </a:r>
            <a:r>
              <a:rPr lang="zh-CN" altLang="en-US" sz="1600" dirty="0">
                <a:solidFill>
                  <a:schemeClr val="bg1"/>
                </a:solidFill>
                <a:latin typeface="思源黑体 CN Bold" pitchFamily="34" charset="-122"/>
                <a:ea typeface="思源黑体 CN Bold" pitchFamily="34" charset="-122"/>
              </a:rPr>
              <a:t>：用</a:t>
            </a:r>
            <a:r>
              <a:rPr lang="en-US" altLang="zh-CN" sz="1600" dirty="0" err="1">
                <a:solidFill>
                  <a:schemeClr val="bg1"/>
                </a:solidFill>
                <a:latin typeface="思源黑体 CN Bold" pitchFamily="34" charset="-122"/>
                <a:ea typeface="思源黑体 CN Bold" pitchFamily="34" charset="-122"/>
              </a:rPr>
              <a:t>mybatis</a:t>
            </a:r>
            <a:r>
              <a:rPr lang="zh-CN" altLang="en-US" sz="1600" dirty="0">
                <a:solidFill>
                  <a:schemeClr val="bg1"/>
                </a:solidFill>
                <a:latin typeface="思源黑体 CN Bold" pitchFamily="34" charset="-122"/>
                <a:ea typeface="思源黑体 CN Bold" pitchFamily="34" charset="-122"/>
              </a:rPr>
              <a:t>逆向工程生成的</a:t>
            </a:r>
            <a:r>
              <a:rPr lang="en-US" altLang="zh-CN" sz="1600" dirty="0">
                <a:solidFill>
                  <a:schemeClr val="bg1"/>
                </a:solidFill>
                <a:latin typeface="思源黑体 CN Bold" pitchFamily="34" charset="-122"/>
                <a:ea typeface="思源黑体 CN Bold" pitchFamily="34" charset="-122"/>
              </a:rPr>
              <a:t>mapper</a:t>
            </a:r>
            <a:r>
              <a:rPr lang="zh-CN" altLang="en-US" sz="1600" dirty="0">
                <a:solidFill>
                  <a:schemeClr val="bg1"/>
                </a:solidFill>
                <a:latin typeface="思源黑体 CN Bold" pitchFamily="34" charset="-122"/>
                <a:ea typeface="思源黑体 CN Bold" pitchFamily="34" charset="-122"/>
              </a:rPr>
              <a:t>层，等价于</a:t>
            </a:r>
            <a:r>
              <a:rPr lang="en-US" altLang="zh-CN" sz="1600" dirty="0" err="1">
                <a:solidFill>
                  <a:schemeClr val="bg1"/>
                </a:solidFill>
                <a:latin typeface="思源黑体 CN Bold" pitchFamily="34" charset="-122"/>
                <a:ea typeface="思源黑体 CN Bold" pitchFamily="34" charset="-122"/>
              </a:rPr>
              <a:t>dao</a:t>
            </a:r>
            <a:r>
              <a:rPr lang="zh-CN" altLang="en-US" sz="1600" dirty="0">
                <a:solidFill>
                  <a:schemeClr val="bg1"/>
                </a:solidFill>
                <a:latin typeface="思源黑体 CN Bold" pitchFamily="34" charset="-122"/>
                <a:ea typeface="思源黑体 CN Bold" pitchFamily="34" charset="-122"/>
              </a:rPr>
              <a:t>层。</a:t>
            </a:r>
            <a:r>
              <a:rPr lang="en-US" altLang="zh-CN" sz="1600" dirty="0">
                <a:solidFill>
                  <a:schemeClr val="bg1"/>
                </a:solidFill>
                <a:latin typeface="思源黑体 CN Bold" pitchFamily="34" charset="-122"/>
                <a:ea typeface="思源黑体 CN Bold" pitchFamily="34" charset="-122"/>
              </a:rPr>
              <a:t>Mapper</a:t>
            </a:r>
            <a:r>
              <a:rPr lang="zh-CN" altLang="en-US" sz="1600" dirty="0">
                <a:solidFill>
                  <a:schemeClr val="bg1"/>
                </a:solidFill>
                <a:latin typeface="思源黑体 CN Bold" pitchFamily="34" charset="-122"/>
                <a:ea typeface="思源黑体 CN Bold" pitchFamily="34" charset="-122"/>
              </a:rPr>
              <a:t>层主要负责对数据库进行数据持久化</a:t>
            </a:r>
            <a:r>
              <a:rPr lang="en-US" altLang="zh-CN" sz="1600" dirty="0">
                <a:solidFill>
                  <a:schemeClr val="bg1"/>
                </a:solidFill>
                <a:latin typeface="思源黑体 CN Bold" pitchFamily="34" charset="-122"/>
                <a:ea typeface="思源黑体 CN Bold" pitchFamily="34" charset="-122"/>
              </a:rPr>
              <a:t>  	        </a:t>
            </a:r>
            <a:r>
              <a:rPr lang="zh-CN" altLang="en-US" sz="1600" dirty="0">
                <a:solidFill>
                  <a:schemeClr val="bg1"/>
                </a:solidFill>
                <a:latin typeface="思源黑体 CN Bold" pitchFamily="34" charset="-122"/>
                <a:ea typeface="思源黑体 CN Bold" pitchFamily="34" charset="-122"/>
              </a:rPr>
              <a:t>操作，他的方法语句是直接针对数据库操作的。</a:t>
            </a:r>
            <a:endParaRPr lang="en-US" altLang="zh-CN" sz="1600" dirty="0">
              <a:solidFill>
                <a:schemeClr val="bg1"/>
              </a:solidFill>
              <a:latin typeface="思源黑体 CN Bold" pitchFamily="34" charset="-122"/>
              <a:ea typeface="思源黑体 CN Bold" pitchFamily="34" charset="-122"/>
            </a:endParaRPr>
          </a:p>
          <a:p>
            <a:pPr lvl="0"/>
            <a:endParaRPr lang="en-US" sz="1600" dirty="0">
              <a:solidFill>
                <a:schemeClr val="bg1"/>
              </a:solidFill>
              <a:latin typeface="思源黑体 CN Bold" pitchFamily="34" charset="-122"/>
              <a:ea typeface="思源黑体 CN Bold" pitchFamily="34" charset="-122"/>
            </a:endParaRPr>
          </a:p>
          <a:p>
            <a:pPr lvl="0"/>
            <a:r>
              <a:rPr lang="en-US" sz="1600" dirty="0">
                <a:solidFill>
                  <a:schemeClr val="bg1"/>
                </a:solidFill>
                <a:latin typeface="思源黑体 CN Bold" pitchFamily="34" charset="-122"/>
                <a:ea typeface="思源黑体 CN Bold" pitchFamily="34" charset="-122"/>
              </a:rPr>
              <a:t>   (3)</a:t>
            </a:r>
            <a:r>
              <a:rPr lang="en-US" altLang="zh-CN" sz="1600" dirty="0">
                <a:solidFill>
                  <a:schemeClr val="bg1"/>
                </a:solidFill>
                <a:latin typeface="思源黑体 CN Bold" pitchFamily="34" charset="-122"/>
                <a:ea typeface="思源黑体 CN Bold" pitchFamily="34" charset="-122"/>
              </a:rPr>
              <a:t>Model</a:t>
            </a:r>
            <a:r>
              <a:rPr lang="zh-CN" altLang="en-US" sz="1600" dirty="0">
                <a:solidFill>
                  <a:schemeClr val="bg1"/>
                </a:solidFill>
                <a:latin typeface="思源黑体 CN Bold" pitchFamily="34" charset="-122"/>
                <a:ea typeface="思源黑体 CN Bold" pitchFamily="34" charset="-122"/>
              </a:rPr>
              <a:t>：</a:t>
            </a:r>
            <a:r>
              <a:rPr lang="en-US" altLang="zh-CN" sz="1600" dirty="0">
                <a:solidFill>
                  <a:schemeClr val="bg1"/>
                </a:solidFill>
                <a:latin typeface="思源黑体 CN Bold" pitchFamily="34" charset="-122"/>
                <a:ea typeface="思源黑体 CN Bold" pitchFamily="34" charset="-122"/>
              </a:rPr>
              <a:t>model</a:t>
            </a:r>
            <a:r>
              <a:rPr lang="zh-CN" altLang="en-US" sz="1600" dirty="0">
                <a:solidFill>
                  <a:schemeClr val="bg1"/>
                </a:solidFill>
                <a:latin typeface="思源黑体 CN Bold" pitchFamily="34" charset="-122"/>
                <a:ea typeface="思源黑体 CN Bold" pitchFamily="34" charset="-122"/>
              </a:rPr>
              <a:t>层</a:t>
            </a:r>
            <a:r>
              <a:rPr lang="en-US" altLang="zh-CN" sz="1600" dirty="0">
                <a:solidFill>
                  <a:schemeClr val="bg1"/>
                </a:solidFill>
                <a:latin typeface="思源黑体 CN Bold" pitchFamily="34" charset="-122"/>
                <a:ea typeface="思源黑体 CN Bold" pitchFamily="34" charset="-122"/>
              </a:rPr>
              <a:t>=entity</a:t>
            </a:r>
            <a:r>
              <a:rPr lang="zh-CN" altLang="en-US" sz="1600" dirty="0">
                <a:solidFill>
                  <a:schemeClr val="bg1"/>
                </a:solidFill>
                <a:latin typeface="思源黑体 CN Bold" pitchFamily="34" charset="-122"/>
                <a:ea typeface="思源黑体 CN Bold" pitchFamily="34" charset="-122"/>
              </a:rPr>
              <a:t>层。存放我们的实体类，与数据库中的属性值基本保持一致。</a:t>
            </a:r>
            <a:endParaRPr lang="en-US" sz="1600" dirty="0">
              <a:solidFill>
                <a:schemeClr val="bg1"/>
              </a:solidFill>
              <a:latin typeface="思源黑体 CN Bold" pitchFamily="34" charset="-122"/>
              <a:ea typeface="思源黑体 CN Bold" pitchFamily="34" charset="-122"/>
            </a:endParaRPr>
          </a:p>
          <a:p>
            <a:pPr lvl="0"/>
            <a:endParaRPr lang="en-US" sz="1600" dirty="0">
              <a:solidFill>
                <a:schemeClr val="bg1"/>
              </a:solidFill>
              <a:latin typeface="思源黑体 CN Bold" pitchFamily="34" charset="-122"/>
              <a:ea typeface="思源黑体 CN Bold" pitchFamily="34" charset="-122"/>
            </a:endParaRPr>
          </a:p>
          <a:p>
            <a:pPr lvl="0"/>
            <a:r>
              <a:rPr lang="en-US" sz="1600" dirty="0">
                <a:solidFill>
                  <a:schemeClr val="bg1"/>
                </a:solidFill>
                <a:latin typeface="思源黑体 CN Bold" pitchFamily="34" charset="-122"/>
                <a:ea typeface="思源黑体 CN Bold" pitchFamily="34" charset="-122"/>
              </a:rPr>
              <a:t>   (4)</a:t>
            </a:r>
            <a:r>
              <a:rPr lang="en-US" altLang="zh-CN" sz="1600" dirty="0">
                <a:solidFill>
                  <a:schemeClr val="bg1"/>
                </a:solidFill>
                <a:latin typeface="思源黑体 CN Bold" pitchFamily="34" charset="-122"/>
                <a:ea typeface="思源黑体 CN Bold" pitchFamily="34" charset="-122"/>
              </a:rPr>
              <a:t>Service</a:t>
            </a:r>
            <a:r>
              <a:rPr lang="zh-CN" altLang="en-US" sz="1600" dirty="0">
                <a:solidFill>
                  <a:schemeClr val="bg1"/>
                </a:solidFill>
                <a:latin typeface="思源黑体 CN Bold" pitchFamily="34" charset="-122"/>
                <a:ea typeface="思源黑体 CN Bold" pitchFamily="34" charset="-122"/>
              </a:rPr>
              <a:t>：业务逻辑实现层，存放业务逻辑处理，也是一些关于数据库处理的操作，但不是直接和数据库打交道。他</a:t>
            </a:r>
            <a:r>
              <a:rPr lang="en-US" altLang="zh-CN" sz="1600" dirty="0">
                <a:solidFill>
                  <a:schemeClr val="bg1"/>
                </a:solidFill>
                <a:latin typeface="思源黑体 CN Bold" pitchFamily="34" charset="-122"/>
                <a:ea typeface="思源黑体 CN Bold" pitchFamily="34" charset="-122"/>
              </a:rPr>
              <a:t>	       </a:t>
            </a:r>
            <a:r>
              <a:rPr lang="zh-CN" altLang="en-US" sz="1600" dirty="0">
                <a:solidFill>
                  <a:schemeClr val="bg1"/>
                </a:solidFill>
                <a:latin typeface="思源黑体 CN Bold" pitchFamily="34" charset="-122"/>
                <a:ea typeface="思源黑体 CN Bold" pitchFamily="34" charset="-122"/>
              </a:rPr>
              <a:t>有接口和接口的实现方法，在接口的实现方法中需要导入</a:t>
            </a:r>
            <a:r>
              <a:rPr lang="en-US" altLang="zh-CN" sz="1600" dirty="0">
                <a:solidFill>
                  <a:schemeClr val="bg1"/>
                </a:solidFill>
                <a:latin typeface="思源黑体 CN Bold" pitchFamily="34" charset="-122"/>
                <a:ea typeface="思源黑体 CN Bold" pitchFamily="34" charset="-122"/>
              </a:rPr>
              <a:t>mapper</a:t>
            </a:r>
            <a:r>
              <a:rPr lang="zh-CN" altLang="en-US" sz="1600" dirty="0">
                <a:solidFill>
                  <a:schemeClr val="bg1"/>
                </a:solidFill>
                <a:latin typeface="思源黑体 CN Bold" pitchFamily="34" charset="-122"/>
                <a:ea typeface="思源黑体 CN Bold" pitchFamily="34" charset="-122"/>
              </a:rPr>
              <a:t>层，</a:t>
            </a:r>
            <a:r>
              <a:rPr lang="en-US" altLang="zh-CN" sz="1600" dirty="0">
                <a:solidFill>
                  <a:schemeClr val="bg1"/>
                </a:solidFill>
                <a:latin typeface="思源黑体 CN Bold" pitchFamily="34" charset="-122"/>
                <a:ea typeface="思源黑体 CN Bold" pitchFamily="34" charset="-122"/>
              </a:rPr>
              <a:t>mapper</a:t>
            </a:r>
            <a:r>
              <a:rPr lang="zh-CN" altLang="en-US" sz="1600" dirty="0">
                <a:solidFill>
                  <a:schemeClr val="bg1"/>
                </a:solidFill>
                <a:latin typeface="思源黑体 CN Bold" pitchFamily="34" charset="-122"/>
                <a:ea typeface="思源黑体 CN Bold" pitchFamily="34" charset="-122"/>
              </a:rPr>
              <a:t>层是直接跟数据库打交</a:t>
            </a:r>
            <a:r>
              <a:rPr lang="en-US" altLang="zh-CN" sz="1600" dirty="0">
                <a:solidFill>
                  <a:schemeClr val="bg1"/>
                </a:solidFill>
                <a:latin typeface="思源黑体 CN Bold" pitchFamily="34" charset="-122"/>
                <a:ea typeface="思源黑体 CN Bold" pitchFamily="34" charset="-122"/>
              </a:rPr>
              <a:t>	       </a:t>
            </a:r>
            <a:r>
              <a:rPr lang="zh-CN" altLang="en-US" sz="1600" dirty="0">
                <a:solidFill>
                  <a:schemeClr val="bg1"/>
                </a:solidFill>
                <a:latin typeface="思源黑体 CN Bold" pitchFamily="34" charset="-122"/>
                <a:ea typeface="思源黑体 CN Bold" pitchFamily="34" charset="-122"/>
              </a:rPr>
              <a:t>道的。</a:t>
            </a:r>
            <a:r>
              <a:rPr lang="en-US" altLang="zh-CN" sz="1600" dirty="0">
                <a:solidFill>
                  <a:schemeClr val="bg1"/>
                </a:solidFill>
                <a:latin typeface="思源黑体 CN Bold" pitchFamily="34" charset="-122"/>
                <a:ea typeface="思源黑体 CN Bold" pitchFamily="34" charset="-122"/>
              </a:rPr>
              <a:t>Service</a:t>
            </a:r>
            <a:r>
              <a:rPr lang="zh-CN" altLang="en-US" sz="1600" dirty="0">
                <a:solidFill>
                  <a:schemeClr val="bg1"/>
                </a:solidFill>
                <a:latin typeface="思源黑体 CN Bold" pitchFamily="34" charset="-122"/>
                <a:ea typeface="思源黑体 CN Bold" pitchFamily="34" charset="-122"/>
              </a:rPr>
              <a:t>层中的的</a:t>
            </a:r>
            <a:r>
              <a:rPr lang="en-US" altLang="zh-CN" sz="1600" dirty="0" err="1">
                <a:solidFill>
                  <a:schemeClr val="bg1"/>
                </a:solidFill>
                <a:latin typeface="思源黑体 CN Bold" pitchFamily="34" charset="-122"/>
                <a:ea typeface="思源黑体 CN Bold" pitchFamily="34" charset="-122"/>
              </a:rPr>
              <a:t>impl</a:t>
            </a:r>
            <a:r>
              <a:rPr lang="zh-CN" altLang="en-US" sz="1600" dirty="0">
                <a:solidFill>
                  <a:schemeClr val="bg1"/>
                </a:solidFill>
                <a:latin typeface="思源黑体 CN Bold" pitchFamily="34" charset="-122"/>
                <a:ea typeface="思源黑体 CN Bold" pitchFamily="34" charset="-122"/>
              </a:rPr>
              <a:t>是把</a:t>
            </a:r>
            <a:r>
              <a:rPr lang="en-US" altLang="zh-CN" sz="1600" dirty="0">
                <a:solidFill>
                  <a:schemeClr val="bg1"/>
                </a:solidFill>
                <a:latin typeface="思源黑体 CN Bold" pitchFamily="34" charset="-122"/>
                <a:ea typeface="思源黑体 CN Bold" pitchFamily="34" charset="-122"/>
              </a:rPr>
              <a:t>mapper</a:t>
            </a:r>
            <a:r>
              <a:rPr lang="zh-CN" altLang="en-US" sz="1600" dirty="0">
                <a:solidFill>
                  <a:schemeClr val="bg1"/>
                </a:solidFill>
                <a:latin typeface="思源黑体 CN Bold" pitchFamily="34" charset="-122"/>
                <a:ea typeface="思源黑体 CN Bold" pitchFamily="34" charset="-122"/>
              </a:rPr>
              <a:t>和</a:t>
            </a:r>
            <a:r>
              <a:rPr lang="en-US" altLang="zh-CN" sz="1600" dirty="0">
                <a:solidFill>
                  <a:schemeClr val="bg1"/>
                </a:solidFill>
                <a:latin typeface="思源黑体 CN Bold" pitchFamily="34" charset="-122"/>
                <a:ea typeface="思源黑体 CN Bold" pitchFamily="34" charset="-122"/>
              </a:rPr>
              <a:t>service</a:t>
            </a:r>
            <a:r>
              <a:rPr lang="zh-CN" altLang="en-US" sz="1600" dirty="0">
                <a:solidFill>
                  <a:schemeClr val="bg1"/>
                </a:solidFill>
                <a:latin typeface="思源黑体 CN Bold" pitchFamily="34" charset="-122"/>
                <a:ea typeface="思源黑体 CN Bold" pitchFamily="34" charset="-122"/>
              </a:rPr>
              <a:t>进行整合的文件。</a:t>
            </a:r>
            <a:endParaRPr lang="en-US" sz="1600" dirty="0">
              <a:solidFill>
                <a:schemeClr val="bg1"/>
              </a:solidFill>
              <a:latin typeface="思源黑体 CN Bold" pitchFamily="34" charset="-122"/>
              <a:ea typeface="思源黑体 CN Bold" pitchFamily="34" charset="-122"/>
            </a:endParaRPr>
          </a:p>
          <a:p>
            <a:pPr lvl="0"/>
            <a:endParaRPr lang="en-US" sz="1600" dirty="0">
              <a:latin typeface="思源黑体 CN Bold" pitchFamily="34" charset="-122"/>
              <a:ea typeface="思源黑体 CN Bold" pitchFamily="34" charset="-122"/>
            </a:endParaRPr>
          </a:p>
        </p:txBody>
      </p:sp>
      <p:sp>
        <p:nvSpPr>
          <p:cNvPr id="6" name="文本框 6"/>
          <p:cNvSpPr txBox="1"/>
          <p:nvPr/>
        </p:nvSpPr>
        <p:spPr>
          <a:xfrm>
            <a:off x="1555750" y="1266825"/>
            <a:ext cx="3027680" cy="46037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后端结构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3143250" y="1989138"/>
            <a:ext cx="2257425" cy="2255838"/>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r>
              <a:rPr lang="en-US" altLang="zh-CN" sz="8800" i="1" dirty="0">
                <a:solidFill>
                  <a:srgbClr val="FFFFFF"/>
                </a:solidFill>
                <a:latin typeface="庞门正道标题体" pitchFamily="2" charset="-122"/>
                <a:ea typeface="庞门正道标题体" pitchFamily="2" charset="-122"/>
              </a:rPr>
              <a:t>2</a:t>
            </a:r>
            <a:endParaRPr lang="zh-CN" altLang="en-US" sz="8800" i="1" dirty="0">
              <a:solidFill>
                <a:srgbClr val="FFFFFF"/>
              </a:solidFill>
              <a:latin typeface="庞门正道标题体" pitchFamily="2" charset="-122"/>
              <a:ea typeface="庞门正道标题体" pitchFamily="2" charset="-122"/>
            </a:endParaRPr>
          </a:p>
        </p:txBody>
      </p:sp>
      <p:sp>
        <p:nvSpPr>
          <p:cNvPr id="10243" name="文本框 7"/>
          <p:cNvSpPr txBox="1"/>
          <p:nvPr/>
        </p:nvSpPr>
        <p:spPr>
          <a:xfrm>
            <a:off x="5589588" y="2492375"/>
            <a:ext cx="2667000" cy="646113"/>
          </a:xfrm>
          <a:prstGeom prst="rect">
            <a:avLst/>
          </a:prstGeom>
          <a:noFill/>
          <a:ln w="9525">
            <a:noFill/>
          </a:ln>
        </p:spPr>
        <p:txBody>
          <a:bodyPr>
            <a:spAutoFit/>
          </a:bodyPr>
          <a:lstStyle/>
          <a:p>
            <a:pPr lvl="0"/>
            <a:r>
              <a:rPr lang="zh-CN" altLang="en-US" sz="3600" dirty="0">
                <a:solidFill>
                  <a:srgbClr val="000000"/>
                </a:solidFill>
                <a:latin typeface="思源黑体 CN Bold" pitchFamily="34" charset="-122"/>
                <a:ea typeface="思源黑体 CN Bold" pitchFamily="34" charset="-122"/>
              </a:rPr>
              <a:t>完成情况</a:t>
            </a:r>
          </a:p>
        </p:txBody>
      </p:sp>
      <p:cxnSp>
        <p:nvCxnSpPr>
          <p:cNvPr id="9" name="直接连接符 8"/>
          <p:cNvCxnSpPr/>
          <p:nvPr/>
        </p:nvCxnSpPr>
        <p:spPr>
          <a:xfrm>
            <a:off x="5684838" y="3284538"/>
            <a:ext cx="1851025" cy="0"/>
          </a:xfrm>
          <a:prstGeom prst="line">
            <a:avLst/>
          </a:prstGeom>
          <a:ln w="28575">
            <a:solidFill>
              <a:srgbClr val="990000"/>
            </a:solidFill>
          </a:ln>
        </p:spPr>
        <p:style>
          <a:lnRef idx="1">
            <a:schemeClr val="accent1"/>
          </a:lnRef>
          <a:fillRef idx="0">
            <a:schemeClr val="accent1"/>
          </a:fillRef>
          <a:effectRef idx="0">
            <a:schemeClr val="accent1"/>
          </a:effectRef>
          <a:fontRef idx="minor">
            <a:schemeClr val="tx1"/>
          </a:fontRef>
        </p:style>
      </p:cxnSp>
      <p:sp>
        <p:nvSpPr>
          <p:cNvPr id="10245" name="文本框 9"/>
          <p:cNvSpPr txBox="1"/>
          <p:nvPr/>
        </p:nvSpPr>
        <p:spPr>
          <a:xfrm>
            <a:off x="5589588" y="3403600"/>
            <a:ext cx="4394200" cy="461963"/>
          </a:xfrm>
          <a:prstGeom prst="rect">
            <a:avLst/>
          </a:prstGeom>
          <a:noFill/>
          <a:ln w="9525">
            <a:noFill/>
          </a:ln>
        </p:spPr>
        <p:txBody>
          <a:bodyPr>
            <a:spAutoFit/>
          </a:bodyPr>
          <a:lstStyle/>
          <a:p>
            <a:pPr lvl="0"/>
            <a:r>
              <a:rPr lang="en-US" altLang="zh-CN" sz="2400" dirty="0">
                <a:latin typeface="思源黑体 CN Bold" pitchFamily="34" charset="-122"/>
                <a:ea typeface="思源黑体 CN Bold" pitchFamily="34" charset="-122"/>
              </a:rPr>
              <a:t>Status of completion</a:t>
            </a:r>
            <a:endParaRPr lang="zh-CN" altLang="en-US" sz="2400" dirty="0">
              <a:latin typeface="思源黑体 CN Bold" pitchFamily="34" charset="-122"/>
              <a:ea typeface="思源黑体 CN Bold" pitchFamily="34" charset="-122"/>
            </a:endParaRPr>
          </a:p>
        </p:txBody>
      </p:sp>
      <p:sp>
        <p:nvSpPr>
          <p:cNvPr id="14" name="直角三角形 13"/>
          <p:cNvSpPr/>
          <p:nvPr/>
        </p:nvSpPr>
        <p:spPr>
          <a:xfrm rot="16200000">
            <a:off x="10406856" y="5136356"/>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
        <p:nvSpPr>
          <p:cNvPr id="15" name="直角三角形 14"/>
          <p:cNvSpPr/>
          <p:nvPr/>
        </p:nvSpPr>
        <p:spPr>
          <a:xfrm rot="5400000">
            <a:off x="-794" y="-26194"/>
            <a:ext cx="1785938" cy="1784350"/>
          </a:xfrm>
          <a:prstGeom prst="rtTriangl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eaLnBrk="1" hangingPunct="1"/>
            <a:endParaRPr lang="zh-CN" altLang="en-US" dirty="0">
              <a:solidFill>
                <a:srgbClr val="FFFFFF"/>
              </a:solidFill>
              <a:latin typeface="Calibri" panose="020F0502020204030204" pitchFamily="34" charset="0"/>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5"/>
          <p:cNvGrpSpPr/>
          <p:nvPr/>
        </p:nvGrpSpPr>
        <p:grpSpPr>
          <a:xfrm>
            <a:off x="550863" y="188913"/>
            <a:ext cx="649287" cy="792162"/>
            <a:chOff x="695400" y="260648"/>
            <a:chExt cx="648072" cy="792088"/>
          </a:xfrm>
        </p:grpSpPr>
        <p:sp>
          <p:nvSpPr>
            <p:cNvPr id="5" name="菱形 4"/>
            <p:cNvSpPr/>
            <p:nvPr/>
          </p:nvSpPr>
          <p:spPr>
            <a:xfrm>
              <a:off x="695400" y="404664"/>
              <a:ext cx="648072" cy="648072"/>
            </a:xfrm>
            <a:prstGeom prst="diamond">
              <a:avLst/>
            </a:pr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 name="菱形 3"/>
            <p:cNvSpPr/>
            <p:nvPr/>
          </p:nvSpPr>
          <p:spPr>
            <a:xfrm>
              <a:off x="695400" y="260648"/>
              <a:ext cx="648072" cy="648072"/>
            </a:xfrm>
            <a:prstGeom prst="diamond">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grpSp>
      <p:sp>
        <p:nvSpPr>
          <p:cNvPr id="14339" name="文本框 6"/>
          <p:cNvSpPr txBox="1"/>
          <p:nvPr/>
        </p:nvSpPr>
        <p:spPr>
          <a:xfrm>
            <a:off x="1343024" y="404813"/>
            <a:ext cx="2448719" cy="461665"/>
          </a:xfrm>
          <a:prstGeom prst="rect">
            <a:avLst/>
          </a:prstGeom>
          <a:noFill/>
          <a:ln w="9525">
            <a:noFill/>
          </a:ln>
        </p:spPr>
        <p:txBody>
          <a:bodyPr wrap="square">
            <a:spAutoFit/>
          </a:bodyPr>
          <a:lstStyle/>
          <a:p>
            <a:pPr lvl="0"/>
            <a:r>
              <a:rPr lang="zh-CN" altLang="en-US" sz="2400" dirty="0">
                <a:solidFill>
                  <a:srgbClr val="000000"/>
                </a:solidFill>
                <a:latin typeface="思源黑体 CN Bold" pitchFamily="34" charset="-122"/>
                <a:ea typeface="思源黑体 CN Bold" pitchFamily="34" charset="-122"/>
              </a:rPr>
              <a:t>文档分工情况</a:t>
            </a:r>
          </a:p>
        </p:txBody>
      </p:sp>
      <p:grpSp>
        <p:nvGrpSpPr>
          <p:cNvPr id="14341" name="组合 67"/>
          <p:cNvGrpSpPr/>
          <p:nvPr/>
        </p:nvGrpSpPr>
        <p:grpSpPr>
          <a:xfrm>
            <a:off x="1774825" y="415620"/>
            <a:ext cx="8857679" cy="6020671"/>
            <a:chOff x="1775520" y="433229"/>
            <a:chExt cx="8829368" cy="5877540"/>
          </a:xfrm>
        </p:grpSpPr>
        <p:grpSp>
          <p:nvGrpSpPr>
            <p:cNvPr id="14342" name="组合 61"/>
            <p:cNvGrpSpPr/>
            <p:nvPr/>
          </p:nvGrpSpPr>
          <p:grpSpPr>
            <a:xfrm>
              <a:off x="1775520" y="433229"/>
              <a:ext cx="8829368" cy="5877540"/>
              <a:chOff x="1775520" y="433229"/>
              <a:chExt cx="8829368" cy="5877540"/>
            </a:xfrm>
          </p:grpSpPr>
          <p:grpSp>
            <p:nvGrpSpPr>
              <p:cNvPr id="14348" name="组合 55"/>
              <p:cNvGrpSpPr/>
              <p:nvPr/>
            </p:nvGrpSpPr>
            <p:grpSpPr>
              <a:xfrm>
                <a:off x="1775520" y="1724031"/>
                <a:ext cx="8829368" cy="3409937"/>
                <a:chOff x="1681316" y="1124744"/>
                <a:chExt cx="8829368" cy="3409937"/>
              </a:xfrm>
            </p:grpSpPr>
            <p:sp>
              <p:nvSpPr>
                <p:cNvPr id="30" name="任意多边形 29"/>
                <p:cNvSpPr/>
                <p:nvPr/>
              </p:nvSpPr>
              <p:spPr>
                <a:xfrm>
                  <a:off x="1681316" y="2276872"/>
                  <a:ext cx="8829368" cy="1341513"/>
                </a:xfrm>
                <a:custGeom>
                  <a:avLst/>
                  <a:gdLst>
                    <a:gd name="connsiteX0" fmla="*/ 0 w 8829368"/>
                    <a:gd name="connsiteY0" fmla="*/ 1435510 h 2133601"/>
                    <a:gd name="connsiteX1" fmla="*/ 1465007 w 8829368"/>
                    <a:gd name="connsiteY1" fmla="*/ 19665 h 2133601"/>
                    <a:gd name="connsiteX2" fmla="*/ 2890684 w 8829368"/>
                    <a:gd name="connsiteY2" fmla="*/ 2123768 h 2133601"/>
                    <a:gd name="connsiteX3" fmla="*/ 4336026 w 8829368"/>
                    <a:gd name="connsiteY3" fmla="*/ 0 h 2133601"/>
                    <a:gd name="connsiteX4" fmla="*/ 6076336 w 8829368"/>
                    <a:gd name="connsiteY4" fmla="*/ 2133600 h 2133601"/>
                    <a:gd name="connsiteX5" fmla="*/ 7531510 w 8829368"/>
                    <a:gd name="connsiteY5" fmla="*/ 9833 h 2133601"/>
                    <a:gd name="connsiteX6" fmla="*/ 8829368 w 8829368"/>
                    <a:gd name="connsiteY6" fmla="*/ 1445342 h 2133601"/>
                    <a:gd name="connsiteX7" fmla="*/ 8829368 w 8829368"/>
                    <a:gd name="connsiteY7" fmla="*/ 1445342 h 213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9368" h="2133601">
                      <a:moveTo>
                        <a:pt x="0" y="1435510"/>
                      </a:moveTo>
                      <a:cubicBezTo>
                        <a:pt x="491613" y="670232"/>
                        <a:pt x="983226" y="-95045"/>
                        <a:pt x="1465007" y="19665"/>
                      </a:cubicBezTo>
                      <a:cubicBezTo>
                        <a:pt x="1946788" y="134375"/>
                        <a:pt x="2412181" y="2127045"/>
                        <a:pt x="2890684" y="2123768"/>
                      </a:cubicBezTo>
                      <a:cubicBezTo>
                        <a:pt x="3369187" y="2120491"/>
                        <a:pt x="3805084" y="-1639"/>
                        <a:pt x="4336026" y="0"/>
                      </a:cubicBezTo>
                      <a:cubicBezTo>
                        <a:pt x="4866968" y="1639"/>
                        <a:pt x="5543755" y="2131961"/>
                        <a:pt x="6076336" y="2133600"/>
                      </a:cubicBezTo>
                      <a:cubicBezTo>
                        <a:pt x="6608917" y="2135239"/>
                        <a:pt x="7072671" y="124543"/>
                        <a:pt x="7531510" y="9833"/>
                      </a:cubicBezTo>
                      <a:cubicBezTo>
                        <a:pt x="7990349" y="-104877"/>
                        <a:pt x="8829368" y="1445342"/>
                        <a:pt x="8829368" y="1445342"/>
                      </a:cubicBezTo>
                      <a:lnTo>
                        <a:pt x="8829368" y="1445342"/>
                      </a:lnTo>
                    </a:path>
                  </a:pathLst>
                </a:custGeom>
                <a:noFill/>
                <a:ln w="762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椭圆 32"/>
                <p:cNvSpPr/>
                <p:nvPr/>
              </p:nvSpPr>
              <p:spPr>
                <a:xfrm>
                  <a:off x="2423592" y="2636912"/>
                  <a:ext cx="1080120" cy="108012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49" name="椭圆 48"/>
                <p:cNvSpPr/>
                <p:nvPr/>
              </p:nvSpPr>
              <p:spPr>
                <a:xfrm>
                  <a:off x="4007768" y="2047529"/>
                  <a:ext cx="1080120" cy="108012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50" name="椭圆 49"/>
                <p:cNvSpPr/>
                <p:nvPr/>
              </p:nvSpPr>
              <p:spPr>
                <a:xfrm>
                  <a:off x="5447928" y="2648449"/>
                  <a:ext cx="1080120" cy="108012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51" name="椭圆 50"/>
                <p:cNvSpPr/>
                <p:nvPr/>
              </p:nvSpPr>
              <p:spPr>
                <a:xfrm>
                  <a:off x="7259226" y="2108389"/>
                  <a:ext cx="1080120" cy="108012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sp>
              <p:nvSpPr>
                <p:cNvPr id="52" name="椭圆 51"/>
                <p:cNvSpPr/>
                <p:nvPr/>
              </p:nvSpPr>
              <p:spPr>
                <a:xfrm>
                  <a:off x="8884955" y="2662473"/>
                  <a:ext cx="1080120" cy="108012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stStyle>
                <a:p>
                  <a:pPr lvl="0" algn="ctr"/>
                  <a:endParaRPr lang="zh-CN" altLang="en-US" dirty="0">
                    <a:solidFill>
                      <a:srgbClr val="FFFFFF"/>
                    </a:solidFill>
                    <a:latin typeface="Calibri" panose="020F0502020204030204" pitchFamily="34" charset="0"/>
                    <a:ea typeface="等线" panose="02010600030101010101" pitchFamily="2" charset="-122"/>
                  </a:endParaRPr>
                </a:p>
              </p:txBody>
            </p:sp>
            <p:cxnSp>
              <p:nvCxnSpPr>
                <p:cNvPr id="35" name="直接箭头连接符 34"/>
                <p:cNvCxnSpPr>
                  <a:stCxn id="33" idx="4"/>
                </p:cNvCxnSpPr>
                <p:nvPr/>
              </p:nvCxnSpPr>
              <p:spPr>
                <a:xfrm>
                  <a:off x="2963652" y="3717032"/>
                  <a:ext cx="0" cy="792088"/>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987988" y="3717032"/>
                  <a:ext cx="0" cy="792088"/>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9434990" y="3742593"/>
                  <a:ext cx="0" cy="792088"/>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49" idx="0"/>
                </p:cNvCxnSpPr>
                <p:nvPr/>
              </p:nvCxnSpPr>
              <p:spPr>
                <a:xfrm flipV="1">
                  <a:off x="4547828" y="1124744"/>
                  <a:ext cx="0" cy="922785"/>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7804611" y="1185604"/>
                  <a:ext cx="0" cy="922785"/>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grpSp>
          <p:sp>
            <p:nvSpPr>
              <p:cNvPr id="14349" name="文本框 56"/>
              <p:cNvSpPr txBox="1"/>
              <p:nvPr/>
            </p:nvSpPr>
            <p:spPr>
              <a:xfrm>
                <a:off x="2064556" y="2190455"/>
                <a:ext cx="1944216" cy="369295"/>
              </a:xfrm>
              <a:prstGeom prst="rect">
                <a:avLst/>
              </a:prstGeom>
              <a:solidFill>
                <a:schemeClr val="bg1"/>
              </a:solidFill>
              <a:ln w="9525">
                <a:noFill/>
              </a:ln>
            </p:spPr>
            <p:txBody>
              <a:bodyPr>
                <a:spAutoFit/>
              </a:bodyPr>
              <a:lstStyle/>
              <a:p>
                <a:pPr lvl="0" algn="ctr"/>
                <a:r>
                  <a:rPr lang="zh-CN" altLang="en-US" b="1" dirty="0">
                    <a:solidFill>
                      <a:srgbClr val="A20000"/>
                    </a:solidFill>
                    <a:latin typeface="思源黑体 CN Bold" pitchFamily="34" charset="-122"/>
                    <a:ea typeface="思源黑体 CN Bold" pitchFamily="34" charset="-122"/>
                  </a:rPr>
                  <a:t>需求文档</a:t>
                </a:r>
              </a:p>
            </p:txBody>
          </p:sp>
          <p:sp>
            <p:nvSpPr>
              <p:cNvPr id="14350" name="文本框 57"/>
              <p:cNvSpPr txBox="1"/>
              <p:nvPr/>
            </p:nvSpPr>
            <p:spPr>
              <a:xfrm>
                <a:off x="3669924" y="4343031"/>
                <a:ext cx="1944216" cy="369332"/>
              </a:xfrm>
              <a:prstGeom prst="rect">
                <a:avLst/>
              </a:prstGeom>
              <a:noFill/>
              <a:ln w="9525">
                <a:noFill/>
              </a:ln>
            </p:spPr>
            <p:txBody>
              <a:bodyPr>
                <a:spAutoFit/>
              </a:bodyPr>
              <a:lstStyle/>
              <a:p>
                <a:pPr lvl="0" algn="ctr"/>
                <a:r>
                  <a:rPr lang="en-US" altLang="zh-CN" b="1" dirty="0">
                    <a:solidFill>
                      <a:srgbClr val="C00000"/>
                    </a:solidFill>
                    <a:latin typeface="思源黑体 CN Bold" pitchFamily="34" charset="-122"/>
                    <a:ea typeface="思源黑体 CN Bold" pitchFamily="34" charset="-122"/>
                  </a:rPr>
                  <a:t>Story</a:t>
                </a:r>
                <a:r>
                  <a:rPr lang="zh-CN" altLang="en-US" b="1" dirty="0">
                    <a:solidFill>
                      <a:srgbClr val="C00000"/>
                    </a:solidFill>
                    <a:latin typeface="思源黑体 CN Bold" pitchFamily="34" charset="-122"/>
                    <a:ea typeface="思源黑体 CN Bold" pitchFamily="34" charset="-122"/>
                  </a:rPr>
                  <a:t>列表</a:t>
                </a:r>
              </a:p>
            </p:txBody>
          </p:sp>
          <p:sp>
            <p:nvSpPr>
              <p:cNvPr id="14351" name="文本框 58"/>
              <p:cNvSpPr txBox="1"/>
              <p:nvPr/>
            </p:nvSpPr>
            <p:spPr>
              <a:xfrm>
                <a:off x="5110083" y="5138976"/>
                <a:ext cx="2243346" cy="1171793"/>
              </a:xfrm>
              <a:prstGeom prst="rect">
                <a:avLst/>
              </a:prstGeom>
              <a:noFill/>
              <a:ln w="9525">
                <a:noFill/>
              </a:ln>
            </p:spPr>
            <p:txBody>
              <a:bodyPr wrap="square">
                <a:spAutoFit/>
              </a:bodyPr>
              <a:lstStyle/>
              <a:p>
                <a:pPr lvl="0"/>
                <a:r>
                  <a:rPr lang="zh-CN" altLang="en-US" dirty="0">
                    <a:latin typeface="思源黑体 CN Bold" pitchFamily="34" charset="-122"/>
                    <a:ea typeface="思源黑体 CN Bold" pitchFamily="34" charset="-122"/>
                  </a:rPr>
                  <a:t>用户管理：</a:t>
                </a:r>
                <a:r>
                  <a:rPr lang="zh-CN" altLang="en-US" b="1" dirty="0">
                    <a:latin typeface="思源黑体 CN Bold" pitchFamily="34" charset="-122"/>
                    <a:ea typeface="思源黑体 CN Bold" pitchFamily="34" charset="-122"/>
                  </a:rPr>
                  <a:t>方纯</a:t>
                </a:r>
                <a:endParaRPr lang="en-US" altLang="zh-CN" b="1" dirty="0">
                  <a:latin typeface="思源黑体 CN Bold" pitchFamily="34" charset="-122"/>
                  <a:ea typeface="思源黑体 CN Bold" pitchFamily="34" charset="-122"/>
                </a:endParaRPr>
              </a:p>
              <a:p>
                <a:pPr lvl="0"/>
                <a:r>
                  <a:rPr lang="zh-CN" altLang="en-US" dirty="0">
                    <a:latin typeface="思源黑体 CN Bold" pitchFamily="34" charset="-122"/>
                    <a:ea typeface="思源黑体 CN Bold" pitchFamily="34" charset="-122"/>
                  </a:rPr>
                  <a:t>组织管理：</a:t>
                </a:r>
                <a:r>
                  <a:rPr lang="zh-CN" altLang="en-US" b="1" dirty="0">
                    <a:latin typeface="思源黑体 CN Bold" pitchFamily="34" charset="-122"/>
                    <a:ea typeface="思源黑体 CN Bold" pitchFamily="34" charset="-122"/>
                  </a:rPr>
                  <a:t>李宗霖</a:t>
                </a:r>
                <a:endParaRPr lang="en-US" altLang="zh-CN" b="1" dirty="0">
                  <a:latin typeface="思源黑体 CN Bold" pitchFamily="34" charset="-122"/>
                  <a:ea typeface="思源黑体 CN Bold" pitchFamily="34" charset="-122"/>
                </a:endParaRPr>
              </a:p>
              <a:p>
                <a:pPr lvl="0"/>
                <a:r>
                  <a:rPr lang="zh-CN" altLang="en-US" dirty="0">
                    <a:latin typeface="思源黑体 CN Bold" pitchFamily="34" charset="-122"/>
                    <a:ea typeface="思源黑体 CN Bold" pitchFamily="34" charset="-122"/>
                  </a:rPr>
                  <a:t>角色管理：</a:t>
                </a:r>
                <a:r>
                  <a:rPr lang="zh-CN" altLang="en-US" b="1" dirty="0">
                    <a:latin typeface="思源黑体 CN Bold" pitchFamily="34" charset="-122"/>
                    <a:ea typeface="思源黑体 CN Bold" pitchFamily="34" charset="-122"/>
                  </a:rPr>
                  <a:t>周高鹏</a:t>
                </a:r>
                <a:endParaRPr lang="en-US" altLang="zh-CN" b="1" dirty="0">
                  <a:latin typeface="思源黑体 CN Bold" pitchFamily="34" charset="-122"/>
                  <a:ea typeface="思源黑体 CN Bold" pitchFamily="34" charset="-122"/>
                </a:endParaRPr>
              </a:p>
              <a:p>
                <a:pPr lvl="0"/>
                <a:r>
                  <a:rPr lang="zh-CN" altLang="en-US" dirty="0">
                    <a:latin typeface="思源黑体 CN Bold" pitchFamily="34" charset="-122"/>
                    <a:ea typeface="思源黑体 CN Bold" pitchFamily="34" charset="-122"/>
                  </a:rPr>
                  <a:t>岗位管理：</a:t>
                </a:r>
                <a:r>
                  <a:rPr lang="zh-CN" altLang="en-US" b="1" dirty="0">
                    <a:latin typeface="思源黑体 CN Bold" pitchFamily="34" charset="-122"/>
                    <a:ea typeface="思源黑体 CN Bold" pitchFamily="34" charset="-122"/>
                  </a:rPr>
                  <a:t>张帆</a:t>
                </a:r>
                <a:endParaRPr lang="en-US" altLang="zh-CN" b="1" dirty="0">
                  <a:latin typeface="思源黑体 CN Bold" pitchFamily="34" charset="-122"/>
                  <a:ea typeface="思源黑体 CN Bold" pitchFamily="34" charset="-122"/>
                </a:endParaRPr>
              </a:p>
            </p:txBody>
          </p:sp>
          <p:sp>
            <p:nvSpPr>
              <p:cNvPr id="14352" name="文本框 59"/>
              <p:cNvSpPr txBox="1"/>
              <p:nvPr/>
            </p:nvSpPr>
            <p:spPr>
              <a:xfrm>
                <a:off x="6798200" y="433229"/>
                <a:ext cx="2180959" cy="1712620"/>
              </a:xfrm>
              <a:prstGeom prst="rect">
                <a:avLst/>
              </a:prstGeom>
              <a:noFill/>
              <a:ln w="9525">
                <a:noFill/>
              </a:ln>
            </p:spPr>
            <p:txBody>
              <a:bodyPr wrap="square">
                <a:spAutoFit/>
              </a:bodyPr>
              <a:lstStyle/>
              <a:p>
                <a:pPr lvl="0" algn="ctr"/>
                <a:r>
                  <a:rPr lang="zh-CN" altLang="en-US" dirty="0">
                    <a:latin typeface="思源黑体 CN Bold" pitchFamily="34" charset="-122"/>
                    <a:ea typeface="思源黑体 CN Bold" pitchFamily="34" charset="-122"/>
                  </a:rPr>
                  <a:t>角色修改，角色关联资源：</a:t>
                </a:r>
                <a:endParaRPr lang="en-US" altLang="zh-CN" dirty="0">
                  <a:latin typeface="思源黑体 CN Bold" pitchFamily="34" charset="-122"/>
                  <a:ea typeface="思源黑体 CN Bold" pitchFamily="34" charset="-122"/>
                </a:endParaRPr>
              </a:p>
              <a:p>
                <a:pPr lvl="0" algn="ctr"/>
                <a:r>
                  <a:rPr lang="zh-CN" altLang="en-US" b="1" dirty="0">
                    <a:latin typeface="思源黑体 CN Bold" pitchFamily="34" charset="-122"/>
                    <a:ea typeface="思源黑体 CN Bold" pitchFamily="34" charset="-122"/>
                  </a:rPr>
                  <a:t>施宇欣</a:t>
                </a:r>
                <a:endParaRPr lang="en-US" altLang="zh-CN" b="1" dirty="0">
                  <a:latin typeface="思源黑体 CN Bold" pitchFamily="34" charset="-122"/>
                  <a:ea typeface="思源黑体 CN Bold" pitchFamily="34" charset="-122"/>
                </a:endParaRPr>
              </a:p>
              <a:p>
                <a:pPr lvl="0" algn="ctr"/>
                <a:r>
                  <a:rPr lang="zh-CN" altLang="en-US" dirty="0">
                    <a:latin typeface="思源黑体 CN Bold" pitchFamily="34" charset="-122"/>
                    <a:ea typeface="思源黑体 CN Bold" pitchFamily="34" charset="-122"/>
                  </a:rPr>
                  <a:t>资源增删查改：</a:t>
                </a:r>
                <a:endParaRPr lang="en-US" altLang="zh-CN" dirty="0">
                  <a:latin typeface="思源黑体 CN Bold" pitchFamily="34" charset="-122"/>
                  <a:ea typeface="思源黑体 CN Bold" pitchFamily="34" charset="-122"/>
                </a:endParaRPr>
              </a:p>
              <a:p>
                <a:pPr lvl="0" algn="ctr"/>
                <a:r>
                  <a:rPr lang="zh-CN" altLang="en-US" b="1" dirty="0">
                    <a:latin typeface="思源黑体 CN Bold" pitchFamily="34" charset="-122"/>
                    <a:ea typeface="思源黑体 CN Bold" pitchFamily="34" charset="-122"/>
                  </a:rPr>
                  <a:t>蔡晨曙、李天昱</a:t>
                </a:r>
                <a:endParaRPr lang="en-US" altLang="zh-CN" b="1" dirty="0">
                  <a:latin typeface="思源黑体 CN Bold" pitchFamily="34" charset="-122"/>
                  <a:ea typeface="思源黑体 CN Bold" pitchFamily="34" charset="-122"/>
                </a:endParaRPr>
              </a:p>
              <a:p>
                <a:pPr lvl="0" algn="ctr"/>
                <a:endParaRPr lang="zh-CN" altLang="en-US" dirty="0">
                  <a:latin typeface="思源黑体 CN Bold" pitchFamily="34" charset="-122"/>
                  <a:ea typeface="思源黑体 CN Bold" pitchFamily="34" charset="-122"/>
                </a:endParaRPr>
              </a:p>
            </p:txBody>
          </p:sp>
          <p:sp>
            <p:nvSpPr>
              <p:cNvPr id="14353" name="文本框 60"/>
              <p:cNvSpPr txBox="1"/>
              <p:nvPr/>
            </p:nvSpPr>
            <p:spPr>
              <a:xfrm>
                <a:off x="8557086" y="5184818"/>
                <a:ext cx="1944216" cy="369332"/>
              </a:xfrm>
              <a:prstGeom prst="rect">
                <a:avLst/>
              </a:prstGeom>
              <a:noFill/>
              <a:ln w="9525">
                <a:noFill/>
              </a:ln>
            </p:spPr>
            <p:txBody>
              <a:bodyPr>
                <a:spAutoFit/>
              </a:bodyPr>
              <a:lstStyle/>
              <a:p>
                <a:pPr lvl="0" algn="ctr"/>
                <a:r>
                  <a:rPr lang="zh-CN" altLang="en-US" b="1" dirty="0">
                    <a:latin typeface="思源黑体 CN Bold" pitchFamily="34" charset="-122"/>
                    <a:ea typeface="思源黑体 CN Bold" pitchFamily="34" charset="-122"/>
                  </a:rPr>
                  <a:t>周高鹏</a:t>
                </a:r>
              </a:p>
            </p:txBody>
          </p:sp>
        </p:grpSp>
        <p:sp>
          <p:nvSpPr>
            <p:cNvPr id="14343" name="teamwork_232601"/>
            <p:cNvSpPr>
              <a:spLocks noChangeAspect="1"/>
            </p:cNvSpPr>
            <p:nvPr/>
          </p:nvSpPr>
          <p:spPr>
            <a:xfrm>
              <a:off x="2732106" y="3502815"/>
              <a:ext cx="609117" cy="609685"/>
            </a:xfrm>
            <a:custGeom>
              <a:avLst/>
              <a:gdLst/>
              <a:ahLst/>
              <a:cxnLst>
                <a:cxn ang="0">
                  <a:pos x="60325" y="17555"/>
                </a:cxn>
                <a:cxn ang="0">
                  <a:pos x="47970" y="17555"/>
                </a:cxn>
                <a:cxn ang="0">
                  <a:pos x="19293" y="56401"/>
                </a:cxn>
                <a:cxn ang="0">
                  <a:pos x="19293" y="38036"/>
                </a:cxn>
                <a:cxn ang="0">
                  <a:pos x="63000" y="59915"/>
                </a:cxn>
                <a:cxn ang="0">
                  <a:pos x="36340" y="59915"/>
                </a:cxn>
                <a:cxn ang="0">
                  <a:pos x="28378" y="27173"/>
                </a:cxn>
                <a:cxn ang="0">
                  <a:pos x="32721" y="19861"/>
                </a:cxn>
                <a:cxn ang="0">
                  <a:pos x="35722" y="25923"/>
                </a:cxn>
                <a:cxn ang="0">
                  <a:pos x="29549" y="29653"/>
                </a:cxn>
                <a:cxn ang="0">
                  <a:pos x="4719" y="37322"/>
                </a:cxn>
                <a:cxn ang="0">
                  <a:pos x="4719" y="55597"/>
                </a:cxn>
                <a:cxn ang="0">
                  <a:pos x="60325" y="17555"/>
                </a:cxn>
                <a:cxn ang="0">
                  <a:pos x="38645" y="17201"/>
                </a:cxn>
                <a:cxn ang="0">
                  <a:pos x="24759" y="17201"/>
                </a:cxn>
                <a:cxn ang="0">
                  <a:pos x="14650" y="55601"/>
                </a:cxn>
                <a:cxn ang="0">
                  <a:pos x="14650" y="37333"/>
                </a:cxn>
                <a:cxn ang="0">
                  <a:pos x="57052" y="30202"/>
                </a:cxn>
                <a:cxn ang="0">
                  <a:pos x="50880" y="26834"/>
                </a:cxn>
                <a:cxn ang="0">
                  <a:pos x="55229" y="19435"/>
                </a:cxn>
                <a:cxn ang="0">
                  <a:pos x="58235" y="25584"/>
                </a:cxn>
                <a:cxn ang="0">
                  <a:pos x="50273" y="59481"/>
                </a:cxn>
                <a:cxn ang="0">
                  <a:pos x="21917" y="59481"/>
                </a:cxn>
                <a:cxn ang="0">
                  <a:pos x="0" y="37691"/>
                </a:cxn>
                <a:cxn ang="0">
                  <a:pos x="0" y="55959"/>
                </a:cxn>
                <a:cxn ang="0">
                  <a:pos x="38645" y="17201"/>
                </a:cxn>
                <a:cxn ang="0">
                  <a:pos x="27456" y="16704"/>
                </a:cxn>
                <a:cxn ang="0">
                  <a:pos x="21748" y="16704"/>
                </a:cxn>
                <a:cxn ang="0">
                  <a:pos x="9675" y="28762"/>
                </a:cxn>
                <a:cxn ang="0">
                  <a:pos x="9675" y="39033"/>
                </a:cxn>
                <a:cxn ang="0">
                  <a:pos x="22463" y="51805"/>
                </a:cxn>
                <a:cxn ang="0">
                  <a:pos x="12536" y="31482"/>
                </a:cxn>
                <a:cxn ang="0">
                  <a:pos x="15398" y="42289"/>
                </a:cxn>
                <a:cxn ang="0">
                  <a:pos x="36503" y="6494"/>
                </a:cxn>
                <a:cxn ang="0">
                  <a:pos x="42406" y="9531"/>
                </a:cxn>
                <a:cxn ang="0">
                  <a:pos x="48397" y="6494"/>
                </a:cxn>
                <a:cxn ang="0">
                  <a:pos x="3877" y="42289"/>
                </a:cxn>
                <a:cxn ang="0">
                  <a:pos x="6829" y="31482"/>
                </a:cxn>
                <a:cxn ang="0">
                  <a:pos x="62437" y="51805"/>
                </a:cxn>
                <a:cxn ang="0">
                  <a:pos x="9600" y="39033"/>
                </a:cxn>
                <a:cxn ang="0">
                  <a:pos x="9600" y="28762"/>
                </a:cxn>
                <a:cxn ang="0">
                  <a:pos x="63063" y="16704"/>
                </a:cxn>
                <a:cxn ang="0">
                  <a:pos x="59233" y="16704"/>
                </a:cxn>
                <a:cxn ang="0">
                  <a:pos x="59233" y="16794"/>
                </a:cxn>
                <a:cxn ang="0">
                  <a:pos x="30542" y="55556"/>
                </a:cxn>
                <a:cxn ang="0">
                  <a:pos x="30542" y="37308"/>
                </a:cxn>
                <a:cxn ang="0">
                  <a:pos x="8632" y="59101"/>
                </a:cxn>
                <a:cxn ang="0">
                  <a:pos x="47518" y="59101"/>
                </a:cxn>
                <a:cxn ang="0">
                  <a:pos x="45640" y="33219"/>
                </a:cxn>
                <a:cxn ang="0">
                  <a:pos x="39560" y="26473"/>
                </a:cxn>
                <a:cxn ang="0">
                  <a:pos x="43925" y="19080"/>
                </a:cxn>
                <a:cxn ang="0">
                  <a:pos x="47040" y="25223"/>
                </a:cxn>
                <a:cxn ang="0">
                  <a:pos x="41049" y="33219"/>
                </a:cxn>
                <a:cxn ang="0">
                  <a:pos x="39081" y="59101"/>
                </a:cxn>
                <a:cxn ang="0">
                  <a:pos x="10643" y="59101"/>
                </a:cxn>
                <a:cxn ang="0">
                  <a:pos x="54358" y="37308"/>
                </a:cxn>
                <a:cxn ang="0">
                  <a:pos x="54358" y="55556"/>
                </a:cxn>
                <a:cxn ang="0">
                  <a:pos x="27456" y="16704"/>
                </a:cxn>
                <a:cxn ang="0">
                  <a:pos x="32087" y="709"/>
                </a:cxn>
                <a:cxn ang="0">
                  <a:pos x="28881" y="62969"/>
                </a:cxn>
                <a:cxn ang="0">
                  <a:pos x="32087" y="59693"/>
                </a:cxn>
                <a:cxn ang="0">
                  <a:pos x="35293" y="62969"/>
                </a:cxn>
                <a:cxn ang="0">
                  <a:pos x="32087" y="709"/>
                </a:cxn>
                <a:cxn ang="0">
                  <a:pos x="54586" y="355"/>
                </a:cxn>
                <a:cxn ang="0">
                  <a:pos x="51380" y="62614"/>
                </a:cxn>
                <a:cxn ang="0">
                  <a:pos x="54586" y="59338"/>
                </a:cxn>
                <a:cxn ang="0">
                  <a:pos x="57792" y="62614"/>
                </a:cxn>
                <a:cxn ang="0">
                  <a:pos x="54586" y="355"/>
                </a:cxn>
                <a:cxn ang="0">
                  <a:pos x="43301" y="0"/>
                </a:cxn>
                <a:cxn ang="0">
                  <a:pos x="40131" y="62260"/>
                </a:cxn>
                <a:cxn ang="0">
                  <a:pos x="43301" y="58983"/>
                </a:cxn>
                <a:cxn ang="0">
                  <a:pos x="46471" y="62260"/>
                </a:cxn>
                <a:cxn ang="0">
                  <a:pos x="43301" y="0"/>
                </a:cxn>
              </a:cxnLst>
              <a:rect l="0" t="0" r="0" b="0"/>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chemeClr val="bg1">
                <a:alpha val="100000"/>
              </a:schemeClr>
            </a:solidFill>
            <a:ln w="9525">
              <a:noFill/>
            </a:ln>
          </p:spPr>
          <p:txBody>
            <a:bodyPr/>
            <a:lstStyle/>
            <a:p>
              <a:endParaRPr lang="zh-CN" altLang="en-US"/>
            </a:p>
          </p:txBody>
        </p:sp>
        <p:sp>
          <p:nvSpPr>
            <p:cNvPr id="14344" name="two-databases_51333"/>
            <p:cNvSpPr>
              <a:spLocks noChangeAspect="1"/>
            </p:cNvSpPr>
            <p:nvPr/>
          </p:nvSpPr>
          <p:spPr>
            <a:xfrm>
              <a:off x="4366592" y="2908749"/>
              <a:ext cx="609685" cy="586861"/>
            </a:xfrm>
            <a:custGeom>
              <a:avLst/>
              <a:gdLst/>
              <a:ahLst/>
              <a:cxnLst>
                <a:cxn ang="0">
                  <a:pos x="37917" y="33164"/>
                </a:cxn>
                <a:cxn ang="0">
                  <a:pos x="28889" y="30552"/>
                </a:cxn>
                <a:cxn ang="0">
                  <a:pos x="18884" y="33164"/>
                </a:cxn>
                <a:cxn ang="0">
                  <a:pos x="19861" y="38042"/>
                </a:cxn>
                <a:cxn ang="0">
                  <a:pos x="19861" y="59820"/>
                </a:cxn>
                <a:cxn ang="0">
                  <a:pos x="28889" y="62573"/>
                </a:cxn>
                <a:cxn ang="0">
                  <a:pos x="37917" y="59820"/>
                </a:cxn>
                <a:cxn ang="0">
                  <a:pos x="37917" y="38042"/>
                </a:cxn>
                <a:cxn ang="0">
                  <a:pos x="37917" y="31992"/>
                </a:cxn>
                <a:cxn ang="0">
                  <a:pos x="28889" y="29892"/>
                </a:cxn>
                <a:cxn ang="0">
                  <a:pos x="18884" y="31992"/>
                </a:cxn>
                <a:cxn ang="0">
                  <a:pos x="19861" y="37359"/>
                </a:cxn>
                <a:cxn ang="0">
                  <a:pos x="19861" y="59170"/>
                </a:cxn>
                <a:cxn ang="0">
                  <a:pos x="28889" y="61950"/>
                </a:cxn>
                <a:cxn ang="0">
                  <a:pos x="37917" y="59170"/>
                </a:cxn>
                <a:cxn ang="0">
                  <a:pos x="37917" y="37359"/>
                </a:cxn>
                <a:cxn ang="0">
                  <a:pos x="0" y="31992"/>
                </a:cxn>
                <a:cxn ang="0">
                  <a:pos x="56504" y="29411"/>
                </a:cxn>
                <a:cxn ang="0">
                  <a:pos x="11483" y="28923"/>
                </a:cxn>
                <a:cxn ang="0">
                  <a:pos x="11483" y="54300"/>
                </a:cxn>
                <a:cxn ang="0">
                  <a:pos x="11483" y="60991"/>
                </a:cxn>
                <a:cxn ang="0">
                  <a:pos x="56504" y="61480"/>
                </a:cxn>
                <a:cxn ang="0">
                  <a:pos x="0" y="58693"/>
                </a:cxn>
                <a:cxn ang="0">
                  <a:pos x="0" y="36872"/>
                </a:cxn>
                <a:cxn ang="0">
                  <a:pos x="0" y="30899"/>
                </a:cxn>
                <a:cxn ang="0">
                  <a:pos x="56504" y="28768"/>
                </a:cxn>
                <a:cxn ang="0">
                  <a:pos x="11483" y="28280"/>
                </a:cxn>
                <a:cxn ang="0">
                  <a:pos x="11483" y="60291"/>
                </a:cxn>
                <a:cxn ang="0">
                  <a:pos x="56504" y="60779"/>
                </a:cxn>
                <a:cxn ang="0">
                  <a:pos x="0" y="58032"/>
                </a:cxn>
                <a:cxn ang="0">
                  <a:pos x="0" y="36264"/>
                </a:cxn>
                <a:cxn ang="0">
                  <a:pos x="28889" y="1093"/>
                </a:cxn>
                <a:cxn ang="0">
                  <a:pos x="19861" y="3862"/>
                </a:cxn>
                <a:cxn ang="0">
                  <a:pos x="19861" y="59970"/>
                </a:cxn>
                <a:cxn ang="0">
                  <a:pos x="28889" y="62739"/>
                </a:cxn>
                <a:cxn ang="0">
                  <a:pos x="37917" y="59970"/>
                </a:cxn>
                <a:cxn ang="0">
                  <a:pos x="37917" y="3862"/>
                </a:cxn>
                <a:cxn ang="0">
                  <a:pos x="28889" y="1093"/>
                </a:cxn>
                <a:cxn ang="0">
                  <a:pos x="56509" y="0"/>
                </a:cxn>
                <a:cxn ang="0">
                  <a:pos x="47480" y="2768"/>
                </a:cxn>
                <a:cxn ang="0">
                  <a:pos x="47480" y="42288"/>
                </a:cxn>
                <a:cxn ang="0">
                  <a:pos x="11978" y="61158"/>
                </a:cxn>
                <a:cxn ang="0">
                  <a:pos x="56509" y="61646"/>
                </a:cxn>
                <a:cxn ang="0">
                  <a:pos x="0" y="58876"/>
                </a:cxn>
                <a:cxn ang="0">
                  <a:pos x="0" y="2768"/>
                </a:cxn>
                <a:cxn ang="0">
                  <a:pos x="56509" y="0"/>
                </a:cxn>
              </a:cxnLst>
              <a:rect l="0" t="0" r="0" b="0"/>
              <a:pathLst>
                <a:path w="596711" h="574373">
                  <a:moveTo>
                    <a:pt x="229534" y="417307"/>
                  </a:moveTo>
                  <a:cubicBezTo>
                    <a:pt x="236705" y="451680"/>
                    <a:pt x="316547" y="478892"/>
                    <a:pt x="413123" y="478892"/>
                  </a:cubicBezTo>
                  <a:cubicBezTo>
                    <a:pt x="509698" y="478892"/>
                    <a:pt x="589061" y="451680"/>
                    <a:pt x="595755" y="417307"/>
                  </a:cubicBezTo>
                  <a:cubicBezTo>
                    <a:pt x="596233" y="418739"/>
                    <a:pt x="596711" y="420172"/>
                    <a:pt x="596711" y="422081"/>
                  </a:cubicBezTo>
                  <a:lnTo>
                    <a:pt x="596711" y="507537"/>
                  </a:lnTo>
                  <a:cubicBezTo>
                    <a:pt x="596711" y="544774"/>
                    <a:pt x="514479" y="574373"/>
                    <a:pt x="413123" y="574373"/>
                  </a:cubicBezTo>
                  <a:cubicBezTo>
                    <a:pt x="311766" y="574373"/>
                    <a:pt x="229534" y="544774"/>
                    <a:pt x="229534" y="507537"/>
                  </a:cubicBezTo>
                  <a:lnTo>
                    <a:pt x="229534" y="422081"/>
                  </a:lnTo>
                  <a:lnTo>
                    <a:pt x="229534" y="417307"/>
                  </a:lnTo>
                  <a:close/>
                  <a:moveTo>
                    <a:pt x="229534" y="287877"/>
                  </a:moveTo>
                  <a:cubicBezTo>
                    <a:pt x="236705" y="322741"/>
                    <a:pt x="316547" y="349963"/>
                    <a:pt x="413123" y="349963"/>
                  </a:cubicBezTo>
                  <a:cubicBezTo>
                    <a:pt x="509698" y="349963"/>
                    <a:pt x="589061" y="322741"/>
                    <a:pt x="595755" y="287877"/>
                  </a:cubicBezTo>
                  <a:cubicBezTo>
                    <a:pt x="596233" y="289787"/>
                    <a:pt x="596711" y="291220"/>
                    <a:pt x="596711" y="293130"/>
                  </a:cubicBezTo>
                  <a:lnTo>
                    <a:pt x="596711" y="378618"/>
                  </a:lnTo>
                  <a:cubicBezTo>
                    <a:pt x="596711" y="415392"/>
                    <a:pt x="514479" y="445480"/>
                    <a:pt x="413123" y="445480"/>
                  </a:cubicBezTo>
                  <a:cubicBezTo>
                    <a:pt x="311766" y="445480"/>
                    <a:pt x="229534" y="415392"/>
                    <a:pt x="229534" y="378618"/>
                  </a:cubicBezTo>
                  <a:lnTo>
                    <a:pt x="229534" y="293130"/>
                  </a:lnTo>
                  <a:lnTo>
                    <a:pt x="229534" y="287877"/>
                  </a:lnTo>
                  <a:close/>
                  <a:moveTo>
                    <a:pt x="0" y="287877"/>
                  </a:moveTo>
                  <a:cubicBezTo>
                    <a:pt x="7171" y="322267"/>
                    <a:pt x="86533" y="349492"/>
                    <a:pt x="183584" y="349492"/>
                  </a:cubicBezTo>
                  <a:cubicBezTo>
                    <a:pt x="190277" y="349492"/>
                    <a:pt x="196970" y="349492"/>
                    <a:pt x="203663" y="349015"/>
                  </a:cubicBezTo>
                  <a:lnTo>
                    <a:pt x="203663" y="373852"/>
                  </a:lnTo>
                  <a:lnTo>
                    <a:pt x="203663" y="444542"/>
                  </a:lnTo>
                  <a:cubicBezTo>
                    <a:pt x="196970" y="445020"/>
                    <a:pt x="190277" y="445020"/>
                    <a:pt x="183584" y="445020"/>
                  </a:cubicBezTo>
                  <a:cubicBezTo>
                    <a:pt x="82230" y="445020"/>
                    <a:pt x="0" y="414929"/>
                    <a:pt x="0" y="378151"/>
                  </a:cubicBezTo>
                  <a:lnTo>
                    <a:pt x="0" y="292653"/>
                  </a:lnTo>
                  <a:lnTo>
                    <a:pt x="0" y="287877"/>
                  </a:lnTo>
                  <a:close/>
                  <a:moveTo>
                    <a:pt x="0" y="158524"/>
                  </a:moveTo>
                  <a:cubicBezTo>
                    <a:pt x="7171" y="193371"/>
                    <a:pt x="86533" y="220580"/>
                    <a:pt x="183584" y="220580"/>
                  </a:cubicBezTo>
                  <a:cubicBezTo>
                    <a:pt x="190277" y="220580"/>
                    <a:pt x="196970" y="220580"/>
                    <a:pt x="203663" y="220103"/>
                  </a:cubicBezTo>
                  <a:lnTo>
                    <a:pt x="203663" y="315574"/>
                  </a:lnTo>
                  <a:cubicBezTo>
                    <a:pt x="196970" y="316051"/>
                    <a:pt x="190277" y="316051"/>
                    <a:pt x="183584" y="316051"/>
                  </a:cubicBezTo>
                  <a:cubicBezTo>
                    <a:pt x="82230" y="316051"/>
                    <a:pt x="0" y="285978"/>
                    <a:pt x="0" y="249221"/>
                  </a:cubicBezTo>
                  <a:lnTo>
                    <a:pt x="0" y="163775"/>
                  </a:lnTo>
                  <a:lnTo>
                    <a:pt x="0" y="158524"/>
                  </a:lnTo>
                  <a:close/>
                  <a:moveTo>
                    <a:pt x="413123" y="129353"/>
                  </a:moveTo>
                  <a:cubicBezTo>
                    <a:pt x="514479" y="129353"/>
                    <a:pt x="596711" y="159436"/>
                    <a:pt x="596711" y="196204"/>
                  </a:cubicBezTo>
                  <a:lnTo>
                    <a:pt x="596711" y="251118"/>
                  </a:lnTo>
                  <a:cubicBezTo>
                    <a:pt x="596711" y="288364"/>
                    <a:pt x="514479" y="317970"/>
                    <a:pt x="413123" y="317970"/>
                  </a:cubicBezTo>
                  <a:cubicBezTo>
                    <a:pt x="311766" y="317970"/>
                    <a:pt x="229534" y="288364"/>
                    <a:pt x="229534" y="251118"/>
                  </a:cubicBezTo>
                  <a:lnTo>
                    <a:pt x="229534" y="196204"/>
                  </a:lnTo>
                  <a:cubicBezTo>
                    <a:pt x="229534" y="159436"/>
                    <a:pt x="311766" y="129353"/>
                    <a:pt x="413123" y="129353"/>
                  </a:cubicBezTo>
                  <a:close/>
                  <a:moveTo>
                    <a:pt x="183589" y="0"/>
                  </a:moveTo>
                  <a:cubicBezTo>
                    <a:pt x="284945" y="0"/>
                    <a:pt x="367177" y="30083"/>
                    <a:pt x="367177" y="66851"/>
                  </a:cubicBezTo>
                  <a:lnTo>
                    <a:pt x="367177" y="105530"/>
                  </a:lnTo>
                  <a:cubicBezTo>
                    <a:pt x="282554" y="112693"/>
                    <a:pt x="207493" y="140388"/>
                    <a:pt x="204147" y="188139"/>
                  </a:cubicBezTo>
                  <a:cubicBezTo>
                    <a:pt x="197453" y="188617"/>
                    <a:pt x="190282" y="188617"/>
                    <a:pt x="183589" y="188617"/>
                  </a:cubicBezTo>
                  <a:cubicBezTo>
                    <a:pt x="82232" y="188617"/>
                    <a:pt x="0" y="158534"/>
                    <a:pt x="0" y="121765"/>
                  </a:cubicBezTo>
                  <a:lnTo>
                    <a:pt x="0" y="66851"/>
                  </a:lnTo>
                  <a:cubicBezTo>
                    <a:pt x="0" y="30083"/>
                    <a:pt x="82232" y="0"/>
                    <a:pt x="183589" y="0"/>
                  </a:cubicBezTo>
                  <a:close/>
                </a:path>
              </a:pathLst>
            </a:custGeom>
            <a:solidFill>
              <a:schemeClr val="bg1">
                <a:alpha val="100000"/>
              </a:schemeClr>
            </a:solidFill>
            <a:ln w="9525">
              <a:noFill/>
            </a:ln>
          </p:spPr>
          <p:txBody>
            <a:bodyPr/>
            <a:lstStyle/>
            <a:p>
              <a:endParaRPr lang="zh-CN" altLang="en-US"/>
            </a:p>
          </p:txBody>
        </p:sp>
        <p:sp>
          <p:nvSpPr>
            <p:cNvPr id="14345" name="tools_94869"/>
            <p:cNvSpPr>
              <a:spLocks noChangeAspect="1"/>
            </p:cNvSpPr>
            <p:nvPr/>
          </p:nvSpPr>
          <p:spPr>
            <a:xfrm>
              <a:off x="5777348" y="3467850"/>
              <a:ext cx="609685" cy="606220"/>
            </a:xfrm>
            <a:custGeom>
              <a:avLst/>
              <a:gdLst/>
              <a:ahLst/>
              <a:cxnLst>
                <a:cxn ang="0">
                  <a:pos x="8149" y="22077"/>
                </a:cxn>
                <a:cxn ang="0">
                  <a:pos x="40462" y="14482"/>
                </a:cxn>
                <a:cxn ang="0">
                  <a:pos x="56036" y="40650"/>
                </a:cxn>
                <a:cxn ang="0">
                  <a:pos x="29660" y="56473"/>
                </a:cxn>
                <a:cxn ang="0">
                  <a:pos x="14974" y="40867"/>
                </a:cxn>
                <a:cxn ang="0">
                  <a:pos x="64428" y="50614"/>
                </a:cxn>
                <a:cxn ang="0">
                  <a:pos x="53061" y="25606"/>
                </a:cxn>
                <a:cxn ang="0">
                  <a:pos x="32138" y="20542"/>
                </a:cxn>
                <a:cxn ang="0">
                  <a:pos x="32242" y="15894"/>
                </a:cxn>
                <a:cxn ang="0">
                  <a:pos x="30594" y="15768"/>
                </a:cxn>
                <a:cxn ang="0">
                  <a:pos x="49465" y="8046"/>
                </a:cxn>
                <a:cxn ang="0">
                  <a:pos x="41983" y="26998"/>
                </a:cxn>
                <a:cxn ang="0">
                  <a:pos x="44773" y="17758"/>
                </a:cxn>
                <a:cxn ang="0">
                  <a:pos x="40611" y="13165"/>
                </a:cxn>
                <a:cxn ang="0">
                  <a:pos x="64428" y="0"/>
                </a:cxn>
                <a:cxn ang="0">
                  <a:pos x="15965" y="42224"/>
                </a:cxn>
                <a:cxn ang="0">
                  <a:pos x="33776" y="60923"/>
                </a:cxn>
                <a:cxn ang="0">
                  <a:pos x="34918" y="47379"/>
                </a:cxn>
                <a:cxn ang="0">
                  <a:pos x="44152" y="37216"/>
                </a:cxn>
                <a:cxn ang="0">
                  <a:pos x="18790" y="37723"/>
                </a:cxn>
                <a:cxn ang="0">
                  <a:pos x="35252" y="34087"/>
                </a:cxn>
                <a:cxn ang="0">
                  <a:pos x="14352" y="16147"/>
                </a:cxn>
                <a:cxn ang="0">
                  <a:pos x="51887" y="32350"/>
                </a:cxn>
                <a:cxn ang="0">
                  <a:pos x="63553" y="31211"/>
                </a:cxn>
                <a:cxn ang="0">
                  <a:pos x="57235" y="684"/>
                </a:cxn>
                <a:cxn ang="0">
                  <a:pos x="426" y="63435"/>
                </a:cxn>
                <a:cxn ang="0">
                  <a:pos x="11666" y="23414"/>
                </a:cxn>
                <a:cxn ang="0">
                  <a:pos x="23586" y="32655"/>
                </a:cxn>
                <a:cxn ang="0">
                  <a:pos x="26652" y="35151"/>
                </a:cxn>
                <a:cxn ang="0">
                  <a:pos x="34514" y="33505"/>
                </a:cxn>
                <a:cxn ang="0">
                  <a:pos x="35402" y="33632"/>
                </a:cxn>
                <a:cxn ang="0">
                  <a:pos x="23378" y="22021"/>
                </a:cxn>
                <a:cxn ang="0">
                  <a:pos x="20081" y="31515"/>
                </a:cxn>
                <a:cxn ang="0">
                  <a:pos x="24116" y="36108"/>
                </a:cxn>
                <a:cxn ang="0">
                  <a:pos x="426" y="49273"/>
                </a:cxn>
                <a:cxn ang="0">
                  <a:pos x="59034" y="56291"/>
                </a:cxn>
                <a:cxn ang="0">
                  <a:pos x="56244" y="65116"/>
                </a:cxn>
                <a:cxn ang="0">
                  <a:pos x="59310" y="26634"/>
                </a:cxn>
                <a:cxn ang="0">
                  <a:pos x="43459" y="52964"/>
                </a:cxn>
                <a:cxn ang="0">
                  <a:pos x="17360" y="37303"/>
                </a:cxn>
                <a:cxn ang="0">
                  <a:pos x="24968" y="4932"/>
                </a:cxn>
                <a:cxn ang="0">
                  <a:pos x="50122" y="16396"/>
                </a:cxn>
                <a:cxn ang="0">
                  <a:pos x="10477" y="3955"/>
                </a:cxn>
                <a:cxn ang="0">
                  <a:pos x="10477" y="24173"/>
                </a:cxn>
              </a:cxnLst>
              <a:rect l="0" t="0" r="0" b="0"/>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bg1">
                <a:alpha val="100000"/>
              </a:schemeClr>
            </a:solidFill>
            <a:ln w="9525">
              <a:noFill/>
            </a:ln>
          </p:spPr>
          <p:txBody>
            <a:bodyPr/>
            <a:lstStyle/>
            <a:p>
              <a:endParaRPr lang="zh-CN" altLang="en-US"/>
            </a:p>
          </p:txBody>
        </p:sp>
        <p:sp>
          <p:nvSpPr>
            <p:cNvPr id="14346" name="archery_140449"/>
            <p:cNvSpPr>
              <a:spLocks noChangeAspect="1"/>
            </p:cNvSpPr>
            <p:nvPr/>
          </p:nvSpPr>
          <p:spPr>
            <a:xfrm>
              <a:off x="7588647" y="2858952"/>
              <a:ext cx="609685" cy="608898"/>
            </a:xfrm>
            <a:custGeom>
              <a:avLst/>
              <a:gdLst/>
              <a:ahLst/>
              <a:cxnLst>
                <a:cxn ang="0">
                  <a:pos x="42327" y="21004"/>
                </a:cxn>
                <a:cxn ang="0">
                  <a:pos x="54805" y="38934"/>
                </a:cxn>
                <a:cxn ang="0">
                  <a:pos x="37429" y="21484"/>
                </a:cxn>
                <a:cxn ang="0">
                  <a:pos x="42327" y="20669"/>
                </a:cxn>
                <a:cxn ang="0">
                  <a:pos x="64366" y="41859"/>
                </a:cxn>
                <a:cxn ang="0">
                  <a:pos x="42327" y="63865"/>
                </a:cxn>
                <a:cxn ang="0">
                  <a:pos x="21104" y="41859"/>
                </a:cxn>
                <a:cxn ang="0">
                  <a:pos x="21920" y="36969"/>
                </a:cxn>
                <a:cxn ang="0">
                  <a:pos x="39296" y="54419"/>
                </a:cxn>
                <a:cxn ang="0">
                  <a:pos x="21337" y="41859"/>
                </a:cxn>
                <a:cxn ang="0">
                  <a:pos x="42327" y="63531"/>
                </a:cxn>
                <a:cxn ang="0">
                  <a:pos x="64132" y="41859"/>
                </a:cxn>
                <a:cxn ang="0">
                  <a:pos x="42327" y="21004"/>
                </a:cxn>
                <a:cxn ang="0">
                  <a:pos x="42327" y="54272"/>
                </a:cxn>
                <a:cxn ang="0">
                  <a:pos x="50957" y="35192"/>
                </a:cxn>
                <a:cxn ang="0">
                  <a:pos x="39296" y="23448"/>
                </a:cxn>
                <a:cxn ang="0">
                  <a:pos x="42327" y="64534"/>
                </a:cxn>
                <a:cxn ang="0">
                  <a:pos x="20636" y="41859"/>
                </a:cxn>
                <a:cxn ang="0">
                  <a:pos x="42327" y="20000"/>
                </a:cxn>
                <a:cxn ang="0">
                  <a:pos x="64834" y="41859"/>
                </a:cxn>
                <a:cxn ang="0">
                  <a:pos x="23786" y="38934"/>
                </a:cxn>
                <a:cxn ang="0">
                  <a:pos x="35448" y="50678"/>
                </a:cxn>
                <a:cxn ang="0">
                  <a:pos x="54456" y="41859"/>
                </a:cxn>
                <a:cxn ang="0">
                  <a:pos x="42327" y="30261"/>
                </a:cxn>
                <a:cxn ang="0">
                  <a:pos x="31014" y="41859"/>
                </a:cxn>
                <a:cxn ang="0">
                  <a:pos x="42327" y="54272"/>
                </a:cxn>
                <a:cxn ang="0">
                  <a:pos x="42306" y="0"/>
                </a:cxn>
                <a:cxn ang="0">
                  <a:pos x="19861" y="41898"/>
                </a:cxn>
                <a:cxn ang="0">
                  <a:pos x="2967" y="53147"/>
                </a:cxn>
                <a:cxn ang="0">
                  <a:pos x="15780" y="326"/>
                </a:cxn>
                <a:cxn ang="0">
                  <a:pos x="14964" y="15813"/>
                </a:cxn>
                <a:cxn ang="0">
                  <a:pos x="7619" y="19074"/>
                </a:cxn>
                <a:cxn ang="0">
                  <a:pos x="273" y="15813"/>
                </a:cxn>
                <a:cxn ang="0">
                  <a:pos x="52996" y="2283"/>
                </a:cxn>
                <a:cxn ang="0">
                  <a:pos x="42306" y="19074"/>
                </a:cxn>
                <a:cxn ang="0">
                  <a:pos x="31615" y="2283"/>
                </a:cxn>
                <a:cxn ang="0">
                  <a:pos x="18802" y="15813"/>
                </a:cxn>
                <a:cxn ang="0">
                  <a:pos x="10640" y="19074"/>
                </a:cxn>
                <a:cxn ang="0">
                  <a:pos x="3295" y="15813"/>
                </a:cxn>
                <a:cxn ang="0">
                  <a:pos x="3295" y="326"/>
                </a:cxn>
                <a:cxn ang="0">
                  <a:pos x="16108" y="53147"/>
                </a:cxn>
                <a:cxn ang="0">
                  <a:pos x="30" y="41898"/>
                </a:cxn>
                <a:cxn ang="0">
                  <a:pos x="44102" y="15650"/>
                </a:cxn>
                <a:cxn ang="0">
                  <a:pos x="58792" y="11575"/>
                </a:cxn>
                <a:cxn ang="0">
                  <a:pos x="62873" y="27063"/>
                </a:cxn>
                <a:cxn ang="0">
                  <a:pos x="22067" y="41898"/>
                </a:cxn>
                <a:cxn ang="0">
                  <a:pos x="42306" y="62602"/>
                </a:cxn>
                <a:cxn ang="0">
                  <a:pos x="63361" y="41898"/>
                </a:cxn>
                <a:cxn ang="0">
                  <a:pos x="42306" y="22009"/>
                </a:cxn>
                <a:cxn ang="0">
                  <a:pos x="27289" y="62765"/>
                </a:cxn>
                <a:cxn ang="0">
                  <a:pos x="11783" y="58689"/>
                </a:cxn>
                <a:cxn ang="0">
                  <a:pos x="15863" y="44017"/>
                </a:cxn>
                <a:cxn ang="0">
                  <a:pos x="42306" y="0"/>
                </a:cxn>
                <a:cxn ang="0">
                  <a:pos x="54691" y="0"/>
                </a:cxn>
                <a:cxn ang="0">
                  <a:pos x="65302" y="10595"/>
                </a:cxn>
                <a:cxn ang="0">
                  <a:pos x="65302" y="49717"/>
                </a:cxn>
                <a:cxn ang="0">
                  <a:pos x="10378" y="60312"/>
                </a:cxn>
                <a:cxn ang="0">
                  <a:pos x="10378" y="32601"/>
                </a:cxn>
                <a:cxn ang="0">
                  <a:pos x="21806" y="22006"/>
                </a:cxn>
                <a:cxn ang="0">
                  <a:pos x="32417" y="32601"/>
                </a:cxn>
                <a:cxn ang="0">
                  <a:pos x="32417" y="16781"/>
                </a:cxn>
                <a:cxn ang="0">
                  <a:pos x="43029" y="27376"/>
                </a:cxn>
                <a:cxn ang="0">
                  <a:pos x="43029" y="65202"/>
                </a:cxn>
                <a:cxn ang="0">
                  <a:pos x="54456" y="54607"/>
                </a:cxn>
                <a:cxn ang="0">
                  <a:pos x="65068" y="65202"/>
                </a:cxn>
                <a:cxn ang="0">
                  <a:pos x="65068" y="49382"/>
                </a:cxn>
                <a:cxn ang="0">
                  <a:pos x="35448" y="19707"/>
                </a:cxn>
                <a:cxn ang="0">
                  <a:pos x="42327" y="32266"/>
                </a:cxn>
                <a:cxn ang="0">
                  <a:pos x="53053" y="41859"/>
                </a:cxn>
                <a:cxn ang="0">
                  <a:pos x="42327" y="52267"/>
                </a:cxn>
                <a:cxn ang="0">
                  <a:pos x="32417" y="41859"/>
                </a:cxn>
                <a:cxn ang="0">
                  <a:pos x="19939" y="35192"/>
                </a:cxn>
                <a:cxn ang="0">
                  <a:pos x="49559" y="64868"/>
                </a:cxn>
                <a:cxn ang="0">
                  <a:pos x="65302" y="64868"/>
                </a:cxn>
                <a:cxn ang="0">
                  <a:pos x="54691" y="54272"/>
                </a:cxn>
                <a:cxn ang="0">
                  <a:pos x="65302" y="42862"/>
                </a:cxn>
                <a:cxn ang="0">
                  <a:pos x="27519" y="42862"/>
                </a:cxn>
                <a:cxn ang="0">
                  <a:pos x="16907" y="32266"/>
                </a:cxn>
                <a:cxn ang="0">
                  <a:pos x="32651" y="32266"/>
                </a:cxn>
                <a:cxn ang="0">
                  <a:pos x="22039" y="21672"/>
                </a:cxn>
                <a:cxn ang="0">
                  <a:pos x="32651" y="10262"/>
                </a:cxn>
                <a:cxn ang="0">
                  <a:pos x="60404" y="10262"/>
                </a:cxn>
                <a:cxn ang="0">
                  <a:pos x="49793" y="65202"/>
                </a:cxn>
                <a:cxn ang="0">
                  <a:pos x="10612" y="65202"/>
                </a:cxn>
                <a:cxn ang="0">
                  <a:pos x="0" y="54607"/>
                </a:cxn>
                <a:cxn ang="0">
                  <a:pos x="10612" y="43196"/>
                </a:cxn>
                <a:cxn ang="0">
                  <a:pos x="27754" y="43196"/>
                </a:cxn>
                <a:cxn ang="0">
                  <a:pos x="13876" y="29341"/>
                </a:cxn>
                <a:cxn ang="0">
                  <a:pos x="13876" y="13856"/>
                </a:cxn>
                <a:cxn ang="0">
                  <a:pos x="29386" y="13856"/>
                </a:cxn>
                <a:cxn ang="0">
                  <a:pos x="43262" y="27711"/>
                </a:cxn>
                <a:cxn ang="0">
                  <a:pos x="43262" y="10595"/>
                </a:cxn>
                <a:cxn ang="0">
                  <a:pos x="54691" y="0"/>
                </a:cxn>
              </a:cxnLst>
              <a:rect l="0" t="0" r="0" b="0"/>
              <a:pathLst>
                <a:path w="602819" h="602041">
                  <a:moveTo>
                    <a:pt x="301042" y="215161"/>
                  </a:moveTo>
                  <a:cubicBezTo>
                    <a:pt x="281672" y="215161"/>
                    <a:pt x="263109" y="221607"/>
                    <a:pt x="248582" y="232889"/>
                  </a:cubicBezTo>
                  <a:lnTo>
                    <a:pt x="296199" y="280434"/>
                  </a:lnTo>
                  <a:cubicBezTo>
                    <a:pt x="297814" y="279628"/>
                    <a:pt x="299428" y="279628"/>
                    <a:pt x="301042" y="279628"/>
                  </a:cubicBezTo>
                  <a:cubicBezTo>
                    <a:pt x="313148" y="279628"/>
                    <a:pt x="322833" y="289298"/>
                    <a:pt x="322833" y="300580"/>
                  </a:cubicBezTo>
                  <a:cubicBezTo>
                    <a:pt x="322833" y="312668"/>
                    <a:pt x="313148" y="322338"/>
                    <a:pt x="301042" y="322338"/>
                  </a:cubicBezTo>
                  <a:cubicBezTo>
                    <a:pt x="289743" y="322338"/>
                    <a:pt x="280058" y="312668"/>
                    <a:pt x="280058" y="300580"/>
                  </a:cubicBezTo>
                  <a:cubicBezTo>
                    <a:pt x="280058" y="298968"/>
                    <a:pt x="280058" y="297357"/>
                    <a:pt x="280865" y="295745"/>
                  </a:cubicBezTo>
                  <a:lnTo>
                    <a:pt x="233247" y="248200"/>
                  </a:lnTo>
                  <a:cubicBezTo>
                    <a:pt x="221948" y="262705"/>
                    <a:pt x="215491" y="281240"/>
                    <a:pt x="215491" y="300580"/>
                  </a:cubicBezTo>
                  <a:cubicBezTo>
                    <a:pt x="215491" y="348125"/>
                    <a:pt x="254231" y="386805"/>
                    <a:pt x="301042" y="386805"/>
                  </a:cubicBezTo>
                  <a:cubicBezTo>
                    <a:pt x="348660" y="386805"/>
                    <a:pt x="387400" y="348125"/>
                    <a:pt x="387400" y="300580"/>
                  </a:cubicBezTo>
                  <a:cubicBezTo>
                    <a:pt x="387400" y="253841"/>
                    <a:pt x="348660" y="215161"/>
                    <a:pt x="301042" y="215161"/>
                  </a:cubicBezTo>
                  <a:close/>
                  <a:moveTo>
                    <a:pt x="301042" y="118459"/>
                  </a:moveTo>
                  <a:cubicBezTo>
                    <a:pt x="255038" y="118459"/>
                    <a:pt x="212263" y="136188"/>
                    <a:pt x="179979" y="164392"/>
                  </a:cubicBezTo>
                  <a:lnTo>
                    <a:pt x="233247" y="217578"/>
                  </a:lnTo>
                  <a:cubicBezTo>
                    <a:pt x="251810" y="202267"/>
                    <a:pt x="275215" y="193403"/>
                    <a:pt x="301042" y="193403"/>
                  </a:cubicBezTo>
                  <a:cubicBezTo>
                    <a:pt x="360766" y="193403"/>
                    <a:pt x="409191" y="241753"/>
                    <a:pt x="409191" y="300580"/>
                  </a:cubicBezTo>
                  <a:cubicBezTo>
                    <a:pt x="409191" y="360212"/>
                    <a:pt x="360766" y="408563"/>
                    <a:pt x="301042" y="408563"/>
                  </a:cubicBezTo>
                  <a:cubicBezTo>
                    <a:pt x="242125" y="408563"/>
                    <a:pt x="193700" y="360212"/>
                    <a:pt x="193700" y="300580"/>
                  </a:cubicBezTo>
                  <a:cubicBezTo>
                    <a:pt x="193700" y="274793"/>
                    <a:pt x="202578" y="251423"/>
                    <a:pt x="217912" y="232889"/>
                  </a:cubicBezTo>
                  <a:lnTo>
                    <a:pt x="164645" y="179703"/>
                  </a:lnTo>
                  <a:cubicBezTo>
                    <a:pt x="136397" y="211937"/>
                    <a:pt x="118641" y="254647"/>
                    <a:pt x="118641" y="300580"/>
                  </a:cubicBezTo>
                  <a:cubicBezTo>
                    <a:pt x="118641" y="401310"/>
                    <a:pt x="200157" y="483506"/>
                    <a:pt x="301042" y="483506"/>
                  </a:cubicBezTo>
                  <a:cubicBezTo>
                    <a:pt x="401927" y="483506"/>
                    <a:pt x="484250" y="401310"/>
                    <a:pt x="484250" y="300580"/>
                  </a:cubicBezTo>
                  <a:cubicBezTo>
                    <a:pt x="484250" y="199849"/>
                    <a:pt x="401927" y="118459"/>
                    <a:pt x="301042" y="118459"/>
                  </a:cubicBezTo>
                  <a:close/>
                  <a:moveTo>
                    <a:pt x="301021" y="0"/>
                  </a:moveTo>
                  <a:cubicBezTo>
                    <a:pt x="467252" y="0"/>
                    <a:pt x="602819" y="134593"/>
                    <a:pt x="602819" y="300618"/>
                  </a:cubicBezTo>
                  <a:cubicBezTo>
                    <a:pt x="602819" y="380406"/>
                    <a:pt x="572155" y="452135"/>
                    <a:pt x="521317" y="506134"/>
                  </a:cubicBezTo>
                  <a:lnTo>
                    <a:pt x="598784" y="583504"/>
                  </a:lnTo>
                  <a:cubicBezTo>
                    <a:pt x="602819" y="587534"/>
                    <a:pt x="602819" y="594788"/>
                    <a:pt x="597977" y="598817"/>
                  </a:cubicBezTo>
                  <a:cubicBezTo>
                    <a:pt x="596363" y="600429"/>
                    <a:pt x="593136" y="602041"/>
                    <a:pt x="590715" y="602041"/>
                  </a:cubicBezTo>
                  <a:cubicBezTo>
                    <a:pt x="588294" y="602041"/>
                    <a:pt x="585066" y="600429"/>
                    <a:pt x="583452" y="598817"/>
                  </a:cubicBezTo>
                  <a:lnTo>
                    <a:pt x="505985" y="520641"/>
                  </a:lnTo>
                  <a:cubicBezTo>
                    <a:pt x="452727" y="571415"/>
                    <a:pt x="380102" y="602041"/>
                    <a:pt x="301021" y="602041"/>
                  </a:cubicBezTo>
                  <a:cubicBezTo>
                    <a:pt x="221940" y="602041"/>
                    <a:pt x="150122" y="571415"/>
                    <a:pt x="96057" y="520641"/>
                  </a:cubicBezTo>
                  <a:lnTo>
                    <a:pt x="18590" y="598817"/>
                  </a:lnTo>
                  <a:cubicBezTo>
                    <a:pt x="16169" y="600429"/>
                    <a:pt x="13748" y="602041"/>
                    <a:pt x="10520" y="602041"/>
                  </a:cubicBezTo>
                  <a:cubicBezTo>
                    <a:pt x="8099" y="602041"/>
                    <a:pt x="5679" y="600429"/>
                    <a:pt x="3258" y="598817"/>
                  </a:cubicBezTo>
                  <a:cubicBezTo>
                    <a:pt x="-777" y="594788"/>
                    <a:pt x="-777" y="587534"/>
                    <a:pt x="3258" y="583504"/>
                  </a:cubicBezTo>
                  <a:lnTo>
                    <a:pt x="80725" y="506134"/>
                  </a:lnTo>
                  <a:cubicBezTo>
                    <a:pt x="30694" y="452135"/>
                    <a:pt x="30" y="379600"/>
                    <a:pt x="30" y="300618"/>
                  </a:cubicBezTo>
                  <a:cubicBezTo>
                    <a:pt x="30" y="245814"/>
                    <a:pt x="15362" y="191815"/>
                    <a:pt x="43605" y="145070"/>
                  </a:cubicBezTo>
                  <a:cubicBezTo>
                    <a:pt x="46833" y="139429"/>
                    <a:pt x="53288" y="137817"/>
                    <a:pt x="58130" y="141041"/>
                  </a:cubicBezTo>
                  <a:cubicBezTo>
                    <a:pt x="63779" y="144264"/>
                    <a:pt x="65393" y="150712"/>
                    <a:pt x="62165" y="156354"/>
                  </a:cubicBezTo>
                  <a:cubicBezTo>
                    <a:pt x="35536" y="199875"/>
                    <a:pt x="21818" y="249843"/>
                    <a:pt x="21818" y="300618"/>
                  </a:cubicBezTo>
                  <a:cubicBezTo>
                    <a:pt x="21818" y="454553"/>
                    <a:pt x="146894" y="580281"/>
                    <a:pt x="301021" y="580281"/>
                  </a:cubicBezTo>
                  <a:cubicBezTo>
                    <a:pt x="455148" y="580281"/>
                    <a:pt x="581031" y="454553"/>
                    <a:pt x="581031" y="300618"/>
                  </a:cubicBezTo>
                  <a:cubicBezTo>
                    <a:pt x="581031" y="146682"/>
                    <a:pt x="455148" y="21761"/>
                    <a:pt x="301021" y="21761"/>
                  </a:cubicBezTo>
                  <a:cubicBezTo>
                    <a:pt x="250183" y="21761"/>
                    <a:pt x="200153" y="35462"/>
                    <a:pt x="156578" y="62058"/>
                  </a:cubicBezTo>
                  <a:cubicBezTo>
                    <a:pt x="150929" y="65282"/>
                    <a:pt x="144473" y="63670"/>
                    <a:pt x="141246" y="58028"/>
                  </a:cubicBezTo>
                  <a:cubicBezTo>
                    <a:pt x="138018" y="53193"/>
                    <a:pt x="139632" y="46745"/>
                    <a:pt x="145280" y="43521"/>
                  </a:cubicBezTo>
                  <a:cubicBezTo>
                    <a:pt x="192083" y="15313"/>
                    <a:pt x="246149" y="0"/>
                    <a:pt x="301021" y="0"/>
                  </a:cubicBezTo>
                  <a:close/>
                  <a:moveTo>
                    <a:pt x="54075" y="0"/>
                  </a:moveTo>
                  <a:cubicBezTo>
                    <a:pt x="59724" y="0"/>
                    <a:pt x="64567" y="4835"/>
                    <a:pt x="64567" y="10476"/>
                  </a:cubicBezTo>
                  <a:lnTo>
                    <a:pt x="64567" y="49157"/>
                  </a:lnTo>
                  <a:lnTo>
                    <a:pt x="75059" y="59633"/>
                  </a:lnTo>
                  <a:lnTo>
                    <a:pt x="75059" y="32234"/>
                  </a:lnTo>
                  <a:cubicBezTo>
                    <a:pt x="75059" y="26593"/>
                    <a:pt x="79901" y="21758"/>
                    <a:pt x="86358" y="21758"/>
                  </a:cubicBezTo>
                  <a:cubicBezTo>
                    <a:pt x="92007" y="21758"/>
                    <a:pt x="96850" y="26593"/>
                    <a:pt x="96850" y="32234"/>
                  </a:cubicBezTo>
                  <a:lnTo>
                    <a:pt x="96850" y="81390"/>
                  </a:lnTo>
                  <a:lnTo>
                    <a:pt x="107342" y="91866"/>
                  </a:lnTo>
                  <a:lnTo>
                    <a:pt x="107342" y="64468"/>
                  </a:lnTo>
                  <a:cubicBezTo>
                    <a:pt x="107342" y="58827"/>
                    <a:pt x="112185" y="53992"/>
                    <a:pt x="118641" y="53992"/>
                  </a:cubicBezTo>
                  <a:cubicBezTo>
                    <a:pt x="124291" y="53992"/>
                    <a:pt x="129133" y="58827"/>
                    <a:pt x="129133" y="64468"/>
                  </a:cubicBezTo>
                  <a:lnTo>
                    <a:pt x="129133" y="113624"/>
                  </a:lnTo>
                  <a:lnTo>
                    <a:pt x="164645" y="149081"/>
                  </a:lnTo>
                  <a:cubicBezTo>
                    <a:pt x="200964" y="116848"/>
                    <a:pt x="248582" y="96701"/>
                    <a:pt x="301042" y="96701"/>
                  </a:cubicBezTo>
                  <a:cubicBezTo>
                    <a:pt x="414034" y="96701"/>
                    <a:pt x="506041" y="188568"/>
                    <a:pt x="506041" y="300580"/>
                  </a:cubicBezTo>
                  <a:cubicBezTo>
                    <a:pt x="506041" y="413398"/>
                    <a:pt x="414034" y="505264"/>
                    <a:pt x="301042" y="505264"/>
                  </a:cubicBezTo>
                  <a:cubicBezTo>
                    <a:pt x="188857" y="505264"/>
                    <a:pt x="96850" y="413398"/>
                    <a:pt x="96850" y="300580"/>
                  </a:cubicBezTo>
                  <a:cubicBezTo>
                    <a:pt x="96850" y="248200"/>
                    <a:pt x="117027" y="200655"/>
                    <a:pt x="149310" y="164392"/>
                  </a:cubicBezTo>
                  <a:lnTo>
                    <a:pt x="113799" y="128935"/>
                  </a:lnTo>
                  <a:lnTo>
                    <a:pt x="64567" y="128935"/>
                  </a:lnTo>
                  <a:cubicBezTo>
                    <a:pt x="58917" y="128935"/>
                    <a:pt x="54075" y="124100"/>
                    <a:pt x="54075" y="118459"/>
                  </a:cubicBezTo>
                  <a:cubicBezTo>
                    <a:pt x="54075" y="112013"/>
                    <a:pt x="58917" y="107177"/>
                    <a:pt x="64567" y="107177"/>
                  </a:cubicBezTo>
                  <a:lnTo>
                    <a:pt x="92007" y="107177"/>
                  </a:lnTo>
                  <a:lnTo>
                    <a:pt x="81515" y="96701"/>
                  </a:lnTo>
                  <a:lnTo>
                    <a:pt x="32283" y="96701"/>
                  </a:lnTo>
                  <a:cubicBezTo>
                    <a:pt x="26634" y="96701"/>
                    <a:pt x="21791" y="91866"/>
                    <a:pt x="21791" y="86226"/>
                  </a:cubicBezTo>
                  <a:cubicBezTo>
                    <a:pt x="21791" y="79779"/>
                    <a:pt x="26634" y="74944"/>
                    <a:pt x="32283" y="74944"/>
                  </a:cubicBezTo>
                  <a:lnTo>
                    <a:pt x="59724" y="74944"/>
                  </a:lnTo>
                  <a:lnTo>
                    <a:pt x="49232" y="64468"/>
                  </a:lnTo>
                  <a:lnTo>
                    <a:pt x="10492" y="64468"/>
                  </a:lnTo>
                  <a:cubicBezTo>
                    <a:pt x="4842" y="64468"/>
                    <a:pt x="0" y="59633"/>
                    <a:pt x="0" y="53992"/>
                  </a:cubicBezTo>
                  <a:cubicBezTo>
                    <a:pt x="0" y="47545"/>
                    <a:pt x="4842" y="42710"/>
                    <a:pt x="10492" y="42710"/>
                  </a:cubicBezTo>
                  <a:lnTo>
                    <a:pt x="27441" y="42710"/>
                  </a:lnTo>
                  <a:lnTo>
                    <a:pt x="13720" y="29011"/>
                  </a:lnTo>
                  <a:cubicBezTo>
                    <a:pt x="9685" y="24981"/>
                    <a:pt x="9685" y="17729"/>
                    <a:pt x="13720" y="13700"/>
                  </a:cubicBezTo>
                  <a:cubicBezTo>
                    <a:pt x="17756" y="9670"/>
                    <a:pt x="25020" y="9670"/>
                    <a:pt x="29055" y="13700"/>
                  </a:cubicBezTo>
                  <a:lnTo>
                    <a:pt x="42775" y="27399"/>
                  </a:lnTo>
                  <a:lnTo>
                    <a:pt x="42775" y="10476"/>
                  </a:lnTo>
                  <a:cubicBezTo>
                    <a:pt x="42775" y="4835"/>
                    <a:pt x="47618" y="0"/>
                    <a:pt x="54075" y="0"/>
                  </a:cubicBezTo>
                  <a:close/>
                </a:path>
              </a:pathLst>
            </a:custGeom>
            <a:solidFill>
              <a:schemeClr val="bg1">
                <a:alpha val="100000"/>
              </a:schemeClr>
            </a:solidFill>
            <a:ln w="9525">
              <a:noFill/>
            </a:ln>
          </p:spPr>
          <p:txBody>
            <a:bodyPr/>
            <a:lstStyle/>
            <a:p>
              <a:endParaRPr lang="zh-CN" altLang="en-US"/>
            </a:p>
          </p:txBody>
        </p:sp>
        <p:sp>
          <p:nvSpPr>
            <p:cNvPr id="14347" name="line-dot-chart_64739"/>
            <p:cNvSpPr>
              <a:spLocks noChangeAspect="1"/>
            </p:cNvSpPr>
            <p:nvPr/>
          </p:nvSpPr>
          <p:spPr>
            <a:xfrm>
              <a:off x="9213895" y="3429000"/>
              <a:ext cx="609685" cy="608766"/>
            </a:xfrm>
            <a:custGeom>
              <a:avLst/>
              <a:gdLst/>
              <a:ahLst/>
              <a:cxnLst>
                <a:cxn ang="0">
                  <a:pos x="33546" y="4697"/>
                </a:cxn>
                <a:cxn ang="0">
                  <a:pos x="11517" y="48265"/>
                </a:cxn>
                <a:cxn ang="0">
                  <a:pos x="36028" y="26165"/>
                </a:cxn>
                <a:cxn ang="0">
                  <a:pos x="7104" y="16795"/>
                </a:cxn>
                <a:cxn ang="0">
                  <a:pos x="7365" y="21490"/>
                </a:cxn>
                <a:cxn ang="0">
                  <a:pos x="29394" y="64928"/>
                </a:cxn>
                <a:cxn ang="0">
                  <a:pos x="52992" y="33491"/>
                </a:cxn>
                <a:cxn ang="0">
                  <a:pos x="24590" y="46590"/>
                </a:cxn>
                <a:cxn ang="0">
                  <a:pos x="5384" y="49851"/>
                </a:cxn>
                <a:cxn ang="0">
                  <a:pos x="58981" y="3696"/>
                </a:cxn>
                <a:cxn ang="0">
                  <a:pos x="59241" y="8131"/>
                </a:cxn>
                <a:cxn ang="0">
                  <a:pos x="15605" y="51567"/>
                </a:cxn>
                <a:cxn ang="0">
                  <a:pos x="37634" y="8131"/>
                </a:cxn>
                <a:cxn ang="0">
                  <a:pos x="14429" y="30230"/>
                </a:cxn>
                <a:cxn ang="0">
                  <a:pos x="29634" y="7197"/>
                </a:cxn>
                <a:cxn ang="0">
                  <a:pos x="29634" y="6414"/>
                </a:cxn>
                <a:cxn ang="0">
                  <a:pos x="7736" y="28513"/>
                </a:cxn>
                <a:cxn ang="0">
                  <a:pos x="48891" y="57992"/>
                </a:cxn>
                <a:cxn ang="0">
                  <a:pos x="14239" y="46198"/>
                </a:cxn>
                <a:cxn ang="0">
                  <a:pos x="27827" y="43590"/>
                </a:cxn>
                <a:cxn ang="0">
                  <a:pos x="55967" y="53873"/>
                </a:cxn>
                <a:cxn ang="0">
                  <a:pos x="55575" y="48265"/>
                </a:cxn>
                <a:cxn ang="0">
                  <a:pos x="33546" y="4697"/>
                </a:cxn>
                <a:cxn ang="0">
                  <a:pos x="0" y="0"/>
                </a:cxn>
                <a:cxn ang="0">
                  <a:pos x="4094" y="0"/>
                </a:cxn>
                <a:cxn ang="0">
                  <a:pos x="4094" y="14823"/>
                </a:cxn>
                <a:cxn ang="0">
                  <a:pos x="19861" y="14823"/>
                </a:cxn>
                <a:cxn ang="0">
                  <a:pos x="19861" y="18942"/>
                </a:cxn>
                <a:cxn ang="0">
                  <a:pos x="0" y="18942"/>
                </a:cxn>
              </a:cxnLst>
              <a:rect l="0" t="0" r="0" b="0"/>
              <a:pathLst>
                <a:path w="608415" h="607498">
                  <a:moveTo>
                    <a:pt x="556672" y="135486"/>
                  </a:moveTo>
                  <a:cubicBezTo>
                    <a:pt x="580662" y="135486"/>
                    <a:pt x="600088" y="155012"/>
                    <a:pt x="600088" y="178963"/>
                  </a:cubicBezTo>
                  <a:cubicBezTo>
                    <a:pt x="600088" y="202003"/>
                    <a:pt x="581965" y="221007"/>
                    <a:pt x="559149" y="222309"/>
                  </a:cubicBezTo>
                  <a:lnTo>
                    <a:pt x="464886" y="343757"/>
                  </a:lnTo>
                  <a:cubicBezTo>
                    <a:pt x="465016" y="345319"/>
                    <a:pt x="465146" y="346881"/>
                    <a:pt x="465146" y="348443"/>
                  </a:cubicBezTo>
                  <a:cubicBezTo>
                    <a:pt x="465146" y="372394"/>
                    <a:pt x="445590" y="391790"/>
                    <a:pt x="421730" y="391790"/>
                  </a:cubicBezTo>
                  <a:cubicBezTo>
                    <a:pt x="401782" y="391790"/>
                    <a:pt x="385094" y="378642"/>
                    <a:pt x="379879" y="360419"/>
                  </a:cubicBezTo>
                  <a:lnTo>
                    <a:pt x="286137" y="308091"/>
                  </a:lnTo>
                  <a:cubicBezTo>
                    <a:pt x="280139" y="310564"/>
                    <a:pt x="273490" y="311735"/>
                    <a:pt x="266971" y="311345"/>
                  </a:cubicBezTo>
                  <a:lnTo>
                    <a:pt x="189657" y="396085"/>
                  </a:lnTo>
                  <a:cubicBezTo>
                    <a:pt x="189787" y="397517"/>
                    <a:pt x="189917" y="398949"/>
                    <a:pt x="189917" y="400511"/>
                  </a:cubicBezTo>
                  <a:cubicBezTo>
                    <a:pt x="189917" y="424462"/>
                    <a:pt x="170361" y="443857"/>
                    <a:pt x="146371" y="443857"/>
                  </a:cubicBezTo>
                  <a:cubicBezTo>
                    <a:pt x="122512" y="443857"/>
                    <a:pt x="102955" y="424462"/>
                    <a:pt x="102955" y="400511"/>
                  </a:cubicBezTo>
                  <a:cubicBezTo>
                    <a:pt x="102955" y="376950"/>
                    <a:pt x="121860" y="357815"/>
                    <a:pt x="145198" y="357165"/>
                  </a:cubicBezTo>
                  <a:lnTo>
                    <a:pt x="225771" y="268780"/>
                  </a:lnTo>
                  <a:cubicBezTo>
                    <a:pt x="225771" y="268519"/>
                    <a:pt x="225771" y="268259"/>
                    <a:pt x="225771" y="267999"/>
                  </a:cubicBezTo>
                  <a:cubicBezTo>
                    <a:pt x="225771" y="244047"/>
                    <a:pt x="245328" y="224652"/>
                    <a:pt x="269318" y="224652"/>
                  </a:cubicBezTo>
                  <a:cubicBezTo>
                    <a:pt x="288353" y="224652"/>
                    <a:pt x="304650" y="236758"/>
                    <a:pt x="310387" y="254070"/>
                  </a:cubicBezTo>
                  <a:lnTo>
                    <a:pt x="406606" y="307700"/>
                  </a:lnTo>
                  <a:cubicBezTo>
                    <a:pt x="410909" y="306138"/>
                    <a:pt x="415472" y="305227"/>
                    <a:pt x="420166" y="305097"/>
                  </a:cubicBezTo>
                  <a:lnTo>
                    <a:pt x="513647" y="184560"/>
                  </a:lnTo>
                  <a:cubicBezTo>
                    <a:pt x="513386" y="182738"/>
                    <a:pt x="513256" y="180785"/>
                    <a:pt x="513256" y="178963"/>
                  </a:cubicBezTo>
                  <a:cubicBezTo>
                    <a:pt x="513256" y="155012"/>
                    <a:pt x="532682" y="135486"/>
                    <a:pt x="556672" y="135486"/>
                  </a:cubicBezTo>
                  <a:close/>
                  <a:moveTo>
                    <a:pt x="0" y="0"/>
                  </a:moveTo>
                  <a:lnTo>
                    <a:pt x="69485" y="0"/>
                  </a:lnTo>
                  <a:lnTo>
                    <a:pt x="69485" y="537988"/>
                  </a:lnTo>
                  <a:lnTo>
                    <a:pt x="608415" y="537988"/>
                  </a:lnTo>
                  <a:lnTo>
                    <a:pt x="608415" y="607498"/>
                  </a:lnTo>
                  <a:lnTo>
                    <a:pt x="0" y="607498"/>
                  </a:lnTo>
                  <a:lnTo>
                    <a:pt x="0" y="0"/>
                  </a:lnTo>
                  <a:close/>
                </a:path>
              </a:pathLst>
            </a:custGeom>
            <a:solidFill>
              <a:schemeClr val="bg1">
                <a:alpha val="100000"/>
              </a:schemeClr>
            </a:solidFill>
            <a:ln w="9525">
              <a:noFill/>
            </a:ln>
          </p:spPr>
          <p:txBody>
            <a:bodyPr/>
            <a:lstStyle/>
            <a:p>
              <a:endParaRPr lang="zh-CN" altLang="en-US"/>
            </a:p>
          </p:txBody>
        </p:sp>
      </p:grpSp>
      <p:sp>
        <p:nvSpPr>
          <p:cNvPr id="31" name="文本框 57"/>
          <p:cNvSpPr txBox="1"/>
          <p:nvPr/>
        </p:nvSpPr>
        <p:spPr>
          <a:xfrm>
            <a:off x="2135591" y="5139447"/>
            <a:ext cx="1944284" cy="646331"/>
          </a:xfrm>
          <a:prstGeom prst="rect">
            <a:avLst/>
          </a:prstGeom>
          <a:noFill/>
          <a:ln w="9525">
            <a:noFill/>
          </a:ln>
        </p:spPr>
        <p:txBody>
          <a:bodyPr>
            <a:spAutoFit/>
          </a:bodyPr>
          <a:lstStyle/>
          <a:p>
            <a:pPr lvl="0" algn="ctr"/>
            <a:r>
              <a:rPr lang="zh-CN" altLang="en-US" b="1" dirty="0">
                <a:latin typeface="思源黑体 CN Bold" pitchFamily="34" charset="-122"/>
                <a:ea typeface="思源黑体 CN Bold" pitchFamily="34" charset="-122"/>
              </a:rPr>
              <a:t>李天昱、蔡晨曙、施宇欣</a:t>
            </a:r>
          </a:p>
        </p:txBody>
      </p:sp>
      <p:sp>
        <p:nvSpPr>
          <p:cNvPr id="32" name="文本框 57"/>
          <p:cNvSpPr txBox="1"/>
          <p:nvPr/>
        </p:nvSpPr>
        <p:spPr>
          <a:xfrm>
            <a:off x="3619252" y="1355727"/>
            <a:ext cx="1944284" cy="369369"/>
          </a:xfrm>
          <a:prstGeom prst="rect">
            <a:avLst/>
          </a:prstGeom>
          <a:noFill/>
          <a:ln w="9525">
            <a:noFill/>
          </a:ln>
        </p:spPr>
        <p:txBody>
          <a:bodyPr>
            <a:spAutoFit/>
          </a:bodyPr>
          <a:lstStyle/>
          <a:p>
            <a:pPr lvl="0" algn="ctr"/>
            <a:r>
              <a:rPr lang="zh-CN" altLang="en-US" b="1" dirty="0">
                <a:latin typeface="思源黑体 CN Bold" pitchFamily="34" charset="-122"/>
                <a:ea typeface="思源黑体 CN Bold" pitchFamily="34" charset="-122"/>
              </a:rPr>
              <a:t>方纯</a:t>
            </a:r>
          </a:p>
        </p:txBody>
      </p:sp>
      <p:sp>
        <p:nvSpPr>
          <p:cNvPr id="34" name="文本框 59"/>
          <p:cNvSpPr txBox="1"/>
          <p:nvPr/>
        </p:nvSpPr>
        <p:spPr>
          <a:xfrm>
            <a:off x="5181516" y="2277672"/>
            <a:ext cx="1944284" cy="369369"/>
          </a:xfrm>
          <a:prstGeom prst="rect">
            <a:avLst/>
          </a:prstGeom>
          <a:noFill/>
          <a:ln w="9525">
            <a:noFill/>
          </a:ln>
        </p:spPr>
        <p:txBody>
          <a:bodyPr>
            <a:spAutoFit/>
          </a:bodyPr>
          <a:lstStyle/>
          <a:p>
            <a:pPr lvl="0" algn="ctr"/>
            <a:r>
              <a:rPr lang="zh-CN" altLang="en-US" b="1" dirty="0">
                <a:solidFill>
                  <a:srgbClr val="C00000"/>
                </a:solidFill>
                <a:latin typeface="思源黑体 CN Bold" pitchFamily="34" charset="-122"/>
                <a:ea typeface="思源黑体 CN Bold" pitchFamily="34" charset="-122"/>
              </a:rPr>
              <a:t>功能实现</a:t>
            </a:r>
            <a:r>
              <a:rPr lang="en-US" altLang="zh-CN" b="1" dirty="0">
                <a:solidFill>
                  <a:srgbClr val="C00000"/>
                </a:solidFill>
                <a:latin typeface="思源黑体 CN Bold" pitchFamily="34" charset="-122"/>
                <a:ea typeface="思源黑体 CN Bold" pitchFamily="34" charset="-122"/>
              </a:rPr>
              <a:t>-1</a:t>
            </a:r>
            <a:endParaRPr lang="zh-CN" altLang="en-US" b="1" dirty="0">
              <a:solidFill>
                <a:srgbClr val="C00000"/>
              </a:solidFill>
              <a:latin typeface="思源黑体 CN Bold" pitchFamily="34" charset="-122"/>
              <a:ea typeface="思源黑体 CN Bold" pitchFamily="34" charset="-122"/>
            </a:endParaRPr>
          </a:p>
        </p:txBody>
      </p:sp>
      <p:sp>
        <p:nvSpPr>
          <p:cNvPr id="36" name="文本框 59"/>
          <p:cNvSpPr txBox="1"/>
          <p:nvPr/>
        </p:nvSpPr>
        <p:spPr>
          <a:xfrm>
            <a:off x="7005086" y="4317326"/>
            <a:ext cx="1944284" cy="369369"/>
          </a:xfrm>
          <a:prstGeom prst="rect">
            <a:avLst/>
          </a:prstGeom>
          <a:noFill/>
          <a:ln w="9525">
            <a:noFill/>
          </a:ln>
        </p:spPr>
        <p:txBody>
          <a:bodyPr>
            <a:spAutoFit/>
          </a:bodyPr>
          <a:lstStyle/>
          <a:p>
            <a:pPr lvl="0" algn="ctr"/>
            <a:r>
              <a:rPr lang="zh-CN" altLang="en-US" b="1" dirty="0">
                <a:solidFill>
                  <a:srgbClr val="C00000"/>
                </a:solidFill>
                <a:latin typeface="思源黑体 CN Bold" pitchFamily="34" charset="-122"/>
                <a:ea typeface="思源黑体 CN Bold" pitchFamily="34" charset="-122"/>
              </a:rPr>
              <a:t>功能实现</a:t>
            </a:r>
            <a:r>
              <a:rPr lang="en-US" altLang="zh-CN" b="1" dirty="0">
                <a:solidFill>
                  <a:srgbClr val="C00000"/>
                </a:solidFill>
                <a:latin typeface="思源黑体 CN Bold" pitchFamily="34" charset="-122"/>
                <a:ea typeface="思源黑体 CN Bold" pitchFamily="34" charset="-122"/>
              </a:rPr>
              <a:t>-2</a:t>
            </a:r>
            <a:endParaRPr lang="zh-CN" altLang="en-US" b="1" dirty="0">
              <a:solidFill>
                <a:srgbClr val="C00000"/>
              </a:solidFill>
              <a:latin typeface="思源黑体 CN Bold" pitchFamily="34" charset="-122"/>
              <a:ea typeface="思源黑体 CN Bold" pitchFamily="34" charset="-122"/>
            </a:endParaRPr>
          </a:p>
        </p:txBody>
      </p:sp>
      <p:sp>
        <p:nvSpPr>
          <p:cNvPr id="38" name="文本框 59"/>
          <p:cNvSpPr txBox="1"/>
          <p:nvPr/>
        </p:nvSpPr>
        <p:spPr>
          <a:xfrm>
            <a:off x="8546170" y="2185602"/>
            <a:ext cx="1944284" cy="369369"/>
          </a:xfrm>
          <a:prstGeom prst="rect">
            <a:avLst/>
          </a:prstGeom>
          <a:noFill/>
          <a:ln w="9525">
            <a:noFill/>
          </a:ln>
        </p:spPr>
        <p:txBody>
          <a:bodyPr>
            <a:spAutoFit/>
          </a:bodyPr>
          <a:lstStyle/>
          <a:p>
            <a:pPr lvl="0" algn="ctr"/>
            <a:r>
              <a:rPr lang="zh-CN" altLang="en-US" b="1" dirty="0">
                <a:solidFill>
                  <a:srgbClr val="C00000"/>
                </a:solidFill>
                <a:latin typeface="思源黑体 CN Bold" pitchFamily="34" charset="-122"/>
                <a:ea typeface="思源黑体 CN Bold" pitchFamily="34" charset="-122"/>
              </a:rPr>
              <a:t>答辩</a:t>
            </a:r>
            <a:r>
              <a:rPr lang="en-US" altLang="zh-CN" b="1" dirty="0">
                <a:solidFill>
                  <a:srgbClr val="C00000"/>
                </a:solidFill>
                <a:latin typeface="思源黑体 CN Bold" pitchFamily="34" charset="-122"/>
                <a:ea typeface="思源黑体 CN Bold" pitchFamily="34" charset="-122"/>
              </a:rPr>
              <a:t>PPT</a:t>
            </a:r>
            <a:r>
              <a:rPr lang="zh-CN" altLang="en-US" b="1" dirty="0">
                <a:solidFill>
                  <a:srgbClr val="C00000"/>
                </a:solidFill>
                <a:latin typeface="思源黑体 CN Bold" pitchFamily="34" charset="-122"/>
                <a:ea typeface="思源黑体 CN Bold" pitchFamily="34" charset="-122"/>
              </a:rPr>
              <a:t>制作</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395,&quot;width&quot;:11865}"/>
</p:tagLst>
</file>

<file path=ppt/tags/tag2.xml><?xml version="1.0" encoding="utf-8"?>
<p:tagLst xmlns:a="http://schemas.openxmlformats.org/drawingml/2006/main" xmlns:r="http://schemas.openxmlformats.org/officeDocument/2006/relationships" xmlns:p="http://schemas.openxmlformats.org/presentationml/2006/main">
  <p:tag name="REFSHAPE" val="289194884"/>
  <p:tag name="KSO_WM_UNIT_PLACING_PICTURE_USER_VIEWPORT" val="{&quot;height&quot;:7356,&quot;width&quot;:13476}"/>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4535</Words>
  <Application>Microsoft Office PowerPoint</Application>
  <PresentationFormat>宽屏</PresentationFormat>
  <Paragraphs>346</Paragraphs>
  <Slides>44</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等线</vt:lpstr>
      <vt:lpstr>华文仿宋</vt:lpstr>
      <vt:lpstr>庞门正道标题体</vt:lpstr>
      <vt:lpstr>思源黑体 CN Bold</vt:lpstr>
      <vt:lpstr>宋体</vt:lpstr>
      <vt:lpstr>微软雅黑</vt:lpstr>
      <vt:lpstr>Arial</vt:lpstr>
      <vt:lpstr>Calibri</vt:lpstr>
      <vt:lpstr>Calibri Light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Carrie</dc:creator>
  <cp:lastModifiedBy>周 高鹏</cp:lastModifiedBy>
  <cp:revision>222</cp:revision>
  <dcterms:created xsi:type="dcterms:W3CDTF">1900-01-01T00:00:00Z</dcterms:created>
  <dcterms:modified xsi:type="dcterms:W3CDTF">2020-07-22T01:17:38Z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