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78" r:id="rId2"/>
    <p:sldId id="259" r:id="rId3"/>
    <p:sldId id="300" r:id="rId4"/>
    <p:sldId id="311" r:id="rId5"/>
    <p:sldId id="318" r:id="rId6"/>
    <p:sldId id="322" r:id="rId7"/>
    <p:sldId id="302" r:id="rId8"/>
    <p:sldId id="305" r:id="rId9"/>
    <p:sldId id="270" r:id="rId10"/>
    <p:sldId id="325" r:id="rId11"/>
    <p:sldId id="271" r:id="rId12"/>
    <p:sldId id="269" r:id="rId13"/>
    <p:sldId id="324" r:id="rId14"/>
    <p:sldId id="310" r:id="rId15"/>
    <p:sldId id="326" r:id="rId16"/>
    <p:sldId id="327" r:id="rId17"/>
    <p:sldId id="306" r:id="rId18"/>
    <p:sldId id="313" r:id="rId19"/>
    <p:sldId id="314" r:id="rId20"/>
    <p:sldId id="315" r:id="rId21"/>
    <p:sldId id="328" r:id="rId22"/>
    <p:sldId id="275" r:id="rId23"/>
    <p:sldId id="316" r:id="rId24"/>
    <p:sldId id="352" r:id="rId25"/>
    <p:sldId id="329" r:id="rId26"/>
    <p:sldId id="330" r:id="rId27"/>
    <p:sldId id="332" r:id="rId28"/>
    <p:sldId id="333" r:id="rId29"/>
    <p:sldId id="334" r:id="rId30"/>
    <p:sldId id="336" r:id="rId31"/>
    <p:sldId id="337" r:id="rId32"/>
    <p:sldId id="353" r:id="rId33"/>
    <p:sldId id="354" r:id="rId34"/>
    <p:sldId id="338" r:id="rId35"/>
    <p:sldId id="339" r:id="rId36"/>
    <p:sldId id="340" r:id="rId37"/>
    <p:sldId id="341" r:id="rId38"/>
    <p:sldId id="342" r:id="rId39"/>
    <p:sldId id="319" r:id="rId40"/>
    <p:sldId id="307" r:id="rId41"/>
    <p:sldId id="317" r:id="rId42"/>
    <p:sldId id="343" r:id="rId43"/>
    <p:sldId id="344" r:id="rId44"/>
    <p:sldId id="345" r:id="rId45"/>
    <p:sldId id="346" r:id="rId46"/>
    <p:sldId id="347" r:id="rId47"/>
    <p:sldId id="348" r:id="rId48"/>
    <p:sldId id="349" r:id="rId49"/>
    <p:sldId id="351" r:id="rId50"/>
    <p:sldId id="350" r:id="rId51"/>
    <p:sldId id="308" r:id="rId52"/>
  </p:sldIdLst>
  <p:sldSz cx="9144000" cy="5143500" type="screen16x9"/>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D8A4"/>
    <a:srgbClr val="21DAD5"/>
    <a:srgbClr val="4472C4"/>
    <a:srgbClr val="70AD47"/>
    <a:srgbClr val="12D8A9"/>
    <a:srgbClr val="2A8DAF"/>
    <a:srgbClr val="2A5480"/>
    <a:srgbClr val="2ADCEF"/>
    <a:srgbClr val="131A37"/>
    <a:srgbClr val="04D6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8071" autoAdjust="0"/>
  </p:normalViewPr>
  <p:slideViewPr>
    <p:cSldViewPr snapToGrid="0">
      <p:cViewPr varScale="1">
        <p:scale>
          <a:sx n="101" d="100"/>
          <a:sy n="101" d="100"/>
        </p:scale>
        <p:origin x="72" y="403"/>
      </p:cViewPr>
      <p:guideLst/>
    </p:cSldViewPr>
  </p:slideViewPr>
  <p:notesTextViewPr>
    <p:cViewPr>
      <p:scale>
        <a:sx n="1" d="1"/>
        <a:sy n="1" d="1"/>
      </p:scale>
      <p:origin x="0" y="-374"/>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5D19CD-AD44-4119-9D34-5C5DD85EE598}" type="datetimeFigureOut">
              <a:rPr lang="zh-CN" altLang="en-US" smtClean="0"/>
              <a:t>2022/10/12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F726C-3CE6-4171-B518-5C06A949454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10</a:t>
            </a:fld>
            <a:endParaRPr lang="zh-CN" altLang="en-US"/>
          </a:p>
        </p:txBody>
      </p:sp>
    </p:spTree>
    <p:extLst>
      <p:ext uri="{BB962C8B-B14F-4D97-AF65-F5344CB8AC3E}">
        <p14:creationId xmlns:p14="http://schemas.microsoft.com/office/powerpoint/2010/main" val="4100858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13</a:t>
            </a:fld>
            <a:endParaRPr lang="zh-CN" altLang="en-US"/>
          </a:p>
        </p:txBody>
      </p:sp>
    </p:spTree>
    <p:extLst>
      <p:ext uri="{BB962C8B-B14F-4D97-AF65-F5344CB8AC3E}">
        <p14:creationId xmlns:p14="http://schemas.microsoft.com/office/powerpoint/2010/main" val="2287491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前文由说到，车辆会通过玩多个一对一博弈，来确定自己在的</a:t>
            </a:r>
            <a:r>
              <a:rPr lang="en-US" altLang="zh-CN" dirty="0"/>
              <a:t>MID</a:t>
            </a:r>
            <a:r>
              <a:rPr lang="zh-CN" altLang="en-US" dirty="0"/>
              <a:t>，介绍一下细节。</a:t>
            </a:r>
            <a:endParaRPr lang="en-US" altLang="zh-CN" dirty="0"/>
          </a:p>
          <a:p>
            <a:endParaRPr lang="en-US" altLang="zh-CN" dirty="0"/>
          </a:p>
          <a:p>
            <a:r>
              <a:rPr lang="en-US" altLang="zh-CN" dirty="0"/>
              <a:t>[1]A. A. </a:t>
            </a:r>
            <a:r>
              <a:rPr lang="en-US" altLang="zh-CN" dirty="0" err="1"/>
              <a:t>Malikopoulos</a:t>
            </a:r>
            <a:r>
              <a:rPr lang="en-US" altLang="zh-CN" dirty="0"/>
              <a:t>, P . Y . </a:t>
            </a:r>
            <a:r>
              <a:rPr lang="en-US" altLang="zh-CN" dirty="0" err="1"/>
              <a:t>Papalambros</a:t>
            </a:r>
            <a:r>
              <a:rPr lang="en-US" altLang="zh-CN" dirty="0"/>
              <a:t>, and D. N. </a:t>
            </a:r>
            <a:r>
              <a:rPr lang="en-US" altLang="zh-CN" dirty="0" err="1"/>
              <a:t>Assanis</a:t>
            </a:r>
            <a:r>
              <a:rPr lang="en-US" altLang="zh-CN" dirty="0"/>
              <a:t>, “Online identification and stochastic control for autonomous internal combustion engines,” J. </a:t>
            </a:r>
            <a:r>
              <a:rPr lang="en-US" altLang="zh-CN" dirty="0" err="1"/>
              <a:t>Dyn</a:t>
            </a:r>
            <a:r>
              <a:rPr lang="en-US" altLang="zh-CN" dirty="0"/>
              <a:t>. Syst., Meas., Control, vol. 132, no. 2, Mar. 2010,</a:t>
            </a:r>
          </a:p>
          <a:p>
            <a:r>
              <a:rPr lang="en-US" altLang="zh-CN" dirty="0"/>
              <a:t>Art. no. 024504, </a:t>
            </a:r>
            <a:r>
              <a:rPr lang="en-US" altLang="zh-CN" dirty="0" err="1"/>
              <a:t>doi</a:t>
            </a:r>
            <a:r>
              <a:rPr lang="en-US" altLang="zh-CN" dirty="0"/>
              <a:t>: 10.1115/1.4000819.</a:t>
            </a:r>
          </a:p>
          <a:p>
            <a:r>
              <a:rPr lang="en-US" altLang="zh-CN" dirty="0"/>
              <a:t>[2] D. Gonzalez, V . </a:t>
            </a:r>
            <a:r>
              <a:rPr lang="en-US" altLang="zh-CN" dirty="0" err="1"/>
              <a:t>Milanes</a:t>
            </a:r>
            <a:r>
              <a:rPr lang="en-US" altLang="zh-CN" dirty="0"/>
              <a:t>, J. Perez, and F. Nashashibi, “Speed profile generation based on quintic </a:t>
            </a:r>
            <a:r>
              <a:rPr lang="en-US" altLang="zh-CN" dirty="0" err="1"/>
              <a:t>Bézier</a:t>
            </a:r>
            <a:r>
              <a:rPr lang="en-US" altLang="zh-CN" dirty="0"/>
              <a:t> curves for enhanced passenger comfort,” in Proc. IEEE 19th Int. Conf. </a:t>
            </a:r>
            <a:r>
              <a:rPr lang="en-US" altLang="zh-CN" dirty="0" err="1"/>
              <a:t>Intell</a:t>
            </a:r>
            <a:r>
              <a:rPr lang="en-US" altLang="zh-CN" dirty="0"/>
              <a:t>. Transp. Syst. (ITSC),</a:t>
            </a:r>
          </a:p>
          <a:p>
            <a:r>
              <a:rPr lang="en-US" altLang="zh-CN" dirty="0"/>
              <a:t>Nov. 2016, pp. 814–819.</a:t>
            </a:r>
            <a:endParaRPr lang="zh-CN" altLang="en-US"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15</a:t>
            </a:fld>
            <a:endParaRPr lang="zh-CN" altLang="en-US"/>
          </a:p>
        </p:txBody>
      </p:sp>
    </p:spTree>
    <p:extLst>
      <p:ext uri="{BB962C8B-B14F-4D97-AF65-F5344CB8AC3E}">
        <p14:creationId xmlns:p14="http://schemas.microsoft.com/office/powerpoint/2010/main" val="708938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并不是说把你放在前面你的效益高就是愿意的，在这里他设置了一个转移支付的机制，就是说如果我的效益比你的高，我愿意为此支付一些钱来让你愿意去为我让路。同时呢，维持现状的话</a:t>
            </a:r>
            <a:r>
              <a:rPr lang="en-US" altLang="zh-CN" dirty="0"/>
              <a:t>I-1</a:t>
            </a:r>
            <a:r>
              <a:rPr lang="zh-CN" altLang="en-US" dirty="0"/>
              <a:t>也要给</a:t>
            </a:r>
            <a:r>
              <a:rPr lang="en-US" altLang="zh-CN" dirty="0"/>
              <a:t>I</a:t>
            </a:r>
            <a:r>
              <a:rPr lang="zh-CN" altLang="en-US" dirty="0"/>
              <a:t>一笔钱让他安于现状。</a:t>
            </a:r>
          </a:p>
        </p:txBody>
      </p:sp>
      <p:sp>
        <p:nvSpPr>
          <p:cNvPr id="4" name="灯片编号占位符 3"/>
          <p:cNvSpPr>
            <a:spLocks noGrp="1"/>
          </p:cNvSpPr>
          <p:nvPr>
            <p:ph type="sldNum" sz="quarter" idx="5"/>
          </p:nvPr>
        </p:nvSpPr>
        <p:spPr/>
        <p:txBody>
          <a:bodyPr/>
          <a:lstStyle/>
          <a:p>
            <a:fld id="{39AF726C-3CE6-4171-B518-5C06A949454F}" type="slidenum">
              <a:rPr lang="zh-CN" altLang="en-US" smtClean="0"/>
              <a:t>16</a:t>
            </a:fld>
            <a:endParaRPr lang="zh-CN" altLang="en-US"/>
          </a:p>
        </p:txBody>
      </p:sp>
    </p:spTree>
    <p:extLst>
      <p:ext uri="{BB962C8B-B14F-4D97-AF65-F5344CB8AC3E}">
        <p14:creationId xmlns:p14="http://schemas.microsoft.com/office/powerpoint/2010/main" val="3015024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宋体" panose="02010600030101010101" pitchFamily="2" charset="-122"/>
                <a:ea typeface="宋体" panose="02010600030101010101" pitchFamily="2" charset="-122"/>
              </a:rPr>
              <a:t>为了分配总收益</a:t>
            </a:r>
            <a:r>
              <a:rPr lang="en-US" altLang="zh-CN" b="0" i="0" dirty="0">
                <a:solidFill>
                  <a:srgbClr val="000000"/>
                </a:solidFill>
                <a:effectLst/>
                <a:latin typeface="宋体" panose="02010600030101010101" pitchFamily="2" charset="-122"/>
                <a:ea typeface="宋体" panose="02010600030101010101" pitchFamily="2" charset="-122"/>
              </a:rPr>
              <a:t>G∗ </a:t>
            </a:r>
            <a:r>
              <a:rPr lang="zh-CN" altLang="en-US" b="0" i="0" dirty="0">
                <a:solidFill>
                  <a:srgbClr val="000000"/>
                </a:solidFill>
                <a:effectLst/>
                <a:latin typeface="宋体" panose="02010600030101010101" pitchFamily="2" charset="-122"/>
                <a:ea typeface="宋体" panose="02010600030101010101" pitchFamily="2" charset="-122"/>
              </a:rPr>
              <a:t>合理并计算适当的侧面支付，有必要确定分歧情况下车辆的策略选择，即威胁策略</a:t>
            </a:r>
            <a:r>
              <a:rPr lang="en-US" altLang="zh-CN" b="0" i="0" dirty="0">
                <a:solidFill>
                  <a:srgbClr val="000000"/>
                </a:solidFill>
                <a:effectLst/>
                <a:latin typeface="宋体" panose="02010600030101010101" pitchFamily="2" charset="-122"/>
                <a:ea typeface="宋体" panose="02010600030101010101" pitchFamily="2" charset="-122"/>
              </a:rPr>
              <a:t>[8]</a:t>
            </a:r>
            <a:r>
              <a:rPr lang="zh-CN" altLang="en-US" b="0" i="0" dirty="0">
                <a:solidFill>
                  <a:srgbClr val="000000"/>
                </a:solidFill>
                <a:effectLst/>
                <a:latin typeface="宋体" panose="02010600030101010101" pitchFamily="2" charset="-122"/>
                <a:ea typeface="宋体" panose="02010600030101010101" pitchFamily="2" charset="-122"/>
              </a:rPr>
              <a:t>。值得注意的是，</a:t>
            </a:r>
            <a:r>
              <a:rPr lang="en-US" altLang="zh-CN" b="0" i="0" dirty="0">
                <a:solidFill>
                  <a:srgbClr val="000000"/>
                </a:solidFill>
                <a:effectLst/>
                <a:latin typeface="宋体" panose="02010600030101010101" pitchFamily="2" charset="-122"/>
                <a:ea typeface="宋体" panose="02010600030101010101" pitchFamily="2" charset="-122"/>
              </a:rPr>
              <a:t>G</a:t>
            </a:r>
            <a:r>
              <a:rPr lang="zh-CN" altLang="en-US" b="0" i="0" dirty="0">
                <a:solidFill>
                  <a:srgbClr val="000000"/>
                </a:solidFill>
                <a:effectLst/>
                <a:latin typeface="宋体" panose="02010600030101010101" pitchFamily="2" charset="-122"/>
                <a:ea typeface="宋体" panose="02010600030101010101" pitchFamily="2" charset="-122"/>
              </a:rPr>
              <a:t>的最终战略∗ 是纯粹的策略，因为它最终将由车辆执行。但威胁策略可以是混合策略，因为它只是描述车辆可接受的最低回报，不需要实际实施</a:t>
            </a:r>
            <a:endParaRPr lang="zh-CN" altLang="en-US"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T. S. Ferguson, A Course in Game Theory. Singapore: World Scientific, 2020, sec. 17, pp. 208–227.</a:t>
            </a:r>
          </a:p>
          <a:p>
            <a:endParaRPr lang="en-US" altLang="zh-CN" dirty="0"/>
          </a:p>
          <a:p>
            <a:r>
              <a:rPr lang="zh-CN" altLang="en-US" dirty="0"/>
              <a:t>只说了为什么是解，没说为什么最优。</a:t>
            </a:r>
          </a:p>
        </p:txBody>
      </p:sp>
      <p:sp>
        <p:nvSpPr>
          <p:cNvPr id="4" name="灯片编号占位符 3"/>
          <p:cNvSpPr>
            <a:spLocks noGrp="1"/>
          </p:cNvSpPr>
          <p:nvPr>
            <p:ph type="sldNum" sz="quarter" idx="5"/>
          </p:nvPr>
        </p:nvSpPr>
        <p:spPr/>
        <p:txBody>
          <a:bodyPr/>
          <a:lstStyle/>
          <a:p>
            <a:fld id="{39AF726C-3CE6-4171-B518-5C06A949454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T. S. Ferguson, A Course in Game Theory. Singapore: World Scientific, 2020, sec. 17, pp. 208–227.</a:t>
            </a:r>
            <a:endParaRPr lang="zh-CN" altLang="en-US"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21</a:t>
            </a:fld>
            <a:endParaRPr lang="zh-CN" altLang="en-US"/>
          </a:p>
        </p:txBody>
      </p:sp>
    </p:spTree>
    <p:extLst>
      <p:ext uri="{BB962C8B-B14F-4D97-AF65-F5344CB8AC3E}">
        <p14:creationId xmlns:p14="http://schemas.microsoft.com/office/powerpoint/2010/main" val="843659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确定了</a:t>
            </a:r>
            <a:r>
              <a:rPr lang="en-US" altLang="zh-CN" dirty="0"/>
              <a:t>u</a:t>
            </a:r>
            <a:r>
              <a:rPr lang="zh-CN" altLang="en-US" dirty="0"/>
              <a:t>和</a:t>
            </a:r>
            <a:r>
              <a:rPr lang="en-US" altLang="zh-CN" dirty="0"/>
              <a:t>v</a:t>
            </a:r>
            <a:r>
              <a:rPr lang="zh-CN" altLang="en-US" dirty="0"/>
              <a:t>可以进而确定两个车的期望，进而确定边支付策略，此乃重中之重。为什么要找这样一个点呢，解释一下，参考文献</a:t>
            </a:r>
            <a:r>
              <a:rPr lang="en-US" altLang="zh-CN" dirty="0"/>
              <a:t>Game theory</a:t>
            </a:r>
            <a:r>
              <a:rPr lang="zh-CN" altLang="en-US" dirty="0"/>
              <a:t>第。</a:t>
            </a:r>
          </a:p>
        </p:txBody>
      </p:sp>
      <p:sp>
        <p:nvSpPr>
          <p:cNvPr id="4" name="灯片编号占位符 3"/>
          <p:cNvSpPr>
            <a:spLocks noGrp="1"/>
          </p:cNvSpPr>
          <p:nvPr>
            <p:ph type="sldNum" sz="quarter" idx="5"/>
          </p:nvPr>
        </p:nvSpPr>
        <p:spPr/>
        <p:txBody>
          <a:bodyPr/>
          <a:lstStyle/>
          <a:p>
            <a:fld id="{39AF726C-3CE6-4171-B518-5C06A949454F}"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[1]Game theory,P62</a:t>
            </a:r>
            <a:r>
              <a:rPr lang="zh-CN" altLang="en-US" dirty="0"/>
              <a:t>。</a:t>
            </a:r>
          </a:p>
        </p:txBody>
      </p:sp>
      <p:sp>
        <p:nvSpPr>
          <p:cNvPr id="4" name="灯片编号占位符 3"/>
          <p:cNvSpPr>
            <a:spLocks noGrp="1"/>
          </p:cNvSpPr>
          <p:nvPr>
            <p:ph type="sldNum" sz="quarter" idx="5"/>
          </p:nvPr>
        </p:nvSpPr>
        <p:spPr/>
        <p:txBody>
          <a:bodyPr/>
          <a:lstStyle/>
          <a:p>
            <a:fld id="{39AF726C-3CE6-4171-B518-5C06A949454F}" type="slidenum">
              <a:rPr lang="zh-CN" altLang="en-US" smtClean="0"/>
              <a:t>24</a:t>
            </a:fld>
            <a:endParaRPr lang="zh-CN" altLang="en-US"/>
          </a:p>
        </p:txBody>
      </p:sp>
    </p:spTree>
    <p:extLst>
      <p:ext uri="{BB962C8B-B14F-4D97-AF65-F5344CB8AC3E}">
        <p14:creationId xmlns:p14="http://schemas.microsoft.com/office/powerpoint/2010/main" val="3487954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实际上这种情况不被允许出现，换言之不改变</a:t>
            </a:r>
            <a:r>
              <a:rPr lang="en-US" altLang="zh-CN" dirty="0"/>
              <a:t>EID</a:t>
            </a:r>
            <a:r>
              <a:rPr lang="zh-CN" altLang="en-US" dirty="0"/>
              <a:t>。</a:t>
            </a:r>
          </a:p>
        </p:txBody>
      </p:sp>
      <p:sp>
        <p:nvSpPr>
          <p:cNvPr id="4" name="灯片编号占位符 3"/>
          <p:cNvSpPr>
            <a:spLocks noGrp="1"/>
          </p:cNvSpPr>
          <p:nvPr>
            <p:ph type="sldNum" sz="quarter" idx="5"/>
          </p:nvPr>
        </p:nvSpPr>
        <p:spPr/>
        <p:txBody>
          <a:bodyPr/>
          <a:lstStyle/>
          <a:p>
            <a:fld id="{39AF726C-3CE6-4171-B518-5C06A949454F}" type="slidenum">
              <a:rPr lang="zh-CN" altLang="en-US" smtClean="0"/>
              <a:t>25</a:t>
            </a:fld>
            <a:endParaRPr lang="zh-CN" altLang="en-US"/>
          </a:p>
        </p:txBody>
      </p:sp>
    </p:spTree>
    <p:extLst>
      <p:ext uri="{BB962C8B-B14F-4D97-AF65-F5344CB8AC3E}">
        <p14:creationId xmlns:p14="http://schemas.microsoft.com/office/powerpoint/2010/main" val="1189886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被允许的情况</a:t>
            </a:r>
            <a:endParaRPr lang="en-US" altLang="zh-CN" dirty="0"/>
          </a:p>
          <a:p>
            <a:r>
              <a:rPr lang="en-US" altLang="zh-CN" dirty="0"/>
              <a:t>[4] G. Owen, Game Theory. Bingley, U.K.: Emerald, 2013, sec. 2, pp. 13–30.</a:t>
            </a:r>
          </a:p>
          <a:p>
            <a:r>
              <a:rPr lang="zh-CN" altLang="en-US" dirty="0"/>
              <a:t>证明过程见</a:t>
            </a:r>
            <a:r>
              <a:rPr lang="en-US" altLang="zh-CN"/>
              <a:t>mat18</a:t>
            </a:r>
            <a:r>
              <a:rPr lang="zh-CN" altLang="en-US" dirty="0"/>
              <a:t>页。事实上，这是一个定理。</a:t>
            </a:r>
            <a:endParaRPr lang="en-US" altLang="zh-CN"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26</a:t>
            </a:fld>
            <a:endParaRPr lang="zh-CN" altLang="en-US"/>
          </a:p>
        </p:txBody>
      </p:sp>
    </p:spTree>
    <p:extLst>
      <p:ext uri="{BB962C8B-B14F-4D97-AF65-F5344CB8AC3E}">
        <p14:creationId xmlns:p14="http://schemas.microsoft.com/office/powerpoint/2010/main" val="1563010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维持现状就好，没有必要做什么。这种情况出现的比较少。</a:t>
            </a:r>
            <a:endParaRPr lang="en-US" altLang="zh-CN"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27</a:t>
            </a:fld>
            <a:endParaRPr lang="zh-CN" altLang="en-US"/>
          </a:p>
        </p:txBody>
      </p:sp>
    </p:spTree>
    <p:extLst>
      <p:ext uri="{BB962C8B-B14F-4D97-AF65-F5344CB8AC3E}">
        <p14:creationId xmlns:p14="http://schemas.microsoft.com/office/powerpoint/2010/main" val="1743677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28</a:t>
            </a:fld>
            <a:endParaRPr lang="zh-CN" altLang="en-US"/>
          </a:p>
        </p:txBody>
      </p:sp>
    </p:spTree>
    <p:extLst>
      <p:ext uri="{BB962C8B-B14F-4D97-AF65-F5344CB8AC3E}">
        <p14:creationId xmlns:p14="http://schemas.microsoft.com/office/powerpoint/2010/main" val="1964814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29</a:t>
            </a:fld>
            <a:endParaRPr lang="zh-CN" altLang="en-US"/>
          </a:p>
        </p:txBody>
      </p:sp>
    </p:spTree>
    <p:extLst>
      <p:ext uri="{BB962C8B-B14F-4D97-AF65-F5344CB8AC3E}">
        <p14:creationId xmlns:p14="http://schemas.microsoft.com/office/powerpoint/2010/main" val="2055040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30</a:t>
            </a:fld>
            <a:endParaRPr lang="zh-CN" altLang="en-US"/>
          </a:p>
        </p:txBody>
      </p:sp>
    </p:spTree>
    <p:extLst>
      <p:ext uri="{BB962C8B-B14F-4D97-AF65-F5344CB8AC3E}">
        <p14:creationId xmlns:p14="http://schemas.microsoft.com/office/powerpoint/2010/main" val="8910646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31</a:t>
            </a:fld>
            <a:endParaRPr lang="zh-CN" altLang="en-US"/>
          </a:p>
        </p:txBody>
      </p:sp>
    </p:spTree>
    <p:extLst>
      <p:ext uri="{BB962C8B-B14F-4D97-AF65-F5344CB8AC3E}">
        <p14:creationId xmlns:p14="http://schemas.microsoft.com/office/powerpoint/2010/main" val="2744489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32</a:t>
            </a:fld>
            <a:endParaRPr lang="zh-CN" altLang="en-US"/>
          </a:p>
        </p:txBody>
      </p:sp>
    </p:spTree>
    <p:extLst>
      <p:ext uri="{BB962C8B-B14F-4D97-AF65-F5344CB8AC3E}">
        <p14:creationId xmlns:p14="http://schemas.microsoft.com/office/powerpoint/2010/main" val="211789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33</a:t>
            </a:fld>
            <a:endParaRPr lang="zh-CN" altLang="en-US"/>
          </a:p>
        </p:txBody>
      </p:sp>
    </p:spTree>
    <p:extLst>
      <p:ext uri="{BB962C8B-B14F-4D97-AF65-F5344CB8AC3E}">
        <p14:creationId xmlns:p14="http://schemas.microsoft.com/office/powerpoint/2010/main" val="4155974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34</a:t>
            </a:fld>
            <a:endParaRPr lang="zh-CN" altLang="en-US"/>
          </a:p>
        </p:txBody>
      </p:sp>
    </p:spTree>
    <p:extLst>
      <p:ext uri="{BB962C8B-B14F-4D97-AF65-F5344CB8AC3E}">
        <p14:creationId xmlns:p14="http://schemas.microsoft.com/office/powerpoint/2010/main" val="2709489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下面来分析一下这个证明过程。比较复杂，需要用到欧拉</a:t>
            </a:r>
            <a:r>
              <a:rPr lang="en-US" altLang="zh-CN" dirty="0"/>
              <a:t>-</a:t>
            </a:r>
            <a:r>
              <a:rPr lang="zh-CN" altLang="en-US" dirty="0"/>
              <a:t>拉格朗日方程。</a:t>
            </a:r>
            <a:endParaRPr lang="en-US" altLang="zh-CN"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35</a:t>
            </a:fld>
            <a:endParaRPr lang="zh-CN" altLang="en-US"/>
          </a:p>
        </p:txBody>
      </p:sp>
    </p:spTree>
    <p:extLst>
      <p:ext uri="{BB962C8B-B14F-4D97-AF65-F5344CB8AC3E}">
        <p14:creationId xmlns:p14="http://schemas.microsoft.com/office/powerpoint/2010/main" val="4052203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36</a:t>
            </a:fld>
            <a:endParaRPr lang="zh-CN" altLang="en-US"/>
          </a:p>
        </p:txBody>
      </p:sp>
    </p:spTree>
    <p:extLst>
      <p:ext uri="{BB962C8B-B14F-4D97-AF65-F5344CB8AC3E}">
        <p14:creationId xmlns:p14="http://schemas.microsoft.com/office/powerpoint/2010/main" val="7935951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37</a:t>
            </a:fld>
            <a:endParaRPr lang="zh-CN" altLang="en-US"/>
          </a:p>
        </p:txBody>
      </p:sp>
    </p:spTree>
    <p:extLst>
      <p:ext uri="{BB962C8B-B14F-4D97-AF65-F5344CB8AC3E}">
        <p14:creationId xmlns:p14="http://schemas.microsoft.com/office/powerpoint/2010/main" val="830534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38</a:t>
            </a:fld>
            <a:endParaRPr lang="zh-CN" altLang="en-US"/>
          </a:p>
        </p:txBody>
      </p:sp>
    </p:spTree>
    <p:extLst>
      <p:ext uri="{BB962C8B-B14F-4D97-AF65-F5344CB8AC3E}">
        <p14:creationId xmlns:p14="http://schemas.microsoft.com/office/powerpoint/2010/main" val="949411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42</a:t>
            </a:fld>
            <a:endParaRPr lang="zh-CN" altLang="en-US"/>
          </a:p>
        </p:txBody>
      </p:sp>
    </p:spTree>
    <p:extLst>
      <p:ext uri="{BB962C8B-B14F-4D97-AF65-F5344CB8AC3E}">
        <p14:creationId xmlns:p14="http://schemas.microsoft.com/office/powerpoint/2010/main" val="11455164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宋体" panose="02010600030101010101" pitchFamily="2" charset="-122"/>
                <a:ea typeface="宋体" panose="02010600030101010101" pitchFamily="2" charset="-122"/>
              </a:rPr>
              <a:t>n</a:t>
            </a:r>
            <a:r>
              <a:rPr lang="zh-CN" altLang="en-US" b="0" i="0" dirty="0">
                <a:solidFill>
                  <a:srgbClr val="000000"/>
                </a:solidFill>
                <a:effectLst/>
                <a:latin typeface="宋体" panose="02010600030101010101" pitchFamily="2" charset="-122"/>
                <a:ea typeface="宋体" panose="02010600030101010101" pitchFamily="2" charset="-122"/>
              </a:rPr>
              <a:t>图</a:t>
            </a:r>
            <a:r>
              <a:rPr lang="en-US" altLang="zh-CN" b="0" i="0" dirty="0">
                <a:solidFill>
                  <a:srgbClr val="000000"/>
                </a:solidFill>
                <a:effectLst/>
                <a:latin typeface="宋体" panose="02010600030101010101" pitchFamily="2" charset="-122"/>
                <a:ea typeface="宋体" panose="02010600030101010101" pitchFamily="2" charset="-122"/>
              </a:rPr>
              <a:t>5</a:t>
            </a:r>
            <a:r>
              <a:rPr lang="zh-CN" altLang="en-US" b="0" i="0" dirty="0">
                <a:solidFill>
                  <a:srgbClr val="000000"/>
                </a:solidFill>
                <a:effectLst/>
                <a:latin typeface="宋体" panose="02010600030101010101" pitchFamily="2" charset="-122"/>
                <a:ea typeface="宋体" panose="02010600030101010101" pitchFamily="2" charset="-122"/>
              </a:rPr>
              <a:t>，曲线之间的交会意味着车辆根据合作博弈确定的</a:t>
            </a:r>
            <a:r>
              <a:rPr lang="en-US" altLang="zh-CN" b="0" i="0" dirty="0">
                <a:solidFill>
                  <a:srgbClr val="000000"/>
                </a:solidFill>
                <a:effectLst/>
                <a:latin typeface="宋体" panose="02010600030101010101" pitchFamily="2" charset="-122"/>
                <a:ea typeface="宋体" panose="02010600030101010101" pitchFamily="2" charset="-122"/>
              </a:rPr>
              <a:t>MS</a:t>
            </a:r>
            <a:r>
              <a:rPr lang="zh-CN" altLang="en-US" b="0" i="0" dirty="0">
                <a:solidFill>
                  <a:srgbClr val="000000"/>
                </a:solidFill>
                <a:effectLst/>
                <a:latin typeface="宋体" panose="02010600030101010101" pitchFamily="2" charset="-122"/>
                <a:ea typeface="宋体" panose="02010600030101010101" pitchFamily="2" charset="-122"/>
              </a:rPr>
              <a:t>调整合并顺序。例如，车辆</a:t>
            </a:r>
            <a:r>
              <a:rPr lang="en-US" altLang="zh-CN" b="0" i="0" dirty="0">
                <a:solidFill>
                  <a:srgbClr val="000000"/>
                </a:solidFill>
                <a:effectLst/>
                <a:latin typeface="宋体" panose="02010600030101010101" pitchFamily="2" charset="-122"/>
                <a:ea typeface="宋体" panose="02010600030101010101" pitchFamily="2" charset="-122"/>
              </a:rPr>
              <a:t>H 76</a:t>
            </a:r>
            <a:r>
              <a:rPr lang="zh-CN" altLang="en-US" b="0" i="0" dirty="0">
                <a:solidFill>
                  <a:srgbClr val="000000"/>
                </a:solidFill>
                <a:effectLst/>
                <a:latin typeface="宋体" panose="02010600030101010101" pitchFamily="2" charset="-122"/>
                <a:ea typeface="宋体" panose="02010600030101010101" pitchFamily="2" charset="-122"/>
              </a:rPr>
              <a:t>和</a:t>
            </a:r>
            <a:r>
              <a:rPr lang="en-US" altLang="zh-CN" b="0" i="0" dirty="0">
                <a:solidFill>
                  <a:srgbClr val="000000"/>
                </a:solidFill>
                <a:effectLst/>
                <a:latin typeface="宋体" panose="02010600030101010101" pitchFamily="2" charset="-122"/>
                <a:ea typeface="宋体" panose="02010600030101010101" pitchFamily="2" charset="-122"/>
              </a:rPr>
              <a:t>H 67</a:t>
            </a:r>
            <a:r>
              <a:rPr lang="zh-CN" altLang="en-US" b="0" i="0" dirty="0">
                <a:solidFill>
                  <a:srgbClr val="000000"/>
                </a:solidFill>
                <a:effectLst/>
                <a:latin typeface="宋体" panose="02010600030101010101" pitchFamily="2" charset="-122"/>
                <a:ea typeface="宋体" panose="02010600030101010101" pitchFamily="2" charset="-122"/>
              </a:rPr>
              <a:t>的位置曲线相交，使</a:t>
            </a:r>
            <a:r>
              <a:rPr lang="en-US" altLang="zh-CN" b="0" i="0" dirty="0">
                <a:solidFill>
                  <a:srgbClr val="000000"/>
                </a:solidFill>
                <a:effectLst/>
                <a:latin typeface="宋体" panose="02010600030101010101" pitchFamily="2" charset="-122"/>
                <a:ea typeface="宋体" panose="02010600030101010101" pitchFamily="2" charset="-122"/>
              </a:rPr>
              <a:t>H 76</a:t>
            </a:r>
            <a:r>
              <a:rPr lang="zh-CN" altLang="en-US" b="0" i="0" dirty="0">
                <a:solidFill>
                  <a:srgbClr val="000000"/>
                </a:solidFill>
                <a:effectLst/>
                <a:latin typeface="宋体" panose="02010600030101010101" pitchFamily="2" charset="-122"/>
                <a:ea typeface="宋体" panose="02010600030101010101" pitchFamily="2" charset="-122"/>
              </a:rPr>
              <a:t>在</a:t>
            </a:r>
            <a:r>
              <a:rPr lang="en-US" altLang="zh-CN" b="0" i="0" dirty="0">
                <a:solidFill>
                  <a:srgbClr val="000000"/>
                </a:solidFill>
                <a:effectLst/>
                <a:latin typeface="宋体" panose="02010600030101010101" pitchFamily="2" charset="-122"/>
                <a:ea typeface="宋体" panose="02010600030101010101" pitchFamily="2" charset="-122"/>
              </a:rPr>
              <a:t>H 67</a:t>
            </a:r>
            <a:r>
              <a:rPr lang="zh-CN" altLang="en-US" b="0" i="0" dirty="0">
                <a:solidFill>
                  <a:srgbClr val="000000"/>
                </a:solidFill>
                <a:effectLst/>
                <a:latin typeface="宋体" panose="02010600030101010101" pitchFamily="2" charset="-122"/>
                <a:ea typeface="宋体" panose="02010600030101010101" pitchFamily="2" charset="-122"/>
              </a:rPr>
              <a:t>之前到达</a:t>
            </a:r>
            <a:r>
              <a:rPr lang="en-US" altLang="zh-CN" b="0" i="0" dirty="0">
                <a:solidFill>
                  <a:srgbClr val="000000"/>
                </a:solidFill>
                <a:effectLst/>
                <a:latin typeface="宋体" panose="02010600030101010101" pitchFamily="2" charset="-122"/>
                <a:ea typeface="宋体" panose="02010600030101010101" pitchFamily="2" charset="-122"/>
              </a:rPr>
              <a:t>MP</a:t>
            </a:r>
            <a:r>
              <a:rPr lang="zh-CN" altLang="en-US" b="0" i="0" dirty="0">
                <a:solidFill>
                  <a:srgbClr val="000000"/>
                </a:solidFill>
                <a:effectLst/>
                <a:latin typeface="宋体" panose="02010600030101010101" pitchFamily="2" charset="-122"/>
                <a:ea typeface="宋体" panose="02010600030101010101" pitchFamily="2" charset="-122"/>
              </a:rPr>
              <a:t>，尽管</a:t>
            </a:r>
            <a:r>
              <a:rPr lang="en-US" altLang="zh-CN" b="0" i="0" dirty="0">
                <a:solidFill>
                  <a:srgbClr val="000000"/>
                </a:solidFill>
                <a:effectLst/>
                <a:latin typeface="宋体" panose="02010600030101010101" pitchFamily="2" charset="-122"/>
                <a:ea typeface="宋体" panose="02010600030101010101" pitchFamily="2" charset="-122"/>
              </a:rPr>
              <a:t>H 76</a:t>
            </a:r>
            <a:r>
              <a:rPr lang="zh-CN" altLang="en-US" b="0" i="0" dirty="0">
                <a:solidFill>
                  <a:srgbClr val="000000"/>
                </a:solidFill>
                <a:effectLst/>
                <a:latin typeface="宋体" panose="02010600030101010101" pitchFamily="2" charset="-122"/>
                <a:ea typeface="宋体" panose="02010600030101010101" pitchFamily="2" charset="-122"/>
              </a:rPr>
              <a:t>在</a:t>
            </a:r>
            <a:r>
              <a:rPr lang="en-US" altLang="zh-CN" b="0" i="0" dirty="0">
                <a:solidFill>
                  <a:srgbClr val="000000"/>
                </a:solidFill>
                <a:effectLst/>
                <a:latin typeface="宋体" panose="02010600030101010101" pitchFamily="2" charset="-122"/>
                <a:ea typeface="宋体" panose="02010600030101010101" pitchFamily="2" charset="-122"/>
              </a:rPr>
              <a:t>H67</a:t>
            </a:r>
            <a:r>
              <a:rPr lang="zh-CN" altLang="en-US" b="0" i="0" dirty="0">
                <a:solidFill>
                  <a:srgbClr val="000000"/>
                </a:solidFill>
                <a:effectLst/>
                <a:latin typeface="宋体" panose="02010600030101010101" pitchFamily="2" charset="-122"/>
                <a:ea typeface="宋体" panose="02010600030101010101" pitchFamily="2" charset="-122"/>
              </a:rPr>
              <a:t>之后进入控制区。只有颜色不同的位置曲线才能相交，因为颜色相同表示车辆在同一条道路上，不允许超车（交叉意味着碰撞）。</a:t>
            </a:r>
            <a:endParaRPr lang="zh-CN" altLang="en-US"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43</a:t>
            </a:fld>
            <a:endParaRPr lang="zh-CN" altLang="en-US"/>
          </a:p>
        </p:txBody>
      </p:sp>
    </p:spTree>
    <p:extLst>
      <p:ext uri="{BB962C8B-B14F-4D97-AF65-F5344CB8AC3E}">
        <p14:creationId xmlns:p14="http://schemas.microsoft.com/office/powerpoint/2010/main" val="36322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速度变化比较平滑，同时最少都是</a:t>
            </a:r>
            <a:r>
              <a:rPr lang="en-US" altLang="zh-CN" dirty="0"/>
              <a:t>12m/s</a:t>
            </a:r>
            <a:r>
              <a:rPr lang="zh-CN" altLang="en-US" dirty="0"/>
              <a:t>。</a:t>
            </a:r>
            <a:r>
              <a:rPr lang="zh-CN" altLang="en-US" b="0" i="0" dirty="0">
                <a:solidFill>
                  <a:srgbClr val="000000"/>
                </a:solidFill>
                <a:effectLst/>
                <a:latin typeface="宋体" panose="02010600030101010101" pitchFamily="2" charset="-122"/>
                <a:ea typeface="宋体" panose="02010600030101010101" pitchFamily="2" charset="-122"/>
              </a:rPr>
              <a:t>这说明没有停歇和拥堵现象。</a:t>
            </a:r>
            <a:endParaRPr lang="zh-CN" altLang="en-US"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44</a:t>
            </a:fld>
            <a:endParaRPr lang="zh-CN" altLang="en-US"/>
          </a:p>
        </p:txBody>
      </p:sp>
    </p:spTree>
    <p:extLst>
      <p:ext uri="{BB962C8B-B14F-4D97-AF65-F5344CB8AC3E}">
        <p14:creationId xmlns:p14="http://schemas.microsoft.com/office/powerpoint/2010/main" val="16720675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宋体" panose="02010600030101010101" pitchFamily="2" charset="-122"/>
                <a:ea typeface="宋体" panose="02010600030101010101" pitchFamily="2" charset="-122"/>
              </a:rPr>
              <a:t>此外，图</a:t>
            </a:r>
            <a:r>
              <a:rPr lang="en-US" altLang="zh-CN" b="0" i="0" dirty="0">
                <a:solidFill>
                  <a:srgbClr val="000000"/>
                </a:solidFill>
                <a:effectLst/>
                <a:latin typeface="宋体" panose="02010600030101010101" pitchFamily="2" charset="-122"/>
                <a:ea typeface="宋体" panose="02010600030101010101" pitchFamily="2" charset="-122"/>
              </a:rPr>
              <a:t>7</a:t>
            </a:r>
            <a:r>
              <a:rPr lang="zh-CN" altLang="en-US" b="0" i="0" dirty="0">
                <a:solidFill>
                  <a:srgbClr val="000000"/>
                </a:solidFill>
                <a:effectLst/>
                <a:latin typeface="宋体" panose="02010600030101010101" pitchFamily="2" charset="-122"/>
                <a:ea typeface="宋体" panose="02010600030101010101" pitchFamily="2" charset="-122"/>
              </a:rPr>
              <a:t>中每辆车的加速度曲线大部分是平滑的，加速度曲线的幅度相对较小，因此不会对驾驶舒适性产生显著影响。</a:t>
            </a:r>
            <a:endParaRPr lang="zh-CN" altLang="en-US"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45</a:t>
            </a:fld>
            <a:endParaRPr lang="zh-CN" altLang="en-US"/>
          </a:p>
        </p:txBody>
      </p:sp>
    </p:spTree>
    <p:extLst>
      <p:ext uri="{BB962C8B-B14F-4D97-AF65-F5344CB8AC3E}">
        <p14:creationId xmlns:p14="http://schemas.microsoft.com/office/powerpoint/2010/main" val="32828012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宋体" panose="02010600030101010101" pitchFamily="2" charset="-122"/>
                <a:ea typeface="宋体" panose="02010600030101010101" pitchFamily="2" charset="-122"/>
              </a:rPr>
              <a:t>图</a:t>
            </a:r>
            <a:r>
              <a:rPr lang="en-US" altLang="zh-CN" b="0" i="0" dirty="0">
                <a:solidFill>
                  <a:srgbClr val="000000"/>
                </a:solidFill>
                <a:effectLst/>
                <a:latin typeface="宋体" panose="02010600030101010101" pitchFamily="2" charset="-122"/>
                <a:ea typeface="宋体" panose="02010600030101010101" pitchFamily="2" charset="-122"/>
              </a:rPr>
              <a:t>10</a:t>
            </a:r>
            <a:r>
              <a:rPr lang="zh-CN" altLang="en-US" b="0" i="0" dirty="0">
                <a:solidFill>
                  <a:srgbClr val="000000"/>
                </a:solidFill>
                <a:effectLst/>
                <a:latin typeface="宋体" panose="02010600030101010101" pitchFamily="2" charset="-122"/>
                <a:ea typeface="宋体" panose="02010600030101010101" pitchFamily="2" charset="-122"/>
              </a:rPr>
              <a:t>中一些车辆的加速度发生了巨大变化，因为它与其他车辆玩了多个博弈，每个游戏都会更新其动态。但大多数加速度曲线相对平滑，振幅较小，不会对驾驶舒适性产生重大影响。</a:t>
            </a:r>
            <a:endParaRPr lang="zh-CN" altLang="en-US"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46</a:t>
            </a:fld>
            <a:endParaRPr lang="zh-CN" altLang="en-US"/>
          </a:p>
        </p:txBody>
      </p:sp>
    </p:spTree>
    <p:extLst>
      <p:ext uri="{BB962C8B-B14F-4D97-AF65-F5344CB8AC3E}">
        <p14:creationId xmlns:p14="http://schemas.microsoft.com/office/powerpoint/2010/main" val="4662571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宋体" panose="02010600030101010101" pitchFamily="2" charset="-122"/>
                <a:ea typeface="宋体" panose="02010600030101010101" pitchFamily="2" charset="-122"/>
              </a:rPr>
              <a:t>总效益的模拟结果如图</a:t>
            </a:r>
            <a:r>
              <a:rPr lang="en-US" altLang="zh-CN" b="0" i="0" dirty="0">
                <a:solidFill>
                  <a:srgbClr val="000000"/>
                </a:solidFill>
                <a:effectLst/>
                <a:latin typeface="宋体" panose="02010600030101010101" pitchFamily="2" charset="-122"/>
                <a:ea typeface="宋体" panose="02010600030101010101" pitchFamily="2" charset="-122"/>
              </a:rPr>
              <a:t>11</a:t>
            </a:r>
            <a:r>
              <a:rPr lang="zh-CN" altLang="en-US" b="0" i="0" dirty="0">
                <a:solidFill>
                  <a:srgbClr val="000000"/>
                </a:solidFill>
                <a:effectLst/>
                <a:latin typeface="宋体" panose="02010600030101010101" pitchFamily="2" charset="-122"/>
                <a:ea typeface="宋体" panose="02010600030101010101" pitchFamily="2" charset="-122"/>
              </a:rPr>
              <a:t>所示，其中我们计算了每十辆车的累计效益。车号越大，效益越低，因为博弈越来越多。</a:t>
            </a:r>
          </a:p>
          <a:p>
            <a:pPr algn="just"/>
            <a:r>
              <a:rPr lang="zh-CN" altLang="en-US" b="0" i="0" dirty="0">
                <a:solidFill>
                  <a:srgbClr val="000000"/>
                </a:solidFill>
                <a:effectLst/>
                <a:latin typeface="宋体" panose="02010600030101010101" pitchFamily="2" charset="-122"/>
                <a:ea typeface="宋体" panose="02010600030101010101" pitchFamily="2" charset="-122"/>
              </a:rPr>
              <a:t>虽然这两种算法的效益都是负面的，但在每组中，所提出算法的累积效益都大于</a:t>
            </a:r>
            <a:r>
              <a:rPr lang="en-US" altLang="zh-CN" b="0" i="0" dirty="0">
                <a:solidFill>
                  <a:srgbClr val="000000"/>
                </a:solidFill>
                <a:effectLst/>
                <a:latin typeface="宋体" panose="02010600030101010101" pitchFamily="2" charset="-122"/>
                <a:ea typeface="宋体" panose="02010600030101010101" pitchFamily="2" charset="-122"/>
              </a:rPr>
              <a:t>FIFO</a:t>
            </a:r>
            <a:r>
              <a:rPr lang="zh-CN" altLang="en-US" b="0" i="0" dirty="0">
                <a:solidFill>
                  <a:srgbClr val="000000"/>
                </a:solidFill>
                <a:effectLst/>
                <a:latin typeface="宋体" panose="02010600030101010101" pitchFamily="2" charset="-122"/>
                <a:ea typeface="宋体" panose="02010600030101010101" pitchFamily="2" charset="-122"/>
              </a:rPr>
              <a:t>算法。该算法的累积效益最多比</a:t>
            </a:r>
            <a:r>
              <a:rPr lang="en-US" altLang="zh-CN" b="0" i="0" dirty="0">
                <a:solidFill>
                  <a:srgbClr val="000000"/>
                </a:solidFill>
                <a:effectLst/>
                <a:latin typeface="宋体" panose="02010600030101010101" pitchFamily="2" charset="-122"/>
                <a:ea typeface="宋体" panose="02010600030101010101" pitchFamily="2" charset="-122"/>
              </a:rPr>
              <a:t>FIFO</a:t>
            </a:r>
            <a:r>
              <a:rPr lang="zh-CN" altLang="en-US" b="0" i="0" dirty="0">
                <a:solidFill>
                  <a:srgbClr val="000000"/>
                </a:solidFill>
                <a:effectLst/>
                <a:latin typeface="宋体" panose="02010600030101010101" pitchFamily="2" charset="-122"/>
                <a:ea typeface="宋体" panose="02010600030101010101" pitchFamily="2" charset="-122"/>
              </a:rPr>
              <a:t>（车号为</a:t>
            </a:r>
            <a:r>
              <a:rPr lang="en-US" altLang="zh-CN" b="0" i="0" dirty="0">
                <a:solidFill>
                  <a:srgbClr val="000000"/>
                </a:solidFill>
                <a:effectLst/>
                <a:latin typeface="宋体" panose="02010600030101010101" pitchFamily="2" charset="-122"/>
                <a:ea typeface="宋体" panose="02010600030101010101" pitchFamily="2" charset="-122"/>
              </a:rPr>
              <a:t>30</a:t>
            </a:r>
            <a:r>
              <a:rPr lang="zh-CN" altLang="en-US" b="0" i="0" dirty="0">
                <a:solidFill>
                  <a:srgbClr val="000000"/>
                </a:solidFill>
                <a:effectLst/>
                <a:latin typeface="宋体" panose="02010600030101010101" pitchFamily="2" charset="-122"/>
                <a:ea typeface="宋体" panose="02010600030101010101" pitchFamily="2" charset="-122"/>
              </a:rPr>
              <a:t>）多</a:t>
            </a:r>
            <a:r>
              <a:rPr lang="en-US" altLang="zh-CN" b="0" i="0" dirty="0">
                <a:solidFill>
                  <a:srgbClr val="000000"/>
                </a:solidFill>
                <a:effectLst/>
                <a:latin typeface="宋体" panose="02010600030101010101" pitchFamily="2" charset="-122"/>
                <a:ea typeface="宋体" panose="02010600030101010101" pitchFamily="2" charset="-122"/>
              </a:rPr>
              <a:t>63.8%</a:t>
            </a:r>
            <a:r>
              <a:rPr lang="zh-CN" altLang="en-US" b="0" i="0" dirty="0">
                <a:solidFill>
                  <a:srgbClr val="000000"/>
                </a:solidFill>
                <a:effectLst/>
                <a:latin typeface="宋体" panose="02010600030101010101" pitchFamily="2" charset="-122"/>
                <a:ea typeface="宋体" panose="02010600030101010101" pitchFamily="2" charset="-122"/>
              </a:rPr>
              <a:t>，比</a:t>
            </a:r>
            <a:r>
              <a:rPr lang="en-US" altLang="zh-CN" b="0" i="0" dirty="0">
                <a:solidFill>
                  <a:srgbClr val="000000"/>
                </a:solidFill>
                <a:effectLst/>
                <a:latin typeface="宋体" panose="02010600030101010101" pitchFamily="2" charset="-122"/>
                <a:ea typeface="宋体" panose="02010600030101010101" pitchFamily="2" charset="-122"/>
              </a:rPr>
              <a:t>FIFO</a:t>
            </a:r>
            <a:r>
              <a:rPr lang="zh-CN" altLang="en-US" b="0" i="0" dirty="0">
                <a:solidFill>
                  <a:srgbClr val="000000"/>
                </a:solidFill>
                <a:effectLst/>
                <a:latin typeface="宋体" panose="02010600030101010101" pitchFamily="2" charset="-122"/>
                <a:ea typeface="宋体" panose="02010600030101010101" pitchFamily="2" charset="-122"/>
              </a:rPr>
              <a:t>（车号</a:t>
            </a:r>
            <a:r>
              <a:rPr lang="en-US" altLang="zh-CN" b="0" i="0" dirty="0">
                <a:solidFill>
                  <a:srgbClr val="000000"/>
                </a:solidFill>
                <a:effectLst/>
                <a:latin typeface="宋体" panose="02010600030101010101" pitchFamily="2" charset="-122"/>
                <a:ea typeface="宋体" panose="02010600030101010101" pitchFamily="2" charset="-122"/>
              </a:rPr>
              <a:t>200</a:t>
            </a:r>
            <a:r>
              <a:rPr lang="zh-CN" altLang="en-US" b="0" i="0" dirty="0">
                <a:solidFill>
                  <a:srgbClr val="000000"/>
                </a:solidFill>
                <a:effectLst/>
                <a:latin typeface="宋体" panose="02010600030101010101" pitchFamily="2" charset="-122"/>
                <a:ea typeface="宋体" panose="02010600030101010101" pitchFamily="2" charset="-122"/>
              </a:rPr>
              <a:t>）至少多</a:t>
            </a:r>
            <a:r>
              <a:rPr lang="en-US" altLang="zh-CN" b="0" i="0" dirty="0">
                <a:solidFill>
                  <a:srgbClr val="000000"/>
                </a:solidFill>
                <a:effectLst/>
                <a:latin typeface="宋体" panose="02010600030101010101" pitchFamily="2" charset="-122"/>
                <a:ea typeface="宋体" panose="02010600030101010101" pitchFamily="2" charset="-122"/>
              </a:rPr>
              <a:t>34.3%</a:t>
            </a:r>
            <a:r>
              <a:rPr lang="zh-CN" altLang="en-US" b="0" i="0" dirty="0">
                <a:solidFill>
                  <a:srgbClr val="000000"/>
                </a:solidFill>
                <a:effectLst/>
                <a:latin typeface="宋体" panose="02010600030101010101" pitchFamily="2" charset="-122"/>
                <a:ea typeface="宋体" panose="02010600030101010101" pitchFamily="2" charset="-122"/>
              </a:rPr>
              <a:t>。对于所提算法，每辆车的平均效益为−</a:t>
            </a:r>
            <a:r>
              <a:rPr lang="en-US" altLang="zh-CN" b="0" i="0" dirty="0">
                <a:solidFill>
                  <a:srgbClr val="000000"/>
                </a:solidFill>
                <a:effectLst/>
                <a:latin typeface="宋体" panose="02010600030101010101" pitchFamily="2" charset="-122"/>
                <a:ea typeface="宋体" panose="02010600030101010101" pitchFamily="2" charset="-122"/>
              </a:rPr>
              <a:t>0.007644</a:t>
            </a:r>
            <a:r>
              <a:rPr lang="zh-CN" altLang="en-US" b="0" i="0" dirty="0">
                <a:solidFill>
                  <a:srgbClr val="000000"/>
                </a:solidFill>
                <a:effectLst/>
                <a:latin typeface="宋体" panose="02010600030101010101" pitchFamily="2" charset="-122"/>
                <a:ea typeface="宋体" panose="02010600030101010101" pitchFamily="2" charset="-122"/>
              </a:rPr>
              <a:t>美元，而</a:t>
            </a:r>
            <a:r>
              <a:rPr lang="en-US" altLang="zh-CN" b="0" i="0" dirty="0">
                <a:solidFill>
                  <a:srgbClr val="000000"/>
                </a:solidFill>
                <a:effectLst/>
                <a:latin typeface="宋体" panose="02010600030101010101" pitchFamily="2" charset="-122"/>
                <a:ea typeface="宋体" panose="02010600030101010101" pitchFamily="2" charset="-122"/>
              </a:rPr>
              <a:t>FIFO</a:t>
            </a:r>
            <a:r>
              <a:rPr lang="zh-CN" altLang="en-US" b="0" i="0" dirty="0">
                <a:solidFill>
                  <a:srgbClr val="000000"/>
                </a:solidFill>
                <a:effectLst/>
                <a:latin typeface="宋体" panose="02010600030101010101" pitchFamily="2" charset="-122"/>
                <a:ea typeface="宋体" panose="02010600030101010101" pitchFamily="2" charset="-122"/>
              </a:rPr>
              <a:t>的平均收益为−</a:t>
            </a:r>
            <a:r>
              <a:rPr lang="en-US" altLang="zh-CN" b="0" i="0" dirty="0">
                <a:solidFill>
                  <a:srgbClr val="000000"/>
                </a:solidFill>
                <a:effectLst/>
                <a:latin typeface="宋体" panose="02010600030101010101" pitchFamily="2" charset="-122"/>
                <a:ea typeface="宋体" panose="02010600030101010101" pitchFamily="2" charset="-122"/>
              </a:rPr>
              <a:t>0.011629 $. </a:t>
            </a:r>
            <a:r>
              <a:rPr lang="zh-CN" altLang="en-US" b="0" i="0" dirty="0">
                <a:solidFill>
                  <a:srgbClr val="000000"/>
                </a:solidFill>
                <a:effectLst/>
                <a:latin typeface="宋体" panose="02010600030101010101" pitchFamily="2" charset="-122"/>
                <a:ea typeface="宋体" panose="02010600030101010101" pitchFamily="2" charset="-122"/>
              </a:rPr>
              <a:t>因此，从经济效益的角度来看，所提出的方法和框架是有效的，具有应用潜力。</a:t>
            </a:r>
          </a:p>
          <a:p>
            <a:endParaRPr lang="zh-CN" altLang="en-US"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47</a:t>
            </a:fld>
            <a:endParaRPr lang="zh-CN" altLang="en-US"/>
          </a:p>
        </p:txBody>
      </p:sp>
    </p:spTree>
    <p:extLst>
      <p:ext uri="{BB962C8B-B14F-4D97-AF65-F5344CB8AC3E}">
        <p14:creationId xmlns:p14="http://schemas.microsoft.com/office/powerpoint/2010/main" val="30666843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48</a:t>
            </a:fld>
            <a:endParaRPr lang="zh-CN" altLang="en-US"/>
          </a:p>
        </p:txBody>
      </p:sp>
    </p:spTree>
    <p:extLst>
      <p:ext uri="{BB962C8B-B14F-4D97-AF65-F5344CB8AC3E}">
        <p14:creationId xmlns:p14="http://schemas.microsoft.com/office/powerpoint/2010/main" val="15311537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总结一下，这篇论文的场景并不复杂，但是公式很多，用到的理论也横跨博弈论和控制论，把问题解决的很好。对于舒适度成本和油耗成本的考虑也比较巧。不仅从博弈论角度给出了经济效益的最优解，还用最大化原理优化着车辆的行为动力。</a:t>
            </a:r>
          </a:p>
        </p:txBody>
      </p:sp>
      <p:sp>
        <p:nvSpPr>
          <p:cNvPr id="4" name="灯片编号占位符 3"/>
          <p:cNvSpPr>
            <a:spLocks noGrp="1"/>
          </p:cNvSpPr>
          <p:nvPr>
            <p:ph type="sldNum" sz="quarter" idx="5"/>
          </p:nvPr>
        </p:nvSpPr>
        <p:spPr/>
        <p:txBody>
          <a:bodyPr/>
          <a:lstStyle/>
          <a:p>
            <a:fld id="{39AF726C-3CE6-4171-B518-5C06A949454F}" type="slidenum">
              <a:rPr lang="zh-CN" altLang="en-US" smtClean="0"/>
              <a:t>49</a:t>
            </a:fld>
            <a:endParaRPr lang="zh-CN" altLang="en-US"/>
          </a:p>
        </p:txBody>
      </p:sp>
    </p:spTree>
    <p:extLst>
      <p:ext uri="{BB962C8B-B14F-4D97-AF65-F5344CB8AC3E}">
        <p14:creationId xmlns:p14="http://schemas.microsoft.com/office/powerpoint/2010/main" val="76970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从我的角度来评点一下论文吧。刚把它吹了一波。</a:t>
            </a:r>
            <a:endParaRPr lang="en-US" altLang="zh-CN" dirty="0"/>
          </a:p>
          <a:p>
            <a:endParaRPr lang="en-US" altLang="zh-CN" dirty="0"/>
          </a:p>
          <a:p>
            <a:r>
              <a:rPr lang="zh-CN" altLang="en-US" dirty="0"/>
              <a:t>我来讲讲它值得优化的地方。</a:t>
            </a:r>
            <a:endParaRPr lang="en-US" altLang="zh-CN" dirty="0"/>
          </a:p>
          <a:p>
            <a:endParaRPr lang="en-US" altLang="zh-CN" dirty="0"/>
          </a:p>
          <a:p>
            <a:pPr marL="228600" indent="-228600">
              <a:buAutoNum type="arabicPeriod"/>
            </a:pPr>
            <a:r>
              <a:rPr lang="zh-CN" altLang="en-US" dirty="0"/>
              <a:t>由于想要优化车辆动力学，把成本函数设置成为对应的形式。导致博弈产生的效益都是负的，有点不是很直观。</a:t>
            </a:r>
            <a:endParaRPr lang="en-US" altLang="zh-CN" dirty="0"/>
          </a:p>
          <a:p>
            <a:pPr marL="228600" indent="-228600">
              <a:buAutoNum type="arabicPeriod"/>
            </a:pPr>
            <a:endParaRPr lang="en-US" altLang="zh-CN" dirty="0"/>
          </a:p>
          <a:p>
            <a:pPr marL="228600" indent="-228600">
              <a:buAutoNum type="arabicPeriod"/>
            </a:pPr>
            <a:r>
              <a:rPr lang="zh-CN" altLang="en-US" dirty="0"/>
              <a:t>有提过的证明感觉缺少一部分。而且，有些结果直接引用的结论，阅读起来有门槛。</a:t>
            </a:r>
            <a:endParaRPr lang="en-US" altLang="zh-CN" dirty="0"/>
          </a:p>
          <a:p>
            <a:pPr marL="228600" indent="-228600">
              <a:buAutoNum type="arabicPeriod"/>
            </a:pPr>
            <a:endParaRPr lang="en-US" altLang="zh-CN" dirty="0"/>
          </a:p>
          <a:p>
            <a:pPr marL="228600" indent="-228600">
              <a:buAutoNum type="arabicPeriod"/>
            </a:pPr>
            <a:r>
              <a:rPr lang="zh-CN" altLang="en-US" dirty="0"/>
              <a:t>这篇文章因为缺憾才美。</a:t>
            </a:r>
            <a:endParaRPr lang="en-US" altLang="zh-CN" dirty="0"/>
          </a:p>
        </p:txBody>
      </p:sp>
      <p:sp>
        <p:nvSpPr>
          <p:cNvPr id="4" name="灯片编号占位符 3"/>
          <p:cNvSpPr>
            <a:spLocks noGrp="1"/>
          </p:cNvSpPr>
          <p:nvPr>
            <p:ph type="sldNum" sz="quarter" idx="5"/>
          </p:nvPr>
        </p:nvSpPr>
        <p:spPr/>
        <p:txBody>
          <a:bodyPr/>
          <a:lstStyle/>
          <a:p>
            <a:fld id="{39AF726C-3CE6-4171-B518-5C06A949454F}" type="slidenum">
              <a:rPr lang="zh-CN" altLang="en-US" smtClean="0"/>
              <a:t>50</a:t>
            </a:fld>
            <a:endParaRPr lang="zh-CN" altLang="en-US"/>
          </a:p>
        </p:txBody>
      </p:sp>
    </p:spTree>
    <p:extLst>
      <p:ext uri="{BB962C8B-B14F-4D97-AF65-F5344CB8AC3E}">
        <p14:creationId xmlns:p14="http://schemas.microsoft.com/office/powerpoint/2010/main" val="23404604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51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过于机械，压根不考虑实际情况。但就是比较简单。</a:t>
            </a:r>
            <a:r>
              <a:rPr lang="en-US" altLang="zh-CN" dirty="0"/>
              <a:t>2</a:t>
            </a:r>
            <a:r>
              <a:rPr lang="zh-CN" altLang="en-US" dirty="0"/>
              <a:t>有所改进，但就是从全局出发</a:t>
            </a:r>
          </a:p>
        </p:txBody>
      </p:sp>
      <p:sp>
        <p:nvSpPr>
          <p:cNvPr id="4" name="灯片编号占位符 3"/>
          <p:cNvSpPr>
            <a:spLocks noGrp="1"/>
          </p:cNvSpPr>
          <p:nvPr>
            <p:ph type="sldNum" sz="quarter" idx="5"/>
          </p:nvPr>
        </p:nvSpPr>
        <p:spPr/>
        <p:txBody>
          <a:bodyPr/>
          <a:lstStyle/>
          <a:p>
            <a:fld id="{39AF726C-3CE6-4171-B518-5C06A949454F}" type="slidenum">
              <a:rPr lang="zh-CN" altLang="en-US" smtClean="0"/>
              <a:t>6</a:t>
            </a:fld>
            <a:endParaRPr lang="zh-CN" altLang="en-US"/>
          </a:p>
        </p:txBody>
      </p:sp>
    </p:spTree>
    <p:extLst>
      <p:ext uri="{BB962C8B-B14F-4D97-AF65-F5344CB8AC3E}">
        <p14:creationId xmlns:p14="http://schemas.microsoft.com/office/powerpoint/2010/main" val="2485594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为什么是合作博弈，不是非合作博弈。因为虽然考虑了给个性化的时间价值，但实际上解决的还是全局问题。</a:t>
            </a:r>
          </a:p>
        </p:txBody>
      </p:sp>
      <p:sp>
        <p:nvSpPr>
          <p:cNvPr id="4" name="灯片编号占位符 3"/>
          <p:cNvSpPr>
            <a:spLocks noGrp="1"/>
          </p:cNvSpPr>
          <p:nvPr>
            <p:ph type="sldNum" sz="quarter" idx="5"/>
          </p:nvPr>
        </p:nvSpPr>
        <p:spPr/>
        <p:txBody>
          <a:bodyPr/>
          <a:lstStyle/>
          <a:p>
            <a:fld id="{39AF726C-3CE6-4171-B518-5C06A949454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AF726C-3CE6-4171-B518-5C06A949454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15B5613B-FACE-49A9-943F-CEC53D0CF4C9}" type="datetimeFigureOut">
              <a:rPr lang="zh-CN" altLang="en-US" smtClean="0"/>
              <a:t>2022/10/12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627D74-B098-4E0B-9AA5-282B23FEAAE9}" type="slidenum">
              <a:rPr lang="zh-CN" altLang="en-US" smtClean="0"/>
              <a:t>‹#›</a:t>
            </a:fld>
            <a:endParaRPr lang="zh-CN" altLang="en-US"/>
          </a:p>
        </p:txBody>
      </p:sp>
    </p:spTree>
  </p:cSld>
  <p:clrMapOvr>
    <a:masterClrMapping/>
  </p:clrMapOvr>
  <p:transition spd="slow" advClick="0" advTm="200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5B5613B-FACE-49A9-943F-CEC53D0CF4C9}" type="datetimeFigureOut">
              <a:rPr lang="zh-CN" altLang="en-US" smtClean="0"/>
              <a:t>2022/10/12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627D74-B098-4E0B-9AA5-282B23FEAAE9}" type="slidenum">
              <a:rPr lang="zh-CN" altLang="en-US" smtClean="0"/>
              <a:t>‹#›</a:t>
            </a:fld>
            <a:endParaRPr lang="zh-CN" altLang="en-US"/>
          </a:p>
        </p:txBody>
      </p:sp>
    </p:spTree>
  </p:cSld>
  <p:clrMapOvr>
    <a:masterClrMapping/>
  </p:clrMapOvr>
  <p:transition spd="slow" advClick="0" advTm="200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1"/>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3892"/>
            <a:ext cx="5800725" cy="435964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5B5613B-FACE-49A9-943F-CEC53D0CF4C9}" type="datetimeFigureOut">
              <a:rPr lang="zh-CN" altLang="en-US" smtClean="0"/>
              <a:t>2022/10/12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627D74-B098-4E0B-9AA5-282B23FEAAE9}" type="slidenum">
              <a:rPr lang="zh-CN" altLang="en-US" smtClean="0"/>
              <a:t>‹#›</a:t>
            </a:fld>
            <a:endParaRPr lang="zh-CN" altLang="en-US"/>
          </a:p>
        </p:txBody>
      </p:sp>
    </p:spTree>
  </p:cSld>
  <p:clrMapOvr>
    <a:masterClrMapping/>
  </p:clrMapOvr>
  <p:transition spd="slow" advClick="0" advTm="2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5B5613B-FACE-49A9-943F-CEC53D0CF4C9}" type="datetimeFigureOut">
              <a:rPr lang="zh-CN" altLang="en-US" smtClean="0"/>
              <a:t>2022/10/12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627D74-B098-4E0B-9AA5-282B23FEAAE9}" type="slidenum">
              <a:rPr lang="zh-CN" altLang="en-US" smtClean="0"/>
              <a:t>‹#›</a:t>
            </a:fld>
            <a:endParaRPr lang="zh-CN" altLang="en-US"/>
          </a:p>
        </p:txBody>
      </p:sp>
    </p:spTree>
  </p:cSld>
  <p:clrMapOvr>
    <a:masterClrMapping/>
  </p:clrMapOvr>
  <p:transition spd="slow" advClick="0" advTm="200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hasCustomPrompt="1"/>
          </p:nvPr>
        </p:nvSpPr>
        <p:spPr>
          <a:xfrm>
            <a:off x="623888" y="3442699"/>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5B5613B-FACE-49A9-943F-CEC53D0CF4C9}" type="datetimeFigureOut">
              <a:rPr lang="zh-CN" altLang="en-US" smtClean="0"/>
              <a:t>2022/10/12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627D74-B098-4E0B-9AA5-282B23FEAAE9}" type="slidenum">
              <a:rPr lang="zh-CN" altLang="en-US" smtClean="0"/>
              <a:t>‹#›</a:t>
            </a:fld>
            <a:endParaRPr lang="zh-CN" altLang="en-US"/>
          </a:p>
        </p:txBody>
      </p:sp>
    </p:spTree>
  </p:cSld>
  <p:clrMapOvr>
    <a:masterClrMapping/>
  </p:clrMapOvr>
  <p:transition spd="slow" advClick="0" advTm="200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69458"/>
            <a:ext cx="3886200" cy="326407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369458"/>
            <a:ext cx="3886200" cy="326407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5B5613B-FACE-49A9-943F-CEC53D0CF4C9}" type="datetimeFigureOut">
              <a:rPr lang="zh-CN" altLang="en-US" smtClean="0"/>
              <a:t>2022/10/12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627D74-B098-4E0B-9AA5-282B23FEAAE9}" type="slidenum">
              <a:rPr lang="zh-CN" altLang="en-US" smtClean="0"/>
              <a:t>‹#›</a:t>
            </a:fld>
            <a:endParaRPr lang="zh-CN" altLang="en-US"/>
          </a:p>
        </p:txBody>
      </p:sp>
    </p:spTree>
  </p:cSld>
  <p:clrMapOvr>
    <a:masterClrMapping/>
  </p:clrMapOvr>
  <p:transition spd="slow" advClick="0" advTm="200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编辑母版文本样式</a:t>
            </a:r>
          </a:p>
        </p:txBody>
      </p:sp>
      <p:sp>
        <p:nvSpPr>
          <p:cNvPr id="4" name="内容占位符 3"/>
          <p:cNvSpPr>
            <a:spLocks noGrp="1"/>
          </p:cNvSpPr>
          <p:nvPr>
            <p:ph sz="half" idx="2" hasCustomPrompt="1"/>
          </p:nvPr>
        </p:nvSpPr>
        <p:spPr>
          <a:xfrm>
            <a:off x="629841" y="1879135"/>
            <a:ext cx="3868340" cy="276392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135"/>
            <a:ext cx="3887391" cy="276392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5B5613B-FACE-49A9-943F-CEC53D0CF4C9}" type="datetimeFigureOut">
              <a:rPr lang="zh-CN" altLang="en-US" smtClean="0"/>
              <a:t>2022/10/12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627D74-B098-4E0B-9AA5-282B23FEAAE9}" type="slidenum">
              <a:rPr lang="zh-CN" altLang="en-US" smtClean="0"/>
              <a:t>‹#›</a:t>
            </a:fld>
            <a:endParaRPr lang="zh-CN" altLang="en-US"/>
          </a:p>
        </p:txBody>
      </p:sp>
    </p:spTree>
  </p:cSld>
  <p:clrMapOvr>
    <a:masterClrMapping/>
  </p:clrMapOvr>
  <p:transition spd="slow" advClick="0" advTm="200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5B5613B-FACE-49A9-943F-CEC53D0CF4C9}" type="datetimeFigureOut">
              <a:rPr lang="zh-CN" altLang="en-US" smtClean="0"/>
              <a:t>2022/10/12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627D74-B098-4E0B-9AA5-282B23FEAAE9}" type="slidenum">
              <a:rPr lang="zh-CN" altLang="en-US" smtClean="0"/>
              <a:t>‹#›</a:t>
            </a:fld>
            <a:endParaRPr lang="zh-CN" altLang="en-US"/>
          </a:p>
        </p:txBody>
      </p:sp>
    </p:spTree>
  </p:cSld>
  <p:clrMapOvr>
    <a:masterClrMapping/>
  </p:clrMapOvr>
  <p:transition spd="slow" advClick="0" advTm="200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B5613B-FACE-49A9-943F-CEC53D0CF4C9}" type="datetimeFigureOut">
              <a:rPr lang="zh-CN" altLang="en-US" smtClean="0"/>
              <a:t>2022/10/12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627D74-B098-4E0B-9AA5-282B23FEAAE9}" type="slidenum">
              <a:rPr lang="zh-CN" altLang="en-US" smtClean="0"/>
              <a:t>‹#›</a:t>
            </a:fld>
            <a:endParaRPr lang="zh-CN" altLang="en-US"/>
          </a:p>
        </p:txBody>
      </p:sp>
    </p:spTree>
  </p:cSld>
  <p:clrMapOvr>
    <a:masterClrMapping/>
  </p:clrMapOvr>
  <p:transition spd="slow" advClick="0" advTm="200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2400"/>
            </a:lvl1pPr>
          </a:lstStyle>
          <a:p>
            <a:r>
              <a:rPr lang="zh-CN" altLang="en-US"/>
              <a:t>单击此处编辑母版标题样式</a:t>
            </a:r>
          </a:p>
        </p:txBody>
      </p:sp>
      <p:sp>
        <p:nvSpPr>
          <p:cNvPr id="3" name="内容占位符 2"/>
          <p:cNvSpPr>
            <a:spLocks noGrp="1"/>
          </p:cNvSpPr>
          <p:nvPr>
            <p:ph idx="1" hasCustomPrompt="1"/>
          </p:nvPr>
        </p:nvSpPr>
        <p:spPr>
          <a:xfrm>
            <a:off x="3887391" y="740698"/>
            <a:ext cx="4629150" cy="365585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29841" y="1543320"/>
            <a:ext cx="2949178" cy="28591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15B5613B-FACE-49A9-943F-CEC53D0CF4C9}" type="datetimeFigureOut">
              <a:rPr lang="zh-CN" altLang="en-US" smtClean="0"/>
              <a:t>2022/10/12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627D74-B098-4E0B-9AA5-282B23FEAAE9}" type="slidenum">
              <a:rPr lang="zh-CN" altLang="en-US" smtClean="0"/>
              <a:t>‹#›</a:t>
            </a:fld>
            <a:endParaRPr lang="zh-CN" altLang="en-US"/>
          </a:p>
        </p:txBody>
      </p:sp>
    </p:spTree>
  </p:cSld>
  <p:clrMapOvr>
    <a:masterClrMapping/>
  </p:clrMapOvr>
  <p:transition spd="slow" advClick="0" advTm="200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698"/>
            <a:ext cx="4629150" cy="365585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hasCustomPrompt="1"/>
          </p:nvPr>
        </p:nvSpPr>
        <p:spPr>
          <a:xfrm>
            <a:off x="629841" y="1543320"/>
            <a:ext cx="2949178" cy="28591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15B5613B-FACE-49A9-943F-CEC53D0CF4C9}" type="datetimeFigureOut">
              <a:rPr lang="zh-CN" altLang="en-US" smtClean="0"/>
              <a:t>2022/10/12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627D74-B098-4E0B-9AA5-282B23FEAAE9}" type="slidenum">
              <a:rPr lang="zh-CN" altLang="en-US" smtClean="0"/>
              <a:t>‹#›</a:t>
            </a:fld>
            <a:endParaRPr lang="zh-CN" altLang="en-US"/>
          </a:p>
        </p:txBody>
      </p:sp>
    </p:spTree>
  </p:cSld>
  <p:clrMapOvr>
    <a:masterClrMapping/>
  </p:clrMapOvr>
  <p:transition spd="slow" advClick="0" advTm="200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458"/>
            <a:ext cx="7886700" cy="326407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8096"/>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15B5613B-FACE-49A9-943F-CEC53D0CF4C9}" type="datetimeFigureOut">
              <a:rPr lang="zh-CN" altLang="en-US" smtClean="0"/>
              <a:t>2022/10/12</a:t>
            </a:fld>
            <a:endParaRPr lang="zh-CN" altLang="en-US"/>
          </a:p>
        </p:txBody>
      </p:sp>
      <p:sp>
        <p:nvSpPr>
          <p:cNvPr id="5" name="页脚占位符 4"/>
          <p:cNvSpPr>
            <a:spLocks noGrp="1"/>
          </p:cNvSpPr>
          <p:nvPr>
            <p:ph type="ftr" sz="quarter" idx="3"/>
          </p:nvPr>
        </p:nvSpPr>
        <p:spPr>
          <a:xfrm>
            <a:off x="3028950" y="4768096"/>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6"/>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53627D74-B098-4E0B-9AA5-282B23FEAA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2000">
    <p:random/>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8.emf"/><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2.emf"/><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8.emf"/><Relationship Id="rId9" Type="http://schemas.openxmlformats.org/officeDocument/2006/relationships/image" Target="../media/image28.png"/><Relationship Id="rId14" Type="http://schemas.openxmlformats.org/officeDocument/2006/relationships/image" Target="../media/image33.pn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png"/><Relationship Id="rId7" Type="http://schemas.openxmlformats.org/officeDocument/2006/relationships/image" Target="../media/image330.png"/><Relationship Id="rId12"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7.png"/><Relationship Id="rId5" Type="http://schemas.openxmlformats.org/officeDocument/2006/relationships/image" Target="../media/image24.png"/><Relationship Id="rId10" Type="http://schemas.openxmlformats.org/officeDocument/2006/relationships/image" Target="../media/image36.png"/><Relationship Id="rId4" Type="http://schemas.openxmlformats.org/officeDocument/2006/relationships/image" Target="../media/image8.emf"/><Relationship Id="rId9" Type="http://schemas.openxmlformats.org/officeDocument/2006/relationships/image" Target="../media/image35.png"/><Relationship Id="rId14" Type="http://schemas.openxmlformats.org/officeDocument/2006/relationships/image" Target="../media/image40.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40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png"/><Relationship Id="rId7"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0.png"/><Relationship Id="rId7"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0.png"/><Relationship Id="rId9"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63.png"/><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8.png"/></Relationships>
</file>

<file path=ppt/slides/_rels/slide27.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3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0.png"/><Relationship Id="rId7" Type="http://schemas.openxmlformats.org/officeDocument/2006/relationships/image" Target="../media/image82.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3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6.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88.png"/><Relationship Id="rId7" Type="http://schemas.openxmlformats.org/officeDocument/2006/relationships/image" Target="../media/image94.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37.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3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3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106.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08.png"/></Relationships>
</file>

<file path=ppt/slides/_rels/slide4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114.png"/><Relationship Id="rId4" Type="http://schemas.openxmlformats.org/officeDocument/2006/relationships/image" Target="../media/image113.png"/></Relationships>
</file>

<file path=ppt/slides/_rels/slide47.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13259" t="42808" r="36875" b="26423"/>
          <a:stretch>
            <a:fillRect/>
          </a:stretch>
        </p:blipFill>
        <p:spPr>
          <a:xfrm>
            <a:off x="0" y="1803521"/>
            <a:ext cx="6035040" cy="3340430"/>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a:off x="2565593" y="449"/>
            <a:ext cx="6578407" cy="3671668"/>
          </a:xfrm>
          <a:prstGeom prst="rect">
            <a:avLst/>
          </a:prstGeom>
        </p:spPr>
      </p:pic>
      <p:sp>
        <p:nvSpPr>
          <p:cNvPr id="8" name="文本框 7"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68300" y="1101194"/>
            <a:ext cx="8407400" cy="1384995"/>
          </a:xfrm>
          <a:prstGeom prst="rect">
            <a:avLst/>
          </a:prstGeom>
          <a:noFill/>
        </p:spPr>
        <p:txBody>
          <a:bodyPr wrap="square" rtlCol="0">
            <a:spAutoFit/>
          </a:bodyPr>
          <a:lstStyle/>
          <a:p>
            <a:pPr algn="ctr"/>
            <a:r>
              <a:rPr lang="en-US" altLang="zh-CN" sz="2800" dirty="0">
                <a:gradFill>
                  <a:gsLst>
                    <a:gs pos="0">
                      <a:srgbClr val="04D681"/>
                    </a:gs>
                    <a:gs pos="100000">
                      <a:srgbClr val="2ADCEF"/>
                    </a:gs>
                  </a:gsLst>
                  <a:lin ang="7200000" scaled="0"/>
                </a:gradFill>
                <a:latin typeface="Times New Roman" panose="02020603050405020304" pitchFamily="18" charset="0"/>
                <a:ea typeface="思源黑体 CN Medium" panose="020B0600000000000000" charset="-122"/>
                <a:cs typeface="Times New Roman" panose="02020603050405020304" pitchFamily="18" charset="0"/>
              </a:rPr>
              <a:t>A Cooperative Merging Strategy for Connected and Automated Vehicles Based on Game Theory </a:t>
            </a:r>
            <a:r>
              <a:rPr lang="en-US" altLang="zh-CN" sz="2000" dirty="0">
                <a:gradFill>
                  <a:gsLst>
                    <a:gs pos="0">
                      <a:srgbClr val="04D681"/>
                    </a:gs>
                    <a:gs pos="100000">
                      <a:srgbClr val="2ADCEF"/>
                    </a:gs>
                  </a:gsLst>
                  <a:lin ang="7200000" scaled="0"/>
                </a:gradFill>
                <a:latin typeface="Times New Roman" panose="02020603050405020304" pitchFamily="18" charset="0"/>
                <a:ea typeface="思源黑体 CN Medium" panose="020B0600000000000000" charset="-122"/>
                <a:cs typeface="Times New Roman" panose="02020603050405020304" pitchFamily="18" charset="0"/>
              </a:rPr>
              <a:t>With </a:t>
            </a:r>
            <a:r>
              <a:rPr lang="en-US" altLang="zh-CN" sz="2800" dirty="0">
                <a:gradFill>
                  <a:gsLst>
                    <a:gs pos="0">
                      <a:srgbClr val="04D681"/>
                    </a:gs>
                    <a:gs pos="100000">
                      <a:srgbClr val="2ADCEF"/>
                    </a:gs>
                  </a:gsLst>
                  <a:lin ang="7200000" scaled="0"/>
                </a:gradFill>
                <a:latin typeface="Times New Roman" panose="02020603050405020304" pitchFamily="18" charset="0"/>
                <a:ea typeface="思源黑体 CN Medium" panose="020B0600000000000000" charset="-122"/>
                <a:cs typeface="Times New Roman" panose="02020603050405020304" pitchFamily="18" charset="0"/>
              </a:rPr>
              <a:t>Transferable Utility</a:t>
            </a:r>
            <a:endParaRPr lang="zh-CN" altLang="en-US" sz="2800" dirty="0">
              <a:gradFill>
                <a:gsLst>
                  <a:gs pos="0">
                    <a:srgbClr val="04D681"/>
                  </a:gs>
                  <a:gs pos="100000">
                    <a:srgbClr val="2ADCEF"/>
                  </a:gs>
                </a:gsLst>
                <a:lin ang="7200000" scaled="0"/>
              </a:gradFill>
              <a:latin typeface="Times New Roman" panose="02020603050405020304" pitchFamily="18" charset="0"/>
              <a:ea typeface="思源黑体 CN Medium" panose="020B0600000000000000" charset="-122"/>
              <a:cs typeface="Times New Roman" panose="02020603050405020304" pitchFamily="18" charset="0"/>
            </a:endParaRPr>
          </a:p>
        </p:txBody>
      </p:sp>
      <p:sp>
        <p:nvSpPr>
          <p:cNvPr id="9" name="文本框 8"/>
          <p:cNvSpPr txBox="1"/>
          <p:nvPr/>
        </p:nvSpPr>
        <p:spPr>
          <a:xfrm>
            <a:off x="2740897" y="2769779"/>
            <a:ext cx="3878104" cy="890693"/>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200" dirty="0" err="1">
                <a:gradFill>
                  <a:gsLst>
                    <a:gs pos="0">
                      <a:srgbClr val="04D681"/>
                    </a:gs>
                    <a:gs pos="100000">
                      <a:srgbClr val="2ADCEF"/>
                    </a:gs>
                  </a:gsLst>
                  <a:lin ang="7200000" scaled="0"/>
                </a:gradFill>
                <a:latin typeface="思源黑体 CN Normal" panose="020B0400000000000000" charset="-122"/>
                <a:ea typeface="思源黑体 CN Normal" panose="020B0400000000000000" charset="-122"/>
                <a:sym typeface="+mn-ea"/>
              </a:rPr>
              <a:t>Ruishuang</a:t>
            </a:r>
            <a:r>
              <a:rPr lang="en-US" altLang="zh-CN" sz="1200" dirty="0">
                <a:gradFill>
                  <a:gsLst>
                    <a:gs pos="0">
                      <a:srgbClr val="04D681"/>
                    </a:gs>
                    <a:gs pos="100000">
                      <a:srgbClr val="2ADCEF"/>
                    </a:gs>
                  </a:gsLst>
                  <a:lin ang="7200000" scaled="0"/>
                </a:gradFill>
                <a:latin typeface="思源黑体 CN Normal" panose="020B0400000000000000" charset="-122"/>
                <a:ea typeface="思源黑体 CN Normal" panose="020B0400000000000000" charset="-122"/>
                <a:sym typeface="+mn-ea"/>
              </a:rPr>
              <a:t> Chen and </a:t>
            </a:r>
            <a:r>
              <a:rPr lang="en-US" altLang="zh-CN" sz="1200" dirty="0" err="1">
                <a:gradFill>
                  <a:gsLst>
                    <a:gs pos="0">
                      <a:srgbClr val="04D681"/>
                    </a:gs>
                    <a:gs pos="100000">
                      <a:srgbClr val="2ADCEF"/>
                    </a:gs>
                  </a:gsLst>
                  <a:lin ang="7200000" scaled="0"/>
                </a:gradFill>
                <a:latin typeface="思源黑体 CN Normal" panose="020B0400000000000000" charset="-122"/>
                <a:ea typeface="思源黑体 CN Normal" panose="020B0400000000000000" charset="-122"/>
                <a:sym typeface="+mn-ea"/>
              </a:rPr>
              <a:t>Zaiyue</a:t>
            </a:r>
            <a:r>
              <a:rPr lang="en-US" altLang="zh-CN" sz="1200" dirty="0">
                <a:gradFill>
                  <a:gsLst>
                    <a:gs pos="0">
                      <a:srgbClr val="04D681"/>
                    </a:gs>
                    <a:gs pos="100000">
                      <a:srgbClr val="2ADCEF"/>
                    </a:gs>
                  </a:gsLst>
                  <a:lin ang="7200000" scaled="0"/>
                </a:gradFill>
                <a:latin typeface="思源黑体 CN Normal" panose="020B0400000000000000" charset="-122"/>
                <a:ea typeface="思源黑体 CN Normal" panose="020B0400000000000000" charset="-122"/>
                <a:sym typeface="+mn-ea"/>
              </a:rPr>
              <a:t> Yang</a:t>
            </a:r>
          </a:p>
          <a:p>
            <a:pPr algn="ctr">
              <a:lnSpc>
                <a:spcPct val="150000"/>
              </a:lnSpc>
            </a:pPr>
            <a:r>
              <a:rPr lang="en-US" altLang="zh-CN" sz="1200" dirty="0">
                <a:gradFill>
                  <a:gsLst>
                    <a:gs pos="0">
                      <a:srgbClr val="04D681"/>
                    </a:gs>
                    <a:gs pos="100000">
                      <a:srgbClr val="2ADCEF"/>
                    </a:gs>
                  </a:gsLst>
                  <a:lin ang="7200000" scaled="0"/>
                </a:gradFill>
                <a:latin typeface="思源黑体 CN Normal" panose="020B0400000000000000" charset="-122"/>
                <a:ea typeface="思源黑体 CN Normal" panose="020B0400000000000000" charset="-122"/>
                <a:sym typeface="+mn-ea"/>
              </a:rPr>
              <a:t>IEEE TRANSACTIONS ON INTELLIGENT TRANSPORTATION SYSTEMS</a:t>
            </a:r>
            <a:r>
              <a:rPr lang="zh-CN" altLang="en-US" sz="1200" dirty="0">
                <a:gradFill>
                  <a:gsLst>
                    <a:gs pos="0">
                      <a:srgbClr val="04D681"/>
                    </a:gs>
                    <a:gs pos="100000">
                      <a:srgbClr val="2ADCEF"/>
                    </a:gs>
                  </a:gsLst>
                  <a:lin ang="7200000" scaled="0"/>
                </a:gradFill>
                <a:latin typeface="思源黑体 CN Normal" panose="020B0400000000000000" charset="-122"/>
                <a:ea typeface="思源黑体 CN Normal" panose="020B0400000000000000" charset="-122"/>
                <a:sym typeface="+mn-ea"/>
              </a:rPr>
              <a:t>，</a:t>
            </a:r>
            <a:r>
              <a:rPr lang="en-US" altLang="zh-CN" sz="1200" dirty="0">
                <a:gradFill>
                  <a:gsLst>
                    <a:gs pos="0">
                      <a:srgbClr val="04D681"/>
                    </a:gs>
                    <a:gs pos="100000">
                      <a:srgbClr val="2ADCEF"/>
                    </a:gs>
                  </a:gsLst>
                  <a:lin ang="7200000" scaled="0"/>
                </a:gradFill>
                <a:latin typeface="思源黑体 CN Normal" panose="020B0400000000000000" charset="-122"/>
                <a:ea typeface="思源黑体 CN Normal" panose="020B0400000000000000" charset="-122"/>
                <a:sym typeface="+mn-ea"/>
              </a:rPr>
              <a:t>early access, 2022</a:t>
            </a:r>
            <a:endParaRPr lang="en-US" altLang="zh-CN" sz="1200" dirty="0">
              <a:gradFill>
                <a:gsLst>
                  <a:gs pos="0">
                    <a:srgbClr val="04D681"/>
                  </a:gs>
                  <a:gs pos="100000">
                    <a:srgbClr val="2ADCEF"/>
                  </a:gs>
                </a:gsLst>
                <a:lin ang="7200000" scaled="0"/>
              </a:gradFill>
              <a:latin typeface="思源黑体 CN Normal" panose="020B0400000000000000" charset="-122"/>
              <a:ea typeface="思源黑体 CN Normal" panose="020B0400000000000000" charset="-122"/>
            </a:endParaRPr>
          </a:p>
        </p:txBody>
      </p:sp>
      <p:sp>
        <p:nvSpPr>
          <p:cNvPr id="7" name="椭圆 6"/>
          <p:cNvSpPr/>
          <p:nvPr/>
        </p:nvSpPr>
        <p:spPr>
          <a:xfrm>
            <a:off x="-258127" y="-375788"/>
            <a:ext cx="970598" cy="970598"/>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5935028" y="1666372"/>
            <a:ext cx="340043" cy="340043"/>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p:nvPr/>
        </p:nvSpPr>
        <p:spPr>
          <a:xfrm>
            <a:off x="2633186" y="3529939"/>
            <a:ext cx="425768" cy="425768"/>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7086124" y="4068101"/>
            <a:ext cx="511493" cy="511493"/>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066723" y="4068101"/>
            <a:ext cx="283845" cy="283845"/>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椭圆 13"/>
          <p:cNvSpPr/>
          <p:nvPr/>
        </p:nvSpPr>
        <p:spPr>
          <a:xfrm>
            <a:off x="959644" y="496702"/>
            <a:ext cx="654368" cy="654368"/>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ransition spd="slow" advClick="0" advTm="2000">
    <p:random/>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1" y="451"/>
            <a:ext cx="3065930" cy="1711217"/>
          </a:xfrm>
          <a:prstGeom prst="rect">
            <a:avLst/>
          </a:prstGeom>
        </p:spPr>
      </p:pic>
      <p:pic>
        <p:nvPicPr>
          <p:cNvPr id="4" name="图片 3">
            <a:extLst>
              <a:ext uri="{FF2B5EF4-FFF2-40B4-BE49-F238E27FC236}">
                <a16:creationId xmlns:a16="http://schemas.microsoft.com/office/drawing/2014/main" id="{7816A9A2-645B-4397-8737-7ED7A2941696}"/>
              </a:ext>
            </a:extLst>
          </p:cNvPr>
          <p:cNvPicPr>
            <a:picLocks noChangeAspect="1"/>
          </p:cNvPicPr>
          <p:nvPr/>
        </p:nvPicPr>
        <p:blipFill>
          <a:blip r:embed="rId4"/>
          <a:stretch>
            <a:fillRect/>
          </a:stretch>
        </p:blipFill>
        <p:spPr>
          <a:xfrm>
            <a:off x="6642807" y="100586"/>
            <a:ext cx="2306610" cy="1539528"/>
          </a:xfrm>
          <a:prstGeom prst="rect">
            <a:avLst/>
          </a:prstGeom>
        </p:spPr>
      </p:pic>
      <p:cxnSp>
        <p:nvCxnSpPr>
          <p:cNvPr id="8" name="直接箭头连接符 7">
            <a:extLst>
              <a:ext uri="{FF2B5EF4-FFF2-40B4-BE49-F238E27FC236}">
                <a16:creationId xmlns:a16="http://schemas.microsoft.com/office/drawing/2014/main" id="{784638AE-C8AA-4182-896C-1504C353C4BA}"/>
              </a:ext>
            </a:extLst>
          </p:cNvPr>
          <p:cNvCxnSpPr>
            <a:cxnSpLocks/>
          </p:cNvCxnSpPr>
          <p:nvPr/>
        </p:nvCxnSpPr>
        <p:spPr>
          <a:xfrm>
            <a:off x="5188857" y="921658"/>
            <a:ext cx="190137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2" name="图片 11">
            <a:extLst>
              <a:ext uri="{FF2B5EF4-FFF2-40B4-BE49-F238E27FC236}">
                <a16:creationId xmlns:a16="http://schemas.microsoft.com/office/drawing/2014/main" id="{C886C30C-48B1-4280-B1C1-4F1026BEDD74}"/>
              </a:ext>
            </a:extLst>
          </p:cNvPr>
          <p:cNvPicPr>
            <a:picLocks noChangeAspect="1"/>
          </p:cNvPicPr>
          <p:nvPr/>
        </p:nvPicPr>
        <p:blipFill rotWithShape="1">
          <a:blip r:embed="rId5"/>
          <a:srcRect l="5782" t="2147" r="5512"/>
          <a:stretch/>
        </p:blipFill>
        <p:spPr>
          <a:xfrm>
            <a:off x="3790597" y="543239"/>
            <a:ext cx="1270000" cy="756837"/>
          </a:xfrm>
          <a:prstGeom prst="rect">
            <a:avLst/>
          </a:prstGeom>
        </p:spPr>
      </p:pic>
      <p:cxnSp>
        <p:nvCxnSpPr>
          <p:cNvPr id="17" name="直接箭头连接符 16">
            <a:extLst>
              <a:ext uri="{FF2B5EF4-FFF2-40B4-BE49-F238E27FC236}">
                <a16:creationId xmlns:a16="http://schemas.microsoft.com/office/drawing/2014/main" id="{BEB4B379-7919-4E1A-84AD-14777AA2BA15}"/>
              </a:ext>
            </a:extLst>
          </p:cNvPr>
          <p:cNvCxnSpPr>
            <a:stCxn id="12" idx="2"/>
          </p:cNvCxnSpPr>
          <p:nvPr/>
        </p:nvCxnSpPr>
        <p:spPr>
          <a:xfrm flipH="1">
            <a:off x="2873829" y="1300076"/>
            <a:ext cx="1551768" cy="11238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直接箭头连接符 19">
            <a:extLst>
              <a:ext uri="{FF2B5EF4-FFF2-40B4-BE49-F238E27FC236}">
                <a16:creationId xmlns:a16="http://schemas.microsoft.com/office/drawing/2014/main" id="{52FCCC19-D0FD-4826-8A05-27011604BF4C}"/>
              </a:ext>
            </a:extLst>
          </p:cNvPr>
          <p:cNvCxnSpPr>
            <a:cxnSpLocks/>
          </p:cNvCxnSpPr>
          <p:nvPr/>
        </p:nvCxnSpPr>
        <p:spPr>
          <a:xfrm>
            <a:off x="4419598" y="1307336"/>
            <a:ext cx="1551768" cy="11238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198FBE6-3832-497E-B116-3B4B0441BB33}"/>
                  </a:ext>
                </a:extLst>
              </p:cNvPr>
              <p:cNvSpPr txBox="1"/>
              <p:nvPr/>
            </p:nvSpPr>
            <p:spPr>
              <a:xfrm>
                <a:off x="2255266" y="3107149"/>
                <a:ext cx="631371" cy="6492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4000" i="1" smtClean="0">
                              <a:solidFill>
                                <a:schemeClr val="bg1">
                                  <a:lumMod val="95000"/>
                                </a:schemeClr>
                              </a:solidFill>
                              <a:latin typeface="Cambria Math" panose="02040503050406030204" pitchFamily="18" charset="0"/>
                            </a:rPr>
                          </m:ctrlPr>
                        </m:sSubSupPr>
                        <m:e>
                          <m:r>
                            <a:rPr lang="en-US" altLang="zh-CN" sz="4000" b="0" i="1" smtClean="0">
                              <a:solidFill>
                                <a:schemeClr val="bg1">
                                  <a:lumMod val="95000"/>
                                </a:schemeClr>
                              </a:solidFill>
                              <a:latin typeface="Cambria Math" panose="02040503050406030204" pitchFamily="18" charset="0"/>
                            </a:rPr>
                            <m:t>𝐻</m:t>
                          </m:r>
                        </m:e>
                        <m:sub>
                          <m:r>
                            <a:rPr lang="en-US" altLang="zh-CN" sz="4000" b="0" i="1" smtClean="0">
                              <a:solidFill>
                                <a:schemeClr val="bg1">
                                  <a:lumMod val="95000"/>
                                </a:schemeClr>
                              </a:solidFill>
                              <a:latin typeface="Cambria Math" panose="02040503050406030204" pitchFamily="18" charset="0"/>
                            </a:rPr>
                            <m:t>𝐼</m:t>
                          </m:r>
                        </m:sub>
                        <m:sup>
                          <m:r>
                            <a:rPr lang="en-US" altLang="zh-CN" sz="4000" b="0" i="1" smtClean="0">
                              <a:solidFill>
                                <a:schemeClr val="bg1">
                                  <a:lumMod val="95000"/>
                                </a:schemeClr>
                              </a:solidFill>
                              <a:latin typeface="Cambria Math" panose="02040503050406030204" pitchFamily="18" charset="0"/>
                            </a:rPr>
                            <m:t>𝑖</m:t>
                          </m:r>
                        </m:sup>
                      </m:sSubSup>
                    </m:oMath>
                  </m:oMathPara>
                </a14:m>
                <a:endParaRPr lang="zh-CN" altLang="en-US" sz="4000" dirty="0">
                  <a:solidFill>
                    <a:schemeClr val="bg1">
                      <a:lumMod val="95000"/>
                    </a:schemeClr>
                  </a:solidFill>
                </a:endParaRPr>
              </a:p>
            </p:txBody>
          </p:sp>
        </mc:Choice>
        <mc:Fallback xmlns="">
          <p:sp>
            <p:nvSpPr>
              <p:cNvPr id="21" name="文本框 20">
                <a:extLst>
                  <a:ext uri="{FF2B5EF4-FFF2-40B4-BE49-F238E27FC236}">
                    <a16:creationId xmlns:a16="http://schemas.microsoft.com/office/drawing/2014/main" id="{2198FBE6-3832-497E-B116-3B4B0441BB33}"/>
                  </a:ext>
                </a:extLst>
              </p:cNvPr>
              <p:cNvSpPr txBox="1">
                <a:spLocks noRot="1" noChangeAspect="1" noMove="1" noResize="1" noEditPoints="1" noAdjustHandles="1" noChangeArrowheads="1" noChangeShapeType="1" noTextEdit="1"/>
              </p:cNvSpPr>
              <p:nvPr/>
            </p:nvSpPr>
            <p:spPr>
              <a:xfrm>
                <a:off x="2255266" y="3107149"/>
                <a:ext cx="631371" cy="649217"/>
              </a:xfrm>
              <a:prstGeom prst="rect">
                <a:avLst/>
              </a:prstGeom>
              <a:blipFill>
                <a:blip r:embed="rId6"/>
                <a:stretch>
                  <a:fillRect/>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333DA460-1090-41E0-913D-678F30409170}"/>
              </a:ext>
            </a:extLst>
          </p:cNvPr>
          <p:cNvSpPr txBox="1"/>
          <p:nvPr/>
        </p:nvSpPr>
        <p:spPr>
          <a:xfrm>
            <a:off x="1795067" y="2562340"/>
            <a:ext cx="1551768" cy="369332"/>
          </a:xfrm>
          <a:prstGeom prst="rect">
            <a:avLst/>
          </a:prstGeom>
          <a:noFill/>
        </p:spPr>
        <p:txBody>
          <a:bodyPr wrap="square" rtlCol="0">
            <a:spAutoFit/>
          </a:bodyPr>
          <a:lstStyle/>
          <a:p>
            <a:pPr algn="ctr"/>
            <a:r>
              <a:rPr lang="zh-CN" altLang="en-US" dirty="0">
                <a:gradFill>
                  <a:gsLst>
                    <a:gs pos="0">
                      <a:srgbClr val="04D681"/>
                    </a:gs>
                    <a:gs pos="100000">
                      <a:srgbClr val="2ADCEF"/>
                    </a:gs>
                  </a:gsLst>
                  <a:lin ang="7200000" scaled="0"/>
                </a:gradFill>
                <a:ea typeface="思源黑体 CN Medium" panose="020B0600000000000000" charset="-122"/>
              </a:rPr>
              <a:t>车辆标识</a:t>
            </a:r>
            <a:endParaRPr lang="zh-CN" altLang="en-US" sz="5400" dirty="0">
              <a:gradFill>
                <a:gsLst>
                  <a:gs pos="0">
                    <a:srgbClr val="04D681"/>
                  </a:gs>
                  <a:gs pos="100000">
                    <a:srgbClr val="2ADCEF"/>
                  </a:gs>
                </a:gsLst>
                <a:lin ang="7200000" scaled="0"/>
              </a:gradFill>
              <a:ea typeface="思源黑体 CN Medium" panose="020B0600000000000000" charset="-122"/>
            </a:endParaRPr>
          </a:p>
        </p:txBody>
      </p:sp>
      <p:sp>
        <p:nvSpPr>
          <p:cNvPr id="28" name="文本框 27">
            <a:extLst>
              <a:ext uri="{FF2B5EF4-FFF2-40B4-BE49-F238E27FC236}">
                <a16:creationId xmlns:a16="http://schemas.microsoft.com/office/drawing/2014/main" id="{FD6E86EF-4AFF-426B-BE34-D0BDA11CB783}"/>
              </a:ext>
            </a:extLst>
          </p:cNvPr>
          <p:cNvSpPr txBox="1"/>
          <p:nvPr/>
        </p:nvSpPr>
        <p:spPr>
          <a:xfrm>
            <a:off x="382740" y="4132779"/>
            <a:ext cx="2146191" cy="705834"/>
          </a:xfrm>
          <a:prstGeom prst="rect">
            <a:avLst/>
          </a:prstGeom>
          <a:noFill/>
        </p:spPr>
        <p:txBody>
          <a:bodyPr wrap="square" rtlCol="0">
            <a:spAutoFit/>
          </a:bodyPr>
          <a:lstStyle/>
          <a:p>
            <a:pPr>
              <a:lnSpc>
                <a:spcPct val="150000"/>
              </a:lnSpc>
            </a:pPr>
            <a:r>
              <a:rPr lang="en-US" altLang="zh-CN" sz="1400" dirty="0">
                <a:solidFill>
                  <a:schemeClr val="bg1">
                    <a:lumMod val="95000"/>
                  </a:schemeClr>
                </a:solidFill>
              </a:rPr>
              <a:t>EID</a:t>
            </a:r>
            <a:r>
              <a:rPr lang="zh-CN" altLang="en-US" sz="1400" dirty="0">
                <a:solidFill>
                  <a:schemeClr val="bg1">
                    <a:lumMod val="95000"/>
                  </a:schemeClr>
                </a:solidFill>
              </a:rPr>
              <a:t>，进入控制区的顺序。</a:t>
            </a:r>
            <a:endParaRPr lang="en-US" altLang="zh-CN" sz="1400" dirty="0">
              <a:solidFill>
                <a:schemeClr val="bg1">
                  <a:lumMod val="95000"/>
                </a:schemeClr>
              </a:solidFill>
            </a:endParaRPr>
          </a:p>
          <a:p>
            <a:pPr>
              <a:lnSpc>
                <a:spcPct val="150000"/>
              </a:lnSpc>
            </a:pPr>
            <a:r>
              <a:rPr lang="zh-CN" altLang="en-US" sz="1400" dirty="0">
                <a:solidFill>
                  <a:schemeClr val="bg1">
                    <a:lumMod val="95000"/>
                  </a:schemeClr>
                </a:solidFill>
              </a:rPr>
              <a:t>同时进入，主路优先。</a:t>
            </a:r>
          </a:p>
        </p:txBody>
      </p:sp>
      <p:sp>
        <p:nvSpPr>
          <p:cNvPr id="29" name="文本框 28">
            <a:extLst>
              <a:ext uri="{FF2B5EF4-FFF2-40B4-BE49-F238E27FC236}">
                <a16:creationId xmlns:a16="http://schemas.microsoft.com/office/drawing/2014/main" id="{E15B087A-2606-40C5-BBD0-15EFD3E7C33E}"/>
              </a:ext>
            </a:extLst>
          </p:cNvPr>
          <p:cNvSpPr txBox="1"/>
          <p:nvPr/>
        </p:nvSpPr>
        <p:spPr>
          <a:xfrm>
            <a:off x="2478453" y="4151316"/>
            <a:ext cx="2373148" cy="707438"/>
          </a:xfrm>
          <a:prstGeom prst="rect">
            <a:avLst/>
          </a:prstGeom>
          <a:noFill/>
        </p:spPr>
        <p:txBody>
          <a:bodyPr wrap="square" rtlCol="0">
            <a:spAutoFit/>
          </a:bodyPr>
          <a:lstStyle/>
          <a:p>
            <a:pPr>
              <a:lnSpc>
                <a:spcPct val="150000"/>
              </a:lnSpc>
            </a:pPr>
            <a:r>
              <a:rPr lang="en-US" altLang="zh-CN" sz="1400" dirty="0">
                <a:solidFill>
                  <a:schemeClr val="bg1">
                    <a:lumMod val="95000"/>
                  </a:schemeClr>
                </a:solidFill>
              </a:rPr>
              <a:t>MID</a:t>
            </a:r>
            <a:r>
              <a:rPr lang="zh-CN" altLang="en-US" sz="1400" dirty="0">
                <a:solidFill>
                  <a:schemeClr val="bg1">
                    <a:lumMod val="95000"/>
                  </a:schemeClr>
                </a:solidFill>
              </a:rPr>
              <a:t>，进入</a:t>
            </a:r>
            <a:r>
              <a:rPr lang="en-US" altLang="zh-CN" sz="1400" dirty="0">
                <a:solidFill>
                  <a:schemeClr val="bg1">
                    <a:lumMod val="95000"/>
                  </a:schemeClr>
                </a:solidFill>
              </a:rPr>
              <a:t>MP</a:t>
            </a:r>
            <a:r>
              <a:rPr lang="zh-CN" altLang="en-US" sz="1400" dirty="0">
                <a:solidFill>
                  <a:schemeClr val="bg1">
                    <a:lumMod val="95000"/>
                  </a:schemeClr>
                </a:solidFill>
              </a:rPr>
              <a:t>的顺序。初始</a:t>
            </a:r>
            <a:r>
              <a:rPr lang="en-US" altLang="zh-CN" sz="1400" dirty="0">
                <a:solidFill>
                  <a:schemeClr val="bg1">
                    <a:lumMod val="95000"/>
                  </a:schemeClr>
                </a:solidFill>
              </a:rPr>
              <a:t>=EID</a:t>
            </a:r>
            <a:r>
              <a:rPr lang="zh-CN" altLang="en-US" sz="1400" dirty="0">
                <a:solidFill>
                  <a:schemeClr val="bg1">
                    <a:lumMod val="95000"/>
                  </a:schemeClr>
                </a:solidFill>
              </a:rPr>
              <a:t>，再通过博弈迭代。</a:t>
            </a:r>
            <a:endParaRPr lang="en-US" altLang="zh-CN" sz="1400" dirty="0">
              <a:solidFill>
                <a:schemeClr val="bg1">
                  <a:lumMod val="95000"/>
                </a:schemeClr>
              </a:solidFill>
            </a:endParaRPr>
          </a:p>
        </p:txBody>
      </p:sp>
      <p:sp>
        <p:nvSpPr>
          <p:cNvPr id="30" name="文本框 29">
            <a:extLst>
              <a:ext uri="{FF2B5EF4-FFF2-40B4-BE49-F238E27FC236}">
                <a16:creationId xmlns:a16="http://schemas.microsoft.com/office/drawing/2014/main" id="{69C4F874-D0A5-43E6-A648-C544DAC4DE70}"/>
              </a:ext>
            </a:extLst>
          </p:cNvPr>
          <p:cNvSpPr txBox="1"/>
          <p:nvPr/>
        </p:nvSpPr>
        <p:spPr>
          <a:xfrm>
            <a:off x="5461408" y="2562340"/>
            <a:ext cx="1356269" cy="369332"/>
          </a:xfrm>
          <a:prstGeom prst="rect">
            <a:avLst/>
          </a:prstGeom>
          <a:noFill/>
        </p:spPr>
        <p:txBody>
          <a:bodyPr wrap="square" rtlCol="0">
            <a:spAutoFit/>
          </a:bodyPr>
          <a:lstStyle/>
          <a:p>
            <a:pPr algn="ctr"/>
            <a:r>
              <a:rPr lang="zh-CN" altLang="en-US" dirty="0">
                <a:gradFill>
                  <a:gsLst>
                    <a:gs pos="0">
                      <a:srgbClr val="04D681"/>
                    </a:gs>
                    <a:gs pos="100000">
                      <a:srgbClr val="2ADCEF"/>
                    </a:gs>
                  </a:gsLst>
                  <a:lin ang="7200000" scaled="0"/>
                </a:gradFill>
                <a:ea typeface="思源黑体 CN Medium" panose="020B0600000000000000" charset="-122"/>
              </a:rPr>
              <a:t>车辆动力学</a:t>
            </a: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AF2326A7-ADF6-41D7-A0D4-ED43C4E5BCE6}"/>
                  </a:ext>
                </a:extLst>
              </p:cNvPr>
              <p:cNvSpPr txBox="1"/>
              <p:nvPr/>
            </p:nvSpPr>
            <p:spPr>
              <a:xfrm>
                <a:off x="4792552" y="3090035"/>
                <a:ext cx="2582912" cy="10451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2000" i="1" smtClean="0">
                              <a:solidFill>
                                <a:schemeClr val="bg1">
                                  <a:lumMod val="95000"/>
                                </a:schemeClr>
                              </a:solidFill>
                              <a:latin typeface="Cambria Math" panose="02040503050406030204" pitchFamily="18" charset="0"/>
                            </a:rPr>
                          </m:ctrlPr>
                        </m:mPr>
                        <m:mr>
                          <m:e/>
                          <m:e>
                            <m:acc>
                              <m:accPr>
                                <m:chr m:val="̇"/>
                                <m:ctrlPr>
                                  <a:rPr lang="zh-CN" altLang="en-US" sz="2000" i="1">
                                    <a:solidFill>
                                      <a:schemeClr val="bg1">
                                        <a:lumMod val="95000"/>
                                      </a:schemeClr>
                                    </a:solidFill>
                                    <a:latin typeface="Cambria Math" panose="02040503050406030204" pitchFamily="18" charset="0"/>
                                  </a:rPr>
                                </m:ctrlPr>
                              </m:accPr>
                              <m:e>
                                <m:r>
                                  <a:rPr lang="zh-CN" altLang="en-US" sz="2000" i="1">
                                    <a:solidFill>
                                      <a:schemeClr val="bg1">
                                        <a:lumMod val="95000"/>
                                      </a:schemeClr>
                                    </a:solidFill>
                                    <a:latin typeface="Cambria Math" panose="02040503050406030204" pitchFamily="18" charset="0"/>
                                  </a:rPr>
                                  <m:t>𝑑</m:t>
                                </m:r>
                              </m:e>
                            </m:acc>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r>
                              <a:rPr lang="zh-CN" altLang="en-US" sz="2000" i="0">
                                <a:solidFill>
                                  <a:schemeClr val="bg1">
                                    <a:lumMod val="95000"/>
                                  </a:schemeClr>
                                </a:solidFill>
                                <a:latin typeface="Cambria Math" panose="02040503050406030204" pitchFamily="18" charset="0"/>
                              </a:rPr>
                              <m:t>=</m:t>
                            </m:r>
                            <m:r>
                              <a:rPr lang="zh-CN" altLang="en-US" sz="2000" i="1">
                                <a:solidFill>
                                  <a:schemeClr val="bg1">
                                    <a:lumMod val="95000"/>
                                  </a:schemeClr>
                                </a:solidFill>
                                <a:latin typeface="Cambria Math" panose="02040503050406030204" pitchFamily="18" charset="0"/>
                              </a:rPr>
                              <m:t>𝑣</m:t>
                            </m:r>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e>
                        </m:mr>
                        <m:mr>
                          <m:e/>
                          <m:e>
                            <m:acc>
                              <m:accPr>
                                <m:chr m:val="̇"/>
                                <m:ctrlPr>
                                  <a:rPr lang="zh-CN" altLang="en-US" sz="2000" i="1">
                                    <a:solidFill>
                                      <a:schemeClr val="bg1">
                                        <a:lumMod val="95000"/>
                                      </a:schemeClr>
                                    </a:solidFill>
                                    <a:latin typeface="Cambria Math" panose="02040503050406030204" pitchFamily="18" charset="0"/>
                                  </a:rPr>
                                </m:ctrlPr>
                              </m:accPr>
                              <m:e>
                                <m:r>
                                  <a:rPr lang="zh-CN" altLang="en-US" sz="2000" i="1">
                                    <a:solidFill>
                                      <a:schemeClr val="bg1">
                                        <a:lumMod val="95000"/>
                                      </a:schemeClr>
                                    </a:solidFill>
                                    <a:latin typeface="Cambria Math" panose="02040503050406030204" pitchFamily="18" charset="0"/>
                                  </a:rPr>
                                  <m:t>𝑣</m:t>
                                </m:r>
                              </m:e>
                            </m:acc>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r>
                              <a:rPr lang="zh-CN" altLang="en-US" sz="2000" i="0">
                                <a:solidFill>
                                  <a:schemeClr val="bg1">
                                    <a:lumMod val="95000"/>
                                  </a:schemeClr>
                                </a:solidFill>
                                <a:latin typeface="Cambria Math" panose="02040503050406030204" pitchFamily="18" charset="0"/>
                              </a:rPr>
                              <m:t>=</m:t>
                            </m:r>
                            <m:r>
                              <a:rPr lang="zh-CN" altLang="en-US" sz="2000" i="1">
                                <a:solidFill>
                                  <a:schemeClr val="bg1">
                                    <a:lumMod val="95000"/>
                                  </a:schemeClr>
                                </a:solidFill>
                                <a:latin typeface="Cambria Math" panose="02040503050406030204" pitchFamily="18" charset="0"/>
                              </a:rPr>
                              <m:t>𝑎</m:t>
                            </m:r>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e>
                        </m:mr>
                        <m:mr>
                          <m:e/>
                          <m:e>
                            <m:acc>
                              <m:accPr>
                                <m:chr m:val="̇"/>
                                <m:ctrlPr>
                                  <a:rPr lang="zh-CN" altLang="en-US" sz="2000" i="1">
                                    <a:solidFill>
                                      <a:schemeClr val="bg1">
                                        <a:lumMod val="95000"/>
                                      </a:schemeClr>
                                    </a:solidFill>
                                    <a:latin typeface="Cambria Math" panose="02040503050406030204" pitchFamily="18" charset="0"/>
                                  </a:rPr>
                                </m:ctrlPr>
                              </m:accPr>
                              <m:e>
                                <m:r>
                                  <a:rPr lang="zh-CN" altLang="en-US" sz="2000" i="1">
                                    <a:solidFill>
                                      <a:schemeClr val="bg1">
                                        <a:lumMod val="95000"/>
                                      </a:schemeClr>
                                    </a:solidFill>
                                    <a:latin typeface="Cambria Math" panose="02040503050406030204" pitchFamily="18" charset="0"/>
                                  </a:rPr>
                                  <m:t>𝑎</m:t>
                                </m:r>
                              </m:e>
                            </m:acc>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r>
                              <a:rPr lang="zh-CN" altLang="en-US" sz="2000" i="0">
                                <a:solidFill>
                                  <a:schemeClr val="bg1">
                                    <a:lumMod val="95000"/>
                                  </a:schemeClr>
                                </a:solidFill>
                                <a:latin typeface="Cambria Math" panose="02040503050406030204" pitchFamily="18" charset="0"/>
                              </a:rPr>
                              <m:t>=</m:t>
                            </m:r>
                            <m:r>
                              <a:rPr lang="zh-CN" altLang="en-US" sz="2000" i="1">
                                <a:solidFill>
                                  <a:schemeClr val="bg1">
                                    <a:lumMod val="95000"/>
                                  </a:schemeClr>
                                </a:solidFill>
                                <a:latin typeface="Cambria Math" panose="02040503050406030204" pitchFamily="18" charset="0"/>
                              </a:rPr>
                              <m:t>𝑢</m:t>
                            </m:r>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e>
                        </m:mr>
                      </m:m>
                    </m:oMath>
                  </m:oMathPara>
                </a14:m>
                <a:endParaRPr lang="zh-CN" altLang="en-US" sz="2000" dirty="0">
                  <a:solidFill>
                    <a:schemeClr val="bg1">
                      <a:lumMod val="95000"/>
                    </a:schemeClr>
                  </a:solidFill>
                </a:endParaRPr>
              </a:p>
            </p:txBody>
          </p:sp>
        </mc:Choice>
        <mc:Fallback xmlns="">
          <p:sp>
            <p:nvSpPr>
              <p:cNvPr id="34" name="文本框 33">
                <a:extLst>
                  <a:ext uri="{FF2B5EF4-FFF2-40B4-BE49-F238E27FC236}">
                    <a16:creationId xmlns:a16="http://schemas.microsoft.com/office/drawing/2014/main" id="{AF2326A7-ADF6-41D7-A0D4-ED43C4E5BCE6}"/>
                  </a:ext>
                </a:extLst>
              </p:cNvPr>
              <p:cNvSpPr txBox="1">
                <a:spLocks noRot="1" noChangeAspect="1" noMove="1" noResize="1" noEditPoints="1" noAdjustHandles="1" noChangeArrowheads="1" noChangeShapeType="1" noTextEdit="1"/>
              </p:cNvSpPr>
              <p:nvPr/>
            </p:nvSpPr>
            <p:spPr>
              <a:xfrm>
                <a:off x="4792552" y="3090035"/>
                <a:ext cx="2582912" cy="104515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444751D7-9F2A-4E21-8798-3359735D7934}"/>
                  </a:ext>
                </a:extLst>
              </p:cNvPr>
              <p:cNvSpPr txBox="1"/>
              <p:nvPr/>
            </p:nvSpPr>
            <p:spPr>
              <a:xfrm>
                <a:off x="1178861" y="3801163"/>
                <a:ext cx="70820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chemeClr val="bg1"/>
                          </a:solidFill>
                          <a:latin typeface="Cambria Math" panose="02040503050406030204" pitchFamily="18" charset="0"/>
                        </a:rPr>
                        <m:t>𝑖</m:t>
                      </m:r>
                    </m:oMath>
                  </m:oMathPara>
                </a14:m>
                <a:endParaRPr lang="zh-CN" altLang="en-US" sz="2800" dirty="0">
                  <a:solidFill>
                    <a:schemeClr val="bg1"/>
                  </a:solidFill>
                </a:endParaRPr>
              </a:p>
            </p:txBody>
          </p:sp>
        </mc:Choice>
        <mc:Fallback xmlns="">
          <p:sp>
            <p:nvSpPr>
              <p:cNvPr id="38" name="文本框 37">
                <a:extLst>
                  <a:ext uri="{FF2B5EF4-FFF2-40B4-BE49-F238E27FC236}">
                    <a16:creationId xmlns:a16="http://schemas.microsoft.com/office/drawing/2014/main" id="{444751D7-9F2A-4E21-8798-3359735D7934}"/>
                  </a:ext>
                </a:extLst>
              </p:cNvPr>
              <p:cNvSpPr txBox="1">
                <a:spLocks noRot="1" noChangeAspect="1" noMove="1" noResize="1" noEditPoints="1" noAdjustHandles="1" noChangeArrowheads="1" noChangeShapeType="1" noTextEdit="1"/>
              </p:cNvSpPr>
              <p:nvPr/>
            </p:nvSpPr>
            <p:spPr>
              <a:xfrm>
                <a:off x="1178861" y="3801163"/>
                <a:ext cx="708206" cy="43088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A20E3E0C-BBD6-4CBB-8E2E-47F148CC2C3A}"/>
                  </a:ext>
                </a:extLst>
              </p:cNvPr>
              <p:cNvSpPr txBox="1"/>
              <p:nvPr/>
            </p:nvSpPr>
            <p:spPr>
              <a:xfrm>
                <a:off x="3170795" y="3801164"/>
                <a:ext cx="75370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chemeClr val="bg1"/>
                          </a:solidFill>
                          <a:latin typeface="Cambria Math" panose="02040503050406030204" pitchFamily="18" charset="0"/>
                        </a:rPr>
                        <m:t>𝐼</m:t>
                      </m:r>
                    </m:oMath>
                  </m:oMathPara>
                </a14:m>
                <a:endParaRPr lang="zh-CN" altLang="en-US" sz="2800" dirty="0">
                  <a:solidFill>
                    <a:schemeClr val="bg1"/>
                  </a:solidFill>
                </a:endParaRPr>
              </a:p>
            </p:txBody>
          </p:sp>
        </mc:Choice>
        <mc:Fallback xmlns="">
          <p:sp>
            <p:nvSpPr>
              <p:cNvPr id="39" name="文本框 38">
                <a:extLst>
                  <a:ext uri="{FF2B5EF4-FFF2-40B4-BE49-F238E27FC236}">
                    <a16:creationId xmlns:a16="http://schemas.microsoft.com/office/drawing/2014/main" id="{A20E3E0C-BBD6-4CBB-8E2E-47F148CC2C3A}"/>
                  </a:ext>
                </a:extLst>
              </p:cNvPr>
              <p:cNvSpPr txBox="1">
                <a:spLocks noRot="1" noChangeAspect="1" noMove="1" noResize="1" noEditPoints="1" noAdjustHandles="1" noChangeArrowheads="1" noChangeShapeType="1" noTextEdit="1"/>
              </p:cNvSpPr>
              <p:nvPr/>
            </p:nvSpPr>
            <p:spPr>
              <a:xfrm>
                <a:off x="3170795" y="3801164"/>
                <a:ext cx="753706" cy="43088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C5F2A20E-7E4F-4A73-AC90-F992084BC630}"/>
                  </a:ext>
                </a:extLst>
              </p:cNvPr>
              <p:cNvSpPr txBox="1"/>
              <p:nvPr/>
            </p:nvSpPr>
            <p:spPr>
              <a:xfrm>
                <a:off x="5060597" y="4155805"/>
                <a:ext cx="3142343" cy="698461"/>
              </a:xfrm>
              <a:prstGeom prst="rect">
                <a:avLst/>
              </a:prstGeom>
              <a:noFill/>
            </p:spPr>
            <p:txBody>
              <a:bodyPr wrap="square">
                <a:spAutoFit/>
              </a:bodyPr>
              <a:lstStyle/>
              <a:p>
                <a:pPr>
                  <a:lnSpc>
                    <a:spcPct val="150000"/>
                  </a:lnSpc>
                </a:pPr>
                <a14:m>
                  <m:oMath xmlns:m="http://schemas.openxmlformats.org/officeDocument/2006/math">
                    <m:r>
                      <a:rPr lang="en-US" altLang="zh-CN" sz="1400" i="1"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𝑑</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ℝ</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𝑣</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ℝ</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𝑎</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ℝ</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ℝ</m:t>
                    </m:r>
                  </m:oMath>
                </a14:m>
                <a:r>
                  <a:rPr lang="zh-CN" altLang="en-US" sz="1400" dirty="0">
                    <a:solidFill>
                      <a:schemeClr val="bg1">
                        <a:lumMod val="95000"/>
                      </a:schemeClr>
                    </a:solidFill>
                  </a:rPr>
                  <a:t>位置、速度、加速度和加加速度</a:t>
                </a:r>
              </a:p>
            </p:txBody>
          </p:sp>
        </mc:Choice>
        <mc:Fallback xmlns="">
          <p:sp>
            <p:nvSpPr>
              <p:cNvPr id="41" name="文本框 40">
                <a:extLst>
                  <a:ext uri="{FF2B5EF4-FFF2-40B4-BE49-F238E27FC236}">
                    <a16:creationId xmlns:a16="http://schemas.microsoft.com/office/drawing/2014/main" id="{C5F2A20E-7E4F-4A73-AC90-F992084BC630}"/>
                  </a:ext>
                </a:extLst>
              </p:cNvPr>
              <p:cNvSpPr txBox="1">
                <a:spLocks noRot="1" noChangeAspect="1" noMove="1" noResize="1" noEditPoints="1" noAdjustHandles="1" noChangeArrowheads="1" noChangeShapeType="1" noTextEdit="1"/>
              </p:cNvSpPr>
              <p:nvPr/>
            </p:nvSpPr>
            <p:spPr>
              <a:xfrm>
                <a:off x="5060597" y="4155805"/>
                <a:ext cx="3142343" cy="698461"/>
              </a:xfrm>
              <a:prstGeom prst="rect">
                <a:avLst/>
              </a:prstGeom>
              <a:blipFill>
                <a:blip r:embed="rId10"/>
                <a:stretch>
                  <a:fillRect l="-581" b="-87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6623808"/>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1" y="451"/>
            <a:ext cx="3065930" cy="1711217"/>
          </a:xfrm>
          <a:prstGeom prst="rect">
            <a:avLst/>
          </a:prstGeom>
        </p:spPr>
      </p:pic>
      <p:pic>
        <p:nvPicPr>
          <p:cNvPr id="16" name="图片 15">
            <a:extLst>
              <a:ext uri="{FF2B5EF4-FFF2-40B4-BE49-F238E27FC236}">
                <a16:creationId xmlns:a16="http://schemas.microsoft.com/office/drawing/2014/main" id="{D5977B2D-26FB-4EAC-BFD5-D1315B453D10}"/>
              </a:ext>
            </a:extLst>
          </p:cNvPr>
          <p:cNvPicPr>
            <a:picLocks noChangeAspect="1"/>
          </p:cNvPicPr>
          <p:nvPr/>
        </p:nvPicPr>
        <p:blipFill>
          <a:blip r:embed="rId4"/>
          <a:stretch>
            <a:fillRect/>
          </a:stretch>
        </p:blipFill>
        <p:spPr>
          <a:xfrm>
            <a:off x="3220810" y="598884"/>
            <a:ext cx="2571750" cy="514350"/>
          </a:xfrm>
          <a:prstGeom prst="rect">
            <a:avLst/>
          </a:prstGeom>
        </p:spPr>
      </p:pic>
      <p:pic>
        <p:nvPicPr>
          <p:cNvPr id="41" name="图片 40">
            <a:extLst>
              <a:ext uri="{FF2B5EF4-FFF2-40B4-BE49-F238E27FC236}">
                <a16:creationId xmlns:a16="http://schemas.microsoft.com/office/drawing/2014/main" id="{62BAE1C2-2F39-4795-A7BB-ACF4598733F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40128" y="0"/>
            <a:ext cx="3065930" cy="1711217"/>
          </a:xfrm>
          <a:prstGeom prst="rect">
            <a:avLst/>
          </a:prstGeom>
        </p:spPr>
      </p:pic>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773FFE01-2C4F-4C07-903A-B82CAF86DA26}"/>
                  </a:ext>
                </a:extLst>
              </p:cNvPr>
              <p:cNvSpPr txBox="1"/>
              <p:nvPr/>
            </p:nvSpPr>
            <p:spPr>
              <a:xfrm>
                <a:off x="3300294" y="1222915"/>
                <a:ext cx="63137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chemeClr val="bg1"/>
                              </a:solidFill>
                              <a:latin typeface="Cambria Math" panose="02040503050406030204" pitchFamily="18" charset="0"/>
                            </a:rPr>
                          </m:ctrlPr>
                        </m:sSubSupPr>
                        <m:e>
                          <m:r>
                            <a:rPr lang="en-US" altLang="zh-CN" sz="2400" b="0" i="1" smtClean="0">
                              <a:solidFill>
                                <a:schemeClr val="bg1"/>
                              </a:solidFill>
                              <a:latin typeface="Cambria Math" panose="02040503050406030204" pitchFamily="18" charset="0"/>
                            </a:rPr>
                            <m:t>𝐻</m:t>
                          </m:r>
                        </m:e>
                        <m:sub>
                          <m:r>
                            <a:rPr lang="en-US" altLang="zh-CN" sz="2400" b="0" i="1" smtClean="0">
                              <a:solidFill>
                                <a:schemeClr val="bg1"/>
                              </a:solidFill>
                              <a:latin typeface="Cambria Math" panose="02040503050406030204" pitchFamily="18" charset="0"/>
                            </a:rPr>
                            <m:t>𝐼</m:t>
                          </m:r>
                        </m:sub>
                        <m:sup>
                          <m:r>
                            <a:rPr lang="en-US" altLang="zh-CN" sz="2400" b="0" i="1" smtClean="0">
                              <a:solidFill>
                                <a:schemeClr val="bg1"/>
                              </a:solidFill>
                              <a:latin typeface="Cambria Math" panose="02040503050406030204" pitchFamily="18" charset="0"/>
                            </a:rPr>
                            <m:t> </m:t>
                          </m:r>
                        </m:sup>
                      </m:sSubSup>
                    </m:oMath>
                  </m:oMathPara>
                </a14:m>
                <a:endParaRPr lang="zh-CN" altLang="en-US" sz="2400" dirty="0"/>
              </a:p>
            </p:txBody>
          </p:sp>
        </mc:Choice>
        <mc:Fallback xmlns="">
          <p:sp>
            <p:nvSpPr>
              <p:cNvPr id="42" name="文本框 41">
                <a:extLst>
                  <a:ext uri="{FF2B5EF4-FFF2-40B4-BE49-F238E27FC236}">
                    <a16:creationId xmlns:a16="http://schemas.microsoft.com/office/drawing/2014/main" id="{773FFE01-2C4F-4C07-903A-B82CAF86DA26}"/>
                  </a:ext>
                </a:extLst>
              </p:cNvPr>
              <p:cNvSpPr txBox="1">
                <a:spLocks noRot="1" noChangeAspect="1" noMove="1" noResize="1" noEditPoints="1" noAdjustHandles="1" noChangeArrowheads="1" noChangeShapeType="1" noTextEdit="1"/>
              </p:cNvSpPr>
              <p:nvPr/>
            </p:nvSpPr>
            <p:spPr>
              <a:xfrm>
                <a:off x="3300294" y="1222915"/>
                <a:ext cx="631371" cy="369332"/>
              </a:xfrm>
              <a:prstGeom prst="rect">
                <a:avLst/>
              </a:prstGeom>
              <a:blipFill>
                <a:blip r:embed="rId5"/>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DEF2D06F-D2B6-4E49-A92C-3DB79F814DB1}"/>
                  </a:ext>
                </a:extLst>
              </p:cNvPr>
              <p:cNvSpPr txBox="1"/>
              <p:nvPr/>
            </p:nvSpPr>
            <p:spPr>
              <a:xfrm>
                <a:off x="5034189" y="1176749"/>
                <a:ext cx="75837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chemeClr val="bg1"/>
                              </a:solidFill>
                              <a:latin typeface="Cambria Math" panose="02040503050406030204" pitchFamily="18" charset="0"/>
                            </a:rPr>
                          </m:ctrlPr>
                        </m:sSubSupPr>
                        <m:e>
                          <m:r>
                            <a:rPr lang="en-US" altLang="zh-CN" sz="2400" b="0" i="1" smtClean="0">
                              <a:solidFill>
                                <a:schemeClr val="bg1"/>
                              </a:solidFill>
                              <a:latin typeface="Cambria Math" panose="02040503050406030204" pitchFamily="18" charset="0"/>
                            </a:rPr>
                            <m:t>𝐻</m:t>
                          </m:r>
                        </m:e>
                        <m:sub>
                          <m:r>
                            <a:rPr lang="en-US" altLang="zh-CN" sz="2400" b="0" i="1" smtClean="0">
                              <a:solidFill>
                                <a:schemeClr val="bg1"/>
                              </a:solidFill>
                              <a:latin typeface="Cambria Math" panose="02040503050406030204" pitchFamily="18" charset="0"/>
                            </a:rPr>
                            <m:t>𝐼</m:t>
                          </m:r>
                          <m:r>
                            <a:rPr lang="en-US" altLang="zh-CN" sz="2400" b="0" i="1" smtClean="0">
                              <a:solidFill>
                                <a:schemeClr val="bg1"/>
                              </a:solidFill>
                              <a:latin typeface="Cambria Math" panose="02040503050406030204" pitchFamily="18" charset="0"/>
                            </a:rPr>
                            <m:t>−1</m:t>
                          </m:r>
                        </m:sub>
                        <m:sup>
                          <m:r>
                            <a:rPr lang="en-US" altLang="zh-CN" sz="2400" b="0" i="1" smtClean="0">
                              <a:solidFill>
                                <a:schemeClr val="bg1"/>
                              </a:solidFill>
                              <a:latin typeface="Cambria Math" panose="02040503050406030204" pitchFamily="18" charset="0"/>
                            </a:rPr>
                            <m:t> </m:t>
                          </m:r>
                        </m:sup>
                      </m:sSubSup>
                    </m:oMath>
                  </m:oMathPara>
                </a14:m>
                <a:endParaRPr lang="zh-CN" altLang="en-US" sz="2400" dirty="0"/>
              </a:p>
            </p:txBody>
          </p:sp>
        </mc:Choice>
        <mc:Fallback xmlns="">
          <p:sp>
            <p:nvSpPr>
              <p:cNvPr id="43" name="文本框 42">
                <a:extLst>
                  <a:ext uri="{FF2B5EF4-FFF2-40B4-BE49-F238E27FC236}">
                    <a16:creationId xmlns:a16="http://schemas.microsoft.com/office/drawing/2014/main" id="{DEF2D06F-D2B6-4E49-A92C-3DB79F814DB1}"/>
                  </a:ext>
                </a:extLst>
              </p:cNvPr>
              <p:cNvSpPr txBox="1">
                <a:spLocks noRot="1" noChangeAspect="1" noMove="1" noResize="1" noEditPoints="1" noAdjustHandles="1" noChangeArrowheads="1" noChangeShapeType="1" noTextEdit="1"/>
              </p:cNvSpPr>
              <p:nvPr/>
            </p:nvSpPr>
            <p:spPr>
              <a:xfrm>
                <a:off x="5034189" y="1176749"/>
                <a:ext cx="758371" cy="461665"/>
              </a:xfrm>
              <a:prstGeom prst="rect">
                <a:avLst/>
              </a:prstGeom>
              <a:blipFill>
                <a:blip r:embed="rId6"/>
                <a:stretch>
                  <a:fillRect l="-2419"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AD56AFA0-96E8-489F-A6C9-3755C3CD9D40}"/>
                  </a:ext>
                </a:extLst>
              </p:cNvPr>
              <p:cNvSpPr/>
              <p:nvPr/>
            </p:nvSpPr>
            <p:spPr>
              <a:xfrm>
                <a:off x="297543" y="1813407"/>
                <a:ext cx="8744857" cy="431272"/>
              </a:xfrm>
              <a:prstGeom prst="rect">
                <a:avLst/>
              </a:prstGeom>
            </p:spPr>
            <p:txBody>
              <a:bodyPr wrap="square">
                <a:spAutoFit/>
              </a:bodyPr>
              <a:lstStyle/>
              <a:p>
                <a:pPr algn="ctr">
                  <a:lnSpc>
                    <a:spcPct val="150000"/>
                  </a:lnSpc>
                </a:pPr>
                <a:r>
                  <a:rPr lang="zh-CN" altLang="en-US" sz="1600" dirty="0">
                    <a:solidFill>
                      <a:schemeClr val="bg1">
                        <a:lumMod val="95000"/>
                      </a:schemeClr>
                    </a:solidFill>
                  </a:rPr>
                  <a:t>当一辆新车</a:t>
                </a:r>
                <a14:m>
                  <m:oMath xmlns:m="http://schemas.openxmlformats.org/officeDocument/2006/math">
                    <m:sSubSup>
                      <m:sSubSupPr>
                        <m:ctrlPr>
                          <a:rPr lang="en-US" altLang="zh-CN" sz="1600" i="1" smtClean="0">
                            <a:solidFill>
                              <a:schemeClr val="bg1">
                                <a:lumMod val="95000"/>
                              </a:schemeClr>
                            </a:solidFill>
                            <a:latin typeface="Cambria Math" panose="02040503050406030204" pitchFamily="18" charset="0"/>
                          </a:rPr>
                        </m:ctrlPr>
                      </m:sSubSupPr>
                      <m:e>
                        <m:r>
                          <a:rPr lang="en-US" altLang="zh-CN" sz="1600" b="0" i="1" smtClean="0">
                            <a:solidFill>
                              <a:schemeClr val="bg1">
                                <a:lumMod val="95000"/>
                              </a:schemeClr>
                            </a:solidFill>
                            <a:latin typeface="Cambria Math" panose="02040503050406030204" pitchFamily="18" charset="0"/>
                          </a:rPr>
                          <m:t>𝐻</m:t>
                        </m:r>
                      </m:e>
                      <m:sub>
                        <m:r>
                          <a:rPr lang="en-US" altLang="zh-CN" sz="1600" b="0" i="1" smtClean="0">
                            <a:solidFill>
                              <a:schemeClr val="bg1">
                                <a:lumMod val="95000"/>
                              </a:schemeClr>
                            </a:solidFill>
                            <a:latin typeface="Cambria Math" panose="02040503050406030204" pitchFamily="18" charset="0"/>
                          </a:rPr>
                          <m:t> </m:t>
                        </m:r>
                      </m:sub>
                      <m:sup>
                        <m:r>
                          <a:rPr lang="en-US" altLang="zh-CN" sz="1600" b="0" i="1" smtClean="0">
                            <a:solidFill>
                              <a:schemeClr val="bg1">
                                <a:lumMod val="95000"/>
                              </a:schemeClr>
                            </a:solidFill>
                            <a:latin typeface="Cambria Math" panose="02040503050406030204" pitchFamily="18" charset="0"/>
                          </a:rPr>
                          <m:t>𝑖</m:t>
                        </m:r>
                      </m:sup>
                    </m:sSubSup>
                  </m:oMath>
                </a14:m>
                <a:r>
                  <a:rPr lang="zh-CN" altLang="en-US" sz="1600" dirty="0">
                    <a:solidFill>
                      <a:schemeClr val="bg1">
                        <a:lumMod val="95000"/>
                      </a:schemeClr>
                    </a:solidFill>
                  </a:rPr>
                  <a:t>到达控制区入口时，其初始</a:t>
                </a:r>
                <a:r>
                  <a:rPr lang="en-US" altLang="zh-CN" sz="1600" dirty="0">
                    <a:solidFill>
                      <a:schemeClr val="bg1">
                        <a:lumMod val="95000"/>
                      </a:schemeClr>
                    </a:solidFill>
                  </a:rPr>
                  <a:t>MID </a:t>
                </a:r>
                <a14:m>
                  <m:oMath xmlns:m="http://schemas.openxmlformats.org/officeDocument/2006/math">
                    <m:r>
                      <a:rPr lang="en-US" altLang="zh-CN" sz="1600" b="0" i="1" smtClean="0">
                        <a:solidFill>
                          <a:schemeClr val="bg1">
                            <a:lumMod val="95000"/>
                          </a:schemeClr>
                        </a:solidFill>
                        <a:latin typeface="Cambria Math" panose="02040503050406030204" pitchFamily="18" charset="0"/>
                      </a:rPr>
                      <m:t>𝐼</m:t>
                    </m:r>
                    <m:r>
                      <a:rPr lang="en-US" altLang="zh-CN" sz="1600" b="0" i="1" smtClean="0">
                        <a:solidFill>
                          <a:schemeClr val="bg1">
                            <a:lumMod val="95000"/>
                          </a:schemeClr>
                        </a:solidFill>
                        <a:latin typeface="Cambria Math" panose="02040503050406030204" pitchFamily="18" charset="0"/>
                      </a:rPr>
                      <m:t>=</m:t>
                    </m:r>
                    <m:r>
                      <a:rPr lang="en-US" altLang="zh-CN" sz="1600" b="0" i="1" smtClean="0">
                        <a:solidFill>
                          <a:schemeClr val="bg1">
                            <a:lumMod val="95000"/>
                          </a:schemeClr>
                        </a:solidFill>
                        <a:latin typeface="Cambria Math" panose="02040503050406030204" pitchFamily="18" charset="0"/>
                      </a:rPr>
                      <m:t>𝑖</m:t>
                    </m:r>
                  </m:oMath>
                </a14:m>
                <a:r>
                  <a:rPr lang="zh-CN" altLang="en-US" sz="1600" dirty="0">
                    <a:solidFill>
                      <a:schemeClr val="bg1">
                        <a:lumMod val="95000"/>
                      </a:schemeClr>
                    </a:solidFill>
                  </a:rPr>
                  <a:t>，即</a:t>
                </a:r>
                <a14:m>
                  <m:oMath xmlns:m="http://schemas.openxmlformats.org/officeDocument/2006/math">
                    <m:sSubSup>
                      <m:sSubSupPr>
                        <m:ctrlPr>
                          <a:rPr lang="en-US" altLang="zh-CN" sz="1600" i="1">
                            <a:solidFill>
                              <a:schemeClr val="bg1">
                                <a:lumMod val="95000"/>
                              </a:schemeClr>
                            </a:solidFill>
                            <a:latin typeface="Cambria Math" panose="02040503050406030204" pitchFamily="18" charset="0"/>
                          </a:rPr>
                        </m:ctrlPr>
                      </m:sSubSupPr>
                      <m:e>
                        <m:r>
                          <a:rPr lang="en-US" altLang="zh-CN" sz="1600" i="1">
                            <a:solidFill>
                              <a:schemeClr val="bg1">
                                <a:lumMod val="95000"/>
                              </a:schemeClr>
                            </a:solidFill>
                            <a:latin typeface="Cambria Math" panose="02040503050406030204" pitchFamily="18" charset="0"/>
                          </a:rPr>
                          <m:t>𝐻</m:t>
                        </m:r>
                      </m:e>
                      <m:sub>
                        <m:r>
                          <a:rPr lang="en-US" altLang="zh-CN" sz="1600" i="1">
                            <a:solidFill>
                              <a:schemeClr val="bg1">
                                <a:lumMod val="95000"/>
                              </a:schemeClr>
                            </a:solidFill>
                            <a:latin typeface="Cambria Math" panose="02040503050406030204" pitchFamily="18" charset="0"/>
                          </a:rPr>
                          <m:t>𝐼</m:t>
                        </m:r>
                      </m:sub>
                      <m:sup>
                        <m:r>
                          <a:rPr lang="en-US" altLang="zh-CN" sz="1600" i="1">
                            <a:solidFill>
                              <a:schemeClr val="bg1">
                                <a:lumMod val="95000"/>
                              </a:schemeClr>
                            </a:solidFill>
                            <a:latin typeface="Cambria Math" panose="02040503050406030204" pitchFamily="18" charset="0"/>
                          </a:rPr>
                          <m:t> </m:t>
                        </m:r>
                      </m:sup>
                    </m:sSubSup>
                    <m:r>
                      <a:rPr lang="en-US" altLang="zh-CN" sz="1600" i="1">
                        <a:solidFill>
                          <a:schemeClr val="bg1">
                            <a:lumMod val="95000"/>
                          </a:schemeClr>
                        </a:solidFill>
                        <a:latin typeface="Cambria Math" panose="02040503050406030204" pitchFamily="18" charset="0"/>
                      </a:rPr>
                      <m:t> </m:t>
                    </m:r>
                  </m:oMath>
                </a14:m>
                <a:r>
                  <a:rPr lang="zh-CN" altLang="en-US" sz="1600" dirty="0">
                    <a:solidFill>
                      <a:schemeClr val="bg1">
                        <a:lumMod val="95000"/>
                      </a:schemeClr>
                    </a:solidFill>
                  </a:rPr>
                  <a:t>，随后其会与</a:t>
                </a:r>
                <a14:m>
                  <m:oMath xmlns:m="http://schemas.openxmlformats.org/officeDocument/2006/math">
                    <m:sSubSup>
                      <m:sSubSupPr>
                        <m:ctrlPr>
                          <a:rPr lang="en-US" altLang="zh-CN" sz="1600" i="1" smtClean="0">
                            <a:solidFill>
                              <a:schemeClr val="bg1">
                                <a:lumMod val="95000"/>
                              </a:schemeClr>
                            </a:solidFill>
                            <a:latin typeface="Cambria Math" panose="02040503050406030204" pitchFamily="18" charset="0"/>
                          </a:rPr>
                        </m:ctrlPr>
                      </m:sSubSupPr>
                      <m:e>
                        <m:r>
                          <a:rPr lang="en-US" altLang="zh-CN" sz="1600" i="1">
                            <a:solidFill>
                              <a:schemeClr val="bg1">
                                <a:lumMod val="95000"/>
                              </a:schemeClr>
                            </a:solidFill>
                            <a:latin typeface="Cambria Math" panose="02040503050406030204" pitchFamily="18" charset="0"/>
                          </a:rPr>
                          <m:t>𝐻</m:t>
                        </m:r>
                      </m:e>
                      <m:sub>
                        <m:r>
                          <a:rPr lang="en-US" altLang="zh-CN" sz="1600" i="1">
                            <a:solidFill>
                              <a:schemeClr val="bg1">
                                <a:lumMod val="95000"/>
                              </a:schemeClr>
                            </a:solidFill>
                            <a:latin typeface="Cambria Math" panose="02040503050406030204" pitchFamily="18" charset="0"/>
                          </a:rPr>
                          <m:t>𝐼</m:t>
                        </m:r>
                        <m:r>
                          <a:rPr lang="en-US" altLang="zh-CN" sz="1600" i="1">
                            <a:solidFill>
                              <a:schemeClr val="bg1">
                                <a:lumMod val="95000"/>
                              </a:schemeClr>
                            </a:solidFill>
                            <a:latin typeface="Cambria Math" panose="02040503050406030204" pitchFamily="18" charset="0"/>
                          </a:rPr>
                          <m:t>−1</m:t>
                        </m:r>
                      </m:sub>
                      <m:sup>
                        <m:r>
                          <a:rPr lang="en-US" altLang="zh-CN" sz="1600" i="1">
                            <a:solidFill>
                              <a:schemeClr val="bg1">
                                <a:lumMod val="95000"/>
                              </a:schemeClr>
                            </a:solidFill>
                            <a:latin typeface="Cambria Math" panose="02040503050406030204" pitchFamily="18" charset="0"/>
                          </a:rPr>
                          <m:t> </m:t>
                        </m:r>
                      </m:sup>
                    </m:sSubSup>
                  </m:oMath>
                </a14:m>
                <a:r>
                  <a:rPr lang="zh-CN" altLang="en-US" sz="1600" dirty="0">
                    <a:solidFill>
                      <a:schemeClr val="bg1">
                        <a:lumMod val="95000"/>
                      </a:schemeClr>
                    </a:solidFill>
                  </a:rPr>
                  <a:t>博弈并更新</a:t>
                </a:r>
                <a:r>
                  <a:rPr lang="en-US" altLang="zh-CN" sz="1600" dirty="0">
                    <a:solidFill>
                      <a:schemeClr val="bg1">
                        <a:lumMod val="95000"/>
                      </a:schemeClr>
                    </a:solidFill>
                  </a:rPr>
                  <a:t>MID</a:t>
                </a:r>
                <a:r>
                  <a:rPr lang="zh-CN" altLang="en-US" sz="1600" dirty="0">
                    <a:solidFill>
                      <a:schemeClr val="bg1">
                        <a:lumMod val="95000"/>
                      </a:schemeClr>
                    </a:solidFill>
                  </a:rPr>
                  <a:t>。</a:t>
                </a:r>
              </a:p>
            </p:txBody>
          </p:sp>
        </mc:Choice>
        <mc:Fallback xmlns="">
          <p:sp>
            <p:nvSpPr>
              <p:cNvPr id="44" name="矩形 43">
                <a:extLst>
                  <a:ext uri="{FF2B5EF4-FFF2-40B4-BE49-F238E27FC236}">
                    <a16:creationId xmlns:a16="http://schemas.microsoft.com/office/drawing/2014/main" id="{AD56AFA0-96E8-489F-A6C9-3755C3CD9D40}"/>
                  </a:ext>
                </a:extLst>
              </p:cNvPr>
              <p:cNvSpPr>
                <a:spLocks noRot="1" noChangeAspect="1" noMove="1" noResize="1" noEditPoints="1" noAdjustHandles="1" noChangeArrowheads="1" noChangeShapeType="1" noTextEdit="1"/>
              </p:cNvSpPr>
              <p:nvPr/>
            </p:nvSpPr>
            <p:spPr>
              <a:xfrm>
                <a:off x="297543" y="1813407"/>
                <a:ext cx="8744857" cy="431272"/>
              </a:xfrm>
              <a:prstGeom prst="rect">
                <a:avLst/>
              </a:prstGeom>
              <a:blipFill>
                <a:blip r:embed="rId7"/>
                <a:stretch>
                  <a:fillRect b="-169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320E435C-2674-4C63-9B97-06686AC509FB}"/>
                  </a:ext>
                </a:extLst>
              </p:cNvPr>
              <p:cNvSpPr/>
              <p:nvPr/>
            </p:nvSpPr>
            <p:spPr>
              <a:xfrm>
                <a:off x="199570" y="2348201"/>
                <a:ext cx="8744857" cy="431272"/>
              </a:xfrm>
              <a:prstGeom prst="rect">
                <a:avLst/>
              </a:prstGeom>
            </p:spPr>
            <p:txBody>
              <a:bodyPr wrap="square">
                <a:spAutoFit/>
              </a:bodyPr>
              <a:lstStyle/>
              <a:p>
                <a:pPr algn="ctr">
                  <a:lnSpc>
                    <a:spcPct val="150000"/>
                  </a:lnSpc>
                </a:pPr>
                <a:r>
                  <a:rPr lang="zh-CN" altLang="en-US" sz="1600" dirty="0">
                    <a:solidFill>
                      <a:schemeClr val="bg1">
                        <a:lumMod val="95000"/>
                      </a:schemeClr>
                    </a:solidFill>
                  </a:rPr>
                  <a:t>博弈中车辆的策略集是</a:t>
                </a:r>
                <a14:m>
                  <m:oMath xmlns:m="http://schemas.openxmlformats.org/officeDocument/2006/math">
                    <m:r>
                      <a:rPr lang="en-US" altLang="zh-CN" sz="1600" b="0" i="0" smtClean="0">
                        <a:solidFill>
                          <a:schemeClr val="bg1">
                            <a:lumMod val="95000"/>
                          </a:schemeClr>
                        </a:solidFill>
                        <a:latin typeface="Cambria Math" panose="02040503050406030204" pitchFamily="18" charset="0"/>
                      </a:rPr>
                      <m:t>{</m:t>
                    </m:r>
                    <m:r>
                      <a:rPr lang="en-US" altLang="zh-CN" sz="1600" b="0" i="1" smtClean="0">
                        <a:solidFill>
                          <a:schemeClr val="bg1">
                            <a:lumMod val="95000"/>
                          </a:schemeClr>
                        </a:solidFill>
                        <a:latin typeface="Cambria Math" panose="02040503050406030204" pitchFamily="18" charset="0"/>
                      </a:rPr>
                      <m:t>𝐹</m:t>
                    </m:r>
                    <m:r>
                      <a:rPr lang="en-US" altLang="zh-CN" sz="1600" i="1">
                        <a:solidFill>
                          <a:schemeClr val="bg1">
                            <a:lumMod val="95000"/>
                          </a:schemeClr>
                        </a:solidFill>
                        <a:latin typeface="Cambria Math" panose="02040503050406030204" pitchFamily="18" charset="0"/>
                      </a:rPr>
                      <m:t>𝑜𝑙𝑙</m:t>
                    </m:r>
                    <m:r>
                      <a:rPr lang="en-US" altLang="zh-CN" sz="1600" b="0" i="1" smtClean="0">
                        <a:solidFill>
                          <a:schemeClr val="bg1">
                            <a:lumMod val="95000"/>
                          </a:schemeClr>
                        </a:solidFill>
                        <a:latin typeface="Cambria Math" panose="02040503050406030204" pitchFamily="18" charset="0"/>
                      </a:rPr>
                      <m:t>𝑜𝑤</m:t>
                    </m:r>
                    <m:d>
                      <m:dPr>
                        <m:ctrlPr>
                          <a:rPr lang="en-US" altLang="zh-CN" sz="1600" b="0" i="1" smtClean="0">
                            <a:solidFill>
                              <a:schemeClr val="bg1">
                                <a:lumMod val="95000"/>
                              </a:schemeClr>
                            </a:solidFill>
                            <a:latin typeface="Cambria Math" panose="02040503050406030204" pitchFamily="18" charset="0"/>
                          </a:rPr>
                        </m:ctrlPr>
                      </m:dPr>
                      <m:e>
                        <m:r>
                          <a:rPr lang="en-US" altLang="zh-CN" sz="1600" b="0" i="1" smtClean="0">
                            <a:solidFill>
                              <a:schemeClr val="bg1">
                                <a:lumMod val="95000"/>
                              </a:schemeClr>
                            </a:solidFill>
                            <a:latin typeface="Cambria Math" panose="02040503050406030204" pitchFamily="18" charset="0"/>
                          </a:rPr>
                          <m:t>𝐹</m:t>
                        </m:r>
                      </m:e>
                    </m:d>
                    <m:r>
                      <a:rPr lang="en-US" altLang="zh-CN" sz="1600" b="0" i="1" smtClean="0">
                        <a:solidFill>
                          <a:schemeClr val="bg1">
                            <a:lumMod val="95000"/>
                          </a:schemeClr>
                        </a:solidFill>
                        <a:latin typeface="Cambria Math" panose="02040503050406030204" pitchFamily="18" charset="0"/>
                      </a:rPr>
                      <m:t>,</m:t>
                    </m:r>
                    <m:r>
                      <a:rPr lang="en-US" altLang="zh-CN" sz="1600" b="0" i="1" smtClean="0">
                        <a:solidFill>
                          <a:schemeClr val="bg1">
                            <a:lumMod val="95000"/>
                          </a:schemeClr>
                        </a:solidFill>
                        <a:latin typeface="Cambria Math" panose="02040503050406030204" pitchFamily="18" charset="0"/>
                      </a:rPr>
                      <m:t>𝐿𝑒𝑎𝑑</m:t>
                    </m:r>
                    <m:r>
                      <a:rPr lang="en-US" altLang="zh-CN" sz="1600" b="0" i="1" smtClean="0">
                        <a:solidFill>
                          <a:schemeClr val="bg1">
                            <a:lumMod val="95000"/>
                          </a:schemeClr>
                        </a:solidFill>
                        <a:latin typeface="Cambria Math" panose="02040503050406030204" pitchFamily="18" charset="0"/>
                      </a:rPr>
                      <m:t>(</m:t>
                    </m:r>
                    <m:r>
                      <a:rPr lang="en-US" altLang="zh-CN" sz="1600" b="0" i="1" smtClean="0">
                        <a:solidFill>
                          <a:schemeClr val="bg1">
                            <a:lumMod val="95000"/>
                          </a:schemeClr>
                        </a:solidFill>
                        <a:latin typeface="Cambria Math" panose="02040503050406030204" pitchFamily="18" charset="0"/>
                      </a:rPr>
                      <m:t>𝐿</m:t>
                    </m:r>
                    <m:r>
                      <a:rPr lang="en-US" altLang="zh-CN" sz="1600" b="0" i="1" smtClean="0">
                        <a:solidFill>
                          <a:schemeClr val="bg1">
                            <a:lumMod val="95000"/>
                          </a:schemeClr>
                        </a:solidFill>
                        <a:latin typeface="Cambria Math" panose="02040503050406030204" pitchFamily="18" charset="0"/>
                      </a:rPr>
                      <m:t>)}</m:t>
                    </m:r>
                  </m:oMath>
                </a14:m>
                <a:r>
                  <a:rPr lang="zh-CN" altLang="en-US" sz="1600" dirty="0">
                    <a:solidFill>
                      <a:schemeClr val="bg1">
                        <a:lumMod val="95000"/>
                      </a:schemeClr>
                    </a:solidFill>
                  </a:rPr>
                  <a:t>，所以如上博弈有两种结果，</a:t>
                </a:r>
                <a:r>
                  <a:rPr lang="en-US" altLang="zh-CN" sz="1600" dirty="0">
                    <a:solidFill>
                      <a:schemeClr val="bg1">
                        <a:lumMod val="95000"/>
                      </a:schemeClr>
                    </a:solidFill>
                  </a:rPr>
                  <a:t> </a:t>
                </a:r>
                <a14:m>
                  <m:oMath xmlns:m="http://schemas.openxmlformats.org/officeDocument/2006/math">
                    <m:r>
                      <a:rPr lang="en-US" altLang="zh-CN" sz="1600">
                        <a:solidFill>
                          <a:schemeClr val="bg1">
                            <a:lumMod val="95000"/>
                          </a:schemeClr>
                        </a:solidFill>
                        <a:latin typeface="Cambria Math" panose="02040503050406030204" pitchFamily="18" charset="0"/>
                      </a:rPr>
                      <m:t>{</m:t>
                    </m:r>
                    <m:r>
                      <a:rPr lang="en-US" altLang="zh-CN" sz="1600" i="1">
                        <a:solidFill>
                          <a:schemeClr val="bg1">
                            <a:lumMod val="95000"/>
                          </a:schemeClr>
                        </a:solidFill>
                        <a:latin typeface="Cambria Math" panose="02040503050406030204" pitchFamily="18" charset="0"/>
                      </a:rPr>
                      <m:t>𝐹</m:t>
                    </m:r>
                    <m:r>
                      <a:rPr lang="en-US" altLang="zh-CN" sz="1600" i="1">
                        <a:solidFill>
                          <a:schemeClr val="bg1">
                            <a:lumMod val="95000"/>
                          </a:schemeClr>
                        </a:solidFill>
                        <a:latin typeface="Cambria Math" panose="02040503050406030204" pitchFamily="18" charset="0"/>
                      </a:rPr>
                      <m:t>,</m:t>
                    </m:r>
                    <m:r>
                      <a:rPr lang="en-US" altLang="zh-CN" sz="1600" i="1">
                        <a:solidFill>
                          <a:schemeClr val="bg1">
                            <a:lumMod val="95000"/>
                          </a:schemeClr>
                        </a:solidFill>
                        <a:latin typeface="Cambria Math" panose="02040503050406030204" pitchFamily="18" charset="0"/>
                      </a:rPr>
                      <m:t>𝐿</m:t>
                    </m:r>
                    <m:r>
                      <a:rPr lang="en-US" altLang="zh-CN" sz="1600" i="1">
                        <a:solidFill>
                          <a:schemeClr val="bg1">
                            <a:lumMod val="95000"/>
                          </a:schemeClr>
                        </a:solidFill>
                        <a:latin typeface="Cambria Math" panose="02040503050406030204" pitchFamily="18" charset="0"/>
                      </a:rPr>
                      <m:t>}</m:t>
                    </m:r>
                  </m:oMath>
                </a14:m>
                <a:r>
                  <a:rPr lang="zh-CN" altLang="en-US" sz="1600" dirty="0">
                    <a:solidFill>
                      <a:schemeClr val="bg1">
                        <a:lumMod val="95000"/>
                      </a:schemeClr>
                    </a:solidFill>
                  </a:rPr>
                  <a:t> ，</a:t>
                </a:r>
                <a:r>
                  <a:rPr lang="en-US" altLang="zh-CN" sz="1600" dirty="0">
                    <a:solidFill>
                      <a:schemeClr val="bg1">
                        <a:lumMod val="95000"/>
                      </a:schemeClr>
                    </a:solidFill>
                  </a:rPr>
                  <a:t> </a:t>
                </a:r>
                <a14:m>
                  <m:oMath xmlns:m="http://schemas.openxmlformats.org/officeDocument/2006/math">
                    <m:d>
                      <m:dPr>
                        <m:begChr m:val="{"/>
                        <m:endChr m:val="}"/>
                        <m:ctrlPr>
                          <a:rPr lang="en-US" altLang="zh-CN" sz="1600" i="1">
                            <a:solidFill>
                              <a:schemeClr val="bg1">
                                <a:lumMod val="95000"/>
                              </a:schemeClr>
                            </a:solidFill>
                            <a:latin typeface="Cambria Math" panose="02040503050406030204" pitchFamily="18" charset="0"/>
                          </a:rPr>
                        </m:ctrlPr>
                      </m:dPr>
                      <m:e>
                        <m:r>
                          <a:rPr lang="en-US" altLang="zh-CN" sz="1600" b="0" i="1" smtClean="0">
                            <a:solidFill>
                              <a:schemeClr val="bg1">
                                <a:lumMod val="95000"/>
                              </a:schemeClr>
                            </a:solidFill>
                            <a:latin typeface="Cambria Math" panose="02040503050406030204" pitchFamily="18" charset="0"/>
                          </a:rPr>
                          <m:t>𝐿</m:t>
                        </m:r>
                        <m:r>
                          <a:rPr lang="en-US" altLang="zh-CN" sz="1600" b="0" i="1" smtClean="0">
                            <a:solidFill>
                              <a:schemeClr val="bg1">
                                <a:lumMod val="95000"/>
                              </a:schemeClr>
                            </a:solidFill>
                            <a:latin typeface="Cambria Math" panose="02040503050406030204" pitchFamily="18" charset="0"/>
                          </a:rPr>
                          <m:t>,</m:t>
                        </m:r>
                        <m:r>
                          <a:rPr lang="en-US" altLang="zh-CN" sz="1600" b="0" i="1" smtClean="0">
                            <a:solidFill>
                              <a:schemeClr val="bg1">
                                <a:lumMod val="95000"/>
                              </a:schemeClr>
                            </a:solidFill>
                            <a:latin typeface="Cambria Math" panose="02040503050406030204" pitchFamily="18" charset="0"/>
                          </a:rPr>
                          <m:t>𝐹</m:t>
                        </m:r>
                      </m:e>
                    </m:d>
                  </m:oMath>
                </a14:m>
                <a:r>
                  <a:rPr lang="zh-CN" altLang="en-US" sz="1600" dirty="0">
                    <a:solidFill>
                      <a:schemeClr val="bg1">
                        <a:lumMod val="95000"/>
                      </a:schemeClr>
                    </a:solidFill>
                  </a:rPr>
                  <a:t>。</a:t>
                </a:r>
              </a:p>
            </p:txBody>
          </p:sp>
        </mc:Choice>
        <mc:Fallback xmlns="">
          <p:sp>
            <p:nvSpPr>
              <p:cNvPr id="45" name="矩形 44">
                <a:extLst>
                  <a:ext uri="{FF2B5EF4-FFF2-40B4-BE49-F238E27FC236}">
                    <a16:creationId xmlns:a16="http://schemas.microsoft.com/office/drawing/2014/main" id="{320E435C-2674-4C63-9B97-06686AC509FB}"/>
                  </a:ext>
                </a:extLst>
              </p:cNvPr>
              <p:cNvSpPr>
                <a:spLocks noRot="1" noChangeAspect="1" noMove="1" noResize="1" noEditPoints="1" noAdjustHandles="1" noChangeArrowheads="1" noChangeShapeType="1" noTextEdit="1"/>
              </p:cNvSpPr>
              <p:nvPr/>
            </p:nvSpPr>
            <p:spPr>
              <a:xfrm>
                <a:off x="199570" y="2348201"/>
                <a:ext cx="8744857" cy="431272"/>
              </a:xfrm>
              <a:prstGeom prst="rect">
                <a:avLst/>
              </a:prstGeom>
              <a:blipFill>
                <a:blip r:embed="rId8"/>
                <a:stretch>
                  <a:fillRect b="-15493"/>
                </a:stretch>
              </a:blipFill>
            </p:spPr>
            <p:txBody>
              <a:bodyPr/>
              <a:lstStyle/>
              <a:p>
                <a:r>
                  <a:rPr lang="zh-CN" altLang="en-US">
                    <a:noFill/>
                  </a:rPr>
                  <a:t> </a:t>
                </a:r>
              </a:p>
            </p:txBody>
          </p:sp>
        </mc:Fallback>
      </mc:AlternateContent>
      <p:sp>
        <p:nvSpPr>
          <p:cNvPr id="47" name="矩形 46">
            <a:extLst>
              <a:ext uri="{FF2B5EF4-FFF2-40B4-BE49-F238E27FC236}">
                <a16:creationId xmlns:a16="http://schemas.microsoft.com/office/drawing/2014/main" id="{0AE96673-D0FC-400A-95D7-131E41999C89}"/>
              </a:ext>
            </a:extLst>
          </p:cNvPr>
          <p:cNvSpPr/>
          <p:nvPr/>
        </p:nvSpPr>
        <p:spPr>
          <a:xfrm>
            <a:off x="134256" y="2855151"/>
            <a:ext cx="8744857" cy="431272"/>
          </a:xfrm>
          <a:prstGeom prst="rect">
            <a:avLst/>
          </a:prstGeom>
        </p:spPr>
        <p:txBody>
          <a:bodyPr wrap="square">
            <a:spAutoFit/>
          </a:bodyPr>
          <a:lstStyle/>
          <a:p>
            <a:pPr algn="ctr">
              <a:lnSpc>
                <a:spcPct val="150000"/>
              </a:lnSpc>
            </a:pPr>
            <a:r>
              <a:rPr lang="zh-CN" altLang="en-US" sz="1600" dirty="0">
                <a:solidFill>
                  <a:schemeClr val="bg1">
                    <a:lumMod val="95000"/>
                  </a:schemeClr>
                </a:solidFill>
              </a:rPr>
              <a:t>重复以上过程，直至满足终止条件。</a:t>
            </a:r>
          </a:p>
        </p:txBody>
      </p:sp>
      <p:sp>
        <p:nvSpPr>
          <p:cNvPr id="48" name="文本框 47">
            <a:extLst>
              <a:ext uri="{FF2B5EF4-FFF2-40B4-BE49-F238E27FC236}">
                <a16:creationId xmlns:a16="http://schemas.microsoft.com/office/drawing/2014/main" id="{ADBCD0AE-B0C5-4FBA-A872-95A50B758F18}"/>
              </a:ext>
            </a:extLst>
          </p:cNvPr>
          <p:cNvSpPr txBox="1"/>
          <p:nvPr/>
        </p:nvSpPr>
        <p:spPr>
          <a:xfrm>
            <a:off x="3911599" y="3339507"/>
            <a:ext cx="1113971" cy="369332"/>
          </a:xfrm>
          <a:prstGeom prst="rect">
            <a:avLst/>
          </a:prstGeom>
          <a:noFill/>
        </p:spPr>
        <p:txBody>
          <a:bodyPr wrap="square">
            <a:spAutoFit/>
          </a:bodyPr>
          <a:lstStyle/>
          <a:p>
            <a:pPr algn="ctr"/>
            <a:r>
              <a:rPr lang="zh-CN" altLang="en-US" dirty="0">
                <a:gradFill>
                  <a:gsLst>
                    <a:gs pos="0">
                      <a:srgbClr val="04D681"/>
                    </a:gs>
                    <a:gs pos="100000">
                      <a:srgbClr val="2ADCEF"/>
                    </a:gs>
                  </a:gsLst>
                  <a:lin ang="7200000" scaled="0"/>
                </a:gradFill>
                <a:ea typeface="思源黑体 CN Medium" panose="020B0600000000000000" charset="-122"/>
              </a:rPr>
              <a:t>终止条件</a:t>
            </a:r>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A8FE2157-3D25-44FB-A08A-22EEE3373164}"/>
                  </a:ext>
                </a:extLst>
              </p:cNvPr>
              <p:cNvSpPr txBox="1"/>
              <p:nvPr/>
            </p:nvSpPr>
            <p:spPr>
              <a:xfrm>
                <a:off x="2940502" y="3755870"/>
                <a:ext cx="2852057" cy="338554"/>
              </a:xfrm>
              <a:prstGeom prst="rect">
                <a:avLst/>
              </a:prstGeom>
              <a:noFill/>
            </p:spPr>
            <p:txBody>
              <a:bodyPr wrap="square">
                <a:spAutoFit/>
              </a:bodyPr>
              <a:lstStyle/>
              <a:p>
                <a:pPr algn="ctr"/>
                <a:r>
                  <a:rPr lang="zh-CN" altLang="en-US" sz="1600" dirty="0">
                    <a:solidFill>
                      <a:schemeClr val="bg1">
                        <a:lumMod val="95000"/>
                      </a:schemeClr>
                    </a:solidFill>
                  </a:rPr>
                  <a:t>①</a:t>
                </a:r>
                <a14:m>
                  <m:oMath xmlns:m="http://schemas.openxmlformats.org/officeDocument/2006/math">
                    <m:r>
                      <a:rPr lang="en-US" altLang="zh-CN" sz="1600" b="0" i="0" smtClean="0">
                        <a:solidFill>
                          <a:schemeClr val="bg1">
                            <a:lumMod val="95000"/>
                          </a:schemeClr>
                        </a:solidFill>
                        <a:latin typeface="Cambria Math" panose="02040503050406030204" pitchFamily="18" charset="0"/>
                      </a:rPr>
                      <m:t> </m:t>
                    </m:r>
                    <m:sSubSup>
                      <m:sSubSupPr>
                        <m:ctrlPr>
                          <a:rPr lang="en-US" altLang="zh-CN" sz="1600" i="1" smtClean="0">
                            <a:solidFill>
                              <a:schemeClr val="bg1">
                                <a:lumMod val="95000"/>
                              </a:schemeClr>
                            </a:solidFill>
                            <a:latin typeface="Cambria Math" panose="02040503050406030204" pitchFamily="18" charset="0"/>
                          </a:rPr>
                        </m:ctrlPr>
                      </m:sSubSupPr>
                      <m:e>
                        <m:r>
                          <a:rPr lang="en-US" altLang="zh-CN" sz="1600" i="1">
                            <a:solidFill>
                              <a:schemeClr val="bg1">
                                <a:lumMod val="95000"/>
                              </a:schemeClr>
                            </a:solidFill>
                            <a:latin typeface="Cambria Math" panose="02040503050406030204" pitchFamily="18" charset="0"/>
                          </a:rPr>
                          <m:t>𝐻</m:t>
                        </m:r>
                      </m:e>
                      <m:sub>
                        <m:r>
                          <a:rPr lang="en-US" altLang="zh-CN" sz="1600" i="1">
                            <a:solidFill>
                              <a:schemeClr val="bg1">
                                <a:lumMod val="95000"/>
                              </a:schemeClr>
                            </a:solidFill>
                            <a:latin typeface="Cambria Math" panose="02040503050406030204" pitchFamily="18" charset="0"/>
                          </a:rPr>
                          <m:t>𝐼</m:t>
                        </m:r>
                      </m:sub>
                      <m:sup>
                        <m:r>
                          <a:rPr lang="en-US" altLang="zh-CN" sz="1600" i="1">
                            <a:solidFill>
                              <a:schemeClr val="bg1">
                                <a:lumMod val="95000"/>
                              </a:schemeClr>
                            </a:solidFill>
                            <a:latin typeface="Cambria Math" panose="02040503050406030204" pitchFamily="18" charset="0"/>
                          </a:rPr>
                          <m:t> </m:t>
                        </m:r>
                      </m:sup>
                    </m:sSubSup>
                    <m:r>
                      <a:rPr lang="en-US" altLang="zh-CN" sz="1600" i="1">
                        <a:solidFill>
                          <a:schemeClr val="bg1">
                            <a:lumMod val="95000"/>
                          </a:schemeClr>
                        </a:solidFill>
                        <a:latin typeface="Cambria Math" panose="02040503050406030204" pitchFamily="18" charset="0"/>
                      </a:rPr>
                      <m:t> </m:t>
                    </m:r>
                  </m:oMath>
                </a14:m>
                <a:r>
                  <a:rPr lang="zh-CN" altLang="en-US" sz="1600" dirty="0">
                    <a:solidFill>
                      <a:schemeClr val="bg1">
                        <a:lumMod val="95000"/>
                      </a:schemeClr>
                    </a:solidFill>
                  </a:rPr>
                  <a:t>与</a:t>
                </a:r>
                <a14:m>
                  <m:oMath xmlns:m="http://schemas.openxmlformats.org/officeDocument/2006/math">
                    <m:sSubSup>
                      <m:sSubSupPr>
                        <m:ctrlPr>
                          <a:rPr lang="en-US" altLang="zh-CN" sz="1600" i="1" smtClean="0">
                            <a:solidFill>
                              <a:schemeClr val="bg1">
                                <a:lumMod val="95000"/>
                              </a:schemeClr>
                            </a:solidFill>
                            <a:latin typeface="Cambria Math" panose="02040503050406030204" pitchFamily="18" charset="0"/>
                          </a:rPr>
                        </m:ctrlPr>
                      </m:sSubSupPr>
                      <m:e>
                        <m:r>
                          <a:rPr lang="en-US" altLang="zh-CN" sz="1600" i="1">
                            <a:solidFill>
                              <a:schemeClr val="bg1">
                                <a:lumMod val="95000"/>
                              </a:schemeClr>
                            </a:solidFill>
                            <a:latin typeface="Cambria Math" panose="02040503050406030204" pitchFamily="18" charset="0"/>
                          </a:rPr>
                          <m:t>𝐻</m:t>
                        </m:r>
                      </m:e>
                      <m:sub>
                        <m:r>
                          <a:rPr lang="en-US" altLang="zh-CN" sz="1600" i="1">
                            <a:solidFill>
                              <a:schemeClr val="bg1">
                                <a:lumMod val="95000"/>
                              </a:schemeClr>
                            </a:solidFill>
                            <a:latin typeface="Cambria Math" panose="02040503050406030204" pitchFamily="18" charset="0"/>
                          </a:rPr>
                          <m:t>𝐼</m:t>
                        </m:r>
                        <m:r>
                          <a:rPr lang="en-US" altLang="zh-CN" sz="1600" i="1">
                            <a:solidFill>
                              <a:schemeClr val="bg1">
                                <a:lumMod val="95000"/>
                              </a:schemeClr>
                            </a:solidFill>
                            <a:latin typeface="Cambria Math" panose="02040503050406030204" pitchFamily="18" charset="0"/>
                          </a:rPr>
                          <m:t>−1</m:t>
                        </m:r>
                      </m:sub>
                      <m:sup>
                        <m:r>
                          <a:rPr lang="en-US" altLang="zh-CN" sz="1600" i="1">
                            <a:solidFill>
                              <a:schemeClr val="bg1">
                                <a:lumMod val="95000"/>
                              </a:schemeClr>
                            </a:solidFill>
                            <a:latin typeface="Cambria Math" panose="02040503050406030204" pitchFamily="18" charset="0"/>
                          </a:rPr>
                          <m:t> </m:t>
                        </m:r>
                      </m:sup>
                    </m:sSubSup>
                  </m:oMath>
                </a14:m>
                <a:r>
                  <a:rPr lang="zh-CN" altLang="en-US" sz="1600" dirty="0">
                    <a:solidFill>
                      <a:schemeClr val="bg1">
                        <a:lumMod val="95000"/>
                      </a:schemeClr>
                    </a:solidFill>
                  </a:rPr>
                  <a:t>在同一条路上。</a:t>
                </a:r>
              </a:p>
            </p:txBody>
          </p:sp>
        </mc:Choice>
        <mc:Fallback xmlns="">
          <p:sp>
            <p:nvSpPr>
              <p:cNvPr id="49" name="文本框 48">
                <a:extLst>
                  <a:ext uri="{FF2B5EF4-FFF2-40B4-BE49-F238E27FC236}">
                    <a16:creationId xmlns:a16="http://schemas.microsoft.com/office/drawing/2014/main" id="{A8FE2157-3D25-44FB-A08A-22EEE3373164}"/>
                  </a:ext>
                </a:extLst>
              </p:cNvPr>
              <p:cNvSpPr txBox="1">
                <a:spLocks noRot="1" noChangeAspect="1" noMove="1" noResize="1" noEditPoints="1" noAdjustHandles="1" noChangeArrowheads="1" noChangeShapeType="1" noTextEdit="1"/>
              </p:cNvSpPr>
              <p:nvPr/>
            </p:nvSpPr>
            <p:spPr>
              <a:xfrm>
                <a:off x="2940502" y="3755870"/>
                <a:ext cx="2852057" cy="338554"/>
              </a:xfrm>
              <a:prstGeom prst="rect">
                <a:avLst/>
              </a:prstGeom>
              <a:blipFill>
                <a:blip r:embed="rId9"/>
                <a:stretch>
                  <a:fillRect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5B2C30B2-6E04-406C-9F1B-53AF7F1FF379}"/>
                  </a:ext>
                </a:extLst>
              </p:cNvPr>
              <p:cNvSpPr txBox="1"/>
              <p:nvPr/>
            </p:nvSpPr>
            <p:spPr>
              <a:xfrm>
                <a:off x="2940501" y="4282396"/>
                <a:ext cx="2852057" cy="338554"/>
              </a:xfrm>
              <a:prstGeom prst="rect">
                <a:avLst/>
              </a:prstGeom>
              <a:noFill/>
            </p:spPr>
            <p:txBody>
              <a:bodyPr wrap="square">
                <a:spAutoFit/>
              </a:bodyPr>
              <a:lstStyle/>
              <a:p>
                <a:pPr algn="ctr"/>
                <a:r>
                  <a:rPr lang="zh-CN" altLang="en-US" sz="1600" dirty="0">
                    <a:solidFill>
                      <a:schemeClr val="bg1">
                        <a:lumMod val="95000"/>
                      </a:schemeClr>
                    </a:solidFill>
                  </a:rPr>
                  <a:t>②</a:t>
                </a:r>
                <a14:m>
                  <m:oMath xmlns:m="http://schemas.openxmlformats.org/officeDocument/2006/math">
                    <m:sSubSup>
                      <m:sSubSupPr>
                        <m:ctrlPr>
                          <a:rPr lang="en-US" altLang="zh-CN" sz="1600" i="1">
                            <a:solidFill>
                              <a:schemeClr val="bg1">
                                <a:lumMod val="95000"/>
                              </a:schemeClr>
                            </a:solidFill>
                            <a:latin typeface="Cambria Math" panose="02040503050406030204" pitchFamily="18" charset="0"/>
                          </a:rPr>
                        </m:ctrlPr>
                      </m:sSubSupPr>
                      <m:e>
                        <m:r>
                          <a:rPr lang="en-US" altLang="zh-CN" sz="1600" i="1">
                            <a:solidFill>
                              <a:schemeClr val="bg1">
                                <a:lumMod val="95000"/>
                              </a:schemeClr>
                            </a:solidFill>
                            <a:latin typeface="Cambria Math" panose="02040503050406030204" pitchFamily="18" charset="0"/>
                          </a:rPr>
                          <m:t>𝐻</m:t>
                        </m:r>
                      </m:e>
                      <m:sub>
                        <m:r>
                          <a:rPr lang="en-US" altLang="zh-CN" sz="1600" i="1">
                            <a:solidFill>
                              <a:schemeClr val="bg1">
                                <a:lumMod val="95000"/>
                              </a:schemeClr>
                            </a:solidFill>
                            <a:latin typeface="Cambria Math" panose="02040503050406030204" pitchFamily="18" charset="0"/>
                          </a:rPr>
                          <m:t>𝐼</m:t>
                        </m:r>
                      </m:sub>
                      <m:sup>
                        <m:r>
                          <a:rPr lang="en-US" altLang="zh-CN" sz="1600" i="1">
                            <a:solidFill>
                              <a:schemeClr val="bg1">
                                <a:lumMod val="95000"/>
                              </a:schemeClr>
                            </a:solidFill>
                            <a:latin typeface="Cambria Math" panose="02040503050406030204" pitchFamily="18" charset="0"/>
                          </a:rPr>
                          <m:t> </m:t>
                        </m:r>
                      </m:sup>
                    </m:sSubSup>
                    <m:r>
                      <a:rPr lang="zh-CN" altLang="en-US" sz="1600" i="1">
                        <a:solidFill>
                          <a:schemeClr val="bg1">
                            <a:lumMod val="95000"/>
                          </a:schemeClr>
                        </a:solidFill>
                        <a:latin typeface="Cambria Math" panose="02040503050406030204" pitchFamily="18" charset="0"/>
                      </a:rPr>
                      <m:t>博弈</m:t>
                    </m:r>
                    <m:r>
                      <a:rPr lang="zh-CN" altLang="en-US" sz="1600" i="1" smtClean="0">
                        <a:solidFill>
                          <a:schemeClr val="bg1">
                            <a:lumMod val="95000"/>
                          </a:schemeClr>
                        </a:solidFill>
                        <a:latin typeface="Cambria Math" panose="02040503050406030204" pitchFamily="18" charset="0"/>
                      </a:rPr>
                      <m:t>结果</m:t>
                    </m:r>
                  </m:oMath>
                </a14:m>
                <a:r>
                  <a:rPr lang="zh-CN" altLang="en-US" sz="1600" dirty="0">
                    <a:solidFill>
                      <a:schemeClr val="bg1">
                        <a:lumMod val="95000"/>
                      </a:schemeClr>
                    </a:solidFill>
                  </a:rPr>
                  <a:t>为</a:t>
                </a:r>
                <a14:m>
                  <m:oMath xmlns:m="http://schemas.openxmlformats.org/officeDocument/2006/math">
                    <m:r>
                      <a:rPr lang="en-US" altLang="zh-CN" sz="1600" i="1">
                        <a:solidFill>
                          <a:schemeClr val="bg1">
                            <a:lumMod val="95000"/>
                          </a:schemeClr>
                        </a:solidFill>
                        <a:latin typeface="Cambria Math" panose="02040503050406030204" pitchFamily="18" charset="0"/>
                      </a:rPr>
                      <m:t>𝐹</m:t>
                    </m:r>
                  </m:oMath>
                </a14:m>
                <a:r>
                  <a:rPr lang="zh-CN" altLang="en-US" sz="1600" dirty="0">
                    <a:solidFill>
                      <a:schemeClr val="bg1">
                        <a:lumMod val="95000"/>
                      </a:schemeClr>
                    </a:solidFill>
                  </a:rPr>
                  <a:t>。</a:t>
                </a:r>
              </a:p>
            </p:txBody>
          </p:sp>
        </mc:Choice>
        <mc:Fallback xmlns="">
          <p:sp>
            <p:nvSpPr>
              <p:cNvPr id="50" name="文本框 49">
                <a:extLst>
                  <a:ext uri="{FF2B5EF4-FFF2-40B4-BE49-F238E27FC236}">
                    <a16:creationId xmlns:a16="http://schemas.microsoft.com/office/drawing/2014/main" id="{5B2C30B2-6E04-406C-9F1B-53AF7F1FF379}"/>
                  </a:ext>
                </a:extLst>
              </p:cNvPr>
              <p:cNvSpPr txBox="1">
                <a:spLocks noRot="1" noChangeAspect="1" noMove="1" noResize="1" noEditPoints="1" noAdjustHandles="1" noChangeArrowheads="1" noChangeShapeType="1" noTextEdit="1"/>
              </p:cNvSpPr>
              <p:nvPr/>
            </p:nvSpPr>
            <p:spPr>
              <a:xfrm>
                <a:off x="2940501" y="4282396"/>
                <a:ext cx="2852057" cy="338554"/>
              </a:xfrm>
              <a:prstGeom prst="rect">
                <a:avLst/>
              </a:prstGeom>
              <a:blipFill>
                <a:blip r:embed="rId10"/>
                <a:stretch>
                  <a:fillRect t="-5357" b="-21429"/>
                </a:stretch>
              </a:blipFill>
            </p:spPr>
            <p:txBody>
              <a:bodyPr/>
              <a:lstStyle/>
              <a:p>
                <a:r>
                  <a:rPr lang="zh-CN" altLang="en-US">
                    <a:noFill/>
                  </a:rPr>
                  <a:t> </a:t>
                </a:r>
              </a:p>
            </p:txBody>
          </p:sp>
        </mc:Fallback>
      </mc:AlternateContent>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blinds(horizontal)">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1" y="451"/>
            <a:ext cx="3065930" cy="1711217"/>
          </a:xfrm>
          <a:prstGeom prst="rect">
            <a:avLst/>
          </a:prstGeom>
        </p:spPr>
      </p:pic>
      <p:sp>
        <p:nvSpPr>
          <p:cNvPr id="2" name="文本框 1"/>
          <p:cNvSpPr txBox="1"/>
          <p:nvPr/>
        </p:nvSpPr>
        <p:spPr>
          <a:xfrm>
            <a:off x="3314700" y="273685"/>
            <a:ext cx="2515235" cy="460375"/>
          </a:xfrm>
          <a:prstGeom prst="rect">
            <a:avLst/>
          </a:prstGeom>
          <a:noFill/>
        </p:spPr>
        <p:txBody>
          <a:bodyPr wrap="square" rtlCol="0">
            <a:spAutoFit/>
          </a:bodyPr>
          <a:lstStyle/>
          <a:p>
            <a:pPr algn="ctr"/>
            <a:r>
              <a:rPr lang="zh-CN" altLang="en-US" sz="2400" dirty="0">
                <a:solidFill>
                  <a:srgbClr val="21DAD5"/>
                </a:solidFill>
                <a:latin typeface="+mn-ea"/>
                <a:sym typeface="微软雅黑" panose="020B0503020204020204" pitchFamily="34" charset="-122"/>
              </a:rPr>
              <a:t>举例</a:t>
            </a:r>
          </a:p>
        </p:txBody>
      </p:sp>
      <p:pic>
        <p:nvPicPr>
          <p:cNvPr id="5" name="图片 4">
            <a:extLst>
              <a:ext uri="{FF2B5EF4-FFF2-40B4-BE49-F238E27FC236}">
                <a16:creationId xmlns:a16="http://schemas.microsoft.com/office/drawing/2014/main" id="{E3381590-59D9-461A-BA97-676FC55FF137}"/>
              </a:ext>
            </a:extLst>
          </p:cNvPr>
          <p:cNvPicPr>
            <a:picLocks noChangeAspect="1"/>
          </p:cNvPicPr>
          <p:nvPr/>
        </p:nvPicPr>
        <p:blipFill>
          <a:blip r:embed="rId4"/>
          <a:stretch>
            <a:fillRect/>
          </a:stretch>
        </p:blipFill>
        <p:spPr>
          <a:xfrm>
            <a:off x="810457" y="1903584"/>
            <a:ext cx="3330759" cy="1336332"/>
          </a:xfrm>
          <a:prstGeom prst="rect">
            <a:avLst/>
          </a:prstGeom>
        </p:spPr>
      </p:pic>
      <p:pic>
        <p:nvPicPr>
          <p:cNvPr id="9" name="图片 8">
            <a:extLst>
              <a:ext uri="{FF2B5EF4-FFF2-40B4-BE49-F238E27FC236}">
                <a16:creationId xmlns:a16="http://schemas.microsoft.com/office/drawing/2014/main" id="{F3532DE5-7196-494B-B500-F499102B8CB8}"/>
              </a:ext>
            </a:extLst>
          </p:cNvPr>
          <p:cNvPicPr>
            <a:picLocks noChangeAspect="1"/>
          </p:cNvPicPr>
          <p:nvPr/>
        </p:nvPicPr>
        <p:blipFill>
          <a:blip r:embed="rId5"/>
          <a:stretch>
            <a:fillRect/>
          </a:stretch>
        </p:blipFill>
        <p:spPr>
          <a:xfrm>
            <a:off x="5308817" y="195921"/>
            <a:ext cx="2625916" cy="4751658"/>
          </a:xfrm>
          <a:prstGeom prst="rect">
            <a:avLst/>
          </a:prstGeom>
        </p:spPr>
      </p:pic>
      <p:sp>
        <p:nvSpPr>
          <p:cNvPr id="10" name="矩形: 圆角 9">
            <a:extLst>
              <a:ext uri="{FF2B5EF4-FFF2-40B4-BE49-F238E27FC236}">
                <a16:creationId xmlns:a16="http://schemas.microsoft.com/office/drawing/2014/main" id="{398C610F-1C67-4AF3-96D3-E7168F6BC3A5}"/>
              </a:ext>
            </a:extLst>
          </p:cNvPr>
          <p:cNvSpPr/>
          <p:nvPr/>
        </p:nvSpPr>
        <p:spPr>
          <a:xfrm>
            <a:off x="1957086" y="2679951"/>
            <a:ext cx="1814285" cy="55996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4" name="矩形: 圆角 43">
            <a:extLst>
              <a:ext uri="{FF2B5EF4-FFF2-40B4-BE49-F238E27FC236}">
                <a16:creationId xmlns:a16="http://schemas.microsoft.com/office/drawing/2014/main" id="{FBD0408E-78FB-41F3-9692-09DB8E9CCC70}"/>
              </a:ext>
            </a:extLst>
          </p:cNvPr>
          <p:cNvSpPr/>
          <p:nvPr/>
        </p:nvSpPr>
        <p:spPr>
          <a:xfrm>
            <a:off x="5333036" y="195921"/>
            <a:ext cx="850049" cy="33914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1" y="451"/>
            <a:ext cx="3065930" cy="1711217"/>
          </a:xfrm>
          <a:prstGeom prst="rect">
            <a:avLst/>
          </a:prstGeom>
        </p:spPr>
      </p:pic>
      <p:grpSp>
        <p:nvGrpSpPr>
          <p:cNvPr id="14" name="组合 13"/>
          <p:cNvGrpSpPr/>
          <p:nvPr/>
        </p:nvGrpSpPr>
        <p:grpSpPr>
          <a:xfrm>
            <a:off x="1233170" y="1576705"/>
            <a:ext cx="4453890" cy="1219835"/>
            <a:chOff x="1942" y="2483"/>
            <a:chExt cx="7014" cy="1921"/>
          </a:xfrm>
        </p:grpSpPr>
        <p:sp>
          <p:nvSpPr>
            <p:cNvPr id="6" name="文本框 12"/>
            <p:cNvSpPr txBox="1"/>
            <p:nvPr/>
          </p:nvSpPr>
          <p:spPr>
            <a:xfrm>
              <a:off x="2396" y="2901"/>
              <a:ext cx="6560" cy="1503"/>
            </a:xfrm>
            <a:prstGeom prst="rect">
              <a:avLst/>
            </a:prstGeom>
            <a:noFill/>
          </p:spPr>
          <p:txBody>
            <a:bodyPr wrap="square"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lnSpc>
                  <a:spcPct val="150000"/>
                </a:lnSpc>
                <a:spcBef>
                  <a:spcPts val="600"/>
                </a:spcBef>
                <a:spcAft>
                  <a:spcPts val="600"/>
                </a:spcAft>
              </a:pPr>
              <a:r>
                <a:rPr lang="zh-CN" altLang="en-US" sz="1400" dirty="0">
                  <a:solidFill>
                    <a:schemeClr val="bg1"/>
                  </a:solidFill>
                  <a:latin typeface="华文宋体" panose="02010600040101010101" pitchFamily="2" charset="-122"/>
                  <a:ea typeface="华文宋体" panose="02010600040101010101" pitchFamily="2" charset="-122"/>
                  <a:sym typeface="+mn-ea"/>
                </a:rPr>
                <a:t>每辆车辆通过</a:t>
              </a:r>
              <a:r>
                <a:rPr lang="en-US" altLang="zh-CN" sz="1400" dirty="0">
                  <a:solidFill>
                    <a:schemeClr val="bg1"/>
                  </a:solidFill>
                  <a:latin typeface="华文宋体" panose="02010600040101010101" pitchFamily="2" charset="-122"/>
                  <a:ea typeface="华文宋体" panose="02010600040101010101" pitchFamily="2" charset="-122"/>
                  <a:sym typeface="+mn-ea"/>
                </a:rPr>
                <a:t>MP</a:t>
              </a:r>
              <a:r>
                <a:rPr lang="zh-CN" altLang="en-US" sz="1400" dirty="0">
                  <a:solidFill>
                    <a:schemeClr val="bg1"/>
                  </a:solidFill>
                  <a:latin typeface="华文宋体" panose="02010600040101010101" pitchFamily="2" charset="-122"/>
                  <a:ea typeface="华文宋体" panose="02010600040101010101" pitchFamily="2" charset="-122"/>
                  <a:sym typeface="+mn-ea"/>
                </a:rPr>
                <a:t>的速度是相同的常数</a:t>
              </a:r>
              <a:r>
                <a:rPr lang="en-US" altLang="zh-CN" sz="1400" dirty="0">
                  <a:solidFill>
                    <a:schemeClr val="bg1"/>
                  </a:solidFill>
                  <a:latin typeface="华文宋体" panose="02010600040101010101" pitchFamily="2" charset="-122"/>
                  <a:ea typeface="华文宋体" panose="02010600040101010101" pitchFamily="2" charset="-122"/>
                  <a:sym typeface="+mn-ea"/>
                </a:rPr>
                <a:t>v</a:t>
              </a:r>
              <a:r>
                <a:rPr lang="zh-CN" altLang="en-US" sz="1400" dirty="0">
                  <a:solidFill>
                    <a:schemeClr val="bg1"/>
                  </a:solidFill>
                  <a:latin typeface="华文宋体" panose="02010600040101010101" pitchFamily="2" charset="-122"/>
                  <a:ea typeface="华文宋体" panose="02010600040101010101" pitchFamily="2" charset="-122"/>
                  <a:sym typeface="+mn-ea"/>
                </a:rPr>
                <a:t>，而加速度是</a:t>
              </a:r>
              <a:r>
                <a:rPr lang="en-US" altLang="zh-CN" sz="1400" dirty="0">
                  <a:solidFill>
                    <a:schemeClr val="bg1"/>
                  </a:solidFill>
                  <a:latin typeface="华文宋体" panose="02010600040101010101" pitchFamily="2" charset="-122"/>
                  <a:ea typeface="华文宋体" panose="02010600040101010101" pitchFamily="2" charset="-122"/>
                  <a:sym typeface="+mn-ea"/>
                </a:rPr>
                <a:t>0</a:t>
              </a:r>
              <a:r>
                <a:rPr lang="zh-CN" altLang="en-US" sz="1400" dirty="0">
                  <a:solidFill>
                    <a:schemeClr val="bg1"/>
                  </a:solidFill>
                  <a:latin typeface="华文宋体" panose="02010600040101010101" pitchFamily="2" charset="-122"/>
                  <a:ea typeface="华文宋体" panose="02010600040101010101" pitchFamily="2" charset="-122"/>
                  <a:sym typeface="+mn-ea"/>
                </a:rPr>
                <a:t>。这个假设可以确保车辆通过</a:t>
              </a:r>
              <a:r>
                <a:rPr lang="en-US" altLang="zh-CN" sz="1400" dirty="0">
                  <a:solidFill>
                    <a:schemeClr val="bg1"/>
                  </a:solidFill>
                  <a:latin typeface="华文宋体" panose="02010600040101010101" pitchFamily="2" charset="-122"/>
                  <a:ea typeface="华文宋体" panose="02010600040101010101" pitchFamily="2" charset="-122"/>
                  <a:sym typeface="+mn-ea"/>
                </a:rPr>
                <a:t>MP</a:t>
              </a:r>
              <a:r>
                <a:rPr lang="zh-CN" altLang="en-US" sz="1400" dirty="0">
                  <a:solidFill>
                    <a:schemeClr val="bg1"/>
                  </a:solidFill>
                  <a:latin typeface="华文宋体" panose="02010600040101010101" pitchFamily="2" charset="-122"/>
                  <a:ea typeface="华文宋体" panose="02010600040101010101" pitchFamily="2" charset="-122"/>
                  <a:sym typeface="+mn-ea"/>
                </a:rPr>
                <a:t>后形成稳定的车队。</a:t>
              </a:r>
              <a:endParaRPr lang="en-US" altLang="zh-CN" sz="1400" dirty="0">
                <a:solidFill>
                  <a:schemeClr val="bg1"/>
                </a:solidFill>
                <a:latin typeface="华文宋体" panose="02010600040101010101" pitchFamily="2" charset="-122"/>
                <a:ea typeface="华文宋体" panose="02010600040101010101" pitchFamily="2" charset="-122"/>
              </a:endParaRPr>
            </a:p>
          </p:txBody>
        </p:sp>
        <p:sp>
          <p:nvSpPr>
            <p:cNvPr id="11" name="矩形: 圆角 7"/>
            <p:cNvSpPr/>
            <p:nvPr/>
          </p:nvSpPr>
          <p:spPr>
            <a:xfrm>
              <a:off x="1942" y="2483"/>
              <a:ext cx="505" cy="52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b="1" i="1">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rPr>
                <a:t>1</a:t>
              </a:r>
            </a:p>
          </p:txBody>
        </p:sp>
      </p:grpSp>
      <p:grpSp>
        <p:nvGrpSpPr>
          <p:cNvPr id="17" name="组合 16"/>
          <p:cNvGrpSpPr/>
          <p:nvPr/>
        </p:nvGrpSpPr>
        <p:grpSpPr>
          <a:xfrm>
            <a:off x="1233170" y="2914015"/>
            <a:ext cx="4453890" cy="1730375"/>
            <a:chOff x="1942" y="4589"/>
            <a:chExt cx="7014" cy="2725"/>
          </a:xfrm>
        </p:grpSpPr>
        <mc:AlternateContent xmlns:mc="http://schemas.openxmlformats.org/markup-compatibility/2006" xmlns:a14="http://schemas.microsoft.com/office/drawing/2010/main">
          <mc:Choice Requires="a14">
            <p:sp>
              <p:nvSpPr>
                <p:cNvPr id="8" name="文本框 12"/>
                <p:cNvSpPr txBox="1"/>
                <p:nvPr/>
              </p:nvSpPr>
              <p:spPr>
                <a:xfrm>
                  <a:off x="2396" y="5008"/>
                  <a:ext cx="6560" cy="2306"/>
                </a:xfrm>
                <a:prstGeom prst="rect">
                  <a:avLst/>
                </a:prstGeom>
                <a:noFill/>
              </p:spPr>
              <p:txBody>
                <a:bodyPr wrap="square"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spcBef>
                      <a:spcPts val="600"/>
                    </a:spcBef>
                    <a:spcAft>
                      <a:spcPts val="600"/>
                    </a:spcAft>
                  </a:pPr>
                  <a:r>
                    <a:rPr lang="zh-CN" altLang="en-US" sz="1400" b="1" dirty="0">
                      <a:solidFill>
                        <a:srgbClr val="21DAD5"/>
                      </a:solidFill>
                      <a:latin typeface="华文宋体" panose="02010600040101010101" pitchFamily="2" charset="-122"/>
                      <a:ea typeface="华文宋体" panose="02010600040101010101" pitchFamily="2" charset="-122"/>
                      <a:sym typeface="+mn-ea"/>
                    </a:rPr>
                    <a:t>每辆车通过</a:t>
                  </a:r>
                  <a:r>
                    <a:rPr lang="en-US" altLang="zh-CN" sz="1400" b="1" dirty="0">
                      <a:solidFill>
                        <a:srgbClr val="21DAD5"/>
                      </a:solidFill>
                      <a:latin typeface="华文宋体" panose="02010600040101010101" pitchFamily="2" charset="-122"/>
                      <a:ea typeface="华文宋体" panose="02010600040101010101" pitchFamily="2" charset="-122"/>
                      <a:sym typeface="+mn-ea"/>
                    </a:rPr>
                    <a:t>MP</a:t>
                  </a:r>
                  <a:r>
                    <a:rPr lang="zh-CN" altLang="en-US" sz="1400" b="1" dirty="0">
                      <a:solidFill>
                        <a:srgbClr val="21DAD5"/>
                      </a:solidFill>
                      <a:latin typeface="华文宋体" panose="02010600040101010101" pitchFamily="2" charset="-122"/>
                      <a:ea typeface="华文宋体" panose="02010600040101010101" pitchFamily="2" charset="-122"/>
                      <a:sym typeface="+mn-ea"/>
                    </a:rPr>
                    <a:t>的时间间隔（车头时距）</a:t>
                  </a:r>
                  <a:r>
                    <a:rPr lang="en-US" altLang="zh-CN" sz="1400" b="1" dirty="0">
                      <a:solidFill>
                        <a:srgbClr val="21DAD5"/>
                      </a:solidFill>
                      <a:latin typeface="华文宋体" panose="02010600040101010101" pitchFamily="2" charset="-122"/>
                      <a:ea typeface="华文宋体" panose="02010600040101010101" pitchFamily="2" charset="-122"/>
                      <a:sym typeface="+mn-ea"/>
                    </a:rPr>
                    <a:t>Ts</a:t>
                  </a:r>
                  <a:r>
                    <a:rPr lang="zh-CN" altLang="en-US" sz="1400" b="1" dirty="0">
                      <a:solidFill>
                        <a:srgbClr val="21DAD5"/>
                      </a:solidFill>
                      <a:latin typeface="华文宋体" panose="02010600040101010101" pitchFamily="2" charset="-122"/>
                      <a:ea typeface="华文宋体" panose="02010600040101010101" pitchFamily="2" charset="-122"/>
                      <a:sym typeface="+mn-ea"/>
                    </a:rPr>
                    <a:t>相同。这一假设表明：</a:t>
                  </a:r>
                  <a14:m>
                    <m:oMath xmlns:m="http://schemas.openxmlformats.org/officeDocument/2006/math">
                      <m:sSub>
                        <m:sSubPr>
                          <m:ctrlPr>
                            <a:rPr lang="zh-CN" altLang="zh-CN" sz="1600" b="1" i="1" smtClean="0">
                              <a:solidFill>
                                <a:srgbClr val="21DAD5"/>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600" b="1" i="1">
                                  <a:solidFill>
                                    <a:srgbClr val="21DAD5"/>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600" b="1" i="1">
                                  <a:solidFill>
                                    <a:srgbClr val="21DAD5"/>
                                  </a:solidFill>
                                  <a:effectLst/>
                                  <a:latin typeface="Cambria Math" panose="02040503050406030204" pitchFamily="18" charset="0"/>
                                  <a:ea typeface="等线" panose="02010600030101010101" pitchFamily="2" charset="-122"/>
                                  <a:cs typeface="Times New Roman" panose="02020603050405020304" pitchFamily="18" charset="0"/>
                                </a:rPr>
                                <m:t>𝑻</m:t>
                              </m:r>
                            </m:e>
                          </m:acc>
                        </m:e>
                        <m:sub>
                          <m:r>
                            <a:rPr lang="en-US" altLang="zh-CN" sz="1600" b="1" i="1">
                              <a:solidFill>
                                <a:srgbClr val="21DAD5"/>
                              </a:solidFill>
                              <a:effectLst/>
                              <a:latin typeface="Cambria Math" panose="02040503050406030204" pitchFamily="18" charset="0"/>
                              <a:ea typeface="等线" panose="02010600030101010101" pitchFamily="2" charset="-122"/>
                              <a:cs typeface="Times New Roman" panose="02020603050405020304" pitchFamily="18" charset="0"/>
                            </a:rPr>
                            <m:t>𝑰</m:t>
                          </m:r>
                        </m:sub>
                      </m:sSub>
                      <m:r>
                        <a:rPr lang="en-US" altLang="zh-CN" sz="1600" b="1">
                          <a:solidFill>
                            <a:srgbClr val="21DAD5"/>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b="1" i="1">
                              <a:solidFill>
                                <a:srgbClr val="21DAD5"/>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600" b="1" i="1">
                                  <a:solidFill>
                                    <a:srgbClr val="21DAD5"/>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600" b="1" i="1">
                                  <a:solidFill>
                                    <a:srgbClr val="21DAD5"/>
                                  </a:solidFill>
                                  <a:effectLst/>
                                  <a:latin typeface="Cambria Math" panose="02040503050406030204" pitchFamily="18" charset="0"/>
                                  <a:ea typeface="等线" panose="02010600030101010101" pitchFamily="2" charset="-122"/>
                                  <a:cs typeface="Times New Roman" panose="02020603050405020304" pitchFamily="18" charset="0"/>
                                </a:rPr>
                                <m:t>𝑻</m:t>
                              </m:r>
                            </m:e>
                          </m:acc>
                        </m:e>
                        <m:sub>
                          <m:r>
                            <a:rPr lang="en-US" altLang="zh-CN" sz="1600" b="1" i="1">
                              <a:solidFill>
                                <a:srgbClr val="21DAD5"/>
                              </a:solidFill>
                              <a:effectLst/>
                              <a:latin typeface="Cambria Math" panose="02040503050406030204" pitchFamily="18" charset="0"/>
                              <a:ea typeface="等线" panose="02010600030101010101" pitchFamily="2" charset="-122"/>
                              <a:cs typeface="Times New Roman" panose="02020603050405020304" pitchFamily="18" charset="0"/>
                            </a:rPr>
                            <m:t>𝑰</m:t>
                          </m:r>
                          <m:r>
                            <a:rPr lang="en-US" altLang="zh-CN" sz="1600" b="1" i="1">
                              <a:solidFill>
                                <a:srgbClr val="21DAD5"/>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b="1" i="1">
                              <a:solidFill>
                                <a:srgbClr val="21DAD5"/>
                              </a:solidFill>
                              <a:effectLst/>
                              <a:latin typeface="Cambria Math" panose="02040503050406030204" pitchFamily="18" charset="0"/>
                              <a:ea typeface="等线" panose="02010600030101010101" pitchFamily="2" charset="-122"/>
                              <a:cs typeface="Times New Roman" panose="02020603050405020304" pitchFamily="18" charset="0"/>
                            </a:rPr>
                            <m:t>𝟏</m:t>
                          </m:r>
                        </m:sub>
                      </m:sSub>
                      <m:r>
                        <a:rPr lang="en-US" altLang="zh-CN" sz="1600" b="1">
                          <a:solidFill>
                            <a:srgbClr val="21DAD5"/>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b="1" i="1">
                              <a:solidFill>
                                <a:srgbClr val="21DAD5"/>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rgbClr val="21DAD5"/>
                              </a:solidFill>
                              <a:effectLst/>
                              <a:latin typeface="Cambria Math" panose="02040503050406030204" pitchFamily="18" charset="0"/>
                              <a:ea typeface="等线" panose="02010600030101010101" pitchFamily="2" charset="-122"/>
                              <a:cs typeface="Times New Roman" panose="02020603050405020304" pitchFamily="18" charset="0"/>
                            </a:rPr>
                            <m:t>𝑻</m:t>
                          </m:r>
                        </m:e>
                        <m:sub>
                          <m:r>
                            <a:rPr lang="en-US" altLang="zh-CN" sz="1600" b="1" i="1">
                              <a:solidFill>
                                <a:srgbClr val="21DAD5"/>
                              </a:solidFill>
                              <a:effectLst/>
                              <a:latin typeface="Cambria Math" panose="02040503050406030204" pitchFamily="18" charset="0"/>
                              <a:ea typeface="等线" panose="02010600030101010101" pitchFamily="2" charset="-122"/>
                              <a:cs typeface="Times New Roman" panose="02020603050405020304" pitchFamily="18" charset="0"/>
                            </a:rPr>
                            <m:t>𝒔</m:t>
                          </m:r>
                        </m:sub>
                      </m:sSub>
                      <m:r>
                        <a:rPr lang="zh-CN" altLang="en-US" sz="1600" b="1" i="1">
                          <a:solidFill>
                            <a:srgbClr val="21DAD5"/>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1400" b="1" dirty="0">
                      <a:solidFill>
                        <a:srgbClr val="21DAD5"/>
                      </a:solidFill>
                      <a:latin typeface="华文宋体" panose="02010600040101010101" pitchFamily="2" charset="-122"/>
                      <a:ea typeface="华文宋体" panose="02010600040101010101" pitchFamily="2" charset="-122"/>
                    </a:rPr>
                    <a:t>其中</a:t>
                  </a:r>
                  <a:r>
                    <a:rPr lang="en-US" altLang="zh-CN" sz="1400" b="1" dirty="0">
                      <a:solidFill>
                        <a:srgbClr val="21DAD5"/>
                      </a:solidFill>
                      <a:latin typeface="华文宋体" panose="02010600040101010101" pitchFamily="2" charset="-122"/>
                      <a:ea typeface="华文宋体" panose="02010600040101010101" pitchFamily="2" charset="-122"/>
                    </a:rPr>
                    <a:t> </a:t>
                  </a:r>
                  <a14:m>
                    <m:oMath xmlns:m="http://schemas.openxmlformats.org/officeDocument/2006/math">
                      <m:sSub>
                        <m:sSubPr>
                          <m:ctrlPr>
                            <a:rPr lang="zh-CN" altLang="zh-CN" sz="1400" b="1" i="1">
                              <a:solidFill>
                                <a:srgbClr val="21DAD5"/>
                              </a:solidFill>
                              <a:latin typeface="Cambria Math" panose="02040503050406030204" pitchFamily="18" charset="0"/>
                            </a:rPr>
                          </m:ctrlPr>
                        </m:sSubPr>
                        <m:e>
                          <m:acc>
                            <m:accPr>
                              <m:chr m:val="̃"/>
                              <m:ctrlPr>
                                <a:rPr lang="zh-CN" altLang="zh-CN" sz="1400" b="1" i="1">
                                  <a:solidFill>
                                    <a:srgbClr val="21DAD5"/>
                                  </a:solidFill>
                                  <a:latin typeface="Cambria Math" panose="02040503050406030204" pitchFamily="18" charset="0"/>
                                </a:rPr>
                              </m:ctrlPr>
                            </m:accPr>
                            <m:e>
                              <m:r>
                                <a:rPr lang="en-US" altLang="zh-CN" sz="1400" b="1" i="1">
                                  <a:solidFill>
                                    <a:srgbClr val="21DAD5"/>
                                  </a:solidFill>
                                  <a:latin typeface="Cambria Math" panose="02040503050406030204" pitchFamily="18" charset="0"/>
                                </a:rPr>
                                <m:t>𝑻</m:t>
                              </m:r>
                            </m:e>
                          </m:acc>
                        </m:e>
                        <m:sub>
                          <m:r>
                            <a:rPr lang="en-US" altLang="zh-CN" sz="1400" b="1" i="1">
                              <a:solidFill>
                                <a:srgbClr val="21DAD5"/>
                              </a:solidFill>
                              <a:latin typeface="Cambria Math" panose="02040503050406030204" pitchFamily="18" charset="0"/>
                            </a:rPr>
                            <m:t>𝑰</m:t>
                          </m:r>
                        </m:sub>
                      </m:sSub>
                    </m:oMath>
                  </a14:m>
                  <a:r>
                    <a:rPr lang="en-US" altLang="zh-CN" sz="1400" b="1" dirty="0">
                      <a:solidFill>
                        <a:srgbClr val="21DAD5"/>
                      </a:solidFill>
                      <a:latin typeface="华文宋体" panose="02010600040101010101" pitchFamily="2" charset="-122"/>
                      <a:ea typeface="华文宋体" panose="02010600040101010101" pitchFamily="2" charset="-122"/>
                    </a:rPr>
                    <a:t> and </a:t>
                  </a:r>
                  <a14:m>
                    <m:oMath xmlns:m="http://schemas.openxmlformats.org/officeDocument/2006/math">
                      <m:sSub>
                        <m:sSubPr>
                          <m:ctrlPr>
                            <a:rPr lang="zh-CN" altLang="zh-CN" sz="1400" b="1" i="1">
                              <a:solidFill>
                                <a:srgbClr val="21DAD5"/>
                              </a:solidFill>
                              <a:latin typeface="Cambria Math" panose="02040503050406030204" pitchFamily="18" charset="0"/>
                            </a:rPr>
                          </m:ctrlPr>
                        </m:sSubPr>
                        <m:e>
                          <m:acc>
                            <m:accPr>
                              <m:chr m:val="̃"/>
                              <m:ctrlPr>
                                <a:rPr lang="zh-CN" altLang="zh-CN" sz="1400" b="1" i="1">
                                  <a:solidFill>
                                    <a:srgbClr val="21DAD5"/>
                                  </a:solidFill>
                                  <a:latin typeface="Cambria Math" panose="02040503050406030204" pitchFamily="18" charset="0"/>
                                </a:rPr>
                              </m:ctrlPr>
                            </m:accPr>
                            <m:e>
                              <m:r>
                                <a:rPr lang="en-US" altLang="zh-CN" sz="1400" b="1" i="1">
                                  <a:solidFill>
                                    <a:srgbClr val="21DAD5"/>
                                  </a:solidFill>
                                  <a:latin typeface="Cambria Math" panose="02040503050406030204" pitchFamily="18" charset="0"/>
                                </a:rPr>
                                <m:t>𝑻</m:t>
                              </m:r>
                            </m:e>
                          </m:acc>
                        </m:e>
                        <m:sub>
                          <m:r>
                            <a:rPr lang="en-US" altLang="zh-CN" sz="1400" b="1" i="1">
                              <a:solidFill>
                                <a:srgbClr val="21DAD5"/>
                              </a:solidFill>
                              <a:latin typeface="Cambria Math" panose="02040503050406030204" pitchFamily="18" charset="0"/>
                            </a:rPr>
                            <m:t>𝑰</m:t>
                          </m:r>
                          <m:r>
                            <a:rPr lang="en-US" altLang="zh-CN" sz="1400" b="1" i="1">
                              <a:solidFill>
                                <a:srgbClr val="21DAD5"/>
                              </a:solidFill>
                              <a:latin typeface="Cambria Math" panose="02040503050406030204" pitchFamily="18" charset="0"/>
                            </a:rPr>
                            <m:t>−</m:t>
                          </m:r>
                          <m:r>
                            <a:rPr lang="en-US" altLang="zh-CN" sz="1400" b="1" i="1">
                              <a:solidFill>
                                <a:srgbClr val="21DAD5"/>
                              </a:solidFill>
                              <a:latin typeface="Cambria Math" panose="02040503050406030204" pitchFamily="18" charset="0"/>
                            </a:rPr>
                            <m:t>𝟏</m:t>
                          </m:r>
                        </m:sub>
                      </m:sSub>
                    </m:oMath>
                  </a14:m>
                  <a:r>
                    <a:rPr lang="en-US" altLang="zh-CN" sz="1400" b="1" dirty="0">
                      <a:solidFill>
                        <a:srgbClr val="21DAD5"/>
                      </a:solidFill>
                      <a:latin typeface="华文宋体" panose="02010600040101010101" pitchFamily="2" charset="-122"/>
                      <a:ea typeface="华文宋体" panose="02010600040101010101" pitchFamily="2" charset="-122"/>
                    </a:rPr>
                    <a:t> </a:t>
                  </a:r>
                  <a:r>
                    <a:rPr lang="zh-CN" altLang="en-US" sz="1400" b="1" dirty="0">
                      <a:solidFill>
                        <a:srgbClr val="21DAD5"/>
                      </a:solidFill>
                      <a:latin typeface="华文宋体" panose="02010600040101010101" pitchFamily="2" charset="-122"/>
                      <a:ea typeface="华文宋体" panose="02010600040101010101" pitchFamily="2" charset="-122"/>
                    </a:rPr>
                    <a:t>是车辆</a:t>
                  </a:r>
                  <a:r>
                    <a:rPr lang="en-US" altLang="zh-CN" sz="1400" b="1" dirty="0">
                      <a:solidFill>
                        <a:srgbClr val="21DAD5"/>
                      </a:solidFill>
                      <a:latin typeface="华文宋体" panose="02010600040101010101" pitchFamily="2" charset="-122"/>
                      <a:ea typeface="华文宋体" panose="02010600040101010101" pitchFamily="2" charset="-122"/>
                    </a:rPr>
                    <a:t> </a:t>
                  </a:r>
                  <a14:m>
                    <m:oMath xmlns:m="http://schemas.openxmlformats.org/officeDocument/2006/math">
                      <m:sSub>
                        <m:sSubPr>
                          <m:ctrlPr>
                            <a:rPr lang="zh-CN" altLang="zh-CN" sz="1400" b="1" i="1">
                              <a:solidFill>
                                <a:srgbClr val="21DAD5"/>
                              </a:solidFill>
                              <a:latin typeface="Cambria Math" panose="02040503050406030204" pitchFamily="18" charset="0"/>
                            </a:rPr>
                          </m:ctrlPr>
                        </m:sSubPr>
                        <m:e>
                          <m:r>
                            <a:rPr lang="en-US" altLang="zh-CN" sz="1400" b="1" i="1">
                              <a:solidFill>
                                <a:srgbClr val="21DAD5"/>
                              </a:solidFill>
                              <a:latin typeface="Cambria Math" panose="02040503050406030204" pitchFamily="18" charset="0"/>
                            </a:rPr>
                            <m:t>𝑯</m:t>
                          </m:r>
                        </m:e>
                        <m:sub>
                          <m:r>
                            <a:rPr lang="en-US" altLang="zh-CN" sz="1400" b="1" i="1">
                              <a:solidFill>
                                <a:srgbClr val="21DAD5"/>
                              </a:solidFill>
                              <a:latin typeface="Cambria Math" panose="02040503050406030204" pitchFamily="18" charset="0"/>
                            </a:rPr>
                            <m:t>𝑰</m:t>
                          </m:r>
                        </m:sub>
                      </m:sSub>
                    </m:oMath>
                  </a14:m>
                  <a:r>
                    <a:rPr lang="en-US" altLang="zh-CN" sz="1400" b="1" dirty="0">
                      <a:solidFill>
                        <a:srgbClr val="21DAD5"/>
                      </a:solidFill>
                      <a:latin typeface="华文宋体" panose="02010600040101010101" pitchFamily="2" charset="-122"/>
                      <a:ea typeface="华文宋体" panose="02010600040101010101" pitchFamily="2" charset="-122"/>
                    </a:rPr>
                    <a:t> </a:t>
                  </a:r>
                  <a:r>
                    <a:rPr lang="zh-CN" altLang="en-US" sz="1400" b="1" dirty="0">
                      <a:solidFill>
                        <a:srgbClr val="21DAD5"/>
                      </a:solidFill>
                      <a:latin typeface="华文宋体" panose="02010600040101010101" pitchFamily="2" charset="-122"/>
                      <a:ea typeface="华文宋体" panose="02010600040101010101" pitchFamily="2" charset="-122"/>
                    </a:rPr>
                    <a:t>和</a:t>
                  </a:r>
                  <a:r>
                    <a:rPr lang="en-US" altLang="zh-CN" sz="1400" b="1" dirty="0">
                      <a:solidFill>
                        <a:srgbClr val="21DAD5"/>
                      </a:solidFill>
                      <a:latin typeface="华文宋体" panose="02010600040101010101" pitchFamily="2" charset="-122"/>
                      <a:ea typeface="华文宋体" panose="02010600040101010101" pitchFamily="2" charset="-122"/>
                    </a:rPr>
                    <a:t> </a:t>
                  </a:r>
                  <a14:m>
                    <m:oMath xmlns:m="http://schemas.openxmlformats.org/officeDocument/2006/math">
                      <m:sSub>
                        <m:sSubPr>
                          <m:ctrlPr>
                            <a:rPr lang="zh-CN" altLang="zh-CN" sz="1400" b="1" i="1">
                              <a:solidFill>
                                <a:srgbClr val="21DAD5"/>
                              </a:solidFill>
                              <a:latin typeface="Cambria Math" panose="02040503050406030204" pitchFamily="18" charset="0"/>
                            </a:rPr>
                          </m:ctrlPr>
                        </m:sSubPr>
                        <m:e>
                          <m:r>
                            <a:rPr lang="en-US" altLang="zh-CN" sz="1400" b="1" i="1">
                              <a:solidFill>
                                <a:srgbClr val="21DAD5"/>
                              </a:solidFill>
                              <a:latin typeface="Cambria Math" panose="02040503050406030204" pitchFamily="18" charset="0"/>
                            </a:rPr>
                            <m:t>𝑯</m:t>
                          </m:r>
                        </m:e>
                        <m:sub>
                          <m:r>
                            <a:rPr lang="en-US" altLang="zh-CN" sz="1400" b="1" i="1">
                              <a:solidFill>
                                <a:srgbClr val="21DAD5"/>
                              </a:solidFill>
                              <a:latin typeface="Cambria Math" panose="02040503050406030204" pitchFamily="18" charset="0"/>
                            </a:rPr>
                            <m:t>𝑰</m:t>
                          </m:r>
                          <m:r>
                            <a:rPr lang="en-US" altLang="zh-CN" sz="1400" b="1" i="1">
                              <a:solidFill>
                                <a:srgbClr val="21DAD5"/>
                              </a:solidFill>
                              <a:latin typeface="Cambria Math" panose="02040503050406030204" pitchFamily="18" charset="0"/>
                            </a:rPr>
                            <m:t>−</m:t>
                          </m:r>
                          <m:r>
                            <a:rPr lang="en-US" altLang="zh-CN" sz="1400" b="1" i="1">
                              <a:solidFill>
                                <a:srgbClr val="21DAD5"/>
                              </a:solidFill>
                              <a:latin typeface="Cambria Math" panose="02040503050406030204" pitchFamily="18" charset="0"/>
                            </a:rPr>
                            <m:t>𝟏</m:t>
                          </m:r>
                        </m:sub>
                      </m:sSub>
                    </m:oMath>
                  </a14:m>
                  <a:r>
                    <a:rPr lang="en-US" altLang="zh-CN" sz="1400" b="1" dirty="0">
                      <a:solidFill>
                        <a:srgbClr val="21DAD5"/>
                      </a:solidFill>
                      <a:latin typeface="华文宋体" panose="02010600040101010101" pitchFamily="2" charset="-122"/>
                      <a:ea typeface="华文宋体" panose="02010600040101010101" pitchFamily="2" charset="-122"/>
                    </a:rPr>
                    <a:t> </a:t>
                  </a:r>
                  <a:r>
                    <a:rPr lang="zh-CN" altLang="en-US" sz="1400" b="1" dirty="0">
                      <a:solidFill>
                        <a:srgbClr val="21DAD5"/>
                      </a:solidFill>
                      <a:latin typeface="华文宋体" panose="02010600040101010101" pitchFamily="2" charset="-122"/>
                      <a:ea typeface="华文宋体" panose="02010600040101010101" pitchFamily="2" charset="-122"/>
                    </a:rPr>
                    <a:t>分别通过</a:t>
                  </a:r>
                  <a:r>
                    <a:rPr lang="en-US" altLang="zh-CN" sz="1400" b="1" dirty="0">
                      <a:solidFill>
                        <a:srgbClr val="21DAD5"/>
                      </a:solidFill>
                      <a:latin typeface="华文宋体" panose="02010600040101010101" pitchFamily="2" charset="-122"/>
                      <a:ea typeface="华文宋体" panose="02010600040101010101" pitchFamily="2" charset="-122"/>
                    </a:rPr>
                    <a:t> MP </a:t>
                  </a:r>
                  <a:r>
                    <a:rPr lang="zh-CN" altLang="en-US" sz="1400" b="1" dirty="0">
                      <a:solidFill>
                        <a:srgbClr val="21DAD5"/>
                      </a:solidFill>
                      <a:latin typeface="华文宋体" panose="02010600040101010101" pitchFamily="2" charset="-122"/>
                      <a:ea typeface="华文宋体" panose="02010600040101010101" pitchFamily="2" charset="-122"/>
                    </a:rPr>
                    <a:t>的时间。事实上，一旦</a:t>
                  </a:r>
                  <a14:m>
                    <m:oMath xmlns:m="http://schemas.openxmlformats.org/officeDocument/2006/math">
                      <m:sSub>
                        <m:sSubPr>
                          <m:ctrlPr>
                            <a:rPr lang="zh-CN" altLang="zh-CN" sz="1400" b="1" i="1">
                              <a:solidFill>
                                <a:srgbClr val="21DAD5"/>
                              </a:solidFill>
                              <a:latin typeface="Cambria Math" panose="02040503050406030204" pitchFamily="18" charset="0"/>
                            </a:rPr>
                          </m:ctrlPr>
                        </m:sSubPr>
                        <m:e>
                          <m:acc>
                            <m:accPr>
                              <m:chr m:val="̃"/>
                              <m:ctrlPr>
                                <a:rPr lang="zh-CN" altLang="zh-CN" sz="1400" b="1" i="1">
                                  <a:solidFill>
                                    <a:srgbClr val="21DAD5"/>
                                  </a:solidFill>
                                  <a:latin typeface="Cambria Math" panose="02040503050406030204" pitchFamily="18" charset="0"/>
                                </a:rPr>
                              </m:ctrlPr>
                            </m:accPr>
                            <m:e>
                              <m:r>
                                <a:rPr lang="en-US" altLang="zh-CN" sz="1400" b="1" i="1">
                                  <a:solidFill>
                                    <a:srgbClr val="21DAD5"/>
                                  </a:solidFill>
                                  <a:latin typeface="Cambria Math" panose="02040503050406030204" pitchFamily="18" charset="0"/>
                                </a:rPr>
                                <m:t>𝑻</m:t>
                              </m:r>
                            </m:e>
                          </m:acc>
                        </m:e>
                        <m:sub>
                          <m:r>
                            <a:rPr lang="en-US" altLang="zh-CN" sz="1400" b="1" i="1" smtClean="0">
                              <a:solidFill>
                                <a:srgbClr val="21DAD5"/>
                              </a:solidFill>
                              <a:latin typeface="Cambria Math" panose="02040503050406030204" pitchFamily="18" charset="0"/>
                            </a:rPr>
                            <m:t>𝟏</m:t>
                          </m:r>
                        </m:sub>
                      </m:sSub>
                    </m:oMath>
                  </a14:m>
                  <a:r>
                    <a:rPr lang="zh-CN" altLang="en-US" sz="1400" b="1" dirty="0">
                      <a:solidFill>
                        <a:srgbClr val="21DAD5"/>
                      </a:solidFill>
                      <a:latin typeface="华文宋体" panose="02010600040101010101" pitchFamily="2" charset="-122"/>
                      <a:ea typeface="华文宋体" panose="02010600040101010101" pitchFamily="2" charset="-122"/>
                    </a:rPr>
                    <a:t>确定，后续的车辆也确定了。</a:t>
                  </a:r>
                  <a:r>
                    <a:rPr lang="en-US" altLang="zh-CN" sz="1400" b="1" dirty="0">
                      <a:solidFill>
                        <a:srgbClr val="21DAD5"/>
                      </a:solidFill>
                      <a:latin typeface="华文宋体" panose="02010600040101010101" pitchFamily="2" charset="-122"/>
                      <a:ea typeface="华文宋体" panose="02010600040101010101" pitchFamily="2" charset="-122"/>
                    </a:rPr>
                    <a:t> </a:t>
                  </a:r>
                  <a:endParaRPr lang="zh-CN" altLang="zh-CN" sz="1400" b="1" dirty="0">
                    <a:solidFill>
                      <a:srgbClr val="21DAD5"/>
                    </a:solidFill>
                    <a:effectLst/>
                    <a:latin typeface="华文宋体" panose="02010600040101010101" pitchFamily="2" charset="-122"/>
                    <a:ea typeface="华文宋体" panose="02010600040101010101" pitchFamily="2" charset="-122"/>
                    <a:cs typeface="Times New Roman" panose="02020603050405020304" pitchFamily="18" charset="0"/>
                  </a:endParaRPr>
                </a:p>
                <a:p>
                  <a:pPr algn="l">
                    <a:lnSpc>
                      <a:spcPct val="150000"/>
                    </a:lnSpc>
                    <a:spcBef>
                      <a:spcPts val="600"/>
                    </a:spcBef>
                    <a:spcAft>
                      <a:spcPts val="600"/>
                    </a:spcAft>
                  </a:pPr>
                  <a:endParaRPr lang="zh-CN" altLang="en-US" sz="1400" dirty="0">
                    <a:solidFill>
                      <a:schemeClr val="bg1"/>
                    </a:solidFill>
                    <a:latin typeface="华文宋体" panose="02010600040101010101" pitchFamily="2" charset="-122"/>
                    <a:ea typeface="华文宋体" panose="02010600040101010101" pitchFamily="2" charset="-122"/>
                  </a:endParaRPr>
                </a:p>
              </p:txBody>
            </p:sp>
          </mc:Choice>
          <mc:Fallback xmlns="">
            <p:sp>
              <p:nvSpPr>
                <p:cNvPr id="8" name="文本框 12"/>
                <p:cNvSpPr txBox="1">
                  <a:spLocks noRot="1" noChangeAspect="1" noMove="1" noResize="1" noEditPoints="1" noAdjustHandles="1" noChangeArrowheads="1" noChangeShapeType="1" noTextEdit="1"/>
                </p:cNvSpPr>
                <p:nvPr/>
              </p:nvSpPr>
              <p:spPr>
                <a:xfrm>
                  <a:off x="2396" y="5008"/>
                  <a:ext cx="6560" cy="2306"/>
                </a:xfrm>
                <a:prstGeom prst="rect">
                  <a:avLst/>
                </a:prstGeom>
                <a:blipFill>
                  <a:blip r:embed="rId4"/>
                  <a:stretch>
                    <a:fillRect l="-439" r="-439"/>
                  </a:stretch>
                </a:blipFill>
              </p:spPr>
              <p:txBody>
                <a:bodyPr/>
                <a:lstStyle/>
                <a:p>
                  <a:r>
                    <a:rPr lang="zh-CN" altLang="en-US">
                      <a:noFill/>
                    </a:rPr>
                    <a:t> </a:t>
                  </a:r>
                </a:p>
              </p:txBody>
            </p:sp>
          </mc:Fallback>
        </mc:AlternateContent>
        <p:sp>
          <p:nvSpPr>
            <p:cNvPr id="12" name="矩形: 圆角 8"/>
            <p:cNvSpPr/>
            <p:nvPr/>
          </p:nvSpPr>
          <p:spPr>
            <a:xfrm>
              <a:off x="1942" y="4589"/>
              <a:ext cx="505" cy="52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b="1" i="1">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rPr>
                <a:t>2</a:t>
              </a:r>
            </a:p>
          </p:txBody>
        </p:sp>
      </p:grpSp>
      <p:sp>
        <p:nvSpPr>
          <p:cNvPr id="2" name="文本框 1"/>
          <p:cNvSpPr txBox="1"/>
          <p:nvPr/>
        </p:nvSpPr>
        <p:spPr>
          <a:xfrm>
            <a:off x="3314700" y="273685"/>
            <a:ext cx="3065930" cy="461665"/>
          </a:xfrm>
          <a:prstGeom prst="rect">
            <a:avLst/>
          </a:prstGeom>
          <a:noFill/>
        </p:spPr>
        <p:txBody>
          <a:bodyPr wrap="square" rtlCol="0">
            <a:spAutoFit/>
          </a:bodyPr>
          <a:lstStyle/>
          <a:p>
            <a:pPr algn="ct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车辆动力学</a:t>
            </a:r>
            <a:r>
              <a:rPr lang="en-US" altLang="zh-CN"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通过</a:t>
            </a:r>
            <a:r>
              <a:rPr lang="en-US" altLang="zh-CN"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MP</a:t>
            </a:r>
            <a:endPar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endParaRPr>
          </a:p>
        </p:txBody>
      </p:sp>
      <p:pic>
        <p:nvPicPr>
          <p:cNvPr id="10" name="图片 9">
            <a:extLst>
              <a:ext uri="{FF2B5EF4-FFF2-40B4-BE49-F238E27FC236}">
                <a16:creationId xmlns:a16="http://schemas.microsoft.com/office/drawing/2014/main" id="{3E9C8512-FE93-40ED-BE2B-E84BA85C7943}"/>
              </a:ext>
            </a:extLst>
          </p:cNvPr>
          <p:cNvPicPr>
            <a:picLocks noChangeAspect="1"/>
          </p:cNvPicPr>
          <p:nvPr/>
        </p:nvPicPr>
        <p:blipFill>
          <a:blip r:embed="rId5"/>
          <a:stretch>
            <a:fillRect/>
          </a:stretch>
        </p:blipFill>
        <p:spPr>
          <a:xfrm>
            <a:off x="5687060" y="1763077"/>
            <a:ext cx="2981325" cy="2066925"/>
          </a:xfrm>
          <a:prstGeom prst="rect">
            <a:avLst/>
          </a:prstGeom>
        </p:spPr>
      </p:pic>
    </p:spTree>
    <p:extLst>
      <p:ext uri="{BB962C8B-B14F-4D97-AF65-F5344CB8AC3E}">
        <p14:creationId xmlns:p14="http://schemas.microsoft.com/office/powerpoint/2010/main" val="3042910485"/>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50" presetClass="entr" presetSubtype="0" decel="100000" fill="hold" nodeType="afterEffect">
                                  <p:stCondLst>
                                    <p:cond delay="0"/>
                                  </p:stCondLst>
                                  <p:childTnLst>
                                    <p:set>
                                      <p:cBhvr>
                                        <p:cTn id="14" dur="500"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strVal val="#ppt_w+.3"/>
                                          </p:val>
                                        </p:tav>
                                        <p:tav tm="100000">
                                          <p:val>
                                            <p:strVal val="#ppt_w"/>
                                          </p:val>
                                        </p:tav>
                                      </p:tavLst>
                                    </p:anim>
                                    <p:anim calcmode="lin" valueType="num">
                                      <p:cBhvr>
                                        <p:cTn id="16" dur="500" fill="hold"/>
                                        <p:tgtEl>
                                          <p:spTgt spid="14"/>
                                        </p:tgtEl>
                                        <p:attrNameLst>
                                          <p:attrName>ppt_h</p:attrName>
                                        </p:attrNameLst>
                                      </p:cBhvr>
                                      <p:tavLst>
                                        <p:tav tm="0">
                                          <p:val>
                                            <p:strVal val="#ppt_h"/>
                                          </p:val>
                                        </p:tav>
                                        <p:tav tm="100000">
                                          <p:val>
                                            <p:strVal val="#ppt_h"/>
                                          </p:val>
                                        </p:tav>
                                      </p:tavLst>
                                    </p:anim>
                                    <p:animEffect transition="in" filter="fade">
                                      <p:cBhvr>
                                        <p:cTn id="17" dur="500"/>
                                        <p:tgtEl>
                                          <p:spTgt spid="14"/>
                                        </p:tgtEl>
                                      </p:cBhvr>
                                    </p:animEffect>
                                  </p:childTnLst>
                                </p:cTn>
                              </p:par>
                              <p:par>
                                <p:cTn id="18" presetID="50" presetClass="entr" presetSubtype="0" decel="100000" fill="hold" nodeType="withEffect">
                                  <p:stCondLst>
                                    <p:cond delay="0"/>
                                  </p:stCondLst>
                                  <p:childTnLst>
                                    <p:set>
                                      <p:cBhvr>
                                        <p:cTn id="19" dur="500"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strVal val="#ppt_w+.3"/>
                                          </p:val>
                                        </p:tav>
                                        <p:tav tm="100000">
                                          <p:val>
                                            <p:strVal val="#ppt_w"/>
                                          </p:val>
                                        </p:tav>
                                      </p:tavLst>
                                    </p:anim>
                                    <p:anim calcmode="lin" valueType="num">
                                      <p:cBhvr>
                                        <p:cTn id="21" dur="500" fill="hold"/>
                                        <p:tgtEl>
                                          <p:spTgt spid="17"/>
                                        </p:tgtEl>
                                        <p:attrNameLst>
                                          <p:attrName>ppt_h</p:attrName>
                                        </p:attrNameLst>
                                      </p:cBhvr>
                                      <p:tavLst>
                                        <p:tav tm="0">
                                          <p:val>
                                            <p:strVal val="#ppt_h"/>
                                          </p:val>
                                        </p:tav>
                                        <p:tav tm="100000">
                                          <p:val>
                                            <p:strVal val="#ppt_h"/>
                                          </p:val>
                                        </p:tav>
                                      </p:tavLst>
                                    </p:anim>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1" y="451"/>
            <a:ext cx="3065930" cy="1711217"/>
          </a:xfrm>
          <a:prstGeom prst="rect">
            <a:avLst/>
          </a:prstGeom>
        </p:spPr>
      </p:pic>
      <p:sp>
        <p:nvSpPr>
          <p:cNvPr id="2" name="文本框 1"/>
          <p:cNvSpPr txBox="1"/>
          <p:nvPr/>
        </p:nvSpPr>
        <p:spPr>
          <a:xfrm>
            <a:off x="3314700" y="273685"/>
            <a:ext cx="2515235" cy="460375"/>
          </a:xfrm>
          <a:prstGeom prst="rect">
            <a:avLst/>
          </a:prstGeom>
          <a:noFill/>
        </p:spPr>
        <p:txBody>
          <a:bodyPr wrap="square" rtlCol="0">
            <a:spAutoFit/>
          </a:bodyPr>
          <a:lstStyle/>
          <a:p>
            <a:pPr algn="ctr"/>
            <a:r>
              <a:rPr lang="en-US" altLang="zh-CN" sz="2400" dirty="0">
                <a:solidFill>
                  <a:srgbClr val="21DAD5"/>
                </a:solidFill>
                <a:latin typeface="思源黑体 CN Normal" panose="020B0400000000000000" charset="-122"/>
                <a:ea typeface="思源黑体 CN Normal" panose="020B0400000000000000" charset="-122"/>
                <a:sym typeface="微软雅黑" panose="020B0503020204020204" pitchFamily="34" charset="-122"/>
              </a:rPr>
              <a:t>1to1</a:t>
            </a:r>
            <a:r>
              <a:rPr lang="zh-CN" altLang="en-US" sz="2400" dirty="0">
                <a:solidFill>
                  <a:srgbClr val="21DAD5"/>
                </a:solidFill>
                <a:latin typeface="思源黑体 CN Normal" panose="020B0400000000000000" charset="-122"/>
                <a:ea typeface="思源黑体 CN Normal" panose="020B0400000000000000" charset="-122"/>
                <a:sym typeface="微软雅黑" panose="020B0503020204020204" pitchFamily="34" charset="-122"/>
              </a:rPr>
              <a:t>博弈</a:t>
            </a:r>
          </a:p>
        </p:txBody>
      </p:sp>
      <p:pic>
        <p:nvPicPr>
          <p:cNvPr id="8" name="图片 7">
            <a:extLst>
              <a:ext uri="{FF2B5EF4-FFF2-40B4-BE49-F238E27FC236}">
                <a16:creationId xmlns:a16="http://schemas.microsoft.com/office/drawing/2014/main" id="{A8FC5E14-E9FB-4B47-A038-7C78D3B9D444}"/>
              </a:ext>
            </a:extLst>
          </p:cNvPr>
          <p:cNvPicPr>
            <a:picLocks noChangeAspect="1"/>
          </p:cNvPicPr>
          <p:nvPr/>
        </p:nvPicPr>
        <p:blipFill>
          <a:blip r:embed="rId4"/>
          <a:stretch>
            <a:fillRect/>
          </a:stretch>
        </p:blipFill>
        <p:spPr>
          <a:xfrm>
            <a:off x="6770914" y="353514"/>
            <a:ext cx="1902731" cy="380546"/>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4A014F7-E42F-4E96-839B-A15E8360684C}"/>
                  </a:ext>
                </a:extLst>
              </p:cNvPr>
              <p:cNvSpPr txBox="1"/>
              <p:nvPr/>
            </p:nvSpPr>
            <p:spPr>
              <a:xfrm>
                <a:off x="6770914" y="976704"/>
                <a:ext cx="46712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chemeClr val="bg1"/>
                              </a:solidFill>
                              <a:latin typeface="Cambria Math" panose="02040503050406030204" pitchFamily="18" charset="0"/>
                            </a:rPr>
                          </m:ctrlPr>
                        </m:sSubSupPr>
                        <m:e>
                          <m:r>
                            <a:rPr lang="en-US" altLang="zh-CN" sz="2400" b="0" i="1" smtClean="0">
                              <a:solidFill>
                                <a:schemeClr val="bg1"/>
                              </a:solidFill>
                              <a:latin typeface="Cambria Math" panose="02040503050406030204" pitchFamily="18" charset="0"/>
                            </a:rPr>
                            <m:t>𝐻</m:t>
                          </m:r>
                        </m:e>
                        <m:sub>
                          <m:r>
                            <a:rPr lang="en-US" altLang="zh-CN" sz="2400" b="0" i="1" smtClean="0">
                              <a:solidFill>
                                <a:schemeClr val="bg1"/>
                              </a:solidFill>
                              <a:latin typeface="Cambria Math" panose="02040503050406030204" pitchFamily="18" charset="0"/>
                            </a:rPr>
                            <m:t>𝐼</m:t>
                          </m:r>
                        </m:sub>
                        <m:sup>
                          <m:r>
                            <a:rPr lang="en-US" altLang="zh-CN" sz="2400" b="0" i="1" smtClean="0">
                              <a:solidFill>
                                <a:schemeClr val="bg1"/>
                              </a:solidFill>
                              <a:latin typeface="Cambria Math" panose="02040503050406030204" pitchFamily="18" charset="0"/>
                            </a:rPr>
                            <m:t> </m:t>
                          </m:r>
                        </m:sup>
                      </m:sSubSup>
                    </m:oMath>
                  </m:oMathPara>
                </a14:m>
                <a:endParaRPr lang="zh-CN" altLang="en-US" sz="2400" dirty="0"/>
              </a:p>
            </p:txBody>
          </p:sp>
        </mc:Choice>
        <mc:Fallback xmlns="">
          <p:sp>
            <p:nvSpPr>
              <p:cNvPr id="9" name="文本框 8">
                <a:extLst>
                  <a:ext uri="{FF2B5EF4-FFF2-40B4-BE49-F238E27FC236}">
                    <a16:creationId xmlns:a16="http://schemas.microsoft.com/office/drawing/2014/main" id="{B4A014F7-E42F-4E96-839B-A15E8360684C}"/>
                  </a:ext>
                </a:extLst>
              </p:cNvPr>
              <p:cNvSpPr txBox="1">
                <a:spLocks noRot="1" noChangeAspect="1" noMove="1" noResize="1" noEditPoints="1" noAdjustHandles="1" noChangeArrowheads="1" noChangeShapeType="1" noTextEdit="1"/>
              </p:cNvSpPr>
              <p:nvPr/>
            </p:nvSpPr>
            <p:spPr>
              <a:xfrm>
                <a:off x="6770914" y="976704"/>
                <a:ext cx="467125" cy="369332"/>
              </a:xfrm>
              <a:prstGeom prst="rect">
                <a:avLst/>
              </a:prstGeom>
              <a:blipFill>
                <a:blip r:embed="rId5"/>
                <a:stretch>
                  <a:fillRect l="-6579"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8B649A1-47B0-4EA4-8BAA-EB6BE018AF9D}"/>
                  </a:ext>
                </a:extLst>
              </p:cNvPr>
              <p:cNvSpPr txBox="1"/>
              <p:nvPr/>
            </p:nvSpPr>
            <p:spPr>
              <a:xfrm>
                <a:off x="8047244" y="930537"/>
                <a:ext cx="6903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chemeClr val="bg1"/>
                              </a:solidFill>
                              <a:latin typeface="Cambria Math" panose="02040503050406030204" pitchFamily="18" charset="0"/>
                            </a:rPr>
                          </m:ctrlPr>
                        </m:sSubSupPr>
                        <m:e>
                          <m:r>
                            <a:rPr lang="en-US" altLang="zh-CN" sz="2400" b="0" i="1" smtClean="0">
                              <a:solidFill>
                                <a:schemeClr val="bg1"/>
                              </a:solidFill>
                              <a:latin typeface="Cambria Math" panose="02040503050406030204" pitchFamily="18" charset="0"/>
                            </a:rPr>
                            <m:t>𝐻</m:t>
                          </m:r>
                        </m:e>
                        <m:sub>
                          <m:r>
                            <a:rPr lang="en-US" altLang="zh-CN" sz="2400" b="0" i="1" smtClean="0">
                              <a:solidFill>
                                <a:schemeClr val="bg1"/>
                              </a:solidFill>
                              <a:latin typeface="Cambria Math" panose="02040503050406030204" pitchFamily="18" charset="0"/>
                            </a:rPr>
                            <m:t>𝐼</m:t>
                          </m:r>
                          <m:r>
                            <a:rPr lang="en-US" altLang="zh-CN" sz="2400" b="0" i="1" smtClean="0">
                              <a:solidFill>
                                <a:schemeClr val="bg1"/>
                              </a:solidFill>
                              <a:latin typeface="Cambria Math" panose="02040503050406030204" pitchFamily="18" charset="0"/>
                            </a:rPr>
                            <m:t>−1</m:t>
                          </m:r>
                        </m:sub>
                        <m:sup>
                          <m:r>
                            <a:rPr lang="en-US" altLang="zh-CN" sz="2400" b="0" i="1" smtClean="0">
                              <a:solidFill>
                                <a:schemeClr val="bg1"/>
                              </a:solidFill>
                              <a:latin typeface="Cambria Math" panose="02040503050406030204" pitchFamily="18" charset="0"/>
                            </a:rPr>
                            <m:t> </m:t>
                          </m:r>
                        </m:sup>
                      </m:sSubSup>
                    </m:oMath>
                  </m:oMathPara>
                </a14:m>
                <a:endParaRPr lang="zh-CN" altLang="en-US" sz="2400" dirty="0"/>
              </a:p>
            </p:txBody>
          </p:sp>
        </mc:Choice>
        <mc:Fallback xmlns="">
          <p:sp>
            <p:nvSpPr>
              <p:cNvPr id="10" name="文本框 9">
                <a:extLst>
                  <a:ext uri="{FF2B5EF4-FFF2-40B4-BE49-F238E27FC236}">
                    <a16:creationId xmlns:a16="http://schemas.microsoft.com/office/drawing/2014/main" id="{68B649A1-47B0-4EA4-8BAA-EB6BE018AF9D}"/>
                  </a:ext>
                </a:extLst>
              </p:cNvPr>
              <p:cNvSpPr txBox="1">
                <a:spLocks noRot="1" noChangeAspect="1" noMove="1" noResize="1" noEditPoints="1" noAdjustHandles="1" noChangeArrowheads="1" noChangeShapeType="1" noTextEdit="1"/>
              </p:cNvSpPr>
              <p:nvPr/>
            </p:nvSpPr>
            <p:spPr>
              <a:xfrm>
                <a:off x="8047244" y="930537"/>
                <a:ext cx="690356" cy="461665"/>
              </a:xfrm>
              <a:prstGeom prst="rect">
                <a:avLst/>
              </a:prstGeom>
              <a:blipFill>
                <a:blip r:embed="rId6"/>
                <a:stretch>
                  <a:fillRect l="-1770" r="-9735"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D298CF7-536F-4AE7-B491-1AFE6AC7117F}"/>
                  </a:ext>
                </a:extLst>
              </p:cNvPr>
              <p:cNvSpPr txBox="1"/>
              <p:nvPr/>
            </p:nvSpPr>
            <p:spPr>
              <a:xfrm>
                <a:off x="1162513" y="1620449"/>
                <a:ext cx="6090557" cy="11031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i="1" smtClean="0">
                              <a:solidFill>
                                <a:schemeClr val="bg1"/>
                              </a:solidFill>
                              <a:latin typeface="Cambria Math" panose="02040503050406030204" pitchFamily="18" charset="0"/>
                            </a:rPr>
                          </m:ctrlPr>
                        </m:mPr>
                        <m:mr>
                          <m:e/>
                          <m:e>
                            <m:sSub>
                              <m:sSubPr>
                                <m:ctrlPr>
                                  <a:rPr lang="zh-CN" altLang="en-US" i="1">
                                    <a:solidFill>
                                      <a:schemeClr val="bg1"/>
                                    </a:solidFill>
                                    <a:latin typeface="Cambria Math" panose="02040503050406030204" pitchFamily="18" charset="0"/>
                                  </a:rPr>
                                </m:ctrlPr>
                              </m:sSubPr>
                              <m:e>
                                <m:r>
                                  <a:rPr lang="zh-CN" altLang="en-US">
                                    <a:solidFill>
                                      <a:schemeClr val="bg1"/>
                                    </a:solidFill>
                                    <a:latin typeface="Cambria Math" panose="02040503050406030204" pitchFamily="18" charset="0"/>
                                  </a:rPr>
                                  <m:t>ℒ</m:t>
                                </m:r>
                              </m:e>
                              <m:sub>
                                <m:r>
                                  <a:rPr lang="zh-CN" altLang="en-US" i="1">
                                    <a:solidFill>
                                      <a:schemeClr val="bg1"/>
                                    </a:solidFill>
                                    <a:latin typeface="Cambria Math" panose="02040503050406030204" pitchFamily="18" charset="0"/>
                                  </a:rPr>
                                  <m:t>𝑘</m:t>
                                </m:r>
                                <m:r>
                                  <a:rPr lang="zh-CN" altLang="en-US">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0">
                                    <a:solidFill>
                                      <a:schemeClr val="bg1"/>
                                    </a:solidFill>
                                    <a:latin typeface="Cambria Math" panose="02040503050406030204" pitchFamily="18" charset="0"/>
                                  </a:rPr>
                                  <m:t>ℳ</m:t>
                                </m:r>
                              </m:e>
                              <m:sub>
                                <m:r>
                                  <a:rPr lang="zh-CN" altLang="en-US" i="1">
                                    <a:solidFill>
                                      <a:schemeClr val="bg1"/>
                                    </a:solidFill>
                                    <a:latin typeface="Cambria Math" panose="02040503050406030204" pitchFamily="18" charset="0"/>
                                  </a:rPr>
                                  <m:t>𝑘</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𝛾</m:t>
                            </m:r>
                            <m:r>
                              <a:rPr lang="zh-CN" altLang="en-US" i="0">
                                <a:solidFill>
                                  <a:schemeClr val="bg1"/>
                                </a:solidFill>
                                <a:latin typeface="Cambria Math" panose="02040503050406030204" pitchFamily="18" charset="0"/>
                              </a:rPr>
                              <m:t>⋅</m:t>
                            </m:r>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0">
                                        <a:solidFill>
                                          <a:schemeClr val="bg1"/>
                                        </a:solidFill>
                                        <a:latin typeface="Cambria Math" panose="02040503050406030204" pitchFamily="18" charset="0"/>
                                      </a:rPr>
                                      <m:t>𝒥</m:t>
                                    </m:r>
                                  </m:e>
                                  <m:sub>
                                    <m:r>
                                      <a:rPr lang="zh-CN" altLang="en-US" i="1">
                                        <a:solidFill>
                                          <a:schemeClr val="bg1"/>
                                        </a:solidFill>
                                        <a:latin typeface="Cambria Math" panose="02040503050406030204" pitchFamily="18" charset="0"/>
                                      </a:rPr>
                                      <m:t>𝑘</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e>
                            </m:d>
                          </m:e>
                        </m:mr>
                        <m:mr>
                          <m:e/>
                          <m:e>
                            <m:r>
                              <a:rPr lang="zh-CN" altLang="en-US" i="0">
                                <a:solidFill>
                                  <a:schemeClr val="bg1"/>
                                </a:solidFill>
                                <a:latin typeface="Cambria Math" panose="02040503050406030204" pitchFamily="18" charset="0"/>
                              </a:rPr>
                              <m:t> =</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𝐶</m:t>
                                </m:r>
                              </m:e>
                              <m:sub>
                                <m:r>
                                  <a:rPr lang="zh-CN" altLang="en-US" i="1">
                                    <a:solidFill>
                                      <a:schemeClr val="bg1"/>
                                    </a:solidFill>
                                    <a:latin typeface="Cambria Math" panose="02040503050406030204" pitchFamily="18" charset="0"/>
                                  </a:rPr>
                                  <m:t>𝑘</m:t>
                                </m:r>
                              </m:sub>
                            </m:sSub>
                            <m:sSub>
                              <m:sSubPr>
                                <m:ctrlPr>
                                  <a:rPr lang="zh-CN" altLang="en-US" i="1">
                                    <a:solidFill>
                                      <a:schemeClr val="bg1"/>
                                    </a:solidFill>
                                    <a:latin typeface="Cambria Math" panose="02040503050406030204" pitchFamily="18" charset="0"/>
                                  </a:rPr>
                                </m:ctrlPr>
                              </m:sSubPr>
                              <m:e>
                                <m:r>
                                  <a:rPr lang="zh-CN" altLang="en-US" i="0">
                                    <a:solidFill>
                                      <a:schemeClr val="bg1"/>
                                    </a:solidFill>
                                    <a:latin typeface="Cambria Math" panose="02040503050406030204" pitchFamily="18" charset="0"/>
                                  </a:rPr>
                                  <m:t>𝒯</m:t>
                                </m:r>
                              </m:e>
                              <m:sub>
                                <m:r>
                                  <a:rPr lang="zh-CN" altLang="en-US" i="1">
                                    <a:solidFill>
                                      <a:schemeClr val="bg1"/>
                                    </a:solidFill>
                                    <a:latin typeface="Cambria Math" panose="02040503050406030204" pitchFamily="18" charset="0"/>
                                  </a:rPr>
                                  <m:t>𝑘</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𝛾</m:t>
                            </m:r>
                            <m:f>
                              <m:fPr>
                                <m:ctrlPr>
                                  <a:rPr lang="zh-CN" altLang="en-US" i="1">
                                    <a:solidFill>
                                      <a:schemeClr val="bg1"/>
                                    </a:solidFill>
                                    <a:latin typeface="Cambria Math" panose="02040503050406030204" pitchFamily="18" charset="0"/>
                                  </a:rPr>
                                </m:ctrlPr>
                              </m:fPr>
                              <m:num>
                                <m:r>
                                  <a:rPr lang="zh-CN" altLang="en-US" i="0">
                                    <a:solidFill>
                                      <a:schemeClr val="bg1"/>
                                    </a:solidFill>
                                    <a:latin typeface="Cambria Math" panose="02040503050406030204" pitchFamily="18" charset="0"/>
                                  </a:rPr>
                                  <m:t>1</m:t>
                                </m:r>
                              </m:num>
                              <m:den>
                                <m:r>
                                  <a:rPr lang="zh-CN" altLang="en-US" i="0">
                                    <a:solidFill>
                                      <a:schemeClr val="bg1"/>
                                    </a:solidFill>
                                    <a:latin typeface="Cambria Math" panose="02040503050406030204" pitchFamily="18" charset="0"/>
                                  </a:rPr>
                                  <m:t>2</m:t>
                                </m:r>
                              </m:den>
                            </m:f>
                            <m:nary>
                              <m:naryPr>
                                <m:limLoc m:val="subSup"/>
                                <m:grow m:val="on"/>
                                <m:ctrlPr>
                                  <a:rPr lang="zh-CN" altLang="en-US" i="1">
                                    <a:solidFill>
                                      <a:schemeClr val="bg1"/>
                                    </a:solidFill>
                                    <a:latin typeface="Cambria Math" panose="02040503050406030204" pitchFamily="18" charset="0"/>
                                  </a:rPr>
                                </m:ctrlPr>
                              </m:naryPr>
                              <m:sub>
                                <m:sSup>
                                  <m:sSupPr>
                                    <m:ctrlPr>
                                      <a:rPr lang="zh-CN" altLang="en-US" i="1">
                                        <a:solidFill>
                                          <a:schemeClr val="bg1"/>
                                        </a:solidFill>
                                        <a:latin typeface="Cambria Math" panose="02040503050406030204" pitchFamily="18" charset="0"/>
                                      </a:rPr>
                                    </m:ctrlPr>
                                  </m:sSupPr>
                                  <m:e>
                                    <m:acc>
                                      <m:accPr>
                                        <m:chr m:val="̇"/>
                                        <m:ctrlPr>
                                          <a:rPr lang="zh-CN" altLang="en-US" i="1">
                                            <a:solidFill>
                                              <a:schemeClr val="bg1"/>
                                            </a:solidFill>
                                            <a:latin typeface="Cambria Math" panose="02040503050406030204" pitchFamily="18" charset="0"/>
                                          </a:rPr>
                                        </m:ctrlPr>
                                      </m:accPr>
                                      <m:e>
                                        <m:r>
                                          <a:rPr lang="zh-CN" altLang="en-US" i="1">
                                            <a:solidFill>
                                              <a:schemeClr val="bg1"/>
                                            </a:solidFill>
                                            <a:latin typeface="Cambria Math" panose="02040503050406030204" pitchFamily="18" charset="0"/>
                                          </a:rPr>
                                          <m:t>𝑇</m:t>
                                        </m:r>
                                      </m:e>
                                    </m:acc>
                                  </m:e>
                                  <m:sup>
                                    <m:r>
                                      <a:rPr lang="zh-CN" altLang="en-US" i="1">
                                        <a:solidFill>
                                          <a:schemeClr val="bg1"/>
                                        </a:solidFill>
                                        <a:latin typeface="Cambria Math" panose="02040503050406030204" pitchFamily="18" charset="0"/>
                                      </a:rPr>
                                      <m:t>𝑖</m:t>
                                    </m:r>
                                  </m:sup>
                                </m:sSup>
                              </m:sub>
                              <m:sup>
                                <m:sSub>
                                  <m:sSubPr>
                                    <m:ctrlPr>
                                      <a:rPr lang="zh-CN" altLang="en-US" i="1">
                                        <a:solidFill>
                                          <a:schemeClr val="bg1"/>
                                        </a:solidFill>
                                        <a:latin typeface="Cambria Math" panose="02040503050406030204" pitchFamily="18" charset="0"/>
                                      </a:rPr>
                                    </m:ctrlPr>
                                  </m:sSubPr>
                                  <m:e>
                                    <m:acc>
                                      <m:accPr>
                                        <m:chr m:val="̃"/>
                                        <m:ctrlPr>
                                          <a:rPr lang="zh-CN" altLang="en-US" i="1">
                                            <a:solidFill>
                                              <a:schemeClr val="bg1"/>
                                            </a:solidFill>
                                            <a:latin typeface="Cambria Math" panose="02040503050406030204" pitchFamily="18" charset="0"/>
                                          </a:rPr>
                                        </m:ctrlPr>
                                      </m:accPr>
                                      <m:e>
                                        <m:r>
                                          <a:rPr lang="zh-CN" altLang="en-US" i="1">
                                            <a:solidFill>
                                              <a:schemeClr val="bg1"/>
                                            </a:solidFill>
                                            <a:latin typeface="Cambria Math" panose="02040503050406030204" pitchFamily="18" charset="0"/>
                                          </a:rPr>
                                          <m:t>𝑇</m:t>
                                        </m:r>
                                      </m:e>
                                    </m:acc>
                                  </m:e>
                                  <m:sub>
                                    <m:r>
                                      <a:rPr lang="zh-CN" altLang="en-US" i="1">
                                        <a:solidFill>
                                          <a:schemeClr val="bg1"/>
                                        </a:solidFill>
                                        <a:latin typeface="Cambria Math" panose="02040503050406030204" pitchFamily="18" charset="0"/>
                                      </a:rPr>
                                      <m:t>𝑘</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sup>
                              <m:e>
                                <m:r>
                                  <a:rPr lang="zh-CN" altLang="en-US" i="0">
                                    <a:solidFill>
                                      <a:schemeClr val="bg1"/>
                                    </a:solidFill>
                                    <a:latin typeface="Cambria Math" panose="02040503050406030204" pitchFamily="18" charset="0"/>
                                  </a:rPr>
                                  <m:t> </m:t>
                                </m:r>
                              </m:e>
                            </m:nary>
                            <m:r>
                              <a:rPr lang="zh-CN" altLang="en-US" i="0">
                                <a:solidFill>
                                  <a:schemeClr val="bg1"/>
                                </a:solidFill>
                                <a:latin typeface="Cambria Math" panose="02040503050406030204" pitchFamily="18" charset="0"/>
                              </a:rPr>
                              <m:t> </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r>
                              <a:rPr lang="zh-CN" altLang="en-US" i="0">
                                <a:solidFill>
                                  <a:schemeClr val="bg1"/>
                                </a:solidFill>
                                <a:latin typeface="Cambria Math" panose="02040503050406030204" pitchFamily="18" charset="0"/>
                              </a:rPr>
                              <m:t>⋅</m:t>
                            </m:r>
                            <m:sSup>
                              <m:sSupPr>
                                <m:ctrlPr>
                                  <a:rPr lang="zh-CN" altLang="en-US" i="1">
                                    <a:solidFill>
                                      <a:schemeClr val="bg1"/>
                                    </a:solidFill>
                                    <a:latin typeface="Cambria Math" panose="02040503050406030204" pitchFamily="18" charset="0"/>
                                  </a:rPr>
                                </m:ctrlPr>
                              </m:sSupPr>
                              <m:e>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1">
                                            <a:solidFill>
                                              <a:schemeClr val="bg1"/>
                                            </a:solidFill>
                                            <a:latin typeface="Cambria Math" panose="02040503050406030204" pitchFamily="18" charset="0"/>
                                          </a:rPr>
                                          <m:t>𝑘</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𝑡</m:t>
                                        </m:r>
                                      </m:e>
                                    </m:d>
                                  </m:e>
                                </m:d>
                              </m:e>
                              <m:sup>
                                <m:r>
                                  <a:rPr lang="zh-CN" altLang="en-US" i="0">
                                    <a:solidFill>
                                      <a:schemeClr val="bg1"/>
                                    </a:solidFill>
                                    <a:latin typeface="Cambria Math" panose="02040503050406030204" pitchFamily="18" charset="0"/>
                                  </a:rPr>
                                  <m:t>2</m:t>
                                </m:r>
                              </m:sup>
                            </m:sSup>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1</m:t>
                                </m:r>
                              </m:sub>
                            </m:sSub>
                            <m:r>
                              <a:rPr lang="zh-CN" altLang="en-US" i="0">
                                <a:solidFill>
                                  <a:schemeClr val="bg1"/>
                                </a:solidFill>
                                <a:latin typeface="Cambria Math" panose="02040503050406030204" pitchFamily="18" charset="0"/>
                              </a:rPr>
                              <m:t>⋅</m:t>
                            </m:r>
                            <m:sSup>
                              <m:sSupPr>
                                <m:ctrlPr>
                                  <a:rPr lang="zh-CN" altLang="en-US" i="1">
                                    <a:solidFill>
                                      <a:schemeClr val="bg1"/>
                                    </a:solidFill>
                                    <a:latin typeface="Cambria Math" panose="02040503050406030204" pitchFamily="18" charset="0"/>
                                  </a:rPr>
                                </m:ctrlPr>
                              </m:sSupPr>
                              <m:e>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𝑢</m:t>
                                        </m:r>
                                      </m:e>
                                      <m:sub>
                                        <m:r>
                                          <a:rPr lang="zh-CN" altLang="en-US" i="1">
                                            <a:solidFill>
                                              <a:schemeClr val="bg1"/>
                                            </a:solidFill>
                                            <a:latin typeface="Cambria Math" panose="02040503050406030204" pitchFamily="18" charset="0"/>
                                          </a:rPr>
                                          <m:t>𝑘</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𝑡</m:t>
                                        </m:r>
                                      </m:e>
                                    </m:d>
                                  </m:e>
                                </m:d>
                              </m:e>
                              <m:sup>
                                <m:r>
                                  <a:rPr lang="zh-CN" altLang="en-US" i="0">
                                    <a:solidFill>
                                      <a:schemeClr val="bg1"/>
                                    </a:solidFill>
                                    <a:latin typeface="Cambria Math" panose="02040503050406030204" pitchFamily="18" charset="0"/>
                                  </a:rPr>
                                  <m:t>2</m:t>
                                </m:r>
                              </m:sup>
                            </m:sSup>
                            <m:r>
                              <a:rPr lang="zh-CN" altLang="en-US" i="1">
                                <a:solidFill>
                                  <a:schemeClr val="bg1"/>
                                </a:solidFill>
                                <a:latin typeface="Cambria Math" panose="02040503050406030204" pitchFamily="18" charset="0"/>
                              </a:rPr>
                              <m:t>𝑑𝑡</m:t>
                            </m:r>
                          </m:e>
                        </m:mr>
                      </m:m>
                    </m:oMath>
                  </m:oMathPara>
                </a14:m>
                <a:endParaRPr lang="zh-CN" altLang="en-US" dirty="0"/>
              </a:p>
            </p:txBody>
          </p:sp>
        </mc:Choice>
        <mc:Fallback xmlns="">
          <p:sp>
            <p:nvSpPr>
              <p:cNvPr id="12" name="文本框 11">
                <a:extLst>
                  <a:ext uri="{FF2B5EF4-FFF2-40B4-BE49-F238E27FC236}">
                    <a16:creationId xmlns:a16="http://schemas.microsoft.com/office/drawing/2014/main" id="{FD298CF7-536F-4AE7-B491-1AFE6AC7117F}"/>
                  </a:ext>
                </a:extLst>
              </p:cNvPr>
              <p:cNvSpPr txBox="1">
                <a:spLocks noRot="1" noChangeAspect="1" noMove="1" noResize="1" noEditPoints="1" noAdjustHandles="1" noChangeArrowheads="1" noChangeShapeType="1" noTextEdit="1"/>
              </p:cNvSpPr>
              <p:nvPr/>
            </p:nvSpPr>
            <p:spPr>
              <a:xfrm>
                <a:off x="1162513" y="1620449"/>
                <a:ext cx="6090557" cy="110318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BBAA97-EA18-44E3-8A45-9904749049AE}"/>
                  </a:ext>
                </a:extLst>
              </p:cNvPr>
              <p:cNvSpPr txBox="1"/>
              <p:nvPr/>
            </p:nvSpPr>
            <p:spPr>
              <a:xfrm>
                <a:off x="885446" y="1146007"/>
                <a:ext cx="5604932" cy="369332"/>
              </a:xfrm>
              <a:prstGeom prst="rect">
                <a:avLst/>
              </a:prstGeom>
              <a:noFill/>
            </p:spPr>
            <p:txBody>
              <a:bodyPr wrap="square">
                <a:spAutoFit/>
              </a:bodyPr>
              <a:lstStyle/>
              <a:p>
                <a14:m>
                  <m:oMath xmlns:m="http://schemas.openxmlformats.org/officeDocument/2006/math">
                    <m:sSub>
                      <m:sSubPr>
                        <m:ctrlPr>
                          <a:rPr lang="zh-CN" altLang="zh-CN" i="1" smtClean="0">
                            <a:solidFill>
                              <a:schemeClr val="bg1">
                                <a:lumMod val="95000"/>
                              </a:schemeClr>
                            </a:solidFill>
                            <a:latin typeface="Cambria Math" panose="02040503050406030204" pitchFamily="18" charset="0"/>
                          </a:rPr>
                        </m:ctrlPr>
                      </m:sSubPr>
                      <m:e>
                        <m:r>
                          <a:rPr lang="en-US" altLang="zh-CN" i="1">
                            <a:solidFill>
                              <a:schemeClr val="bg1">
                                <a:lumMod val="95000"/>
                              </a:schemeClr>
                            </a:solidFill>
                            <a:latin typeface="Cambria Math" panose="02040503050406030204" pitchFamily="18" charset="0"/>
                          </a:rPr>
                          <m:t>𝐻</m:t>
                        </m:r>
                      </m:e>
                      <m:sub>
                        <m:r>
                          <a:rPr lang="en-US" altLang="zh-CN" i="1">
                            <a:solidFill>
                              <a:schemeClr val="bg1">
                                <a:lumMod val="95000"/>
                              </a:schemeClr>
                            </a:solidFill>
                            <a:latin typeface="Cambria Math" panose="02040503050406030204" pitchFamily="18" charset="0"/>
                          </a:rPr>
                          <m:t>𝑘</m:t>
                        </m:r>
                      </m:sub>
                    </m:sSub>
                  </m:oMath>
                </a14:m>
                <a:r>
                  <a:rPr lang="en-US" altLang="zh-CN" dirty="0">
                    <a:solidFill>
                      <a:schemeClr val="bg1">
                        <a:lumMod val="95000"/>
                      </a:schemeClr>
                    </a:solidFill>
                  </a:rPr>
                  <a:t>(</a:t>
                </a:r>
                <a14:m>
                  <m:oMath xmlns:m="http://schemas.openxmlformats.org/officeDocument/2006/math">
                    <m:r>
                      <a:rPr lang="zh-CN" altLang="en-US" i="1">
                        <a:solidFill>
                          <a:schemeClr val="bg1">
                            <a:lumMod val="95000"/>
                          </a:schemeClr>
                        </a:solidFill>
                        <a:latin typeface="Cambria Math" panose="02040503050406030204" pitchFamily="18" charset="0"/>
                      </a:rPr>
                      <m:t>𝑘</m:t>
                    </m:r>
                    <m:r>
                      <a:rPr lang="zh-CN" altLang="en-US">
                        <a:solidFill>
                          <a:schemeClr val="bg1">
                            <a:lumMod val="95000"/>
                          </a:schemeClr>
                        </a:solidFill>
                        <a:latin typeface="Cambria Math" panose="02040503050406030204" pitchFamily="18" charset="0"/>
                      </a:rPr>
                      <m:t>∈</m:t>
                    </m:r>
                    <m:d>
                      <m:dPr>
                        <m:begChr m:val="{"/>
                        <m:endChr m:val="}"/>
                        <m:sepChr m:val=","/>
                        <m:ctrlPr>
                          <a:rPr lang="zh-CN" altLang="en-US" i="1">
                            <a:solidFill>
                              <a:schemeClr val="bg1">
                                <a:lumMod val="95000"/>
                              </a:schemeClr>
                            </a:solidFill>
                            <a:latin typeface="Cambria Math" panose="02040503050406030204" pitchFamily="18" charset="0"/>
                          </a:rPr>
                        </m:ctrlPr>
                      </m:dPr>
                      <m:e>
                        <m:r>
                          <a:rPr lang="zh-CN" altLang="en-US" i="1">
                            <a:solidFill>
                              <a:schemeClr val="bg1">
                                <a:lumMod val="95000"/>
                              </a:schemeClr>
                            </a:solidFill>
                            <a:latin typeface="Cambria Math" panose="02040503050406030204" pitchFamily="18" charset="0"/>
                          </a:rPr>
                          <m:t>𝐼</m:t>
                        </m:r>
                      </m:e>
                      <m:e>
                        <m:r>
                          <a:rPr lang="zh-CN" altLang="en-US" i="1">
                            <a:solidFill>
                              <a:schemeClr val="bg1">
                                <a:lumMod val="95000"/>
                              </a:schemeClr>
                            </a:solidFill>
                            <a:latin typeface="Cambria Math" panose="02040503050406030204" pitchFamily="18" charset="0"/>
                          </a:rPr>
                          <m:t>𝐼</m:t>
                        </m:r>
                        <m:r>
                          <a:rPr lang="zh-CN" altLang="en-US">
                            <a:solidFill>
                              <a:schemeClr val="bg1">
                                <a:lumMod val="95000"/>
                              </a:schemeClr>
                            </a:solidFill>
                            <a:latin typeface="Cambria Math" panose="02040503050406030204" pitchFamily="18" charset="0"/>
                          </a:rPr>
                          <m:t>−1</m:t>
                        </m:r>
                      </m:e>
                    </m:d>
                    <m:r>
                      <a:rPr lang="zh-CN" altLang="en-US">
                        <a:solidFill>
                          <a:schemeClr val="bg1">
                            <a:lumMod val="95000"/>
                          </a:schemeClr>
                        </a:solidFill>
                        <a:latin typeface="Cambria Math" panose="02040503050406030204" pitchFamily="18" charset="0"/>
                      </a:rPr>
                      <m:t>,</m:t>
                    </m:r>
                  </m:oMath>
                </a14:m>
                <a:r>
                  <a:rPr lang="en-US" altLang="zh-CN" dirty="0">
                    <a:solidFill>
                      <a:schemeClr val="bg1">
                        <a:lumMod val="95000"/>
                      </a:schemeClr>
                    </a:solidFill>
                  </a:rPr>
                  <a:t>)</a:t>
                </a:r>
                <a:r>
                  <a:rPr lang="zh-CN" altLang="en-US" dirty="0">
                    <a:solidFill>
                      <a:schemeClr val="bg1">
                        <a:lumMod val="95000"/>
                      </a:schemeClr>
                    </a:solidFill>
                  </a:rPr>
                  <a:t>在</a:t>
                </a:r>
                <a14:m>
                  <m:oMath xmlns:m="http://schemas.openxmlformats.org/officeDocument/2006/math">
                    <m:r>
                      <a:rPr lang="en-US" altLang="zh-CN" i="1">
                        <a:solidFill>
                          <a:schemeClr val="bg1">
                            <a:lumMod val="95000"/>
                          </a:schemeClr>
                        </a:solidFill>
                        <a:latin typeface="Cambria Math" panose="02040503050406030204" pitchFamily="18" charset="0"/>
                      </a:rPr>
                      <m:t>𝑝</m:t>
                    </m:r>
                    <m:r>
                      <a:rPr lang="en-US" altLang="zh-CN" b="0" i="1" smtClean="0">
                        <a:solidFill>
                          <a:schemeClr val="bg1">
                            <a:lumMod val="95000"/>
                          </a:schemeClr>
                        </a:solidFill>
                        <a:latin typeface="Cambria Math" panose="02040503050406030204" pitchFamily="18" charset="0"/>
                      </a:rPr>
                      <m:t>(</m:t>
                    </m:r>
                    <m:r>
                      <a:rPr lang="zh-CN" altLang="en-US" i="1">
                        <a:solidFill>
                          <a:schemeClr val="bg1">
                            <a:lumMod val="95000"/>
                          </a:schemeClr>
                        </a:solidFill>
                        <a:latin typeface="Cambria Math" panose="02040503050406030204" pitchFamily="18" charset="0"/>
                      </a:rPr>
                      <m:t>𝑝</m:t>
                    </m:r>
                    <m:r>
                      <a:rPr lang="zh-CN" altLang="en-US">
                        <a:solidFill>
                          <a:schemeClr val="bg1">
                            <a:lumMod val="95000"/>
                          </a:schemeClr>
                        </a:solidFill>
                        <a:latin typeface="Cambria Math" panose="02040503050406030204" pitchFamily="18" charset="0"/>
                      </a:rPr>
                      <m:t>∈</m:t>
                    </m:r>
                    <m:d>
                      <m:dPr>
                        <m:begChr m:val="{"/>
                        <m:endChr m:val="}"/>
                        <m:sepChr m:val=","/>
                        <m:ctrlPr>
                          <a:rPr lang="zh-CN" altLang="en-US" i="1">
                            <a:solidFill>
                              <a:schemeClr val="bg1">
                                <a:lumMod val="95000"/>
                              </a:schemeClr>
                            </a:solidFill>
                            <a:latin typeface="Cambria Math" panose="02040503050406030204" pitchFamily="18" charset="0"/>
                          </a:rPr>
                        </m:ctrlPr>
                      </m:dPr>
                      <m:e>
                        <m:r>
                          <a:rPr lang="zh-CN" altLang="en-US" i="1">
                            <a:solidFill>
                              <a:schemeClr val="bg1">
                                <a:lumMod val="95000"/>
                              </a:schemeClr>
                            </a:solidFill>
                            <a:latin typeface="Cambria Math" panose="02040503050406030204" pitchFamily="18" charset="0"/>
                          </a:rPr>
                          <m:t>𝐹</m:t>
                        </m:r>
                      </m:e>
                      <m:e>
                        <m:r>
                          <a:rPr lang="zh-CN" altLang="en-US" i="1">
                            <a:solidFill>
                              <a:schemeClr val="bg1">
                                <a:lumMod val="95000"/>
                              </a:schemeClr>
                            </a:solidFill>
                            <a:latin typeface="Cambria Math" panose="02040503050406030204" pitchFamily="18" charset="0"/>
                          </a:rPr>
                          <m:t>𝐿</m:t>
                        </m:r>
                      </m:e>
                    </m:d>
                    <m:r>
                      <a:rPr lang="en-US" altLang="zh-CN" b="0" i="1" smtClean="0">
                        <a:solidFill>
                          <a:schemeClr val="bg1">
                            <a:lumMod val="95000"/>
                          </a:schemeClr>
                        </a:solidFill>
                        <a:latin typeface="Cambria Math" panose="02040503050406030204" pitchFamily="18" charset="0"/>
                      </a:rPr>
                      <m:t>)</m:t>
                    </m:r>
                    <m:r>
                      <a:rPr lang="zh-CN" altLang="en-US" i="1" smtClean="0">
                        <a:solidFill>
                          <a:schemeClr val="bg1">
                            <a:lumMod val="95000"/>
                          </a:schemeClr>
                        </a:solidFill>
                        <a:latin typeface="Cambria Math" panose="02040503050406030204" pitchFamily="18" charset="0"/>
                      </a:rPr>
                      <m:t>策略</m:t>
                    </m:r>
                  </m:oMath>
                </a14:m>
                <a:r>
                  <a:rPr lang="zh-CN" altLang="en-US" dirty="0">
                    <a:solidFill>
                      <a:schemeClr val="bg1">
                        <a:lumMod val="95000"/>
                      </a:schemeClr>
                    </a:solidFill>
                  </a:rPr>
                  <a:t>下的成本函数</a:t>
                </a:r>
                <a:r>
                  <a:rPr lang="zh-CN" altLang="en-US" sz="1600" b="0" i="0" dirty="0">
                    <a:solidFill>
                      <a:schemeClr val="bg1">
                        <a:lumMod val="95000"/>
                      </a:schemeClr>
                    </a:solidFill>
                    <a:effectLst/>
                    <a:latin typeface="宋体" panose="02010600030101010101" pitchFamily="2" charset="-122"/>
                    <a:ea typeface="宋体" panose="02010600030101010101" pitchFamily="2" charset="-122"/>
                  </a:rPr>
                  <a:t>：</a:t>
                </a:r>
                <a:endParaRPr lang="zh-CN" altLang="en-US" sz="1600" dirty="0">
                  <a:solidFill>
                    <a:schemeClr val="bg1">
                      <a:lumMod val="95000"/>
                    </a:schemeClr>
                  </a:solidFill>
                </a:endParaRPr>
              </a:p>
            </p:txBody>
          </p:sp>
        </mc:Choice>
        <mc:Fallback xmlns="">
          <p:sp>
            <p:nvSpPr>
              <p:cNvPr id="14" name="文本框 13">
                <a:extLst>
                  <a:ext uri="{FF2B5EF4-FFF2-40B4-BE49-F238E27FC236}">
                    <a16:creationId xmlns:a16="http://schemas.microsoft.com/office/drawing/2014/main" id="{68BBAA97-EA18-44E3-8A45-9904749049AE}"/>
                  </a:ext>
                </a:extLst>
              </p:cNvPr>
              <p:cNvSpPr txBox="1">
                <a:spLocks noRot="1" noChangeAspect="1" noMove="1" noResize="1" noEditPoints="1" noAdjustHandles="1" noChangeArrowheads="1" noChangeShapeType="1" noTextEdit="1"/>
              </p:cNvSpPr>
              <p:nvPr/>
            </p:nvSpPr>
            <p:spPr>
              <a:xfrm>
                <a:off x="885446" y="1146007"/>
                <a:ext cx="5604932" cy="369332"/>
              </a:xfrm>
              <a:prstGeom prst="rect">
                <a:avLst/>
              </a:prstGeom>
              <a:blipFill>
                <a:blip r:embed="rId8"/>
                <a:stretch>
                  <a:fillRect t="-9836" b="-24590"/>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2778C201-2C45-4802-B3A1-5024B7150AC8}"/>
              </a:ext>
            </a:extLst>
          </p:cNvPr>
          <p:cNvCxnSpPr/>
          <p:nvPr/>
        </p:nvCxnSpPr>
        <p:spPr>
          <a:xfrm flipH="1">
            <a:off x="1603829" y="2648167"/>
            <a:ext cx="442685" cy="49853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8" name="文本框 17">
            <a:extLst>
              <a:ext uri="{FF2B5EF4-FFF2-40B4-BE49-F238E27FC236}">
                <a16:creationId xmlns:a16="http://schemas.microsoft.com/office/drawing/2014/main" id="{8EE7E9C0-E035-4E8C-AD49-C1693498C031}"/>
              </a:ext>
            </a:extLst>
          </p:cNvPr>
          <p:cNvSpPr txBox="1"/>
          <p:nvPr/>
        </p:nvSpPr>
        <p:spPr>
          <a:xfrm>
            <a:off x="1022437" y="3135583"/>
            <a:ext cx="1021053" cy="338554"/>
          </a:xfrm>
          <a:prstGeom prst="rect">
            <a:avLst/>
          </a:prstGeom>
          <a:noFill/>
        </p:spPr>
        <p:txBody>
          <a:bodyPr wrap="square">
            <a:spAutoFit/>
          </a:bodyPr>
          <a:lstStyle/>
          <a:p>
            <a:r>
              <a:rPr lang="zh-CN" altLang="en-US" sz="1600" b="0" i="0" dirty="0">
                <a:solidFill>
                  <a:schemeClr val="bg1"/>
                </a:solidFill>
                <a:effectLst/>
                <a:latin typeface="宋体" panose="02010600030101010101" pitchFamily="2" charset="-122"/>
                <a:ea typeface="宋体" panose="02010600030101010101" pitchFamily="2" charset="-122"/>
              </a:rPr>
              <a:t>时间成本</a:t>
            </a:r>
            <a:endParaRPr lang="zh-CN" altLang="en-US" sz="1600" dirty="0">
              <a:solidFill>
                <a:schemeClr val="bg1"/>
              </a:solidFill>
            </a:endParaRP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0F1A74B-514B-44CE-A9E2-D5E18E0EA54C}"/>
                  </a:ext>
                </a:extLst>
              </p:cNvPr>
              <p:cNvSpPr txBox="1"/>
              <p:nvPr/>
            </p:nvSpPr>
            <p:spPr>
              <a:xfrm>
                <a:off x="371414" y="3431833"/>
                <a:ext cx="2190358" cy="10844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1400" i="1" smtClean="0">
                              <a:solidFill>
                                <a:schemeClr val="bg1">
                                  <a:lumMod val="95000"/>
                                </a:schemeClr>
                              </a:solidFill>
                              <a:latin typeface="Cambria Math" panose="02040503050406030204" pitchFamily="18" charset="0"/>
                            </a:rPr>
                          </m:ctrlPr>
                        </m:mPr>
                        <m:mr>
                          <m:e/>
                          <m:e>
                            <m:sSub>
                              <m:sSubPr>
                                <m:ctrlPr>
                                  <a:rPr lang="zh-CN" altLang="en-US" sz="1400" i="1">
                                    <a:solidFill>
                                      <a:schemeClr val="bg1">
                                        <a:lumMod val="95000"/>
                                      </a:schemeClr>
                                    </a:solidFill>
                                    <a:latin typeface="Cambria Math" panose="02040503050406030204" pitchFamily="18" charset="0"/>
                                  </a:rPr>
                                </m:ctrlPr>
                              </m:sSubPr>
                              <m:e>
                                <m:r>
                                  <a:rPr lang="zh-CN" altLang="en-US" sz="1400">
                                    <a:solidFill>
                                      <a:schemeClr val="bg1">
                                        <a:lumMod val="95000"/>
                                      </a:schemeClr>
                                    </a:solidFill>
                                    <a:latin typeface="Cambria Math" panose="02040503050406030204" pitchFamily="18" charset="0"/>
                                  </a:rPr>
                                  <m:t>𝒯</m:t>
                                </m:r>
                              </m:e>
                              <m:sub>
                                <m:r>
                                  <a:rPr lang="zh-CN" altLang="en-US" sz="1400" i="1">
                                    <a:solidFill>
                                      <a:schemeClr val="bg1">
                                        <a:lumMod val="95000"/>
                                      </a:schemeClr>
                                    </a:solidFill>
                                    <a:latin typeface="Cambria Math" panose="02040503050406030204" pitchFamily="18" charset="0"/>
                                  </a:rPr>
                                  <m:t>𝑘</m:t>
                                </m:r>
                                <m:r>
                                  <a:rPr lang="zh-CN" altLang="en-US" sz="1400">
                                    <a:solidFill>
                                      <a:schemeClr val="bg1">
                                        <a:lumMod val="95000"/>
                                      </a:schemeClr>
                                    </a:solidFill>
                                    <a:latin typeface="Cambria Math" panose="02040503050406030204" pitchFamily="18" charset="0"/>
                                  </a:rPr>
                                  <m:t>=</m:t>
                                </m:r>
                                <m:r>
                                  <a:rPr lang="zh-CN" altLang="en-US" sz="1400" i="1">
                                    <a:solidFill>
                                      <a:schemeClr val="bg1">
                                        <a:lumMod val="95000"/>
                                      </a:schemeClr>
                                    </a:solidFill>
                                    <a:latin typeface="Cambria Math" panose="02040503050406030204" pitchFamily="18" charset="0"/>
                                  </a:rPr>
                                  <m:t>𝐼</m:t>
                                </m:r>
                                <m:r>
                                  <a:rPr lang="zh-CN" altLang="en-US" sz="1400">
                                    <a:solidFill>
                                      <a:schemeClr val="bg1">
                                        <a:lumMod val="95000"/>
                                      </a:schemeClr>
                                    </a:solidFill>
                                    <a:latin typeface="Cambria Math" panose="02040503050406030204" pitchFamily="18" charset="0"/>
                                  </a:rPr>
                                  <m:t>,</m:t>
                                </m:r>
                                <m:r>
                                  <a:rPr lang="zh-CN" altLang="en-US" sz="1400" i="1">
                                    <a:solidFill>
                                      <a:schemeClr val="bg1">
                                        <a:lumMod val="95000"/>
                                      </a:schemeClr>
                                    </a:solidFill>
                                    <a:latin typeface="Cambria Math" panose="02040503050406030204" pitchFamily="18" charset="0"/>
                                  </a:rPr>
                                  <m:t>𝑝</m:t>
                                </m:r>
                              </m:sub>
                            </m:sSub>
                            <m:r>
                              <a:rPr lang="zh-CN" altLang="en-US" sz="1400" i="0">
                                <a:solidFill>
                                  <a:schemeClr val="bg1">
                                    <a:lumMod val="95000"/>
                                  </a:schemeClr>
                                </a:solidFill>
                                <a:latin typeface="Cambria Math" panose="02040503050406030204" pitchFamily="18" charset="0"/>
                              </a:rPr>
                              <m:t>=</m:t>
                            </m:r>
                            <m:d>
                              <m:dPr>
                                <m:begChr m:val="{"/>
                                <m:endChr m:val=""/>
                                <m:ctrlPr>
                                  <a:rPr lang="zh-CN" altLang="en-US" sz="1400" i="1">
                                    <a:solidFill>
                                      <a:schemeClr val="bg1">
                                        <a:lumMod val="95000"/>
                                      </a:schemeClr>
                                    </a:solidFill>
                                    <a:latin typeface="Cambria Math" panose="02040503050406030204" pitchFamily="18" charset="0"/>
                                  </a:rPr>
                                </m:ctrlPr>
                              </m:dPr>
                              <m:e>
                                <m:m>
                                  <m:mPr>
                                    <m:plcHide m:val="on"/>
                                    <m:mcs>
                                      <m:mc>
                                        <m:mcPr>
                                          <m:count m:val="2"/>
                                          <m:mcJc m:val="center"/>
                                        </m:mcPr>
                                      </m:mc>
                                    </m:mcs>
                                    <m:ctrlPr>
                                      <a:rPr lang="zh-CN" altLang="en-US" sz="1400" i="1">
                                        <a:solidFill>
                                          <a:schemeClr val="bg1">
                                            <a:lumMod val="95000"/>
                                          </a:schemeClr>
                                        </a:solidFill>
                                        <a:latin typeface="Cambria Math" panose="02040503050406030204" pitchFamily="18" charset="0"/>
                                      </a:rPr>
                                    </m:ctrlPr>
                                  </m:mPr>
                                  <m:mr>
                                    <m:e>
                                      <m:r>
                                        <a:rPr lang="zh-CN" altLang="en-US" sz="1400" i="0">
                                          <a:solidFill>
                                            <a:schemeClr val="bg1">
                                              <a:lumMod val="95000"/>
                                            </a:schemeClr>
                                          </a:solidFill>
                                          <a:latin typeface="Cambria Math" panose="02040503050406030204" pitchFamily="18" charset="0"/>
                                        </a:rPr>
                                        <m:t>0</m:t>
                                      </m:r>
                                    </m:e>
                                    <m:e>
                                      <m:r>
                                        <a:rPr lang="zh-CN" altLang="en-US" sz="1400" i="1">
                                          <a:solidFill>
                                            <a:schemeClr val="bg1">
                                              <a:lumMod val="95000"/>
                                            </a:schemeClr>
                                          </a:solidFill>
                                          <a:latin typeface="Cambria Math" panose="02040503050406030204" pitchFamily="18" charset="0"/>
                                        </a:rPr>
                                        <m:t>𝑝</m:t>
                                      </m:r>
                                      <m:r>
                                        <a:rPr lang="zh-CN" altLang="en-US" sz="1400" i="0">
                                          <a:solidFill>
                                            <a:schemeClr val="bg1">
                                              <a:lumMod val="95000"/>
                                            </a:schemeClr>
                                          </a:solidFill>
                                          <a:latin typeface="Cambria Math" panose="02040503050406030204" pitchFamily="18" charset="0"/>
                                        </a:rPr>
                                        <m:t>=</m:t>
                                      </m:r>
                                      <m:r>
                                        <a:rPr lang="zh-CN" altLang="en-US" sz="1400" i="1">
                                          <a:solidFill>
                                            <a:schemeClr val="bg1">
                                              <a:lumMod val="95000"/>
                                            </a:schemeClr>
                                          </a:solidFill>
                                          <a:latin typeface="Cambria Math" panose="02040503050406030204" pitchFamily="18" charset="0"/>
                                        </a:rPr>
                                        <m:t>𝐹</m:t>
                                      </m:r>
                                    </m:e>
                                  </m:mr>
                                  <m:mr>
                                    <m:e>
                                      <m:r>
                                        <a:rPr lang="zh-CN" altLang="en-US" sz="1400" i="0">
                                          <a:solidFill>
                                            <a:schemeClr val="bg1">
                                              <a:lumMod val="95000"/>
                                            </a:schemeClr>
                                          </a:solidFill>
                                          <a:latin typeface="Cambria Math" panose="02040503050406030204" pitchFamily="18" charset="0"/>
                                        </a:rPr>
                                        <m:t>−</m:t>
                                      </m:r>
                                      <m:sSub>
                                        <m:sSubPr>
                                          <m:ctrlPr>
                                            <a:rPr lang="zh-CN" altLang="en-US" sz="1400" i="1">
                                              <a:solidFill>
                                                <a:schemeClr val="bg1">
                                                  <a:lumMod val="95000"/>
                                                </a:schemeClr>
                                              </a:solidFill>
                                              <a:latin typeface="Cambria Math" panose="02040503050406030204" pitchFamily="18" charset="0"/>
                                            </a:rPr>
                                          </m:ctrlPr>
                                        </m:sSubPr>
                                        <m:e>
                                          <m:r>
                                            <a:rPr lang="zh-CN" altLang="en-US" sz="1400" i="1">
                                              <a:solidFill>
                                                <a:schemeClr val="bg1">
                                                  <a:lumMod val="95000"/>
                                                </a:schemeClr>
                                              </a:solidFill>
                                              <a:latin typeface="Cambria Math" panose="02040503050406030204" pitchFamily="18" charset="0"/>
                                            </a:rPr>
                                            <m:t>𝑇</m:t>
                                          </m:r>
                                        </m:e>
                                        <m:sub>
                                          <m:r>
                                            <a:rPr lang="zh-CN" altLang="en-US" sz="1400" i="1">
                                              <a:solidFill>
                                                <a:schemeClr val="bg1">
                                                  <a:lumMod val="95000"/>
                                                </a:schemeClr>
                                              </a:solidFill>
                                              <a:latin typeface="Cambria Math" panose="02040503050406030204" pitchFamily="18" charset="0"/>
                                            </a:rPr>
                                            <m:t>𝑠</m:t>
                                          </m:r>
                                        </m:sub>
                                      </m:sSub>
                                    </m:e>
                                    <m:e>
                                      <m:r>
                                        <a:rPr lang="zh-CN" altLang="en-US" sz="1400" i="1">
                                          <a:solidFill>
                                            <a:schemeClr val="bg1">
                                              <a:lumMod val="95000"/>
                                            </a:schemeClr>
                                          </a:solidFill>
                                          <a:latin typeface="Cambria Math" panose="02040503050406030204" pitchFamily="18" charset="0"/>
                                        </a:rPr>
                                        <m:t>𝑝</m:t>
                                      </m:r>
                                      <m:r>
                                        <a:rPr lang="zh-CN" altLang="en-US" sz="1400" i="0">
                                          <a:solidFill>
                                            <a:schemeClr val="bg1">
                                              <a:lumMod val="95000"/>
                                            </a:schemeClr>
                                          </a:solidFill>
                                          <a:latin typeface="Cambria Math" panose="02040503050406030204" pitchFamily="18" charset="0"/>
                                        </a:rPr>
                                        <m:t>=</m:t>
                                      </m:r>
                                      <m:r>
                                        <a:rPr lang="zh-CN" altLang="en-US" sz="1400" i="1">
                                          <a:solidFill>
                                            <a:schemeClr val="bg1">
                                              <a:lumMod val="95000"/>
                                            </a:schemeClr>
                                          </a:solidFill>
                                          <a:latin typeface="Cambria Math" panose="02040503050406030204" pitchFamily="18" charset="0"/>
                                        </a:rPr>
                                        <m:t>𝐿</m:t>
                                      </m:r>
                                    </m:e>
                                  </m:mr>
                                </m:m>
                              </m:e>
                            </m:d>
                          </m:e>
                        </m:mr>
                        <m:mr>
                          <m:e/>
                          <m:e>
                            <m:sSub>
                              <m:sSubPr>
                                <m:ctrlPr>
                                  <a:rPr lang="zh-CN" altLang="en-US" sz="1400" i="1">
                                    <a:solidFill>
                                      <a:schemeClr val="bg1">
                                        <a:lumMod val="95000"/>
                                      </a:schemeClr>
                                    </a:solidFill>
                                    <a:latin typeface="Cambria Math" panose="02040503050406030204" pitchFamily="18" charset="0"/>
                                  </a:rPr>
                                </m:ctrlPr>
                              </m:sSubPr>
                              <m:e>
                                <m:r>
                                  <a:rPr lang="zh-CN" altLang="en-US" sz="1400">
                                    <a:solidFill>
                                      <a:schemeClr val="bg1">
                                        <a:lumMod val="95000"/>
                                      </a:schemeClr>
                                    </a:solidFill>
                                    <a:latin typeface="Cambria Math" panose="02040503050406030204" pitchFamily="18" charset="0"/>
                                  </a:rPr>
                                  <m:t>𝒯</m:t>
                                </m:r>
                              </m:e>
                              <m:sub>
                                <m:r>
                                  <a:rPr lang="zh-CN" altLang="en-US" sz="1400" i="1">
                                    <a:solidFill>
                                      <a:schemeClr val="bg1">
                                        <a:lumMod val="95000"/>
                                      </a:schemeClr>
                                    </a:solidFill>
                                    <a:latin typeface="Cambria Math" panose="02040503050406030204" pitchFamily="18" charset="0"/>
                                  </a:rPr>
                                  <m:t>𝑘</m:t>
                                </m:r>
                                <m:r>
                                  <a:rPr lang="zh-CN" altLang="en-US" sz="1400">
                                    <a:solidFill>
                                      <a:schemeClr val="bg1">
                                        <a:lumMod val="95000"/>
                                      </a:schemeClr>
                                    </a:solidFill>
                                    <a:latin typeface="Cambria Math" panose="02040503050406030204" pitchFamily="18" charset="0"/>
                                  </a:rPr>
                                  <m:t>=</m:t>
                                </m:r>
                                <m:r>
                                  <a:rPr lang="zh-CN" altLang="en-US" sz="1400" i="1">
                                    <a:solidFill>
                                      <a:schemeClr val="bg1">
                                        <a:lumMod val="95000"/>
                                      </a:schemeClr>
                                    </a:solidFill>
                                    <a:latin typeface="Cambria Math" panose="02040503050406030204" pitchFamily="18" charset="0"/>
                                  </a:rPr>
                                  <m:t>𝐼</m:t>
                                </m:r>
                                <m:r>
                                  <a:rPr lang="zh-CN" altLang="en-US" sz="1400">
                                    <a:solidFill>
                                      <a:schemeClr val="bg1">
                                        <a:lumMod val="95000"/>
                                      </a:schemeClr>
                                    </a:solidFill>
                                    <a:latin typeface="Cambria Math" panose="02040503050406030204" pitchFamily="18" charset="0"/>
                                  </a:rPr>
                                  <m:t>−1,</m:t>
                                </m:r>
                                <m:r>
                                  <a:rPr lang="zh-CN" altLang="en-US" sz="1400" i="1">
                                    <a:solidFill>
                                      <a:schemeClr val="bg1">
                                        <a:lumMod val="95000"/>
                                      </a:schemeClr>
                                    </a:solidFill>
                                    <a:latin typeface="Cambria Math" panose="02040503050406030204" pitchFamily="18" charset="0"/>
                                  </a:rPr>
                                  <m:t>𝑝</m:t>
                                </m:r>
                              </m:sub>
                            </m:sSub>
                            <m:r>
                              <a:rPr lang="zh-CN" altLang="en-US" sz="1400" i="0">
                                <a:solidFill>
                                  <a:schemeClr val="bg1">
                                    <a:lumMod val="95000"/>
                                  </a:schemeClr>
                                </a:solidFill>
                                <a:latin typeface="Cambria Math" panose="02040503050406030204" pitchFamily="18" charset="0"/>
                              </a:rPr>
                              <m:t>=</m:t>
                            </m:r>
                            <m:d>
                              <m:dPr>
                                <m:begChr m:val="{"/>
                                <m:endChr m:val=""/>
                                <m:ctrlPr>
                                  <a:rPr lang="zh-CN" altLang="en-US" sz="1400" i="1">
                                    <a:solidFill>
                                      <a:schemeClr val="bg1">
                                        <a:lumMod val="95000"/>
                                      </a:schemeClr>
                                    </a:solidFill>
                                    <a:latin typeface="Cambria Math" panose="02040503050406030204" pitchFamily="18" charset="0"/>
                                  </a:rPr>
                                </m:ctrlPr>
                              </m:dPr>
                              <m:e>
                                <m:m>
                                  <m:mPr>
                                    <m:plcHide m:val="on"/>
                                    <m:mcs>
                                      <m:mc>
                                        <m:mcPr>
                                          <m:count m:val="2"/>
                                          <m:mcJc m:val="center"/>
                                        </m:mcPr>
                                      </m:mc>
                                    </m:mcs>
                                    <m:ctrlPr>
                                      <a:rPr lang="zh-CN" altLang="en-US" sz="1400" i="1">
                                        <a:solidFill>
                                          <a:schemeClr val="bg1">
                                            <a:lumMod val="95000"/>
                                          </a:schemeClr>
                                        </a:solidFill>
                                        <a:latin typeface="Cambria Math" panose="02040503050406030204" pitchFamily="18" charset="0"/>
                                      </a:rPr>
                                    </m:ctrlPr>
                                  </m:mPr>
                                  <m:mr>
                                    <m:e>
                                      <m:sSub>
                                        <m:sSubPr>
                                          <m:ctrlPr>
                                            <a:rPr lang="zh-CN" altLang="en-US" sz="1400" i="1">
                                              <a:solidFill>
                                                <a:schemeClr val="bg1">
                                                  <a:lumMod val="95000"/>
                                                </a:schemeClr>
                                              </a:solidFill>
                                              <a:latin typeface="Cambria Math" panose="02040503050406030204" pitchFamily="18" charset="0"/>
                                            </a:rPr>
                                          </m:ctrlPr>
                                        </m:sSubPr>
                                        <m:e>
                                          <m:r>
                                            <a:rPr lang="zh-CN" altLang="en-US" sz="1400" i="1">
                                              <a:solidFill>
                                                <a:schemeClr val="bg1">
                                                  <a:lumMod val="95000"/>
                                                </a:schemeClr>
                                              </a:solidFill>
                                              <a:latin typeface="Cambria Math" panose="02040503050406030204" pitchFamily="18" charset="0"/>
                                            </a:rPr>
                                            <m:t>𝑇</m:t>
                                          </m:r>
                                        </m:e>
                                        <m:sub>
                                          <m:r>
                                            <a:rPr lang="zh-CN" altLang="en-US" sz="1400" i="1">
                                              <a:solidFill>
                                                <a:schemeClr val="bg1">
                                                  <a:lumMod val="95000"/>
                                                </a:schemeClr>
                                              </a:solidFill>
                                              <a:latin typeface="Cambria Math" panose="02040503050406030204" pitchFamily="18" charset="0"/>
                                            </a:rPr>
                                            <m:t>𝑠</m:t>
                                          </m:r>
                                        </m:sub>
                                      </m:sSub>
                                    </m:e>
                                    <m:e>
                                      <m:r>
                                        <a:rPr lang="zh-CN" altLang="en-US" sz="1400" i="1">
                                          <a:solidFill>
                                            <a:schemeClr val="bg1">
                                              <a:lumMod val="95000"/>
                                            </a:schemeClr>
                                          </a:solidFill>
                                          <a:latin typeface="Cambria Math" panose="02040503050406030204" pitchFamily="18" charset="0"/>
                                        </a:rPr>
                                        <m:t>𝑝</m:t>
                                      </m:r>
                                      <m:r>
                                        <a:rPr lang="zh-CN" altLang="en-US" sz="1400" i="0">
                                          <a:solidFill>
                                            <a:schemeClr val="bg1">
                                              <a:lumMod val="95000"/>
                                            </a:schemeClr>
                                          </a:solidFill>
                                          <a:latin typeface="Cambria Math" panose="02040503050406030204" pitchFamily="18" charset="0"/>
                                        </a:rPr>
                                        <m:t>=</m:t>
                                      </m:r>
                                      <m:r>
                                        <a:rPr lang="zh-CN" altLang="en-US" sz="1400" i="1">
                                          <a:solidFill>
                                            <a:schemeClr val="bg1">
                                              <a:lumMod val="95000"/>
                                            </a:schemeClr>
                                          </a:solidFill>
                                          <a:latin typeface="Cambria Math" panose="02040503050406030204" pitchFamily="18" charset="0"/>
                                        </a:rPr>
                                        <m:t>𝐹</m:t>
                                      </m:r>
                                    </m:e>
                                  </m:mr>
                                  <m:mr>
                                    <m:e>
                                      <m:r>
                                        <a:rPr lang="zh-CN" altLang="en-US" sz="1400" i="0">
                                          <a:solidFill>
                                            <a:schemeClr val="bg1">
                                              <a:lumMod val="95000"/>
                                            </a:schemeClr>
                                          </a:solidFill>
                                          <a:latin typeface="Cambria Math" panose="02040503050406030204" pitchFamily="18" charset="0"/>
                                        </a:rPr>
                                        <m:t>0</m:t>
                                      </m:r>
                                    </m:e>
                                    <m:e>
                                      <m:r>
                                        <a:rPr lang="zh-CN" altLang="en-US" sz="1400" i="1">
                                          <a:solidFill>
                                            <a:schemeClr val="bg1">
                                              <a:lumMod val="95000"/>
                                            </a:schemeClr>
                                          </a:solidFill>
                                          <a:latin typeface="Cambria Math" panose="02040503050406030204" pitchFamily="18" charset="0"/>
                                        </a:rPr>
                                        <m:t>𝑝</m:t>
                                      </m:r>
                                      <m:r>
                                        <a:rPr lang="zh-CN" altLang="en-US" sz="1400" i="0">
                                          <a:solidFill>
                                            <a:schemeClr val="bg1">
                                              <a:lumMod val="95000"/>
                                            </a:schemeClr>
                                          </a:solidFill>
                                          <a:latin typeface="Cambria Math" panose="02040503050406030204" pitchFamily="18" charset="0"/>
                                        </a:rPr>
                                        <m:t>=</m:t>
                                      </m:r>
                                      <m:r>
                                        <a:rPr lang="zh-CN" altLang="en-US" sz="1400" i="1">
                                          <a:solidFill>
                                            <a:schemeClr val="bg1">
                                              <a:lumMod val="95000"/>
                                            </a:schemeClr>
                                          </a:solidFill>
                                          <a:latin typeface="Cambria Math" panose="02040503050406030204" pitchFamily="18" charset="0"/>
                                        </a:rPr>
                                        <m:t>𝐿</m:t>
                                      </m:r>
                                    </m:e>
                                  </m:mr>
                                </m:m>
                              </m:e>
                            </m:d>
                          </m:e>
                        </m:mr>
                      </m:m>
                    </m:oMath>
                  </m:oMathPara>
                </a14:m>
                <a:endParaRPr lang="zh-CN" altLang="en-US" dirty="0"/>
              </a:p>
            </p:txBody>
          </p:sp>
        </mc:Choice>
        <mc:Fallback xmlns="">
          <p:sp>
            <p:nvSpPr>
              <p:cNvPr id="24" name="文本框 23">
                <a:extLst>
                  <a:ext uri="{FF2B5EF4-FFF2-40B4-BE49-F238E27FC236}">
                    <a16:creationId xmlns:a16="http://schemas.microsoft.com/office/drawing/2014/main" id="{80F1A74B-514B-44CE-A9E2-D5E18E0EA54C}"/>
                  </a:ext>
                </a:extLst>
              </p:cNvPr>
              <p:cNvSpPr txBox="1">
                <a:spLocks noRot="1" noChangeAspect="1" noMove="1" noResize="1" noEditPoints="1" noAdjustHandles="1" noChangeArrowheads="1" noChangeShapeType="1" noTextEdit="1"/>
              </p:cNvSpPr>
              <p:nvPr/>
            </p:nvSpPr>
            <p:spPr>
              <a:xfrm>
                <a:off x="371414" y="3431833"/>
                <a:ext cx="2190358" cy="108446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12AF3517-E101-488B-86A1-0D49D1D82362}"/>
                  </a:ext>
                </a:extLst>
              </p:cNvPr>
              <p:cNvSpPr txBox="1"/>
              <p:nvPr/>
            </p:nvSpPr>
            <p:spPr>
              <a:xfrm>
                <a:off x="279291" y="4643270"/>
                <a:ext cx="2997309" cy="338554"/>
              </a:xfrm>
              <a:prstGeom prst="rect">
                <a:avLst/>
              </a:prstGeom>
              <a:noFill/>
            </p:spPr>
            <p:txBody>
              <a:bodyPr wrap="square">
                <a:spAutoFit/>
              </a:bodyPr>
              <a:lstStyle/>
              <a:p>
                <a14:m>
                  <m:oMath xmlns:m="http://schemas.openxmlformats.org/officeDocument/2006/math">
                    <m:sSub>
                      <m:sSubPr>
                        <m:ctrlPr>
                          <a:rPr lang="zh-CN" altLang="zh-CN" sz="1600" i="1" smtClean="0">
                            <a:solidFill>
                              <a:schemeClr val="bg1">
                                <a:lumMod val="95000"/>
                              </a:schemeClr>
                            </a:solidFill>
                            <a:effectLst/>
                            <a:latin typeface="Cambria Math" panose="02040503050406030204" pitchFamily="18" charset="0"/>
                            <a:ea typeface="Cambria Math" panose="020405030504060302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𝐶</m:t>
                        </m:r>
                      </m:e>
                      <m: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𝑘</m:t>
                        </m:r>
                      </m:sub>
                    </m:sSub>
                  </m:oMath>
                </a14:m>
                <a:r>
                  <a:rPr lang="en-US"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is the VOT(</a:t>
                </a:r>
                <a:r>
                  <a:rPr lang="zh-CN" altLang="en-US"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时间价值</a:t>
                </a:r>
                <a:r>
                  <a:rPr lang="en-US"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of </a:t>
                </a:r>
                <a14:m>
                  <m:oMath xmlns:m="http://schemas.openxmlformats.org/officeDocument/2006/math">
                    <m:sSub>
                      <m:sSub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𝑘</m:t>
                        </m:r>
                      </m:sub>
                    </m:sSub>
                  </m:oMath>
                </a14:m>
                <a:endParaRPr lang="zh-CN" altLang="en-US" sz="1600" dirty="0">
                  <a:solidFill>
                    <a:schemeClr val="bg1">
                      <a:lumMod val="95000"/>
                    </a:schemeClr>
                  </a:solidFill>
                </a:endParaRPr>
              </a:p>
            </p:txBody>
          </p:sp>
        </mc:Choice>
        <mc:Fallback xmlns="">
          <p:sp>
            <p:nvSpPr>
              <p:cNvPr id="25" name="文本框 24">
                <a:extLst>
                  <a:ext uri="{FF2B5EF4-FFF2-40B4-BE49-F238E27FC236}">
                    <a16:creationId xmlns:a16="http://schemas.microsoft.com/office/drawing/2014/main" id="{12AF3517-E101-488B-86A1-0D49D1D82362}"/>
                  </a:ext>
                </a:extLst>
              </p:cNvPr>
              <p:cNvSpPr txBox="1">
                <a:spLocks noRot="1" noChangeAspect="1" noMove="1" noResize="1" noEditPoints="1" noAdjustHandles="1" noChangeArrowheads="1" noChangeShapeType="1" noTextEdit="1"/>
              </p:cNvSpPr>
              <p:nvPr/>
            </p:nvSpPr>
            <p:spPr>
              <a:xfrm>
                <a:off x="279291" y="4643270"/>
                <a:ext cx="2997309" cy="338554"/>
              </a:xfrm>
              <a:prstGeom prst="rect">
                <a:avLst/>
              </a:prstGeom>
              <a:blipFill>
                <a:blip r:embed="rId10"/>
                <a:stretch>
                  <a:fillRect t="-7273" b="-23636"/>
                </a:stretch>
              </a:blipFill>
            </p:spPr>
            <p:txBody>
              <a:bodyPr/>
              <a:lstStyle/>
              <a:p>
                <a:r>
                  <a:rPr lang="zh-CN" altLang="en-US">
                    <a:noFill/>
                  </a:rPr>
                  <a:t> </a:t>
                </a:r>
              </a:p>
            </p:txBody>
          </p:sp>
        </mc:Fallback>
      </mc:AlternateContent>
      <p:cxnSp>
        <p:nvCxnSpPr>
          <p:cNvPr id="26" name="直接箭头连接符 25">
            <a:extLst>
              <a:ext uri="{FF2B5EF4-FFF2-40B4-BE49-F238E27FC236}">
                <a16:creationId xmlns:a16="http://schemas.microsoft.com/office/drawing/2014/main" id="{35A093FF-70B4-4D2D-BE01-C5A3EC083802}"/>
              </a:ext>
            </a:extLst>
          </p:cNvPr>
          <p:cNvCxnSpPr>
            <a:cxnSpLocks/>
          </p:cNvCxnSpPr>
          <p:nvPr/>
        </p:nvCxnSpPr>
        <p:spPr>
          <a:xfrm>
            <a:off x="5232399" y="2637048"/>
            <a:ext cx="442685" cy="49853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905B596-A8CE-412A-8045-81885149AA62}"/>
                  </a:ext>
                </a:extLst>
              </p:cNvPr>
              <p:cNvSpPr txBox="1"/>
              <p:nvPr/>
            </p:nvSpPr>
            <p:spPr>
              <a:xfrm>
                <a:off x="5736608" y="2625364"/>
                <a:ext cx="1400841" cy="530145"/>
              </a:xfrm>
              <a:prstGeom prst="rect">
                <a:avLst/>
              </a:prstGeom>
              <a:noFill/>
            </p:spPr>
            <p:txBody>
              <a:bodyPr wrap="square">
                <a:spAutoFit/>
              </a:bodyPr>
              <a:lstStyle/>
              <a:p>
                <a14:m>
                  <m:oMath xmlns:m="http://schemas.openxmlformats.org/officeDocument/2006/math">
                    <m:sSup>
                      <m:sSupPr>
                        <m:ctrlPr>
                          <a:rPr lang="zh-CN" altLang="en-US" sz="1400" i="1" smtClean="0">
                            <a:solidFill>
                              <a:schemeClr val="bg1">
                                <a:lumMod val="95000"/>
                              </a:schemeClr>
                            </a:solidFill>
                            <a:latin typeface="Cambria Math" panose="02040503050406030204" pitchFamily="18" charset="0"/>
                          </a:rPr>
                        </m:ctrlPr>
                      </m:sSupPr>
                      <m:e>
                        <m:acc>
                          <m:accPr>
                            <m:chr m:val="̇"/>
                            <m:ctrlPr>
                              <a:rPr lang="zh-CN" altLang="en-US" sz="1400" i="1">
                                <a:solidFill>
                                  <a:schemeClr val="bg1">
                                    <a:lumMod val="95000"/>
                                  </a:schemeClr>
                                </a:solidFill>
                                <a:latin typeface="Cambria Math" panose="02040503050406030204" pitchFamily="18" charset="0"/>
                              </a:rPr>
                            </m:ctrlPr>
                          </m:accPr>
                          <m:e>
                            <m:r>
                              <a:rPr lang="zh-CN" altLang="en-US" sz="1400" i="1">
                                <a:solidFill>
                                  <a:schemeClr val="bg1">
                                    <a:lumMod val="95000"/>
                                  </a:schemeClr>
                                </a:solidFill>
                                <a:latin typeface="Cambria Math" panose="02040503050406030204" pitchFamily="18" charset="0"/>
                              </a:rPr>
                              <m:t>𝑇</m:t>
                            </m:r>
                          </m:e>
                        </m:acc>
                      </m:e>
                      <m:sup>
                        <m:r>
                          <a:rPr lang="zh-CN" altLang="en-US" sz="1400" i="1">
                            <a:solidFill>
                              <a:schemeClr val="bg1">
                                <a:lumMod val="95000"/>
                              </a:schemeClr>
                            </a:solidFill>
                            <a:latin typeface="Cambria Math" panose="02040503050406030204" pitchFamily="18" charset="0"/>
                          </a:rPr>
                          <m:t>𝑖</m:t>
                        </m:r>
                      </m:sup>
                    </m:sSup>
                  </m:oMath>
                </a14:m>
                <a:r>
                  <a:rPr lang="zh-CN" altLang="en-US" sz="1400" dirty="0">
                    <a:solidFill>
                      <a:schemeClr val="bg1">
                        <a:lumMod val="95000"/>
                      </a:schemeClr>
                    </a:solidFill>
                  </a:rPr>
                  <a:t>为进入控制区的时间</a:t>
                </a:r>
              </a:p>
            </p:txBody>
          </p:sp>
        </mc:Choice>
        <mc:Fallback xmlns="">
          <p:sp>
            <p:nvSpPr>
              <p:cNvPr id="27" name="文本框 26">
                <a:extLst>
                  <a:ext uri="{FF2B5EF4-FFF2-40B4-BE49-F238E27FC236}">
                    <a16:creationId xmlns:a16="http://schemas.microsoft.com/office/drawing/2014/main" id="{F905B596-A8CE-412A-8045-81885149AA62}"/>
                  </a:ext>
                </a:extLst>
              </p:cNvPr>
              <p:cNvSpPr txBox="1">
                <a:spLocks noRot="1" noChangeAspect="1" noMove="1" noResize="1" noEditPoints="1" noAdjustHandles="1" noChangeArrowheads="1" noChangeShapeType="1" noTextEdit="1"/>
              </p:cNvSpPr>
              <p:nvPr/>
            </p:nvSpPr>
            <p:spPr>
              <a:xfrm>
                <a:off x="5736608" y="2625364"/>
                <a:ext cx="1400841" cy="530145"/>
              </a:xfrm>
              <a:prstGeom prst="rect">
                <a:avLst/>
              </a:prstGeom>
              <a:blipFill>
                <a:blip r:embed="rId11"/>
                <a:stretch>
                  <a:fillRect l="-1304" t="-1149" b="-10345"/>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AB613EC8-2186-4879-9348-2E455B949A32}"/>
              </a:ext>
            </a:extLst>
          </p:cNvPr>
          <p:cNvSpPr txBox="1"/>
          <p:nvPr/>
        </p:nvSpPr>
        <p:spPr>
          <a:xfrm>
            <a:off x="4359030" y="3146702"/>
            <a:ext cx="2941809" cy="338554"/>
          </a:xfrm>
          <a:prstGeom prst="rect">
            <a:avLst/>
          </a:prstGeom>
          <a:noFill/>
        </p:spPr>
        <p:txBody>
          <a:bodyPr wrap="square">
            <a:spAutoFit/>
          </a:bodyPr>
          <a:lstStyle/>
          <a:p>
            <a:r>
              <a:rPr lang="zh-CN" altLang="en-US" sz="1600" dirty="0">
                <a:solidFill>
                  <a:schemeClr val="bg1"/>
                </a:solidFill>
                <a:latin typeface="宋体" panose="02010600030101010101" pitchFamily="2" charset="-122"/>
                <a:ea typeface="宋体" panose="02010600030101010101" pitchFamily="2" charset="-122"/>
              </a:rPr>
              <a:t>燃油消耗量和驾驶舒适度成本</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0C795B2-6717-45DE-8B25-C7B519362882}"/>
                  </a:ext>
                </a:extLst>
              </p:cNvPr>
              <p:cNvSpPr txBox="1"/>
              <p:nvPr/>
            </p:nvSpPr>
            <p:spPr>
              <a:xfrm>
                <a:off x="4359030" y="3652663"/>
                <a:ext cx="3957656" cy="863634"/>
              </a:xfrm>
              <a:prstGeom prst="rect">
                <a:avLst/>
              </a:prstGeom>
              <a:noFill/>
            </p:spPr>
            <p:txBody>
              <a:bodyPr wrap="square">
                <a:spAutoFit/>
              </a:bodyPr>
              <a:lstStyle/>
              <a:p>
                <a:pPr>
                  <a:lnSpc>
                    <a:spcPct val="150000"/>
                  </a:lnSpc>
                </a:pPr>
                <a14:m>
                  <m:oMath xmlns:m="http://schemas.openxmlformats.org/officeDocument/2006/math">
                    <m:sSub>
                      <m:sSubPr>
                        <m:ctrlPr>
                          <a:rPr lang="zh-CN" altLang="en-US" sz="1600" i="1">
                            <a:solidFill>
                              <a:schemeClr val="bg1"/>
                            </a:solidFill>
                            <a:latin typeface="Cambria Math" panose="02040503050406030204" pitchFamily="18" charset="0"/>
                            <a:ea typeface="宋体" panose="02010600030101010101" pitchFamily="2" charset="-122"/>
                          </a:rPr>
                        </m:ctrlPr>
                      </m:sSubPr>
                      <m:e>
                        <m:r>
                          <a:rPr lang="zh-CN" altLang="en-US" sz="1600">
                            <a:solidFill>
                              <a:schemeClr val="bg1"/>
                            </a:solidFill>
                            <a:latin typeface="Cambria Math" panose="02040503050406030204" pitchFamily="18" charset="0"/>
                            <a:ea typeface="宋体" panose="02010600030101010101" pitchFamily="2" charset="-122"/>
                          </a:rPr>
                          <m:t>𝑎</m:t>
                        </m:r>
                      </m:e>
                      <m:sub>
                        <m:r>
                          <a:rPr lang="zh-CN" altLang="en-US" sz="1600">
                            <a:solidFill>
                              <a:schemeClr val="bg1"/>
                            </a:solidFill>
                            <a:latin typeface="Cambria Math" panose="02040503050406030204" pitchFamily="18" charset="0"/>
                            <a:ea typeface="宋体" panose="02010600030101010101" pitchFamily="2" charset="-122"/>
                          </a:rPr>
                          <m:t>𝑘</m:t>
                        </m:r>
                        <m:r>
                          <a:rPr lang="zh-CN" altLang="en-US" sz="1600">
                            <a:solidFill>
                              <a:schemeClr val="bg1"/>
                            </a:solidFill>
                            <a:latin typeface="Cambria Math" panose="02040503050406030204" pitchFamily="18" charset="0"/>
                            <a:ea typeface="宋体" panose="02010600030101010101" pitchFamily="2" charset="-122"/>
                          </a:rPr>
                          <m:t>,</m:t>
                        </m:r>
                        <m:r>
                          <a:rPr lang="zh-CN" altLang="en-US" sz="1600">
                            <a:solidFill>
                              <a:schemeClr val="bg1"/>
                            </a:solidFill>
                            <a:latin typeface="Cambria Math" panose="02040503050406030204" pitchFamily="18" charset="0"/>
                            <a:ea typeface="宋体" panose="02010600030101010101" pitchFamily="2" charset="-122"/>
                          </a:rPr>
                          <m:t>𝑝</m:t>
                        </m:r>
                      </m:sub>
                    </m:sSub>
                    <m:d>
                      <m:dPr>
                        <m:ctrlPr>
                          <a:rPr lang="zh-CN" altLang="en-US" sz="1600" i="1">
                            <a:solidFill>
                              <a:schemeClr val="bg1"/>
                            </a:solidFill>
                            <a:latin typeface="Cambria Math" panose="02040503050406030204" pitchFamily="18" charset="0"/>
                            <a:ea typeface="宋体" panose="02010600030101010101" pitchFamily="2" charset="-122"/>
                          </a:rPr>
                        </m:ctrlPr>
                      </m:dPr>
                      <m:e>
                        <m:r>
                          <a:rPr lang="zh-CN" altLang="en-US" sz="1600">
                            <a:solidFill>
                              <a:schemeClr val="bg1"/>
                            </a:solidFill>
                            <a:latin typeface="Cambria Math" panose="02040503050406030204" pitchFamily="18" charset="0"/>
                            <a:ea typeface="宋体" panose="02010600030101010101" pitchFamily="2" charset="-122"/>
                          </a:rPr>
                          <m:t>𝑡</m:t>
                        </m:r>
                      </m:e>
                    </m:d>
                  </m:oMath>
                </a14:m>
                <a:r>
                  <a:rPr lang="en-US" altLang="zh-CN" sz="1600" dirty="0">
                    <a:solidFill>
                      <a:schemeClr val="bg1"/>
                    </a:solidFill>
                    <a:latin typeface="宋体" panose="02010600030101010101" pitchFamily="2" charset="-122"/>
                    <a:ea typeface="宋体" panose="02010600030101010101" pitchFamily="2" charset="-122"/>
                  </a:rPr>
                  <a:t>-</a:t>
                </a:r>
                <a:r>
                  <a:rPr lang="en-US" altLang="zh-CN" sz="1600" dirty="0">
                    <a:solidFill>
                      <a:schemeClr val="bg1"/>
                    </a:solidFill>
                    <a:latin typeface="宋体" panose="02010600030101010101" pitchFamily="2" charset="-122"/>
                    <a:ea typeface="宋体" panose="02010600030101010101" pitchFamily="2" charset="-122"/>
                    <a:sym typeface="Wingdings" panose="05000000000000000000" pitchFamily="2" charset="2"/>
                  </a:rPr>
                  <a:t></a:t>
                </a:r>
                <a:r>
                  <a:rPr lang="zh-CN" altLang="en-US" sz="1600" dirty="0">
                    <a:solidFill>
                      <a:schemeClr val="bg1"/>
                    </a:solidFill>
                    <a:latin typeface="宋体" panose="02010600030101010101" pitchFamily="2" charset="-122"/>
                    <a:ea typeface="宋体" panose="02010600030101010101" pitchFamily="2" charset="-122"/>
                  </a:rPr>
                  <a:t>燃油成本 </a:t>
                </a:r>
                <a:r>
                  <a:rPr lang="en-US" altLang="zh-CN" sz="1600" dirty="0">
                    <a:solidFill>
                      <a:schemeClr val="bg1"/>
                    </a:solidFill>
                    <a:latin typeface="宋体" panose="02010600030101010101" pitchFamily="2" charset="-122"/>
                    <a:ea typeface="宋体" panose="02010600030101010101" pitchFamily="2" charset="-122"/>
                  </a:rPr>
                  <a:t>[1]</a:t>
                </a:r>
              </a:p>
              <a:p>
                <a:pPr>
                  <a:lnSpc>
                    <a:spcPct val="150000"/>
                  </a:lnSpc>
                </a:pPr>
                <a14:m>
                  <m:oMath xmlns:m="http://schemas.openxmlformats.org/officeDocument/2006/math">
                    <m:sSub>
                      <m:sSubPr>
                        <m:ctrlPr>
                          <a:rPr lang="zh-CN" altLang="en-US" sz="1600" i="1">
                            <a:solidFill>
                              <a:schemeClr val="bg1"/>
                            </a:solidFill>
                            <a:latin typeface="Cambria Math" panose="02040503050406030204" pitchFamily="18" charset="0"/>
                            <a:ea typeface="宋体" panose="02010600030101010101" pitchFamily="2" charset="-122"/>
                          </a:rPr>
                        </m:ctrlPr>
                      </m:sSubPr>
                      <m:e>
                        <m:r>
                          <a:rPr lang="zh-CN" altLang="en-US" sz="1600">
                            <a:solidFill>
                              <a:schemeClr val="bg1"/>
                            </a:solidFill>
                            <a:latin typeface="Cambria Math" panose="02040503050406030204" pitchFamily="18" charset="0"/>
                            <a:ea typeface="宋体" panose="02010600030101010101" pitchFamily="2" charset="-122"/>
                          </a:rPr>
                          <m:t>𝑢</m:t>
                        </m:r>
                      </m:e>
                      <m:sub>
                        <m:r>
                          <a:rPr lang="zh-CN" altLang="en-US" sz="1600">
                            <a:solidFill>
                              <a:schemeClr val="bg1"/>
                            </a:solidFill>
                            <a:latin typeface="Cambria Math" panose="02040503050406030204" pitchFamily="18" charset="0"/>
                            <a:ea typeface="宋体" panose="02010600030101010101" pitchFamily="2" charset="-122"/>
                          </a:rPr>
                          <m:t>𝑘</m:t>
                        </m:r>
                        <m:r>
                          <a:rPr lang="zh-CN" altLang="en-US" sz="1600">
                            <a:solidFill>
                              <a:schemeClr val="bg1"/>
                            </a:solidFill>
                            <a:latin typeface="Cambria Math" panose="02040503050406030204" pitchFamily="18" charset="0"/>
                            <a:ea typeface="宋体" panose="02010600030101010101" pitchFamily="2" charset="-122"/>
                          </a:rPr>
                          <m:t>,</m:t>
                        </m:r>
                        <m:r>
                          <a:rPr lang="zh-CN" altLang="en-US" sz="1600">
                            <a:solidFill>
                              <a:schemeClr val="bg1"/>
                            </a:solidFill>
                            <a:latin typeface="Cambria Math" panose="02040503050406030204" pitchFamily="18" charset="0"/>
                            <a:ea typeface="宋体" panose="02010600030101010101" pitchFamily="2" charset="-122"/>
                          </a:rPr>
                          <m:t>𝑝</m:t>
                        </m:r>
                      </m:sub>
                    </m:sSub>
                    <m:d>
                      <m:dPr>
                        <m:ctrlPr>
                          <a:rPr lang="zh-CN" altLang="en-US" sz="1600" i="1">
                            <a:solidFill>
                              <a:schemeClr val="bg1"/>
                            </a:solidFill>
                            <a:latin typeface="Cambria Math" panose="02040503050406030204" pitchFamily="18" charset="0"/>
                            <a:ea typeface="宋体" panose="02010600030101010101" pitchFamily="2" charset="-122"/>
                          </a:rPr>
                        </m:ctrlPr>
                      </m:dPr>
                      <m:e>
                        <m:r>
                          <a:rPr lang="zh-CN" altLang="en-US" sz="1600">
                            <a:solidFill>
                              <a:schemeClr val="bg1"/>
                            </a:solidFill>
                            <a:latin typeface="Cambria Math" panose="02040503050406030204" pitchFamily="18" charset="0"/>
                            <a:ea typeface="宋体" panose="02010600030101010101" pitchFamily="2" charset="-122"/>
                          </a:rPr>
                          <m:t>𝑡</m:t>
                        </m:r>
                      </m:e>
                    </m:d>
                  </m:oMath>
                </a14:m>
                <a:r>
                  <a:rPr lang="en-US" altLang="zh-CN" sz="1600" dirty="0">
                    <a:solidFill>
                      <a:schemeClr val="bg1"/>
                    </a:solidFill>
                    <a:latin typeface="宋体" panose="02010600030101010101" pitchFamily="2" charset="-122"/>
                    <a:ea typeface="宋体" panose="02010600030101010101" pitchFamily="2" charset="-122"/>
                  </a:rPr>
                  <a:t>-</a:t>
                </a:r>
                <a:r>
                  <a:rPr lang="en-US" altLang="zh-CN" sz="1600" dirty="0">
                    <a:solidFill>
                      <a:schemeClr val="bg1"/>
                    </a:solidFill>
                    <a:latin typeface="宋体" panose="02010600030101010101" pitchFamily="2" charset="-122"/>
                    <a:ea typeface="宋体" panose="02010600030101010101" pitchFamily="2" charset="-122"/>
                    <a:sym typeface="Wingdings" panose="05000000000000000000" pitchFamily="2" charset="2"/>
                  </a:rPr>
                  <a:t></a:t>
                </a:r>
                <a:r>
                  <a:rPr lang="zh-CN" altLang="en-US" sz="1600" dirty="0">
                    <a:solidFill>
                      <a:schemeClr val="bg1"/>
                    </a:solidFill>
                    <a:latin typeface="宋体" panose="02010600030101010101" pitchFamily="2" charset="-122"/>
                    <a:ea typeface="宋体" panose="02010600030101010101" pitchFamily="2" charset="-122"/>
                  </a:rPr>
                  <a:t>驾驶舒适度成本 </a:t>
                </a:r>
                <a:r>
                  <a:rPr lang="en-US" altLang="zh-CN" sz="1600" dirty="0">
                    <a:solidFill>
                      <a:schemeClr val="bg1"/>
                    </a:solidFill>
                    <a:latin typeface="宋体" panose="02010600030101010101" pitchFamily="2" charset="-122"/>
                    <a:ea typeface="宋体" panose="02010600030101010101" pitchFamily="2" charset="-122"/>
                  </a:rPr>
                  <a:t>[2]</a:t>
                </a:r>
                <a:endParaRPr lang="zh-CN" altLang="en-US" sz="1600" dirty="0">
                  <a:solidFill>
                    <a:schemeClr val="bg1"/>
                  </a:solidFill>
                  <a:latin typeface="宋体" panose="02010600030101010101" pitchFamily="2" charset="-122"/>
                  <a:ea typeface="宋体" panose="02010600030101010101" pitchFamily="2" charset="-122"/>
                </a:endParaRPr>
              </a:p>
            </p:txBody>
          </p:sp>
        </mc:Choice>
        <mc:Fallback xmlns="">
          <p:sp>
            <p:nvSpPr>
              <p:cNvPr id="31" name="文本框 30">
                <a:extLst>
                  <a:ext uri="{FF2B5EF4-FFF2-40B4-BE49-F238E27FC236}">
                    <a16:creationId xmlns:a16="http://schemas.microsoft.com/office/drawing/2014/main" id="{E0C795B2-6717-45DE-8B25-C7B519362882}"/>
                  </a:ext>
                </a:extLst>
              </p:cNvPr>
              <p:cNvSpPr txBox="1">
                <a:spLocks noRot="1" noChangeAspect="1" noMove="1" noResize="1" noEditPoints="1" noAdjustHandles="1" noChangeArrowheads="1" noChangeShapeType="1" noTextEdit="1"/>
              </p:cNvSpPr>
              <p:nvPr/>
            </p:nvSpPr>
            <p:spPr>
              <a:xfrm>
                <a:off x="4359030" y="3652663"/>
                <a:ext cx="3957656" cy="863634"/>
              </a:xfrm>
              <a:prstGeom prst="rect">
                <a:avLst/>
              </a:prstGeom>
              <a:blipFill>
                <a:blip r:embed="rId12"/>
                <a:stretch>
                  <a:fillRect b="-49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AD86135F-B454-437B-8AD5-391206B99458}"/>
                  </a:ext>
                </a:extLst>
              </p:cNvPr>
              <p:cNvSpPr txBox="1"/>
              <p:nvPr/>
            </p:nvSpPr>
            <p:spPr>
              <a:xfrm>
                <a:off x="4327554" y="4634711"/>
                <a:ext cx="3632232" cy="338554"/>
              </a:xfrm>
              <a:prstGeom prst="rect">
                <a:avLst/>
              </a:prstGeom>
              <a:noFill/>
            </p:spPr>
            <p:txBody>
              <a:bodyPr wrap="square">
                <a:spAutoFit/>
              </a:bodyPr>
              <a:lstStyle/>
              <a:p>
                <a14:m>
                  <m:oMath xmlns:m="http://schemas.openxmlformats.org/officeDocument/2006/math">
                    <m:r>
                      <a:rPr lang="zh-CN" altLang="en-US" sz="1600" smtClean="0">
                        <a:solidFill>
                          <a:schemeClr val="bg1"/>
                        </a:solidFill>
                        <a:latin typeface="Cambria Math" panose="02040503050406030204" pitchFamily="18" charset="0"/>
                        <a:ea typeface="宋体" panose="02010600030101010101" pitchFamily="2" charset="-122"/>
                      </a:rPr>
                      <m:t>𝛾</m:t>
                    </m:r>
                    <m:r>
                      <a:rPr lang="zh-CN" altLang="en-US" sz="1600">
                        <a:solidFill>
                          <a:schemeClr val="bg1"/>
                        </a:solidFill>
                        <a:latin typeface="Cambria Math" panose="02040503050406030204" pitchFamily="18" charset="0"/>
                        <a:ea typeface="宋体" panose="02010600030101010101" pitchFamily="2" charset="-122"/>
                      </a:rPr>
                      <m:t>为</m:t>
                    </m:r>
                  </m:oMath>
                </a14:m>
                <a:r>
                  <a:rPr lang="zh-CN" altLang="en-US" sz="1600" dirty="0">
                    <a:solidFill>
                      <a:schemeClr val="bg1"/>
                    </a:solidFill>
                    <a:latin typeface="宋体" panose="02010600030101010101" pitchFamily="2" charset="-122"/>
                    <a:ea typeface="宋体" panose="02010600030101010101" pitchFamily="2" charset="-122"/>
                  </a:rPr>
                  <a:t>转换常数，</a:t>
                </a:r>
                <a:r>
                  <a:rPr lang="zh-CN" altLang="en-US" sz="1600" dirty="0">
                    <a:solidFill>
                      <a:schemeClr val="bg1"/>
                    </a:solidFill>
                  </a:rPr>
                  <a:t> </a:t>
                </a:r>
                <a14:m>
                  <m:oMath xmlns:m="http://schemas.openxmlformats.org/officeDocument/2006/math">
                    <m:sSub>
                      <m:sSubPr>
                        <m:ctrlPr>
                          <a:rPr lang="zh-CN" altLang="en-US" sz="1600" i="1">
                            <a:solidFill>
                              <a:schemeClr val="bg1"/>
                            </a:solidFill>
                            <a:latin typeface="Cambria Math" panose="02040503050406030204" pitchFamily="18" charset="0"/>
                          </a:rPr>
                        </m:ctrlPr>
                      </m:sSubPr>
                      <m:e>
                        <m:r>
                          <a:rPr lang="zh-CN" altLang="en-US" sz="1600" i="1">
                            <a:solidFill>
                              <a:schemeClr val="bg1"/>
                            </a:solidFill>
                            <a:latin typeface="Cambria Math" panose="02040503050406030204" pitchFamily="18" charset="0"/>
                          </a:rPr>
                          <m:t>𝑤</m:t>
                        </m:r>
                      </m:e>
                      <m:sub>
                        <m:r>
                          <a:rPr lang="zh-CN" altLang="en-US" sz="1600">
                            <a:solidFill>
                              <a:schemeClr val="bg1"/>
                            </a:solidFill>
                            <a:latin typeface="Cambria Math" panose="02040503050406030204" pitchFamily="18" charset="0"/>
                          </a:rPr>
                          <m:t>1</m:t>
                        </m:r>
                      </m:sub>
                    </m:sSub>
                    <m:r>
                      <a:rPr lang="zh-CN" altLang="en-US" sz="1600" i="1">
                        <a:solidFill>
                          <a:schemeClr val="bg1"/>
                        </a:solidFill>
                        <a:latin typeface="Cambria Math" panose="02040503050406030204" pitchFamily="18" charset="0"/>
                      </a:rPr>
                      <m:t> </m:t>
                    </m:r>
                    <m:r>
                      <a:rPr lang="zh-CN" altLang="en-US" sz="1600" i="1">
                        <a:solidFill>
                          <a:schemeClr val="bg1"/>
                        </a:solidFill>
                        <a:latin typeface="Cambria Math" panose="02040503050406030204" pitchFamily="18" charset="0"/>
                      </a:rPr>
                      <m:t>、</m:t>
                    </m:r>
                    <m:sSub>
                      <m:sSubPr>
                        <m:ctrlPr>
                          <a:rPr lang="zh-CN" altLang="en-US" sz="1600" i="1">
                            <a:solidFill>
                              <a:schemeClr val="bg1"/>
                            </a:solidFill>
                            <a:latin typeface="Cambria Math" panose="02040503050406030204" pitchFamily="18" charset="0"/>
                          </a:rPr>
                        </m:ctrlPr>
                      </m:sSubPr>
                      <m:e>
                        <m:r>
                          <a:rPr lang="zh-CN" altLang="en-US" sz="1600" i="1">
                            <a:solidFill>
                              <a:schemeClr val="bg1"/>
                            </a:solidFill>
                            <a:latin typeface="Cambria Math" panose="02040503050406030204" pitchFamily="18" charset="0"/>
                          </a:rPr>
                          <m:t>𝑤</m:t>
                        </m:r>
                      </m:e>
                      <m:sub>
                        <m:r>
                          <a:rPr lang="zh-CN" altLang="en-US" sz="1600">
                            <a:solidFill>
                              <a:schemeClr val="bg1"/>
                            </a:solidFill>
                            <a:latin typeface="Cambria Math" panose="02040503050406030204" pitchFamily="18" charset="0"/>
                          </a:rPr>
                          <m:t>2</m:t>
                        </m:r>
                      </m:sub>
                    </m:sSub>
                    <m:r>
                      <a:rPr lang="zh-CN" altLang="en-US" sz="1600" i="1">
                        <a:solidFill>
                          <a:schemeClr val="bg1"/>
                        </a:solidFill>
                        <a:latin typeface="Cambria Math" panose="02040503050406030204" pitchFamily="18" charset="0"/>
                      </a:rPr>
                      <m:t>为两个</m:t>
                    </m:r>
                  </m:oMath>
                </a14:m>
                <a:r>
                  <a:rPr lang="zh-CN" altLang="en-US" sz="1600" dirty="0">
                    <a:solidFill>
                      <a:schemeClr val="bg1"/>
                    </a:solidFill>
                    <a:latin typeface="宋体" panose="02010600030101010101" pitchFamily="2" charset="-122"/>
                    <a:ea typeface="宋体" panose="02010600030101010101" pitchFamily="2" charset="-122"/>
                  </a:rPr>
                  <a:t>常数。</a:t>
                </a:r>
              </a:p>
            </p:txBody>
          </p:sp>
        </mc:Choice>
        <mc:Fallback xmlns="">
          <p:sp>
            <p:nvSpPr>
              <p:cNvPr id="33" name="文本框 32">
                <a:extLst>
                  <a:ext uri="{FF2B5EF4-FFF2-40B4-BE49-F238E27FC236}">
                    <a16:creationId xmlns:a16="http://schemas.microsoft.com/office/drawing/2014/main" id="{AD86135F-B454-437B-8AD5-391206B99458}"/>
                  </a:ext>
                </a:extLst>
              </p:cNvPr>
              <p:cNvSpPr txBox="1">
                <a:spLocks noRot="1" noChangeAspect="1" noMove="1" noResize="1" noEditPoints="1" noAdjustHandles="1" noChangeArrowheads="1" noChangeShapeType="1" noTextEdit="1"/>
              </p:cNvSpPr>
              <p:nvPr/>
            </p:nvSpPr>
            <p:spPr>
              <a:xfrm>
                <a:off x="4327554" y="4634711"/>
                <a:ext cx="3632232" cy="338554"/>
              </a:xfrm>
              <a:prstGeom prst="rect">
                <a:avLst/>
              </a:prstGeom>
              <a:blipFill>
                <a:blip r:embed="rId13"/>
                <a:stretch>
                  <a:fillRect t="-8929" b="-17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21975F48-7B3D-430E-B5E2-E6BE26E7D789}"/>
                  </a:ext>
                </a:extLst>
              </p:cNvPr>
              <p:cNvSpPr/>
              <p:nvPr/>
            </p:nvSpPr>
            <p:spPr>
              <a:xfrm>
                <a:off x="7137449" y="2625364"/>
                <a:ext cx="1278135" cy="548676"/>
              </a:xfrm>
              <a:prstGeom prst="rect">
                <a:avLst/>
              </a:prstGeom>
            </p:spPr>
            <p:txBody>
              <a:bodyPr wrap="square">
                <a:spAutoFit/>
              </a:bodyPr>
              <a:lstStyle/>
              <a:p>
                <a14:m>
                  <m:oMath xmlns:m="http://schemas.openxmlformats.org/officeDocument/2006/math">
                    <m:sSub>
                      <m:sSubPr>
                        <m:ctrlPr>
                          <a:rPr lang="zh-CN" altLang="en-US" sz="1400" i="1">
                            <a:solidFill>
                              <a:schemeClr val="bg1"/>
                            </a:solidFill>
                            <a:latin typeface="Cambria Math" panose="02040503050406030204" pitchFamily="18" charset="0"/>
                          </a:rPr>
                        </m:ctrlPr>
                      </m:sSubPr>
                      <m:e>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e>
                      <m:sub>
                        <m:r>
                          <a:rPr lang="zh-CN" altLang="en-US" sz="1400" i="1">
                            <a:solidFill>
                              <a:schemeClr val="bg1"/>
                            </a:solidFill>
                            <a:latin typeface="Cambria Math" panose="02040503050406030204" pitchFamily="18" charset="0"/>
                          </a:rPr>
                          <m:t>𝑘</m:t>
                        </m:r>
                        <m:r>
                          <a:rPr lang="zh-CN" altLang="en-US" sz="140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𝑝</m:t>
                        </m:r>
                      </m:sub>
                    </m:sSub>
                  </m:oMath>
                </a14:m>
                <a:r>
                  <a:rPr lang="zh-CN" altLang="en-US" sz="1400" dirty="0">
                    <a:solidFill>
                      <a:schemeClr val="bg1"/>
                    </a:solidFill>
                  </a:rPr>
                  <a:t>为进入汇合点的时间</a:t>
                </a:r>
              </a:p>
            </p:txBody>
          </p:sp>
        </mc:Choice>
        <mc:Fallback xmlns="">
          <p:sp>
            <p:nvSpPr>
              <p:cNvPr id="4" name="矩形 3">
                <a:extLst>
                  <a:ext uri="{FF2B5EF4-FFF2-40B4-BE49-F238E27FC236}">
                    <a16:creationId xmlns:a16="http://schemas.microsoft.com/office/drawing/2014/main" id="{21975F48-7B3D-430E-B5E2-E6BE26E7D789}"/>
                  </a:ext>
                </a:extLst>
              </p:cNvPr>
              <p:cNvSpPr>
                <a:spLocks noRot="1" noChangeAspect="1" noMove="1" noResize="1" noEditPoints="1" noAdjustHandles="1" noChangeArrowheads="1" noChangeShapeType="1" noTextEdit="1"/>
              </p:cNvSpPr>
              <p:nvPr/>
            </p:nvSpPr>
            <p:spPr>
              <a:xfrm>
                <a:off x="7137449" y="2625364"/>
                <a:ext cx="1278135" cy="548676"/>
              </a:xfrm>
              <a:prstGeom prst="rect">
                <a:avLst/>
              </a:prstGeom>
              <a:blipFill>
                <a:blip r:embed="rId14"/>
                <a:stretch>
                  <a:fillRect l="-1429" t="-2222" b="-10000"/>
                </a:stretch>
              </a:blipFill>
            </p:spPr>
            <p:txBody>
              <a:bodyPr/>
              <a:lstStyle/>
              <a:p>
                <a:r>
                  <a:rPr lang="zh-CN" altLang="en-US">
                    <a:noFill/>
                  </a:rPr>
                  <a:t> </a:t>
                </a:r>
              </a:p>
            </p:txBody>
          </p:sp>
        </mc:Fallback>
      </mc:AlternateContent>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1" y="451"/>
            <a:ext cx="3065930" cy="1711217"/>
          </a:xfrm>
          <a:prstGeom prst="rect">
            <a:avLst/>
          </a:prstGeom>
        </p:spPr>
      </p:pic>
      <p:sp>
        <p:nvSpPr>
          <p:cNvPr id="2" name="文本框 1"/>
          <p:cNvSpPr txBox="1"/>
          <p:nvPr/>
        </p:nvSpPr>
        <p:spPr>
          <a:xfrm>
            <a:off x="3314700" y="273685"/>
            <a:ext cx="2515235" cy="460375"/>
          </a:xfrm>
          <a:prstGeom prst="rect">
            <a:avLst/>
          </a:prstGeom>
          <a:noFill/>
        </p:spPr>
        <p:txBody>
          <a:bodyPr wrap="square" rtlCol="0">
            <a:spAutoFit/>
          </a:bodyPr>
          <a:lstStyle/>
          <a:p>
            <a:pPr algn="ctr"/>
            <a:r>
              <a:rPr lang="en-US" altLang="zh-CN" sz="2400" dirty="0">
                <a:solidFill>
                  <a:srgbClr val="21DAD5"/>
                </a:solidFill>
                <a:latin typeface="思源黑体 CN Normal" panose="020B0400000000000000" charset="-122"/>
                <a:ea typeface="思源黑体 CN Normal" panose="020B0400000000000000" charset="-122"/>
                <a:sym typeface="微软雅黑" panose="020B0503020204020204" pitchFamily="34" charset="-122"/>
              </a:rPr>
              <a:t>1to1</a:t>
            </a:r>
            <a:r>
              <a:rPr lang="zh-CN" altLang="en-US" sz="2400" dirty="0">
                <a:solidFill>
                  <a:srgbClr val="21DAD5"/>
                </a:solidFill>
                <a:latin typeface="思源黑体 CN Normal" panose="020B0400000000000000" charset="-122"/>
                <a:ea typeface="思源黑体 CN Normal" panose="020B0400000000000000" charset="-122"/>
                <a:sym typeface="微软雅黑" panose="020B0503020204020204" pitchFamily="34" charset="-122"/>
              </a:rPr>
              <a:t>博弈</a:t>
            </a:r>
          </a:p>
        </p:txBody>
      </p:sp>
      <p:pic>
        <p:nvPicPr>
          <p:cNvPr id="8" name="图片 7">
            <a:extLst>
              <a:ext uri="{FF2B5EF4-FFF2-40B4-BE49-F238E27FC236}">
                <a16:creationId xmlns:a16="http://schemas.microsoft.com/office/drawing/2014/main" id="{A8FC5E14-E9FB-4B47-A038-7C78D3B9D444}"/>
              </a:ext>
            </a:extLst>
          </p:cNvPr>
          <p:cNvPicPr>
            <a:picLocks noChangeAspect="1"/>
          </p:cNvPicPr>
          <p:nvPr/>
        </p:nvPicPr>
        <p:blipFill>
          <a:blip r:embed="rId4"/>
          <a:stretch>
            <a:fillRect/>
          </a:stretch>
        </p:blipFill>
        <p:spPr>
          <a:xfrm>
            <a:off x="6770914" y="353514"/>
            <a:ext cx="1902731" cy="380546"/>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4A014F7-E42F-4E96-839B-A15E8360684C}"/>
                  </a:ext>
                </a:extLst>
              </p:cNvPr>
              <p:cNvSpPr txBox="1"/>
              <p:nvPr/>
            </p:nvSpPr>
            <p:spPr>
              <a:xfrm>
                <a:off x="6770914" y="976704"/>
                <a:ext cx="46712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chemeClr val="bg1"/>
                              </a:solidFill>
                              <a:latin typeface="Cambria Math" panose="02040503050406030204" pitchFamily="18" charset="0"/>
                            </a:rPr>
                          </m:ctrlPr>
                        </m:sSubSupPr>
                        <m:e>
                          <m:r>
                            <a:rPr lang="en-US" altLang="zh-CN" sz="2400" b="0" i="1" smtClean="0">
                              <a:solidFill>
                                <a:schemeClr val="bg1"/>
                              </a:solidFill>
                              <a:latin typeface="Cambria Math" panose="02040503050406030204" pitchFamily="18" charset="0"/>
                            </a:rPr>
                            <m:t>𝐻</m:t>
                          </m:r>
                        </m:e>
                        <m:sub>
                          <m:r>
                            <a:rPr lang="en-US" altLang="zh-CN" sz="2400" b="0" i="1" smtClean="0">
                              <a:solidFill>
                                <a:schemeClr val="bg1"/>
                              </a:solidFill>
                              <a:latin typeface="Cambria Math" panose="02040503050406030204" pitchFamily="18" charset="0"/>
                            </a:rPr>
                            <m:t>𝐼</m:t>
                          </m:r>
                        </m:sub>
                        <m:sup>
                          <m:r>
                            <a:rPr lang="en-US" altLang="zh-CN" sz="2400" b="0" i="1" smtClean="0">
                              <a:solidFill>
                                <a:schemeClr val="bg1"/>
                              </a:solidFill>
                              <a:latin typeface="Cambria Math" panose="02040503050406030204" pitchFamily="18" charset="0"/>
                            </a:rPr>
                            <m:t> </m:t>
                          </m:r>
                        </m:sup>
                      </m:sSubSup>
                    </m:oMath>
                  </m:oMathPara>
                </a14:m>
                <a:endParaRPr lang="zh-CN" altLang="en-US" sz="2400" dirty="0"/>
              </a:p>
            </p:txBody>
          </p:sp>
        </mc:Choice>
        <mc:Fallback xmlns="">
          <p:sp>
            <p:nvSpPr>
              <p:cNvPr id="9" name="文本框 8">
                <a:extLst>
                  <a:ext uri="{FF2B5EF4-FFF2-40B4-BE49-F238E27FC236}">
                    <a16:creationId xmlns:a16="http://schemas.microsoft.com/office/drawing/2014/main" id="{B4A014F7-E42F-4E96-839B-A15E8360684C}"/>
                  </a:ext>
                </a:extLst>
              </p:cNvPr>
              <p:cNvSpPr txBox="1">
                <a:spLocks noRot="1" noChangeAspect="1" noMove="1" noResize="1" noEditPoints="1" noAdjustHandles="1" noChangeArrowheads="1" noChangeShapeType="1" noTextEdit="1"/>
              </p:cNvSpPr>
              <p:nvPr/>
            </p:nvSpPr>
            <p:spPr>
              <a:xfrm>
                <a:off x="6770914" y="976704"/>
                <a:ext cx="467125" cy="369332"/>
              </a:xfrm>
              <a:prstGeom prst="rect">
                <a:avLst/>
              </a:prstGeom>
              <a:blipFill>
                <a:blip r:embed="rId5"/>
                <a:stretch>
                  <a:fillRect l="-6579"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8B649A1-47B0-4EA4-8BAA-EB6BE018AF9D}"/>
                  </a:ext>
                </a:extLst>
              </p:cNvPr>
              <p:cNvSpPr txBox="1"/>
              <p:nvPr/>
            </p:nvSpPr>
            <p:spPr>
              <a:xfrm>
                <a:off x="8047244" y="930537"/>
                <a:ext cx="6903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chemeClr val="bg1"/>
                              </a:solidFill>
                              <a:latin typeface="Cambria Math" panose="02040503050406030204" pitchFamily="18" charset="0"/>
                            </a:rPr>
                          </m:ctrlPr>
                        </m:sSubSupPr>
                        <m:e>
                          <m:r>
                            <a:rPr lang="en-US" altLang="zh-CN" sz="2400" b="0" i="1" smtClean="0">
                              <a:solidFill>
                                <a:schemeClr val="bg1"/>
                              </a:solidFill>
                              <a:latin typeface="Cambria Math" panose="02040503050406030204" pitchFamily="18" charset="0"/>
                            </a:rPr>
                            <m:t>𝐻</m:t>
                          </m:r>
                        </m:e>
                        <m:sub>
                          <m:r>
                            <a:rPr lang="en-US" altLang="zh-CN" sz="2400" b="0" i="1" smtClean="0">
                              <a:solidFill>
                                <a:schemeClr val="bg1"/>
                              </a:solidFill>
                              <a:latin typeface="Cambria Math" panose="02040503050406030204" pitchFamily="18" charset="0"/>
                            </a:rPr>
                            <m:t>𝐼</m:t>
                          </m:r>
                          <m:r>
                            <a:rPr lang="en-US" altLang="zh-CN" sz="2400" b="0" i="1" smtClean="0">
                              <a:solidFill>
                                <a:schemeClr val="bg1"/>
                              </a:solidFill>
                              <a:latin typeface="Cambria Math" panose="02040503050406030204" pitchFamily="18" charset="0"/>
                            </a:rPr>
                            <m:t>−1</m:t>
                          </m:r>
                        </m:sub>
                        <m:sup>
                          <m:r>
                            <a:rPr lang="en-US" altLang="zh-CN" sz="2400" b="0" i="1" smtClean="0">
                              <a:solidFill>
                                <a:schemeClr val="bg1"/>
                              </a:solidFill>
                              <a:latin typeface="Cambria Math" panose="02040503050406030204" pitchFamily="18" charset="0"/>
                            </a:rPr>
                            <m:t> </m:t>
                          </m:r>
                        </m:sup>
                      </m:sSubSup>
                    </m:oMath>
                  </m:oMathPara>
                </a14:m>
                <a:endParaRPr lang="zh-CN" altLang="en-US" sz="2400" dirty="0"/>
              </a:p>
            </p:txBody>
          </p:sp>
        </mc:Choice>
        <mc:Fallback xmlns="">
          <p:sp>
            <p:nvSpPr>
              <p:cNvPr id="10" name="文本框 9">
                <a:extLst>
                  <a:ext uri="{FF2B5EF4-FFF2-40B4-BE49-F238E27FC236}">
                    <a16:creationId xmlns:a16="http://schemas.microsoft.com/office/drawing/2014/main" id="{68B649A1-47B0-4EA4-8BAA-EB6BE018AF9D}"/>
                  </a:ext>
                </a:extLst>
              </p:cNvPr>
              <p:cNvSpPr txBox="1">
                <a:spLocks noRot="1" noChangeAspect="1" noMove="1" noResize="1" noEditPoints="1" noAdjustHandles="1" noChangeArrowheads="1" noChangeShapeType="1" noTextEdit="1"/>
              </p:cNvSpPr>
              <p:nvPr/>
            </p:nvSpPr>
            <p:spPr>
              <a:xfrm>
                <a:off x="8047244" y="930537"/>
                <a:ext cx="690356" cy="461665"/>
              </a:xfrm>
              <a:prstGeom prst="rect">
                <a:avLst/>
              </a:prstGeom>
              <a:blipFill>
                <a:blip r:embed="rId6"/>
                <a:stretch>
                  <a:fillRect l="-1770" r="-9735"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BBAA97-EA18-44E3-8A45-9904749049AE}"/>
                  </a:ext>
                </a:extLst>
              </p:cNvPr>
              <p:cNvSpPr txBox="1"/>
              <p:nvPr/>
            </p:nvSpPr>
            <p:spPr>
              <a:xfrm>
                <a:off x="921732" y="930537"/>
                <a:ext cx="560493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solidFill>
                            <a:schemeClr val="bg1">
                              <a:lumMod val="95000"/>
                            </a:schemeClr>
                          </a:solidFill>
                          <a:latin typeface="Cambria Math" panose="02040503050406030204" pitchFamily="18" charset="0"/>
                        </a:rPr>
                        <m:t>然后，可以通过以下方式定义每个玩家的</m:t>
                      </m:r>
                      <m:r>
                        <a:rPr lang="zh-CN" altLang="en-US" i="1" smtClean="0">
                          <a:solidFill>
                            <a:schemeClr val="bg1">
                              <a:lumMod val="95000"/>
                            </a:schemeClr>
                          </a:solidFill>
                          <a:latin typeface="Cambria Math" panose="02040503050406030204" pitchFamily="18" charset="0"/>
                        </a:rPr>
                        <m:t>效益</m:t>
                      </m:r>
                      <m:r>
                        <a:rPr lang="zh-CN" altLang="en-US" i="1">
                          <a:solidFill>
                            <a:schemeClr val="bg1">
                              <a:lumMod val="95000"/>
                            </a:schemeClr>
                          </a:solidFill>
                          <a:latin typeface="Cambria Math" panose="02040503050406030204" pitchFamily="18" charset="0"/>
                        </a:rPr>
                        <m:t>函数</m:t>
                      </m:r>
                    </m:oMath>
                  </m:oMathPara>
                </a14:m>
                <a:endParaRPr lang="zh-CN" altLang="en-US" sz="1600" dirty="0">
                  <a:solidFill>
                    <a:schemeClr val="bg1">
                      <a:lumMod val="95000"/>
                    </a:schemeClr>
                  </a:solidFill>
                </a:endParaRPr>
              </a:p>
            </p:txBody>
          </p:sp>
        </mc:Choice>
        <mc:Fallback xmlns="">
          <p:sp>
            <p:nvSpPr>
              <p:cNvPr id="14" name="文本框 13">
                <a:extLst>
                  <a:ext uri="{FF2B5EF4-FFF2-40B4-BE49-F238E27FC236}">
                    <a16:creationId xmlns:a16="http://schemas.microsoft.com/office/drawing/2014/main" id="{68BBAA97-EA18-44E3-8A45-9904749049AE}"/>
                  </a:ext>
                </a:extLst>
              </p:cNvPr>
              <p:cNvSpPr txBox="1">
                <a:spLocks noRot="1" noChangeAspect="1" noMove="1" noResize="1" noEditPoints="1" noAdjustHandles="1" noChangeArrowheads="1" noChangeShapeType="1" noTextEdit="1"/>
              </p:cNvSpPr>
              <p:nvPr/>
            </p:nvSpPr>
            <p:spPr>
              <a:xfrm>
                <a:off x="921732" y="930537"/>
                <a:ext cx="5604932" cy="369332"/>
              </a:xfrm>
              <a:prstGeom prst="rect">
                <a:avLst/>
              </a:prstGeom>
              <a:blipFill>
                <a:blip r:embed="rId7"/>
                <a:stretch>
                  <a:fillRect b="-1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265F66E-ACDB-4DD1-84C6-6C3A4F4572AB}"/>
                  </a:ext>
                </a:extLst>
              </p:cNvPr>
              <p:cNvSpPr txBox="1"/>
              <p:nvPr/>
            </p:nvSpPr>
            <p:spPr>
              <a:xfrm>
                <a:off x="1438198" y="1577850"/>
                <a:ext cx="4572000"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lumMod val="95000"/>
                                </a:schemeClr>
                              </a:solidFill>
                              <a:latin typeface="Cambria Math" panose="02040503050406030204" pitchFamily="18" charset="0"/>
                            </a:rPr>
                          </m:ctrlPr>
                        </m:sSubPr>
                        <m:e>
                          <m:r>
                            <a:rPr lang="zh-CN" altLang="en-US" i="1">
                              <a:solidFill>
                                <a:schemeClr val="bg1">
                                  <a:lumMod val="95000"/>
                                </a:schemeClr>
                              </a:solidFill>
                              <a:latin typeface="Cambria Math" panose="02040503050406030204" pitchFamily="18" charset="0"/>
                            </a:rPr>
                            <m:t>𝐺</m:t>
                          </m:r>
                        </m:e>
                        <m:sub>
                          <m:r>
                            <a:rPr lang="zh-CN" altLang="en-US" i="1">
                              <a:solidFill>
                                <a:schemeClr val="bg1">
                                  <a:lumMod val="95000"/>
                                </a:schemeClr>
                              </a:solidFill>
                              <a:latin typeface="Cambria Math" panose="02040503050406030204" pitchFamily="18" charset="0"/>
                            </a:rPr>
                            <m:t>𝑘</m:t>
                          </m:r>
                          <m:r>
                            <a:rPr lang="zh-CN" altLang="en-US" i="0">
                              <a:solidFill>
                                <a:schemeClr val="bg1">
                                  <a:lumMod val="95000"/>
                                </a:schemeClr>
                              </a:solidFill>
                              <a:latin typeface="Cambria Math" panose="02040503050406030204" pitchFamily="18" charset="0"/>
                            </a:rPr>
                            <m:t>,</m:t>
                          </m:r>
                          <m:r>
                            <a:rPr lang="zh-CN" altLang="en-US" i="1">
                              <a:solidFill>
                                <a:schemeClr val="bg1">
                                  <a:lumMod val="95000"/>
                                </a:schemeClr>
                              </a:solidFill>
                              <a:latin typeface="Cambria Math" panose="02040503050406030204" pitchFamily="18" charset="0"/>
                            </a:rPr>
                            <m:t>𝑝</m:t>
                          </m:r>
                        </m:sub>
                      </m:sSub>
                      <m:r>
                        <a:rPr lang="zh-CN" altLang="en-US" i="0">
                          <a:solidFill>
                            <a:schemeClr val="bg1">
                              <a:lumMod val="95000"/>
                            </a:schemeClr>
                          </a:solidFill>
                          <a:latin typeface="Cambria Math" panose="02040503050406030204" pitchFamily="18" charset="0"/>
                        </a:rPr>
                        <m:t>=−</m:t>
                      </m:r>
                      <m:sSub>
                        <m:sSubPr>
                          <m:ctrlPr>
                            <a:rPr lang="zh-CN" altLang="en-US" i="1">
                              <a:solidFill>
                                <a:schemeClr val="bg1">
                                  <a:lumMod val="95000"/>
                                </a:schemeClr>
                              </a:solidFill>
                              <a:latin typeface="Cambria Math" panose="02040503050406030204" pitchFamily="18" charset="0"/>
                            </a:rPr>
                          </m:ctrlPr>
                        </m:sSubPr>
                        <m:e>
                          <m:r>
                            <a:rPr lang="zh-CN" altLang="en-US" i="0">
                              <a:solidFill>
                                <a:schemeClr val="bg1">
                                  <a:lumMod val="95000"/>
                                </a:schemeClr>
                              </a:solidFill>
                              <a:latin typeface="Cambria Math" panose="02040503050406030204" pitchFamily="18" charset="0"/>
                            </a:rPr>
                            <m:t>ℒ</m:t>
                          </m:r>
                        </m:e>
                        <m:sub>
                          <m:r>
                            <a:rPr lang="zh-CN" altLang="en-US" i="1">
                              <a:solidFill>
                                <a:schemeClr val="bg1">
                                  <a:lumMod val="95000"/>
                                </a:schemeClr>
                              </a:solidFill>
                              <a:latin typeface="Cambria Math" panose="02040503050406030204" pitchFamily="18" charset="0"/>
                            </a:rPr>
                            <m:t>𝑘</m:t>
                          </m:r>
                          <m:r>
                            <a:rPr lang="zh-CN" altLang="en-US" i="0">
                              <a:solidFill>
                                <a:schemeClr val="bg1">
                                  <a:lumMod val="95000"/>
                                </a:schemeClr>
                              </a:solidFill>
                              <a:latin typeface="Cambria Math" panose="02040503050406030204" pitchFamily="18" charset="0"/>
                            </a:rPr>
                            <m:t>,</m:t>
                          </m:r>
                          <m:r>
                            <a:rPr lang="zh-CN" altLang="en-US" i="1">
                              <a:solidFill>
                                <a:schemeClr val="bg1">
                                  <a:lumMod val="95000"/>
                                </a:schemeClr>
                              </a:solidFill>
                              <a:latin typeface="Cambria Math" panose="02040503050406030204" pitchFamily="18" charset="0"/>
                            </a:rPr>
                            <m:t>𝑝</m:t>
                          </m:r>
                        </m:sub>
                      </m:sSub>
                    </m:oMath>
                  </m:oMathPara>
                </a14:m>
                <a:endParaRPr lang="zh-CN" altLang="en-US" dirty="0">
                  <a:solidFill>
                    <a:schemeClr val="bg1">
                      <a:lumMod val="95000"/>
                    </a:schemeClr>
                  </a:solidFill>
                </a:endParaRPr>
              </a:p>
            </p:txBody>
          </p:sp>
        </mc:Choice>
        <mc:Fallback xmlns="">
          <p:sp>
            <p:nvSpPr>
              <p:cNvPr id="19" name="文本框 18">
                <a:extLst>
                  <a:ext uri="{FF2B5EF4-FFF2-40B4-BE49-F238E27FC236}">
                    <a16:creationId xmlns:a16="http://schemas.microsoft.com/office/drawing/2014/main" id="{4265F66E-ACDB-4DD1-84C6-6C3A4F4572AB}"/>
                  </a:ext>
                </a:extLst>
              </p:cNvPr>
              <p:cNvSpPr txBox="1">
                <a:spLocks noRot="1" noChangeAspect="1" noMove="1" noResize="1" noEditPoints="1" noAdjustHandles="1" noChangeArrowheads="1" noChangeShapeType="1" noTextEdit="1"/>
              </p:cNvSpPr>
              <p:nvPr/>
            </p:nvSpPr>
            <p:spPr>
              <a:xfrm>
                <a:off x="1438198" y="1577850"/>
                <a:ext cx="4572000" cy="390748"/>
              </a:xfrm>
              <a:prstGeom prst="rect">
                <a:avLst/>
              </a:prstGeom>
              <a:blipFill>
                <a:blip r:embed="rId8"/>
                <a:stretch>
                  <a:fillRect b="-3125"/>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4AC1ECED-B2D7-4999-B523-C3692B82C629}"/>
              </a:ext>
            </a:extLst>
          </p:cNvPr>
          <p:cNvSpPr txBox="1"/>
          <p:nvPr/>
        </p:nvSpPr>
        <p:spPr>
          <a:xfrm>
            <a:off x="5716094" y="1611699"/>
            <a:ext cx="1902731" cy="307777"/>
          </a:xfrm>
          <a:prstGeom prst="rect">
            <a:avLst/>
          </a:prstGeom>
          <a:noFill/>
        </p:spPr>
        <p:txBody>
          <a:bodyPr wrap="square">
            <a:spAutoFit/>
          </a:bodyPr>
          <a:lstStyle/>
          <a:p>
            <a:r>
              <a:rPr lang="zh-CN" altLang="en-US" sz="1400" b="1" dirty="0">
                <a:solidFill>
                  <a:srgbClr val="12D8A9"/>
                </a:solidFill>
              </a:rPr>
              <a:t>最小化</a:t>
            </a:r>
            <a:r>
              <a:rPr lang="en-US" altLang="zh-CN" sz="1400" b="1" dirty="0">
                <a:solidFill>
                  <a:srgbClr val="12D8A9"/>
                </a:solidFill>
              </a:rPr>
              <a:t>L</a:t>
            </a:r>
            <a:r>
              <a:rPr lang="zh-CN" altLang="en-US" sz="1400" b="1" dirty="0">
                <a:solidFill>
                  <a:srgbClr val="12D8A9"/>
                </a:solidFill>
              </a:rPr>
              <a:t>等于最大化</a:t>
            </a:r>
            <a:r>
              <a:rPr lang="en-US" altLang="zh-CN" sz="1400" b="1" dirty="0">
                <a:solidFill>
                  <a:srgbClr val="12D8A9"/>
                </a:solidFill>
              </a:rPr>
              <a:t>G</a:t>
            </a:r>
            <a:endParaRPr lang="zh-CN" altLang="en-US" sz="1400" b="1" dirty="0">
              <a:solidFill>
                <a:srgbClr val="12D8A9"/>
              </a:solidFill>
            </a:endParaRP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BC78739-AA1B-4D35-9B7D-FCCDD077B5A6}"/>
                  </a:ext>
                </a:extLst>
              </p:cNvPr>
              <p:cNvSpPr txBox="1"/>
              <p:nvPr/>
            </p:nvSpPr>
            <p:spPr>
              <a:xfrm>
                <a:off x="478970" y="2332693"/>
                <a:ext cx="4013201" cy="369332"/>
              </a:xfrm>
              <a:prstGeom prst="rect">
                <a:avLst/>
              </a:prstGeom>
              <a:noFill/>
            </p:spPr>
            <p:txBody>
              <a:bodyPr wrap="square">
                <a:spAutoFit/>
              </a:bodyPr>
              <a:lstStyle/>
              <a:p>
                <a14:m>
                  <m:oMath xmlns:m="http://schemas.openxmlformats.org/officeDocument/2006/math">
                    <m:sSub>
                      <m:sSubPr>
                        <m:ctrlPr>
                          <a:rPr lang="zh-CN" altLang="zh-CN" sz="1800" i="1" smtClean="0">
                            <a:solidFill>
                              <a:schemeClr val="bg1"/>
                            </a:solidFill>
                            <a:latin typeface="Cambria Math" panose="02040503050406030204" pitchFamily="18" charset="0"/>
                          </a:rPr>
                        </m:ctrlPr>
                      </m:sSubPr>
                      <m:e>
                        <m:r>
                          <a:rPr lang="en-US" altLang="zh-CN" sz="1800" i="1">
                            <a:solidFill>
                              <a:schemeClr val="bg1"/>
                            </a:solidFill>
                            <a:latin typeface="Cambria Math" panose="02040503050406030204" pitchFamily="18" charset="0"/>
                          </a:rPr>
                          <m:t>𝐻</m:t>
                        </m:r>
                      </m:e>
                      <m:sub>
                        <m:r>
                          <a:rPr lang="en-US" altLang="zh-CN" sz="1800" i="1">
                            <a:solidFill>
                              <a:schemeClr val="bg1"/>
                            </a:solidFill>
                            <a:latin typeface="Cambria Math" panose="02040503050406030204" pitchFamily="18" charset="0"/>
                          </a:rPr>
                          <m:t>𝐼</m:t>
                        </m:r>
                      </m:sub>
                    </m:sSub>
                  </m:oMath>
                </a14:m>
                <a:r>
                  <a:rPr lang="en-US" altLang="zh-CN" sz="1800" dirty="0">
                    <a:solidFill>
                      <a:schemeClr val="bg1"/>
                    </a:solidFill>
                  </a:rPr>
                  <a:t> </a:t>
                </a:r>
                <a:r>
                  <a:rPr lang="zh-CN" altLang="en-US" sz="1800" dirty="0">
                    <a:solidFill>
                      <a:schemeClr val="bg1"/>
                    </a:solidFill>
                  </a:rPr>
                  <a:t>和</a:t>
                </a:r>
                <a:r>
                  <a:rPr lang="en-US" altLang="zh-CN" sz="1800" dirty="0">
                    <a:solidFill>
                      <a:schemeClr val="bg1"/>
                    </a:solidFill>
                  </a:rPr>
                  <a:t> </a:t>
                </a:r>
                <a14:m>
                  <m:oMath xmlns:m="http://schemas.openxmlformats.org/officeDocument/2006/math">
                    <m:sSub>
                      <m:sSubPr>
                        <m:ctrlPr>
                          <a:rPr lang="zh-CN" altLang="zh-CN" sz="1800" i="1">
                            <a:solidFill>
                              <a:schemeClr val="bg1"/>
                            </a:solidFill>
                            <a:latin typeface="Cambria Math" panose="02040503050406030204" pitchFamily="18" charset="0"/>
                          </a:rPr>
                        </m:ctrlPr>
                      </m:sSubPr>
                      <m:e>
                        <m:r>
                          <a:rPr lang="en-US" altLang="zh-CN" sz="1800" i="1">
                            <a:solidFill>
                              <a:schemeClr val="bg1"/>
                            </a:solidFill>
                            <a:latin typeface="Cambria Math" panose="02040503050406030204" pitchFamily="18" charset="0"/>
                          </a:rPr>
                          <m:t>𝐻</m:t>
                        </m:r>
                      </m:e>
                      <m:sub>
                        <m:r>
                          <a:rPr lang="en-US" altLang="zh-CN" sz="1800" i="1">
                            <a:solidFill>
                              <a:schemeClr val="bg1"/>
                            </a:solidFill>
                            <a:latin typeface="Cambria Math" panose="02040503050406030204" pitchFamily="18" charset="0"/>
                          </a:rPr>
                          <m:t>𝐼</m:t>
                        </m:r>
                        <m:r>
                          <a:rPr lang="en-US" altLang="zh-CN" sz="1800" i="1">
                            <a:solidFill>
                              <a:schemeClr val="bg1"/>
                            </a:solidFill>
                            <a:latin typeface="Cambria Math" panose="02040503050406030204" pitchFamily="18" charset="0"/>
                          </a:rPr>
                          <m:t>−</m:t>
                        </m:r>
                        <m:r>
                          <a:rPr lang="en-US" altLang="zh-CN" sz="1800">
                            <a:solidFill>
                              <a:schemeClr val="bg1"/>
                            </a:solidFill>
                            <a:latin typeface="Cambria Math" panose="02040503050406030204" pitchFamily="18" charset="0"/>
                          </a:rPr>
                          <m:t>1</m:t>
                        </m:r>
                      </m:sub>
                    </m:sSub>
                    <m:r>
                      <a:rPr lang="zh-CN" altLang="en-US" i="1">
                        <a:solidFill>
                          <a:schemeClr val="bg1">
                            <a:lumMod val="95000"/>
                          </a:schemeClr>
                        </a:solidFill>
                        <a:latin typeface="Cambria Math" panose="02040503050406030204" pitchFamily="18" charset="0"/>
                      </a:rPr>
                      <m:t>的</m:t>
                    </m:r>
                    <m:r>
                      <a:rPr lang="zh-CN" altLang="en-US" i="1" smtClean="0">
                        <a:solidFill>
                          <a:schemeClr val="bg1">
                            <a:lumMod val="95000"/>
                          </a:schemeClr>
                        </a:solidFill>
                        <a:latin typeface="Cambria Math" panose="02040503050406030204" pitchFamily="18" charset="0"/>
                      </a:rPr>
                      <m:t>效益矩阵</m:t>
                    </m:r>
                  </m:oMath>
                </a14:m>
                <a:r>
                  <a:rPr lang="en-US" altLang="zh-CN" dirty="0">
                    <a:solidFill>
                      <a:schemeClr val="bg1">
                        <a:lumMod val="95000"/>
                      </a:schemeClr>
                    </a:solidFill>
                  </a:rPr>
                  <a:t>A</a:t>
                </a:r>
                <a:r>
                  <a:rPr lang="zh-CN" altLang="en-US" dirty="0">
                    <a:solidFill>
                      <a:schemeClr val="bg1">
                        <a:lumMod val="95000"/>
                      </a:schemeClr>
                    </a:solidFill>
                  </a:rPr>
                  <a:t>和</a:t>
                </a:r>
                <a:r>
                  <a:rPr lang="en-US" altLang="zh-CN" dirty="0">
                    <a:solidFill>
                      <a:schemeClr val="bg1">
                        <a:lumMod val="95000"/>
                      </a:schemeClr>
                    </a:solidFill>
                  </a:rPr>
                  <a:t>B</a:t>
                </a:r>
                <a:r>
                  <a:rPr lang="zh-CN" altLang="en-US" dirty="0">
                    <a:solidFill>
                      <a:schemeClr val="bg1">
                        <a:lumMod val="95000"/>
                      </a:schemeClr>
                    </a:solidFill>
                  </a:rPr>
                  <a:t>分别为</a:t>
                </a:r>
              </a:p>
            </p:txBody>
          </p:sp>
        </mc:Choice>
        <mc:Fallback xmlns="">
          <p:sp>
            <p:nvSpPr>
              <p:cNvPr id="28" name="文本框 27">
                <a:extLst>
                  <a:ext uri="{FF2B5EF4-FFF2-40B4-BE49-F238E27FC236}">
                    <a16:creationId xmlns:a16="http://schemas.microsoft.com/office/drawing/2014/main" id="{5BC78739-AA1B-4D35-9B7D-FCCDD077B5A6}"/>
                  </a:ext>
                </a:extLst>
              </p:cNvPr>
              <p:cNvSpPr txBox="1">
                <a:spLocks noRot="1" noChangeAspect="1" noMove="1" noResize="1" noEditPoints="1" noAdjustHandles="1" noChangeArrowheads="1" noChangeShapeType="1" noTextEdit="1"/>
              </p:cNvSpPr>
              <p:nvPr/>
            </p:nvSpPr>
            <p:spPr>
              <a:xfrm>
                <a:off x="478970" y="2332693"/>
                <a:ext cx="4013201" cy="369332"/>
              </a:xfrm>
              <a:prstGeom prst="rect">
                <a:avLst/>
              </a:prstGeom>
              <a:blipFill>
                <a:blip r:embed="rId9"/>
                <a:stretch>
                  <a:fillRect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627B484D-CE92-4996-987D-79DE6D171E20}"/>
                  </a:ext>
                </a:extLst>
              </p:cNvPr>
              <p:cNvSpPr txBox="1"/>
              <p:nvPr/>
            </p:nvSpPr>
            <p:spPr>
              <a:xfrm>
                <a:off x="406400" y="3028075"/>
                <a:ext cx="4572000" cy="12489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b="1" i="1" smtClean="0">
                              <a:solidFill>
                                <a:schemeClr val="bg1">
                                  <a:lumMod val="95000"/>
                                </a:schemeClr>
                              </a:solidFill>
                              <a:latin typeface="Cambria Math" panose="02040503050406030204" pitchFamily="18" charset="0"/>
                            </a:rPr>
                          </m:ctrlPr>
                        </m:mPr>
                        <m:mr>
                          <m:e/>
                          <m:e>
                            <m:r>
                              <a:rPr lang="zh-CN" altLang="en-US" b="1">
                                <a:solidFill>
                                  <a:schemeClr val="bg1">
                                    <a:lumMod val="95000"/>
                                  </a:schemeClr>
                                </a:solidFill>
                                <a:latin typeface="Cambria Math" panose="02040503050406030204" pitchFamily="18" charset="0"/>
                              </a:rPr>
                              <m:t>𝐀</m:t>
                            </m:r>
                            <m:r>
                              <a:rPr lang="zh-CN" altLang="en-US" b="0" i="0">
                                <a:solidFill>
                                  <a:schemeClr val="bg1">
                                    <a:lumMod val="95000"/>
                                  </a:schemeClr>
                                </a:solidFill>
                                <a:latin typeface="Cambria Math" panose="02040503050406030204" pitchFamily="18" charset="0"/>
                              </a:rPr>
                              <m:t>=</m:t>
                            </m:r>
                            <m:d>
                              <m:dPr>
                                <m:begChr m:val="["/>
                                <m:endChr m:val="]"/>
                                <m:ctrlPr>
                                  <a:rPr lang="zh-CN" altLang="en-US" b="0" i="1">
                                    <a:solidFill>
                                      <a:schemeClr val="bg1">
                                        <a:lumMod val="95000"/>
                                      </a:schemeClr>
                                    </a:solidFill>
                                    <a:latin typeface="Cambria Math" panose="02040503050406030204" pitchFamily="18" charset="0"/>
                                  </a:rPr>
                                </m:ctrlPr>
                              </m:dPr>
                              <m:e>
                                <m:m>
                                  <m:mPr>
                                    <m:plcHide m:val="on"/>
                                    <m:mcs>
                                      <m:mc>
                                        <m:mcPr>
                                          <m:count m:val="2"/>
                                          <m:mcJc m:val="center"/>
                                        </m:mcPr>
                                      </m:mc>
                                    </m:mcs>
                                    <m:ctrlPr>
                                      <a:rPr lang="zh-CN" altLang="en-US" b="0" i="1">
                                        <a:solidFill>
                                          <a:schemeClr val="bg1">
                                            <a:lumMod val="95000"/>
                                          </a:schemeClr>
                                        </a:solidFill>
                                        <a:latin typeface="Cambria Math" panose="02040503050406030204" pitchFamily="18" charset="0"/>
                                      </a:rPr>
                                    </m:ctrlPr>
                                  </m:mPr>
                                  <m:mr>
                                    <m:e>
                                      <m:sSub>
                                        <m:sSubPr>
                                          <m:ctrlPr>
                                            <a:rPr lang="zh-CN" altLang="en-US" b="0" i="1">
                                              <a:solidFill>
                                                <a:schemeClr val="bg1">
                                                  <a:lumMod val="95000"/>
                                                </a:schemeClr>
                                              </a:solidFill>
                                              <a:latin typeface="Cambria Math" panose="02040503050406030204" pitchFamily="18" charset="0"/>
                                            </a:rPr>
                                          </m:ctrlPr>
                                        </m:sSubPr>
                                        <m:e>
                                          <m:r>
                                            <a:rPr lang="zh-CN" altLang="en-US" b="0" i="1">
                                              <a:solidFill>
                                                <a:schemeClr val="bg1">
                                                  <a:lumMod val="95000"/>
                                                </a:schemeClr>
                                              </a:solidFill>
                                              <a:latin typeface="Cambria Math" panose="02040503050406030204" pitchFamily="18" charset="0"/>
                                            </a:rPr>
                                            <m:t>𝐴</m:t>
                                          </m:r>
                                        </m:e>
                                        <m:sub>
                                          <m:r>
                                            <a:rPr lang="zh-CN" altLang="en-US" b="0" i="0">
                                              <a:solidFill>
                                                <a:schemeClr val="bg1">
                                                  <a:lumMod val="95000"/>
                                                </a:schemeClr>
                                              </a:solidFill>
                                              <a:latin typeface="Cambria Math" panose="02040503050406030204" pitchFamily="18" charset="0"/>
                                            </a:rPr>
                                            <m:t>11</m:t>
                                          </m:r>
                                        </m:sub>
                                      </m:sSub>
                                    </m:e>
                                    <m:e>
                                      <m:sSub>
                                        <m:sSubPr>
                                          <m:ctrlPr>
                                            <a:rPr lang="zh-CN" altLang="en-US" b="0" i="1">
                                              <a:solidFill>
                                                <a:schemeClr val="bg1">
                                                  <a:lumMod val="95000"/>
                                                </a:schemeClr>
                                              </a:solidFill>
                                              <a:latin typeface="Cambria Math" panose="02040503050406030204" pitchFamily="18" charset="0"/>
                                            </a:rPr>
                                          </m:ctrlPr>
                                        </m:sSubPr>
                                        <m:e>
                                          <m:r>
                                            <a:rPr lang="zh-CN" altLang="en-US" b="0" i="1">
                                              <a:solidFill>
                                                <a:schemeClr val="bg1">
                                                  <a:lumMod val="95000"/>
                                                </a:schemeClr>
                                              </a:solidFill>
                                              <a:latin typeface="Cambria Math" panose="02040503050406030204" pitchFamily="18" charset="0"/>
                                            </a:rPr>
                                            <m:t>𝐴</m:t>
                                          </m:r>
                                        </m:e>
                                        <m:sub>
                                          <m:r>
                                            <a:rPr lang="zh-CN" altLang="en-US" b="0" i="0">
                                              <a:solidFill>
                                                <a:schemeClr val="bg1">
                                                  <a:lumMod val="95000"/>
                                                </a:schemeClr>
                                              </a:solidFill>
                                              <a:latin typeface="Cambria Math" panose="02040503050406030204" pitchFamily="18" charset="0"/>
                                            </a:rPr>
                                            <m:t>12</m:t>
                                          </m:r>
                                        </m:sub>
                                      </m:sSub>
                                    </m:e>
                                  </m:mr>
                                  <m:mr>
                                    <m:e>
                                      <m:sSub>
                                        <m:sSubPr>
                                          <m:ctrlPr>
                                            <a:rPr lang="zh-CN" altLang="en-US" b="0" i="1">
                                              <a:solidFill>
                                                <a:schemeClr val="bg1">
                                                  <a:lumMod val="95000"/>
                                                </a:schemeClr>
                                              </a:solidFill>
                                              <a:latin typeface="Cambria Math" panose="02040503050406030204" pitchFamily="18" charset="0"/>
                                            </a:rPr>
                                          </m:ctrlPr>
                                        </m:sSubPr>
                                        <m:e>
                                          <m:r>
                                            <a:rPr lang="zh-CN" altLang="en-US" b="0" i="1">
                                              <a:solidFill>
                                                <a:schemeClr val="bg1">
                                                  <a:lumMod val="95000"/>
                                                </a:schemeClr>
                                              </a:solidFill>
                                              <a:latin typeface="Cambria Math" panose="02040503050406030204" pitchFamily="18" charset="0"/>
                                            </a:rPr>
                                            <m:t>𝐴</m:t>
                                          </m:r>
                                        </m:e>
                                        <m:sub>
                                          <m:r>
                                            <a:rPr lang="zh-CN" altLang="en-US" b="0" i="0">
                                              <a:solidFill>
                                                <a:schemeClr val="bg1">
                                                  <a:lumMod val="95000"/>
                                                </a:schemeClr>
                                              </a:solidFill>
                                              <a:latin typeface="Cambria Math" panose="02040503050406030204" pitchFamily="18" charset="0"/>
                                            </a:rPr>
                                            <m:t>21</m:t>
                                          </m:r>
                                        </m:sub>
                                      </m:sSub>
                                    </m:e>
                                    <m:e>
                                      <m:sSub>
                                        <m:sSubPr>
                                          <m:ctrlPr>
                                            <a:rPr lang="zh-CN" altLang="en-US" b="0" i="1">
                                              <a:solidFill>
                                                <a:schemeClr val="bg1">
                                                  <a:lumMod val="95000"/>
                                                </a:schemeClr>
                                              </a:solidFill>
                                              <a:latin typeface="Cambria Math" panose="02040503050406030204" pitchFamily="18" charset="0"/>
                                            </a:rPr>
                                          </m:ctrlPr>
                                        </m:sSubPr>
                                        <m:e>
                                          <m:r>
                                            <a:rPr lang="zh-CN" altLang="en-US" b="0" i="1">
                                              <a:solidFill>
                                                <a:schemeClr val="bg1">
                                                  <a:lumMod val="95000"/>
                                                </a:schemeClr>
                                              </a:solidFill>
                                              <a:latin typeface="Cambria Math" panose="02040503050406030204" pitchFamily="18" charset="0"/>
                                            </a:rPr>
                                            <m:t>𝐴</m:t>
                                          </m:r>
                                        </m:e>
                                        <m:sub>
                                          <m:r>
                                            <a:rPr lang="zh-CN" altLang="en-US" b="0" i="0">
                                              <a:solidFill>
                                                <a:schemeClr val="bg1">
                                                  <a:lumMod val="95000"/>
                                                </a:schemeClr>
                                              </a:solidFill>
                                              <a:latin typeface="Cambria Math" panose="02040503050406030204" pitchFamily="18" charset="0"/>
                                            </a:rPr>
                                            <m:t>22</m:t>
                                          </m:r>
                                        </m:sub>
                                      </m:sSub>
                                    </m:e>
                                  </m:mr>
                                </m:m>
                              </m:e>
                            </m:d>
                            <m:r>
                              <a:rPr lang="zh-CN" altLang="en-US" b="0" i="0">
                                <a:solidFill>
                                  <a:schemeClr val="bg1">
                                    <a:lumMod val="95000"/>
                                  </a:schemeClr>
                                </a:solidFill>
                                <a:latin typeface="Cambria Math" panose="02040503050406030204" pitchFamily="18" charset="0"/>
                              </a:rPr>
                              <m:t>=</m:t>
                            </m:r>
                            <m:d>
                              <m:dPr>
                                <m:begChr m:val="["/>
                                <m:endChr m:val="]"/>
                                <m:ctrlPr>
                                  <a:rPr lang="zh-CN" altLang="en-US" b="0" i="1">
                                    <a:solidFill>
                                      <a:schemeClr val="bg1">
                                        <a:lumMod val="95000"/>
                                      </a:schemeClr>
                                    </a:solidFill>
                                    <a:latin typeface="Cambria Math" panose="02040503050406030204" pitchFamily="18" charset="0"/>
                                  </a:rPr>
                                </m:ctrlPr>
                              </m:dPr>
                              <m:e>
                                <m:m>
                                  <m:mPr>
                                    <m:plcHide m:val="on"/>
                                    <m:mcs>
                                      <m:mc>
                                        <m:mcPr>
                                          <m:count m:val="2"/>
                                          <m:mcJc m:val="center"/>
                                        </m:mcPr>
                                      </m:mc>
                                    </m:mcs>
                                    <m:ctrlPr>
                                      <a:rPr lang="zh-CN" altLang="en-US" b="0" i="1">
                                        <a:solidFill>
                                          <a:schemeClr val="bg1">
                                            <a:lumMod val="95000"/>
                                          </a:schemeClr>
                                        </a:solidFill>
                                        <a:latin typeface="Cambria Math" panose="02040503050406030204" pitchFamily="18" charset="0"/>
                                      </a:rPr>
                                    </m:ctrlPr>
                                  </m:mPr>
                                  <m:mr>
                                    <m:e>
                                      <m:r>
                                        <a:rPr lang="zh-CN" altLang="en-US" b="0" i="0">
                                          <a:solidFill>
                                            <a:schemeClr val="bg1">
                                              <a:lumMod val="95000"/>
                                            </a:schemeClr>
                                          </a:solidFill>
                                          <a:latin typeface="Cambria Math" panose="02040503050406030204" pitchFamily="18" charset="0"/>
                                        </a:rPr>
                                        <m:t>−</m:t>
                                      </m:r>
                                      <m:r>
                                        <a:rPr lang="zh-CN" altLang="en-US" b="0" i="1">
                                          <a:solidFill>
                                            <a:schemeClr val="bg1">
                                              <a:lumMod val="95000"/>
                                            </a:schemeClr>
                                          </a:solidFill>
                                          <a:latin typeface="Cambria Math" panose="02040503050406030204" pitchFamily="18" charset="0"/>
                                        </a:rPr>
                                        <m:t>𝑀</m:t>
                                      </m:r>
                                    </m:e>
                                    <m:e>
                                      <m:sSub>
                                        <m:sSubPr>
                                          <m:ctrlPr>
                                            <a:rPr lang="zh-CN" altLang="en-US" b="0" i="1">
                                              <a:solidFill>
                                                <a:schemeClr val="bg1">
                                                  <a:lumMod val="95000"/>
                                                </a:schemeClr>
                                              </a:solidFill>
                                              <a:latin typeface="Cambria Math" panose="02040503050406030204" pitchFamily="18" charset="0"/>
                                            </a:rPr>
                                          </m:ctrlPr>
                                        </m:sSubPr>
                                        <m:e>
                                          <m:r>
                                            <a:rPr lang="zh-CN" altLang="en-US" b="0" i="1">
                                              <a:solidFill>
                                                <a:schemeClr val="bg1">
                                                  <a:lumMod val="95000"/>
                                                </a:schemeClr>
                                              </a:solidFill>
                                              <a:latin typeface="Cambria Math" panose="02040503050406030204" pitchFamily="18" charset="0"/>
                                            </a:rPr>
                                            <m:t>𝐺</m:t>
                                          </m:r>
                                        </m:e>
                                        <m:sub>
                                          <m:r>
                                            <a:rPr lang="zh-CN" altLang="en-US" b="0" i="1">
                                              <a:solidFill>
                                                <a:schemeClr val="bg1">
                                                  <a:lumMod val="95000"/>
                                                </a:schemeClr>
                                              </a:solidFill>
                                              <a:latin typeface="Cambria Math" panose="02040503050406030204" pitchFamily="18" charset="0"/>
                                            </a:rPr>
                                            <m:t>𝐼</m:t>
                                          </m:r>
                                          <m:r>
                                            <a:rPr lang="zh-CN" altLang="en-US" b="0" i="0">
                                              <a:solidFill>
                                                <a:schemeClr val="bg1">
                                                  <a:lumMod val="95000"/>
                                                </a:schemeClr>
                                              </a:solidFill>
                                              <a:latin typeface="Cambria Math" panose="02040503050406030204" pitchFamily="18" charset="0"/>
                                            </a:rPr>
                                            <m:t>,</m:t>
                                          </m:r>
                                          <m:r>
                                            <a:rPr lang="zh-CN" altLang="en-US" b="0" i="1">
                                              <a:solidFill>
                                                <a:schemeClr val="bg1">
                                                  <a:lumMod val="95000"/>
                                                </a:schemeClr>
                                              </a:solidFill>
                                              <a:latin typeface="Cambria Math" panose="02040503050406030204" pitchFamily="18" charset="0"/>
                                            </a:rPr>
                                            <m:t>𝐹</m:t>
                                          </m:r>
                                        </m:sub>
                                      </m:sSub>
                                    </m:e>
                                  </m:mr>
                                  <m:mr>
                                    <m:e>
                                      <m:sSub>
                                        <m:sSubPr>
                                          <m:ctrlPr>
                                            <a:rPr lang="zh-CN" altLang="en-US" b="0" i="1">
                                              <a:solidFill>
                                                <a:schemeClr val="bg1">
                                                  <a:lumMod val="95000"/>
                                                </a:schemeClr>
                                              </a:solidFill>
                                              <a:latin typeface="Cambria Math" panose="02040503050406030204" pitchFamily="18" charset="0"/>
                                            </a:rPr>
                                          </m:ctrlPr>
                                        </m:sSubPr>
                                        <m:e>
                                          <m:r>
                                            <a:rPr lang="zh-CN" altLang="en-US" b="0" i="1">
                                              <a:solidFill>
                                                <a:schemeClr val="bg1">
                                                  <a:lumMod val="95000"/>
                                                </a:schemeClr>
                                              </a:solidFill>
                                              <a:latin typeface="Cambria Math" panose="02040503050406030204" pitchFamily="18" charset="0"/>
                                            </a:rPr>
                                            <m:t>𝐺</m:t>
                                          </m:r>
                                        </m:e>
                                        <m:sub>
                                          <m:r>
                                            <a:rPr lang="zh-CN" altLang="en-US" b="0" i="1">
                                              <a:solidFill>
                                                <a:schemeClr val="bg1">
                                                  <a:lumMod val="95000"/>
                                                </a:schemeClr>
                                              </a:solidFill>
                                              <a:latin typeface="Cambria Math" panose="02040503050406030204" pitchFamily="18" charset="0"/>
                                            </a:rPr>
                                            <m:t>𝐼</m:t>
                                          </m:r>
                                          <m:r>
                                            <a:rPr lang="zh-CN" altLang="en-US" b="0" i="0">
                                              <a:solidFill>
                                                <a:schemeClr val="bg1">
                                                  <a:lumMod val="95000"/>
                                                </a:schemeClr>
                                              </a:solidFill>
                                              <a:latin typeface="Cambria Math" panose="02040503050406030204" pitchFamily="18" charset="0"/>
                                            </a:rPr>
                                            <m:t>,</m:t>
                                          </m:r>
                                          <m:r>
                                            <a:rPr lang="zh-CN" altLang="en-US" b="0" i="1">
                                              <a:solidFill>
                                                <a:schemeClr val="bg1">
                                                  <a:lumMod val="95000"/>
                                                </a:schemeClr>
                                              </a:solidFill>
                                              <a:latin typeface="Cambria Math" panose="02040503050406030204" pitchFamily="18" charset="0"/>
                                            </a:rPr>
                                            <m:t>𝐿</m:t>
                                          </m:r>
                                        </m:sub>
                                      </m:sSub>
                                    </m:e>
                                    <m:e>
                                      <m:r>
                                        <a:rPr lang="zh-CN" altLang="en-US" b="0" i="0">
                                          <a:solidFill>
                                            <a:schemeClr val="bg1">
                                              <a:lumMod val="95000"/>
                                            </a:schemeClr>
                                          </a:solidFill>
                                          <a:latin typeface="Cambria Math" panose="02040503050406030204" pitchFamily="18" charset="0"/>
                                        </a:rPr>
                                        <m:t>−</m:t>
                                      </m:r>
                                      <m:r>
                                        <a:rPr lang="zh-CN" altLang="en-US" b="0" i="1">
                                          <a:solidFill>
                                            <a:schemeClr val="bg1">
                                              <a:lumMod val="95000"/>
                                            </a:schemeClr>
                                          </a:solidFill>
                                          <a:latin typeface="Cambria Math" panose="02040503050406030204" pitchFamily="18" charset="0"/>
                                        </a:rPr>
                                        <m:t>𝑀</m:t>
                                      </m:r>
                                    </m:e>
                                  </m:mr>
                                </m:m>
                              </m:e>
                            </m:d>
                          </m:e>
                        </m:mr>
                        <m:mr>
                          <m:e/>
                          <m:e>
                            <m:r>
                              <a:rPr lang="zh-CN" altLang="en-US" b="1" i="0">
                                <a:solidFill>
                                  <a:schemeClr val="bg1">
                                    <a:lumMod val="95000"/>
                                  </a:schemeClr>
                                </a:solidFill>
                                <a:latin typeface="Cambria Math" panose="02040503050406030204" pitchFamily="18" charset="0"/>
                              </a:rPr>
                              <m:t>𝐁</m:t>
                            </m:r>
                            <m:r>
                              <a:rPr lang="zh-CN" altLang="en-US" b="0" i="0">
                                <a:solidFill>
                                  <a:schemeClr val="bg1">
                                    <a:lumMod val="95000"/>
                                  </a:schemeClr>
                                </a:solidFill>
                                <a:latin typeface="Cambria Math" panose="02040503050406030204" pitchFamily="18" charset="0"/>
                              </a:rPr>
                              <m:t>=</m:t>
                            </m:r>
                            <m:d>
                              <m:dPr>
                                <m:begChr m:val="["/>
                                <m:endChr m:val="]"/>
                                <m:ctrlPr>
                                  <a:rPr lang="zh-CN" altLang="en-US" b="0" i="1">
                                    <a:solidFill>
                                      <a:schemeClr val="bg1">
                                        <a:lumMod val="95000"/>
                                      </a:schemeClr>
                                    </a:solidFill>
                                    <a:latin typeface="Cambria Math" panose="02040503050406030204" pitchFamily="18" charset="0"/>
                                  </a:rPr>
                                </m:ctrlPr>
                              </m:dPr>
                              <m:e>
                                <m:m>
                                  <m:mPr>
                                    <m:plcHide m:val="on"/>
                                    <m:mcs>
                                      <m:mc>
                                        <m:mcPr>
                                          <m:count m:val="2"/>
                                          <m:mcJc m:val="center"/>
                                        </m:mcPr>
                                      </m:mc>
                                    </m:mcs>
                                    <m:ctrlPr>
                                      <a:rPr lang="zh-CN" altLang="en-US" b="0" i="1">
                                        <a:solidFill>
                                          <a:schemeClr val="bg1">
                                            <a:lumMod val="95000"/>
                                          </a:schemeClr>
                                        </a:solidFill>
                                        <a:latin typeface="Cambria Math" panose="02040503050406030204" pitchFamily="18" charset="0"/>
                                      </a:rPr>
                                    </m:ctrlPr>
                                  </m:mPr>
                                  <m:mr>
                                    <m:e>
                                      <m:sSub>
                                        <m:sSubPr>
                                          <m:ctrlPr>
                                            <a:rPr lang="zh-CN" altLang="en-US" b="0" i="1">
                                              <a:solidFill>
                                                <a:schemeClr val="bg1">
                                                  <a:lumMod val="95000"/>
                                                </a:schemeClr>
                                              </a:solidFill>
                                              <a:latin typeface="Cambria Math" panose="02040503050406030204" pitchFamily="18" charset="0"/>
                                            </a:rPr>
                                          </m:ctrlPr>
                                        </m:sSubPr>
                                        <m:e>
                                          <m:r>
                                            <a:rPr lang="zh-CN" altLang="en-US" b="0" i="1">
                                              <a:solidFill>
                                                <a:schemeClr val="bg1">
                                                  <a:lumMod val="95000"/>
                                                </a:schemeClr>
                                              </a:solidFill>
                                              <a:latin typeface="Cambria Math" panose="02040503050406030204" pitchFamily="18" charset="0"/>
                                            </a:rPr>
                                            <m:t>𝐵</m:t>
                                          </m:r>
                                        </m:e>
                                        <m:sub>
                                          <m:r>
                                            <a:rPr lang="zh-CN" altLang="en-US" b="0" i="0">
                                              <a:solidFill>
                                                <a:schemeClr val="bg1">
                                                  <a:lumMod val="95000"/>
                                                </a:schemeClr>
                                              </a:solidFill>
                                              <a:latin typeface="Cambria Math" panose="02040503050406030204" pitchFamily="18" charset="0"/>
                                            </a:rPr>
                                            <m:t>11</m:t>
                                          </m:r>
                                        </m:sub>
                                      </m:sSub>
                                    </m:e>
                                    <m:e>
                                      <m:sSub>
                                        <m:sSubPr>
                                          <m:ctrlPr>
                                            <a:rPr lang="zh-CN" altLang="en-US" b="0" i="1">
                                              <a:solidFill>
                                                <a:schemeClr val="bg1">
                                                  <a:lumMod val="95000"/>
                                                </a:schemeClr>
                                              </a:solidFill>
                                              <a:latin typeface="Cambria Math" panose="02040503050406030204" pitchFamily="18" charset="0"/>
                                            </a:rPr>
                                          </m:ctrlPr>
                                        </m:sSubPr>
                                        <m:e>
                                          <m:r>
                                            <a:rPr lang="zh-CN" altLang="en-US" b="0" i="1">
                                              <a:solidFill>
                                                <a:schemeClr val="bg1">
                                                  <a:lumMod val="95000"/>
                                                </a:schemeClr>
                                              </a:solidFill>
                                              <a:latin typeface="Cambria Math" panose="02040503050406030204" pitchFamily="18" charset="0"/>
                                            </a:rPr>
                                            <m:t>𝐵</m:t>
                                          </m:r>
                                        </m:e>
                                        <m:sub>
                                          <m:r>
                                            <a:rPr lang="zh-CN" altLang="en-US" b="0" i="0">
                                              <a:solidFill>
                                                <a:schemeClr val="bg1">
                                                  <a:lumMod val="95000"/>
                                                </a:schemeClr>
                                              </a:solidFill>
                                              <a:latin typeface="Cambria Math" panose="02040503050406030204" pitchFamily="18" charset="0"/>
                                            </a:rPr>
                                            <m:t>12</m:t>
                                          </m:r>
                                        </m:sub>
                                      </m:sSub>
                                    </m:e>
                                  </m:mr>
                                  <m:mr>
                                    <m:e>
                                      <m:sSub>
                                        <m:sSubPr>
                                          <m:ctrlPr>
                                            <a:rPr lang="zh-CN" altLang="en-US" b="0" i="1">
                                              <a:solidFill>
                                                <a:schemeClr val="bg1">
                                                  <a:lumMod val="95000"/>
                                                </a:schemeClr>
                                              </a:solidFill>
                                              <a:latin typeface="Cambria Math" panose="02040503050406030204" pitchFamily="18" charset="0"/>
                                            </a:rPr>
                                          </m:ctrlPr>
                                        </m:sSubPr>
                                        <m:e>
                                          <m:r>
                                            <a:rPr lang="zh-CN" altLang="en-US" b="0" i="1">
                                              <a:solidFill>
                                                <a:schemeClr val="bg1">
                                                  <a:lumMod val="95000"/>
                                                </a:schemeClr>
                                              </a:solidFill>
                                              <a:latin typeface="Cambria Math" panose="02040503050406030204" pitchFamily="18" charset="0"/>
                                            </a:rPr>
                                            <m:t>𝐵</m:t>
                                          </m:r>
                                        </m:e>
                                        <m:sub>
                                          <m:r>
                                            <a:rPr lang="zh-CN" altLang="en-US" b="0" i="0">
                                              <a:solidFill>
                                                <a:schemeClr val="bg1">
                                                  <a:lumMod val="95000"/>
                                                </a:schemeClr>
                                              </a:solidFill>
                                              <a:latin typeface="Cambria Math" panose="02040503050406030204" pitchFamily="18" charset="0"/>
                                            </a:rPr>
                                            <m:t>21</m:t>
                                          </m:r>
                                        </m:sub>
                                      </m:sSub>
                                    </m:e>
                                    <m:e>
                                      <m:sSub>
                                        <m:sSubPr>
                                          <m:ctrlPr>
                                            <a:rPr lang="zh-CN" altLang="en-US" b="0" i="1">
                                              <a:solidFill>
                                                <a:schemeClr val="bg1">
                                                  <a:lumMod val="95000"/>
                                                </a:schemeClr>
                                              </a:solidFill>
                                              <a:latin typeface="Cambria Math" panose="02040503050406030204" pitchFamily="18" charset="0"/>
                                            </a:rPr>
                                          </m:ctrlPr>
                                        </m:sSubPr>
                                        <m:e>
                                          <m:r>
                                            <a:rPr lang="zh-CN" altLang="en-US" b="0" i="1">
                                              <a:solidFill>
                                                <a:schemeClr val="bg1">
                                                  <a:lumMod val="95000"/>
                                                </a:schemeClr>
                                              </a:solidFill>
                                              <a:latin typeface="Cambria Math" panose="02040503050406030204" pitchFamily="18" charset="0"/>
                                            </a:rPr>
                                            <m:t>𝐵</m:t>
                                          </m:r>
                                        </m:e>
                                        <m:sub>
                                          <m:r>
                                            <a:rPr lang="zh-CN" altLang="en-US" b="0" i="0">
                                              <a:solidFill>
                                                <a:schemeClr val="bg1">
                                                  <a:lumMod val="95000"/>
                                                </a:schemeClr>
                                              </a:solidFill>
                                              <a:latin typeface="Cambria Math" panose="02040503050406030204" pitchFamily="18" charset="0"/>
                                            </a:rPr>
                                            <m:t>22</m:t>
                                          </m:r>
                                        </m:sub>
                                      </m:sSub>
                                    </m:e>
                                  </m:mr>
                                </m:m>
                              </m:e>
                            </m:d>
                            <m:r>
                              <a:rPr lang="zh-CN" altLang="en-US" b="0" i="0">
                                <a:solidFill>
                                  <a:schemeClr val="bg1">
                                    <a:lumMod val="95000"/>
                                  </a:schemeClr>
                                </a:solidFill>
                                <a:latin typeface="Cambria Math" panose="02040503050406030204" pitchFamily="18" charset="0"/>
                              </a:rPr>
                              <m:t>=</m:t>
                            </m:r>
                            <m:d>
                              <m:dPr>
                                <m:begChr m:val="["/>
                                <m:endChr m:val="]"/>
                                <m:ctrlPr>
                                  <a:rPr lang="zh-CN" altLang="en-US" b="0" i="1">
                                    <a:solidFill>
                                      <a:schemeClr val="bg1">
                                        <a:lumMod val="95000"/>
                                      </a:schemeClr>
                                    </a:solidFill>
                                    <a:latin typeface="Cambria Math" panose="02040503050406030204" pitchFamily="18" charset="0"/>
                                  </a:rPr>
                                </m:ctrlPr>
                              </m:dPr>
                              <m:e>
                                <m:m>
                                  <m:mPr>
                                    <m:plcHide m:val="on"/>
                                    <m:mcs>
                                      <m:mc>
                                        <m:mcPr>
                                          <m:count m:val="2"/>
                                          <m:mcJc m:val="center"/>
                                        </m:mcPr>
                                      </m:mc>
                                    </m:mcs>
                                    <m:ctrlPr>
                                      <a:rPr lang="zh-CN" altLang="en-US" b="0" i="1">
                                        <a:solidFill>
                                          <a:schemeClr val="bg1">
                                            <a:lumMod val="95000"/>
                                          </a:schemeClr>
                                        </a:solidFill>
                                        <a:latin typeface="Cambria Math" panose="02040503050406030204" pitchFamily="18" charset="0"/>
                                      </a:rPr>
                                    </m:ctrlPr>
                                  </m:mPr>
                                  <m:mr>
                                    <m:e>
                                      <m:r>
                                        <a:rPr lang="zh-CN" altLang="en-US" b="0" i="0">
                                          <a:solidFill>
                                            <a:schemeClr val="bg1">
                                              <a:lumMod val="95000"/>
                                            </a:schemeClr>
                                          </a:solidFill>
                                          <a:latin typeface="Cambria Math" panose="02040503050406030204" pitchFamily="18" charset="0"/>
                                        </a:rPr>
                                        <m:t>−</m:t>
                                      </m:r>
                                      <m:r>
                                        <a:rPr lang="zh-CN" altLang="en-US" b="0" i="1">
                                          <a:solidFill>
                                            <a:schemeClr val="bg1">
                                              <a:lumMod val="95000"/>
                                            </a:schemeClr>
                                          </a:solidFill>
                                          <a:latin typeface="Cambria Math" panose="02040503050406030204" pitchFamily="18" charset="0"/>
                                        </a:rPr>
                                        <m:t>𝑀</m:t>
                                      </m:r>
                                    </m:e>
                                    <m:e>
                                      <m:sSub>
                                        <m:sSubPr>
                                          <m:ctrlPr>
                                            <a:rPr lang="zh-CN" altLang="en-US" b="0" i="1">
                                              <a:solidFill>
                                                <a:schemeClr val="bg1">
                                                  <a:lumMod val="95000"/>
                                                </a:schemeClr>
                                              </a:solidFill>
                                              <a:latin typeface="Cambria Math" panose="02040503050406030204" pitchFamily="18" charset="0"/>
                                            </a:rPr>
                                          </m:ctrlPr>
                                        </m:sSubPr>
                                        <m:e>
                                          <m:r>
                                            <a:rPr lang="zh-CN" altLang="en-US" b="0" i="1">
                                              <a:solidFill>
                                                <a:schemeClr val="bg1">
                                                  <a:lumMod val="95000"/>
                                                </a:schemeClr>
                                              </a:solidFill>
                                              <a:latin typeface="Cambria Math" panose="02040503050406030204" pitchFamily="18" charset="0"/>
                                            </a:rPr>
                                            <m:t>𝐺</m:t>
                                          </m:r>
                                        </m:e>
                                        <m:sub>
                                          <m:r>
                                            <a:rPr lang="zh-CN" altLang="en-US" b="0" i="1">
                                              <a:solidFill>
                                                <a:schemeClr val="bg1">
                                                  <a:lumMod val="95000"/>
                                                </a:schemeClr>
                                              </a:solidFill>
                                              <a:latin typeface="Cambria Math" panose="02040503050406030204" pitchFamily="18" charset="0"/>
                                            </a:rPr>
                                            <m:t>𝐼</m:t>
                                          </m:r>
                                          <m:r>
                                            <a:rPr lang="zh-CN" altLang="en-US" b="0" i="0">
                                              <a:solidFill>
                                                <a:schemeClr val="bg1">
                                                  <a:lumMod val="95000"/>
                                                </a:schemeClr>
                                              </a:solidFill>
                                              <a:latin typeface="Cambria Math" panose="02040503050406030204" pitchFamily="18" charset="0"/>
                                            </a:rPr>
                                            <m:t>−1,</m:t>
                                          </m:r>
                                          <m:r>
                                            <a:rPr lang="zh-CN" altLang="en-US" b="0" i="1">
                                              <a:solidFill>
                                                <a:schemeClr val="bg1">
                                                  <a:lumMod val="95000"/>
                                                </a:schemeClr>
                                              </a:solidFill>
                                              <a:latin typeface="Cambria Math" panose="02040503050406030204" pitchFamily="18" charset="0"/>
                                            </a:rPr>
                                            <m:t>𝐿</m:t>
                                          </m:r>
                                        </m:sub>
                                      </m:sSub>
                                    </m:e>
                                  </m:mr>
                                  <m:mr>
                                    <m:e>
                                      <m:sSub>
                                        <m:sSubPr>
                                          <m:ctrlPr>
                                            <a:rPr lang="zh-CN" altLang="en-US" b="0" i="1">
                                              <a:solidFill>
                                                <a:schemeClr val="bg1">
                                                  <a:lumMod val="95000"/>
                                                </a:schemeClr>
                                              </a:solidFill>
                                              <a:latin typeface="Cambria Math" panose="02040503050406030204" pitchFamily="18" charset="0"/>
                                            </a:rPr>
                                          </m:ctrlPr>
                                        </m:sSubPr>
                                        <m:e>
                                          <m:r>
                                            <a:rPr lang="zh-CN" altLang="en-US" b="0" i="1">
                                              <a:solidFill>
                                                <a:schemeClr val="bg1">
                                                  <a:lumMod val="95000"/>
                                                </a:schemeClr>
                                              </a:solidFill>
                                              <a:latin typeface="Cambria Math" panose="02040503050406030204" pitchFamily="18" charset="0"/>
                                            </a:rPr>
                                            <m:t>𝐺</m:t>
                                          </m:r>
                                        </m:e>
                                        <m:sub>
                                          <m:r>
                                            <a:rPr lang="zh-CN" altLang="en-US" b="0" i="1">
                                              <a:solidFill>
                                                <a:schemeClr val="bg1">
                                                  <a:lumMod val="95000"/>
                                                </a:schemeClr>
                                              </a:solidFill>
                                              <a:latin typeface="Cambria Math" panose="02040503050406030204" pitchFamily="18" charset="0"/>
                                            </a:rPr>
                                            <m:t>𝐼</m:t>
                                          </m:r>
                                          <m:r>
                                            <a:rPr lang="zh-CN" altLang="en-US" b="0" i="0">
                                              <a:solidFill>
                                                <a:schemeClr val="bg1">
                                                  <a:lumMod val="95000"/>
                                                </a:schemeClr>
                                              </a:solidFill>
                                              <a:latin typeface="Cambria Math" panose="02040503050406030204" pitchFamily="18" charset="0"/>
                                            </a:rPr>
                                            <m:t>−1,</m:t>
                                          </m:r>
                                          <m:r>
                                            <a:rPr lang="zh-CN" altLang="en-US" b="0" i="1">
                                              <a:solidFill>
                                                <a:schemeClr val="bg1">
                                                  <a:lumMod val="95000"/>
                                                </a:schemeClr>
                                              </a:solidFill>
                                              <a:latin typeface="Cambria Math" panose="02040503050406030204" pitchFamily="18" charset="0"/>
                                            </a:rPr>
                                            <m:t>𝐹</m:t>
                                          </m:r>
                                        </m:sub>
                                      </m:sSub>
                                    </m:e>
                                    <m:e>
                                      <m:r>
                                        <a:rPr lang="zh-CN" altLang="en-US" b="0" i="0">
                                          <a:solidFill>
                                            <a:schemeClr val="bg1">
                                              <a:lumMod val="95000"/>
                                            </a:schemeClr>
                                          </a:solidFill>
                                          <a:latin typeface="Cambria Math" panose="02040503050406030204" pitchFamily="18" charset="0"/>
                                        </a:rPr>
                                        <m:t>−</m:t>
                                      </m:r>
                                      <m:r>
                                        <a:rPr lang="zh-CN" altLang="en-US" b="0" i="1">
                                          <a:solidFill>
                                            <a:schemeClr val="bg1">
                                              <a:lumMod val="95000"/>
                                            </a:schemeClr>
                                          </a:solidFill>
                                          <a:latin typeface="Cambria Math" panose="02040503050406030204" pitchFamily="18" charset="0"/>
                                        </a:rPr>
                                        <m:t>𝑀</m:t>
                                      </m:r>
                                    </m:e>
                                  </m:mr>
                                </m:m>
                              </m:e>
                            </m:d>
                          </m:e>
                        </m:mr>
                      </m:m>
                    </m:oMath>
                  </m:oMathPara>
                </a14:m>
                <a:endParaRPr lang="zh-CN" altLang="en-US" dirty="0">
                  <a:solidFill>
                    <a:schemeClr val="bg1">
                      <a:lumMod val="95000"/>
                    </a:schemeClr>
                  </a:solidFill>
                </a:endParaRPr>
              </a:p>
            </p:txBody>
          </p:sp>
        </mc:Choice>
        <mc:Fallback xmlns="">
          <p:sp>
            <p:nvSpPr>
              <p:cNvPr id="30" name="文本框 29">
                <a:extLst>
                  <a:ext uri="{FF2B5EF4-FFF2-40B4-BE49-F238E27FC236}">
                    <a16:creationId xmlns:a16="http://schemas.microsoft.com/office/drawing/2014/main" id="{627B484D-CE92-4996-987D-79DE6D171E20}"/>
                  </a:ext>
                </a:extLst>
              </p:cNvPr>
              <p:cNvSpPr txBox="1">
                <a:spLocks noRot="1" noChangeAspect="1" noMove="1" noResize="1" noEditPoints="1" noAdjustHandles="1" noChangeArrowheads="1" noChangeShapeType="1" noTextEdit="1"/>
              </p:cNvSpPr>
              <p:nvPr/>
            </p:nvSpPr>
            <p:spPr>
              <a:xfrm>
                <a:off x="406400" y="3028075"/>
                <a:ext cx="4572000" cy="1248996"/>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F5A41F35-102E-4F03-BF76-9C7188CC601B}"/>
                  </a:ext>
                </a:extLst>
              </p:cNvPr>
              <p:cNvSpPr txBox="1"/>
              <p:nvPr/>
            </p:nvSpPr>
            <p:spPr>
              <a:xfrm>
                <a:off x="5716094" y="4023072"/>
                <a:ext cx="2331150" cy="705834"/>
              </a:xfrm>
              <a:prstGeom prst="rect">
                <a:avLst/>
              </a:prstGeom>
              <a:noFill/>
            </p:spPr>
            <p:txBody>
              <a:bodyPr wrap="square">
                <a:spAutoFit/>
              </a:bodyPr>
              <a:lstStyle/>
              <a:p>
                <a:pPr>
                  <a:lnSpc>
                    <a:spcPct val="150000"/>
                  </a:lnSpc>
                </a:pPr>
                <a14:m>
                  <m:oMath xmlns:m="http://schemas.openxmlformats.org/officeDocument/2006/math">
                    <m:r>
                      <a:rPr lang="zh-CN" altLang="en-US" sz="1400" b="0" i="1" smtClean="0">
                        <a:solidFill>
                          <a:schemeClr val="bg1">
                            <a:lumMod val="95000"/>
                          </a:schemeClr>
                        </a:solidFill>
                        <a:latin typeface="Cambria Math" panose="02040503050406030204" pitchFamily="18" charset="0"/>
                      </a:rPr>
                      <m:t>𝑀</m:t>
                    </m:r>
                  </m:oMath>
                </a14:m>
                <a:r>
                  <a:rPr lang="zh-CN" altLang="en-US" sz="1400" dirty="0">
                    <a:solidFill>
                      <a:schemeClr val="bg1">
                        <a:lumMod val="95000"/>
                      </a:schemeClr>
                    </a:solidFill>
                  </a:rPr>
                  <a:t>是一个无限大的量，表明该策略集</a:t>
                </a:r>
                <a:r>
                  <a:rPr lang="en-US" altLang="zh-CN" sz="1400" dirty="0">
                    <a:solidFill>
                      <a:schemeClr val="bg1">
                        <a:lumMod val="95000"/>
                      </a:schemeClr>
                    </a:solidFill>
                  </a:rPr>
                  <a:t>(11,22)</a:t>
                </a:r>
                <a:r>
                  <a:rPr lang="zh-CN" altLang="en-US" sz="1400" dirty="0">
                    <a:solidFill>
                      <a:schemeClr val="bg1">
                        <a:lumMod val="95000"/>
                      </a:schemeClr>
                    </a:solidFill>
                  </a:rPr>
                  <a:t>不被允许。</a:t>
                </a:r>
              </a:p>
            </p:txBody>
          </p:sp>
        </mc:Choice>
        <mc:Fallback xmlns="">
          <p:sp>
            <p:nvSpPr>
              <p:cNvPr id="32" name="文本框 31">
                <a:extLst>
                  <a:ext uri="{FF2B5EF4-FFF2-40B4-BE49-F238E27FC236}">
                    <a16:creationId xmlns:a16="http://schemas.microsoft.com/office/drawing/2014/main" id="{F5A41F35-102E-4F03-BF76-9C7188CC601B}"/>
                  </a:ext>
                </a:extLst>
              </p:cNvPr>
              <p:cNvSpPr txBox="1">
                <a:spLocks noRot="1" noChangeAspect="1" noMove="1" noResize="1" noEditPoints="1" noAdjustHandles="1" noChangeArrowheads="1" noChangeShapeType="1" noTextEdit="1"/>
              </p:cNvSpPr>
              <p:nvPr/>
            </p:nvSpPr>
            <p:spPr>
              <a:xfrm>
                <a:off x="5716094" y="4023072"/>
                <a:ext cx="2331150" cy="705834"/>
              </a:xfrm>
              <a:prstGeom prst="rect">
                <a:avLst/>
              </a:prstGeom>
              <a:blipFill>
                <a:blip r:embed="rId11"/>
                <a:stretch>
                  <a:fillRect l="-785" b="-7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4CA93E14-7813-49C4-9659-928DAC103249}"/>
                  </a:ext>
                </a:extLst>
              </p:cNvPr>
              <p:cNvSpPr/>
              <p:nvPr/>
            </p:nvSpPr>
            <p:spPr>
              <a:xfrm>
                <a:off x="5575811" y="2488685"/>
                <a:ext cx="23902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a:solidFill>
                            <a:schemeClr val="bg1">
                              <a:lumMod val="95000"/>
                            </a:schemeClr>
                          </a:solidFill>
                          <a:latin typeface="Cambria Math" panose="02040503050406030204" pitchFamily="18" charset="0"/>
                        </a:rPr>
                        <m:t>{</m:t>
                      </m:r>
                      <m:r>
                        <a:rPr lang="en-US" altLang="zh-CN" i="1">
                          <a:solidFill>
                            <a:schemeClr val="bg1">
                              <a:lumMod val="95000"/>
                            </a:schemeClr>
                          </a:solidFill>
                          <a:latin typeface="Cambria Math" panose="02040503050406030204" pitchFamily="18" charset="0"/>
                        </a:rPr>
                        <m:t>𝐹𝑜𝑙𝑙𝑜𝑤</m:t>
                      </m:r>
                      <m:d>
                        <m:dPr>
                          <m:ctrlPr>
                            <a:rPr lang="en-US" altLang="zh-CN" i="1">
                              <a:solidFill>
                                <a:schemeClr val="bg1">
                                  <a:lumMod val="95000"/>
                                </a:schemeClr>
                              </a:solidFill>
                              <a:latin typeface="Cambria Math" panose="02040503050406030204" pitchFamily="18" charset="0"/>
                            </a:rPr>
                          </m:ctrlPr>
                        </m:dPr>
                        <m:e>
                          <m:r>
                            <a:rPr lang="en-US" altLang="zh-CN" i="1">
                              <a:solidFill>
                                <a:schemeClr val="bg1">
                                  <a:lumMod val="95000"/>
                                </a:schemeClr>
                              </a:solidFill>
                              <a:latin typeface="Cambria Math" panose="02040503050406030204" pitchFamily="18" charset="0"/>
                            </a:rPr>
                            <m:t>𝐹</m:t>
                          </m:r>
                        </m:e>
                      </m:d>
                      <m:r>
                        <a:rPr lang="en-US" altLang="zh-CN" i="1">
                          <a:solidFill>
                            <a:schemeClr val="bg1">
                              <a:lumMod val="95000"/>
                            </a:schemeClr>
                          </a:solidFill>
                          <a:latin typeface="Cambria Math" panose="02040503050406030204" pitchFamily="18" charset="0"/>
                        </a:rPr>
                        <m:t>,</m:t>
                      </m:r>
                      <m:r>
                        <a:rPr lang="en-US" altLang="zh-CN" i="1">
                          <a:solidFill>
                            <a:schemeClr val="bg1">
                              <a:lumMod val="95000"/>
                            </a:schemeClr>
                          </a:solidFill>
                          <a:latin typeface="Cambria Math" panose="02040503050406030204" pitchFamily="18" charset="0"/>
                        </a:rPr>
                        <m:t>𝐿𝑒𝑎𝑑</m:t>
                      </m:r>
                      <m:r>
                        <a:rPr lang="en-US" altLang="zh-CN" i="1">
                          <a:solidFill>
                            <a:schemeClr val="bg1">
                              <a:lumMod val="95000"/>
                            </a:schemeClr>
                          </a:solidFill>
                          <a:latin typeface="Cambria Math" panose="02040503050406030204" pitchFamily="18" charset="0"/>
                        </a:rPr>
                        <m:t>(</m:t>
                      </m:r>
                      <m:r>
                        <a:rPr lang="en-US" altLang="zh-CN" i="1">
                          <a:solidFill>
                            <a:schemeClr val="bg1">
                              <a:lumMod val="95000"/>
                            </a:schemeClr>
                          </a:solidFill>
                          <a:latin typeface="Cambria Math" panose="02040503050406030204" pitchFamily="18" charset="0"/>
                        </a:rPr>
                        <m:t>𝐿</m:t>
                      </m:r>
                      <m:r>
                        <a:rPr lang="en-US" altLang="zh-CN" i="1">
                          <a:solidFill>
                            <a:schemeClr val="bg1">
                              <a:lumMod val="95000"/>
                            </a:schemeClr>
                          </a:solidFill>
                          <a:latin typeface="Cambria Math" panose="02040503050406030204" pitchFamily="18" charset="0"/>
                        </a:rPr>
                        <m:t>)}</m:t>
                      </m:r>
                    </m:oMath>
                  </m:oMathPara>
                </a14:m>
                <a:endParaRPr lang="zh-CN" altLang="en-US" dirty="0"/>
              </a:p>
            </p:txBody>
          </p:sp>
        </mc:Choice>
        <mc:Fallback xmlns="">
          <p:sp>
            <p:nvSpPr>
              <p:cNvPr id="4" name="矩形 3">
                <a:extLst>
                  <a:ext uri="{FF2B5EF4-FFF2-40B4-BE49-F238E27FC236}">
                    <a16:creationId xmlns:a16="http://schemas.microsoft.com/office/drawing/2014/main" id="{4CA93E14-7813-49C4-9659-928DAC103249}"/>
                  </a:ext>
                </a:extLst>
              </p:cNvPr>
              <p:cNvSpPr>
                <a:spLocks noRot="1" noChangeAspect="1" noMove="1" noResize="1" noEditPoints="1" noAdjustHandles="1" noChangeArrowheads="1" noChangeShapeType="1" noTextEdit="1"/>
              </p:cNvSpPr>
              <p:nvPr/>
            </p:nvSpPr>
            <p:spPr>
              <a:xfrm>
                <a:off x="5575811" y="2488685"/>
                <a:ext cx="2390205" cy="369332"/>
              </a:xfrm>
              <a:prstGeom prst="rect">
                <a:avLst/>
              </a:prstGeom>
              <a:blipFill>
                <a:blip r:embed="rId12"/>
                <a:stretch>
                  <a:fillRect b="-14754"/>
                </a:stretch>
              </a:blipFill>
            </p:spPr>
            <p:txBody>
              <a:bodyPr/>
              <a:lstStyle/>
              <a:p>
                <a:r>
                  <a:rPr lang="zh-CN" altLang="en-US">
                    <a:noFill/>
                  </a:rPr>
                  <a:t> </a:t>
                </a:r>
              </a:p>
            </p:txBody>
          </p:sp>
        </mc:Fallback>
      </mc:AlternateContent>
      <p:cxnSp>
        <p:nvCxnSpPr>
          <p:cNvPr id="15" name="直接箭头连接符 14">
            <a:extLst>
              <a:ext uri="{FF2B5EF4-FFF2-40B4-BE49-F238E27FC236}">
                <a16:creationId xmlns:a16="http://schemas.microsoft.com/office/drawing/2014/main" id="{CD59515F-DB9B-4EAA-A7F0-1836285A6D55}"/>
              </a:ext>
            </a:extLst>
          </p:cNvPr>
          <p:cNvCxnSpPr>
            <a:cxnSpLocks/>
          </p:cNvCxnSpPr>
          <p:nvPr/>
        </p:nvCxnSpPr>
        <p:spPr>
          <a:xfrm>
            <a:off x="6197484" y="2866395"/>
            <a:ext cx="0" cy="3248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直接箭头连接符 15">
            <a:extLst>
              <a:ext uri="{FF2B5EF4-FFF2-40B4-BE49-F238E27FC236}">
                <a16:creationId xmlns:a16="http://schemas.microsoft.com/office/drawing/2014/main" id="{DB1A361E-4ACD-45F3-8667-D54FDC5A3DE3}"/>
              </a:ext>
            </a:extLst>
          </p:cNvPr>
          <p:cNvCxnSpPr>
            <a:cxnSpLocks/>
          </p:cNvCxnSpPr>
          <p:nvPr/>
        </p:nvCxnSpPr>
        <p:spPr>
          <a:xfrm>
            <a:off x="7238039" y="2866395"/>
            <a:ext cx="0" cy="3248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8BB2D0E5-A6FA-45B2-A74C-CFF2252F8651}"/>
                  </a:ext>
                </a:extLst>
              </p:cNvPr>
              <p:cNvSpPr/>
              <p:nvPr/>
            </p:nvSpPr>
            <p:spPr>
              <a:xfrm>
                <a:off x="6009772" y="3353891"/>
                <a:ext cx="3754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solidFill>
                            <a:schemeClr val="bg1">
                              <a:lumMod val="95000"/>
                            </a:schemeClr>
                          </a:solidFill>
                          <a:latin typeface="Cambria Math" panose="02040503050406030204" pitchFamily="18" charset="0"/>
                        </a:rPr>
                        <m:t>1</m:t>
                      </m:r>
                    </m:oMath>
                  </m:oMathPara>
                </a14:m>
                <a:endParaRPr lang="zh-CN" altLang="en-US" dirty="0"/>
              </a:p>
            </p:txBody>
          </p:sp>
        </mc:Choice>
        <mc:Fallback xmlns="">
          <p:sp>
            <p:nvSpPr>
              <p:cNvPr id="7" name="矩形 6">
                <a:extLst>
                  <a:ext uri="{FF2B5EF4-FFF2-40B4-BE49-F238E27FC236}">
                    <a16:creationId xmlns:a16="http://schemas.microsoft.com/office/drawing/2014/main" id="{8BB2D0E5-A6FA-45B2-A74C-CFF2252F8651}"/>
                  </a:ext>
                </a:extLst>
              </p:cNvPr>
              <p:cNvSpPr>
                <a:spLocks noRot="1" noChangeAspect="1" noMove="1" noResize="1" noEditPoints="1" noAdjustHandles="1" noChangeArrowheads="1" noChangeShapeType="1" noTextEdit="1"/>
              </p:cNvSpPr>
              <p:nvPr/>
            </p:nvSpPr>
            <p:spPr>
              <a:xfrm>
                <a:off x="6009772" y="3353891"/>
                <a:ext cx="375424"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A0633B7A-006B-4A4E-B683-45CD73F5B757}"/>
                  </a:ext>
                </a:extLst>
              </p:cNvPr>
              <p:cNvSpPr/>
              <p:nvPr/>
            </p:nvSpPr>
            <p:spPr>
              <a:xfrm>
                <a:off x="7068077" y="3364930"/>
                <a:ext cx="3754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2</m:t>
                      </m:r>
                    </m:oMath>
                  </m:oMathPara>
                </a14:m>
                <a:endParaRPr lang="zh-CN" altLang="en-US" dirty="0">
                  <a:solidFill>
                    <a:schemeClr val="bg1"/>
                  </a:solidFill>
                </a:endParaRPr>
              </a:p>
            </p:txBody>
          </p:sp>
        </mc:Choice>
        <mc:Fallback xmlns="">
          <p:sp>
            <p:nvSpPr>
              <p:cNvPr id="11" name="矩形 10">
                <a:extLst>
                  <a:ext uri="{FF2B5EF4-FFF2-40B4-BE49-F238E27FC236}">
                    <a16:creationId xmlns:a16="http://schemas.microsoft.com/office/drawing/2014/main" id="{A0633B7A-006B-4A4E-B683-45CD73F5B757}"/>
                  </a:ext>
                </a:extLst>
              </p:cNvPr>
              <p:cNvSpPr>
                <a:spLocks noRot="1" noChangeAspect="1" noMove="1" noResize="1" noEditPoints="1" noAdjustHandles="1" noChangeArrowheads="1" noChangeShapeType="1" noTextEdit="1"/>
              </p:cNvSpPr>
              <p:nvPr/>
            </p:nvSpPr>
            <p:spPr>
              <a:xfrm>
                <a:off x="7068077" y="3364930"/>
                <a:ext cx="375423" cy="369332"/>
              </a:xfrm>
              <a:prstGeom prst="rect">
                <a:avLst/>
              </a:prstGeom>
              <a:blipFill>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1644161"/>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1" y="451"/>
            <a:ext cx="3065930" cy="1711217"/>
          </a:xfrm>
          <a:prstGeom prst="rect">
            <a:avLst/>
          </a:prstGeom>
        </p:spPr>
      </p:pic>
      <p:sp>
        <p:nvSpPr>
          <p:cNvPr id="2" name="文本框 1"/>
          <p:cNvSpPr txBox="1"/>
          <p:nvPr/>
        </p:nvSpPr>
        <p:spPr>
          <a:xfrm>
            <a:off x="3314700" y="273685"/>
            <a:ext cx="2515235" cy="460375"/>
          </a:xfrm>
          <a:prstGeom prst="rect">
            <a:avLst/>
          </a:prstGeom>
          <a:noFill/>
        </p:spPr>
        <p:txBody>
          <a:bodyPr wrap="square" rtlCol="0">
            <a:spAutoFit/>
          </a:bodyPr>
          <a:lstStyle/>
          <a:p>
            <a:pPr algn="ctr"/>
            <a:r>
              <a:rPr lang="en-US" altLang="zh-CN" sz="2400" dirty="0">
                <a:solidFill>
                  <a:srgbClr val="21DAD5"/>
                </a:solidFill>
                <a:latin typeface="思源黑体 CN Normal" panose="020B0400000000000000" charset="-122"/>
                <a:ea typeface="思源黑体 CN Normal" panose="020B0400000000000000" charset="-122"/>
                <a:sym typeface="微软雅黑" panose="020B0503020204020204" pitchFamily="34" charset="-122"/>
              </a:rPr>
              <a:t>1to1</a:t>
            </a:r>
            <a:r>
              <a:rPr lang="zh-CN" altLang="en-US" sz="2400" dirty="0">
                <a:solidFill>
                  <a:srgbClr val="21DAD5"/>
                </a:solidFill>
                <a:latin typeface="思源黑体 CN Normal" panose="020B0400000000000000" charset="-122"/>
                <a:ea typeface="思源黑体 CN Normal" panose="020B0400000000000000" charset="-122"/>
                <a:sym typeface="微软雅黑" panose="020B0503020204020204" pitchFamily="34" charset="-122"/>
              </a:rPr>
              <a:t>博弈</a:t>
            </a:r>
          </a:p>
        </p:txBody>
      </p:sp>
      <p:pic>
        <p:nvPicPr>
          <p:cNvPr id="8" name="图片 7">
            <a:extLst>
              <a:ext uri="{FF2B5EF4-FFF2-40B4-BE49-F238E27FC236}">
                <a16:creationId xmlns:a16="http://schemas.microsoft.com/office/drawing/2014/main" id="{A8FC5E14-E9FB-4B47-A038-7C78D3B9D444}"/>
              </a:ext>
            </a:extLst>
          </p:cNvPr>
          <p:cNvPicPr>
            <a:picLocks noChangeAspect="1"/>
          </p:cNvPicPr>
          <p:nvPr/>
        </p:nvPicPr>
        <p:blipFill>
          <a:blip r:embed="rId4"/>
          <a:stretch>
            <a:fillRect/>
          </a:stretch>
        </p:blipFill>
        <p:spPr>
          <a:xfrm>
            <a:off x="740228" y="2191204"/>
            <a:ext cx="1902731" cy="380546"/>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4A014F7-E42F-4E96-839B-A15E8360684C}"/>
                  </a:ext>
                </a:extLst>
              </p:cNvPr>
              <p:cNvSpPr txBox="1"/>
              <p:nvPr/>
            </p:nvSpPr>
            <p:spPr>
              <a:xfrm>
                <a:off x="740228" y="2814394"/>
                <a:ext cx="46712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chemeClr val="bg1"/>
                              </a:solidFill>
                              <a:latin typeface="Cambria Math" panose="02040503050406030204" pitchFamily="18" charset="0"/>
                            </a:rPr>
                          </m:ctrlPr>
                        </m:sSubSupPr>
                        <m:e>
                          <m:r>
                            <a:rPr lang="en-US" altLang="zh-CN" sz="2400" b="0" i="1" smtClean="0">
                              <a:solidFill>
                                <a:schemeClr val="bg1"/>
                              </a:solidFill>
                              <a:latin typeface="Cambria Math" panose="02040503050406030204" pitchFamily="18" charset="0"/>
                            </a:rPr>
                            <m:t>𝐻</m:t>
                          </m:r>
                        </m:e>
                        <m:sub>
                          <m:r>
                            <a:rPr lang="en-US" altLang="zh-CN" sz="2400" b="0" i="1" smtClean="0">
                              <a:solidFill>
                                <a:schemeClr val="bg1"/>
                              </a:solidFill>
                              <a:latin typeface="Cambria Math" panose="02040503050406030204" pitchFamily="18" charset="0"/>
                            </a:rPr>
                            <m:t>𝐼</m:t>
                          </m:r>
                        </m:sub>
                        <m:sup>
                          <m:r>
                            <a:rPr lang="en-US" altLang="zh-CN" sz="2400" b="0" i="1" smtClean="0">
                              <a:solidFill>
                                <a:schemeClr val="bg1"/>
                              </a:solidFill>
                              <a:latin typeface="Cambria Math" panose="02040503050406030204" pitchFamily="18" charset="0"/>
                            </a:rPr>
                            <m:t> </m:t>
                          </m:r>
                        </m:sup>
                      </m:sSubSup>
                    </m:oMath>
                  </m:oMathPara>
                </a14:m>
                <a:endParaRPr lang="zh-CN" altLang="en-US" sz="2400" dirty="0"/>
              </a:p>
            </p:txBody>
          </p:sp>
        </mc:Choice>
        <mc:Fallback xmlns="">
          <p:sp>
            <p:nvSpPr>
              <p:cNvPr id="9" name="文本框 8">
                <a:extLst>
                  <a:ext uri="{FF2B5EF4-FFF2-40B4-BE49-F238E27FC236}">
                    <a16:creationId xmlns:a16="http://schemas.microsoft.com/office/drawing/2014/main" id="{B4A014F7-E42F-4E96-839B-A15E8360684C}"/>
                  </a:ext>
                </a:extLst>
              </p:cNvPr>
              <p:cNvSpPr txBox="1">
                <a:spLocks noRot="1" noChangeAspect="1" noMove="1" noResize="1" noEditPoints="1" noAdjustHandles="1" noChangeArrowheads="1" noChangeShapeType="1" noTextEdit="1"/>
              </p:cNvSpPr>
              <p:nvPr/>
            </p:nvSpPr>
            <p:spPr>
              <a:xfrm>
                <a:off x="740228" y="2814394"/>
                <a:ext cx="467125" cy="369332"/>
              </a:xfrm>
              <a:prstGeom prst="rect">
                <a:avLst/>
              </a:prstGeom>
              <a:blipFill>
                <a:blip r:embed="rId5"/>
                <a:stretch>
                  <a:fillRect l="-5195"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8B649A1-47B0-4EA4-8BAA-EB6BE018AF9D}"/>
                  </a:ext>
                </a:extLst>
              </p:cNvPr>
              <p:cNvSpPr txBox="1"/>
              <p:nvPr/>
            </p:nvSpPr>
            <p:spPr>
              <a:xfrm>
                <a:off x="2016558" y="2768227"/>
                <a:ext cx="6903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chemeClr val="bg1"/>
                              </a:solidFill>
                              <a:latin typeface="Cambria Math" panose="02040503050406030204" pitchFamily="18" charset="0"/>
                            </a:rPr>
                          </m:ctrlPr>
                        </m:sSubSupPr>
                        <m:e>
                          <m:r>
                            <a:rPr lang="en-US" altLang="zh-CN" sz="2400" b="0" i="1" smtClean="0">
                              <a:solidFill>
                                <a:schemeClr val="bg1"/>
                              </a:solidFill>
                              <a:latin typeface="Cambria Math" panose="02040503050406030204" pitchFamily="18" charset="0"/>
                            </a:rPr>
                            <m:t>𝐻</m:t>
                          </m:r>
                        </m:e>
                        <m:sub>
                          <m:r>
                            <a:rPr lang="en-US" altLang="zh-CN" sz="2400" b="0" i="1" smtClean="0">
                              <a:solidFill>
                                <a:schemeClr val="bg1"/>
                              </a:solidFill>
                              <a:latin typeface="Cambria Math" panose="02040503050406030204" pitchFamily="18" charset="0"/>
                            </a:rPr>
                            <m:t>𝐼</m:t>
                          </m:r>
                          <m:r>
                            <a:rPr lang="en-US" altLang="zh-CN" sz="2400" b="0" i="1" smtClean="0">
                              <a:solidFill>
                                <a:schemeClr val="bg1"/>
                              </a:solidFill>
                              <a:latin typeface="Cambria Math" panose="02040503050406030204" pitchFamily="18" charset="0"/>
                            </a:rPr>
                            <m:t>−1</m:t>
                          </m:r>
                        </m:sub>
                        <m:sup>
                          <m:r>
                            <a:rPr lang="en-US" altLang="zh-CN" sz="2400" b="0" i="1" smtClean="0">
                              <a:solidFill>
                                <a:schemeClr val="bg1"/>
                              </a:solidFill>
                              <a:latin typeface="Cambria Math" panose="02040503050406030204" pitchFamily="18" charset="0"/>
                            </a:rPr>
                            <m:t> </m:t>
                          </m:r>
                        </m:sup>
                      </m:sSubSup>
                    </m:oMath>
                  </m:oMathPara>
                </a14:m>
                <a:endParaRPr lang="zh-CN" altLang="en-US" sz="2400" dirty="0"/>
              </a:p>
            </p:txBody>
          </p:sp>
        </mc:Choice>
        <mc:Fallback xmlns="">
          <p:sp>
            <p:nvSpPr>
              <p:cNvPr id="10" name="文本框 9">
                <a:extLst>
                  <a:ext uri="{FF2B5EF4-FFF2-40B4-BE49-F238E27FC236}">
                    <a16:creationId xmlns:a16="http://schemas.microsoft.com/office/drawing/2014/main" id="{68B649A1-47B0-4EA4-8BAA-EB6BE018AF9D}"/>
                  </a:ext>
                </a:extLst>
              </p:cNvPr>
              <p:cNvSpPr txBox="1">
                <a:spLocks noRot="1" noChangeAspect="1" noMove="1" noResize="1" noEditPoints="1" noAdjustHandles="1" noChangeArrowheads="1" noChangeShapeType="1" noTextEdit="1"/>
              </p:cNvSpPr>
              <p:nvPr/>
            </p:nvSpPr>
            <p:spPr>
              <a:xfrm>
                <a:off x="2016558" y="2768227"/>
                <a:ext cx="690356" cy="461665"/>
              </a:xfrm>
              <a:prstGeom prst="rect">
                <a:avLst/>
              </a:prstGeom>
              <a:blipFill>
                <a:blip r:embed="rId6"/>
                <a:stretch>
                  <a:fillRect l="-2655" r="-9735"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627B484D-CE92-4996-987D-79DE6D171E20}"/>
                  </a:ext>
                </a:extLst>
              </p:cNvPr>
              <p:cNvSpPr txBox="1"/>
              <p:nvPr/>
            </p:nvSpPr>
            <p:spPr>
              <a:xfrm>
                <a:off x="6023428" y="188137"/>
                <a:ext cx="3065930" cy="8636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1200" b="1" i="1" smtClean="0">
                              <a:solidFill>
                                <a:schemeClr val="bg1">
                                  <a:lumMod val="95000"/>
                                </a:schemeClr>
                              </a:solidFill>
                              <a:latin typeface="Cambria Math" panose="02040503050406030204" pitchFamily="18" charset="0"/>
                            </a:rPr>
                          </m:ctrlPr>
                        </m:mPr>
                        <m:mr>
                          <m:e/>
                          <m:e>
                            <m:r>
                              <a:rPr lang="zh-CN" altLang="en-US" sz="1200" b="1">
                                <a:solidFill>
                                  <a:schemeClr val="bg1">
                                    <a:lumMod val="95000"/>
                                  </a:schemeClr>
                                </a:solidFill>
                                <a:latin typeface="Cambria Math" panose="02040503050406030204" pitchFamily="18" charset="0"/>
                              </a:rPr>
                              <m:t>𝐀</m:t>
                            </m:r>
                            <m:r>
                              <a:rPr lang="zh-CN" altLang="en-US" sz="1200" b="0" i="0">
                                <a:solidFill>
                                  <a:schemeClr val="bg1">
                                    <a:lumMod val="95000"/>
                                  </a:schemeClr>
                                </a:solidFill>
                                <a:latin typeface="Cambria Math" panose="02040503050406030204" pitchFamily="18" charset="0"/>
                              </a:rPr>
                              <m:t>=</m:t>
                            </m:r>
                            <m:d>
                              <m:dPr>
                                <m:begChr m:val="["/>
                                <m:endChr m:val="]"/>
                                <m:ctrlPr>
                                  <a:rPr lang="zh-CN" altLang="en-US" sz="1200" b="0" i="1">
                                    <a:solidFill>
                                      <a:schemeClr val="bg1">
                                        <a:lumMod val="95000"/>
                                      </a:schemeClr>
                                    </a:solidFill>
                                    <a:latin typeface="Cambria Math" panose="02040503050406030204" pitchFamily="18" charset="0"/>
                                  </a:rPr>
                                </m:ctrlPr>
                              </m:dPr>
                              <m:e>
                                <m:m>
                                  <m:mPr>
                                    <m:plcHide m:val="on"/>
                                    <m:mcs>
                                      <m:mc>
                                        <m:mcPr>
                                          <m:count m:val="2"/>
                                          <m:mcJc m:val="center"/>
                                        </m:mcPr>
                                      </m:mc>
                                    </m:mcs>
                                    <m:ctrlPr>
                                      <a:rPr lang="zh-CN" altLang="en-US" sz="1200" b="0" i="1">
                                        <a:solidFill>
                                          <a:schemeClr val="bg1">
                                            <a:lumMod val="95000"/>
                                          </a:schemeClr>
                                        </a:solidFill>
                                        <a:latin typeface="Cambria Math" panose="02040503050406030204" pitchFamily="18" charset="0"/>
                                      </a:rPr>
                                    </m:ctrlPr>
                                  </m:mPr>
                                  <m:mr>
                                    <m:e>
                                      <m:sSub>
                                        <m:sSubPr>
                                          <m:ctrlPr>
                                            <a:rPr lang="zh-CN" altLang="en-US" sz="1200" b="0" i="1">
                                              <a:solidFill>
                                                <a:schemeClr val="bg1">
                                                  <a:lumMod val="95000"/>
                                                </a:schemeClr>
                                              </a:solidFill>
                                              <a:latin typeface="Cambria Math" panose="02040503050406030204" pitchFamily="18" charset="0"/>
                                            </a:rPr>
                                          </m:ctrlPr>
                                        </m:sSubPr>
                                        <m:e>
                                          <m:r>
                                            <a:rPr lang="zh-CN" altLang="en-US" sz="1200" b="0" i="1">
                                              <a:solidFill>
                                                <a:schemeClr val="bg1">
                                                  <a:lumMod val="95000"/>
                                                </a:schemeClr>
                                              </a:solidFill>
                                              <a:latin typeface="Cambria Math" panose="02040503050406030204" pitchFamily="18" charset="0"/>
                                            </a:rPr>
                                            <m:t>𝐴</m:t>
                                          </m:r>
                                        </m:e>
                                        <m:sub>
                                          <m:r>
                                            <a:rPr lang="zh-CN" altLang="en-US" sz="1200" b="0" i="0">
                                              <a:solidFill>
                                                <a:schemeClr val="bg1">
                                                  <a:lumMod val="95000"/>
                                                </a:schemeClr>
                                              </a:solidFill>
                                              <a:latin typeface="Cambria Math" panose="02040503050406030204" pitchFamily="18" charset="0"/>
                                            </a:rPr>
                                            <m:t>11</m:t>
                                          </m:r>
                                        </m:sub>
                                      </m:sSub>
                                    </m:e>
                                    <m:e>
                                      <m:sSub>
                                        <m:sSubPr>
                                          <m:ctrlPr>
                                            <a:rPr lang="zh-CN" altLang="en-US" sz="1200" b="0" i="1">
                                              <a:solidFill>
                                                <a:schemeClr val="bg1">
                                                  <a:lumMod val="95000"/>
                                                </a:schemeClr>
                                              </a:solidFill>
                                              <a:latin typeface="Cambria Math" panose="02040503050406030204" pitchFamily="18" charset="0"/>
                                            </a:rPr>
                                          </m:ctrlPr>
                                        </m:sSubPr>
                                        <m:e>
                                          <m:r>
                                            <a:rPr lang="zh-CN" altLang="en-US" sz="1200" b="0" i="1">
                                              <a:solidFill>
                                                <a:schemeClr val="bg1">
                                                  <a:lumMod val="95000"/>
                                                </a:schemeClr>
                                              </a:solidFill>
                                              <a:latin typeface="Cambria Math" panose="02040503050406030204" pitchFamily="18" charset="0"/>
                                            </a:rPr>
                                            <m:t>𝐴</m:t>
                                          </m:r>
                                        </m:e>
                                        <m:sub>
                                          <m:r>
                                            <a:rPr lang="zh-CN" altLang="en-US" sz="1200" b="0" i="0">
                                              <a:solidFill>
                                                <a:schemeClr val="bg1">
                                                  <a:lumMod val="95000"/>
                                                </a:schemeClr>
                                              </a:solidFill>
                                              <a:latin typeface="Cambria Math" panose="02040503050406030204" pitchFamily="18" charset="0"/>
                                            </a:rPr>
                                            <m:t>12</m:t>
                                          </m:r>
                                        </m:sub>
                                      </m:sSub>
                                    </m:e>
                                  </m:mr>
                                  <m:mr>
                                    <m:e>
                                      <m:sSub>
                                        <m:sSubPr>
                                          <m:ctrlPr>
                                            <a:rPr lang="zh-CN" altLang="en-US" sz="1200" b="0" i="1">
                                              <a:solidFill>
                                                <a:schemeClr val="bg1">
                                                  <a:lumMod val="95000"/>
                                                </a:schemeClr>
                                              </a:solidFill>
                                              <a:latin typeface="Cambria Math" panose="02040503050406030204" pitchFamily="18" charset="0"/>
                                            </a:rPr>
                                          </m:ctrlPr>
                                        </m:sSubPr>
                                        <m:e>
                                          <m:r>
                                            <a:rPr lang="zh-CN" altLang="en-US" sz="1200" b="0" i="1">
                                              <a:solidFill>
                                                <a:schemeClr val="bg1">
                                                  <a:lumMod val="95000"/>
                                                </a:schemeClr>
                                              </a:solidFill>
                                              <a:latin typeface="Cambria Math" panose="02040503050406030204" pitchFamily="18" charset="0"/>
                                            </a:rPr>
                                            <m:t>𝐴</m:t>
                                          </m:r>
                                        </m:e>
                                        <m:sub>
                                          <m:r>
                                            <a:rPr lang="zh-CN" altLang="en-US" sz="1200" b="0" i="0">
                                              <a:solidFill>
                                                <a:schemeClr val="bg1">
                                                  <a:lumMod val="95000"/>
                                                </a:schemeClr>
                                              </a:solidFill>
                                              <a:latin typeface="Cambria Math" panose="02040503050406030204" pitchFamily="18" charset="0"/>
                                            </a:rPr>
                                            <m:t>21</m:t>
                                          </m:r>
                                        </m:sub>
                                      </m:sSub>
                                    </m:e>
                                    <m:e>
                                      <m:sSub>
                                        <m:sSubPr>
                                          <m:ctrlPr>
                                            <a:rPr lang="zh-CN" altLang="en-US" sz="1200" b="0" i="1">
                                              <a:solidFill>
                                                <a:schemeClr val="bg1">
                                                  <a:lumMod val="95000"/>
                                                </a:schemeClr>
                                              </a:solidFill>
                                              <a:latin typeface="Cambria Math" panose="02040503050406030204" pitchFamily="18" charset="0"/>
                                            </a:rPr>
                                          </m:ctrlPr>
                                        </m:sSubPr>
                                        <m:e>
                                          <m:r>
                                            <a:rPr lang="zh-CN" altLang="en-US" sz="1200" b="0" i="1">
                                              <a:solidFill>
                                                <a:schemeClr val="bg1">
                                                  <a:lumMod val="95000"/>
                                                </a:schemeClr>
                                              </a:solidFill>
                                              <a:latin typeface="Cambria Math" panose="02040503050406030204" pitchFamily="18" charset="0"/>
                                            </a:rPr>
                                            <m:t>𝐴</m:t>
                                          </m:r>
                                        </m:e>
                                        <m:sub>
                                          <m:r>
                                            <a:rPr lang="zh-CN" altLang="en-US" sz="1200" b="0" i="0">
                                              <a:solidFill>
                                                <a:schemeClr val="bg1">
                                                  <a:lumMod val="95000"/>
                                                </a:schemeClr>
                                              </a:solidFill>
                                              <a:latin typeface="Cambria Math" panose="02040503050406030204" pitchFamily="18" charset="0"/>
                                            </a:rPr>
                                            <m:t>22</m:t>
                                          </m:r>
                                        </m:sub>
                                      </m:sSub>
                                    </m:e>
                                  </m:mr>
                                </m:m>
                              </m:e>
                            </m:d>
                            <m:r>
                              <a:rPr lang="zh-CN" altLang="en-US" sz="1200" b="0" i="0">
                                <a:solidFill>
                                  <a:schemeClr val="bg1">
                                    <a:lumMod val="95000"/>
                                  </a:schemeClr>
                                </a:solidFill>
                                <a:latin typeface="Cambria Math" panose="02040503050406030204" pitchFamily="18" charset="0"/>
                              </a:rPr>
                              <m:t>=</m:t>
                            </m:r>
                            <m:d>
                              <m:dPr>
                                <m:begChr m:val="["/>
                                <m:endChr m:val="]"/>
                                <m:ctrlPr>
                                  <a:rPr lang="zh-CN" altLang="en-US" sz="1200" b="0" i="1">
                                    <a:solidFill>
                                      <a:schemeClr val="bg1">
                                        <a:lumMod val="95000"/>
                                      </a:schemeClr>
                                    </a:solidFill>
                                    <a:latin typeface="Cambria Math" panose="02040503050406030204" pitchFamily="18" charset="0"/>
                                  </a:rPr>
                                </m:ctrlPr>
                              </m:dPr>
                              <m:e>
                                <m:m>
                                  <m:mPr>
                                    <m:plcHide m:val="on"/>
                                    <m:mcs>
                                      <m:mc>
                                        <m:mcPr>
                                          <m:count m:val="2"/>
                                          <m:mcJc m:val="center"/>
                                        </m:mcPr>
                                      </m:mc>
                                    </m:mcs>
                                    <m:ctrlPr>
                                      <a:rPr lang="zh-CN" altLang="en-US" sz="1200" b="0" i="1">
                                        <a:solidFill>
                                          <a:schemeClr val="bg1">
                                            <a:lumMod val="95000"/>
                                          </a:schemeClr>
                                        </a:solidFill>
                                        <a:latin typeface="Cambria Math" panose="02040503050406030204" pitchFamily="18" charset="0"/>
                                      </a:rPr>
                                    </m:ctrlPr>
                                  </m:mPr>
                                  <m:mr>
                                    <m:e>
                                      <m:r>
                                        <a:rPr lang="zh-CN" altLang="en-US" sz="1200" b="0" i="0">
                                          <a:solidFill>
                                            <a:schemeClr val="bg1">
                                              <a:lumMod val="95000"/>
                                            </a:schemeClr>
                                          </a:solidFill>
                                          <a:latin typeface="Cambria Math" panose="02040503050406030204" pitchFamily="18" charset="0"/>
                                        </a:rPr>
                                        <m:t>−</m:t>
                                      </m:r>
                                      <m:r>
                                        <a:rPr lang="zh-CN" altLang="en-US" sz="1200" b="0" i="1">
                                          <a:solidFill>
                                            <a:schemeClr val="bg1">
                                              <a:lumMod val="95000"/>
                                            </a:schemeClr>
                                          </a:solidFill>
                                          <a:latin typeface="Cambria Math" panose="02040503050406030204" pitchFamily="18" charset="0"/>
                                        </a:rPr>
                                        <m:t>𝑀</m:t>
                                      </m:r>
                                    </m:e>
                                    <m:e>
                                      <m:sSub>
                                        <m:sSubPr>
                                          <m:ctrlPr>
                                            <a:rPr lang="zh-CN" altLang="en-US" sz="1200" b="0" i="1">
                                              <a:solidFill>
                                                <a:schemeClr val="bg1">
                                                  <a:lumMod val="95000"/>
                                                </a:schemeClr>
                                              </a:solidFill>
                                              <a:latin typeface="Cambria Math" panose="02040503050406030204" pitchFamily="18" charset="0"/>
                                            </a:rPr>
                                          </m:ctrlPr>
                                        </m:sSubPr>
                                        <m:e>
                                          <m:r>
                                            <a:rPr lang="zh-CN" altLang="en-US" sz="1200" b="0" i="1">
                                              <a:solidFill>
                                                <a:schemeClr val="bg1">
                                                  <a:lumMod val="95000"/>
                                                </a:schemeClr>
                                              </a:solidFill>
                                              <a:latin typeface="Cambria Math" panose="02040503050406030204" pitchFamily="18" charset="0"/>
                                            </a:rPr>
                                            <m:t>𝐺</m:t>
                                          </m:r>
                                        </m:e>
                                        <m:sub>
                                          <m:r>
                                            <a:rPr lang="zh-CN" altLang="en-US" sz="1200" b="0" i="1">
                                              <a:solidFill>
                                                <a:schemeClr val="bg1">
                                                  <a:lumMod val="95000"/>
                                                </a:schemeClr>
                                              </a:solidFill>
                                              <a:latin typeface="Cambria Math" panose="02040503050406030204" pitchFamily="18" charset="0"/>
                                            </a:rPr>
                                            <m:t>𝐼</m:t>
                                          </m:r>
                                          <m:r>
                                            <a:rPr lang="zh-CN" altLang="en-US" sz="1200" b="0" i="0">
                                              <a:solidFill>
                                                <a:schemeClr val="bg1">
                                                  <a:lumMod val="95000"/>
                                                </a:schemeClr>
                                              </a:solidFill>
                                              <a:latin typeface="Cambria Math" panose="02040503050406030204" pitchFamily="18" charset="0"/>
                                            </a:rPr>
                                            <m:t>,</m:t>
                                          </m:r>
                                          <m:r>
                                            <a:rPr lang="zh-CN" altLang="en-US" sz="1200" b="0" i="1">
                                              <a:solidFill>
                                                <a:schemeClr val="bg1">
                                                  <a:lumMod val="95000"/>
                                                </a:schemeClr>
                                              </a:solidFill>
                                              <a:latin typeface="Cambria Math" panose="02040503050406030204" pitchFamily="18" charset="0"/>
                                            </a:rPr>
                                            <m:t>𝐹</m:t>
                                          </m:r>
                                        </m:sub>
                                      </m:sSub>
                                    </m:e>
                                  </m:mr>
                                  <m:mr>
                                    <m:e>
                                      <m:sSub>
                                        <m:sSubPr>
                                          <m:ctrlPr>
                                            <a:rPr lang="zh-CN" altLang="en-US" sz="1200" b="0" i="1">
                                              <a:solidFill>
                                                <a:schemeClr val="bg1">
                                                  <a:lumMod val="95000"/>
                                                </a:schemeClr>
                                              </a:solidFill>
                                              <a:latin typeface="Cambria Math" panose="02040503050406030204" pitchFamily="18" charset="0"/>
                                            </a:rPr>
                                          </m:ctrlPr>
                                        </m:sSubPr>
                                        <m:e>
                                          <m:r>
                                            <a:rPr lang="zh-CN" altLang="en-US" sz="1200" b="0" i="1">
                                              <a:solidFill>
                                                <a:schemeClr val="bg1">
                                                  <a:lumMod val="95000"/>
                                                </a:schemeClr>
                                              </a:solidFill>
                                              <a:latin typeface="Cambria Math" panose="02040503050406030204" pitchFamily="18" charset="0"/>
                                            </a:rPr>
                                            <m:t>𝐺</m:t>
                                          </m:r>
                                        </m:e>
                                        <m:sub>
                                          <m:r>
                                            <a:rPr lang="zh-CN" altLang="en-US" sz="1200" b="0" i="1">
                                              <a:solidFill>
                                                <a:schemeClr val="bg1">
                                                  <a:lumMod val="95000"/>
                                                </a:schemeClr>
                                              </a:solidFill>
                                              <a:latin typeface="Cambria Math" panose="02040503050406030204" pitchFamily="18" charset="0"/>
                                            </a:rPr>
                                            <m:t>𝐼</m:t>
                                          </m:r>
                                          <m:r>
                                            <a:rPr lang="zh-CN" altLang="en-US" sz="1200" b="0" i="0">
                                              <a:solidFill>
                                                <a:schemeClr val="bg1">
                                                  <a:lumMod val="95000"/>
                                                </a:schemeClr>
                                              </a:solidFill>
                                              <a:latin typeface="Cambria Math" panose="02040503050406030204" pitchFamily="18" charset="0"/>
                                            </a:rPr>
                                            <m:t>,</m:t>
                                          </m:r>
                                          <m:r>
                                            <a:rPr lang="zh-CN" altLang="en-US" sz="1200" b="0" i="1">
                                              <a:solidFill>
                                                <a:schemeClr val="bg1">
                                                  <a:lumMod val="95000"/>
                                                </a:schemeClr>
                                              </a:solidFill>
                                              <a:latin typeface="Cambria Math" panose="02040503050406030204" pitchFamily="18" charset="0"/>
                                            </a:rPr>
                                            <m:t>𝐿</m:t>
                                          </m:r>
                                        </m:sub>
                                      </m:sSub>
                                    </m:e>
                                    <m:e>
                                      <m:r>
                                        <a:rPr lang="zh-CN" altLang="en-US" sz="1200" b="0" i="0">
                                          <a:solidFill>
                                            <a:schemeClr val="bg1">
                                              <a:lumMod val="95000"/>
                                            </a:schemeClr>
                                          </a:solidFill>
                                          <a:latin typeface="Cambria Math" panose="02040503050406030204" pitchFamily="18" charset="0"/>
                                        </a:rPr>
                                        <m:t>−</m:t>
                                      </m:r>
                                      <m:r>
                                        <a:rPr lang="zh-CN" altLang="en-US" sz="1200" b="0" i="1">
                                          <a:solidFill>
                                            <a:schemeClr val="bg1">
                                              <a:lumMod val="95000"/>
                                            </a:schemeClr>
                                          </a:solidFill>
                                          <a:latin typeface="Cambria Math" panose="02040503050406030204" pitchFamily="18" charset="0"/>
                                        </a:rPr>
                                        <m:t>𝑀</m:t>
                                      </m:r>
                                    </m:e>
                                  </m:mr>
                                </m:m>
                              </m:e>
                            </m:d>
                          </m:e>
                        </m:mr>
                        <m:mr>
                          <m:e/>
                          <m:e>
                            <m:r>
                              <a:rPr lang="zh-CN" altLang="en-US" sz="1200" b="1" i="0">
                                <a:solidFill>
                                  <a:schemeClr val="bg1">
                                    <a:lumMod val="95000"/>
                                  </a:schemeClr>
                                </a:solidFill>
                                <a:latin typeface="Cambria Math" panose="02040503050406030204" pitchFamily="18" charset="0"/>
                              </a:rPr>
                              <m:t>𝐁</m:t>
                            </m:r>
                            <m:r>
                              <a:rPr lang="zh-CN" altLang="en-US" sz="1200" b="0" i="0">
                                <a:solidFill>
                                  <a:schemeClr val="bg1">
                                    <a:lumMod val="95000"/>
                                  </a:schemeClr>
                                </a:solidFill>
                                <a:latin typeface="Cambria Math" panose="02040503050406030204" pitchFamily="18" charset="0"/>
                              </a:rPr>
                              <m:t>=</m:t>
                            </m:r>
                            <m:d>
                              <m:dPr>
                                <m:begChr m:val="["/>
                                <m:endChr m:val="]"/>
                                <m:ctrlPr>
                                  <a:rPr lang="zh-CN" altLang="en-US" sz="1200" b="0" i="1">
                                    <a:solidFill>
                                      <a:schemeClr val="bg1">
                                        <a:lumMod val="95000"/>
                                      </a:schemeClr>
                                    </a:solidFill>
                                    <a:latin typeface="Cambria Math" panose="02040503050406030204" pitchFamily="18" charset="0"/>
                                  </a:rPr>
                                </m:ctrlPr>
                              </m:dPr>
                              <m:e>
                                <m:m>
                                  <m:mPr>
                                    <m:plcHide m:val="on"/>
                                    <m:mcs>
                                      <m:mc>
                                        <m:mcPr>
                                          <m:count m:val="2"/>
                                          <m:mcJc m:val="center"/>
                                        </m:mcPr>
                                      </m:mc>
                                    </m:mcs>
                                    <m:ctrlPr>
                                      <a:rPr lang="zh-CN" altLang="en-US" sz="1200" b="0" i="1">
                                        <a:solidFill>
                                          <a:schemeClr val="bg1">
                                            <a:lumMod val="95000"/>
                                          </a:schemeClr>
                                        </a:solidFill>
                                        <a:latin typeface="Cambria Math" panose="02040503050406030204" pitchFamily="18" charset="0"/>
                                      </a:rPr>
                                    </m:ctrlPr>
                                  </m:mPr>
                                  <m:mr>
                                    <m:e>
                                      <m:sSub>
                                        <m:sSubPr>
                                          <m:ctrlPr>
                                            <a:rPr lang="zh-CN" altLang="en-US" sz="1200" b="0" i="1">
                                              <a:solidFill>
                                                <a:schemeClr val="bg1">
                                                  <a:lumMod val="95000"/>
                                                </a:schemeClr>
                                              </a:solidFill>
                                              <a:latin typeface="Cambria Math" panose="02040503050406030204" pitchFamily="18" charset="0"/>
                                            </a:rPr>
                                          </m:ctrlPr>
                                        </m:sSubPr>
                                        <m:e>
                                          <m:r>
                                            <a:rPr lang="zh-CN" altLang="en-US" sz="1200" b="0" i="1">
                                              <a:solidFill>
                                                <a:schemeClr val="bg1">
                                                  <a:lumMod val="95000"/>
                                                </a:schemeClr>
                                              </a:solidFill>
                                              <a:latin typeface="Cambria Math" panose="02040503050406030204" pitchFamily="18" charset="0"/>
                                            </a:rPr>
                                            <m:t>𝐵</m:t>
                                          </m:r>
                                        </m:e>
                                        <m:sub>
                                          <m:r>
                                            <a:rPr lang="zh-CN" altLang="en-US" sz="1200" b="0" i="0">
                                              <a:solidFill>
                                                <a:schemeClr val="bg1">
                                                  <a:lumMod val="95000"/>
                                                </a:schemeClr>
                                              </a:solidFill>
                                              <a:latin typeface="Cambria Math" panose="02040503050406030204" pitchFamily="18" charset="0"/>
                                            </a:rPr>
                                            <m:t>11</m:t>
                                          </m:r>
                                        </m:sub>
                                      </m:sSub>
                                    </m:e>
                                    <m:e>
                                      <m:sSub>
                                        <m:sSubPr>
                                          <m:ctrlPr>
                                            <a:rPr lang="zh-CN" altLang="en-US" sz="1200" b="0" i="1">
                                              <a:solidFill>
                                                <a:schemeClr val="bg1">
                                                  <a:lumMod val="95000"/>
                                                </a:schemeClr>
                                              </a:solidFill>
                                              <a:latin typeface="Cambria Math" panose="02040503050406030204" pitchFamily="18" charset="0"/>
                                            </a:rPr>
                                          </m:ctrlPr>
                                        </m:sSubPr>
                                        <m:e>
                                          <m:r>
                                            <a:rPr lang="zh-CN" altLang="en-US" sz="1200" b="0" i="1">
                                              <a:solidFill>
                                                <a:schemeClr val="bg1">
                                                  <a:lumMod val="95000"/>
                                                </a:schemeClr>
                                              </a:solidFill>
                                              <a:latin typeface="Cambria Math" panose="02040503050406030204" pitchFamily="18" charset="0"/>
                                            </a:rPr>
                                            <m:t>𝐵</m:t>
                                          </m:r>
                                        </m:e>
                                        <m:sub>
                                          <m:r>
                                            <a:rPr lang="zh-CN" altLang="en-US" sz="1200" b="0" i="0">
                                              <a:solidFill>
                                                <a:schemeClr val="bg1">
                                                  <a:lumMod val="95000"/>
                                                </a:schemeClr>
                                              </a:solidFill>
                                              <a:latin typeface="Cambria Math" panose="02040503050406030204" pitchFamily="18" charset="0"/>
                                            </a:rPr>
                                            <m:t>12</m:t>
                                          </m:r>
                                        </m:sub>
                                      </m:sSub>
                                    </m:e>
                                  </m:mr>
                                  <m:mr>
                                    <m:e>
                                      <m:sSub>
                                        <m:sSubPr>
                                          <m:ctrlPr>
                                            <a:rPr lang="zh-CN" altLang="en-US" sz="1200" b="0" i="1">
                                              <a:solidFill>
                                                <a:schemeClr val="bg1">
                                                  <a:lumMod val="95000"/>
                                                </a:schemeClr>
                                              </a:solidFill>
                                              <a:latin typeface="Cambria Math" panose="02040503050406030204" pitchFamily="18" charset="0"/>
                                            </a:rPr>
                                          </m:ctrlPr>
                                        </m:sSubPr>
                                        <m:e>
                                          <m:r>
                                            <a:rPr lang="zh-CN" altLang="en-US" sz="1200" b="0" i="1">
                                              <a:solidFill>
                                                <a:schemeClr val="bg1">
                                                  <a:lumMod val="95000"/>
                                                </a:schemeClr>
                                              </a:solidFill>
                                              <a:latin typeface="Cambria Math" panose="02040503050406030204" pitchFamily="18" charset="0"/>
                                            </a:rPr>
                                            <m:t>𝐵</m:t>
                                          </m:r>
                                        </m:e>
                                        <m:sub>
                                          <m:r>
                                            <a:rPr lang="zh-CN" altLang="en-US" sz="1200" b="0" i="0">
                                              <a:solidFill>
                                                <a:schemeClr val="bg1">
                                                  <a:lumMod val="95000"/>
                                                </a:schemeClr>
                                              </a:solidFill>
                                              <a:latin typeface="Cambria Math" panose="02040503050406030204" pitchFamily="18" charset="0"/>
                                            </a:rPr>
                                            <m:t>21</m:t>
                                          </m:r>
                                        </m:sub>
                                      </m:sSub>
                                    </m:e>
                                    <m:e>
                                      <m:sSub>
                                        <m:sSubPr>
                                          <m:ctrlPr>
                                            <a:rPr lang="zh-CN" altLang="en-US" sz="1200" b="0" i="1">
                                              <a:solidFill>
                                                <a:schemeClr val="bg1">
                                                  <a:lumMod val="95000"/>
                                                </a:schemeClr>
                                              </a:solidFill>
                                              <a:latin typeface="Cambria Math" panose="02040503050406030204" pitchFamily="18" charset="0"/>
                                            </a:rPr>
                                          </m:ctrlPr>
                                        </m:sSubPr>
                                        <m:e>
                                          <m:r>
                                            <a:rPr lang="zh-CN" altLang="en-US" sz="1200" b="0" i="1">
                                              <a:solidFill>
                                                <a:schemeClr val="bg1">
                                                  <a:lumMod val="95000"/>
                                                </a:schemeClr>
                                              </a:solidFill>
                                              <a:latin typeface="Cambria Math" panose="02040503050406030204" pitchFamily="18" charset="0"/>
                                            </a:rPr>
                                            <m:t>𝐵</m:t>
                                          </m:r>
                                        </m:e>
                                        <m:sub>
                                          <m:r>
                                            <a:rPr lang="zh-CN" altLang="en-US" sz="1200" b="0" i="0">
                                              <a:solidFill>
                                                <a:schemeClr val="bg1">
                                                  <a:lumMod val="95000"/>
                                                </a:schemeClr>
                                              </a:solidFill>
                                              <a:latin typeface="Cambria Math" panose="02040503050406030204" pitchFamily="18" charset="0"/>
                                            </a:rPr>
                                            <m:t>22</m:t>
                                          </m:r>
                                        </m:sub>
                                      </m:sSub>
                                    </m:e>
                                  </m:mr>
                                </m:m>
                              </m:e>
                            </m:d>
                            <m:r>
                              <a:rPr lang="zh-CN" altLang="en-US" sz="1200" b="0" i="0">
                                <a:solidFill>
                                  <a:schemeClr val="bg1">
                                    <a:lumMod val="95000"/>
                                  </a:schemeClr>
                                </a:solidFill>
                                <a:latin typeface="Cambria Math" panose="02040503050406030204" pitchFamily="18" charset="0"/>
                              </a:rPr>
                              <m:t>=</m:t>
                            </m:r>
                            <m:d>
                              <m:dPr>
                                <m:begChr m:val="["/>
                                <m:endChr m:val="]"/>
                                <m:ctrlPr>
                                  <a:rPr lang="zh-CN" altLang="en-US" sz="1200" b="0" i="1">
                                    <a:solidFill>
                                      <a:schemeClr val="bg1">
                                        <a:lumMod val="95000"/>
                                      </a:schemeClr>
                                    </a:solidFill>
                                    <a:latin typeface="Cambria Math" panose="02040503050406030204" pitchFamily="18" charset="0"/>
                                  </a:rPr>
                                </m:ctrlPr>
                              </m:dPr>
                              <m:e>
                                <m:m>
                                  <m:mPr>
                                    <m:plcHide m:val="on"/>
                                    <m:mcs>
                                      <m:mc>
                                        <m:mcPr>
                                          <m:count m:val="2"/>
                                          <m:mcJc m:val="center"/>
                                        </m:mcPr>
                                      </m:mc>
                                    </m:mcs>
                                    <m:ctrlPr>
                                      <a:rPr lang="zh-CN" altLang="en-US" sz="1200" b="0" i="1">
                                        <a:solidFill>
                                          <a:schemeClr val="bg1">
                                            <a:lumMod val="95000"/>
                                          </a:schemeClr>
                                        </a:solidFill>
                                        <a:latin typeface="Cambria Math" panose="02040503050406030204" pitchFamily="18" charset="0"/>
                                      </a:rPr>
                                    </m:ctrlPr>
                                  </m:mPr>
                                  <m:mr>
                                    <m:e>
                                      <m:r>
                                        <a:rPr lang="zh-CN" altLang="en-US" sz="1200" b="0" i="0">
                                          <a:solidFill>
                                            <a:schemeClr val="bg1">
                                              <a:lumMod val="95000"/>
                                            </a:schemeClr>
                                          </a:solidFill>
                                          <a:latin typeface="Cambria Math" panose="02040503050406030204" pitchFamily="18" charset="0"/>
                                        </a:rPr>
                                        <m:t>−</m:t>
                                      </m:r>
                                      <m:r>
                                        <a:rPr lang="zh-CN" altLang="en-US" sz="1200" b="0" i="1">
                                          <a:solidFill>
                                            <a:schemeClr val="bg1">
                                              <a:lumMod val="95000"/>
                                            </a:schemeClr>
                                          </a:solidFill>
                                          <a:latin typeface="Cambria Math" panose="02040503050406030204" pitchFamily="18" charset="0"/>
                                        </a:rPr>
                                        <m:t>𝑀</m:t>
                                      </m:r>
                                    </m:e>
                                    <m:e>
                                      <m:sSub>
                                        <m:sSubPr>
                                          <m:ctrlPr>
                                            <a:rPr lang="zh-CN" altLang="en-US" sz="1200" b="0" i="1">
                                              <a:solidFill>
                                                <a:schemeClr val="bg1">
                                                  <a:lumMod val="95000"/>
                                                </a:schemeClr>
                                              </a:solidFill>
                                              <a:latin typeface="Cambria Math" panose="02040503050406030204" pitchFamily="18" charset="0"/>
                                            </a:rPr>
                                          </m:ctrlPr>
                                        </m:sSubPr>
                                        <m:e>
                                          <m:r>
                                            <a:rPr lang="zh-CN" altLang="en-US" sz="1200" b="0" i="1">
                                              <a:solidFill>
                                                <a:schemeClr val="bg1">
                                                  <a:lumMod val="95000"/>
                                                </a:schemeClr>
                                              </a:solidFill>
                                              <a:latin typeface="Cambria Math" panose="02040503050406030204" pitchFamily="18" charset="0"/>
                                            </a:rPr>
                                            <m:t>𝐺</m:t>
                                          </m:r>
                                        </m:e>
                                        <m:sub>
                                          <m:r>
                                            <a:rPr lang="zh-CN" altLang="en-US" sz="1200" b="0" i="1">
                                              <a:solidFill>
                                                <a:schemeClr val="bg1">
                                                  <a:lumMod val="95000"/>
                                                </a:schemeClr>
                                              </a:solidFill>
                                              <a:latin typeface="Cambria Math" panose="02040503050406030204" pitchFamily="18" charset="0"/>
                                            </a:rPr>
                                            <m:t>𝐼</m:t>
                                          </m:r>
                                          <m:r>
                                            <a:rPr lang="zh-CN" altLang="en-US" sz="1200" b="0" i="0">
                                              <a:solidFill>
                                                <a:schemeClr val="bg1">
                                                  <a:lumMod val="95000"/>
                                                </a:schemeClr>
                                              </a:solidFill>
                                              <a:latin typeface="Cambria Math" panose="02040503050406030204" pitchFamily="18" charset="0"/>
                                            </a:rPr>
                                            <m:t>−1,</m:t>
                                          </m:r>
                                          <m:r>
                                            <a:rPr lang="zh-CN" altLang="en-US" sz="1200" b="0" i="1">
                                              <a:solidFill>
                                                <a:schemeClr val="bg1">
                                                  <a:lumMod val="95000"/>
                                                </a:schemeClr>
                                              </a:solidFill>
                                              <a:latin typeface="Cambria Math" panose="02040503050406030204" pitchFamily="18" charset="0"/>
                                            </a:rPr>
                                            <m:t>𝐿</m:t>
                                          </m:r>
                                        </m:sub>
                                      </m:sSub>
                                    </m:e>
                                  </m:mr>
                                  <m:mr>
                                    <m:e>
                                      <m:sSub>
                                        <m:sSubPr>
                                          <m:ctrlPr>
                                            <a:rPr lang="zh-CN" altLang="en-US" sz="1200" b="0" i="1">
                                              <a:solidFill>
                                                <a:schemeClr val="bg1">
                                                  <a:lumMod val="95000"/>
                                                </a:schemeClr>
                                              </a:solidFill>
                                              <a:latin typeface="Cambria Math" panose="02040503050406030204" pitchFamily="18" charset="0"/>
                                            </a:rPr>
                                          </m:ctrlPr>
                                        </m:sSubPr>
                                        <m:e>
                                          <m:r>
                                            <a:rPr lang="zh-CN" altLang="en-US" sz="1200" b="0" i="1">
                                              <a:solidFill>
                                                <a:schemeClr val="bg1">
                                                  <a:lumMod val="95000"/>
                                                </a:schemeClr>
                                              </a:solidFill>
                                              <a:latin typeface="Cambria Math" panose="02040503050406030204" pitchFamily="18" charset="0"/>
                                            </a:rPr>
                                            <m:t>𝐺</m:t>
                                          </m:r>
                                        </m:e>
                                        <m:sub>
                                          <m:r>
                                            <a:rPr lang="zh-CN" altLang="en-US" sz="1200" b="0" i="1">
                                              <a:solidFill>
                                                <a:schemeClr val="bg1">
                                                  <a:lumMod val="95000"/>
                                                </a:schemeClr>
                                              </a:solidFill>
                                              <a:latin typeface="Cambria Math" panose="02040503050406030204" pitchFamily="18" charset="0"/>
                                            </a:rPr>
                                            <m:t>𝐼</m:t>
                                          </m:r>
                                          <m:r>
                                            <a:rPr lang="zh-CN" altLang="en-US" sz="1200" b="0" i="0">
                                              <a:solidFill>
                                                <a:schemeClr val="bg1">
                                                  <a:lumMod val="95000"/>
                                                </a:schemeClr>
                                              </a:solidFill>
                                              <a:latin typeface="Cambria Math" panose="02040503050406030204" pitchFamily="18" charset="0"/>
                                            </a:rPr>
                                            <m:t>−1,</m:t>
                                          </m:r>
                                          <m:r>
                                            <a:rPr lang="zh-CN" altLang="en-US" sz="1200" b="0" i="1">
                                              <a:solidFill>
                                                <a:schemeClr val="bg1">
                                                  <a:lumMod val="95000"/>
                                                </a:schemeClr>
                                              </a:solidFill>
                                              <a:latin typeface="Cambria Math" panose="02040503050406030204" pitchFamily="18" charset="0"/>
                                            </a:rPr>
                                            <m:t>𝐹</m:t>
                                          </m:r>
                                        </m:sub>
                                      </m:sSub>
                                    </m:e>
                                    <m:e>
                                      <m:r>
                                        <a:rPr lang="zh-CN" altLang="en-US" sz="1200" b="0" i="0">
                                          <a:solidFill>
                                            <a:schemeClr val="bg1">
                                              <a:lumMod val="95000"/>
                                            </a:schemeClr>
                                          </a:solidFill>
                                          <a:latin typeface="Cambria Math" panose="02040503050406030204" pitchFamily="18" charset="0"/>
                                        </a:rPr>
                                        <m:t>−</m:t>
                                      </m:r>
                                      <m:r>
                                        <a:rPr lang="zh-CN" altLang="en-US" sz="1200" b="0" i="1">
                                          <a:solidFill>
                                            <a:schemeClr val="bg1">
                                              <a:lumMod val="95000"/>
                                            </a:schemeClr>
                                          </a:solidFill>
                                          <a:latin typeface="Cambria Math" panose="02040503050406030204" pitchFamily="18" charset="0"/>
                                        </a:rPr>
                                        <m:t>𝑀</m:t>
                                      </m:r>
                                    </m:e>
                                  </m:mr>
                                </m:m>
                              </m:e>
                            </m:d>
                          </m:e>
                        </m:mr>
                      </m:m>
                    </m:oMath>
                  </m:oMathPara>
                </a14:m>
                <a:endParaRPr lang="zh-CN" altLang="en-US" sz="1200" dirty="0">
                  <a:solidFill>
                    <a:schemeClr val="bg1">
                      <a:lumMod val="95000"/>
                    </a:schemeClr>
                  </a:solidFill>
                </a:endParaRPr>
              </a:p>
            </p:txBody>
          </p:sp>
        </mc:Choice>
        <mc:Fallback xmlns="">
          <p:sp>
            <p:nvSpPr>
              <p:cNvPr id="30" name="文本框 29">
                <a:extLst>
                  <a:ext uri="{FF2B5EF4-FFF2-40B4-BE49-F238E27FC236}">
                    <a16:creationId xmlns:a16="http://schemas.microsoft.com/office/drawing/2014/main" id="{627B484D-CE92-4996-987D-79DE6D171E20}"/>
                  </a:ext>
                </a:extLst>
              </p:cNvPr>
              <p:cNvSpPr txBox="1">
                <a:spLocks noRot="1" noChangeAspect="1" noMove="1" noResize="1" noEditPoints="1" noAdjustHandles="1" noChangeArrowheads="1" noChangeShapeType="1" noTextEdit="1"/>
              </p:cNvSpPr>
              <p:nvPr/>
            </p:nvSpPr>
            <p:spPr>
              <a:xfrm>
                <a:off x="6023428" y="188137"/>
                <a:ext cx="3065930" cy="86369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4EC7795-64F3-4300-80BC-E3B2CBA34AD3}"/>
                  </a:ext>
                </a:extLst>
              </p:cNvPr>
              <p:cNvSpPr txBox="1"/>
              <p:nvPr/>
            </p:nvSpPr>
            <p:spPr>
              <a:xfrm>
                <a:off x="3272381" y="2281224"/>
                <a:ext cx="5436190" cy="1730410"/>
              </a:xfrm>
              <a:prstGeom prst="rect">
                <a:avLst/>
              </a:prstGeom>
              <a:noFill/>
            </p:spPr>
            <p:txBody>
              <a:bodyPr wrap="square">
                <a:spAutoFit/>
              </a:bodyPr>
              <a:lstStyle/>
              <a:p>
                <a:pPr>
                  <a:lnSpc>
                    <a:spcPct val="150000"/>
                  </a:lnSpc>
                </a:pPr>
                <a:r>
                  <a:rPr lang="zh-CN" altLang="en-US" dirty="0">
                    <a:solidFill>
                      <a:schemeClr val="bg1">
                        <a:lumMod val="95000"/>
                      </a:schemeClr>
                    </a:solidFill>
                  </a:rPr>
                  <a:t>在最终策略集中，如果车辆</a:t>
                </a:r>
                <a14:m>
                  <m:oMath xmlns:m="http://schemas.openxmlformats.org/officeDocument/2006/math">
                    <m:sSubSup>
                      <m:sSubSupPr>
                        <m:ctrlPr>
                          <a:rPr lang="en-US"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𝐻</m:t>
                        </m:r>
                      </m:e>
                      <m:sub>
                        <m:r>
                          <a:rPr lang="en-US" altLang="zh-CN" i="1">
                            <a:solidFill>
                              <a:schemeClr val="bg1"/>
                            </a:solidFill>
                            <a:latin typeface="Cambria Math" panose="02040503050406030204" pitchFamily="18" charset="0"/>
                          </a:rPr>
                          <m:t>𝐼</m:t>
                        </m:r>
                      </m:sub>
                      <m:sup>
                        <m:r>
                          <a:rPr lang="en-US" altLang="zh-CN" i="1">
                            <a:solidFill>
                              <a:schemeClr val="bg1"/>
                            </a:solidFill>
                            <a:latin typeface="Cambria Math" panose="02040503050406030204" pitchFamily="18" charset="0"/>
                          </a:rPr>
                          <m:t> </m:t>
                        </m:r>
                      </m:sup>
                    </m:sSubSup>
                  </m:oMath>
                </a14:m>
                <a:r>
                  <a:rPr lang="zh-CN" altLang="en-US" dirty="0">
                    <a:solidFill>
                      <a:schemeClr val="bg1">
                        <a:lumMod val="95000"/>
                      </a:schemeClr>
                    </a:solidFill>
                  </a:rPr>
                  <a:t>的回报大于车辆</a:t>
                </a:r>
                <a14:m>
                  <m:oMath xmlns:m="http://schemas.openxmlformats.org/officeDocument/2006/math">
                    <m:sSubSup>
                      <m:sSubSupPr>
                        <m:ctrlPr>
                          <a:rPr lang="en-US"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𝐻</m:t>
                        </m:r>
                      </m:e>
                      <m:sub>
                        <m:r>
                          <a:rPr lang="en-US" altLang="zh-CN" i="1">
                            <a:solidFill>
                              <a:schemeClr val="bg1"/>
                            </a:solidFill>
                            <a:latin typeface="Cambria Math" panose="02040503050406030204" pitchFamily="18" charset="0"/>
                          </a:rPr>
                          <m:t>𝐼</m:t>
                        </m:r>
                        <m:r>
                          <a:rPr lang="en-US" altLang="zh-CN" i="1">
                            <a:solidFill>
                              <a:schemeClr val="bg1"/>
                            </a:solidFill>
                            <a:latin typeface="Cambria Math" panose="02040503050406030204" pitchFamily="18" charset="0"/>
                          </a:rPr>
                          <m:t>−1</m:t>
                        </m:r>
                      </m:sub>
                      <m:sup>
                        <m:r>
                          <a:rPr lang="en-US" altLang="zh-CN" i="1">
                            <a:solidFill>
                              <a:schemeClr val="bg1"/>
                            </a:solidFill>
                            <a:latin typeface="Cambria Math" panose="02040503050406030204" pitchFamily="18" charset="0"/>
                          </a:rPr>
                          <m:t> </m:t>
                        </m:r>
                      </m:sup>
                    </m:sSubSup>
                    <m:r>
                      <a:rPr lang="en-US" altLang="zh-CN" i="1">
                        <a:solidFill>
                          <a:schemeClr val="bg1"/>
                        </a:solidFill>
                        <a:latin typeface="Cambria Math" panose="02040503050406030204" pitchFamily="18" charset="0"/>
                      </a:rPr>
                      <m:t> </m:t>
                    </m:r>
                  </m:oMath>
                </a14:m>
                <a:r>
                  <a:rPr lang="zh-CN" altLang="en-US" dirty="0">
                    <a:solidFill>
                      <a:schemeClr val="bg1">
                        <a:lumMod val="95000"/>
                      </a:schemeClr>
                    </a:solidFill>
                  </a:rPr>
                  <a:t>，即</a:t>
                </a:r>
                <a14:m>
                  <m:oMath xmlns:m="http://schemas.openxmlformats.org/officeDocument/2006/math">
                    <m:sSub>
                      <m:sSubPr>
                        <m:ctrlPr>
                          <a:rPr lang="zh-CN" altLang="en-US" i="1">
                            <a:solidFill>
                              <a:schemeClr val="bg1">
                                <a:lumMod val="95000"/>
                              </a:schemeClr>
                            </a:solidFill>
                            <a:latin typeface="Cambria Math" panose="02040503050406030204" pitchFamily="18" charset="0"/>
                          </a:rPr>
                        </m:ctrlPr>
                      </m:sSubPr>
                      <m:e>
                        <m:r>
                          <a:rPr lang="zh-CN" altLang="en-US" i="1">
                            <a:solidFill>
                              <a:schemeClr val="bg1">
                                <a:lumMod val="95000"/>
                              </a:schemeClr>
                            </a:solidFill>
                            <a:latin typeface="Cambria Math" panose="02040503050406030204" pitchFamily="18" charset="0"/>
                          </a:rPr>
                          <m:t>𝐺</m:t>
                        </m:r>
                      </m:e>
                      <m:sub>
                        <m:r>
                          <a:rPr lang="zh-CN" altLang="en-US" i="1">
                            <a:solidFill>
                              <a:schemeClr val="bg1">
                                <a:lumMod val="95000"/>
                              </a:schemeClr>
                            </a:solidFill>
                            <a:latin typeface="Cambria Math" panose="02040503050406030204" pitchFamily="18" charset="0"/>
                          </a:rPr>
                          <m:t>𝐼</m:t>
                        </m:r>
                        <m:r>
                          <a:rPr lang="zh-CN" altLang="en-US">
                            <a:solidFill>
                              <a:schemeClr val="bg1">
                                <a:lumMod val="95000"/>
                              </a:schemeClr>
                            </a:solidFill>
                            <a:latin typeface="Cambria Math" panose="02040503050406030204" pitchFamily="18" charset="0"/>
                          </a:rPr>
                          <m:t>,</m:t>
                        </m:r>
                        <m:r>
                          <a:rPr lang="en-US" altLang="zh-CN" i="1">
                            <a:solidFill>
                              <a:schemeClr val="bg1">
                                <a:lumMod val="95000"/>
                              </a:schemeClr>
                            </a:solidFill>
                            <a:latin typeface="Cambria Math" panose="02040503050406030204" pitchFamily="18" charset="0"/>
                          </a:rPr>
                          <m:t>𝐿</m:t>
                        </m:r>
                      </m:sub>
                    </m:sSub>
                    <m:r>
                      <a:rPr lang="zh-CN" altLang="en-US" i="1">
                        <a:solidFill>
                          <a:schemeClr val="bg1">
                            <a:lumMod val="95000"/>
                          </a:schemeClr>
                        </a:solidFill>
                        <a:latin typeface="Cambria Math" panose="02040503050406030204" pitchFamily="18" charset="0"/>
                      </a:rPr>
                      <m:t>≥</m:t>
                    </m:r>
                    <m:sSub>
                      <m:sSubPr>
                        <m:ctrlPr>
                          <a:rPr lang="zh-CN" altLang="en-US" i="1">
                            <a:solidFill>
                              <a:schemeClr val="bg1">
                                <a:lumMod val="95000"/>
                              </a:schemeClr>
                            </a:solidFill>
                            <a:latin typeface="Cambria Math" panose="02040503050406030204" pitchFamily="18" charset="0"/>
                          </a:rPr>
                        </m:ctrlPr>
                      </m:sSubPr>
                      <m:e>
                        <m:r>
                          <a:rPr lang="zh-CN" altLang="en-US" i="1">
                            <a:solidFill>
                              <a:schemeClr val="bg1">
                                <a:lumMod val="95000"/>
                              </a:schemeClr>
                            </a:solidFill>
                            <a:latin typeface="Cambria Math" panose="02040503050406030204" pitchFamily="18" charset="0"/>
                          </a:rPr>
                          <m:t>𝐺</m:t>
                        </m:r>
                      </m:e>
                      <m:sub>
                        <m:r>
                          <a:rPr lang="zh-CN" altLang="en-US" i="1">
                            <a:solidFill>
                              <a:schemeClr val="bg1">
                                <a:lumMod val="95000"/>
                              </a:schemeClr>
                            </a:solidFill>
                            <a:latin typeface="Cambria Math" panose="02040503050406030204" pitchFamily="18" charset="0"/>
                          </a:rPr>
                          <m:t>𝐼</m:t>
                        </m:r>
                        <m:r>
                          <a:rPr lang="zh-CN" altLang="en-US">
                            <a:solidFill>
                              <a:schemeClr val="bg1">
                                <a:lumMod val="95000"/>
                              </a:schemeClr>
                            </a:solidFill>
                            <a:latin typeface="Cambria Math" panose="02040503050406030204" pitchFamily="18" charset="0"/>
                          </a:rPr>
                          <m:t>−1,</m:t>
                        </m:r>
                        <m:r>
                          <a:rPr lang="en-US" altLang="zh-CN" i="1">
                            <a:solidFill>
                              <a:schemeClr val="bg1">
                                <a:lumMod val="95000"/>
                              </a:schemeClr>
                            </a:solidFill>
                            <a:latin typeface="Cambria Math" panose="02040503050406030204" pitchFamily="18" charset="0"/>
                          </a:rPr>
                          <m:t>𝐹</m:t>
                        </m:r>
                      </m:sub>
                    </m:sSub>
                    <m:r>
                      <a:rPr lang="en-US" altLang="zh-CN" i="1">
                        <a:solidFill>
                          <a:schemeClr val="bg1">
                            <a:lumMod val="95000"/>
                          </a:schemeClr>
                        </a:solidFill>
                        <a:latin typeface="Cambria Math" panose="02040503050406030204" pitchFamily="18" charset="0"/>
                      </a:rPr>
                      <m:t> </m:t>
                    </m:r>
                  </m:oMath>
                </a14:m>
                <a:r>
                  <a:rPr lang="zh-CN" altLang="en-US" dirty="0">
                    <a:solidFill>
                      <a:schemeClr val="bg1">
                        <a:lumMod val="95000"/>
                      </a:schemeClr>
                    </a:solidFill>
                  </a:rPr>
                  <a:t>，</a:t>
                </a:r>
                <a:r>
                  <a:rPr lang="en-US" altLang="zh-CN" dirty="0">
                    <a:solidFill>
                      <a:schemeClr val="bg1"/>
                    </a:solidFill>
                  </a:rPr>
                  <a:t> </a:t>
                </a:r>
                <a14:m>
                  <m:oMath xmlns:m="http://schemas.openxmlformats.org/officeDocument/2006/math">
                    <m:sSubSup>
                      <m:sSubSupPr>
                        <m:ctrlPr>
                          <a:rPr lang="en-US"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𝐻</m:t>
                        </m:r>
                      </m:e>
                      <m:sub>
                        <m:r>
                          <a:rPr lang="en-US" altLang="zh-CN" i="1">
                            <a:solidFill>
                              <a:schemeClr val="bg1"/>
                            </a:solidFill>
                            <a:latin typeface="Cambria Math" panose="02040503050406030204" pitchFamily="18" charset="0"/>
                          </a:rPr>
                          <m:t>𝐼</m:t>
                        </m:r>
                      </m:sub>
                      <m:sup>
                        <m:r>
                          <a:rPr lang="en-US" altLang="zh-CN" i="1">
                            <a:solidFill>
                              <a:schemeClr val="bg1"/>
                            </a:solidFill>
                            <a:latin typeface="Cambria Math" panose="02040503050406030204" pitchFamily="18" charset="0"/>
                          </a:rPr>
                          <m:t> </m:t>
                        </m:r>
                      </m:sup>
                    </m:sSubSup>
                  </m:oMath>
                </a14:m>
                <a:r>
                  <a:rPr lang="zh-CN" altLang="en-US" dirty="0">
                    <a:solidFill>
                      <a:schemeClr val="bg1">
                        <a:lumMod val="95000"/>
                      </a:schemeClr>
                    </a:solidFill>
                  </a:rPr>
                  <a:t>通常会向</a:t>
                </a:r>
                <a14:m>
                  <m:oMath xmlns:m="http://schemas.openxmlformats.org/officeDocument/2006/math">
                    <m:sSubSup>
                      <m:sSubSupPr>
                        <m:ctrlPr>
                          <a:rPr lang="en-US"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𝐻</m:t>
                        </m:r>
                      </m:e>
                      <m:sub>
                        <m:r>
                          <a:rPr lang="en-US" altLang="zh-CN" i="1">
                            <a:solidFill>
                              <a:schemeClr val="bg1"/>
                            </a:solidFill>
                            <a:latin typeface="Cambria Math" panose="02040503050406030204" pitchFamily="18" charset="0"/>
                          </a:rPr>
                          <m:t>𝐼</m:t>
                        </m:r>
                        <m:r>
                          <a:rPr lang="en-US" altLang="zh-CN" i="1">
                            <a:solidFill>
                              <a:schemeClr val="bg1"/>
                            </a:solidFill>
                            <a:latin typeface="Cambria Math" panose="02040503050406030204" pitchFamily="18" charset="0"/>
                          </a:rPr>
                          <m:t>−1</m:t>
                        </m:r>
                      </m:sub>
                      <m:sup>
                        <m:r>
                          <a:rPr lang="en-US" altLang="zh-CN" i="1">
                            <a:solidFill>
                              <a:schemeClr val="bg1"/>
                            </a:solidFill>
                            <a:latin typeface="Cambria Math" panose="02040503050406030204" pitchFamily="18" charset="0"/>
                          </a:rPr>
                          <m:t> </m:t>
                        </m:r>
                      </m:sup>
                    </m:sSubSup>
                  </m:oMath>
                </a14:m>
                <a:r>
                  <a:rPr lang="zh-CN" altLang="en-US" dirty="0">
                    <a:solidFill>
                      <a:schemeClr val="bg1">
                        <a:lumMod val="95000"/>
                      </a:schemeClr>
                    </a:solidFill>
                  </a:rPr>
                  <a:t>支付一笔款</a:t>
                </a:r>
                <a:r>
                  <a:rPr lang="en-US" altLang="zh-CN" dirty="0">
                    <a:solidFill>
                      <a:schemeClr val="bg1">
                        <a:lumMod val="95000"/>
                      </a:schemeClr>
                    </a:solidFill>
                  </a:rPr>
                  <a:t>(</a:t>
                </a:r>
                <a:r>
                  <a:rPr lang="zh-CN" altLang="en-US" dirty="0">
                    <a:solidFill>
                      <a:schemeClr val="bg1">
                        <a:lumMod val="95000"/>
                      </a:schemeClr>
                    </a:solidFill>
                  </a:rPr>
                  <a:t>边支付</a:t>
                </a:r>
                <a:r>
                  <a:rPr lang="en-US" altLang="zh-CN" dirty="0">
                    <a:solidFill>
                      <a:schemeClr val="bg1">
                        <a:lumMod val="95000"/>
                      </a:schemeClr>
                    </a:solidFill>
                  </a:rPr>
                  <a:t>)</a:t>
                </a:r>
                <a:r>
                  <a:rPr lang="zh-CN" altLang="en-US" dirty="0">
                    <a:solidFill>
                      <a:schemeClr val="bg1">
                        <a:lumMod val="95000"/>
                      </a:schemeClr>
                    </a:solidFill>
                  </a:rPr>
                  <a:t>。因此，该博弈将是一个双赢的局面，游戏中的双方玩家都可以保证自己的收益。下节讨论。</a:t>
                </a:r>
              </a:p>
            </p:txBody>
          </p:sp>
        </mc:Choice>
        <mc:Fallback xmlns="">
          <p:sp>
            <p:nvSpPr>
              <p:cNvPr id="15" name="文本框 14">
                <a:extLst>
                  <a:ext uri="{FF2B5EF4-FFF2-40B4-BE49-F238E27FC236}">
                    <a16:creationId xmlns:a16="http://schemas.microsoft.com/office/drawing/2014/main" id="{04EC7795-64F3-4300-80BC-E3B2CBA34AD3}"/>
                  </a:ext>
                </a:extLst>
              </p:cNvPr>
              <p:cNvSpPr txBox="1">
                <a:spLocks noRot="1" noChangeAspect="1" noMove="1" noResize="1" noEditPoints="1" noAdjustHandles="1" noChangeArrowheads="1" noChangeShapeType="1" noTextEdit="1"/>
              </p:cNvSpPr>
              <p:nvPr/>
            </p:nvSpPr>
            <p:spPr>
              <a:xfrm>
                <a:off x="3272381" y="2281224"/>
                <a:ext cx="5436190" cy="1730410"/>
              </a:xfrm>
              <a:prstGeom prst="rect">
                <a:avLst/>
              </a:prstGeom>
              <a:blipFill>
                <a:blip r:embed="rId8"/>
                <a:stretch>
                  <a:fillRect l="-1009" r="-5045" b="-4577"/>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FFCBE1C3-F617-4CB6-85E8-9609CCA4B7DD}"/>
              </a:ext>
            </a:extLst>
          </p:cNvPr>
          <p:cNvSpPr txBox="1"/>
          <p:nvPr/>
        </p:nvSpPr>
        <p:spPr>
          <a:xfrm>
            <a:off x="3272381" y="1647764"/>
            <a:ext cx="5502093" cy="369332"/>
          </a:xfrm>
          <a:prstGeom prst="rect">
            <a:avLst/>
          </a:prstGeom>
          <a:noFill/>
        </p:spPr>
        <p:txBody>
          <a:bodyPr wrap="square">
            <a:spAutoFit/>
          </a:bodyPr>
          <a:lstStyle/>
          <a:p>
            <a:r>
              <a:rPr lang="zh-CN" altLang="en-US" dirty="0">
                <a:solidFill>
                  <a:schemeClr val="bg1">
                    <a:lumMod val="95000"/>
                  </a:schemeClr>
                </a:solidFill>
              </a:rPr>
              <a:t>可以在车辆之间转移支付，以实现各自收益的平衡</a:t>
            </a:r>
          </a:p>
        </p:txBody>
      </p:sp>
    </p:spTree>
    <p:extLst>
      <p:ext uri="{BB962C8B-B14F-4D97-AF65-F5344CB8AC3E}">
        <p14:creationId xmlns:p14="http://schemas.microsoft.com/office/powerpoint/2010/main" val="120964224"/>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0" y="450"/>
            <a:ext cx="6826091" cy="3810000"/>
          </a:xfrm>
          <a:prstGeom prst="rect">
            <a:avLst/>
          </a:prstGeom>
        </p:spPr>
      </p:pic>
      <p:sp>
        <p:nvSpPr>
          <p:cNvPr id="4" name="文本框 3"/>
          <p:cNvSpPr txBox="1"/>
          <p:nvPr/>
        </p:nvSpPr>
        <p:spPr>
          <a:xfrm>
            <a:off x="536311" y="318184"/>
            <a:ext cx="2870835" cy="852805"/>
          </a:xfrm>
          <a:prstGeom prst="rect">
            <a:avLst/>
          </a:prstGeom>
          <a:noFill/>
        </p:spPr>
        <p:txBody>
          <a:bodyPr wrap="none" rtlCol="0">
            <a:spAutoFit/>
          </a:bodyPr>
          <a:lstStyle/>
          <a:p>
            <a:r>
              <a:rPr lang="en-US" altLang="zh-CN" sz="4950"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rPr>
              <a:t>PART   03</a:t>
            </a:r>
          </a:p>
        </p:txBody>
      </p:sp>
      <p:sp>
        <p:nvSpPr>
          <p:cNvPr id="8" name="文本框 7"/>
          <p:cNvSpPr txBox="1"/>
          <p:nvPr/>
        </p:nvSpPr>
        <p:spPr>
          <a:xfrm>
            <a:off x="3303607" y="2343325"/>
            <a:ext cx="4599528" cy="922020"/>
          </a:xfrm>
          <a:prstGeom prst="rect">
            <a:avLst/>
          </a:prstGeom>
          <a:noFill/>
        </p:spPr>
        <p:txBody>
          <a:bodyPr wrap="square" rtlCol="0">
            <a:spAutoFit/>
          </a:bodyPr>
          <a:lstStyle/>
          <a:p>
            <a:pPr algn="ctr"/>
            <a:r>
              <a:rPr lang="zh-CN" altLang="en-US" sz="5400"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sym typeface="微软雅黑" panose="020B0503020204020204" pitchFamily="34" charset="-122"/>
              </a:rPr>
              <a:t>解法</a:t>
            </a:r>
          </a:p>
        </p:txBody>
      </p:sp>
      <p:sp>
        <p:nvSpPr>
          <p:cNvPr id="2" name="椭圆 1"/>
          <p:cNvSpPr/>
          <p:nvPr/>
        </p:nvSpPr>
        <p:spPr>
          <a:xfrm>
            <a:off x="8124349" y="4125251"/>
            <a:ext cx="1542098" cy="1542098"/>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华文宋体" panose="02010600040101010101" pitchFamily="2" charset="-122"/>
              <a:ea typeface="华文宋体" panose="02010600040101010101" pitchFamily="2" charset="-122"/>
            </a:endParaRPr>
          </a:p>
        </p:txBody>
      </p:sp>
      <p:sp>
        <p:nvSpPr>
          <p:cNvPr id="5" name="椭圆 4"/>
          <p:cNvSpPr/>
          <p:nvPr/>
        </p:nvSpPr>
        <p:spPr>
          <a:xfrm>
            <a:off x="8124349" y="1873065"/>
            <a:ext cx="342900" cy="342900"/>
          </a:xfrm>
          <a:prstGeom prst="ellipse">
            <a:avLst/>
          </a:prstGeom>
          <a:gradFill>
            <a:gsLst>
              <a:gs pos="0">
                <a:srgbClr val="2A5480"/>
              </a:gs>
              <a:gs pos="100000">
                <a:srgbClr val="07B876">
                  <a:alpha val="2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华文宋体" panose="02010600040101010101" pitchFamily="2" charset="-122"/>
              <a:ea typeface="华文宋体" panose="02010600040101010101" pitchFamily="2" charset="-122"/>
            </a:endParaRPr>
          </a:p>
        </p:txBody>
      </p:sp>
      <p:sp>
        <p:nvSpPr>
          <p:cNvPr id="6" name="椭圆 5"/>
          <p:cNvSpPr/>
          <p:nvPr/>
        </p:nvSpPr>
        <p:spPr>
          <a:xfrm>
            <a:off x="1443514" y="3465169"/>
            <a:ext cx="514350" cy="514350"/>
          </a:xfrm>
          <a:prstGeom prst="ellipse">
            <a:avLst/>
          </a:prstGeom>
          <a:gradFill>
            <a:gsLst>
              <a:gs pos="0">
                <a:srgbClr val="2A5480"/>
              </a:gs>
              <a:gs pos="100000">
                <a:srgbClr val="07B876">
                  <a:alpha val="2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华文宋体" panose="02010600040101010101" pitchFamily="2" charset="-122"/>
              <a:ea typeface="华文宋体" panose="02010600040101010101" pitchFamily="2" charset="-122"/>
            </a:endParaRPr>
          </a:p>
        </p:txBody>
      </p:sp>
      <p:sp>
        <p:nvSpPr>
          <p:cNvPr id="10" name="文本框 9">
            <a:extLst>
              <a:ext uri="{FF2B5EF4-FFF2-40B4-BE49-F238E27FC236}">
                <a16:creationId xmlns:a16="http://schemas.microsoft.com/office/drawing/2014/main" id="{D785DEDE-B9D2-449C-9136-E48233B042E1}"/>
              </a:ext>
            </a:extLst>
          </p:cNvPr>
          <p:cNvSpPr txBox="1"/>
          <p:nvPr/>
        </p:nvSpPr>
        <p:spPr>
          <a:xfrm>
            <a:off x="3774934" y="3456756"/>
            <a:ext cx="3809143" cy="876458"/>
          </a:xfrm>
          <a:prstGeom prst="rect">
            <a:avLst/>
          </a:prstGeom>
          <a:noFill/>
        </p:spPr>
        <p:txBody>
          <a:bodyPr wrap="square">
            <a:spAutoFit/>
          </a:bodyPr>
          <a:lstStyle/>
          <a:p>
            <a:pPr>
              <a:lnSpc>
                <a:spcPct val="150000"/>
              </a:lnSpc>
            </a:pPr>
            <a:r>
              <a:rPr lang="zh-CN" altLang="en-US" b="0" i="0" dirty="0">
                <a:solidFill>
                  <a:schemeClr val="bg1"/>
                </a:solidFill>
                <a:effectLst/>
                <a:latin typeface="华文宋体" panose="02010600040101010101" pitchFamily="2" charset="-122"/>
                <a:ea typeface="华文宋体" panose="02010600040101010101" pitchFamily="2" charset="-122"/>
              </a:rPr>
              <a:t>本节包含合作博弈中的边支付的求解方法和最优控制中的车辆动力学。</a:t>
            </a:r>
            <a:endParaRPr lang="zh-CN" altLang="en-US" dirty="0">
              <a:solidFill>
                <a:schemeClr val="bg1"/>
              </a:solidFill>
              <a:latin typeface="华文宋体" panose="02010600040101010101" pitchFamily="2" charset="-122"/>
              <a:ea typeface="华文宋体" panose="02010600040101010101" pitchFamily="2" charset="-122"/>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500"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500"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500"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500"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par>
                          <p:cTn id="24" fill="hold">
                            <p:stCondLst>
                              <p:cond delay="1500"/>
                            </p:stCondLst>
                            <p:childTnLst>
                              <p:par>
                                <p:cTn id="25" presetID="3" presetClass="entr" presetSubtype="10" fill="hold" grpId="0" nodeType="afterEffect">
                                  <p:stCondLst>
                                    <p:cond delay="0"/>
                                  </p:stCondLst>
                                  <p:childTnLst>
                                    <p:set>
                                      <p:cBhvr>
                                        <p:cTn id="26" dur="500"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2" grpId="0" bldLvl="0" animBg="1"/>
      <p:bldP spid="2" grpId="1" animBg="1"/>
      <p:bldP spid="5" grpId="0" bldLvl="0" animBg="1"/>
      <p:bldP spid="5" grpId="1" animBg="1"/>
      <p:bldP spid="6" grpId="0" bldLvl="0" animBg="1"/>
      <p:bldP spid="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1" y="451"/>
            <a:ext cx="3065930" cy="1711217"/>
          </a:xfrm>
          <a:prstGeom prst="rect">
            <a:avLst/>
          </a:prstGeom>
        </p:spPr>
      </p:pic>
      <mc:AlternateContent xmlns:mc="http://schemas.openxmlformats.org/markup-compatibility/2006" xmlns:a14="http://schemas.microsoft.com/office/drawing/2010/main">
        <mc:Choice Requires="a14">
          <p:sp>
            <p:nvSpPr>
              <p:cNvPr id="2" name="文本框 1"/>
              <p:cNvSpPr txBox="1"/>
              <p:nvPr/>
            </p:nvSpPr>
            <p:spPr>
              <a:xfrm>
                <a:off x="2792730" y="231120"/>
                <a:ext cx="3441700" cy="461665"/>
              </a:xfrm>
              <a:prstGeom prst="rect">
                <a:avLst/>
              </a:prstGeom>
              <a:noFill/>
            </p:spPr>
            <p:txBody>
              <a:bodyPr wrap="square" rtlCol="0">
                <a:spAutoFit/>
              </a:bodyPr>
              <a:lstStyle/>
              <a:p>
                <a:pPr algn="ct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边支付</a:t>
                </a:r>
                <a14:m>
                  <m:oMath xmlns:m="http://schemas.openxmlformats.org/officeDocument/2006/math">
                    <m:r>
                      <a:rPr lang="en-US" altLang="zh-CN" sz="2400">
                        <a:solidFill>
                          <a:srgbClr val="21DAD5"/>
                        </a:solidFill>
                        <a:latin typeface="Cambria Math" panose="02040503050406030204" pitchFamily="18" charset="0"/>
                        <a:ea typeface="思源黑体 CN Normal" panose="020B0400000000000000" charset="-122"/>
                      </a:rPr>
                      <m:t>𝜎</m:t>
                    </m:r>
                  </m:oMath>
                </a14:m>
                <a:endPar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792730" y="231120"/>
                <a:ext cx="3441700" cy="461665"/>
              </a:xfrm>
              <a:prstGeom prst="rect">
                <a:avLst/>
              </a:prstGeom>
              <a:blipFill>
                <a:blip r:embed="rId4"/>
                <a:stretch>
                  <a:fillRect t="-10526" b="-28947"/>
                </a:stretch>
              </a:blipFill>
            </p:spPr>
            <p:txBody>
              <a:bodyPr/>
              <a:lstStyle/>
              <a:p>
                <a:r>
                  <a:rPr lang="zh-CN" altLang="en-US">
                    <a:noFill/>
                  </a:rPr>
                  <a:t> </a:t>
                </a:r>
              </a:p>
            </p:txBody>
          </p:sp>
        </mc:Fallback>
      </mc:AlternateContent>
      <p:sp>
        <p:nvSpPr>
          <p:cNvPr id="42" name="文本框 41">
            <a:extLst>
              <a:ext uri="{FF2B5EF4-FFF2-40B4-BE49-F238E27FC236}">
                <a16:creationId xmlns:a16="http://schemas.microsoft.com/office/drawing/2014/main" id="{DA90300C-A390-4208-B155-5CD7EDA2F039}"/>
              </a:ext>
            </a:extLst>
          </p:cNvPr>
          <p:cNvSpPr txBox="1"/>
          <p:nvPr/>
        </p:nvSpPr>
        <p:spPr>
          <a:xfrm>
            <a:off x="1506073" y="1045215"/>
            <a:ext cx="4572000" cy="369332"/>
          </a:xfrm>
          <a:prstGeom prst="rect">
            <a:avLst/>
          </a:prstGeom>
          <a:noFill/>
        </p:spPr>
        <p:txBody>
          <a:bodyPr wrap="square">
            <a:spAutoFit/>
          </a:bodyPr>
          <a:lstStyle/>
          <a:p>
            <a:r>
              <a:rPr lang="zh-CN" altLang="en-US" b="0" i="0" dirty="0">
                <a:solidFill>
                  <a:schemeClr val="bg1"/>
                </a:solidFill>
                <a:effectLst/>
                <a:latin typeface="华文宋体" panose="02010600040101010101" pitchFamily="2" charset="-122"/>
                <a:ea typeface="华文宋体" panose="02010600040101010101" pitchFamily="2" charset="-122"/>
              </a:rPr>
              <a:t>在合作博弈中，最高总收益</a:t>
            </a:r>
            <a:endParaRPr lang="zh-CN" altLang="en-US" dirty="0">
              <a:solidFill>
                <a:schemeClr val="bg1"/>
              </a:solidFill>
              <a:latin typeface="华文宋体" panose="02010600040101010101" pitchFamily="2" charset="-122"/>
              <a:ea typeface="华文宋体" panose="02010600040101010101" pitchFamily="2" charset="-122"/>
            </a:endParaRPr>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7A18A6D5-D58F-43B3-A8AB-D7CCF61CAEC8}"/>
                  </a:ext>
                </a:extLst>
              </p:cNvPr>
              <p:cNvSpPr txBox="1"/>
              <p:nvPr/>
            </p:nvSpPr>
            <p:spPr>
              <a:xfrm>
                <a:off x="2456759" y="1554656"/>
                <a:ext cx="4572000" cy="4853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𝐺</m:t>
                          </m:r>
                        </m:e>
                        <m:sup>
                          <m:r>
                            <a:rPr lang="zh-CN" altLang="en-US" i="0">
                              <a:solidFill>
                                <a:schemeClr val="bg1"/>
                              </a:solidFill>
                              <a:latin typeface="Cambria Math" panose="02040503050406030204" pitchFamily="18" charset="0"/>
                            </a:rPr>
                            <m:t>∗</m:t>
                          </m:r>
                        </m:sup>
                      </m:sSup>
                      <m:r>
                        <a:rPr lang="zh-CN" altLang="en-US" i="0">
                          <a:solidFill>
                            <a:schemeClr val="bg1"/>
                          </a:solidFill>
                          <a:latin typeface="Cambria Math" panose="02040503050406030204" pitchFamily="18" charset="0"/>
                        </a:rPr>
                        <m:t>=</m:t>
                      </m:r>
                      <m:limLow>
                        <m:limLowPr>
                          <m:ctrlPr>
                            <a:rPr lang="zh-CN" altLang="en-US" i="1">
                              <a:solidFill>
                                <a:schemeClr val="bg1"/>
                              </a:solidFill>
                              <a:latin typeface="Cambria Math" panose="02040503050406030204" pitchFamily="18" charset="0"/>
                            </a:rPr>
                          </m:ctrlPr>
                        </m:limLowPr>
                        <m:e>
                          <m:r>
                            <m:rPr>
                              <m:sty m:val="p"/>
                            </m:rPr>
                            <a:rPr lang="zh-CN" altLang="en-US" i="0">
                              <a:solidFill>
                                <a:schemeClr val="bg1"/>
                              </a:solidFill>
                              <a:latin typeface="Cambria Math" panose="02040503050406030204" pitchFamily="18" charset="0"/>
                            </a:rPr>
                            <m:t>max</m:t>
                          </m:r>
                        </m:e>
                        <m:lim>
                          <m:r>
                            <a:rPr lang="zh-CN" altLang="en-US" i="1">
                              <a:solidFill>
                                <a:schemeClr val="bg1"/>
                              </a:solidFill>
                              <a:latin typeface="Cambria Math" panose="02040503050406030204" pitchFamily="18" charset="0"/>
                            </a:rPr>
                            <m:t>𝑚</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𝑛</m:t>
                          </m:r>
                          <m:r>
                            <a:rPr lang="zh-CN" altLang="en-US" i="0">
                              <a:solidFill>
                                <a:schemeClr val="bg1"/>
                              </a:solidFill>
                              <a:latin typeface="Cambria Math" panose="02040503050406030204" pitchFamily="18" charset="0"/>
                            </a:rPr>
                            <m:t>∈</m:t>
                          </m:r>
                          <m:d>
                            <m:dPr>
                              <m:begChr m:val="{"/>
                              <m:endChr m:val="}"/>
                              <m:ctrlPr>
                                <a:rPr lang="zh-CN" altLang="en-US" i="1">
                                  <a:solidFill>
                                    <a:schemeClr val="bg1"/>
                                  </a:solidFill>
                                  <a:latin typeface="Cambria Math" panose="02040503050406030204" pitchFamily="18" charset="0"/>
                                </a:rPr>
                              </m:ctrlPr>
                            </m:dPr>
                            <m:e>
                              <m:r>
                                <a:rPr lang="zh-CN" altLang="en-US" i="0">
                                  <a:solidFill>
                                    <a:schemeClr val="bg1"/>
                                  </a:solidFill>
                                  <a:latin typeface="Cambria Math" panose="02040503050406030204" pitchFamily="18" charset="0"/>
                                </a:rPr>
                                <m:t>1,2</m:t>
                              </m:r>
                            </m:e>
                          </m:d>
                          <m:r>
                            <a:rPr lang="zh-CN" altLang="en-US" i="0">
                              <a:solidFill>
                                <a:schemeClr val="bg1"/>
                              </a:solidFill>
                              <a:latin typeface="Cambria Math" panose="02040503050406030204" pitchFamily="18" charset="0"/>
                            </a:rPr>
                            <m:t>×</m:t>
                          </m:r>
                          <m:d>
                            <m:dPr>
                              <m:begChr m:val="{"/>
                              <m:endChr m:val="}"/>
                              <m:ctrlPr>
                                <a:rPr lang="zh-CN" altLang="en-US" i="1">
                                  <a:solidFill>
                                    <a:schemeClr val="bg1"/>
                                  </a:solidFill>
                                  <a:latin typeface="Cambria Math" panose="02040503050406030204" pitchFamily="18" charset="0"/>
                                </a:rPr>
                              </m:ctrlPr>
                            </m:dPr>
                            <m:e>
                              <m:r>
                                <a:rPr lang="zh-CN" altLang="en-US" i="0">
                                  <a:solidFill>
                                    <a:schemeClr val="bg1"/>
                                  </a:solidFill>
                                  <a:latin typeface="Cambria Math" panose="02040503050406030204" pitchFamily="18" charset="0"/>
                                </a:rPr>
                                <m:t>1,2</m:t>
                              </m:r>
                            </m:e>
                          </m:d>
                        </m:lim>
                      </m:limLow>
                      <m:r>
                        <a:rPr lang="zh-CN" altLang="en-US" i="0">
                          <a:solidFill>
                            <a:schemeClr val="bg1"/>
                          </a:solidFill>
                          <a:latin typeface="Cambria Math" panose="02040503050406030204" pitchFamily="18" charset="0"/>
                        </a:rPr>
                        <m:t> </m:t>
                      </m:r>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𝐴</m:t>
                              </m:r>
                            </m:e>
                            <m:sub>
                              <m:r>
                                <a:rPr lang="zh-CN" altLang="en-US" i="1">
                                  <a:solidFill>
                                    <a:schemeClr val="bg1"/>
                                  </a:solidFill>
                                  <a:latin typeface="Cambria Math" panose="02040503050406030204" pitchFamily="18" charset="0"/>
                                </a:rPr>
                                <m:t>𝑚𝑛</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𝐵</m:t>
                              </m:r>
                            </m:e>
                            <m:sub>
                              <m:r>
                                <a:rPr lang="zh-CN" altLang="en-US" i="1">
                                  <a:solidFill>
                                    <a:schemeClr val="bg1"/>
                                  </a:solidFill>
                                  <a:latin typeface="Cambria Math" panose="02040503050406030204" pitchFamily="18" charset="0"/>
                                </a:rPr>
                                <m:t>𝑚𝑛</m:t>
                              </m:r>
                            </m:sub>
                          </m:sSub>
                        </m:e>
                      </m:d>
                    </m:oMath>
                  </m:oMathPara>
                </a14:m>
                <a:endParaRPr lang="zh-CN" altLang="en-US" dirty="0">
                  <a:latin typeface="华文宋体" panose="02010600040101010101" pitchFamily="2" charset="-122"/>
                  <a:ea typeface="华文宋体" panose="02010600040101010101" pitchFamily="2" charset="-122"/>
                </a:endParaRPr>
              </a:p>
            </p:txBody>
          </p:sp>
        </mc:Choice>
        <mc:Fallback xmlns="">
          <p:sp>
            <p:nvSpPr>
              <p:cNvPr id="43" name="文本框 42">
                <a:extLst>
                  <a:ext uri="{FF2B5EF4-FFF2-40B4-BE49-F238E27FC236}">
                    <a16:creationId xmlns:a16="http://schemas.microsoft.com/office/drawing/2014/main" id="{7A18A6D5-D58F-43B3-A8AB-D7CCF61CAEC8}"/>
                  </a:ext>
                </a:extLst>
              </p:cNvPr>
              <p:cNvSpPr txBox="1">
                <a:spLocks noRot="1" noChangeAspect="1" noMove="1" noResize="1" noEditPoints="1" noAdjustHandles="1" noChangeArrowheads="1" noChangeShapeType="1" noTextEdit="1"/>
              </p:cNvSpPr>
              <p:nvPr/>
            </p:nvSpPr>
            <p:spPr>
              <a:xfrm>
                <a:off x="2456759" y="1554656"/>
                <a:ext cx="4572000" cy="48538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F37AAB2D-59E6-4E02-838C-B31BF9ED2ACB}"/>
                  </a:ext>
                </a:extLst>
              </p:cNvPr>
              <p:cNvSpPr txBox="1"/>
              <p:nvPr/>
            </p:nvSpPr>
            <p:spPr>
              <a:xfrm>
                <a:off x="1506073" y="2106498"/>
                <a:ext cx="4572000" cy="369332"/>
              </a:xfrm>
              <a:prstGeom prst="rect">
                <a:avLst/>
              </a:prstGeom>
              <a:noFill/>
            </p:spPr>
            <p:txBody>
              <a:bodyPr wrap="square">
                <a:spAutoFit/>
              </a:bodyPr>
              <a:lstStyle/>
              <a:p>
                <a14:m>
                  <m:oMath xmlns:m="http://schemas.openxmlformats.org/officeDocument/2006/math">
                    <m:sSub>
                      <m:sSubPr>
                        <m:ctrlPr>
                          <a:rPr lang="zh-CN" altLang="zh-CN" sz="1800" i="1" smtClean="0">
                            <a:solidFill>
                              <a:schemeClr val="bg1">
                                <a:lumMod val="95000"/>
                              </a:schemeClr>
                            </a:solidFill>
                            <a:latin typeface="Cambria Math" panose="02040503050406030204" pitchFamily="18" charset="0"/>
                          </a:rPr>
                        </m:ctrlPr>
                      </m:sSubPr>
                      <m:e>
                        <m:r>
                          <a:rPr lang="en-US" altLang="zh-CN" sz="1800" i="1">
                            <a:solidFill>
                              <a:schemeClr val="bg1">
                                <a:lumMod val="95000"/>
                              </a:schemeClr>
                            </a:solidFill>
                            <a:latin typeface="Cambria Math" panose="02040503050406030204" pitchFamily="18" charset="0"/>
                          </a:rPr>
                          <m:t>𝐻</m:t>
                        </m:r>
                      </m:e>
                      <m:sub>
                        <m:r>
                          <a:rPr lang="en-US" altLang="zh-CN" sz="1800" i="1">
                            <a:solidFill>
                              <a:schemeClr val="bg1">
                                <a:lumMod val="95000"/>
                              </a:schemeClr>
                            </a:solidFill>
                            <a:latin typeface="Cambria Math" panose="02040503050406030204" pitchFamily="18" charset="0"/>
                          </a:rPr>
                          <m:t>𝐼</m:t>
                        </m:r>
                      </m:sub>
                    </m:sSub>
                  </m:oMath>
                </a14:m>
                <a:r>
                  <a:rPr lang="en-US" altLang="zh-CN" sz="1800" dirty="0">
                    <a:solidFill>
                      <a:schemeClr val="bg1">
                        <a:lumMod val="95000"/>
                      </a:schemeClr>
                    </a:solidFill>
                    <a:latin typeface="华文宋体" panose="02010600040101010101" pitchFamily="2" charset="-122"/>
                    <a:ea typeface="华文宋体" panose="02010600040101010101" pitchFamily="2" charset="-122"/>
                  </a:rPr>
                  <a:t> </a:t>
                </a:r>
                <a:r>
                  <a:rPr lang="zh-CN" altLang="en-US" sz="1800" dirty="0">
                    <a:solidFill>
                      <a:schemeClr val="bg1">
                        <a:lumMod val="95000"/>
                      </a:schemeClr>
                    </a:solidFill>
                    <a:latin typeface="华文宋体" panose="02010600040101010101" pitchFamily="2" charset="-122"/>
                    <a:ea typeface="华文宋体" panose="02010600040101010101" pitchFamily="2" charset="-122"/>
                  </a:rPr>
                  <a:t>和</a:t>
                </a:r>
                <a:r>
                  <a:rPr lang="en-US" altLang="zh-CN" sz="1800" dirty="0">
                    <a:solidFill>
                      <a:schemeClr val="bg1">
                        <a:lumMod val="95000"/>
                      </a:schemeClr>
                    </a:solidFill>
                    <a:latin typeface="华文宋体" panose="02010600040101010101" pitchFamily="2" charset="-122"/>
                    <a:ea typeface="华文宋体" panose="02010600040101010101" pitchFamily="2" charset="-122"/>
                  </a:rPr>
                  <a:t> </a:t>
                </a:r>
                <a14:m>
                  <m:oMath xmlns:m="http://schemas.openxmlformats.org/officeDocument/2006/math">
                    <m:sSub>
                      <m:sSubPr>
                        <m:ctrlPr>
                          <a:rPr lang="zh-CN" altLang="zh-CN" sz="1800" i="1">
                            <a:solidFill>
                              <a:schemeClr val="bg1">
                                <a:lumMod val="95000"/>
                              </a:schemeClr>
                            </a:solidFill>
                            <a:latin typeface="Cambria Math" panose="02040503050406030204" pitchFamily="18" charset="0"/>
                          </a:rPr>
                        </m:ctrlPr>
                      </m:sSubPr>
                      <m:e>
                        <m:r>
                          <a:rPr lang="en-US" altLang="zh-CN" sz="1800" i="1">
                            <a:solidFill>
                              <a:schemeClr val="bg1">
                                <a:lumMod val="95000"/>
                              </a:schemeClr>
                            </a:solidFill>
                            <a:latin typeface="Cambria Math" panose="02040503050406030204" pitchFamily="18" charset="0"/>
                          </a:rPr>
                          <m:t>𝐻</m:t>
                        </m:r>
                      </m:e>
                      <m:sub>
                        <m:r>
                          <a:rPr lang="en-US" altLang="zh-CN" sz="1800" i="1">
                            <a:solidFill>
                              <a:schemeClr val="bg1">
                                <a:lumMod val="95000"/>
                              </a:schemeClr>
                            </a:solidFill>
                            <a:latin typeface="Cambria Math" panose="02040503050406030204" pitchFamily="18" charset="0"/>
                          </a:rPr>
                          <m:t>𝐼</m:t>
                        </m:r>
                        <m:r>
                          <a:rPr lang="en-US" altLang="zh-CN" sz="1800" i="1">
                            <a:solidFill>
                              <a:schemeClr val="bg1">
                                <a:lumMod val="95000"/>
                              </a:schemeClr>
                            </a:solidFill>
                            <a:latin typeface="Cambria Math" panose="02040503050406030204" pitchFamily="18" charset="0"/>
                          </a:rPr>
                          <m:t>−</m:t>
                        </m:r>
                        <m:r>
                          <a:rPr lang="en-US" altLang="zh-CN" sz="1800">
                            <a:solidFill>
                              <a:schemeClr val="bg1">
                                <a:lumMod val="95000"/>
                              </a:schemeClr>
                            </a:solidFill>
                            <a:latin typeface="Cambria Math" panose="02040503050406030204" pitchFamily="18" charset="0"/>
                          </a:rPr>
                          <m:t>1</m:t>
                        </m:r>
                      </m:sub>
                    </m:sSub>
                  </m:oMath>
                </a14:m>
                <a:r>
                  <a:rPr lang="zh-CN" altLang="en-US" dirty="0">
                    <a:solidFill>
                      <a:schemeClr val="bg1">
                        <a:lumMod val="95000"/>
                      </a:schemeClr>
                    </a:solidFill>
                    <a:latin typeface="华文宋体" panose="02010600040101010101" pitchFamily="2" charset="-122"/>
                    <a:ea typeface="华文宋体" panose="02010600040101010101" pitchFamily="2" charset="-122"/>
                  </a:rPr>
                  <a:t>的最优策略集</a:t>
                </a:r>
              </a:p>
            </p:txBody>
          </p:sp>
        </mc:Choice>
        <mc:Fallback xmlns="">
          <p:sp>
            <p:nvSpPr>
              <p:cNvPr id="44" name="文本框 43">
                <a:extLst>
                  <a:ext uri="{FF2B5EF4-FFF2-40B4-BE49-F238E27FC236}">
                    <a16:creationId xmlns:a16="http://schemas.microsoft.com/office/drawing/2014/main" id="{F37AAB2D-59E6-4E02-838C-B31BF9ED2ACB}"/>
                  </a:ext>
                </a:extLst>
              </p:cNvPr>
              <p:cNvSpPr txBox="1">
                <a:spLocks noRot="1" noChangeAspect="1" noMove="1" noResize="1" noEditPoints="1" noAdjustHandles="1" noChangeArrowheads="1" noChangeShapeType="1" noTextEdit="1"/>
              </p:cNvSpPr>
              <p:nvPr/>
            </p:nvSpPr>
            <p:spPr>
              <a:xfrm>
                <a:off x="1506073" y="2106498"/>
                <a:ext cx="4572000" cy="369332"/>
              </a:xfrm>
              <a:prstGeom prst="rect">
                <a:avLst/>
              </a:prstGeom>
              <a:blipFill>
                <a:blip r:embed="rId6"/>
                <a:stretch>
                  <a:fillRect t="-8333"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0536167D-D987-4CC6-9DCF-6CA9C9A973DA}"/>
                  </a:ext>
                </a:extLst>
              </p:cNvPr>
              <p:cNvSpPr txBox="1"/>
              <p:nvPr/>
            </p:nvSpPr>
            <p:spPr>
              <a:xfrm>
                <a:off x="2456759" y="2542284"/>
                <a:ext cx="4572000" cy="4853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m:t>
                      </m:r>
                      <m:sSup>
                        <m:sSupPr>
                          <m:ctrlPr>
                            <a:rPr lang="en-US" altLang="zh-CN" b="0" i="1" smtClean="0">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𝑚</m:t>
                          </m:r>
                        </m:e>
                        <m:sup>
                          <m:r>
                            <a:rPr lang="en-US" altLang="zh-CN" b="0" i="0" smtClean="0">
                              <a:solidFill>
                                <a:schemeClr val="bg1"/>
                              </a:solidFill>
                              <a:latin typeface="Cambria Math" panose="02040503050406030204" pitchFamily="18" charset="0"/>
                            </a:rPr>
                            <m:t>∗</m:t>
                          </m:r>
                        </m:sup>
                      </m:sSup>
                      <m:r>
                        <a:rPr lang="zh-CN" altLang="en-US">
                          <a:solidFill>
                            <a:schemeClr val="bg1"/>
                          </a:solidFill>
                          <a:latin typeface="Cambria Math" panose="02040503050406030204" pitchFamily="18" charset="0"/>
                        </a:rPr>
                        <m:t>,</m:t>
                      </m:r>
                      <m:sSup>
                        <m:sSupPr>
                          <m:ctrlPr>
                            <a:rPr lang="en-US" altLang="zh-CN" b="0" i="1" smtClean="0">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𝑛</m:t>
                          </m:r>
                        </m:e>
                        <m:sup>
                          <m:r>
                            <a:rPr lang="en-US" altLang="zh-CN" b="0" i="1" smtClean="0">
                              <a:solidFill>
                                <a:schemeClr val="bg1"/>
                              </a:solidFill>
                              <a:latin typeface="Cambria Math" panose="02040503050406030204" pitchFamily="18" charset="0"/>
                            </a:rPr>
                            <m:t>∗</m:t>
                          </m:r>
                        </m:sup>
                      </m:sSup>
                      <m:r>
                        <a:rPr lang="en-US" altLang="zh-CN" b="0" i="1" smtClean="0">
                          <a:solidFill>
                            <a:schemeClr val="bg1"/>
                          </a:solidFill>
                          <a:latin typeface="Cambria Math" panose="02040503050406030204" pitchFamily="18" charset="0"/>
                        </a:rPr>
                        <m:t>}=</m:t>
                      </m:r>
                      <m:limLow>
                        <m:limLowPr>
                          <m:ctrlPr>
                            <a:rPr lang="zh-CN" altLang="en-US" i="1" smtClean="0">
                              <a:solidFill>
                                <a:schemeClr val="bg1"/>
                              </a:solidFill>
                              <a:latin typeface="Cambria Math" panose="02040503050406030204" pitchFamily="18" charset="0"/>
                            </a:rPr>
                          </m:ctrlPr>
                        </m:limLowPr>
                        <m:e>
                          <m:r>
                            <m:rPr>
                              <m:sty m:val="p"/>
                            </m:rPr>
                            <a:rPr lang="zh-CN" altLang="en-US" i="0">
                              <a:solidFill>
                                <a:schemeClr val="bg1"/>
                              </a:solidFill>
                              <a:latin typeface="Cambria Math" panose="02040503050406030204" pitchFamily="18" charset="0"/>
                            </a:rPr>
                            <m:t>max</m:t>
                          </m:r>
                        </m:e>
                        <m:lim>
                          <m:r>
                            <a:rPr lang="zh-CN" altLang="en-US" i="1">
                              <a:solidFill>
                                <a:schemeClr val="bg1"/>
                              </a:solidFill>
                              <a:latin typeface="Cambria Math" panose="02040503050406030204" pitchFamily="18" charset="0"/>
                            </a:rPr>
                            <m:t>𝑚</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𝑛</m:t>
                          </m:r>
                          <m:r>
                            <a:rPr lang="zh-CN" altLang="en-US" i="0">
                              <a:solidFill>
                                <a:schemeClr val="bg1"/>
                              </a:solidFill>
                              <a:latin typeface="Cambria Math" panose="02040503050406030204" pitchFamily="18" charset="0"/>
                            </a:rPr>
                            <m:t>∈</m:t>
                          </m:r>
                          <m:d>
                            <m:dPr>
                              <m:begChr m:val="{"/>
                              <m:endChr m:val="}"/>
                              <m:ctrlPr>
                                <a:rPr lang="zh-CN" altLang="en-US" i="1">
                                  <a:solidFill>
                                    <a:schemeClr val="bg1"/>
                                  </a:solidFill>
                                  <a:latin typeface="Cambria Math" panose="02040503050406030204" pitchFamily="18" charset="0"/>
                                </a:rPr>
                              </m:ctrlPr>
                            </m:dPr>
                            <m:e>
                              <m:r>
                                <a:rPr lang="zh-CN" altLang="en-US" i="0">
                                  <a:solidFill>
                                    <a:schemeClr val="bg1"/>
                                  </a:solidFill>
                                  <a:latin typeface="Cambria Math" panose="02040503050406030204" pitchFamily="18" charset="0"/>
                                </a:rPr>
                                <m:t>1,2</m:t>
                              </m:r>
                            </m:e>
                          </m:d>
                          <m:r>
                            <a:rPr lang="zh-CN" altLang="en-US" i="0">
                              <a:solidFill>
                                <a:schemeClr val="bg1"/>
                              </a:solidFill>
                              <a:latin typeface="Cambria Math" panose="02040503050406030204" pitchFamily="18" charset="0"/>
                            </a:rPr>
                            <m:t>×</m:t>
                          </m:r>
                          <m:d>
                            <m:dPr>
                              <m:begChr m:val="{"/>
                              <m:endChr m:val="}"/>
                              <m:ctrlPr>
                                <a:rPr lang="zh-CN" altLang="en-US" i="1">
                                  <a:solidFill>
                                    <a:schemeClr val="bg1"/>
                                  </a:solidFill>
                                  <a:latin typeface="Cambria Math" panose="02040503050406030204" pitchFamily="18" charset="0"/>
                                </a:rPr>
                              </m:ctrlPr>
                            </m:dPr>
                            <m:e>
                              <m:r>
                                <a:rPr lang="zh-CN" altLang="en-US" i="0">
                                  <a:solidFill>
                                    <a:schemeClr val="bg1"/>
                                  </a:solidFill>
                                  <a:latin typeface="Cambria Math" panose="02040503050406030204" pitchFamily="18" charset="0"/>
                                </a:rPr>
                                <m:t>1,2</m:t>
                              </m:r>
                            </m:e>
                          </m:d>
                        </m:lim>
                      </m:limLow>
                      <m:r>
                        <a:rPr lang="zh-CN" altLang="en-US" i="0">
                          <a:solidFill>
                            <a:schemeClr val="bg1"/>
                          </a:solidFill>
                          <a:latin typeface="Cambria Math" panose="02040503050406030204" pitchFamily="18" charset="0"/>
                        </a:rPr>
                        <m:t> </m:t>
                      </m:r>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𝐴</m:t>
                              </m:r>
                            </m:e>
                            <m:sub>
                              <m:r>
                                <a:rPr lang="zh-CN" altLang="en-US" i="1">
                                  <a:solidFill>
                                    <a:schemeClr val="bg1"/>
                                  </a:solidFill>
                                  <a:latin typeface="Cambria Math" panose="02040503050406030204" pitchFamily="18" charset="0"/>
                                </a:rPr>
                                <m:t>𝑚𝑛</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𝐵</m:t>
                              </m:r>
                            </m:e>
                            <m:sub>
                              <m:r>
                                <a:rPr lang="zh-CN" altLang="en-US" i="1">
                                  <a:solidFill>
                                    <a:schemeClr val="bg1"/>
                                  </a:solidFill>
                                  <a:latin typeface="Cambria Math" panose="02040503050406030204" pitchFamily="18" charset="0"/>
                                </a:rPr>
                                <m:t>𝑚𝑛</m:t>
                              </m:r>
                            </m:sub>
                          </m:sSub>
                        </m:e>
                      </m:d>
                    </m:oMath>
                  </m:oMathPara>
                </a14:m>
                <a:endParaRPr lang="zh-CN" altLang="en-US" dirty="0">
                  <a:latin typeface="华文宋体" panose="02010600040101010101" pitchFamily="2" charset="-122"/>
                  <a:ea typeface="华文宋体" panose="02010600040101010101" pitchFamily="2" charset="-122"/>
                </a:endParaRPr>
              </a:p>
            </p:txBody>
          </p:sp>
        </mc:Choice>
        <mc:Fallback xmlns="">
          <p:sp>
            <p:nvSpPr>
              <p:cNvPr id="46" name="文本框 45">
                <a:extLst>
                  <a:ext uri="{FF2B5EF4-FFF2-40B4-BE49-F238E27FC236}">
                    <a16:creationId xmlns:a16="http://schemas.microsoft.com/office/drawing/2014/main" id="{0536167D-D987-4CC6-9DCF-6CA9C9A973DA}"/>
                  </a:ext>
                </a:extLst>
              </p:cNvPr>
              <p:cNvSpPr txBox="1">
                <a:spLocks noRot="1" noChangeAspect="1" noMove="1" noResize="1" noEditPoints="1" noAdjustHandles="1" noChangeArrowheads="1" noChangeShapeType="1" noTextEdit="1"/>
              </p:cNvSpPr>
              <p:nvPr/>
            </p:nvSpPr>
            <p:spPr>
              <a:xfrm>
                <a:off x="2456759" y="2542284"/>
                <a:ext cx="4572000" cy="48538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FA85DABE-79E7-436E-8C96-31741B54DA67}"/>
                  </a:ext>
                </a:extLst>
              </p:cNvPr>
              <p:cNvSpPr txBox="1"/>
              <p:nvPr/>
            </p:nvSpPr>
            <p:spPr>
              <a:xfrm>
                <a:off x="668201" y="4220321"/>
                <a:ext cx="7583170" cy="369332"/>
              </a:xfrm>
              <a:prstGeom prst="rect">
                <a:avLst/>
              </a:prstGeom>
              <a:noFill/>
            </p:spPr>
            <p:txBody>
              <a:bodyPr wrap="square">
                <a:spAutoFit/>
              </a:bodyPr>
              <a:lstStyle/>
              <a:p>
                <a:r>
                  <a:rPr lang="zh-CN" altLang="en-US" dirty="0">
                    <a:solidFill>
                      <a:schemeClr val="bg1">
                        <a:lumMod val="95000"/>
                      </a:schemeClr>
                    </a:solidFill>
                    <a:latin typeface="华文宋体" panose="02010600040101010101" pitchFamily="2" charset="-122"/>
                    <a:ea typeface="华文宋体" panose="02010600040101010101" pitchFamily="2" charset="-122"/>
                  </a:rPr>
                  <a:t>注意</a:t>
                </a:r>
                <a14:m>
                  <m:oMath xmlns:m="http://schemas.openxmlformats.org/officeDocument/2006/math">
                    <m:r>
                      <a:rPr lang="zh-CN" altLang="en-US" sz="1800" i="1" smtClean="0">
                        <a:solidFill>
                          <a:schemeClr val="bg1">
                            <a:lumMod val="95000"/>
                          </a:schemeClr>
                        </a:solidFill>
                        <a:latin typeface="Cambria Math" panose="02040503050406030204" pitchFamily="18" charset="0"/>
                        <a:ea typeface="思源黑体 CN Normal" panose="020B0400000000000000" charset="-122"/>
                      </a:rPr>
                      <m:t>，</m:t>
                    </m:r>
                    <m:r>
                      <a:rPr lang="en-US" altLang="zh-CN" sz="1800" smtClean="0">
                        <a:solidFill>
                          <a:schemeClr val="bg1">
                            <a:lumMod val="95000"/>
                          </a:schemeClr>
                        </a:solidFill>
                        <a:latin typeface="Cambria Math" panose="02040503050406030204" pitchFamily="18" charset="0"/>
                        <a:ea typeface="思源黑体 CN Normal" panose="020B0400000000000000" charset="-122"/>
                      </a:rPr>
                      <m:t>𝜎</m:t>
                    </m:r>
                    <m:r>
                      <a:rPr lang="en-US" altLang="zh-CN" sz="1800" b="0" i="1" smtClean="0">
                        <a:solidFill>
                          <a:schemeClr val="bg1">
                            <a:lumMod val="95000"/>
                          </a:schemeClr>
                        </a:solidFill>
                        <a:latin typeface="Cambria Math" panose="02040503050406030204" pitchFamily="18" charset="0"/>
                        <a:ea typeface="思源黑体 CN Normal" panose="020B0400000000000000" charset="-122"/>
                      </a:rPr>
                      <m:t>&lt;0</m:t>
                    </m:r>
                  </m:oMath>
                </a14:m>
                <a:r>
                  <a:rPr lang="zh-CN" altLang="zh-CN" dirty="0">
                    <a:solidFill>
                      <a:schemeClr val="bg1">
                        <a:lumMod val="95000"/>
                      </a:schemeClr>
                    </a:solidFill>
                    <a:latin typeface="华文宋体" panose="02010600040101010101" pitchFamily="2" charset="-122"/>
                    <a:ea typeface="华文宋体" panose="02010600040101010101" pitchFamily="2" charset="-122"/>
                  </a:rPr>
                  <a:t> </a:t>
                </a:r>
                <a:r>
                  <a:rPr lang="zh-CN" altLang="en-US" dirty="0">
                    <a:solidFill>
                      <a:schemeClr val="bg1">
                        <a:lumMod val="95000"/>
                      </a:schemeClr>
                    </a:solidFill>
                    <a:latin typeface="华文宋体" panose="02010600040101010101" pitchFamily="2" charset="-122"/>
                    <a:ea typeface="华文宋体" panose="02010600040101010101" pitchFamily="2" charset="-122"/>
                  </a:rPr>
                  <a:t>表示</a:t>
                </a:r>
                <a14:m>
                  <m:oMath xmlns:m="http://schemas.openxmlformats.org/officeDocument/2006/math">
                    <m:sSub>
                      <m:sSubPr>
                        <m:ctrlPr>
                          <a:rPr lang="zh-CN" altLang="zh-CN" i="1">
                            <a:solidFill>
                              <a:schemeClr val="bg1">
                                <a:lumMod val="95000"/>
                              </a:schemeClr>
                            </a:solidFill>
                            <a:latin typeface="Cambria Math" panose="02040503050406030204" pitchFamily="18" charset="0"/>
                          </a:rPr>
                        </m:ctrlPr>
                      </m:sSubPr>
                      <m:e>
                        <m:r>
                          <a:rPr lang="en-US" altLang="zh-CN" i="1">
                            <a:solidFill>
                              <a:schemeClr val="bg1">
                                <a:lumMod val="95000"/>
                              </a:schemeClr>
                            </a:solidFill>
                            <a:latin typeface="Cambria Math" panose="02040503050406030204" pitchFamily="18" charset="0"/>
                          </a:rPr>
                          <m:t>𝐻</m:t>
                        </m:r>
                      </m:e>
                      <m:sub>
                        <m:r>
                          <a:rPr lang="en-US" altLang="zh-CN" i="1">
                            <a:solidFill>
                              <a:schemeClr val="bg1">
                                <a:lumMod val="95000"/>
                              </a:schemeClr>
                            </a:solidFill>
                            <a:latin typeface="Cambria Math" panose="02040503050406030204" pitchFamily="18" charset="0"/>
                          </a:rPr>
                          <m:t>𝐼</m:t>
                        </m:r>
                      </m:sub>
                    </m:sSub>
                  </m:oMath>
                </a14:m>
                <a:r>
                  <a:rPr lang="zh-CN" altLang="en-US" dirty="0">
                    <a:solidFill>
                      <a:schemeClr val="bg1">
                        <a:lumMod val="95000"/>
                      </a:schemeClr>
                    </a:solidFill>
                    <a:latin typeface="华文宋体" panose="02010600040101010101" pitchFamily="2" charset="-122"/>
                    <a:ea typeface="华文宋体" panose="02010600040101010101" pitchFamily="2" charset="-122"/>
                  </a:rPr>
                  <a:t>向</a:t>
                </a:r>
                <a14:m>
                  <m:oMath xmlns:m="http://schemas.openxmlformats.org/officeDocument/2006/math">
                    <m:sSub>
                      <m:sSubPr>
                        <m:ctrlPr>
                          <a:rPr lang="zh-CN" altLang="zh-CN" i="1">
                            <a:solidFill>
                              <a:schemeClr val="bg1">
                                <a:lumMod val="95000"/>
                              </a:schemeClr>
                            </a:solidFill>
                            <a:latin typeface="Cambria Math" panose="02040503050406030204" pitchFamily="18" charset="0"/>
                          </a:rPr>
                        </m:ctrlPr>
                      </m:sSubPr>
                      <m:e>
                        <m:r>
                          <a:rPr lang="en-US" altLang="zh-CN" i="1">
                            <a:solidFill>
                              <a:schemeClr val="bg1">
                                <a:lumMod val="95000"/>
                              </a:schemeClr>
                            </a:solidFill>
                            <a:latin typeface="Cambria Math" panose="02040503050406030204" pitchFamily="18" charset="0"/>
                          </a:rPr>
                          <m:t>𝐻</m:t>
                        </m:r>
                      </m:e>
                      <m:sub>
                        <m:r>
                          <a:rPr lang="en-US" altLang="zh-CN" i="1">
                            <a:solidFill>
                              <a:schemeClr val="bg1">
                                <a:lumMod val="95000"/>
                              </a:schemeClr>
                            </a:solidFill>
                            <a:latin typeface="Cambria Math" panose="02040503050406030204" pitchFamily="18" charset="0"/>
                          </a:rPr>
                          <m:t>𝐼</m:t>
                        </m:r>
                        <m:r>
                          <a:rPr lang="en-US" altLang="zh-CN" i="1">
                            <a:solidFill>
                              <a:schemeClr val="bg1">
                                <a:lumMod val="95000"/>
                              </a:schemeClr>
                            </a:solidFill>
                            <a:latin typeface="Cambria Math" panose="02040503050406030204" pitchFamily="18" charset="0"/>
                          </a:rPr>
                          <m:t>−</m:t>
                        </m:r>
                        <m:r>
                          <a:rPr lang="en-US" altLang="zh-CN">
                            <a:solidFill>
                              <a:schemeClr val="bg1">
                                <a:lumMod val="95000"/>
                              </a:schemeClr>
                            </a:solidFill>
                            <a:latin typeface="Cambria Math" panose="02040503050406030204" pitchFamily="18" charset="0"/>
                          </a:rPr>
                          <m:t>1</m:t>
                        </m:r>
                      </m:sub>
                    </m:sSub>
                  </m:oMath>
                </a14:m>
                <a:r>
                  <a:rPr lang="zh-CN" altLang="en-US" dirty="0">
                    <a:solidFill>
                      <a:schemeClr val="bg1">
                        <a:lumMod val="95000"/>
                      </a:schemeClr>
                    </a:solidFill>
                    <a:latin typeface="华文宋体" panose="02010600040101010101" pitchFamily="2" charset="-122"/>
                    <a:ea typeface="华文宋体" panose="02010600040101010101" pitchFamily="2" charset="-122"/>
                  </a:rPr>
                  <a:t>支付边支付，</a:t>
                </a:r>
                <a:r>
                  <a:rPr lang="en-US" altLang="zh-CN" dirty="0">
                    <a:solidFill>
                      <a:schemeClr val="bg1">
                        <a:lumMod val="95000"/>
                      </a:schemeClr>
                    </a:solidFill>
                    <a:latin typeface="华文宋体" panose="02010600040101010101" pitchFamily="2" charset="-122"/>
                    <a:ea typeface="华文宋体" panose="02010600040101010101" pitchFamily="2" charset="-122"/>
                  </a:rPr>
                  <a:t> </a:t>
                </a:r>
                <a14:m>
                  <m:oMath xmlns:m="http://schemas.openxmlformats.org/officeDocument/2006/math">
                    <m:r>
                      <a:rPr lang="en-US" altLang="zh-CN">
                        <a:solidFill>
                          <a:schemeClr val="bg1">
                            <a:lumMod val="95000"/>
                          </a:schemeClr>
                        </a:solidFill>
                        <a:latin typeface="Cambria Math" panose="02040503050406030204" pitchFamily="18" charset="0"/>
                        <a:ea typeface="思源黑体 CN Normal" panose="020B0400000000000000" charset="-122"/>
                      </a:rPr>
                      <m:t>𝜎</m:t>
                    </m:r>
                    <m:r>
                      <a:rPr lang="en-US" altLang="zh-CN" b="0" i="1" smtClean="0">
                        <a:solidFill>
                          <a:schemeClr val="bg1">
                            <a:lumMod val="95000"/>
                          </a:schemeClr>
                        </a:solidFill>
                        <a:latin typeface="Cambria Math" panose="02040503050406030204" pitchFamily="18" charset="0"/>
                        <a:ea typeface="思源黑体 CN Normal" panose="020B0400000000000000" charset="-122"/>
                      </a:rPr>
                      <m:t>&gt;</m:t>
                    </m:r>
                    <m:r>
                      <a:rPr lang="en-US" altLang="zh-CN" i="1">
                        <a:solidFill>
                          <a:schemeClr val="bg1">
                            <a:lumMod val="95000"/>
                          </a:schemeClr>
                        </a:solidFill>
                        <a:latin typeface="Cambria Math" panose="02040503050406030204" pitchFamily="18" charset="0"/>
                        <a:ea typeface="思源黑体 CN Normal" panose="020B0400000000000000" charset="-122"/>
                      </a:rPr>
                      <m:t>0</m:t>
                    </m:r>
                  </m:oMath>
                </a14:m>
                <a:r>
                  <a:rPr lang="zh-CN" altLang="zh-CN" dirty="0">
                    <a:solidFill>
                      <a:schemeClr val="bg1">
                        <a:lumMod val="95000"/>
                      </a:schemeClr>
                    </a:solidFill>
                    <a:latin typeface="华文宋体" panose="02010600040101010101" pitchFamily="2" charset="-122"/>
                    <a:ea typeface="华文宋体" panose="02010600040101010101" pitchFamily="2" charset="-122"/>
                  </a:rPr>
                  <a:t> </a:t>
                </a:r>
                <a:r>
                  <a:rPr lang="zh-CN" altLang="en-US" dirty="0">
                    <a:solidFill>
                      <a:schemeClr val="bg1">
                        <a:lumMod val="95000"/>
                      </a:schemeClr>
                    </a:solidFill>
                    <a:latin typeface="华文宋体" panose="02010600040101010101" pitchFamily="2" charset="-122"/>
                    <a:ea typeface="华文宋体" panose="02010600040101010101" pitchFamily="2" charset="-122"/>
                  </a:rPr>
                  <a:t>表示</a:t>
                </a:r>
                <a14:m>
                  <m:oMath xmlns:m="http://schemas.openxmlformats.org/officeDocument/2006/math">
                    <m:sSub>
                      <m:sSubPr>
                        <m:ctrlPr>
                          <a:rPr lang="zh-CN" altLang="zh-CN" i="1">
                            <a:solidFill>
                              <a:schemeClr val="bg1">
                                <a:lumMod val="95000"/>
                              </a:schemeClr>
                            </a:solidFill>
                            <a:latin typeface="Cambria Math" panose="02040503050406030204" pitchFamily="18" charset="0"/>
                          </a:rPr>
                        </m:ctrlPr>
                      </m:sSubPr>
                      <m:e>
                        <m:r>
                          <a:rPr lang="en-US" altLang="zh-CN" i="1">
                            <a:solidFill>
                              <a:schemeClr val="bg1">
                                <a:lumMod val="95000"/>
                              </a:schemeClr>
                            </a:solidFill>
                            <a:latin typeface="Cambria Math" panose="02040503050406030204" pitchFamily="18" charset="0"/>
                          </a:rPr>
                          <m:t>𝐻</m:t>
                        </m:r>
                      </m:e>
                      <m:sub>
                        <m:r>
                          <a:rPr lang="en-US" altLang="zh-CN" i="1">
                            <a:solidFill>
                              <a:schemeClr val="bg1">
                                <a:lumMod val="95000"/>
                              </a:schemeClr>
                            </a:solidFill>
                            <a:latin typeface="Cambria Math" panose="02040503050406030204" pitchFamily="18" charset="0"/>
                          </a:rPr>
                          <m:t>𝐼</m:t>
                        </m:r>
                        <m:r>
                          <a:rPr lang="en-US" altLang="zh-CN" b="0" i="1" smtClean="0">
                            <a:solidFill>
                              <a:schemeClr val="bg1">
                                <a:lumMod val="95000"/>
                              </a:schemeClr>
                            </a:solidFill>
                            <a:latin typeface="Cambria Math" panose="02040503050406030204" pitchFamily="18" charset="0"/>
                          </a:rPr>
                          <m:t>−1</m:t>
                        </m:r>
                      </m:sub>
                    </m:sSub>
                  </m:oMath>
                </a14:m>
                <a:r>
                  <a:rPr lang="zh-CN" altLang="en-US" dirty="0">
                    <a:solidFill>
                      <a:schemeClr val="bg1">
                        <a:lumMod val="95000"/>
                      </a:schemeClr>
                    </a:solidFill>
                    <a:latin typeface="华文宋体" panose="02010600040101010101" pitchFamily="2" charset="-122"/>
                    <a:ea typeface="华文宋体" panose="02010600040101010101" pitchFamily="2" charset="-122"/>
                  </a:rPr>
                  <a:t>向</a:t>
                </a:r>
                <a14:m>
                  <m:oMath xmlns:m="http://schemas.openxmlformats.org/officeDocument/2006/math">
                    <m:sSub>
                      <m:sSubPr>
                        <m:ctrlPr>
                          <a:rPr lang="zh-CN" altLang="zh-CN" i="1">
                            <a:solidFill>
                              <a:schemeClr val="bg1">
                                <a:lumMod val="95000"/>
                              </a:schemeClr>
                            </a:solidFill>
                            <a:latin typeface="Cambria Math" panose="02040503050406030204" pitchFamily="18" charset="0"/>
                          </a:rPr>
                        </m:ctrlPr>
                      </m:sSubPr>
                      <m:e>
                        <m:r>
                          <a:rPr lang="en-US" altLang="zh-CN" i="1">
                            <a:solidFill>
                              <a:schemeClr val="bg1">
                                <a:lumMod val="95000"/>
                              </a:schemeClr>
                            </a:solidFill>
                            <a:latin typeface="Cambria Math" panose="02040503050406030204" pitchFamily="18" charset="0"/>
                          </a:rPr>
                          <m:t>𝐻</m:t>
                        </m:r>
                      </m:e>
                      <m:sub>
                        <m:r>
                          <a:rPr lang="en-US" altLang="zh-CN" i="1">
                            <a:solidFill>
                              <a:schemeClr val="bg1">
                                <a:lumMod val="95000"/>
                              </a:schemeClr>
                            </a:solidFill>
                            <a:latin typeface="Cambria Math" panose="02040503050406030204" pitchFamily="18" charset="0"/>
                          </a:rPr>
                          <m:t>𝐼</m:t>
                        </m:r>
                      </m:sub>
                    </m:sSub>
                  </m:oMath>
                </a14:m>
                <a:r>
                  <a:rPr lang="zh-CN" altLang="en-US" dirty="0">
                    <a:solidFill>
                      <a:schemeClr val="bg1">
                        <a:lumMod val="95000"/>
                      </a:schemeClr>
                    </a:solidFill>
                    <a:latin typeface="华文宋体" panose="02010600040101010101" pitchFamily="2" charset="-122"/>
                    <a:ea typeface="华文宋体" panose="02010600040101010101" pitchFamily="2" charset="-122"/>
                  </a:rPr>
                  <a:t>支付边支付。</a:t>
                </a:r>
              </a:p>
            </p:txBody>
          </p:sp>
        </mc:Choice>
        <mc:Fallback xmlns="">
          <p:sp>
            <p:nvSpPr>
              <p:cNvPr id="48" name="文本框 47">
                <a:extLst>
                  <a:ext uri="{FF2B5EF4-FFF2-40B4-BE49-F238E27FC236}">
                    <a16:creationId xmlns:a16="http://schemas.microsoft.com/office/drawing/2014/main" id="{FA85DABE-79E7-436E-8C96-31741B54DA67}"/>
                  </a:ext>
                </a:extLst>
              </p:cNvPr>
              <p:cNvSpPr txBox="1">
                <a:spLocks noRot="1" noChangeAspect="1" noMove="1" noResize="1" noEditPoints="1" noAdjustHandles="1" noChangeArrowheads="1" noChangeShapeType="1" noTextEdit="1"/>
              </p:cNvSpPr>
              <p:nvPr/>
            </p:nvSpPr>
            <p:spPr>
              <a:xfrm>
                <a:off x="668201" y="4220321"/>
                <a:ext cx="7583170" cy="369332"/>
              </a:xfrm>
              <a:prstGeom prst="rect">
                <a:avLst/>
              </a:prstGeom>
              <a:blipFill>
                <a:blip r:embed="rId8"/>
                <a:stretch>
                  <a:fillRect l="-723" t="-6557" r="-3617"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21F1E3A7-6CF5-4A1D-827C-5CD67282D8AE}"/>
                  </a:ext>
                </a:extLst>
              </p:cNvPr>
              <p:cNvSpPr txBox="1"/>
              <p:nvPr/>
            </p:nvSpPr>
            <p:spPr>
              <a:xfrm>
                <a:off x="2681367" y="3668478"/>
                <a:ext cx="3664425" cy="369332"/>
              </a:xfrm>
              <a:prstGeom prst="rect">
                <a:avLst/>
              </a:prstGeom>
              <a:noFill/>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下面来讨论</a:t>
                </a:r>
                <a:r>
                  <a:rPr lang="zh-CN" altLang="en-US" sz="18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边支付</a:t>
                </a:r>
                <a14:m>
                  <m:oMath xmlns:m="http://schemas.openxmlformats.org/officeDocument/2006/math">
                    <m:r>
                      <a:rPr lang="en-US" altLang="zh-CN" sz="1800">
                        <a:solidFill>
                          <a:srgbClr val="21DAD5"/>
                        </a:solidFill>
                        <a:latin typeface="Cambria Math" panose="02040503050406030204" pitchFamily="18" charset="0"/>
                        <a:ea typeface="思源黑体 CN Normal" panose="020B0400000000000000" charset="-122"/>
                      </a:rPr>
                      <m:t>𝜎</m:t>
                    </m:r>
                  </m:oMath>
                </a14:m>
                <a:r>
                  <a:rPr lang="zh-CN" altLang="en-US" sz="1800" dirty="0">
                    <a:solidFill>
                      <a:schemeClr val="bg1">
                        <a:lumMod val="95000"/>
                      </a:schemeClr>
                    </a:solidFill>
                    <a:latin typeface="华文宋体" panose="02010600040101010101" pitchFamily="2" charset="-122"/>
                    <a:ea typeface="华文宋体" panose="02010600040101010101" pitchFamily="2" charset="-122"/>
                    <a:sym typeface="微软雅黑" panose="020B0503020204020204" pitchFamily="34" charset="-122"/>
                  </a:rPr>
                  <a:t>的确立过程</a:t>
                </a:r>
              </a:p>
            </p:txBody>
          </p:sp>
        </mc:Choice>
        <mc:Fallback xmlns="">
          <p:sp>
            <p:nvSpPr>
              <p:cNvPr id="49" name="文本框 48">
                <a:extLst>
                  <a:ext uri="{FF2B5EF4-FFF2-40B4-BE49-F238E27FC236}">
                    <a16:creationId xmlns:a16="http://schemas.microsoft.com/office/drawing/2014/main" id="{21F1E3A7-6CF5-4A1D-827C-5CD67282D8AE}"/>
                  </a:ext>
                </a:extLst>
              </p:cNvPr>
              <p:cNvSpPr txBox="1">
                <a:spLocks noRot="1" noChangeAspect="1" noMove="1" noResize="1" noEditPoints="1" noAdjustHandles="1" noChangeArrowheads="1" noChangeShapeType="1" noTextEdit="1"/>
              </p:cNvSpPr>
              <p:nvPr/>
            </p:nvSpPr>
            <p:spPr>
              <a:xfrm>
                <a:off x="2681367" y="3668478"/>
                <a:ext cx="3664425" cy="369332"/>
              </a:xfrm>
              <a:prstGeom prst="rect">
                <a:avLst/>
              </a:prstGeom>
              <a:blipFill>
                <a:blip r:embed="rId9"/>
                <a:stretch>
                  <a:fillRect l="-1498" t="-8333"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72FA5E0-3DFA-4957-B673-0BD51D5D45A7}"/>
                  </a:ext>
                </a:extLst>
              </p:cNvPr>
              <p:cNvSpPr txBox="1"/>
              <p:nvPr/>
            </p:nvSpPr>
            <p:spPr>
              <a:xfrm>
                <a:off x="4872602" y="68236"/>
                <a:ext cx="4572000" cy="13649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b="1" i="1" smtClean="0">
                              <a:solidFill>
                                <a:srgbClr val="10D8A4"/>
                              </a:solidFill>
                              <a:latin typeface="Cambria Math" panose="02040503050406030204" pitchFamily="18" charset="0"/>
                            </a:rPr>
                          </m:ctrlPr>
                        </m:mPr>
                        <m:mr>
                          <m:e/>
                          <m:e>
                            <m:r>
                              <a:rPr lang="zh-CN" altLang="en-US" b="1">
                                <a:solidFill>
                                  <a:srgbClr val="10D8A4"/>
                                </a:solidFill>
                                <a:latin typeface="Cambria Math" panose="02040503050406030204" pitchFamily="18" charset="0"/>
                              </a:rPr>
                              <m:t>𝐀</m:t>
                            </m:r>
                            <m:r>
                              <a:rPr lang="zh-CN" altLang="en-US" b="0" i="0">
                                <a:solidFill>
                                  <a:srgbClr val="10D8A4"/>
                                </a:solidFill>
                                <a:latin typeface="Cambria Math" panose="02040503050406030204" pitchFamily="18" charset="0"/>
                              </a:rPr>
                              <m:t>=</m:t>
                            </m:r>
                            <m:d>
                              <m:dPr>
                                <m:begChr m:val="["/>
                                <m:endChr m:val="]"/>
                                <m:ctrlPr>
                                  <a:rPr lang="zh-CN" altLang="en-US" b="0" i="1">
                                    <a:solidFill>
                                      <a:srgbClr val="10D8A4"/>
                                    </a:solidFill>
                                    <a:latin typeface="Cambria Math" panose="02040503050406030204" pitchFamily="18" charset="0"/>
                                  </a:rPr>
                                </m:ctrlPr>
                              </m:dPr>
                              <m:e>
                                <m:m>
                                  <m:mPr>
                                    <m:plcHide m:val="on"/>
                                    <m:mcs>
                                      <m:mc>
                                        <m:mcPr>
                                          <m:count m:val="2"/>
                                          <m:mcJc m:val="center"/>
                                        </m:mcPr>
                                      </m:mc>
                                    </m:mcs>
                                    <m:ctrlPr>
                                      <a:rPr lang="zh-CN" altLang="en-US" b="0" i="1">
                                        <a:solidFill>
                                          <a:srgbClr val="10D8A4"/>
                                        </a:solidFill>
                                        <a:latin typeface="Cambria Math" panose="02040503050406030204" pitchFamily="18" charset="0"/>
                                      </a:rPr>
                                    </m:ctrlPr>
                                  </m:mPr>
                                  <m:mr>
                                    <m:e>
                                      <m:sSub>
                                        <m:sSubPr>
                                          <m:ctrlPr>
                                            <a:rPr lang="zh-CN" altLang="en-US" b="0" i="1">
                                              <a:solidFill>
                                                <a:srgbClr val="10D8A4"/>
                                              </a:solidFill>
                                              <a:latin typeface="Cambria Math" panose="02040503050406030204" pitchFamily="18" charset="0"/>
                                            </a:rPr>
                                          </m:ctrlPr>
                                        </m:sSubPr>
                                        <m:e>
                                          <m:r>
                                            <a:rPr lang="zh-CN" altLang="en-US" b="0" i="1">
                                              <a:solidFill>
                                                <a:srgbClr val="10D8A4"/>
                                              </a:solidFill>
                                              <a:latin typeface="Cambria Math" panose="02040503050406030204" pitchFamily="18" charset="0"/>
                                            </a:rPr>
                                            <m:t>𝐴</m:t>
                                          </m:r>
                                        </m:e>
                                        <m:sub>
                                          <m:r>
                                            <a:rPr lang="zh-CN" altLang="en-US" b="0" i="0">
                                              <a:solidFill>
                                                <a:srgbClr val="10D8A4"/>
                                              </a:solidFill>
                                              <a:latin typeface="Cambria Math" panose="02040503050406030204" pitchFamily="18" charset="0"/>
                                            </a:rPr>
                                            <m:t>11</m:t>
                                          </m:r>
                                        </m:sub>
                                      </m:sSub>
                                    </m:e>
                                    <m:e>
                                      <m:sSub>
                                        <m:sSubPr>
                                          <m:ctrlPr>
                                            <a:rPr lang="zh-CN" altLang="en-US" b="0" i="1">
                                              <a:solidFill>
                                                <a:srgbClr val="10D8A4"/>
                                              </a:solidFill>
                                              <a:latin typeface="Cambria Math" panose="02040503050406030204" pitchFamily="18" charset="0"/>
                                            </a:rPr>
                                          </m:ctrlPr>
                                        </m:sSubPr>
                                        <m:e>
                                          <m:r>
                                            <a:rPr lang="zh-CN" altLang="en-US" b="0" i="1">
                                              <a:solidFill>
                                                <a:srgbClr val="10D8A4"/>
                                              </a:solidFill>
                                              <a:latin typeface="Cambria Math" panose="02040503050406030204" pitchFamily="18" charset="0"/>
                                            </a:rPr>
                                            <m:t>𝐴</m:t>
                                          </m:r>
                                        </m:e>
                                        <m:sub>
                                          <m:r>
                                            <a:rPr lang="zh-CN" altLang="en-US" b="0" i="0">
                                              <a:solidFill>
                                                <a:srgbClr val="10D8A4"/>
                                              </a:solidFill>
                                              <a:latin typeface="Cambria Math" panose="02040503050406030204" pitchFamily="18" charset="0"/>
                                            </a:rPr>
                                            <m:t>12</m:t>
                                          </m:r>
                                        </m:sub>
                                      </m:sSub>
                                    </m:e>
                                  </m:mr>
                                  <m:mr>
                                    <m:e>
                                      <m:sSub>
                                        <m:sSubPr>
                                          <m:ctrlPr>
                                            <a:rPr lang="zh-CN" altLang="en-US" b="0" i="1">
                                              <a:solidFill>
                                                <a:srgbClr val="10D8A4"/>
                                              </a:solidFill>
                                              <a:latin typeface="Cambria Math" panose="02040503050406030204" pitchFamily="18" charset="0"/>
                                            </a:rPr>
                                          </m:ctrlPr>
                                        </m:sSubPr>
                                        <m:e>
                                          <m:r>
                                            <a:rPr lang="zh-CN" altLang="en-US" b="0" i="1">
                                              <a:solidFill>
                                                <a:srgbClr val="10D8A4"/>
                                              </a:solidFill>
                                              <a:latin typeface="Cambria Math" panose="02040503050406030204" pitchFamily="18" charset="0"/>
                                            </a:rPr>
                                            <m:t>𝐴</m:t>
                                          </m:r>
                                        </m:e>
                                        <m:sub>
                                          <m:r>
                                            <a:rPr lang="zh-CN" altLang="en-US" b="0" i="0">
                                              <a:solidFill>
                                                <a:srgbClr val="10D8A4"/>
                                              </a:solidFill>
                                              <a:latin typeface="Cambria Math" panose="02040503050406030204" pitchFamily="18" charset="0"/>
                                            </a:rPr>
                                            <m:t>21</m:t>
                                          </m:r>
                                        </m:sub>
                                      </m:sSub>
                                    </m:e>
                                    <m:e>
                                      <m:sSub>
                                        <m:sSubPr>
                                          <m:ctrlPr>
                                            <a:rPr lang="zh-CN" altLang="en-US" b="0" i="1">
                                              <a:solidFill>
                                                <a:srgbClr val="10D8A4"/>
                                              </a:solidFill>
                                              <a:latin typeface="Cambria Math" panose="02040503050406030204" pitchFamily="18" charset="0"/>
                                            </a:rPr>
                                          </m:ctrlPr>
                                        </m:sSubPr>
                                        <m:e>
                                          <m:r>
                                            <a:rPr lang="zh-CN" altLang="en-US" b="0" i="1">
                                              <a:solidFill>
                                                <a:srgbClr val="10D8A4"/>
                                              </a:solidFill>
                                              <a:latin typeface="Cambria Math" panose="02040503050406030204" pitchFamily="18" charset="0"/>
                                            </a:rPr>
                                            <m:t>𝐴</m:t>
                                          </m:r>
                                        </m:e>
                                        <m:sub>
                                          <m:r>
                                            <a:rPr lang="zh-CN" altLang="en-US" b="0" i="0">
                                              <a:solidFill>
                                                <a:srgbClr val="10D8A4"/>
                                              </a:solidFill>
                                              <a:latin typeface="Cambria Math" panose="02040503050406030204" pitchFamily="18" charset="0"/>
                                            </a:rPr>
                                            <m:t>22</m:t>
                                          </m:r>
                                        </m:sub>
                                      </m:sSub>
                                    </m:e>
                                  </m:mr>
                                </m:m>
                              </m:e>
                            </m:d>
                            <m:r>
                              <a:rPr lang="zh-CN" altLang="en-US" b="0" i="0">
                                <a:solidFill>
                                  <a:srgbClr val="10D8A4"/>
                                </a:solidFill>
                                <a:latin typeface="Cambria Math" panose="02040503050406030204" pitchFamily="18" charset="0"/>
                              </a:rPr>
                              <m:t>=</m:t>
                            </m:r>
                            <m:d>
                              <m:dPr>
                                <m:begChr m:val="["/>
                                <m:endChr m:val="]"/>
                                <m:ctrlPr>
                                  <a:rPr lang="zh-CN" altLang="en-US" b="0" i="1">
                                    <a:solidFill>
                                      <a:srgbClr val="10D8A4"/>
                                    </a:solidFill>
                                    <a:latin typeface="Cambria Math" panose="02040503050406030204" pitchFamily="18" charset="0"/>
                                  </a:rPr>
                                </m:ctrlPr>
                              </m:dPr>
                              <m:e>
                                <m:m>
                                  <m:mPr>
                                    <m:plcHide m:val="on"/>
                                    <m:mcs>
                                      <m:mc>
                                        <m:mcPr>
                                          <m:count m:val="2"/>
                                          <m:mcJc m:val="center"/>
                                        </m:mcPr>
                                      </m:mc>
                                    </m:mcs>
                                    <m:ctrlPr>
                                      <a:rPr lang="zh-CN" altLang="en-US" b="0" i="1">
                                        <a:solidFill>
                                          <a:srgbClr val="10D8A4"/>
                                        </a:solidFill>
                                        <a:latin typeface="Cambria Math" panose="02040503050406030204" pitchFamily="18" charset="0"/>
                                      </a:rPr>
                                    </m:ctrlPr>
                                  </m:mPr>
                                  <m:mr>
                                    <m:e>
                                      <m:r>
                                        <a:rPr lang="zh-CN" altLang="en-US" b="0" i="0">
                                          <a:solidFill>
                                            <a:srgbClr val="10D8A4"/>
                                          </a:solidFill>
                                          <a:latin typeface="Cambria Math" panose="02040503050406030204" pitchFamily="18" charset="0"/>
                                        </a:rPr>
                                        <m:t>−</m:t>
                                      </m:r>
                                      <m:r>
                                        <a:rPr lang="zh-CN" altLang="en-US" b="0" i="1">
                                          <a:solidFill>
                                            <a:srgbClr val="10D8A4"/>
                                          </a:solidFill>
                                          <a:latin typeface="Cambria Math" panose="02040503050406030204" pitchFamily="18" charset="0"/>
                                        </a:rPr>
                                        <m:t>𝑀</m:t>
                                      </m:r>
                                    </m:e>
                                    <m:e>
                                      <m:sSub>
                                        <m:sSubPr>
                                          <m:ctrlPr>
                                            <a:rPr lang="zh-CN" altLang="en-US" b="0" i="1">
                                              <a:solidFill>
                                                <a:srgbClr val="10D8A4"/>
                                              </a:solidFill>
                                              <a:latin typeface="Cambria Math" panose="02040503050406030204" pitchFamily="18" charset="0"/>
                                            </a:rPr>
                                          </m:ctrlPr>
                                        </m:sSubPr>
                                        <m:e>
                                          <m:r>
                                            <a:rPr lang="zh-CN" altLang="en-US" b="0" i="1">
                                              <a:solidFill>
                                                <a:srgbClr val="10D8A4"/>
                                              </a:solidFill>
                                              <a:latin typeface="Cambria Math" panose="02040503050406030204" pitchFamily="18" charset="0"/>
                                            </a:rPr>
                                            <m:t>𝐺</m:t>
                                          </m:r>
                                        </m:e>
                                        <m:sub>
                                          <m:r>
                                            <a:rPr lang="zh-CN" altLang="en-US" b="0" i="1">
                                              <a:solidFill>
                                                <a:srgbClr val="10D8A4"/>
                                              </a:solidFill>
                                              <a:latin typeface="Cambria Math" panose="02040503050406030204" pitchFamily="18" charset="0"/>
                                            </a:rPr>
                                            <m:t>𝐼</m:t>
                                          </m:r>
                                          <m:r>
                                            <a:rPr lang="zh-CN" altLang="en-US" b="0" i="0">
                                              <a:solidFill>
                                                <a:srgbClr val="10D8A4"/>
                                              </a:solidFill>
                                              <a:latin typeface="Cambria Math" panose="02040503050406030204" pitchFamily="18" charset="0"/>
                                            </a:rPr>
                                            <m:t>,</m:t>
                                          </m:r>
                                          <m:r>
                                            <a:rPr lang="zh-CN" altLang="en-US" b="0" i="1">
                                              <a:solidFill>
                                                <a:srgbClr val="10D8A4"/>
                                              </a:solidFill>
                                              <a:latin typeface="Cambria Math" panose="02040503050406030204" pitchFamily="18" charset="0"/>
                                            </a:rPr>
                                            <m:t>𝐹</m:t>
                                          </m:r>
                                        </m:sub>
                                      </m:sSub>
                                    </m:e>
                                  </m:mr>
                                  <m:mr>
                                    <m:e>
                                      <m:sSub>
                                        <m:sSubPr>
                                          <m:ctrlPr>
                                            <a:rPr lang="zh-CN" altLang="en-US" b="0" i="1">
                                              <a:solidFill>
                                                <a:srgbClr val="10D8A4"/>
                                              </a:solidFill>
                                              <a:latin typeface="Cambria Math" panose="02040503050406030204" pitchFamily="18" charset="0"/>
                                            </a:rPr>
                                          </m:ctrlPr>
                                        </m:sSubPr>
                                        <m:e>
                                          <m:r>
                                            <a:rPr lang="zh-CN" altLang="en-US" b="0" i="1">
                                              <a:solidFill>
                                                <a:srgbClr val="10D8A4"/>
                                              </a:solidFill>
                                              <a:latin typeface="Cambria Math" panose="02040503050406030204" pitchFamily="18" charset="0"/>
                                            </a:rPr>
                                            <m:t>𝐺</m:t>
                                          </m:r>
                                        </m:e>
                                        <m:sub>
                                          <m:r>
                                            <a:rPr lang="zh-CN" altLang="en-US" b="0" i="1">
                                              <a:solidFill>
                                                <a:srgbClr val="10D8A4"/>
                                              </a:solidFill>
                                              <a:latin typeface="Cambria Math" panose="02040503050406030204" pitchFamily="18" charset="0"/>
                                            </a:rPr>
                                            <m:t>𝐼</m:t>
                                          </m:r>
                                          <m:r>
                                            <a:rPr lang="zh-CN" altLang="en-US" b="0" i="0">
                                              <a:solidFill>
                                                <a:srgbClr val="10D8A4"/>
                                              </a:solidFill>
                                              <a:latin typeface="Cambria Math" panose="02040503050406030204" pitchFamily="18" charset="0"/>
                                            </a:rPr>
                                            <m:t>,</m:t>
                                          </m:r>
                                          <m:r>
                                            <a:rPr lang="zh-CN" altLang="en-US" b="0" i="1">
                                              <a:solidFill>
                                                <a:srgbClr val="10D8A4"/>
                                              </a:solidFill>
                                              <a:latin typeface="Cambria Math" panose="02040503050406030204" pitchFamily="18" charset="0"/>
                                            </a:rPr>
                                            <m:t>𝐿</m:t>
                                          </m:r>
                                        </m:sub>
                                      </m:sSub>
                                    </m:e>
                                    <m:e>
                                      <m:r>
                                        <a:rPr lang="zh-CN" altLang="en-US" b="0" i="0">
                                          <a:solidFill>
                                            <a:srgbClr val="10D8A4"/>
                                          </a:solidFill>
                                          <a:latin typeface="Cambria Math" panose="02040503050406030204" pitchFamily="18" charset="0"/>
                                        </a:rPr>
                                        <m:t>−</m:t>
                                      </m:r>
                                      <m:r>
                                        <a:rPr lang="zh-CN" altLang="en-US" b="0" i="1">
                                          <a:solidFill>
                                            <a:srgbClr val="10D8A4"/>
                                          </a:solidFill>
                                          <a:latin typeface="Cambria Math" panose="02040503050406030204" pitchFamily="18" charset="0"/>
                                        </a:rPr>
                                        <m:t>𝑀</m:t>
                                      </m:r>
                                    </m:e>
                                  </m:mr>
                                </m:m>
                              </m:e>
                            </m:d>
                          </m:e>
                        </m:mr>
                        <m:mr>
                          <m:e/>
                          <m:e>
                            <m:r>
                              <a:rPr lang="zh-CN" altLang="en-US" b="1" i="0">
                                <a:solidFill>
                                  <a:srgbClr val="10D8A4"/>
                                </a:solidFill>
                                <a:latin typeface="Cambria Math" panose="02040503050406030204" pitchFamily="18" charset="0"/>
                              </a:rPr>
                              <m:t>𝐁</m:t>
                            </m:r>
                            <m:r>
                              <a:rPr lang="zh-CN" altLang="en-US" b="0" i="0">
                                <a:solidFill>
                                  <a:srgbClr val="10D8A4"/>
                                </a:solidFill>
                                <a:latin typeface="Cambria Math" panose="02040503050406030204" pitchFamily="18" charset="0"/>
                              </a:rPr>
                              <m:t>=</m:t>
                            </m:r>
                            <m:d>
                              <m:dPr>
                                <m:begChr m:val="["/>
                                <m:endChr m:val="]"/>
                                <m:ctrlPr>
                                  <a:rPr lang="zh-CN" altLang="en-US" b="0" i="1">
                                    <a:solidFill>
                                      <a:srgbClr val="10D8A4"/>
                                    </a:solidFill>
                                    <a:latin typeface="Cambria Math" panose="02040503050406030204" pitchFamily="18" charset="0"/>
                                  </a:rPr>
                                </m:ctrlPr>
                              </m:dPr>
                              <m:e>
                                <m:m>
                                  <m:mPr>
                                    <m:plcHide m:val="on"/>
                                    <m:mcs>
                                      <m:mc>
                                        <m:mcPr>
                                          <m:count m:val="2"/>
                                          <m:mcJc m:val="center"/>
                                        </m:mcPr>
                                      </m:mc>
                                    </m:mcs>
                                    <m:ctrlPr>
                                      <a:rPr lang="zh-CN" altLang="en-US" b="0" i="1">
                                        <a:solidFill>
                                          <a:srgbClr val="10D8A4"/>
                                        </a:solidFill>
                                        <a:latin typeface="Cambria Math" panose="02040503050406030204" pitchFamily="18" charset="0"/>
                                      </a:rPr>
                                    </m:ctrlPr>
                                  </m:mPr>
                                  <m:mr>
                                    <m:e>
                                      <m:sSub>
                                        <m:sSubPr>
                                          <m:ctrlPr>
                                            <a:rPr lang="zh-CN" altLang="en-US" b="0" i="1">
                                              <a:solidFill>
                                                <a:srgbClr val="10D8A4"/>
                                              </a:solidFill>
                                              <a:latin typeface="Cambria Math" panose="02040503050406030204" pitchFamily="18" charset="0"/>
                                            </a:rPr>
                                          </m:ctrlPr>
                                        </m:sSubPr>
                                        <m:e>
                                          <m:r>
                                            <a:rPr lang="zh-CN" altLang="en-US" b="0" i="1">
                                              <a:solidFill>
                                                <a:srgbClr val="10D8A4"/>
                                              </a:solidFill>
                                              <a:latin typeface="Cambria Math" panose="02040503050406030204" pitchFamily="18" charset="0"/>
                                            </a:rPr>
                                            <m:t>𝐵</m:t>
                                          </m:r>
                                        </m:e>
                                        <m:sub>
                                          <m:r>
                                            <a:rPr lang="zh-CN" altLang="en-US" b="0" i="0">
                                              <a:solidFill>
                                                <a:srgbClr val="10D8A4"/>
                                              </a:solidFill>
                                              <a:latin typeface="Cambria Math" panose="02040503050406030204" pitchFamily="18" charset="0"/>
                                            </a:rPr>
                                            <m:t>11</m:t>
                                          </m:r>
                                        </m:sub>
                                      </m:sSub>
                                    </m:e>
                                    <m:e>
                                      <m:sSub>
                                        <m:sSubPr>
                                          <m:ctrlPr>
                                            <a:rPr lang="zh-CN" altLang="en-US" b="0" i="1">
                                              <a:solidFill>
                                                <a:srgbClr val="10D8A4"/>
                                              </a:solidFill>
                                              <a:latin typeface="Cambria Math" panose="02040503050406030204" pitchFamily="18" charset="0"/>
                                            </a:rPr>
                                          </m:ctrlPr>
                                        </m:sSubPr>
                                        <m:e>
                                          <m:r>
                                            <a:rPr lang="zh-CN" altLang="en-US" b="0" i="1">
                                              <a:solidFill>
                                                <a:srgbClr val="10D8A4"/>
                                              </a:solidFill>
                                              <a:latin typeface="Cambria Math" panose="02040503050406030204" pitchFamily="18" charset="0"/>
                                            </a:rPr>
                                            <m:t>𝐵</m:t>
                                          </m:r>
                                        </m:e>
                                        <m:sub>
                                          <m:r>
                                            <a:rPr lang="zh-CN" altLang="en-US" b="0" i="0">
                                              <a:solidFill>
                                                <a:srgbClr val="10D8A4"/>
                                              </a:solidFill>
                                              <a:latin typeface="Cambria Math" panose="02040503050406030204" pitchFamily="18" charset="0"/>
                                            </a:rPr>
                                            <m:t>12</m:t>
                                          </m:r>
                                        </m:sub>
                                      </m:sSub>
                                    </m:e>
                                  </m:mr>
                                  <m:mr>
                                    <m:e>
                                      <m:sSub>
                                        <m:sSubPr>
                                          <m:ctrlPr>
                                            <a:rPr lang="zh-CN" altLang="en-US" b="0" i="1">
                                              <a:solidFill>
                                                <a:srgbClr val="10D8A4"/>
                                              </a:solidFill>
                                              <a:latin typeface="Cambria Math" panose="02040503050406030204" pitchFamily="18" charset="0"/>
                                            </a:rPr>
                                          </m:ctrlPr>
                                        </m:sSubPr>
                                        <m:e>
                                          <m:r>
                                            <a:rPr lang="zh-CN" altLang="en-US" b="0" i="1">
                                              <a:solidFill>
                                                <a:srgbClr val="10D8A4"/>
                                              </a:solidFill>
                                              <a:latin typeface="Cambria Math" panose="02040503050406030204" pitchFamily="18" charset="0"/>
                                            </a:rPr>
                                            <m:t>𝐵</m:t>
                                          </m:r>
                                        </m:e>
                                        <m:sub>
                                          <m:r>
                                            <a:rPr lang="zh-CN" altLang="en-US" b="0" i="0">
                                              <a:solidFill>
                                                <a:srgbClr val="10D8A4"/>
                                              </a:solidFill>
                                              <a:latin typeface="Cambria Math" panose="02040503050406030204" pitchFamily="18" charset="0"/>
                                            </a:rPr>
                                            <m:t>21</m:t>
                                          </m:r>
                                        </m:sub>
                                      </m:sSub>
                                    </m:e>
                                    <m:e>
                                      <m:sSub>
                                        <m:sSubPr>
                                          <m:ctrlPr>
                                            <a:rPr lang="zh-CN" altLang="en-US" b="0" i="1">
                                              <a:solidFill>
                                                <a:srgbClr val="10D8A4"/>
                                              </a:solidFill>
                                              <a:latin typeface="Cambria Math" panose="02040503050406030204" pitchFamily="18" charset="0"/>
                                            </a:rPr>
                                          </m:ctrlPr>
                                        </m:sSubPr>
                                        <m:e>
                                          <m:r>
                                            <a:rPr lang="zh-CN" altLang="en-US" b="0" i="1">
                                              <a:solidFill>
                                                <a:srgbClr val="10D8A4"/>
                                              </a:solidFill>
                                              <a:latin typeface="Cambria Math" panose="02040503050406030204" pitchFamily="18" charset="0"/>
                                            </a:rPr>
                                            <m:t>𝐵</m:t>
                                          </m:r>
                                        </m:e>
                                        <m:sub>
                                          <m:r>
                                            <a:rPr lang="zh-CN" altLang="en-US" b="0" i="0">
                                              <a:solidFill>
                                                <a:srgbClr val="10D8A4"/>
                                              </a:solidFill>
                                              <a:latin typeface="Cambria Math" panose="02040503050406030204" pitchFamily="18" charset="0"/>
                                            </a:rPr>
                                            <m:t>22</m:t>
                                          </m:r>
                                        </m:sub>
                                      </m:sSub>
                                    </m:e>
                                  </m:mr>
                                </m:m>
                              </m:e>
                            </m:d>
                            <m:r>
                              <a:rPr lang="zh-CN" altLang="en-US" b="0" i="0">
                                <a:solidFill>
                                  <a:srgbClr val="10D8A4"/>
                                </a:solidFill>
                                <a:latin typeface="Cambria Math" panose="02040503050406030204" pitchFamily="18" charset="0"/>
                              </a:rPr>
                              <m:t>=</m:t>
                            </m:r>
                            <m:d>
                              <m:dPr>
                                <m:begChr m:val="["/>
                                <m:endChr m:val="]"/>
                                <m:ctrlPr>
                                  <a:rPr lang="zh-CN" altLang="en-US" b="0" i="1">
                                    <a:solidFill>
                                      <a:srgbClr val="10D8A4"/>
                                    </a:solidFill>
                                    <a:latin typeface="Cambria Math" panose="02040503050406030204" pitchFamily="18" charset="0"/>
                                  </a:rPr>
                                </m:ctrlPr>
                              </m:dPr>
                              <m:e>
                                <m:m>
                                  <m:mPr>
                                    <m:plcHide m:val="on"/>
                                    <m:mcs>
                                      <m:mc>
                                        <m:mcPr>
                                          <m:count m:val="2"/>
                                          <m:mcJc m:val="center"/>
                                        </m:mcPr>
                                      </m:mc>
                                    </m:mcs>
                                    <m:ctrlPr>
                                      <a:rPr lang="zh-CN" altLang="en-US" b="0" i="1">
                                        <a:solidFill>
                                          <a:srgbClr val="10D8A4"/>
                                        </a:solidFill>
                                        <a:latin typeface="Cambria Math" panose="02040503050406030204" pitchFamily="18" charset="0"/>
                                      </a:rPr>
                                    </m:ctrlPr>
                                  </m:mPr>
                                  <m:mr>
                                    <m:e>
                                      <m:r>
                                        <a:rPr lang="zh-CN" altLang="en-US" b="0" i="0">
                                          <a:solidFill>
                                            <a:srgbClr val="10D8A4"/>
                                          </a:solidFill>
                                          <a:latin typeface="Cambria Math" panose="02040503050406030204" pitchFamily="18" charset="0"/>
                                        </a:rPr>
                                        <m:t>−</m:t>
                                      </m:r>
                                      <m:r>
                                        <a:rPr lang="zh-CN" altLang="en-US" b="0" i="1">
                                          <a:solidFill>
                                            <a:srgbClr val="10D8A4"/>
                                          </a:solidFill>
                                          <a:latin typeface="Cambria Math" panose="02040503050406030204" pitchFamily="18" charset="0"/>
                                        </a:rPr>
                                        <m:t>𝑀</m:t>
                                      </m:r>
                                    </m:e>
                                    <m:e>
                                      <m:sSub>
                                        <m:sSubPr>
                                          <m:ctrlPr>
                                            <a:rPr lang="zh-CN" altLang="en-US" b="0" i="1">
                                              <a:solidFill>
                                                <a:srgbClr val="10D8A4"/>
                                              </a:solidFill>
                                              <a:latin typeface="Cambria Math" panose="02040503050406030204" pitchFamily="18" charset="0"/>
                                            </a:rPr>
                                          </m:ctrlPr>
                                        </m:sSubPr>
                                        <m:e>
                                          <m:r>
                                            <a:rPr lang="zh-CN" altLang="en-US" b="0" i="1">
                                              <a:solidFill>
                                                <a:srgbClr val="10D8A4"/>
                                              </a:solidFill>
                                              <a:latin typeface="Cambria Math" panose="02040503050406030204" pitchFamily="18" charset="0"/>
                                            </a:rPr>
                                            <m:t>𝐺</m:t>
                                          </m:r>
                                        </m:e>
                                        <m:sub>
                                          <m:r>
                                            <a:rPr lang="zh-CN" altLang="en-US" b="0" i="1">
                                              <a:solidFill>
                                                <a:srgbClr val="10D8A4"/>
                                              </a:solidFill>
                                              <a:latin typeface="Cambria Math" panose="02040503050406030204" pitchFamily="18" charset="0"/>
                                            </a:rPr>
                                            <m:t>𝐼</m:t>
                                          </m:r>
                                          <m:r>
                                            <a:rPr lang="zh-CN" altLang="en-US" b="0" i="0">
                                              <a:solidFill>
                                                <a:srgbClr val="10D8A4"/>
                                              </a:solidFill>
                                              <a:latin typeface="Cambria Math" panose="02040503050406030204" pitchFamily="18" charset="0"/>
                                            </a:rPr>
                                            <m:t>−1,</m:t>
                                          </m:r>
                                          <m:r>
                                            <a:rPr lang="zh-CN" altLang="en-US" b="0" i="1">
                                              <a:solidFill>
                                                <a:srgbClr val="10D8A4"/>
                                              </a:solidFill>
                                              <a:latin typeface="Cambria Math" panose="02040503050406030204" pitchFamily="18" charset="0"/>
                                            </a:rPr>
                                            <m:t>𝐿</m:t>
                                          </m:r>
                                        </m:sub>
                                      </m:sSub>
                                    </m:e>
                                  </m:mr>
                                  <m:mr>
                                    <m:e>
                                      <m:sSub>
                                        <m:sSubPr>
                                          <m:ctrlPr>
                                            <a:rPr lang="zh-CN" altLang="en-US" b="0" i="1">
                                              <a:solidFill>
                                                <a:srgbClr val="10D8A4"/>
                                              </a:solidFill>
                                              <a:latin typeface="Cambria Math" panose="02040503050406030204" pitchFamily="18" charset="0"/>
                                            </a:rPr>
                                          </m:ctrlPr>
                                        </m:sSubPr>
                                        <m:e>
                                          <m:r>
                                            <a:rPr lang="zh-CN" altLang="en-US" b="0" i="1">
                                              <a:solidFill>
                                                <a:srgbClr val="10D8A4"/>
                                              </a:solidFill>
                                              <a:latin typeface="Cambria Math" panose="02040503050406030204" pitchFamily="18" charset="0"/>
                                            </a:rPr>
                                            <m:t>𝐺</m:t>
                                          </m:r>
                                        </m:e>
                                        <m:sub>
                                          <m:r>
                                            <a:rPr lang="zh-CN" altLang="en-US" b="0" i="1">
                                              <a:solidFill>
                                                <a:srgbClr val="10D8A4"/>
                                              </a:solidFill>
                                              <a:latin typeface="Cambria Math" panose="02040503050406030204" pitchFamily="18" charset="0"/>
                                            </a:rPr>
                                            <m:t>𝐼</m:t>
                                          </m:r>
                                          <m:r>
                                            <a:rPr lang="zh-CN" altLang="en-US" b="0" i="0">
                                              <a:solidFill>
                                                <a:srgbClr val="10D8A4"/>
                                              </a:solidFill>
                                              <a:latin typeface="Cambria Math" panose="02040503050406030204" pitchFamily="18" charset="0"/>
                                            </a:rPr>
                                            <m:t>−1,</m:t>
                                          </m:r>
                                          <m:r>
                                            <a:rPr lang="zh-CN" altLang="en-US" b="0" i="1">
                                              <a:solidFill>
                                                <a:srgbClr val="10D8A4"/>
                                              </a:solidFill>
                                              <a:latin typeface="Cambria Math" panose="02040503050406030204" pitchFamily="18" charset="0"/>
                                            </a:rPr>
                                            <m:t>𝐹</m:t>
                                          </m:r>
                                        </m:sub>
                                      </m:sSub>
                                    </m:e>
                                    <m:e>
                                      <m:r>
                                        <a:rPr lang="zh-CN" altLang="en-US" b="0" i="0">
                                          <a:solidFill>
                                            <a:srgbClr val="10D8A4"/>
                                          </a:solidFill>
                                          <a:latin typeface="Cambria Math" panose="02040503050406030204" pitchFamily="18" charset="0"/>
                                        </a:rPr>
                                        <m:t>−</m:t>
                                      </m:r>
                                      <m:r>
                                        <a:rPr lang="zh-CN" altLang="en-US" b="0" i="1">
                                          <a:solidFill>
                                            <a:srgbClr val="10D8A4"/>
                                          </a:solidFill>
                                          <a:latin typeface="Cambria Math" panose="02040503050406030204" pitchFamily="18" charset="0"/>
                                        </a:rPr>
                                        <m:t>𝑀</m:t>
                                      </m:r>
                                    </m:e>
                                  </m:mr>
                                </m:m>
                              </m:e>
                            </m:d>
                          </m:e>
                        </m:mr>
                      </m:m>
                    </m:oMath>
                  </m:oMathPara>
                </a14:m>
                <a:endParaRPr lang="zh-CN" altLang="en-US" dirty="0">
                  <a:solidFill>
                    <a:srgbClr val="10D8A4"/>
                  </a:solidFill>
                </a:endParaRPr>
              </a:p>
            </p:txBody>
          </p:sp>
        </mc:Choice>
        <mc:Fallback xmlns="">
          <p:sp>
            <p:nvSpPr>
              <p:cNvPr id="10" name="文本框 9">
                <a:extLst>
                  <a:ext uri="{FF2B5EF4-FFF2-40B4-BE49-F238E27FC236}">
                    <a16:creationId xmlns:a16="http://schemas.microsoft.com/office/drawing/2014/main" id="{A72FA5E0-3DFA-4957-B673-0BD51D5D45A7}"/>
                  </a:ext>
                </a:extLst>
              </p:cNvPr>
              <p:cNvSpPr txBox="1">
                <a:spLocks noRot="1" noChangeAspect="1" noMove="1" noResize="1" noEditPoints="1" noAdjustHandles="1" noChangeArrowheads="1" noChangeShapeType="1" noTextEdit="1"/>
              </p:cNvSpPr>
              <p:nvPr/>
            </p:nvSpPr>
            <p:spPr>
              <a:xfrm>
                <a:off x="4872602" y="68236"/>
                <a:ext cx="4572000" cy="136492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296BDBF-553F-4944-BADC-F54CEF867BE1}"/>
                  </a:ext>
                </a:extLst>
              </p:cNvPr>
              <p:cNvSpPr/>
              <p:nvPr/>
            </p:nvSpPr>
            <p:spPr>
              <a:xfrm>
                <a:off x="1045885" y="3201438"/>
                <a:ext cx="7052230" cy="369332"/>
              </a:xfrm>
              <a:prstGeom prst="rect">
                <a:avLst/>
              </a:prstGeom>
            </p:spPr>
            <p:txBody>
              <a:bodyPr wrap="square">
                <a:spAutoFit/>
              </a:bodyPr>
              <a:lstStyle/>
              <a:p>
                <a:r>
                  <a:rPr lang="zh-CN" altLang="en-US" dirty="0">
                    <a:solidFill>
                      <a:schemeClr val="bg1"/>
                    </a:solidFill>
                    <a:latin typeface="宋体" panose="02010600030101010101" pitchFamily="2" charset="-122"/>
                    <a:ea typeface="宋体" panose="02010600030101010101" pitchFamily="2" charset="-122"/>
                  </a:rPr>
                  <a:t>为了合理分配总收益</a:t>
                </a:r>
                <a:r>
                  <a:rPr lang="en-US" altLang="zh-CN" dirty="0">
                    <a:solidFill>
                      <a:schemeClr val="bg1"/>
                    </a:solidFill>
                    <a:latin typeface="宋体" panose="02010600030101010101" pitchFamily="2" charset="-122"/>
                    <a:ea typeface="宋体" panose="02010600030101010101" pitchFamily="2" charset="-122"/>
                  </a:rPr>
                  <a:t>G∗</a:t>
                </a:r>
                <a:r>
                  <a:rPr lang="zh-CN" altLang="en-US" dirty="0">
                    <a:solidFill>
                      <a:schemeClr val="bg1"/>
                    </a:solidFill>
                    <a:latin typeface="宋体" panose="02010600030101010101" pitchFamily="2" charset="-122"/>
                    <a:ea typeface="宋体" panose="02010600030101010101" pitchFamily="2" charset="-122"/>
                  </a:rPr>
                  <a:t>，需要计算适当的边支付</a:t>
                </a:r>
                <a14:m>
                  <m:oMath xmlns:m="http://schemas.openxmlformats.org/officeDocument/2006/math">
                    <m:r>
                      <a:rPr lang="en-US" altLang="zh-CN">
                        <a:solidFill>
                          <a:schemeClr val="bg1">
                            <a:lumMod val="95000"/>
                          </a:schemeClr>
                        </a:solidFill>
                        <a:latin typeface="Cambria Math" panose="02040503050406030204" pitchFamily="18" charset="0"/>
                        <a:ea typeface="思源黑体 CN Normal" panose="020B0400000000000000" charset="-122"/>
                      </a:rPr>
                      <m:t>𝜎</m:t>
                    </m:r>
                    <m:r>
                      <a:rPr lang="zh-CN" altLang="en-US" i="1" smtClean="0">
                        <a:solidFill>
                          <a:schemeClr val="bg1">
                            <a:lumMod val="95000"/>
                          </a:schemeClr>
                        </a:solidFill>
                        <a:latin typeface="Cambria Math" panose="02040503050406030204" pitchFamily="18" charset="0"/>
                        <a:ea typeface="思源黑体 CN Normal" panose="020B0400000000000000" charset="-122"/>
                      </a:rPr>
                      <m:t>，</m:t>
                    </m:r>
                  </m:oMath>
                </a14:m>
                <a:r>
                  <a:rPr lang="zh-CN" altLang="en-US" dirty="0">
                    <a:solidFill>
                      <a:schemeClr val="bg1"/>
                    </a:solidFill>
                  </a:rPr>
                  <a:t>使得双赢的局面</a:t>
                </a:r>
              </a:p>
            </p:txBody>
          </p:sp>
        </mc:Choice>
        <mc:Fallback xmlns="">
          <p:sp>
            <p:nvSpPr>
              <p:cNvPr id="4" name="矩形 3">
                <a:extLst>
                  <a:ext uri="{FF2B5EF4-FFF2-40B4-BE49-F238E27FC236}">
                    <a16:creationId xmlns:a16="http://schemas.microsoft.com/office/drawing/2014/main" id="{9296BDBF-553F-4944-BADC-F54CEF867BE1}"/>
                  </a:ext>
                </a:extLst>
              </p:cNvPr>
              <p:cNvSpPr>
                <a:spLocks noRot="1" noChangeAspect="1" noMove="1" noResize="1" noEditPoints="1" noAdjustHandles="1" noChangeArrowheads="1" noChangeShapeType="1" noTextEdit="1"/>
              </p:cNvSpPr>
              <p:nvPr/>
            </p:nvSpPr>
            <p:spPr>
              <a:xfrm>
                <a:off x="1045885" y="3201438"/>
                <a:ext cx="7052230" cy="369332"/>
              </a:xfrm>
              <a:prstGeom prst="rect">
                <a:avLst/>
              </a:prstGeom>
              <a:blipFill>
                <a:blip r:embed="rId11"/>
                <a:stretch>
                  <a:fillRect l="-779" t="-14754" b="-26230"/>
                </a:stretch>
              </a:blipFill>
            </p:spPr>
            <p:txBody>
              <a:bodyPr/>
              <a:lstStyle/>
              <a:p>
                <a:r>
                  <a:rPr lang="zh-CN" altLang="en-US">
                    <a:noFill/>
                  </a:rPr>
                  <a:t> </a:t>
                </a:r>
              </a:p>
            </p:txBody>
          </p:sp>
        </mc:Fallback>
      </mc:AlternateContent>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62CF9589-AAB7-48FF-B5F7-14B78C637E98}"/>
                  </a:ext>
                </a:extLst>
              </p:cNvPr>
              <p:cNvSpPr txBox="1"/>
              <p:nvPr/>
            </p:nvSpPr>
            <p:spPr>
              <a:xfrm>
                <a:off x="1284515" y="406898"/>
                <a:ext cx="20392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smtClean="0">
                          <a:solidFill>
                            <a:schemeClr val="bg1">
                              <a:lumMod val="95000"/>
                            </a:schemeClr>
                          </a:solidFill>
                          <a:latin typeface="Cambria Math" panose="02040503050406030204" pitchFamily="18" charset="0"/>
                        </a:rPr>
                        <m:t>𝐮</m:t>
                      </m:r>
                      <m:r>
                        <a:rPr lang="zh-CN" altLang="en-US" b="0" i="0">
                          <a:solidFill>
                            <a:schemeClr val="bg1">
                              <a:lumMod val="95000"/>
                            </a:schemeClr>
                          </a:solidFill>
                          <a:latin typeface="Cambria Math" panose="02040503050406030204" pitchFamily="18" charset="0"/>
                        </a:rPr>
                        <m:t>=</m:t>
                      </m:r>
                      <m:sSup>
                        <m:sSupPr>
                          <m:ctrlPr>
                            <a:rPr lang="zh-CN" altLang="en-US" b="0" i="1">
                              <a:solidFill>
                                <a:schemeClr val="bg1">
                                  <a:lumMod val="95000"/>
                                </a:schemeClr>
                              </a:solidFill>
                              <a:latin typeface="Cambria Math" panose="02040503050406030204" pitchFamily="18" charset="0"/>
                            </a:rPr>
                          </m:ctrlPr>
                        </m:sSupPr>
                        <m:e>
                          <m:d>
                            <m:dPr>
                              <m:begChr m:val="["/>
                              <m:endChr m:val="]"/>
                              <m:ctrlPr>
                                <a:rPr lang="zh-CN" altLang="en-US" b="0" i="1">
                                  <a:solidFill>
                                    <a:schemeClr val="bg1">
                                      <a:lumMod val="95000"/>
                                    </a:schemeClr>
                                  </a:solidFill>
                                  <a:latin typeface="Cambria Math" panose="02040503050406030204" pitchFamily="18" charset="0"/>
                                </a:rPr>
                              </m:ctrlPr>
                            </m:dPr>
                            <m:e>
                              <m:m>
                                <m:mPr>
                                  <m:plcHide m:val="on"/>
                                  <m:mcs>
                                    <m:mc>
                                      <m:mcPr>
                                        <m:count m:val="2"/>
                                        <m:mcJc m:val="center"/>
                                      </m:mcPr>
                                    </m:mc>
                                  </m:mcs>
                                  <m:ctrlPr>
                                    <a:rPr lang="zh-CN" altLang="en-US" b="0" i="1">
                                      <a:solidFill>
                                        <a:schemeClr val="bg1">
                                          <a:lumMod val="95000"/>
                                        </a:schemeClr>
                                      </a:solidFill>
                                      <a:latin typeface="Cambria Math" panose="02040503050406030204" pitchFamily="18" charset="0"/>
                                    </a:rPr>
                                  </m:ctrlPr>
                                </m:mPr>
                                <m:mr>
                                  <m:e>
                                    <m:r>
                                      <a:rPr lang="zh-CN" altLang="en-US" b="0" i="1">
                                        <a:solidFill>
                                          <a:schemeClr val="bg1">
                                            <a:lumMod val="95000"/>
                                          </a:schemeClr>
                                        </a:solidFill>
                                        <a:latin typeface="Cambria Math" panose="02040503050406030204" pitchFamily="18" charset="0"/>
                                      </a:rPr>
                                      <m:t>𝑢</m:t>
                                    </m:r>
                                  </m:e>
                                  <m:e>
                                    <m:r>
                                      <a:rPr lang="zh-CN" altLang="en-US" b="0" i="0">
                                        <a:solidFill>
                                          <a:schemeClr val="bg1">
                                            <a:lumMod val="95000"/>
                                          </a:schemeClr>
                                        </a:solidFill>
                                        <a:latin typeface="Cambria Math" panose="02040503050406030204" pitchFamily="18" charset="0"/>
                                      </a:rPr>
                                      <m:t>1−</m:t>
                                    </m:r>
                                    <m:r>
                                      <a:rPr lang="zh-CN" altLang="en-US" b="0" i="1">
                                        <a:solidFill>
                                          <a:schemeClr val="bg1">
                                            <a:lumMod val="95000"/>
                                          </a:schemeClr>
                                        </a:solidFill>
                                        <a:latin typeface="Cambria Math" panose="02040503050406030204" pitchFamily="18" charset="0"/>
                                      </a:rPr>
                                      <m:t>𝑢</m:t>
                                    </m:r>
                                  </m:e>
                                </m:mr>
                              </m:m>
                            </m:e>
                          </m:d>
                        </m:e>
                        <m:sup>
                          <m:r>
                            <a:rPr lang="zh-CN" altLang="en-US" b="0" i="0">
                              <a:solidFill>
                                <a:schemeClr val="bg1">
                                  <a:lumMod val="95000"/>
                                </a:schemeClr>
                              </a:solidFill>
                              <a:latin typeface="Cambria Math" panose="02040503050406030204" pitchFamily="18" charset="0"/>
                            </a:rPr>
                            <m:t>⊤</m:t>
                          </m:r>
                        </m:sup>
                      </m:sSup>
                    </m:oMath>
                  </m:oMathPara>
                </a14:m>
                <a:endParaRPr lang="zh-CN" altLang="en-US" dirty="0"/>
              </a:p>
            </p:txBody>
          </p:sp>
        </mc:Choice>
        <mc:Fallback xmlns="">
          <p:sp>
            <p:nvSpPr>
              <p:cNvPr id="29" name="文本框 28">
                <a:extLst>
                  <a:ext uri="{FF2B5EF4-FFF2-40B4-BE49-F238E27FC236}">
                    <a16:creationId xmlns:a16="http://schemas.microsoft.com/office/drawing/2014/main" id="{62CF9589-AAB7-48FF-B5F7-14B78C637E98}"/>
                  </a:ext>
                </a:extLst>
              </p:cNvPr>
              <p:cNvSpPr txBox="1">
                <a:spLocks noRot="1" noChangeAspect="1" noMove="1" noResize="1" noEditPoints="1" noAdjustHandles="1" noChangeArrowheads="1" noChangeShapeType="1" noTextEdit="1"/>
              </p:cNvSpPr>
              <p:nvPr/>
            </p:nvSpPr>
            <p:spPr>
              <a:xfrm>
                <a:off x="1284515" y="406898"/>
                <a:ext cx="2039257"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F183116B-39BB-4F2D-978F-73B4984C73D0}"/>
                  </a:ext>
                </a:extLst>
              </p:cNvPr>
              <p:cNvSpPr txBox="1"/>
              <p:nvPr/>
            </p:nvSpPr>
            <p:spPr>
              <a:xfrm>
                <a:off x="5968787" y="406898"/>
                <a:ext cx="2130185" cy="369332"/>
              </a:xfrm>
              <a:prstGeom prst="rect">
                <a:avLst/>
              </a:prstGeom>
              <a:noFill/>
            </p:spPr>
            <p:txBody>
              <a:bodyPr wrap="square">
                <a:spAutoFit/>
              </a:bodyPr>
              <a:lstStyle/>
              <a:p>
                <a14:m>
                  <m:oMath xmlns:m="http://schemas.openxmlformats.org/officeDocument/2006/math">
                    <m:r>
                      <a:rPr lang="en-US" altLang="zh-CN" sz="1800" b="1" i="1"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𝐯</m:t>
                    </m:r>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8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a:t>
                </a:r>
                <a14:m>
                  <m:oMath xmlns:m="http://schemas.openxmlformats.org/officeDocument/2006/math">
                    <m:sSup>
                      <m:sSupPr>
                        <m:ctrlPr>
                          <a:rPr lang="zh-CN" altLang="zh-CN" i="1">
                            <a:solidFill>
                              <a:schemeClr val="bg1">
                                <a:lumMod val="95000"/>
                              </a:schemeClr>
                            </a:solidFill>
                            <a:effectLst/>
                            <a:latin typeface="Cambria Math" panose="02040503050406030204" pitchFamily="18" charset="0"/>
                            <a:ea typeface="Cambria Math" panose="02040503050406030204" pitchFamily="18" charset="0"/>
                          </a:rPr>
                        </m:ctrlPr>
                      </m:sSupPr>
                      <m:e>
                        <m:d>
                          <m:dPr>
                            <m:begChr m:val="["/>
                            <m:endChr m:val="]"/>
                            <m:ctrlPr>
                              <a:rPr lang="zh-CN" altLang="zh-CN" i="1">
                                <a:solidFill>
                                  <a:schemeClr val="bg1">
                                    <a:lumMod val="95000"/>
                                  </a:schemeClr>
                                </a:solidFill>
                                <a:effectLst/>
                                <a:latin typeface="Cambria Math" panose="02040503050406030204" pitchFamily="18" charset="0"/>
                                <a:ea typeface="Cambria Math" panose="02040503050406030204" pitchFamily="18" charset="0"/>
                              </a:rPr>
                            </m:ctrlPr>
                          </m:dPr>
                          <m:e>
                            <m:r>
                              <a:rPr lang="en-US" altLang="zh-CN" b="0" i="1" smtClean="0">
                                <a:solidFill>
                                  <a:schemeClr val="bg1">
                                    <a:lumMod val="95000"/>
                                  </a:schemeClr>
                                </a:solidFill>
                                <a:effectLst/>
                                <a:latin typeface="Cambria Math" panose="02040503050406030204" pitchFamily="18" charset="0"/>
                                <a:ea typeface="Cambria Math" panose="02040503050406030204" pitchFamily="18" charset="0"/>
                              </a:rPr>
                              <m:t>𝑣</m:t>
                            </m:r>
                            <m:m>
                              <m:mPr>
                                <m:plcHide m:val="on"/>
                                <m:mcs>
                                  <m:mc>
                                    <m:mcPr>
                                      <m:count m:val="2"/>
                                      <m:mcJc m:val="center"/>
                                    </m:mcPr>
                                  </m:mc>
                                </m:mcs>
                                <m:ctrlPr>
                                  <a:rPr lang="zh-CN" altLang="en-US" i="1">
                                    <a:solidFill>
                                      <a:schemeClr val="bg1">
                                        <a:lumMod val="95000"/>
                                      </a:schemeClr>
                                    </a:solidFill>
                                    <a:latin typeface="Cambria Math" panose="02040503050406030204" pitchFamily="18" charset="0"/>
                                  </a:rPr>
                                </m:ctrlPr>
                              </m:mPr>
                              <m:mr>
                                <m:e/>
                                <m:e>
                                  <m:r>
                                    <a:rPr lang="zh-CN" altLang="en-US">
                                      <a:solidFill>
                                        <a:schemeClr val="bg1">
                                          <a:lumMod val="95000"/>
                                        </a:schemeClr>
                                      </a:solidFill>
                                      <a:latin typeface="Cambria Math" panose="02040503050406030204" pitchFamily="18" charset="0"/>
                                    </a:rPr>
                                    <m:t>1−</m:t>
                                  </m:r>
                                  <m:r>
                                    <a:rPr lang="en-US" altLang="zh-CN" b="0" i="1" smtClean="0">
                                      <a:solidFill>
                                        <a:schemeClr val="bg1">
                                          <a:lumMod val="95000"/>
                                        </a:schemeClr>
                                      </a:solidFill>
                                      <a:latin typeface="Cambria Math" panose="02040503050406030204" pitchFamily="18" charset="0"/>
                                    </a:rPr>
                                    <m:t>𝑣</m:t>
                                  </m:r>
                                </m:e>
                              </m:mr>
                            </m:m>
                          </m:e>
                        </m:d>
                      </m:e>
                      <m:sup>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oMath>
                </a14:m>
                <a:endParaRPr lang="zh-CN" altLang="en-US" dirty="0"/>
              </a:p>
            </p:txBody>
          </p:sp>
        </mc:Choice>
        <mc:Fallback xmlns="">
          <p:sp>
            <p:nvSpPr>
              <p:cNvPr id="32" name="文本框 31">
                <a:extLst>
                  <a:ext uri="{FF2B5EF4-FFF2-40B4-BE49-F238E27FC236}">
                    <a16:creationId xmlns:a16="http://schemas.microsoft.com/office/drawing/2014/main" id="{F183116B-39BB-4F2D-978F-73B4984C73D0}"/>
                  </a:ext>
                </a:extLst>
              </p:cNvPr>
              <p:cNvSpPr txBox="1">
                <a:spLocks noRot="1" noChangeAspect="1" noMove="1" noResize="1" noEditPoints="1" noAdjustHandles="1" noChangeArrowheads="1" noChangeShapeType="1" noTextEdit="1"/>
              </p:cNvSpPr>
              <p:nvPr/>
            </p:nvSpPr>
            <p:spPr>
              <a:xfrm>
                <a:off x="5968787" y="406898"/>
                <a:ext cx="2130185"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D9CD9B0C-0700-4A90-B3CA-23775472D9DC}"/>
                  </a:ext>
                </a:extLst>
              </p:cNvPr>
              <p:cNvSpPr txBox="1"/>
              <p:nvPr/>
            </p:nvSpPr>
            <p:spPr>
              <a:xfrm>
                <a:off x="386551" y="949726"/>
                <a:ext cx="3835184" cy="699422"/>
              </a:xfrm>
              <a:prstGeom prst="rect">
                <a:avLst/>
              </a:prstGeom>
              <a:noFill/>
            </p:spPr>
            <p:txBody>
              <a:bodyPr wrap="square">
                <a:spAutoFit/>
              </a:bodyPr>
              <a:lstStyle/>
              <a:p>
                <a:pPr>
                  <a:lnSpc>
                    <a:spcPct val="150000"/>
                  </a:lnSpc>
                </a:pPr>
                <a14:m>
                  <m:oMath xmlns:m="http://schemas.openxmlformats.org/officeDocument/2006/math">
                    <m:r>
                      <a:rPr lang="en-US" altLang="zh-CN" sz="1400" i="1">
                        <a:solidFill>
                          <a:schemeClr val="bg1">
                            <a:lumMod val="95000"/>
                          </a:schemeClr>
                        </a:solidFill>
                        <a:latin typeface="Cambria Math" panose="02040503050406030204" pitchFamily="18" charset="0"/>
                        <a:cs typeface="Times New Roman" panose="02020603050405020304" pitchFamily="18" charset="0"/>
                      </a:rPr>
                      <m:t>𝑢</m:t>
                    </m:r>
                  </m:oMath>
                </a14:m>
                <a:r>
                  <a:rPr lang="en-US" altLang="zh-CN" sz="1400" dirty="0">
                    <a:solidFill>
                      <a:schemeClr val="bg1">
                        <a:lumMod val="95000"/>
                      </a:schemeClr>
                    </a:solidFill>
                    <a:latin typeface="Georgia" panose="02040502050405020303" pitchFamily="18" charset="0"/>
                    <a:cs typeface="Times New Roman" panose="02020603050405020304" pitchFamily="18" charset="0"/>
                  </a:rPr>
                  <a:t> is the </a:t>
                </a:r>
                <a:r>
                  <a:rPr lang="en-US" altLang="zh-CN" sz="14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probability that </a:t>
                </a:r>
                <a14:m>
                  <m:oMath xmlns:m="http://schemas.openxmlformats.org/officeDocument/2006/math">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oMath>
                </a14:m>
                <a:r>
                  <a:rPr lang="en-US" altLang="zh-CN" sz="14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chooses to Follow</a:t>
                </a:r>
              </a:p>
              <a:p>
                <a:pPr>
                  <a:lnSpc>
                    <a:spcPct val="150000"/>
                  </a:lnSpc>
                </a:pPr>
                <a14:m>
                  <m:oMath xmlns:m="http://schemas.openxmlformats.org/officeDocument/2006/math">
                    <m:r>
                      <a:rPr lang="en-US" altLang="zh-CN" sz="1400"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𝑢</m:t>
                    </m:r>
                  </m:oMath>
                </a14:m>
                <a:r>
                  <a:rPr lang="en-US" altLang="zh-CN" sz="14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is the probability that it chooses to Lead</a:t>
                </a:r>
              </a:p>
            </p:txBody>
          </p:sp>
        </mc:Choice>
        <mc:Fallback xmlns="">
          <p:sp>
            <p:nvSpPr>
              <p:cNvPr id="34" name="文本框 33">
                <a:extLst>
                  <a:ext uri="{FF2B5EF4-FFF2-40B4-BE49-F238E27FC236}">
                    <a16:creationId xmlns:a16="http://schemas.microsoft.com/office/drawing/2014/main" id="{D9CD9B0C-0700-4A90-B3CA-23775472D9DC}"/>
                  </a:ext>
                </a:extLst>
              </p:cNvPr>
              <p:cNvSpPr txBox="1">
                <a:spLocks noRot="1" noChangeAspect="1" noMove="1" noResize="1" noEditPoints="1" noAdjustHandles="1" noChangeArrowheads="1" noChangeShapeType="1" noTextEdit="1"/>
              </p:cNvSpPr>
              <p:nvPr/>
            </p:nvSpPr>
            <p:spPr>
              <a:xfrm>
                <a:off x="386551" y="949726"/>
                <a:ext cx="3835184" cy="699422"/>
              </a:xfrm>
              <a:prstGeom prst="rect">
                <a:avLst/>
              </a:prstGeom>
              <a:blipFill>
                <a:blip r:embed="rId5"/>
                <a:stretch>
                  <a:fillRect b="-6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E60884F0-1BBF-46E3-880C-89D3457028AD}"/>
                  </a:ext>
                </a:extLst>
              </p:cNvPr>
              <p:cNvSpPr txBox="1"/>
              <p:nvPr/>
            </p:nvSpPr>
            <p:spPr>
              <a:xfrm>
                <a:off x="4922264" y="949726"/>
                <a:ext cx="3931449" cy="699422"/>
              </a:xfrm>
              <a:prstGeom prst="rect">
                <a:avLst/>
              </a:prstGeom>
              <a:noFill/>
            </p:spPr>
            <p:txBody>
              <a:bodyPr wrap="square">
                <a:spAutoFit/>
              </a:bodyPr>
              <a:lstStyle/>
              <a:p>
                <a:pPr>
                  <a:lnSpc>
                    <a:spcPct val="150000"/>
                  </a:lnSpc>
                </a:pPr>
                <a14:m>
                  <m:oMath xmlns:m="http://schemas.openxmlformats.org/officeDocument/2006/math">
                    <m:r>
                      <a:rPr lang="en-US" altLang="zh-CN" sz="1400" b="0" i="1" smtClean="0">
                        <a:solidFill>
                          <a:schemeClr val="bg1">
                            <a:lumMod val="95000"/>
                          </a:schemeClr>
                        </a:solidFill>
                        <a:latin typeface="Cambria Math" panose="02040503050406030204" pitchFamily="18" charset="0"/>
                        <a:cs typeface="Times New Roman" panose="02020603050405020304" pitchFamily="18" charset="0"/>
                      </a:rPr>
                      <m:t>𝑣</m:t>
                    </m:r>
                  </m:oMath>
                </a14:m>
                <a:r>
                  <a:rPr lang="en-US" altLang="zh-CN" sz="1400" dirty="0">
                    <a:solidFill>
                      <a:schemeClr val="bg1">
                        <a:lumMod val="95000"/>
                      </a:schemeClr>
                    </a:solidFill>
                    <a:latin typeface="Georgia" panose="02040502050405020303" pitchFamily="18" charset="0"/>
                    <a:cs typeface="Times New Roman" panose="02020603050405020304" pitchFamily="18" charset="0"/>
                  </a:rPr>
                  <a:t> is the </a:t>
                </a:r>
                <a:r>
                  <a:rPr lang="en-US" altLang="zh-CN" sz="14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probability that </a:t>
                </a:r>
                <a14:m>
                  <m:oMath xmlns:m="http://schemas.openxmlformats.org/officeDocument/2006/math">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400" b="0" i="1"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oMath>
                </a14:m>
                <a:r>
                  <a:rPr lang="en-US" altLang="zh-CN" sz="14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chooses to Follow</a:t>
                </a:r>
              </a:p>
              <a:p>
                <a:pPr>
                  <a:lnSpc>
                    <a:spcPct val="150000"/>
                  </a:lnSpc>
                </a:pPr>
                <a14:m>
                  <m:oMath xmlns:m="http://schemas.openxmlformats.org/officeDocument/2006/math">
                    <m:r>
                      <a:rPr lang="en-US" altLang="zh-CN" sz="1400"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b="0" i="1"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𝑣</m:t>
                    </m:r>
                  </m:oMath>
                </a14:m>
                <a:r>
                  <a:rPr lang="en-US" altLang="zh-CN" sz="14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is the probability that it chooses to Lead</a:t>
                </a:r>
              </a:p>
            </p:txBody>
          </p:sp>
        </mc:Choice>
        <mc:Fallback xmlns="">
          <p:sp>
            <p:nvSpPr>
              <p:cNvPr id="39" name="文本框 38">
                <a:extLst>
                  <a:ext uri="{FF2B5EF4-FFF2-40B4-BE49-F238E27FC236}">
                    <a16:creationId xmlns:a16="http://schemas.microsoft.com/office/drawing/2014/main" id="{E60884F0-1BBF-46E3-880C-89D3457028AD}"/>
                  </a:ext>
                </a:extLst>
              </p:cNvPr>
              <p:cNvSpPr txBox="1">
                <a:spLocks noRot="1" noChangeAspect="1" noMove="1" noResize="1" noEditPoints="1" noAdjustHandles="1" noChangeArrowheads="1" noChangeShapeType="1" noTextEdit="1"/>
              </p:cNvSpPr>
              <p:nvPr/>
            </p:nvSpPr>
            <p:spPr>
              <a:xfrm>
                <a:off x="4922264" y="949726"/>
                <a:ext cx="3931449" cy="699422"/>
              </a:xfrm>
              <a:prstGeom prst="rect">
                <a:avLst/>
              </a:prstGeom>
              <a:blipFill>
                <a:blip r:embed="rId6"/>
                <a:stretch>
                  <a:fillRect b="-6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DCACC623-0B47-4701-B51F-FC29A8B7DF54}"/>
                  </a:ext>
                </a:extLst>
              </p:cNvPr>
              <p:cNvSpPr txBox="1"/>
              <p:nvPr/>
            </p:nvSpPr>
            <p:spPr>
              <a:xfrm>
                <a:off x="1687286" y="1794330"/>
                <a:ext cx="4572000" cy="369332"/>
              </a:xfrm>
              <a:prstGeom prst="rect">
                <a:avLst/>
              </a:prstGeom>
              <a:noFill/>
            </p:spPr>
            <p:txBody>
              <a:bodyPr wrap="square">
                <a:spAutoFit/>
              </a:bodyPr>
              <a:lstStyle/>
              <a:p>
                <a:r>
                  <a:rPr lang="en-US" altLang="zh-CN" sz="18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So, the expected payoffs of </a:t>
                </a:r>
                <a14:m>
                  <m:oMath xmlns:m="http://schemas.openxmlformats.org/officeDocument/2006/math">
                    <m:sSub>
                      <m:sSubPr>
                        <m:ctrlPr>
                          <a:rPr lang="zh-CN" altLang="zh-CN" i="1">
                            <a:solidFill>
                              <a:schemeClr val="bg1">
                                <a:lumMod val="95000"/>
                              </a:schemeClr>
                            </a:solidFill>
                            <a:effectLst/>
                            <a:latin typeface="Cambria Math" panose="02040503050406030204" pitchFamily="18" charset="0"/>
                            <a:ea typeface="Cambria Math" panose="020405030504060302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oMath>
                </a14:m>
                <a:r>
                  <a:rPr lang="en-US" altLang="zh-CN" sz="18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and </a:t>
                </a:r>
                <a14:m>
                  <m:oMath xmlns:m="http://schemas.openxmlformats.org/officeDocument/2006/math">
                    <m:sSub>
                      <m:sSubPr>
                        <m:ctrlPr>
                          <a:rPr lang="zh-CN" altLang="zh-CN" i="1">
                            <a:solidFill>
                              <a:schemeClr val="bg1">
                                <a:lumMod val="95000"/>
                              </a:schemeClr>
                            </a:solidFill>
                            <a:effectLst/>
                            <a:latin typeface="Cambria Math" panose="02040503050406030204" pitchFamily="18" charset="0"/>
                            <a:ea typeface="Cambria Math" panose="020405030504060302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endParaRPr lang="zh-CN" altLang="en-US" dirty="0"/>
              </a:p>
            </p:txBody>
          </p:sp>
        </mc:Choice>
        <mc:Fallback xmlns="">
          <p:sp>
            <p:nvSpPr>
              <p:cNvPr id="41" name="文本框 40">
                <a:extLst>
                  <a:ext uri="{FF2B5EF4-FFF2-40B4-BE49-F238E27FC236}">
                    <a16:creationId xmlns:a16="http://schemas.microsoft.com/office/drawing/2014/main" id="{DCACC623-0B47-4701-B51F-FC29A8B7DF54}"/>
                  </a:ext>
                </a:extLst>
              </p:cNvPr>
              <p:cNvSpPr txBox="1">
                <a:spLocks noRot="1" noChangeAspect="1" noMove="1" noResize="1" noEditPoints="1" noAdjustHandles="1" noChangeArrowheads="1" noChangeShapeType="1" noTextEdit="1"/>
              </p:cNvSpPr>
              <p:nvPr/>
            </p:nvSpPr>
            <p:spPr>
              <a:xfrm>
                <a:off x="1687286" y="1794330"/>
                <a:ext cx="4572000" cy="369332"/>
              </a:xfrm>
              <a:prstGeom prst="rect">
                <a:avLst/>
              </a:prstGeom>
              <a:blipFill>
                <a:blip r:embed="rId7"/>
                <a:stretch>
                  <a:fillRect t="-9836" b="-22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3A48EE1B-E549-4CEC-8A17-6B787EB40641}"/>
                  </a:ext>
                </a:extLst>
              </p:cNvPr>
              <p:cNvSpPr txBox="1"/>
              <p:nvPr/>
            </p:nvSpPr>
            <p:spPr>
              <a:xfrm>
                <a:off x="1952415" y="2304019"/>
                <a:ext cx="2561771" cy="646331"/>
              </a:xfrm>
              <a:prstGeom prst="rect">
                <a:avLst/>
              </a:prstGeom>
              <a:noFill/>
            </p:spPr>
            <p:txBody>
              <a:bodyPr wrap="square">
                <a:spAutoFit/>
              </a:bodyPr>
              <a:lstStyle/>
              <a:p>
                <a:pPr algn="ctr"/>
                <a14:m>
                  <m:oMath xmlns:m="http://schemas.openxmlformats.org/officeDocument/2006/math">
                    <m:sSub>
                      <m:sSubPr>
                        <m:ctrlPr>
                          <a:rPr lang="zh-CN" altLang="zh-CN" i="1" smtClean="0">
                            <a:solidFill>
                              <a:schemeClr val="bg1">
                                <a:lumMod val="95000"/>
                              </a:schemeClr>
                            </a:solidFill>
                            <a:effectLst/>
                            <a:latin typeface="Cambria Math" panose="02040503050406030204" pitchFamily="18" charset="0"/>
                            <a:ea typeface="Cambria Math" panose="020405030504060302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solidFill>
                              <a:schemeClr val="bg1">
                                <a:lumMod val="95000"/>
                              </a:schemeClr>
                            </a:solidFill>
                            <a:effectLst/>
                            <a:latin typeface="Cambria Math" panose="02040503050406030204" pitchFamily="18" charset="0"/>
                            <a:ea typeface="Cambria Math" panose="02040503050406030204" pitchFamily="18" charset="0"/>
                          </a:rPr>
                        </m:ctrlPr>
                      </m:sSupPr>
                      <m:e>
                        <m:r>
                          <a:rPr lang="en-US" altLang="zh-CN" sz="1800" b="1"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𝐮</m:t>
                        </m:r>
                      </m:e>
                      <m:sup>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800" b="1"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𝐀𝐯</m:t>
                    </m:r>
                  </m:oMath>
                </a14:m>
                <a:r>
                  <a:rPr lang="en-US" altLang="zh-CN" sz="18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sSub>
                        <m:sSubPr>
                          <m:ctrlPr>
                            <a:rPr lang="zh-CN" altLang="zh-CN" i="1">
                              <a:solidFill>
                                <a:schemeClr val="bg1">
                                  <a:lumMod val="95000"/>
                                </a:schemeClr>
                              </a:solidFill>
                              <a:effectLst/>
                              <a:latin typeface="Cambria Math" panose="02040503050406030204" pitchFamily="18" charset="0"/>
                              <a:ea typeface="Cambria Math" panose="020405030504060302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solidFill>
                                <a:schemeClr val="bg1">
                                  <a:lumMod val="95000"/>
                                </a:schemeClr>
                              </a:solidFill>
                              <a:effectLst/>
                              <a:latin typeface="Cambria Math" panose="02040503050406030204" pitchFamily="18" charset="0"/>
                              <a:ea typeface="Cambria Math" panose="02040503050406030204" pitchFamily="18" charset="0"/>
                            </a:rPr>
                          </m:ctrlPr>
                        </m:sSupPr>
                        <m:e>
                          <m:r>
                            <a:rPr lang="en-US" altLang="zh-CN" sz="1800" b="1"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𝐮</m:t>
                          </m:r>
                        </m:e>
                        <m:sup>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800" b="1"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𝐁𝐯</m:t>
                      </m:r>
                    </m:oMath>
                  </m:oMathPara>
                </a14:m>
                <a:endParaRPr lang="zh-CN" altLang="en-US" dirty="0">
                  <a:solidFill>
                    <a:schemeClr val="bg1">
                      <a:lumMod val="95000"/>
                    </a:schemeClr>
                  </a:solidFill>
                </a:endParaRPr>
              </a:p>
            </p:txBody>
          </p:sp>
        </mc:Choice>
        <mc:Fallback xmlns="">
          <p:sp>
            <p:nvSpPr>
              <p:cNvPr id="43" name="文本框 42">
                <a:extLst>
                  <a:ext uri="{FF2B5EF4-FFF2-40B4-BE49-F238E27FC236}">
                    <a16:creationId xmlns:a16="http://schemas.microsoft.com/office/drawing/2014/main" id="{3A48EE1B-E549-4CEC-8A17-6B787EB40641}"/>
                  </a:ext>
                </a:extLst>
              </p:cNvPr>
              <p:cNvSpPr txBox="1">
                <a:spLocks noRot="1" noChangeAspect="1" noMove="1" noResize="1" noEditPoints="1" noAdjustHandles="1" noChangeArrowheads="1" noChangeShapeType="1" noTextEdit="1"/>
              </p:cNvSpPr>
              <p:nvPr/>
            </p:nvSpPr>
            <p:spPr>
              <a:xfrm>
                <a:off x="1952415" y="2304019"/>
                <a:ext cx="2561771" cy="64633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4EBAC241-0FF9-4D76-9542-69BE3C656AC9}"/>
                  </a:ext>
                </a:extLst>
              </p:cNvPr>
              <p:cNvSpPr txBox="1"/>
              <p:nvPr/>
            </p:nvSpPr>
            <p:spPr>
              <a:xfrm>
                <a:off x="5587787" y="2163662"/>
                <a:ext cx="2892184" cy="8636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1200" b="1" i="1" smtClean="0">
                              <a:solidFill>
                                <a:schemeClr val="accent1"/>
                              </a:solidFill>
                              <a:latin typeface="Cambria Math" panose="02040503050406030204" pitchFamily="18" charset="0"/>
                            </a:rPr>
                          </m:ctrlPr>
                        </m:mPr>
                        <m:mr>
                          <m:e/>
                          <m:e>
                            <m:r>
                              <a:rPr lang="zh-CN" altLang="en-US" sz="1200" b="1">
                                <a:solidFill>
                                  <a:schemeClr val="accent1"/>
                                </a:solidFill>
                                <a:latin typeface="Cambria Math" panose="02040503050406030204" pitchFamily="18" charset="0"/>
                              </a:rPr>
                              <m:t>𝐀</m:t>
                            </m:r>
                            <m:r>
                              <a:rPr lang="zh-CN" altLang="en-US" sz="1200" b="0" i="0">
                                <a:solidFill>
                                  <a:schemeClr val="accent1"/>
                                </a:solidFill>
                                <a:latin typeface="Cambria Math" panose="02040503050406030204" pitchFamily="18" charset="0"/>
                              </a:rPr>
                              <m:t>=</m:t>
                            </m:r>
                            <m:d>
                              <m:dPr>
                                <m:begChr m:val="["/>
                                <m:endChr m:val="]"/>
                                <m:ctrlPr>
                                  <a:rPr lang="zh-CN" altLang="en-US" sz="1200" b="0" i="1">
                                    <a:solidFill>
                                      <a:schemeClr val="accent1"/>
                                    </a:solidFill>
                                    <a:latin typeface="Cambria Math" panose="02040503050406030204" pitchFamily="18" charset="0"/>
                                  </a:rPr>
                                </m:ctrlPr>
                              </m:dPr>
                              <m:e>
                                <m:m>
                                  <m:mPr>
                                    <m:plcHide m:val="on"/>
                                    <m:mcs>
                                      <m:mc>
                                        <m:mcPr>
                                          <m:count m:val="2"/>
                                          <m:mcJc m:val="center"/>
                                        </m:mcPr>
                                      </m:mc>
                                    </m:mcs>
                                    <m:ctrlPr>
                                      <a:rPr lang="zh-CN" altLang="en-US" sz="1200" b="0" i="1">
                                        <a:solidFill>
                                          <a:schemeClr val="accent1"/>
                                        </a:solidFill>
                                        <a:latin typeface="Cambria Math" panose="02040503050406030204" pitchFamily="18" charset="0"/>
                                      </a:rPr>
                                    </m:ctrlPr>
                                  </m:mPr>
                                  <m:mr>
                                    <m:e>
                                      <m:sSub>
                                        <m:sSubPr>
                                          <m:ctrlPr>
                                            <a:rPr lang="zh-CN" altLang="en-US" sz="1200" b="0" i="1">
                                              <a:solidFill>
                                                <a:schemeClr val="accent1"/>
                                              </a:solidFill>
                                              <a:latin typeface="Cambria Math" panose="02040503050406030204" pitchFamily="18" charset="0"/>
                                            </a:rPr>
                                          </m:ctrlPr>
                                        </m:sSubPr>
                                        <m:e>
                                          <m:r>
                                            <a:rPr lang="zh-CN" altLang="en-US" sz="1200" b="0" i="1">
                                              <a:solidFill>
                                                <a:schemeClr val="accent1"/>
                                              </a:solidFill>
                                              <a:latin typeface="Cambria Math" panose="02040503050406030204" pitchFamily="18" charset="0"/>
                                            </a:rPr>
                                            <m:t>𝐴</m:t>
                                          </m:r>
                                        </m:e>
                                        <m:sub>
                                          <m:r>
                                            <a:rPr lang="zh-CN" altLang="en-US" sz="1200" b="0" i="0">
                                              <a:solidFill>
                                                <a:schemeClr val="accent1"/>
                                              </a:solidFill>
                                              <a:latin typeface="Cambria Math" panose="02040503050406030204" pitchFamily="18" charset="0"/>
                                            </a:rPr>
                                            <m:t>11</m:t>
                                          </m:r>
                                        </m:sub>
                                      </m:sSub>
                                    </m:e>
                                    <m:e>
                                      <m:sSub>
                                        <m:sSubPr>
                                          <m:ctrlPr>
                                            <a:rPr lang="zh-CN" altLang="en-US" sz="1200" b="0" i="1">
                                              <a:solidFill>
                                                <a:schemeClr val="accent1"/>
                                              </a:solidFill>
                                              <a:latin typeface="Cambria Math" panose="02040503050406030204" pitchFamily="18" charset="0"/>
                                            </a:rPr>
                                          </m:ctrlPr>
                                        </m:sSubPr>
                                        <m:e>
                                          <m:r>
                                            <a:rPr lang="zh-CN" altLang="en-US" sz="1200" b="0" i="1">
                                              <a:solidFill>
                                                <a:schemeClr val="accent1"/>
                                              </a:solidFill>
                                              <a:latin typeface="Cambria Math" panose="02040503050406030204" pitchFamily="18" charset="0"/>
                                            </a:rPr>
                                            <m:t>𝐴</m:t>
                                          </m:r>
                                        </m:e>
                                        <m:sub>
                                          <m:r>
                                            <a:rPr lang="zh-CN" altLang="en-US" sz="1200" b="0" i="0">
                                              <a:solidFill>
                                                <a:schemeClr val="accent1"/>
                                              </a:solidFill>
                                              <a:latin typeface="Cambria Math" panose="02040503050406030204" pitchFamily="18" charset="0"/>
                                            </a:rPr>
                                            <m:t>12</m:t>
                                          </m:r>
                                        </m:sub>
                                      </m:sSub>
                                    </m:e>
                                  </m:mr>
                                  <m:mr>
                                    <m:e>
                                      <m:sSub>
                                        <m:sSubPr>
                                          <m:ctrlPr>
                                            <a:rPr lang="zh-CN" altLang="en-US" sz="1200" b="0" i="1">
                                              <a:solidFill>
                                                <a:schemeClr val="accent1"/>
                                              </a:solidFill>
                                              <a:latin typeface="Cambria Math" panose="02040503050406030204" pitchFamily="18" charset="0"/>
                                            </a:rPr>
                                          </m:ctrlPr>
                                        </m:sSubPr>
                                        <m:e>
                                          <m:r>
                                            <a:rPr lang="zh-CN" altLang="en-US" sz="1200" b="0" i="1">
                                              <a:solidFill>
                                                <a:schemeClr val="accent1"/>
                                              </a:solidFill>
                                              <a:latin typeface="Cambria Math" panose="02040503050406030204" pitchFamily="18" charset="0"/>
                                            </a:rPr>
                                            <m:t>𝐴</m:t>
                                          </m:r>
                                        </m:e>
                                        <m:sub>
                                          <m:r>
                                            <a:rPr lang="zh-CN" altLang="en-US" sz="1200" b="0" i="0">
                                              <a:solidFill>
                                                <a:schemeClr val="accent1"/>
                                              </a:solidFill>
                                              <a:latin typeface="Cambria Math" panose="02040503050406030204" pitchFamily="18" charset="0"/>
                                            </a:rPr>
                                            <m:t>21</m:t>
                                          </m:r>
                                        </m:sub>
                                      </m:sSub>
                                    </m:e>
                                    <m:e>
                                      <m:sSub>
                                        <m:sSubPr>
                                          <m:ctrlPr>
                                            <a:rPr lang="zh-CN" altLang="en-US" sz="1200" b="0" i="1">
                                              <a:solidFill>
                                                <a:schemeClr val="accent1"/>
                                              </a:solidFill>
                                              <a:latin typeface="Cambria Math" panose="02040503050406030204" pitchFamily="18" charset="0"/>
                                            </a:rPr>
                                          </m:ctrlPr>
                                        </m:sSubPr>
                                        <m:e>
                                          <m:r>
                                            <a:rPr lang="zh-CN" altLang="en-US" sz="1200" b="0" i="1">
                                              <a:solidFill>
                                                <a:schemeClr val="accent1"/>
                                              </a:solidFill>
                                              <a:latin typeface="Cambria Math" panose="02040503050406030204" pitchFamily="18" charset="0"/>
                                            </a:rPr>
                                            <m:t>𝐴</m:t>
                                          </m:r>
                                        </m:e>
                                        <m:sub>
                                          <m:r>
                                            <a:rPr lang="zh-CN" altLang="en-US" sz="1200" b="0" i="0">
                                              <a:solidFill>
                                                <a:schemeClr val="accent1"/>
                                              </a:solidFill>
                                              <a:latin typeface="Cambria Math" panose="02040503050406030204" pitchFamily="18" charset="0"/>
                                            </a:rPr>
                                            <m:t>22</m:t>
                                          </m:r>
                                        </m:sub>
                                      </m:sSub>
                                    </m:e>
                                  </m:mr>
                                </m:m>
                              </m:e>
                            </m:d>
                            <m:r>
                              <a:rPr lang="zh-CN" altLang="en-US" sz="1200" b="0" i="0">
                                <a:solidFill>
                                  <a:schemeClr val="accent1"/>
                                </a:solidFill>
                                <a:latin typeface="Cambria Math" panose="02040503050406030204" pitchFamily="18" charset="0"/>
                              </a:rPr>
                              <m:t>=</m:t>
                            </m:r>
                            <m:d>
                              <m:dPr>
                                <m:begChr m:val="["/>
                                <m:endChr m:val="]"/>
                                <m:ctrlPr>
                                  <a:rPr lang="zh-CN" altLang="en-US" sz="1200" b="0" i="1">
                                    <a:solidFill>
                                      <a:schemeClr val="accent1"/>
                                    </a:solidFill>
                                    <a:latin typeface="Cambria Math" panose="02040503050406030204" pitchFamily="18" charset="0"/>
                                  </a:rPr>
                                </m:ctrlPr>
                              </m:dPr>
                              <m:e>
                                <m:m>
                                  <m:mPr>
                                    <m:plcHide m:val="on"/>
                                    <m:mcs>
                                      <m:mc>
                                        <m:mcPr>
                                          <m:count m:val="2"/>
                                          <m:mcJc m:val="center"/>
                                        </m:mcPr>
                                      </m:mc>
                                    </m:mcs>
                                    <m:ctrlPr>
                                      <a:rPr lang="zh-CN" altLang="en-US" sz="1200" b="0" i="1">
                                        <a:solidFill>
                                          <a:schemeClr val="accent1"/>
                                        </a:solidFill>
                                        <a:latin typeface="Cambria Math" panose="02040503050406030204" pitchFamily="18" charset="0"/>
                                      </a:rPr>
                                    </m:ctrlPr>
                                  </m:mPr>
                                  <m:mr>
                                    <m:e>
                                      <m:r>
                                        <a:rPr lang="zh-CN" altLang="en-US" sz="1200" b="0" i="0">
                                          <a:solidFill>
                                            <a:schemeClr val="accent1"/>
                                          </a:solidFill>
                                          <a:latin typeface="Cambria Math" panose="02040503050406030204" pitchFamily="18" charset="0"/>
                                        </a:rPr>
                                        <m:t>−</m:t>
                                      </m:r>
                                      <m:r>
                                        <a:rPr lang="zh-CN" altLang="en-US" sz="1200" b="0" i="1">
                                          <a:solidFill>
                                            <a:schemeClr val="accent1"/>
                                          </a:solidFill>
                                          <a:latin typeface="Cambria Math" panose="02040503050406030204" pitchFamily="18" charset="0"/>
                                        </a:rPr>
                                        <m:t>𝑀</m:t>
                                      </m:r>
                                    </m:e>
                                    <m:e>
                                      <m:sSub>
                                        <m:sSubPr>
                                          <m:ctrlPr>
                                            <a:rPr lang="zh-CN" altLang="en-US" sz="1200" b="0" i="1">
                                              <a:solidFill>
                                                <a:schemeClr val="accent1"/>
                                              </a:solidFill>
                                              <a:latin typeface="Cambria Math" panose="02040503050406030204" pitchFamily="18" charset="0"/>
                                            </a:rPr>
                                          </m:ctrlPr>
                                        </m:sSubPr>
                                        <m:e>
                                          <m:r>
                                            <a:rPr lang="zh-CN" altLang="en-US" sz="1200" b="0" i="1">
                                              <a:solidFill>
                                                <a:schemeClr val="accent1"/>
                                              </a:solidFill>
                                              <a:latin typeface="Cambria Math" panose="02040503050406030204" pitchFamily="18" charset="0"/>
                                            </a:rPr>
                                            <m:t>𝐺</m:t>
                                          </m:r>
                                        </m:e>
                                        <m:sub>
                                          <m:r>
                                            <a:rPr lang="zh-CN" altLang="en-US" sz="1200" b="0" i="1">
                                              <a:solidFill>
                                                <a:schemeClr val="accent1"/>
                                              </a:solidFill>
                                              <a:latin typeface="Cambria Math" panose="02040503050406030204" pitchFamily="18" charset="0"/>
                                            </a:rPr>
                                            <m:t>𝐼</m:t>
                                          </m:r>
                                          <m:r>
                                            <a:rPr lang="zh-CN" altLang="en-US" sz="1200" b="0" i="0">
                                              <a:solidFill>
                                                <a:schemeClr val="accent1"/>
                                              </a:solidFill>
                                              <a:latin typeface="Cambria Math" panose="02040503050406030204" pitchFamily="18" charset="0"/>
                                            </a:rPr>
                                            <m:t>,</m:t>
                                          </m:r>
                                          <m:r>
                                            <a:rPr lang="zh-CN" altLang="en-US" sz="1200" b="0" i="1">
                                              <a:solidFill>
                                                <a:schemeClr val="accent1"/>
                                              </a:solidFill>
                                              <a:latin typeface="Cambria Math" panose="02040503050406030204" pitchFamily="18" charset="0"/>
                                            </a:rPr>
                                            <m:t>𝐹</m:t>
                                          </m:r>
                                        </m:sub>
                                      </m:sSub>
                                    </m:e>
                                  </m:mr>
                                  <m:mr>
                                    <m:e>
                                      <m:sSub>
                                        <m:sSubPr>
                                          <m:ctrlPr>
                                            <a:rPr lang="zh-CN" altLang="en-US" sz="1200" b="0" i="1">
                                              <a:solidFill>
                                                <a:schemeClr val="accent1"/>
                                              </a:solidFill>
                                              <a:latin typeface="Cambria Math" panose="02040503050406030204" pitchFamily="18" charset="0"/>
                                            </a:rPr>
                                          </m:ctrlPr>
                                        </m:sSubPr>
                                        <m:e>
                                          <m:r>
                                            <a:rPr lang="zh-CN" altLang="en-US" sz="1200" b="0" i="1">
                                              <a:solidFill>
                                                <a:schemeClr val="accent1"/>
                                              </a:solidFill>
                                              <a:latin typeface="Cambria Math" panose="02040503050406030204" pitchFamily="18" charset="0"/>
                                            </a:rPr>
                                            <m:t>𝐺</m:t>
                                          </m:r>
                                        </m:e>
                                        <m:sub>
                                          <m:r>
                                            <a:rPr lang="zh-CN" altLang="en-US" sz="1200" b="0" i="1">
                                              <a:solidFill>
                                                <a:schemeClr val="accent1"/>
                                              </a:solidFill>
                                              <a:latin typeface="Cambria Math" panose="02040503050406030204" pitchFamily="18" charset="0"/>
                                            </a:rPr>
                                            <m:t>𝐼</m:t>
                                          </m:r>
                                          <m:r>
                                            <a:rPr lang="zh-CN" altLang="en-US" sz="1200" b="0" i="0">
                                              <a:solidFill>
                                                <a:schemeClr val="accent1"/>
                                              </a:solidFill>
                                              <a:latin typeface="Cambria Math" panose="02040503050406030204" pitchFamily="18" charset="0"/>
                                            </a:rPr>
                                            <m:t>,</m:t>
                                          </m:r>
                                          <m:r>
                                            <a:rPr lang="zh-CN" altLang="en-US" sz="1200" b="0" i="1">
                                              <a:solidFill>
                                                <a:schemeClr val="accent1"/>
                                              </a:solidFill>
                                              <a:latin typeface="Cambria Math" panose="02040503050406030204" pitchFamily="18" charset="0"/>
                                            </a:rPr>
                                            <m:t>𝐿</m:t>
                                          </m:r>
                                        </m:sub>
                                      </m:sSub>
                                    </m:e>
                                    <m:e>
                                      <m:r>
                                        <a:rPr lang="zh-CN" altLang="en-US" sz="1200" b="0" i="0">
                                          <a:solidFill>
                                            <a:schemeClr val="accent1"/>
                                          </a:solidFill>
                                          <a:latin typeface="Cambria Math" panose="02040503050406030204" pitchFamily="18" charset="0"/>
                                        </a:rPr>
                                        <m:t>−</m:t>
                                      </m:r>
                                      <m:r>
                                        <a:rPr lang="zh-CN" altLang="en-US" sz="1200" b="0" i="1">
                                          <a:solidFill>
                                            <a:schemeClr val="accent1"/>
                                          </a:solidFill>
                                          <a:latin typeface="Cambria Math" panose="02040503050406030204" pitchFamily="18" charset="0"/>
                                        </a:rPr>
                                        <m:t>𝑀</m:t>
                                      </m:r>
                                    </m:e>
                                  </m:mr>
                                </m:m>
                              </m:e>
                            </m:d>
                          </m:e>
                        </m:mr>
                        <m:mr>
                          <m:e/>
                          <m:e>
                            <m:r>
                              <a:rPr lang="zh-CN" altLang="en-US" sz="1200" b="1" i="0">
                                <a:solidFill>
                                  <a:schemeClr val="accent1"/>
                                </a:solidFill>
                                <a:latin typeface="Cambria Math" panose="02040503050406030204" pitchFamily="18" charset="0"/>
                              </a:rPr>
                              <m:t>𝐁</m:t>
                            </m:r>
                            <m:r>
                              <a:rPr lang="zh-CN" altLang="en-US" sz="1200" b="0" i="0">
                                <a:solidFill>
                                  <a:schemeClr val="accent1"/>
                                </a:solidFill>
                                <a:latin typeface="Cambria Math" panose="02040503050406030204" pitchFamily="18" charset="0"/>
                              </a:rPr>
                              <m:t>=</m:t>
                            </m:r>
                            <m:d>
                              <m:dPr>
                                <m:begChr m:val="["/>
                                <m:endChr m:val="]"/>
                                <m:ctrlPr>
                                  <a:rPr lang="zh-CN" altLang="en-US" sz="1200" b="0" i="1">
                                    <a:solidFill>
                                      <a:schemeClr val="accent1"/>
                                    </a:solidFill>
                                    <a:latin typeface="Cambria Math" panose="02040503050406030204" pitchFamily="18" charset="0"/>
                                  </a:rPr>
                                </m:ctrlPr>
                              </m:dPr>
                              <m:e>
                                <m:m>
                                  <m:mPr>
                                    <m:plcHide m:val="on"/>
                                    <m:mcs>
                                      <m:mc>
                                        <m:mcPr>
                                          <m:count m:val="2"/>
                                          <m:mcJc m:val="center"/>
                                        </m:mcPr>
                                      </m:mc>
                                    </m:mcs>
                                    <m:ctrlPr>
                                      <a:rPr lang="zh-CN" altLang="en-US" sz="1200" b="0" i="1">
                                        <a:solidFill>
                                          <a:schemeClr val="accent1"/>
                                        </a:solidFill>
                                        <a:latin typeface="Cambria Math" panose="02040503050406030204" pitchFamily="18" charset="0"/>
                                      </a:rPr>
                                    </m:ctrlPr>
                                  </m:mPr>
                                  <m:mr>
                                    <m:e>
                                      <m:sSub>
                                        <m:sSubPr>
                                          <m:ctrlPr>
                                            <a:rPr lang="zh-CN" altLang="en-US" sz="1200" b="0" i="1">
                                              <a:solidFill>
                                                <a:schemeClr val="accent1"/>
                                              </a:solidFill>
                                              <a:latin typeface="Cambria Math" panose="02040503050406030204" pitchFamily="18" charset="0"/>
                                            </a:rPr>
                                          </m:ctrlPr>
                                        </m:sSubPr>
                                        <m:e>
                                          <m:r>
                                            <a:rPr lang="zh-CN" altLang="en-US" sz="1200" b="0" i="1">
                                              <a:solidFill>
                                                <a:schemeClr val="accent1"/>
                                              </a:solidFill>
                                              <a:latin typeface="Cambria Math" panose="02040503050406030204" pitchFamily="18" charset="0"/>
                                            </a:rPr>
                                            <m:t>𝐵</m:t>
                                          </m:r>
                                        </m:e>
                                        <m:sub>
                                          <m:r>
                                            <a:rPr lang="zh-CN" altLang="en-US" sz="1200" b="0" i="0">
                                              <a:solidFill>
                                                <a:schemeClr val="accent1"/>
                                              </a:solidFill>
                                              <a:latin typeface="Cambria Math" panose="02040503050406030204" pitchFamily="18" charset="0"/>
                                            </a:rPr>
                                            <m:t>11</m:t>
                                          </m:r>
                                        </m:sub>
                                      </m:sSub>
                                    </m:e>
                                    <m:e>
                                      <m:sSub>
                                        <m:sSubPr>
                                          <m:ctrlPr>
                                            <a:rPr lang="zh-CN" altLang="en-US" sz="1200" b="0" i="1">
                                              <a:solidFill>
                                                <a:schemeClr val="accent1"/>
                                              </a:solidFill>
                                              <a:latin typeface="Cambria Math" panose="02040503050406030204" pitchFamily="18" charset="0"/>
                                            </a:rPr>
                                          </m:ctrlPr>
                                        </m:sSubPr>
                                        <m:e>
                                          <m:r>
                                            <a:rPr lang="zh-CN" altLang="en-US" sz="1200" b="0" i="1">
                                              <a:solidFill>
                                                <a:schemeClr val="accent1"/>
                                              </a:solidFill>
                                              <a:latin typeface="Cambria Math" panose="02040503050406030204" pitchFamily="18" charset="0"/>
                                            </a:rPr>
                                            <m:t>𝐵</m:t>
                                          </m:r>
                                        </m:e>
                                        <m:sub>
                                          <m:r>
                                            <a:rPr lang="zh-CN" altLang="en-US" sz="1200" b="0" i="0">
                                              <a:solidFill>
                                                <a:schemeClr val="accent1"/>
                                              </a:solidFill>
                                              <a:latin typeface="Cambria Math" panose="02040503050406030204" pitchFamily="18" charset="0"/>
                                            </a:rPr>
                                            <m:t>12</m:t>
                                          </m:r>
                                        </m:sub>
                                      </m:sSub>
                                    </m:e>
                                  </m:mr>
                                  <m:mr>
                                    <m:e>
                                      <m:sSub>
                                        <m:sSubPr>
                                          <m:ctrlPr>
                                            <a:rPr lang="zh-CN" altLang="en-US" sz="1200" b="0" i="1">
                                              <a:solidFill>
                                                <a:schemeClr val="accent1"/>
                                              </a:solidFill>
                                              <a:latin typeface="Cambria Math" panose="02040503050406030204" pitchFamily="18" charset="0"/>
                                            </a:rPr>
                                          </m:ctrlPr>
                                        </m:sSubPr>
                                        <m:e>
                                          <m:r>
                                            <a:rPr lang="zh-CN" altLang="en-US" sz="1200" b="0" i="1">
                                              <a:solidFill>
                                                <a:schemeClr val="accent1"/>
                                              </a:solidFill>
                                              <a:latin typeface="Cambria Math" panose="02040503050406030204" pitchFamily="18" charset="0"/>
                                            </a:rPr>
                                            <m:t>𝐵</m:t>
                                          </m:r>
                                        </m:e>
                                        <m:sub>
                                          <m:r>
                                            <a:rPr lang="zh-CN" altLang="en-US" sz="1200" b="0" i="0">
                                              <a:solidFill>
                                                <a:schemeClr val="accent1"/>
                                              </a:solidFill>
                                              <a:latin typeface="Cambria Math" panose="02040503050406030204" pitchFamily="18" charset="0"/>
                                            </a:rPr>
                                            <m:t>21</m:t>
                                          </m:r>
                                        </m:sub>
                                      </m:sSub>
                                    </m:e>
                                    <m:e>
                                      <m:sSub>
                                        <m:sSubPr>
                                          <m:ctrlPr>
                                            <a:rPr lang="zh-CN" altLang="en-US" sz="1200" b="0" i="1">
                                              <a:solidFill>
                                                <a:schemeClr val="accent1"/>
                                              </a:solidFill>
                                              <a:latin typeface="Cambria Math" panose="02040503050406030204" pitchFamily="18" charset="0"/>
                                            </a:rPr>
                                          </m:ctrlPr>
                                        </m:sSubPr>
                                        <m:e>
                                          <m:r>
                                            <a:rPr lang="zh-CN" altLang="en-US" sz="1200" b="0" i="1">
                                              <a:solidFill>
                                                <a:schemeClr val="accent1"/>
                                              </a:solidFill>
                                              <a:latin typeface="Cambria Math" panose="02040503050406030204" pitchFamily="18" charset="0"/>
                                            </a:rPr>
                                            <m:t>𝐵</m:t>
                                          </m:r>
                                        </m:e>
                                        <m:sub>
                                          <m:r>
                                            <a:rPr lang="zh-CN" altLang="en-US" sz="1200" b="0" i="0">
                                              <a:solidFill>
                                                <a:schemeClr val="accent1"/>
                                              </a:solidFill>
                                              <a:latin typeface="Cambria Math" panose="02040503050406030204" pitchFamily="18" charset="0"/>
                                            </a:rPr>
                                            <m:t>22</m:t>
                                          </m:r>
                                        </m:sub>
                                      </m:sSub>
                                    </m:e>
                                  </m:mr>
                                </m:m>
                              </m:e>
                            </m:d>
                            <m:r>
                              <a:rPr lang="zh-CN" altLang="en-US" sz="1200" b="0" i="0">
                                <a:solidFill>
                                  <a:schemeClr val="accent1"/>
                                </a:solidFill>
                                <a:latin typeface="Cambria Math" panose="02040503050406030204" pitchFamily="18" charset="0"/>
                              </a:rPr>
                              <m:t>=</m:t>
                            </m:r>
                            <m:d>
                              <m:dPr>
                                <m:begChr m:val="["/>
                                <m:endChr m:val="]"/>
                                <m:ctrlPr>
                                  <a:rPr lang="zh-CN" altLang="en-US" sz="1200" b="0" i="1">
                                    <a:solidFill>
                                      <a:schemeClr val="accent1"/>
                                    </a:solidFill>
                                    <a:latin typeface="Cambria Math" panose="02040503050406030204" pitchFamily="18" charset="0"/>
                                  </a:rPr>
                                </m:ctrlPr>
                              </m:dPr>
                              <m:e>
                                <m:m>
                                  <m:mPr>
                                    <m:plcHide m:val="on"/>
                                    <m:mcs>
                                      <m:mc>
                                        <m:mcPr>
                                          <m:count m:val="2"/>
                                          <m:mcJc m:val="center"/>
                                        </m:mcPr>
                                      </m:mc>
                                    </m:mcs>
                                    <m:ctrlPr>
                                      <a:rPr lang="zh-CN" altLang="en-US" sz="1200" b="0" i="1">
                                        <a:solidFill>
                                          <a:schemeClr val="accent1"/>
                                        </a:solidFill>
                                        <a:latin typeface="Cambria Math" panose="02040503050406030204" pitchFamily="18" charset="0"/>
                                      </a:rPr>
                                    </m:ctrlPr>
                                  </m:mPr>
                                  <m:mr>
                                    <m:e>
                                      <m:r>
                                        <a:rPr lang="zh-CN" altLang="en-US" sz="1200" b="0" i="0">
                                          <a:solidFill>
                                            <a:schemeClr val="accent1"/>
                                          </a:solidFill>
                                          <a:latin typeface="Cambria Math" panose="02040503050406030204" pitchFamily="18" charset="0"/>
                                        </a:rPr>
                                        <m:t>−</m:t>
                                      </m:r>
                                      <m:r>
                                        <a:rPr lang="zh-CN" altLang="en-US" sz="1200" b="0" i="1">
                                          <a:solidFill>
                                            <a:schemeClr val="accent1"/>
                                          </a:solidFill>
                                          <a:latin typeface="Cambria Math" panose="02040503050406030204" pitchFamily="18" charset="0"/>
                                        </a:rPr>
                                        <m:t>𝑀</m:t>
                                      </m:r>
                                    </m:e>
                                    <m:e>
                                      <m:sSub>
                                        <m:sSubPr>
                                          <m:ctrlPr>
                                            <a:rPr lang="zh-CN" altLang="en-US" sz="1200" b="0" i="1">
                                              <a:solidFill>
                                                <a:schemeClr val="accent1"/>
                                              </a:solidFill>
                                              <a:latin typeface="Cambria Math" panose="02040503050406030204" pitchFamily="18" charset="0"/>
                                            </a:rPr>
                                          </m:ctrlPr>
                                        </m:sSubPr>
                                        <m:e>
                                          <m:r>
                                            <a:rPr lang="zh-CN" altLang="en-US" sz="1200" b="0" i="1">
                                              <a:solidFill>
                                                <a:schemeClr val="accent1"/>
                                              </a:solidFill>
                                              <a:latin typeface="Cambria Math" panose="02040503050406030204" pitchFamily="18" charset="0"/>
                                            </a:rPr>
                                            <m:t>𝐺</m:t>
                                          </m:r>
                                        </m:e>
                                        <m:sub>
                                          <m:r>
                                            <a:rPr lang="zh-CN" altLang="en-US" sz="1200" b="0" i="1">
                                              <a:solidFill>
                                                <a:schemeClr val="accent1"/>
                                              </a:solidFill>
                                              <a:latin typeface="Cambria Math" panose="02040503050406030204" pitchFamily="18" charset="0"/>
                                            </a:rPr>
                                            <m:t>𝐼</m:t>
                                          </m:r>
                                          <m:r>
                                            <a:rPr lang="zh-CN" altLang="en-US" sz="1200" b="0" i="0">
                                              <a:solidFill>
                                                <a:schemeClr val="accent1"/>
                                              </a:solidFill>
                                              <a:latin typeface="Cambria Math" panose="02040503050406030204" pitchFamily="18" charset="0"/>
                                            </a:rPr>
                                            <m:t>−1,</m:t>
                                          </m:r>
                                          <m:r>
                                            <a:rPr lang="zh-CN" altLang="en-US" sz="1200" b="0" i="1">
                                              <a:solidFill>
                                                <a:schemeClr val="accent1"/>
                                              </a:solidFill>
                                              <a:latin typeface="Cambria Math" panose="02040503050406030204" pitchFamily="18" charset="0"/>
                                            </a:rPr>
                                            <m:t>𝐿</m:t>
                                          </m:r>
                                        </m:sub>
                                      </m:sSub>
                                    </m:e>
                                  </m:mr>
                                  <m:mr>
                                    <m:e>
                                      <m:sSub>
                                        <m:sSubPr>
                                          <m:ctrlPr>
                                            <a:rPr lang="zh-CN" altLang="en-US" sz="1200" b="0" i="1">
                                              <a:solidFill>
                                                <a:schemeClr val="accent1"/>
                                              </a:solidFill>
                                              <a:latin typeface="Cambria Math" panose="02040503050406030204" pitchFamily="18" charset="0"/>
                                            </a:rPr>
                                          </m:ctrlPr>
                                        </m:sSubPr>
                                        <m:e>
                                          <m:r>
                                            <a:rPr lang="zh-CN" altLang="en-US" sz="1200" b="0" i="1">
                                              <a:solidFill>
                                                <a:schemeClr val="accent1"/>
                                              </a:solidFill>
                                              <a:latin typeface="Cambria Math" panose="02040503050406030204" pitchFamily="18" charset="0"/>
                                            </a:rPr>
                                            <m:t>𝐺</m:t>
                                          </m:r>
                                        </m:e>
                                        <m:sub>
                                          <m:r>
                                            <a:rPr lang="zh-CN" altLang="en-US" sz="1200" b="0" i="1">
                                              <a:solidFill>
                                                <a:schemeClr val="accent1"/>
                                              </a:solidFill>
                                              <a:latin typeface="Cambria Math" panose="02040503050406030204" pitchFamily="18" charset="0"/>
                                            </a:rPr>
                                            <m:t>𝐼</m:t>
                                          </m:r>
                                          <m:r>
                                            <a:rPr lang="zh-CN" altLang="en-US" sz="1200" b="0" i="0">
                                              <a:solidFill>
                                                <a:schemeClr val="accent1"/>
                                              </a:solidFill>
                                              <a:latin typeface="Cambria Math" panose="02040503050406030204" pitchFamily="18" charset="0"/>
                                            </a:rPr>
                                            <m:t>−1,</m:t>
                                          </m:r>
                                          <m:r>
                                            <a:rPr lang="zh-CN" altLang="en-US" sz="1200" b="0" i="1">
                                              <a:solidFill>
                                                <a:schemeClr val="accent1"/>
                                              </a:solidFill>
                                              <a:latin typeface="Cambria Math" panose="02040503050406030204" pitchFamily="18" charset="0"/>
                                            </a:rPr>
                                            <m:t>𝐹</m:t>
                                          </m:r>
                                        </m:sub>
                                      </m:sSub>
                                    </m:e>
                                    <m:e>
                                      <m:r>
                                        <a:rPr lang="zh-CN" altLang="en-US" sz="1200" b="0" i="0">
                                          <a:solidFill>
                                            <a:schemeClr val="accent1"/>
                                          </a:solidFill>
                                          <a:latin typeface="Cambria Math" panose="02040503050406030204" pitchFamily="18" charset="0"/>
                                        </a:rPr>
                                        <m:t>−</m:t>
                                      </m:r>
                                      <m:r>
                                        <a:rPr lang="zh-CN" altLang="en-US" sz="1200" b="0" i="1">
                                          <a:solidFill>
                                            <a:schemeClr val="accent1"/>
                                          </a:solidFill>
                                          <a:latin typeface="Cambria Math" panose="02040503050406030204" pitchFamily="18" charset="0"/>
                                        </a:rPr>
                                        <m:t>𝑀</m:t>
                                      </m:r>
                                    </m:e>
                                  </m:mr>
                                </m:m>
                              </m:e>
                            </m:d>
                          </m:e>
                        </m:mr>
                      </m:m>
                    </m:oMath>
                  </m:oMathPara>
                </a14:m>
                <a:endParaRPr lang="zh-CN" altLang="en-US" sz="1200" dirty="0">
                  <a:solidFill>
                    <a:schemeClr val="accent1"/>
                  </a:solidFill>
                </a:endParaRPr>
              </a:p>
            </p:txBody>
          </p:sp>
        </mc:Choice>
        <mc:Fallback xmlns="">
          <p:sp>
            <p:nvSpPr>
              <p:cNvPr id="44" name="文本框 43">
                <a:extLst>
                  <a:ext uri="{FF2B5EF4-FFF2-40B4-BE49-F238E27FC236}">
                    <a16:creationId xmlns:a16="http://schemas.microsoft.com/office/drawing/2014/main" id="{4EBAC241-0FF9-4D76-9542-69BE3C656AC9}"/>
                  </a:ext>
                </a:extLst>
              </p:cNvPr>
              <p:cNvSpPr txBox="1">
                <a:spLocks noRot="1" noChangeAspect="1" noMove="1" noResize="1" noEditPoints="1" noAdjustHandles="1" noChangeArrowheads="1" noChangeShapeType="1" noTextEdit="1"/>
              </p:cNvSpPr>
              <p:nvPr/>
            </p:nvSpPr>
            <p:spPr>
              <a:xfrm>
                <a:off x="5587787" y="2163662"/>
                <a:ext cx="2892184" cy="863698"/>
              </a:xfrm>
              <a:prstGeom prst="rect">
                <a:avLst/>
              </a:prstGeom>
              <a:blipFill>
                <a:blip r:embed="rId9"/>
                <a:stretch>
                  <a:fillRect b="-35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30D31A73-40A8-4B0C-A680-6AA48FF80CB1}"/>
                  </a:ext>
                </a:extLst>
              </p:cNvPr>
              <p:cNvSpPr txBox="1"/>
              <p:nvPr/>
            </p:nvSpPr>
            <p:spPr>
              <a:xfrm>
                <a:off x="1251857" y="3411287"/>
                <a:ext cx="6640286" cy="923330"/>
              </a:xfrm>
              <a:prstGeom prst="rect">
                <a:avLst/>
              </a:prstGeom>
              <a:noFill/>
            </p:spPr>
            <p:txBody>
              <a:bodyPr wrap="square">
                <a:spAutoFit/>
              </a:bodyPr>
              <a:lstStyle/>
              <a:p>
                <a:r>
                  <a:rPr lang="en-US" altLang="zh-CN" sz="18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The pair </a:t>
                </a:r>
                <a14:m>
                  <m:oMath xmlns:m="http://schemas.openxmlformats.org/officeDocument/2006/math">
                    <m:d>
                      <m:dPr>
                        <m:ctrlPr>
                          <a:rPr lang="zh-CN" altLang="zh-CN" i="1">
                            <a:solidFill>
                              <a:schemeClr val="bg1">
                                <a:lumMod val="95000"/>
                              </a:schemeClr>
                            </a:solidFill>
                            <a:effectLst/>
                            <a:latin typeface="Cambria Math" panose="02040503050406030204" pitchFamily="18" charset="0"/>
                            <a:ea typeface="Cambria Math" panose="02040503050406030204" pitchFamily="18" charset="0"/>
                          </a:rPr>
                        </m:ctrlPr>
                      </m:dPr>
                      <m:e>
                        <m:sSub>
                          <m:sSubPr>
                            <m:ctrlPr>
                              <a:rPr lang="zh-CN" altLang="zh-CN" i="1">
                                <a:solidFill>
                                  <a:schemeClr val="bg1">
                                    <a:lumMod val="95000"/>
                                  </a:schemeClr>
                                </a:solidFill>
                                <a:effectLst/>
                                <a:latin typeface="Cambria Math" panose="02040503050406030204" pitchFamily="18" charset="0"/>
                                <a:ea typeface="Cambria Math" panose="020405030504060302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solidFill>
                                  <a:schemeClr val="bg1">
                                    <a:lumMod val="95000"/>
                                  </a:schemeClr>
                                </a:solidFill>
                                <a:effectLst/>
                                <a:latin typeface="Cambria Math" panose="02040503050406030204" pitchFamily="18" charset="0"/>
                                <a:ea typeface="Cambria Math" panose="020405030504060302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e>
                    </m:d>
                  </m:oMath>
                </a14:m>
                <a:r>
                  <a:rPr lang="en-US" altLang="zh-CN" sz="18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is known as the disagreement point of game.</a:t>
                </a:r>
                <a:r>
                  <a:rPr lang="en-US" altLang="zh-CN" dirty="0"/>
                  <a:t> </a:t>
                </a:r>
                <a:r>
                  <a:rPr lang="en-US" altLang="zh-CN" dirty="0">
                    <a:solidFill>
                      <a:schemeClr val="bg1">
                        <a:lumMod val="95000"/>
                      </a:schemeClr>
                    </a:solidFill>
                    <a:latin typeface="Georgia" panose="02040502050405020303" pitchFamily="18" charset="0"/>
                    <a:ea typeface="等线" panose="02010600030101010101" pitchFamily="2" charset="-122"/>
                    <a:cs typeface="Times New Roman" panose="02020603050405020304" pitchFamily="18" charset="0"/>
                  </a:rPr>
                  <a:t>It is emphasized that the final payoffs of </a:t>
                </a:r>
                <a14:m>
                  <m:oMath xmlns:m="http://schemas.openxmlformats.org/officeDocument/2006/math">
                    <m:sSub>
                      <m:sSubPr>
                        <m:ctrlPr>
                          <a:rPr lang="zh-CN" altLang="zh-CN" i="1">
                            <a:solidFill>
                              <a:schemeClr val="bg1">
                                <a:lumMod val="95000"/>
                              </a:schemeClr>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a:solidFill>
                              <a:schemeClr val="bg1">
                                <a:lumMod val="95000"/>
                              </a:schemeClr>
                            </a:solidFill>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a:solidFill>
                              <a:schemeClr val="bg1">
                                <a:lumMod val="95000"/>
                              </a:schemeClr>
                            </a:solidFill>
                            <a:latin typeface="Cambria Math" panose="02040503050406030204" pitchFamily="18" charset="0"/>
                            <a:ea typeface="等线" panose="02010600030101010101" pitchFamily="2" charset="-122"/>
                            <a:cs typeface="Times New Roman" panose="02020603050405020304" pitchFamily="18" charset="0"/>
                          </a:rPr>
                          <m:t>𝐼</m:t>
                        </m:r>
                      </m:sub>
                    </m:sSub>
                  </m:oMath>
                </a14:m>
                <a:r>
                  <a:rPr lang="en-US" altLang="zh-CN" dirty="0">
                    <a:solidFill>
                      <a:schemeClr val="bg1">
                        <a:lumMod val="95000"/>
                      </a:schemeClr>
                    </a:solidFill>
                    <a:latin typeface="Georgia" panose="02040502050405020303" pitchFamily="18" charset="0"/>
                    <a:ea typeface="等线" panose="02010600030101010101" pitchFamily="2" charset="-122"/>
                    <a:cs typeface="Times New Roman" panose="02020603050405020304" pitchFamily="18" charset="0"/>
                  </a:rPr>
                  <a:t> and </a:t>
                </a:r>
                <a14:m>
                  <m:oMath xmlns:m="http://schemas.openxmlformats.org/officeDocument/2006/math">
                    <m:sSub>
                      <m:sSubPr>
                        <m:ctrlPr>
                          <a:rPr lang="zh-CN" altLang="zh-CN" i="1">
                            <a:solidFill>
                              <a:schemeClr val="bg1">
                                <a:lumMod val="95000"/>
                              </a:schemeClr>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a:solidFill>
                              <a:schemeClr val="bg1">
                                <a:lumMod val="95000"/>
                              </a:schemeClr>
                            </a:solidFill>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a:solidFill>
                              <a:schemeClr val="bg1">
                                <a:lumMod val="95000"/>
                              </a:schemeClr>
                            </a:solidFill>
                            <a:latin typeface="Cambria Math" panose="02040503050406030204" pitchFamily="18" charset="0"/>
                            <a:ea typeface="等线" panose="02010600030101010101" pitchFamily="2" charset="-122"/>
                            <a:cs typeface="Times New Roman" panose="02020603050405020304" pitchFamily="18" charset="0"/>
                          </a:rPr>
                          <m:t>𝐼</m:t>
                        </m:r>
                        <m:r>
                          <a:rPr lang="en-US" altLang="zh-CN">
                            <a:solidFill>
                              <a:schemeClr val="bg1">
                                <a:lumMod val="95000"/>
                              </a:schemeClr>
                            </a:solidFill>
                            <a:latin typeface="Cambria Math" panose="02040503050406030204" pitchFamily="18" charset="0"/>
                            <a:ea typeface="等线" panose="02010600030101010101" pitchFamily="2" charset="-122"/>
                            <a:cs typeface="Times New Roman" panose="02020603050405020304" pitchFamily="18" charset="0"/>
                          </a:rPr>
                          <m:t>−1</m:t>
                        </m:r>
                      </m:sub>
                    </m:sSub>
                  </m:oMath>
                </a14:m>
                <a:r>
                  <a:rPr lang="en-US" altLang="zh-CN" dirty="0">
                    <a:solidFill>
                      <a:schemeClr val="bg1">
                        <a:lumMod val="95000"/>
                      </a:schemeClr>
                    </a:solidFill>
                    <a:latin typeface="Georgia" panose="02040502050405020303" pitchFamily="18" charset="0"/>
                    <a:ea typeface="等线" panose="02010600030101010101" pitchFamily="2" charset="-122"/>
                    <a:cs typeface="Times New Roman" panose="02020603050405020304" pitchFamily="18" charset="0"/>
                  </a:rPr>
                  <a:t> in the solution of game should be no less than </a:t>
                </a:r>
                <a14:m>
                  <m:oMath xmlns:m="http://schemas.openxmlformats.org/officeDocument/2006/math">
                    <m:sSub>
                      <m:sSubPr>
                        <m:ctrlPr>
                          <a:rPr lang="zh-CN" altLang="zh-CN" i="1">
                            <a:solidFill>
                              <a:schemeClr val="bg1">
                                <a:lumMod val="95000"/>
                              </a:schemeClr>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a:solidFill>
                              <a:schemeClr val="bg1">
                                <a:lumMod val="95000"/>
                              </a:schemeClr>
                            </a:solidFill>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a:solidFill>
                              <a:schemeClr val="bg1">
                                <a:lumMod val="95000"/>
                              </a:schemeClr>
                            </a:solidFill>
                            <a:latin typeface="Cambria Math" panose="02040503050406030204" pitchFamily="18" charset="0"/>
                            <a:ea typeface="等线" panose="02010600030101010101" pitchFamily="2" charset="-122"/>
                            <a:cs typeface="Times New Roman" panose="02020603050405020304" pitchFamily="18" charset="0"/>
                          </a:rPr>
                          <m:t>𝐼</m:t>
                        </m:r>
                      </m:sub>
                    </m:sSub>
                  </m:oMath>
                </a14:m>
                <a:r>
                  <a:rPr lang="en-US" altLang="zh-CN" dirty="0">
                    <a:solidFill>
                      <a:schemeClr val="bg1">
                        <a:lumMod val="95000"/>
                      </a:schemeClr>
                    </a:solidFill>
                    <a:latin typeface="Georgia" panose="02040502050405020303" pitchFamily="18" charset="0"/>
                    <a:ea typeface="等线" panose="02010600030101010101" pitchFamily="2" charset="-122"/>
                    <a:cs typeface="Times New Roman" panose="02020603050405020304" pitchFamily="18" charset="0"/>
                  </a:rPr>
                  <a:t> and </a:t>
                </a:r>
                <a14:m>
                  <m:oMath xmlns:m="http://schemas.openxmlformats.org/officeDocument/2006/math">
                    <m:sSub>
                      <m:sSubPr>
                        <m:ctrlPr>
                          <a:rPr lang="zh-CN" altLang="zh-CN" i="1">
                            <a:solidFill>
                              <a:schemeClr val="bg1">
                                <a:lumMod val="95000"/>
                              </a:schemeClr>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a:solidFill>
                              <a:schemeClr val="bg1">
                                <a:lumMod val="95000"/>
                              </a:schemeClr>
                            </a:solidFill>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a:solidFill>
                              <a:schemeClr val="bg1">
                                <a:lumMod val="95000"/>
                              </a:schemeClr>
                            </a:solidFill>
                            <a:latin typeface="Cambria Math" panose="02040503050406030204" pitchFamily="18" charset="0"/>
                            <a:ea typeface="等线" panose="02010600030101010101" pitchFamily="2" charset="-122"/>
                            <a:cs typeface="Times New Roman" panose="02020603050405020304" pitchFamily="18" charset="0"/>
                          </a:rPr>
                          <m:t>𝐼</m:t>
                        </m:r>
                        <m:r>
                          <a:rPr lang="en-US" altLang="zh-CN">
                            <a:solidFill>
                              <a:schemeClr val="bg1">
                                <a:lumMod val="95000"/>
                              </a:schemeClr>
                            </a:solidFill>
                            <a:latin typeface="Cambria Math" panose="02040503050406030204" pitchFamily="18" charset="0"/>
                            <a:ea typeface="等线" panose="02010600030101010101" pitchFamily="2" charset="-122"/>
                            <a:cs typeface="Times New Roman" panose="02020603050405020304" pitchFamily="18" charset="0"/>
                          </a:rPr>
                          <m:t>−1</m:t>
                        </m:r>
                      </m:sub>
                    </m:sSub>
                  </m:oMath>
                </a14:m>
                <a:r>
                  <a:rPr lang="en-US" altLang="zh-CN" dirty="0">
                    <a:solidFill>
                      <a:schemeClr val="bg1">
                        <a:lumMod val="95000"/>
                      </a:schemeClr>
                    </a:solidFill>
                    <a:latin typeface="Georgia" panose="02040502050405020303" pitchFamily="18" charset="0"/>
                    <a:ea typeface="等线" panose="02010600030101010101" pitchFamily="2" charset="-122"/>
                    <a:cs typeface="Times New Roman" panose="02020603050405020304" pitchFamily="18" charset="0"/>
                  </a:rPr>
                  <a:t>.</a:t>
                </a:r>
                <a:endParaRPr lang="zh-CN" altLang="en-US" dirty="0">
                  <a:solidFill>
                    <a:schemeClr val="bg1">
                      <a:lumMod val="95000"/>
                    </a:schemeClr>
                  </a:solidFill>
                  <a:latin typeface="Georgia" panose="02040502050405020303" pitchFamily="18" charset="0"/>
                  <a:ea typeface="等线" panose="02010600030101010101" pitchFamily="2" charset="-122"/>
                  <a:cs typeface="Times New Roman" panose="02020603050405020304" pitchFamily="18" charset="0"/>
                </a:endParaRPr>
              </a:p>
            </p:txBody>
          </p:sp>
        </mc:Choice>
        <mc:Fallback xmlns="">
          <p:sp>
            <p:nvSpPr>
              <p:cNvPr id="46" name="文本框 45">
                <a:extLst>
                  <a:ext uri="{FF2B5EF4-FFF2-40B4-BE49-F238E27FC236}">
                    <a16:creationId xmlns:a16="http://schemas.microsoft.com/office/drawing/2014/main" id="{30D31A73-40A8-4B0C-A680-6AA48FF80CB1}"/>
                  </a:ext>
                </a:extLst>
              </p:cNvPr>
              <p:cNvSpPr txBox="1">
                <a:spLocks noRot="1" noChangeAspect="1" noMove="1" noResize="1" noEditPoints="1" noAdjustHandles="1" noChangeArrowheads="1" noChangeShapeType="1" noTextEdit="1"/>
              </p:cNvSpPr>
              <p:nvPr/>
            </p:nvSpPr>
            <p:spPr>
              <a:xfrm>
                <a:off x="1251857" y="3411287"/>
                <a:ext cx="6640286" cy="923330"/>
              </a:xfrm>
              <a:prstGeom prst="rect">
                <a:avLst/>
              </a:prstGeom>
              <a:blipFill>
                <a:blip r:embed="rId10"/>
                <a:stretch>
                  <a:fillRect l="-734" t="-4636" b="-9934"/>
                </a:stretch>
              </a:blipFill>
            </p:spPr>
            <p:txBody>
              <a:bodyPr/>
              <a:lstStyle/>
              <a:p>
                <a:r>
                  <a:rPr lang="zh-CN" altLang="en-US">
                    <a:noFill/>
                  </a:rPr>
                  <a:t> </a:t>
                </a:r>
              </a:p>
            </p:txBody>
          </p:sp>
        </mc:Fallback>
      </mc:AlternateContent>
    </p:spTree>
  </p:cSld>
  <p:clrMapOvr>
    <a:masterClrMapping/>
  </p:clrMapOvr>
  <p:transition spd="slow" advClick="0" advTm="2000">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13259" t="42808" r="36875" b="26423"/>
          <a:stretch>
            <a:fillRect/>
          </a:stretch>
        </p:blipFill>
        <p:spPr>
          <a:xfrm rot="5400000">
            <a:off x="-1194435" y="1194409"/>
            <a:ext cx="5349240" cy="2960846"/>
          </a:xfrm>
          <a:prstGeom prst="rect">
            <a:avLst/>
          </a:prstGeom>
        </p:spPr>
      </p:pic>
      <p:grpSp>
        <p:nvGrpSpPr>
          <p:cNvPr id="17" name="组合 16"/>
          <p:cNvGrpSpPr/>
          <p:nvPr/>
        </p:nvGrpSpPr>
        <p:grpSpPr>
          <a:xfrm>
            <a:off x="5245129" y="994700"/>
            <a:ext cx="1471510" cy="553878"/>
            <a:chOff x="10689" y="2501"/>
            <a:chExt cx="3090" cy="1163"/>
          </a:xfrm>
        </p:grpSpPr>
        <p:sp>
          <p:nvSpPr>
            <p:cNvPr id="6" name="椭圆 5"/>
            <p:cNvSpPr/>
            <p:nvPr/>
          </p:nvSpPr>
          <p:spPr>
            <a:xfrm>
              <a:off x="10689" y="2694"/>
              <a:ext cx="727" cy="727"/>
            </a:xfrm>
            <a:prstGeom prst="ellipse">
              <a:avLst/>
            </a:prstGeom>
            <a:gradFill>
              <a:gsLst>
                <a:gs pos="0">
                  <a:srgbClr val="04D681"/>
                </a:gs>
                <a:gs pos="100000">
                  <a:srgbClr val="2ADCEF"/>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华文宋体" panose="02010600040101010101" pitchFamily="2" charset="-122"/>
                <a:ea typeface="华文宋体" panose="02010600040101010101" pitchFamily="2" charset="-122"/>
              </a:endParaRPr>
            </a:p>
          </p:txBody>
        </p:sp>
        <p:sp>
          <p:nvSpPr>
            <p:cNvPr id="12" name="文本框 11"/>
            <p:cNvSpPr txBox="1"/>
            <p:nvPr/>
          </p:nvSpPr>
          <p:spPr>
            <a:xfrm>
              <a:off x="11775" y="2501"/>
              <a:ext cx="2004" cy="1163"/>
            </a:xfrm>
            <a:prstGeom prst="rect">
              <a:avLst/>
            </a:prstGeom>
            <a:noFill/>
          </p:spPr>
          <p:txBody>
            <a:bodyPr wrap="none" rtlCol="0">
              <a:spAutoFit/>
            </a:bodyPr>
            <a:lstStyle/>
            <a:p>
              <a:r>
                <a:rPr lang="zh-CN" altLang="en-US" sz="3000"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sym typeface="微软雅黑" panose="020B0503020204020204" pitchFamily="34" charset="-122"/>
                </a:rPr>
                <a:t>背景</a:t>
              </a:r>
            </a:p>
          </p:txBody>
        </p:sp>
      </p:grpSp>
      <p:grpSp>
        <p:nvGrpSpPr>
          <p:cNvPr id="18" name="组合 17"/>
          <p:cNvGrpSpPr/>
          <p:nvPr/>
        </p:nvGrpSpPr>
        <p:grpSpPr>
          <a:xfrm>
            <a:off x="5245132" y="1777178"/>
            <a:ext cx="1473893" cy="553878"/>
            <a:chOff x="10689" y="4144"/>
            <a:chExt cx="3095" cy="1163"/>
          </a:xfrm>
        </p:grpSpPr>
        <p:sp>
          <p:nvSpPr>
            <p:cNvPr id="5" name="椭圆 4"/>
            <p:cNvSpPr/>
            <p:nvPr/>
          </p:nvSpPr>
          <p:spPr>
            <a:xfrm>
              <a:off x="10689" y="4337"/>
              <a:ext cx="727" cy="727"/>
            </a:xfrm>
            <a:prstGeom prst="ellipse">
              <a:avLst/>
            </a:prstGeom>
            <a:gradFill>
              <a:gsLst>
                <a:gs pos="0">
                  <a:srgbClr val="04D681"/>
                </a:gs>
                <a:gs pos="100000">
                  <a:srgbClr val="2ADCEF"/>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华文宋体" panose="02010600040101010101" pitchFamily="2" charset="-122"/>
                <a:ea typeface="华文宋体" panose="02010600040101010101" pitchFamily="2" charset="-122"/>
              </a:endParaRPr>
            </a:p>
          </p:txBody>
        </p:sp>
        <p:sp>
          <p:nvSpPr>
            <p:cNvPr id="13" name="文本框 12"/>
            <p:cNvSpPr txBox="1"/>
            <p:nvPr/>
          </p:nvSpPr>
          <p:spPr>
            <a:xfrm>
              <a:off x="11780" y="4144"/>
              <a:ext cx="2004" cy="1163"/>
            </a:xfrm>
            <a:prstGeom prst="rect">
              <a:avLst/>
            </a:prstGeom>
            <a:noFill/>
          </p:spPr>
          <p:txBody>
            <a:bodyPr wrap="none" rtlCol="0">
              <a:spAutoFit/>
            </a:bodyPr>
            <a:lstStyle/>
            <a:p>
              <a:pPr algn="l"/>
              <a:r>
                <a:rPr lang="zh-CN" altLang="en-US" sz="3000"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sym typeface="微软雅黑" panose="020B0503020204020204" pitchFamily="34" charset="-122"/>
                </a:rPr>
                <a:t>问题</a:t>
              </a:r>
            </a:p>
          </p:txBody>
        </p:sp>
      </p:grpSp>
      <p:grpSp>
        <p:nvGrpSpPr>
          <p:cNvPr id="19" name="组合 18"/>
          <p:cNvGrpSpPr/>
          <p:nvPr/>
        </p:nvGrpSpPr>
        <p:grpSpPr>
          <a:xfrm>
            <a:off x="5245127" y="2559657"/>
            <a:ext cx="1471510" cy="553878"/>
            <a:chOff x="10689" y="5787"/>
            <a:chExt cx="3090" cy="1163"/>
          </a:xfrm>
        </p:grpSpPr>
        <p:sp>
          <p:nvSpPr>
            <p:cNvPr id="10" name="椭圆 9"/>
            <p:cNvSpPr/>
            <p:nvPr/>
          </p:nvSpPr>
          <p:spPr>
            <a:xfrm>
              <a:off x="10689" y="5980"/>
              <a:ext cx="727" cy="727"/>
            </a:xfrm>
            <a:prstGeom prst="ellipse">
              <a:avLst/>
            </a:prstGeom>
            <a:gradFill>
              <a:gsLst>
                <a:gs pos="0">
                  <a:srgbClr val="04D681"/>
                </a:gs>
                <a:gs pos="100000">
                  <a:srgbClr val="2ADCEF"/>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华文宋体" panose="02010600040101010101" pitchFamily="2" charset="-122"/>
                <a:ea typeface="华文宋体" panose="02010600040101010101" pitchFamily="2" charset="-122"/>
              </a:endParaRPr>
            </a:p>
          </p:txBody>
        </p:sp>
        <p:sp>
          <p:nvSpPr>
            <p:cNvPr id="14" name="文本框 13"/>
            <p:cNvSpPr txBox="1"/>
            <p:nvPr/>
          </p:nvSpPr>
          <p:spPr>
            <a:xfrm>
              <a:off x="11775" y="5787"/>
              <a:ext cx="2004" cy="1163"/>
            </a:xfrm>
            <a:prstGeom prst="rect">
              <a:avLst/>
            </a:prstGeom>
            <a:noFill/>
          </p:spPr>
          <p:txBody>
            <a:bodyPr wrap="none" rtlCol="0">
              <a:spAutoFit/>
            </a:bodyPr>
            <a:lstStyle/>
            <a:p>
              <a:pPr algn="l"/>
              <a:r>
                <a:rPr lang="zh-CN" altLang="en-US" sz="3000"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sym typeface="微软雅黑" panose="020B0503020204020204" pitchFamily="34" charset="-122"/>
                </a:rPr>
                <a:t>解法</a:t>
              </a:r>
            </a:p>
          </p:txBody>
        </p:sp>
      </p:grpSp>
      <p:grpSp>
        <p:nvGrpSpPr>
          <p:cNvPr id="20" name="组合 19"/>
          <p:cNvGrpSpPr/>
          <p:nvPr/>
        </p:nvGrpSpPr>
        <p:grpSpPr>
          <a:xfrm>
            <a:off x="5245124" y="3342134"/>
            <a:ext cx="1471510" cy="553878"/>
            <a:chOff x="10689" y="7430"/>
            <a:chExt cx="3090" cy="1163"/>
          </a:xfrm>
        </p:grpSpPr>
        <p:sp>
          <p:nvSpPr>
            <p:cNvPr id="11" name="椭圆 10"/>
            <p:cNvSpPr/>
            <p:nvPr/>
          </p:nvSpPr>
          <p:spPr>
            <a:xfrm>
              <a:off x="10689" y="7623"/>
              <a:ext cx="727" cy="727"/>
            </a:xfrm>
            <a:prstGeom prst="ellipse">
              <a:avLst/>
            </a:prstGeom>
            <a:gradFill>
              <a:gsLst>
                <a:gs pos="0">
                  <a:srgbClr val="04D681"/>
                </a:gs>
                <a:gs pos="100000">
                  <a:srgbClr val="2ADCEF"/>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华文宋体" panose="02010600040101010101" pitchFamily="2" charset="-122"/>
                <a:ea typeface="华文宋体" panose="02010600040101010101" pitchFamily="2" charset="-122"/>
              </a:endParaRPr>
            </a:p>
          </p:txBody>
        </p:sp>
        <p:sp>
          <p:nvSpPr>
            <p:cNvPr id="15" name="文本框 14"/>
            <p:cNvSpPr txBox="1"/>
            <p:nvPr/>
          </p:nvSpPr>
          <p:spPr>
            <a:xfrm>
              <a:off x="11775" y="7430"/>
              <a:ext cx="2004" cy="1163"/>
            </a:xfrm>
            <a:prstGeom prst="rect">
              <a:avLst/>
            </a:prstGeom>
            <a:noFill/>
          </p:spPr>
          <p:txBody>
            <a:bodyPr wrap="none" rtlCol="0">
              <a:spAutoFit/>
            </a:bodyPr>
            <a:lstStyle/>
            <a:p>
              <a:pPr algn="l"/>
              <a:r>
                <a:rPr lang="zh-CN" altLang="en-US" sz="3000"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sym typeface="微软雅黑" panose="020B0503020204020204" pitchFamily="34" charset="-122"/>
                </a:rPr>
                <a:t>仿真</a:t>
              </a:r>
            </a:p>
          </p:txBody>
        </p:sp>
      </p:grpSp>
      <p:sp>
        <p:nvSpPr>
          <p:cNvPr id="16" name="文本框 15"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rot="5400000">
            <a:off x="1519581" y="3117996"/>
            <a:ext cx="2036135" cy="507831"/>
          </a:xfrm>
          <a:prstGeom prst="rect">
            <a:avLst/>
          </a:prstGeom>
          <a:noFill/>
          <a:effectLst/>
        </p:spPr>
        <p:txBody>
          <a:bodyPr wrap="square" rtlCol="0">
            <a:spAutoFit/>
          </a:bodyPr>
          <a:lstStyle/>
          <a:p>
            <a:r>
              <a:rPr lang="en-US" altLang="zh-CN" sz="2700"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cs typeface="Kartika" panose="02020503030404060203" pitchFamily="18" charset="0"/>
              </a:rPr>
              <a:t>CONCENTS</a:t>
            </a:r>
          </a:p>
        </p:txBody>
      </p:sp>
      <p:sp>
        <p:nvSpPr>
          <p:cNvPr id="9" name="文本框 8"/>
          <p:cNvSpPr txBox="1"/>
          <p:nvPr/>
        </p:nvSpPr>
        <p:spPr>
          <a:xfrm>
            <a:off x="1337320" y="2207383"/>
            <a:ext cx="946413" cy="2239649"/>
          </a:xfrm>
          <a:prstGeom prst="rect">
            <a:avLst/>
          </a:prstGeom>
          <a:noFill/>
        </p:spPr>
        <p:txBody>
          <a:bodyPr vert="eaVert" wrap="square" rtlCol="0">
            <a:spAutoFit/>
          </a:bodyPr>
          <a:lstStyle/>
          <a:p>
            <a:r>
              <a:rPr lang="zh-CN" altLang="en-US" sz="4950"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cs typeface="思源黑体 CN Medium" panose="020B0600000000000000" charset="-122"/>
              </a:rPr>
              <a:t>目   录</a:t>
            </a:r>
          </a:p>
        </p:txBody>
      </p:sp>
      <p:grpSp>
        <p:nvGrpSpPr>
          <p:cNvPr id="21" name="组合 20">
            <a:extLst>
              <a:ext uri="{FF2B5EF4-FFF2-40B4-BE49-F238E27FC236}">
                <a16:creationId xmlns:a16="http://schemas.microsoft.com/office/drawing/2014/main" id="{BBE2F09C-A6F9-4F70-BA5C-118EF8CDD205}"/>
              </a:ext>
            </a:extLst>
          </p:cNvPr>
          <p:cNvGrpSpPr/>
          <p:nvPr/>
        </p:nvGrpSpPr>
        <p:grpSpPr>
          <a:xfrm>
            <a:off x="5245124" y="4008883"/>
            <a:ext cx="2625383" cy="553878"/>
            <a:chOff x="10689" y="7430"/>
            <a:chExt cx="5513" cy="1163"/>
          </a:xfrm>
        </p:grpSpPr>
        <p:sp>
          <p:nvSpPr>
            <p:cNvPr id="22" name="椭圆 21">
              <a:extLst>
                <a:ext uri="{FF2B5EF4-FFF2-40B4-BE49-F238E27FC236}">
                  <a16:creationId xmlns:a16="http://schemas.microsoft.com/office/drawing/2014/main" id="{802E42EF-C900-46A6-9E9A-ED00E692484C}"/>
                </a:ext>
              </a:extLst>
            </p:cNvPr>
            <p:cNvSpPr/>
            <p:nvPr/>
          </p:nvSpPr>
          <p:spPr>
            <a:xfrm>
              <a:off x="10689" y="7623"/>
              <a:ext cx="727" cy="727"/>
            </a:xfrm>
            <a:prstGeom prst="ellipse">
              <a:avLst/>
            </a:prstGeom>
            <a:gradFill>
              <a:gsLst>
                <a:gs pos="0">
                  <a:srgbClr val="04D681"/>
                </a:gs>
                <a:gs pos="100000">
                  <a:srgbClr val="2ADCEF"/>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华文宋体" panose="02010600040101010101" pitchFamily="2" charset="-122"/>
                <a:ea typeface="华文宋体" panose="02010600040101010101" pitchFamily="2" charset="-122"/>
              </a:endParaRPr>
            </a:p>
          </p:txBody>
        </p:sp>
        <p:sp>
          <p:nvSpPr>
            <p:cNvPr id="23" name="文本框 22">
              <a:extLst>
                <a:ext uri="{FF2B5EF4-FFF2-40B4-BE49-F238E27FC236}">
                  <a16:creationId xmlns:a16="http://schemas.microsoft.com/office/drawing/2014/main" id="{3027F7E1-EC91-4775-AA40-7345A9948E07}"/>
                </a:ext>
              </a:extLst>
            </p:cNvPr>
            <p:cNvSpPr txBox="1"/>
            <p:nvPr/>
          </p:nvSpPr>
          <p:spPr>
            <a:xfrm>
              <a:off x="11775" y="7430"/>
              <a:ext cx="4427" cy="1163"/>
            </a:xfrm>
            <a:prstGeom prst="rect">
              <a:avLst/>
            </a:prstGeom>
            <a:noFill/>
          </p:spPr>
          <p:txBody>
            <a:bodyPr wrap="none" rtlCol="0">
              <a:spAutoFit/>
            </a:bodyPr>
            <a:lstStyle/>
            <a:p>
              <a:pPr algn="l"/>
              <a:r>
                <a:rPr lang="zh-CN" altLang="en-US" sz="3000"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sym typeface="微软雅黑" panose="020B0503020204020204" pitchFamily="34" charset="-122"/>
                </a:rPr>
                <a:t>总结及己见</a:t>
              </a:r>
            </a:p>
          </p:txBody>
        </p:sp>
      </p:gr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6" presetClass="entr" presetSubtype="42" fill="hold" grpId="0" nodeType="afterEffect">
                                  <p:stCondLst>
                                    <p:cond delay="0"/>
                                  </p:stCondLst>
                                  <p:childTnLst>
                                    <p:set>
                                      <p:cBhvr>
                                        <p:cTn id="12" dur="500" fill="hold">
                                          <p:stCondLst>
                                            <p:cond delay="0"/>
                                          </p:stCondLst>
                                        </p:cTn>
                                        <p:tgtEl>
                                          <p:spTgt spid="9"/>
                                        </p:tgtEl>
                                        <p:attrNameLst>
                                          <p:attrName>style.visibility</p:attrName>
                                        </p:attrNameLst>
                                      </p:cBhvr>
                                      <p:to>
                                        <p:strVal val="visible"/>
                                      </p:to>
                                    </p:set>
                                    <p:animEffect transition="in" filter="barn(outHorizontal)">
                                      <p:cBhvr>
                                        <p:cTn id="13" dur="500"/>
                                        <p:tgtEl>
                                          <p:spTgt spid="9"/>
                                        </p:tgtEl>
                                      </p:cBhvr>
                                    </p:animEffect>
                                  </p:childTnLst>
                                </p:cTn>
                              </p:par>
                              <p:par>
                                <p:cTn id="14" presetID="16" presetClass="entr" presetSubtype="42" fill="hold" grpId="0" nodeType="withEffect">
                                  <p:stCondLst>
                                    <p:cond delay="0"/>
                                  </p:stCondLst>
                                  <p:childTnLst>
                                    <p:set>
                                      <p:cBhvr>
                                        <p:cTn id="15" dur="500" fill="hold">
                                          <p:stCondLst>
                                            <p:cond delay="0"/>
                                          </p:stCondLst>
                                        </p:cTn>
                                        <p:tgtEl>
                                          <p:spTgt spid="16"/>
                                        </p:tgtEl>
                                        <p:attrNameLst>
                                          <p:attrName>style.visibility</p:attrName>
                                        </p:attrNameLst>
                                      </p:cBhvr>
                                      <p:to>
                                        <p:strVal val="visible"/>
                                      </p:to>
                                    </p:set>
                                    <p:animEffect transition="in" filter="barn(outHorizontal)">
                                      <p:cBhvr>
                                        <p:cTn id="16" dur="500"/>
                                        <p:tgtEl>
                                          <p:spTgt spid="16"/>
                                        </p:tgtEl>
                                      </p:cBhvr>
                                    </p:animEffect>
                                  </p:childTnLst>
                                </p:cTn>
                              </p:par>
                            </p:childTnLst>
                          </p:cTn>
                        </p:par>
                        <p:par>
                          <p:cTn id="17" fill="hold">
                            <p:stCondLst>
                              <p:cond delay="1000"/>
                            </p:stCondLst>
                            <p:childTnLst>
                              <p:par>
                                <p:cTn id="18" presetID="50" presetClass="entr" presetSubtype="0" decel="100000" fill="hold" nodeType="afterEffect">
                                  <p:stCondLst>
                                    <p:cond delay="0"/>
                                  </p:stCondLst>
                                  <p:childTnLst>
                                    <p:set>
                                      <p:cBhvr>
                                        <p:cTn id="19" dur="500"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strVal val="#ppt_w+.3"/>
                                          </p:val>
                                        </p:tav>
                                        <p:tav tm="100000">
                                          <p:val>
                                            <p:strVal val="#ppt_w"/>
                                          </p:val>
                                        </p:tav>
                                      </p:tavLst>
                                    </p:anim>
                                    <p:anim calcmode="lin" valueType="num">
                                      <p:cBhvr>
                                        <p:cTn id="21" dur="500" fill="hold"/>
                                        <p:tgtEl>
                                          <p:spTgt spid="17"/>
                                        </p:tgtEl>
                                        <p:attrNameLst>
                                          <p:attrName>ppt_h</p:attrName>
                                        </p:attrNameLst>
                                      </p:cBhvr>
                                      <p:tavLst>
                                        <p:tav tm="0">
                                          <p:val>
                                            <p:strVal val="#ppt_h"/>
                                          </p:val>
                                        </p:tav>
                                        <p:tav tm="100000">
                                          <p:val>
                                            <p:strVal val="#ppt_h"/>
                                          </p:val>
                                        </p:tav>
                                      </p:tavLst>
                                    </p:anim>
                                    <p:animEffect transition="in" filter="fade">
                                      <p:cBhvr>
                                        <p:cTn id="22" dur="500"/>
                                        <p:tgtEl>
                                          <p:spTgt spid="17"/>
                                        </p:tgtEl>
                                      </p:cBhvr>
                                    </p:animEffect>
                                  </p:childTnLst>
                                </p:cTn>
                              </p:par>
                              <p:par>
                                <p:cTn id="23" presetID="50" presetClass="entr" presetSubtype="0" decel="100000" fill="hold" nodeType="withEffect">
                                  <p:stCondLst>
                                    <p:cond delay="0"/>
                                  </p:stCondLst>
                                  <p:childTnLst>
                                    <p:set>
                                      <p:cBhvr>
                                        <p:cTn id="24" dur="500"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strVal val="#ppt_w+.3"/>
                                          </p:val>
                                        </p:tav>
                                        <p:tav tm="100000">
                                          <p:val>
                                            <p:strVal val="#ppt_w"/>
                                          </p:val>
                                        </p:tav>
                                      </p:tavLst>
                                    </p:anim>
                                    <p:anim calcmode="lin" valueType="num">
                                      <p:cBhvr>
                                        <p:cTn id="26" dur="500" fill="hold"/>
                                        <p:tgtEl>
                                          <p:spTgt spid="18"/>
                                        </p:tgtEl>
                                        <p:attrNameLst>
                                          <p:attrName>ppt_h</p:attrName>
                                        </p:attrNameLst>
                                      </p:cBhvr>
                                      <p:tavLst>
                                        <p:tav tm="0">
                                          <p:val>
                                            <p:strVal val="#ppt_h"/>
                                          </p:val>
                                        </p:tav>
                                        <p:tav tm="100000">
                                          <p:val>
                                            <p:strVal val="#ppt_h"/>
                                          </p:val>
                                        </p:tav>
                                      </p:tavLst>
                                    </p:anim>
                                    <p:animEffect transition="in" filter="fade">
                                      <p:cBhvr>
                                        <p:cTn id="27" dur="500"/>
                                        <p:tgtEl>
                                          <p:spTgt spid="18"/>
                                        </p:tgtEl>
                                      </p:cBhvr>
                                    </p:animEffect>
                                  </p:childTnLst>
                                </p:cTn>
                              </p:par>
                              <p:par>
                                <p:cTn id="28" presetID="50" presetClass="entr" presetSubtype="0" decel="100000" fill="hold" nodeType="withEffect">
                                  <p:stCondLst>
                                    <p:cond delay="0"/>
                                  </p:stCondLst>
                                  <p:childTnLst>
                                    <p:set>
                                      <p:cBhvr>
                                        <p:cTn id="29" dur="500"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strVal val="#ppt_w+.3"/>
                                          </p:val>
                                        </p:tav>
                                        <p:tav tm="100000">
                                          <p:val>
                                            <p:strVal val="#ppt_w"/>
                                          </p:val>
                                        </p:tav>
                                      </p:tavLst>
                                    </p:anim>
                                    <p:anim calcmode="lin" valueType="num">
                                      <p:cBhvr>
                                        <p:cTn id="31" dur="500" fill="hold"/>
                                        <p:tgtEl>
                                          <p:spTgt spid="19"/>
                                        </p:tgtEl>
                                        <p:attrNameLst>
                                          <p:attrName>ppt_h</p:attrName>
                                        </p:attrNameLst>
                                      </p:cBhvr>
                                      <p:tavLst>
                                        <p:tav tm="0">
                                          <p:val>
                                            <p:strVal val="#ppt_h"/>
                                          </p:val>
                                        </p:tav>
                                        <p:tav tm="100000">
                                          <p:val>
                                            <p:strVal val="#ppt_h"/>
                                          </p:val>
                                        </p:tav>
                                      </p:tavLst>
                                    </p:anim>
                                    <p:animEffect transition="in" filter="fade">
                                      <p:cBhvr>
                                        <p:cTn id="32" dur="500"/>
                                        <p:tgtEl>
                                          <p:spTgt spid="19"/>
                                        </p:tgtEl>
                                      </p:cBhvr>
                                    </p:animEffect>
                                  </p:childTnLst>
                                </p:cTn>
                              </p:par>
                              <p:par>
                                <p:cTn id="33" presetID="50" presetClass="entr" presetSubtype="0" decel="100000" fill="hold" nodeType="withEffect">
                                  <p:stCondLst>
                                    <p:cond delay="0"/>
                                  </p:stCondLst>
                                  <p:childTnLst>
                                    <p:set>
                                      <p:cBhvr>
                                        <p:cTn id="34" dur="500"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strVal val="#ppt_w+.3"/>
                                          </p:val>
                                        </p:tav>
                                        <p:tav tm="100000">
                                          <p:val>
                                            <p:strVal val="#ppt_w"/>
                                          </p:val>
                                        </p:tav>
                                      </p:tavLst>
                                    </p:anim>
                                    <p:anim calcmode="lin" valueType="num">
                                      <p:cBhvr>
                                        <p:cTn id="36" dur="500" fill="hold"/>
                                        <p:tgtEl>
                                          <p:spTgt spid="20"/>
                                        </p:tgtEl>
                                        <p:attrNameLst>
                                          <p:attrName>ppt_h</p:attrName>
                                        </p:attrNameLst>
                                      </p:cBhvr>
                                      <p:tavLst>
                                        <p:tav tm="0">
                                          <p:val>
                                            <p:strVal val="#ppt_h"/>
                                          </p:val>
                                        </p:tav>
                                        <p:tav tm="100000">
                                          <p:val>
                                            <p:strVal val="#ppt_h"/>
                                          </p:val>
                                        </p:tav>
                                      </p:tavLst>
                                    </p:anim>
                                    <p:animEffect transition="in" filter="fade">
                                      <p:cBhvr>
                                        <p:cTn id="37" dur="500"/>
                                        <p:tgtEl>
                                          <p:spTgt spid="20"/>
                                        </p:tgtEl>
                                      </p:cBhvr>
                                    </p:animEffect>
                                  </p:childTnLst>
                                </p:cTn>
                              </p:par>
                              <p:par>
                                <p:cTn id="38" presetID="50" presetClass="entr" presetSubtype="0" decel="100000" fill="hold" nodeType="withEffect">
                                  <p:stCondLst>
                                    <p:cond delay="0"/>
                                  </p:stCondLst>
                                  <p:childTnLst>
                                    <p:set>
                                      <p:cBhvr>
                                        <p:cTn id="39" dur="500" fill="hold">
                                          <p:stCondLst>
                                            <p:cond delay="0"/>
                                          </p:stCondLst>
                                        </p:cTn>
                                        <p:tgtEl>
                                          <p:spTgt spid="21"/>
                                        </p:tgtEl>
                                        <p:attrNameLst>
                                          <p:attrName>style.visibility</p:attrName>
                                        </p:attrNameLst>
                                      </p:cBhvr>
                                      <p:to>
                                        <p:strVal val="visible"/>
                                      </p:to>
                                    </p:set>
                                    <p:anim calcmode="lin" valueType="num">
                                      <p:cBhvr>
                                        <p:cTn id="40" dur="500" fill="hold"/>
                                        <p:tgtEl>
                                          <p:spTgt spid="21"/>
                                        </p:tgtEl>
                                        <p:attrNameLst>
                                          <p:attrName>ppt_w</p:attrName>
                                        </p:attrNameLst>
                                      </p:cBhvr>
                                      <p:tavLst>
                                        <p:tav tm="0">
                                          <p:val>
                                            <p:strVal val="#ppt_w+.3"/>
                                          </p:val>
                                        </p:tav>
                                        <p:tav tm="100000">
                                          <p:val>
                                            <p:strVal val="#ppt_w"/>
                                          </p:val>
                                        </p:tav>
                                      </p:tavLst>
                                    </p:anim>
                                    <p:anim calcmode="lin" valueType="num">
                                      <p:cBhvr>
                                        <p:cTn id="41" dur="500" fill="hold"/>
                                        <p:tgtEl>
                                          <p:spTgt spid="21"/>
                                        </p:tgtEl>
                                        <p:attrNameLst>
                                          <p:attrName>ppt_h</p:attrName>
                                        </p:attrNameLst>
                                      </p:cBhvr>
                                      <p:tavLst>
                                        <p:tav tm="0">
                                          <p:val>
                                            <p:strVal val="#ppt_h"/>
                                          </p:val>
                                        </p:tav>
                                        <p:tav tm="100000">
                                          <p:val>
                                            <p:strVal val="#ppt_h"/>
                                          </p:val>
                                        </p:tav>
                                      </p:tavLst>
                                    </p:anim>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animBg="1"/>
      <p:bldP spid="9" grpId="0"/>
      <p:bldP spid="9" grpId="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2" name="文本框 1"/>
          <p:cNvSpPr txBox="1"/>
          <p:nvPr/>
        </p:nvSpPr>
        <p:spPr>
          <a:xfrm>
            <a:off x="2205872" y="74803"/>
            <a:ext cx="4994729" cy="461665"/>
          </a:xfrm>
          <a:prstGeom prst="rect">
            <a:avLst/>
          </a:prstGeom>
          <a:noFill/>
        </p:spPr>
        <p:txBody>
          <a:bodyPr wrap="square" rtlCol="0">
            <a:spAutoFit/>
          </a:bodyPr>
          <a:lstStyle/>
          <a:p>
            <a:pPr algn="ctr"/>
            <a:r>
              <a:rPr lang="en-US" altLang="zh-CN" sz="2400" dirty="0">
                <a:solidFill>
                  <a:srgbClr val="21DAD5"/>
                </a:solidFill>
                <a:latin typeface="思源黑体 CN Normal" panose="020B0400000000000000" charset="-122"/>
                <a:ea typeface="思源黑体 CN Normal" panose="020B0400000000000000" charset="-122"/>
                <a:sym typeface="微软雅黑" panose="020B0503020204020204" pitchFamily="34" charset="-122"/>
              </a:rPr>
              <a:t>So, where is the final payoffs</a:t>
            </a:r>
            <a:endParaRPr lang="zh-CN" altLang="en-US" sz="2400" dirty="0">
              <a:solidFill>
                <a:srgbClr val="21DAD5"/>
              </a:solidFill>
              <a:latin typeface="思源黑体 CN Normal" panose="020B0400000000000000" charset="-122"/>
              <a:ea typeface="思源黑体 CN Normal" panose="020B0400000000000000" charset="-122"/>
              <a:sym typeface="微软雅黑" panose="020B0503020204020204" pitchFamily="34" charset="-122"/>
            </a:endParaRP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7C1437B-BBBB-4A5E-8316-782946B389D8}"/>
                  </a:ext>
                </a:extLst>
              </p:cNvPr>
              <p:cNvSpPr txBox="1"/>
              <p:nvPr/>
            </p:nvSpPr>
            <p:spPr>
              <a:xfrm>
                <a:off x="426884" y="444264"/>
                <a:ext cx="8113061" cy="4921925"/>
              </a:xfrm>
              <a:prstGeom prst="rect">
                <a:avLst/>
              </a:prstGeom>
              <a:noFill/>
            </p:spPr>
            <p:txBody>
              <a:bodyPr wrap="square" rtlCol="0">
                <a:spAutoFit/>
              </a:bodyPr>
              <a:lstStyle/>
              <a:p>
                <a:pPr algn="l">
                  <a:lnSpc>
                    <a:spcPct val="150000"/>
                  </a:lnSpc>
                  <a:spcAft>
                    <a:spcPts val="1200"/>
                  </a:spcAft>
                </a:pPr>
                <a:r>
                  <a:rPr lang="en-US" altLang="zh-CN" sz="14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As a result, the solution will lie between two points, </a:t>
                </a:r>
                <a14:m>
                  <m:oMath xmlns:m="http://schemas.openxmlformats.org/officeDocument/2006/math">
                    <m:d>
                      <m:d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e>
                    </m:d>
                  </m:oMath>
                </a14:m>
                <a:r>
                  <a:rPr lang="en-US" altLang="zh-CN" sz="14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and </a:t>
                </a:r>
                <a14:m>
                  <m:oMath xmlns:m="http://schemas.openxmlformats.org/officeDocument/2006/math">
                    <m:d>
                      <m:d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e>
                    </m:d>
                  </m:oMath>
                </a14:m>
                <a:r>
                  <a:rPr lang="en-US" altLang="zh-CN" sz="14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Based on the theory in [3], we can use midpoint to represent the solution, which is given by the pair </a:t>
                </a:r>
                <a14:m>
                  <m:oMath xmlns:m="http://schemas.openxmlformats.org/officeDocument/2006/math">
                    <m:r>
                      <a:rPr lang="en-US" altLang="zh-CN" sz="1400" b="0" i="0" smtClean="0">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t> </m:t>
                    </m:r>
                    <m:d>
                      <m:d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𝑙</m:t>
                                </m:r>
                              </m:sub>
                            </m:s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𝑙</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num>
                          <m:den>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𝑙</m:t>
                                </m:r>
                              </m:sub>
                            </m:sSub>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num>
                          <m:den>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2</m:t>
                            </m:r>
                          </m:den>
                        </m:f>
                      </m:e>
                    </m:d>
                  </m:oMath>
                </a14:m>
                <a:r>
                  <a:rPr lang="en-US" altLang="zh-CN" sz="14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Since</a:t>
                </a:r>
                <a:endParaRPr lang="zh-CN" altLang="zh-CN" sz="14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endParaRPr>
              </a:p>
              <a:p>
                <a:pPr algn="just">
                  <a:lnSpc>
                    <a:spcPct val="150000"/>
                  </a:lnSpc>
                  <a:spcAft>
                    <a:spcPts val="1200"/>
                  </a:spcAft>
                </a:pPr>
                <a14:m>
                  <m:oMathPara xmlns:m="http://schemas.openxmlformats.org/officeDocument/2006/math">
                    <m:oMathParaPr>
                      <m:jc m:val="centerGroup"/>
                    </m:oMathParaPr>
                    <m:oMath xmlns:m="http://schemas.openxmlformats.org/officeDocument/2006/math">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b="1"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𝐮</m:t>
                          </m:r>
                        </m:e>
                        <m:sup>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b="1"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b="1"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𝐁</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b="1"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𝐯</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oMath>
                  </m:oMathPara>
                </a14:m>
                <a:endParaRPr lang="zh-CN" altLang="zh-CN" sz="12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endParaRPr>
              </a:p>
              <a:p>
                <a:pPr algn="just">
                  <a:lnSpc>
                    <a:spcPct val="150000"/>
                  </a:lnSpc>
                  <a:spcAft>
                    <a:spcPts val="1200"/>
                  </a:spcAft>
                </a:pPr>
                <a:r>
                  <a:rPr lang="en-US" altLang="zh-CN" sz="12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we have</a:t>
                </a:r>
                <a:endParaRPr lang="zh-CN" altLang="zh-CN" sz="12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endParaRPr>
              </a:p>
              <a:p>
                <a:pPr algn="just">
                  <a:lnSpc>
                    <a:spcPct val="150000"/>
                  </a:lnSpc>
                  <a:spcAft>
                    <a:spcPts val="1200"/>
                  </a:spcAft>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e>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e>
                        </m:mr>
                        <m:mr>
                          <m:e>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e>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e>
                        </m:mr>
                      </m:m>
                    </m:oMath>
                  </m:oMathPara>
                </a14:m>
                <a:endParaRPr lang="zh-CN" altLang="zh-CN" sz="12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endParaRPr>
              </a:p>
              <a:p>
                <a:pPr algn="just">
                  <a:lnSpc>
                    <a:spcPct val="150000"/>
                  </a:lnSpc>
                  <a:spcAft>
                    <a:spcPts val="1200"/>
                  </a:spcAft>
                </a:pPr>
                <a:r>
                  <a:rPr lang="en-US" altLang="zh-CN" sz="12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we can obtain</a:t>
                </a:r>
                <a:endParaRPr lang="zh-CN" altLang="zh-CN" sz="12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endParaRPr>
              </a:p>
              <a:p>
                <a:pPr algn="just">
                  <a:lnSpc>
                    <a:spcPct val="150000"/>
                  </a:lnSpc>
                  <a:spcAft>
                    <a:spcPts val="1200"/>
                  </a:spcAft>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e>
                            <m:f>
                              <m:f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num>
                              <m:den>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num>
                              <m:den>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e>
                        </m:mr>
                        <m:mr>
                          <m:e/>
                          <m:e>
                            <m:f>
                              <m:f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num>
                              <m:den>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num>
                              <m:den>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4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e>
                        </m:mr>
                      </m:m>
                    </m:oMath>
                  </m:oMathPara>
                </a14:m>
                <a:endParaRPr lang="zh-CN" altLang="en-US" sz="2000" dirty="0"/>
              </a:p>
            </p:txBody>
          </p:sp>
        </mc:Choice>
        <mc:Fallback xmlns="">
          <p:sp>
            <p:nvSpPr>
              <p:cNvPr id="27" name="文本框 26">
                <a:extLst>
                  <a:ext uri="{FF2B5EF4-FFF2-40B4-BE49-F238E27FC236}">
                    <a16:creationId xmlns:a16="http://schemas.microsoft.com/office/drawing/2014/main" id="{F7C1437B-BBBB-4A5E-8316-782946B389D8}"/>
                  </a:ext>
                </a:extLst>
              </p:cNvPr>
              <p:cNvSpPr txBox="1">
                <a:spLocks noRot="1" noChangeAspect="1" noMove="1" noResize="1" noEditPoints="1" noAdjustHandles="1" noChangeArrowheads="1" noChangeShapeType="1" noTextEdit="1"/>
              </p:cNvSpPr>
              <p:nvPr/>
            </p:nvSpPr>
            <p:spPr>
              <a:xfrm>
                <a:off x="426884" y="444264"/>
                <a:ext cx="8113061" cy="4921925"/>
              </a:xfrm>
              <a:prstGeom prst="rect">
                <a:avLst/>
              </a:prstGeom>
              <a:blipFill>
                <a:blip r:embed="rId3"/>
                <a:stretch>
                  <a:fillRect l="-225"/>
                </a:stretch>
              </a:blipFill>
            </p:spPr>
            <p:txBody>
              <a:bodyPr/>
              <a:lstStyle/>
              <a:p>
                <a:r>
                  <a:rPr lang="zh-CN" altLang="en-US">
                    <a:noFill/>
                  </a:rPr>
                  <a:t> </a:t>
                </a:r>
              </a:p>
            </p:txBody>
          </p:sp>
        </mc:Fallback>
      </mc:AlternateContent>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2" name="文本框 1"/>
          <p:cNvSpPr txBox="1"/>
          <p:nvPr/>
        </p:nvSpPr>
        <p:spPr>
          <a:xfrm>
            <a:off x="2213429" y="210830"/>
            <a:ext cx="4994729" cy="461665"/>
          </a:xfrm>
          <a:prstGeom prst="rect">
            <a:avLst/>
          </a:prstGeom>
          <a:noFill/>
        </p:spPr>
        <p:txBody>
          <a:bodyPr wrap="square" rtlCol="0">
            <a:spAutoFit/>
          </a:bodyPr>
          <a:lstStyle/>
          <a:p>
            <a:pPr algn="ctr"/>
            <a:r>
              <a:rPr lang="en-US" altLang="zh-CN"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So, where is the final payoffs</a:t>
            </a:r>
            <a:endPar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27" name="文本框 26">
            <a:extLst>
              <a:ext uri="{FF2B5EF4-FFF2-40B4-BE49-F238E27FC236}">
                <a16:creationId xmlns:a16="http://schemas.microsoft.com/office/drawing/2014/main" id="{F7C1437B-BBBB-4A5E-8316-782946B389D8}"/>
              </a:ext>
            </a:extLst>
          </p:cNvPr>
          <p:cNvSpPr txBox="1"/>
          <p:nvPr/>
        </p:nvSpPr>
        <p:spPr>
          <a:xfrm>
            <a:off x="1492303" y="933754"/>
            <a:ext cx="6436980" cy="381258"/>
          </a:xfrm>
          <a:prstGeom prst="rect">
            <a:avLst/>
          </a:prstGeom>
          <a:noFill/>
        </p:spPr>
        <p:txBody>
          <a:bodyPr wrap="square" rtlCol="0">
            <a:spAutoFit/>
          </a:bodyPr>
          <a:lstStyle/>
          <a:p>
            <a:pPr algn="l">
              <a:lnSpc>
                <a:spcPct val="150000"/>
              </a:lnSpc>
              <a:spcAft>
                <a:spcPts val="1200"/>
              </a:spcAft>
            </a:pPr>
            <a:r>
              <a:rPr lang="zh-CN" altLang="en-US" sz="1400" dirty="0">
                <a:solidFill>
                  <a:schemeClr val="bg1">
                    <a:lumMod val="95000"/>
                  </a:schemeClr>
                </a:solidFill>
                <a:latin typeface="华文宋体" panose="02010600040101010101" pitchFamily="2" charset="-122"/>
                <a:ea typeface="华文宋体" panose="02010600040101010101" pitchFamily="2" charset="-122"/>
                <a:cs typeface="Times New Roman" panose="02020603050405020304" pitchFamily="18" charset="0"/>
              </a:rPr>
              <a:t>查了文献</a:t>
            </a:r>
            <a:r>
              <a:rPr lang="en-US" altLang="zh-CN" sz="1400" dirty="0">
                <a:solidFill>
                  <a:schemeClr val="bg1">
                    <a:lumMod val="95000"/>
                  </a:schemeClr>
                </a:solidFill>
                <a:latin typeface="华文宋体" panose="02010600040101010101" pitchFamily="2" charset="-122"/>
                <a:ea typeface="华文宋体" panose="02010600040101010101" pitchFamily="2" charset="-122"/>
                <a:cs typeface="Times New Roman" panose="02020603050405020304" pitchFamily="18" charset="0"/>
              </a:rPr>
              <a:t>[3]</a:t>
            </a:r>
            <a:r>
              <a:rPr lang="zh-CN" altLang="en-US" sz="1400" dirty="0">
                <a:solidFill>
                  <a:schemeClr val="bg1">
                    <a:lumMod val="95000"/>
                  </a:schemeClr>
                </a:solidFill>
                <a:latin typeface="华文宋体" panose="02010600040101010101" pitchFamily="2" charset="-122"/>
                <a:ea typeface="华文宋体" panose="02010600040101010101" pitchFamily="2" charset="-122"/>
                <a:cs typeface="Times New Roman" panose="02020603050405020304" pitchFamily="18" charset="0"/>
              </a:rPr>
              <a:t>，即</a:t>
            </a:r>
            <a:r>
              <a:rPr lang="en-US" altLang="zh-CN" sz="1400" dirty="0">
                <a:solidFill>
                  <a:schemeClr val="bg1">
                    <a:lumMod val="95000"/>
                  </a:schemeClr>
                </a:solidFill>
                <a:latin typeface="华文宋体" panose="02010600040101010101" pitchFamily="2" charset="-122"/>
                <a:ea typeface="华文宋体" panose="02010600040101010101" pitchFamily="2" charset="-122"/>
                <a:cs typeface="Times New Roman" panose="02020603050405020304" pitchFamily="18" charset="0"/>
              </a:rPr>
              <a:t>A Course in Game Theory</a:t>
            </a:r>
            <a:r>
              <a:rPr lang="zh-CN" altLang="en-US" sz="1400" dirty="0">
                <a:solidFill>
                  <a:schemeClr val="bg1">
                    <a:lumMod val="95000"/>
                  </a:schemeClr>
                </a:solidFill>
                <a:latin typeface="华文宋体" panose="02010600040101010101" pitchFamily="2" charset="-122"/>
                <a:ea typeface="华文宋体" panose="02010600040101010101" pitchFamily="2" charset="-122"/>
                <a:cs typeface="Times New Roman" panose="02020603050405020304" pitchFamily="18" charset="0"/>
              </a:rPr>
              <a:t>中，我觉得可以补充证明。即因为</a:t>
            </a:r>
            <a:endParaRPr lang="zh-CN" altLang="en-US" sz="2000" dirty="0">
              <a:latin typeface="华文宋体" panose="02010600040101010101" pitchFamily="2" charset="-122"/>
              <a:ea typeface="华文宋体" panose="02010600040101010101" pitchFamily="2"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CDEB0F4-A5CA-48CC-9AD7-293E71CCCADA}"/>
                  </a:ext>
                </a:extLst>
              </p:cNvPr>
              <p:cNvSpPr txBox="1"/>
              <p:nvPr/>
            </p:nvSpPr>
            <p:spPr>
              <a:xfrm>
                <a:off x="2285999" y="1624520"/>
                <a:ext cx="4572000"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zh-CN" sz="1800" i="1" smtClean="0">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b="0" i="1"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b="0" i="1"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num>
                        <m:den>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1800" b="0" i="1"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solidFill>
                                <a:schemeClr val="bg1">
                                  <a:lumMod val="9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bg1">
                                  <a:lumMod val="95000"/>
                                </a:schemeClr>
                              </a:solidFill>
                              <a:latin typeface="Cambria Math" panose="02040503050406030204" pitchFamily="18" charset="0"/>
                              <a:cs typeface="Times New Roman" panose="02020603050405020304" pitchFamily="18" charset="0"/>
                            </a:rPr>
                            <m:t>𝐸</m:t>
                          </m:r>
                        </m:e>
                        <m:sub>
                          <m:r>
                            <a:rPr lang="en-US" altLang="zh-CN" i="1">
                              <a:solidFill>
                                <a:schemeClr val="bg1">
                                  <a:lumMod val="95000"/>
                                </a:schemeClr>
                              </a:solidFill>
                              <a:latin typeface="Cambria Math" panose="02040503050406030204" pitchFamily="18" charset="0"/>
                              <a:cs typeface="Times New Roman" panose="02020603050405020304" pitchFamily="18" charset="0"/>
                            </a:rPr>
                            <m:t>𝐼</m:t>
                          </m:r>
                        </m:sub>
                      </m:sSub>
                      <m:r>
                        <a:rPr lang="en-US" altLang="zh-CN" b="0" i="1" smtClean="0">
                          <a:solidFill>
                            <a:schemeClr val="bg1">
                              <a:lumMod val="95000"/>
                            </a:schemeClr>
                          </a:solidFill>
                          <a:latin typeface="Cambria Math" panose="02040503050406030204" pitchFamily="18" charset="0"/>
                          <a:cs typeface="Times New Roman" panose="02020603050405020304" pitchFamily="18" charset="0"/>
                        </a:rPr>
                        <m:t>=</m:t>
                      </m:r>
                      <m:f>
                        <m:fPr>
                          <m:ctrlPr>
                            <a:rPr lang="zh-CN" altLang="zh-CN" i="1">
                              <a:solidFill>
                                <a:schemeClr val="bg1">
                                  <a:lumMod val="95000"/>
                                </a:schemeClr>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i="1">
                                  <a:solidFill>
                                    <a:schemeClr val="bg1">
                                      <a:lumMod val="95000"/>
                                    </a:schemeClr>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chemeClr val="bg1">
                                      <a:lumMod val="95000"/>
                                    </a:schemeClr>
                                  </a:solidFill>
                                  <a:latin typeface="Cambria Math" panose="02040503050406030204" pitchFamily="18" charset="0"/>
                                  <a:cs typeface="Times New Roman" panose="02020603050405020304" pitchFamily="18" charset="0"/>
                                </a:rPr>
                                <m:t>𝐺</m:t>
                              </m:r>
                            </m:e>
                            <m:sup>
                              <m:r>
                                <a:rPr lang="en-US" altLang="zh-CN" i="1">
                                  <a:solidFill>
                                    <a:schemeClr val="bg1">
                                      <a:lumMod val="95000"/>
                                    </a:schemeClr>
                                  </a:solidFill>
                                  <a:latin typeface="Cambria Math" panose="02040503050406030204" pitchFamily="18" charset="0"/>
                                  <a:cs typeface="Times New Roman" panose="02020603050405020304" pitchFamily="18" charset="0"/>
                                </a:rPr>
                                <m:t>∗</m:t>
                              </m:r>
                            </m:sup>
                          </m:sSup>
                          <m:r>
                            <a:rPr lang="en-US" altLang="zh-CN" b="0" i="1" smtClean="0">
                              <a:solidFill>
                                <a:schemeClr val="bg1">
                                  <a:lumMod val="95000"/>
                                </a:schemeClr>
                              </a:solidFill>
                              <a:latin typeface="Cambria Math" panose="02040503050406030204" pitchFamily="18" charset="0"/>
                              <a:cs typeface="Times New Roman" panose="02020603050405020304" pitchFamily="18" charset="0"/>
                            </a:rPr>
                            <m:t>−</m:t>
                          </m:r>
                          <m:sSub>
                            <m:sSubPr>
                              <m:ctrlPr>
                                <a:rPr lang="zh-CN" altLang="zh-CN" i="1">
                                  <a:solidFill>
                                    <a:schemeClr val="bg1">
                                      <a:lumMod val="9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bg1">
                                      <a:lumMod val="95000"/>
                                    </a:schemeClr>
                                  </a:solidFill>
                                  <a:latin typeface="Cambria Math" panose="02040503050406030204" pitchFamily="18" charset="0"/>
                                  <a:cs typeface="Times New Roman" panose="02020603050405020304" pitchFamily="18" charset="0"/>
                                </a:rPr>
                                <m:t>𝐸</m:t>
                              </m:r>
                            </m:e>
                            <m:sub>
                              <m:r>
                                <a:rPr lang="en-US" altLang="zh-CN" i="1">
                                  <a:solidFill>
                                    <a:schemeClr val="bg1">
                                      <a:lumMod val="95000"/>
                                    </a:schemeClr>
                                  </a:solidFill>
                                  <a:latin typeface="Cambria Math" panose="02040503050406030204" pitchFamily="18" charset="0"/>
                                  <a:cs typeface="Times New Roman" panose="02020603050405020304" pitchFamily="18" charset="0"/>
                                </a:rPr>
                                <m:t>𝐼</m:t>
                              </m:r>
                            </m:sub>
                          </m:sSub>
                          <m:r>
                            <a:rPr lang="en-US" altLang="zh-CN" i="1">
                              <a:solidFill>
                                <a:schemeClr val="bg1">
                                  <a:lumMod val="95000"/>
                                </a:schemeClr>
                              </a:solidFill>
                              <a:latin typeface="Cambria Math" panose="02040503050406030204" pitchFamily="18" charset="0"/>
                              <a:cs typeface="Times New Roman" panose="02020603050405020304" pitchFamily="18" charset="0"/>
                            </a:rPr>
                            <m:t>−</m:t>
                          </m:r>
                          <m:sSub>
                            <m:sSubPr>
                              <m:ctrlPr>
                                <a:rPr lang="zh-CN" altLang="zh-CN" i="1">
                                  <a:solidFill>
                                    <a:schemeClr val="bg1">
                                      <a:lumMod val="9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bg1">
                                      <a:lumMod val="95000"/>
                                    </a:schemeClr>
                                  </a:solidFill>
                                  <a:latin typeface="Cambria Math" panose="02040503050406030204" pitchFamily="18" charset="0"/>
                                  <a:cs typeface="Times New Roman" panose="02020603050405020304" pitchFamily="18" charset="0"/>
                                </a:rPr>
                                <m:t>𝐸</m:t>
                              </m:r>
                            </m:e>
                            <m:sub>
                              <m:r>
                                <a:rPr lang="en-US" altLang="zh-CN" i="1">
                                  <a:solidFill>
                                    <a:schemeClr val="bg1">
                                      <a:lumMod val="95000"/>
                                    </a:schemeClr>
                                  </a:solidFill>
                                  <a:latin typeface="Cambria Math" panose="02040503050406030204" pitchFamily="18" charset="0"/>
                                  <a:cs typeface="Times New Roman" panose="02020603050405020304" pitchFamily="18" charset="0"/>
                                </a:rPr>
                                <m:t>𝐼</m:t>
                              </m:r>
                              <m:r>
                                <a:rPr lang="en-US" altLang="zh-CN" i="1">
                                  <a:solidFill>
                                    <a:schemeClr val="bg1">
                                      <a:lumMod val="95000"/>
                                    </a:schemeClr>
                                  </a:solidFill>
                                  <a:latin typeface="Cambria Math" panose="02040503050406030204" pitchFamily="18" charset="0"/>
                                  <a:cs typeface="Times New Roman" panose="02020603050405020304" pitchFamily="18" charset="0"/>
                                </a:rPr>
                                <m:t>−</m:t>
                              </m:r>
                              <m:r>
                                <a:rPr lang="en-US" altLang="zh-CN">
                                  <a:solidFill>
                                    <a:schemeClr val="bg1">
                                      <a:lumMod val="95000"/>
                                    </a:schemeClr>
                                  </a:solidFill>
                                  <a:latin typeface="Cambria Math" panose="02040503050406030204" pitchFamily="18" charset="0"/>
                                  <a:cs typeface="Times New Roman" panose="02020603050405020304" pitchFamily="18" charset="0"/>
                                </a:rPr>
                                <m:t>1</m:t>
                              </m:r>
                            </m:sub>
                          </m:sSub>
                        </m:num>
                        <m:den>
                          <m:r>
                            <a:rPr lang="en-US" altLang="zh-CN">
                              <a:solidFill>
                                <a:schemeClr val="bg1">
                                  <a:lumMod val="95000"/>
                                </a:schemeClr>
                              </a:solidFill>
                              <a:latin typeface="Cambria Math" panose="02040503050406030204" pitchFamily="18" charset="0"/>
                              <a:cs typeface="Times New Roman" panose="02020603050405020304" pitchFamily="18" charset="0"/>
                            </a:rPr>
                            <m:t>2</m:t>
                          </m:r>
                        </m:den>
                      </m:f>
                    </m:oMath>
                  </m:oMathPara>
                </a14:m>
                <a:endParaRPr lang="zh-CN" altLang="en-US" dirty="0">
                  <a:latin typeface="华文宋体" panose="02010600040101010101" pitchFamily="2" charset="-122"/>
                  <a:ea typeface="华文宋体" panose="02010600040101010101" pitchFamily="2" charset="-122"/>
                </a:endParaRPr>
              </a:p>
            </p:txBody>
          </p:sp>
        </mc:Choice>
        <mc:Fallback xmlns="">
          <p:sp>
            <p:nvSpPr>
              <p:cNvPr id="5" name="文本框 4">
                <a:extLst>
                  <a:ext uri="{FF2B5EF4-FFF2-40B4-BE49-F238E27FC236}">
                    <a16:creationId xmlns:a16="http://schemas.microsoft.com/office/drawing/2014/main" id="{DCDEB0F4-A5CA-48CC-9AD7-293E71CCCADA}"/>
                  </a:ext>
                </a:extLst>
              </p:cNvPr>
              <p:cNvSpPr txBox="1">
                <a:spLocks noRot="1" noChangeAspect="1" noMove="1" noResize="1" noEditPoints="1" noAdjustHandles="1" noChangeArrowheads="1" noChangeShapeType="1" noTextEdit="1"/>
              </p:cNvSpPr>
              <p:nvPr/>
            </p:nvSpPr>
            <p:spPr>
              <a:xfrm>
                <a:off x="2285999" y="1624520"/>
                <a:ext cx="4572000" cy="61901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102831C-1CC6-467D-9069-C0FB27B5F491}"/>
                  </a:ext>
                </a:extLst>
              </p:cNvPr>
              <p:cNvSpPr txBox="1"/>
              <p:nvPr/>
            </p:nvSpPr>
            <p:spPr>
              <a:xfrm>
                <a:off x="2213429" y="2243536"/>
                <a:ext cx="4572000"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zh-CN" sz="1800" i="1" smtClean="0">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b="0" i="1"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800" b="0" i="1"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b="0" i="1"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num>
                        <m:den>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1800" b="0" i="1"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solidFill>
                                <a:schemeClr val="bg1">
                                  <a:lumMod val="9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bg1">
                                  <a:lumMod val="95000"/>
                                </a:schemeClr>
                              </a:solidFill>
                              <a:latin typeface="Cambria Math" panose="02040503050406030204" pitchFamily="18" charset="0"/>
                              <a:cs typeface="Times New Roman" panose="02020603050405020304" pitchFamily="18" charset="0"/>
                            </a:rPr>
                            <m:t>𝐸</m:t>
                          </m:r>
                        </m:e>
                        <m:sub>
                          <m:r>
                            <a:rPr lang="en-US" altLang="zh-CN" i="1">
                              <a:solidFill>
                                <a:schemeClr val="bg1">
                                  <a:lumMod val="95000"/>
                                </a:schemeClr>
                              </a:solidFill>
                              <a:latin typeface="Cambria Math" panose="02040503050406030204" pitchFamily="18" charset="0"/>
                              <a:cs typeface="Times New Roman" panose="02020603050405020304" pitchFamily="18" charset="0"/>
                            </a:rPr>
                            <m:t>𝐼</m:t>
                          </m:r>
                          <m:r>
                            <a:rPr lang="en-US" altLang="zh-CN" b="0" i="1" smtClean="0">
                              <a:solidFill>
                                <a:schemeClr val="bg1">
                                  <a:lumMod val="95000"/>
                                </a:schemeClr>
                              </a:solidFill>
                              <a:latin typeface="Cambria Math" panose="02040503050406030204" pitchFamily="18" charset="0"/>
                              <a:cs typeface="Times New Roman" panose="02020603050405020304" pitchFamily="18" charset="0"/>
                            </a:rPr>
                            <m:t>−1</m:t>
                          </m:r>
                        </m:sub>
                      </m:sSub>
                      <m:r>
                        <a:rPr lang="en-US" altLang="zh-CN" b="0" i="1" smtClean="0">
                          <a:solidFill>
                            <a:schemeClr val="bg1">
                              <a:lumMod val="95000"/>
                            </a:schemeClr>
                          </a:solidFill>
                          <a:latin typeface="Cambria Math" panose="02040503050406030204" pitchFamily="18" charset="0"/>
                          <a:cs typeface="Times New Roman" panose="02020603050405020304" pitchFamily="18" charset="0"/>
                        </a:rPr>
                        <m:t>=</m:t>
                      </m:r>
                      <m:f>
                        <m:fPr>
                          <m:ctrlPr>
                            <a:rPr lang="zh-CN" altLang="zh-CN" i="1">
                              <a:solidFill>
                                <a:schemeClr val="bg1">
                                  <a:lumMod val="95000"/>
                                </a:schemeClr>
                              </a:solidFill>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i="1">
                                  <a:solidFill>
                                    <a:schemeClr val="bg1">
                                      <a:lumMod val="95000"/>
                                    </a:schemeClr>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solidFill>
                                    <a:schemeClr val="bg1">
                                      <a:lumMod val="95000"/>
                                    </a:schemeClr>
                                  </a:solidFill>
                                  <a:latin typeface="Cambria Math" panose="02040503050406030204" pitchFamily="18" charset="0"/>
                                  <a:cs typeface="Times New Roman" panose="02020603050405020304" pitchFamily="18" charset="0"/>
                                </a:rPr>
                                <m:t>𝐺</m:t>
                              </m:r>
                            </m:e>
                            <m:sup>
                              <m:r>
                                <a:rPr lang="en-US" altLang="zh-CN" i="1">
                                  <a:solidFill>
                                    <a:schemeClr val="bg1">
                                      <a:lumMod val="95000"/>
                                    </a:schemeClr>
                                  </a:solidFill>
                                  <a:latin typeface="Cambria Math" panose="02040503050406030204" pitchFamily="18" charset="0"/>
                                  <a:cs typeface="Times New Roman" panose="02020603050405020304" pitchFamily="18" charset="0"/>
                                </a:rPr>
                                <m:t>∗</m:t>
                              </m:r>
                            </m:sup>
                          </m:sSup>
                          <m:r>
                            <a:rPr lang="en-US" altLang="zh-CN" b="0" i="1" smtClean="0">
                              <a:solidFill>
                                <a:schemeClr val="bg1">
                                  <a:lumMod val="95000"/>
                                </a:schemeClr>
                              </a:solidFill>
                              <a:latin typeface="Cambria Math" panose="02040503050406030204" pitchFamily="18" charset="0"/>
                              <a:cs typeface="Times New Roman" panose="02020603050405020304" pitchFamily="18" charset="0"/>
                            </a:rPr>
                            <m:t>−</m:t>
                          </m:r>
                          <m:sSub>
                            <m:sSubPr>
                              <m:ctrlPr>
                                <a:rPr lang="zh-CN" altLang="zh-CN" i="1">
                                  <a:solidFill>
                                    <a:schemeClr val="bg1">
                                      <a:lumMod val="9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bg1">
                                      <a:lumMod val="95000"/>
                                    </a:schemeClr>
                                  </a:solidFill>
                                  <a:latin typeface="Cambria Math" panose="02040503050406030204" pitchFamily="18" charset="0"/>
                                  <a:cs typeface="Times New Roman" panose="02020603050405020304" pitchFamily="18" charset="0"/>
                                </a:rPr>
                                <m:t>𝐸</m:t>
                              </m:r>
                            </m:e>
                            <m:sub>
                              <m:r>
                                <a:rPr lang="en-US" altLang="zh-CN" i="1">
                                  <a:solidFill>
                                    <a:schemeClr val="bg1">
                                      <a:lumMod val="95000"/>
                                    </a:schemeClr>
                                  </a:solidFill>
                                  <a:latin typeface="Cambria Math" panose="02040503050406030204" pitchFamily="18" charset="0"/>
                                  <a:cs typeface="Times New Roman" panose="02020603050405020304" pitchFamily="18" charset="0"/>
                                </a:rPr>
                                <m:t>𝐼</m:t>
                              </m:r>
                            </m:sub>
                          </m:sSub>
                          <m:r>
                            <a:rPr lang="en-US" altLang="zh-CN" i="1">
                              <a:solidFill>
                                <a:schemeClr val="bg1">
                                  <a:lumMod val="95000"/>
                                </a:schemeClr>
                              </a:solidFill>
                              <a:latin typeface="Cambria Math" panose="02040503050406030204" pitchFamily="18" charset="0"/>
                              <a:cs typeface="Times New Roman" panose="02020603050405020304" pitchFamily="18" charset="0"/>
                            </a:rPr>
                            <m:t>−</m:t>
                          </m:r>
                          <m:sSub>
                            <m:sSubPr>
                              <m:ctrlPr>
                                <a:rPr lang="zh-CN" altLang="zh-CN" i="1">
                                  <a:solidFill>
                                    <a:schemeClr val="bg1">
                                      <a:lumMod val="9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bg1">
                                      <a:lumMod val="95000"/>
                                    </a:schemeClr>
                                  </a:solidFill>
                                  <a:latin typeface="Cambria Math" panose="02040503050406030204" pitchFamily="18" charset="0"/>
                                  <a:cs typeface="Times New Roman" panose="02020603050405020304" pitchFamily="18" charset="0"/>
                                </a:rPr>
                                <m:t>𝐸</m:t>
                              </m:r>
                            </m:e>
                            <m:sub>
                              <m:r>
                                <a:rPr lang="en-US" altLang="zh-CN" i="1">
                                  <a:solidFill>
                                    <a:schemeClr val="bg1">
                                      <a:lumMod val="95000"/>
                                    </a:schemeClr>
                                  </a:solidFill>
                                  <a:latin typeface="Cambria Math" panose="02040503050406030204" pitchFamily="18" charset="0"/>
                                  <a:cs typeface="Times New Roman" panose="02020603050405020304" pitchFamily="18" charset="0"/>
                                </a:rPr>
                                <m:t>𝐼</m:t>
                              </m:r>
                              <m:r>
                                <a:rPr lang="en-US" altLang="zh-CN" i="1">
                                  <a:solidFill>
                                    <a:schemeClr val="bg1">
                                      <a:lumMod val="95000"/>
                                    </a:schemeClr>
                                  </a:solidFill>
                                  <a:latin typeface="Cambria Math" panose="02040503050406030204" pitchFamily="18" charset="0"/>
                                  <a:cs typeface="Times New Roman" panose="02020603050405020304" pitchFamily="18" charset="0"/>
                                </a:rPr>
                                <m:t>−</m:t>
                              </m:r>
                              <m:r>
                                <a:rPr lang="en-US" altLang="zh-CN">
                                  <a:solidFill>
                                    <a:schemeClr val="bg1">
                                      <a:lumMod val="95000"/>
                                    </a:schemeClr>
                                  </a:solidFill>
                                  <a:latin typeface="Cambria Math" panose="02040503050406030204" pitchFamily="18" charset="0"/>
                                  <a:cs typeface="Times New Roman" panose="02020603050405020304" pitchFamily="18" charset="0"/>
                                </a:rPr>
                                <m:t>1</m:t>
                              </m:r>
                            </m:sub>
                          </m:sSub>
                        </m:num>
                        <m:den>
                          <m:r>
                            <a:rPr lang="en-US" altLang="zh-CN">
                              <a:solidFill>
                                <a:schemeClr val="bg1">
                                  <a:lumMod val="95000"/>
                                </a:schemeClr>
                              </a:solidFill>
                              <a:latin typeface="Cambria Math" panose="02040503050406030204" pitchFamily="18" charset="0"/>
                              <a:cs typeface="Times New Roman" panose="02020603050405020304" pitchFamily="18" charset="0"/>
                            </a:rPr>
                            <m:t>2</m:t>
                          </m:r>
                        </m:den>
                      </m:f>
                    </m:oMath>
                  </m:oMathPara>
                </a14:m>
                <a:endParaRPr lang="zh-CN" altLang="en-US" dirty="0">
                  <a:latin typeface="华文宋体" panose="02010600040101010101" pitchFamily="2" charset="-122"/>
                  <a:ea typeface="华文宋体" panose="02010600040101010101" pitchFamily="2" charset="-122"/>
                </a:endParaRPr>
              </a:p>
            </p:txBody>
          </p:sp>
        </mc:Choice>
        <mc:Fallback xmlns="">
          <p:sp>
            <p:nvSpPr>
              <p:cNvPr id="7" name="文本框 6">
                <a:extLst>
                  <a:ext uri="{FF2B5EF4-FFF2-40B4-BE49-F238E27FC236}">
                    <a16:creationId xmlns:a16="http://schemas.microsoft.com/office/drawing/2014/main" id="{B102831C-1CC6-467D-9069-C0FB27B5F491}"/>
                  </a:ext>
                </a:extLst>
              </p:cNvPr>
              <p:cNvSpPr txBox="1">
                <a:spLocks noRot="1" noChangeAspect="1" noMove="1" noResize="1" noEditPoints="1" noAdjustHandles="1" noChangeArrowheads="1" noChangeShapeType="1" noTextEdit="1"/>
              </p:cNvSpPr>
              <p:nvPr/>
            </p:nvSpPr>
            <p:spPr>
              <a:xfrm>
                <a:off x="2213429" y="2243536"/>
                <a:ext cx="4572000" cy="61901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3D19F7D-873A-4BEC-9566-F9D93C3F238F}"/>
                  </a:ext>
                </a:extLst>
              </p:cNvPr>
              <p:cNvSpPr txBox="1"/>
              <p:nvPr/>
            </p:nvSpPr>
            <p:spPr>
              <a:xfrm>
                <a:off x="693510" y="3362656"/>
                <a:ext cx="7902122" cy="465833"/>
              </a:xfrm>
              <a:prstGeom prst="rect">
                <a:avLst/>
              </a:prstGeom>
              <a:noFill/>
            </p:spPr>
            <p:txBody>
              <a:bodyPr wrap="square">
                <a:spAutoFit/>
              </a:bodyPr>
              <a:lstStyle/>
              <a:p>
                <a14:m>
                  <m:oMath xmlns:m="http://schemas.openxmlformats.org/officeDocument/2006/math">
                    <m:d>
                      <m:dPr>
                        <m:ctrlPr>
                          <a:rPr lang="zh-CN" altLang="zh-CN" sz="1600" i="1" smtClean="0">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600" b="0" i="1"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600" b="0" i="1"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num>
                          <m:den>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600" b="0" i="1" smtClean="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num>
                          <m:den>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2</m:t>
                            </m:r>
                          </m:den>
                        </m:f>
                      </m:e>
                    </m:d>
                    <m:r>
                      <a:rPr lang="zh-CN" altLang="en-US" sz="1600" i="1">
                        <a:solidFill>
                          <a:schemeClr val="bg1">
                            <a:lumMod val="95000"/>
                          </a:schemeClr>
                        </a:solidFill>
                        <a:latin typeface="Cambria Math" panose="02040503050406030204" pitchFamily="18" charset="0"/>
                        <a:ea typeface="等线" panose="02010600030101010101" pitchFamily="2" charset="-122"/>
                        <a:cs typeface="Times New Roman" panose="02020603050405020304" pitchFamily="18" charset="0"/>
                      </a:rPr>
                      <m:t>到两个期望的距离</m:t>
                    </m:r>
                  </m:oMath>
                </a14:m>
                <a:r>
                  <a:rPr lang="zh-CN" altLang="en-US" sz="1600" dirty="0">
                    <a:solidFill>
                      <a:schemeClr val="bg1">
                        <a:lumMod val="95000"/>
                      </a:schemeClr>
                    </a:solidFill>
                    <a:latin typeface="华文宋体" panose="02010600040101010101" pitchFamily="2" charset="-122"/>
                    <a:ea typeface="华文宋体" panose="02010600040101010101" pitchFamily="2" charset="-122"/>
                  </a:rPr>
                  <a:t>相同，所以双方都比较满意，可以作为解。</a:t>
                </a:r>
                <a:endParaRPr lang="zh-CN" altLang="en-US" sz="2400" dirty="0">
                  <a:solidFill>
                    <a:schemeClr val="bg1">
                      <a:lumMod val="95000"/>
                    </a:schemeClr>
                  </a:solidFill>
                  <a:latin typeface="华文宋体" panose="02010600040101010101" pitchFamily="2" charset="-122"/>
                  <a:ea typeface="华文宋体" panose="02010600040101010101" pitchFamily="2" charset="-122"/>
                </a:endParaRPr>
              </a:p>
            </p:txBody>
          </p:sp>
        </mc:Choice>
        <mc:Fallback xmlns="">
          <p:sp>
            <p:nvSpPr>
              <p:cNvPr id="9" name="文本框 8">
                <a:extLst>
                  <a:ext uri="{FF2B5EF4-FFF2-40B4-BE49-F238E27FC236}">
                    <a16:creationId xmlns:a16="http://schemas.microsoft.com/office/drawing/2014/main" id="{63D19F7D-873A-4BEC-9566-F9D93C3F238F}"/>
                  </a:ext>
                </a:extLst>
              </p:cNvPr>
              <p:cNvSpPr txBox="1">
                <a:spLocks noRot="1" noChangeAspect="1" noMove="1" noResize="1" noEditPoints="1" noAdjustHandles="1" noChangeArrowheads="1" noChangeShapeType="1" noTextEdit="1"/>
              </p:cNvSpPr>
              <p:nvPr/>
            </p:nvSpPr>
            <p:spPr>
              <a:xfrm>
                <a:off x="693510" y="3362656"/>
                <a:ext cx="7902122" cy="465833"/>
              </a:xfrm>
              <a:prstGeom prst="rect">
                <a:avLst/>
              </a:prstGeom>
              <a:blipFill>
                <a:blip r:embed="rId5"/>
                <a:stretch>
                  <a:fillRect b="-65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3010643"/>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1" y="451"/>
            <a:ext cx="3065930" cy="1711217"/>
          </a:xfrm>
          <a:prstGeom prst="rect">
            <a:avLst/>
          </a:prstGeom>
        </p:spPr>
      </p:pic>
      <p:sp>
        <p:nvSpPr>
          <p:cNvPr id="4" name="文本框 3"/>
          <p:cNvSpPr txBox="1"/>
          <p:nvPr/>
        </p:nvSpPr>
        <p:spPr>
          <a:xfrm>
            <a:off x="3423285" y="240665"/>
            <a:ext cx="2515235" cy="460375"/>
          </a:xfrm>
          <a:prstGeom prst="rect">
            <a:avLst/>
          </a:prstGeom>
          <a:noFill/>
        </p:spPr>
        <p:txBody>
          <a:bodyPr wrap="square" rtlCol="0">
            <a:spAutoFit/>
          </a:bodyPr>
          <a:lstStyle/>
          <a:p>
            <a:pPr algn="ctr"/>
            <a:r>
              <a:rPr lang="en-US" altLang="zh-CN" sz="2400" dirty="0">
                <a:solidFill>
                  <a:srgbClr val="21DAD5"/>
                </a:solidFill>
                <a:latin typeface="思源黑体 CN Normal" panose="020B0400000000000000" charset="-122"/>
                <a:ea typeface="思源黑体 CN Normal" panose="020B0400000000000000" charset="-122"/>
                <a:sym typeface="微软雅黑" panose="020B0503020204020204" pitchFamily="34" charset="-122"/>
              </a:rPr>
              <a:t>Example</a:t>
            </a:r>
            <a:endParaRPr lang="zh-CN" altLang="en-US" sz="2400" dirty="0">
              <a:solidFill>
                <a:srgbClr val="21DAD5"/>
              </a:solidFill>
              <a:latin typeface="思源黑体 CN Normal" panose="020B0400000000000000" charset="-122"/>
              <a:ea typeface="思源黑体 CN Normal" panose="020B0400000000000000" charset="-122"/>
              <a:sym typeface="微软雅黑" panose="020B0503020204020204" pitchFamily="34" charset="-122"/>
            </a:endParaRPr>
          </a:p>
        </p:txBody>
      </p:sp>
      <p:pic>
        <p:nvPicPr>
          <p:cNvPr id="11" name="图片 10">
            <a:extLst>
              <a:ext uri="{FF2B5EF4-FFF2-40B4-BE49-F238E27FC236}">
                <a16:creationId xmlns:a16="http://schemas.microsoft.com/office/drawing/2014/main" id="{72C58E72-2FA2-4FC0-844C-15E1F80B27FC}"/>
              </a:ext>
            </a:extLst>
          </p:cNvPr>
          <p:cNvPicPr>
            <a:picLocks noChangeAspect="1"/>
          </p:cNvPicPr>
          <p:nvPr/>
        </p:nvPicPr>
        <p:blipFill>
          <a:blip r:embed="rId4"/>
          <a:stretch>
            <a:fillRect/>
          </a:stretch>
        </p:blipFill>
        <p:spPr>
          <a:xfrm>
            <a:off x="686299" y="1504660"/>
            <a:ext cx="3805010" cy="2891808"/>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4E2055A-D9D4-4BA3-B4DB-77B656EA9FEB}"/>
                  </a:ext>
                </a:extLst>
              </p:cNvPr>
              <p:cNvSpPr txBox="1"/>
              <p:nvPr/>
            </p:nvSpPr>
            <p:spPr>
              <a:xfrm>
                <a:off x="4927600" y="1380854"/>
                <a:ext cx="3991429" cy="2862322"/>
              </a:xfrm>
              <a:prstGeom prst="rect">
                <a:avLst/>
              </a:prstGeom>
              <a:noFill/>
            </p:spPr>
            <p:txBody>
              <a:bodyPr wrap="square" rtlCol="0">
                <a:spAutoFit/>
              </a:bodyPr>
              <a:lstStyle/>
              <a:p>
                <a:pPr>
                  <a:lnSpc>
                    <a:spcPct val="150000"/>
                  </a:lnSpc>
                </a:pPr>
                <a:r>
                  <a:rPr lang="en-US" altLang="zh-CN" sz="18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An example to compute solution of the game is shown in Figure 4 , where the highest total payoff </a:t>
                </a:r>
                <a14:m>
                  <m:oMath xmlns:m="http://schemas.openxmlformats.org/officeDocument/2006/math">
                    <m:sSup>
                      <m:sSupPr>
                        <m:ctrlPr>
                          <a:rPr lang="zh-CN" altLang="zh-CN" sz="18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oMath>
                </a14:m>
                <a:r>
                  <a:rPr lang="en-US" altLang="zh-CN" sz="18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is </a:t>
                </a:r>
                <a14:m>
                  <m:oMath xmlns:m="http://schemas.openxmlformats.org/officeDocument/2006/math">
                    <m:sSub>
                      <m:sSubPr>
                        <m:ctrlPr>
                          <a:rPr lang="zh-CN" altLang="zh-CN" sz="18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21</m:t>
                        </m:r>
                      </m:sub>
                    </m:sSub>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21</m:t>
                        </m:r>
                      </m:sub>
                    </m:sSub>
                  </m:oMath>
                </a14:m>
                <a:r>
                  <a:rPr lang="en-US" altLang="zh-CN" sz="18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Noted that the highest total payoff </a:t>
                </a:r>
                <a14:m>
                  <m:oMath xmlns:m="http://schemas.openxmlformats.org/officeDocument/2006/math">
                    <m:sSup>
                      <m:sSupPr>
                        <m:ctrlPr>
                          <a:rPr lang="zh-CN" altLang="zh-CN" sz="18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up>
                    </m:sSup>
                  </m:oMath>
                </a14:m>
                <a:r>
                  <a:rPr lang="en-US" altLang="zh-CN" sz="18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is either </a:t>
                </a:r>
                <a14:m>
                  <m:oMath xmlns:m="http://schemas.openxmlformats.org/officeDocument/2006/math">
                    <m:sSub>
                      <m:sSubPr>
                        <m:ctrlPr>
                          <a:rPr lang="zh-CN" altLang="zh-CN" sz="18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12</m:t>
                        </m:r>
                      </m:sub>
                    </m:sSub>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12</m:t>
                        </m:r>
                      </m:sub>
                    </m:sSub>
                  </m:oMath>
                </a14:m>
                <a:r>
                  <a:rPr lang="en-US" altLang="zh-CN" sz="18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or </a:t>
                </a:r>
                <a14:m>
                  <m:oMath xmlns:m="http://schemas.openxmlformats.org/officeDocument/2006/math">
                    <m:sSub>
                      <m:sSubPr>
                        <m:ctrlPr>
                          <a:rPr lang="zh-CN" altLang="zh-CN" sz="18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21</m:t>
                        </m:r>
                      </m:sub>
                    </m:sSub>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sz="18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21</m:t>
                        </m:r>
                      </m:sub>
                    </m:sSub>
                  </m:oMath>
                </a14:m>
                <a:r>
                  <a:rPr lang="en-US" altLang="zh-CN" sz="18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a:t>
                </a:r>
                <a:endParaRPr lang="zh-CN" altLang="zh-CN" sz="18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endParaRPr>
              </a:p>
              <a:p>
                <a:endParaRPr lang="zh-CN" altLang="en-US" dirty="0"/>
              </a:p>
            </p:txBody>
          </p:sp>
        </mc:Choice>
        <mc:Fallback xmlns="">
          <p:sp>
            <p:nvSpPr>
              <p:cNvPr id="12" name="文本框 11">
                <a:extLst>
                  <a:ext uri="{FF2B5EF4-FFF2-40B4-BE49-F238E27FC236}">
                    <a16:creationId xmlns:a16="http://schemas.microsoft.com/office/drawing/2014/main" id="{04E2055A-D9D4-4BA3-B4DB-77B656EA9FEB}"/>
                  </a:ext>
                </a:extLst>
              </p:cNvPr>
              <p:cNvSpPr txBox="1">
                <a:spLocks noRot="1" noChangeAspect="1" noMove="1" noResize="1" noEditPoints="1" noAdjustHandles="1" noChangeArrowheads="1" noChangeShapeType="1" noTextEdit="1"/>
              </p:cNvSpPr>
              <p:nvPr/>
            </p:nvSpPr>
            <p:spPr>
              <a:xfrm>
                <a:off x="4927600" y="1380854"/>
                <a:ext cx="3991429" cy="2862322"/>
              </a:xfrm>
              <a:prstGeom prst="rect">
                <a:avLst/>
              </a:prstGeom>
              <a:blipFill>
                <a:blip r:embed="rId5"/>
                <a:stretch>
                  <a:fillRect l="-1221" r="-2595"/>
                </a:stretch>
              </a:blipFill>
            </p:spPr>
            <p:txBody>
              <a:bodyPr/>
              <a:lstStyle/>
              <a:p>
                <a:r>
                  <a:rPr lang="zh-CN" altLang="en-US">
                    <a:noFill/>
                  </a:rPr>
                  <a:t> </a:t>
                </a:r>
              </a:p>
            </p:txBody>
          </p:sp>
        </mc:Fallback>
      </mc:AlternateContent>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2" name="文本框 1"/>
          <p:cNvSpPr txBox="1"/>
          <p:nvPr/>
        </p:nvSpPr>
        <p:spPr>
          <a:xfrm>
            <a:off x="2479040" y="258752"/>
            <a:ext cx="4517390" cy="461665"/>
          </a:xfrm>
          <a:prstGeom prst="rect">
            <a:avLst/>
          </a:prstGeom>
          <a:noFill/>
        </p:spPr>
        <p:txBody>
          <a:bodyPr wrap="square" rtlCol="0">
            <a:spAutoFit/>
          </a:bodyPr>
          <a:lstStyle/>
          <a:p>
            <a:pPr algn="ctr"/>
            <a:r>
              <a:rPr lang="en-US" altLang="zh-CN" sz="2400" dirty="0">
                <a:solidFill>
                  <a:srgbClr val="21DAD5"/>
                </a:solidFill>
                <a:latin typeface="思源黑体 CN Normal" panose="020B0400000000000000" charset="-122"/>
                <a:ea typeface="思源黑体 CN Normal" panose="020B0400000000000000" charset="-122"/>
                <a:sym typeface="微软雅黑" panose="020B0503020204020204" pitchFamily="34" charset="-122"/>
              </a:rPr>
              <a:t>How to determine u and v </a:t>
            </a:r>
            <a:endParaRPr lang="zh-CN" altLang="en-US" sz="2400" dirty="0">
              <a:solidFill>
                <a:srgbClr val="21DAD5"/>
              </a:solidFill>
              <a:latin typeface="思源黑体 CN Normal" panose="020B0400000000000000" charset="-122"/>
              <a:ea typeface="思源黑体 CN Normal" panose="020B0400000000000000" charset="-122"/>
              <a:sym typeface="微软雅黑" panose="020B0503020204020204" pitchFamily="34" charset="-122"/>
            </a:endParaRPr>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749D7B38-5EDC-476A-9C75-1DD7E1FBB06D}"/>
                  </a:ext>
                </a:extLst>
              </p:cNvPr>
              <p:cNvSpPr txBox="1"/>
              <p:nvPr/>
            </p:nvSpPr>
            <p:spPr>
              <a:xfrm>
                <a:off x="333828" y="720417"/>
                <a:ext cx="8585200" cy="1155509"/>
              </a:xfrm>
              <a:prstGeom prst="rect">
                <a:avLst/>
              </a:prstGeom>
              <a:noFill/>
            </p:spPr>
            <p:txBody>
              <a:bodyPr wrap="square">
                <a:spAutoFit/>
              </a:bodyPr>
              <a:lstStyle/>
              <a:p>
                <a:pPr>
                  <a:lnSpc>
                    <a:spcPct val="150000"/>
                  </a:lnSpc>
                  <a:spcAft>
                    <a:spcPts val="1200"/>
                  </a:spcAft>
                </a:pPr>
                <a:r>
                  <a:rPr lang="en-US"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In cooperative game, in addition to maximizing the total payoff, the strategy chosen by each vehicle should also maximize its own payoff, thus </a:t>
                </a:r>
                <a14:m>
                  <m:oMath xmlns:m="http://schemas.openxmlformats.org/officeDocument/2006/math">
                    <m:sSub>
                      <m:sSub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oMath>
                </a14:m>
                <a:r>
                  <a:rPr lang="en-US"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should choose the strategy in a way that maximizes </a:t>
                </a:r>
                <a14:m>
                  <m:oMath xmlns:m="http://schemas.openxmlformats.org/officeDocument/2006/math">
                    <m:sSub>
                      <m:sSub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oMath>
                </a14:m>
                <a:r>
                  <a:rPr lang="en-US"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while </a:t>
                </a:r>
                <a14:m>
                  <m:oMath xmlns:m="http://schemas.openxmlformats.org/officeDocument/2006/math">
                    <m:sSub>
                      <m:sSub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oMath>
                </a14:m>
                <a:r>
                  <a:rPr lang="en-US"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should choose the strategy in a way that maximizes </a:t>
                </a:r>
                <a14:m>
                  <m:oMath xmlns:m="http://schemas.openxmlformats.org/officeDocument/2006/math">
                    <m:sSub>
                      <m:sSubPr>
                        <m:ctrlPr>
                          <a:rPr lang="zh-CN" altLang="zh-CN" sz="1600" i="1">
                            <a:solidFill>
                              <a:schemeClr val="bg1">
                                <a:lumMod val="9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latin typeface="Cambria Math" panose="02040503050406030204" pitchFamily="18" charset="0"/>
                            <a:cs typeface="Times New Roman" panose="02020603050405020304" pitchFamily="18" charset="0"/>
                          </a:rPr>
                          <m:t>𝐸</m:t>
                        </m:r>
                      </m:e>
                      <m:sub>
                        <m:r>
                          <a:rPr lang="en-US" altLang="zh-CN" sz="1600" i="1">
                            <a:solidFill>
                              <a:schemeClr val="bg1">
                                <a:lumMod val="95000"/>
                              </a:schemeClr>
                            </a:solidFill>
                            <a:latin typeface="Cambria Math" panose="02040503050406030204" pitchFamily="18" charset="0"/>
                            <a:cs typeface="Times New Roman" panose="02020603050405020304" pitchFamily="18" charset="0"/>
                          </a:rPr>
                          <m:t>𝐼</m:t>
                        </m:r>
                        <m:r>
                          <a:rPr lang="en-US" altLang="zh-CN" sz="1600" b="0" i="1" smtClean="0">
                            <a:solidFill>
                              <a:schemeClr val="bg1">
                                <a:lumMod val="95000"/>
                              </a:schemeClr>
                            </a:solidFill>
                            <a:latin typeface="Cambria Math" panose="02040503050406030204" pitchFamily="18" charset="0"/>
                            <a:cs typeface="Times New Roman" panose="02020603050405020304" pitchFamily="18" charset="0"/>
                          </a:rPr>
                          <m:t>−1</m:t>
                        </m:r>
                      </m:sub>
                    </m:sSub>
                    <m:r>
                      <a:rPr lang="en-US" altLang="zh-CN" sz="1600" i="1">
                        <a:solidFill>
                          <a:schemeClr val="bg1">
                            <a:lumMod val="95000"/>
                          </a:schemeClr>
                        </a:solidFill>
                        <a:latin typeface="Cambria Math" panose="02040503050406030204" pitchFamily="18" charset="0"/>
                        <a:cs typeface="Times New Roman" panose="02020603050405020304" pitchFamily="18" charset="0"/>
                      </a:rPr>
                      <m:t>−</m:t>
                    </m:r>
                    <m:sSub>
                      <m:sSubPr>
                        <m:ctrlPr>
                          <a:rPr lang="zh-CN" altLang="zh-CN" sz="1600" i="1">
                            <a:solidFill>
                              <a:schemeClr val="bg1">
                                <a:lumMod val="9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latin typeface="Cambria Math" panose="02040503050406030204" pitchFamily="18" charset="0"/>
                            <a:cs typeface="Times New Roman" panose="02020603050405020304" pitchFamily="18" charset="0"/>
                          </a:rPr>
                          <m:t>𝐸</m:t>
                        </m:r>
                      </m:e>
                      <m:sub>
                        <m:r>
                          <a:rPr lang="en-US" altLang="zh-CN" sz="1600" i="1">
                            <a:solidFill>
                              <a:schemeClr val="bg1">
                                <a:lumMod val="95000"/>
                              </a:schemeClr>
                            </a:solidFill>
                            <a:latin typeface="Cambria Math" panose="02040503050406030204" pitchFamily="18" charset="0"/>
                            <a:cs typeface="Times New Roman" panose="02020603050405020304" pitchFamily="18" charset="0"/>
                          </a:rPr>
                          <m:t>𝐼</m:t>
                        </m:r>
                      </m:sub>
                    </m:sSub>
                    <m:r>
                      <a:rPr lang="en-US" altLang="zh-CN" sz="1600" b="0" i="1" smtClean="0">
                        <a:solidFill>
                          <a:schemeClr val="bg1">
                            <a:lumMod val="95000"/>
                          </a:schemeClr>
                        </a:solidFill>
                        <a:latin typeface="Cambria Math" panose="02040503050406030204" pitchFamily="18" charset="0"/>
                        <a:cs typeface="Times New Roman" panose="02020603050405020304" pitchFamily="18" charset="0"/>
                      </a:rPr>
                      <m:t>.</m:t>
                    </m:r>
                  </m:oMath>
                </a14:m>
                <a:endParaRPr lang="zh-CN"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endParaRPr>
              </a:p>
            </p:txBody>
          </p:sp>
        </mc:Choice>
        <mc:Fallback xmlns="">
          <p:sp>
            <p:nvSpPr>
              <p:cNvPr id="44" name="文本框 43">
                <a:extLst>
                  <a:ext uri="{FF2B5EF4-FFF2-40B4-BE49-F238E27FC236}">
                    <a16:creationId xmlns:a16="http://schemas.microsoft.com/office/drawing/2014/main" id="{749D7B38-5EDC-476A-9C75-1DD7E1FBB06D}"/>
                  </a:ext>
                </a:extLst>
              </p:cNvPr>
              <p:cNvSpPr txBox="1">
                <a:spLocks noRot="1" noChangeAspect="1" noMove="1" noResize="1" noEditPoints="1" noAdjustHandles="1" noChangeArrowheads="1" noChangeShapeType="1" noTextEdit="1"/>
              </p:cNvSpPr>
              <p:nvPr/>
            </p:nvSpPr>
            <p:spPr>
              <a:xfrm>
                <a:off x="333828" y="720417"/>
                <a:ext cx="8585200" cy="1155509"/>
              </a:xfrm>
              <a:prstGeom prst="rect">
                <a:avLst/>
              </a:prstGeom>
              <a:blipFill>
                <a:blip r:embed="rId3"/>
                <a:stretch>
                  <a:fillRect l="-426" b="-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0FE2D266-C681-4E73-ABB5-006DFB08D639}"/>
                  </a:ext>
                </a:extLst>
              </p:cNvPr>
              <p:cNvSpPr txBox="1"/>
              <p:nvPr/>
            </p:nvSpPr>
            <p:spPr>
              <a:xfrm>
                <a:off x="2108199" y="1940928"/>
                <a:ext cx="4572000" cy="9624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i="1" smtClean="0">
                              <a:solidFill>
                                <a:schemeClr val="bg1">
                                  <a:lumMod val="95000"/>
                                </a:schemeClr>
                              </a:solidFill>
                              <a:latin typeface="Cambria Math" panose="02040503050406030204" pitchFamily="18" charset="0"/>
                            </a:rPr>
                          </m:ctrlPr>
                        </m:mPr>
                        <m:mr>
                          <m:e>
                            <m:sSub>
                              <m:sSubPr>
                                <m:ctrlPr>
                                  <a:rPr lang="zh-CN" altLang="en-US" i="1">
                                    <a:solidFill>
                                      <a:schemeClr val="bg1">
                                        <a:lumMod val="95000"/>
                                      </a:schemeClr>
                                    </a:solidFill>
                                    <a:latin typeface="Cambria Math" panose="02040503050406030204" pitchFamily="18" charset="0"/>
                                  </a:rPr>
                                </m:ctrlPr>
                              </m:sSubPr>
                              <m:e>
                                <m:r>
                                  <a:rPr lang="zh-CN" altLang="en-US" i="1">
                                    <a:solidFill>
                                      <a:schemeClr val="bg1">
                                        <a:lumMod val="95000"/>
                                      </a:schemeClr>
                                    </a:solidFill>
                                    <a:latin typeface="Cambria Math" panose="02040503050406030204" pitchFamily="18" charset="0"/>
                                  </a:rPr>
                                  <m:t>𝐸</m:t>
                                </m:r>
                              </m:e>
                              <m:sub>
                                <m:r>
                                  <a:rPr lang="zh-CN" altLang="en-US" i="1">
                                    <a:solidFill>
                                      <a:schemeClr val="bg1">
                                        <a:lumMod val="95000"/>
                                      </a:schemeClr>
                                    </a:solidFill>
                                    <a:latin typeface="Cambria Math" panose="02040503050406030204" pitchFamily="18" charset="0"/>
                                  </a:rPr>
                                  <m:t>𝐼</m:t>
                                </m:r>
                              </m:sub>
                            </m:sSub>
                            <m:r>
                              <a:rPr lang="zh-CN" altLang="en-US" i="0">
                                <a:solidFill>
                                  <a:schemeClr val="bg1">
                                    <a:lumMod val="95000"/>
                                  </a:schemeClr>
                                </a:solidFill>
                                <a:latin typeface="Cambria Math" panose="02040503050406030204" pitchFamily="18" charset="0"/>
                              </a:rPr>
                              <m:t>−</m:t>
                            </m:r>
                            <m:sSub>
                              <m:sSubPr>
                                <m:ctrlPr>
                                  <a:rPr lang="zh-CN" altLang="en-US" i="1">
                                    <a:solidFill>
                                      <a:schemeClr val="bg1">
                                        <a:lumMod val="95000"/>
                                      </a:schemeClr>
                                    </a:solidFill>
                                    <a:latin typeface="Cambria Math" panose="02040503050406030204" pitchFamily="18" charset="0"/>
                                  </a:rPr>
                                </m:ctrlPr>
                              </m:sSubPr>
                              <m:e>
                                <m:r>
                                  <a:rPr lang="zh-CN" altLang="en-US" i="1">
                                    <a:solidFill>
                                      <a:schemeClr val="bg1">
                                        <a:lumMod val="95000"/>
                                      </a:schemeClr>
                                    </a:solidFill>
                                    <a:latin typeface="Cambria Math" panose="02040503050406030204" pitchFamily="18" charset="0"/>
                                  </a:rPr>
                                  <m:t>𝐸</m:t>
                                </m:r>
                              </m:e>
                              <m:sub>
                                <m:r>
                                  <a:rPr lang="zh-CN" altLang="en-US" i="1">
                                    <a:solidFill>
                                      <a:schemeClr val="bg1">
                                        <a:lumMod val="95000"/>
                                      </a:schemeClr>
                                    </a:solidFill>
                                    <a:latin typeface="Cambria Math" panose="02040503050406030204" pitchFamily="18" charset="0"/>
                                  </a:rPr>
                                  <m:t>𝐼</m:t>
                                </m:r>
                                <m:r>
                                  <a:rPr lang="zh-CN" altLang="en-US" i="0">
                                    <a:solidFill>
                                      <a:schemeClr val="bg1">
                                        <a:lumMod val="95000"/>
                                      </a:schemeClr>
                                    </a:solidFill>
                                    <a:latin typeface="Cambria Math" panose="02040503050406030204" pitchFamily="18" charset="0"/>
                                  </a:rPr>
                                  <m:t>−1</m:t>
                                </m:r>
                              </m:sub>
                            </m:sSub>
                          </m:e>
                          <m:e>
                            <m:r>
                              <a:rPr lang="zh-CN" altLang="en-US" i="0">
                                <a:solidFill>
                                  <a:schemeClr val="bg1">
                                    <a:lumMod val="95000"/>
                                  </a:schemeClr>
                                </a:solidFill>
                                <a:latin typeface="Cambria Math" panose="02040503050406030204" pitchFamily="18" charset="0"/>
                              </a:rPr>
                              <m:t> =</m:t>
                            </m:r>
                            <m:sSup>
                              <m:sSupPr>
                                <m:ctrlPr>
                                  <a:rPr lang="zh-CN" altLang="en-US" i="1">
                                    <a:solidFill>
                                      <a:schemeClr val="bg1">
                                        <a:lumMod val="95000"/>
                                      </a:schemeClr>
                                    </a:solidFill>
                                    <a:latin typeface="Cambria Math" panose="02040503050406030204" pitchFamily="18" charset="0"/>
                                  </a:rPr>
                                </m:ctrlPr>
                              </m:sSupPr>
                              <m:e>
                                <m:r>
                                  <a:rPr lang="zh-CN" altLang="en-US" b="1" i="0">
                                    <a:solidFill>
                                      <a:schemeClr val="bg1">
                                        <a:lumMod val="95000"/>
                                      </a:schemeClr>
                                    </a:solidFill>
                                    <a:latin typeface="Cambria Math" panose="02040503050406030204" pitchFamily="18" charset="0"/>
                                  </a:rPr>
                                  <m:t>𝐮</m:t>
                                </m:r>
                              </m:e>
                              <m:sup>
                                <m:r>
                                  <a:rPr lang="zh-CN" altLang="en-US" b="0" i="0">
                                    <a:solidFill>
                                      <a:schemeClr val="bg1">
                                        <a:lumMod val="95000"/>
                                      </a:schemeClr>
                                    </a:solidFill>
                                    <a:latin typeface="Cambria Math" panose="02040503050406030204" pitchFamily="18" charset="0"/>
                                  </a:rPr>
                                  <m:t>⊤</m:t>
                                </m:r>
                              </m:sup>
                            </m:sSup>
                            <m:r>
                              <a:rPr lang="zh-CN" altLang="en-US" b="1" i="0">
                                <a:solidFill>
                                  <a:schemeClr val="bg1">
                                    <a:lumMod val="95000"/>
                                  </a:schemeClr>
                                </a:solidFill>
                                <a:latin typeface="Cambria Math" panose="02040503050406030204" pitchFamily="18" charset="0"/>
                              </a:rPr>
                              <m:t>𝐀𝐯</m:t>
                            </m:r>
                            <m:r>
                              <a:rPr lang="zh-CN" altLang="en-US" b="0" i="0">
                                <a:solidFill>
                                  <a:schemeClr val="bg1">
                                    <a:lumMod val="95000"/>
                                  </a:schemeClr>
                                </a:solidFill>
                                <a:latin typeface="Cambria Math" panose="02040503050406030204" pitchFamily="18" charset="0"/>
                              </a:rPr>
                              <m:t>−</m:t>
                            </m:r>
                            <m:sSup>
                              <m:sSupPr>
                                <m:ctrlPr>
                                  <a:rPr lang="zh-CN" altLang="en-US" b="0" i="1">
                                    <a:solidFill>
                                      <a:schemeClr val="bg1">
                                        <a:lumMod val="95000"/>
                                      </a:schemeClr>
                                    </a:solidFill>
                                    <a:latin typeface="Cambria Math" panose="02040503050406030204" pitchFamily="18" charset="0"/>
                                  </a:rPr>
                                </m:ctrlPr>
                              </m:sSupPr>
                              <m:e>
                                <m:r>
                                  <a:rPr lang="zh-CN" altLang="en-US" b="1" i="0">
                                    <a:solidFill>
                                      <a:schemeClr val="bg1">
                                        <a:lumMod val="95000"/>
                                      </a:schemeClr>
                                    </a:solidFill>
                                    <a:latin typeface="Cambria Math" panose="02040503050406030204" pitchFamily="18" charset="0"/>
                                  </a:rPr>
                                  <m:t>𝐮</m:t>
                                </m:r>
                              </m:e>
                              <m:sup>
                                <m:r>
                                  <a:rPr lang="zh-CN" altLang="en-US" b="0" i="0">
                                    <a:solidFill>
                                      <a:schemeClr val="bg1">
                                        <a:lumMod val="95000"/>
                                      </a:schemeClr>
                                    </a:solidFill>
                                    <a:latin typeface="Cambria Math" panose="02040503050406030204" pitchFamily="18" charset="0"/>
                                  </a:rPr>
                                  <m:t>⊤</m:t>
                                </m:r>
                              </m:sup>
                            </m:sSup>
                            <m:r>
                              <a:rPr lang="zh-CN" altLang="en-US" b="1" i="0">
                                <a:solidFill>
                                  <a:schemeClr val="bg1">
                                    <a:lumMod val="95000"/>
                                  </a:schemeClr>
                                </a:solidFill>
                                <a:latin typeface="Cambria Math" panose="02040503050406030204" pitchFamily="18" charset="0"/>
                              </a:rPr>
                              <m:t>𝐁𝐯</m:t>
                            </m:r>
                          </m:e>
                        </m:mr>
                        <m:mr>
                          <m:e/>
                          <m:e>
                            <m:r>
                              <a:rPr lang="zh-CN" altLang="en-US" b="0" i="0">
                                <a:solidFill>
                                  <a:schemeClr val="bg1">
                                    <a:lumMod val="95000"/>
                                  </a:schemeClr>
                                </a:solidFill>
                                <a:latin typeface="Cambria Math" panose="02040503050406030204" pitchFamily="18" charset="0"/>
                              </a:rPr>
                              <m:t>=</m:t>
                            </m:r>
                            <m:sSup>
                              <m:sSupPr>
                                <m:ctrlPr>
                                  <a:rPr lang="zh-CN" altLang="en-US" b="0" i="1">
                                    <a:solidFill>
                                      <a:schemeClr val="bg1">
                                        <a:lumMod val="95000"/>
                                      </a:schemeClr>
                                    </a:solidFill>
                                    <a:latin typeface="Cambria Math" panose="02040503050406030204" pitchFamily="18" charset="0"/>
                                  </a:rPr>
                                </m:ctrlPr>
                              </m:sSupPr>
                              <m:e>
                                <m:r>
                                  <a:rPr lang="zh-CN" altLang="en-US" b="1" i="0">
                                    <a:solidFill>
                                      <a:schemeClr val="bg1">
                                        <a:lumMod val="95000"/>
                                      </a:schemeClr>
                                    </a:solidFill>
                                    <a:latin typeface="Cambria Math" panose="02040503050406030204" pitchFamily="18" charset="0"/>
                                  </a:rPr>
                                  <m:t>𝐮</m:t>
                                </m:r>
                              </m:e>
                              <m:sup>
                                <m:r>
                                  <a:rPr lang="zh-CN" altLang="en-US" b="0" i="0">
                                    <a:solidFill>
                                      <a:schemeClr val="bg1">
                                        <a:lumMod val="95000"/>
                                      </a:schemeClr>
                                    </a:solidFill>
                                    <a:latin typeface="Cambria Math" panose="02040503050406030204" pitchFamily="18" charset="0"/>
                                  </a:rPr>
                                  <m:t>⊤</m:t>
                                </m:r>
                              </m:sup>
                            </m:sSup>
                            <m:d>
                              <m:dPr>
                                <m:ctrlPr>
                                  <a:rPr lang="zh-CN" altLang="en-US" b="0" i="1">
                                    <a:solidFill>
                                      <a:schemeClr val="bg1">
                                        <a:lumMod val="95000"/>
                                      </a:schemeClr>
                                    </a:solidFill>
                                    <a:latin typeface="Cambria Math" panose="02040503050406030204" pitchFamily="18" charset="0"/>
                                  </a:rPr>
                                </m:ctrlPr>
                              </m:dPr>
                              <m:e>
                                <m:r>
                                  <a:rPr lang="zh-CN" altLang="en-US" b="1" i="0">
                                    <a:solidFill>
                                      <a:schemeClr val="bg1">
                                        <a:lumMod val="95000"/>
                                      </a:schemeClr>
                                    </a:solidFill>
                                    <a:latin typeface="Cambria Math" panose="02040503050406030204" pitchFamily="18" charset="0"/>
                                  </a:rPr>
                                  <m:t>𝐀</m:t>
                                </m:r>
                                <m:r>
                                  <a:rPr lang="zh-CN" altLang="en-US" b="0" i="0">
                                    <a:solidFill>
                                      <a:schemeClr val="bg1">
                                        <a:lumMod val="95000"/>
                                      </a:schemeClr>
                                    </a:solidFill>
                                    <a:latin typeface="Cambria Math" panose="02040503050406030204" pitchFamily="18" charset="0"/>
                                  </a:rPr>
                                  <m:t>−</m:t>
                                </m:r>
                                <m:r>
                                  <a:rPr lang="zh-CN" altLang="en-US" b="1" i="0">
                                    <a:solidFill>
                                      <a:schemeClr val="bg1">
                                        <a:lumMod val="95000"/>
                                      </a:schemeClr>
                                    </a:solidFill>
                                    <a:latin typeface="Cambria Math" panose="02040503050406030204" pitchFamily="18" charset="0"/>
                                  </a:rPr>
                                  <m:t>𝐁</m:t>
                                </m:r>
                              </m:e>
                            </m:d>
                            <m:r>
                              <a:rPr lang="zh-CN" altLang="en-US" b="1" i="0">
                                <a:solidFill>
                                  <a:schemeClr val="bg1">
                                    <a:lumMod val="95000"/>
                                  </a:schemeClr>
                                </a:solidFill>
                                <a:latin typeface="Cambria Math" panose="02040503050406030204" pitchFamily="18" charset="0"/>
                              </a:rPr>
                              <m:t>𝐯</m:t>
                            </m:r>
                          </m:e>
                        </m:mr>
                        <m:mr>
                          <m:e/>
                          <m:e>
                            <m:r>
                              <a:rPr lang="zh-CN" altLang="en-US" b="0" i="0">
                                <a:solidFill>
                                  <a:schemeClr val="bg1">
                                    <a:lumMod val="95000"/>
                                  </a:schemeClr>
                                </a:solidFill>
                                <a:latin typeface="Cambria Math" panose="02040503050406030204" pitchFamily="18" charset="0"/>
                              </a:rPr>
                              <m:t> =−</m:t>
                            </m:r>
                            <m:d>
                              <m:dPr>
                                <m:ctrlPr>
                                  <a:rPr lang="zh-CN" altLang="en-US" b="0" i="1">
                                    <a:solidFill>
                                      <a:schemeClr val="bg1">
                                        <a:lumMod val="95000"/>
                                      </a:schemeClr>
                                    </a:solidFill>
                                    <a:latin typeface="Cambria Math" panose="02040503050406030204" pitchFamily="18" charset="0"/>
                                  </a:rPr>
                                </m:ctrlPr>
                              </m:dPr>
                              <m:e>
                                <m:sSub>
                                  <m:sSubPr>
                                    <m:ctrlPr>
                                      <a:rPr lang="zh-CN" altLang="en-US" b="0" i="1">
                                        <a:solidFill>
                                          <a:schemeClr val="bg1">
                                            <a:lumMod val="95000"/>
                                          </a:schemeClr>
                                        </a:solidFill>
                                        <a:latin typeface="Cambria Math" panose="02040503050406030204" pitchFamily="18" charset="0"/>
                                      </a:rPr>
                                    </m:ctrlPr>
                                  </m:sSubPr>
                                  <m:e>
                                    <m:r>
                                      <a:rPr lang="zh-CN" altLang="en-US" b="0" i="1">
                                        <a:solidFill>
                                          <a:schemeClr val="bg1">
                                            <a:lumMod val="95000"/>
                                          </a:schemeClr>
                                        </a:solidFill>
                                        <a:latin typeface="Cambria Math" panose="02040503050406030204" pitchFamily="18" charset="0"/>
                                      </a:rPr>
                                      <m:t>𝐸</m:t>
                                    </m:r>
                                  </m:e>
                                  <m:sub>
                                    <m:r>
                                      <a:rPr lang="zh-CN" altLang="en-US" b="0" i="1">
                                        <a:solidFill>
                                          <a:schemeClr val="bg1">
                                            <a:lumMod val="95000"/>
                                          </a:schemeClr>
                                        </a:solidFill>
                                        <a:latin typeface="Cambria Math" panose="02040503050406030204" pitchFamily="18" charset="0"/>
                                      </a:rPr>
                                      <m:t>𝐼</m:t>
                                    </m:r>
                                    <m:r>
                                      <a:rPr lang="zh-CN" altLang="en-US" b="0" i="0">
                                        <a:solidFill>
                                          <a:schemeClr val="bg1">
                                            <a:lumMod val="95000"/>
                                          </a:schemeClr>
                                        </a:solidFill>
                                        <a:latin typeface="Cambria Math" panose="02040503050406030204" pitchFamily="18" charset="0"/>
                                      </a:rPr>
                                      <m:t>−1</m:t>
                                    </m:r>
                                  </m:sub>
                                </m:sSub>
                                <m:r>
                                  <a:rPr lang="zh-CN" altLang="en-US" b="0" i="0">
                                    <a:solidFill>
                                      <a:schemeClr val="bg1">
                                        <a:lumMod val="95000"/>
                                      </a:schemeClr>
                                    </a:solidFill>
                                    <a:latin typeface="Cambria Math" panose="02040503050406030204" pitchFamily="18" charset="0"/>
                                  </a:rPr>
                                  <m:t>−</m:t>
                                </m:r>
                                <m:sSub>
                                  <m:sSubPr>
                                    <m:ctrlPr>
                                      <a:rPr lang="zh-CN" altLang="en-US" b="0" i="1">
                                        <a:solidFill>
                                          <a:schemeClr val="bg1">
                                            <a:lumMod val="95000"/>
                                          </a:schemeClr>
                                        </a:solidFill>
                                        <a:latin typeface="Cambria Math" panose="02040503050406030204" pitchFamily="18" charset="0"/>
                                      </a:rPr>
                                    </m:ctrlPr>
                                  </m:sSubPr>
                                  <m:e>
                                    <m:r>
                                      <a:rPr lang="zh-CN" altLang="en-US" b="0" i="1">
                                        <a:solidFill>
                                          <a:schemeClr val="bg1">
                                            <a:lumMod val="95000"/>
                                          </a:schemeClr>
                                        </a:solidFill>
                                        <a:latin typeface="Cambria Math" panose="02040503050406030204" pitchFamily="18" charset="0"/>
                                      </a:rPr>
                                      <m:t>𝐸</m:t>
                                    </m:r>
                                  </m:e>
                                  <m:sub>
                                    <m:r>
                                      <a:rPr lang="zh-CN" altLang="en-US" b="0" i="1">
                                        <a:solidFill>
                                          <a:schemeClr val="bg1">
                                            <a:lumMod val="95000"/>
                                          </a:schemeClr>
                                        </a:solidFill>
                                        <a:latin typeface="Cambria Math" panose="02040503050406030204" pitchFamily="18" charset="0"/>
                                      </a:rPr>
                                      <m:t>𝐼</m:t>
                                    </m:r>
                                  </m:sub>
                                </m:sSub>
                              </m:e>
                            </m:d>
                          </m:e>
                        </m:mr>
                      </m:m>
                    </m:oMath>
                  </m:oMathPara>
                </a14:m>
                <a:endParaRPr lang="zh-CN" altLang="en-US" dirty="0">
                  <a:solidFill>
                    <a:schemeClr val="bg1">
                      <a:lumMod val="95000"/>
                    </a:schemeClr>
                  </a:solidFill>
                </a:endParaRPr>
              </a:p>
            </p:txBody>
          </p:sp>
        </mc:Choice>
        <mc:Fallback xmlns="">
          <p:sp>
            <p:nvSpPr>
              <p:cNvPr id="72" name="文本框 71">
                <a:extLst>
                  <a:ext uri="{FF2B5EF4-FFF2-40B4-BE49-F238E27FC236}">
                    <a16:creationId xmlns:a16="http://schemas.microsoft.com/office/drawing/2014/main" id="{0FE2D266-C681-4E73-ABB5-006DFB08D639}"/>
                  </a:ext>
                </a:extLst>
              </p:cNvPr>
              <p:cNvSpPr txBox="1">
                <a:spLocks noRot="1" noChangeAspect="1" noMove="1" noResize="1" noEditPoints="1" noAdjustHandles="1" noChangeArrowheads="1" noChangeShapeType="1" noTextEdit="1"/>
              </p:cNvSpPr>
              <p:nvPr/>
            </p:nvSpPr>
            <p:spPr>
              <a:xfrm>
                <a:off x="2108199" y="1940928"/>
                <a:ext cx="4572000" cy="96244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70FC0D5C-E2EF-41EB-829A-865EC34C07CF}"/>
                  </a:ext>
                </a:extLst>
              </p:cNvPr>
              <p:cNvSpPr txBox="1"/>
              <p:nvPr/>
            </p:nvSpPr>
            <p:spPr>
              <a:xfrm>
                <a:off x="83456" y="3096437"/>
                <a:ext cx="9085944" cy="1635063"/>
              </a:xfrm>
              <a:prstGeom prst="rect">
                <a:avLst/>
              </a:prstGeom>
              <a:noFill/>
            </p:spPr>
            <p:txBody>
              <a:bodyPr wrap="square">
                <a:spAutoFit/>
              </a:bodyPr>
              <a:lstStyle/>
              <a:p>
                <a:pPr algn="just">
                  <a:spcAft>
                    <a:spcPts val="1200"/>
                  </a:spcAft>
                </a:pPr>
                <a:r>
                  <a:rPr lang="en-US"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So the strategy for </a:t>
                </a:r>
                <a14:m>
                  <m:oMath xmlns:m="http://schemas.openxmlformats.org/officeDocument/2006/math">
                    <m:sSub>
                      <m:sSub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sub>
                    </m:sSub>
                  </m:oMath>
                </a14:m>
                <a:r>
                  <a:rPr lang="en-US"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and </a:t>
                </a:r>
                <a14:m>
                  <m:oMath xmlns:m="http://schemas.openxmlformats.org/officeDocument/2006/math">
                    <m:sSub>
                      <m:sSub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sub>
                    </m:sSub>
                  </m:oMath>
                </a14:m>
                <a:r>
                  <a:rPr lang="en-US"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can be described as a zero-sum non-cooperative game with the matrix </a:t>
                </a:r>
                <a14:m>
                  <m:oMath xmlns:m="http://schemas.openxmlformats.org/officeDocument/2006/math">
                    <m:r>
                      <a:rPr lang="en-US" altLang="zh-CN" sz="1600" b="1"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b="1"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𝐁</m:t>
                    </m:r>
                  </m:oMath>
                </a14:m>
                <a:r>
                  <a:rPr lang="en-US"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where</a:t>
                </a:r>
                <a:endParaRPr lang="zh-CN"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endParaRPr>
              </a:p>
              <a:p>
                <a:pPr algn="just">
                  <a:spcAft>
                    <a:spcPts val="1200"/>
                  </a:spcAft>
                </a:pPr>
                <a14:m>
                  <m:oMathPara xmlns:m="http://schemas.openxmlformats.org/officeDocument/2006/math">
                    <m:oMathParaPr>
                      <m:jc m:val="centerGroup"/>
                    </m:oMathParaPr>
                    <m:oMath xmlns:m="http://schemas.openxmlformats.org/officeDocument/2006/math">
                      <m:r>
                        <a:rPr lang="en-US" altLang="zh-CN" sz="1600" b="1"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b="1"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𝐁</m:t>
                      </m:r>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0</m:t>
                                </m:r>
                              </m:e>
                              <m:e>
                                <m:sSub>
                                  <m:sSub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𝐹</m:t>
                                    </m:r>
                                  </m:sub>
                                </m:s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𝐿</m:t>
                                    </m:r>
                                  </m:sub>
                                </m:sSub>
                              </m:e>
                            </m:mr>
                            <m:mr>
                              <m:e>
                                <m:sSub>
                                  <m:sSub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𝐿</m:t>
                                    </m:r>
                                  </m:sub>
                                </m:s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a:solidFill>
                                          <a:schemeClr val="bg1">
                                            <a:lumMod val="95000"/>
                                          </a:schemeClr>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𝐺</m:t>
                                    </m:r>
                                  </m:e>
                                  <m:sub>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𝐹</m:t>
                                    </m:r>
                                  </m:sub>
                                </m:sSub>
                              </m:e>
                              <m:e>
                                <m:r>
                                  <a:rPr lang="en-US" altLang="zh-CN" sz="1600">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0</m:t>
                                </m:r>
                              </m:e>
                            </m:mr>
                          </m:m>
                        </m:e>
                      </m:d>
                    </m:oMath>
                  </m:oMathPara>
                </a14:m>
                <a:endParaRPr lang="zh-CN"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endParaRPr>
              </a:p>
              <a:p>
                <a:r>
                  <a:rPr lang="en-US"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It is noted that whether the matrix </a:t>
                </a:r>
                <a14:m>
                  <m:oMath xmlns:m="http://schemas.openxmlformats.org/officeDocument/2006/math">
                    <m:r>
                      <a:rPr lang="en-US" altLang="zh-CN" sz="1600" b="1"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600"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b="1" i="1">
                        <a:solidFill>
                          <a:schemeClr val="bg1">
                            <a:lumMod val="95000"/>
                          </a:schemeClr>
                        </a:solidFill>
                        <a:effectLst/>
                        <a:latin typeface="Cambria Math" panose="02040503050406030204" pitchFamily="18" charset="0"/>
                        <a:ea typeface="等线" panose="02010600030101010101" pitchFamily="2" charset="-122"/>
                        <a:cs typeface="Times New Roman" panose="02020603050405020304" pitchFamily="18" charset="0"/>
                      </a:rPr>
                      <m:t>𝐁</m:t>
                    </m:r>
                  </m:oMath>
                </a14:m>
                <a:r>
                  <a:rPr lang="en-US"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 has a saddle point determines the form of the  strategy.</a:t>
                </a:r>
                <a:endParaRPr lang="zh-CN" altLang="en-US" sz="1600" dirty="0">
                  <a:solidFill>
                    <a:schemeClr val="bg1">
                      <a:lumMod val="95000"/>
                    </a:schemeClr>
                  </a:solidFill>
                </a:endParaRPr>
              </a:p>
            </p:txBody>
          </p:sp>
        </mc:Choice>
        <mc:Fallback xmlns="">
          <p:sp>
            <p:nvSpPr>
              <p:cNvPr id="73" name="文本框 72">
                <a:extLst>
                  <a:ext uri="{FF2B5EF4-FFF2-40B4-BE49-F238E27FC236}">
                    <a16:creationId xmlns:a16="http://schemas.microsoft.com/office/drawing/2014/main" id="{70FC0D5C-E2EF-41EB-829A-865EC34C07CF}"/>
                  </a:ext>
                </a:extLst>
              </p:cNvPr>
              <p:cNvSpPr txBox="1">
                <a:spLocks noRot="1" noChangeAspect="1" noMove="1" noResize="1" noEditPoints="1" noAdjustHandles="1" noChangeArrowheads="1" noChangeShapeType="1" noTextEdit="1"/>
              </p:cNvSpPr>
              <p:nvPr/>
            </p:nvSpPr>
            <p:spPr>
              <a:xfrm>
                <a:off x="83456" y="3096437"/>
                <a:ext cx="9085944" cy="1635063"/>
              </a:xfrm>
              <a:prstGeom prst="rect">
                <a:avLst/>
              </a:prstGeom>
              <a:blipFill>
                <a:blip r:embed="rId5"/>
                <a:stretch>
                  <a:fillRect l="-403" t="-1119" r="-336" b="-3731"/>
                </a:stretch>
              </a:blipFill>
            </p:spPr>
            <p:txBody>
              <a:bodyPr/>
              <a:lstStyle/>
              <a:p>
                <a:r>
                  <a:rPr lang="zh-CN" altLang="en-US">
                    <a:noFill/>
                  </a:rPr>
                  <a:t> </a:t>
                </a:r>
              </a:p>
            </p:txBody>
          </p:sp>
        </mc:Fallback>
      </mc:AlternateContent>
      <p:sp>
        <p:nvSpPr>
          <p:cNvPr id="74" name="文本框 73">
            <a:extLst>
              <a:ext uri="{FF2B5EF4-FFF2-40B4-BE49-F238E27FC236}">
                <a16:creationId xmlns:a16="http://schemas.microsoft.com/office/drawing/2014/main" id="{EE542CAF-5A87-404D-85BB-EDB224BE0C40}"/>
              </a:ext>
            </a:extLst>
          </p:cNvPr>
          <p:cNvSpPr txBox="1"/>
          <p:nvPr/>
        </p:nvSpPr>
        <p:spPr>
          <a:xfrm>
            <a:off x="645885" y="4700082"/>
            <a:ext cx="7496629" cy="369332"/>
          </a:xfrm>
          <a:prstGeom prst="rect">
            <a:avLst/>
          </a:prstGeom>
          <a:noFill/>
        </p:spPr>
        <p:txBody>
          <a:bodyPr wrap="square">
            <a:spAutoFit/>
          </a:bodyPr>
          <a:lstStyle/>
          <a:p>
            <a:r>
              <a:rPr lang="en-US" altLang="zh-CN" sz="1800" b="1" dirty="0">
                <a:solidFill>
                  <a:srgbClr val="12D8A9"/>
                </a:solidFill>
                <a:effectLst/>
                <a:latin typeface="Georgia" panose="02040502050405020303" pitchFamily="18" charset="0"/>
                <a:ea typeface="等线" panose="02010600030101010101" pitchFamily="2" charset="-122"/>
                <a:cs typeface="Times New Roman" panose="02020603050405020304" pitchFamily="18" charset="0"/>
              </a:rPr>
              <a:t>saddle point ----------</a:t>
            </a:r>
            <a:r>
              <a:rPr lang="en-US" altLang="zh-CN" dirty="0">
                <a:solidFill>
                  <a:srgbClr val="12D8A9"/>
                </a:solidFill>
              </a:rPr>
              <a:t> </a:t>
            </a:r>
            <a:r>
              <a:rPr lang="en-US" altLang="zh-CN" b="1" dirty="0">
                <a:solidFill>
                  <a:srgbClr val="12D8A9"/>
                </a:solidFill>
              </a:rPr>
              <a:t>the minimum in row, the maximum in column </a:t>
            </a:r>
            <a:endParaRPr lang="zh-CN" altLang="en-US" b="1" dirty="0">
              <a:solidFill>
                <a:srgbClr val="12D8A9"/>
              </a:solidFill>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2" name="文本框 1"/>
          <p:cNvSpPr txBox="1"/>
          <p:nvPr/>
        </p:nvSpPr>
        <p:spPr>
          <a:xfrm>
            <a:off x="2479040" y="258752"/>
            <a:ext cx="4517390" cy="461665"/>
          </a:xfrm>
          <a:prstGeom prst="rect">
            <a:avLst/>
          </a:prstGeom>
          <a:noFill/>
        </p:spPr>
        <p:txBody>
          <a:bodyPr wrap="square" rtlCol="0">
            <a:spAutoFit/>
          </a:bodyPr>
          <a:lstStyle/>
          <a:p>
            <a:pPr algn="ctr"/>
            <a:r>
              <a:rPr lang="en-US" altLang="zh-CN" sz="2400" dirty="0">
                <a:solidFill>
                  <a:srgbClr val="21DAD5"/>
                </a:solidFill>
                <a:latin typeface="思源黑体 CN Normal" panose="020B0400000000000000" charset="-122"/>
                <a:ea typeface="思源黑体 CN Normal" panose="020B0400000000000000" charset="-122"/>
                <a:sym typeface="微软雅黑" panose="020B0503020204020204" pitchFamily="34" charset="-122"/>
              </a:rPr>
              <a:t>How to determine u and v </a:t>
            </a:r>
            <a:endParaRPr lang="zh-CN" altLang="en-US" sz="2400" dirty="0">
              <a:solidFill>
                <a:srgbClr val="21DAD5"/>
              </a:solidFill>
              <a:latin typeface="思源黑体 CN Normal" panose="020B0400000000000000" charset="-122"/>
              <a:ea typeface="思源黑体 CN Normal" panose="020B0400000000000000" charset="-122"/>
              <a:sym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3C4931F9-57D4-42D1-B09E-D595B33F5818}"/>
                  </a:ext>
                </a:extLst>
              </p:cNvPr>
              <p:cNvSpPr/>
              <p:nvPr/>
            </p:nvSpPr>
            <p:spPr>
              <a:xfrm>
                <a:off x="466646" y="1124372"/>
                <a:ext cx="8210708" cy="3199146"/>
              </a:xfrm>
              <a:prstGeom prst="rect">
                <a:avLst/>
              </a:prstGeom>
            </p:spPr>
            <p:txBody>
              <a:bodyPr wrap="square">
                <a:spAutoFit/>
              </a:bodyPr>
              <a:lstStyle/>
              <a:p>
                <a:pPr>
                  <a:lnSpc>
                    <a:spcPct val="150000"/>
                  </a:lnSpc>
                </a:pPr>
                <a:r>
                  <a:rPr lang="en-US" altLang="zh-CN" dirty="0">
                    <a:solidFill>
                      <a:schemeClr val="bg1"/>
                    </a:solidFill>
                  </a:rPr>
                  <a:t>2.1 Saddle points.[1] Occasionally it is easy to solve the game. If some entry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𝑖𝑗</m:t>
                        </m:r>
                      </m:sub>
                    </m:sSub>
                  </m:oMath>
                </a14:m>
                <a:r>
                  <a:rPr lang="en-US" altLang="zh-CN" dirty="0">
                    <a:solidFill>
                      <a:schemeClr val="bg1"/>
                    </a:solidFill>
                  </a:rPr>
                  <a:t> of the matrix </a:t>
                </a:r>
                <a14:m>
                  <m:oMath xmlns:m="http://schemas.openxmlformats.org/officeDocument/2006/math">
                    <m:r>
                      <a:rPr lang="en-US" altLang="zh-CN" b="1" i="1">
                        <a:solidFill>
                          <a:schemeClr val="bg1"/>
                        </a:solidFill>
                        <a:latin typeface="Cambria Math" panose="02040503050406030204" pitchFamily="18" charset="0"/>
                      </a:rPr>
                      <m:t>𝑨</m:t>
                    </m:r>
                  </m:oMath>
                </a14:m>
                <a:r>
                  <a:rPr lang="en-US" altLang="zh-CN" dirty="0">
                    <a:solidFill>
                      <a:schemeClr val="bg1"/>
                    </a:solidFill>
                  </a:rPr>
                  <a:t> has the property that</a:t>
                </a:r>
                <a:br>
                  <a:rPr lang="en-US" altLang="zh-CN" dirty="0">
                    <a:solidFill>
                      <a:schemeClr val="bg1"/>
                    </a:solidFill>
                  </a:rPr>
                </a:br>
                <a:r>
                  <a:rPr lang="en-US" altLang="zh-CN" dirty="0">
                    <a:solidFill>
                      <a:schemeClr val="bg1"/>
                    </a:solidFill>
                  </a:rPr>
                  <a:t>(1)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𝑖𝑗</m:t>
                        </m:r>
                      </m:sub>
                    </m:sSub>
                  </m:oMath>
                </a14:m>
                <a:r>
                  <a:rPr lang="en-US" altLang="zh-CN" dirty="0">
                    <a:solidFill>
                      <a:schemeClr val="bg1"/>
                    </a:solidFill>
                  </a:rPr>
                  <a:t> is the minimum of the </a:t>
                </a:r>
                <a14:m>
                  <m:oMath xmlns:m="http://schemas.openxmlformats.org/officeDocument/2006/math">
                    <m:r>
                      <a:rPr lang="en-US" altLang="zh-CN" i="1">
                        <a:solidFill>
                          <a:schemeClr val="bg1"/>
                        </a:solidFill>
                        <a:latin typeface="Cambria Math" panose="02040503050406030204" pitchFamily="18" charset="0"/>
                      </a:rPr>
                      <m:t>𝑖</m:t>
                    </m:r>
                  </m:oMath>
                </a14:m>
                <a:r>
                  <a:rPr lang="en-US" altLang="zh-CN" dirty="0">
                    <a:solidFill>
                      <a:schemeClr val="bg1"/>
                    </a:solidFill>
                  </a:rPr>
                  <a:t> </a:t>
                </a:r>
                <a:r>
                  <a:rPr lang="en-US" altLang="zh-CN" dirty="0" err="1">
                    <a:solidFill>
                      <a:schemeClr val="bg1"/>
                    </a:solidFill>
                  </a:rPr>
                  <a:t>th</a:t>
                </a:r>
                <a:r>
                  <a:rPr lang="en-US" altLang="zh-CN" dirty="0">
                    <a:solidFill>
                      <a:schemeClr val="bg1"/>
                    </a:solidFill>
                  </a:rPr>
                  <a:t> row, and</a:t>
                </a:r>
                <a:br>
                  <a:rPr lang="en-US" altLang="zh-CN" dirty="0">
                    <a:solidFill>
                      <a:schemeClr val="bg1"/>
                    </a:solidFill>
                  </a:rPr>
                </a:br>
                <a:r>
                  <a:rPr lang="en-US" altLang="zh-CN" dirty="0">
                    <a:solidFill>
                      <a:schemeClr val="bg1"/>
                    </a:solidFill>
                  </a:rPr>
                  <a:t>(2)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𝑖𝑗</m:t>
                        </m:r>
                      </m:sub>
                    </m:sSub>
                  </m:oMath>
                </a14:m>
                <a:r>
                  <a:rPr lang="en-US" altLang="zh-CN" dirty="0">
                    <a:solidFill>
                      <a:schemeClr val="bg1"/>
                    </a:solidFill>
                  </a:rPr>
                  <a:t> is the maximum of the </a:t>
                </a:r>
                <a14:m>
                  <m:oMath xmlns:m="http://schemas.openxmlformats.org/officeDocument/2006/math">
                    <m:r>
                      <a:rPr lang="en-US" altLang="zh-CN" i="1">
                        <a:solidFill>
                          <a:schemeClr val="bg1"/>
                        </a:solidFill>
                        <a:latin typeface="Cambria Math" panose="02040503050406030204" pitchFamily="18" charset="0"/>
                      </a:rPr>
                      <m:t>𝑗</m:t>
                    </m:r>
                  </m:oMath>
                </a14:m>
                <a:r>
                  <a:rPr lang="en-US" altLang="zh-CN" dirty="0">
                    <a:solidFill>
                      <a:schemeClr val="bg1"/>
                    </a:solidFill>
                  </a:rPr>
                  <a:t> </a:t>
                </a:r>
                <a:r>
                  <a:rPr lang="en-US" altLang="zh-CN" dirty="0" err="1">
                    <a:solidFill>
                      <a:schemeClr val="bg1"/>
                    </a:solidFill>
                  </a:rPr>
                  <a:t>th</a:t>
                </a:r>
                <a:r>
                  <a:rPr lang="en-US" altLang="zh-CN" dirty="0">
                    <a:solidFill>
                      <a:schemeClr val="bg1"/>
                    </a:solidFill>
                  </a:rPr>
                  <a:t> column,</a:t>
                </a:r>
                <a:br>
                  <a:rPr lang="en-US" altLang="zh-CN" dirty="0">
                    <a:solidFill>
                      <a:schemeClr val="bg1"/>
                    </a:solidFill>
                  </a:rPr>
                </a:br>
                <a:r>
                  <a:rPr lang="en-US" altLang="zh-CN" dirty="0">
                    <a:solidFill>
                      <a:schemeClr val="bg1"/>
                    </a:solidFill>
                  </a:rPr>
                  <a:t>then we say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𝑖𝑗</m:t>
                        </m:r>
                      </m:sub>
                    </m:sSub>
                  </m:oMath>
                </a14:m>
                <a:r>
                  <a:rPr lang="en-US" altLang="zh-CN" dirty="0">
                    <a:solidFill>
                      <a:schemeClr val="bg1"/>
                    </a:solidFill>
                  </a:rPr>
                  <a:t> is a saddle point. If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𝑖𝑗</m:t>
                        </m:r>
                      </m:sub>
                    </m:sSub>
                  </m:oMath>
                </a14:m>
                <a:r>
                  <a:rPr lang="en-US" altLang="zh-CN" dirty="0">
                    <a:solidFill>
                      <a:schemeClr val="bg1"/>
                    </a:solidFill>
                  </a:rPr>
                  <a:t> is a saddle point, then Player I can then win at least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𝑖𝑗</m:t>
                        </m:r>
                      </m:sub>
                    </m:sSub>
                  </m:oMath>
                </a14:m>
                <a:r>
                  <a:rPr lang="en-US" altLang="zh-CN" dirty="0">
                    <a:solidFill>
                      <a:schemeClr val="bg1"/>
                    </a:solidFill>
                  </a:rPr>
                  <a:t> by choosing row </a:t>
                </a:r>
                <a14:m>
                  <m:oMath xmlns:m="http://schemas.openxmlformats.org/officeDocument/2006/math">
                    <m:r>
                      <a:rPr lang="en-US" altLang="zh-CN" i="1">
                        <a:solidFill>
                          <a:schemeClr val="bg1"/>
                        </a:solidFill>
                        <a:latin typeface="Cambria Math" panose="02040503050406030204" pitchFamily="18" charset="0"/>
                      </a:rPr>
                      <m:t>𝑖</m:t>
                    </m:r>
                  </m:oMath>
                </a14:m>
                <a:r>
                  <a:rPr lang="en-US" altLang="zh-CN" dirty="0">
                    <a:solidFill>
                      <a:schemeClr val="bg1"/>
                    </a:solidFill>
                  </a:rPr>
                  <a:t>, and Player II can keep her loss to at most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𝑖𝑗</m:t>
                        </m:r>
                      </m:sub>
                    </m:sSub>
                  </m:oMath>
                </a14:m>
                <a:r>
                  <a:rPr lang="en-US" altLang="zh-CN" dirty="0">
                    <a:solidFill>
                      <a:schemeClr val="bg1"/>
                    </a:solidFill>
                  </a:rPr>
                  <a:t> by choosing column </a:t>
                </a:r>
                <a14:m>
                  <m:oMath xmlns:m="http://schemas.openxmlformats.org/officeDocument/2006/math">
                    <m:r>
                      <a:rPr lang="en-US" altLang="zh-CN" i="1">
                        <a:solidFill>
                          <a:schemeClr val="bg1"/>
                        </a:solidFill>
                        <a:latin typeface="Cambria Math" panose="02040503050406030204" pitchFamily="18" charset="0"/>
                      </a:rPr>
                      <m:t>𝑗</m:t>
                    </m:r>
                  </m:oMath>
                </a14:m>
                <a:r>
                  <a:rPr lang="en-US" altLang="zh-CN" dirty="0">
                    <a:solidFill>
                      <a:schemeClr val="bg1"/>
                    </a:solidFill>
                  </a:rPr>
                  <a:t>. Hence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𝑎</m:t>
                        </m:r>
                      </m:e>
                      <m:sub>
                        <m:r>
                          <a:rPr lang="en-US" altLang="zh-CN" i="1">
                            <a:solidFill>
                              <a:schemeClr val="bg1"/>
                            </a:solidFill>
                            <a:latin typeface="Cambria Math" panose="02040503050406030204" pitchFamily="18" charset="0"/>
                          </a:rPr>
                          <m:t>𝑖𝑗</m:t>
                        </m:r>
                      </m:sub>
                    </m:sSub>
                  </m:oMath>
                </a14:m>
                <a:r>
                  <a:rPr lang="en-US" altLang="zh-CN" dirty="0">
                    <a:solidFill>
                      <a:schemeClr val="bg1"/>
                    </a:solidFill>
                  </a:rPr>
                  <a:t> is the value of the game.</a:t>
                </a:r>
                <a:endParaRPr lang="zh-CN" altLang="zh-CN" dirty="0">
                  <a:solidFill>
                    <a:schemeClr val="bg1"/>
                  </a:solidFill>
                </a:endParaRPr>
              </a:p>
            </p:txBody>
          </p:sp>
        </mc:Choice>
        <mc:Fallback xmlns="">
          <p:sp>
            <p:nvSpPr>
              <p:cNvPr id="3" name="矩形 2">
                <a:extLst>
                  <a:ext uri="{FF2B5EF4-FFF2-40B4-BE49-F238E27FC236}">
                    <a16:creationId xmlns:a16="http://schemas.microsoft.com/office/drawing/2014/main" id="{3C4931F9-57D4-42D1-B09E-D595B33F5818}"/>
                  </a:ext>
                </a:extLst>
              </p:cNvPr>
              <p:cNvSpPr>
                <a:spLocks noRot="1" noChangeAspect="1" noMove="1" noResize="1" noEditPoints="1" noAdjustHandles="1" noChangeArrowheads="1" noChangeShapeType="1" noTextEdit="1"/>
              </p:cNvSpPr>
              <p:nvPr/>
            </p:nvSpPr>
            <p:spPr>
              <a:xfrm>
                <a:off x="466646" y="1124372"/>
                <a:ext cx="8210708" cy="3199146"/>
              </a:xfrm>
              <a:prstGeom prst="rect">
                <a:avLst/>
              </a:prstGeom>
              <a:blipFill>
                <a:blip r:embed="rId3"/>
                <a:stretch>
                  <a:fillRect l="-669" r="-669" b="-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7301891"/>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1406434" y="181167"/>
                <a:ext cx="6331132" cy="461665"/>
              </a:xfrm>
              <a:prstGeom prst="rect">
                <a:avLst/>
              </a:prstGeom>
              <a:noFill/>
            </p:spPr>
            <p:txBody>
              <a:bodyPr wrap="square" rtlCol="0">
                <a:spAutoFit/>
              </a:bodyPr>
              <a:lstStyle/>
              <a:p>
                <a:pPr algn="ctr"/>
                <a:r>
                  <a:rPr lang="en-US" altLang="zh-CN" sz="2400" dirty="0">
                    <a:solidFill>
                      <a:srgbClr val="12D8A9"/>
                    </a:solidFill>
                    <a:latin typeface="Georgia" panose="02040502050405020303" pitchFamily="18" charset="0"/>
                    <a:cs typeface="Times New Roman" panose="02020603050405020304" pitchFamily="18" charset="0"/>
                  </a:rPr>
                  <a:t>whether the matrix </a:t>
                </a:r>
                <a14:m>
                  <m:oMath xmlns:m="http://schemas.openxmlformats.org/officeDocument/2006/math">
                    <m:r>
                      <a:rPr lang="en-US" altLang="zh-CN" sz="2400" b="1" i="1">
                        <a:solidFill>
                          <a:srgbClr val="12D8A9"/>
                        </a:solidFill>
                        <a:latin typeface="Cambria Math" panose="02040503050406030204" pitchFamily="18" charset="0"/>
                        <a:cs typeface="Times New Roman" panose="02020603050405020304" pitchFamily="18" charset="0"/>
                      </a:rPr>
                      <m:t>𝐀</m:t>
                    </m:r>
                    <m:r>
                      <a:rPr lang="en-US" altLang="zh-CN" sz="2400" i="1">
                        <a:solidFill>
                          <a:srgbClr val="12D8A9"/>
                        </a:solidFill>
                        <a:latin typeface="Cambria Math" panose="02040503050406030204" pitchFamily="18" charset="0"/>
                        <a:cs typeface="Times New Roman" panose="02020603050405020304" pitchFamily="18" charset="0"/>
                      </a:rPr>
                      <m:t>−</m:t>
                    </m:r>
                    <m:r>
                      <a:rPr lang="en-US" altLang="zh-CN" sz="2400" b="1" i="1">
                        <a:solidFill>
                          <a:srgbClr val="12D8A9"/>
                        </a:solidFill>
                        <a:latin typeface="Cambria Math" panose="02040503050406030204" pitchFamily="18" charset="0"/>
                        <a:cs typeface="Times New Roman" panose="02020603050405020304" pitchFamily="18" charset="0"/>
                      </a:rPr>
                      <m:t>𝐁</m:t>
                    </m:r>
                  </m:oMath>
                </a14:m>
                <a:r>
                  <a:rPr lang="en-US" altLang="zh-CN" sz="2400" dirty="0">
                    <a:solidFill>
                      <a:srgbClr val="12D8A9"/>
                    </a:solidFill>
                    <a:latin typeface="Georgia" panose="02040502050405020303" pitchFamily="18" charset="0"/>
                    <a:cs typeface="Times New Roman" panose="02020603050405020304" pitchFamily="18" charset="0"/>
                  </a:rPr>
                  <a:t> has a saddle point</a:t>
                </a:r>
                <a:endParaRPr lang="zh-CN" altLang="en-US" sz="2400" dirty="0">
                  <a:solidFill>
                    <a:srgbClr val="12D8A9"/>
                  </a:solidFill>
                  <a:latin typeface="思源黑体 CN Normal" panose="020B0400000000000000" charset="-122"/>
                  <a:ea typeface="思源黑体 CN Normal" panose="020B0400000000000000" charset="-122"/>
                  <a:sym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406434" y="181167"/>
                <a:ext cx="6331132" cy="461665"/>
              </a:xfrm>
              <a:prstGeom prst="rect">
                <a:avLst/>
              </a:prstGeom>
              <a:blipFill>
                <a:blip r:embed="rId3"/>
                <a:stretch>
                  <a:fillRect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749D7B38-5EDC-476A-9C75-1DD7E1FBB06D}"/>
                  </a:ext>
                </a:extLst>
              </p:cNvPr>
              <p:cNvSpPr txBox="1"/>
              <p:nvPr/>
            </p:nvSpPr>
            <p:spPr>
              <a:xfrm>
                <a:off x="221343" y="688962"/>
                <a:ext cx="8585200" cy="458523"/>
              </a:xfrm>
              <a:prstGeom prst="rect">
                <a:avLst/>
              </a:prstGeom>
              <a:noFill/>
            </p:spPr>
            <p:txBody>
              <a:bodyPr wrap="square">
                <a:spAutoFit/>
              </a:bodyPr>
              <a:lstStyle/>
              <a:p>
                <a:pPr>
                  <a:lnSpc>
                    <a:spcPct val="150000"/>
                  </a:lnSpc>
                  <a:spcAft>
                    <a:spcPts val="1200"/>
                  </a:spcAft>
                </a:pPr>
                <a:r>
                  <a:rPr lang="zh-CN" altLang="en-US"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rPr>
                  <a:t>① </a:t>
                </a:r>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If </a:t>
                </a:r>
                <a14:m>
                  <m:oMath xmlns:m="http://schemas.openxmlformats.org/officeDocument/2006/math">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𝐁</m:t>
                    </m:r>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has a saddle point:</a:t>
                </a:r>
                <a:endParaRPr lang="zh-CN" altLang="zh-CN" sz="1600" dirty="0">
                  <a:solidFill>
                    <a:schemeClr val="bg1">
                      <a:lumMod val="95000"/>
                    </a:schemeClr>
                  </a:solidFill>
                  <a:effectLst/>
                  <a:latin typeface="Georgia" panose="02040502050405020303" pitchFamily="18" charset="0"/>
                  <a:ea typeface="等线" panose="02010600030101010101" pitchFamily="2" charset="-122"/>
                  <a:cs typeface="Times New Roman" panose="02020603050405020304" pitchFamily="18" charset="0"/>
                </a:endParaRPr>
              </a:p>
            </p:txBody>
          </p:sp>
        </mc:Choice>
        <mc:Fallback xmlns="">
          <p:sp>
            <p:nvSpPr>
              <p:cNvPr id="44" name="文本框 43">
                <a:extLst>
                  <a:ext uri="{FF2B5EF4-FFF2-40B4-BE49-F238E27FC236}">
                    <a16:creationId xmlns:a16="http://schemas.microsoft.com/office/drawing/2014/main" id="{749D7B38-5EDC-476A-9C75-1DD7E1FBB06D}"/>
                  </a:ext>
                </a:extLst>
              </p:cNvPr>
              <p:cNvSpPr txBox="1">
                <a:spLocks noRot="1" noChangeAspect="1" noMove="1" noResize="1" noEditPoints="1" noAdjustHandles="1" noChangeArrowheads="1" noChangeShapeType="1" noTextEdit="1"/>
              </p:cNvSpPr>
              <p:nvPr/>
            </p:nvSpPr>
            <p:spPr>
              <a:xfrm>
                <a:off x="221343" y="688962"/>
                <a:ext cx="8585200" cy="458523"/>
              </a:xfrm>
              <a:prstGeom prst="rect">
                <a:avLst/>
              </a:prstGeom>
              <a:blipFill>
                <a:blip r:embed="rId4"/>
                <a:stretch>
                  <a:fillRect l="-355" b="-2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8AC52B2-ED4A-4D52-B70E-C8FF3CFF9262}"/>
                  </a:ext>
                </a:extLst>
              </p:cNvPr>
              <p:cNvSpPr txBox="1"/>
              <p:nvPr/>
            </p:nvSpPr>
            <p:spPr>
              <a:xfrm>
                <a:off x="2227942" y="1572365"/>
                <a:ext cx="4129315" cy="6507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smtClean="0">
                          <a:solidFill>
                            <a:srgbClr val="12D8A9"/>
                          </a:solidFill>
                          <a:latin typeface="Cambria Math" panose="02040503050406030204" pitchFamily="18" charset="0"/>
                        </a:rPr>
                        <m:t>𝐀</m:t>
                      </m:r>
                      <m:r>
                        <a:rPr lang="zh-CN" altLang="en-US" b="0" i="0">
                          <a:solidFill>
                            <a:srgbClr val="12D8A9"/>
                          </a:solidFill>
                          <a:latin typeface="Cambria Math" panose="02040503050406030204" pitchFamily="18" charset="0"/>
                        </a:rPr>
                        <m:t>−</m:t>
                      </m:r>
                      <m:r>
                        <a:rPr lang="zh-CN" altLang="en-US" b="1" i="0">
                          <a:solidFill>
                            <a:srgbClr val="12D8A9"/>
                          </a:solidFill>
                          <a:latin typeface="Cambria Math" panose="02040503050406030204" pitchFamily="18" charset="0"/>
                        </a:rPr>
                        <m:t>𝐁</m:t>
                      </m:r>
                      <m:r>
                        <a:rPr lang="zh-CN" altLang="en-US" b="0" i="0">
                          <a:solidFill>
                            <a:srgbClr val="12D8A9"/>
                          </a:solidFill>
                          <a:latin typeface="Cambria Math" panose="02040503050406030204" pitchFamily="18" charset="0"/>
                        </a:rPr>
                        <m:t>=</m:t>
                      </m:r>
                      <m:d>
                        <m:dPr>
                          <m:begChr m:val="["/>
                          <m:endChr m:val="]"/>
                          <m:ctrlPr>
                            <a:rPr lang="zh-CN" altLang="en-US" b="0" i="1">
                              <a:solidFill>
                                <a:srgbClr val="12D8A9"/>
                              </a:solidFill>
                              <a:latin typeface="Cambria Math" panose="02040503050406030204" pitchFamily="18" charset="0"/>
                            </a:rPr>
                          </m:ctrlPr>
                        </m:dPr>
                        <m:e>
                          <m:m>
                            <m:mPr>
                              <m:plcHide m:val="on"/>
                              <m:mcs>
                                <m:mc>
                                  <m:mcPr>
                                    <m:count m:val="2"/>
                                    <m:mcJc m:val="center"/>
                                  </m:mcPr>
                                </m:mc>
                              </m:mcs>
                              <m:ctrlPr>
                                <a:rPr lang="zh-CN" altLang="en-US" b="0" i="1">
                                  <a:solidFill>
                                    <a:srgbClr val="12D8A9"/>
                                  </a:solidFill>
                                  <a:latin typeface="Cambria Math" panose="02040503050406030204" pitchFamily="18" charset="0"/>
                                </a:rPr>
                              </m:ctrlPr>
                            </m:mPr>
                            <m:mr>
                              <m:e>
                                <m:r>
                                  <a:rPr lang="zh-CN" altLang="en-US" b="0" i="0">
                                    <a:solidFill>
                                      <a:srgbClr val="12D8A9"/>
                                    </a:solidFill>
                                    <a:latin typeface="Cambria Math" panose="02040503050406030204" pitchFamily="18" charset="0"/>
                                  </a:rPr>
                                  <m:t>0</m:t>
                                </m:r>
                              </m:e>
                              <m:e>
                                <m:sSub>
                                  <m:sSubPr>
                                    <m:ctrlPr>
                                      <a:rPr lang="zh-CN" altLang="en-US" b="0" i="1">
                                        <a:solidFill>
                                          <a:srgbClr val="12D8A9"/>
                                        </a:solidFill>
                                        <a:latin typeface="Cambria Math" panose="02040503050406030204" pitchFamily="18" charset="0"/>
                                      </a:rPr>
                                    </m:ctrlPr>
                                  </m:sSubPr>
                                  <m:e>
                                    <m:r>
                                      <a:rPr lang="zh-CN" altLang="en-US" b="0" i="1">
                                        <a:solidFill>
                                          <a:srgbClr val="12D8A9"/>
                                        </a:solidFill>
                                        <a:latin typeface="Cambria Math" panose="02040503050406030204" pitchFamily="18" charset="0"/>
                                      </a:rPr>
                                      <m:t>𝐺</m:t>
                                    </m:r>
                                  </m:e>
                                  <m:sub>
                                    <m:r>
                                      <a:rPr lang="zh-CN" altLang="en-US" b="0" i="1">
                                        <a:solidFill>
                                          <a:srgbClr val="12D8A9"/>
                                        </a:solidFill>
                                        <a:latin typeface="Cambria Math" panose="02040503050406030204" pitchFamily="18" charset="0"/>
                                      </a:rPr>
                                      <m:t>𝐼</m:t>
                                    </m:r>
                                    <m:r>
                                      <a:rPr lang="zh-CN" altLang="en-US" b="0" i="0">
                                        <a:solidFill>
                                          <a:srgbClr val="12D8A9"/>
                                        </a:solidFill>
                                        <a:latin typeface="Cambria Math" panose="02040503050406030204" pitchFamily="18" charset="0"/>
                                      </a:rPr>
                                      <m:t>,</m:t>
                                    </m:r>
                                    <m:r>
                                      <a:rPr lang="zh-CN" altLang="en-US" b="0" i="1">
                                        <a:solidFill>
                                          <a:srgbClr val="12D8A9"/>
                                        </a:solidFill>
                                        <a:latin typeface="Cambria Math" panose="02040503050406030204" pitchFamily="18" charset="0"/>
                                      </a:rPr>
                                      <m:t>𝐹</m:t>
                                    </m:r>
                                  </m:sub>
                                </m:sSub>
                                <m:r>
                                  <a:rPr lang="zh-CN" altLang="en-US" b="0" i="0">
                                    <a:solidFill>
                                      <a:srgbClr val="12D8A9"/>
                                    </a:solidFill>
                                    <a:latin typeface="Cambria Math" panose="02040503050406030204" pitchFamily="18" charset="0"/>
                                  </a:rPr>
                                  <m:t>−</m:t>
                                </m:r>
                                <m:sSub>
                                  <m:sSubPr>
                                    <m:ctrlPr>
                                      <a:rPr lang="zh-CN" altLang="en-US" b="0" i="1">
                                        <a:solidFill>
                                          <a:srgbClr val="12D8A9"/>
                                        </a:solidFill>
                                        <a:latin typeface="Cambria Math" panose="02040503050406030204" pitchFamily="18" charset="0"/>
                                      </a:rPr>
                                    </m:ctrlPr>
                                  </m:sSubPr>
                                  <m:e>
                                    <m:r>
                                      <a:rPr lang="zh-CN" altLang="en-US" b="0" i="1">
                                        <a:solidFill>
                                          <a:srgbClr val="12D8A9"/>
                                        </a:solidFill>
                                        <a:latin typeface="Cambria Math" panose="02040503050406030204" pitchFamily="18" charset="0"/>
                                      </a:rPr>
                                      <m:t>𝐺</m:t>
                                    </m:r>
                                  </m:e>
                                  <m:sub>
                                    <m:r>
                                      <a:rPr lang="zh-CN" altLang="en-US" b="0" i="1">
                                        <a:solidFill>
                                          <a:srgbClr val="12D8A9"/>
                                        </a:solidFill>
                                        <a:latin typeface="Cambria Math" panose="02040503050406030204" pitchFamily="18" charset="0"/>
                                      </a:rPr>
                                      <m:t>𝐼</m:t>
                                    </m:r>
                                    <m:r>
                                      <a:rPr lang="zh-CN" altLang="en-US" b="0" i="0">
                                        <a:solidFill>
                                          <a:srgbClr val="12D8A9"/>
                                        </a:solidFill>
                                        <a:latin typeface="Cambria Math" panose="02040503050406030204" pitchFamily="18" charset="0"/>
                                      </a:rPr>
                                      <m:t>−1,</m:t>
                                    </m:r>
                                    <m:r>
                                      <a:rPr lang="zh-CN" altLang="en-US" b="0" i="1">
                                        <a:solidFill>
                                          <a:srgbClr val="12D8A9"/>
                                        </a:solidFill>
                                        <a:latin typeface="Cambria Math" panose="02040503050406030204" pitchFamily="18" charset="0"/>
                                      </a:rPr>
                                      <m:t>𝐿</m:t>
                                    </m:r>
                                  </m:sub>
                                </m:sSub>
                              </m:e>
                            </m:mr>
                            <m:mr>
                              <m:e>
                                <m:sSub>
                                  <m:sSubPr>
                                    <m:ctrlPr>
                                      <a:rPr lang="zh-CN" altLang="en-US" b="0" i="1">
                                        <a:solidFill>
                                          <a:srgbClr val="12D8A9"/>
                                        </a:solidFill>
                                        <a:latin typeface="Cambria Math" panose="02040503050406030204" pitchFamily="18" charset="0"/>
                                      </a:rPr>
                                    </m:ctrlPr>
                                  </m:sSubPr>
                                  <m:e>
                                    <m:r>
                                      <a:rPr lang="zh-CN" altLang="en-US" b="0" i="1">
                                        <a:solidFill>
                                          <a:srgbClr val="12D8A9"/>
                                        </a:solidFill>
                                        <a:latin typeface="Cambria Math" panose="02040503050406030204" pitchFamily="18" charset="0"/>
                                      </a:rPr>
                                      <m:t>𝐺</m:t>
                                    </m:r>
                                  </m:e>
                                  <m:sub>
                                    <m:r>
                                      <a:rPr lang="zh-CN" altLang="en-US" b="0" i="1">
                                        <a:solidFill>
                                          <a:srgbClr val="12D8A9"/>
                                        </a:solidFill>
                                        <a:latin typeface="Cambria Math" panose="02040503050406030204" pitchFamily="18" charset="0"/>
                                      </a:rPr>
                                      <m:t>𝐼</m:t>
                                    </m:r>
                                    <m:r>
                                      <a:rPr lang="zh-CN" altLang="en-US" b="0" i="0">
                                        <a:solidFill>
                                          <a:srgbClr val="12D8A9"/>
                                        </a:solidFill>
                                        <a:latin typeface="Cambria Math" panose="02040503050406030204" pitchFamily="18" charset="0"/>
                                      </a:rPr>
                                      <m:t>,</m:t>
                                    </m:r>
                                    <m:r>
                                      <a:rPr lang="zh-CN" altLang="en-US" b="0" i="1">
                                        <a:solidFill>
                                          <a:srgbClr val="12D8A9"/>
                                        </a:solidFill>
                                        <a:latin typeface="Cambria Math" panose="02040503050406030204" pitchFamily="18" charset="0"/>
                                      </a:rPr>
                                      <m:t>𝐿</m:t>
                                    </m:r>
                                  </m:sub>
                                </m:sSub>
                                <m:r>
                                  <a:rPr lang="zh-CN" altLang="en-US" b="0" i="0">
                                    <a:solidFill>
                                      <a:srgbClr val="12D8A9"/>
                                    </a:solidFill>
                                    <a:latin typeface="Cambria Math" panose="02040503050406030204" pitchFamily="18" charset="0"/>
                                  </a:rPr>
                                  <m:t>−</m:t>
                                </m:r>
                                <m:sSub>
                                  <m:sSubPr>
                                    <m:ctrlPr>
                                      <a:rPr lang="zh-CN" altLang="en-US" b="0" i="1">
                                        <a:solidFill>
                                          <a:srgbClr val="12D8A9"/>
                                        </a:solidFill>
                                        <a:latin typeface="Cambria Math" panose="02040503050406030204" pitchFamily="18" charset="0"/>
                                      </a:rPr>
                                    </m:ctrlPr>
                                  </m:sSubPr>
                                  <m:e>
                                    <m:r>
                                      <a:rPr lang="zh-CN" altLang="en-US" b="0" i="1">
                                        <a:solidFill>
                                          <a:srgbClr val="12D8A9"/>
                                        </a:solidFill>
                                        <a:latin typeface="Cambria Math" panose="02040503050406030204" pitchFamily="18" charset="0"/>
                                      </a:rPr>
                                      <m:t>𝐺</m:t>
                                    </m:r>
                                  </m:e>
                                  <m:sub>
                                    <m:r>
                                      <a:rPr lang="zh-CN" altLang="en-US" b="0" i="1">
                                        <a:solidFill>
                                          <a:srgbClr val="12D8A9"/>
                                        </a:solidFill>
                                        <a:latin typeface="Cambria Math" panose="02040503050406030204" pitchFamily="18" charset="0"/>
                                      </a:rPr>
                                      <m:t>𝐼</m:t>
                                    </m:r>
                                    <m:r>
                                      <a:rPr lang="zh-CN" altLang="en-US" b="0" i="0">
                                        <a:solidFill>
                                          <a:srgbClr val="12D8A9"/>
                                        </a:solidFill>
                                        <a:latin typeface="Cambria Math" panose="02040503050406030204" pitchFamily="18" charset="0"/>
                                      </a:rPr>
                                      <m:t>−1,</m:t>
                                    </m:r>
                                    <m:r>
                                      <a:rPr lang="zh-CN" altLang="en-US" b="0" i="1">
                                        <a:solidFill>
                                          <a:srgbClr val="12D8A9"/>
                                        </a:solidFill>
                                        <a:latin typeface="Cambria Math" panose="02040503050406030204" pitchFamily="18" charset="0"/>
                                      </a:rPr>
                                      <m:t>𝐹</m:t>
                                    </m:r>
                                  </m:sub>
                                </m:sSub>
                              </m:e>
                              <m:e>
                                <m:r>
                                  <a:rPr lang="zh-CN" altLang="en-US" b="0" i="0">
                                    <a:solidFill>
                                      <a:srgbClr val="12D8A9"/>
                                    </a:solidFill>
                                    <a:latin typeface="Cambria Math" panose="02040503050406030204" pitchFamily="18" charset="0"/>
                                  </a:rPr>
                                  <m:t>0</m:t>
                                </m:r>
                              </m:e>
                            </m:mr>
                          </m:m>
                        </m:e>
                      </m:d>
                    </m:oMath>
                  </m:oMathPara>
                </a14:m>
                <a:endParaRPr lang="zh-CN" altLang="en-US" dirty="0">
                  <a:solidFill>
                    <a:srgbClr val="12D8A9"/>
                  </a:solidFill>
                </a:endParaRPr>
              </a:p>
            </p:txBody>
          </p:sp>
        </mc:Choice>
        <mc:Fallback xmlns="">
          <p:sp>
            <p:nvSpPr>
              <p:cNvPr id="8" name="文本框 7">
                <a:extLst>
                  <a:ext uri="{FF2B5EF4-FFF2-40B4-BE49-F238E27FC236}">
                    <a16:creationId xmlns:a16="http://schemas.microsoft.com/office/drawing/2014/main" id="{78AC52B2-ED4A-4D52-B70E-C8FF3CFF9262}"/>
                  </a:ext>
                </a:extLst>
              </p:cNvPr>
              <p:cNvSpPr txBox="1">
                <a:spLocks noRot="1" noChangeAspect="1" noMove="1" noResize="1" noEditPoints="1" noAdjustHandles="1" noChangeArrowheads="1" noChangeShapeType="1" noTextEdit="1"/>
              </p:cNvSpPr>
              <p:nvPr/>
            </p:nvSpPr>
            <p:spPr>
              <a:xfrm>
                <a:off x="2227942" y="1572365"/>
                <a:ext cx="4129315" cy="65075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05990E5-0D42-42E4-BC6A-7557DB43C93D}"/>
                  </a:ext>
                </a:extLst>
              </p:cNvPr>
              <p:cNvSpPr txBox="1"/>
              <p:nvPr/>
            </p:nvSpPr>
            <p:spPr>
              <a:xfrm>
                <a:off x="377371" y="2392399"/>
                <a:ext cx="7982858" cy="2569934"/>
              </a:xfrm>
              <a:prstGeom prst="rect">
                <a:avLst/>
              </a:prstGeom>
              <a:noFill/>
            </p:spPr>
            <p:txBody>
              <a:bodyPr wrap="square" rtlCol="0">
                <a:spAutoFit/>
              </a:bodyPr>
              <a:lstStyle/>
              <a:p>
                <a:pPr lvl="0" algn="just">
                  <a:spcAft>
                    <a:spcPts val="600"/>
                  </a:spcAft>
                  <a:tabLst>
                    <a:tab pos="457200" algn="l"/>
                  </a:tabLst>
                </a:pPr>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This means that</a:t>
                </a:r>
                <a:endParaRPr lang="zh-CN"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endParaRPr>
              </a:p>
              <a:p>
                <a:pPr algn="just">
                  <a:spcAft>
                    <a:spcPts val="1200"/>
                  </a:spcAft>
                </a:pPr>
                <a14:m>
                  <m:oMathPara xmlns:m="http://schemas.openxmlformats.org/officeDocument/2006/math">
                    <m:oMathParaPr>
                      <m:jc m:val="centerGroup"/>
                    </m:oMathParaPr>
                    <m:oMath xmlns:m="http://schemas.openxmlformats.org/officeDocument/2006/math">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𝐁</m:t>
                      </m:r>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12</m:t>
                          </m:r>
                        </m:sub>
                      </m:s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𝐁</m:t>
                      </m:r>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21</m:t>
                          </m:r>
                        </m:sub>
                      </m:s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&lt;0</m:t>
                      </m:r>
                    </m:oMath>
                  </m:oMathPara>
                </a14:m>
                <a:endParaRPr lang="zh-CN"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endParaRPr>
              </a:p>
              <a:p>
                <a:pPr algn="just">
                  <a:spcAft>
                    <a:spcPts val="1200"/>
                  </a:spcAft>
                </a:pPr>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and the saddle point of </a:t>
                </a:r>
                <a14:m>
                  <m:oMath xmlns:m="http://schemas.openxmlformats.org/officeDocument/2006/math">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𝐁</m:t>
                    </m:r>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is either </a:t>
                </a:r>
                <a14:m>
                  <m:oMath xmlns:m="http://schemas.openxmlformats.org/officeDocument/2006/math">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𝐁</m:t>
                    </m:r>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11</m:t>
                        </m:r>
                      </m:sub>
                    </m:sSub>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or </a:t>
                </a:r>
                <a14:m>
                  <m:oMath xmlns:m="http://schemas.openxmlformats.org/officeDocument/2006/math">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𝐁</m:t>
                    </m:r>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22</m:t>
                        </m:r>
                      </m:sub>
                    </m:sSub>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such that the strategy set of </a:t>
                </a:r>
                <a14:m>
                  <m:oMath xmlns:m="http://schemas.openxmlformats.org/officeDocument/2006/math">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𝐼</m:t>
                        </m:r>
                      </m:sub>
                    </m:sSub>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and </a:t>
                </a:r>
                <a14:m>
                  <m:oMath xmlns:m="http://schemas.openxmlformats.org/officeDocument/2006/math">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sub>
                    </m:sSub>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is (Follow, Follow) or </a:t>
                </a:r>
                <a14:m>
                  <m:oMath xmlns:m="http://schemas.openxmlformats.org/officeDocument/2006/math">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Lead, Lead </a:t>
                </a:r>
                <a14:m>
                  <m:oMath xmlns:m="http://schemas.openxmlformats.org/officeDocument/2006/math">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while </a:t>
                </a:r>
                <a14:m>
                  <m:oMath xmlns:m="http://schemas.openxmlformats.org/officeDocument/2006/math">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𝐮</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𝐯</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e>
                                <m:e>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m:t>
                                  </m:r>
                                </m:e>
                              </m:mr>
                            </m:m>
                          </m:e>
                        </m:d>
                      </m:e>
                      <m:sup>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or </a:t>
                </a:r>
                <a14:m>
                  <m:oMath xmlns:m="http://schemas.openxmlformats.org/officeDocument/2006/math">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𝐮</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𝐯</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e>
                              </m:mr>
                            </m:m>
                          </m:e>
                        </m:d>
                      </m:e>
                      <m:sup>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Hence,</a:t>
                </a:r>
                <a:endParaRPr lang="zh-CN"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endParaRPr>
              </a:p>
              <a:p>
                <a:pPr algn="just">
                  <a:spcAft>
                    <a:spcPts val="1200"/>
                  </a:spcAft>
                </a:pPr>
                <a14:m>
                  <m:oMathPara xmlns:m="http://schemas.openxmlformats.org/officeDocument/2006/math">
                    <m:oMathParaPr>
                      <m:jc m:val="centerGroup"/>
                    </m:oMathParaPr>
                    <m:oMath xmlns:m="http://schemas.openxmlformats.org/officeDocument/2006/math">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m:t>
                      </m:r>
                    </m:oMath>
                  </m:oMathPara>
                </a14:m>
                <a:endParaRPr lang="zh-CN"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endParaRPr>
              </a:p>
              <a:p>
                <a:endParaRPr lang="zh-CN" altLang="en-US" dirty="0">
                  <a:solidFill>
                    <a:schemeClr val="bg1"/>
                  </a:solidFill>
                </a:endParaRPr>
              </a:p>
            </p:txBody>
          </p:sp>
        </mc:Choice>
        <mc:Fallback xmlns="">
          <p:sp>
            <p:nvSpPr>
              <p:cNvPr id="4" name="文本框 3">
                <a:extLst>
                  <a:ext uri="{FF2B5EF4-FFF2-40B4-BE49-F238E27FC236}">
                    <a16:creationId xmlns:a16="http://schemas.microsoft.com/office/drawing/2014/main" id="{305990E5-0D42-42E4-BC6A-7557DB43C93D}"/>
                  </a:ext>
                </a:extLst>
              </p:cNvPr>
              <p:cNvSpPr txBox="1">
                <a:spLocks noRot="1" noChangeAspect="1" noMove="1" noResize="1" noEditPoints="1" noAdjustHandles="1" noChangeArrowheads="1" noChangeShapeType="1" noTextEdit="1"/>
              </p:cNvSpPr>
              <p:nvPr/>
            </p:nvSpPr>
            <p:spPr>
              <a:xfrm>
                <a:off x="377371" y="2392399"/>
                <a:ext cx="7982858" cy="2569934"/>
              </a:xfrm>
              <a:prstGeom prst="rect">
                <a:avLst/>
              </a:prstGeom>
              <a:blipFill>
                <a:blip r:embed="rId6"/>
                <a:stretch>
                  <a:fillRect l="-688" t="-1185" r="-6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3827245"/>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1406434" y="181167"/>
                <a:ext cx="6331132" cy="461665"/>
              </a:xfrm>
              <a:prstGeom prst="rect">
                <a:avLst/>
              </a:prstGeom>
              <a:noFill/>
            </p:spPr>
            <p:txBody>
              <a:bodyPr wrap="square" rtlCol="0">
                <a:spAutoFit/>
              </a:bodyPr>
              <a:lstStyle/>
              <a:p>
                <a:pPr algn="ctr"/>
                <a:r>
                  <a:rPr lang="en-US" altLang="zh-CN" sz="2400" dirty="0">
                    <a:solidFill>
                      <a:srgbClr val="12D8A9"/>
                    </a:solidFill>
                    <a:latin typeface="Georgia" panose="02040502050405020303" pitchFamily="18" charset="0"/>
                    <a:cs typeface="Times New Roman" panose="02020603050405020304" pitchFamily="18" charset="0"/>
                  </a:rPr>
                  <a:t>whether the matrix </a:t>
                </a:r>
                <a14:m>
                  <m:oMath xmlns:m="http://schemas.openxmlformats.org/officeDocument/2006/math">
                    <m:r>
                      <a:rPr lang="en-US" altLang="zh-CN" sz="2400" b="1" i="1">
                        <a:solidFill>
                          <a:srgbClr val="12D8A9"/>
                        </a:solidFill>
                        <a:latin typeface="Cambria Math" panose="02040503050406030204" pitchFamily="18" charset="0"/>
                        <a:cs typeface="Times New Roman" panose="02020603050405020304" pitchFamily="18" charset="0"/>
                      </a:rPr>
                      <m:t>𝐀</m:t>
                    </m:r>
                    <m:r>
                      <a:rPr lang="en-US" altLang="zh-CN" sz="2400" i="1">
                        <a:solidFill>
                          <a:srgbClr val="12D8A9"/>
                        </a:solidFill>
                        <a:latin typeface="Cambria Math" panose="02040503050406030204" pitchFamily="18" charset="0"/>
                        <a:cs typeface="Times New Roman" panose="02020603050405020304" pitchFamily="18" charset="0"/>
                      </a:rPr>
                      <m:t>−</m:t>
                    </m:r>
                    <m:r>
                      <a:rPr lang="en-US" altLang="zh-CN" sz="2400" b="1" i="1">
                        <a:solidFill>
                          <a:srgbClr val="12D8A9"/>
                        </a:solidFill>
                        <a:latin typeface="Cambria Math" panose="02040503050406030204" pitchFamily="18" charset="0"/>
                        <a:cs typeface="Times New Roman" panose="02020603050405020304" pitchFamily="18" charset="0"/>
                      </a:rPr>
                      <m:t>𝐁</m:t>
                    </m:r>
                  </m:oMath>
                </a14:m>
                <a:r>
                  <a:rPr lang="en-US" altLang="zh-CN" sz="2400" dirty="0">
                    <a:solidFill>
                      <a:srgbClr val="12D8A9"/>
                    </a:solidFill>
                    <a:latin typeface="Georgia" panose="02040502050405020303" pitchFamily="18" charset="0"/>
                    <a:cs typeface="Times New Roman" panose="02020603050405020304" pitchFamily="18" charset="0"/>
                  </a:rPr>
                  <a:t> has a saddle point</a:t>
                </a:r>
                <a:endParaRPr lang="zh-CN" altLang="en-US" sz="2400" dirty="0">
                  <a:solidFill>
                    <a:srgbClr val="12D8A9"/>
                  </a:solidFill>
                  <a:latin typeface="思源黑体 CN Normal" panose="020B0400000000000000" charset="-122"/>
                  <a:ea typeface="思源黑体 CN Normal" panose="020B0400000000000000" charset="-122"/>
                  <a:sym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406434" y="181167"/>
                <a:ext cx="6331132" cy="461665"/>
              </a:xfrm>
              <a:prstGeom prst="rect">
                <a:avLst/>
              </a:prstGeom>
              <a:blipFill>
                <a:blip r:embed="rId3"/>
                <a:stretch>
                  <a:fillRect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749D7B38-5EDC-476A-9C75-1DD7E1FBB06D}"/>
                  </a:ext>
                </a:extLst>
              </p:cNvPr>
              <p:cNvSpPr txBox="1"/>
              <p:nvPr/>
            </p:nvSpPr>
            <p:spPr>
              <a:xfrm>
                <a:off x="154214" y="787204"/>
                <a:ext cx="8835571" cy="3945119"/>
              </a:xfrm>
              <a:prstGeom prst="rect">
                <a:avLst/>
              </a:prstGeom>
              <a:noFill/>
            </p:spPr>
            <p:txBody>
              <a:bodyPr wrap="square">
                <a:spAutoFit/>
              </a:bodyPr>
              <a:lstStyle/>
              <a:p>
                <a:pPr>
                  <a:spcAft>
                    <a:spcPts val="1200"/>
                  </a:spcAft>
                </a:pPr>
                <a:r>
                  <a:rPr lang="zh-CN" altLang="en-US" sz="1600" dirty="0">
                    <a:solidFill>
                      <a:schemeClr val="bg1"/>
                    </a:solidFill>
                    <a:latin typeface="Georgia" panose="02040502050405020303" pitchFamily="18" charset="0"/>
                    <a:ea typeface="等线" panose="02010600030101010101" pitchFamily="2" charset="-122"/>
                    <a:cs typeface="Times New Roman" panose="02020603050405020304" pitchFamily="18" charset="0"/>
                  </a:rPr>
                  <a:t>②</a:t>
                </a:r>
                <a:r>
                  <a:rPr lang="zh-CN" altLang="en-US" sz="16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a:t>
                </a:r>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If </a:t>
                </a:r>
                <a14:m>
                  <m:oMath xmlns:m="http://schemas.openxmlformats.org/officeDocument/2006/math">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𝐁</m:t>
                    </m:r>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has no saddle point:</a:t>
                </a:r>
              </a:p>
              <a:p>
                <a:pPr lvl="0" algn="just">
                  <a:spcAft>
                    <a:spcPts val="600"/>
                  </a:spcAft>
                  <a:tabLst>
                    <a:tab pos="457200" algn="l"/>
                  </a:tabLst>
                </a:pPr>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In this case, the strategy is a mixed strategy where </a:t>
                </a:r>
                <a14:m>
                  <m:oMath xmlns:m="http://schemas.openxmlformats.org/officeDocument/2006/math">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0&lt;</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𝑣</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&lt;1</m:t>
                    </m:r>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According to [4], we have that</a:t>
                </a:r>
                <a:endParaRPr lang="zh-CN"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endParaRPr>
              </a:p>
              <a:p>
                <a:pPr algn="just">
                  <a:spcAft>
                    <a:spcPts val="1200"/>
                  </a:spcAft>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𝐮</m:t>
                            </m:r>
                          </m:e>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𝟏</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𝐁</m:t>
                                </m:r>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num>
                              <m:den>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𝟏</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𝐁</m:t>
                                </m:r>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𝟏</m:t>
                                    </m:r>
                                  </m:e>
                                  <m:sup>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den>
                            </m:f>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e>
                        </m:mr>
                        <m:mr>
                          <m:e>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𝐯</m:t>
                            </m:r>
                          </m:e>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𝐁</m:t>
                                </m:r>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𝟏</m:t>
                                    </m:r>
                                  </m:e>
                                  <m:sup>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num>
                              <m:den>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𝟏</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𝐁</m:t>
                                </m:r>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𝟏</m:t>
                                    </m:r>
                                  </m:e>
                                  <m:sup>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den>
                            </m:f>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e>
                        </m:mr>
                        <m:mr>
                          <m:e>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sub>
                            </m:sSub>
                          </m:e>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𝐁</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num>
                              <m:den>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𝟏</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𝐁</m:t>
                                </m:r>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𝟏</m:t>
                                    </m:r>
                                  </m:e>
                                  <m:sup>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den>
                            </m:f>
                          </m:e>
                        </m:mr>
                      </m:m>
                    </m:oMath>
                  </m:oMathPara>
                </a14:m>
                <a:endParaRPr lang="zh-CN"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endParaRPr>
              </a:p>
              <a:p>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where 1 is the row vector </a:t>
                </a:r>
                <a14:m>
                  <m:oMath xmlns:m="http://schemas.openxmlformats.org/officeDocument/2006/math">
                    <m:d>
                      <m:dPr>
                        <m:begChr m:val="["/>
                        <m:endChr m:val="]"/>
                        <m:ctrlPr>
                          <a:rPr lang="zh-CN" altLang="zh-CN" sz="1600" i="1">
                            <a:solidFill>
                              <a:schemeClr val="bg1"/>
                            </a:solidFill>
                            <a:effectLst/>
                            <a:latin typeface="Cambria Math" panose="02040503050406030204" pitchFamily="18" charset="0"/>
                            <a:ea typeface="Cambria Math" panose="02040503050406030204" pitchFamily="18" charset="0"/>
                          </a:rPr>
                        </m:ctrlPr>
                      </m:dPr>
                      <m:e>
                        <m:m>
                          <m:mPr>
                            <m:plcHide m:val="on"/>
                            <m:mcs>
                              <m:mc>
                                <m:mcPr>
                                  <m:count m:val="2"/>
                                  <m:mcJc m:val="center"/>
                                </m:mcPr>
                              </m:mc>
                            </m:mcs>
                            <m:ctrlPr>
                              <a:rPr lang="zh-CN" altLang="zh-CN" sz="1600" i="1">
                                <a:solidFill>
                                  <a:schemeClr val="bg1"/>
                                </a:solidFill>
                                <a:effectLst/>
                                <a:latin typeface="Cambria Math" panose="02040503050406030204" pitchFamily="18" charset="0"/>
                                <a:ea typeface="Cambria Math" panose="02040503050406030204" pitchFamily="18" charset="0"/>
                              </a:rPr>
                            </m:ctrlPr>
                          </m:mPr>
                          <m:mr>
                            <m:e>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e>
                            <m:e>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e>
                          </m:mr>
                        </m:m>
                      </m:e>
                    </m:d>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 is the adjoint of matrix, and </a:t>
                </a:r>
                <a14:m>
                  <m:oMath xmlns:m="http://schemas.openxmlformats.org/officeDocument/2006/math">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is the determinant of matrix.</a:t>
                </a:r>
                <a:b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br>
                <a:endParaRPr lang="zh-CN" altLang="zh-CN" sz="16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endParaRPr>
              </a:p>
            </p:txBody>
          </p:sp>
        </mc:Choice>
        <mc:Fallback xmlns="">
          <p:sp>
            <p:nvSpPr>
              <p:cNvPr id="44" name="文本框 43">
                <a:extLst>
                  <a:ext uri="{FF2B5EF4-FFF2-40B4-BE49-F238E27FC236}">
                    <a16:creationId xmlns:a16="http://schemas.microsoft.com/office/drawing/2014/main" id="{749D7B38-5EDC-476A-9C75-1DD7E1FBB06D}"/>
                  </a:ext>
                </a:extLst>
              </p:cNvPr>
              <p:cNvSpPr txBox="1">
                <a:spLocks noRot="1" noChangeAspect="1" noMove="1" noResize="1" noEditPoints="1" noAdjustHandles="1" noChangeArrowheads="1" noChangeShapeType="1" noTextEdit="1"/>
              </p:cNvSpPr>
              <p:nvPr/>
            </p:nvSpPr>
            <p:spPr>
              <a:xfrm>
                <a:off x="154214" y="787204"/>
                <a:ext cx="8835571" cy="3945119"/>
              </a:xfrm>
              <a:prstGeom prst="rect">
                <a:avLst/>
              </a:prstGeom>
              <a:blipFill>
                <a:blip r:embed="rId4"/>
                <a:stretch>
                  <a:fillRect l="-552" t="-773" r="-5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8491902"/>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1406434" y="181167"/>
                <a:ext cx="6331132" cy="461665"/>
              </a:xfrm>
              <a:prstGeom prst="rect">
                <a:avLst/>
              </a:prstGeom>
              <a:noFill/>
            </p:spPr>
            <p:txBody>
              <a:bodyPr wrap="square" rtlCol="0">
                <a:spAutoFit/>
              </a:bodyPr>
              <a:lstStyle/>
              <a:p>
                <a:pPr algn="ctr"/>
                <a:r>
                  <a:rPr lang="en-US" altLang="zh-CN" sz="2400" dirty="0">
                    <a:solidFill>
                      <a:srgbClr val="12D8A9"/>
                    </a:solidFill>
                    <a:latin typeface="Georgia" panose="02040502050405020303" pitchFamily="18" charset="0"/>
                    <a:cs typeface="Times New Roman" panose="02020603050405020304" pitchFamily="18" charset="0"/>
                  </a:rPr>
                  <a:t>whether the matrix </a:t>
                </a:r>
                <a14:m>
                  <m:oMath xmlns:m="http://schemas.openxmlformats.org/officeDocument/2006/math">
                    <m:r>
                      <a:rPr lang="en-US" altLang="zh-CN" sz="2400" b="1" i="1">
                        <a:solidFill>
                          <a:srgbClr val="12D8A9"/>
                        </a:solidFill>
                        <a:latin typeface="Cambria Math" panose="02040503050406030204" pitchFamily="18" charset="0"/>
                        <a:cs typeface="Times New Roman" panose="02020603050405020304" pitchFamily="18" charset="0"/>
                      </a:rPr>
                      <m:t>𝐀</m:t>
                    </m:r>
                    <m:r>
                      <a:rPr lang="en-US" altLang="zh-CN" sz="2400" i="1">
                        <a:solidFill>
                          <a:srgbClr val="12D8A9"/>
                        </a:solidFill>
                        <a:latin typeface="Cambria Math" panose="02040503050406030204" pitchFamily="18" charset="0"/>
                        <a:cs typeface="Times New Roman" panose="02020603050405020304" pitchFamily="18" charset="0"/>
                      </a:rPr>
                      <m:t>−</m:t>
                    </m:r>
                    <m:r>
                      <a:rPr lang="en-US" altLang="zh-CN" sz="2400" b="1" i="1">
                        <a:solidFill>
                          <a:srgbClr val="12D8A9"/>
                        </a:solidFill>
                        <a:latin typeface="Cambria Math" panose="02040503050406030204" pitchFamily="18" charset="0"/>
                        <a:cs typeface="Times New Roman" panose="02020603050405020304" pitchFamily="18" charset="0"/>
                      </a:rPr>
                      <m:t>𝐁</m:t>
                    </m:r>
                  </m:oMath>
                </a14:m>
                <a:r>
                  <a:rPr lang="en-US" altLang="zh-CN" sz="2400" dirty="0">
                    <a:solidFill>
                      <a:srgbClr val="12D8A9"/>
                    </a:solidFill>
                    <a:latin typeface="Georgia" panose="02040502050405020303" pitchFamily="18" charset="0"/>
                    <a:cs typeface="Times New Roman" panose="02020603050405020304" pitchFamily="18" charset="0"/>
                  </a:rPr>
                  <a:t> has a saddle point</a:t>
                </a:r>
                <a:endParaRPr lang="zh-CN" altLang="en-US" sz="2400" dirty="0">
                  <a:solidFill>
                    <a:srgbClr val="12D8A9"/>
                  </a:solidFill>
                  <a:latin typeface="思源黑体 CN Normal" panose="020B0400000000000000" charset="-122"/>
                  <a:ea typeface="思源黑体 CN Normal" panose="020B0400000000000000" charset="-122"/>
                  <a:sym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406434" y="181167"/>
                <a:ext cx="6331132" cy="461665"/>
              </a:xfrm>
              <a:prstGeom prst="rect">
                <a:avLst/>
              </a:prstGeom>
              <a:blipFill>
                <a:blip r:embed="rId3"/>
                <a:stretch>
                  <a:fillRect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749D7B38-5EDC-476A-9C75-1DD7E1FBB06D}"/>
                  </a:ext>
                </a:extLst>
              </p:cNvPr>
              <p:cNvSpPr txBox="1"/>
              <p:nvPr/>
            </p:nvSpPr>
            <p:spPr>
              <a:xfrm>
                <a:off x="221343" y="688962"/>
                <a:ext cx="8585200" cy="369332"/>
              </a:xfrm>
              <a:prstGeom prst="rect">
                <a:avLst/>
              </a:prstGeom>
              <a:noFill/>
            </p:spPr>
            <p:txBody>
              <a:bodyPr wrap="square">
                <a:spAutoFit/>
              </a:bodyPr>
              <a:lstStyle/>
              <a:p>
                <a:pPr>
                  <a:spcAft>
                    <a:spcPts val="1200"/>
                  </a:spcAft>
                </a:pPr>
                <a:r>
                  <a:rPr lang="zh-CN" altLang="en-US" sz="1600" dirty="0">
                    <a:solidFill>
                      <a:schemeClr val="bg1"/>
                    </a:solidFill>
                    <a:latin typeface="Georgia" panose="02040502050405020303" pitchFamily="18" charset="0"/>
                    <a:ea typeface="等线" panose="02010600030101010101" pitchFamily="2" charset="-122"/>
                    <a:cs typeface="Times New Roman" panose="02020603050405020304" pitchFamily="18" charset="0"/>
                  </a:rPr>
                  <a:t>③</a:t>
                </a:r>
                <a:r>
                  <a:rPr lang="zh-CN" altLang="en-US" sz="16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a:t>
                </a:r>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If </a:t>
                </a:r>
                <a14:m>
                  <m:oMath xmlns:m="http://schemas.openxmlformats.org/officeDocument/2006/math">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𝐀</m:t>
                    </m:r>
                    <m:r>
                      <a:rPr lang="en-US" altLang="zh-CN" sz="1800" b="0"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𝐁</m:t>
                    </m:r>
                  </m:oMath>
                </a14:m>
                <a:endParaRPr lang="zh-CN" altLang="zh-CN" sz="16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endParaRPr>
              </a:p>
            </p:txBody>
          </p:sp>
        </mc:Choice>
        <mc:Fallback xmlns="">
          <p:sp>
            <p:nvSpPr>
              <p:cNvPr id="44" name="文本框 43">
                <a:extLst>
                  <a:ext uri="{FF2B5EF4-FFF2-40B4-BE49-F238E27FC236}">
                    <a16:creationId xmlns:a16="http://schemas.microsoft.com/office/drawing/2014/main" id="{749D7B38-5EDC-476A-9C75-1DD7E1FBB06D}"/>
                  </a:ext>
                </a:extLst>
              </p:cNvPr>
              <p:cNvSpPr txBox="1">
                <a:spLocks noRot="1" noChangeAspect="1" noMove="1" noResize="1" noEditPoints="1" noAdjustHandles="1" noChangeArrowheads="1" noChangeShapeType="1" noTextEdit="1"/>
              </p:cNvSpPr>
              <p:nvPr/>
            </p:nvSpPr>
            <p:spPr>
              <a:xfrm>
                <a:off x="221343" y="688962"/>
                <a:ext cx="8585200" cy="369332"/>
              </a:xfrm>
              <a:prstGeom prst="rect">
                <a:avLst/>
              </a:prstGeom>
              <a:blipFill>
                <a:blip r:embed="rId4"/>
                <a:stretch>
                  <a:fillRect l="-355"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FB1F747-F9FB-4B1C-B89B-D1476BFE0570}"/>
                  </a:ext>
                </a:extLst>
              </p:cNvPr>
              <p:cNvSpPr txBox="1"/>
              <p:nvPr/>
            </p:nvSpPr>
            <p:spPr>
              <a:xfrm>
                <a:off x="2227943" y="1351207"/>
                <a:ext cx="4572000" cy="9003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i="1" smtClean="0">
                              <a:solidFill>
                                <a:schemeClr val="bg1">
                                  <a:lumMod val="95000"/>
                                </a:schemeClr>
                              </a:solidFill>
                              <a:latin typeface="Cambria Math" panose="02040503050406030204" pitchFamily="18" charset="0"/>
                            </a:rPr>
                          </m:ctrlPr>
                        </m:mPr>
                        <m:mr>
                          <m:e>
                            <m:sSub>
                              <m:sSubPr>
                                <m:ctrlPr>
                                  <a:rPr lang="zh-CN" altLang="en-US" i="1">
                                    <a:solidFill>
                                      <a:schemeClr val="bg1">
                                        <a:lumMod val="95000"/>
                                      </a:schemeClr>
                                    </a:solidFill>
                                    <a:latin typeface="Cambria Math" panose="02040503050406030204" pitchFamily="18" charset="0"/>
                                  </a:rPr>
                                </m:ctrlPr>
                              </m:sSubPr>
                              <m:e>
                                <m:r>
                                  <a:rPr lang="zh-CN" altLang="en-US" i="1">
                                    <a:solidFill>
                                      <a:schemeClr val="bg1">
                                        <a:lumMod val="95000"/>
                                      </a:schemeClr>
                                    </a:solidFill>
                                    <a:latin typeface="Cambria Math" panose="02040503050406030204" pitchFamily="18" charset="0"/>
                                  </a:rPr>
                                  <m:t>𝐸</m:t>
                                </m:r>
                              </m:e>
                              <m:sub>
                                <m:r>
                                  <a:rPr lang="zh-CN" altLang="en-US" i="1">
                                    <a:solidFill>
                                      <a:schemeClr val="bg1">
                                        <a:lumMod val="95000"/>
                                      </a:schemeClr>
                                    </a:solidFill>
                                    <a:latin typeface="Cambria Math" panose="02040503050406030204" pitchFamily="18" charset="0"/>
                                  </a:rPr>
                                  <m:t>𝐼</m:t>
                                </m:r>
                              </m:sub>
                            </m:sSub>
                            <m:r>
                              <a:rPr lang="zh-CN" altLang="en-US" i="0">
                                <a:solidFill>
                                  <a:schemeClr val="bg1">
                                    <a:lumMod val="95000"/>
                                  </a:schemeClr>
                                </a:solidFill>
                                <a:latin typeface="Cambria Math" panose="02040503050406030204" pitchFamily="18" charset="0"/>
                              </a:rPr>
                              <m:t>−</m:t>
                            </m:r>
                            <m:sSub>
                              <m:sSubPr>
                                <m:ctrlPr>
                                  <a:rPr lang="zh-CN" altLang="en-US" i="1">
                                    <a:solidFill>
                                      <a:schemeClr val="bg1">
                                        <a:lumMod val="95000"/>
                                      </a:schemeClr>
                                    </a:solidFill>
                                    <a:latin typeface="Cambria Math" panose="02040503050406030204" pitchFamily="18" charset="0"/>
                                  </a:rPr>
                                </m:ctrlPr>
                              </m:sSubPr>
                              <m:e>
                                <m:r>
                                  <a:rPr lang="zh-CN" altLang="en-US" i="1">
                                    <a:solidFill>
                                      <a:schemeClr val="bg1">
                                        <a:lumMod val="95000"/>
                                      </a:schemeClr>
                                    </a:solidFill>
                                    <a:latin typeface="Cambria Math" panose="02040503050406030204" pitchFamily="18" charset="0"/>
                                  </a:rPr>
                                  <m:t>𝐸</m:t>
                                </m:r>
                              </m:e>
                              <m:sub>
                                <m:r>
                                  <a:rPr lang="zh-CN" altLang="en-US" i="1">
                                    <a:solidFill>
                                      <a:schemeClr val="bg1">
                                        <a:lumMod val="95000"/>
                                      </a:schemeClr>
                                    </a:solidFill>
                                    <a:latin typeface="Cambria Math" panose="02040503050406030204" pitchFamily="18" charset="0"/>
                                  </a:rPr>
                                  <m:t>𝐼</m:t>
                                </m:r>
                                <m:r>
                                  <a:rPr lang="zh-CN" altLang="en-US" i="0">
                                    <a:solidFill>
                                      <a:schemeClr val="bg1">
                                        <a:lumMod val="95000"/>
                                      </a:schemeClr>
                                    </a:solidFill>
                                    <a:latin typeface="Cambria Math" panose="02040503050406030204" pitchFamily="18" charset="0"/>
                                  </a:rPr>
                                  <m:t>−1</m:t>
                                </m:r>
                              </m:sub>
                            </m:sSub>
                          </m:e>
                          <m:e>
                            <m:r>
                              <a:rPr lang="zh-CN" altLang="en-US" i="0">
                                <a:solidFill>
                                  <a:schemeClr val="bg1">
                                    <a:lumMod val="95000"/>
                                  </a:schemeClr>
                                </a:solidFill>
                                <a:latin typeface="Cambria Math" panose="02040503050406030204" pitchFamily="18" charset="0"/>
                              </a:rPr>
                              <m:t> =</m:t>
                            </m:r>
                            <m:sSup>
                              <m:sSupPr>
                                <m:ctrlPr>
                                  <a:rPr lang="zh-CN" altLang="en-US" i="1">
                                    <a:solidFill>
                                      <a:schemeClr val="bg1">
                                        <a:lumMod val="95000"/>
                                      </a:schemeClr>
                                    </a:solidFill>
                                    <a:latin typeface="Cambria Math" panose="02040503050406030204" pitchFamily="18" charset="0"/>
                                  </a:rPr>
                                </m:ctrlPr>
                              </m:sSupPr>
                              <m:e>
                                <m:r>
                                  <a:rPr lang="zh-CN" altLang="en-US" b="1" i="0">
                                    <a:solidFill>
                                      <a:schemeClr val="bg1">
                                        <a:lumMod val="95000"/>
                                      </a:schemeClr>
                                    </a:solidFill>
                                    <a:latin typeface="Cambria Math" panose="02040503050406030204" pitchFamily="18" charset="0"/>
                                  </a:rPr>
                                  <m:t>𝐮</m:t>
                                </m:r>
                              </m:e>
                              <m:sup>
                                <m:r>
                                  <a:rPr lang="zh-CN" altLang="en-US" b="0" i="0">
                                    <a:solidFill>
                                      <a:schemeClr val="bg1">
                                        <a:lumMod val="95000"/>
                                      </a:schemeClr>
                                    </a:solidFill>
                                    <a:latin typeface="Cambria Math" panose="02040503050406030204" pitchFamily="18" charset="0"/>
                                  </a:rPr>
                                  <m:t>⊤</m:t>
                                </m:r>
                              </m:sup>
                            </m:sSup>
                            <m:r>
                              <a:rPr lang="zh-CN" altLang="en-US" b="1" i="0">
                                <a:solidFill>
                                  <a:schemeClr val="bg1">
                                    <a:lumMod val="95000"/>
                                  </a:schemeClr>
                                </a:solidFill>
                                <a:latin typeface="Cambria Math" panose="02040503050406030204" pitchFamily="18" charset="0"/>
                              </a:rPr>
                              <m:t>𝐀𝐯</m:t>
                            </m:r>
                            <m:r>
                              <a:rPr lang="zh-CN" altLang="en-US" b="0" i="0">
                                <a:solidFill>
                                  <a:schemeClr val="bg1">
                                    <a:lumMod val="95000"/>
                                  </a:schemeClr>
                                </a:solidFill>
                                <a:latin typeface="Cambria Math" panose="02040503050406030204" pitchFamily="18" charset="0"/>
                              </a:rPr>
                              <m:t>−</m:t>
                            </m:r>
                            <m:sSup>
                              <m:sSupPr>
                                <m:ctrlPr>
                                  <a:rPr lang="zh-CN" altLang="en-US" b="0" i="1">
                                    <a:solidFill>
                                      <a:schemeClr val="bg1">
                                        <a:lumMod val="95000"/>
                                      </a:schemeClr>
                                    </a:solidFill>
                                    <a:latin typeface="Cambria Math" panose="02040503050406030204" pitchFamily="18" charset="0"/>
                                  </a:rPr>
                                </m:ctrlPr>
                              </m:sSupPr>
                              <m:e>
                                <m:r>
                                  <a:rPr lang="zh-CN" altLang="en-US" b="1" i="0">
                                    <a:solidFill>
                                      <a:schemeClr val="bg1">
                                        <a:lumMod val="95000"/>
                                      </a:schemeClr>
                                    </a:solidFill>
                                    <a:latin typeface="Cambria Math" panose="02040503050406030204" pitchFamily="18" charset="0"/>
                                  </a:rPr>
                                  <m:t>𝐮</m:t>
                                </m:r>
                              </m:e>
                              <m:sup>
                                <m:r>
                                  <a:rPr lang="zh-CN" altLang="en-US" b="0" i="0">
                                    <a:solidFill>
                                      <a:schemeClr val="bg1">
                                        <a:lumMod val="95000"/>
                                      </a:schemeClr>
                                    </a:solidFill>
                                    <a:latin typeface="Cambria Math" panose="02040503050406030204" pitchFamily="18" charset="0"/>
                                  </a:rPr>
                                  <m:t>⊤</m:t>
                                </m:r>
                              </m:sup>
                            </m:sSup>
                            <m:r>
                              <a:rPr lang="zh-CN" altLang="en-US" b="1" i="0">
                                <a:solidFill>
                                  <a:schemeClr val="bg1">
                                    <a:lumMod val="95000"/>
                                  </a:schemeClr>
                                </a:solidFill>
                                <a:latin typeface="Cambria Math" panose="02040503050406030204" pitchFamily="18" charset="0"/>
                              </a:rPr>
                              <m:t>𝐁𝐯</m:t>
                            </m:r>
                          </m:e>
                        </m:mr>
                        <m:mr>
                          <m:e/>
                          <m:e>
                            <m:r>
                              <a:rPr lang="zh-CN" altLang="en-US" b="0" i="0">
                                <a:solidFill>
                                  <a:schemeClr val="bg1">
                                    <a:lumMod val="95000"/>
                                  </a:schemeClr>
                                </a:solidFill>
                                <a:latin typeface="Cambria Math" panose="02040503050406030204" pitchFamily="18" charset="0"/>
                              </a:rPr>
                              <m:t>=</m:t>
                            </m:r>
                            <m:sSup>
                              <m:sSupPr>
                                <m:ctrlPr>
                                  <a:rPr lang="zh-CN" altLang="en-US" b="0" i="1">
                                    <a:solidFill>
                                      <a:schemeClr val="bg1">
                                        <a:lumMod val="95000"/>
                                      </a:schemeClr>
                                    </a:solidFill>
                                    <a:latin typeface="Cambria Math" panose="02040503050406030204" pitchFamily="18" charset="0"/>
                                  </a:rPr>
                                </m:ctrlPr>
                              </m:sSupPr>
                              <m:e>
                                <m:r>
                                  <a:rPr lang="zh-CN" altLang="en-US" b="1" i="0">
                                    <a:solidFill>
                                      <a:schemeClr val="bg1">
                                        <a:lumMod val="95000"/>
                                      </a:schemeClr>
                                    </a:solidFill>
                                    <a:latin typeface="Cambria Math" panose="02040503050406030204" pitchFamily="18" charset="0"/>
                                  </a:rPr>
                                  <m:t>𝐮</m:t>
                                </m:r>
                              </m:e>
                              <m:sup>
                                <m:r>
                                  <a:rPr lang="zh-CN" altLang="en-US" b="0" i="0">
                                    <a:solidFill>
                                      <a:schemeClr val="bg1">
                                        <a:lumMod val="95000"/>
                                      </a:schemeClr>
                                    </a:solidFill>
                                    <a:latin typeface="Cambria Math" panose="02040503050406030204" pitchFamily="18" charset="0"/>
                                  </a:rPr>
                                  <m:t>⊤</m:t>
                                </m:r>
                              </m:sup>
                            </m:sSup>
                            <m:d>
                              <m:dPr>
                                <m:ctrlPr>
                                  <a:rPr lang="zh-CN" altLang="en-US" b="0" i="1">
                                    <a:solidFill>
                                      <a:schemeClr val="bg1">
                                        <a:lumMod val="95000"/>
                                      </a:schemeClr>
                                    </a:solidFill>
                                    <a:latin typeface="Cambria Math" panose="02040503050406030204" pitchFamily="18" charset="0"/>
                                  </a:rPr>
                                </m:ctrlPr>
                              </m:dPr>
                              <m:e>
                                <m:r>
                                  <a:rPr lang="zh-CN" altLang="en-US" b="1" i="0">
                                    <a:solidFill>
                                      <a:schemeClr val="bg1">
                                        <a:lumMod val="95000"/>
                                      </a:schemeClr>
                                    </a:solidFill>
                                    <a:latin typeface="Cambria Math" panose="02040503050406030204" pitchFamily="18" charset="0"/>
                                  </a:rPr>
                                  <m:t>𝐀</m:t>
                                </m:r>
                                <m:r>
                                  <a:rPr lang="zh-CN" altLang="en-US" b="0" i="0">
                                    <a:solidFill>
                                      <a:schemeClr val="bg1">
                                        <a:lumMod val="95000"/>
                                      </a:schemeClr>
                                    </a:solidFill>
                                    <a:latin typeface="Cambria Math" panose="02040503050406030204" pitchFamily="18" charset="0"/>
                                  </a:rPr>
                                  <m:t>−</m:t>
                                </m:r>
                                <m:r>
                                  <a:rPr lang="zh-CN" altLang="en-US" b="1" i="0">
                                    <a:solidFill>
                                      <a:schemeClr val="bg1">
                                        <a:lumMod val="95000"/>
                                      </a:schemeClr>
                                    </a:solidFill>
                                    <a:latin typeface="Cambria Math" panose="02040503050406030204" pitchFamily="18" charset="0"/>
                                  </a:rPr>
                                  <m:t>𝐁</m:t>
                                </m:r>
                              </m:e>
                            </m:d>
                            <m:r>
                              <a:rPr lang="zh-CN" altLang="en-US" b="1" i="0">
                                <a:solidFill>
                                  <a:schemeClr val="bg1">
                                    <a:lumMod val="95000"/>
                                  </a:schemeClr>
                                </a:solidFill>
                                <a:latin typeface="Cambria Math" panose="02040503050406030204" pitchFamily="18" charset="0"/>
                              </a:rPr>
                              <m:t>𝐯</m:t>
                            </m:r>
                          </m:e>
                        </m:mr>
                        <m:mr>
                          <m:e/>
                          <m:e>
                            <m:r>
                              <a:rPr lang="zh-CN" altLang="en-US" b="0" i="0">
                                <a:solidFill>
                                  <a:schemeClr val="bg1">
                                    <a:lumMod val="95000"/>
                                  </a:schemeClr>
                                </a:solidFill>
                                <a:latin typeface="Cambria Math" panose="02040503050406030204" pitchFamily="18" charset="0"/>
                              </a:rPr>
                              <m:t> =</m:t>
                            </m:r>
                            <m:r>
                              <a:rPr lang="en-US" altLang="zh-CN" b="0" i="1" smtClean="0">
                                <a:solidFill>
                                  <a:schemeClr val="bg1">
                                    <a:lumMod val="95000"/>
                                  </a:schemeClr>
                                </a:solidFill>
                                <a:latin typeface="Cambria Math" panose="02040503050406030204" pitchFamily="18" charset="0"/>
                              </a:rPr>
                              <m:t>0</m:t>
                            </m:r>
                          </m:e>
                        </m:mr>
                      </m:m>
                    </m:oMath>
                  </m:oMathPara>
                </a14:m>
                <a:endParaRPr lang="zh-CN" altLang="en-US" dirty="0"/>
              </a:p>
            </p:txBody>
          </p:sp>
        </mc:Choice>
        <mc:Fallback xmlns="">
          <p:sp>
            <p:nvSpPr>
              <p:cNvPr id="5" name="文本框 4">
                <a:extLst>
                  <a:ext uri="{FF2B5EF4-FFF2-40B4-BE49-F238E27FC236}">
                    <a16:creationId xmlns:a16="http://schemas.microsoft.com/office/drawing/2014/main" id="{FFB1F747-F9FB-4B1C-B89B-D1476BFE0570}"/>
                  </a:ext>
                </a:extLst>
              </p:cNvPr>
              <p:cNvSpPr txBox="1">
                <a:spLocks noRot="1" noChangeAspect="1" noMove="1" noResize="1" noEditPoints="1" noAdjustHandles="1" noChangeArrowheads="1" noChangeShapeType="1" noTextEdit="1"/>
              </p:cNvSpPr>
              <p:nvPr/>
            </p:nvSpPr>
            <p:spPr>
              <a:xfrm>
                <a:off x="2227943" y="1351207"/>
                <a:ext cx="4572000" cy="90031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5C9ED1E-B9CB-41FB-AA09-36A4F467D9A8}"/>
                  </a:ext>
                </a:extLst>
              </p:cNvPr>
              <p:cNvSpPr txBox="1"/>
              <p:nvPr/>
            </p:nvSpPr>
            <p:spPr>
              <a:xfrm>
                <a:off x="2286000" y="238799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lumMod val="95000"/>
                                </a:schemeClr>
                              </a:solidFill>
                              <a:latin typeface="Cambria Math" panose="02040503050406030204" pitchFamily="18" charset="0"/>
                            </a:rPr>
                          </m:ctrlPr>
                        </m:sSubPr>
                        <m:e>
                          <m:r>
                            <a:rPr lang="zh-CN" altLang="en-US" i="1">
                              <a:solidFill>
                                <a:schemeClr val="bg1">
                                  <a:lumMod val="95000"/>
                                </a:schemeClr>
                              </a:solidFill>
                              <a:latin typeface="Cambria Math" panose="02040503050406030204" pitchFamily="18" charset="0"/>
                            </a:rPr>
                            <m:t>𝐸</m:t>
                          </m:r>
                        </m:e>
                        <m:sub>
                          <m:r>
                            <a:rPr lang="zh-CN" altLang="en-US" i="1">
                              <a:solidFill>
                                <a:schemeClr val="bg1">
                                  <a:lumMod val="95000"/>
                                </a:schemeClr>
                              </a:solidFill>
                              <a:latin typeface="Cambria Math" panose="02040503050406030204" pitchFamily="18" charset="0"/>
                            </a:rPr>
                            <m:t>𝐼</m:t>
                          </m:r>
                        </m:sub>
                      </m:sSub>
                      <m:r>
                        <a:rPr lang="en-US" altLang="zh-CN" b="0" i="0" smtClean="0">
                          <a:solidFill>
                            <a:schemeClr val="bg1">
                              <a:lumMod val="95000"/>
                            </a:schemeClr>
                          </a:solidFill>
                          <a:latin typeface="Cambria Math" panose="02040503050406030204" pitchFamily="18" charset="0"/>
                        </a:rPr>
                        <m:t>=</m:t>
                      </m:r>
                      <m:sSub>
                        <m:sSubPr>
                          <m:ctrlPr>
                            <a:rPr lang="zh-CN" altLang="en-US" i="1">
                              <a:solidFill>
                                <a:schemeClr val="bg1">
                                  <a:lumMod val="95000"/>
                                </a:schemeClr>
                              </a:solidFill>
                              <a:latin typeface="Cambria Math" panose="02040503050406030204" pitchFamily="18" charset="0"/>
                            </a:rPr>
                          </m:ctrlPr>
                        </m:sSubPr>
                        <m:e>
                          <m:r>
                            <a:rPr lang="zh-CN" altLang="en-US" i="1">
                              <a:solidFill>
                                <a:schemeClr val="bg1">
                                  <a:lumMod val="95000"/>
                                </a:schemeClr>
                              </a:solidFill>
                              <a:latin typeface="Cambria Math" panose="02040503050406030204" pitchFamily="18" charset="0"/>
                            </a:rPr>
                            <m:t>𝐸</m:t>
                          </m:r>
                        </m:e>
                        <m:sub>
                          <m:r>
                            <a:rPr lang="zh-CN" altLang="en-US" i="1">
                              <a:solidFill>
                                <a:schemeClr val="bg1">
                                  <a:lumMod val="95000"/>
                                </a:schemeClr>
                              </a:solidFill>
                              <a:latin typeface="Cambria Math" panose="02040503050406030204" pitchFamily="18" charset="0"/>
                            </a:rPr>
                            <m:t>𝐼</m:t>
                          </m:r>
                          <m:r>
                            <a:rPr lang="zh-CN" altLang="en-US" i="0">
                              <a:solidFill>
                                <a:schemeClr val="bg1">
                                  <a:lumMod val="95000"/>
                                </a:schemeClr>
                              </a:solidFill>
                              <a:latin typeface="Cambria Math" panose="02040503050406030204" pitchFamily="18" charset="0"/>
                            </a:rPr>
                            <m:t>−1</m:t>
                          </m:r>
                        </m:sub>
                      </m:sSub>
                    </m:oMath>
                  </m:oMathPara>
                </a14:m>
                <a:endParaRPr lang="zh-CN" altLang="en-US" dirty="0"/>
              </a:p>
            </p:txBody>
          </p:sp>
        </mc:Choice>
        <mc:Fallback xmlns="">
          <p:sp>
            <p:nvSpPr>
              <p:cNvPr id="7" name="文本框 6">
                <a:extLst>
                  <a:ext uri="{FF2B5EF4-FFF2-40B4-BE49-F238E27FC236}">
                    <a16:creationId xmlns:a16="http://schemas.microsoft.com/office/drawing/2014/main" id="{B5C9ED1E-B9CB-41FB-AA09-36A4F467D9A8}"/>
                  </a:ext>
                </a:extLst>
              </p:cNvPr>
              <p:cNvSpPr txBox="1">
                <a:spLocks noRot="1" noChangeAspect="1" noMove="1" noResize="1" noEditPoints="1" noAdjustHandles="1" noChangeArrowheads="1" noChangeShapeType="1" noTextEdit="1"/>
              </p:cNvSpPr>
              <p:nvPr/>
            </p:nvSpPr>
            <p:spPr>
              <a:xfrm>
                <a:off x="2286000" y="2387991"/>
                <a:ext cx="4572000" cy="369332"/>
              </a:xfrm>
              <a:prstGeom prst="rect">
                <a:avLst/>
              </a:prstGeom>
              <a:blipFill>
                <a:blip r:embed="rId6"/>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93E7250D-ED9A-47D7-BA1C-53815134D478}"/>
              </a:ext>
            </a:extLst>
          </p:cNvPr>
          <p:cNvSpPr txBox="1"/>
          <p:nvPr/>
        </p:nvSpPr>
        <p:spPr>
          <a:xfrm>
            <a:off x="279400" y="3188006"/>
            <a:ext cx="8585200" cy="646331"/>
          </a:xfrm>
          <a:prstGeom prst="rect">
            <a:avLst/>
          </a:prstGeom>
          <a:noFill/>
        </p:spPr>
        <p:txBody>
          <a:bodyPr wrap="square">
            <a:spAutoFit/>
          </a:bodyPr>
          <a:lstStyle/>
          <a:p>
            <a:pPr algn="ctr"/>
            <a:r>
              <a:rPr lang="en-US" altLang="zh-CN" sz="1800" b="0" i="0" u="none" strike="noStrike" baseline="0" dirty="0">
                <a:solidFill>
                  <a:schemeClr val="bg1"/>
                </a:solidFill>
                <a:latin typeface="Times-Roman"/>
              </a:rPr>
              <a:t>Actually, the solution of game obtained in this case is consistent with case </a:t>
            </a:r>
            <a:r>
              <a:rPr lang="zh-CN" altLang="en-US" sz="1800" b="1" i="0" u="none" strike="noStrike" baseline="0" dirty="0">
                <a:solidFill>
                  <a:schemeClr val="bg1"/>
                </a:solidFill>
                <a:latin typeface="Times-Bold"/>
              </a:rPr>
              <a:t>①</a:t>
            </a:r>
            <a:r>
              <a:rPr lang="en-US" altLang="zh-CN" sz="1800" b="0" i="0" u="none" strike="noStrike" baseline="0" dirty="0">
                <a:solidFill>
                  <a:schemeClr val="bg1"/>
                </a:solidFill>
                <a:latin typeface="Times-Roman"/>
              </a:rPr>
              <a:t>, but case </a:t>
            </a:r>
            <a:r>
              <a:rPr lang="zh-CN" altLang="en-US" sz="1800" b="1" i="0" u="none" strike="noStrike" baseline="0" dirty="0">
                <a:solidFill>
                  <a:schemeClr val="bg1"/>
                </a:solidFill>
                <a:latin typeface="Times-Bold"/>
              </a:rPr>
              <a:t>①</a:t>
            </a:r>
            <a:r>
              <a:rPr lang="en-US" altLang="zh-CN" sz="1800" b="1" i="0" u="none" strike="noStrike" baseline="0" dirty="0">
                <a:solidFill>
                  <a:schemeClr val="bg1"/>
                </a:solidFill>
                <a:latin typeface="Times-Bold"/>
              </a:rPr>
              <a:t> </a:t>
            </a:r>
            <a:r>
              <a:rPr lang="en-US" altLang="zh-CN" sz="1800" b="0" i="0" u="none" strike="noStrike" baseline="0" dirty="0">
                <a:solidFill>
                  <a:schemeClr val="bg1"/>
                </a:solidFill>
                <a:latin typeface="Times-Roman"/>
              </a:rPr>
              <a:t>and case </a:t>
            </a:r>
            <a:r>
              <a:rPr lang="zh-CN" altLang="en-US" sz="1800" b="1" i="0" u="none" strike="noStrike" baseline="0" dirty="0">
                <a:solidFill>
                  <a:schemeClr val="bg1"/>
                </a:solidFill>
                <a:latin typeface="Times-Bold"/>
              </a:rPr>
              <a:t>②</a:t>
            </a:r>
            <a:r>
              <a:rPr lang="en-US" altLang="zh-CN" sz="1800" b="1" i="0" u="none" strike="noStrike" baseline="0" dirty="0">
                <a:solidFill>
                  <a:schemeClr val="bg1"/>
                </a:solidFill>
                <a:latin typeface="Times-Bold"/>
              </a:rPr>
              <a:t> </a:t>
            </a:r>
            <a:r>
              <a:rPr lang="en-US" altLang="zh-CN" sz="1800" b="0" i="0" u="none" strike="noStrike" baseline="0" dirty="0">
                <a:solidFill>
                  <a:schemeClr val="bg1"/>
                </a:solidFill>
                <a:latin typeface="Times-Roman"/>
              </a:rPr>
              <a:t>are more likely to occur in practice.</a:t>
            </a:r>
            <a:endParaRPr lang="zh-CN" altLang="zh-CN" sz="16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3830536"/>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2" name="文本框 1"/>
          <p:cNvSpPr txBox="1"/>
          <p:nvPr/>
        </p:nvSpPr>
        <p:spPr>
          <a:xfrm>
            <a:off x="1406434" y="181167"/>
            <a:ext cx="6331132" cy="461665"/>
          </a:xfrm>
          <a:prstGeom prst="rect">
            <a:avLst/>
          </a:prstGeom>
          <a:noFill/>
        </p:spPr>
        <p:txBody>
          <a:bodyPr wrap="square" rtlCol="0">
            <a:spAutoFit/>
          </a:bodyPr>
          <a:lstStyle/>
          <a:p>
            <a:pPr algn="ctr"/>
            <a:r>
              <a:rPr lang="en-US" altLang="zh-CN" sz="2400" dirty="0">
                <a:solidFill>
                  <a:srgbClr val="12D8A9"/>
                </a:solidFill>
                <a:latin typeface="Georgia" panose="02040502050405020303" pitchFamily="18" charset="0"/>
                <a:cs typeface="Times New Roman" panose="02020603050405020304" pitchFamily="18" charset="0"/>
              </a:rPr>
              <a:t>side payment </a:t>
            </a:r>
            <a:r>
              <a:rPr lang="zh-CN" altLang="en-US" sz="2400" dirty="0">
                <a:solidFill>
                  <a:srgbClr val="12D8A9"/>
                </a:solidFill>
                <a:latin typeface="Georgia" panose="02040502050405020303" pitchFamily="18" charset="0"/>
                <a:cs typeface="Times New Roman" panose="02020603050405020304" pitchFamily="18" charset="0"/>
              </a:rPr>
              <a:t>𝜎 </a:t>
            </a:r>
            <a:endParaRPr lang="zh-CN" altLang="en-US" sz="2400" dirty="0">
              <a:solidFill>
                <a:srgbClr val="12D8A9"/>
              </a:solidFill>
              <a:latin typeface="思源黑体 CN Normal" panose="020B0400000000000000" charset="-122"/>
              <a:ea typeface="思源黑体 CN Normal" panose="020B0400000000000000" charset="-122"/>
              <a:sym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15EF4E6-6A0C-4088-BDAC-7BE6C0E0422F}"/>
                  </a:ext>
                </a:extLst>
              </p:cNvPr>
              <p:cNvSpPr txBox="1"/>
              <p:nvPr/>
            </p:nvSpPr>
            <p:spPr>
              <a:xfrm>
                <a:off x="261257" y="1064542"/>
                <a:ext cx="8824686" cy="3014415"/>
              </a:xfrm>
              <a:prstGeom prst="rect">
                <a:avLst/>
              </a:prstGeom>
              <a:noFill/>
            </p:spPr>
            <p:txBody>
              <a:bodyPr wrap="square">
                <a:spAutoFit/>
              </a:bodyPr>
              <a:lstStyle/>
              <a:p>
                <a:pPr algn="l">
                  <a:lnSpc>
                    <a:spcPct val="150000"/>
                  </a:lnSpc>
                  <a:spcAft>
                    <a:spcPts val="1200"/>
                  </a:spcAft>
                </a:pPr>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Consequently, after obtaining the expected payoff of each player, the side payment </a:t>
                </a:r>
                <a14:m>
                  <m:oMath xmlns:m="http://schemas.openxmlformats.org/officeDocument/2006/math">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𝜎</m:t>
                    </m:r>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can be computed by</a:t>
                </a:r>
                <a:endParaRPr lang="zh-CN"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endParaRPr>
              </a:p>
              <a:p>
                <a:pPr algn="just">
                  <a:lnSpc>
                    <a:spcPct val="150000"/>
                  </a:lnSpc>
                  <a:spcAft>
                    <a:spcPts val="1200"/>
                  </a:spcAft>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𝜎</m:t>
                            </m:r>
                          </m:e>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num>
                              <m:den>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𝐴</m:t>
                                </m:r>
                              </m:e>
                              <m:sub>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𝑚</m:t>
                                    </m:r>
                                  </m:e>
                                  <m:sup>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𝑛</m:t>
                                    </m:r>
                                  </m:e>
                                  <m:sup>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sub>
                            </m:sSub>
                          </m:e>
                        </m:mr>
                        <m:mr>
                          <m:e/>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num>
                                  <m:den>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𝐵</m:t>
                                    </m:r>
                                  </m:e>
                                  <m:sub>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𝑚</m:t>
                                        </m:r>
                                      </m:e>
                                      <m:sup>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sSup>
                                      <m:sSupPr>
                                        <m:ctrlPr>
                                          <a:rPr lang="zh-CN" altLang="zh-C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𝑛</m:t>
                                        </m:r>
                                      </m:e>
                                      <m:sup>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sub>
                                </m:sSub>
                              </m:e>
                            </m:d>
                          </m:e>
                        </m:mr>
                      </m:m>
                    </m:oMath>
                  </m:oMathPara>
                </a14:m>
                <a:endParaRPr lang="zh-CN"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515EF4E6-6A0C-4088-BDAC-7BE6C0E0422F}"/>
                  </a:ext>
                </a:extLst>
              </p:cNvPr>
              <p:cNvSpPr txBox="1">
                <a:spLocks noRot="1" noChangeAspect="1" noMove="1" noResize="1" noEditPoints="1" noAdjustHandles="1" noChangeArrowheads="1" noChangeShapeType="1" noTextEdit="1"/>
              </p:cNvSpPr>
              <p:nvPr/>
            </p:nvSpPr>
            <p:spPr>
              <a:xfrm>
                <a:off x="261257" y="1064542"/>
                <a:ext cx="8824686" cy="3014415"/>
              </a:xfrm>
              <a:prstGeom prst="rect">
                <a:avLst/>
              </a:prstGeom>
              <a:blipFill>
                <a:blip r:embed="rId3"/>
                <a:stretch>
                  <a:fillRect l="-6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816506"/>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2" name="文本框 1"/>
          <p:cNvSpPr txBox="1"/>
          <p:nvPr/>
        </p:nvSpPr>
        <p:spPr>
          <a:xfrm>
            <a:off x="1406434" y="181167"/>
            <a:ext cx="6331132" cy="461665"/>
          </a:xfrm>
          <a:prstGeom prst="rect">
            <a:avLst/>
          </a:prstGeom>
          <a:noFill/>
        </p:spPr>
        <p:txBody>
          <a:bodyPr wrap="square" rtlCol="0">
            <a:spAutoFit/>
          </a:bodyPr>
          <a:lstStyle/>
          <a:p>
            <a:pPr algn="ctr"/>
            <a:r>
              <a:rPr lang="zh-CN" altLang="en-US" sz="2400" dirty="0">
                <a:solidFill>
                  <a:srgbClr val="12D8A9"/>
                </a:solidFill>
                <a:latin typeface="华文宋体" panose="02010600040101010101" pitchFamily="2" charset="-122"/>
                <a:ea typeface="华文宋体" panose="02010600040101010101" pitchFamily="2" charset="-122"/>
                <a:cs typeface="Times New Roman" panose="02020603050405020304" pitchFamily="18" charset="0"/>
              </a:rPr>
              <a:t>最优控制中的车辆动力学</a:t>
            </a:r>
            <a:endParaRPr lang="zh-CN" altLang="en-US" sz="2400" dirty="0">
              <a:solidFill>
                <a:srgbClr val="12D8A9"/>
              </a:solidFill>
              <a:latin typeface="华文宋体" panose="02010600040101010101" pitchFamily="2" charset="-122"/>
              <a:ea typeface="华文宋体" panose="02010600040101010101" pitchFamily="2" charset="-122"/>
              <a:sym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C3D77C3-FB4B-48A6-BFA2-3A68A7A2FC10}"/>
                  </a:ext>
                </a:extLst>
              </p:cNvPr>
              <p:cNvSpPr txBox="1"/>
              <p:nvPr/>
            </p:nvSpPr>
            <p:spPr>
              <a:xfrm>
                <a:off x="6446110" y="411999"/>
                <a:ext cx="2582912" cy="10451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2000" i="1" smtClean="0">
                              <a:solidFill>
                                <a:schemeClr val="bg1">
                                  <a:lumMod val="95000"/>
                                </a:schemeClr>
                              </a:solidFill>
                              <a:latin typeface="Cambria Math" panose="02040503050406030204" pitchFamily="18" charset="0"/>
                            </a:rPr>
                          </m:ctrlPr>
                        </m:mPr>
                        <m:mr>
                          <m:e/>
                          <m:e>
                            <m:acc>
                              <m:accPr>
                                <m:chr m:val="̇"/>
                                <m:ctrlPr>
                                  <a:rPr lang="zh-CN" altLang="en-US" sz="2000" i="1">
                                    <a:solidFill>
                                      <a:schemeClr val="bg1">
                                        <a:lumMod val="95000"/>
                                      </a:schemeClr>
                                    </a:solidFill>
                                    <a:latin typeface="Cambria Math" panose="02040503050406030204" pitchFamily="18" charset="0"/>
                                  </a:rPr>
                                </m:ctrlPr>
                              </m:accPr>
                              <m:e>
                                <m:r>
                                  <a:rPr lang="zh-CN" altLang="en-US" sz="2000" i="1">
                                    <a:solidFill>
                                      <a:schemeClr val="bg1">
                                        <a:lumMod val="95000"/>
                                      </a:schemeClr>
                                    </a:solidFill>
                                    <a:latin typeface="Cambria Math" panose="02040503050406030204" pitchFamily="18" charset="0"/>
                                  </a:rPr>
                                  <m:t>𝑑</m:t>
                                </m:r>
                              </m:e>
                            </m:acc>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r>
                              <a:rPr lang="zh-CN" altLang="en-US" sz="2000" i="0">
                                <a:solidFill>
                                  <a:schemeClr val="bg1">
                                    <a:lumMod val="95000"/>
                                  </a:schemeClr>
                                </a:solidFill>
                                <a:latin typeface="Cambria Math" panose="02040503050406030204" pitchFamily="18" charset="0"/>
                              </a:rPr>
                              <m:t>=</m:t>
                            </m:r>
                            <m:r>
                              <a:rPr lang="zh-CN" altLang="en-US" sz="2000" i="1">
                                <a:solidFill>
                                  <a:schemeClr val="bg1">
                                    <a:lumMod val="95000"/>
                                  </a:schemeClr>
                                </a:solidFill>
                                <a:latin typeface="Cambria Math" panose="02040503050406030204" pitchFamily="18" charset="0"/>
                              </a:rPr>
                              <m:t>𝑣</m:t>
                            </m:r>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e>
                        </m:mr>
                        <m:mr>
                          <m:e/>
                          <m:e>
                            <m:acc>
                              <m:accPr>
                                <m:chr m:val="̇"/>
                                <m:ctrlPr>
                                  <a:rPr lang="zh-CN" altLang="en-US" sz="2000" i="1">
                                    <a:solidFill>
                                      <a:schemeClr val="bg1">
                                        <a:lumMod val="95000"/>
                                      </a:schemeClr>
                                    </a:solidFill>
                                    <a:latin typeface="Cambria Math" panose="02040503050406030204" pitchFamily="18" charset="0"/>
                                  </a:rPr>
                                </m:ctrlPr>
                              </m:accPr>
                              <m:e>
                                <m:r>
                                  <a:rPr lang="zh-CN" altLang="en-US" sz="2000" i="1">
                                    <a:solidFill>
                                      <a:schemeClr val="bg1">
                                        <a:lumMod val="95000"/>
                                      </a:schemeClr>
                                    </a:solidFill>
                                    <a:latin typeface="Cambria Math" panose="02040503050406030204" pitchFamily="18" charset="0"/>
                                  </a:rPr>
                                  <m:t>𝑣</m:t>
                                </m:r>
                              </m:e>
                            </m:acc>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r>
                              <a:rPr lang="zh-CN" altLang="en-US" sz="2000" i="0">
                                <a:solidFill>
                                  <a:schemeClr val="bg1">
                                    <a:lumMod val="95000"/>
                                  </a:schemeClr>
                                </a:solidFill>
                                <a:latin typeface="Cambria Math" panose="02040503050406030204" pitchFamily="18" charset="0"/>
                              </a:rPr>
                              <m:t>=</m:t>
                            </m:r>
                            <m:r>
                              <a:rPr lang="zh-CN" altLang="en-US" sz="2000" i="1">
                                <a:solidFill>
                                  <a:schemeClr val="bg1">
                                    <a:lumMod val="95000"/>
                                  </a:schemeClr>
                                </a:solidFill>
                                <a:latin typeface="Cambria Math" panose="02040503050406030204" pitchFamily="18" charset="0"/>
                              </a:rPr>
                              <m:t>𝑎</m:t>
                            </m:r>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e>
                        </m:mr>
                        <m:mr>
                          <m:e/>
                          <m:e>
                            <m:acc>
                              <m:accPr>
                                <m:chr m:val="̇"/>
                                <m:ctrlPr>
                                  <a:rPr lang="zh-CN" altLang="en-US" sz="2000" i="1">
                                    <a:solidFill>
                                      <a:schemeClr val="bg1">
                                        <a:lumMod val="95000"/>
                                      </a:schemeClr>
                                    </a:solidFill>
                                    <a:latin typeface="Cambria Math" panose="02040503050406030204" pitchFamily="18" charset="0"/>
                                  </a:rPr>
                                </m:ctrlPr>
                              </m:accPr>
                              <m:e>
                                <m:r>
                                  <a:rPr lang="zh-CN" altLang="en-US" sz="2000" i="1">
                                    <a:solidFill>
                                      <a:schemeClr val="bg1">
                                        <a:lumMod val="95000"/>
                                      </a:schemeClr>
                                    </a:solidFill>
                                    <a:latin typeface="Cambria Math" panose="02040503050406030204" pitchFamily="18" charset="0"/>
                                  </a:rPr>
                                  <m:t>𝑎</m:t>
                                </m:r>
                              </m:e>
                            </m:acc>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r>
                              <a:rPr lang="zh-CN" altLang="en-US" sz="2000" i="0">
                                <a:solidFill>
                                  <a:schemeClr val="bg1">
                                    <a:lumMod val="95000"/>
                                  </a:schemeClr>
                                </a:solidFill>
                                <a:latin typeface="Cambria Math" panose="02040503050406030204" pitchFamily="18" charset="0"/>
                              </a:rPr>
                              <m:t>=</m:t>
                            </m:r>
                            <m:r>
                              <a:rPr lang="zh-CN" altLang="en-US" sz="2000" i="1">
                                <a:solidFill>
                                  <a:schemeClr val="bg1">
                                    <a:lumMod val="95000"/>
                                  </a:schemeClr>
                                </a:solidFill>
                                <a:latin typeface="Cambria Math" panose="02040503050406030204" pitchFamily="18" charset="0"/>
                              </a:rPr>
                              <m:t>𝑢</m:t>
                            </m:r>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e>
                        </m:mr>
                      </m:m>
                    </m:oMath>
                  </m:oMathPara>
                </a14:m>
                <a:endParaRPr lang="zh-CN" altLang="en-US" sz="2000" dirty="0">
                  <a:solidFill>
                    <a:schemeClr val="bg1">
                      <a:lumMod val="95000"/>
                    </a:schemeClr>
                  </a:solidFill>
                  <a:latin typeface="华文宋体" panose="02010600040101010101" pitchFamily="2" charset="-122"/>
                  <a:ea typeface="华文宋体" panose="02010600040101010101" pitchFamily="2" charset="-122"/>
                </a:endParaRPr>
              </a:p>
            </p:txBody>
          </p:sp>
        </mc:Choice>
        <mc:Fallback xmlns="">
          <p:sp>
            <p:nvSpPr>
              <p:cNvPr id="4" name="文本框 3">
                <a:extLst>
                  <a:ext uri="{FF2B5EF4-FFF2-40B4-BE49-F238E27FC236}">
                    <a16:creationId xmlns:a16="http://schemas.microsoft.com/office/drawing/2014/main" id="{9C3D77C3-FB4B-48A6-BFA2-3A68A7A2FC10}"/>
                  </a:ext>
                </a:extLst>
              </p:cNvPr>
              <p:cNvSpPr txBox="1">
                <a:spLocks noRot="1" noChangeAspect="1" noMove="1" noResize="1" noEditPoints="1" noAdjustHandles="1" noChangeArrowheads="1" noChangeShapeType="1" noTextEdit="1"/>
              </p:cNvSpPr>
              <p:nvPr/>
            </p:nvSpPr>
            <p:spPr>
              <a:xfrm>
                <a:off x="6446110" y="411999"/>
                <a:ext cx="2582912" cy="104515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DB6D8C4-6080-4C9E-8857-8F8712DFDA05}"/>
                  </a:ext>
                </a:extLst>
              </p:cNvPr>
              <p:cNvSpPr txBox="1"/>
              <p:nvPr/>
            </p:nvSpPr>
            <p:spPr>
              <a:xfrm>
                <a:off x="1088571" y="1687989"/>
                <a:ext cx="6858000" cy="11031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i="1" smtClean="0">
                              <a:solidFill>
                                <a:schemeClr val="bg1"/>
                              </a:solidFill>
                              <a:latin typeface="Cambria Math" panose="02040503050406030204" pitchFamily="18" charset="0"/>
                            </a:rPr>
                          </m:ctrlPr>
                        </m:mPr>
                        <m:mr>
                          <m:e/>
                          <m:e>
                            <m:sSub>
                              <m:sSubPr>
                                <m:ctrlPr>
                                  <a:rPr lang="zh-CN" altLang="en-US" i="1">
                                    <a:solidFill>
                                      <a:schemeClr val="bg1"/>
                                    </a:solidFill>
                                    <a:latin typeface="Cambria Math" panose="02040503050406030204" pitchFamily="18" charset="0"/>
                                  </a:rPr>
                                </m:ctrlPr>
                              </m:sSubPr>
                              <m:e>
                                <m:r>
                                  <a:rPr lang="zh-CN" altLang="en-US">
                                    <a:solidFill>
                                      <a:schemeClr val="bg1"/>
                                    </a:solidFill>
                                    <a:latin typeface="Cambria Math" panose="02040503050406030204" pitchFamily="18" charset="0"/>
                                  </a:rPr>
                                  <m:t>ℒ</m:t>
                                </m:r>
                              </m:e>
                              <m:sub>
                                <m:r>
                                  <a:rPr lang="zh-CN" altLang="en-US" i="1">
                                    <a:solidFill>
                                      <a:schemeClr val="bg1"/>
                                    </a:solidFill>
                                    <a:latin typeface="Cambria Math" panose="02040503050406030204" pitchFamily="18" charset="0"/>
                                  </a:rPr>
                                  <m:t>𝑘</m:t>
                                </m:r>
                                <m:r>
                                  <a:rPr lang="zh-CN" altLang="en-US">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0">
                                    <a:solidFill>
                                      <a:schemeClr val="bg1"/>
                                    </a:solidFill>
                                    <a:latin typeface="Cambria Math" panose="02040503050406030204" pitchFamily="18" charset="0"/>
                                  </a:rPr>
                                  <m:t>ℳ</m:t>
                                </m:r>
                              </m:e>
                              <m:sub>
                                <m:r>
                                  <a:rPr lang="zh-CN" altLang="en-US" i="1">
                                    <a:solidFill>
                                      <a:schemeClr val="bg1"/>
                                    </a:solidFill>
                                    <a:latin typeface="Cambria Math" panose="02040503050406030204" pitchFamily="18" charset="0"/>
                                  </a:rPr>
                                  <m:t>𝑘</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𝛾</m:t>
                            </m:r>
                            <m:r>
                              <a:rPr lang="zh-CN" altLang="en-US" i="0">
                                <a:solidFill>
                                  <a:schemeClr val="bg1"/>
                                </a:solidFill>
                                <a:latin typeface="Cambria Math" panose="02040503050406030204" pitchFamily="18" charset="0"/>
                              </a:rPr>
                              <m:t>⋅</m:t>
                            </m:r>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0">
                                        <a:solidFill>
                                          <a:schemeClr val="bg1"/>
                                        </a:solidFill>
                                        <a:latin typeface="Cambria Math" panose="02040503050406030204" pitchFamily="18" charset="0"/>
                                      </a:rPr>
                                      <m:t>𝒥</m:t>
                                    </m:r>
                                  </m:e>
                                  <m:sub>
                                    <m:r>
                                      <a:rPr lang="zh-CN" altLang="en-US" i="1">
                                        <a:solidFill>
                                          <a:schemeClr val="bg1"/>
                                        </a:solidFill>
                                        <a:latin typeface="Cambria Math" panose="02040503050406030204" pitchFamily="18" charset="0"/>
                                      </a:rPr>
                                      <m:t>𝑘</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e>
                            </m:d>
                          </m:e>
                        </m:mr>
                        <m:mr>
                          <m:e/>
                          <m:e>
                            <m:r>
                              <a:rPr lang="zh-CN" altLang="en-US" i="0">
                                <a:solidFill>
                                  <a:schemeClr val="bg1"/>
                                </a:solidFill>
                                <a:latin typeface="Cambria Math" panose="02040503050406030204" pitchFamily="18" charset="0"/>
                              </a:rPr>
                              <m:t> =</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𝐶</m:t>
                                </m:r>
                              </m:e>
                              <m:sub>
                                <m:r>
                                  <a:rPr lang="zh-CN" altLang="en-US" i="1">
                                    <a:solidFill>
                                      <a:schemeClr val="bg1"/>
                                    </a:solidFill>
                                    <a:latin typeface="Cambria Math" panose="02040503050406030204" pitchFamily="18" charset="0"/>
                                  </a:rPr>
                                  <m:t>𝑘</m:t>
                                </m:r>
                              </m:sub>
                            </m:sSub>
                            <m:sSub>
                              <m:sSubPr>
                                <m:ctrlPr>
                                  <a:rPr lang="zh-CN" altLang="en-US" i="1">
                                    <a:solidFill>
                                      <a:schemeClr val="bg1"/>
                                    </a:solidFill>
                                    <a:latin typeface="Cambria Math" panose="02040503050406030204" pitchFamily="18" charset="0"/>
                                  </a:rPr>
                                </m:ctrlPr>
                              </m:sSubPr>
                              <m:e>
                                <m:r>
                                  <a:rPr lang="zh-CN" altLang="en-US" i="0">
                                    <a:solidFill>
                                      <a:schemeClr val="bg1"/>
                                    </a:solidFill>
                                    <a:latin typeface="Cambria Math" panose="02040503050406030204" pitchFamily="18" charset="0"/>
                                  </a:rPr>
                                  <m:t>𝒯</m:t>
                                </m:r>
                              </m:e>
                              <m:sub>
                                <m:r>
                                  <a:rPr lang="zh-CN" altLang="en-US" i="1">
                                    <a:solidFill>
                                      <a:schemeClr val="bg1"/>
                                    </a:solidFill>
                                    <a:latin typeface="Cambria Math" panose="02040503050406030204" pitchFamily="18" charset="0"/>
                                  </a:rPr>
                                  <m:t>𝑘</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𝛾</m:t>
                            </m:r>
                            <m:f>
                              <m:fPr>
                                <m:ctrlPr>
                                  <a:rPr lang="zh-CN" altLang="en-US" i="1">
                                    <a:solidFill>
                                      <a:schemeClr val="bg1"/>
                                    </a:solidFill>
                                    <a:latin typeface="Cambria Math" panose="02040503050406030204" pitchFamily="18" charset="0"/>
                                  </a:rPr>
                                </m:ctrlPr>
                              </m:fPr>
                              <m:num>
                                <m:r>
                                  <a:rPr lang="zh-CN" altLang="en-US" i="0">
                                    <a:solidFill>
                                      <a:schemeClr val="bg1"/>
                                    </a:solidFill>
                                    <a:latin typeface="Cambria Math" panose="02040503050406030204" pitchFamily="18" charset="0"/>
                                  </a:rPr>
                                  <m:t>1</m:t>
                                </m:r>
                              </m:num>
                              <m:den>
                                <m:r>
                                  <a:rPr lang="zh-CN" altLang="en-US" i="0">
                                    <a:solidFill>
                                      <a:schemeClr val="bg1"/>
                                    </a:solidFill>
                                    <a:latin typeface="Cambria Math" panose="02040503050406030204" pitchFamily="18" charset="0"/>
                                  </a:rPr>
                                  <m:t>2</m:t>
                                </m:r>
                              </m:den>
                            </m:f>
                            <m:nary>
                              <m:naryPr>
                                <m:limLoc m:val="subSup"/>
                                <m:grow m:val="on"/>
                                <m:ctrlPr>
                                  <a:rPr lang="zh-CN" altLang="en-US" i="1">
                                    <a:solidFill>
                                      <a:schemeClr val="bg1"/>
                                    </a:solidFill>
                                    <a:latin typeface="Cambria Math" panose="02040503050406030204" pitchFamily="18" charset="0"/>
                                  </a:rPr>
                                </m:ctrlPr>
                              </m:naryPr>
                              <m:sub>
                                <m:sSup>
                                  <m:sSupPr>
                                    <m:ctrlPr>
                                      <a:rPr lang="zh-CN" altLang="en-US" i="1">
                                        <a:solidFill>
                                          <a:schemeClr val="bg1"/>
                                        </a:solidFill>
                                        <a:latin typeface="Cambria Math" panose="02040503050406030204" pitchFamily="18" charset="0"/>
                                      </a:rPr>
                                    </m:ctrlPr>
                                  </m:sSupPr>
                                  <m:e>
                                    <m:acc>
                                      <m:accPr>
                                        <m:chr m:val="̇"/>
                                        <m:ctrlPr>
                                          <a:rPr lang="zh-CN" altLang="en-US" i="1">
                                            <a:solidFill>
                                              <a:schemeClr val="bg1"/>
                                            </a:solidFill>
                                            <a:latin typeface="Cambria Math" panose="02040503050406030204" pitchFamily="18" charset="0"/>
                                          </a:rPr>
                                        </m:ctrlPr>
                                      </m:accPr>
                                      <m:e>
                                        <m:r>
                                          <a:rPr lang="zh-CN" altLang="en-US" i="1">
                                            <a:solidFill>
                                              <a:schemeClr val="bg1"/>
                                            </a:solidFill>
                                            <a:latin typeface="Cambria Math" panose="02040503050406030204" pitchFamily="18" charset="0"/>
                                          </a:rPr>
                                          <m:t>𝑇</m:t>
                                        </m:r>
                                      </m:e>
                                    </m:acc>
                                  </m:e>
                                  <m:sup>
                                    <m:r>
                                      <a:rPr lang="zh-CN" altLang="en-US" i="1">
                                        <a:solidFill>
                                          <a:schemeClr val="bg1"/>
                                        </a:solidFill>
                                        <a:latin typeface="Cambria Math" panose="02040503050406030204" pitchFamily="18" charset="0"/>
                                      </a:rPr>
                                      <m:t>𝑖</m:t>
                                    </m:r>
                                  </m:sup>
                                </m:sSup>
                              </m:sub>
                              <m:sup>
                                <m:sSub>
                                  <m:sSubPr>
                                    <m:ctrlPr>
                                      <a:rPr lang="zh-CN" altLang="en-US" i="1">
                                        <a:solidFill>
                                          <a:schemeClr val="bg1"/>
                                        </a:solidFill>
                                        <a:latin typeface="Cambria Math" panose="02040503050406030204" pitchFamily="18" charset="0"/>
                                      </a:rPr>
                                    </m:ctrlPr>
                                  </m:sSubPr>
                                  <m:e>
                                    <m:acc>
                                      <m:accPr>
                                        <m:chr m:val="̃"/>
                                        <m:ctrlPr>
                                          <a:rPr lang="zh-CN" altLang="en-US" i="1">
                                            <a:solidFill>
                                              <a:schemeClr val="bg1"/>
                                            </a:solidFill>
                                            <a:latin typeface="Cambria Math" panose="02040503050406030204" pitchFamily="18" charset="0"/>
                                          </a:rPr>
                                        </m:ctrlPr>
                                      </m:accPr>
                                      <m:e>
                                        <m:r>
                                          <a:rPr lang="zh-CN" altLang="en-US" i="1">
                                            <a:solidFill>
                                              <a:schemeClr val="bg1"/>
                                            </a:solidFill>
                                            <a:latin typeface="Cambria Math" panose="02040503050406030204" pitchFamily="18" charset="0"/>
                                          </a:rPr>
                                          <m:t>𝑇</m:t>
                                        </m:r>
                                      </m:e>
                                    </m:acc>
                                  </m:e>
                                  <m:sub>
                                    <m:r>
                                      <a:rPr lang="zh-CN" altLang="en-US" i="1">
                                        <a:solidFill>
                                          <a:schemeClr val="bg1"/>
                                        </a:solidFill>
                                        <a:latin typeface="Cambria Math" panose="02040503050406030204" pitchFamily="18" charset="0"/>
                                      </a:rPr>
                                      <m:t>𝑘</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sup>
                              <m:e>
                                <m:r>
                                  <a:rPr lang="zh-CN" altLang="en-US" i="0">
                                    <a:solidFill>
                                      <a:schemeClr val="bg1"/>
                                    </a:solidFill>
                                    <a:latin typeface="Cambria Math" panose="02040503050406030204" pitchFamily="18" charset="0"/>
                                  </a:rPr>
                                  <m:t> </m:t>
                                </m:r>
                              </m:e>
                            </m:nary>
                            <m:r>
                              <a:rPr lang="zh-CN" altLang="en-US" i="0">
                                <a:solidFill>
                                  <a:schemeClr val="bg1"/>
                                </a:solidFill>
                                <a:latin typeface="Cambria Math" panose="02040503050406030204" pitchFamily="18" charset="0"/>
                              </a:rPr>
                              <m:t> </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r>
                              <a:rPr lang="zh-CN" altLang="en-US" i="0">
                                <a:solidFill>
                                  <a:schemeClr val="bg1"/>
                                </a:solidFill>
                                <a:latin typeface="Cambria Math" panose="02040503050406030204" pitchFamily="18" charset="0"/>
                              </a:rPr>
                              <m:t>⋅</m:t>
                            </m:r>
                            <m:sSup>
                              <m:sSupPr>
                                <m:ctrlPr>
                                  <a:rPr lang="zh-CN" altLang="en-US" i="1">
                                    <a:solidFill>
                                      <a:schemeClr val="bg1"/>
                                    </a:solidFill>
                                    <a:latin typeface="Cambria Math" panose="02040503050406030204" pitchFamily="18" charset="0"/>
                                  </a:rPr>
                                </m:ctrlPr>
                              </m:sSupPr>
                              <m:e>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1">
                                            <a:solidFill>
                                              <a:schemeClr val="bg1"/>
                                            </a:solidFill>
                                            <a:latin typeface="Cambria Math" panose="02040503050406030204" pitchFamily="18" charset="0"/>
                                          </a:rPr>
                                          <m:t>𝑘</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𝑡</m:t>
                                        </m:r>
                                      </m:e>
                                    </m:d>
                                  </m:e>
                                </m:d>
                              </m:e>
                              <m:sup>
                                <m:r>
                                  <a:rPr lang="zh-CN" altLang="en-US" i="0">
                                    <a:solidFill>
                                      <a:schemeClr val="bg1"/>
                                    </a:solidFill>
                                    <a:latin typeface="Cambria Math" panose="02040503050406030204" pitchFamily="18" charset="0"/>
                                  </a:rPr>
                                  <m:t>2</m:t>
                                </m:r>
                              </m:sup>
                            </m:sSup>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1</m:t>
                                </m:r>
                              </m:sub>
                            </m:sSub>
                            <m:r>
                              <a:rPr lang="zh-CN" altLang="en-US" i="0">
                                <a:solidFill>
                                  <a:schemeClr val="bg1"/>
                                </a:solidFill>
                                <a:latin typeface="Cambria Math" panose="02040503050406030204" pitchFamily="18" charset="0"/>
                              </a:rPr>
                              <m:t>⋅</m:t>
                            </m:r>
                            <m:sSup>
                              <m:sSupPr>
                                <m:ctrlPr>
                                  <a:rPr lang="zh-CN" altLang="en-US" i="1">
                                    <a:solidFill>
                                      <a:schemeClr val="bg1"/>
                                    </a:solidFill>
                                    <a:latin typeface="Cambria Math" panose="02040503050406030204" pitchFamily="18" charset="0"/>
                                  </a:rPr>
                                </m:ctrlPr>
                              </m:sSupPr>
                              <m:e>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𝑢</m:t>
                                        </m:r>
                                      </m:e>
                                      <m:sub>
                                        <m:r>
                                          <a:rPr lang="zh-CN" altLang="en-US" i="1">
                                            <a:solidFill>
                                              <a:schemeClr val="bg1"/>
                                            </a:solidFill>
                                            <a:latin typeface="Cambria Math" panose="02040503050406030204" pitchFamily="18" charset="0"/>
                                          </a:rPr>
                                          <m:t>𝑘</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𝑡</m:t>
                                        </m:r>
                                      </m:e>
                                    </m:d>
                                  </m:e>
                                </m:d>
                              </m:e>
                              <m:sup>
                                <m:r>
                                  <a:rPr lang="zh-CN" altLang="en-US" i="0">
                                    <a:solidFill>
                                      <a:schemeClr val="bg1"/>
                                    </a:solidFill>
                                    <a:latin typeface="Cambria Math" panose="02040503050406030204" pitchFamily="18" charset="0"/>
                                  </a:rPr>
                                  <m:t>2</m:t>
                                </m:r>
                              </m:sup>
                            </m:sSup>
                            <m:r>
                              <a:rPr lang="zh-CN" altLang="en-US" i="1">
                                <a:solidFill>
                                  <a:schemeClr val="bg1"/>
                                </a:solidFill>
                                <a:latin typeface="Cambria Math" panose="02040503050406030204" pitchFamily="18" charset="0"/>
                              </a:rPr>
                              <m:t>𝑑𝑡</m:t>
                            </m:r>
                          </m:e>
                        </m:mr>
                      </m:m>
                    </m:oMath>
                  </m:oMathPara>
                </a14:m>
                <a:endParaRPr lang="zh-CN" altLang="en-US" dirty="0">
                  <a:latin typeface="华文宋体" panose="02010600040101010101" pitchFamily="2" charset="-122"/>
                  <a:ea typeface="华文宋体" panose="02010600040101010101" pitchFamily="2" charset="-122"/>
                </a:endParaRPr>
              </a:p>
            </p:txBody>
          </p:sp>
        </mc:Choice>
        <mc:Fallback xmlns="">
          <p:sp>
            <p:nvSpPr>
              <p:cNvPr id="5" name="文本框 4">
                <a:extLst>
                  <a:ext uri="{FF2B5EF4-FFF2-40B4-BE49-F238E27FC236}">
                    <a16:creationId xmlns:a16="http://schemas.microsoft.com/office/drawing/2014/main" id="{CDB6D8C4-6080-4C9E-8857-8F8712DFDA05}"/>
                  </a:ext>
                </a:extLst>
              </p:cNvPr>
              <p:cNvSpPr txBox="1">
                <a:spLocks noRot="1" noChangeAspect="1" noMove="1" noResize="1" noEditPoints="1" noAdjustHandles="1" noChangeArrowheads="1" noChangeShapeType="1" noTextEdit="1"/>
              </p:cNvSpPr>
              <p:nvPr/>
            </p:nvSpPr>
            <p:spPr>
              <a:xfrm>
                <a:off x="1088571" y="1687989"/>
                <a:ext cx="6858000" cy="1103187"/>
              </a:xfrm>
              <a:prstGeom prst="rect">
                <a:avLst/>
              </a:prstGeom>
              <a:blipFill>
                <a:blip r:embed="rId4"/>
                <a:stretch>
                  <a:fillRect/>
                </a:stretch>
              </a:blipFill>
            </p:spPr>
            <p:txBody>
              <a:bodyPr/>
              <a:lstStyle/>
              <a:p>
                <a:r>
                  <a:rPr lang="zh-CN" altLang="en-US">
                    <a:noFill/>
                  </a:rPr>
                  <a:t> </a:t>
                </a:r>
              </a:p>
            </p:txBody>
          </p:sp>
        </mc:Fallback>
      </mc:AlternateContent>
      <p:cxnSp>
        <p:nvCxnSpPr>
          <p:cNvPr id="6" name="直接箭头连接符 5">
            <a:extLst>
              <a:ext uri="{FF2B5EF4-FFF2-40B4-BE49-F238E27FC236}">
                <a16:creationId xmlns:a16="http://schemas.microsoft.com/office/drawing/2014/main" id="{971A57DA-B03E-449D-AF2C-EA73D35A4153}"/>
              </a:ext>
            </a:extLst>
          </p:cNvPr>
          <p:cNvCxnSpPr/>
          <p:nvPr/>
        </p:nvCxnSpPr>
        <p:spPr>
          <a:xfrm flipH="1">
            <a:off x="2242458" y="2720738"/>
            <a:ext cx="442685" cy="49853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 name="直接箭头连接符 6">
            <a:extLst>
              <a:ext uri="{FF2B5EF4-FFF2-40B4-BE49-F238E27FC236}">
                <a16:creationId xmlns:a16="http://schemas.microsoft.com/office/drawing/2014/main" id="{4A31DD93-AA35-43A3-8341-E12DB6111B24}"/>
              </a:ext>
            </a:extLst>
          </p:cNvPr>
          <p:cNvCxnSpPr>
            <a:cxnSpLocks/>
          </p:cNvCxnSpPr>
          <p:nvPr/>
        </p:nvCxnSpPr>
        <p:spPr>
          <a:xfrm>
            <a:off x="5871028" y="2709619"/>
            <a:ext cx="442685" cy="49853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 name="文本框 7">
            <a:extLst>
              <a:ext uri="{FF2B5EF4-FFF2-40B4-BE49-F238E27FC236}">
                <a16:creationId xmlns:a16="http://schemas.microsoft.com/office/drawing/2014/main" id="{F3FD5D29-7836-4910-8A21-D59E9F4CF9FC}"/>
              </a:ext>
            </a:extLst>
          </p:cNvPr>
          <p:cNvSpPr txBox="1"/>
          <p:nvPr/>
        </p:nvSpPr>
        <p:spPr>
          <a:xfrm>
            <a:off x="1088571" y="3287843"/>
            <a:ext cx="2148115" cy="338554"/>
          </a:xfrm>
          <a:prstGeom prst="rect">
            <a:avLst/>
          </a:prstGeom>
          <a:noFill/>
        </p:spPr>
        <p:txBody>
          <a:bodyPr wrap="square">
            <a:spAutoFit/>
          </a:bodyPr>
          <a:lstStyle/>
          <a:p>
            <a:r>
              <a:rPr lang="zh-CN" altLang="en-US" sz="1600" b="0" i="0" dirty="0">
                <a:solidFill>
                  <a:schemeClr val="bg1"/>
                </a:solidFill>
                <a:effectLst/>
                <a:latin typeface="华文宋体" panose="02010600040101010101" pitchFamily="2" charset="-122"/>
                <a:ea typeface="华文宋体" panose="02010600040101010101" pitchFamily="2" charset="-122"/>
              </a:rPr>
              <a:t>博弈确定后随之确定</a:t>
            </a:r>
            <a:endParaRPr lang="zh-CN" altLang="en-US" sz="1600" dirty="0">
              <a:solidFill>
                <a:schemeClr val="bg1"/>
              </a:solidFill>
              <a:latin typeface="华文宋体" panose="02010600040101010101" pitchFamily="2" charset="-122"/>
              <a:ea typeface="华文宋体" panose="02010600040101010101" pitchFamily="2" charset="-122"/>
            </a:endParaRPr>
          </a:p>
        </p:txBody>
      </p:sp>
      <p:sp>
        <p:nvSpPr>
          <p:cNvPr id="9" name="文本框 8">
            <a:extLst>
              <a:ext uri="{FF2B5EF4-FFF2-40B4-BE49-F238E27FC236}">
                <a16:creationId xmlns:a16="http://schemas.microsoft.com/office/drawing/2014/main" id="{1A2F34BE-55C5-459B-9556-2B3BBB5D6C0A}"/>
              </a:ext>
            </a:extLst>
          </p:cNvPr>
          <p:cNvSpPr txBox="1"/>
          <p:nvPr/>
        </p:nvSpPr>
        <p:spPr>
          <a:xfrm>
            <a:off x="5072743" y="3287843"/>
            <a:ext cx="2873828" cy="338554"/>
          </a:xfrm>
          <a:prstGeom prst="rect">
            <a:avLst/>
          </a:prstGeom>
          <a:noFill/>
        </p:spPr>
        <p:txBody>
          <a:bodyPr wrap="square">
            <a:spAutoFit/>
          </a:bodyPr>
          <a:lstStyle/>
          <a:p>
            <a:r>
              <a:rPr lang="zh-CN" altLang="en-US" sz="1600" b="0" i="0" dirty="0">
                <a:solidFill>
                  <a:schemeClr val="bg1"/>
                </a:solidFill>
                <a:effectLst/>
                <a:latin typeface="华文宋体" panose="02010600040101010101" pitchFamily="2" charset="-122"/>
                <a:ea typeface="华文宋体" panose="02010600040101010101" pitchFamily="2" charset="-122"/>
              </a:rPr>
              <a:t>燃油及舒适度成本，待优化</a:t>
            </a:r>
            <a:endParaRPr lang="zh-CN" altLang="en-US" sz="1600" dirty="0">
              <a:solidFill>
                <a:schemeClr val="bg1"/>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849339360"/>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0" y="450"/>
            <a:ext cx="6826091" cy="3810000"/>
          </a:xfrm>
          <a:prstGeom prst="rect">
            <a:avLst/>
          </a:prstGeom>
        </p:spPr>
      </p:pic>
      <p:sp>
        <p:nvSpPr>
          <p:cNvPr id="4" name="文本框 3"/>
          <p:cNvSpPr txBox="1"/>
          <p:nvPr/>
        </p:nvSpPr>
        <p:spPr>
          <a:xfrm>
            <a:off x="536311" y="318184"/>
            <a:ext cx="2870835" cy="852805"/>
          </a:xfrm>
          <a:prstGeom prst="rect">
            <a:avLst/>
          </a:prstGeom>
          <a:noFill/>
        </p:spPr>
        <p:txBody>
          <a:bodyPr wrap="none" rtlCol="0">
            <a:spAutoFit/>
          </a:bodyPr>
          <a:lstStyle/>
          <a:p>
            <a:r>
              <a:rPr lang="en-US" altLang="zh-CN" sz="4950" dirty="0">
                <a:gradFill>
                  <a:gsLst>
                    <a:gs pos="0">
                      <a:srgbClr val="04D681"/>
                    </a:gs>
                    <a:gs pos="100000">
                      <a:srgbClr val="2ADCEF"/>
                    </a:gs>
                  </a:gsLst>
                  <a:lin ang="7200000" scaled="0"/>
                </a:gradFill>
                <a:latin typeface="+mn-ea"/>
              </a:rPr>
              <a:t>PART   01</a:t>
            </a:r>
          </a:p>
        </p:txBody>
      </p:sp>
      <p:sp>
        <p:nvSpPr>
          <p:cNvPr id="7" name="文本框 6"/>
          <p:cNvSpPr txBox="1"/>
          <p:nvPr/>
        </p:nvSpPr>
        <p:spPr>
          <a:xfrm>
            <a:off x="3752666" y="3663516"/>
            <a:ext cx="3657869" cy="37427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350" dirty="0">
                <a:gradFill>
                  <a:gsLst>
                    <a:gs pos="0">
                      <a:srgbClr val="04D681"/>
                    </a:gs>
                    <a:gs pos="100000">
                      <a:srgbClr val="2ADCEF"/>
                    </a:gs>
                  </a:gsLst>
                  <a:lin ang="7200000" scaled="0"/>
                </a:gradFill>
                <a:latin typeface="+mn-ea"/>
              </a:rPr>
              <a:t>Why</a:t>
            </a:r>
          </a:p>
        </p:txBody>
      </p:sp>
      <p:sp>
        <p:nvSpPr>
          <p:cNvPr id="8" name="文本框 7"/>
          <p:cNvSpPr txBox="1"/>
          <p:nvPr/>
        </p:nvSpPr>
        <p:spPr>
          <a:xfrm>
            <a:off x="3281837" y="2880353"/>
            <a:ext cx="4599528" cy="922020"/>
          </a:xfrm>
          <a:prstGeom prst="rect">
            <a:avLst/>
          </a:prstGeom>
          <a:noFill/>
        </p:spPr>
        <p:txBody>
          <a:bodyPr wrap="square" rtlCol="0">
            <a:spAutoFit/>
          </a:bodyPr>
          <a:lstStyle/>
          <a:p>
            <a:pPr algn="ctr"/>
            <a:r>
              <a:rPr lang="zh-CN" altLang="en-US" sz="5400" dirty="0">
                <a:gradFill>
                  <a:gsLst>
                    <a:gs pos="0">
                      <a:srgbClr val="04D681"/>
                    </a:gs>
                    <a:gs pos="100000">
                      <a:srgbClr val="2ADCEF"/>
                    </a:gs>
                  </a:gsLst>
                  <a:lin ang="7200000" scaled="0"/>
                </a:gradFill>
                <a:latin typeface="+mn-ea"/>
                <a:sym typeface="微软雅黑" panose="020B0503020204020204" pitchFamily="34" charset="-122"/>
              </a:rPr>
              <a:t>背景</a:t>
            </a:r>
          </a:p>
        </p:txBody>
      </p:sp>
      <p:sp>
        <p:nvSpPr>
          <p:cNvPr id="2" name="椭圆 1"/>
          <p:cNvSpPr/>
          <p:nvPr/>
        </p:nvSpPr>
        <p:spPr>
          <a:xfrm>
            <a:off x="8124349" y="4125251"/>
            <a:ext cx="1542098" cy="1542098"/>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5" name="椭圆 4"/>
          <p:cNvSpPr/>
          <p:nvPr/>
        </p:nvSpPr>
        <p:spPr>
          <a:xfrm>
            <a:off x="8124349" y="1873065"/>
            <a:ext cx="342900" cy="342900"/>
          </a:xfrm>
          <a:prstGeom prst="ellipse">
            <a:avLst/>
          </a:prstGeom>
          <a:gradFill>
            <a:gsLst>
              <a:gs pos="0">
                <a:srgbClr val="2A5480"/>
              </a:gs>
              <a:gs pos="100000">
                <a:srgbClr val="07B876">
                  <a:alpha val="2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6" name="椭圆 5"/>
          <p:cNvSpPr/>
          <p:nvPr/>
        </p:nvSpPr>
        <p:spPr>
          <a:xfrm>
            <a:off x="1443514" y="3465169"/>
            <a:ext cx="514350" cy="514350"/>
          </a:xfrm>
          <a:prstGeom prst="ellipse">
            <a:avLst/>
          </a:prstGeom>
          <a:gradFill>
            <a:gsLst>
              <a:gs pos="0">
                <a:srgbClr val="2A5480"/>
              </a:gs>
              <a:gs pos="100000">
                <a:srgbClr val="07B876">
                  <a:alpha val="2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500"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500"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500"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500"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par>
                          <p:cTn id="24" fill="hold">
                            <p:stCondLst>
                              <p:cond delay="1500"/>
                            </p:stCondLst>
                            <p:childTnLst>
                              <p:par>
                                <p:cTn id="25" presetID="3" presetClass="entr" presetSubtype="10" fill="hold" grpId="0" nodeType="afterEffect">
                                  <p:stCondLst>
                                    <p:cond delay="0"/>
                                  </p:stCondLst>
                                  <p:childTnLst>
                                    <p:set>
                                      <p:cBhvr>
                                        <p:cTn id="26" dur="500"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par>
                                <p:cTn id="28" presetID="3" presetClass="entr" presetSubtype="10" fill="hold" grpId="0" nodeType="withEffect">
                                  <p:stCondLst>
                                    <p:cond delay="0"/>
                                  </p:stCondLst>
                                  <p:childTnLst>
                                    <p:set>
                                      <p:cBhvr>
                                        <p:cTn id="29" dur="500"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8" grpId="0"/>
      <p:bldP spid="8" grpId="1"/>
      <p:bldP spid="2" grpId="0" bldLvl="0" animBg="1"/>
      <p:bldP spid="2" grpId="1" animBg="1"/>
      <p:bldP spid="5" grpId="0" bldLvl="0" animBg="1"/>
      <p:bldP spid="5" grpId="1" animBg="1"/>
      <p:bldP spid="6" grpId="0" bldLvl="0" animBg="1"/>
      <p:bldP spid="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2" name="文本框 1"/>
          <p:cNvSpPr txBox="1"/>
          <p:nvPr/>
        </p:nvSpPr>
        <p:spPr>
          <a:xfrm>
            <a:off x="1406434" y="181167"/>
            <a:ext cx="6331132" cy="461665"/>
          </a:xfrm>
          <a:prstGeom prst="rect">
            <a:avLst/>
          </a:prstGeom>
          <a:noFill/>
        </p:spPr>
        <p:txBody>
          <a:bodyPr wrap="square" rtlCol="0">
            <a:spAutoFit/>
          </a:bodyPr>
          <a:lstStyle/>
          <a:p>
            <a:pPr algn="ctr"/>
            <a:r>
              <a:rPr lang="zh-CN" altLang="en-US" sz="2400" dirty="0">
                <a:solidFill>
                  <a:srgbClr val="12D8A9"/>
                </a:solidFill>
                <a:latin typeface="华文宋体" panose="02010600040101010101" pitchFamily="2" charset="-122"/>
                <a:ea typeface="华文宋体" panose="02010600040101010101" pitchFamily="2" charset="-122"/>
                <a:cs typeface="Times New Roman" panose="02020603050405020304" pitchFamily="18" charset="0"/>
              </a:rPr>
              <a:t>最优控制中的车辆动力学</a:t>
            </a:r>
            <a:endParaRPr lang="zh-CN" altLang="en-US" sz="2400" dirty="0">
              <a:solidFill>
                <a:srgbClr val="12D8A9"/>
              </a:solidFill>
              <a:latin typeface="华文宋体" panose="02010600040101010101" pitchFamily="2" charset="-122"/>
              <a:ea typeface="华文宋体" panose="02010600040101010101" pitchFamily="2" charset="-122"/>
              <a:sym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C3D77C3-FB4B-48A6-BFA2-3A68A7A2FC10}"/>
                  </a:ext>
                </a:extLst>
              </p:cNvPr>
              <p:cNvSpPr txBox="1"/>
              <p:nvPr/>
            </p:nvSpPr>
            <p:spPr>
              <a:xfrm>
                <a:off x="2890110" y="2049171"/>
                <a:ext cx="2582912" cy="10451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2000" i="1" smtClean="0">
                              <a:solidFill>
                                <a:schemeClr val="bg1">
                                  <a:lumMod val="95000"/>
                                </a:schemeClr>
                              </a:solidFill>
                              <a:latin typeface="Cambria Math" panose="02040503050406030204" pitchFamily="18" charset="0"/>
                            </a:rPr>
                          </m:ctrlPr>
                        </m:mPr>
                        <m:mr>
                          <m:e/>
                          <m:e>
                            <m:acc>
                              <m:accPr>
                                <m:chr m:val="̇"/>
                                <m:ctrlPr>
                                  <a:rPr lang="zh-CN" altLang="en-US" sz="2000" i="1">
                                    <a:solidFill>
                                      <a:schemeClr val="bg1">
                                        <a:lumMod val="95000"/>
                                      </a:schemeClr>
                                    </a:solidFill>
                                    <a:latin typeface="Cambria Math" panose="02040503050406030204" pitchFamily="18" charset="0"/>
                                  </a:rPr>
                                </m:ctrlPr>
                              </m:accPr>
                              <m:e>
                                <m:r>
                                  <a:rPr lang="zh-CN" altLang="en-US" sz="2000" i="1">
                                    <a:solidFill>
                                      <a:schemeClr val="bg1">
                                        <a:lumMod val="95000"/>
                                      </a:schemeClr>
                                    </a:solidFill>
                                    <a:latin typeface="Cambria Math" panose="02040503050406030204" pitchFamily="18" charset="0"/>
                                  </a:rPr>
                                  <m:t>𝑑</m:t>
                                </m:r>
                              </m:e>
                            </m:acc>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r>
                              <a:rPr lang="zh-CN" altLang="en-US" sz="2000" i="1">
                                <a:solidFill>
                                  <a:schemeClr val="bg1">
                                    <a:lumMod val="95000"/>
                                  </a:schemeClr>
                                </a:solidFill>
                                <a:latin typeface="Cambria Math" panose="02040503050406030204" pitchFamily="18" charset="0"/>
                              </a:rPr>
                              <m:t>=</m:t>
                            </m:r>
                            <m:r>
                              <a:rPr lang="zh-CN" altLang="en-US" sz="2000" i="1">
                                <a:solidFill>
                                  <a:schemeClr val="bg1">
                                    <a:lumMod val="95000"/>
                                  </a:schemeClr>
                                </a:solidFill>
                                <a:latin typeface="Cambria Math" panose="02040503050406030204" pitchFamily="18" charset="0"/>
                              </a:rPr>
                              <m:t>𝑣</m:t>
                            </m:r>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e>
                        </m:mr>
                        <m:mr>
                          <m:e/>
                          <m:e>
                            <m:acc>
                              <m:accPr>
                                <m:chr m:val="̇"/>
                                <m:ctrlPr>
                                  <a:rPr lang="zh-CN" altLang="en-US" sz="2000" i="1">
                                    <a:solidFill>
                                      <a:schemeClr val="bg1">
                                        <a:lumMod val="95000"/>
                                      </a:schemeClr>
                                    </a:solidFill>
                                    <a:latin typeface="Cambria Math" panose="02040503050406030204" pitchFamily="18" charset="0"/>
                                  </a:rPr>
                                </m:ctrlPr>
                              </m:accPr>
                              <m:e>
                                <m:r>
                                  <a:rPr lang="zh-CN" altLang="en-US" sz="2000" i="1">
                                    <a:solidFill>
                                      <a:schemeClr val="bg1">
                                        <a:lumMod val="95000"/>
                                      </a:schemeClr>
                                    </a:solidFill>
                                    <a:latin typeface="Cambria Math" panose="02040503050406030204" pitchFamily="18" charset="0"/>
                                  </a:rPr>
                                  <m:t>𝑣</m:t>
                                </m:r>
                              </m:e>
                            </m:acc>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r>
                              <a:rPr lang="zh-CN" altLang="en-US" sz="2000" i="1">
                                <a:solidFill>
                                  <a:schemeClr val="bg1">
                                    <a:lumMod val="95000"/>
                                  </a:schemeClr>
                                </a:solidFill>
                                <a:latin typeface="Cambria Math" panose="02040503050406030204" pitchFamily="18" charset="0"/>
                              </a:rPr>
                              <m:t>=</m:t>
                            </m:r>
                            <m:r>
                              <a:rPr lang="zh-CN" altLang="en-US" sz="2000" i="1">
                                <a:solidFill>
                                  <a:schemeClr val="bg1">
                                    <a:lumMod val="95000"/>
                                  </a:schemeClr>
                                </a:solidFill>
                                <a:latin typeface="Cambria Math" panose="02040503050406030204" pitchFamily="18" charset="0"/>
                              </a:rPr>
                              <m:t>𝑎</m:t>
                            </m:r>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e>
                        </m:mr>
                        <m:mr>
                          <m:e/>
                          <m:e>
                            <m:acc>
                              <m:accPr>
                                <m:chr m:val="̇"/>
                                <m:ctrlPr>
                                  <a:rPr lang="zh-CN" altLang="en-US" sz="2000" i="1">
                                    <a:solidFill>
                                      <a:schemeClr val="bg1">
                                        <a:lumMod val="95000"/>
                                      </a:schemeClr>
                                    </a:solidFill>
                                    <a:latin typeface="Cambria Math" panose="02040503050406030204" pitchFamily="18" charset="0"/>
                                  </a:rPr>
                                </m:ctrlPr>
                              </m:accPr>
                              <m:e>
                                <m:r>
                                  <a:rPr lang="zh-CN" altLang="en-US" sz="2000" i="1">
                                    <a:solidFill>
                                      <a:schemeClr val="bg1">
                                        <a:lumMod val="95000"/>
                                      </a:schemeClr>
                                    </a:solidFill>
                                    <a:latin typeface="Cambria Math" panose="02040503050406030204" pitchFamily="18" charset="0"/>
                                  </a:rPr>
                                  <m:t>𝑎</m:t>
                                </m:r>
                              </m:e>
                            </m:acc>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r>
                              <a:rPr lang="zh-CN" altLang="en-US" sz="2000" i="1">
                                <a:solidFill>
                                  <a:schemeClr val="bg1">
                                    <a:lumMod val="95000"/>
                                  </a:schemeClr>
                                </a:solidFill>
                                <a:latin typeface="Cambria Math" panose="02040503050406030204" pitchFamily="18" charset="0"/>
                              </a:rPr>
                              <m:t>=</m:t>
                            </m:r>
                            <m:r>
                              <a:rPr lang="zh-CN" altLang="en-US" sz="2000" i="1">
                                <a:solidFill>
                                  <a:schemeClr val="bg1">
                                    <a:lumMod val="95000"/>
                                  </a:schemeClr>
                                </a:solidFill>
                                <a:latin typeface="Cambria Math" panose="02040503050406030204" pitchFamily="18" charset="0"/>
                              </a:rPr>
                              <m:t>𝑢</m:t>
                            </m:r>
                            <m:d>
                              <m:dPr>
                                <m:ctrlPr>
                                  <a:rPr lang="zh-CN" altLang="en-US" sz="2000" i="1">
                                    <a:solidFill>
                                      <a:schemeClr val="bg1">
                                        <a:lumMod val="95000"/>
                                      </a:schemeClr>
                                    </a:solidFill>
                                    <a:latin typeface="Cambria Math" panose="02040503050406030204" pitchFamily="18" charset="0"/>
                                  </a:rPr>
                                </m:ctrlPr>
                              </m:dPr>
                              <m:e>
                                <m:r>
                                  <a:rPr lang="zh-CN" altLang="en-US" sz="2000" i="1">
                                    <a:solidFill>
                                      <a:schemeClr val="bg1">
                                        <a:lumMod val="95000"/>
                                      </a:schemeClr>
                                    </a:solidFill>
                                    <a:latin typeface="Cambria Math" panose="02040503050406030204" pitchFamily="18" charset="0"/>
                                  </a:rPr>
                                  <m:t>𝑡</m:t>
                                </m:r>
                              </m:e>
                            </m:d>
                          </m:e>
                        </m:mr>
                      </m:m>
                    </m:oMath>
                  </m:oMathPara>
                </a14:m>
                <a:endParaRPr lang="zh-CN" altLang="en-US" sz="2000" i="1" dirty="0">
                  <a:solidFill>
                    <a:schemeClr val="bg1">
                      <a:lumMod val="95000"/>
                    </a:schemeClr>
                  </a:solidFill>
                  <a:latin typeface="华文宋体" panose="02010600040101010101" pitchFamily="2" charset="-122"/>
                  <a:ea typeface="华文宋体" panose="02010600040101010101" pitchFamily="2" charset="-122"/>
                </a:endParaRPr>
              </a:p>
            </p:txBody>
          </p:sp>
        </mc:Choice>
        <mc:Fallback xmlns="">
          <p:sp>
            <p:nvSpPr>
              <p:cNvPr id="4" name="文本框 3">
                <a:extLst>
                  <a:ext uri="{FF2B5EF4-FFF2-40B4-BE49-F238E27FC236}">
                    <a16:creationId xmlns:a16="http://schemas.microsoft.com/office/drawing/2014/main" id="{9C3D77C3-FB4B-48A6-BFA2-3A68A7A2FC10}"/>
                  </a:ext>
                </a:extLst>
              </p:cNvPr>
              <p:cNvSpPr txBox="1">
                <a:spLocks noRot="1" noChangeAspect="1" noMove="1" noResize="1" noEditPoints="1" noAdjustHandles="1" noChangeArrowheads="1" noChangeShapeType="1" noTextEdit="1"/>
              </p:cNvSpPr>
              <p:nvPr/>
            </p:nvSpPr>
            <p:spPr>
              <a:xfrm>
                <a:off x="2890110" y="2049171"/>
                <a:ext cx="2582912" cy="104515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DB6D8C4-6080-4C9E-8857-8F8712DFDA05}"/>
                  </a:ext>
                </a:extLst>
              </p:cNvPr>
              <p:cNvSpPr txBox="1"/>
              <p:nvPr/>
            </p:nvSpPr>
            <p:spPr>
              <a:xfrm>
                <a:off x="1529237" y="869047"/>
                <a:ext cx="5632680" cy="8189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i="1" smtClean="0">
                              <a:solidFill>
                                <a:schemeClr val="bg1"/>
                              </a:solidFill>
                              <a:latin typeface="Cambria Math" panose="02040503050406030204" pitchFamily="18" charset="0"/>
                            </a:rPr>
                          </m:ctrlPr>
                        </m:mPr>
                        <m:mr>
                          <m:e/>
                          <m:e/>
                        </m:mr>
                        <m:mr>
                          <m:e/>
                          <m:e>
                            <m:r>
                              <m:rPr>
                                <m:sty m:val="p"/>
                              </m:rPr>
                              <a:rPr lang="en-US" altLang="zh-CN" i="1">
                                <a:solidFill>
                                  <a:schemeClr val="bg1"/>
                                </a:solidFill>
                                <a:latin typeface="Cambria Math" panose="02040503050406030204" pitchFamily="18" charset="0"/>
                              </a:rPr>
                              <m:t>min</m:t>
                            </m:r>
                            <m:r>
                              <a:rPr lang="en-US" altLang="zh-CN" b="0" i="1" smtClean="0">
                                <a:solidFill>
                                  <a:schemeClr val="bg1"/>
                                </a:solidFill>
                                <a:latin typeface="Cambria Math" panose="02040503050406030204" pitchFamily="18" charset="0"/>
                              </a:rPr>
                              <m:t> </m:t>
                            </m:r>
                            <m:sSub>
                              <m:sSubPr>
                                <m:ctrlPr>
                                  <a:rPr lang="zh-CN" altLang="en-US" i="1">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𝐽</m:t>
                                </m:r>
                              </m:e>
                              <m:sub>
                                <m:r>
                                  <a:rPr lang="zh-CN" altLang="en-US" i="1">
                                    <a:solidFill>
                                      <a:schemeClr val="bg1"/>
                                    </a:solidFill>
                                    <a:latin typeface="Cambria Math" panose="02040503050406030204" pitchFamily="18" charset="0"/>
                                  </a:rPr>
                                  <m:t>𝑘</m:t>
                                </m:r>
                                <m:r>
                                  <a:rPr lang="zh-CN" altLang="en-US">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r>
                              <a:rPr lang="en-US" altLang="zh-CN" b="0" i="1" smtClean="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𝛾</m:t>
                            </m:r>
                            <m:f>
                              <m:fPr>
                                <m:ctrlPr>
                                  <a:rPr lang="zh-CN" altLang="en-US" i="1">
                                    <a:solidFill>
                                      <a:schemeClr val="bg1"/>
                                    </a:solidFill>
                                    <a:latin typeface="Cambria Math" panose="02040503050406030204" pitchFamily="18" charset="0"/>
                                  </a:rPr>
                                </m:ctrlPr>
                              </m:fPr>
                              <m:num>
                                <m:r>
                                  <a:rPr lang="zh-CN" altLang="en-US">
                                    <a:solidFill>
                                      <a:schemeClr val="bg1"/>
                                    </a:solidFill>
                                    <a:latin typeface="Cambria Math" panose="02040503050406030204" pitchFamily="18" charset="0"/>
                                  </a:rPr>
                                  <m:t>1</m:t>
                                </m:r>
                              </m:num>
                              <m:den>
                                <m:r>
                                  <a:rPr lang="zh-CN" altLang="en-US">
                                    <a:solidFill>
                                      <a:schemeClr val="bg1"/>
                                    </a:solidFill>
                                    <a:latin typeface="Cambria Math" panose="02040503050406030204" pitchFamily="18" charset="0"/>
                                  </a:rPr>
                                  <m:t>2</m:t>
                                </m:r>
                              </m:den>
                            </m:f>
                            <m:nary>
                              <m:naryPr>
                                <m:limLoc m:val="subSup"/>
                                <m:grow m:val="on"/>
                                <m:ctrlPr>
                                  <a:rPr lang="zh-CN" altLang="en-US" i="1">
                                    <a:solidFill>
                                      <a:schemeClr val="bg1"/>
                                    </a:solidFill>
                                    <a:latin typeface="Cambria Math" panose="02040503050406030204" pitchFamily="18" charset="0"/>
                                  </a:rPr>
                                </m:ctrlPr>
                              </m:naryPr>
                              <m:sub>
                                <m:sSup>
                                  <m:sSupPr>
                                    <m:ctrlPr>
                                      <a:rPr lang="zh-CN" altLang="en-US" i="1">
                                        <a:solidFill>
                                          <a:schemeClr val="bg1"/>
                                        </a:solidFill>
                                        <a:latin typeface="Cambria Math" panose="02040503050406030204" pitchFamily="18" charset="0"/>
                                      </a:rPr>
                                    </m:ctrlPr>
                                  </m:sSupPr>
                                  <m:e>
                                    <m:acc>
                                      <m:accPr>
                                        <m:chr m:val="̇"/>
                                        <m:ctrlPr>
                                          <a:rPr lang="zh-CN" altLang="en-US" i="1">
                                            <a:solidFill>
                                              <a:schemeClr val="bg1"/>
                                            </a:solidFill>
                                            <a:latin typeface="Cambria Math" panose="02040503050406030204" pitchFamily="18" charset="0"/>
                                          </a:rPr>
                                        </m:ctrlPr>
                                      </m:accPr>
                                      <m:e>
                                        <m:r>
                                          <a:rPr lang="zh-CN" altLang="en-US" i="1">
                                            <a:solidFill>
                                              <a:schemeClr val="bg1"/>
                                            </a:solidFill>
                                            <a:latin typeface="Cambria Math" panose="02040503050406030204" pitchFamily="18" charset="0"/>
                                          </a:rPr>
                                          <m:t>𝑇</m:t>
                                        </m:r>
                                      </m:e>
                                    </m:acc>
                                  </m:e>
                                  <m:sup>
                                    <m:r>
                                      <a:rPr lang="zh-CN" altLang="en-US" i="1">
                                        <a:solidFill>
                                          <a:schemeClr val="bg1"/>
                                        </a:solidFill>
                                        <a:latin typeface="Cambria Math" panose="02040503050406030204" pitchFamily="18" charset="0"/>
                                      </a:rPr>
                                      <m:t>𝑖</m:t>
                                    </m:r>
                                  </m:sup>
                                </m:sSup>
                              </m:sub>
                              <m:sup>
                                <m:sSub>
                                  <m:sSubPr>
                                    <m:ctrlPr>
                                      <a:rPr lang="zh-CN" altLang="en-US" i="1">
                                        <a:solidFill>
                                          <a:schemeClr val="bg1"/>
                                        </a:solidFill>
                                        <a:latin typeface="Cambria Math" panose="02040503050406030204" pitchFamily="18" charset="0"/>
                                      </a:rPr>
                                    </m:ctrlPr>
                                  </m:sSubPr>
                                  <m:e>
                                    <m:acc>
                                      <m:accPr>
                                        <m:chr m:val="̃"/>
                                        <m:ctrlPr>
                                          <a:rPr lang="zh-CN" altLang="en-US" i="1">
                                            <a:solidFill>
                                              <a:schemeClr val="bg1"/>
                                            </a:solidFill>
                                            <a:latin typeface="Cambria Math" panose="02040503050406030204" pitchFamily="18" charset="0"/>
                                          </a:rPr>
                                        </m:ctrlPr>
                                      </m:accPr>
                                      <m:e>
                                        <m:r>
                                          <a:rPr lang="zh-CN" altLang="en-US" i="1">
                                            <a:solidFill>
                                              <a:schemeClr val="bg1"/>
                                            </a:solidFill>
                                            <a:latin typeface="Cambria Math" panose="02040503050406030204" pitchFamily="18" charset="0"/>
                                          </a:rPr>
                                          <m:t>𝑇</m:t>
                                        </m:r>
                                      </m:e>
                                    </m:acc>
                                  </m:e>
                                  <m:sub>
                                    <m:r>
                                      <a:rPr lang="zh-CN" altLang="en-US" i="1">
                                        <a:solidFill>
                                          <a:schemeClr val="bg1"/>
                                        </a:solidFill>
                                        <a:latin typeface="Cambria Math" panose="02040503050406030204" pitchFamily="18" charset="0"/>
                                      </a:rPr>
                                      <m:t>𝑘</m:t>
                                    </m:r>
                                    <m:r>
                                      <a:rPr lang="zh-CN" altLang="en-US">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sup>
                              <m:e>
                                <m:r>
                                  <a:rPr lang="zh-CN" altLang="en-US">
                                    <a:solidFill>
                                      <a:schemeClr val="bg1"/>
                                    </a:solidFill>
                                    <a:latin typeface="Cambria Math" panose="02040503050406030204" pitchFamily="18" charset="0"/>
                                  </a:rPr>
                                  <m:t> </m:t>
                                </m:r>
                              </m:e>
                            </m:nary>
                            <m:r>
                              <a:rPr lang="zh-CN" altLang="en-US">
                                <a:solidFill>
                                  <a:schemeClr val="bg1"/>
                                </a:solidFill>
                                <a:latin typeface="Cambria Math" panose="02040503050406030204" pitchFamily="18" charset="0"/>
                              </a:rPr>
                              <m:t> </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a:solidFill>
                                      <a:schemeClr val="bg1"/>
                                    </a:solidFill>
                                    <a:latin typeface="Cambria Math" panose="02040503050406030204" pitchFamily="18" charset="0"/>
                                  </a:rPr>
                                  <m:t>2</m:t>
                                </m:r>
                              </m:sub>
                            </m:sSub>
                            <m:r>
                              <a:rPr lang="zh-CN" altLang="en-US">
                                <a:solidFill>
                                  <a:schemeClr val="bg1"/>
                                </a:solidFill>
                                <a:latin typeface="Cambria Math" panose="02040503050406030204" pitchFamily="18" charset="0"/>
                              </a:rPr>
                              <m:t>⋅</m:t>
                            </m:r>
                            <m:sSup>
                              <m:sSupPr>
                                <m:ctrlPr>
                                  <a:rPr lang="zh-CN" altLang="en-US" i="1">
                                    <a:solidFill>
                                      <a:schemeClr val="bg1"/>
                                    </a:solidFill>
                                    <a:latin typeface="Cambria Math" panose="02040503050406030204" pitchFamily="18" charset="0"/>
                                  </a:rPr>
                                </m:ctrlPr>
                              </m:sSupPr>
                              <m:e>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𝑎</m:t>
                                        </m:r>
                                      </m:e>
                                      <m:sub>
                                        <m:r>
                                          <a:rPr lang="zh-CN" altLang="en-US" i="1">
                                            <a:solidFill>
                                              <a:schemeClr val="bg1"/>
                                            </a:solidFill>
                                            <a:latin typeface="Cambria Math" panose="02040503050406030204" pitchFamily="18" charset="0"/>
                                          </a:rPr>
                                          <m:t>𝑘</m:t>
                                        </m:r>
                                        <m:r>
                                          <a:rPr lang="zh-CN" altLang="en-US">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𝑡</m:t>
                                        </m:r>
                                      </m:e>
                                    </m:d>
                                  </m:e>
                                </m:d>
                              </m:e>
                              <m:sup>
                                <m:r>
                                  <a:rPr lang="zh-CN" altLang="en-US">
                                    <a:solidFill>
                                      <a:schemeClr val="bg1"/>
                                    </a:solidFill>
                                    <a:latin typeface="Cambria Math" panose="02040503050406030204" pitchFamily="18" charset="0"/>
                                  </a:rPr>
                                  <m:t>2</m:t>
                                </m:r>
                              </m:sup>
                            </m:sSup>
                            <m:r>
                              <a:rPr lang="zh-CN" altLang="en-US">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a:solidFill>
                                      <a:schemeClr val="bg1"/>
                                    </a:solidFill>
                                    <a:latin typeface="Cambria Math" panose="02040503050406030204" pitchFamily="18" charset="0"/>
                                  </a:rPr>
                                  <m:t>1</m:t>
                                </m:r>
                              </m:sub>
                            </m:sSub>
                            <m:r>
                              <a:rPr lang="zh-CN" altLang="en-US">
                                <a:solidFill>
                                  <a:schemeClr val="bg1"/>
                                </a:solidFill>
                                <a:latin typeface="Cambria Math" panose="02040503050406030204" pitchFamily="18" charset="0"/>
                              </a:rPr>
                              <m:t>⋅</m:t>
                            </m:r>
                            <m:sSup>
                              <m:sSupPr>
                                <m:ctrlPr>
                                  <a:rPr lang="zh-CN" altLang="en-US" i="1">
                                    <a:solidFill>
                                      <a:schemeClr val="bg1"/>
                                    </a:solidFill>
                                    <a:latin typeface="Cambria Math" panose="02040503050406030204" pitchFamily="18" charset="0"/>
                                  </a:rPr>
                                </m:ctrlPr>
                              </m:sSupPr>
                              <m:e>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𝑢</m:t>
                                        </m:r>
                                      </m:e>
                                      <m:sub>
                                        <m:r>
                                          <a:rPr lang="zh-CN" altLang="en-US" i="1">
                                            <a:solidFill>
                                              <a:schemeClr val="bg1"/>
                                            </a:solidFill>
                                            <a:latin typeface="Cambria Math" panose="02040503050406030204" pitchFamily="18" charset="0"/>
                                          </a:rPr>
                                          <m:t>𝑘</m:t>
                                        </m:r>
                                        <m:r>
                                          <a:rPr lang="zh-CN" altLang="en-US">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𝑝</m:t>
                                        </m:r>
                                      </m:sub>
                                    </m:sSub>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𝑡</m:t>
                                        </m:r>
                                      </m:e>
                                    </m:d>
                                  </m:e>
                                </m:d>
                              </m:e>
                              <m:sup>
                                <m:r>
                                  <a:rPr lang="zh-CN" altLang="en-US">
                                    <a:solidFill>
                                      <a:schemeClr val="bg1"/>
                                    </a:solidFill>
                                    <a:latin typeface="Cambria Math" panose="02040503050406030204" pitchFamily="18" charset="0"/>
                                  </a:rPr>
                                  <m:t>2</m:t>
                                </m:r>
                              </m:sup>
                            </m:sSup>
                            <m:r>
                              <a:rPr lang="zh-CN" altLang="en-US" i="1">
                                <a:solidFill>
                                  <a:schemeClr val="bg1"/>
                                </a:solidFill>
                                <a:latin typeface="Cambria Math" panose="02040503050406030204" pitchFamily="18" charset="0"/>
                              </a:rPr>
                              <m:t>𝑑𝑡</m:t>
                            </m:r>
                          </m:e>
                        </m:mr>
                      </m:m>
                    </m:oMath>
                  </m:oMathPara>
                </a14:m>
                <a:endParaRPr lang="zh-CN" altLang="en-US" dirty="0">
                  <a:latin typeface="华文宋体" panose="02010600040101010101" pitchFamily="2" charset="-122"/>
                  <a:ea typeface="华文宋体" panose="02010600040101010101" pitchFamily="2" charset="-122"/>
                </a:endParaRPr>
              </a:p>
            </p:txBody>
          </p:sp>
        </mc:Choice>
        <mc:Fallback xmlns="">
          <p:sp>
            <p:nvSpPr>
              <p:cNvPr id="5" name="文本框 4">
                <a:extLst>
                  <a:ext uri="{FF2B5EF4-FFF2-40B4-BE49-F238E27FC236}">
                    <a16:creationId xmlns:a16="http://schemas.microsoft.com/office/drawing/2014/main" id="{CDB6D8C4-6080-4C9E-8857-8F8712DFDA05}"/>
                  </a:ext>
                </a:extLst>
              </p:cNvPr>
              <p:cNvSpPr txBox="1">
                <a:spLocks noRot="1" noChangeAspect="1" noMove="1" noResize="1" noEditPoints="1" noAdjustHandles="1" noChangeArrowheads="1" noChangeShapeType="1" noTextEdit="1"/>
              </p:cNvSpPr>
              <p:nvPr/>
            </p:nvSpPr>
            <p:spPr>
              <a:xfrm>
                <a:off x="1529237" y="869047"/>
                <a:ext cx="5632680" cy="818942"/>
              </a:xfrm>
              <a:prstGeom prst="rect">
                <a:avLst/>
              </a:prstGeom>
              <a:blipFill>
                <a:blip r:embed="rId4"/>
                <a:stretch>
                  <a:fillRect r="-1840"/>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36BC5A9-7CC4-40C1-BEA9-C5F1B7936D08}"/>
              </a:ext>
            </a:extLst>
          </p:cNvPr>
          <p:cNvSpPr txBox="1"/>
          <p:nvPr/>
        </p:nvSpPr>
        <p:spPr>
          <a:xfrm>
            <a:off x="1529237" y="3344724"/>
            <a:ext cx="5878286" cy="369332"/>
          </a:xfrm>
          <a:prstGeom prst="rect">
            <a:avLst/>
          </a:prstGeom>
          <a:noFill/>
        </p:spPr>
        <p:txBody>
          <a:bodyPr wrap="square">
            <a:spAutoFit/>
          </a:bodyPr>
          <a:lstStyle/>
          <a:p>
            <a:r>
              <a:rPr lang="en-US" altLang="zh-CN" sz="1800" b="0" i="0" u="none" strike="noStrike" baseline="0" dirty="0" err="1">
                <a:solidFill>
                  <a:schemeClr val="bg1"/>
                </a:solidFill>
                <a:latin typeface="华文宋体" panose="02010600040101010101" pitchFamily="2" charset="-122"/>
                <a:ea typeface="华文宋体" panose="02010600040101010101" pitchFamily="2" charset="-122"/>
              </a:rPr>
              <a:t>Pontryagins</a:t>
            </a:r>
            <a:r>
              <a:rPr lang="en-US" altLang="zh-CN" sz="1800" b="0" i="0" u="none" strike="noStrike" baseline="0" dirty="0">
                <a:solidFill>
                  <a:schemeClr val="bg1"/>
                </a:solidFill>
                <a:latin typeface="华文宋体" panose="02010600040101010101" pitchFamily="2" charset="-122"/>
                <a:ea typeface="华文宋体" panose="02010600040101010101" pitchFamily="2" charset="-122"/>
              </a:rPr>
              <a:t> Maximum Principe </a:t>
            </a:r>
            <a:r>
              <a:rPr lang="zh-CN" altLang="en-US" sz="1800" b="0" i="0" u="none" strike="noStrike" baseline="0" dirty="0">
                <a:solidFill>
                  <a:schemeClr val="bg1"/>
                </a:solidFill>
                <a:latin typeface="华文宋体" panose="02010600040101010101" pitchFamily="2" charset="-122"/>
                <a:ea typeface="华文宋体" panose="02010600040101010101" pitchFamily="2" charset="-122"/>
              </a:rPr>
              <a:t>庞特里亚金最大化原理</a:t>
            </a:r>
            <a:endParaRPr lang="zh-CN" altLang="en-US" dirty="0">
              <a:solidFill>
                <a:schemeClr val="bg1"/>
              </a:solidFill>
              <a:latin typeface="华文宋体" panose="02010600040101010101" pitchFamily="2" charset="-122"/>
              <a:ea typeface="华文宋体" panose="02010600040101010101" pitchFamily="2" charset="-122"/>
            </a:endParaRPr>
          </a:p>
        </p:txBody>
      </p:sp>
      <p:sp>
        <p:nvSpPr>
          <p:cNvPr id="16" name="文本框 15">
            <a:extLst>
              <a:ext uri="{FF2B5EF4-FFF2-40B4-BE49-F238E27FC236}">
                <a16:creationId xmlns:a16="http://schemas.microsoft.com/office/drawing/2014/main" id="{6C1C91C9-3812-4B9B-975C-741FB03F6967}"/>
              </a:ext>
            </a:extLst>
          </p:cNvPr>
          <p:cNvSpPr txBox="1"/>
          <p:nvPr/>
        </p:nvSpPr>
        <p:spPr>
          <a:xfrm>
            <a:off x="191147" y="4176186"/>
            <a:ext cx="8761706" cy="369332"/>
          </a:xfrm>
          <a:prstGeom prst="rect">
            <a:avLst/>
          </a:prstGeom>
          <a:noFill/>
        </p:spPr>
        <p:txBody>
          <a:bodyPr wrap="square">
            <a:spAutoFit/>
          </a:bodyPr>
          <a:lstStyle/>
          <a:p>
            <a:r>
              <a:rPr lang="zh-CN" altLang="en-US" b="0" i="0" dirty="0">
                <a:solidFill>
                  <a:schemeClr val="bg1"/>
                </a:solidFill>
                <a:effectLst/>
                <a:latin typeface="华文宋体" panose="02010600040101010101" pitchFamily="2" charset="-122"/>
                <a:ea typeface="华文宋体" panose="02010600040101010101" pitchFamily="2" charset="-122"/>
              </a:rPr>
              <a:t>此定理是指在所有可能的控制中，让“控制哈密顿量”（</a:t>
            </a:r>
            <a:r>
              <a:rPr lang="en-US" altLang="zh-CN" b="0" i="0" dirty="0">
                <a:solidFill>
                  <a:schemeClr val="bg1"/>
                </a:solidFill>
                <a:effectLst/>
                <a:latin typeface="华文宋体" panose="02010600040101010101" pitchFamily="2" charset="-122"/>
                <a:ea typeface="华文宋体" panose="02010600040101010101" pitchFamily="2" charset="-122"/>
              </a:rPr>
              <a:t>control Hamiltonian</a:t>
            </a:r>
            <a:r>
              <a:rPr lang="zh-CN" altLang="en-US" b="0" i="0" dirty="0">
                <a:solidFill>
                  <a:schemeClr val="bg1"/>
                </a:solidFill>
                <a:effectLst/>
                <a:latin typeface="华文宋体" panose="02010600040101010101" pitchFamily="2" charset="-122"/>
                <a:ea typeface="华文宋体" panose="02010600040101010101" pitchFamily="2" charset="-122"/>
              </a:rPr>
              <a:t>）取极值</a:t>
            </a:r>
            <a:endParaRPr lang="zh-CN" altLang="en-US" dirty="0">
              <a:solidFill>
                <a:schemeClr val="bg1"/>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800757645"/>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20002D5-BB79-41DF-B06F-877A59239024}"/>
                  </a:ext>
                </a:extLst>
              </p:cNvPr>
              <p:cNvSpPr txBox="1"/>
              <p:nvPr/>
            </p:nvSpPr>
            <p:spPr>
              <a:xfrm>
                <a:off x="348343" y="97002"/>
                <a:ext cx="8323943" cy="4949496"/>
              </a:xfrm>
              <a:prstGeom prst="rect">
                <a:avLst/>
              </a:prstGeom>
              <a:noFill/>
            </p:spPr>
            <p:txBody>
              <a:bodyPr wrap="square">
                <a:spAutoFit/>
              </a:bodyPr>
              <a:lstStyle/>
              <a:p>
                <a:pPr algn="l">
                  <a:lnSpc>
                    <a:spcPct val="150000"/>
                  </a:lnSpc>
                  <a:spcAft>
                    <a:spcPts val="1200"/>
                  </a:spcAft>
                </a:pP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令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为在输入为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时，动态系统的状态，且满足以下条件</a:t>
                </a:r>
              </a:p>
              <a:p>
                <a:pPr algn="just">
                  <a:lnSpc>
                    <a:spcPct val="150000"/>
                  </a:lnSpc>
                  <a:spcAft>
                    <a:spcPts val="1200"/>
                  </a:spcAft>
                </a:pPr>
                <a14:m>
                  <m:oMathPara xmlns:m="http://schemas.openxmlformats.org/officeDocument/2006/math">
                    <m:oMathParaPr>
                      <m:jc m:val="centerGroup"/>
                    </m:oMathParaPr>
                    <m:oMath xmlns:m="http://schemas.openxmlformats.org/officeDocument/2006/math">
                      <m:acc>
                        <m:accPr>
                          <m:chr m:val="˙"/>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e>
                      </m:acc>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𝑓</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box>
                        <m:boxPr>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e>
                      </m:box>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m:t>
                      </m:r>
                      <m:sSub>
                        <m:sSubPr>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box>
                        <m:boxPr>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e>
                      </m:box>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𝒰</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box>
                        <m:boxPr>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e>
                      </m:box>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𝑇</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endParaRPr>
              </a:p>
              <a:p>
                <a:pPr>
                  <a:lnSpc>
                    <a:spcPct val="150000"/>
                  </a:lnSpc>
                  <a:spcAft>
                    <a:spcPts val="1200"/>
                  </a:spcAft>
                </a:pP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其中</a:t>
                </a:r>
                <a:b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b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𝒰</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为可行控制的集合</a:t>
                </a:r>
                <a:b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b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𝑇</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为系统的结束时间。</a:t>
                </a:r>
                <a:b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b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控制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𝒰</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需在所有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𝑇</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内使目标泛函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𝐽</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最小化，目标泛函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𝐽</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随应用而定，可以写成</a:t>
                </a:r>
              </a:p>
              <a:p>
                <a:pPr algn="just">
                  <a:lnSpc>
                    <a:spcPct val="150000"/>
                  </a:lnSpc>
                  <a:spcAft>
                    <a:spcPts val="1200"/>
                  </a:spcAft>
                </a:pPr>
                <a14:m>
                  <m:oMathPara xmlns:m="http://schemas.openxmlformats.org/officeDocument/2006/math">
                    <m:oMathParaPr>
                      <m:jc m:val="centerGroup"/>
                    </m:oMathParaPr>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𝐽</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Ψ</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𝑇</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nary>
                        <m:naryPr>
                          <m:limLoc m:val="subSup"/>
                          <m:grow m:val="on"/>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𝑇</m:t>
                          </m:r>
                        </m:sup>
                        <m:e>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𝑑𝑡</m:t>
                      </m:r>
                    </m:oMath>
                  </m:oMathPara>
                </a14:m>
                <a:endPar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endParaRPr>
              </a:p>
              <a:p>
                <a:pPr algn="just">
                  <a:lnSpc>
                    <a:spcPct val="150000"/>
                  </a:lnSpc>
                  <a:spcAft>
                    <a:spcPts val="1200"/>
                  </a:spcAft>
                </a:pP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系统动态的限制可以用导入时变拉格朗日乘数向量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的方式和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𝐿</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相加，而拉格朗日乘数向量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的元素称为系统的协态（</a:t>
                </a:r>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costate)</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a:t>
                </a:r>
                <a:r>
                  <a:rPr lang="en-US" altLang="zh-CN" sz="1400" dirty="0" err="1">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因此可以建构在所有</a:t>
                </a:r>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𝑇</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en-US" altLang="zh-CN" sz="1400" dirty="0" err="1">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的哈密顿量为</a:t>
                </a:r>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a:t>
                </a:r>
                <a:endPar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endParaRPr>
              </a:p>
              <a:p>
                <a:pPr algn="just">
                  <a:lnSpc>
                    <a:spcPct val="150000"/>
                  </a:lnSpc>
                  <a:spcAft>
                    <a:spcPts val="1200"/>
                  </a:spcAft>
                </a:pPr>
                <a14:m>
                  <m:oMathPara xmlns:m="http://schemas.openxmlformats.org/officeDocument/2006/math">
                    <m:oMathParaPr>
                      <m:jc m:val="centerGroup"/>
                    </m:oMathParaPr>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𝐻</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e>
                        <m:sup>
                          <m:r>
                            <m:rPr>
                              <m:sty m:val="p"/>
                            </m:rP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T</m:t>
                          </m:r>
                        </m:sup>
                      </m:sSup>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𝑓</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endParaRPr>
              </a:p>
              <a:p>
                <a:pPr algn="just">
                  <a:lnSpc>
                    <a:spcPct val="150000"/>
                  </a:lnSpc>
                  <a:spcAft>
                    <a:spcPts val="1200"/>
                  </a:spcAft>
                </a:pPr>
                <a:r>
                  <a:rPr lang="en-US" altLang="zh-CN" sz="1400" dirty="0" err="1">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其中</a:t>
                </a:r>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14:m>
                  <m:oMath xmlns:m="http://schemas.openxmlformats.org/officeDocument/2006/math">
                    <m:sSup>
                      <m:sSupPr>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e>
                      <m:sup>
                        <m:r>
                          <m:rPr>
                            <m:sty m:val="p"/>
                          </m:rP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T</m:t>
                        </m:r>
                      </m:sup>
                    </m:sSup>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是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en-US" altLang="zh-CN" sz="1400" dirty="0" err="1">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的转置</a:t>
                </a:r>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a:t>
                </a:r>
                <a:endPar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20002D5-BB79-41DF-B06F-877A59239024}"/>
                  </a:ext>
                </a:extLst>
              </p:cNvPr>
              <p:cNvSpPr txBox="1">
                <a:spLocks noRot="1" noChangeAspect="1" noMove="1" noResize="1" noEditPoints="1" noAdjustHandles="1" noChangeArrowheads="1" noChangeShapeType="1" noTextEdit="1"/>
              </p:cNvSpPr>
              <p:nvPr/>
            </p:nvSpPr>
            <p:spPr>
              <a:xfrm>
                <a:off x="348343" y="97002"/>
                <a:ext cx="8323943" cy="4949496"/>
              </a:xfrm>
              <a:prstGeom prst="rect">
                <a:avLst/>
              </a:prstGeom>
              <a:blipFill>
                <a:blip r:embed="rId3"/>
                <a:stretch>
                  <a:fillRect l="-220" r="-146" b="-369"/>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CCCFC44A-19FD-4E86-8B13-679090AA461C}"/>
              </a:ext>
            </a:extLst>
          </p:cNvPr>
          <p:cNvSpPr txBox="1"/>
          <p:nvPr/>
        </p:nvSpPr>
        <p:spPr>
          <a:xfrm>
            <a:off x="7067006" y="97002"/>
            <a:ext cx="2164080" cy="461665"/>
          </a:xfrm>
          <a:prstGeom prst="rect">
            <a:avLst/>
          </a:prstGeom>
          <a:noFill/>
        </p:spPr>
        <p:txBody>
          <a:bodyPr wrap="square" rtlCol="0">
            <a:spAutoFit/>
          </a:bodyPr>
          <a:lstStyle/>
          <a:p>
            <a:pPr algn="ctr"/>
            <a:r>
              <a:rPr lang="zh-CN" altLang="en-US" sz="2400" dirty="0">
                <a:solidFill>
                  <a:srgbClr val="12D8A9"/>
                </a:solidFill>
                <a:latin typeface="华文宋体" panose="02010600040101010101" pitchFamily="2" charset="-122"/>
                <a:ea typeface="华文宋体" panose="02010600040101010101" pitchFamily="2" charset="-122"/>
                <a:cs typeface="Times New Roman" panose="02020603050405020304" pitchFamily="18" charset="0"/>
              </a:rPr>
              <a:t>基本原理</a:t>
            </a:r>
            <a:endParaRPr lang="zh-CN" altLang="en-US" sz="2400" dirty="0">
              <a:solidFill>
                <a:srgbClr val="12D8A9"/>
              </a:solidFill>
              <a:latin typeface="华文宋体" panose="02010600040101010101" pitchFamily="2" charset="-122"/>
              <a:ea typeface="华文宋体" panose="02010600040101010101" pitchFamily="2" charset="-122"/>
              <a:sym typeface="微软雅黑" panose="020B0503020204020204" pitchFamily="34" charset="-122"/>
            </a:endParaRPr>
          </a:p>
        </p:txBody>
      </p:sp>
    </p:spTree>
    <p:extLst>
      <p:ext uri="{BB962C8B-B14F-4D97-AF65-F5344CB8AC3E}">
        <p14:creationId xmlns:p14="http://schemas.microsoft.com/office/powerpoint/2010/main" val="1461109798"/>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20002D5-BB79-41DF-B06F-877A59239024}"/>
                  </a:ext>
                </a:extLst>
              </p:cNvPr>
              <p:cNvSpPr txBox="1"/>
              <p:nvPr/>
            </p:nvSpPr>
            <p:spPr>
              <a:xfrm>
                <a:off x="348343" y="97002"/>
                <a:ext cx="8323943" cy="4949496"/>
              </a:xfrm>
              <a:prstGeom prst="rect">
                <a:avLst/>
              </a:prstGeom>
              <a:noFill/>
            </p:spPr>
            <p:txBody>
              <a:bodyPr wrap="square">
                <a:spAutoFit/>
              </a:bodyPr>
              <a:lstStyle/>
              <a:p>
                <a:pPr algn="l">
                  <a:lnSpc>
                    <a:spcPct val="150000"/>
                  </a:lnSpc>
                  <a:spcAft>
                    <a:spcPts val="1200"/>
                  </a:spcAft>
                </a:pP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令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为在输入为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时，动态系统的状态，且满足以下条件</a:t>
                </a:r>
              </a:p>
              <a:p>
                <a:pPr algn="just">
                  <a:lnSpc>
                    <a:spcPct val="150000"/>
                  </a:lnSpc>
                  <a:spcAft>
                    <a:spcPts val="1200"/>
                  </a:spcAft>
                </a:pPr>
                <a14:m>
                  <m:oMathPara xmlns:m="http://schemas.openxmlformats.org/officeDocument/2006/math">
                    <m:oMathParaPr>
                      <m:jc m:val="centerGroup"/>
                    </m:oMathParaPr>
                    <m:oMath xmlns:m="http://schemas.openxmlformats.org/officeDocument/2006/math">
                      <m:acc>
                        <m:accPr>
                          <m:chr m:val="˙"/>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e>
                      </m:acc>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𝑓</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box>
                        <m:boxPr>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e>
                      </m:box>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m:t>
                      </m:r>
                      <m:sSub>
                        <m:sSubPr>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box>
                        <m:boxPr>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e>
                      </m:box>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𝒰</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box>
                        <m:boxPr>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boxPr>
                        <m:e>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e>
                      </m:box>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𝑇</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endParaRPr>
              </a:p>
              <a:p>
                <a:pPr>
                  <a:lnSpc>
                    <a:spcPct val="150000"/>
                  </a:lnSpc>
                  <a:spcAft>
                    <a:spcPts val="1200"/>
                  </a:spcAft>
                </a:pP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其中</a:t>
                </a:r>
                <a:b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b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𝒰</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为可行控制的集合</a:t>
                </a:r>
                <a:b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b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𝑇</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为系统的结束时间。</a:t>
                </a:r>
                <a:b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b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控制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𝒰</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需在所有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𝑇</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内使目标泛函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𝐽</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最小化，目标泛函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𝐽</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随应用而定，可以写成</a:t>
                </a:r>
              </a:p>
              <a:p>
                <a:pPr algn="just">
                  <a:lnSpc>
                    <a:spcPct val="150000"/>
                  </a:lnSpc>
                  <a:spcAft>
                    <a:spcPts val="1200"/>
                  </a:spcAft>
                </a:pPr>
                <a14:m>
                  <m:oMathPara xmlns:m="http://schemas.openxmlformats.org/officeDocument/2006/math">
                    <m:oMathParaPr>
                      <m:jc m:val="centerGroup"/>
                    </m:oMathParaPr>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𝐽</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Ψ</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𝑇</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nary>
                        <m:naryPr>
                          <m:limLoc m:val="subSup"/>
                          <m:grow m:val="on"/>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𝑇</m:t>
                          </m:r>
                        </m:sup>
                        <m:e>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𝑑𝑡</m:t>
                      </m:r>
                    </m:oMath>
                  </m:oMathPara>
                </a14:m>
                <a:endPar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endParaRPr>
              </a:p>
              <a:p>
                <a:pPr algn="just">
                  <a:lnSpc>
                    <a:spcPct val="150000"/>
                  </a:lnSpc>
                  <a:spcAft>
                    <a:spcPts val="1200"/>
                  </a:spcAft>
                </a:pP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系统动态的限制可以用导入时变拉格朗日乘数向量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的方式和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𝐿</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相加，而拉格朗日乘数向量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的元素称为系统的协态（</a:t>
                </a:r>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costate)</a:t>
                </a:r>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a:t>
                </a:r>
                <a:r>
                  <a:rPr lang="en-US" altLang="zh-CN" sz="1400" dirty="0" err="1">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因此可以建构在所有</a:t>
                </a:r>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∈[0,</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𝑇</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en-US" altLang="zh-CN" sz="1400" dirty="0" err="1">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的哈密顿量为</a:t>
                </a:r>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a:t>
                </a:r>
                <a:endPar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endParaRPr>
              </a:p>
              <a:p>
                <a:pPr algn="just">
                  <a:lnSpc>
                    <a:spcPct val="150000"/>
                  </a:lnSpc>
                  <a:spcAft>
                    <a:spcPts val="1200"/>
                  </a:spcAft>
                </a:pPr>
                <a14:m>
                  <m:oMathPara xmlns:m="http://schemas.openxmlformats.org/officeDocument/2006/math">
                    <m:oMathParaPr>
                      <m:jc m:val="centerGroup"/>
                    </m:oMathParaPr>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𝐻</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e>
                        <m:sup>
                          <m:r>
                            <m:rPr>
                              <m:sty m:val="p"/>
                            </m:rP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T</m:t>
                          </m:r>
                        </m:sup>
                      </m:sSup>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𝑓</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endParaRPr>
              </a:p>
              <a:p>
                <a:pPr algn="just">
                  <a:lnSpc>
                    <a:spcPct val="150000"/>
                  </a:lnSpc>
                  <a:spcAft>
                    <a:spcPts val="1200"/>
                  </a:spcAft>
                </a:pPr>
                <a:r>
                  <a:rPr lang="en-US" altLang="zh-CN" sz="1400" dirty="0" err="1">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其中</a:t>
                </a:r>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14:m>
                  <m:oMath xmlns:m="http://schemas.openxmlformats.org/officeDocument/2006/math">
                    <m:sSup>
                      <m:sSupPr>
                        <m:ctrlPr>
                          <a:rPr lang="zh-CN" altLang="zh-CN" sz="14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e>
                      <m:sup>
                        <m:r>
                          <m:rPr>
                            <m:sty m:val="p"/>
                          </m:rP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T</m:t>
                        </m:r>
                      </m:sup>
                    </m:sSup>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是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r>
                  <a:rPr lang="en-US" altLang="zh-CN" sz="1400" dirty="0" err="1">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的转置</a:t>
                </a:r>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a:t>
                </a:r>
                <a:endPar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20002D5-BB79-41DF-B06F-877A59239024}"/>
                  </a:ext>
                </a:extLst>
              </p:cNvPr>
              <p:cNvSpPr txBox="1">
                <a:spLocks noRot="1" noChangeAspect="1" noMove="1" noResize="1" noEditPoints="1" noAdjustHandles="1" noChangeArrowheads="1" noChangeShapeType="1" noTextEdit="1"/>
              </p:cNvSpPr>
              <p:nvPr/>
            </p:nvSpPr>
            <p:spPr>
              <a:xfrm>
                <a:off x="348343" y="97002"/>
                <a:ext cx="8323943" cy="4949496"/>
              </a:xfrm>
              <a:prstGeom prst="rect">
                <a:avLst/>
              </a:prstGeom>
              <a:blipFill>
                <a:blip r:embed="rId3"/>
                <a:stretch>
                  <a:fillRect l="-220" r="-146" b="-369"/>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CCCFC44A-19FD-4E86-8B13-679090AA461C}"/>
              </a:ext>
            </a:extLst>
          </p:cNvPr>
          <p:cNvSpPr txBox="1"/>
          <p:nvPr/>
        </p:nvSpPr>
        <p:spPr>
          <a:xfrm>
            <a:off x="7067006" y="97002"/>
            <a:ext cx="2164080" cy="461665"/>
          </a:xfrm>
          <a:prstGeom prst="rect">
            <a:avLst/>
          </a:prstGeom>
          <a:noFill/>
        </p:spPr>
        <p:txBody>
          <a:bodyPr wrap="square" rtlCol="0">
            <a:spAutoFit/>
          </a:bodyPr>
          <a:lstStyle/>
          <a:p>
            <a:pPr algn="ctr"/>
            <a:r>
              <a:rPr lang="zh-CN" altLang="en-US" sz="2400" dirty="0">
                <a:solidFill>
                  <a:srgbClr val="12D8A9"/>
                </a:solidFill>
                <a:latin typeface="华文宋体" panose="02010600040101010101" pitchFamily="2" charset="-122"/>
                <a:ea typeface="华文宋体" panose="02010600040101010101" pitchFamily="2" charset="-122"/>
                <a:cs typeface="Times New Roman" panose="02020603050405020304" pitchFamily="18" charset="0"/>
              </a:rPr>
              <a:t>基本原理</a:t>
            </a:r>
            <a:endParaRPr lang="zh-CN" altLang="en-US" sz="2400" dirty="0">
              <a:solidFill>
                <a:srgbClr val="12D8A9"/>
              </a:solidFill>
              <a:latin typeface="华文宋体" panose="02010600040101010101" pitchFamily="2" charset="-122"/>
              <a:ea typeface="华文宋体" panose="02010600040101010101" pitchFamily="2" charset="-122"/>
              <a:sym typeface="微软雅黑" panose="020B0503020204020204" pitchFamily="34" charset="-122"/>
            </a:endParaRPr>
          </a:p>
        </p:txBody>
      </p:sp>
    </p:spTree>
    <p:extLst>
      <p:ext uri="{BB962C8B-B14F-4D97-AF65-F5344CB8AC3E}">
        <p14:creationId xmlns:p14="http://schemas.microsoft.com/office/powerpoint/2010/main" val="2051311474"/>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20002D5-BB79-41DF-B06F-877A59239024}"/>
                  </a:ext>
                </a:extLst>
              </p:cNvPr>
              <p:cNvSpPr txBox="1"/>
              <p:nvPr/>
            </p:nvSpPr>
            <p:spPr>
              <a:xfrm>
                <a:off x="326900" y="97002"/>
                <a:ext cx="8323943" cy="5839034"/>
              </a:xfrm>
              <a:prstGeom prst="rect">
                <a:avLst/>
              </a:prstGeom>
              <a:noFill/>
            </p:spPr>
            <p:txBody>
              <a:bodyPr wrap="square">
                <a:spAutoFit/>
              </a:bodyPr>
              <a:lstStyle/>
              <a:p>
                <a:pPr marL="342900" indent="-342900" algn="just">
                  <a:lnSpc>
                    <a:spcPct val="150000"/>
                  </a:lnSpc>
                  <a:spcAft>
                    <a:spcPts val="1200"/>
                  </a:spcAft>
                  <a:buAutoNum type="arabicPeriod"/>
                </a:pPr>
                <a:r>
                  <a:rPr lang="zh-CN" altLang="en-US" sz="16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首先写出哈密顿函数</a:t>
                </a:r>
                <a:endParaRPr lang="en-US" altLang="zh-CN" sz="16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endParaRPr>
              </a:p>
              <a:p>
                <a:pPr algn="just">
                  <a:lnSpc>
                    <a:spcPct val="150000"/>
                  </a:lnSpc>
                  <a:spcAft>
                    <a:spcPts val="1200"/>
                  </a:spcAft>
                </a:pPr>
                <a14:m>
                  <m:oMathPara xmlns:m="http://schemas.openxmlformats.org/officeDocument/2006/math">
                    <m:oMathParaPr>
                      <m:jc m:val="centerGroup"/>
                    </m:oMathParaPr>
                    <m:oMath xmlns:m="http://schemas.openxmlformats.org/officeDocument/2006/math">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𝐻</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𝑡</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𝑢</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𝑡</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𝜆</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𝑡</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𝑡</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6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𝜆</m:t>
                          </m:r>
                        </m:e>
                        <m:sup>
                          <m:r>
                            <m:rPr>
                              <m:sty m:val="p"/>
                            </m:rP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T</m:t>
                          </m:r>
                        </m:sup>
                      </m:sSup>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𝑡</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𝑓</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𝑡</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𝑢</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𝑡</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𝐿</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𝑡</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𝑢</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solidFill>
                            <a:schemeClr val="bg1"/>
                          </a:solidFill>
                          <a:latin typeface="Cambria Math" panose="02040503050406030204" pitchFamily="18" charset="0"/>
                          <a:ea typeface="等线" panose="02010600030101010101" pitchFamily="2" charset="-122"/>
                          <a:cs typeface="Times New Roman" panose="02020603050405020304" pitchFamily="18" charset="0"/>
                        </a:rPr>
                        <m:t>𝑡</m:t>
                      </m:r>
                      <m:r>
                        <a:rPr lang="en-US" altLang="zh-CN" sz="1600">
                          <a:solidFill>
                            <a:schemeClr val="bg1"/>
                          </a:solidFill>
                          <a:latin typeface="Cambria Math" panose="02040503050406030204" pitchFamily="18" charset="0"/>
                          <a:ea typeface="等线" panose="02010600030101010101" pitchFamily="2" charset="-122"/>
                          <a:cs typeface="Times New Roman" panose="02020603050405020304" pitchFamily="18" charset="0"/>
                        </a:rPr>
                        <m:t>))</m:t>
                      </m:r>
                    </m:oMath>
                  </m:oMathPara>
                </a14:m>
                <a:endParaRPr lang="en-US" altLang="zh-CN"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endParaRPr>
              </a:p>
              <a:p>
                <a:pPr marL="342900" indent="-342900" algn="just">
                  <a:lnSpc>
                    <a:spcPct val="150000"/>
                  </a:lnSpc>
                  <a:spcAft>
                    <a:spcPts val="1200"/>
                  </a:spcAft>
                  <a:buAutoNum type="arabicPeriod" startAt="2"/>
                </a:pPr>
                <a:r>
                  <a:rPr lang="zh-CN" altLang="en-US"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rPr>
                  <a:t>依次写出协态方程</a:t>
                </a:r>
                <a14:m>
                  <m:oMath xmlns:m="http://schemas.openxmlformats.org/officeDocument/2006/math">
                    <m:sSub>
                      <m:sSubPr>
                        <m:ctrlPr>
                          <a:rPr lang="zh-CN" altLang="en-US" sz="1600" i="1">
                            <a:solidFill>
                              <a:schemeClr val="bg1"/>
                            </a:solidFill>
                            <a:latin typeface="Cambria Math" panose="02040503050406030204" pitchFamily="18" charset="0"/>
                          </a:rPr>
                        </m:ctrlPr>
                      </m:sSub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𝜆</m:t>
                            </m:r>
                          </m:e>
                        </m:acc>
                      </m:e>
                      <m:sub>
                        <m:r>
                          <a:rPr lang="en-US" altLang="zh-CN" sz="1600">
                            <a:solidFill>
                              <a:schemeClr val="bg1"/>
                            </a:solidFill>
                            <a:latin typeface="Cambria Math" panose="02040503050406030204" pitchFamily="18" charset="0"/>
                          </a:rPr>
                          <m:t> </m:t>
                        </m:r>
                      </m:sub>
                    </m:sSub>
                    <m:r>
                      <a:rPr lang="zh-CN" altLang="en-US" sz="1600">
                        <a:solidFill>
                          <a:schemeClr val="bg1"/>
                        </a:solidFill>
                        <a:latin typeface="Cambria Math" panose="02040503050406030204" pitchFamily="18" charset="0"/>
                      </a:rPr>
                      <m:t>=−</m:t>
                    </m:r>
                    <m:f>
                      <m:fPr>
                        <m:ctrlPr>
                          <a:rPr lang="zh-CN" altLang="en-US" sz="1600" i="1">
                            <a:solidFill>
                              <a:schemeClr val="bg1"/>
                            </a:solidFill>
                            <a:latin typeface="Cambria Math" panose="02040503050406030204" pitchFamily="18" charset="0"/>
                          </a:rPr>
                        </m:ctrlPr>
                      </m:fPr>
                      <m:num>
                        <m:r>
                          <a:rPr lang="zh-CN" altLang="en-US" sz="1600">
                            <a:solidFill>
                              <a:schemeClr val="bg1"/>
                            </a:solidFill>
                            <a:latin typeface="Cambria Math" panose="02040503050406030204" pitchFamily="18" charset="0"/>
                          </a:rPr>
                          <m:t>𝜕</m:t>
                        </m:r>
                        <m:r>
                          <a:rPr lang="en-US" altLang="zh-CN" sz="1600" b="0" i="1" smtClean="0">
                            <a:solidFill>
                              <a:schemeClr val="bg1"/>
                            </a:solidFill>
                            <a:latin typeface="Cambria Math" panose="02040503050406030204" pitchFamily="18" charset="0"/>
                          </a:rPr>
                          <m:t>𝐻</m:t>
                        </m:r>
                      </m:num>
                      <m:den>
                        <m:r>
                          <a:rPr lang="zh-CN" altLang="en-US" sz="1600">
                            <a:solidFill>
                              <a:schemeClr val="bg1"/>
                            </a:solidFill>
                            <a:latin typeface="Cambria Math" panose="02040503050406030204" pitchFamily="18" charset="0"/>
                          </a:rPr>
                          <m:t>𝜕</m:t>
                        </m:r>
                        <m:r>
                          <m:rPr>
                            <m:sty m:val="p"/>
                          </m:rPr>
                          <a:rPr lang="en-US" altLang="zh-CN" sz="1600" i="1">
                            <a:solidFill>
                              <a:schemeClr val="bg1"/>
                            </a:solidFill>
                            <a:latin typeface="Cambria Math" panose="02040503050406030204" pitchFamily="18" charset="0"/>
                          </a:rPr>
                          <m:t>x</m:t>
                        </m:r>
                      </m:den>
                    </m:f>
                  </m:oMath>
                </a14:m>
                <a:r>
                  <a:rPr lang="zh-CN" altLang="en-US"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rPr>
                  <a:t>和控制方程</a:t>
                </a:r>
                <a14:m>
                  <m:oMath xmlns:m="http://schemas.openxmlformats.org/officeDocument/2006/math">
                    <m:f>
                      <m:fPr>
                        <m:ctrlPr>
                          <a:rPr lang="zh-CN" altLang="en-US" sz="1600" i="1">
                            <a:solidFill>
                              <a:schemeClr val="bg1"/>
                            </a:solidFill>
                            <a:latin typeface="Cambria Math" panose="02040503050406030204" pitchFamily="18" charset="0"/>
                          </a:rPr>
                        </m:ctrlPr>
                      </m:fPr>
                      <m:num>
                        <m:r>
                          <a:rPr lang="zh-CN" altLang="en-US" sz="1600">
                            <a:solidFill>
                              <a:schemeClr val="bg1"/>
                            </a:solidFill>
                            <a:latin typeface="Cambria Math" panose="02040503050406030204" pitchFamily="18" charset="0"/>
                          </a:rPr>
                          <m:t>𝜕</m:t>
                        </m:r>
                        <m:r>
                          <a:rPr lang="en-US" altLang="zh-CN" sz="1600" b="0" i="1" smtClean="0">
                            <a:solidFill>
                              <a:schemeClr val="bg1"/>
                            </a:solidFill>
                            <a:latin typeface="Cambria Math" panose="02040503050406030204" pitchFamily="18" charset="0"/>
                          </a:rPr>
                          <m:t>𝐻</m:t>
                        </m:r>
                      </m:num>
                      <m:den>
                        <m:r>
                          <a:rPr lang="zh-CN" altLang="en-US" sz="1600">
                            <a:solidFill>
                              <a:schemeClr val="bg1"/>
                            </a:solidFill>
                            <a:latin typeface="Cambria Math" panose="02040503050406030204" pitchFamily="18" charset="0"/>
                          </a:rPr>
                          <m:t>𝜕</m:t>
                        </m:r>
                        <m:r>
                          <a:rPr lang="zh-CN" altLang="en-US" sz="1600" i="1">
                            <a:solidFill>
                              <a:schemeClr val="bg1"/>
                            </a:solidFill>
                            <a:latin typeface="Cambria Math" panose="02040503050406030204" pitchFamily="18" charset="0"/>
                          </a:rPr>
                          <m:t>𝑢</m:t>
                        </m:r>
                      </m:den>
                    </m:f>
                    <m:r>
                      <a:rPr lang="zh-CN" altLang="en-US" sz="1600">
                        <a:solidFill>
                          <a:schemeClr val="bg1"/>
                        </a:solidFill>
                        <a:latin typeface="Cambria Math" panose="02040503050406030204" pitchFamily="18" charset="0"/>
                      </a:rPr>
                      <m:t>=0</m:t>
                    </m:r>
                    <m:r>
                      <a:rPr lang="zh-CN" altLang="en-US" sz="1600" i="1">
                        <a:solidFill>
                          <a:schemeClr val="bg1"/>
                        </a:solidFill>
                        <a:latin typeface="Cambria Math" panose="02040503050406030204" pitchFamily="18" charset="0"/>
                      </a:rPr>
                      <m:t> </m:t>
                    </m:r>
                  </m:oMath>
                </a14:m>
                <a:r>
                  <a:rPr lang="zh-CN" altLang="en-US"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rPr>
                  <a:t>。</a:t>
                </a:r>
                <a:endParaRPr lang="en-US" altLang="zh-CN"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endParaRPr>
              </a:p>
              <a:p>
                <a:pPr marL="342900" indent="-342900" algn="just">
                  <a:lnSpc>
                    <a:spcPct val="150000"/>
                  </a:lnSpc>
                  <a:spcAft>
                    <a:spcPts val="1200"/>
                  </a:spcAft>
                  <a:buAutoNum type="arabicPeriod" startAt="2"/>
                </a:pPr>
                <a:endParaRPr lang="en-US" altLang="zh-CN"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endParaRPr>
              </a:p>
              <a:p>
                <a:pPr marL="342900" indent="-342900" algn="just">
                  <a:lnSpc>
                    <a:spcPct val="150000"/>
                  </a:lnSpc>
                  <a:spcAft>
                    <a:spcPts val="1200"/>
                  </a:spcAft>
                  <a:buFontTx/>
                  <a:buAutoNum type="arabicPeriod" startAt="2"/>
                </a:pPr>
                <a:r>
                  <a:rPr lang="zh-CN" altLang="en-US"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rPr>
                  <a:t>依据协态方程，控制方程以及本来的状态方程，求解满足微分方程的最优控制</a:t>
                </a:r>
                <a:r>
                  <a:rPr lang="en-US" altLang="zh-CN"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rPr>
                  <a:t>u</a:t>
                </a:r>
                <a:r>
                  <a:rPr lang="zh-CN" altLang="en-US"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rPr>
                  <a:t>。</a:t>
                </a:r>
                <a:endParaRPr lang="en-US" altLang="zh-CN"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endParaRPr>
              </a:p>
              <a:p>
                <a:pPr marL="342900" indent="-342900" algn="just">
                  <a:lnSpc>
                    <a:spcPct val="150000"/>
                  </a:lnSpc>
                  <a:spcAft>
                    <a:spcPts val="1200"/>
                  </a:spcAft>
                  <a:buFontTx/>
                  <a:buAutoNum type="arabicPeriod" startAt="2"/>
                </a:pPr>
                <a:endParaRPr lang="zh-CN" altLang="zh-CN"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endParaRPr>
              </a:p>
              <a:p>
                <a:pPr marL="342900" indent="-342900" algn="just">
                  <a:lnSpc>
                    <a:spcPct val="150000"/>
                  </a:lnSpc>
                  <a:spcAft>
                    <a:spcPts val="1200"/>
                  </a:spcAft>
                  <a:buAutoNum type="arabicPeriod" startAt="2"/>
                </a:pPr>
                <a:r>
                  <a:rPr lang="zh-CN" altLang="en-US"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rPr>
                  <a:t>确定系统的边界条件（起始或终止时刻）。</a:t>
                </a:r>
                <a:endParaRPr lang="en-US" altLang="zh-CN"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endParaRPr>
              </a:p>
              <a:p>
                <a:pPr marL="342900" indent="-342900" algn="just">
                  <a:lnSpc>
                    <a:spcPct val="150000"/>
                  </a:lnSpc>
                  <a:spcAft>
                    <a:spcPts val="1200"/>
                  </a:spcAft>
                  <a:buAutoNum type="arabicPeriod" startAt="2"/>
                </a:pPr>
                <a:endParaRPr lang="en-US" altLang="zh-CN"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endParaRPr>
              </a:p>
              <a:p>
                <a:pPr marL="342900" indent="-342900" algn="just">
                  <a:lnSpc>
                    <a:spcPct val="150000"/>
                  </a:lnSpc>
                  <a:spcAft>
                    <a:spcPts val="1200"/>
                  </a:spcAft>
                  <a:buAutoNum type="arabicPeriod" startAt="2"/>
                </a:pPr>
                <a:r>
                  <a:rPr lang="zh-CN" altLang="en-US"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rPr>
                  <a:t>求解系统的最优控制。</a:t>
                </a:r>
                <a:endParaRPr lang="en-US" altLang="zh-CN"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endParaRPr>
              </a:p>
              <a:p>
                <a:pPr marL="342900" indent="-342900" algn="just">
                  <a:lnSpc>
                    <a:spcPct val="150000"/>
                  </a:lnSpc>
                  <a:spcAft>
                    <a:spcPts val="1200"/>
                  </a:spcAft>
                  <a:buAutoNum type="arabicPeriod" startAt="2"/>
                </a:pPr>
                <a:endParaRPr lang="en-US" altLang="zh-CN" sz="16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endParaRPr>
              </a:p>
              <a:p>
                <a:pPr algn="just">
                  <a:lnSpc>
                    <a:spcPct val="150000"/>
                  </a:lnSpc>
                  <a:spcAft>
                    <a:spcPts val="1200"/>
                  </a:spcAft>
                </a:pPr>
                <a:endParaRPr lang="zh-CN" altLang="zh-CN" sz="16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20002D5-BB79-41DF-B06F-877A59239024}"/>
                  </a:ext>
                </a:extLst>
              </p:cNvPr>
              <p:cNvSpPr txBox="1">
                <a:spLocks noRot="1" noChangeAspect="1" noMove="1" noResize="1" noEditPoints="1" noAdjustHandles="1" noChangeArrowheads="1" noChangeShapeType="1" noTextEdit="1"/>
              </p:cNvSpPr>
              <p:nvPr/>
            </p:nvSpPr>
            <p:spPr>
              <a:xfrm>
                <a:off x="326900" y="97002"/>
                <a:ext cx="8323943" cy="5839034"/>
              </a:xfrm>
              <a:prstGeom prst="rect">
                <a:avLst/>
              </a:prstGeom>
              <a:blipFill>
                <a:blip r:embed="rId3"/>
                <a:stretch>
                  <a:fillRect l="-29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CCCFC44A-19FD-4E86-8B13-679090AA461C}"/>
              </a:ext>
            </a:extLst>
          </p:cNvPr>
          <p:cNvSpPr txBox="1"/>
          <p:nvPr/>
        </p:nvSpPr>
        <p:spPr>
          <a:xfrm>
            <a:off x="6524591" y="97002"/>
            <a:ext cx="2580904" cy="461665"/>
          </a:xfrm>
          <a:prstGeom prst="rect">
            <a:avLst/>
          </a:prstGeom>
          <a:noFill/>
        </p:spPr>
        <p:txBody>
          <a:bodyPr wrap="square" rtlCol="0">
            <a:spAutoFit/>
          </a:bodyPr>
          <a:lstStyle/>
          <a:p>
            <a:pPr algn="ctr"/>
            <a:r>
              <a:rPr lang="zh-CN" altLang="en-US" sz="2400" dirty="0">
                <a:solidFill>
                  <a:srgbClr val="12D8A9"/>
                </a:solidFill>
                <a:latin typeface="华文宋体" panose="02010600040101010101" pitchFamily="2" charset="-122"/>
                <a:ea typeface="华文宋体" panose="02010600040101010101" pitchFamily="2" charset="-122"/>
                <a:cs typeface="Times New Roman" panose="02020603050405020304" pitchFamily="18" charset="0"/>
              </a:rPr>
              <a:t>求解哈密顿函数</a:t>
            </a:r>
            <a:endParaRPr lang="zh-CN" altLang="en-US" sz="2400" dirty="0">
              <a:solidFill>
                <a:srgbClr val="12D8A9"/>
              </a:solidFill>
              <a:latin typeface="华文宋体" panose="02010600040101010101" pitchFamily="2" charset="-122"/>
              <a:ea typeface="华文宋体" panose="02010600040101010101" pitchFamily="2" charset="-122"/>
              <a:sym typeface="微软雅黑" panose="020B0503020204020204" pitchFamily="34" charset="-122"/>
            </a:endParaRPr>
          </a:p>
        </p:txBody>
      </p:sp>
    </p:spTree>
    <p:extLst>
      <p:ext uri="{BB962C8B-B14F-4D97-AF65-F5344CB8AC3E}">
        <p14:creationId xmlns:p14="http://schemas.microsoft.com/office/powerpoint/2010/main" val="1336854349"/>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20002D5-BB79-41DF-B06F-877A59239024}"/>
              </a:ext>
            </a:extLst>
          </p:cNvPr>
          <p:cNvSpPr txBox="1"/>
          <p:nvPr/>
        </p:nvSpPr>
        <p:spPr>
          <a:xfrm>
            <a:off x="348344" y="97002"/>
            <a:ext cx="2772228" cy="381258"/>
          </a:xfrm>
          <a:prstGeom prst="rect">
            <a:avLst/>
          </a:prstGeom>
          <a:noFill/>
        </p:spPr>
        <p:txBody>
          <a:bodyPr wrap="square">
            <a:spAutoFit/>
          </a:bodyPr>
          <a:lstStyle/>
          <a:p>
            <a:pPr algn="l">
              <a:lnSpc>
                <a:spcPct val="150000"/>
              </a:lnSpc>
              <a:spcAft>
                <a:spcPts val="1200"/>
              </a:spcAft>
            </a:pPr>
            <a:r>
              <a:rPr lang="zh-CN" altLang="en-US"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在该篇论文中，车辆的状态方程</a:t>
            </a:r>
            <a:endPar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CCCFC44A-19FD-4E86-8B13-679090AA461C}"/>
              </a:ext>
            </a:extLst>
          </p:cNvPr>
          <p:cNvSpPr txBox="1"/>
          <p:nvPr/>
        </p:nvSpPr>
        <p:spPr>
          <a:xfrm>
            <a:off x="7067006" y="97002"/>
            <a:ext cx="2164080" cy="461665"/>
          </a:xfrm>
          <a:prstGeom prst="rect">
            <a:avLst/>
          </a:prstGeom>
          <a:noFill/>
        </p:spPr>
        <p:txBody>
          <a:bodyPr wrap="square" rtlCol="0">
            <a:spAutoFit/>
          </a:bodyPr>
          <a:lstStyle/>
          <a:p>
            <a:pPr algn="ctr"/>
            <a:r>
              <a:rPr lang="zh-CN" altLang="en-US" sz="2400" dirty="0">
                <a:solidFill>
                  <a:srgbClr val="12D8A9"/>
                </a:solidFill>
                <a:latin typeface="华文宋体" panose="02010600040101010101" pitchFamily="2" charset="-122"/>
                <a:ea typeface="华文宋体" panose="02010600040101010101" pitchFamily="2" charset="-122"/>
                <a:cs typeface="Times New Roman" panose="02020603050405020304" pitchFamily="18" charset="0"/>
              </a:rPr>
              <a:t>比照分析</a:t>
            </a:r>
            <a:endParaRPr lang="zh-CN" altLang="en-US" sz="2400" dirty="0">
              <a:solidFill>
                <a:srgbClr val="12D8A9"/>
              </a:solidFill>
              <a:latin typeface="华文宋体" panose="02010600040101010101" pitchFamily="2" charset="-122"/>
              <a:ea typeface="华文宋体" panose="02010600040101010101" pitchFamily="2" charset="-122"/>
              <a:sym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739DD28-0FF6-4E96-924E-C45083F82A54}"/>
                  </a:ext>
                </a:extLst>
              </p:cNvPr>
              <p:cNvSpPr txBox="1"/>
              <p:nvPr/>
            </p:nvSpPr>
            <p:spPr>
              <a:xfrm>
                <a:off x="348344" y="612981"/>
                <a:ext cx="2582912" cy="8546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1600" i="1" smtClean="0">
                              <a:solidFill>
                                <a:schemeClr val="bg1">
                                  <a:lumMod val="95000"/>
                                </a:schemeClr>
                              </a:solidFill>
                              <a:latin typeface="Cambria Math" panose="02040503050406030204" pitchFamily="18" charset="0"/>
                            </a:rPr>
                          </m:ctrlPr>
                        </m:mPr>
                        <m:mr>
                          <m:e/>
                          <m:e>
                            <m:acc>
                              <m:accPr>
                                <m:chr m:val="̇"/>
                                <m:ctrlPr>
                                  <a:rPr lang="zh-CN" altLang="en-US" sz="1600" i="1">
                                    <a:solidFill>
                                      <a:schemeClr val="bg1">
                                        <a:lumMod val="95000"/>
                                      </a:schemeClr>
                                    </a:solidFill>
                                    <a:latin typeface="Cambria Math" panose="02040503050406030204" pitchFamily="18" charset="0"/>
                                  </a:rPr>
                                </m:ctrlPr>
                              </m:accPr>
                              <m:e>
                                <m:r>
                                  <a:rPr lang="zh-CN" altLang="en-US" sz="1600" i="1">
                                    <a:solidFill>
                                      <a:schemeClr val="bg1">
                                        <a:lumMod val="95000"/>
                                      </a:schemeClr>
                                    </a:solidFill>
                                    <a:latin typeface="Cambria Math" panose="02040503050406030204" pitchFamily="18" charset="0"/>
                                  </a:rPr>
                                  <m:t>𝑑</m:t>
                                </m:r>
                              </m:e>
                            </m:acc>
                            <m:d>
                              <m:dPr>
                                <m:ctrlPr>
                                  <a:rPr lang="zh-CN" altLang="en-US" sz="1600" i="1">
                                    <a:solidFill>
                                      <a:schemeClr val="bg1">
                                        <a:lumMod val="95000"/>
                                      </a:schemeClr>
                                    </a:solidFill>
                                    <a:latin typeface="Cambria Math" panose="02040503050406030204" pitchFamily="18" charset="0"/>
                                  </a:rPr>
                                </m:ctrlPr>
                              </m:dPr>
                              <m:e>
                                <m:r>
                                  <a:rPr lang="zh-CN" altLang="en-US" sz="1600" i="1">
                                    <a:solidFill>
                                      <a:schemeClr val="bg1">
                                        <a:lumMod val="95000"/>
                                      </a:schemeClr>
                                    </a:solidFill>
                                    <a:latin typeface="Cambria Math" panose="02040503050406030204" pitchFamily="18" charset="0"/>
                                  </a:rPr>
                                  <m:t>𝑡</m:t>
                                </m:r>
                              </m:e>
                            </m:d>
                            <m:r>
                              <a:rPr lang="zh-CN" altLang="en-US" sz="1600" i="1">
                                <a:solidFill>
                                  <a:schemeClr val="bg1">
                                    <a:lumMod val="95000"/>
                                  </a:schemeClr>
                                </a:solidFill>
                                <a:latin typeface="Cambria Math" panose="02040503050406030204" pitchFamily="18" charset="0"/>
                              </a:rPr>
                              <m:t>=</m:t>
                            </m:r>
                            <m:r>
                              <a:rPr lang="zh-CN" altLang="en-US" sz="1600" i="1">
                                <a:solidFill>
                                  <a:schemeClr val="bg1">
                                    <a:lumMod val="95000"/>
                                  </a:schemeClr>
                                </a:solidFill>
                                <a:latin typeface="Cambria Math" panose="02040503050406030204" pitchFamily="18" charset="0"/>
                              </a:rPr>
                              <m:t>𝑣</m:t>
                            </m:r>
                            <m:d>
                              <m:dPr>
                                <m:ctrlPr>
                                  <a:rPr lang="zh-CN" altLang="en-US" sz="1600" i="1">
                                    <a:solidFill>
                                      <a:schemeClr val="bg1">
                                        <a:lumMod val="95000"/>
                                      </a:schemeClr>
                                    </a:solidFill>
                                    <a:latin typeface="Cambria Math" panose="02040503050406030204" pitchFamily="18" charset="0"/>
                                  </a:rPr>
                                </m:ctrlPr>
                              </m:dPr>
                              <m:e>
                                <m:r>
                                  <a:rPr lang="zh-CN" altLang="en-US" sz="1600" i="1">
                                    <a:solidFill>
                                      <a:schemeClr val="bg1">
                                        <a:lumMod val="95000"/>
                                      </a:schemeClr>
                                    </a:solidFill>
                                    <a:latin typeface="Cambria Math" panose="02040503050406030204" pitchFamily="18" charset="0"/>
                                  </a:rPr>
                                  <m:t>𝑡</m:t>
                                </m:r>
                              </m:e>
                            </m:d>
                          </m:e>
                        </m:mr>
                        <m:mr>
                          <m:e/>
                          <m:e>
                            <m:acc>
                              <m:accPr>
                                <m:chr m:val="̇"/>
                                <m:ctrlPr>
                                  <a:rPr lang="zh-CN" altLang="en-US" sz="1600" i="1">
                                    <a:solidFill>
                                      <a:schemeClr val="bg1">
                                        <a:lumMod val="95000"/>
                                      </a:schemeClr>
                                    </a:solidFill>
                                    <a:latin typeface="Cambria Math" panose="02040503050406030204" pitchFamily="18" charset="0"/>
                                  </a:rPr>
                                </m:ctrlPr>
                              </m:accPr>
                              <m:e>
                                <m:r>
                                  <a:rPr lang="zh-CN" altLang="en-US" sz="1600" i="1">
                                    <a:solidFill>
                                      <a:schemeClr val="bg1">
                                        <a:lumMod val="95000"/>
                                      </a:schemeClr>
                                    </a:solidFill>
                                    <a:latin typeface="Cambria Math" panose="02040503050406030204" pitchFamily="18" charset="0"/>
                                  </a:rPr>
                                  <m:t>𝑣</m:t>
                                </m:r>
                              </m:e>
                            </m:acc>
                            <m:d>
                              <m:dPr>
                                <m:ctrlPr>
                                  <a:rPr lang="zh-CN" altLang="en-US" sz="1600" i="1">
                                    <a:solidFill>
                                      <a:schemeClr val="bg1">
                                        <a:lumMod val="95000"/>
                                      </a:schemeClr>
                                    </a:solidFill>
                                    <a:latin typeface="Cambria Math" panose="02040503050406030204" pitchFamily="18" charset="0"/>
                                  </a:rPr>
                                </m:ctrlPr>
                              </m:dPr>
                              <m:e>
                                <m:r>
                                  <a:rPr lang="zh-CN" altLang="en-US" sz="1600" i="1">
                                    <a:solidFill>
                                      <a:schemeClr val="bg1">
                                        <a:lumMod val="95000"/>
                                      </a:schemeClr>
                                    </a:solidFill>
                                    <a:latin typeface="Cambria Math" panose="02040503050406030204" pitchFamily="18" charset="0"/>
                                  </a:rPr>
                                  <m:t>𝑡</m:t>
                                </m:r>
                              </m:e>
                            </m:d>
                            <m:r>
                              <a:rPr lang="zh-CN" altLang="en-US" sz="1600" i="1">
                                <a:solidFill>
                                  <a:schemeClr val="bg1">
                                    <a:lumMod val="95000"/>
                                  </a:schemeClr>
                                </a:solidFill>
                                <a:latin typeface="Cambria Math" panose="02040503050406030204" pitchFamily="18" charset="0"/>
                              </a:rPr>
                              <m:t>=</m:t>
                            </m:r>
                            <m:r>
                              <a:rPr lang="zh-CN" altLang="en-US" sz="1600" i="1">
                                <a:solidFill>
                                  <a:schemeClr val="bg1">
                                    <a:lumMod val="95000"/>
                                  </a:schemeClr>
                                </a:solidFill>
                                <a:latin typeface="Cambria Math" panose="02040503050406030204" pitchFamily="18" charset="0"/>
                              </a:rPr>
                              <m:t>𝑎</m:t>
                            </m:r>
                            <m:d>
                              <m:dPr>
                                <m:ctrlPr>
                                  <a:rPr lang="zh-CN" altLang="en-US" sz="1600" i="1">
                                    <a:solidFill>
                                      <a:schemeClr val="bg1">
                                        <a:lumMod val="95000"/>
                                      </a:schemeClr>
                                    </a:solidFill>
                                    <a:latin typeface="Cambria Math" panose="02040503050406030204" pitchFamily="18" charset="0"/>
                                  </a:rPr>
                                </m:ctrlPr>
                              </m:dPr>
                              <m:e>
                                <m:r>
                                  <a:rPr lang="zh-CN" altLang="en-US" sz="1600" i="1">
                                    <a:solidFill>
                                      <a:schemeClr val="bg1">
                                        <a:lumMod val="95000"/>
                                      </a:schemeClr>
                                    </a:solidFill>
                                    <a:latin typeface="Cambria Math" panose="02040503050406030204" pitchFamily="18" charset="0"/>
                                  </a:rPr>
                                  <m:t>𝑡</m:t>
                                </m:r>
                              </m:e>
                            </m:d>
                          </m:e>
                        </m:mr>
                        <m:mr>
                          <m:e/>
                          <m:e>
                            <m:acc>
                              <m:accPr>
                                <m:chr m:val="̇"/>
                                <m:ctrlPr>
                                  <a:rPr lang="zh-CN" altLang="en-US" sz="1600" i="1">
                                    <a:solidFill>
                                      <a:schemeClr val="bg1">
                                        <a:lumMod val="95000"/>
                                      </a:schemeClr>
                                    </a:solidFill>
                                    <a:latin typeface="Cambria Math" panose="02040503050406030204" pitchFamily="18" charset="0"/>
                                  </a:rPr>
                                </m:ctrlPr>
                              </m:accPr>
                              <m:e>
                                <m:r>
                                  <a:rPr lang="zh-CN" altLang="en-US" sz="1600" i="1">
                                    <a:solidFill>
                                      <a:schemeClr val="bg1">
                                        <a:lumMod val="95000"/>
                                      </a:schemeClr>
                                    </a:solidFill>
                                    <a:latin typeface="Cambria Math" panose="02040503050406030204" pitchFamily="18" charset="0"/>
                                  </a:rPr>
                                  <m:t>𝑎</m:t>
                                </m:r>
                              </m:e>
                            </m:acc>
                            <m:d>
                              <m:dPr>
                                <m:ctrlPr>
                                  <a:rPr lang="zh-CN" altLang="en-US" sz="1600" i="1">
                                    <a:solidFill>
                                      <a:schemeClr val="bg1">
                                        <a:lumMod val="95000"/>
                                      </a:schemeClr>
                                    </a:solidFill>
                                    <a:latin typeface="Cambria Math" panose="02040503050406030204" pitchFamily="18" charset="0"/>
                                  </a:rPr>
                                </m:ctrlPr>
                              </m:dPr>
                              <m:e>
                                <m:r>
                                  <a:rPr lang="zh-CN" altLang="en-US" sz="1600" i="1">
                                    <a:solidFill>
                                      <a:schemeClr val="bg1">
                                        <a:lumMod val="95000"/>
                                      </a:schemeClr>
                                    </a:solidFill>
                                    <a:latin typeface="Cambria Math" panose="02040503050406030204" pitchFamily="18" charset="0"/>
                                  </a:rPr>
                                  <m:t>𝑡</m:t>
                                </m:r>
                              </m:e>
                            </m:d>
                            <m:r>
                              <a:rPr lang="zh-CN" altLang="en-US" sz="1600" i="1">
                                <a:solidFill>
                                  <a:schemeClr val="bg1">
                                    <a:lumMod val="95000"/>
                                  </a:schemeClr>
                                </a:solidFill>
                                <a:latin typeface="Cambria Math" panose="02040503050406030204" pitchFamily="18" charset="0"/>
                              </a:rPr>
                              <m:t>=</m:t>
                            </m:r>
                            <m:r>
                              <a:rPr lang="zh-CN" altLang="en-US" sz="1600" i="1">
                                <a:solidFill>
                                  <a:schemeClr val="bg1">
                                    <a:lumMod val="95000"/>
                                  </a:schemeClr>
                                </a:solidFill>
                                <a:latin typeface="Cambria Math" panose="02040503050406030204" pitchFamily="18" charset="0"/>
                              </a:rPr>
                              <m:t>𝑢</m:t>
                            </m:r>
                            <m:d>
                              <m:dPr>
                                <m:ctrlPr>
                                  <a:rPr lang="zh-CN" altLang="en-US" sz="1600" i="1">
                                    <a:solidFill>
                                      <a:schemeClr val="bg1">
                                        <a:lumMod val="95000"/>
                                      </a:schemeClr>
                                    </a:solidFill>
                                    <a:latin typeface="Cambria Math" panose="02040503050406030204" pitchFamily="18" charset="0"/>
                                  </a:rPr>
                                </m:ctrlPr>
                              </m:dPr>
                              <m:e>
                                <m:r>
                                  <a:rPr lang="zh-CN" altLang="en-US" sz="1600" i="1">
                                    <a:solidFill>
                                      <a:schemeClr val="bg1">
                                        <a:lumMod val="95000"/>
                                      </a:schemeClr>
                                    </a:solidFill>
                                    <a:latin typeface="Cambria Math" panose="02040503050406030204" pitchFamily="18" charset="0"/>
                                  </a:rPr>
                                  <m:t>𝑡</m:t>
                                </m:r>
                              </m:e>
                            </m:d>
                          </m:e>
                        </m:mr>
                      </m:m>
                    </m:oMath>
                  </m:oMathPara>
                </a14:m>
                <a:endParaRPr lang="zh-CN" altLang="en-US" sz="1600" i="1" dirty="0">
                  <a:solidFill>
                    <a:schemeClr val="bg1">
                      <a:lumMod val="95000"/>
                    </a:schemeClr>
                  </a:solidFill>
                  <a:latin typeface="华文宋体" panose="02010600040101010101" pitchFamily="2" charset="-122"/>
                  <a:ea typeface="华文宋体" panose="02010600040101010101" pitchFamily="2" charset="-122"/>
                </a:endParaRPr>
              </a:p>
            </p:txBody>
          </p:sp>
        </mc:Choice>
        <mc:Fallback xmlns="">
          <p:sp>
            <p:nvSpPr>
              <p:cNvPr id="4" name="文本框 3">
                <a:extLst>
                  <a:ext uri="{FF2B5EF4-FFF2-40B4-BE49-F238E27FC236}">
                    <a16:creationId xmlns:a16="http://schemas.microsoft.com/office/drawing/2014/main" id="{5739DD28-0FF6-4E96-924E-C45083F82A54}"/>
                  </a:ext>
                </a:extLst>
              </p:cNvPr>
              <p:cNvSpPr txBox="1">
                <a:spLocks noRot="1" noChangeAspect="1" noMove="1" noResize="1" noEditPoints="1" noAdjustHandles="1" noChangeArrowheads="1" noChangeShapeType="1" noTextEdit="1"/>
              </p:cNvSpPr>
              <p:nvPr/>
            </p:nvSpPr>
            <p:spPr>
              <a:xfrm>
                <a:off x="348344" y="612981"/>
                <a:ext cx="2582912" cy="854658"/>
              </a:xfrm>
              <a:prstGeom prst="rect">
                <a:avLst/>
              </a:prstGeom>
              <a:blipFill>
                <a:blip r:embed="rId3"/>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141C2039-D270-45B4-9AE6-3A8666008779}"/>
              </a:ext>
            </a:extLst>
          </p:cNvPr>
          <p:cNvSpPr txBox="1"/>
          <p:nvPr/>
        </p:nvSpPr>
        <p:spPr>
          <a:xfrm>
            <a:off x="3976915" y="97002"/>
            <a:ext cx="2772228" cy="381258"/>
          </a:xfrm>
          <a:prstGeom prst="rect">
            <a:avLst/>
          </a:prstGeom>
          <a:noFill/>
        </p:spPr>
        <p:txBody>
          <a:bodyPr wrap="square">
            <a:spAutoFit/>
          </a:bodyPr>
          <a:lstStyle/>
          <a:p>
            <a:pPr algn="l">
              <a:lnSpc>
                <a:spcPct val="150000"/>
              </a:lnSpc>
              <a:spcAft>
                <a:spcPts val="1200"/>
              </a:spcAft>
            </a:pPr>
            <a:r>
              <a:rPr lang="zh-CN" altLang="en-US"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初始状态与最终状态有</a:t>
            </a:r>
            <a:endPar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F2EABF9-1836-47E4-A730-43B2277279FC}"/>
                  </a:ext>
                </a:extLst>
              </p:cNvPr>
              <p:cNvSpPr txBox="1"/>
              <p:nvPr/>
            </p:nvSpPr>
            <p:spPr>
              <a:xfrm>
                <a:off x="3648986" y="1087598"/>
                <a:ext cx="2902858" cy="3702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i="1" smtClean="0">
                          <a:solidFill>
                            <a:schemeClr val="bg1"/>
                          </a:solidFill>
                          <a:latin typeface="Cambria Math" panose="02040503050406030204" pitchFamily="18" charset="0"/>
                        </a:rPr>
                        <m:t>𝑎</m:t>
                      </m:r>
                      <m:d>
                        <m:dPr>
                          <m:ctrlPr>
                            <a:rPr lang="zh-CN" altLang="en-US" sz="1600" i="1">
                              <a:solidFill>
                                <a:schemeClr val="bg1"/>
                              </a:solidFill>
                              <a:latin typeface="Cambria Math" panose="02040503050406030204" pitchFamily="18" charset="0"/>
                            </a:rPr>
                          </m:ctrlPr>
                        </m:d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𝑇</m:t>
                              </m:r>
                            </m:e>
                          </m:acc>
                        </m:e>
                      </m:d>
                      <m:r>
                        <a:rPr lang="zh-CN" altLang="en-US" sz="1600" i="0">
                          <a:solidFill>
                            <a:schemeClr val="bg1"/>
                          </a:solidFill>
                          <a:latin typeface="Cambria Math" panose="02040503050406030204" pitchFamily="18" charset="0"/>
                        </a:rPr>
                        <m:t>=0,</m:t>
                      </m:r>
                      <m:r>
                        <a:rPr lang="zh-CN" altLang="en-US" sz="1600" i="1">
                          <a:solidFill>
                            <a:schemeClr val="bg1"/>
                          </a:solidFill>
                          <a:latin typeface="Cambria Math" panose="02040503050406030204" pitchFamily="18" charset="0"/>
                        </a:rPr>
                        <m:t>𝑣</m:t>
                      </m:r>
                      <m:d>
                        <m:dPr>
                          <m:ctrlPr>
                            <a:rPr lang="zh-CN" altLang="en-US" sz="1600" i="1">
                              <a:solidFill>
                                <a:schemeClr val="bg1"/>
                              </a:solidFill>
                              <a:latin typeface="Cambria Math" panose="02040503050406030204" pitchFamily="18" charset="0"/>
                            </a:rPr>
                          </m:ctrlPr>
                        </m:d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𝑇</m:t>
                              </m:r>
                            </m:e>
                          </m:acc>
                        </m:e>
                      </m:d>
                      <m:r>
                        <a:rPr lang="zh-CN" altLang="en-US" sz="1600" i="0">
                          <a:solidFill>
                            <a:schemeClr val="bg1"/>
                          </a:solidFill>
                          <a:latin typeface="Cambria Math" panose="02040503050406030204" pitchFamily="18" charset="0"/>
                        </a:rPr>
                        <m:t>=</m:t>
                      </m:r>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𝑣</m:t>
                          </m:r>
                        </m:e>
                      </m:acc>
                      <m:r>
                        <a:rPr lang="zh-CN" altLang="en-US" sz="1600" i="0">
                          <a:solidFill>
                            <a:schemeClr val="bg1"/>
                          </a:solidFill>
                          <a:latin typeface="Cambria Math" panose="02040503050406030204" pitchFamily="18" charset="0"/>
                        </a:rPr>
                        <m:t>,</m:t>
                      </m:r>
                      <m:r>
                        <a:rPr lang="zh-CN" altLang="en-US" sz="1600" i="1">
                          <a:solidFill>
                            <a:schemeClr val="bg1"/>
                          </a:solidFill>
                          <a:latin typeface="Cambria Math" panose="02040503050406030204" pitchFamily="18" charset="0"/>
                        </a:rPr>
                        <m:t>𝑝</m:t>
                      </m:r>
                      <m:d>
                        <m:dPr>
                          <m:ctrlPr>
                            <a:rPr lang="zh-CN" altLang="en-US" sz="1600" i="1">
                              <a:solidFill>
                                <a:schemeClr val="bg1"/>
                              </a:solidFill>
                              <a:latin typeface="Cambria Math" panose="02040503050406030204" pitchFamily="18" charset="0"/>
                            </a:rPr>
                          </m:ctrlPr>
                        </m:dPr>
                        <m:e>
                          <m:acc>
                            <m:accPr>
                              <m:chr m:val="̃"/>
                              <m:ctrlPr>
                                <a:rPr lang="zh-CN" altLang="en-US" sz="1600" i="1">
                                  <a:solidFill>
                                    <a:schemeClr val="bg1"/>
                                  </a:solidFill>
                                  <a:latin typeface="Cambria Math" panose="02040503050406030204" pitchFamily="18" charset="0"/>
                                </a:rPr>
                              </m:ctrlPr>
                            </m:accPr>
                            <m:e>
                              <m:r>
                                <a:rPr lang="zh-CN" altLang="en-US" sz="1600" i="1">
                                  <a:solidFill>
                                    <a:schemeClr val="bg1"/>
                                  </a:solidFill>
                                  <a:latin typeface="Cambria Math" panose="02040503050406030204" pitchFamily="18" charset="0"/>
                                </a:rPr>
                                <m:t>𝑇</m:t>
                              </m:r>
                            </m:e>
                          </m:acc>
                        </m:e>
                      </m:d>
                      <m:r>
                        <a:rPr lang="zh-CN" altLang="en-US" sz="1600" i="0">
                          <a:solidFill>
                            <a:schemeClr val="bg1"/>
                          </a:solidFill>
                          <a:latin typeface="Cambria Math" panose="02040503050406030204" pitchFamily="18" charset="0"/>
                        </a:rPr>
                        <m:t>=0</m:t>
                      </m:r>
                    </m:oMath>
                  </m:oMathPara>
                </a14:m>
                <a:endParaRPr lang="zh-CN" altLang="en-US" sz="1600" dirty="0">
                  <a:solidFill>
                    <a:schemeClr val="bg1"/>
                  </a:solidFill>
                  <a:latin typeface="华文宋体" panose="02010600040101010101" pitchFamily="2" charset="-122"/>
                  <a:ea typeface="华文宋体" panose="02010600040101010101" pitchFamily="2" charset="-122"/>
                </a:endParaRPr>
              </a:p>
            </p:txBody>
          </p:sp>
        </mc:Choice>
        <mc:Fallback xmlns="">
          <p:sp>
            <p:nvSpPr>
              <p:cNvPr id="10" name="文本框 9">
                <a:extLst>
                  <a:ext uri="{FF2B5EF4-FFF2-40B4-BE49-F238E27FC236}">
                    <a16:creationId xmlns:a16="http://schemas.microsoft.com/office/drawing/2014/main" id="{DF2EABF9-1836-47E4-A730-43B2277279FC}"/>
                  </a:ext>
                </a:extLst>
              </p:cNvPr>
              <p:cNvSpPr txBox="1">
                <a:spLocks noRot="1" noChangeAspect="1" noMove="1" noResize="1" noEditPoints="1" noAdjustHandles="1" noChangeArrowheads="1" noChangeShapeType="1" noTextEdit="1"/>
              </p:cNvSpPr>
              <p:nvPr/>
            </p:nvSpPr>
            <p:spPr>
              <a:xfrm>
                <a:off x="3648986" y="1087598"/>
                <a:ext cx="2902858" cy="370294"/>
              </a:xfrm>
              <a:prstGeom prst="rect">
                <a:avLst/>
              </a:prstGeom>
              <a:blipFill>
                <a:blip r:embed="rId4"/>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780E76E-5468-4B40-8545-3199E735ED6C}"/>
                  </a:ext>
                </a:extLst>
              </p:cNvPr>
              <p:cNvSpPr txBox="1"/>
              <p:nvPr/>
            </p:nvSpPr>
            <p:spPr>
              <a:xfrm>
                <a:off x="6551844" y="559494"/>
                <a:ext cx="1669143" cy="3702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i="1" smtClean="0">
                          <a:solidFill>
                            <a:schemeClr val="bg1"/>
                          </a:solidFill>
                          <a:latin typeface="Cambria Math" panose="02040503050406030204" pitchFamily="18" charset="0"/>
                        </a:rPr>
                        <m:t>𝑝</m:t>
                      </m:r>
                      <m:d>
                        <m:dPr>
                          <m:ctrlPr>
                            <a:rPr lang="zh-CN" altLang="en-US" sz="1600" i="1" smtClean="0">
                              <a:solidFill>
                                <a:schemeClr val="bg1"/>
                              </a:solidFill>
                              <a:latin typeface="Cambria Math" panose="02040503050406030204" pitchFamily="18" charset="0"/>
                            </a:rPr>
                          </m:ctrlPr>
                        </m:dPr>
                        <m:e>
                          <m:acc>
                            <m:accPr>
                              <m:chr m:val="̇"/>
                              <m:ctrlPr>
                                <a:rPr lang="zh-CN" altLang="en-US" sz="1600" i="1" smtClean="0">
                                  <a:solidFill>
                                    <a:schemeClr val="bg1"/>
                                  </a:solidFill>
                                  <a:latin typeface="Cambria Math" panose="02040503050406030204" pitchFamily="18" charset="0"/>
                                </a:rPr>
                              </m:ctrlPr>
                            </m:accPr>
                            <m:e>
                              <m:r>
                                <a:rPr lang="en-US" altLang="zh-CN" sz="1600" b="0" i="1" smtClean="0">
                                  <a:solidFill>
                                    <a:schemeClr val="bg1"/>
                                  </a:solidFill>
                                  <a:latin typeface="Cambria Math" panose="02040503050406030204" pitchFamily="18" charset="0"/>
                                </a:rPr>
                                <m:t>𝑇</m:t>
                              </m:r>
                            </m:e>
                          </m:acc>
                        </m:e>
                      </m:d>
                      <m:r>
                        <a:rPr lang="zh-CN" altLang="en-US" sz="1600" i="0">
                          <a:solidFill>
                            <a:schemeClr val="bg1"/>
                          </a:solidFill>
                          <a:latin typeface="Cambria Math" panose="02040503050406030204" pitchFamily="18" charset="0"/>
                        </a:rPr>
                        <m:t>=</m:t>
                      </m:r>
                      <m:r>
                        <a:rPr lang="zh-CN" altLang="en-US" sz="1600" i="1">
                          <a:solidFill>
                            <a:schemeClr val="bg1"/>
                          </a:solidFill>
                          <a:latin typeface="Cambria Math" panose="02040503050406030204" pitchFamily="18" charset="0"/>
                        </a:rPr>
                        <m:t>𝐷</m:t>
                      </m:r>
                    </m:oMath>
                  </m:oMathPara>
                </a14:m>
                <a:endParaRPr lang="zh-CN" altLang="en-US" sz="1600" dirty="0">
                  <a:solidFill>
                    <a:schemeClr val="bg1"/>
                  </a:solidFill>
                  <a:latin typeface="华文宋体" panose="02010600040101010101" pitchFamily="2" charset="-122"/>
                  <a:ea typeface="华文宋体" panose="02010600040101010101" pitchFamily="2" charset="-122"/>
                </a:endParaRPr>
              </a:p>
            </p:txBody>
          </p:sp>
        </mc:Choice>
        <mc:Fallback xmlns="">
          <p:sp>
            <p:nvSpPr>
              <p:cNvPr id="14" name="文本框 13">
                <a:extLst>
                  <a:ext uri="{FF2B5EF4-FFF2-40B4-BE49-F238E27FC236}">
                    <a16:creationId xmlns:a16="http://schemas.microsoft.com/office/drawing/2014/main" id="{E780E76E-5468-4B40-8545-3199E735ED6C}"/>
                  </a:ext>
                </a:extLst>
              </p:cNvPr>
              <p:cNvSpPr txBox="1">
                <a:spLocks noRot="1" noChangeAspect="1" noMove="1" noResize="1" noEditPoints="1" noAdjustHandles="1" noChangeArrowheads="1" noChangeShapeType="1" noTextEdit="1"/>
              </p:cNvSpPr>
              <p:nvPr/>
            </p:nvSpPr>
            <p:spPr>
              <a:xfrm>
                <a:off x="6551844" y="559494"/>
                <a:ext cx="1669143" cy="37029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1B5BE4E-FE59-4AB3-9CA4-DF74DB7C885A}"/>
                  </a:ext>
                </a:extLst>
              </p:cNvPr>
              <p:cNvSpPr txBox="1"/>
              <p:nvPr/>
            </p:nvSpPr>
            <p:spPr>
              <a:xfrm>
                <a:off x="3648987" y="577083"/>
                <a:ext cx="2902857" cy="3702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bg1"/>
                          </a:solidFill>
                          <a:latin typeface="Cambria Math" panose="02040503050406030204" pitchFamily="18" charset="0"/>
                        </a:rPr>
                        <m:t>𝑎</m:t>
                      </m:r>
                      <m:d>
                        <m:dPr>
                          <m:ctrlPr>
                            <a:rPr lang="zh-CN" altLang="en-US" sz="1600" i="1" smtClean="0">
                              <a:solidFill>
                                <a:schemeClr val="bg1"/>
                              </a:solidFill>
                              <a:latin typeface="Cambria Math" panose="02040503050406030204" pitchFamily="18" charset="0"/>
                            </a:rPr>
                          </m:ctrlPr>
                        </m:dPr>
                        <m:e>
                          <m:acc>
                            <m:accPr>
                              <m:chr m:val="̇"/>
                              <m:ctrlPr>
                                <a:rPr lang="zh-CN" altLang="en-US" sz="1600" i="1" smtClean="0">
                                  <a:solidFill>
                                    <a:schemeClr val="bg1"/>
                                  </a:solidFill>
                                  <a:latin typeface="Cambria Math" panose="02040503050406030204" pitchFamily="18" charset="0"/>
                                </a:rPr>
                              </m:ctrlPr>
                            </m:accPr>
                            <m:e>
                              <m:r>
                                <a:rPr lang="en-US" altLang="zh-CN" sz="1600" b="0" i="1" smtClean="0">
                                  <a:solidFill>
                                    <a:schemeClr val="bg1"/>
                                  </a:solidFill>
                                  <a:latin typeface="Cambria Math" panose="02040503050406030204" pitchFamily="18" charset="0"/>
                                </a:rPr>
                                <m:t>𝑇</m:t>
                              </m:r>
                            </m:e>
                          </m:acc>
                        </m:e>
                      </m:d>
                      <m:r>
                        <a:rPr lang="en-US" altLang="zh-CN" sz="1600" b="0" i="1" smtClean="0">
                          <a:solidFill>
                            <a:schemeClr val="bg1"/>
                          </a:solidFill>
                          <a:latin typeface="Cambria Math" panose="02040503050406030204" pitchFamily="18" charset="0"/>
                        </a:rPr>
                        <m:t>,</m:t>
                      </m:r>
                      <m:r>
                        <a:rPr lang="en-US" altLang="zh-CN" sz="1600" b="0" i="1" smtClean="0">
                          <a:solidFill>
                            <a:schemeClr val="bg1"/>
                          </a:solidFill>
                          <a:latin typeface="Cambria Math" panose="02040503050406030204" pitchFamily="18" charset="0"/>
                        </a:rPr>
                        <m:t>𝑣</m:t>
                      </m:r>
                      <m:d>
                        <m:dPr>
                          <m:ctrlPr>
                            <a:rPr lang="zh-CN" altLang="en-US" sz="1600" i="1">
                              <a:solidFill>
                                <a:schemeClr val="bg1"/>
                              </a:solidFill>
                              <a:latin typeface="Cambria Math" panose="02040503050406030204" pitchFamily="18" charset="0"/>
                            </a:rPr>
                          </m:ctrlPr>
                        </m:dPr>
                        <m:e>
                          <m:acc>
                            <m:accPr>
                              <m:chr m:val="̇"/>
                              <m:ctrlPr>
                                <a:rPr lang="zh-CN" altLang="en-US" sz="1600" i="1">
                                  <a:solidFill>
                                    <a:schemeClr val="bg1"/>
                                  </a:solidFill>
                                  <a:latin typeface="Cambria Math" panose="02040503050406030204" pitchFamily="18" charset="0"/>
                                </a:rPr>
                              </m:ctrlPr>
                            </m:accPr>
                            <m:e>
                              <m:r>
                                <a:rPr lang="en-US" altLang="zh-CN" sz="1600" i="1">
                                  <a:solidFill>
                                    <a:schemeClr val="bg1"/>
                                  </a:solidFill>
                                  <a:latin typeface="Cambria Math" panose="02040503050406030204" pitchFamily="18" charset="0"/>
                                </a:rPr>
                                <m:t>𝑇</m:t>
                              </m:r>
                            </m:e>
                          </m:acc>
                        </m:e>
                      </m:d>
                      <m:r>
                        <a:rPr lang="en-US" altLang="zh-CN" sz="1600" b="0" i="1" smtClean="0">
                          <a:solidFill>
                            <a:schemeClr val="bg1"/>
                          </a:solidFill>
                          <a:latin typeface="Cambria Math" panose="02040503050406030204" pitchFamily="18" charset="0"/>
                        </a:rPr>
                        <m:t> </m:t>
                      </m:r>
                      <m:r>
                        <a:rPr lang="en-US" altLang="zh-CN" sz="1600" b="0" i="1" smtClean="0">
                          <a:solidFill>
                            <a:schemeClr val="bg1"/>
                          </a:solidFill>
                          <a:latin typeface="Cambria Math" panose="02040503050406030204" pitchFamily="18" charset="0"/>
                        </a:rPr>
                        <m:t>𝑑𝑒𝑝𝑒𝑛𝑑</m:t>
                      </m:r>
                      <m:r>
                        <a:rPr lang="en-US" altLang="zh-CN" sz="1600" b="0" i="1" smtClean="0">
                          <a:solidFill>
                            <a:schemeClr val="bg1"/>
                          </a:solidFill>
                          <a:latin typeface="Cambria Math" panose="02040503050406030204" pitchFamily="18" charset="0"/>
                        </a:rPr>
                        <m:t> </m:t>
                      </m:r>
                      <m:r>
                        <a:rPr lang="en-US" altLang="zh-CN" sz="1600" b="0" i="1" smtClean="0">
                          <a:solidFill>
                            <a:schemeClr val="bg1"/>
                          </a:solidFill>
                          <a:latin typeface="Cambria Math" panose="02040503050406030204" pitchFamily="18" charset="0"/>
                        </a:rPr>
                        <m:t>𝑜𝑛</m:t>
                      </m:r>
                      <m:r>
                        <a:rPr lang="en-US" altLang="zh-CN" sz="1600" b="0" i="1" smtClean="0">
                          <a:solidFill>
                            <a:schemeClr val="bg1"/>
                          </a:solidFill>
                          <a:latin typeface="Cambria Math" panose="02040503050406030204" pitchFamily="18" charset="0"/>
                        </a:rPr>
                        <m:t> </m:t>
                      </m:r>
                      <m:r>
                        <a:rPr lang="en-US" altLang="zh-CN" sz="1600" b="0" i="1" smtClean="0">
                          <a:solidFill>
                            <a:schemeClr val="bg1"/>
                          </a:solidFill>
                          <a:latin typeface="Cambria Math" panose="02040503050406030204" pitchFamily="18" charset="0"/>
                        </a:rPr>
                        <m:t>𝑣𝑒h𝑖𝑐𝑙𝑒</m:t>
                      </m:r>
                    </m:oMath>
                  </m:oMathPara>
                </a14:m>
                <a:endParaRPr lang="zh-CN" altLang="en-US" sz="1600" dirty="0">
                  <a:latin typeface="华文宋体" panose="02010600040101010101" pitchFamily="2" charset="-122"/>
                  <a:ea typeface="华文宋体" panose="02010600040101010101" pitchFamily="2" charset="-122"/>
                </a:endParaRPr>
              </a:p>
            </p:txBody>
          </p:sp>
        </mc:Choice>
        <mc:Fallback xmlns="">
          <p:sp>
            <p:nvSpPr>
              <p:cNvPr id="16" name="文本框 15">
                <a:extLst>
                  <a:ext uri="{FF2B5EF4-FFF2-40B4-BE49-F238E27FC236}">
                    <a16:creationId xmlns:a16="http://schemas.microsoft.com/office/drawing/2014/main" id="{F1B5BE4E-FE59-4AB3-9CA4-DF74DB7C885A}"/>
                  </a:ext>
                </a:extLst>
              </p:cNvPr>
              <p:cNvSpPr txBox="1">
                <a:spLocks noRot="1" noChangeAspect="1" noMove="1" noResize="1" noEditPoints="1" noAdjustHandles="1" noChangeArrowheads="1" noChangeShapeType="1" noTextEdit="1"/>
              </p:cNvSpPr>
              <p:nvPr/>
            </p:nvSpPr>
            <p:spPr>
              <a:xfrm>
                <a:off x="3648987" y="577083"/>
                <a:ext cx="2902857" cy="370294"/>
              </a:xfrm>
              <a:prstGeom prst="rect">
                <a:avLst/>
              </a:prstGeom>
              <a:blipFill>
                <a:blip r:embed="rId6"/>
                <a:stretch>
                  <a:fillRect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5F080D8-98F3-4CB6-AEE7-CF8E2900E49C}"/>
                  </a:ext>
                </a:extLst>
              </p:cNvPr>
              <p:cNvSpPr txBox="1"/>
              <p:nvPr/>
            </p:nvSpPr>
            <p:spPr>
              <a:xfrm>
                <a:off x="428172" y="1939137"/>
                <a:ext cx="4615542" cy="307777"/>
              </a:xfrm>
              <a:prstGeom prst="rect">
                <a:avLst/>
              </a:prstGeom>
              <a:noFill/>
            </p:spPr>
            <p:txBody>
              <a:bodyPr wrap="square">
                <a:spAutoFit/>
              </a:bodyPr>
              <a:lstStyle/>
              <a:p>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目标泛函 </a:t>
                </a:r>
                <a14:m>
                  <m:oMath xmlns:m="http://schemas.openxmlformats.org/officeDocument/2006/math">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𝐽</m:t>
                    </m:r>
                  </m:oMath>
                </a14:m>
                <a:r>
                  <a:rPr lang="en-US"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 </a:t>
                </a:r>
                <a:endParaRPr lang="zh-CN" altLang="en-US" sz="1400" dirty="0">
                  <a:latin typeface="华文宋体" panose="02010600040101010101" pitchFamily="2" charset="-122"/>
                  <a:ea typeface="华文宋体" panose="02010600040101010101" pitchFamily="2" charset="-122"/>
                </a:endParaRPr>
              </a:p>
            </p:txBody>
          </p:sp>
        </mc:Choice>
        <mc:Fallback xmlns="">
          <p:sp>
            <p:nvSpPr>
              <p:cNvPr id="18" name="文本框 17">
                <a:extLst>
                  <a:ext uri="{FF2B5EF4-FFF2-40B4-BE49-F238E27FC236}">
                    <a16:creationId xmlns:a16="http://schemas.microsoft.com/office/drawing/2014/main" id="{05F080D8-98F3-4CB6-AEE7-CF8E2900E49C}"/>
                  </a:ext>
                </a:extLst>
              </p:cNvPr>
              <p:cNvSpPr txBox="1">
                <a:spLocks noRot="1" noChangeAspect="1" noMove="1" noResize="1" noEditPoints="1" noAdjustHandles="1" noChangeArrowheads="1" noChangeShapeType="1" noTextEdit="1"/>
              </p:cNvSpPr>
              <p:nvPr/>
            </p:nvSpPr>
            <p:spPr>
              <a:xfrm>
                <a:off x="428172" y="1939137"/>
                <a:ext cx="4615542" cy="307777"/>
              </a:xfrm>
              <a:prstGeom prst="rect">
                <a:avLst/>
              </a:prstGeom>
              <a:blipFill>
                <a:blip r:embed="rId7"/>
                <a:stretch>
                  <a:fillRect l="-396" t="-3922"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33FD6A1-EAE1-4B53-8FDD-7139D2EF029B}"/>
                  </a:ext>
                </a:extLst>
              </p:cNvPr>
              <p:cNvSpPr txBox="1"/>
              <p:nvPr/>
            </p:nvSpPr>
            <p:spPr>
              <a:xfrm>
                <a:off x="1734458" y="1793007"/>
                <a:ext cx="5268685" cy="6000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chemeClr val="bg1"/>
                              </a:solidFill>
                              <a:latin typeface="Cambria Math" panose="02040503050406030204" pitchFamily="18" charset="0"/>
                            </a:rPr>
                          </m:ctrlPr>
                        </m:sSubPr>
                        <m:e>
                          <m:r>
                            <a:rPr lang="zh-CN" altLang="en-US" sz="1400">
                              <a:solidFill>
                                <a:schemeClr val="bg1"/>
                              </a:solidFill>
                              <a:latin typeface="Cambria Math" panose="02040503050406030204" pitchFamily="18" charset="0"/>
                            </a:rPr>
                            <m:t>𝒥</m:t>
                          </m:r>
                        </m:e>
                        <m:sub>
                          <m:r>
                            <a:rPr lang="en-US" altLang="zh-CN" sz="1400" b="0" i="1" smtClean="0">
                              <a:solidFill>
                                <a:schemeClr val="bg1"/>
                              </a:solidFill>
                              <a:latin typeface="Cambria Math" panose="02040503050406030204" pitchFamily="18" charset="0"/>
                            </a:rPr>
                            <m:t> </m:t>
                          </m:r>
                        </m:sub>
                      </m:sSub>
                      <m:r>
                        <a:rPr lang="zh-CN" altLang="en-US" sz="1400" i="0">
                          <a:solidFill>
                            <a:schemeClr val="bg1"/>
                          </a:solidFill>
                          <a:latin typeface="Cambria Math" panose="02040503050406030204" pitchFamily="18" charset="0"/>
                        </a:rPr>
                        <m:t>=</m:t>
                      </m:r>
                      <m:f>
                        <m:fPr>
                          <m:ctrlPr>
                            <a:rPr lang="zh-CN" altLang="en-US" sz="1400" i="1">
                              <a:solidFill>
                                <a:schemeClr val="bg1"/>
                              </a:solidFill>
                              <a:latin typeface="Cambria Math" panose="02040503050406030204" pitchFamily="18" charset="0"/>
                            </a:rPr>
                          </m:ctrlPr>
                        </m:fPr>
                        <m:num>
                          <m:r>
                            <a:rPr lang="zh-CN" altLang="en-US" sz="1400">
                              <a:solidFill>
                                <a:schemeClr val="bg1"/>
                              </a:solidFill>
                              <a:latin typeface="Cambria Math" panose="02040503050406030204" pitchFamily="18" charset="0"/>
                            </a:rPr>
                            <m:t>1</m:t>
                          </m:r>
                        </m:num>
                        <m:den>
                          <m:r>
                            <a:rPr lang="zh-CN" altLang="en-US" sz="1400">
                              <a:solidFill>
                                <a:schemeClr val="bg1"/>
                              </a:solidFill>
                              <a:latin typeface="Cambria Math" panose="02040503050406030204" pitchFamily="18" charset="0"/>
                            </a:rPr>
                            <m:t>2</m:t>
                          </m:r>
                        </m:den>
                      </m:f>
                      <m:nary>
                        <m:naryPr>
                          <m:limLoc m:val="subSup"/>
                          <m:grow m:val="on"/>
                          <m:ctrlPr>
                            <a:rPr lang="zh-CN" altLang="en-US" sz="1400" i="1">
                              <a:solidFill>
                                <a:schemeClr val="bg1"/>
                              </a:solidFill>
                              <a:latin typeface="Cambria Math" panose="02040503050406030204" pitchFamily="18" charset="0"/>
                            </a:rPr>
                          </m:ctrlPr>
                        </m:naryPr>
                        <m:sub>
                          <m:sSup>
                            <m:sSupPr>
                              <m:ctrlPr>
                                <a:rPr lang="zh-CN" altLang="en-US" sz="1400" i="1">
                                  <a:solidFill>
                                    <a:schemeClr val="bg1"/>
                                  </a:solidFill>
                                  <a:latin typeface="Cambria Math" panose="02040503050406030204" pitchFamily="18" charset="0"/>
                                </a:rPr>
                              </m:ctrlPr>
                            </m:sSupPr>
                            <m:e>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e>
                            <m:sup>
                              <m:r>
                                <a:rPr lang="zh-CN" altLang="en-US" sz="1400" i="1">
                                  <a:solidFill>
                                    <a:schemeClr val="bg1"/>
                                  </a:solidFill>
                                  <a:latin typeface="Cambria Math" panose="02040503050406030204" pitchFamily="18" charset="0"/>
                                </a:rPr>
                                <m:t>𝑖</m:t>
                              </m:r>
                            </m:sup>
                          </m:sSup>
                        </m:sub>
                        <m:sup>
                          <m:sSub>
                            <m:sSubPr>
                              <m:ctrlPr>
                                <a:rPr lang="zh-CN" altLang="en-US" sz="1400" i="1">
                                  <a:solidFill>
                                    <a:schemeClr val="bg1"/>
                                  </a:solidFill>
                                  <a:latin typeface="Cambria Math" panose="02040503050406030204" pitchFamily="18" charset="0"/>
                                </a:rPr>
                              </m:ctrlPr>
                            </m:sSubPr>
                            <m:e>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e>
                            <m:sub>
                              <m:r>
                                <a:rPr lang="zh-CN" altLang="en-US" sz="1400" i="1">
                                  <a:solidFill>
                                    <a:schemeClr val="bg1"/>
                                  </a:solidFill>
                                  <a:latin typeface="Cambria Math" panose="02040503050406030204" pitchFamily="18" charset="0"/>
                                </a:rPr>
                                <m:t>𝑘</m:t>
                              </m:r>
                              <m:r>
                                <a:rPr lang="zh-CN" altLang="en-US" sz="140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𝑝</m:t>
                              </m:r>
                            </m:sub>
                          </m:sSub>
                        </m:sup>
                        <m:e>
                          <m:r>
                            <a:rPr lang="zh-CN" altLang="en-US" sz="1400">
                              <a:solidFill>
                                <a:schemeClr val="bg1"/>
                              </a:solidFill>
                              <a:latin typeface="Cambria Math" panose="02040503050406030204" pitchFamily="18" charset="0"/>
                            </a:rPr>
                            <m:t> </m:t>
                          </m:r>
                        </m:e>
                      </m:nary>
                      <m:r>
                        <a:rPr lang="zh-CN" altLang="en-US" sz="1400">
                          <a:solidFill>
                            <a:schemeClr val="bg1"/>
                          </a:solidFill>
                          <a:latin typeface="Cambria Math" panose="02040503050406030204" pitchFamily="18" charset="0"/>
                        </a:rPr>
                        <m:t> </m:t>
                      </m:r>
                      <m:sSub>
                        <m:sSubPr>
                          <m:ctrlPr>
                            <a:rPr lang="zh-CN" altLang="en-US" sz="1400" i="1">
                              <a:solidFill>
                                <a:schemeClr val="bg1"/>
                              </a:solidFill>
                              <a:latin typeface="Cambria Math" panose="02040503050406030204" pitchFamily="18" charset="0"/>
                            </a:rPr>
                          </m:ctrlPr>
                        </m:sSubPr>
                        <m:e>
                          <m:r>
                            <a:rPr lang="zh-CN" altLang="en-US" sz="1400" i="1">
                              <a:solidFill>
                                <a:schemeClr val="bg1"/>
                              </a:solidFill>
                              <a:latin typeface="Cambria Math" panose="02040503050406030204" pitchFamily="18" charset="0"/>
                            </a:rPr>
                            <m:t>𝑤</m:t>
                          </m:r>
                        </m:e>
                        <m:sub>
                          <m:r>
                            <a:rPr lang="zh-CN" altLang="en-US" sz="1400">
                              <a:solidFill>
                                <a:schemeClr val="bg1"/>
                              </a:solidFill>
                              <a:latin typeface="Cambria Math" panose="02040503050406030204" pitchFamily="18" charset="0"/>
                            </a:rPr>
                            <m:t>2</m:t>
                          </m:r>
                        </m:sub>
                      </m:sSub>
                      <m:r>
                        <a:rPr lang="zh-CN" altLang="en-US" sz="140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d>
                            <m:dPr>
                              <m:ctrlPr>
                                <a:rPr lang="zh-CN" altLang="en-US" sz="1400" i="1">
                                  <a:solidFill>
                                    <a:schemeClr val="bg1"/>
                                  </a:solidFill>
                                  <a:latin typeface="Cambria Math" panose="02040503050406030204" pitchFamily="18" charset="0"/>
                                </a:rPr>
                              </m:ctrlPr>
                            </m:dPr>
                            <m:e>
                              <m:sSub>
                                <m:sSubPr>
                                  <m:ctrlPr>
                                    <a:rPr lang="zh-CN" altLang="en-US" sz="1400" i="1">
                                      <a:solidFill>
                                        <a:schemeClr val="bg1"/>
                                      </a:solidFill>
                                      <a:latin typeface="Cambria Math" panose="02040503050406030204" pitchFamily="18" charset="0"/>
                                    </a:rPr>
                                  </m:ctrlPr>
                                </m:sSubPr>
                                <m:e>
                                  <m:r>
                                    <a:rPr lang="zh-CN" altLang="en-US" sz="1400" i="1">
                                      <a:solidFill>
                                        <a:schemeClr val="bg1"/>
                                      </a:solidFill>
                                      <a:latin typeface="Cambria Math" panose="02040503050406030204" pitchFamily="18" charset="0"/>
                                    </a:rPr>
                                    <m:t>𝑎</m:t>
                                  </m:r>
                                </m:e>
                                <m:sub>
                                  <m:r>
                                    <a:rPr lang="zh-CN" altLang="en-US" sz="1400" i="1">
                                      <a:solidFill>
                                        <a:schemeClr val="bg1"/>
                                      </a:solidFill>
                                      <a:latin typeface="Cambria Math" panose="02040503050406030204" pitchFamily="18" charset="0"/>
                                    </a:rPr>
                                    <m:t>𝑘</m:t>
                                  </m:r>
                                  <m:r>
                                    <a:rPr lang="zh-CN" altLang="en-US" sz="140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𝑝</m:t>
                                  </m:r>
                                </m:sub>
                              </m:sSub>
                              <m:d>
                                <m:dPr>
                                  <m:ctrlPr>
                                    <a:rPr lang="zh-CN" altLang="en-US" sz="1400" i="1">
                                      <a:solidFill>
                                        <a:schemeClr val="bg1"/>
                                      </a:solidFill>
                                      <a:latin typeface="Cambria Math" panose="02040503050406030204" pitchFamily="18" charset="0"/>
                                    </a:rPr>
                                  </m:ctrlPr>
                                </m:dPr>
                                <m:e>
                                  <m:r>
                                    <a:rPr lang="zh-CN" altLang="en-US" sz="1400" i="1">
                                      <a:solidFill>
                                        <a:schemeClr val="bg1"/>
                                      </a:solidFill>
                                      <a:latin typeface="Cambria Math" panose="02040503050406030204" pitchFamily="18" charset="0"/>
                                    </a:rPr>
                                    <m:t>𝑡</m:t>
                                  </m:r>
                                </m:e>
                              </m:d>
                            </m:e>
                          </m:d>
                        </m:e>
                        <m:sup>
                          <m:r>
                            <a:rPr lang="zh-CN" altLang="en-US" sz="1400">
                              <a:solidFill>
                                <a:schemeClr val="bg1"/>
                              </a:solidFill>
                              <a:latin typeface="Cambria Math" panose="02040503050406030204" pitchFamily="18" charset="0"/>
                            </a:rPr>
                            <m:t>2</m:t>
                          </m:r>
                        </m:sup>
                      </m:sSup>
                      <m:r>
                        <a:rPr lang="zh-CN" altLang="en-US" sz="1400">
                          <a:solidFill>
                            <a:schemeClr val="bg1"/>
                          </a:solidFill>
                          <a:latin typeface="Cambria Math" panose="02040503050406030204" pitchFamily="18" charset="0"/>
                        </a:rPr>
                        <m:t>+</m:t>
                      </m:r>
                      <m:sSub>
                        <m:sSubPr>
                          <m:ctrlPr>
                            <a:rPr lang="zh-CN" altLang="en-US" sz="1400" i="1">
                              <a:solidFill>
                                <a:schemeClr val="bg1"/>
                              </a:solidFill>
                              <a:latin typeface="Cambria Math" panose="02040503050406030204" pitchFamily="18" charset="0"/>
                            </a:rPr>
                          </m:ctrlPr>
                        </m:sSubPr>
                        <m:e>
                          <m:r>
                            <a:rPr lang="zh-CN" altLang="en-US" sz="1400" i="1">
                              <a:solidFill>
                                <a:schemeClr val="bg1"/>
                              </a:solidFill>
                              <a:latin typeface="Cambria Math" panose="02040503050406030204" pitchFamily="18" charset="0"/>
                            </a:rPr>
                            <m:t>𝑤</m:t>
                          </m:r>
                        </m:e>
                        <m:sub>
                          <m:r>
                            <a:rPr lang="zh-CN" altLang="en-US" sz="1400">
                              <a:solidFill>
                                <a:schemeClr val="bg1"/>
                              </a:solidFill>
                              <a:latin typeface="Cambria Math" panose="02040503050406030204" pitchFamily="18" charset="0"/>
                            </a:rPr>
                            <m:t>1</m:t>
                          </m:r>
                        </m:sub>
                      </m:sSub>
                      <m:r>
                        <a:rPr lang="zh-CN" altLang="en-US" sz="140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d>
                            <m:dPr>
                              <m:ctrlPr>
                                <a:rPr lang="zh-CN" altLang="en-US" sz="1400" i="1">
                                  <a:solidFill>
                                    <a:schemeClr val="bg1"/>
                                  </a:solidFill>
                                  <a:latin typeface="Cambria Math" panose="02040503050406030204" pitchFamily="18" charset="0"/>
                                </a:rPr>
                              </m:ctrlPr>
                            </m:dPr>
                            <m:e>
                              <m:sSub>
                                <m:sSubPr>
                                  <m:ctrlPr>
                                    <a:rPr lang="zh-CN" altLang="en-US" sz="1400" i="1">
                                      <a:solidFill>
                                        <a:schemeClr val="bg1"/>
                                      </a:solidFill>
                                      <a:latin typeface="Cambria Math" panose="02040503050406030204" pitchFamily="18" charset="0"/>
                                    </a:rPr>
                                  </m:ctrlPr>
                                </m:sSubPr>
                                <m:e>
                                  <m:r>
                                    <a:rPr lang="zh-CN" altLang="en-US" sz="1400" i="1">
                                      <a:solidFill>
                                        <a:schemeClr val="bg1"/>
                                      </a:solidFill>
                                      <a:latin typeface="Cambria Math" panose="02040503050406030204" pitchFamily="18" charset="0"/>
                                    </a:rPr>
                                    <m:t>𝑢</m:t>
                                  </m:r>
                                </m:e>
                                <m:sub>
                                  <m:r>
                                    <a:rPr lang="zh-CN" altLang="en-US" sz="1400" i="1">
                                      <a:solidFill>
                                        <a:schemeClr val="bg1"/>
                                      </a:solidFill>
                                      <a:latin typeface="Cambria Math" panose="02040503050406030204" pitchFamily="18" charset="0"/>
                                    </a:rPr>
                                    <m:t>𝑘</m:t>
                                  </m:r>
                                  <m:r>
                                    <a:rPr lang="zh-CN" altLang="en-US" sz="140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𝑝</m:t>
                                  </m:r>
                                </m:sub>
                              </m:sSub>
                              <m:d>
                                <m:dPr>
                                  <m:ctrlPr>
                                    <a:rPr lang="zh-CN" altLang="en-US" sz="1400" i="1">
                                      <a:solidFill>
                                        <a:schemeClr val="bg1"/>
                                      </a:solidFill>
                                      <a:latin typeface="Cambria Math" panose="02040503050406030204" pitchFamily="18" charset="0"/>
                                    </a:rPr>
                                  </m:ctrlPr>
                                </m:dPr>
                                <m:e>
                                  <m:r>
                                    <a:rPr lang="zh-CN" altLang="en-US" sz="1400" i="1">
                                      <a:solidFill>
                                        <a:schemeClr val="bg1"/>
                                      </a:solidFill>
                                      <a:latin typeface="Cambria Math" panose="02040503050406030204" pitchFamily="18" charset="0"/>
                                    </a:rPr>
                                    <m:t>𝑡</m:t>
                                  </m:r>
                                </m:e>
                              </m:d>
                            </m:e>
                          </m:d>
                        </m:e>
                        <m:sup>
                          <m:r>
                            <a:rPr lang="zh-CN" altLang="en-US" sz="1400">
                              <a:solidFill>
                                <a:schemeClr val="bg1"/>
                              </a:solidFill>
                              <a:latin typeface="Cambria Math" panose="02040503050406030204" pitchFamily="18" charset="0"/>
                            </a:rPr>
                            <m:t>2</m:t>
                          </m:r>
                        </m:sup>
                      </m:sSup>
                      <m:r>
                        <a:rPr lang="zh-CN" altLang="en-US" sz="1400" i="1">
                          <a:solidFill>
                            <a:schemeClr val="bg1"/>
                          </a:solidFill>
                          <a:latin typeface="Cambria Math" panose="02040503050406030204" pitchFamily="18" charset="0"/>
                        </a:rPr>
                        <m:t>𝑑𝑡</m:t>
                      </m:r>
                    </m:oMath>
                  </m:oMathPara>
                </a14:m>
                <a:endParaRPr lang="zh-CN" altLang="en-US" sz="1400" dirty="0">
                  <a:latin typeface="华文宋体" panose="02010600040101010101" pitchFamily="2" charset="-122"/>
                  <a:ea typeface="华文宋体" panose="02010600040101010101" pitchFamily="2" charset="-122"/>
                </a:endParaRPr>
              </a:p>
            </p:txBody>
          </p:sp>
        </mc:Choice>
        <mc:Fallback xmlns="">
          <p:sp>
            <p:nvSpPr>
              <p:cNvPr id="20" name="文本框 19">
                <a:extLst>
                  <a:ext uri="{FF2B5EF4-FFF2-40B4-BE49-F238E27FC236}">
                    <a16:creationId xmlns:a16="http://schemas.microsoft.com/office/drawing/2014/main" id="{133FD6A1-EAE1-4B53-8FDD-7139D2EF029B}"/>
                  </a:ext>
                </a:extLst>
              </p:cNvPr>
              <p:cNvSpPr txBox="1">
                <a:spLocks noRot="1" noChangeAspect="1" noMove="1" noResize="1" noEditPoints="1" noAdjustHandles="1" noChangeArrowheads="1" noChangeShapeType="1" noTextEdit="1"/>
              </p:cNvSpPr>
              <p:nvPr/>
            </p:nvSpPr>
            <p:spPr>
              <a:xfrm>
                <a:off x="1734458" y="1793007"/>
                <a:ext cx="5268685" cy="60003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7B838B0-EE7A-4CD8-A2F2-16F6CD3CADFA}"/>
                  </a:ext>
                </a:extLst>
              </p:cNvPr>
              <p:cNvSpPr txBox="1"/>
              <p:nvPr/>
            </p:nvSpPr>
            <p:spPr>
              <a:xfrm>
                <a:off x="2749103" y="2636177"/>
                <a:ext cx="3759199" cy="456728"/>
              </a:xfrm>
              <a:prstGeom prst="rect">
                <a:avLst/>
              </a:prstGeom>
              <a:noFill/>
            </p:spPr>
            <p:txBody>
              <a:bodyPr wrap="square">
                <a:spAutoFit/>
              </a:bodyPr>
              <a:lstStyle/>
              <a:p>
                <a14:m>
                  <m:oMath xmlns:m="http://schemas.openxmlformats.org/officeDocument/2006/math">
                    <m:r>
                      <a:rPr lang="en-US" altLang="zh-CN" sz="1600"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600" b="0"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en-US" sz="1600" i="1">
                            <a:solidFill>
                              <a:schemeClr val="bg1"/>
                            </a:solidFill>
                            <a:latin typeface="Cambria Math" panose="02040503050406030204" pitchFamily="18" charset="0"/>
                          </a:rPr>
                        </m:ctrlPr>
                      </m:fPr>
                      <m:num>
                        <m:r>
                          <a:rPr lang="zh-CN" altLang="en-US" sz="1600">
                            <a:solidFill>
                              <a:schemeClr val="bg1"/>
                            </a:solidFill>
                            <a:latin typeface="Cambria Math" panose="02040503050406030204" pitchFamily="18" charset="0"/>
                          </a:rPr>
                          <m:t>1</m:t>
                        </m:r>
                      </m:num>
                      <m:den>
                        <m:r>
                          <a:rPr lang="zh-CN" altLang="en-US" sz="1600">
                            <a:solidFill>
                              <a:schemeClr val="bg1"/>
                            </a:solidFill>
                            <a:latin typeface="Cambria Math" panose="02040503050406030204" pitchFamily="18" charset="0"/>
                          </a:rPr>
                          <m:t>2</m:t>
                        </m:r>
                      </m:den>
                    </m:f>
                  </m:oMath>
                </a14:m>
                <a:r>
                  <a:rPr lang="zh-CN" altLang="en-US" sz="1600" dirty="0">
                    <a:solidFill>
                      <a:schemeClr val="bg1"/>
                    </a:solidFill>
                    <a:latin typeface="华文宋体" panose="02010600040101010101" pitchFamily="2" charset="-122"/>
                    <a:ea typeface="华文宋体" panose="02010600040101010101" pitchFamily="2" charset="-122"/>
                  </a:rPr>
                  <a:t> </a:t>
                </a:r>
                <a14:m>
                  <m:oMath xmlns:m="http://schemas.openxmlformats.org/officeDocument/2006/math">
                    <m:sSub>
                      <m:sSubPr>
                        <m:ctrlPr>
                          <a:rPr lang="zh-CN" altLang="en-US" sz="1600" i="1">
                            <a:solidFill>
                              <a:schemeClr val="bg1"/>
                            </a:solidFill>
                            <a:latin typeface="Cambria Math" panose="02040503050406030204" pitchFamily="18" charset="0"/>
                          </a:rPr>
                        </m:ctrlPr>
                      </m:sSubPr>
                      <m:e>
                        <m:r>
                          <a:rPr lang="zh-CN" altLang="en-US" sz="1600" i="1">
                            <a:solidFill>
                              <a:schemeClr val="bg1"/>
                            </a:solidFill>
                            <a:latin typeface="Cambria Math" panose="02040503050406030204" pitchFamily="18" charset="0"/>
                          </a:rPr>
                          <m:t>𝑤</m:t>
                        </m:r>
                      </m:e>
                      <m:sub>
                        <m:r>
                          <a:rPr lang="zh-CN" altLang="en-US" sz="1600">
                            <a:solidFill>
                              <a:schemeClr val="bg1"/>
                            </a:solidFill>
                            <a:latin typeface="Cambria Math" panose="02040503050406030204" pitchFamily="18" charset="0"/>
                          </a:rPr>
                          <m:t>2</m:t>
                        </m:r>
                      </m:sub>
                    </m:sSub>
                    <m:r>
                      <a:rPr lang="zh-CN" altLang="en-US" sz="1600">
                        <a:solidFill>
                          <a:schemeClr val="bg1"/>
                        </a:solidFill>
                        <a:latin typeface="Cambria Math" panose="02040503050406030204" pitchFamily="18" charset="0"/>
                      </a:rPr>
                      <m:t>⋅</m:t>
                    </m:r>
                    <m:sSup>
                      <m:sSupPr>
                        <m:ctrlPr>
                          <a:rPr lang="zh-CN" altLang="en-US" sz="1600" i="1">
                            <a:solidFill>
                              <a:schemeClr val="bg1"/>
                            </a:solidFill>
                            <a:latin typeface="Cambria Math" panose="02040503050406030204" pitchFamily="18" charset="0"/>
                          </a:rPr>
                        </m:ctrlPr>
                      </m:sSupPr>
                      <m:e>
                        <m:d>
                          <m:dPr>
                            <m:ctrlPr>
                              <a:rPr lang="zh-CN" altLang="en-US" sz="1600" i="1">
                                <a:solidFill>
                                  <a:schemeClr val="bg1"/>
                                </a:solidFill>
                                <a:latin typeface="Cambria Math" panose="02040503050406030204" pitchFamily="18" charset="0"/>
                              </a:rPr>
                            </m:ctrlPr>
                          </m:dPr>
                          <m:e>
                            <m:sSub>
                              <m:sSubPr>
                                <m:ctrlPr>
                                  <a:rPr lang="zh-CN" altLang="en-US" sz="1600" i="1">
                                    <a:solidFill>
                                      <a:schemeClr val="bg1"/>
                                    </a:solidFill>
                                    <a:latin typeface="Cambria Math" panose="02040503050406030204" pitchFamily="18" charset="0"/>
                                  </a:rPr>
                                </m:ctrlPr>
                              </m:sSubPr>
                              <m:e>
                                <m:r>
                                  <a:rPr lang="zh-CN" altLang="en-US" sz="1600" i="1">
                                    <a:solidFill>
                                      <a:schemeClr val="bg1"/>
                                    </a:solidFill>
                                    <a:latin typeface="Cambria Math" panose="02040503050406030204" pitchFamily="18" charset="0"/>
                                  </a:rPr>
                                  <m:t>𝑎</m:t>
                                </m:r>
                              </m:e>
                              <m:sub>
                                <m:r>
                                  <a:rPr lang="en-US" altLang="zh-CN" sz="1600" b="0" i="1" smtClean="0">
                                    <a:solidFill>
                                      <a:schemeClr val="bg1"/>
                                    </a:solidFill>
                                    <a:latin typeface="Cambria Math" panose="02040503050406030204" pitchFamily="18" charset="0"/>
                                  </a:rPr>
                                  <m:t> </m:t>
                                </m:r>
                              </m:sub>
                            </m:sSub>
                            <m:d>
                              <m:dPr>
                                <m:ctrlPr>
                                  <a:rPr lang="zh-CN" altLang="en-US" sz="1600" i="1">
                                    <a:solidFill>
                                      <a:schemeClr val="bg1"/>
                                    </a:solidFill>
                                    <a:latin typeface="Cambria Math" panose="02040503050406030204" pitchFamily="18" charset="0"/>
                                  </a:rPr>
                                </m:ctrlPr>
                              </m:dPr>
                              <m:e>
                                <m:r>
                                  <a:rPr lang="zh-CN" altLang="en-US" sz="1600" i="1">
                                    <a:solidFill>
                                      <a:schemeClr val="bg1"/>
                                    </a:solidFill>
                                    <a:latin typeface="Cambria Math" panose="02040503050406030204" pitchFamily="18" charset="0"/>
                                  </a:rPr>
                                  <m:t>𝑡</m:t>
                                </m:r>
                              </m:e>
                            </m:d>
                          </m:e>
                        </m:d>
                      </m:e>
                      <m:sup>
                        <m:r>
                          <a:rPr lang="zh-CN" altLang="en-US" sz="1600">
                            <a:solidFill>
                              <a:schemeClr val="bg1"/>
                            </a:solidFill>
                            <a:latin typeface="Cambria Math" panose="02040503050406030204" pitchFamily="18" charset="0"/>
                          </a:rPr>
                          <m:t>2</m:t>
                        </m:r>
                      </m:sup>
                    </m:sSup>
                    <m:r>
                      <a:rPr lang="zh-CN" altLang="en-US" sz="1600">
                        <a:solidFill>
                          <a:schemeClr val="bg1"/>
                        </a:solidFill>
                        <a:latin typeface="Cambria Math" panose="02040503050406030204" pitchFamily="18" charset="0"/>
                      </a:rPr>
                      <m:t>+</m:t>
                    </m:r>
                    <m:f>
                      <m:fPr>
                        <m:ctrlPr>
                          <a:rPr lang="zh-CN" altLang="en-US" sz="1600" i="1">
                            <a:solidFill>
                              <a:schemeClr val="bg1"/>
                            </a:solidFill>
                            <a:latin typeface="Cambria Math" panose="02040503050406030204" pitchFamily="18" charset="0"/>
                          </a:rPr>
                        </m:ctrlPr>
                      </m:fPr>
                      <m:num>
                        <m:r>
                          <a:rPr lang="zh-CN" altLang="en-US" sz="1600">
                            <a:solidFill>
                              <a:schemeClr val="bg1"/>
                            </a:solidFill>
                            <a:latin typeface="Cambria Math" panose="02040503050406030204" pitchFamily="18" charset="0"/>
                          </a:rPr>
                          <m:t>1</m:t>
                        </m:r>
                      </m:num>
                      <m:den>
                        <m:r>
                          <a:rPr lang="zh-CN" altLang="en-US" sz="1600">
                            <a:solidFill>
                              <a:schemeClr val="bg1"/>
                            </a:solidFill>
                            <a:latin typeface="Cambria Math" panose="02040503050406030204" pitchFamily="18" charset="0"/>
                          </a:rPr>
                          <m:t>2</m:t>
                        </m:r>
                      </m:den>
                    </m:f>
                    <m:sSub>
                      <m:sSubPr>
                        <m:ctrlPr>
                          <a:rPr lang="zh-CN" altLang="en-US" sz="1600" i="1">
                            <a:solidFill>
                              <a:schemeClr val="bg1"/>
                            </a:solidFill>
                            <a:latin typeface="Cambria Math" panose="02040503050406030204" pitchFamily="18" charset="0"/>
                          </a:rPr>
                        </m:ctrlPr>
                      </m:sSubPr>
                      <m:e>
                        <m:r>
                          <a:rPr lang="zh-CN" altLang="en-US" sz="1600" i="1">
                            <a:solidFill>
                              <a:schemeClr val="bg1"/>
                            </a:solidFill>
                            <a:latin typeface="Cambria Math" panose="02040503050406030204" pitchFamily="18" charset="0"/>
                          </a:rPr>
                          <m:t>𝑤</m:t>
                        </m:r>
                      </m:e>
                      <m:sub>
                        <m:r>
                          <a:rPr lang="zh-CN" altLang="en-US" sz="1600">
                            <a:solidFill>
                              <a:schemeClr val="bg1"/>
                            </a:solidFill>
                            <a:latin typeface="Cambria Math" panose="02040503050406030204" pitchFamily="18" charset="0"/>
                          </a:rPr>
                          <m:t>1</m:t>
                        </m:r>
                      </m:sub>
                    </m:sSub>
                    <m:r>
                      <a:rPr lang="zh-CN" altLang="en-US" sz="1600">
                        <a:solidFill>
                          <a:schemeClr val="bg1"/>
                        </a:solidFill>
                        <a:latin typeface="Cambria Math" panose="02040503050406030204" pitchFamily="18" charset="0"/>
                      </a:rPr>
                      <m:t>⋅</m:t>
                    </m:r>
                    <m:sSup>
                      <m:sSupPr>
                        <m:ctrlPr>
                          <a:rPr lang="zh-CN" altLang="en-US" sz="1600" i="1">
                            <a:solidFill>
                              <a:schemeClr val="bg1"/>
                            </a:solidFill>
                            <a:latin typeface="Cambria Math" panose="02040503050406030204" pitchFamily="18" charset="0"/>
                          </a:rPr>
                        </m:ctrlPr>
                      </m:sSupPr>
                      <m:e>
                        <m:d>
                          <m:dPr>
                            <m:ctrlPr>
                              <a:rPr lang="zh-CN" altLang="en-US" sz="1600" i="1">
                                <a:solidFill>
                                  <a:schemeClr val="bg1"/>
                                </a:solidFill>
                                <a:latin typeface="Cambria Math" panose="02040503050406030204" pitchFamily="18" charset="0"/>
                              </a:rPr>
                            </m:ctrlPr>
                          </m:dPr>
                          <m:e>
                            <m:sSub>
                              <m:sSubPr>
                                <m:ctrlPr>
                                  <a:rPr lang="zh-CN" altLang="en-US" sz="1600" i="1">
                                    <a:solidFill>
                                      <a:schemeClr val="bg1"/>
                                    </a:solidFill>
                                    <a:latin typeface="Cambria Math" panose="02040503050406030204" pitchFamily="18" charset="0"/>
                                  </a:rPr>
                                </m:ctrlPr>
                              </m:sSubPr>
                              <m:e>
                                <m:r>
                                  <a:rPr lang="zh-CN" altLang="en-US" sz="1600" i="1">
                                    <a:solidFill>
                                      <a:schemeClr val="bg1"/>
                                    </a:solidFill>
                                    <a:latin typeface="Cambria Math" panose="02040503050406030204" pitchFamily="18" charset="0"/>
                                  </a:rPr>
                                  <m:t>𝑢</m:t>
                                </m:r>
                              </m:e>
                              <m:sub>
                                <m:r>
                                  <a:rPr lang="en-US" altLang="zh-CN" sz="1600" b="0" i="1" smtClean="0">
                                    <a:solidFill>
                                      <a:schemeClr val="bg1"/>
                                    </a:solidFill>
                                    <a:latin typeface="Cambria Math" panose="02040503050406030204" pitchFamily="18" charset="0"/>
                                  </a:rPr>
                                  <m:t> </m:t>
                                </m:r>
                              </m:sub>
                            </m:sSub>
                            <m:d>
                              <m:dPr>
                                <m:ctrlPr>
                                  <a:rPr lang="zh-CN" altLang="en-US" sz="1600" i="1">
                                    <a:solidFill>
                                      <a:schemeClr val="bg1"/>
                                    </a:solidFill>
                                    <a:latin typeface="Cambria Math" panose="02040503050406030204" pitchFamily="18" charset="0"/>
                                  </a:rPr>
                                </m:ctrlPr>
                              </m:dPr>
                              <m:e>
                                <m:r>
                                  <a:rPr lang="zh-CN" altLang="en-US" sz="1600" i="1">
                                    <a:solidFill>
                                      <a:schemeClr val="bg1"/>
                                    </a:solidFill>
                                    <a:latin typeface="Cambria Math" panose="02040503050406030204" pitchFamily="18" charset="0"/>
                                  </a:rPr>
                                  <m:t>𝑡</m:t>
                                </m:r>
                              </m:e>
                            </m:d>
                          </m:e>
                        </m:d>
                      </m:e>
                      <m:sup>
                        <m:r>
                          <a:rPr lang="zh-CN" altLang="en-US" sz="1600">
                            <a:solidFill>
                              <a:schemeClr val="bg1"/>
                            </a:solidFill>
                            <a:latin typeface="Cambria Math" panose="02040503050406030204" pitchFamily="18" charset="0"/>
                          </a:rPr>
                          <m:t>2</m:t>
                        </m:r>
                      </m:sup>
                    </m:sSup>
                  </m:oMath>
                </a14:m>
                <a:endParaRPr lang="zh-CN" altLang="en-US" sz="1600" dirty="0">
                  <a:latin typeface="华文宋体" panose="02010600040101010101" pitchFamily="2" charset="-122"/>
                  <a:ea typeface="华文宋体" panose="02010600040101010101" pitchFamily="2" charset="-122"/>
                </a:endParaRPr>
              </a:p>
            </p:txBody>
          </p:sp>
        </mc:Choice>
        <mc:Fallback xmlns="">
          <p:sp>
            <p:nvSpPr>
              <p:cNvPr id="22" name="文本框 21">
                <a:extLst>
                  <a:ext uri="{FF2B5EF4-FFF2-40B4-BE49-F238E27FC236}">
                    <a16:creationId xmlns:a16="http://schemas.microsoft.com/office/drawing/2014/main" id="{D7B838B0-EE7A-4CD8-A2F2-16F6CD3CADFA}"/>
                  </a:ext>
                </a:extLst>
              </p:cNvPr>
              <p:cNvSpPr txBox="1">
                <a:spLocks noRot="1" noChangeAspect="1" noMove="1" noResize="1" noEditPoints="1" noAdjustHandles="1" noChangeArrowheads="1" noChangeShapeType="1" noTextEdit="1"/>
              </p:cNvSpPr>
              <p:nvPr/>
            </p:nvSpPr>
            <p:spPr>
              <a:xfrm>
                <a:off x="2749103" y="2636177"/>
                <a:ext cx="3759199" cy="45672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39420A8-0769-41C4-B7FE-301E7CEC6305}"/>
                  </a:ext>
                </a:extLst>
              </p:cNvPr>
              <p:cNvSpPr txBox="1"/>
              <p:nvPr/>
            </p:nvSpPr>
            <p:spPr>
              <a:xfrm>
                <a:off x="428172" y="3454791"/>
                <a:ext cx="4956628" cy="307777"/>
              </a:xfrm>
              <a:prstGeom prst="rect">
                <a:avLst/>
              </a:prstGeom>
              <a:noFill/>
            </p:spPr>
            <p:txBody>
              <a:bodyPr wrap="square">
                <a:spAutoFit/>
              </a:bodyPr>
              <a:lstStyle/>
              <a:p>
                <a:r>
                  <a:rPr lang="zh-CN" altLang="zh-CN" sz="14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rPr>
                  <a:t>时变拉格朗日乘数</a:t>
                </a:r>
                <a:r>
                  <a:rPr lang="zh-CN" altLang="en-US" sz="1400"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rPr>
                  <a:t>，即协态</a:t>
                </a:r>
                <a14:m>
                  <m:oMath xmlns:m="http://schemas.openxmlformats.org/officeDocument/2006/math">
                    <m:r>
                      <a:rPr lang="en-US" altLang="zh-CN" sz="1400"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400" i="1">
                            <a:solidFill>
                              <a:schemeClr val="bg1"/>
                            </a:solidFill>
                            <a:effectLst/>
                            <a:latin typeface="Cambria Math" panose="02040503050406030204" pitchFamily="18" charset="0"/>
                            <a:ea typeface="Cambria Math" panose="02040503050406030204" pitchFamily="18" charset="0"/>
                          </a:rPr>
                        </m:ctrlPr>
                      </m:dPr>
                      <m:e>
                        <m:m>
                          <m:mPr>
                            <m:plcHide m:val="on"/>
                            <m:mcs>
                              <m:mc>
                                <m:mcPr>
                                  <m:count m:val="3"/>
                                  <m:mcJc m:val="center"/>
                                </m:mcPr>
                              </m:mc>
                            </m:mcs>
                            <m:ctrlPr>
                              <a:rPr lang="zh-CN" altLang="zh-CN" sz="1400" i="1">
                                <a:solidFill>
                                  <a:schemeClr val="bg1"/>
                                </a:solidFill>
                                <a:effectLst/>
                                <a:latin typeface="Cambria Math" panose="02040503050406030204" pitchFamily="18" charset="0"/>
                                <a:ea typeface="Cambria Math" panose="02040503050406030204" pitchFamily="18" charset="0"/>
                              </a:rPr>
                            </m:ctrlPr>
                          </m:mPr>
                          <m:mr>
                            <m:e>
                              <m:sSub>
                                <m:sSubPr>
                                  <m:ctrlPr>
                                    <a:rPr lang="zh-CN" altLang="zh-CN" sz="1400" i="1">
                                      <a:solidFill>
                                        <a:schemeClr val="bg1"/>
                                      </a:solidFill>
                                      <a:effectLst/>
                                      <a:latin typeface="Cambria Math" panose="02040503050406030204" pitchFamily="18" charset="0"/>
                                      <a:ea typeface="Cambria Math" panose="02040503050406030204" pitchFamily="18" charset="0"/>
                                    </a:rPr>
                                  </m:ctrlPr>
                                </m:sSubPr>
                                <m:e>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sub>
                              </m:sSub>
                            </m:e>
                            <m:e>
                              <m:sSub>
                                <m:sSubPr>
                                  <m:ctrlPr>
                                    <a:rPr lang="zh-CN" altLang="zh-CN" sz="1400" i="1">
                                      <a:solidFill>
                                        <a:schemeClr val="bg1"/>
                                      </a:solidFill>
                                      <a:effectLst/>
                                      <a:latin typeface="Cambria Math" panose="02040503050406030204" pitchFamily="18" charset="0"/>
                                      <a:ea typeface="Cambria Math" panose="02040503050406030204" pitchFamily="18" charset="0"/>
                                    </a:rPr>
                                  </m:ctrlPr>
                                </m:sSubPr>
                                <m:e>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2</m:t>
                                  </m:r>
                                </m:sub>
                              </m:sSub>
                            </m:e>
                            <m:e>
                              <m:sSub>
                                <m:sSubPr>
                                  <m:ctrlPr>
                                    <a:rPr lang="zh-CN" altLang="zh-CN" sz="1400" i="1">
                                      <a:solidFill>
                                        <a:schemeClr val="bg1"/>
                                      </a:solidFill>
                                      <a:effectLst/>
                                      <a:latin typeface="Cambria Math" panose="02040503050406030204" pitchFamily="18" charset="0"/>
                                      <a:ea typeface="Cambria Math" panose="02040503050406030204" pitchFamily="18" charset="0"/>
                                    </a:rPr>
                                  </m:ctrlPr>
                                </m:sSubPr>
                                <m:e>
                                  <m:r>
                                    <a:rPr lang="en-US" altLang="zh-CN" sz="14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4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3</m:t>
                                  </m:r>
                                </m:sub>
                              </m:sSub>
                            </m:e>
                          </m:mr>
                        </m:m>
                      </m:e>
                    </m:d>
                  </m:oMath>
                </a14:m>
                <a:r>
                  <a:rPr lang="zh-CN" altLang="en-US" sz="1400" dirty="0">
                    <a:solidFill>
                      <a:schemeClr val="bg1"/>
                    </a:solidFill>
                    <a:latin typeface="华文宋体" panose="02010600040101010101" pitchFamily="2" charset="-122"/>
                    <a:ea typeface="华文宋体" panose="02010600040101010101" pitchFamily="2" charset="-122"/>
                  </a:rPr>
                  <a:t>，故哈密尔顿量</a:t>
                </a:r>
              </a:p>
            </p:txBody>
          </p:sp>
        </mc:Choice>
        <mc:Fallback xmlns="">
          <p:sp>
            <p:nvSpPr>
              <p:cNvPr id="24" name="文本框 23">
                <a:extLst>
                  <a:ext uri="{FF2B5EF4-FFF2-40B4-BE49-F238E27FC236}">
                    <a16:creationId xmlns:a16="http://schemas.microsoft.com/office/drawing/2014/main" id="{139420A8-0769-41C4-B7FE-301E7CEC6305}"/>
                  </a:ext>
                </a:extLst>
              </p:cNvPr>
              <p:cNvSpPr txBox="1">
                <a:spLocks noRot="1" noChangeAspect="1" noMove="1" noResize="1" noEditPoints="1" noAdjustHandles="1" noChangeArrowheads="1" noChangeShapeType="1" noTextEdit="1"/>
              </p:cNvSpPr>
              <p:nvPr/>
            </p:nvSpPr>
            <p:spPr>
              <a:xfrm>
                <a:off x="428172" y="3454791"/>
                <a:ext cx="4956628" cy="307777"/>
              </a:xfrm>
              <a:prstGeom prst="rect">
                <a:avLst/>
              </a:prstGeom>
              <a:blipFill>
                <a:blip r:embed="rId10"/>
                <a:stretch>
                  <a:fillRect l="-369"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D625DB7B-93B5-4028-AE99-B4F92987265B}"/>
                  </a:ext>
                </a:extLst>
              </p:cNvPr>
              <p:cNvSpPr txBox="1"/>
              <p:nvPr/>
            </p:nvSpPr>
            <p:spPr>
              <a:xfrm>
                <a:off x="2061029" y="3969292"/>
                <a:ext cx="4615542"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solidFill>
                            <a:schemeClr val="bg1"/>
                          </a:solidFill>
                          <a:latin typeface="Cambria Math" panose="02040503050406030204" pitchFamily="18" charset="0"/>
                        </a:rPr>
                        <m:t>Φ</m:t>
                      </m:r>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a:rPr lang="zh-CN" altLang="en-US" i="0">
                              <a:solidFill>
                                <a:schemeClr val="bg1"/>
                              </a:solidFill>
                              <a:latin typeface="Cambria Math" panose="02040503050406030204" pitchFamily="18" charset="0"/>
                            </a:rPr>
                            <m:t>1</m:t>
                          </m:r>
                        </m:num>
                        <m:den>
                          <m:r>
                            <a:rPr lang="zh-CN" altLang="en-US" i="0">
                              <a:solidFill>
                                <a:schemeClr val="bg1"/>
                              </a:solidFill>
                              <a:latin typeface="Cambria Math" panose="02040503050406030204" pitchFamily="18" charset="0"/>
                            </a:rPr>
                            <m:t>2</m:t>
                          </m:r>
                        </m:den>
                      </m:f>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𝑎</m:t>
                          </m:r>
                        </m:e>
                        <m:sup>
                          <m:r>
                            <a:rPr lang="zh-CN" altLang="en-US" i="0">
                              <a:solidFill>
                                <a:schemeClr val="bg1"/>
                              </a:solidFill>
                              <a:latin typeface="Cambria Math" panose="02040503050406030204" pitchFamily="18" charset="0"/>
                            </a:rPr>
                            <m:t>2</m:t>
                          </m:r>
                        </m:sup>
                      </m:sSup>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a:rPr lang="zh-CN" altLang="en-US" i="0">
                              <a:solidFill>
                                <a:schemeClr val="bg1"/>
                              </a:solidFill>
                              <a:latin typeface="Cambria Math" panose="02040503050406030204" pitchFamily="18" charset="0"/>
                            </a:rPr>
                            <m:t>1</m:t>
                          </m:r>
                        </m:num>
                        <m:den>
                          <m:r>
                            <a:rPr lang="zh-CN" altLang="en-US" i="0">
                              <a:solidFill>
                                <a:schemeClr val="bg1"/>
                              </a:solidFill>
                              <a:latin typeface="Cambria Math" panose="02040503050406030204" pitchFamily="18" charset="0"/>
                            </a:rPr>
                            <m:t>2</m:t>
                          </m:r>
                        </m:den>
                      </m:f>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1</m:t>
                          </m:r>
                        </m:sub>
                      </m:sSub>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𝑢</m:t>
                          </m:r>
                        </m:e>
                        <m:sup>
                          <m:r>
                            <a:rPr lang="zh-CN" altLang="en-US" i="0">
                              <a:solidFill>
                                <a:schemeClr val="bg1"/>
                              </a:solidFill>
                              <a:latin typeface="Cambria Math" panose="02040503050406030204" pitchFamily="18" charset="0"/>
                            </a:rPr>
                            <m:t>2</m:t>
                          </m:r>
                        </m:sup>
                      </m:sSup>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𝜆</m:t>
                          </m:r>
                        </m:e>
                        <m:sub>
                          <m:r>
                            <a:rPr lang="zh-CN" altLang="en-US" i="0">
                              <a:solidFill>
                                <a:schemeClr val="bg1"/>
                              </a:solidFill>
                              <a:latin typeface="Cambria Math" panose="02040503050406030204" pitchFamily="18" charset="0"/>
                            </a:rPr>
                            <m:t>1</m:t>
                          </m:r>
                        </m:sub>
                      </m:sSub>
                      <m:r>
                        <a:rPr lang="zh-CN" altLang="en-US" i="1">
                          <a:solidFill>
                            <a:schemeClr val="bg1"/>
                          </a:solidFill>
                          <a:latin typeface="Cambria Math" panose="02040503050406030204" pitchFamily="18" charset="0"/>
                        </a:rPr>
                        <m:t>𝑣</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𝜆</m:t>
                          </m:r>
                        </m:e>
                        <m:sub>
                          <m:r>
                            <a:rPr lang="zh-CN" altLang="en-US" i="0">
                              <a:solidFill>
                                <a:schemeClr val="bg1"/>
                              </a:solidFill>
                              <a:latin typeface="Cambria Math" panose="02040503050406030204" pitchFamily="18" charset="0"/>
                            </a:rPr>
                            <m:t>2</m:t>
                          </m:r>
                        </m:sub>
                      </m:sSub>
                      <m:r>
                        <a:rPr lang="zh-CN" altLang="en-US" i="1">
                          <a:solidFill>
                            <a:schemeClr val="bg1"/>
                          </a:solidFill>
                          <a:latin typeface="Cambria Math" panose="02040503050406030204" pitchFamily="18" charset="0"/>
                        </a:rPr>
                        <m:t>𝑎</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𝜆</m:t>
                          </m:r>
                        </m:e>
                        <m:sub>
                          <m:r>
                            <a:rPr lang="zh-CN" altLang="en-US" i="0">
                              <a:solidFill>
                                <a:schemeClr val="bg1"/>
                              </a:solidFill>
                              <a:latin typeface="Cambria Math" panose="02040503050406030204" pitchFamily="18" charset="0"/>
                            </a:rPr>
                            <m:t>3</m:t>
                          </m:r>
                        </m:sub>
                      </m:sSub>
                      <m:r>
                        <a:rPr lang="zh-CN" altLang="en-US" i="1">
                          <a:solidFill>
                            <a:schemeClr val="bg1"/>
                          </a:solidFill>
                          <a:latin typeface="Cambria Math" panose="02040503050406030204" pitchFamily="18" charset="0"/>
                        </a:rPr>
                        <m:t>𝑢</m:t>
                      </m:r>
                    </m:oMath>
                  </m:oMathPara>
                </a14:m>
                <a:endParaRPr lang="zh-CN" altLang="en-US" dirty="0">
                  <a:solidFill>
                    <a:schemeClr val="bg1"/>
                  </a:solidFill>
                  <a:latin typeface="华文宋体" panose="02010600040101010101" pitchFamily="2" charset="-122"/>
                  <a:ea typeface="华文宋体" panose="02010600040101010101" pitchFamily="2" charset="-122"/>
                </a:endParaRPr>
              </a:p>
            </p:txBody>
          </p:sp>
        </mc:Choice>
        <mc:Fallback xmlns="">
          <p:sp>
            <p:nvSpPr>
              <p:cNvPr id="26" name="文本框 25">
                <a:extLst>
                  <a:ext uri="{FF2B5EF4-FFF2-40B4-BE49-F238E27FC236}">
                    <a16:creationId xmlns:a16="http://schemas.microsoft.com/office/drawing/2014/main" id="{D625DB7B-93B5-4028-AE99-B4F92987265B}"/>
                  </a:ext>
                </a:extLst>
              </p:cNvPr>
              <p:cNvSpPr txBox="1">
                <a:spLocks noRot="1" noChangeAspect="1" noMove="1" noResize="1" noEditPoints="1" noAdjustHandles="1" noChangeArrowheads="1" noChangeShapeType="1" noTextEdit="1"/>
              </p:cNvSpPr>
              <p:nvPr/>
            </p:nvSpPr>
            <p:spPr>
              <a:xfrm>
                <a:off x="2061029" y="3969292"/>
                <a:ext cx="4615542" cy="610936"/>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7736396"/>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CCFC44A-19FD-4E86-8B13-679090AA461C}"/>
              </a:ext>
            </a:extLst>
          </p:cNvPr>
          <p:cNvSpPr txBox="1"/>
          <p:nvPr/>
        </p:nvSpPr>
        <p:spPr>
          <a:xfrm>
            <a:off x="6631583" y="308563"/>
            <a:ext cx="2164080" cy="461665"/>
          </a:xfrm>
          <a:prstGeom prst="rect">
            <a:avLst/>
          </a:prstGeom>
          <a:noFill/>
        </p:spPr>
        <p:txBody>
          <a:bodyPr wrap="square" rtlCol="0">
            <a:spAutoFit/>
          </a:bodyPr>
          <a:lstStyle/>
          <a:p>
            <a:pPr algn="ctr"/>
            <a:r>
              <a:rPr lang="zh-CN" altLang="en-US" sz="2400" dirty="0">
                <a:solidFill>
                  <a:srgbClr val="12D8A9"/>
                </a:solidFill>
                <a:latin typeface="Georgia" panose="02040502050405020303" pitchFamily="18" charset="0"/>
                <a:cs typeface="Times New Roman" panose="02020603050405020304" pitchFamily="18" charset="0"/>
              </a:rPr>
              <a:t>求解极值</a:t>
            </a:r>
            <a:endParaRPr lang="zh-CN" altLang="en-US" sz="2400" dirty="0">
              <a:solidFill>
                <a:srgbClr val="12D8A9"/>
              </a:solidFill>
              <a:latin typeface="思源黑体 CN Normal" panose="020B0400000000000000" charset="-122"/>
              <a:ea typeface="思源黑体 CN Normal" panose="020B0400000000000000" charset="-122"/>
              <a:sym typeface="微软雅黑" panose="020B0503020204020204" pitchFamily="34" charset="-122"/>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D3D3A2C-71B5-44E8-A5EC-A2170DFA34AF}"/>
                  </a:ext>
                </a:extLst>
              </p:cNvPr>
              <p:cNvSpPr txBox="1"/>
              <p:nvPr/>
            </p:nvSpPr>
            <p:spPr>
              <a:xfrm>
                <a:off x="500749" y="1395149"/>
                <a:ext cx="4296228" cy="35890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i="1" smtClean="0">
                              <a:solidFill>
                                <a:schemeClr val="bg1"/>
                              </a:solidFill>
                              <a:latin typeface="Cambria Math" panose="02040503050406030204" pitchFamily="18" charset="0"/>
                            </a:rPr>
                          </m:ctrlPr>
                        </m:mPr>
                        <m:mr>
                          <m:e/>
                          <m:e>
                            <m:f>
                              <m:fPr>
                                <m:ctrlPr>
                                  <a:rPr lang="zh-CN" altLang="en-US" i="1">
                                    <a:solidFill>
                                      <a:schemeClr val="bg1"/>
                                    </a:solidFill>
                                    <a:latin typeface="Cambria Math" panose="02040503050406030204" pitchFamily="18" charset="0"/>
                                  </a:rPr>
                                </m:ctrlPr>
                              </m:fPr>
                              <m:num>
                                <m:r>
                                  <a:rPr lang="zh-CN" altLang="en-US">
                                    <a:solidFill>
                                      <a:schemeClr val="bg1"/>
                                    </a:solidFill>
                                    <a:latin typeface="Cambria Math" panose="02040503050406030204" pitchFamily="18" charset="0"/>
                                  </a:rPr>
                                  <m:t>𝜕</m:t>
                                </m:r>
                                <m:r>
                                  <m:rPr>
                                    <m:sty m:val="p"/>
                                  </m:rPr>
                                  <a:rPr lang="zh-CN" altLang="en-US">
                                    <a:solidFill>
                                      <a:schemeClr val="bg1"/>
                                    </a:solidFill>
                                    <a:latin typeface="Cambria Math" panose="02040503050406030204" pitchFamily="18" charset="0"/>
                                  </a:rPr>
                                  <m:t>Φ</m:t>
                                </m:r>
                              </m:num>
                              <m:den>
                                <m:r>
                                  <a:rPr lang="zh-CN" altLang="en-US">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𝜆</m:t>
                                    </m:r>
                                  </m:e>
                                  <m:sub>
                                    <m:r>
                                      <a:rPr lang="zh-CN" altLang="en-US">
                                        <a:solidFill>
                                          <a:schemeClr val="bg1"/>
                                        </a:solidFill>
                                        <a:latin typeface="Cambria Math" panose="02040503050406030204" pitchFamily="18" charset="0"/>
                                      </a:rPr>
                                      <m:t>1</m:t>
                                    </m:r>
                                  </m:sub>
                                </m:sSub>
                              </m:den>
                            </m:f>
                            <m:r>
                              <a:rPr lang="zh-CN" altLang="en-US" i="0">
                                <a:solidFill>
                                  <a:schemeClr val="bg1"/>
                                </a:solidFill>
                                <a:latin typeface="Cambria Math" panose="02040503050406030204" pitchFamily="18" charset="0"/>
                              </a:rPr>
                              <m:t>=</m:t>
                            </m:r>
                            <m:acc>
                              <m:accPr>
                                <m:chr m:val="̇"/>
                                <m:ctrlPr>
                                  <a:rPr lang="zh-CN" altLang="en-US" i="1">
                                    <a:solidFill>
                                      <a:schemeClr val="bg1"/>
                                    </a:solidFill>
                                    <a:latin typeface="Cambria Math" panose="02040503050406030204" pitchFamily="18" charset="0"/>
                                  </a:rPr>
                                </m:ctrlPr>
                              </m:accPr>
                              <m:e>
                                <m:r>
                                  <a:rPr lang="zh-CN" altLang="en-US" i="1">
                                    <a:solidFill>
                                      <a:schemeClr val="bg1"/>
                                    </a:solidFill>
                                    <a:latin typeface="Cambria Math" panose="02040503050406030204" pitchFamily="18" charset="0"/>
                                  </a:rPr>
                                  <m:t>𝑑</m:t>
                                </m:r>
                              </m:e>
                            </m:acc>
                            <m:r>
                              <a:rPr lang="zh-CN" altLang="en-US" i="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𝑣</m:t>
                            </m:r>
                          </m:e>
                        </m:mr>
                        <m:mr>
                          <m:e/>
                          <m:e>
                            <m:f>
                              <m:fPr>
                                <m:ctrlPr>
                                  <a:rPr lang="zh-CN" altLang="en-US" i="1">
                                    <a:solidFill>
                                      <a:schemeClr val="bg1"/>
                                    </a:solidFill>
                                    <a:latin typeface="Cambria Math" panose="02040503050406030204" pitchFamily="18" charset="0"/>
                                  </a:rPr>
                                </m:ctrlPr>
                              </m:fPr>
                              <m:num>
                                <m:r>
                                  <a:rPr lang="zh-CN" altLang="en-US">
                                    <a:solidFill>
                                      <a:schemeClr val="bg1"/>
                                    </a:solidFill>
                                    <a:latin typeface="Cambria Math" panose="02040503050406030204" pitchFamily="18" charset="0"/>
                                  </a:rPr>
                                  <m:t>𝜕</m:t>
                                </m:r>
                                <m:r>
                                  <m:rPr>
                                    <m:sty m:val="p"/>
                                  </m:rPr>
                                  <a:rPr lang="zh-CN" altLang="en-US">
                                    <a:solidFill>
                                      <a:schemeClr val="bg1"/>
                                    </a:solidFill>
                                    <a:latin typeface="Cambria Math" panose="02040503050406030204" pitchFamily="18" charset="0"/>
                                  </a:rPr>
                                  <m:t>Φ</m:t>
                                </m:r>
                              </m:num>
                              <m:den>
                                <m:r>
                                  <a:rPr lang="zh-CN" altLang="en-US">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𝜆</m:t>
                                    </m:r>
                                  </m:e>
                                  <m:sub>
                                    <m:r>
                                      <a:rPr lang="zh-CN" altLang="en-US">
                                        <a:solidFill>
                                          <a:schemeClr val="bg1"/>
                                        </a:solidFill>
                                        <a:latin typeface="Cambria Math" panose="02040503050406030204" pitchFamily="18" charset="0"/>
                                      </a:rPr>
                                      <m:t>2</m:t>
                                    </m:r>
                                  </m:sub>
                                </m:sSub>
                              </m:den>
                            </m:f>
                            <m:r>
                              <a:rPr lang="zh-CN" altLang="en-US" i="0">
                                <a:solidFill>
                                  <a:schemeClr val="bg1"/>
                                </a:solidFill>
                                <a:latin typeface="Cambria Math" panose="02040503050406030204" pitchFamily="18" charset="0"/>
                              </a:rPr>
                              <m:t>=</m:t>
                            </m:r>
                            <m:acc>
                              <m:accPr>
                                <m:chr m:val="̇"/>
                                <m:ctrlPr>
                                  <a:rPr lang="zh-CN" altLang="en-US" i="1">
                                    <a:solidFill>
                                      <a:schemeClr val="bg1"/>
                                    </a:solidFill>
                                    <a:latin typeface="Cambria Math" panose="02040503050406030204" pitchFamily="18" charset="0"/>
                                  </a:rPr>
                                </m:ctrlPr>
                              </m:accPr>
                              <m:e>
                                <m:r>
                                  <a:rPr lang="zh-CN" altLang="en-US" i="1">
                                    <a:solidFill>
                                      <a:schemeClr val="bg1"/>
                                    </a:solidFill>
                                    <a:latin typeface="Cambria Math" panose="02040503050406030204" pitchFamily="18" charset="0"/>
                                  </a:rPr>
                                  <m:t>𝑣</m:t>
                                </m:r>
                              </m:e>
                            </m:acc>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𝑎</m:t>
                            </m:r>
                          </m:e>
                        </m:mr>
                        <m:mr>
                          <m:e/>
                          <m:e>
                            <m:f>
                              <m:fPr>
                                <m:ctrlPr>
                                  <a:rPr lang="zh-CN" altLang="en-US" i="1">
                                    <a:solidFill>
                                      <a:schemeClr val="bg1"/>
                                    </a:solidFill>
                                    <a:latin typeface="Cambria Math" panose="02040503050406030204" pitchFamily="18" charset="0"/>
                                  </a:rPr>
                                </m:ctrlPr>
                              </m:fPr>
                              <m:num>
                                <m:r>
                                  <a:rPr lang="zh-CN" altLang="en-US">
                                    <a:solidFill>
                                      <a:schemeClr val="bg1"/>
                                    </a:solidFill>
                                    <a:latin typeface="Cambria Math" panose="02040503050406030204" pitchFamily="18" charset="0"/>
                                  </a:rPr>
                                  <m:t>𝜕</m:t>
                                </m:r>
                                <m:r>
                                  <m:rPr>
                                    <m:sty m:val="p"/>
                                  </m:rPr>
                                  <a:rPr lang="zh-CN" altLang="en-US">
                                    <a:solidFill>
                                      <a:schemeClr val="bg1"/>
                                    </a:solidFill>
                                    <a:latin typeface="Cambria Math" panose="02040503050406030204" pitchFamily="18" charset="0"/>
                                  </a:rPr>
                                  <m:t>Φ</m:t>
                                </m:r>
                              </m:num>
                              <m:den>
                                <m:r>
                                  <a:rPr lang="zh-CN" altLang="en-US">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𝜆</m:t>
                                    </m:r>
                                  </m:e>
                                  <m:sub>
                                    <m:r>
                                      <a:rPr lang="zh-CN" altLang="en-US">
                                        <a:solidFill>
                                          <a:schemeClr val="bg1"/>
                                        </a:solidFill>
                                        <a:latin typeface="Cambria Math" panose="02040503050406030204" pitchFamily="18" charset="0"/>
                                      </a:rPr>
                                      <m:t>3</m:t>
                                    </m:r>
                                  </m:sub>
                                </m:sSub>
                              </m:den>
                            </m:f>
                            <m:r>
                              <a:rPr lang="zh-CN" altLang="en-US" i="0">
                                <a:solidFill>
                                  <a:schemeClr val="bg1"/>
                                </a:solidFill>
                                <a:latin typeface="Cambria Math" panose="02040503050406030204" pitchFamily="18" charset="0"/>
                              </a:rPr>
                              <m:t>=</m:t>
                            </m:r>
                            <m:acc>
                              <m:accPr>
                                <m:chr m:val="̇"/>
                                <m:ctrlPr>
                                  <a:rPr lang="zh-CN" altLang="en-US" i="1">
                                    <a:solidFill>
                                      <a:schemeClr val="bg1"/>
                                    </a:solidFill>
                                    <a:latin typeface="Cambria Math" panose="02040503050406030204" pitchFamily="18" charset="0"/>
                                  </a:rPr>
                                </m:ctrlPr>
                              </m:accPr>
                              <m:e>
                                <m:r>
                                  <a:rPr lang="zh-CN" altLang="en-US" i="1">
                                    <a:solidFill>
                                      <a:schemeClr val="bg1"/>
                                    </a:solidFill>
                                    <a:latin typeface="Cambria Math" panose="02040503050406030204" pitchFamily="18" charset="0"/>
                                  </a:rPr>
                                  <m:t>𝑎</m:t>
                                </m:r>
                              </m:e>
                            </m:acc>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𝑢</m:t>
                            </m:r>
                          </m:e>
                        </m:mr>
                        <m:mr>
                          <m:e/>
                          <m:e>
                            <m:sSub>
                              <m:sSubPr>
                                <m:ctrlPr>
                                  <a:rPr lang="zh-CN" altLang="en-US" i="1">
                                    <a:solidFill>
                                      <a:schemeClr val="bg1"/>
                                    </a:solidFill>
                                    <a:latin typeface="Cambria Math" panose="02040503050406030204" pitchFamily="18" charset="0"/>
                                  </a:rPr>
                                </m:ctrlPr>
                              </m:sSubPr>
                              <m:e>
                                <m:acc>
                                  <m:accPr>
                                    <m:chr m:val="̇"/>
                                    <m:ctrlPr>
                                      <a:rPr lang="zh-CN" altLang="en-US" i="1">
                                        <a:solidFill>
                                          <a:schemeClr val="bg1"/>
                                        </a:solidFill>
                                        <a:latin typeface="Cambria Math" panose="02040503050406030204" pitchFamily="18" charset="0"/>
                                      </a:rPr>
                                    </m:ctrlPr>
                                  </m:accPr>
                                  <m:e>
                                    <m:r>
                                      <a:rPr lang="zh-CN" altLang="en-US" i="1">
                                        <a:solidFill>
                                          <a:schemeClr val="bg1"/>
                                        </a:solidFill>
                                        <a:latin typeface="Cambria Math" panose="02040503050406030204" pitchFamily="18" charset="0"/>
                                      </a:rPr>
                                      <m:t>𝜆</m:t>
                                    </m:r>
                                  </m:e>
                                </m:acc>
                              </m:e>
                              <m:sub>
                                <m:r>
                                  <a:rPr lang="en-US" altLang="zh-CN" b="0" i="0" smtClean="0">
                                    <a:solidFill>
                                      <a:schemeClr val="bg1"/>
                                    </a:solidFill>
                                    <a:latin typeface="Cambria Math" panose="02040503050406030204" pitchFamily="18" charset="0"/>
                                  </a:rPr>
                                  <m:t>1</m:t>
                                </m:r>
                              </m:sub>
                            </m:sSub>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a:rPr lang="zh-CN" altLang="en-US" i="0">
                                    <a:solidFill>
                                      <a:schemeClr val="bg1"/>
                                    </a:solidFill>
                                    <a:latin typeface="Cambria Math" panose="02040503050406030204" pitchFamily="18" charset="0"/>
                                  </a:rPr>
                                  <m:t>𝜕</m:t>
                                </m:r>
                                <m:r>
                                  <m:rPr>
                                    <m:sty m:val="p"/>
                                  </m:rPr>
                                  <a:rPr lang="zh-CN" altLang="en-US" i="0">
                                    <a:solidFill>
                                      <a:schemeClr val="bg1"/>
                                    </a:solidFill>
                                    <a:latin typeface="Cambria Math" panose="02040503050406030204" pitchFamily="18" charset="0"/>
                                  </a:rPr>
                                  <m:t>Φ</m:t>
                                </m:r>
                              </m:num>
                              <m:den>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𝑑</m:t>
                                </m:r>
                              </m:den>
                            </m:f>
                            <m:r>
                              <a:rPr lang="zh-CN" altLang="en-US" i="0">
                                <a:solidFill>
                                  <a:schemeClr val="bg1"/>
                                </a:solidFill>
                                <a:latin typeface="Cambria Math" panose="02040503050406030204" pitchFamily="18" charset="0"/>
                              </a:rPr>
                              <m:t>=0</m:t>
                            </m:r>
                          </m:e>
                        </m:mr>
                        <m:mr>
                          <m:e/>
                          <m:e>
                            <m:sSub>
                              <m:sSubPr>
                                <m:ctrlPr>
                                  <a:rPr lang="zh-CN" altLang="en-US" i="1">
                                    <a:solidFill>
                                      <a:schemeClr val="bg1"/>
                                    </a:solidFill>
                                    <a:latin typeface="Cambria Math" panose="02040503050406030204" pitchFamily="18" charset="0"/>
                                  </a:rPr>
                                </m:ctrlPr>
                              </m:sSubPr>
                              <m:e>
                                <m:acc>
                                  <m:accPr>
                                    <m:chr m:val="̇"/>
                                    <m:ctrlPr>
                                      <a:rPr lang="zh-CN" altLang="en-US" i="1">
                                        <a:solidFill>
                                          <a:schemeClr val="bg1"/>
                                        </a:solidFill>
                                        <a:latin typeface="Cambria Math" panose="02040503050406030204" pitchFamily="18" charset="0"/>
                                      </a:rPr>
                                    </m:ctrlPr>
                                  </m:accPr>
                                  <m:e>
                                    <m:r>
                                      <a:rPr lang="zh-CN" altLang="en-US" i="1">
                                        <a:solidFill>
                                          <a:schemeClr val="bg1"/>
                                        </a:solidFill>
                                        <a:latin typeface="Cambria Math" panose="02040503050406030204" pitchFamily="18" charset="0"/>
                                      </a:rPr>
                                      <m:t>𝜆</m:t>
                                    </m:r>
                                  </m:e>
                                </m:acc>
                              </m:e>
                              <m:sub>
                                <m:r>
                                  <a:rPr lang="zh-CN" altLang="en-US">
                                    <a:solidFill>
                                      <a:schemeClr val="bg1"/>
                                    </a:solidFill>
                                    <a:latin typeface="Cambria Math" panose="02040503050406030204" pitchFamily="18" charset="0"/>
                                  </a:rPr>
                                  <m:t>2</m:t>
                                </m:r>
                              </m:sub>
                            </m:sSub>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a:rPr lang="zh-CN" altLang="en-US" i="0">
                                    <a:solidFill>
                                      <a:schemeClr val="bg1"/>
                                    </a:solidFill>
                                    <a:latin typeface="Cambria Math" panose="02040503050406030204" pitchFamily="18" charset="0"/>
                                  </a:rPr>
                                  <m:t>𝜕</m:t>
                                </m:r>
                                <m:r>
                                  <m:rPr>
                                    <m:sty m:val="p"/>
                                  </m:rPr>
                                  <a:rPr lang="zh-CN" altLang="en-US" i="0">
                                    <a:solidFill>
                                      <a:schemeClr val="bg1"/>
                                    </a:solidFill>
                                    <a:latin typeface="Cambria Math" panose="02040503050406030204" pitchFamily="18" charset="0"/>
                                  </a:rPr>
                                  <m:t>Φ</m:t>
                                </m:r>
                              </m:num>
                              <m:den>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𝑣</m:t>
                                </m:r>
                              </m:den>
                            </m:f>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𝜆</m:t>
                                </m:r>
                              </m:e>
                              <m:sub>
                                <m:r>
                                  <a:rPr lang="zh-CN" altLang="en-US" i="0">
                                    <a:solidFill>
                                      <a:schemeClr val="bg1"/>
                                    </a:solidFill>
                                    <a:latin typeface="Cambria Math" panose="02040503050406030204" pitchFamily="18" charset="0"/>
                                  </a:rPr>
                                  <m:t>1</m:t>
                                </m:r>
                              </m:sub>
                            </m:sSub>
                          </m:e>
                        </m:mr>
                        <m:mr>
                          <m:e/>
                          <m:e>
                            <m:sSub>
                              <m:sSubPr>
                                <m:ctrlPr>
                                  <a:rPr lang="zh-CN" altLang="en-US" i="1">
                                    <a:solidFill>
                                      <a:schemeClr val="bg1"/>
                                    </a:solidFill>
                                    <a:latin typeface="Cambria Math" panose="02040503050406030204" pitchFamily="18" charset="0"/>
                                  </a:rPr>
                                </m:ctrlPr>
                              </m:sSubPr>
                              <m:e>
                                <m:acc>
                                  <m:accPr>
                                    <m:chr m:val="̇"/>
                                    <m:ctrlPr>
                                      <a:rPr lang="zh-CN" altLang="en-US" i="1">
                                        <a:solidFill>
                                          <a:schemeClr val="bg1"/>
                                        </a:solidFill>
                                        <a:latin typeface="Cambria Math" panose="02040503050406030204" pitchFamily="18" charset="0"/>
                                      </a:rPr>
                                    </m:ctrlPr>
                                  </m:accPr>
                                  <m:e>
                                    <m:r>
                                      <a:rPr lang="zh-CN" altLang="en-US" i="1">
                                        <a:solidFill>
                                          <a:schemeClr val="bg1"/>
                                        </a:solidFill>
                                        <a:latin typeface="Cambria Math" panose="02040503050406030204" pitchFamily="18" charset="0"/>
                                      </a:rPr>
                                      <m:t>𝜆</m:t>
                                    </m:r>
                                  </m:e>
                                </m:acc>
                              </m:e>
                              <m:sub>
                                <m:r>
                                  <a:rPr lang="zh-CN" altLang="en-US">
                                    <a:solidFill>
                                      <a:schemeClr val="bg1"/>
                                    </a:solidFill>
                                    <a:latin typeface="Cambria Math" panose="02040503050406030204" pitchFamily="18" charset="0"/>
                                  </a:rPr>
                                  <m:t>3</m:t>
                                </m:r>
                              </m:sub>
                            </m:sSub>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a:rPr lang="zh-CN" altLang="en-US" i="0">
                                    <a:solidFill>
                                      <a:schemeClr val="bg1"/>
                                    </a:solidFill>
                                    <a:latin typeface="Cambria Math" panose="02040503050406030204" pitchFamily="18" charset="0"/>
                                  </a:rPr>
                                  <m:t>𝜕</m:t>
                                </m:r>
                                <m:r>
                                  <m:rPr>
                                    <m:sty m:val="p"/>
                                  </m:rPr>
                                  <a:rPr lang="zh-CN" altLang="en-US" i="0">
                                    <a:solidFill>
                                      <a:schemeClr val="bg1"/>
                                    </a:solidFill>
                                    <a:latin typeface="Cambria Math" panose="02040503050406030204" pitchFamily="18" charset="0"/>
                                  </a:rPr>
                                  <m:t>Φ</m:t>
                                </m:r>
                              </m:num>
                              <m:den>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𝑎</m:t>
                                </m:r>
                              </m:den>
                            </m:f>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r>
                              <a:rPr lang="zh-CN" altLang="en-US" i="1">
                                <a:solidFill>
                                  <a:schemeClr val="bg1"/>
                                </a:solidFill>
                                <a:latin typeface="Cambria Math" panose="02040503050406030204" pitchFamily="18" charset="0"/>
                              </a:rPr>
                              <m:t>𝑎</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𝜆</m:t>
                                </m:r>
                              </m:e>
                              <m:sub>
                                <m:r>
                                  <a:rPr lang="zh-CN" altLang="en-US" i="0">
                                    <a:solidFill>
                                      <a:schemeClr val="bg1"/>
                                    </a:solidFill>
                                    <a:latin typeface="Cambria Math" panose="02040503050406030204" pitchFamily="18" charset="0"/>
                                  </a:rPr>
                                  <m:t>2</m:t>
                                </m:r>
                              </m:sub>
                            </m:sSub>
                          </m:e>
                        </m:mr>
                      </m:m>
                    </m:oMath>
                  </m:oMathPara>
                </a14:m>
                <a:endParaRPr lang="zh-CN" altLang="en-US" dirty="0">
                  <a:solidFill>
                    <a:schemeClr val="bg1"/>
                  </a:solidFill>
                </a:endParaRPr>
              </a:p>
            </p:txBody>
          </p:sp>
        </mc:Choice>
        <mc:Fallback xmlns="">
          <p:sp>
            <p:nvSpPr>
              <p:cNvPr id="15" name="文本框 14">
                <a:extLst>
                  <a:ext uri="{FF2B5EF4-FFF2-40B4-BE49-F238E27FC236}">
                    <a16:creationId xmlns:a16="http://schemas.microsoft.com/office/drawing/2014/main" id="{7D3D3A2C-71B5-44E8-A5EC-A2170DFA34AF}"/>
                  </a:ext>
                </a:extLst>
              </p:cNvPr>
              <p:cNvSpPr txBox="1">
                <a:spLocks noRot="1" noChangeAspect="1" noMove="1" noResize="1" noEditPoints="1" noAdjustHandles="1" noChangeArrowheads="1" noChangeShapeType="1" noTextEdit="1"/>
              </p:cNvSpPr>
              <p:nvPr/>
            </p:nvSpPr>
            <p:spPr>
              <a:xfrm>
                <a:off x="500749" y="1395149"/>
                <a:ext cx="4296228" cy="358905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B4824C6-261E-49AE-9095-8938084BE13D}"/>
                  </a:ext>
                </a:extLst>
              </p:cNvPr>
              <p:cNvSpPr txBox="1"/>
              <p:nvPr/>
            </p:nvSpPr>
            <p:spPr>
              <a:xfrm>
                <a:off x="558806" y="159292"/>
                <a:ext cx="4615542"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i="1" smtClean="0">
                          <a:solidFill>
                            <a:srgbClr val="12D8A9"/>
                          </a:solidFill>
                          <a:latin typeface="Cambria Math" panose="02040503050406030204" pitchFamily="18" charset="0"/>
                        </a:rPr>
                        <m:t>𝚽</m:t>
                      </m:r>
                      <m:r>
                        <a:rPr lang="zh-CN" altLang="en-US" b="1" i="0">
                          <a:solidFill>
                            <a:srgbClr val="12D8A9"/>
                          </a:solidFill>
                          <a:latin typeface="Cambria Math" panose="02040503050406030204" pitchFamily="18" charset="0"/>
                        </a:rPr>
                        <m:t>=</m:t>
                      </m:r>
                      <m:f>
                        <m:fPr>
                          <m:ctrlPr>
                            <a:rPr lang="zh-CN" altLang="en-US" b="1" i="1">
                              <a:solidFill>
                                <a:srgbClr val="12D8A9"/>
                              </a:solidFill>
                              <a:latin typeface="Cambria Math" panose="02040503050406030204" pitchFamily="18" charset="0"/>
                            </a:rPr>
                          </m:ctrlPr>
                        </m:fPr>
                        <m:num>
                          <m:r>
                            <a:rPr lang="zh-CN" altLang="en-US" b="1" i="0">
                              <a:solidFill>
                                <a:srgbClr val="12D8A9"/>
                              </a:solidFill>
                              <a:latin typeface="Cambria Math" panose="02040503050406030204" pitchFamily="18" charset="0"/>
                            </a:rPr>
                            <m:t>𝟏</m:t>
                          </m:r>
                        </m:num>
                        <m:den>
                          <m:r>
                            <a:rPr lang="zh-CN" altLang="en-US" b="1" i="0">
                              <a:solidFill>
                                <a:srgbClr val="12D8A9"/>
                              </a:solidFill>
                              <a:latin typeface="Cambria Math" panose="02040503050406030204" pitchFamily="18" charset="0"/>
                            </a:rPr>
                            <m:t>𝟐</m:t>
                          </m:r>
                        </m:den>
                      </m:f>
                      <m:sSub>
                        <m:sSubPr>
                          <m:ctrlPr>
                            <a:rPr lang="zh-CN" altLang="en-US" b="1" i="1">
                              <a:solidFill>
                                <a:srgbClr val="12D8A9"/>
                              </a:solidFill>
                              <a:latin typeface="Cambria Math" panose="02040503050406030204" pitchFamily="18" charset="0"/>
                            </a:rPr>
                          </m:ctrlPr>
                        </m:sSubPr>
                        <m:e>
                          <m:r>
                            <a:rPr lang="zh-CN" altLang="en-US" b="1" i="1">
                              <a:solidFill>
                                <a:srgbClr val="12D8A9"/>
                              </a:solidFill>
                              <a:latin typeface="Cambria Math" panose="02040503050406030204" pitchFamily="18" charset="0"/>
                            </a:rPr>
                            <m:t>𝒘</m:t>
                          </m:r>
                        </m:e>
                        <m:sub>
                          <m:r>
                            <a:rPr lang="zh-CN" altLang="en-US" b="1" i="0">
                              <a:solidFill>
                                <a:srgbClr val="12D8A9"/>
                              </a:solidFill>
                              <a:latin typeface="Cambria Math" panose="02040503050406030204" pitchFamily="18" charset="0"/>
                            </a:rPr>
                            <m:t>𝟐</m:t>
                          </m:r>
                        </m:sub>
                      </m:sSub>
                      <m:sSup>
                        <m:sSupPr>
                          <m:ctrlPr>
                            <a:rPr lang="zh-CN" altLang="en-US" b="1" i="1">
                              <a:solidFill>
                                <a:srgbClr val="12D8A9"/>
                              </a:solidFill>
                              <a:latin typeface="Cambria Math" panose="02040503050406030204" pitchFamily="18" charset="0"/>
                            </a:rPr>
                          </m:ctrlPr>
                        </m:sSupPr>
                        <m:e>
                          <m:r>
                            <a:rPr lang="zh-CN" altLang="en-US" b="1" i="1">
                              <a:solidFill>
                                <a:srgbClr val="12D8A9"/>
                              </a:solidFill>
                              <a:latin typeface="Cambria Math" panose="02040503050406030204" pitchFamily="18" charset="0"/>
                            </a:rPr>
                            <m:t>𝒂</m:t>
                          </m:r>
                        </m:e>
                        <m:sup>
                          <m:r>
                            <a:rPr lang="zh-CN" altLang="en-US" b="1" i="0">
                              <a:solidFill>
                                <a:srgbClr val="12D8A9"/>
                              </a:solidFill>
                              <a:latin typeface="Cambria Math" panose="02040503050406030204" pitchFamily="18" charset="0"/>
                            </a:rPr>
                            <m:t>𝟐</m:t>
                          </m:r>
                        </m:sup>
                      </m:sSup>
                      <m:r>
                        <a:rPr lang="zh-CN" altLang="en-US" b="1" i="0">
                          <a:solidFill>
                            <a:srgbClr val="12D8A9"/>
                          </a:solidFill>
                          <a:latin typeface="Cambria Math" panose="02040503050406030204" pitchFamily="18" charset="0"/>
                        </a:rPr>
                        <m:t>+</m:t>
                      </m:r>
                      <m:f>
                        <m:fPr>
                          <m:ctrlPr>
                            <a:rPr lang="zh-CN" altLang="en-US" b="1" i="1">
                              <a:solidFill>
                                <a:srgbClr val="12D8A9"/>
                              </a:solidFill>
                              <a:latin typeface="Cambria Math" panose="02040503050406030204" pitchFamily="18" charset="0"/>
                            </a:rPr>
                          </m:ctrlPr>
                        </m:fPr>
                        <m:num>
                          <m:r>
                            <a:rPr lang="zh-CN" altLang="en-US" b="1" i="0">
                              <a:solidFill>
                                <a:srgbClr val="12D8A9"/>
                              </a:solidFill>
                              <a:latin typeface="Cambria Math" panose="02040503050406030204" pitchFamily="18" charset="0"/>
                            </a:rPr>
                            <m:t>𝟏</m:t>
                          </m:r>
                        </m:num>
                        <m:den>
                          <m:r>
                            <a:rPr lang="zh-CN" altLang="en-US" b="1" i="0">
                              <a:solidFill>
                                <a:srgbClr val="12D8A9"/>
                              </a:solidFill>
                              <a:latin typeface="Cambria Math" panose="02040503050406030204" pitchFamily="18" charset="0"/>
                            </a:rPr>
                            <m:t>𝟐</m:t>
                          </m:r>
                        </m:den>
                      </m:f>
                      <m:sSub>
                        <m:sSubPr>
                          <m:ctrlPr>
                            <a:rPr lang="zh-CN" altLang="en-US" b="1" i="1">
                              <a:solidFill>
                                <a:srgbClr val="12D8A9"/>
                              </a:solidFill>
                              <a:latin typeface="Cambria Math" panose="02040503050406030204" pitchFamily="18" charset="0"/>
                            </a:rPr>
                          </m:ctrlPr>
                        </m:sSubPr>
                        <m:e>
                          <m:r>
                            <a:rPr lang="zh-CN" altLang="en-US" b="1" i="1">
                              <a:solidFill>
                                <a:srgbClr val="12D8A9"/>
                              </a:solidFill>
                              <a:latin typeface="Cambria Math" panose="02040503050406030204" pitchFamily="18" charset="0"/>
                            </a:rPr>
                            <m:t>𝒘</m:t>
                          </m:r>
                        </m:e>
                        <m:sub>
                          <m:r>
                            <a:rPr lang="zh-CN" altLang="en-US" b="1" i="0">
                              <a:solidFill>
                                <a:srgbClr val="12D8A9"/>
                              </a:solidFill>
                              <a:latin typeface="Cambria Math" panose="02040503050406030204" pitchFamily="18" charset="0"/>
                            </a:rPr>
                            <m:t>𝟏</m:t>
                          </m:r>
                        </m:sub>
                      </m:sSub>
                      <m:sSup>
                        <m:sSupPr>
                          <m:ctrlPr>
                            <a:rPr lang="zh-CN" altLang="en-US" b="1" i="1">
                              <a:solidFill>
                                <a:srgbClr val="12D8A9"/>
                              </a:solidFill>
                              <a:latin typeface="Cambria Math" panose="02040503050406030204" pitchFamily="18" charset="0"/>
                            </a:rPr>
                          </m:ctrlPr>
                        </m:sSupPr>
                        <m:e>
                          <m:r>
                            <a:rPr lang="zh-CN" altLang="en-US" b="1" i="1">
                              <a:solidFill>
                                <a:srgbClr val="12D8A9"/>
                              </a:solidFill>
                              <a:latin typeface="Cambria Math" panose="02040503050406030204" pitchFamily="18" charset="0"/>
                            </a:rPr>
                            <m:t>𝒖</m:t>
                          </m:r>
                        </m:e>
                        <m:sup>
                          <m:r>
                            <a:rPr lang="zh-CN" altLang="en-US" b="1" i="0">
                              <a:solidFill>
                                <a:srgbClr val="12D8A9"/>
                              </a:solidFill>
                              <a:latin typeface="Cambria Math" panose="02040503050406030204" pitchFamily="18" charset="0"/>
                            </a:rPr>
                            <m:t>𝟐</m:t>
                          </m:r>
                        </m:sup>
                      </m:sSup>
                      <m:r>
                        <a:rPr lang="zh-CN" altLang="en-US" b="1" i="0">
                          <a:solidFill>
                            <a:srgbClr val="12D8A9"/>
                          </a:solidFill>
                          <a:latin typeface="Cambria Math" panose="02040503050406030204" pitchFamily="18" charset="0"/>
                        </a:rPr>
                        <m:t>+</m:t>
                      </m:r>
                      <m:sSub>
                        <m:sSubPr>
                          <m:ctrlPr>
                            <a:rPr lang="zh-CN" altLang="en-US" b="1" i="1">
                              <a:solidFill>
                                <a:srgbClr val="12D8A9"/>
                              </a:solidFill>
                              <a:latin typeface="Cambria Math" panose="02040503050406030204" pitchFamily="18" charset="0"/>
                            </a:rPr>
                          </m:ctrlPr>
                        </m:sSubPr>
                        <m:e>
                          <m:r>
                            <a:rPr lang="zh-CN" altLang="en-US" b="1" i="1">
                              <a:solidFill>
                                <a:srgbClr val="12D8A9"/>
                              </a:solidFill>
                              <a:latin typeface="Cambria Math" panose="02040503050406030204" pitchFamily="18" charset="0"/>
                            </a:rPr>
                            <m:t>𝝀</m:t>
                          </m:r>
                        </m:e>
                        <m:sub>
                          <m:r>
                            <a:rPr lang="zh-CN" altLang="en-US" b="1" i="0">
                              <a:solidFill>
                                <a:srgbClr val="12D8A9"/>
                              </a:solidFill>
                              <a:latin typeface="Cambria Math" panose="02040503050406030204" pitchFamily="18" charset="0"/>
                            </a:rPr>
                            <m:t>𝟏</m:t>
                          </m:r>
                        </m:sub>
                      </m:sSub>
                      <m:r>
                        <a:rPr lang="zh-CN" altLang="en-US" b="1" i="1">
                          <a:solidFill>
                            <a:srgbClr val="12D8A9"/>
                          </a:solidFill>
                          <a:latin typeface="Cambria Math" panose="02040503050406030204" pitchFamily="18" charset="0"/>
                        </a:rPr>
                        <m:t>𝒗</m:t>
                      </m:r>
                      <m:r>
                        <a:rPr lang="zh-CN" altLang="en-US" b="1" i="0">
                          <a:solidFill>
                            <a:srgbClr val="12D8A9"/>
                          </a:solidFill>
                          <a:latin typeface="Cambria Math" panose="02040503050406030204" pitchFamily="18" charset="0"/>
                        </a:rPr>
                        <m:t>+</m:t>
                      </m:r>
                      <m:sSub>
                        <m:sSubPr>
                          <m:ctrlPr>
                            <a:rPr lang="zh-CN" altLang="en-US" b="1" i="1">
                              <a:solidFill>
                                <a:srgbClr val="12D8A9"/>
                              </a:solidFill>
                              <a:latin typeface="Cambria Math" panose="02040503050406030204" pitchFamily="18" charset="0"/>
                            </a:rPr>
                          </m:ctrlPr>
                        </m:sSubPr>
                        <m:e>
                          <m:r>
                            <a:rPr lang="zh-CN" altLang="en-US" b="1" i="1">
                              <a:solidFill>
                                <a:srgbClr val="12D8A9"/>
                              </a:solidFill>
                              <a:latin typeface="Cambria Math" panose="02040503050406030204" pitchFamily="18" charset="0"/>
                            </a:rPr>
                            <m:t>𝝀</m:t>
                          </m:r>
                        </m:e>
                        <m:sub>
                          <m:r>
                            <a:rPr lang="zh-CN" altLang="en-US" b="1" i="0">
                              <a:solidFill>
                                <a:srgbClr val="12D8A9"/>
                              </a:solidFill>
                              <a:latin typeface="Cambria Math" panose="02040503050406030204" pitchFamily="18" charset="0"/>
                            </a:rPr>
                            <m:t>𝟐</m:t>
                          </m:r>
                        </m:sub>
                      </m:sSub>
                      <m:r>
                        <a:rPr lang="zh-CN" altLang="en-US" b="1" i="1">
                          <a:solidFill>
                            <a:srgbClr val="12D8A9"/>
                          </a:solidFill>
                          <a:latin typeface="Cambria Math" panose="02040503050406030204" pitchFamily="18" charset="0"/>
                        </a:rPr>
                        <m:t>𝒂</m:t>
                      </m:r>
                      <m:r>
                        <a:rPr lang="zh-CN" altLang="en-US" b="1" i="0">
                          <a:solidFill>
                            <a:srgbClr val="12D8A9"/>
                          </a:solidFill>
                          <a:latin typeface="Cambria Math" panose="02040503050406030204" pitchFamily="18" charset="0"/>
                        </a:rPr>
                        <m:t>+</m:t>
                      </m:r>
                      <m:sSub>
                        <m:sSubPr>
                          <m:ctrlPr>
                            <a:rPr lang="zh-CN" altLang="en-US" b="1" i="1">
                              <a:solidFill>
                                <a:srgbClr val="12D8A9"/>
                              </a:solidFill>
                              <a:latin typeface="Cambria Math" panose="02040503050406030204" pitchFamily="18" charset="0"/>
                            </a:rPr>
                          </m:ctrlPr>
                        </m:sSubPr>
                        <m:e>
                          <m:r>
                            <a:rPr lang="zh-CN" altLang="en-US" b="1" i="1">
                              <a:solidFill>
                                <a:srgbClr val="12D8A9"/>
                              </a:solidFill>
                              <a:latin typeface="Cambria Math" panose="02040503050406030204" pitchFamily="18" charset="0"/>
                            </a:rPr>
                            <m:t>𝝀</m:t>
                          </m:r>
                        </m:e>
                        <m:sub>
                          <m:r>
                            <a:rPr lang="zh-CN" altLang="en-US" b="1" i="0">
                              <a:solidFill>
                                <a:srgbClr val="12D8A9"/>
                              </a:solidFill>
                              <a:latin typeface="Cambria Math" panose="02040503050406030204" pitchFamily="18" charset="0"/>
                            </a:rPr>
                            <m:t>𝟑</m:t>
                          </m:r>
                        </m:sub>
                      </m:sSub>
                      <m:r>
                        <a:rPr lang="zh-CN" altLang="en-US" b="1" i="1">
                          <a:solidFill>
                            <a:srgbClr val="12D8A9"/>
                          </a:solidFill>
                          <a:latin typeface="Cambria Math" panose="02040503050406030204" pitchFamily="18" charset="0"/>
                        </a:rPr>
                        <m:t>𝒖</m:t>
                      </m:r>
                    </m:oMath>
                  </m:oMathPara>
                </a14:m>
                <a:endParaRPr lang="zh-CN" altLang="en-US" b="1" dirty="0">
                  <a:solidFill>
                    <a:srgbClr val="12D8A9"/>
                  </a:solidFill>
                </a:endParaRPr>
              </a:p>
            </p:txBody>
          </p:sp>
        </mc:Choice>
        <mc:Fallback xmlns="">
          <p:sp>
            <p:nvSpPr>
              <p:cNvPr id="17" name="文本框 16">
                <a:extLst>
                  <a:ext uri="{FF2B5EF4-FFF2-40B4-BE49-F238E27FC236}">
                    <a16:creationId xmlns:a16="http://schemas.microsoft.com/office/drawing/2014/main" id="{7B4824C6-261E-49AE-9095-8938084BE13D}"/>
                  </a:ext>
                </a:extLst>
              </p:cNvPr>
              <p:cNvSpPr txBox="1">
                <a:spLocks noRot="1" noChangeAspect="1" noMove="1" noResize="1" noEditPoints="1" noAdjustHandles="1" noChangeArrowheads="1" noChangeShapeType="1" noTextEdit="1"/>
              </p:cNvSpPr>
              <p:nvPr/>
            </p:nvSpPr>
            <p:spPr>
              <a:xfrm>
                <a:off x="558806" y="159292"/>
                <a:ext cx="4615542" cy="6109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D5511C1-FD27-42F9-A46F-346C7571C6B2}"/>
                  </a:ext>
                </a:extLst>
              </p:cNvPr>
              <p:cNvSpPr txBox="1"/>
              <p:nvPr/>
            </p:nvSpPr>
            <p:spPr>
              <a:xfrm>
                <a:off x="500749" y="770228"/>
                <a:ext cx="4615542"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bg1"/>
                              </a:solidFill>
                              <a:latin typeface="Cambria Math" panose="02040503050406030204" pitchFamily="18" charset="0"/>
                            </a:rPr>
                          </m:ctrlPr>
                        </m:fPr>
                        <m:num>
                          <m:r>
                            <a:rPr lang="zh-CN" altLang="en-US">
                              <a:solidFill>
                                <a:schemeClr val="bg1"/>
                              </a:solidFill>
                              <a:latin typeface="Cambria Math" panose="02040503050406030204" pitchFamily="18" charset="0"/>
                            </a:rPr>
                            <m:t>𝜕</m:t>
                          </m:r>
                          <m:r>
                            <m:rPr>
                              <m:sty m:val="p"/>
                            </m:rPr>
                            <a:rPr lang="zh-CN" altLang="en-US" i="0">
                              <a:solidFill>
                                <a:schemeClr val="bg1"/>
                              </a:solidFill>
                              <a:latin typeface="Cambria Math" panose="02040503050406030204" pitchFamily="18" charset="0"/>
                            </a:rPr>
                            <m:t>Φ</m:t>
                          </m:r>
                        </m:num>
                        <m:den>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𝑢</m:t>
                          </m:r>
                        </m:den>
                      </m:f>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1</m:t>
                          </m:r>
                        </m:sub>
                      </m:sSub>
                      <m:r>
                        <a:rPr lang="zh-CN" altLang="en-US" i="1">
                          <a:solidFill>
                            <a:schemeClr val="bg1"/>
                          </a:solidFill>
                          <a:latin typeface="Cambria Math" panose="02040503050406030204" pitchFamily="18" charset="0"/>
                        </a:rPr>
                        <m:t>𝑢</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𝜆</m:t>
                          </m:r>
                        </m:e>
                        <m:sub>
                          <m:r>
                            <a:rPr lang="zh-CN" altLang="en-US" i="0">
                              <a:solidFill>
                                <a:schemeClr val="bg1"/>
                              </a:solidFill>
                              <a:latin typeface="Cambria Math" panose="02040503050406030204" pitchFamily="18" charset="0"/>
                            </a:rPr>
                            <m:t>3</m:t>
                          </m:r>
                        </m:sub>
                      </m:sSub>
                      <m:r>
                        <a:rPr lang="zh-CN" altLang="en-US" i="0">
                          <a:solidFill>
                            <a:schemeClr val="bg1"/>
                          </a:solidFill>
                          <a:latin typeface="Cambria Math" panose="02040503050406030204" pitchFamily="18" charset="0"/>
                        </a:rPr>
                        <m:t>=0</m:t>
                      </m:r>
                    </m:oMath>
                  </m:oMathPara>
                </a14:m>
                <a:endParaRPr lang="zh-CN" altLang="en-US" dirty="0">
                  <a:solidFill>
                    <a:schemeClr val="bg1"/>
                  </a:solidFill>
                </a:endParaRPr>
              </a:p>
            </p:txBody>
          </p:sp>
        </mc:Choice>
        <mc:Fallback xmlns="">
          <p:sp>
            <p:nvSpPr>
              <p:cNvPr id="19" name="文本框 18">
                <a:extLst>
                  <a:ext uri="{FF2B5EF4-FFF2-40B4-BE49-F238E27FC236}">
                    <a16:creationId xmlns:a16="http://schemas.microsoft.com/office/drawing/2014/main" id="{FD5511C1-FD27-42F9-A46F-346C7571C6B2}"/>
                  </a:ext>
                </a:extLst>
              </p:cNvPr>
              <p:cNvSpPr txBox="1">
                <a:spLocks noRot="1" noChangeAspect="1" noMove="1" noResize="1" noEditPoints="1" noAdjustHandles="1" noChangeArrowheads="1" noChangeShapeType="1" noTextEdit="1"/>
              </p:cNvSpPr>
              <p:nvPr/>
            </p:nvSpPr>
            <p:spPr>
              <a:xfrm>
                <a:off x="500749" y="770228"/>
                <a:ext cx="4615542" cy="619016"/>
              </a:xfrm>
              <a:prstGeom prst="rect">
                <a:avLst/>
              </a:prstGeom>
              <a:blipFill>
                <a:blip r:embed="rId5"/>
                <a:stretch>
                  <a:fillRect/>
                </a:stretch>
              </a:blipFill>
            </p:spPr>
            <p:txBody>
              <a:bodyPr/>
              <a:lstStyle/>
              <a:p>
                <a:r>
                  <a:rPr lang="zh-CN" altLang="en-US">
                    <a:noFill/>
                  </a:rPr>
                  <a:t> </a:t>
                </a:r>
              </a:p>
            </p:txBody>
          </p:sp>
        </mc:Fallback>
      </mc:AlternateContent>
      <p:sp>
        <p:nvSpPr>
          <p:cNvPr id="12" name="右大括号 11">
            <a:extLst>
              <a:ext uri="{FF2B5EF4-FFF2-40B4-BE49-F238E27FC236}">
                <a16:creationId xmlns:a16="http://schemas.microsoft.com/office/drawing/2014/main" id="{DCF28506-2765-4A00-A71B-30F9AFADAD62}"/>
              </a:ext>
            </a:extLst>
          </p:cNvPr>
          <p:cNvSpPr/>
          <p:nvPr/>
        </p:nvSpPr>
        <p:spPr>
          <a:xfrm>
            <a:off x="4176490" y="3406992"/>
            <a:ext cx="159657" cy="1313543"/>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691AF200-01CC-4F63-B320-AEBE55710405}"/>
              </a:ext>
            </a:extLst>
          </p:cNvPr>
          <p:cNvSpPr txBox="1"/>
          <p:nvPr/>
        </p:nvSpPr>
        <p:spPr>
          <a:xfrm>
            <a:off x="4484918" y="3879097"/>
            <a:ext cx="2307773" cy="369332"/>
          </a:xfrm>
          <a:prstGeom prst="rect">
            <a:avLst/>
          </a:prstGeom>
          <a:noFill/>
        </p:spPr>
        <p:txBody>
          <a:bodyPr wrap="square" rtlCol="0">
            <a:spAutoFit/>
          </a:bodyPr>
          <a:lstStyle/>
          <a:p>
            <a:r>
              <a:rPr lang="zh-CN" altLang="en-US" dirty="0">
                <a:solidFill>
                  <a:srgbClr val="4472C4"/>
                </a:solidFill>
              </a:rPr>
              <a:t>协态方程，需要推导</a:t>
            </a: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32FB600-65E3-4A3A-81F9-A21A7C11CABB}"/>
                  </a:ext>
                </a:extLst>
              </p:cNvPr>
              <p:cNvSpPr txBox="1"/>
              <p:nvPr/>
            </p:nvSpPr>
            <p:spPr>
              <a:xfrm>
                <a:off x="6631583" y="3636434"/>
                <a:ext cx="1640114" cy="8546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1600" i="1" smtClean="0">
                              <a:solidFill>
                                <a:schemeClr val="bg1">
                                  <a:lumMod val="95000"/>
                                </a:schemeClr>
                              </a:solidFill>
                              <a:latin typeface="Cambria Math" panose="02040503050406030204" pitchFamily="18" charset="0"/>
                            </a:rPr>
                          </m:ctrlPr>
                        </m:mPr>
                        <m:mr>
                          <m:e/>
                          <m:e>
                            <m:acc>
                              <m:accPr>
                                <m:chr m:val="̇"/>
                                <m:ctrlPr>
                                  <a:rPr lang="zh-CN" altLang="en-US" sz="1600" i="1">
                                    <a:solidFill>
                                      <a:schemeClr val="bg1">
                                        <a:lumMod val="95000"/>
                                      </a:schemeClr>
                                    </a:solidFill>
                                    <a:latin typeface="Cambria Math" panose="02040503050406030204" pitchFamily="18" charset="0"/>
                                  </a:rPr>
                                </m:ctrlPr>
                              </m:accPr>
                              <m:e>
                                <m:r>
                                  <a:rPr lang="zh-CN" altLang="en-US" sz="1600" i="1">
                                    <a:solidFill>
                                      <a:schemeClr val="bg1">
                                        <a:lumMod val="95000"/>
                                      </a:schemeClr>
                                    </a:solidFill>
                                    <a:latin typeface="Cambria Math" panose="02040503050406030204" pitchFamily="18" charset="0"/>
                                  </a:rPr>
                                  <m:t>𝑑</m:t>
                                </m:r>
                              </m:e>
                            </m:acc>
                            <m:d>
                              <m:dPr>
                                <m:ctrlPr>
                                  <a:rPr lang="zh-CN" altLang="en-US" sz="1600" i="1">
                                    <a:solidFill>
                                      <a:schemeClr val="bg1">
                                        <a:lumMod val="95000"/>
                                      </a:schemeClr>
                                    </a:solidFill>
                                    <a:latin typeface="Cambria Math" panose="02040503050406030204" pitchFamily="18" charset="0"/>
                                  </a:rPr>
                                </m:ctrlPr>
                              </m:dPr>
                              <m:e>
                                <m:r>
                                  <a:rPr lang="zh-CN" altLang="en-US" sz="1600" i="1">
                                    <a:solidFill>
                                      <a:schemeClr val="bg1">
                                        <a:lumMod val="95000"/>
                                      </a:schemeClr>
                                    </a:solidFill>
                                    <a:latin typeface="Cambria Math" panose="02040503050406030204" pitchFamily="18" charset="0"/>
                                  </a:rPr>
                                  <m:t>𝑡</m:t>
                                </m:r>
                              </m:e>
                            </m:d>
                            <m:r>
                              <a:rPr lang="zh-CN" altLang="en-US" sz="1600" i="1">
                                <a:solidFill>
                                  <a:schemeClr val="bg1">
                                    <a:lumMod val="95000"/>
                                  </a:schemeClr>
                                </a:solidFill>
                                <a:latin typeface="Cambria Math" panose="02040503050406030204" pitchFamily="18" charset="0"/>
                              </a:rPr>
                              <m:t>=</m:t>
                            </m:r>
                            <m:r>
                              <a:rPr lang="zh-CN" altLang="en-US" sz="1600" i="1">
                                <a:solidFill>
                                  <a:schemeClr val="bg1">
                                    <a:lumMod val="95000"/>
                                  </a:schemeClr>
                                </a:solidFill>
                                <a:latin typeface="Cambria Math" panose="02040503050406030204" pitchFamily="18" charset="0"/>
                              </a:rPr>
                              <m:t>𝑣</m:t>
                            </m:r>
                            <m:d>
                              <m:dPr>
                                <m:ctrlPr>
                                  <a:rPr lang="zh-CN" altLang="en-US" sz="1600" i="1">
                                    <a:solidFill>
                                      <a:schemeClr val="bg1">
                                        <a:lumMod val="95000"/>
                                      </a:schemeClr>
                                    </a:solidFill>
                                    <a:latin typeface="Cambria Math" panose="02040503050406030204" pitchFamily="18" charset="0"/>
                                  </a:rPr>
                                </m:ctrlPr>
                              </m:dPr>
                              <m:e>
                                <m:r>
                                  <a:rPr lang="zh-CN" altLang="en-US" sz="1600" i="1">
                                    <a:solidFill>
                                      <a:schemeClr val="bg1">
                                        <a:lumMod val="95000"/>
                                      </a:schemeClr>
                                    </a:solidFill>
                                    <a:latin typeface="Cambria Math" panose="02040503050406030204" pitchFamily="18" charset="0"/>
                                  </a:rPr>
                                  <m:t>𝑡</m:t>
                                </m:r>
                              </m:e>
                            </m:d>
                          </m:e>
                        </m:mr>
                        <m:mr>
                          <m:e/>
                          <m:e>
                            <m:acc>
                              <m:accPr>
                                <m:chr m:val="̇"/>
                                <m:ctrlPr>
                                  <a:rPr lang="zh-CN" altLang="en-US" sz="1600" i="1">
                                    <a:solidFill>
                                      <a:schemeClr val="bg1">
                                        <a:lumMod val="95000"/>
                                      </a:schemeClr>
                                    </a:solidFill>
                                    <a:latin typeface="Cambria Math" panose="02040503050406030204" pitchFamily="18" charset="0"/>
                                  </a:rPr>
                                </m:ctrlPr>
                              </m:accPr>
                              <m:e>
                                <m:r>
                                  <a:rPr lang="zh-CN" altLang="en-US" sz="1600" i="1">
                                    <a:solidFill>
                                      <a:schemeClr val="bg1">
                                        <a:lumMod val="95000"/>
                                      </a:schemeClr>
                                    </a:solidFill>
                                    <a:latin typeface="Cambria Math" panose="02040503050406030204" pitchFamily="18" charset="0"/>
                                  </a:rPr>
                                  <m:t>𝑣</m:t>
                                </m:r>
                              </m:e>
                            </m:acc>
                            <m:d>
                              <m:dPr>
                                <m:ctrlPr>
                                  <a:rPr lang="zh-CN" altLang="en-US" sz="1600" i="1">
                                    <a:solidFill>
                                      <a:schemeClr val="bg1">
                                        <a:lumMod val="95000"/>
                                      </a:schemeClr>
                                    </a:solidFill>
                                    <a:latin typeface="Cambria Math" panose="02040503050406030204" pitchFamily="18" charset="0"/>
                                  </a:rPr>
                                </m:ctrlPr>
                              </m:dPr>
                              <m:e>
                                <m:r>
                                  <a:rPr lang="zh-CN" altLang="en-US" sz="1600" i="1">
                                    <a:solidFill>
                                      <a:schemeClr val="bg1">
                                        <a:lumMod val="95000"/>
                                      </a:schemeClr>
                                    </a:solidFill>
                                    <a:latin typeface="Cambria Math" panose="02040503050406030204" pitchFamily="18" charset="0"/>
                                  </a:rPr>
                                  <m:t>𝑡</m:t>
                                </m:r>
                              </m:e>
                            </m:d>
                            <m:r>
                              <a:rPr lang="zh-CN" altLang="en-US" sz="1600" i="1">
                                <a:solidFill>
                                  <a:schemeClr val="bg1">
                                    <a:lumMod val="95000"/>
                                  </a:schemeClr>
                                </a:solidFill>
                                <a:latin typeface="Cambria Math" panose="02040503050406030204" pitchFamily="18" charset="0"/>
                              </a:rPr>
                              <m:t>=</m:t>
                            </m:r>
                            <m:r>
                              <a:rPr lang="zh-CN" altLang="en-US" sz="1600" i="1">
                                <a:solidFill>
                                  <a:schemeClr val="bg1">
                                    <a:lumMod val="95000"/>
                                  </a:schemeClr>
                                </a:solidFill>
                                <a:latin typeface="Cambria Math" panose="02040503050406030204" pitchFamily="18" charset="0"/>
                              </a:rPr>
                              <m:t>𝑎</m:t>
                            </m:r>
                            <m:d>
                              <m:dPr>
                                <m:ctrlPr>
                                  <a:rPr lang="zh-CN" altLang="en-US" sz="1600" i="1">
                                    <a:solidFill>
                                      <a:schemeClr val="bg1">
                                        <a:lumMod val="95000"/>
                                      </a:schemeClr>
                                    </a:solidFill>
                                    <a:latin typeface="Cambria Math" panose="02040503050406030204" pitchFamily="18" charset="0"/>
                                  </a:rPr>
                                </m:ctrlPr>
                              </m:dPr>
                              <m:e>
                                <m:r>
                                  <a:rPr lang="zh-CN" altLang="en-US" sz="1600" i="1">
                                    <a:solidFill>
                                      <a:schemeClr val="bg1">
                                        <a:lumMod val="95000"/>
                                      </a:schemeClr>
                                    </a:solidFill>
                                    <a:latin typeface="Cambria Math" panose="02040503050406030204" pitchFamily="18" charset="0"/>
                                  </a:rPr>
                                  <m:t>𝑡</m:t>
                                </m:r>
                              </m:e>
                            </m:d>
                          </m:e>
                        </m:mr>
                        <m:mr>
                          <m:e/>
                          <m:e>
                            <m:acc>
                              <m:accPr>
                                <m:chr m:val="̇"/>
                                <m:ctrlPr>
                                  <a:rPr lang="zh-CN" altLang="en-US" sz="1600" i="1">
                                    <a:solidFill>
                                      <a:schemeClr val="bg1">
                                        <a:lumMod val="95000"/>
                                      </a:schemeClr>
                                    </a:solidFill>
                                    <a:latin typeface="Cambria Math" panose="02040503050406030204" pitchFamily="18" charset="0"/>
                                  </a:rPr>
                                </m:ctrlPr>
                              </m:accPr>
                              <m:e>
                                <m:r>
                                  <a:rPr lang="zh-CN" altLang="en-US" sz="1600" i="1">
                                    <a:solidFill>
                                      <a:schemeClr val="bg1">
                                        <a:lumMod val="95000"/>
                                      </a:schemeClr>
                                    </a:solidFill>
                                    <a:latin typeface="Cambria Math" panose="02040503050406030204" pitchFamily="18" charset="0"/>
                                  </a:rPr>
                                  <m:t>𝑎</m:t>
                                </m:r>
                              </m:e>
                            </m:acc>
                            <m:d>
                              <m:dPr>
                                <m:ctrlPr>
                                  <a:rPr lang="zh-CN" altLang="en-US" sz="1600" i="1">
                                    <a:solidFill>
                                      <a:schemeClr val="bg1">
                                        <a:lumMod val="95000"/>
                                      </a:schemeClr>
                                    </a:solidFill>
                                    <a:latin typeface="Cambria Math" panose="02040503050406030204" pitchFamily="18" charset="0"/>
                                  </a:rPr>
                                </m:ctrlPr>
                              </m:dPr>
                              <m:e>
                                <m:r>
                                  <a:rPr lang="zh-CN" altLang="en-US" sz="1600" i="1">
                                    <a:solidFill>
                                      <a:schemeClr val="bg1">
                                        <a:lumMod val="95000"/>
                                      </a:schemeClr>
                                    </a:solidFill>
                                    <a:latin typeface="Cambria Math" panose="02040503050406030204" pitchFamily="18" charset="0"/>
                                  </a:rPr>
                                  <m:t>𝑡</m:t>
                                </m:r>
                              </m:e>
                            </m:d>
                            <m:r>
                              <a:rPr lang="zh-CN" altLang="en-US" sz="1600" i="1">
                                <a:solidFill>
                                  <a:schemeClr val="bg1">
                                    <a:lumMod val="95000"/>
                                  </a:schemeClr>
                                </a:solidFill>
                                <a:latin typeface="Cambria Math" panose="02040503050406030204" pitchFamily="18" charset="0"/>
                              </a:rPr>
                              <m:t>=</m:t>
                            </m:r>
                            <m:r>
                              <a:rPr lang="zh-CN" altLang="en-US" sz="1600" i="1">
                                <a:solidFill>
                                  <a:schemeClr val="bg1">
                                    <a:lumMod val="95000"/>
                                  </a:schemeClr>
                                </a:solidFill>
                                <a:latin typeface="Cambria Math" panose="02040503050406030204" pitchFamily="18" charset="0"/>
                              </a:rPr>
                              <m:t>𝑢</m:t>
                            </m:r>
                            <m:d>
                              <m:dPr>
                                <m:ctrlPr>
                                  <a:rPr lang="zh-CN" altLang="en-US" sz="1600" i="1">
                                    <a:solidFill>
                                      <a:schemeClr val="bg1">
                                        <a:lumMod val="95000"/>
                                      </a:schemeClr>
                                    </a:solidFill>
                                    <a:latin typeface="Cambria Math" panose="02040503050406030204" pitchFamily="18" charset="0"/>
                                  </a:rPr>
                                </m:ctrlPr>
                              </m:dPr>
                              <m:e>
                                <m:r>
                                  <a:rPr lang="zh-CN" altLang="en-US" sz="1600" i="1">
                                    <a:solidFill>
                                      <a:schemeClr val="bg1">
                                        <a:lumMod val="95000"/>
                                      </a:schemeClr>
                                    </a:solidFill>
                                    <a:latin typeface="Cambria Math" panose="02040503050406030204" pitchFamily="18" charset="0"/>
                                  </a:rPr>
                                  <m:t>𝑡</m:t>
                                </m:r>
                              </m:e>
                            </m:d>
                          </m:e>
                        </m:mr>
                      </m:m>
                    </m:oMath>
                  </m:oMathPara>
                </a14:m>
                <a:endParaRPr lang="zh-CN" altLang="en-US" sz="1600" i="1" dirty="0">
                  <a:solidFill>
                    <a:schemeClr val="bg1">
                      <a:lumMod val="95000"/>
                    </a:schemeClr>
                  </a:solidFill>
                </a:endParaRPr>
              </a:p>
            </p:txBody>
          </p:sp>
        </mc:Choice>
        <mc:Fallback xmlns="">
          <p:sp>
            <p:nvSpPr>
              <p:cNvPr id="25" name="文本框 24">
                <a:extLst>
                  <a:ext uri="{FF2B5EF4-FFF2-40B4-BE49-F238E27FC236}">
                    <a16:creationId xmlns:a16="http://schemas.microsoft.com/office/drawing/2014/main" id="{C32FB600-65E3-4A3A-81F9-A21A7C11CABB}"/>
                  </a:ext>
                </a:extLst>
              </p:cNvPr>
              <p:cNvSpPr txBox="1">
                <a:spLocks noRot="1" noChangeAspect="1" noMove="1" noResize="1" noEditPoints="1" noAdjustHandles="1" noChangeArrowheads="1" noChangeShapeType="1" noTextEdit="1"/>
              </p:cNvSpPr>
              <p:nvPr/>
            </p:nvSpPr>
            <p:spPr>
              <a:xfrm>
                <a:off x="6631583" y="3636434"/>
                <a:ext cx="1640114" cy="854658"/>
              </a:xfrm>
              <a:prstGeom prst="rect">
                <a:avLst/>
              </a:prstGeom>
              <a:blipFill>
                <a:blip r:embed="rId6"/>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62FECFF7-43FC-4DB7-9DA6-7FFF9C22FD77}"/>
              </a:ext>
            </a:extLst>
          </p:cNvPr>
          <p:cNvSpPr txBox="1"/>
          <p:nvPr/>
        </p:nvSpPr>
        <p:spPr>
          <a:xfrm>
            <a:off x="4675551" y="2180124"/>
            <a:ext cx="2564079" cy="369332"/>
          </a:xfrm>
          <a:prstGeom prst="rect">
            <a:avLst/>
          </a:prstGeom>
          <a:noFill/>
        </p:spPr>
        <p:txBody>
          <a:bodyPr wrap="square" rtlCol="0">
            <a:spAutoFit/>
          </a:bodyPr>
          <a:lstStyle/>
          <a:p>
            <a:r>
              <a:rPr lang="zh-CN" altLang="en-US" dirty="0">
                <a:solidFill>
                  <a:schemeClr val="accent4"/>
                </a:solidFill>
              </a:rPr>
              <a:t>状态方程，本来就有。</a:t>
            </a:r>
          </a:p>
        </p:txBody>
      </p:sp>
      <p:sp>
        <p:nvSpPr>
          <p:cNvPr id="20" name="文本框 19">
            <a:extLst>
              <a:ext uri="{FF2B5EF4-FFF2-40B4-BE49-F238E27FC236}">
                <a16:creationId xmlns:a16="http://schemas.microsoft.com/office/drawing/2014/main" id="{D4A61DE8-82CC-4AFA-86D2-15824046B671}"/>
              </a:ext>
            </a:extLst>
          </p:cNvPr>
          <p:cNvSpPr txBox="1"/>
          <p:nvPr/>
        </p:nvSpPr>
        <p:spPr>
          <a:xfrm>
            <a:off x="3987862" y="921826"/>
            <a:ext cx="1114035" cy="369332"/>
          </a:xfrm>
          <a:prstGeom prst="rect">
            <a:avLst/>
          </a:prstGeom>
          <a:noFill/>
        </p:spPr>
        <p:txBody>
          <a:bodyPr wrap="square" rtlCol="0">
            <a:spAutoFit/>
          </a:bodyPr>
          <a:lstStyle/>
          <a:p>
            <a:r>
              <a:rPr lang="zh-CN" altLang="en-US" dirty="0">
                <a:solidFill>
                  <a:srgbClr val="70AD47"/>
                </a:solidFill>
              </a:rPr>
              <a:t>控制方程</a:t>
            </a:r>
          </a:p>
        </p:txBody>
      </p:sp>
      <p:sp>
        <p:nvSpPr>
          <p:cNvPr id="21" name="右大括号 20">
            <a:extLst>
              <a:ext uri="{FF2B5EF4-FFF2-40B4-BE49-F238E27FC236}">
                <a16:creationId xmlns:a16="http://schemas.microsoft.com/office/drawing/2014/main" id="{A845A44E-9507-4E50-9E9B-9FD193E4329F}"/>
              </a:ext>
            </a:extLst>
          </p:cNvPr>
          <p:cNvSpPr/>
          <p:nvPr/>
        </p:nvSpPr>
        <p:spPr>
          <a:xfrm>
            <a:off x="4176489" y="1708019"/>
            <a:ext cx="159657" cy="1313543"/>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solidFill>
                <a:schemeClr val="accent4"/>
              </a:solidFill>
            </a:endParaRPr>
          </a:p>
        </p:txBody>
      </p:sp>
    </p:spTree>
    <p:extLst>
      <p:ext uri="{BB962C8B-B14F-4D97-AF65-F5344CB8AC3E}">
        <p14:creationId xmlns:p14="http://schemas.microsoft.com/office/powerpoint/2010/main" val="2772708157"/>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CCFC44A-19FD-4E86-8B13-679090AA461C}"/>
              </a:ext>
            </a:extLst>
          </p:cNvPr>
          <p:cNvSpPr txBox="1"/>
          <p:nvPr/>
        </p:nvSpPr>
        <p:spPr>
          <a:xfrm>
            <a:off x="6631583" y="308563"/>
            <a:ext cx="2164080" cy="461665"/>
          </a:xfrm>
          <a:prstGeom prst="rect">
            <a:avLst/>
          </a:prstGeom>
          <a:noFill/>
        </p:spPr>
        <p:txBody>
          <a:bodyPr wrap="square" rtlCol="0">
            <a:spAutoFit/>
          </a:bodyPr>
          <a:lstStyle/>
          <a:p>
            <a:pPr algn="ctr"/>
            <a:r>
              <a:rPr lang="zh-CN" altLang="en-US" sz="2400" dirty="0">
                <a:solidFill>
                  <a:srgbClr val="12D8A9"/>
                </a:solidFill>
                <a:latin typeface="Georgia" panose="02040502050405020303" pitchFamily="18" charset="0"/>
                <a:cs typeface="Times New Roman" panose="02020603050405020304" pitchFamily="18" charset="0"/>
              </a:rPr>
              <a:t>解得</a:t>
            </a:r>
            <a:endParaRPr lang="zh-CN" altLang="en-US" sz="2400" dirty="0">
              <a:solidFill>
                <a:srgbClr val="12D8A9"/>
              </a:solidFill>
              <a:latin typeface="思源黑体 CN Normal" panose="020B0400000000000000" charset="-122"/>
              <a:ea typeface="思源黑体 CN Normal" panose="020B0400000000000000" charset="-122"/>
              <a:sym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B4824C6-261E-49AE-9095-8938084BE13D}"/>
                  </a:ext>
                </a:extLst>
              </p:cNvPr>
              <p:cNvSpPr txBox="1"/>
              <p:nvPr/>
            </p:nvSpPr>
            <p:spPr>
              <a:xfrm>
                <a:off x="558806" y="159292"/>
                <a:ext cx="4615542"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i="1" smtClean="0">
                          <a:solidFill>
                            <a:srgbClr val="12D8A9"/>
                          </a:solidFill>
                          <a:latin typeface="Cambria Math" panose="02040503050406030204" pitchFamily="18" charset="0"/>
                        </a:rPr>
                        <m:t>𝚽</m:t>
                      </m:r>
                      <m:r>
                        <a:rPr lang="zh-CN" altLang="en-US" b="1" i="0">
                          <a:solidFill>
                            <a:srgbClr val="12D8A9"/>
                          </a:solidFill>
                          <a:latin typeface="Cambria Math" panose="02040503050406030204" pitchFamily="18" charset="0"/>
                        </a:rPr>
                        <m:t>=</m:t>
                      </m:r>
                      <m:f>
                        <m:fPr>
                          <m:ctrlPr>
                            <a:rPr lang="zh-CN" altLang="en-US" b="1" i="1">
                              <a:solidFill>
                                <a:srgbClr val="12D8A9"/>
                              </a:solidFill>
                              <a:latin typeface="Cambria Math" panose="02040503050406030204" pitchFamily="18" charset="0"/>
                            </a:rPr>
                          </m:ctrlPr>
                        </m:fPr>
                        <m:num>
                          <m:r>
                            <a:rPr lang="zh-CN" altLang="en-US" b="1" i="0">
                              <a:solidFill>
                                <a:srgbClr val="12D8A9"/>
                              </a:solidFill>
                              <a:latin typeface="Cambria Math" panose="02040503050406030204" pitchFamily="18" charset="0"/>
                            </a:rPr>
                            <m:t>𝟏</m:t>
                          </m:r>
                        </m:num>
                        <m:den>
                          <m:r>
                            <a:rPr lang="zh-CN" altLang="en-US" b="1" i="0">
                              <a:solidFill>
                                <a:srgbClr val="12D8A9"/>
                              </a:solidFill>
                              <a:latin typeface="Cambria Math" panose="02040503050406030204" pitchFamily="18" charset="0"/>
                            </a:rPr>
                            <m:t>𝟐</m:t>
                          </m:r>
                        </m:den>
                      </m:f>
                      <m:sSub>
                        <m:sSubPr>
                          <m:ctrlPr>
                            <a:rPr lang="zh-CN" altLang="en-US" b="1" i="1">
                              <a:solidFill>
                                <a:srgbClr val="12D8A9"/>
                              </a:solidFill>
                              <a:latin typeface="Cambria Math" panose="02040503050406030204" pitchFamily="18" charset="0"/>
                            </a:rPr>
                          </m:ctrlPr>
                        </m:sSubPr>
                        <m:e>
                          <m:r>
                            <a:rPr lang="zh-CN" altLang="en-US" b="1" i="1">
                              <a:solidFill>
                                <a:srgbClr val="12D8A9"/>
                              </a:solidFill>
                              <a:latin typeface="Cambria Math" panose="02040503050406030204" pitchFamily="18" charset="0"/>
                            </a:rPr>
                            <m:t>𝒘</m:t>
                          </m:r>
                        </m:e>
                        <m:sub>
                          <m:r>
                            <a:rPr lang="zh-CN" altLang="en-US" b="1" i="0">
                              <a:solidFill>
                                <a:srgbClr val="12D8A9"/>
                              </a:solidFill>
                              <a:latin typeface="Cambria Math" panose="02040503050406030204" pitchFamily="18" charset="0"/>
                            </a:rPr>
                            <m:t>𝟐</m:t>
                          </m:r>
                        </m:sub>
                      </m:sSub>
                      <m:sSup>
                        <m:sSupPr>
                          <m:ctrlPr>
                            <a:rPr lang="zh-CN" altLang="en-US" b="1" i="1">
                              <a:solidFill>
                                <a:srgbClr val="12D8A9"/>
                              </a:solidFill>
                              <a:latin typeface="Cambria Math" panose="02040503050406030204" pitchFamily="18" charset="0"/>
                            </a:rPr>
                          </m:ctrlPr>
                        </m:sSupPr>
                        <m:e>
                          <m:r>
                            <a:rPr lang="zh-CN" altLang="en-US" b="1" i="1">
                              <a:solidFill>
                                <a:srgbClr val="12D8A9"/>
                              </a:solidFill>
                              <a:latin typeface="Cambria Math" panose="02040503050406030204" pitchFamily="18" charset="0"/>
                            </a:rPr>
                            <m:t>𝒂</m:t>
                          </m:r>
                        </m:e>
                        <m:sup>
                          <m:r>
                            <a:rPr lang="zh-CN" altLang="en-US" b="1" i="0">
                              <a:solidFill>
                                <a:srgbClr val="12D8A9"/>
                              </a:solidFill>
                              <a:latin typeface="Cambria Math" panose="02040503050406030204" pitchFamily="18" charset="0"/>
                            </a:rPr>
                            <m:t>𝟐</m:t>
                          </m:r>
                        </m:sup>
                      </m:sSup>
                      <m:r>
                        <a:rPr lang="zh-CN" altLang="en-US" b="1" i="0">
                          <a:solidFill>
                            <a:srgbClr val="12D8A9"/>
                          </a:solidFill>
                          <a:latin typeface="Cambria Math" panose="02040503050406030204" pitchFamily="18" charset="0"/>
                        </a:rPr>
                        <m:t>+</m:t>
                      </m:r>
                      <m:f>
                        <m:fPr>
                          <m:ctrlPr>
                            <a:rPr lang="zh-CN" altLang="en-US" b="1" i="1">
                              <a:solidFill>
                                <a:srgbClr val="12D8A9"/>
                              </a:solidFill>
                              <a:latin typeface="Cambria Math" panose="02040503050406030204" pitchFamily="18" charset="0"/>
                            </a:rPr>
                          </m:ctrlPr>
                        </m:fPr>
                        <m:num>
                          <m:r>
                            <a:rPr lang="zh-CN" altLang="en-US" b="1" i="0">
                              <a:solidFill>
                                <a:srgbClr val="12D8A9"/>
                              </a:solidFill>
                              <a:latin typeface="Cambria Math" panose="02040503050406030204" pitchFamily="18" charset="0"/>
                            </a:rPr>
                            <m:t>𝟏</m:t>
                          </m:r>
                        </m:num>
                        <m:den>
                          <m:r>
                            <a:rPr lang="zh-CN" altLang="en-US" b="1" i="0">
                              <a:solidFill>
                                <a:srgbClr val="12D8A9"/>
                              </a:solidFill>
                              <a:latin typeface="Cambria Math" panose="02040503050406030204" pitchFamily="18" charset="0"/>
                            </a:rPr>
                            <m:t>𝟐</m:t>
                          </m:r>
                        </m:den>
                      </m:f>
                      <m:sSub>
                        <m:sSubPr>
                          <m:ctrlPr>
                            <a:rPr lang="zh-CN" altLang="en-US" b="1" i="1">
                              <a:solidFill>
                                <a:srgbClr val="12D8A9"/>
                              </a:solidFill>
                              <a:latin typeface="Cambria Math" panose="02040503050406030204" pitchFamily="18" charset="0"/>
                            </a:rPr>
                          </m:ctrlPr>
                        </m:sSubPr>
                        <m:e>
                          <m:r>
                            <a:rPr lang="zh-CN" altLang="en-US" b="1" i="1">
                              <a:solidFill>
                                <a:srgbClr val="12D8A9"/>
                              </a:solidFill>
                              <a:latin typeface="Cambria Math" panose="02040503050406030204" pitchFamily="18" charset="0"/>
                            </a:rPr>
                            <m:t>𝒘</m:t>
                          </m:r>
                        </m:e>
                        <m:sub>
                          <m:r>
                            <a:rPr lang="zh-CN" altLang="en-US" b="1" i="0">
                              <a:solidFill>
                                <a:srgbClr val="12D8A9"/>
                              </a:solidFill>
                              <a:latin typeface="Cambria Math" panose="02040503050406030204" pitchFamily="18" charset="0"/>
                            </a:rPr>
                            <m:t>𝟏</m:t>
                          </m:r>
                        </m:sub>
                      </m:sSub>
                      <m:sSup>
                        <m:sSupPr>
                          <m:ctrlPr>
                            <a:rPr lang="zh-CN" altLang="en-US" b="1" i="1">
                              <a:solidFill>
                                <a:srgbClr val="12D8A9"/>
                              </a:solidFill>
                              <a:latin typeface="Cambria Math" panose="02040503050406030204" pitchFamily="18" charset="0"/>
                            </a:rPr>
                          </m:ctrlPr>
                        </m:sSupPr>
                        <m:e>
                          <m:r>
                            <a:rPr lang="zh-CN" altLang="en-US" b="1" i="1">
                              <a:solidFill>
                                <a:srgbClr val="12D8A9"/>
                              </a:solidFill>
                              <a:latin typeface="Cambria Math" panose="02040503050406030204" pitchFamily="18" charset="0"/>
                            </a:rPr>
                            <m:t>𝒖</m:t>
                          </m:r>
                        </m:e>
                        <m:sup>
                          <m:r>
                            <a:rPr lang="zh-CN" altLang="en-US" b="1" i="0">
                              <a:solidFill>
                                <a:srgbClr val="12D8A9"/>
                              </a:solidFill>
                              <a:latin typeface="Cambria Math" panose="02040503050406030204" pitchFamily="18" charset="0"/>
                            </a:rPr>
                            <m:t>𝟐</m:t>
                          </m:r>
                        </m:sup>
                      </m:sSup>
                      <m:r>
                        <a:rPr lang="zh-CN" altLang="en-US" b="1" i="0">
                          <a:solidFill>
                            <a:srgbClr val="12D8A9"/>
                          </a:solidFill>
                          <a:latin typeface="Cambria Math" panose="02040503050406030204" pitchFamily="18" charset="0"/>
                        </a:rPr>
                        <m:t>+</m:t>
                      </m:r>
                      <m:sSub>
                        <m:sSubPr>
                          <m:ctrlPr>
                            <a:rPr lang="zh-CN" altLang="en-US" b="1" i="1">
                              <a:solidFill>
                                <a:srgbClr val="12D8A9"/>
                              </a:solidFill>
                              <a:latin typeface="Cambria Math" panose="02040503050406030204" pitchFamily="18" charset="0"/>
                            </a:rPr>
                          </m:ctrlPr>
                        </m:sSubPr>
                        <m:e>
                          <m:r>
                            <a:rPr lang="zh-CN" altLang="en-US" b="1" i="1">
                              <a:solidFill>
                                <a:srgbClr val="12D8A9"/>
                              </a:solidFill>
                              <a:latin typeface="Cambria Math" panose="02040503050406030204" pitchFamily="18" charset="0"/>
                            </a:rPr>
                            <m:t>𝝀</m:t>
                          </m:r>
                        </m:e>
                        <m:sub>
                          <m:r>
                            <a:rPr lang="zh-CN" altLang="en-US" b="1" i="0">
                              <a:solidFill>
                                <a:srgbClr val="12D8A9"/>
                              </a:solidFill>
                              <a:latin typeface="Cambria Math" panose="02040503050406030204" pitchFamily="18" charset="0"/>
                            </a:rPr>
                            <m:t>𝟏</m:t>
                          </m:r>
                        </m:sub>
                      </m:sSub>
                      <m:r>
                        <a:rPr lang="zh-CN" altLang="en-US" b="1" i="1">
                          <a:solidFill>
                            <a:srgbClr val="12D8A9"/>
                          </a:solidFill>
                          <a:latin typeface="Cambria Math" panose="02040503050406030204" pitchFamily="18" charset="0"/>
                        </a:rPr>
                        <m:t>𝒗</m:t>
                      </m:r>
                      <m:r>
                        <a:rPr lang="zh-CN" altLang="en-US" b="1" i="0">
                          <a:solidFill>
                            <a:srgbClr val="12D8A9"/>
                          </a:solidFill>
                          <a:latin typeface="Cambria Math" panose="02040503050406030204" pitchFamily="18" charset="0"/>
                        </a:rPr>
                        <m:t>+</m:t>
                      </m:r>
                      <m:sSub>
                        <m:sSubPr>
                          <m:ctrlPr>
                            <a:rPr lang="zh-CN" altLang="en-US" b="1" i="1">
                              <a:solidFill>
                                <a:srgbClr val="12D8A9"/>
                              </a:solidFill>
                              <a:latin typeface="Cambria Math" panose="02040503050406030204" pitchFamily="18" charset="0"/>
                            </a:rPr>
                          </m:ctrlPr>
                        </m:sSubPr>
                        <m:e>
                          <m:r>
                            <a:rPr lang="zh-CN" altLang="en-US" b="1" i="1">
                              <a:solidFill>
                                <a:srgbClr val="12D8A9"/>
                              </a:solidFill>
                              <a:latin typeface="Cambria Math" panose="02040503050406030204" pitchFamily="18" charset="0"/>
                            </a:rPr>
                            <m:t>𝝀</m:t>
                          </m:r>
                        </m:e>
                        <m:sub>
                          <m:r>
                            <a:rPr lang="zh-CN" altLang="en-US" b="1" i="0">
                              <a:solidFill>
                                <a:srgbClr val="12D8A9"/>
                              </a:solidFill>
                              <a:latin typeface="Cambria Math" panose="02040503050406030204" pitchFamily="18" charset="0"/>
                            </a:rPr>
                            <m:t>𝟐</m:t>
                          </m:r>
                        </m:sub>
                      </m:sSub>
                      <m:r>
                        <a:rPr lang="zh-CN" altLang="en-US" b="1" i="1">
                          <a:solidFill>
                            <a:srgbClr val="12D8A9"/>
                          </a:solidFill>
                          <a:latin typeface="Cambria Math" panose="02040503050406030204" pitchFamily="18" charset="0"/>
                        </a:rPr>
                        <m:t>𝒂</m:t>
                      </m:r>
                      <m:r>
                        <a:rPr lang="zh-CN" altLang="en-US" b="1" i="0">
                          <a:solidFill>
                            <a:srgbClr val="12D8A9"/>
                          </a:solidFill>
                          <a:latin typeface="Cambria Math" panose="02040503050406030204" pitchFamily="18" charset="0"/>
                        </a:rPr>
                        <m:t>+</m:t>
                      </m:r>
                      <m:sSub>
                        <m:sSubPr>
                          <m:ctrlPr>
                            <a:rPr lang="zh-CN" altLang="en-US" b="1" i="1">
                              <a:solidFill>
                                <a:srgbClr val="12D8A9"/>
                              </a:solidFill>
                              <a:latin typeface="Cambria Math" panose="02040503050406030204" pitchFamily="18" charset="0"/>
                            </a:rPr>
                          </m:ctrlPr>
                        </m:sSubPr>
                        <m:e>
                          <m:r>
                            <a:rPr lang="zh-CN" altLang="en-US" b="1" i="1">
                              <a:solidFill>
                                <a:srgbClr val="12D8A9"/>
                              </a:solidFill>
                              <a:latin typeface="Cambria Math" panose="02040503050406030204" pitchFamily="18" charset="0"/>
                            </a:rPr>
                            <m:t>𝝀</m:t>
                          </m:r>
                        </m:e>
                        <m:sub>
                          <m:r>
                            <a:rPr lang="zh-CN" altLang="en-US" b="1" i="0">
                              <a:solidFill>
                                <a:srgbClr val="12D8A9"/>
                              </a:solidFill>
                              <a:latin typeface="Cambria Math" panose="02040503050406030204" pitchFamily="18" charset="0"/>
                            </a:rPr>
                            <m:t>𝟑</m:t>
                          </m:r>
                        </m:sub>
                      </m:sSub>
                      <m:r>
                        <a:rPr lang="zh-CN" altLang="en-US" b="1" i="1">
                          <a:solidFill>
                            <a:srgbClr val="12D8A9"/>
                          </a:solidFill>
                          <a:latin typeface="Cambria Math" panose="02040503050406030204" pitchFamily="18" charset="0"/>
                        </a:rPr>
                        <m:t>𝒖</m:t>
                      </m:r>
                    </m:oMath>
                  </m:oMathPara>
                </a14:m>
                <a:endParaRPr lang="zh-CN" altLang="en-US" b="1" dirty="0">
                  <a:solidFill>
                    <a:srgbClr val="12D8A9"/>
                  </a:solidFill>
                </a:endParaRPr>
              </a:p>
            </p:txBody>
          </p:sp>
        </mc:Choice>
        <mc:Fallback xmlns="">
          <p:sp>
            <p:nvSpPr>
              <p:cNvPr id="17" name="文本框 16">
                <a:extLst>
                  <a:ext uri="{FF2B5EF4-FFF2-40B4-BE49-F238E27FC236}">
                    <a16:creationId xmlns:a16="http://schemas.microsoft.com/office/drawing/2014/main" id="{7B4824C6-261E-49AE-9095-8938084BE13D}"/>
                  </a:ext>
                </a:extLst>
              </p:cNvPr>
              <p:cNvSpPr txBox="1">
                <a:spLocks noRot="1" noChangeAspect="1" noMove="1" noResize="1" noEditPoints="1" noAdjustHandles="1" noChangeArrowheads="1" noChangeShapeType="1" noTextEdit="1"/>
              </p:cNvSpPr>
              <p:nvPr/>
            </p:nvSpPr>
            <p:spPr>
              <a:xfrm>
                <a:off x="558806" y="159292"/>
                <a:ext cx="4615542" cy="61093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A1689D-3EBA-4C7D-9DAD-03F043D80ED9}"/>
                  </a:ext>
                </a:extLst>
              </p:cNvPr>
              <p:cNvSpPr txBox="1"/>
              <p:nvPr/>
            </p:nvSpPr>
            <p:spPr>
              <a:xfrm>
                <a:off x="935811" y="1075871"/>
                <a:ext cx="7272378" cy="24562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i="1" smtClean="0">
                              <a:solidFill>
                                <a:schemeClr val="bg1"/>
                              </a:solidFill>
                              <a:latin typeface="Cambria Math" panose="02040503050406030204" pitchFamily="18" charset="0"/>
                            </a:rPr>
                          </m:ctrlPr>
                        </m:mPr>
                        <m:mr>
                          <m:e>
                            <m:r>
                              <a:rPr lang="zh-CN" altLang="en-US" i="1">
                                <a:solidFill>
                                  <a:schemeClr val="bg1"/>
                                </a:solidFill>
                                <a:latin typeface="Cambria Math" panose="02040503050406030204" pitchFamily="18" charset="0"/>
                              </a:rPr>
                              <m:t>𝑢</m:t>
                            </m:r>
                            <m:r>
                              <a:rPr lang="zh-CN" altLang="en-US" i="0">
                                <a:solidFill>
                                  <a:schemeClr val="bg1"/>
                                </a:solidFill>
                                <a:latin typeface="Cambria Math" panose="02040503050406030204" pitchFamily="18" charset="0"/>
                              </a:rPr>
                              <m:t>=</m:t>
                            </m:r>
                          </m:e>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1</m:t>
                                </m:r>
                              </m:sub>
                            </m:sSub>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𝑊</m:t>
                                </m:r>
                                <m:r>
                                  <m:rPr>
                                    <m:sty m:val="p"/>
                                  </m:rPr>
                                  <a:rPr lang="en-US" altLang="zh-CN" i="1">
                                    <a:solidFill>
                                      <a:schemeClr val="bg1"/>
                                    </a:solidFill>
                                    <a:latin typeface="Cambria Math" panose="02040503050406030204" pitchFamily="18" charset="0"/>
                                  </a:rPr>
                                  <m:t>e</m:t>
                                </m:r>
                              </m:e>
                              <m:sup>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𝑊</m:t>
                                    </m:r>
                                  </m:e>
                                  <m:sub>
                                    <m:r>
                                      <a:rPr lang="en-US" altLang="zh-CN" b="0" i="1" smtClean="0">
                                        <a:solidFill>
                                          <a:schemeClr val="bg1"/>
                                        </a:solidFill>
                                        <a:latin typeface="Cambria Math" panose="02040503050406030204" pitchFamily="18" charset="0"/>
                                      </a:rPr>
                                      <m:t> </m:t>
                                    </m:r>
                                  </m:sub>
                                </m:sSub>
                                <m:r>
                                  <a:rPr lang="en-US" altLang="zh-CN" b="0" i="1" smtClean="0">
                                    <a:solidFill>
                                      <a:schemeClr val="bg1"/>
                                    </a:solidFill>
                                    <a:latin typeface="Cambria Math" panose="02040503050406030204" pitchFamily="18" charset="0"/>
                                  </a:rPr>
                                  <m:t>𝑡</m:t>
                                </m:r>
                              </m:sup>
                            </m:sSup>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2</m:t>
                                </m:r>
                              </m:sub>
                            </m:sSub>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𝑊</m:t>
                                </m:r>
                                <m:r>
                                  <a:rPr lang="en-US" altLang="zh-CN" b="0" i="1" smtClean="0">
                                    <a:solidFill>
                                      <a:schemeClr val="bg1"/>
                                    </a:solidFill>
                                    <a:latin typeface="Cambria Math" panose="02040503050406030204" pitchFamily="18" charset="0"/>
                                  </a:rPr>
                                  <m:t>𝑒</m:t>
                                </m:r>
                              </m:e>
                              <m:sup>
                                <m:r>
                                  <a:rPr lang="zh-CN" altLang="en-US" i="0" smtClean="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𝑊</m:t>
                                    </m:r>
                                  </m:e>
                                  <m:sub>
                                    <m:r>
                                      <a:rPr lang="en-US" altLang="zh-CN" b="0" i="1" smtClean="0">
                                        <a:solidFill>
                                          <a:schemeClr val="bg1"/>
                                        </a:solidFill>
                                        <a:latin typeface="Cambria Math" panose="02040503050406030204" pitchFamily="18" charset="0"/>
                                      </a:rPr>
                                      <m:t> </m:t>
                                    </m:r>
                                  </m:sub>
                                </m:sSub>
                                <m:r>
                                  <a:rPr lang="en-US" altLang="zh-CN" b="0" i="1" smtClean="0">
                                    <a:solidFill>
                                      <a:schemeClr val="bg1"/>
                                    </a:solidFill>
                                    <a:latin typeface="Cambria Math" panose="02040503050406030204" pitchFamily="18" charset="0"/>
                                  </a:rPr>
                                  <m:t>𝑡</m:t>
                                </m:r>
                              </m:sup>
                            </m:sSup>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3</m:t>
                                    </m:r>
                                  </m:sub>
                                </m:sSub>
                              </m:num>
                              <m:den>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den>
                            </m:f>
                          </m:e>
                        </m:mr>
                        <m:mr>
                          <m:e>
                            <m:r>
                              <a:rPr lang="zh-CN" altLang="en-US" i="1">
                                <a:solidFill>
                                  <a:schemeClr val="bg1"/>
                                </a:solidFill>
                                <a:latin typeface="Cambria Math" panose="02040503050406030204" pitchFamily="18" charset="0"/>
                              </a:rPr>
                              <m:t>𝑎</m:t>
                            </m:r>
                            <m:r>
                              <a:rPr lang="zh-CN" altLang="en-US" i="0">
                                <a:solidFill>
                                  <a:schemeClr val="bg1"/>
                                </a:solidFill>
                                <a:latin typeface="Cambria Math" panose="02040503050406030204" pitchFamily="18" charset="0"/>
                              </a:rPr>
                              <m:t>=</m:t>
                            </m:r>
                          </m:e>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1</m:t>
                                </m:r>
                              </m:sub>
                            </m:sSub>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𝑒</m:t>
                                </m:r>
                              </m:e>
                              <m:sup>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𝑊</m:t>
                                    </m:r>
                                  </m:e>
                                  <m:sub>
                                    <m:r>
                                      <a:rPr lang="en-US" altLang="zh-CN" b="0" i="0" smtClean="0">
                                        <a:solidFill>
                                          <a:schemeClr val="bg1"/>
                                        </a:solidFill>
                                        <a:latin typeface="Cambria Math" panose="02040503050406030204" pitchFamily="18" charset="0"/>
                                      </a:rPr>
                                      <m:t> </m:t>
                                    </m:r>
                                  </m:sub>
                                </m:sSub>
                                <m:r>
                                  <m:rPr>
                                    <m:sty m:val="p"/>
                                  </m:rPr>
                                  <a:rPr lang="en-US" altLang="zh-CN" i="1">
                                    <a:solidFill>
                                      <a:schemeClr val="bg1"/>
                                    </a:solidFill>
                                    <a:latin typeface="Cambria Math" panose="02040503050406030204" pitchFamily="18" charset="0"/>
                                  </a:rPr>
                                  <m:t>t</m:t>
                                </m:r>
                              </m:sup>
                            </m:sSup>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2</m:t>
                                </m:r>
                              </m:sub>
                            </m:sSub>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𝑒</m:t>
                                </m:r>
                              </m:e>
                              <m:sup>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𝑊</m:t>
                                    </m:r>
                                  </m:e>
                                  <m:sub>
                                    <m:r>
                                      <a:rPr lang="en-US" altLang="zh-CN" b="0" i="0" smtClean="0">
                                        <a:solidFill>
                                          <a:schemeClr val="bg1"/>
                                        </a:solidFill>
                                        <a:latin typeface="Cambria Math" panose="02040503050406030204" pitchFamily="18" charset="0"/>
                                      </a:rPr>
                                      <m:t> </m:t>
                                    </m:r>
                                  </m:sub>
                                </m:sSub>
                                <m:r>
                                  <a:rPr lang="en-US" altLang="zh-CN" b="0" i="1" smtClean="0">
                                    <a:solidFill>
                                      <a:schemeClr val="bg1"/>
                                    </a:solidFill>
                                    <a:latin typeface="Cambria Math" panose="02040503050406030204" pitchFamily="18" charset="0"/>
                                  </a:rPr>
                                  <m:t>𝑡</m:t>
                                </m:r>
                              </m:sup>
                            </m:sSup>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3</m:t>
                                    </m:r>
                                  </m:sub>
                                </m:sSub>
                              </m:num>
                              <m:den>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den>
                            </m:f>
                            <m:r>
                              <a:rPr lang="zh-CN" altLang="en-US" i="1">
                                <a:solidFill>
                                  <a:schemeClr val="bg1"/>
                                </a:solidFill>
                                <a:latin typeface="Cambria Math" panose="02040503050406030204" pitchFamily="18" charset="0"/>
                              </a:rPr>
                              <m:t>𝑡</m:t>
                            </m:r>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4</m:t>
                                    </m:r>
                                  </m:sub>
                                </m:sSub>
                              </m:num>
                              <m:den>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den>
                            </m:f>
                          </m:e>
                        </m:mr>
                        <m:mr>
                          <m:e>
                            <m:r>
                              <a:rPr lang="zh-CN" altLang="en-US" i="1">
                                <a:solidFill>
                                  <a:schemeClr val="bg1"/>
                                </a:solidFill>
                                <a:latin typeface="Cambria Math" panose="02040503050406030204" pitchFamily="18" charset="0"/>
                              </a:rPr>
                              <m:t>𝑣</m:t>
                            </m:r>
                            <m:r>
                              <a:rPr lang="zh-CN" altLang="en-US" i="0">
                                <a:solidFill>
                                  <a:schemeClr val="bg1"/>
                                </a:solidFill>
                                <a:latin typeface="Cambria Math" panose="02040503050406030204" pitchFamily="18" charset="0"/>
                              </a:rPr>
                              <m:t>=</m:t>
                            </m:r>
                          </m:e>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1</m:t>
                                </m:r>
                              </m:sub>
                            </m:sSub>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𝑊</m:t>
                                </m:r>
                              </m:e>
                              <m:sup>
                                <m:r>
                                  <a:rPr lang="zh-CN" altLang="en-US" i="0">
                                    <a:solidFill>
                                      <a:schemeClr val="bg1"/>
                                    </a:solidFill>
                                    <a:latin typeface="Cambria Math" panose="02040503050406030204" pitchFamily="18" charset="0"/>
                                  </a:rPr>
                                  <m:t>−1</m:t>
                                </m:r>
                              </m:sup>
                            </m:sSup>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𝑒</m:t>
                                </m:r>
                              </m:e>
                              <m:sup>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𝑊</m:t>
                                    </m:r>
                                  </m:e>
                                  <m:sub>
                                    <m:r>
                                      <a:rPr lang="zh-CN" altLang="en-US" i="0">
                                        <a:solidFill>
                                          <a:schemeClr val="bg1"/>
                                        </a:solidFill>
                                        <a:latin typeface="Cambria Math" panose="02040503050406030204" pitchFamily="18" charset="0"/>
                                      </a:rPr>
                                      <m:t>2</m:t>
                                    </m:r>
                                  </m:sub>
                                </m:sSub>
                              </m:sup>
                            </m:sSup>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2</m:t>
                                </m:r>
                              </m:sub>
                            </m:sSub>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𝑊</m:t>
                                </m:r>
                              </m:e>
                              <m:sup>
                                <m:r>
                                  <a:rPr lang="zh-CN" altLang="en-US" i="0">
                                    <a:solidFill>
                                      <a:schemeClr val="bg1"/>
                                    </a:solidFill>
                                    <a:latin typeface="Cambria Math" panose="02040503050406030204" pitchFamily="18" charset="0"/>
                                  </a:rPr>
                                  <m:t>−1</m:t>
                                </m:r>
                              </m:sup>
                            </m:sSup>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𝑒</m:t>
                                </m:r>
                              </m:e>
                              <m:sup>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𝑊</m:t>
                                    </m:r>
                                  </m:e>
                                  <m:sub>
                                    <m:r>
                                      <a:rPr lang="zh-CN" altLang="en-US" i="1">
                                        <a:solidFill>
                                          <a:schemeClr val="bg1"/>
                                        </a:solidFill>
                                        <a:latin typeface="Cambria Math" panose="02040503050406030204" pitchFamily="18" charset="0"/>
                                      </a:rPr>
                                      <m:t>𝑡</m:t>
                                    </m:r>
                                  </m:sub>
                                </m:sSub>
                              </m:sup>
                            </m:sSup>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a:rPr lang="zh-CN" altLang="en-US" i="0">
                                    <a:solidFill>
                                      <a:schemeClr val="bg1"/>
                                    </a:solidFill>
                                    <a:latin typeface="Cambria Math" panose="02040503050406030204" pitchFamily="18" charset="0"/>
                                  </a:rPr>
                                  <m:t>1</m:t>
                                </m:r>
                              </m:num>
                              <m:den>
                                <m:r>
                                  <a:rPr lang="zh-CN" altLang="en-US" i="0">
                                    <a:solidFill>
                                      <a:schemeClr val="bg1"/>
                                    </a:solidFill>
                                    <a:latin typeface="Cambria Math" panose="02040503050406030204" pitchFamily="18" charset="0"/>
                                  </a:rPr>
                                  <m:t>2</m:t>
                                </m:r>
                              </m:den>
                            </m:f>
                            <m:f>
                              <m:fPr>
                                <m:ctrlPr>
                                  <a:rPr lang="zh-CN" altLang="en-US" i="1">
                                    <a:solidFill>
                                      <a:schemeClr val="bg1"/>
                                    </a:solidFill>
                                    <a:latin typeface="Cambria Math" panose="02040503050406030204" pitchFamily="18" charset="0"/>
                                  </a:rPr>
                                </m:ctrlPr>
                              </m:fPr>
                              <m:num>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3</m:t>
                                    </m:r>
                                  </m:sub>
                                </m:sSub>
                              </m:num>
                              <m:den>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den>
                            </m:f>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𝑡</m:t>
                                </m:r>
                              </m:e>
                              <m:sup>
                                <m:r>
                                  <a:rPr lang="zh-CN" altLang="en-US" i="0">
                                    <a:solidFill>
                                      <a:schemeClr val="bg1"/>
                                    </a:solidFill>
                                    <a:latin typeface="Cambria Math" panose="02040503050406030204" pitchFamily="18" charset="0"/>
                                  </a:rPr>
                                  <m:t>2</m:t>
                                </m:r>
                              </m:sup>
                            </m:sSup>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4</m:t>
                                    </m:r>
                                  </m:sub>
                                </m:sSub>
                              </m:num>
                              <m:den>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den>
                            </m:f>
                            <m:r>
                              <a:rPr lang="zh-CN" altLang="en-US" i="1">
                                <a:solidFill>
                                  <a:schemeClr val="bg1"/>
                                </a:solidFill>
                                <a:latin typeface="Cambria Math" panose="02040503050406030204" pitchFamily="18" charset="0"/>
                              </a:rPr>
                              <m:t>𝑡</m:t>
                            </m:r>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5</m:t>
                                </m:r>
                              </m:sub>
                            </m:sSub>
                          </m:e>
                        </m:mr>
                        <m:mr>
                          <m:e>
                            <m:r>
                              <a:rPr lang="zh-CN" altLang="en-US" i="1">
                                <a:solidFill>
                                  <a:schemeClr val="bg1"/>
                                </a:solidFill>
                                <a:latin typeface="Cambria Math" panose="02040503050406030204" pitchFamily="18" charset="0"/>
                              </a:rPr>
                              <m:t>𝑝</m:t>
                            </m:r>
                            <m:r>
                              <a:rPr lang="zh-CN" altLang="en-US" i="0">
                                <a:solidFill>
                                  <a:schemeClr val="bg1"/>
                                </a:solidFill>
                                <a:latin typeface="Cambria Math" panose="02040503050406030204" pitchFamily="18" charset="0"/>
                              </a:rPr>
                              <m:t>=</m:t>
                            </m:r>
                          </m:e>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1</m:t>
                                </m:r>
                              </m:sub>
                            </m:sSub>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𝑊</m:t>
                                </m:r>
                              </m:e>
                              <m:sup>
                                <m:r>
                                  <a:rPr lang="zh-CN" altLang="en-US" i="0">
                                    <a:solidFill>
                                      <a:schemeClr val="bg1"/>
                                    </a:solidFill>
                                    <a:latin typeface="Cambria Math" panose="02040503050406030204" pitchFamily="18" charset="0"/>
                                  </a:rPr>
                                  <m:t>−2</m:t>
                                </m:r>
                              </m:sup>
                            </m:sSup>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𝑒</m:t>
                                </m:r>
                              </m:e>
                              <m:sup>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𝑊</m:t>
                                    </m:r>
                                  </m:e>
                                  <m:sub>
                                    <m:r>
                                      <a:rPr lang="zh-CN" altLang="en-US" i="1">
                                        <a:solidFill>
                                          <a:schemeClr val="bg1"/>
                                        </a:solidFill>
                                        <a:latin typeface="Cambria Math" panose="02040503050406030204" pitchFamily="18" charset="0"/>
                                      </a:rPr>
                                      <m:t>𝑡</m:t>
                                    </m:r>
                                  </m:sub>
                                </m:sSub>
                              </m:sup>
                            </m:sSup>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2</m:t>
                                </m:r>
                              </m:sub>
                            </m:sSub>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𝑊</m:t>
                                </m:r>
                              </m:e>
                              <m:sup>
                                <m:r>
                                  <a:rPr lang="zh-CN" altLang="en-US" i="0">
                                    <a:solidFill>
                                      <a:schemeClr val="bg1"/>
                                    </a:solidFill>
                                    <a:latin typeface="Cambria Math" panose="02040503050406030204" pitchFamily="18" charset="0"/>
                                  </a:rPr>
                                  <m:t>−2</m:t>
                                </m:r>
                              </m:sup>
                            </m:sSup>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𝑒</m:t>
                                </m:r>
                              </m:e>
                              <m:sup>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𝑊</m:t>
                                    </m:r>
                                  </m:e>
                                  <m:sub>
                                    <m:r>
                                      <a:rPr lang="zh-CN" altLang="en-US" i="1">
                                        <a:solidFill>
                                          <a:schemeClr val="bg1"/>
                                        </a:solidFill>
                                        <a:latin typeface="Cambria Math" panose="02040503050406030204" pitchFamily="18" charset="0"/>
                                      </a:rPr>
                                      <m:t>𝑡</m:t>
                                    </m:r>
                                  </m:sub>
                                </m:sSub>
                              </m:sup>
                            </m:sSup>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a:rPr lang="zh-CN" altLang="en-US" i="0">
                                    <a:solidFill>
                                      <a:schemeClr val="bg1"/>
                                    </a:solidFill>
                                    <a:latin typeface="Cambria Math" panose="02040503050406030204" pitchFamily="18" charset="0"/>
                                  </a:rPr>
                                  <m:t>1</m:t>
                                </m:r>
                              </m:num>
                              <m:den>
                                <m:r>
                                  <a:rPr lang="zh-CN" altLang="en-US" i="0">
                                    <a:solidFill>
                                      <a:schemeClr val="bg1"/>
                                    </a:solidFill>
                                    <a:latin typeface="Cambria Math" panose="02040503050406030204" pitchFamily="18" charset="0"/>
                                  </a:rPr>
                                  <m:t>6</m:t>
                                </m:r>
                              </m:den>
                            </m:f>
                            <m:f>
                              <m:fPr>
                                <m:ctrlPr>
                                  <a:rPr lang="zh-CN" altLang="en-US" i="1">
                                    <a:solidFill>
                                      <a:schemeClr val="bg1"/>
                                    </a:solidFill>
                                    <a:latin typeface="Cambria Math" panose="02040503050406030204" pitchFamily="18" charset="0"/>
                                  </a:rPr>
                                </m:ctrlPr>
                              </m:fPr>
                              <m:num>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3</m:t>
                                    </m:r>
                                  </m:sub>
                                </m:sSub>
                              </m:num>
                              <m:den>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den>
                            </m:f>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𝑡</m:t>
                                </m:r>
                              </m:e>
                              <m:sup>
                                <m:r>
                                  <a:rPr lang="zh-CN" altLang="en-US" i="0">
                                    <a:solidFill>
                                      <a:schemeClr val="bg1"/>
                                    </a:solidFill>
                                    <a:latin typeface="Cambria Math" panose="02040503050406030204" pitchFamily="18" charset="0"/>
                                  </a:rPr>
                                  <m:t>3</m:t>
                                </m:r>
                              </m:sup>
                            </m:sSup>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a:rPr lang="zh-CN" altLang="en-US" i="0">
                                    <a:solidFill>
                                      <a:schemeClr val="bg1"/>
                                    </a:solidFill>
                                    <a:latin typeface="Cambria Math" panose="02040503050406030204" pitchFamily="18" charset="0"/>
                                  </a:rPr>
                                  <m:t>1</m:t>
                                </m:r>
                              </m:num>
                              <m:den>
                                <m:r>
                                  <a:rPr lang="zh-CN" altLang="en-US" i="0">
                                    <a:solidFill>
                                      <a:schemeClr val="bg1"/>
                                    </a:solidFill>
                                    <a:latin typeface="Cambria Math" panose="02040503050406030204" pitchFamily="18" charset="0"/>
                                  </a:rPr>
                                  <m:t>2</m:t>
                                </m:r>
                              </m:den>
                            </m:f>
                            <m:f>
                              <m:fPr>
                                <m:ctrlPr>
                                  <a:rPr lang="zh-CN" altLang="en-US" i="1">
                                    <a:solidFill>
                                      <a:schemeClr val="bg1"/>
                                    </a:solidFill>
                                    <a:latin typeface="Cambria Math" panose="02040503050406030204" pitchFamily="18" charset="0"/>
                                  </a:rPr>
                                </m:ctrlPr>
                              </m:fPr>
                              <m:num>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i="0">
                                        <a:solidFill>
                                          <a:schemeClr val="bg1"/>
                                        </a:solidFill>
                                        <a:latin typeface="Cambria Math" panose="02040503050406030204" pitchFamily="18" charset="0"/>
                                      </a:rPr>
                                      <m:t>4</m:t>
                                    </m:r>
                                  </m:sub>
                                </m:sSub>
                              </m:num>
                              <m:den>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𝑤</m:t>
                                    </m:r>
                                  </m:e>
                                  <m:sub>
                                    <m:r>
                                      <a:rPr lang="zh-CN" altLang="en-US" i="0">
                                        <a:solidFill>
                                          <a:schemeClr val="bg1"/>
                                        </a:solidFill>
                                        <a:latin typeface="Cambria Math" panose="02040503050406030204" pitchFamily="18" charset="0"/>
                                      </a:rPr>
                                      <m:t>2</m:t>
                                    </m:r>
                                  </m:sub>
                                </m:sSub>
                              </m:den>
                            </m:f>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pitchFamily="18" charset="0"/>
                                  </a:rPr>
                                  <m:t>𝑡</m:t>
                                </m:r>
                              </m:e>
                              <m:sup>
                                <m:r>
                                  <a:rPr lang="zh-CN" altLang="en-US" i="0">
                                    <a:solidFill>
                                      <a:schemeClr val="bg1"/>
                                    </a:solidFill>
                                    <a:latin typeface="Cambria Math" panose="02040503050406030204" pitchFamily="18" charset="0"/>
                                  </a:rPr>
                                  <m:t>2</m:t>
                                </m:r>
                              </m:sup>
                            </m:sSup>
                            <m:r>
                              <a:rPr lang="zh-CN" altLang="en-US">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a:solidFill>
                                      <a:schemeClr val="bg1"/>
                                    </a:solidFill>
                                    <a:latin typeface="Cambria Math" panose="02040503050406030204" pitchFamily="18" charset="0"/>
                                  </a:rPr>
                                  <m:t>5</m:t>
                                </m:r>
                              </m:sub>
                            </m:sSub>
                            <m:r>
                              <a:rPr lang="zh-CN" altLang="en-US" i="1">
                                <a:solidFill>
                                  <a:schemeClr val="bg1"/>
                                </a:solidFill>
                                <a:latin typeface="Cambria Math" panose="02040503050406030204" pitchFamily="18" charset="0"/>
                              </a:rPr>
                              <m:t>𝑡</m:t>
                            </m:r>
                            <m:r>
                              <a:rPr lang="zh-CN" altLang="en-US">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𝑐</m:t>
                                </m:r>
                              </m:e>
                              <m:sub>
                                <m:r>
                                  <a:rPr lang="zh-CN" altLang="en-US">
                                    <a:solidFill>
                                      <a:schemeClr val="bg1"/>
                                    </a:solidFill>
                                    <a:latin typeface="Cambria Math" panose="02040503050406030204" pitchFamily="18" charset="0"/>
                                  </a:rPr>
                                  <m:t>6</m:t>
                                </m:r>
                              </m:sub>
                            </m:sSub>
                          </m:e>
                        </m:mr>
                        <m:mr>
                          <m:e/>
                          <m:e>
                            <m:r>
                              <a:rPr lang="zh-CN" altLang="en-US" i="0">
                                <a:solidFill>
                                  <a:schemeClr val="bg1"/>
                                </a:solidFill>
                                <a:latin typeface="Cambria Math" panose="02040503050406030204" pitchFamily="18" charset="0"/>
                              </a:rPr>
                              <m:t> </m:t>
                            </m:r>
                          </m:e>
                        </m:mr>
                      </m:m>
                    </m:oMath>
                  </m:oMathPara>
                </a14:m>
                <a:endParaRPr lang="zh-CN" altLang="en-US" dirty="0">
                  <a:solidFill>
                    <a:schemeClr val="bg1"/>
                  </a:solidFill>
                </a:endParaRPr>
              </a:p>
            </p:txBody>
          </p:sp>
        </mc:Choice>
        <mc:Fallback xmlns="">
          <p:sp>
            <p:nvSpPr>
              <p:cNvPr id="13" name="文本框 12">
                <a:extLst>
                  <a:ext uri="{FF2B5EF4-FFF2-40B4-BE49-F238E27FC236}">
                    <a16:creationId xmlns:a16="http://schemas.microsoft.com/office/drawing/2014/main" id="{FDA1689D-3EBA-4C7D-9DAD-03F043D80ED9}"/>
                  </a:ext>
                </a:extLst>
              </p:cNvPr>
              <p:cNvSpPr txBox="1">
                <a:spLocks noRot="1" noChangeAspect="1" noMove="1" noResize="1" noEditPoints="1" noAdjustHandles="1" noChangeArrowheads="1" noChangeShapeType="1" noTextEdit="1"/>
              </p:cNvSpPr>
              <p:nvPr/>
            </p:nvSpPr>
            <p:spPr>
              <a:xfrm>
                <a:off x="935811" y="1075871"/>
                <a:ext cx="7272378" cy="245625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109A7C9-A734-4106-AF1D-DDDE8916DDFB}"/>
                  </a:ext>
                </a:extLst>
              </p:cNvPr>
              <p:cNvSpPr txBox="1"/>
              <p:nvPr/>
            </p:nvSpPr>
            <p:spPr>
              <a:xfrm>
                <a:off x="558806" y="3411616"/>
                <a:ext cx="8388890" cy="656013"/>
              </a:xfrm>
              <a:prstGeom prst="rect">
                <a:avLst/>
              </a:prstGeom>
              <a:noFill/>
            </p:spPr>
            <p:txBody>
              <a:bodyPr wrap="square">
                <a:spAutoFit/>
              </a:bodyPr>
              <a:lstStyle/>
              <a:p>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where </a:t>
                </a:r>
                <a14:m>
                  <m:oMath xmlns:m="http://schemas.openxmlformats.org/officeDocument/2006/math">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𝑊</m:t>
                    </m:r>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ad>
                      <m:radPr>
                        <m:degHide m:val="on"/>
                        <m:ctrlPr>
                          <a:rPr lang="zh-CN" altLang="zh-CN" i="1">
                            <a:solidFill>
                              <a:schemeClr val="bg1"/>
                            </a:solidFill>
                            <a:effectLst/>
                            <a:latin typeface="Cambria Math" panose="02040503050406030204" pitchFamily="18" charset="0"/>
                            <a:ea typeface="Cambria Math" panose="02040503050406030204" pitchFamily="18" charset="0"/>
                          </a:rPr>
                        </m:ctrlPr>
                      </m:radPr>
                      <m:deg/>
                      <m:e>
                        <m:f>
                          <m:fPr>
                            <m:ctrlPr>
                              <a:rPr lang="zh-CN" altLang="zh-CN" i="1">
                                <a:solidFill>
                                  <a:schemeClr val="bg1"/>
                                </a:solidFill>
                                <a:effectLst/>
                                <a:latin typeface="Cambria Math" panose="02040503050406030204" pitchFamily="18" charset="0"/>
                                <a:ea typeface="Cambria Math" panose="02040503050406030204" pitchFamily="18" charset="0"/>
                              </a:rPr>
                            </m:ctrlPr>
                          </m:fPr>
                          <m:num>
                            <m:sSub>
                              <m:sSubPr>
                                <m:ctrlPr>
                                  <a:rPr lang="zh-CN" altLang="zh-CN" i="1">
                                    <a:solidFill>
                                      <a:schemeClr val="bg1"/>
                                    </a:solidFill>
                                    <a:effectLst/>
                                    <a:latin typeface="Cambria Math" panose="02040503050406030204" pitchFamily="18" charset="0"/>
                                    <a:ea typeface="Cambria Math" panose="020405030504060302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2</m:t>
                                </m:r>
                              </m:sub>
                            </m:sSub>
                          </m:num>
                          <m:den>
                            <m:sSub>
                              <m:sSubPr>
                                <m:ctrlPr>
                                  <a:rPr lang="zh-CN" altLang="zh-CN" i="1">
                                    <a:solidFill>
                                      <a:schemeClr val="bg1"/>
                                    </a:solidFill>
                                    <a:effectLst/>
                                    <a:latin typeface="Cambria Math" panose="02040503050406030204" pitchFamily="18" charset="0"/>
                                    <a:ea typeface="Cambria Math" panose="020405030504060302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sub>
                            </m:sSub>
                          </m:den>
                        </m:f>
                      </m:e>
                    </m:rad>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and </a:t>
                </a:r>
                <a14:m>
                  <m:oMath xmlns:m="http://schemas.openxmlformats.org/officeDocument/2006/math">
                    <m:sSub>
                      <m:sSubPr>
                        <m:ctrlPr>
                          <a:rPr lang="zh-CN" altLang="zh-CN" i="1">
                            <a:solidFill>
                              <a:schemeClr val="bg1"/>
                            </a:solidFill>
                            <a:effectLst/>
                            <a:latin typeface="Cambria Math" panose="02040503050406030204" pitchFamily="18" charset="0"/>
                            <a:ea typeface="Cambria Math" panose="020405030504060302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solidFill>
                              <a:schemeClr val="bg1"/>
                            </a:solidFill>
                            <a:effectLst/>
                            <a:latin typeface="Cambria Math" panose="02040503050406030204" pitchFamily="18" charset="0"/>
                            <a:ea typeface="Cambria Math" panose="020405030504060302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solidFill>
                              <a:schemeClr val="bg1"/>
                            </a:solidFill>
                            <a:effectLst/>
                            <a:latin typeface="Cambria Math" panose="02040503050406030204" pitchFamily="18" charset="0"/>
                            <a:ea typeface="Cambria Math" panose="020405030504060302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3</m:t>
                        </m:r>
                      </m:sub>
                    </m:s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solidFill>
                              <a:schemeClr val="bg1"/>
                            </a:solidFill>
                            <a:effectLst/>
                            <a:latin typeface="Cambria Math" panose="02040503050406030204" pitchFamily="18" charset="0"/>
                            <a:ea typeface="Cambria Math" panose="020405030504060302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4</m:t>
                        </m:r>
                      </m:sub>
                    </m:s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solidFill>
                              <a:schemeClr val="bg1"/>
                            </a:solidFill>
                            <a:effectLst/>
                            <a:latin typeface="Cambria Math" panose="02040503050406030204" pitchFamily="18" charset="0"/>
                            <a:ea typeface="Cambria Math" panose="020405030504060302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5</m:t>
                        </m:r>
                      </m:sub>
                    </m:s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solidFill>
                              <a:schemeClr val="bg1"/>
                            </a:solidFill>
                            <a:effectLst/>
                            <a:latin typeface="Cambria Math" panose="02040503050406030204" pitchFamily="18" charset="0"/>
                            <a:ea typeface="Cambria Math" panose="020405030504060302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6</m:t>
                        </m:r>
                      </m:sub>
                    </m:sSub>
                  </m:oMath>
                </a14:m>
                <a:r>
                  <a:rPr lang="en-US" altLang="zh-CN"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 are </a:t>
                </a:r>
                <a:r>
                  <a:rPr lang="zh-CN" altLang="en-US"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依赖于初始与终止</a:t>
                </a:r>
                <a:r>
                  <a:rPr lang="zh-CN" altLang="en-US" dirty="0">
                    <a:solidFill>
                      <a:schemeClr val="bg1"/>
                    </a:solidFill>
                    <a:latin typeface="Georgia" panose="02040502050405020303" pitchFamily="18" charset="0"/>
                    <a:ea typeface="等线" panose="02010600030101010101" pitchFamily="2" charset="-122"/>
                    <a:cs typeface="Times New Roman" panose="02020603050405020304" pitchFamily="18" charset="0"/>
                  </a:rPr>
                  <a:t>状态</a:t>
                </a:r>
                <a:r>
                  <a:rPr lang="zh-CN" altLang="en-US" sz="1800" dirty="0">
                    <a:solidFill>
                      <a:schemeClr val="bg1"/>
                    </a:solidFill>
                    <a:effectLst/>
                    <a:latin typeface="Georgia" panose="02040502050405020303" pitchFamily="18" charset="0"/>
                    <a:ea typeface="等线" panose="02010600030101010101" pitchFamily="2" charset="-122"/>
                    <a:cs typeface="Times New Roman" panose="02020603050405020304" pitchFamily="18" charset="0"/>
                  </a:rPr>
                  <a:t>的积分常数。</a:t>
                </a:r>
                <a:endParaRPr lang="zh-CN" altLang="en-US" dirty="0">
                  <a:solidFill>
                    <a:schemeClr val="bg1"/>
                  </a:solidFill>
                </a:endParaRPr>
              </a:p>
            </p:txBody>
          </p:sp>
        </mc:Choice>
        <mc:Fallback xmlns="">
          <p:sp>
            <p:nvSpPr>
              <p:cNvPr id="14" name="文本框 13">
                <a:extLst>
                  <a:ext uri="{FF2B5EF4-FFF2-40B4-BE49-F238E27FC236}">
                    <a16:creationId xmlns:a16="http://schemas.microsoft.com/office/drawing/2014/main" id="{A109A7C9-A734-4106-AF1D-DDDE8916DDFB}"/>
                  </a:ext>
                </a:extLst>
              </p:cNvPr>
              <p:cNvSpPr txBox="1">
                <a:spLocks noRot="1" noChangeAspect="1" noMove="1" noResize="1" noEditPoints="1" noAdjustHandles="1" noChangeArrowheads="1" noChangeShapeType="1" noTextEdit="1"/>
              </p:cNvSpPr>
              <p:nvPr/>
            </p:nvSpPr>
            <p:spPr>
              <a:xfrm>
                <a:off x="558806" y="3411616"/>
                <a:ext cx="8388890" cy="656013"/>
              </a:xfrm>
              <a:prstGeom prst="rect">
                <a:avLst/>
              </a:prstGeom>
              <a:blipFill>
                <a:blip r:embed="rId5"/>
                <a:stretch>
                  <a:fillRect l="-6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D890F50-EFC7-4042-A5AA-F5D9253590D4}"/>
                  </a:ext>
                </a:extLst>
              </p:cNvPr>
              <p:cNvSpPr txBox="1"/>
              <p:nvPr/>
            </p:nvSpPr>
            <p:spPr>
              <a:xfrm>
                <a:off x="3373214" y="4578144"/>
                <a:ext cx="2902858" cy="3702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b="1" i="1" smtClean="0">
                          <a:solidFill>
                            <a:schemeClr val="accent4"/>
                          </a:solidFill>
                          <a:latin typeface="Cambria Math" panose="02040503050406030204" pitchFamily="18" charset="0"/>
                        </a:rPr>
                        <m:t>𝒂</m:t>
                      </m:r>
                      <m:d>
                        <m:dPr>
                          <m:ctrlPr>
                            <a:rPr lang="zh-CN" altLang="en-US" sz="1600" b="1" i="1">
                              <a:solidFill>
                                <a:schemeClr val="accent4"/>
                              </a:solidFill>
                              <a:latin typeface="Cambria Math" panose="02040503050406030204" pitchFamily="18" charset="0"/>
                            </a:rPr>
                          </m:ctrlPr>
                        </m:dPr>
                        <m:e>
                          <m:acc>
                            <m:accPr>
                              <m:chr m:val="̃"/>
                              <m:ctrlPr>
                                <a:rPr lang="zh-CN" altLang="en-US" sz="1600" b="1" i="1">
                                  <a:solidFill>
                                    <a:schemeClr val="accent4"/>
                                  </a:solidFill>
                                  <a:latin typeface="Cambria Math" panose="02040503050406030204" pitchFamily="18" charset="0"/>
                                </a:rPr>
                              </m:ctrlPr>
                            </m:accPr>
                            <m:e>
                              <m:r>
                                <a:rPr lang="zh-CN" altLang="en-US" sz="1600" b="1" i="1">
                                  <a:solidFill>
                                    <a:schemeClr val="accent4"/>
                                  </a:solidFill>
                                  <a:latin typeface="Cambria Math" panose="02040503050406030204" pitchFamily="18" charset="0"/>
                                </a:rPr>
                                <m:t>𝑻</m:t>
                              </m:r>
                            </m:e>
                          </m:acc>
                        </m:e>
                      </m:d>
                      <m:r>
                        <a:rPr lang="zh-CN" altLang="en-US" sz="1600" b="1" i="0">
                          <a:solidFill>
                            <a:schemeClr val="accent4"/>
                          </a:solidFill>
                          <a:latin typeface="Cambria Math" panose="02040503050406030204" pitchFamily="18" charset="0"/>
                        </a:rPr>
                        <m:t>=</m:t>
                      </m:r>
                      <m:r>
                        <a:rPr lang="zh-CN" altLang="en-US" sz="1600" b="1" i="0">
                          <a:solidFill>
                            <a:schemeClr val="accent4"/>
                          </a:solidFill>
                          <a:latin typeface="Cambria Math" panose="02040503050406030204" pitchFamily="18" charset="0"/>
                        </a:rPr>
                        <m:t>𝟎</m:t>
                      </m:r>
                      <m:r>
                        <a:rPr lang="zh-CN" altLang="en-US" sz="1600" b="1" i="0">
                          <a:solidFill>
                            <a:schemeClr val="accent4"/>
                          </a:solidFill>
                          <a:latin typeface="Cambria Math" panose="02040503050406030204" pitchFamily="18" charset="0"/>
                        </a:rPr>
                        <m:t>,</m:t>
                      </m:r>
                      <m:r>
                        <a:rPr lang="zh-CN" altLang="en-US" sz="1600" b="1" i="1">
                          <a:solidFill>
                            <a:schemeClr val="accent4"/>
                          </a:solidFill>
                          <a:latin typeface="Cambria Math" panose="02040503050406030204" pitchFamily="18" charset="0"/>
                        </a:rPr>
                        <m:t>𝒗</m:t>
                      </m:r>
                      <m:d>
                        <m:dPr>
                          <m:ctrlPr>
                            <a:rPr lang="zh-CN" altLang="en-US" sz="1600" b="1" i="1">
                              <a:solidFill>
                                <a:schemeClr val="accent4"/>
                              </a:solidFill>
                              <a:latin typeface="Cambria Math" panose="02040503050406030204" pitchFamily="18" charset="0"/>
                            </a:rPr>
                          </m:ctrlPr>
                        </m:dPr>
                        <m:e>
                          <m:acc>
                            <m:accPr>
                              <m:chr m:val="̃"/>
                              <m:ctrlPr>
                                <a:rPr lang="zh-CN" altLang="en-US" sz="1600" b="1" i="1">
                                  <a:solidFill>
                                    <a:schemeClr val="accent4"/>
                                  </a:solidFill>
                                  <a:latin typeface="Cambria Math" panose="02040503050406030204" pitchFamily="18" charset="0"/>
                                </a:rPr>
                              </m:ctrlPr>
                            </m:accPr>
                            <m:e>
                              <m:r>
                                <a:rPr lang="zh-CN" altLang="en-US" sz="1600" b="1" i="1">
                                  <a:solidFill>
                                    <a:schemeClr val="accent4"/>
                                  </a:solidFill>
                                  <a:latin typeface="Cambria Math" panose="02040503050406030204" pitchFamily="18" charset="0"/>
                                </a:rPr>
                                <m:t>𝑻</m:t>
                              </m:r>
                            </m:e>
                          </m:acc>
                        </m:e>
                      </m:d>
                      <m:r>
                        <a:rPr lang="zh-CN" altLang="en-US" sz="1600" b="1" i="0">
                          <a:solidFill>
                            <a:schemeClr val="accent4"/>
                          </a:solidFill>
                          <a:latin typeface="Cambria Math" panose="02040503050406030204" pitchFamily="18" charset="0"/>
                        </a:rPr>
                        <m:t>=</m:t>
                      </m:r>
                      <m:acc>
                        <m:accPr>
                          <m:chr m:val="̃"/>
                          <m:ctrlPr>
                            <a:rPr lang="zh-CN" altLang="en-US" sz="1600" b="1" i="1">
                              <a:solidFill>
                                <a:schemeClr val="accent4"/>
                              </a:solidFill>
                              <a:latin typeface="Cambria Math" panose="02040503050406030204" pitchFamily="18" charset="0"/>
                            </a:rPr>
                          </m:ctrlPr>
                        </m:accPr>
                        <m:e>
                          <m:r>
                            <a:rPr lang="zh-CN" altLang="en-US" sz="1600" b="1" i="1">
                              <a:solidFill>
                                <a:schemeClr val="accent4"/>
                              </a:solidFill>
                              <a:latin typeface="Cambria Math" panose="02040503050406030204" pitchFamily="18" charset="0"/>
                            </a:rPr>
                            <m:t>𝒗</m:t>
                          </m:r>
                        </m:e>
                      </m:acc>
                      <m:r>
                        <a:rPr lang="zh-CN" altLang="en-US" sz="1600" b="1" i="0">
                          <a:solidFill>
                            <a:schemeClr val="accent4"/>
                          </a:solidFill>
                          <a:latin typeface="Cambria Math" panose="02040503050406030204" pitchFamily="18" charset="0"/>
                        </a:rPr>
                        <m:t>,</m:t>
                      </m:r>
                      <m:r>
                        <a:rPr lang="zh-CN" altLang="en-US" sz="1600" b="1" i="1">
                          <a:solidFill>
                            <a:schemeClr val="accent4"/>
                          </a:solidFill>
                          <a:latin typeface="Cambria Math" panose="02040503050406030204" pitchFamily="18" charset="0"/>
                        </a:rPr>
                        <m:t>𝒑</m:t>
                      </m:r>
                      <m:d>
                        <m:dPr>
                          <m:ctrlPr>
                            <a:rPr lang="zh-CN" altLang="en-US" sz="1600" b="1" i="1">
                              <a:solidFill>
                                <a:schemeClr val="accent4"/>
                              </a:solidFill>
                              <a:latin typeface="Cambria Math" panose="02040503050406030204" pitchFamily="18" charset="0"/>
                            </a:rPr>
                          </m:ctrlPr>
                        </m:dPr>
                        <m:e>
                          <m:acc>
                            <m:accPr>
                              <m:chr m:val="̃"/>
                              <m:ctrlPr>
                                <a:rPr lang="zh-CN" altLang="en-US" sz="1600" b="1" i="1">
                                  <a:solidFill>
                                    <a:schemeClr val="accent4"/>
                                  </a:solidFill>
                                  <a:latin typeface="Cambria Math" panose="02040503050406030204" pitchFamily="18" charset="0"/>
                                </a:rPr>
                              </m:ctrlPr>
                            </m:accPr>
                            <m:e>
                              <m:r>
                                <a:rPr lang="zh-CN" altLang="en-US" sz="1600" b="1" i="1">
                                  <a:solidFill>
                                    <a:schemeClr val="accent4"/>
                                  </a:solidFill>
                                  <a:latin typeface="Cambria Math" panose="02040503050406030204" pitchFamily="18" charset="0"/>
                                </a:rPr>
                                <m:t>𝑻</m:t>
                              </m:r>
                            </m:e>
                          </m:acc>
                        </m:e>
                      </m:d>
                      <m:r>
                        <a:rPr lang="zh-CN" altLang="en-US" sz="1600" b="1" i="0">
                          <a:solidFill>
                            <a:schemeClr val="accent4"/>
                          </a:solidFill>
                          <a:latin typeface="Cambria Math" panose="02040503050406030204" pitchFamily="18" charset="0"/>
                        </a:rPr>
                        <m:t>=</m:t>
                      </m:r>
                      <m:r>
                        <a:rPr lang="zh-CN" altLang="en-US" sz="1600" b="1" i="0">
                          <a:solidFill>
                            <a:schemeClr val="accent4"/>
                          </a:solidFill>
                          <a:latin typeface="Cambria Math" panose="02040503050406030204" pitchFamily="18" charset="0"/>
                        </a:rPr>
                        <m:t>𝟎</m:t>
                      </m:r>
                    </m:oMath>
                  </m:oMathPara>
                </a14:m>
                <a:endParaRPr lang="zh-CN" altLang="en-US" sz="1600" b="1" dirty="0">
                  <a:solidFill>
                    <a:schemeClr val="accent4"/>
                  </a:solidFill>
                </a:endParaRPr>
              </a:p>
            </p:txBody>
          </p:sp>
        </mc:Choice>
        <mc:Fallback xmlns="">
          <p:sp>
            <p:nvSpPr>
              <p:cNvPr id="16" name="文本框 15">
                <a:extLst>
                  <a:ext uri="{FF2B5EF4-FFF2-40B4-BE49-F238E27FC236}">
                    <a16:creationId xmlns:a16="http://schemas.microsoft.com/office/drawing/2014/main" id="{DD890F50-EFC7-4042-A5AA-F5D9253590D4}"/>
                  </a:ext>
                </a:extLst>
              </p:cNvPr>
              <p:cNvSpPr txBox="1">
                <a:spLocks noRot="1" noChangeAspect="1" noMove="1" noResize="1" noEditPoints="1" noAdjustHandles="1" noChangeArrowheads="1" noChangeShapeType="1" noTextEdit="1"/>
              </p:cNvSpPr>
              <p:nvPr/>
            </p:nvSpPr>
            <p:spPr>
              <a:xfrm>
                <a:off x="3373214" y="4578144"/>
                <a:ext cx="2902858" cy="370294"/>
              </a:xfrm>
              <a:prstGeom prst="rect">
                <a:avLst/>
              </a:prstGeom>
              <a:blipFill>
                <a:blip r:embed="rId6"/>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6FDACA4-F616-4D09-9336-F2168FF246FA}"/>
                  </a:ext>
                </a:extLst>
              </p:cNvPr>
              <p:cNvSpPr txBox="1"/>
              <p:nvPr/>
            </p:nvSpPr>
            <p:spPr>
              <a:xfrm>
                <a:off x="6356531" y="4053818"/>
                <a:ext cx="1669143" cy="3702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b="1" i="1" smtClean="0">
                          <a:solidFill>
                            <a:schemeClr val="accent4"/>
                          </a:solidFill>
                          <a:latin typeface="Cambria Math" panose="02040503050406030204" pitchFamily="18" charset="0"/>
                        </a:rPr>
                        <m:t>𝒑</m:t>
                      </m:r>
                      <m:d>
                        <m:dPr>
                          <m:ctrlPr>
                            <a:rPr lang="zh-CN" altLang="en-US" sz="1600" b="1" i="1" smtClean="0">
                              <a:solidFill>
                                <a:schemeClr val="accent4"/>
                              </a:solidFill>
                              <a:latin typeface="Cambria Math" panose="02040503050406030204" pitchFamily="18" charset="0"/>
                            </a:rPr>
                          </m:ctrlPr>
                        </m:dPr>
                        <m:e>
                          <m:acc>
                            <m:accPr>
                              <m:chr m:val="̇"/>
                              <m:ctrlPr>
                                <a:rPr lang="zh-CN" altLang="en-US" sz="1600" b="1" i="1" smtClean="0">
                                  <a:solidFill>
                                    <a:schemeClr val="accent4"/>
                                  </a:solidFill>
                                  <a:latin typeface="Cambria Math" panose="02040503050406030204" pitchFamily="18" charset="0"/>
                                </a:rPr>
                              </m:ctrlPr>
                            </m:accPr>
                            <m:e>
                              <m:r>
                                <a:rPr lang="en-US" altLang="zh-CN" sz="1600" b="1" i="1" smtClean="0">
                                  <a:solidFill>
                                    <a:schemeClr val="accent4"/>
                                  </a:solidFill>
                                  <a:latin typeface="Cambria Math" panose="02040503050406030204" pitchFamily="18" charset="0"/>
                                </a:rPr>
                                <m:t>𝑻</m:t>
                              </m:r>
                            </m:e>
                          </m:acc>
                        </m:e>
                      </m:d>
                      <m:r>
                        <a:rPr lang="zh-CN" altLang="en-US" sz="1600" b="1" i="0">
                          <a:solidFill>
                            <a:schemeClr val="accent4"/>
                          </a:solidFill>
                          <a:latin typeface="Cambria Math" panose="02040503050406030204" pitchFamily="18" charset="0"/>
                        </a:rPr>
                        <m:t>=</m:t>
                      </m:r>
                      <m:r>
                        <a:rPr lang="zh-CN" altLang="en-US" sz="1600" b="1" i="1">
                          <a:solidFill>
                            <a:schemeClr val="accent4"/>
                          </a:solidFill>
                          <a:latin typeface="Cambria Math" panose="02040503050406030204" pitchFamily="18" charset="0"/>
                        </a:rPr>
                        <m:t>𝑫</m:t>
                      </m:r>
                    </m:oMath>
                  </m:oMathPara>
                </a14:m>
                <a:endParaRPr lang="zh-CN" altLang="en-US" sz="1600" b="1" dirty="0">
                  <a:solidFill>
                    <a:schemeClr val="accent4"/>
                  </a:solidFill>
                </a:endParaRPr>
              </a:p>
            </p:txBody>
          </p:sp>
        </mc:Choice>
        <mc:Fallback xmlns="">
          <p:sp>
            <p:nvSpPr>
              <p:cNvPr id="18" name="文本框 17">
                <a:extLst>
                  <a:ext uri="{FF2B5EF4-FFF2-40B4-BE49-F238E27FC236}">
                    <a16:creationId xmlns:a16="http://schemas.microsoft.com/office/drawing/2014/main" id="{C6FDACA4-F616-4D09-9336-F2168FF246FA}"/>
                  </a:ext>
                </a:extLst>
              </p:cNvPr>
              <p:cNvSpPr txBox="1">
                <a:spLocks noRot="1" noChangeAspect="1" noMove="1" noResize="1" noEditPoints="1" noAdjustHandles="1" noChangeArrowheads="1" noChangeShapeType="1" noTextEdit="1"/>
              </p:cNvSpPr>
              <p:nvPr/>
            </p:nvSpPr>
            <p:spPr>
              <a:xfrm>
                <a:off x="6356531" y="4053818"/>
                <a:ext cx="1669143" cy="37029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BF8CBE0-C720-4F33-8252-8EB9D73153D3}"/>
                  </a:ext>
                </a:extLst>
              </p:cNvPr>
              <p:cNvSpPr txBox="1"/>
              <p:nvPr/>
            </p:nvSpPr>
            <p:spPr>
              <a:xfrm>
                <a:off x="3373215" y="4067629"/>
                <a:ext cx="2902857" cy="3702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4"/>
                          </a:solidFill>
                          <a:latin typeface="Cambria Math" panose="02040503050406030204" pitchFamily="18" charset="0"/>
                        </a:rPr>
                        <m:t>𝒂</m:t>
                      </m:r>
                      <m:d>
                        <m:dPr>
                          <m:ctrlPr>
                            <a:rPr lang="zh-CN" altLang="en-US" sz="1600" b="1" i="1" smtClean="0">
                              <a:solidFill>
                                <a:schemeClr val="accent4"/>
                              </a:solidFill>
                              <a:latin typeface="Cambria Math" panose="02040503050406030204" pitchFamily="18" charset="0"/>
                            </a:rPr>
                          </m:ctrlPr>
                        </m:dPr>
                        <m:e>
                          <m:acc>
                            <m:accPr>
                              <m:chr m:val="̇"/>
                              <m:ctrlPr>
                                <a:rPr lang="zh-CN" altLang="en-US" sz="1600" b="1" i="1" smtClean="0">
                                  <a:solidFill>
                                    <a:schemeClr val="accent4"/>
                                  </a:solidFill>
                                  <a:latin typeface="Cambria Math" panose="02040503050406030204" pitchFamily="18" charset="0"/>
                                </a:rPr>
                              </m:ctrlPr>
                            </m:accPr>
                            <m:e>
                              <m:r>
                                <a:rPr lang="en-US" altLang="zh-CN" sz="1600" b="1" i="1" smtClean="0">
                                  <a:solidFill>
                                    <a:schemeClr val="accent4"/>
                                  </a:solidFill>
                                  <a:latin typeface="Cambria Math" panose="02040503050406030204" pitchFamily="18" charset="0"/>
                                </a:rPr>
                                <m:t>𝑻</m:t>
                              </m:r>
                            </m:e>
                          </m:acc>
                        </m:e>
                      </m:d>
                      <m:r>
                        <a:rPr lang="en-US" altLang="zh-CN" sz="1600" b="1" i="1" smtClean="0">
                          <a:solidFill>
                            <a:schemeClr val="accent4"/>
                          </a:solidFill>
                          <a:latin typeface="Cambria Math" panose="02040503050406030204" pitchFamily="18" charset="0"/>
                        </a:rPr>
                        <m:t>,</m:t>
                      </m:r>
                      <m:r>
                        <a:rPr lang="en-US" altLang="zh-CN" sz="1600" b="1" i="1" smtClean="0">
                          <a:solidFill>
                            <a:schemeClr val="accent4"/>
                          </a:solidFill>
                          <a:latin typeface="Cambria Math" panose="02040503050406030204" pitchFamily="18" charset="0"/>
                        </a:rPr>
                        <m:t>𝒗</m:t>
                      </m:r>
                      <m:d>
                        <m:dPr>
                          <m:ctrlPr>
                            <a:rPr lang="zh-CN" altLang="en-US" sz="1600" b="1" i="1">
                              <a:solidFill>
                                <a:schemeClr val="accent4"/>
                              </a:solidFill>
                              <a:latin typeface="Cambria Math" panose="02040503050406030204" pitchFamily="18" charset="0"/>
                            </a:rPr>
                          </m:ctrlPr>
                        </m:dPr>
                        <m:e>
                          <m:acc>
                            <m:accPr>
                              <m:chr m:val="̇"/>
                              <m:ctrlPr>
                                <a:rPr lang="zh-CN" altLang="en-US" sz="1600" b="1" i="1">
                                  <a:solidFill>
                                    <a:schemeClr val="accent4"/>
                                  </a:solidFill>
                                  <a:latin typeface="Cambria Math" panose="02040503050406030204" pitchFamily="18" charset="0"/>
                                </a:rPr>
                              </m:ctrlPr>
                            </m:accPr>
                            <m:e>
                              <m:r>
                                <a:rPr lang="en-US" altLang="zh-CN" sz="1600" b="1" i="1">
                                  <a:solidFill>
                                    <a:schemeClr val="accent4"/>
                                  </a:solidFill>
                                  <a:latin typeface="Cambria Math" panose="02040503050406030204" pitchFamily="18" charset="0"/>
                                </a:rPr>
                                <m:t>𝑻</m:t>
                              </m:r>
                            </m:e>
                          </m:acc>
                        </m:e>
                      </m:d>
                      <m:r>
                        <a:rPr lang="en-US" altLang="zh-CN" sz="1600" b="1" i="1" smtClean="0">
                          <a:solidFill>
                            <a:schemeClr val="accent4"/>
                          </a:solidFill>
                          <a:latin typeface="Cambria Math" panose="02040503050406030204" pitchFamily="18" charset="0"/>
                        </a:rPr>
                        <m:t> </m:t>
                      </m:r>
                      <m:r>
                        <a:rPr lang="zh-CN" altLang="en-US" sz="1600" b="1" i="1">
                          <a:solidFill>
                            <a:schemeClr val="accent4"/>
                          </a:solidFill>
                          <a:latin typeface="Cambria Math" panose="02040503050406030204" pitchFamily="18" charset="0"/>
                        </a:rPr>
                        <m:t>已知</m:t>
                      </m:r>
                    </m:oMath>
                  </m:oMathPara>
                </a14:m>
                <a:endParaRPr lang="zh-CN" altLang="en-US" sz="1600" b="1" dirty="0">
                  <a:solidFill>
                    <a:schemeClr val="accent4"/>
                  </a:solidFill>
                </a:endParaRPr>
              </a:p>
            </p:txBody>
          </p:sp>
        </mc:Choice>
        <mc:Fallback xmlns="">
          <p:sp>
            <p:nvSpPr>
              <p:cNvPr id="20" name="文本框 19">
                <a:extLst>
                  <a:ext uri="{FF2B5EF4-FFF2-40B4-BE49-F238E27FC236}">
                    <a16:creationId xmlns:a16="http://schemas.microsoft.com/office/drawing/2014/main" id="{FBF8CBE0-C720-4F33-8252-8EB9D73153D3}"/>
                  </a:ext>
                </a:extLst>
              </p:cNvPr>
              <p:cNvSpPr txBox="1">
                <a:spLocks noRot="1" noChangeAspect="1" noMove="1" noResize="1" noEditPoints="1" noAdjustHandles="1" noChangeArrowheads="1" noChangeShapeType="1" noTextEdit="1"/>
              </p:cNvSpPr>
              <p:nvPr/>
            </p:nvSpPr>
            <p:spPr>
              <a:xfrm>
                <a:off x="3373215" y="4067629"/>
                <a:ext cx="2902857" cy="370294"/>
              </a:xfrm>
              <a:prstGeom prst="rect">
                <a:avLst/>
              </a:prstGeom>
              <a:blipFill>
                <a:blip r:embed="rId8"/>
                <a:stretch>
                  <a:fillRect b="-6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2066523"/>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C954B11A-C130-489E-8A9D-3ABF16E5DB35}"/>
                  </a:ext>
                </a:extLst>
              </p:cNvPr>
              <p:cNvSpPr txBox="1"/>
              <p:nvPr/>
            </p:nvSpPr>
            <p:spPr>
              <a:xfrm>
                <a:off x="-347456" y="770279"/>
                <a:ext cx="2155628" cy="15197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1100" i="1" smtClean="0">
                              <a:solidFill>
                                <a:schemeClr val="bg1"/>
                              </a:solidFill>
                              <a:latin typeface="Cambria Math" panose="02040503050406030204" pitchFamily="18" charset="0"/>
                            </a:rPr>
                          </m:ctrlPr>
                        </m:dPr>
                        <m:e>
                          <m:m>
                            <m:mPr>
                              <m:plcHide m:val="on"/>
                              <m:mcs>
                                <m:mc>
                                  <m:mcPr>
                                    <m:count m:val="1"/>
                                    <m:mcJc m:val="center"/>
                                  </m:mcPr>
                                </m:mc>
                              </m:mcs>
                              <m:ctrlPr>
                                <a:rPr lang="zh-CN" altLang="en-US" sz="1100" i="1">
                                  <a:solidFill>
                                    <a:schemeClr val="bg1"/>
                                  </a:solidFill>
                                  <a:latin typeface="Cambria Math" panose="02040503050406030204" pitchFamily="18" charset="0"/>
                                </a:rPr>
                              </m:ctrlPr>
                            </m:mPr>
                            <m:mr>
                              <m:e>
                                <m:r>
                                  <a:rPr lang="zh-CN" altLang="en-US" sz="1100" i="1">
                                    <a:solidFill>
                                      <a:schemeClr val="bg1"/>
                                    </a:solidFill>
                                    <a:latin typeface="Cambria Math" panose="02040503050406030204" pitchFamily="18" charset="0"/>
                                  </a:rPr>
                                  <m:t>𝑎</m:t>
                                </m:r>
                                <m:d>
                                  <m:dPr>
                                    <m:ctrlPr>
                                      <a:rPr lang="zh-CN" altLang="en-US" sz="1100" i="1">
                                        <a:solidFill>
                                          <a:schemeClr val="bg1"/>
                                        </a:solidFill>
                                        <a:latin typeface="Cambria Math" panose="02040503050406030204" pitchFamily="18" charset="0"/>
                                      </a:rPr>
                                    </m:ctrlPr>
                                  </m:dPr>
                                  <m:e>
                                    <m:limUpp>
                                      <m:limUppPr>
                                        <m:ctrlPr>
                                          <a:rPr lang="zh-CN" altLang="en-US" sz="1100" i="1">
                                            <a:solidFill>
                                              <a:schemeClr val="bg1"/>
                                            </a:solidFill>
                                            <a:latin typeface="Cambria Math" panose="02040503050406030204" pitchFamily="18" charset="0"/>
                                          </a:rPr>
                                        </m:ctrlPr>
                                      </m:limUppPr>
                                      <m:e>
                                        <m:r>
                                          <a:rPr lang="zh-CN" altLang="en-US" sz="1100" i="1">
                                            <a:solidFill>
                                              <a:schemeClr val="bg1"/>
                                            </a:solidFill>
                                            <a:latin typeface="Cambria Math" panose="02040503050406030204" pitchFamily="18" charset="0"/>
                                          </a:rPr>
                                          <m:t>𝑇</m:t>
                                        </m:r>
                                      </m:e>
                                      <m:lim>
                                        <m:r>
                                          <a:rPr lang="zh-CN" altLang="en-US" sz="1100" i="0">
                                            <a:solidFill>
                                              <a:schemeClr val="bg1"/>
                                            </a:solidFill>
                                            <a:latin typeface="Cambria Math" panose="02040503050406030204" pitchFamily="18" charset="0"/>
                                          </a:rPr>
                                          <m:t>∘</m:t>
                                        </m:r>
                                      </m:lim>
                                    </m:limUpp>
                                  </m:e>
                                </m:d>
                              </m:e>
                            </m:mr>
                            <m:mr>
                              <m:e>
                                <m:r>
                                  <a:rPr lang="zh-CN" altLang="en-US" sz="1100" i="1">
                                    <a:solidFill>
                                      <a:schemeClr val="bg1"/>
                                    </a:solidFill>
                                    <a:latin typeface="Cambria Math" panose="02040503050406030204" pitchFamily="18" charset="0"/>
                                  </a:rPr>
                                  <m:t>𝑣</m:t>
                                </m:r>
                                <m:d>
                                  <m:dPr>
                                    <m:ctrlPr>
                                      <a:rPr lang="zh-CN" altLang="en-US" sz="1100" i="1">
                                        <a:solidFill>
                                          <a:schemeClr val="bg1"/>
                                        </a:solidFill>
                                        <a:latin typeface="Cambria Math" panose="02040503050406030204" pitchFamily="18" charset="0"/>
                                      </a:rPr>
                                    </m:ctrlPr>
                                  </m:dPr>
                                  <m:e>
                                    <m:limUpp>
                                      <m:limUppPr>
                                        <m:ctrlPr>
                                          <a:rPr lang="zh-CN" altLang="en-US" sz="1100" i="1">
                                            <a:solidFill>
                                              <a:schemeClr val="bg1"/>
                                            </a:solidFill>
                                            <a:latin typeface="Cambria Math" panose="02040503050406030204" pitchFamily="18" charset="0"/>
                                          </a:rPr>
                                        </m:ctrlPr>
                                      </m:limUppPr>
                                      <m:e>
                                        <m:r>
                                          <a:rPr lang="zh-CN" altLang="en-US" sz="1100" i="1">
                                            <a:solidFill>
                                              <a:schemeClr val="bg1"/>
                                            </a:solidFill>
                                            <a:latin typeface="Cambria Math" panose="02040503050406030204" pitchFamily="18" charset="0"/>
                                          </a:rPr>
                                          <m:t>𝑇</m:t>
                                        </m:r>
                                      </m:e>
                                      <m:lim>
                                        <m:r>
                                          <a:rPr lang="zh-CN" altLang="en-US" sz="1100" i="0">
                                            <a:solidFill>
                                              <a:schemeClr val="bg1"/>
                                            </a:solidFill>
                                            <a:latin typeface="Cambria Math" panose="02040503050406030204" pitchFamily="18" charset="0"/>
                                          </a:rPr>
                                          <m:t>∘</m:t>
                                        </m:r>
                                      </m:lim>
                                    </m:limUpp>
                                  </m:e>
                                </m:d>
                              </m:e>
                            </m:mr>
                            <m:mr>
                              <m:e>
                                <m:r>
                                  <a:rPr lang="zh-CN" altLang="en-US" sz="1100" i="1">
                                    <a:solidFill>
                                      <a:schemeClr val="bg1"/>
                                    </a:solidFill>
                                    <a:latin typeface="Cambria Math" panose="02040503050406030204" pitchFamily="18" charset="0"/>
                                  </a:rPr>
                                  <m:t>𝑝</m:t>
                                </m:r>
                                <m:d>
                                  <m:dPr>
                                    <m:ctrlPr>
                                      <a:rPr lang="zh-CN" altLang="en-US" sz="1100" i="1">
                                        <a:solidFill>
                                          <a:schemeClr val="bg1"/>
                                        </a:solidFill>
                                        <a:latin typeface="Cambria Math" panose="02040503050406030204" pitchFamily="18" charset="0"/>
                                      </a:rPr>
                                    </m:ctrlPr>
                                  </m:dPr>
                                  <m:e>
                                    <m:acc>
                                      <m:accPr>
                                        <m:chr m:val="̃"/>
                                        <m:ctrlPr>
                                          <a:rPr lang="zh-CN" altLang="en-US" sz="1100" i="1">
                                            <a:solidFill>
                                              <a:schemeClr val="bg1"/>
                                            </a:solidFill>
                                            <a:latin typeface="Cambria Math" panose="02040503050406030204" pitchFamily="18" charset="0"/>
                                          </a:rPr>
                                        </m:ctrlPr>
                                      </m:accPr>
                                      <m:e>
                                        <m:r>
                                          <a:rPr lang="zh-CN" altLang="en-US" sz="1100" i="1">
                                            <a:solidFill>
                                              <a:schemeClr val="bg1"/>
                                            </a:solidFill>
                                            <a:latin typeface="Cambria Math" panose="02040503050406030204" pitchFamily="18" charset="0"/>
                                          </a:rPr>
                                          <m:t>𝑇</m:t>
                                        </m:r>
                                      </m:e>
                                    </m:acc>
                                  </m:e>
                                </m:d>
                              </m:e>
                            </m:mr>
                            <m:mr>
                              <m:e>
                                <m:r>
                                  <a:rPr lang="zh-CN" altLang="en-US" sz="1100" i="1">
                                    <a:solidFill>
                                      <a:schemeClr val="bg1"/>
                                    </a:solidFill>
                                    <a:latin typeface="Cambria Math" panose="02040503050406030204" pitchFamily="18" charset="0"/>
                                  </a:rPr>
                                  <m:t>𝑎</m:t>
                                </m:r>
                                <m:d>
                                  <m:dPr>
                                    <m:ctrlPr>
                                      <a:rPr lang="zh-CN" altLang="en-US" sz="1100" i="1">
                                        <a:solidFill>
                                          <a:schemeClr val="bg1"/>
                                        </a:solidFill>
                                        <a:latin typeface="Cambria Math" panose="02040503050406030204" pitchFamily="18" charset="0"/>
                                      </a:rPr>
                                    </m:ctrlPr>
                                  </m:dPr>
                                  <m:e>
                                    <m:acc>
                                      <m:accPr>
                                        <m:chr m:val="̃"/>
                                        <m:ctrlPr>
                                          <a:rPr lang="zh-CN" altLang="en-US" sz="1100" i="1">
                                            <a:solidFill>
                                              <a:schemeClr val="bg1"/>
                                            </a:solidFill>
                                            <a:latin typeface="Cambria Math" panose="02040503050406030204" pitchFamily="18" charset="0"/>
                                          </a:rPr>
                                        </m:ctrlPr>
                                      </m:accPr>
                                      <m:e>
                                        <m:r>
                                          <a:rPr lang="zh-CN" altLang="en-US" sz="1100" i="1">
                                            <a:solidFill>
                                              <a:schemeClr val="bg1"/>
                                            </a:solidFill>
                                            <a:latin typeface="Cambria Math" panose="02040503050406030204" pitchFamily="18" charset="0"/>
                                          </a:rPr>
                                          <m:t>𝑇</m:t>
                                        </m:r>
                                      </m:e>
                                    </m:acc>
                                  </m:e>
                                </m:d>
                              </m:e>
                            </m:mr>
                            <m:mr>
                              <m:e>
                                <m:r>
                                  <a:rPr lang="zh-CN" altLang="en-US" sz="1100" i="1">
                                    <a:solidFill>
                                      <a:schemeClr val="bg1"/>
                                    </a:solidFill>
                                    <a:latin typeface="Cambria Math" panose="02040503050406030204" pitchFamily="18" charset="0"/>
                                  </a:rPr>
                                  <m:t>𝑣</m:t>
                                </m:r>
                                <m:d>
                                  <m:dPr>
                                    <m:ctrlPr>
                                      <a:rPr lang="zh-CN" altLang="en-US" sz="1100" i="1">
                                        <a:solidFill>
                                          <a:schemeClr val="bg1"/>
                                        </a:solidFill>
                                        <a:latin typeface="Cambria Math" panose="02040503050406030204" pitchFamily="18" charset="0"/>
                                      </a:rPr>
                                    </m:ctrlPr>
                                  </m:dPr>
                                  <m:e>
                                    <m:acc>
                                      <m:accPr>
                                        <m:chr m:val="̃"/>
                                        <m:ctrlPr>
                                          <a:rPr lang="zh-CN" altLang="en-US" sz="1100" i="1">
                                            <a:solidFill>
                                              <a:schemeClr val="bg1"/>
                                            </a:solidFill>
                                            <a:latin typeface="Cambria Math" panose="02040503050406030204" pitchFamily="18" charset="0"/>
                                          </a:rPr>
                                        </m:ctrlPr>
                                      </m:accPr>
                                      <m:e>
                                        <m:r>
                                          <a:rPr lang="zh-CN" altLang="en-US" sz="1100" i="1">
                                            <a:solidFill>
                                              <a:schemeClr val="bg1"/>
                                            </a:solidFill>
                                            <a:latin typeface="Cambria Math" panose="02040503050406030204" pitchFamily="18" charset="0"/>
                                          </a:rPr>
                                          <m:t>𝑇</m:t>
                                        </m:r>
                                      </m:e>
                                    </m:acc>
                                  </m:e>
                                </m:d>
                              </m:e>
                            </m:mr>
                            <m:mr>
                              <m:e>
                                <m:r>
                                  <a:rPr lang="zh-CN" altLang="en-US" sz="1100" i="1">
                                    <a:solidFill>
                                      <a:schemeClr val="bg1"/>
                                    </a:solidFill>
                                    <a:latin typeface="Cambria Math" panose="02040503050406030204" pitchFamily="18" charset="0"/>
                                  </a:rPr>
                                  <m:t>𝑝</m:t>
                                </m:r>
                                <m:d>
                                  <m:dPr>
                                    <m:ctrlPr>
                                      <a:rPr lang="zh-CN" altLang="en-US" sz="1100" i="1">
                                        <a:solidFill>
                                          <a:schemeClr val="bg1"/>
                                        </a:solidFill>
                                        <a:latin typeface="Cambria Math" panose="02040503050406030204" pitchFamily="18" charset="0"/>
                                      </a:rPr>
                                    </m:ctrlPr>
                                  </m:dPr>
                                  <m:e>
                                    <m:acc>
                                      <m:accPr>
                                        <m:chr m:val="̃"/>
                                        <m:ctrlPr>
                                          <a:rPr lang="zh-CN" altLang="en-US" sz="1100" i="1">
                                            <a:solidFill>
                                              <a:schemeClr val="bg1"/>
                                            </a:solidFill>
                                            <a:latin typeface="Cambria Math" panose="02040503050406030204" pitchFamily="18" charset="0"/>
                                          </a:rPr>
                                        </m:ctrlPr>
                                      </m:accPr>
                                      <m:e>
                                        <m:r>
                                          <a:rPr lang="zh-CN" altLang="en-US" sz="1100" i="1">
                                            <a:solidFill>
                                              <a:schemeClr val="bg1"/>
                                            </a:solidFill>
                                            <a:latin typeface="Cambria Math" panose="02040503050406030204" pitchFamily="18" charset="0"/>
                                          </a:rPr>
                                          <m:t>𝑇</m:t>
                                        </m:r>
                                      </m:e>
                                    </m:acc>
                                  </m:e>
                                </m:d>
                              </m:e>
                            </m:mr>
                          </m:m>
                        </m:e>
                      </m:d>
                      <m:r>
                        <a:rPr lang="zh-CN" altLang="en-US" sz="1100" i="0">
                          <a:solidFill>
                            <a:schemeClr val="bg1"/>
                          </a:solidFill>
                          <a:latin typeface="Cambria Math" panose="02040503050406030204" pitchFamily="18" charset="0"/>
                        </a:rPr>
                        <m:t>=</m:t>
                      </m:r>
                      <m:r>
                        <a:rPr lang="zh-CN" altLang="en-US" sz="1100" b="1" i="0">
                          <a:solidFill>
                            <a:schemeClr val="bg1"/>
                          </a:solidFill>
                          <a:latin typeface="Cambria Math" panose="02040503050406030204" pitchFamily="18" charset="0"/>
                        </a:rPr>
                        <m:t>𝐑</m:t>
                      </m:r>
                      <m:r>
                        <a:rPr lang="zh-CN" altLang="en-US" sz="1100" b="0" i="0">
                          <a:solidFill>
                            <a:schemeClr val="bg1"/>
                          </a:solidFill>
                          <a:latin typeface="Cambria Math" panose="02040503050406030204" pitchFamily="18" charset="0"/>
                        </a:rPr>
                        <m:t>×</m:t>
                      </m:r>
                      <m:d>
                        <m:dPr>
                          <m:begChr m:val="["/>
                          <m:endChr m:val="]"/>
                          <m:ctrlPr>
                            <a:rPr lang="zh-CN" altLang="en-US" sz="1100" b="0" i="1">
                              <a:solidFill>
                                <a:schemeClr val="bg1"/>
                              </a:solidFill>
                              <a:latin typeface="Cambria Math" panose="02040503050406030204" pitchFamily="18" charset="0"/>
                            </a:rPr>
                          </m:ctrlPr>
                        </m:dPr>
                        <m:e>
                          <m:m>
                            <m:mPr>
                              <m:plcHide m:val="on"/>
                              <m:mcs>
                                <m:mc>
                                  <m:mcPr>
                                    <m:count m:val="1"/>
                                    <m:mcJc m:val="center"/>
                                  </m:mcPr>
                                </m:mc>
                              </m:mcs>
                              <m:ctrlPr>
                                <a:rPr lang="zh-CN" altLang="en-US" sz="1100" b="0" i="1">
                                  <a:solidFill>
                                    <a:schemeClr val="bg1"/>
                                  </a:solidFill>
                                  <a:latin typeface="Cambria Math" panose="02040503050406030204" pitchFamily="18" charset="0"/>
                                </a:rPr>
                              </m:ctrlPr>
                            </m:mPr>
                            <m:mr>
                              <m:e>
                                <m:sSub>
                                  <m:sSubPr>
                                    <m:ctrlPr>
                                      <a:rPr lang="zh-CN" altLang="en-US" sz="1100" b="0" i="1">
                                        <a:solidFill>
                                          <a:schemeClr val="bg1"/>
                                        </a:solidFill>
                                        <a:latin typeface="Cambria Math" panose="02040503050406030204" pitchFamily="18" charset="0"/>
                                      </a:rPr>
                                    </m:ctrlPr>
                                  </m:sSubPr>
                                  <m:e>
                                    <m:r>
                                      <a:rPr lang="zh-CN" altLang="en-US" sz="1100" b="0" i="1">
                                        <a:solidFill>
                                          <a:schemeClr val="bg1"/>
                                        </a:solidFill>
                                        <a:latin typeface="Cambria Math" panose="02040503050406030204" pitchFamily="18" charset="0"/>
                                      </a:rPr>
                                      <m:t>𝑐</m:t>
                                    </m:r>
                                  </m:e>
                                  <m:sub>
                                    <m:r>
                                      <a:rPr lang="zh-CN" altLang="en-US" sz="1100" b="0" i="0">
                                        <a:solidFill>
                                          <a:schemeClr val="bg1"/>
                                        </a:solidFill>
                                        <a:latin typeface="Cambria Math" panose="02040503050406030204" pitchFamily="18" charset="0"/>
                                      </a:rPr>
                                      <m:t>1</m:t>
                                    </m:r>
                                  </m:sub>
                                </m:sSub>
                              </m:e>
                            </m:mr>
                            <m:mr>
                              <m:e>
                                <m:sSub>
                                  <m:sSubPr>
                                    <m:ctrlPr>
                                      <a:rPr lang="zh-CN" altLang="en-US" sz="1100" b="0" i="1">
                                        <a:solidFill>
                                          <a:schemeClr val="bg1"/>
                                        </a:solidFill>
                                        <a:latin typeface="Cambria Math" panose="02040503050406030204" pitchFamily="18" charset="0"/>
                                      </a:rPr>
                                    </m:ctrlPr>
                                  </m:sSubPr>
                                  <m:e>
                                    <m:r>
                                      <a:rPr lang="zh-CN" altLang="en-US" sz="1100" b="0" i="1">
                                        <a:solidFill>
                                          <a:schemeClr val="bg1"/>
                                        </a:solidFill>
                                        <a:latin typeface="Cambria Math" panose="02040503050406030204" pitchFamily="18" charset="0"/>
                                      </a:rPr>
                                      <m:t>𝑐</m:t>
                                    </m:r>
                                  </m:e>
                                  <m:sub>
                                    <m:r>
                                      <a:rPr lang="zh-CN" altLang="en-US" sz="1100" b="0" i="0">
                                        <a:solidFill>
                                          <a:schemeClr val="bg1"/>
                                        </a:solidFill>
                                        <a:latin typeface="Cambria Math" panose="02040503050406030204" pitchFamily="18" charset="0"/>
                                      </a:rPr>
                                      <m:t>2</m:t>
                                    </m:r>
                                  </m:sub>
                                </m:sSub>
                              </m:e>
                            </m:mr>
                            <m:mr>
                              <m:e>
                                <m:sSub>
                                  <m:sSubPr>
                                    <m:ctrlPr>
                                      <a:rPr lang="zh-CN" altLang="en-US" sz="1100" b="0" i="1">
                                        <a:solidFill>
                                          <a:schemeClr val="bg1"/>
                                        </a:solidFill>
                                        <a:latin typeface="Cambria Math" panose="02040503050406030204" pitchFamily="18" charset="0"/>
                                      </a:rPr>
                                    </m:ctrlPr>
                                  </m:sSubPr>
                                  <m:e>
                                    <m:r>
                                      <a:rPr lang="zh-CN" altLang="en-US" sz="1100" b="0" i="1">
                                        <a:solidFill>
                                          <a:schemeClr val="bg1"/>
                                        </a:solidFill>
                                        <a:latin typeface="Cambria Math" panose="02040503050406030204" pitchFamily="18" charset="0"/>
                                      </a:rPr>
                                      <m:t>𝑐</m:t>
                                    </m:r>
                                  </m:e>
                                  <m:sub>
                                    <m:r>
                                      <a:rPr lang="zh-CN" altLang="en-US" sz="1100" b="0" i="0">
                                        <a:solidFill>
                                          <a:schemeClr val="bg1"/>
                                        </a:solidFill>
                                        <a:latin typeface="Cambria Math" panose="02040503050406030204" pitchFamily="18" charset="0"/>
                                      </a:rPr>
                                      <m:t>3</m:t>
                                    </m:r>
                                  </m:sub>
                                </m:sSub>
                              </m:e>
                            </m:mr>
                            <m:mr>
                              <m:e>
                                <m:sSub>
                                  <m:sSubPr>
                                    <m:ctrlPr>
                                      <a:rPr lang="zh-CN" altLang="en-US" sz="1100" b="0" i="1">
                                        <a:solidFill>
                                          <a:schemeClr val="bg1"/>
                                        </a:solidFill>
                                        <a:latin typeface="Cambria Math" panose="02040503050406030204" pitchFamily="18" charset="0"/>
                                      </a:rPr>
                                    </m:ctrlPr>
                                  </m:sSubPr>
                                  <m:e>
                                    <m:r>
                                      <a:rPr lang="zh-CN" altLang="en-US" sz="1100" b="0" i="1">
                                        <a:solidFill>
                                          <a:schemeClr val="bg1"/>
                                        </a:solidFill>
                                        <a:latin typeface="Cambria Math" panose="02040503050406030204" pitchFamily="18" charset="0"/>
                                      </a:rPr>
                                      <m:t>𝑐</m:t>
                                    </m:r>
                                  </m:e>
                                  <m:sub>
                                    <m:r>
                                      <a:rPr lang="zh-CN" altLang="en-US" sz="1100" b="0" i="0">
                                        <a:solidFill>
                                          <a:schemeClr val="bg1"/>
                                        </a:solidFill>
                                        <a:latin typeface="Cambria Math" panose="02040503050406030204" pitchFamily="18" charset="0"/>
                                      </a:rPr>
                                      <m:t>4</m:t>
                                    </m:r>
                                  </m:sub>
                                </m:sSub>
                              </m:e>
                            </m:mr>
                            <m:mr>
                              <m:e>
                                <m:sSub>
                                  <m:sSubPr>
                                    <m:ctrlPr>
                                      <a:rPr lang="zh-CN" altLang="en-US" sz="1100" b="0" i="1">
                                        <a:solidFill>
                                          <a:schemeClr val="bg1"/>
                                        </a:solidFill>
                                        <a:latin typeface="Cambria Math" panose="02040503050406030204" pitchFamily="18" charset="0"/>
                                      </a:rPr>
                                    </m:ctrlPr>
                                  </m:sSubPr>
                                  <m:e>
                                    <m:r>
                                      <a:rPr lang="zh-CN" altLang="en-US" sz="1100" b="0" i="1">
                                        <a:solidFill>
                                          <a:schemeClr val="bg1"/>
                                        </a:solidFill>
                                        <a:latin typeface="Cambria Math" panose="02040503050406030204" pitchFamily="18" charset="0"/>
                                      </a:rPr>
                                      <m:t>𝑐</m:t>
                                    </m:r>
                                  </m:e>
                                  <m:sub>
                                    <m:r>
                                      <a:rPr lang="zh-CN" altLang="en-US" sz="1100" b="0" i="0">
                                        <a:solidFill>
                                          <a:schemeClr val="bg1"/>
                                        </a:solidFill>
                                        <a:latin typeface="Cambria Math" panose="02040503050406030204" pitchFamily="18" charset="0"/>
                                      </a:rPr>
                                      <m:t>5</m:t>
                                    </m:r>
                                  </m:sub>
                                </m:sSub>
                              </m:e>
                            </m:mr>
                            <m:mr>
                              <m:e>
                                <m:sSub>
                                  <m:sSubPr>
                                    <m:ctrlPr>
                                      <a:rPr lang="zh-CN" altLang="en-US" sz="1100" b="0" i="1">
                                        <a:solidFill>
                                          <a:schemeClr val="bg1"/>
                                        </a:solidFill>
                                        <a:latin typeface="Cambria Math" panose="02040503050406030204" pitchFamily="18" charset="0"/>
                                      </a:rPr>
                                    </m:ctrlPr>
                                  </m:sSubPr>
                                  <m:e>
                                    <m:r>
                                      <a:rPr lang="zh-CN" altLang="en-US" sz="1100" b="0" i="1">
                                        <a:solidFill>
                                          <a:schemeClr val="bg1"/>
                                        </a:solidFill>
                                        <a:latin typeface="Cambria Math" panose="02040503050406030204" pitchFamily="18" charset="0"/>
                                      </a:rPr>
                                      <m:t>𝑐</m:t>
                                    </m:r>
                                  </m:e>
                                  <m:sub>
                                    <m:r>
                                      <a:rPr lang="zh-CN" altLang="en-US" sz="1100" b="0" i="0">
                                        <a:solidFill>
                                          <a:schemeClr val="bg1"/>
                                        </a:solidFill>
                                        <a:latin typeface="Cambria Math" panose="02040503050406030204" pitchFamily="18" charset="0"/>
                                      </a:rPr>
                                      <m:t>6</m:t>
                                    </m:r>
                                  </m:sub>
                                </m:sSub>
                              </m:e>
                            </m:mr>
                          </m:m>
                        </m:e>
                      </m:d>
                    </m:oMath>
                  </m:oMathPara>
                </a14:m>
                <a:endParaRPr lang="zh-CN" altLang="en-US" sz="1100" dirty="0">
                  <a:solidFill>
                    <a:schemeClr val="bg1"/>
                  </a:solidFill>
                </a:endParaRPr>
              </a:p>
            </p:txBody>
          </p:sp>
        </mc:Choice>
        <mc:Fallback xmlns="">
          <p:sp>
            <p:nvSpPr>
              <p:cNvPr id="23" name="文本框 22">
                <a:extLst>
                  <a:ext uri="{FF2B5EF4-FFF2-40B4-BE49-F238E27FC236}">
                    <a16:creationId xmlns:a16="http://schemas.microsoft.com/office/drawing/2014/main" id="{C954B11A-C130-489E-8A9D-3ABF16E5DB35}"/>
                  </a:ext>
                </a:extLst>
              </p:cNvPr>
              <p:cNvSpPr txBox="1">
                <a:spLocks noRot="1" noChangeAspect="1" noMove="1" noResize="1" noEditPoints="1" noAdjustHandles="1" noChangeArrowheads="1" noChangeShapeType="1" noTextEdit="1"/>
              </p:cNvSpPr>
              <p:nvPr/>
            </p:nvSpPr>
            <p:spPr>
              <a:xfrm>
                <a:off x="-347456" y="770279"/>
                <a:ext cx="2155628" cy="151971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1BCA64B5-F1BA-4C0E-8150-F51BCC09005F}"/>
                  </a:ext>
                </a:extLst>
              </p:cNvPr>
              <p:cNvSpPr txBox="1"/>
              <p:nvPr/>
            </p:nvSpPr>
            <p:spPr>
              <a:xfrm>
                <a:off x="1532142" y="849979"/>
                <a:ext cx="2300514" cy="13603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1100" i="1" smtClean="0">
                              <a:solidFill>
                                <a:schemeClr val="bg1"/>
                              </a:solidFill>
                              <a:latin typeface="Cambria Math" panose="02040503050406030204" pitchFamily="18" charset="0"/>
                            </a:rPr>
                          </m:ctrlPr>
                        </m:dPr>
                        <m:e>
                          <m:m>
                            <m:mPr>
                              <m:plcHide m:val="on"/>
                              <m:mcs>
                                <m:mc>
                                  <m:mcPr>
                                    <m:count m:val="1"/>
                                    <m:mcJc m:val="center"/>
                                  </m:mcPr>
                                </m:mc>
                              </m:mcs>
                              <m:ctrlPr>
                                <a:rPr lang="zh-CN" altLang="en-US" sz="1100" i="1">
                                  <a:solidFill>
                                    <a:schemeClr val="bg1"/>
                                  </a:solidFill>
                                  <a:latin typeface="Cambria Math" panose="02040503050406030204" pitchFamily="18" charset="0"/>
                                </a:rPr>
                              </m:ctrlPr>
                            </m:mPr>
                            <m:mr>
                              <m:e>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1</m:t>
                                    </m:r>
                                  </m:sub>
                                </m:sSub>
                              </m:e>
                            </m:mr>
                            <m:mr>
                              <m:e>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2</m:t>
                                    </m:r>
                                  </m:sub>
                                </m:sSub>
                              </m:e>
                            </m:mr>
                            <m:mr>
                              <m:e>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3</m:t>
                                    </m:r>
                                  </m:sub>
                                </m:sSub>
                              </m:e>
                            </m:mr>
                            <m:mr>
                              <m:e>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4</m:t>
                                    </m:r>
                                  </m:sub>
                                </m:sSub>
                              </m:e>
                            </m:mr>
                            <m:mr>
                              <m:e>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5</m:t>
                                    </m:r>
                                  </m:sub>
                                </m:sSub>
                              </m:e>
                            </m:mr>
                            <m:mr>
                              <m:e>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6</m:t>
                                    </m:r>
                                  </m:sub>
                                </m:sSub>
                              </m:e>
                            </m:mr>
                          </m:m>
                        </m:e>
                      </m:d>
                      <m:r>
                        <a:rPr lang="zh-CN" altLang="en-US" sz="1100" i="0">
                          <a:solidFill>
                            <a:schemeClr val="bg1"/>
                          </a:solidFill>
                          <a:latin typeface="Cambria Math" panose="02040503050406030204" pitchFamily="18" charset="0"/>
                        </a:rPr>
                        <m:t>=</m:t>
                      </m:r>
                      <m:sSup>
                        <m:sSupPr>
                          <m:ctrlPr>
                            <a:rPr lang="zh-CN" altLang="en-US" sz="1100" i="1">
                              <a:solidFill>
                                <a:schemeClr val="bg1"/>
                              </a:solidFill>
                              <a:latin typeface="Cambria Math" panose="02040503050406030204" pitchFamily="18" charset="0"/>
                            </a:rPr>
                          </m:ctrlPr>
                        </m:sSupPr>
                        <m:e>
                          <m:r>
                            <a:rPr lang="zh-CN" altLang="en-US" sz="1100" b="1" i="0">
                              <a:solidFill>
                                <a:schemeClr val="bg1"/>
                              </a:solidFill>
                              <a:latin typeface="Cambria Math" panose="02040503050406030204" pitchFamily="18" charset="0"/>
                            </a:rPr>
                            <m:t>𝐑</m:t>
                          </m:r>
                        </m:e>
                        <m:sup>
                          <m:r>
                            <a:rPr lang="zh-CN" altLang="en-US" sz="1100" b="0" i="0">
                              <a:solidFill>
                                <a:schemeClr val="bg1"/>
                              </a:solidFill>
                              <a:latin typeface="Cambria Math" panose="02040503050406030204" pitchFamily="18" charset="0"/>
                            </a:rPr>
                            <m:t>−1</m:t>
                          </m:r>
                        </m:sup>
                      </m:sSup>
                      <m:r>
                        <a:rPr lang="zh-CN" altLang="en-US" sz="1100" b="0" i="0">
                          <a:solidFill>
                            <a:schemeClr val="bg1"/>
                          </a:solidFill>
                          <a:latin typeface="Cambria Math" panose="02040503050406030204" pitchFamily="18" charset="0"/>
                        </a:rPr>
                        <m:t>×</m:t>
                      </m:r>
                      <m:d>
                        <m:dPr>
                          <m:begChr m:val="["/>
                          <m:endChr m:val="]"/>
                          <m:ctrlPr>
                            <a:rPr lang="zh-CN" altLang="en-US" sz="1100" b="0" i="1">
                              <a:solidFill>
                                <a:schemeClr val="bg1"/>
                              </a:solidFill>
                              <a:latin typeface="Cambria Math" panose="02040503050406030204" pitchFamily="18" charset="0"/>
                            </a:rPr>
                          </m:ctrlPr>
                        </m:dPr>
                        <m:e>
                          <m:m>
                            <m:mPr>
                              <m:plcHide m:val="on"/>
                              <m:mcs>
                                <m:mc>
                                  <m:mcPr>
                                    <m:count m:val="1"/>
                                    <m:mcJc m:val="center"/>
                                  </m:mcPr>
                                </m:mc>
                              </m:mcs>
                              <m:ctrlPr>
                                <a:rPr lang="zh-CN" altLang="en-US" sz="1100" b="0" i="1">
                                  <a:solidFill>
                                    <a:schemeClr val="bg1"/>
                                  </a:solidFill>
                                  <a:latin typeface="Cambria Math" panose="02040503050406030204" pitchFamily="18" charset="0"/>
                                </a:rPr>
                              </m:ctrlPr>
                            </m:mPr>
                            <m:mr>
                              <m:e>
                                <m:r>
                                  <a:rPr lang="zh-CN" altLang="en-US" sz="1100" b="0" i="1">
                                    <a:solidFill>
                                      <a:schemeClr val="bg1"/>
                                    </a:solidFill>
                                    <a:latin typeface="Cambria Math" panose="02040503050406030204" pitchFamily="18" charset="0"/>
                                  </a:rPr>
                                  <m:t>𝑎</m:t>
                                </m:r>
                                <m:d>
                                  <m:dPr>
                                    <m:ctrlPr>
                                      <a:rPr lang="zh-CN" altLang="en-US" sz="1100" b="0" i="1">
                                        <a:solidFill>
                                          <a:schemeClr val="bg1"/>
                                        </a:solidFill>
                                        <a:latin typeface="Cambria Math" panose="02040503050406030204" pitchFamily="18" charset="0"/>
                                      </a:rPr>
                                    </m:ctrlPr>
                                  </m:dPr>
                                  <m:e>
                                    <m:acc>
                                      <m:accPr>
                                        <m:chr m:val="̇"/>
                                        <m:ctrlPr>
                                          <a:rPr lang="zh-CN" altLang="en-US" sz="1100" b="0" i="1">
                                            <a:solidFill>
                                              <a:schemeClr val="bg1"/>
                                            </a:solidFill>
                                            <a:latin typeface="Cambria Math" panose="02040503050406030204" pitchFamily="18" charset="0"/>
                                          </a:rPr>
                                        </m:ctrlPr>
                                      </m:accPr>
                                      <m:e>
                                        <m:r>
                                          <a:rPr lang="zh-CN" altLang="en-US" sz="1100" b="0" i="1">
                                            <a:solidFill>
                                              <a:schemeClr val="bg1"/>
                                            </a:solidFill>
                                            <a:latin typeface="Cambria Math" panose="02040503050406030204" pitchFamily="18" charset="0"/>
                                          </a:rPr>
                                          <m:t>𝑇</m:t>
                                        </m:r>
                                      </m:e>
                                    </m:acc>
                                  </m:e>
                                </m:d>
                              </m:e>
                            </m:mr>
                            <m:mr>
                              <m:e>
                                <m:r>
                                  <a:rPr lang="zh-CN" altLang="en-US" sz="1100" b="0" i="1">
                                    <a:solidFill>
                                      <a:schemeClr val="bg1"/>
                                    </a:solidFill>
                                    <a:latin typeface="Cambria Math" panose="02040503050406030204" pitchFamily="18" charset="0"/>
                                  </a:rPr>
                                  <m:t>𝑣</m:t>
                                </m:r>
                                <m:d>
                                  <m:dPr>
                                    <m:ctrlPr>
                                      <a:rPr lang="zh-CN" altLang="en-US" sz="1100" b="0" i="1">
                                        <a:solidFill>
                                          <a:schemeClr val="bg1"/>
                                        </a:solidFill>
                                        <a:latin typeface="Cambria Math" panose="02040503050406030204" pitchFamily="18" charset="0"/>
                                      </a:rPr>
                                    </m:ctrlPr>
                                  </m:dPr>
                                  <m:e>
                                    <m:acc>
                                      <m:accPr>
                                        <m:chr m:val="̇"/>
                                        <m:ctrlPr>
                                          <a:rPr lang="zh-CN" altLang="en-US" sz="1100" b="0" i="1">
                                            <a:solidFill>
                                              <a:schemeClr val="bg1"/>
                                            </a:solidFill>
                                            <a:latin typeface="Cambria Math" panose="02040503050406030204" pitchFamily="18" charset="0"/>
                                          </a:rPr>
                                        </m:ctrlPr>
                                      </m:accPr>
                                      <m:e>
                                        <m:r>
                                          <a:rPr lang="zh-CN" altLang="en-US" sz="1100" b="0" i="1">
                                            <a:solidFill>
                                              <a:schemeClr val="bg1"/>
                                            </a:solidFill>
                                            <a:latin typeface="Cambria Math" panose="02040503050406030204" pitchFamily="18" charset="0"/>
                                          </a:rPr>
                                          <m:t>𝑇</m:t>
                                        </m:r>
                                      </m:e>
                                    </m:acc>
                                  </m:e>
                                </m:d>
                              </m:e>
                            </m:mr>
                            <m:mr>
                              <m:e>
                                <m:r>
                                  <a:rPr lang="zh-CN" altLang="en-US" sz="1100" b="0" i="1">
                                    <a:solidFill>
                                      <a:schemeClr val="bg1"/>
                                    </a:solidFill>
                                    <a:latin typeface="Cambria Math" panose="02040503050406030204" pitchFamily="18" charset="0"/>
                                  </a:rPr>
                                  <m:t>𝑝</m:t>
                                </m:r>
                                <m:d>
                                  <m:dPr>
                                    <m:ctrlPr>
                                      <a:rPr lang="zh-CN" altLang="en-US" sz="1100" b="0" i="1">
                                        <a:solidFill>
                                          <a:schemeClr val="bg1"/>
                                        </a:solidFill>
                                        <a:latin typeface="Cambria Math" panose="02040503050406030204" pitchFamily="18" charset="0"/>
                                      </a:rPr>
                                    </m:ctrlPr>
                                  </m:dPr>
                                  <m:e>
                                    <m:acc>
                                      <m:accPr>
                                        <m:chr m:val="̇"/>
                                        <m:ctrlPr>
                                          <a:rPr lang="zh-CN" altLang="en-US" sz="1100" b="0" i="1">
                                            <a:solidFill>
                                              <a:schemeClr val="bg1"/>
                                            </a:solidFill>
                                            <a:latin typeface="Cambria Math" panose="02040503050406030204" pitchFamily="18" charset="0"/>
                                          </a:rPr>
                                        </m:ctrlPr>
                                      </m:accPr>
                                      <m:e>
                                        <m:r>
                                          <a:rPr lang="zh-CN" altLang="en-US" sz="1100" b="0" i="1">
                                            <a:solidFill>
                                              <a:schemeClr val="bg1"/>
                                            </a:solidFill>
                                            <a:latin typeface="Cambria Math" panose="02040503050406030204" pitchFamily="18" charset="0"/>
                                          </a:rPr>
                                          <m:t>𝑇</m:t>
                                        </m:r>
                                      </m:e>
                                    </m:acc>
                                  </m:e>
                                </m:d>
                              </m:e>
                            </m:mr>
                            <m:mr>
                              <m:e>
                                <m:r>
                                  <a:rPr lang="zh-CN" altLang="en-US" sz="1100" b="0" i="1">
                                    <a:solidFill>
                                      <a:schemeClr val="bg1"/>
                                    </a:solidFill>
                                    <a:latin typeface="Cambria Math" panose="02040503050406030204" pitchFamily="18" charset="0"/>
                                  </a:rPr>
                                  <m:t>𝑎</m:t>
                                </m:r>
                                <m:d>
                                  <m:dPr>
                                    <m:ctrlPr>
                                      <a:rPr lang="zh-CN" altLang="en-US" sz="1100" b="0" i="1">
                                        <a:solidFill>
                                          <a:schemeClr val="bg1"/>
                                        </a:solidFill>
                                        <a:latin typeface="Cambria Math" panose="02040503050406030204" pitchFamily="18" charset="0"/>
                                      </a:rPr>
                                    </m:ctrlPr>
                                  </m:dPr>
                                  <m:e>
                                    <m:acc>
                                      <m:accPr>
                                        <m:chr m:val="̃"/>
                                        <m:ctrlPr>
                                          <a:rPr lang="zh-CN" altLang="en-US" sz="1100" b="0" i="1">
                                            <a:solidFill>
                                              <a:schemeClr val="bg1"/>
                                            </a:solidFill>
                                            <a:latin typeface="Cambria Math" panose="02040503050406030204" pitchFamily="18" charset="0"/>
                                          </a:rPr>
                                        </m:ctrlPr>
                                      </m:accPr>
                                      <m:e>
                                        <m:r>
                                          <a:rPr lang="zh-CN" altLang="en-US" sz="1100" b="0" i="1">
                                            <a:solidFill>
                                              <a:schemeClr val="bg1"/>
                                            </a:solidFill>
                                            <a:latin typeface="Cambria Math" panose="02040503050406030204" pitchFamily="18" charset="0"/>
                                          </a:rPr>
                                          <m:t>𝑇</m:t>
                                        </m:r>
                                      </m:e>
                                    </m:acc>
                                  </m:e>
                                </m:d>
                              </m:e>
                            </m:mr>
                            <m:mr>
                              <m:e>
                                <m:r>
                                  <a:rPr lang="zh-CN" altLang="en-US" sz="1100" b="0" i="1">
                                    <a:solidFill>
                                      <a:schemeClr val="bg1"/>
                                    </a:solidFill>
                                    <a:latin typeface="Cambria Math" panose="02040503050406030204" pitchFamily="18" charset="0"/>
                                  </a:rPr>
                                  <m:t>𝑣</m:t>
                                </m:r>
                                <m:d>
                                  <m:dPr>
                                    <m:ctrlPr>
                                      <a:rPr lang="zh-CN" altLang="en-US" sz="1100" b="0" i="1">
                                        <a:solidFill>
                                          <a:schemeClr val="bg1"/>
                                        </a:solidFill>
                                        <a:latin typeface="Cambria Math" panose="02040503050406030204" pitchFamily="18" charset="0"/>
                                      </a:rPr>
                                    </m:ctrlPr>
                                  </m:dPr>
                                  <m:e>
                                    <m:acc>
                                      <m:accPr>
                                        <m:chr m:val="̃"/>
                                        <m:ctrlPr>
                                          <a:rPr lang="zh-CN" altLang="en-US" sz="1100" b="0" i="1">
                                            <a:solidFill>
                                              <a:schemeClr val="bg1"/>
                                            </a:solidFill>
                                            <a:latin typeface="Cambria Math" panose="02040503050406030204" pitchFamily="18" charset="0"/>
                                          </a:rPr>
                                        </m:ctrlPr>
                                      </m:accPr>
                                      <m:e>
                                        <m:r>
                                          <a:rPr lang="zh-CN" altLang="en-US" sz="1100" b="0" i="1">
                                            <a:solidFill>
                                              <a:schemeClr val="bg1"/>
                                            </a:solidFill>
                                            <a:latin typeface="Cambria Math" panose="02040503050406030204" pitchFamily="18" charset="0"/>
                                          </a:rPr>
                                          <m:t>𝑇</m:t>
                                        </m:r>
                                      </m:e>
                                    </m:acc>
                                  </m:e>
                                </m:d>
                              </m:e>
                            </m:mr>
                            <m:mr>
                              <m:e>
                                <m:r>
                                  <a:rPr lang="zh-CN" altLang="en-US" sz="1100" b="0" i="1">
                                    <a:solidFill>
                                      <a:schemeClr val="bg1"/>
                                    </a:solidFill>
                                    <a:latin typeface="Cambria Math" panose="02040503050406030204" pitchFamily="18" charset="0"/>
                                  </a:rPr>
                                  <m:t>𝑝</m:t>
                                </m:r>
                                <m:d>
                                  <m:dPr>
                                    <m:ctrlPr>
                                      <a:rPr lang="zh-CN" altLang="en-US" sz="1100" b="0" i="1">
                                        <a:solidFill>
                                          <a:schemeClr val="bg1"/>
                                        </a:solidFill>
                                        <a:latin typeface="Cambria Math" panose="02040503050406030204" pitchFamily="18" charset="0"/>
                                      </a:rPr>
                                    </m:ctrlPr>
                                  </m:dPr>
                                  <m:e>
                                    <m:acc>
                                      <m:accPr>
                                        <m:chr m:val="̃"/>
                                        <m:ctrlPr>
                                          <a:rPr lang="zh-CN" altLang="en-US" sz="1100" b="0" i="1">
                                            <a:solidFill>
                                              <a:schemeClr val="bg1"/>
                                            </a:solidFill>
                                            <a:latin typeface="Cambria Math" panose="02040503050406030204" pitchFamily="18" charset="0"/>
                                          </a:rPr>
                                        </m:ctrlPr>
                                      </m:accPr>
                                      <m:e>
                                        <m:r>
                                          <a:rPr lang="zh-CN" altLang="en-US" sz="1100" b="0" i="1">
                                            <a:solidFill>
                                              <a:schemeClr val="bg1"/>
                                            </a:solidFill>
                                            <a:latin typeface="Cambria Math" panose="02040503050406030204" pitchFamily="18" charset="0"/>
                                          </a:rPr>
                                          <m:t>𝑇</m:t>
                                        </m:r>
                                      </m:e>
                                    </m:acc>
                                  </m:e>
                                </m:d>
                              </m:e>
                            </m:mr>
                          </m:m>
                        </m:e>
                      </m:d>
                    </m:oMath>
                  </m:oMathPara>
                </a14:m>
                <a:endParaRPr lang="zh-CN" altLang="en-US" sz="1100" dirty="0">
                  <a:solidFill>
                    <a:schemeClr val="bg1"/>
                  </a:solidFill>
                </a:endParaRPr>
              </a:p>
            </p:txBody>
          </p:sp>
        </mc:Choice>
        <mc:Fallback xmlns="">
          <p:sp>
            <p:nvSpPr>
              <p:cNvPr id="25" name="文本框 24">
                <a:extLst>
                  <a:ext uri="{FF2B5EF4-FFF2-40B4-BE49-F238E27FC236}">
                    <a16:creationId xmlns:a16="http://schemas.microsoft.com/office/drawing/2014/main" id="{1BCA64B5-F1BA-4C0E-8150-F51BCC09005F}"/>
                  </a:ext>
                </a:extLst>
              </p:cNvPr>
              <p:cNvSpPr txBox="1">
                <a:spLocks noRot="1" noChangeAspect="1" noMove="1" noResize="1" noEditPoints="1" noAdjustHandles="1" noChangeArrowheads="1" noChangeShapeType="1" noTextEdit="1"/>
              </p:cNvSpPr>
              <p:nvPr/>
            </p:nvSpPr>
            <p:spPr>
              <a:xfrm>
                <a:off x="1532142" y="849979"/>
                <a:ext cx="2300514" cy="1360309"/>
              </a:xfrm>
              <a:prstGeom prst="rect">
                <a:avLst/>
              </a:prstGeom>
              <a:blipFill>
                <a:blip r:embed="rId4"/>
                <a:stretch>
                  <a:fillRect/>
                </a:stretch>
              </a:blipFill>
            </p:spPr>
            <p:txBody>
              <a:bodyPr/>
              <a:lstStyle/>
              <a:p>
                <a:r>
                  <a:rPr lang="zh-CN" altLang="en-US">
                    <a:noFill/>
                  </a:rPr>
                  <a:t> </a:t>
                </a:r>
              </a:p>
            </p:txBody>
          </p:sp>
        </mc:Fallback>
      </mc:AlternateContent>
      <p:sp>
        <p:nvSpPr>
          <p:cNvPr id="26" name="箭头: 右 25">
            <a:extLst>
              <a:ext uri="{FF2B5EF4-FFF2-40B4-BE49-F238E27FC236}">
                <a16:creationId xmlns:a16="http://schemas.microsoft.com/office/drawing/2014/main" id="{87F38A16-4BEE-4E60-B74B-D7D498802098}"/>
              </a:ext>
            </a:extLst>
          </p:cNvPr>
          <p:cNvSpPr/>
          <p:nvPr/>
        </p:nvSpPr>
        <p:spPr>
          <a:xfrm>
            <a:off x="1532142" y="1412376"/>
            <a:ext cx="374585" cy="5359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100"/>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B72A4769-F6AB-49AE-B7D8-CC9AFD9FEB5C}"/>
                  </a:ext>
                </a:extLst>
              </p:cNvPr>
              <p:cNvSpPr txBox="1"/>
              <p:nvPr/>
            </p:nvSpPr>
            <p:spPr>
              <a:xfrm>
                <a:off x="6215743" y="137514"/>
                <a:ext cx="2362200" cy="369332"/>
              </a:xfrm>
              <a:prstGeom prst="rect">
                <a:avLst/>
              </a:prstGeom>
              <a:noFill/>
            </p:spPr>
            <p:txBody>
              <a:bodyPr wrap="square">
                <a:spAutoFit/>
              </a:bodyPr>
              <a:lstStyle/>
              <a:p>
                <a14:m>
                  <m:oMath xmlns:m="http://schemas.openxmlformats.org/officeDocument/2006/math">
                    <m:sSub>
                      <m:sSubPr>
                        <m:ctrlPr>
                          <a:rPr lang="zh-CN" altLang="zh-CN" i="1" smtClean="0">
                            <a:solidFill>
                              <a:srgbClr val="10D8A4"/>
                            </a:solidFill>
                            <a:effectLst/>
                            <a:latin typeface="Cambria Math" panose="02040503050406030204" pitchFamily="18" charset="0"/>
                            <a:ea typeface="Cambria Math" panose="02040503050406030204" pitchFamily="18" charset="0"/>
                          </a:rPr>
                        </m:ctrlPr>
                      </m:sSubPr>
                      <m:e>
                        <m:r>
                          <a:rPr lang="en-US" altLang="zh-CN" sz="1800" i="1">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solidFill>
                              <a:srgbClr val="10D8A4"/>
                            </a:solidFill>
                            <a:effectLst/>
                            <a:latin typeface="Cambria Math" panose="02040503050406030204" pitchFamily="18" charset="0"/>
                            <a:ea typeface="Cambria Math" panose="02040503050406030204" pitchFamily="18" charset="0"/>
                          </a:rPr>
                        </m:ctrlPr>
                      </m:sSubPr>
                      <m:e>
                        <m:r>
                          <a:rPr lang="en-US" altLang="zh-CN" sz="1800" i="1">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solidFill>
                              <a:srgbClr val="10D8A4"/>
                            </a:solidFill>
                            <a:effectLst/>
                            <a:latin typeface="Cambria Math" panose="02040503050406030204" pitchFamily="18" charset="0"/>
                            <a:ea typeface="Cambria Math" panose="02040503050406030204" pitchFamily="18" charset="0"/>
                          </a:rPr>
                        </m:ctrlPr>
                      </m:sSubPr>
                      <m:e>
                        <m:r>
                          <a:rPr lang="en-US" altLang="zh-CN" sz="1800" i="1">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3</m:t>
                        </m:r>
                      </m:sub>
                    </m:sSub>
                    <m:r>
                      <a:rPr lang="en-US" altLang="zh-CN" sz="1800">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solidFill>
                              <a:srgbClr val="10D8A4"/>
                            </a:solidFill>
                            <a:effectLst/>
                            <a:latin typeface="Cambria Math" panose="02040503050406030204" pitchFamily="18" charset="0"/>
                            <a:ea typeface="Cambria Math" panose="02040503050406030204" pitchFamily="18" charset="0"/>
                          </a:rPr>
                        </m:ctrlPr>
                      </m:sSubPr>
                      <m:e>
                        <m:r>
                          <a:rPr lang="en-US" altLang="zh-CN" sz="1800" i="1">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4</m:t>
                        </m:r>
                      </m:sub>
                    </m:sSub>
                    <m:r>
                      <a:rPr lang="en-US" altLang="zh-CN" sz="1800">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solidFill>
                              <a:srgbClr val="10D8A4"/>
                            </a:solidFill>
                            <a:effectLst/>
                            <a:latin typeface="Cambria Math" panose="02040503050406030204" pitchFamily="18" charset="0"/>
                            <a:ea typeface="Cambria Math" panose="02040503050406030204" pitchFamily="18" charset="0"/>
                          </a:rPr>
                        </m:ctrlPr>
                      </m:sSubPr>
                      <m:e>
                        <m:r>
                          <a:rPr lang="en-US" altLang="zh-CN" sz="1800" i="1">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5</m:t>
                        </m:r>
                      </m:sub>
                    </m:sSub>
                    <m:r>
                      <a:rPr lang="en-US" altLang="zh-CN" sz="1800">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solidFill>
                              <a:srgbClr val="10D8A4"/>
                            </a:solidFill>
                            <a:effectLst/>
                            <a:latin typeface="Cambria Math" panose="02040503050406030204" pitchFamily="18" charset="0"/>
                            <a:ea typeface="Cambria Math" panose="02040503050406030204" pitchFamily="18" charset="0"/>
                          </a:rPr>
                        </m:ctrlPr>
                      </m:sSubPr>
                      <m:e>
                        <m:r>
                          <a:rPr lang="en-US" altLang="zh-CN" sz="1800" i="1">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a:solidFill>
                              <a:srgbClr val="10D8A4"/>
                            </a:solidFill>
                            <a:effectLst/>
                            <a:latin typeface="Cambria Math" panose="02040503050406030204" pitchFamily="18" charset="0"/>
                            <a:ea typeface="等线" panose="02010600030101010101" pitchFamily="2" charset="-122"/>
                            <a:cs typeface="Times New Roman" panose="02020603050405020304" pitchFamily="18" charset="0"/>
                          </a:rPr>
                          <m:t>6</m:t>
                        </m:r>
                      </m:sub>
                    </m:sSub>
                  </m:oMath>
                </a14:m>
                <a:r>
                  <a:rPr lang="zh-CN" altLang="en-US" sz="1800" dirty="0">
                    <a:solidFill>
                      <a:srgbClr val="10D8A4"/>
                    </a:solidFill>
                    <a:effectLst/>
                    <a:latin typeface="Georgia" panose="02040502050405020303" pitchFamily="18" charset="0"/>
                    <a:ea typeface="等线" panose="02010600030101010101" pitchFamily="2" charset="-122"/>
                    <a:cs typeface="Times New Roman" panose="02020603050405020304" pitchFamily="18" charset="0"/>
                  </a:rPr>
                  <a:t>确定</a:t>
                </a:r>
                <a:r>
                  <a:rPr lang="en-US" altLang="zh-CN" sz="1800" dirty="0">
                    <a:solidFill>
                      <a:srgbClr val="10D8A4"/>
                    </a:solidFill>
                    <a:effectLst/>
                    <a:latin typeface="Georgia" panose="02040502050405020303" pitchFamily="18" charset="0"/>
                    <a:ea typeface="等线" panose="02010600030101010101" pitchFamily="2" charset="-122"/>
                    <a:cs typeface="Times New Roman" panose="02020603050405020304" pitchFamily="18" charset="0"/>
                  </a:rPr>
                  <a:t> </a:t>
                </a:r>
                <a:endParaRPr lang="zh-CN" altLang="en-US" dirty="0">
                  <a:solidFill>
                    <a:srgbClr val="10D8A4"/>
                  </a:solidFill>
                </a:endParaRPr>
              </a:p>
            </p:txBody>
          </p:sp>
        </mc:Choice>
        <mc:Fallback xmlns="">
          <p:sp>
            <p:nvSpPr>
              <p:cNvPr id="28" name="文本框 27">
                <a:extLst>
                  <a:ext uri="{FF2B5EF4-FFF2-40B4-BE49-F238E27FC236}">
                    <a16:creationId xmlns:a16="http://schemas.microsoft.com/office/drawing/2014/main" id="{B72A4769-F6AB-49AE-B7D8-CC9AFD9FEB5C}"/>
                  </a:ext>
                </a:extLst>
              </p:cNvPr>
              <p:cNvSpPr txBox="1">
                <a:spLocks noRot="1" noChangeAspect="1" noMove="1" noResize="1" noEditPoints="1" noAdjustHandles="1" noChangeArrowheads="1" noChangeShapeType="1" noTextEdit="1"/>
              </p:cNvSpPr>
              <p:nvPr/>
            </p:nvSpPr>
            <p:spPr>
              <a:xfrm>
                <a:off x="6215743" y="137514"/>
                <a:ext cx="2362200" cy="369332"/>
              </a:xfrm>
              <a:prstGeom prst="rect">
                <a:avLst/>
              </a:prstGeom>
              <a:blipFill>
                <a:blip r:embed="rId5"/>
                <a:stretch>
                  <a:fillRect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4ECACC81-50E6-4401-9DB6-782B22A555A4}"/>
                  </a:ext>
                </a:extLst>
              </p:cNvPr>
              <p:cNvSpPr txBox="1"/>
              <p:nvPr/>
            </p:nvSpPr>
            <p:spPr>
              <a:xfrm>
                <a:off x="3832656" y="1900247"/>
                <a:ext cx="5281386" cy="28867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b="1" i="1" smtClean="0">
                          <a:solidFill>
                            <a:schemeClr val="bg1"/>
                          </a:solidFill>
                          <a:latin typeface="Cambria Math" panose="02040503050406030204" pitchFamily="18" charset="0"/>
                        </a:rPr>
                        <m:t>𝑹</m:t>
                      </m:r>
                      <m:r>
                        <a:rPr lang="zh-CN" altLang="en-US" sz="1400" b="1" i="0">
                          <a:solidFill>
                            <a:schemeClr val="bg1"/>
                          </a:solidFill>
                          <a:latin typeface="Cambria Math" panose="02040503050406030204" pitchFamily="18" charset="0"/>
                        </a:rPr>
                        <m:t>=</m:t>
                      </m:r>
                      <m:d>
                        <m:dPr>
                          <m:begChr m:val="["/>
                          <m:endChr m:val="]"/>
                          <m:ctrlPr>
                            <a:rPr lang="zh-CN" altLang="en-US" sz="1400" b="1" i="1">
                              <a:solidFill>
                                <a:schemeClr val="bg1"/>
                              </a:solidFill>
                              <a:latin typeface="Cambria Math" panose="02040503050406030204" pitchFamily="18" charset="0"/>
                            </a:rPr>
                          </m:ctrlPr>
                        </m:dPr>
                        <m:e>
                          <m:m>
                            <m:mPr>
                              <m:plcHide m:val="on"/>
                              <m:mcs>
                                <m:mc>
                                  <m:mcPr>
                                    <m:count m:val="6"/>
                                    <m:mcJc m:val="center"/>
                                  </m:mcPr>
                                </m:mc>
                              </m:mcs>
                              <m:ctrlPr>
                                <a:rPr lang="zh-CN" altLang="en-US" sz="1400" b="1" i="1">
                                  <a:solidFill>
                                    <a:schemeClr val="bg1"/>
                                  </a:solidFill>
                                  <a:latin typeface="Cambria Math" panose="02040503050406030204" pitchFamily="18" charset="0"/>
                                </a:rPr>
                              </m:ctrlPr>
                            </m:mPr>
                            <m:mr>
                              <m:e>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𝒆</m:t>
                                    </m:r>
                                  </m:e>
                                  <m:sup>
                                    <m:r>
                                      <a:rPr lang="zh-CN" altLang="en-US" sz="1400" b="1" i="1">
                                        <a:solidFill>
                                          <a:schemeClr val="bg1"/>
                                        </a:solidFill>
                                        <a:latin typeface="Cambria Math" panose="02040503050406030204" pitchFamily="18" charset="0"/>
                                      </a:rPr>
                                      <m:t>𝑾</m:t>
                                    </m:r>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sup>
                                </m:sSup>
                              </m:e>
                              <m:e>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𝒆</m:t>
                                    </m:r>
                                  </m:e>
                                  <m:sup>
                                    <m:r>
                                      <a:rPr lang="zh-CN" altLang="en-US" sz="1400" b="1" i="0">
                                        <a:solidFill>
                                          <a:schemeClr val="bg1"/>
                                        </a:solidFill>
                                        <a:latin typeface="Cambria Math" panose="02040503050406030204" pitchFamily="18" charset="0"/>
                                      </a:rPr>
                                      <m:t>−</m:t>
                                    </m:r>
                                    <m:r>
                                      <a:rPr lang="zh-CN" altLang="en-US" sz="1400" b="1" i="1">
                                        <a:solidFill>
                                          <a:schemeClr val="bg1"/>
                                        </a:solidFill>
                                        <a:latin typeface="Cambria Math" panose="02040503050406030204" pitchFamily="18" charset="0"/>
                                      </a:rPr>
                                      <m:t>𝑾</m:t>
                                    </m:r>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sup>
                                </m:sSup>
                              </m:e>
                              <m:e>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sSub>
                                      <m:sSubPr>
                                        <m:ctrlPr>
                                          <a:rPr lang="zh-CN" altLang="en-US" sz="1400" b="1" i="1">
                                            <a:solidFill>
                                              <a:schemeClr val="bg1"/>
                                            </a:solidFill>
                                            <a:latin typeface="Cambria Math" panose="02040503050406030204" pitchFamily="18" charset="0"/>
                                          </a:rPr>
                                        </m:ctrlPr>
                                      </m:sSubPr>
                                      <m:e>
                                        <m:r>
                                          <a:rPr lang="zh-CN" altLang="en-US" sz="1400" b="1" i="1">
                                            <a:solidFill>
                                              <a:schemeClr val="bg1"/>
                                            </a:solidFill>
                                            <a:latin typeface="Cambria Math" panose="02040503050406030204" pitchFamily="18" charset="0"/>
                                          </a:rPr>
                                          <m:t>𝒘</m:t>
                                        </m:r>
                                      </m:e>
                                      <m:sub>
                                        <m:r>
                                          <a:rPr lang="zh-CN" altLang="en-US" sz="1400" b="1" i="0">
                                            <a:solidFill>
                                              <a:schemeClr val="bg1"/>
                                            </a:solidFill>
                                            <a:latin typeface="Cambria Math" panose="02040503050406030204" pitchFamily="18" charset="0"/>
                                          </a:rPr>
                                          <m:t>𝟐</m:t>
                                        </m:r>
                                      </m:sub>
                                    </m:sSub>
                                  </m:den>
                                </m:f>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e>
                              <m:e>
                                <m:r>
                                  <a:rPr lang="zh-CN" altLang="en-US" sz="1400" b="1" i="0">
                                    <a:solidFill>
                                      <a:schemeClr val="bg1"/>
                                    </a:solidFill>
                                    <a:latin typeface="Cambria Math" panose="02040503050406030204" pitchFamily="18" charset="0"/>
                                  </a:rPr>
                                  <m:t>−</m:t>
                                </m:r>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sSub>
                                      <m:sSubPr>
                                        <m:ctrlPr>
                                          <a:rPr lang="zh-CN" altLang="en-US" sz="1400" b="1" i="1">
                                            <a:solidFill>
                                              <a:schemeClr val="bg1"/>
                                            </a:solidFill>
                                            <a:latin typeface="Cambria Math" panose="02040503050406030204" pitchFamily="18" charset="0"/>
                                          </a:rPr>
                                        </m:ctrlPr>
                                      </m:sSubPr>
                                      <m:e>
                                        <m:r>
                                          <a:rPr lang="zh-CN" altLang="en-US" sz="1400" b="1" i="1">
                                            <a:solidFill>
                                              <a:schemeClr val="bg1"/>
                                            </a:solidFill>
                                            <a:latin typeface="Cambria Math" panose="02040503050406030204" pitchFamily="18" charset="0"/>
                                          </a:rPr>
                                          <m:t>𝒘</m:t>
                                        </m:r>
                                      </m:e>
                                      <m:sub>
                                        <m:r>
                                          <a:rPr lang="zh-CN" altLang="en-US" sz="1400" b="1" i="0">
                                            <a:solidFill>
                                              <a:schemeClr val="bg1"/>
                                            </a:solidFill>
                                            <a:latin typeface="Cambria Math" panose="02040503050406030204" pitchFamily="18" charset="0"/>
                                          </a:rPr>
                                          <m:t>𝟐</m:t>
                                        </m:r>
                                      </m:sub>
                                    </m:sSub>
                                  </m:den>
                                </m:f>
                              </m:e>
                              <m:e>
                                <m:r>
                                  <a:rPr lang="zh-CN" altLang="en-US" sz="1400" b="1" i="0">
                                    <a:solidFill>
                                      <a:schemeClr val="bg1"/>
                                    </a:solidFill>
                                    <a:latin typeface="Cambria Math" panose="02040503050406030204" pitchFamily="18" charset="0"/>
                                  </a:rPr>
                                  <m:t>𝟎</m:t>
                                </m:r>
                              </m:e>
                              <m:e>
                                <m:r>
                                  <a:rPr lang="zh-CN" altLang="en-US" sz="1400" b="1" i="0">
                                    <a:solidFill>
                                      <a:schemeClr val="bg1"/>
                                    </a:solidFill>
                                    <a:latin typeface="Cambria Math" panose="02040503050406030204" pitchFamily="18" charset="0"/>
                                  </a:rPr>
                                  <m:t>𝟎</m:t>
                                </m:r>
                              </m:e>
                            </m:mr>
                            <m:mr>
                              <m:e>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𝑾</m:t>
                                    </m:r>
                                  </m:e>
                                  <m:sup>
                                    <m:r>
                                      <a:rPr lang="zh-CN" altLang="en-US" sz="1400" b="1" i="0">
                                        <a:solidFill>
                                          <a:schemeClr val="bg1"/>
                                        </a:solidFill>
                                        <a:latin typeface="Cambria Math" panose="02040503050406030204" pitchFamily="18" charset="0"/>
                                      </a:rPr>
                                      <m:t>−</m:t>
                                    </m:r>
                                    <m:r>
                                      <a:rPr lang="zh-CN" altLang="en-US" sz="1400" b="1" i="0">
                                        <a:solidFill>
                                          <a:schemeClr val="bg1"/>
                                        </a:solidFill>
                                        <a:latin typeface="Cambria Math" panose="02040503050406030204" pitchFamily="18" charset="0"/>
                                      </a:rPr>
                                      <m:t>𝟏</m:t>
                                    </m:r>
                                  </m:sup>
                                </m:sSup>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𝒆</m:t>
                                    </m:r>
                                  </m:e>
                                  <m:sup>
                                    <m:r>
                                      <a:rPr lang="zh-CN" altLang="en-US" sz="1400" b="1" i="1">
                                        <a:solidFill>
                                          <a:schemeClr val="bg1"/>
                                        </a:solidFill>
                                        <a:latin typeface="Cambria Math" panose="02040503050406030204" pitchFamily="18" charset="0"/>
                                      </a:rPr>
                                      <m:t>𝑾</m:t>
                                    </m:r>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sup>
                                </m:sSup>
                              </m:e>
                              <m:e>
                                <m:r>
                                  <a:rPr lang="zh-CN" altLang="en-US" sz="1400" b="1" i="0">
                                    <a:solidFill>
                                      <a:schemeClr val="bg1"/>
                                    </a:solidFill>
                                    <a:latin typeface="Cambria Math" panose="02040503050406030204" pitchFamily="18" charset="0"/>
                                  </a:rPr>
                                  <m:t>−</m:t>
                                </m:r>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𝑾</m:t>
                                    </m:r>
                                  </m:e>
                                  <m:sup>
                                    <m:r>
                                      <a:rPr lang="zh-CN" altLang="en-US" sz="1400" b="1" i="0">
                                        <a:solidFill>
                                          <a:schemeClr val="bg1"/>
                                        </a:solidFill>
                                        <a:latin typeface="Cambria Math" panose="02040503050406030204" pitchFamily="18" charset="0"/>
                                      </a:rPr>
                                      <m:t>−</m:t>
                                    </m:r>
                                    <m:r>
                                      <a:rPr lang="zh-CN" altLang="en-US" sz="1400" b="1" i="0">
                                        <a:solidFill>
                                          <a:schemeClr val="bg1"/>
                                        </a:solidFill>
                                        <a:latin typeface="Cambria Math" panose="02040503050406030204" pitchFamily="18" charset="0"/>
                                      </a:rPr>
                                      <m:t>𝟏</m:t>
                                    </m:r>
                                  </m:sup>
                                </m:sSup>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𝒆</m:t>
                                    </m:r>
                                  </m:e>
                                  <m:sup>
                                    <m:r>
                                      <a:rPr lang="zh-CN" altLang="en-US" sz="1400" b="1" i="0">
                                        <a:solidFill>
                                          <a:schemeClr val="bg1"/>
                                        </a:solidFill>
                                        <a:latin typeface="Cambria Math" panose="02040503050406030204" pitchFamily="18" charset="0"/>
                                      </a:rPr>
                                      <m:t>−</m:t>
                                    </m:r>
                                    <m:r>
                                      <a:rPr lang="zh-CN" altLang="en-US" sz="1400" b="1" i="1">
                                        <a:solidFill>
                                          <a:schemeClr val="bg1"/>
                                        </a:solidFill>
                                        <a:latin typeface="Cambria Math" panose="02040503050406030204" pitchFamily="18" charset="0"/>
                                      </a:rPr>
                                      <m:t>𝑾</m:t>
                                    </m:r>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sup>
                                </m:sSup>
                              </m:e>
                              <m:e>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r>
                                      <a:rPr lang="zh-CN" altLang="en-US" sz="1400" b="1" i="0">
                                        <a:solidFill>
                                          <a:schemeClr val="bg1"/>
                                        </a:solidFill>
                                        <a:latin typeface="Cambria Math" panose="02040503050406030204" pitchFamily="18" charset="0"/>
                                      </a:rPr>
                                      <m:t>𝟐</m:t>
                                    </m:r>
                                  </m:den>
                                </m:f>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sSub>
                                      <m:sSubPr>
                                        <m:ctrlPr>
                                          <a:rPr lang="zh-CN" altLang="en-US" sz="1400" b="1" i="1">
                                            <a:solidFill>
                                              <a:schemeClr val="bg1"/>
                                            </a:solidFill>
                                            <a:latin typeface="Cambria Math" panose="02040503050406030204" pitchFamily="18" charset="0"/>
                                          </a:rPr>
                                        </m:ctrlPr>
                                      </m:sSubPr>
                                      <m:e>
                                        <m:r>
                                          <a:rPr lang="zh-CN" altLang="en-US" sz="1400" b="1" i="1">
                                            <a:solidFill>
                                              <a:schemeClr val="bg1"/>
                                            </a:solidFill>
                                            <a:latin typeface="Cambria Math" panose="02040503050406030204" pitchFamily="18" charset="0"/>
                                          </a:rPr>
                                          <m:t>𝒘</m:t>
                                        </m:r>
                                      </m:e>
                                      <m:sub>
                                        <m:r>
                                          <a:rPr lang="zh-CN" altLang="en-US" sz="1400" b="1" i="0">
                                            <a:solidFill>
                                              <a:schemeClr val="bg1"/>
                                            </a:solidFill>
                                            <a:latin typeface="Cambria Math" panose="02040503050406030204" pitchFamily="18" charset="0"/>
                                          </a:rPr>
                                          <m:t>𝟐</m:t>
                                        </m:r>
                                      </m:sub>
                                    </m:sSub>
                                  </m:den>
                                </m:f>
                                <m:sSup>
                                  <m:sSupPr>
                                    <m:ctrlPr>
                                      <a:rPr lang="zh-CN" altLang="en-US" sz="1400" b="1" i="1">
                                        <a:solidFill>
                                          <a:schemeClr val="bg1"/>
                                        </a:solidFill>
                                        <a:latin typeface="Cambria Math" panose="02040503050406030204" pitchFamily="18" charset="0"/>
                                      </a:rPr>
                                    </m:ctrlPr>
                                  </m:sSupPr>
                                  <m:e>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e>
                                  <m:sup>
                                    <m:r>
                                      <a:rPr lang="zh-CN" altLang="en-US" sz="1400" b="1" i="0">
                                        <a:solidFill>
                                          <a:schemeClr val="bg1"/>
                                        </a:solidFill>
                                        <a:latin typeface="Cambria Math" panose="02040503050406030204" pitchFamily="18" charset="0"/>
                                      </a:rPr>
                                      <m:t>𝟐</m:t>
                                    </m:r>
                                  </m:sup>
                                </m:sSup>
                              </m:e>
                              <m:e>
                                <m:r>
                                  <a:rPr lang="zh-CN" altLang="en-US" sz="1400" b="1" i="0">
                                    <a:solidFill>
                                      <a:schemeClr val="bg1"/>
                                    </a:solidFill>
                                    <a:latin typeface="Cambria Math" panose="02040503050406030204" pitchFamily="18" charset="0"/>
                                  </a:rPr>
                                  <m:t>−</m:t>
                                </m:r>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sSub>
                                      <m:sSubPr>
                                        <m:ctrlPr>
                                          <a:rPr lang="zh-CN" altLang="en-US" sz="1400" b="1" i="1">
                                            <a:solidFill>
                                              <a:schemeClr val="bg1"/>
                                            </a:solidFill>
                                            <a:latin typeface="Cambria Math" panose="02040503050406030204" pitchFamily="18" charset="0"/>
                                          </a:rPr>
                                        </m:ctrlPr>
                                      </m:sSubPr>
                                      <m:e>
                                        <m:r>
                                          <a:rPr lang="zh-CN" altLang="en-US" sz="1400" b="1" i="1">
                                            <a:solidFill>
                                              <a:schemeClr val="bg1"/>
                                            </a:solidFill>
                                            <a:latin typeface="Cambria Math" panose="02040503050406030204" pitchFamily="18" charset="0"/>
                                          </a:rPr>
                                          <m:t>𝒘</m:t>
                                        </m:r>
                                      </m:e>
                                      <m:sub>
                                        <m:r>
                                          <a:rPr lang="zh-CN" altLang="en-US" sz="1400" b="1" i="0">
                                            <a:solidFill>
                                              <a:schemeClr val="bg1"/>
                                            </a:solidFill>
                                            <a:latin typeface="Cambria Math" panose="02040503050406030204" pitchFamily="18" charset="0"/>
                                          </a:rPr>
                                          <m:t>𝟐</m:t>
                                        </m:r>
                                      </m:sub>
                                    </m:sSub>
                                  </m:den>
                                </m:f>
                                <m:sSup>
                                  <m:sSupPr>
                                    <m:ctrlPr>
                                      <a:rPr lang="zh-CN" altLang="en-US" sz="1400" b="1" i="1">
                                        <a:solidFill>
                                          <a:schemeClr val="bg1"/>
                                        </a:solidFill>
                                        <a:latin typeface="Cambria Math" panose="02040503050406030204" pitchFamily="18" charset="0"/>
                                      </a:rPr>
                                    </m:ctrlPr>
                                  </m:sSupPr>
                                  <m:e>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e>
                                  <m:sup>
                                    <m:r>
                                      <a:rPr lang="zh-CN" altLang="en-US" sz="1400" b="1" i="0">
                                        <a:solidFill>
                                          <a:schemeClr val="bg1"/>
                                        </a:solidFill>
                                        <a:latin typeface="Cambria Math" panose="02040503050406030204" pitchFamily="18" charset="0"/>
                                      </a:rPr>
                                      <m:t>𝟐</m:t>
                                    </m:r>
                                  </m:sup>
                                </m:sSup>
                              </m:e>
                              <m:e>
                                <m:r>
                                  <a:rPr lang="zh-CN" altLang="en-US" sz="1400" b="1" i="0">
                                    <a:solidFill>
                                      <a:schemeClr val="bg1"/>
                                    </a:solidFill>
                                    <a:latin typeface="Cambria Math" panose="02040503050406030204" pitchFamily="18" charset="0"/>
                                  </a:rPr>
                                  <m:t>𝟏</m:t>
                                </m:r>
                              </m:e>
                              <m:e>
                                <m:r>
                                  <a:rPr lang="zh-CN" altLang="en-US" sz="1400" b="1" i="0">
                                    <a:solidFill>
                                      <a:schemeClr val="bg1"/>
                                    </a:solidFill>
                                    <a:latin typeface="Cambria Math" panose="02040503050406030204" pitchFamily="18" charset="0"/>
                                  </a:rPr>
                                  <m:t>𝟎</m:t>
                                </m:r>
                              </m:e>
                            </m:mr>
                            <m:mr>
                              <m:e>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𝑾</m:t>
                                    </m:r>
                                  </m:e>
                                  <m:sup>
                                    <m:r>
                                      <a:rPr lang="zh-CN" altLang="en-US" sz="1400" b="1" i="0">
                                        <a:solidFill>
                                          <a:schemeClr val="bg1"/>
                                        </a:solidFill>
                                        <a:latin typeface="Cambria Math" panose="02040503050406030204" pitchFamily="18" charset="0"/>
                                      </a:rPr>
                                      <m:t>−</m:t>
                                    </m:r>
                                    <m:r>
                                      <a:rPr lang="zh-CN" altLang="en-US" sz="1400" b="1" i="0">
                                        <a:solidFill>
                                          <a:schemeClr val="bg1"/>
                                        </a:solidFill>
                                        <a:latin typeface="Cambria Math" panose="02040503050406030204" pitchFamily="18" charset="0"/>
                                      </a:rPr>
                                      <m:t>𝟐</m:t>
                                    </m:r>
                                  </m:sup>
                                </m:sSup>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𝒆</m:t>
                                    </m:r>
                                  </m:e>
                                  <m:sup>
                                    <m:r>
                                      <a:rPr lang="zh-CN" altLang="en-US" sz="1400" b="1" i="1">
                                        <a:solidFill>
                                          <a:schemeClr val="bg1"/>
                                        </a:solidFill>
                                        <a:latin typeface="Cambria Math" panose="02040503050406030204" pitchFamily="18" charset="0"/>
                                      </a:rPr>
                                      <m:t>𝑾</m:t>
                                    </m:r>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sup>
                                </m:sSup>
                              </m:e>
                              <m:e>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𝑾</m:t>
                                    </m:r>
                                  </m:e>
                                  <m:sup>
                                    <m:r>
                                      <a:rPr lang="zh-CN" altLang="en-US" sz="1400" b="1" i="0">
                                        <a:solidFill>
                                          <a:schemeClr val="bg1"/>
                                        </a:solidFill>
                                        <a:latin typeface="Cambria Math" panose="02040503050406030204" pitchFamily="18" charset="0"/>
                                      </a:rPr>
                                      <m:t>−</m:t>
                                    </m:r>
                                    <m:r>
                                      <a:rPr lang="zh-CN" altLang="en-US" sz="1400" b="1" i="0">
                                        <a:solidFill>
                                          <a:schemeClr val="bg1"/>
                                        </a:solidFill>
                                        <a:latin typeface="Cambria Math" panose="02040503050406030204" pitchFamily="18" charset="0"/>
                                      </a:rPr>
                                      <m:t>𝟐</m:t>
                                    </m:r>
                                  </m:sup>
                                </m:sSup>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𝒆</m:t>
                                    </m:r>
                                  </m:e>
                                  <m:sup>
                                    <m:r>
                                      <a:rPr lang="zh-CN" altLang="en-US" sz="1400" b="1" i="0">
                                        <a:solidFill>
                                          <a:schemeClr val="bg1"/>
                                        </a:solidFill>
                                        <a:latin typeface="Cambria Math" panose="02040503050406030204" pitchFamily="18" charset="0"/>
                                      </a:rPr>
                                      <m:t>−</m:t>
                                    </m:r>
                                    <m:r>
                                      <a:rPr lang="zh-CN" altLang="en-US" sz="1400" b="1" i="1">
                                        <a:solidFill>
                                          <a:schemeClr val="bg1"/>
                                        </a:solidFill>
                                        <a:latin typeface="Cambria Math" panose="02040503050406030204" pitchFamily="18" charset="0"/>
                                      </a:rPr>
                                      <m:t>𝑾</m:t>
                                    </m:r>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sup>
                                </m:sSup>
                              </m:e>
                              <m:e>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r>
                                      <a:rPr lang="zh-CN" altLang="en-US" sz="1400" b="1" i="0">
                                        <a:solidFill>
                                          <a:schemeClr val="bg1"/>
                                        </a:solidFill>
                                        <a:latin typeface="Cambria Math" panose="02040503050406030204" pitchFamily="18" charset="0"/>
                                      </a:rPr>
                                      <m:t>𝟔</m:t>
                                    </m:r>
                                  </m:den>
                                </m:f>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sSub>
                                      <m:sSubPr>
                                        <m:ctrlPr>
                                          <a:rPr lang="zh-CN" altLang="en-US" sz="1400" b="1" i="1">
                                            <a:solidFill>
                                              <a:schemeClr val="bg1"/>
                                            </a:solidFill>
                                            <a:latin typeface="Cambria Math" panose="02040503050406030204" pitchFamily="18" charset="0"/>
                                          </a:rPr>
                                        </m:ctrlPr>
                                      </m:sSubPr>
                                      <m:e>
                                        <m:r>
                                          <a:rPr lang="zh-CN" altLang="en-US" sz="1400" b="1" i="1">
                                            <a:solidFill>
                                              <a:schemeClr val="bg1"/>
                                            </a:solidFill>
                                            <a:latin typeface="Cambria Math" panose="02040503050406030204" pitchFamily="18" charset="0"/>
                                          </a:rPr>
                                          <m:t>𝒘</m:t>
                                        </m:r>
                                      </m:e>
                                      <m:sub>
                                        <m:r>
                                          <a:rPr lang="zh-CN" altLang="en-US" sz="1400" b="1" i="0">
                                            <a:solidFill>
                                              <a:schemeClr val="bg1"/>
                                            </a:solidFill>
                                            <a:latin typeface="Cambria Math" panose="02040503050406030204" pitchFamily="18" charset="0"/>
                                          </a:rPr>
                                          <m:t>𝟐</m:t>
                                        </m:r>
                                      </m:sub>
                                    </m:sSub>
                                  </m:den>
                                </m:f>
                                <m:sSup>
                                  <m:sSupPr>
                                    <m:ctrlPr>
                                      <a:rPr lang="zh-CN" altLang="en-US" sz="1400" b="1" i="1">
                                        <a:solidFill>
                                          <a:schemeClr val="bg1"/>
                                        </a:solidFill>
                                        <a:latin typeface="Cambria Math" panose="02040503050406030204" pitchFamily="18" charset="0"/>
                                      </a:rPr>
                                    </m:ctrlPr>
                                  </m:sSupPr>
                                  <m:e>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e>
                                  <m:sup>
                                    <m:r>
                                      <a:rPr lang="zh-CN" altLang="en-US" sz="1400" b="1" i="0">
                                        <a:solidFill>
                                          <a:schemeClr val="bg1"/>
                                        </a:solidFill>
                                        <a:latin typeface="Cambria Math" panose="02040503050406030204" pitchFamily="18" charset="0"/>
                                      </a:rPr>
                                      <m:t>𝟑</m:t>
                                    </m:r>
                                  </m:sup>
                                </m:sSup>
                              </m:e>
                              <m:e>
                                <m:r>
                                  <a:rPr lang="zh-CN" altLang="en-US" sz="1400" b="1" i="0">
                                    <a:solidFill>
                                      <a:schemeClr val="bg1"/>
                                    </a:solidFill>
                                    <a:latin typeface="Cambria Math" panose="02040503050406030204" pitchFamily="18" charset="0"/>
                                  </a:rPr>
                                  <m:t>−</m:t>
                                </m:r>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r>
                                      <a:rPr lang="zh-CN" altLang="en-US" sz="1400" b="1" i="0">
                                        <a:solidFill>
                                          <a:schemeClr val="bg1"/>
                                        </a:solidFill>
                                        <a:latin typeface="Cambria Math" panose="02040503050406030204" pitchFamily="18" charset="0"/>
                                      </a:rPr>
                                      <m:t>𝟐</m:t>
                                    </m:r>
                                  </m:den>
                                </m:f>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sSub>
                                      <m:sSubPr>
                                        <m:ctrlPr>
                                          <a:rPr lang="zh-CN" altLang="en-US" sz="1400" b="1" i="1">
                                            <a:solidFill>
                                              <a:schemeClr val="bg1"/>
                                            </a:solidFill>
                                            <a:latin typeface="Cambria Math" panose="02040503050406030204" pitchFamily="18" charset="0"/>
                                          </a:rPr>
                                        </m:ctrlPr>
                                      </m:sSubPr>
                                      <m:e>
                                        <m:r>
                                          <a:rPr lang="zh-CN" altLang="en-US" sz="1400" b="1" i="1">
                                            <a:solidFill>
                                              <a:schemeClr val="bg1"/>
                                            </a:solidFill>
                                            <a:latin typeface="Cambria Math" panose="02040503050406030204" pitchFamily="18" charset="0"/>
                                          </a:rPr>
                                          <m:t>𝒘</m:t>
                                        </m:r>
                                      </m:e>
                                      <m:sub>
                                        <m:r>
                                          <a:rPr lang="zh-CN" altLang="en-US" sz="1400" b="1" i="0">
                                            <a:solidFill>
                                              <a:schemeClr val="bg1"/>
                                            </a:solidFill>
                                            <a:latin typeface="Cambria Math" panose="02040503050406030204" pitchFamily="18" charset="0"/>
                                          </a:rPr>
                                          <m:t>𝟐</m:t>
                                        </m:r>
                                      </m:sub>
                                    </m:sSub>
                                  </m:den>
                                </m:f>
                                <m:sSup>
                                  <m:sSupPr>
                                    <m:ctrlPr>
                                      <a:rPr lang="zh-CN" altLang="en-US" sz="1400" b="1" i="1">
                                        <a:solidFill>
                                          <a:schemeClr val="bg1"/>
                                        </a:solidFill>
                                        <a:latin typeface="Cambria Math" panose="02040503050406030204" pitchFamily="18" charset="0"/>
                                      </a:rPr>
                                    </m:ctrlPr>
                                  </m:sSupPr>
                                  <m:e>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e>
                                  <m:sup>
                                    <m:r>
                                      <a:rPr lang="zh-CN" altLang="en-US" sz="1400" b="1" i="0">
                                        <a:solidFill>
                                          <a:schemeClr val="bg1"/>
                                        </a:solidFill>
                                        <a:latin typeface="Cambria Math" panose="02040503050406030204" pitchFamily="18" charset="0"/>
                                      </a:rPr>
                                      <m:t>𝟐</m:t>
                                    </m:r>
                                  </m:sup>
                                </m:sSup>
                              </m:e>
                              <m:e>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e>
                              <m:e>
                                <m:r>
                                  <a:rPr lang="zh-CN" altLang="en-US" sz="1400" b="1" i="0">
                                    <a:solidFill>
                                      <a:schemeClr val="bg1"/>
                                    </a:solidFill>
                                    <a:latin typeface="Cambria Math" panose="02040503050406030204" pitchFamily="18" charset="0"/>
                                  </a:rPr>
                                  <m:t>𝟏</m:t>
                                </m:r>
                              </m:e>
                            </m:mr>
                            <m:mr>
                              <m:e>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𝒆</m:t>
                                    </m:r>
                                  </m:e>
                                  <m:sup>
                                    <m:r>
                                      <a:rPr lang="zh-CN" altLang="en-US" sz="1400" b="1" i="1">
                                        <a:solidFill>
                                          <a:schemeClr val="bg1"/>
                                        </a:solidFill>
                                        <a:latin typeface="Cambria Math" panose="02040503050406030204" pitchFamily="18" charset="0"/>
                                      </a:rPr>
                                      <m:t>𝑾</m:t>
                                    </m:r>
                                    <m:acc>
                                      <m:accPr>
                                        <m:chr m:val="̃"/>
                                        <m:ctrlPr>
                                          <a:rPr lang="zh-CN" altLang="en-US" sz="1400" b="1" i="1">
                                            <a:solidFill>
                                              <a:schemeClr val="bg1"/>
                                            </a:solidFill>
                                            <a:latin typeface="Cambria Math" panose="02040503050406030204" pitchFamily="18" charset="0"/>
                                          </a:rPr>
                                        </m:ctrlPr>
                                      </m:accPr>
                                      <m:e>
                                        <m:r>
                                          <a:rPr lang="zh-CN" altLang="en-US" sz="1400" b="1" i="1">
                                            <a:solidFill>
                                              <a:schemeClr val="bg1"/>
                                            </a:solidFill>
                                            <a:latin typeface="Cambria Math" panose="02040503050406030204" pitchFamily="18" charset="0"/>
                                          </a:rPr>
                                          <m:t>𝑻</m:t>
                                        </m:r>
                                      </m:e>
                                    </m:acc>
                                  </m:sup>
                                </m:sSup>
                              </m:e>
                              <m:e>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𝒆</m:t>
                                    </m:r>
                                  </m:e>
                                  <m:sup>
                                    <m:r>
                                      <a:rPr lang="zh-CN" altLang="en-US" sz="1400" b="1" i="0">
                                        <a:solidFill>
                                          <a:schemeClr val="bg1"/>
                                        </a:solidFill>
                                        <a:latin typeface="Cambria Math" panose="02040503050406030204" pitchFamily="18" charset="0"/>
                                      </a:rPr>
                                      <m:t>−</m:t>
                                    </m:r>
                                    <m:r>
                                      <a:rPr lang="zh-CN" altLang="en-US" sz="1400" b="1" i="1">
                                        <a:solidFill>
                                          <a:schemeClr val="bg1"/>
                                        </a:solidFill>
                                        <a:latin typeface="Cambria Math" panose="02040503050406030204" pitchFamily="18" charset="0"/>
                                      </a:rPr>
                                      <m:t>𝑾</m:t>
                                    </m:r>
                                    <m:acc>
                                      <m:accPr>
                                        <m:chr m:val="̃"/>
                                        <m:ctrlPr>
                                          <a:rPr lang="zh-CN" altLang="en-US" sz="1400" b="1" i="1">
                                            <a:solidFill>
                                              <a:schemeClr val="bg1"/>
                                            </a:solidFill>
                                            <a:latin typeface="Cambria Math" panose="02040503050406030204" pitchFamily="18" charset="0"/>
                                          </a:rPr>
                                        </m:ctrlPr>
                                      </m:accPr>
                                      <m:e>
                                        <m:r>
                                          <a:rPr lang="zh-CN" altLang="en-US" sz="1400" b="1" i="1">
                                            <a:solidFill>
                                              <a:schemeClr val="bg1"/>
                                            </a:solidFill>
                                            <a:latin typeface="Cambria Math" panose="02040503050406030204" pitchFamily="18" charset="0"/>
                                          </a:rPr>
                                          <m:t>𝑻</m:t>
                                        </m:r>
                                      </m:e>
                                    </m:acc>
                                  </m:sup>
                                </m:sSup>
                              </m:e>
                              <m:e>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sSub>
                                      <m:sSubPr>
                                        <m:ctrlPr>
                                          <a:rPr lang="zh-CN" altLang="en-US" sz="1400" b="1" i="1">
                                            <a:solidFill>
                                              <a:schemeClr val="bg1"/>
                                            </a:solidFill>
                                            <a:latin typeface="Cambria Math" panose="02040503050406030204" pitchFamily="18" charset="0"/>
                                          </a:rPr>
                                        </m:ctrlPr>
                                      </m:sSubPr>
                                      <m:e>
                                        <m:r>
                                          <a:rPr lang="zh-CN" altLang="en-US" sz="1400" b="1" i="1">
                                            <a:solidFill>
                                              <a:schemeClr val="bg1"/>
                                            </a:solidFill>
                                            <a:latin typeface="Cambria Math" panose="02040503050406030204" pitchFamily="18" charset="0"/>
                                          </a:rPr>
                                          <m:t>𝒘</m:t>
                                        </m:r>
                                      </m:e>
                                      <m:sub>
                                        <m:r>
                                          <a:rPr lang="zh-CN" altLang="en-US" sz="1400" b="1" i="0">
                                            <a:solidFill>
                                              <a:schemeClr val="bg1"/>
                                            </a:solidFill>
                                            <a:latin typeface="Cambria Math" panose="02040503050406030204" pitchFamily="18" charset="0"/>
                                          </a:rPr>
                                          <m:t>𝟐</m:t>
                                        </m:r>
                                      </m:sub>
                                    </m:sSub>
                                  </m:den>
                                </m:f>
                                <m:acc>
                                  <m:accPr>
                                    <m:chr m:val="̃"/>
                                    <m:ctrlPr>
                                      <a:rPr lang="zh-CN" altLang="en-US" sz="1400" b="1" i="1">
                                        <a:solidFill>
                                          <a:schemeClr val="bg1"/>
                                        </a:solidFill>
                                        <a:latin typeface="Cambria Math" panose="02040503050406030204" pitchFamily="18" charset="0"/>
                                      </a:rPr>
                                    </m:ctrlPr>
                                  </m:accPr>
                                  <m:e>
                                    <m:r>
                                      <a:rPr lang="zh-CN" altLang="en-US" sz="1400" b="1" i="1">
                                        <a:solidFill>
                                          <a:schemeClr val="bg1"/>
                                        </a:solidFill>
                                        <a:latin typeface="Cambria Math" panose="02040503050406030204" pitchFamily="18" charset="0"/>
                                      </a:rPr>
                                      <m:t>𝑻</m:t>
                                    </m:r>
                                  </m:e>
                                </m:acc>
                              </m:e>
                              <m:e>
                                <m:r>
                                  <a:rPr lang="zh-CN" altLang="en-US" sz="1400" b="1" i="0">
                                    <a:solidFill>
                                      <a:schemeClr val="bg1"/>
                                    </a:solidFill>
                                    <a:latin typeface="Cambria Math" panose="02040503050406030204" pitchFamily="18" charset="0"/>
                                  </a:rPr>
                                  <m:t>−</m:t>
                                </m:r>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sSub>
                                      <m:sSubPr>
                                        <m:ctrlPr>
                                          <a:rPr lang="zh-CN" altLang="en-US" sz="1400" b="1" i="1">
                                            <a:solidFill>
                                              <a:schemeClr val="bg1"/>
                                            </a:solidFill>
                                            <a:latin typeface="Cambria Math" panose="02040503050406030204" pitchFamily="18" charset="0"/>
                                          </a:rPr>
                                        </m:ctrlPr>
                                      </m:sSubPr>
                                      <m:e>
                                        <m:r>
                                          <a:rPr lang="zh-CN" altLang="en-US" sz="1400" b="1" i="1">
                                            <a:solidFill>
                                              <a:schemeClr val="bg1"/>
                                            </a:solidFill>
                                            <a:latin typeface="Cambria Math" panose="02040503050406030204" pitchFamily="18" charset="0"/>
                                          </a:rPr>
                                          <m:t>𝒘</m:t>
                                        </m:r>
                                      </m:e>
                                      <m:sub>
                                        <m:r>
                                          <a:rPr lang="zh-CN" altLang="en-US" sz="1400" b="1" i="0">
                                            <a:solidFill>
                                              <a:schemeClr val="bg1"/>
                                            </a:solidFill>
                                            <a:latin typeface="Cambria Math" panose="02040503050406030204" pitchFamily="18" charset="0"/>
                                          </a:rPr>
                                          <m:t>𝟐</m:t>
                                        </m:r>
                                      </m:sub>
                                    </m:sSub>
                                  </m:den>
                                </m:f>
                              </m:e>
                              <m:e>
                                <m:r>
                                  <a:rPr lang="zh-CN" altLang="en-US" sz="1400" b="1" i="0">
                                    <a:solidFill>
                                      <a:schemeClr val="bg1"/>
                                    </a:solidFill>
                                    <a:latin typeface="Cambria Math" panose="02040503050406030204" pitchFamily="18" charset="0"/>
                                  </a:rPr>
                                  <m:t>𝟎</m:t>
                                </m:r>
                              </m:e>
                              <m:e>
                                <m:r>
                                  <a:rPr lang="zh-CN" altLang="en-US" sz="1400" b="1" i="0">
                                    <a:solidFill>
                                      <a:schemeClr val="bg1"/>
                                    </a:solidFill>
                                    <a:latin typeface="Cambria Math" panose="02040503050406030204" pitchFamily="18" charset="0"/>
                                  </a:rPr>
                                  <m:t>𝟎</m:t>
                                </m:r>
                              </m:e>
                            </m:mr>
                            <m:mr>
                              <m:e>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𝑾</m:t>
                                    </m:r>
                                  </m:e>
                                  <m:sup>
                                    <m:r>
                                      <a:rPr lang="zh-CN" altLang="en-US" sz="1400" b="1" i="0">
                                        <a:solidFill>
                                          <a:schemeClr val="bg1"/>
                                        </a:solidFill>
                                        <a:latin typeface="Cambria Math" panose="02040503050406030204" pitchFamily="18" charset="0"/>
                                      </a:rPr>
                                      <m:t>−</m:t>
                                    </m:r>
                                    <m:r>
                                      <a:rPr lang="zh-CN" altLang="en-US" sz="1400" b="1" i="0">
                                        <a:solidFill>
                                          <a:schemeClr val="bg1"/>
                                        </a:solidFill>
                                        <a:latin typeface="Cambria Math" panose="02040503050406030204" pitchFamily="18" charset="0"/>
                                      </a:rPr>
                                      <m:t>𝟏</m:t>
                                    </m:r>
                                  </m:sup>
                                </m:sSup>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𝒆</m:t>
                                    </m:r>
                                  </m:e>
                                  <m:sup>
                                    <m:r>
                                      <a:rPr lang="zh-CN" altLang="en-US" sz="1400" b="1" i="1">
                                        <a:solidFill>
                                          <a:schemeClr val="bg1"/>
                                        </a:solidFill>
                                        <a:latin typeface="Cambria Math" panose="02040503050406030204" pitchFamily="18" charset="0"/>
                                      </a:rPr>
                                      <m:t>𝑾</m:t>
                                    </m:r>
                                    <m:acc>
                                      <m:accPr>
                                        <m:chr m:val="̃"/>
                                        <m:ctrlPr>
                                          <a:rPr lang="zh-CN" altLang="en-US" sz="1400" b="1" i="1">
                                            <a:solidFill>
                                              <a:schemeClr val="bg1"/>
                                            </a:solidFill>
                                            <a:latin typeface="Cambria Math" panose="02040503050406030204" pitchFamily="18" charset="0"/>
                                          </a:rPr>
                                        </m:ctrlPr>
                                      </m:accPr>
                                      <m:e>
                                        <m:r>
                                          <a:rPr lang="zh-CN" altLang="en-US" sz="1400" b="1" i="1">
                                            <a:solidFill>
                                              <a:schemeClr val="bg1"/>
                                            </a:solidFill>
                                            <a:latin typeface="Cambria Math" panose="02040503050406030204" pitchFamily="18" charset="0"/>
                                          </a:rPr>
                                          <m:t>𝑻</m:t>
                                        </m:r>
                                      </m:e>
                                    </m:acc>
                                  </m:sup>
                                </m:sSup>
                              </m:e>
                              <m:e>
                                <m:r>
                                  <a:rPr lang="zh-CN" altLang="en-US" sz="1400" b="1" i="0">
                                    <a:solidFill>
                                      <a:schemeClr val="bg1"/>
                                    </a:solidFill>
                                    <a:latin typeface="Cambria Math" panose="02040503050406030204" pitchFamily="18" charset="0"/>
                                  </a:rPr>
                                  <m:t>−</m:t>
                                </m:r>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𝑾</m:t>
                                    </m:r>
                                  </m:e>
                                  <m:sup>
                                    <m:r>
                                      <a:rPr lang="zh-CN" altLang="en-US" sz="1400" b="1" i="0">
                                        <a:solidFill>
                                          <a:schemeClr val="bg1"/>
                                        </a:solidFill>
                                        <a:latin typeface="Cambria Math" panose="02040503050406030204" pitchFamily="18" charset="0"/>
                                      </a:rPr>
                                      <m:t>−</m:t>
                                    </m:r>
                                    <m:r>
                                      <a:rPr lang="zh-CN" altLang="en-US" sz="1400" b="1" i="0">
                                        <a:solidFill>
                                          <a:schemeClr val="bg1"/>
                                        </a:solidFill>
                                        <a:latin typeface="Cambria Math" panose="02040503050406030204" pitchFamily="18" charset="0"/>
                                      </a:rPr>
                                      <m:t>𝟏</m:t>
                                    </m:r>
                                  </m:sup>
                                </m:sSup>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𝒆</m:t>
                                    </m:r>
                                  </m:e>
                                  <m:sup>
                                    <m:r>
                                      <a:rPr lang="zh-CN" altLang="en-US" sz="1400" b="1" i="0">
                                        <a:solidFill>
                                          <a:schemeClr val="bg1"/>
                                        </a:solidFill>
                                        <a:latin typeface="Cambria Math" panose="02040503050406030204" pitchFamily="18" charset="0"/>
                                      </a:rPr>
                                      <m:t>−</m:t>
                                    </m:r>
                                    <m:r>
                                      <a:rPr lang="zh-CN" altLang="en-US" sz="1400" b="1" i="1">
                                        <a:solidFill>
                                          <a:schemeClr val="bg1"/>
                                        </a:solidFill>
                                        <a:latin typeface="Cambria Math" panose="02040503050406030204" pitchFamily="18" charset="0"/>
                                      </a:rPr>
                                      <m:t>𝑾</m:t>
                                    </m:r>
                                    <m:acc>
                                      <m:accPr>
                                        <m:chr m:val="̃"/>
                                        <m:ctrlPr>
                                          <a:rPr lang="zh-CN" altLang="en-US" sz="1400" b="1" i="1">
                                            <a:solidFill>
                                              <a:schemeClr val="bg1"/>
                                            </a:solidFill>
                                            <a:latin typeface="Cambria Math" panose="02040503050406030204" pitchFamily="18" charset="0"/>
                                          </a:rPr>
                                        </m:ctrlPr>
                                      </m:accPr>
                                      <m:e>
                                        <m:r>
                                          <a:rPr lang="zh-CN" altLang="en-US" sz="1400" b="1" i="1">
                                            <a:solidFill>
                                              <a:schemeClr val="bg1"/>
                                            </a:solidFill>
                                            <a:latin typeface="Cambria Math" panose="02040503050406030204" pitchFamily="18" charset="0"/>
                                          </a:rPr>
                                          <m:t>𝑻</m:t>
                                        </m:r>
                                      </m:e>
                                    </m:acc>
                                  </m:sup>
                                </m:sSup>
                              </m:e>
                              <m:e>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r>
                                      <a:rPr lang="zh-CN" altLang="en-US" sz="1400" b="1" i="0">
                                        <a:solidFill>
                                          <a:schemeClr val="bg1"/>
                                        </a:solidFill>
                                        <a:latin typeface="Cambria Math" panose="02040503050406030204" pitchFamily="18" charset="0"/>
                                      </a:rPr>
                                      <m:t>𝟐</m:t>
                                    </m:r>
                                  </m:den>
                                </m:f>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sSub>
                                      <m:sSubPr>
                                        <m:ctrlPr>
                                          <a:rPr lang="zh-CN" altLang="en-US" sz="1400" b="1" i="1">
                                            <a:solidFill>
                                              <a:schemeClr val="bg1"/>
                                            </a:solidFill>
                                            <a:latin typeface="Cambria Math" panose="02040503050406030204" pitchFamily="18" charset="0"/>
                                          </a:rPr>
                                        </m:ctrlPr>
                                      </m:sSubPr>
                                      <m:e>
                                        <m:r>
                                          <a:rPr lang="zh-CN" altLang="en-US" sz="1400" b="1" i="1">
                                            <a:solidFill>
                                              <a:schemeClr val="bg1"/>
                                            </a:solidFill>
                                            <a:latin typeface="Cambria Math" panose="02040503050406030204" pitchFamily="18" charset="0"/>
                                          </a:rPr>
                                          <m:t>𝒘</m:t>
                                        </m:r>
                                      </m:e>
                                      <m:sub>
                                        <m:r>
                                          <a:rPr lang="zh-CN" altLang="en-US" sz="1400" b="1" i="0">
                                            <a:solidFill>
                                              <a:schemeClr val="bg1"/>
                                            </a:solidFill>
                                            <a:latin typeface="Cambria Math" panose="02040503050406030204" pitchFamily="18" charset="0"/>
                                          </a:rPr>
                                          <m:t>𝟐</m:t>
                                        </m:r>
                                      </m:sub>
                                    </m:sSub>
                                  </m:den>
                                </m:f>
                                <m:sSup>
                                  <m:sSupPr>
                                    <m:ctrlPr>
                                      <a:rPr lang="zh-CN" altLang="en-US" sz="1400" b="1" i="1">
                                        <a:solidFill>
                                          <a:schemeClr val="bg1"/>
                                        </a:solidFill>
                                        <a:latin typeface="Cambria Math" panose="02040503050406030204" pitchFamily="18" charset="0"/>
                                      </a:rPr>
                                    </m:ctrlPr>
                                  </m:sSupPr>
                                  <m:e>
                                    <m:acc>
                                      <m:accPr>
                                        <m:chr m:val="̃"/>
                                        <m:ctrlPr>
                                          <a:rPr lang="zh-CN" altLang="en-US" sz="1400" b="1" i="1">
                                            <a:solidFill>
                                              <a:schemeClr val="bg1"/>
                                            </a:solidFill>
                                            <a:latin typeface="Cambria Math" panose="02040503050406030204" pitchFamily="18" charset="0"/>
                                          </a:rPr>
                                        </m:ctrlPr>
                                      </m:accPr>
                                      <m:e>
                                        <m:r>
                                          <a:rPr lang="zh-CN" altLang="en-US" sz="1400" b="1" i="1">
                                            <a:solidFill>
                                              <a:schemeClr val="bg1"/>
                                            </a:solidFill>
                                            <a:latin typeface="Cambria Math" panose="02040503050406030204" pitchFamily="18" charset="0"/>
                                          </a:rPr>
                                          <m:t>𝑻</m:t>
                                        </m:r>
                                      </m:e>
                                    </m:acc>
                                  </m:e>
                                  <m:sup>
                                    <m:r>
                                      <a:rPr lang="zh-CN" altLang="en-US" sz="1400" b="1" i="0">
                                        <a:solidFill>
                                          <a:schemeClr val="bg1"/>
                                        </a:solidFill>
                                        <a:latin typeface="Cambria Math" panose="02040503050406030204" pitchFamily="18" charset="0"/>
                                      </a:rPr>
                                      <m:t>𝟐</m:t>
                                    </m:r>
                                  </m:sup>
                                </m:sSup>
                              </m:e>
                              <m:e>
                                <m:r>
                                  <a:rPr lang="zh-CN" altLang="en-US" sz="1400" b="1" i="0">
                                    <a:solidFill>
                                      <a:schemeClr val="bg1"/>
                                    </a:solidFill>
                                    <a:latin typeface="Cambria Math" panose="02040503050406030204" pitchFamily="18" charset="0"/>
                                  </a:rPr>
                                  <m:t>−</m:t>
                                </m:r>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sSub>
                                      <m:sSubPr>
                                        <m:ctrlPr>
                                          <a:rPr lang="zh-CN" altLang="en-US" sz="1400" b="1" i="1">
                                            <a:solidFill>
                                              <a:schemeClr val="bg1"/>
                                            </a:solidFill>
                                            <a:latin typeface="Cambria Math" panose="02040503050406030204" pitchFamily="18" charset="0"/>
                                          </a:rPr>
                                        </m:ctrlPr>
                                      </m:sSubPr>
                                      <m:e>
                                        <m:r>
                                          <a:rPr lang="zh-CN" altLang="en-US" sz="1400" b="1" i="1">
                                            <a:solidFill>
                                              <a:schemeClr val="bg1"/>
                                            </a:solidFill>
                                            <a:latin typeface="Cambria Math" panose="02040503050406030204" pitchFamily="18" charset="0"/>
                                          </a:rPr>
                                          <m:t>𝒘</m:t>
                                        </m:r>
                                      </m:e>
                                      <m:sub>
                                        <m:r>
                                          <a:rPr lang="zh-CN" altLang="en-US" sz="1400" b="1" i="0">
                                            <a:solidFill>
                                              <a:schemeClr val="bg1"/>
                                            </a:solidFill>
                                            <a:latin typeface="Cambria Math" panose="02040503050406030204" pitchFamily="18" charset="0"/>
                                          </a:rPr>
                                          <m:t>𝟐</m:t>
                                        </m:r>
                                      </m:sub>
                                    </m:sSub>
                                  </m:den>
                                </m:f>
                                <m:acc>
                                  <m:accPr>
                                    <m:chr m:val="̃"/>
                                    <m:ctrlPr>
                                      <a:rPr lang="zh-CN" altLang="en-US" sz="1400" b="1" i="1">
                                        <a:solidFill>
                                          <a:schemeClr val="bg1"/>
                                        </a:solidFill>
                                        <a:latin typeface="Cambria Math" panose="02040503050406030204" pitchFamily="18" charset="0"/>
                                      </a:rPr>
                                    </m:ctrlPr>
                                  </m:accPr>
                                  <m:e>
                                    <m:r>
                                      <a:rPr lang="zh-CN" altLang="en-US" sz="1400" b="1" i="1">
                                        <a:solidFill>
                                          <a:schemeClr val="bg1"/>
                                        </a:solidFill>
                                        <a:latin typeface="Cambria Math" panose="02040503050406030204" pitchFamily="18" charset="0"/>
                                      </a:rPr>
                                      <m:t>𝑻</m:t>
                                    </m:r>
                                  </m:e>
                                </m:acc>
                              </m:e>
                              <m:e>
                                <m:r>
                                  <a:rPr lang="zh-CN" altLang="en-US" sz="1400" b="1" i="0">
                                    <a:solidFill>
                                      <a:schemeClr val="bg1"/>
                                    </a:solidFill>
                                    <a:latin typeface="Cambria Math" panose="02040503050406030204" pitchFamily="18" charset="0"/>
                                  </a:rPr>
                                  <m:t>𝟏</m:t>
                                </m:r>
                              </m:e>
                              <m:e>
                                <m:r>
                                  <a:rPr lang="zh-CN" altLang="en-US" sz="1400" b="1" i="0">
                                    <a:solidFill>
                                      <a:schemeClr val="bg1"/>
                                    </a:solidFill>
                                    <a:latin typeface="Cambria Math" panose="02040503050406030204" pitchFamily="18" charset="0"/>
                                  </a:rPr>
                                  <m:t>𝟎</m:t>
                                </m:r>
                              </m:e>
                            </m:mr>
                            <m:mr>
                              <m:e>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𝑾</m:t>
                                    </m:r>
                                  </m:e>
                                  <m:sup>
                                    <m:r>
                                      <a:rPr lang="zh-CN" altLang="en-US" sz="1400" b="1" i="0">
                                        <a:solidFill>
                                          <a:schemeClr val="bg1"/>
                                        </a:solidFill>
                                        <a:latin typeface="Cambria Math" panose="02040503050406030204" pitchFamily="18" charset="0"/>
                                      </a:rPr>
                                      <m:t>−</m:t>
                                    </m:r>
                                    <m:r>
                                      <a:rPr lang="zh-CN" altLang="en-US" sz="1400" b="1" i="0">
                                        <a:solidFill>
                                          <a:schemeClr val="bg1"/>
                                        </a:solidFill>
                                        <a:latin typeface="Cambria Math" panose="02040503050406030204" pitchFamily="18" charset="0"/>
                                      </a:rPr>
                                      <m:t>𝟐</m:t>
                                    </m:r>
                                  </m:sup>
                                </m:sSup>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𝒆</m:t>
                                    </m:r>
                                  </m:e>
                                  <m:sup>
                                    <m:r>
                                      <a:rPr lang="zh-CN" altLang="en-US" sz="1400" b="1" i="1">
                                        <a:solidFill>
                                          <a:schemeClr val="bg1"/>
                                        </a:solidFill>
                                        <a:latin typeface="Cambria Math" panose="02040503050406030204" pitchFamily="18" charset="0"/>
                                      </a:rPr>
                                      <m:t>𝑾</m:t>
                                    </m:r>
                                    <m:acc>
                                      <m:accPr>
                                        <m:chr m:val="̃"/>
                                        <m:ctrlPr>
                                          <a:rPr lang="zh-CN" altLang="en-US" sz="1400" b="1" i="1">
                                            <a:solidFill>
                                              <a:schemeClr val="bg1"/>
                                            </a:solidFill>
                                            <a:latin typeface="Cambria Math" panose="02040503050406030204" pitchFamily="18" charset="0"/>
                                          </a:rPr>
                                        </m:ctrlPr>
                                      </m:accPr>
                                      <m:e>
                                        <m:r>
                                          <a:rPr lang="zh-CN" altLang="en-US" sz="1400" b="1" i="1">
                                            <a:solidFill>
                                              <a:schemeClr val="bg1"/>
                                            </a:solidFill>
                                            <a:latin typeface="Cambria Math" panose="02040503050406030204" pitchFamily="18" charset="0"/>
                                          </a:rPr>
                                          <m:t>𝑻</m:t>
                                        </m:r>
                                      </m:e>
                                    </m:acc>
                                  </m:sup>
                                </m:sSup>
                              </m:e>
                              <m:e>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𝑾</m:t>
                                    </m:r>
                                  </m:e>
                                  <m:sup>
                                    <m:r>
                                      <a:rPr lang="zh-CN" altLang="en-US" sz="1400" b="1" i="0">
                                        <a:solidFill>
                                          <a:schemeClr val="bg1"/>
                                        </a:solidFill>
                                        <a:latin typeface="Cambria Math" panose="02040503050406030204" pitchFamily="18" charset="0"/>
                                      </a:rPr>
                                      <m:t>−</m:t>
                                    </m:r>
                                    <m:r>
                                      <a:rPr lang="zh-CN" altLang="en-US" sz="1400" b="1" i="0">
                                        <a:solidFill>
                                          <a:schemeClr val="bg1"/>
                                        </a:solidFill>
                                        <a:latin typeface="Cambria Math" panose="02040503050406030204" pitchFamily="18" charset="0"/>
                                      </a:rPr>
                                      <m:t>𝟐</m:t>
                                    </m:r>
                                  </m:sup>
                                </m:sSup>
                                <m:sSup>
                                  <m:sSupPr>
                                    <m:ctrlPr>
                                      <a:rPr lang="zh-CN" altLang="en-US" sz="1400" b="1" i="1">
                                        <a:solidFill>
                                          <a:schemeClr val="bg1"/>
                                        </a:solidFill>
                                        <a:latin typeface="Cambria Math" panose="02040503050406030204" pitchFamily="18" charset="0"/>
                                      </a:rPr>
                                    </m:ctrlPr>
                                  </m:sSupPr>
                                  <m:e>
                                    <m:r>
                                      <a:rPr lang="zh-CN" altLang="en-US" sz="1400" b="1" i="1">
                                        <a:solidFill>
                                          <a:schemeClr val="bg1"/>
                                        </a:solidFill>
                                        <a:latin typeface="Cambria Math" panose="02040503050406030204" pitchFamily="18" charset="0"/>
                                      </a:rPr>
                                      <m:t>𝒆</m:t>
                                    </m:r>
                                  </m:e>
                                  <m:sup>
                                    <m:r>
                                      <a:rPr lang="zh-CN" altLang="en-US" sz="1400" b="1" i="0">
                                        <a:solidFill>
                                          <a:schemeClr val="bg1"/>
                                        </a:solidFill>
                                        <a:latin typeface="Cambria Math" panose="02040503050406030204" pitchFamily="18" charset="0"/>
                                      </a:rPr>
                                      <m:t>−</m:t>
                                    </m:r>
                                    <m:r>
                                      <a:rPr lang="zh-CN" altLang="en-US" sz="1400" b="1" i="1">
                                        <a:solidFill>
                                          <a:schemeClr val="bg1"/>
                                        </a:solidFill>
                                        <a:latin typeface="Cambria Math" panose="02040503050406030204" pitchFamily="18" charset="0"/>
                                      </a:rPr>
                                      <m:t>𝑾</m:t>
                                    </m:r>
                                    <m:acc>
                                      <m:accPr>
                                        <m:chr m:val="̃"/>
                                        <m:ctrlPr>
                                          <a:rPr lang="zh-CN" altLang="en-US" sz="1400" b="1" i="1">
                                            <a:solidFill>
                                              <a:schemeClr val="bg1"/>
                                            </a:solidFill>
                                            <a:latin typeface="Cambria Math" panose="02040503050406030204" pitchFamily="18" charset="0"/>
                                          </a:rPr>
                                        </m:ctrlPr>
                                      </m:accPr>
                                      <m:e>
                                        <m:r>
                                          <a:rPr lang="zh-CN" altLang="en-US" sz="1400" b="1" i="1">
                                            <a:solidFill>
                                              <a:schemeClr val="bg1"/>
                                            </a:solidFill>
                                            <a:latin typeface="Cambria Math" panose="02040503050406030204" pitchFamily="18" charset="0"/>
                                          </a:rPr>
                                          <m:t>𝑻</m:t>
                                        </m:r>
                                      </m:e>
                                    </m:acc>
                                  </m:sup>
                                </m:sSup>
                              </m:e>
                              <m:e>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r>
                                      <a:rPr lang="zh-CN" altLang="en-US" sz="1400" b="1" i="0">
                                        <a:solidFill>
                                          <a:schemeClr val="bg1"/>
                                        </a:solidFill>
                                        <a:latin typeface="Cambria Math" panose="02040503050406030204" pitchFamily="18" charset="0"/>
                                      </a:rPr>
                                      <m:t>𝟔</m:t>
                                    </m:r>
                                  </m:den>
                                </m:f>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sSub>
                                      <m:sSubPr>
                                        <m:ctrlPr>
                                          <a:rPr lang="zh-CN" altLang="en-US" sz="1400" b="1" i="1">
                                            <a:solidFill>
                                              <a:schemeClr val="bg1"/>
                                            </a:solidFill>
                                            <a:latin typeface="Cambria Math" panose="02040503050406030204" pitchFamily="18" charset="0"/>
                                          </a:rPr>
                                        </m:ctrlPr>
                                      </m:sSubPr>
                                      <m:e>
                                        <m:r>
                                          <a:rPr lang="zh-CN" altLang="en-US" sz="1400" b="1" i="1">
                                            <a:solidFill>
                                              <a:schemeClr val="bg1"/>
                                            </a:solidFill>
                                            <a:latin typeface="Cambria Math" panose="02040503050406030204" pitchFamily="18" charset="0"/>
                                          </a:rPr>
                                          <m:t>𝒘</m:t>
                                        </m:r>
                                      </m:e>
                                      <m:sub>
                                        <m:r>
                                          <a:rPr lang="zh-CN" altLang="en-US" sz="1400" b="1" i="0">
                                            <a:solidFill>
                                              <a:schemeClr val="bg1"/>
                                            </a:solidFill>
                                            <a:latin typeface="Cambria Math" panose="02040503050406030204" pitchFamily="18" charset="0"/>
                                          </a:rPr>
                                          <m:t>𝟐</m:t>
                                        </m:r>
                                      </m:sub>
                                    </m:sSub>
                                  </m:den>
                                </m:f>
                                <m:sSup>
                                  <m:sSupPr>
                                    <m:ctrlPr>
                                      <a:rPr lang="zh-CN" altLang="en-US" sz="1400" b="1" i="1">
                                        <a:solidFill>
                                          <a:schemeClr val="bg1"/>
                                        </a:solidFill>
                                        <a:latin typeface="Cambria Math" panose="02040503050406030204" pitchFamily="18" charset="0"/>
                                      </a:rPr>
                                    </m:ctrlPr>
                                  </m:sSupPr>
                                  <m:e>
                                    <m:acc>
                                      <m:accPr>
                                        <m:chr m:val="̃"/>
                                        <m:ctrlPr>
                                          <a:rPr lang="zh-CN" altLang="en-US" sz="1400" b="1" i="1">
                                            <a:solidFill>
                                              <a:schemeClr val="bg1"/>
                                            </a:solidFill>
                                            <a:latin typeface="Cambria Math" panose="02040503050406030204" pitchFamily="18" charset="0"/>
                                          </a:rPr>
                                        </m:ctrlPr>
                                      </m:accPr>
                                      <m:e>
                                        <m:r>
                                          <a:rPr lang="zh-CN" altLang="en-US" sz="1400" b="1" i="1">
                                            <a:solidFill>
                                              <a:schemeClr val="bg1"/>
                                            </a:solidFill>
                                            <a:latin typeface="Cambria Math" panose="02040503050406030204" pitchFamily="18" charset="0"/>
                                          </a:rPr>
                                          <m:t>𝑻</m:t>
                                        </m:r>
                                      </m:e>
                                    </m:acc>
                                  </m:e>
                                  <m:sup>
                                    <m:r>
                                      <a:rPr lang="zh-CN" altLang="en-US" sz="1400" b="1" i="0">
                                        <a:solidFill>
                                          <a:schemeClr val="bg1"/>
                                        </a:solidFill>
                                        <a:latin typeface="Cambria Math" panose="02040503050406030204" pitchFamily="18" charset="0"/>
                                      </a:rPr>
                                      <m:t>𝟑</m:t>
                                    </m:r>
                                  </m:sup>
                                </m:sSup>
                              </m:e>
                              <m:e>
                                <m:r>
                                  <a:rPr lang="zh-CN" altLang="en-US" sz="1400" b="1" i="0">
                                    <a:solidFill>
                                      <a:schemeClr val="bg1"/>
                                    </a:solidFill>
                                    <a:latin typeface="Cambria Math" panose="02040503050406030204" pitchFamily="18" charset="0"/>
                                  </a:rPr>
                                  <m:t>−</m:t>
                                </m:r>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r>
                                      <a:rPr lang="zh-CN" altLang="en-US" sz="1400" b="1" i="0">
                                        <a:solidFill>
                                          <a:schemeClr val="bg1"/>
                                        </a:solidFill>
                                        <a:latin typeface="Cambria Math" panose="02040503050406030204" pitchFamily="18" charset="0"/>
                                      </a:rPr>
                                      <m:t>𝟐</m:t>
                                    </m:r>
                                  </m:den>
                                </m:f>
                                <m:f>
                                  <m:fPr>
                                    <m:ctrlPr>
                                      <a:rPr lang="zh-CN" altLang="en-US" sz="1400" b="1" i="1">
                                        <a:solidFill>
                                          <a:schemeClr val="bg1"/>
                                        </a:solidFill>
                                        <a:latin typeface="Cambria Math" panose="02040503050406030204" pitchFamily="18" charset="0"/>
                                      </a:rPr>
                                    </m:ctrlPr>
                                  </m:fPr>
                                  <m:num>
                                    <m:r>
                                      <a:rPr lang="zh-CN" altLang="en-US" sz="1400" b="1" i="0">
                                        <a:solidFill>
                                          <a:schemeClr val="bg1"/>
                                        </a:solidFill>
                                        <a:latin typeface="Cambria Math" panose="02040503050406030204" pitchFamily="18" charset="0"/>
                                      </a:rPr>
                                      <m:t>𝟏</m:t>
                                    </m:r>
                                  </m:num>
                                  <m:den>
                                    <m:sSub>
                                      <m:sSubPr>
                                        <m:ctrlPr>
                                          <a:rPr lang="zh-CN" altLang="en-US" sz="1400" b="1" i="1">
                                            <a:solidFill>
                                              <a:schemeClr val="bg1"/>
                                            </a:solidFill>
                                            <a:latin typeface="Cambria Math" panose="02040503050406030204" pitchFamily="18" charset="0"/>
                                          </a:rPr>
                                        </m:ctrlPr>
                                      </m:sSubPr>
                                      <m:e>
                                        <m:r>
                                          <a:rPr lang="zh-CN" altLang="en-US" sz="1400" b="1" i="1">
                                            <a:solidFill>
                                              <a:schemeClr val="bg1"/>
                                            </a:solidFill>
                                            <a:latin typeface="Cambria Math" panose="02040503050406030204" pitchFamily="18" charset="0"/>
                                          </a:rPr>
                                          <m:t>𝒘</m:t>
                                        </m:r>
                                      </m:e>
                                      <m:sub>
                                        <m:r>
                                          <a:rPr lang="zh-CN" altLang="en-US" sz="1400" b="1" i="0">
                                            <a:solidFill>
                                              <a:schemeClr val="bg1"/>
                                            </a:solidFill>
                                            <a:latin typeface="Cambria Math" panose="02040503050406030204" pitchFamily="18" charset="0"/>
                                          </a:rPr>
                                          <m:t>𝟐</m:t>
                                        </m:r>
                                      </m:sub>
                                    </m:sSub>
                                  </m:den>
                                </m:f>
                                <m:sSup>
                                  <m:sSupPr>
                                    <m:ctrlPr>
                                      <a:rPr lang="zh-CN" altLang="en-US" sz="1400" b="1" i="1">
                                        <a:solidFill>
                                          <a:schemeClr val="bg1"/>
                                        </a:solidFill>
                                        <a:latin typeface="Cambria Math" panose="02040503050406030204" pitchFamily="18" charset="0"/>
                                      </a:rPr>
                                    </m:ctrlPr>
                                  </m:sSupPr>
                                  <m:e>
                                    <m:acc>
                                      <m:accPr>
                                        <m:chr m:val="̃"/>
                                        <m:ctrlPr>
                                          <a:rPr lang="zh-CN" altLang="en-US" sz="1400" b="1" i="1">
                                            <a:solidFill>
                                              <a:schemeClr val="bg1"/>
                                            </a:solidFill>
                                            <a:latin typeface="Cambria Math" panose="02040503050406030204" pitchFamily="18" charset="0"/>
                                          </a:rPr>
                                        </m:ctrlPr>
                                      </m:accPr>
                                      <m:e>
                                        <m:r>
                                          <a:rPr lang="zh-CN" altLang="en-US" sz="1400" b="1" i="1">
                                            <a:solidFill>
                                              <a:schemeClr val="bg1"/>
                                            </a:solidFill>
                                            <a:latin typeface="Cambria Math" panose="02040503050406030204" pitchFamily="18" charset="0"/>
                                          </a:rPr>
                                          <m:t>𝑻</m:t>
                                        </m:r>
                                      </m:e>
                                    </m:acc>
                                  </m:e>
                                  <m:sup>
                                    <m:r>
                                      <a:rPr lang="zh-CN" altLang="en-US" sz="1400" b="1" i="0">
                                        <a:solidFill>
                                          <a:schemeClr val="bg1"/>
                                        </a:solidFill>
                                        <a:latin typeface="Cambria Math" panose="02040503050406030204" pitchFamily="18" charset="0"/>
                                      </a:rPr>
                                      <m:t>𝟐</m:t>
                                    </m:r>
                                  </m:sup>
                                </m:sSup>
                              </m:e>
                              <m:e>
                                <m:acc>
                                  <m:accPr>
                                    <m:chr m:val="̃"/>
                                    <m:ctrlPr>
                                      <a:rPr lang="zh-CN" altLang="en-US" sz="1400" b="1" i="1">
                                        <a:solidFill>
                                          <a:schemeClr val="bg1"/>
                                        </a:solidFill>
                                        <a:latin typeface="Cambria Math" panose="02040503050406030204" pitchFamily="18" charset="0"/>
                                      </a:rPr>
                                    </m:ctrlPr>
                                  </m:accPr>
                                  <m:e>
                                    <m:r>
                                      <a:rPr lang="zh-CN" altLang="en-US" sz="1400" b="1" i="1">
                                        <a:solidFill>
                                          <a:schemeClr val="bg1"/>
                                        </a:solidFill>
                                        <a:latin typeface="Cambria Math" panose="02040503050406030204" pitchFamily="18" charset="0"/>
                                      </a:rPr>
                                      <m:t>𝑻</m:t>
                                    </m:r>
                                  </m:e>
                                </m:acc>
                              </m:e>
                              <m:e>
                                <m:r>
                                  <a:rPr lang="zh-CN" altLang="en-US" sz="1400" b="1" i="0">
                                    <a:solidFill>
                                      <a:schemeClr val="bg1"/>
                                    </a:solidFill>
                                    <a:latin typeface="Cambria Math" panose="02040503050406030204" pitchFamily="18" charset="0"/>
                                  </a:rPr>
                                  <m:t>𝟏</m:t>
                                </m:r>
                              </m:e>
                            </m:mr>
                          </m:m>
                        </m:e>
                      </m:d>
                    </m:oMath>
                  </m:oMathPara>
                </a14:m>
                <a:endParaRPr lang="zh-CN" altLang="en-US" sz="1400" b="1" dirty="0">
                  <a:solidFill>
                    <a:schemeClr val="bg1"/>
                  </a:solidFill>
                </a:endParaRPr>
              </a:p>
            </p:txBody>
          </p:sp>
        </mc:Choice>
        <mc:Fallback xmlns="">
          <p:sp>
            <p:nvSpPr>
              <p:cNvPr id="30" name="文本框 29">
                <a:extLst>
                  <a:ext uri="{FF2B5EF4-FFF2-40B4-BE49-F238E27FC236}">
                    <a16:creationId xmlns:a16="http://schemas.microsoft.com/office/drawing/2014/main" id="{4ECACC81-50E6-4401-9DB6-782B22A555A4}"/>
                  </a:ext>
                </a:extLst>
              </p:cNvPr>
              <p:cNvSpPr txBox="1">
                <a:spLocks noRot="1" noChangeAspect="1" noMove="1" noResize="1" noEditPoints="1" noAdjustHandles="1" noChangeArrowheads="1" noChangeShapeType="1" noTextEdit="1"/>
              </p:cNvSpPr>
              <p:nvPr/>
            </p:nvSpPr>
            <p:spPr>
              <a:xfrm>
                <a:off x="3832656" y="1900247"/>
                <a:ext cx="5281386" cy="288675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307411C0-6782-47EF-B729-0E1150379DE1}"/>
                  </a:ext>
                </a:extLst>
              </p:cNvPr>
              <p:cNvSpPr txBox="1"/>
              <p:nvPr/>
            </p:nvSpPr>
            <p:spPr>
              <a:xfrm>
                <a:off x="-73086" y="3250360"/>
                <a:ext cx="4710246" cy="153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1100" i="1" smtClean="0">
                              <a:solidFill>
                                <a:srgbClr val="10D8A4"/>
                              </a:solidFill>
                              <a:latin typeface="Cambria Math" panose="02040503050406030204" pitchFamily="18" charset="0"/>
                            </a:rPr>
                          </m:ctrlPr>
                        </m:mPr>
                        <m:mr>
                          <m:e>
                            <m:r>
                              <a:rPr lang="zh-CN" altLang="en-US" sz="1100" i="1">
                                <a:solidFill>
                                  <a:srgbClr val="10D8A4"/>
                                </a:solidFill>
                                <a:latin typeface="Cambria Math" panose="02040503050406030204" pitchFamily="18" charset="0"/>
                              </a:rPr>
                              <m:t>𝑢</m:t>
                            </m:r>
                            <m:r>
                              <a:rPr lang="zh-CN" altLang="en-US" sz="1100" i="0">
                                <a:solidFill>
                                  <a:srgbClr val="10D8A4"/>
                                </a:solidFill>
                                <a:latin typeface="Cambria Math" panose="02040503050406030204" pitchFamily="18" charset="0"/>
                              </a:rPr>
                              <m:t>=</m:t>
                            </m:r>
                          </m:e>
                          <m:e>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1</m:t>
                                </m:r>
                              </m:sub>
                            </m:sSub>
                            <m:sSup>
                              <m:sSupPr>
                                <m:ctrlPr>
                                  <a:rPr lang="zh-CN" altLang="en-US" sz="1100" i="1">
                                    <a:solidFill>
                                      <a:srgbClr val="10D8A4"/>
                                    </a:solidFill>
                                    <a:latin typeface="Cambria Math" panose="02040503050406030204" pitchFamily="18" charset="0"/>
                                  </a:rPr>
                                </m:ctrlPr>
                              </m:sSupPr>
                              <m:e>
                                <m:r>
                                  <a:rPr lang="zh-CN" altLang="en-US" sz="1100" i="1">
                                    <a:solidFill>
                                      <a:srgbClr val="10D8A4"/>
                                    </a:solidFill>
                                    <a:latin typeface="Cambria Math" panose="02040503050406030204" pitchFamily="18" charset="0"/>
                                  </a:rPr>
                                  <m:t>𝑊</m:t>
                                </m:r>
                                <m:r>
                                  <a:rPr lang="en-US" altLang="zh-CN" sz="1100" b="0" i="1" smtClean="0">
                                    <a:solidFill>
                                      <a:srgbClr val="10D8A4"/>
                                    </a:solidFill>
                                    <a:latin typeface="Cambria Math" panose="02040503050406030204" pitchFamily="18" charset="0"/>
                                  </a:rPr>
                                  <m:t>𝑒</m:t>
                                </m:r>
                              </m:e>
                              <m:sup>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𝑊</m:t>
                                    </m:r>
                                  </m:e>
                                  <m:sub>
                                    <m:r>
                                      <a:rPr lang="en-US" altLang="zh-CN" sz="1100" b="0" i="1" smtClean="0">
                                        <a:solidFill>
                                          <a:srgbClr val="10D8A4"/>
                                        </a:solidFill>
                                        <a:latin typeface="Cambria Math" panose="02040503050406030204" pitchFamily="18" charset="0"/>
                                      </a:rPr>
                                      <m:t> </m:t>
                                    </m:r>
                                  </m:sub>
                                </m:sSub>
                                <m:r>
                                  <a:rPr lang="en-US" altLang="zh-CN" sz="1100" b="0" i="1" smtClean="0">
                                    <a:solidFill>
                                      <a:srgbClr val="10D8A4"/>
                                    </a:solidFill>
                                    <a:latin typeface="Cambria Math" panose="02040503050406030204" pitchFamily="18" charset="0"/>
                                  </a:rPr>
                                  <m:t>𝑡</m:t>
                                </m:r>
                              </m:sup>
                            </m:sSup>
                            <m:r>
                              <a:rPr lang="zh-CN" altLang="en-US" sz="1100" i="0">
                                <a:solidFill>
                                  <a:srgbClr val="10D8A4"/>
                                </a:solidFill>
                                <a:latin typeface="Cambria Math" panose="02040503050406030204" pitchFamily="18" charset="0"/>
                              </a:rPr>
                              <m:t>−</m:t>
                            </m:r>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2</m:t>
                                </m:r>
                              </m:sub>
                            </m:sSub>
                            <m:sSup>
                              <m:sSupPr>
                                <m:ctrlPr>
                                  <a:rPr lang="zh-CN" altLang="en-US" sz="1100" i="1">
                                    <a:solidFill>
                                      <a:srgbClr val="10D8A4"/>
                                    </a:solidFill>
                                    <a:latin typeface="Cambria Math" panose="02040503050406030204" pitchFamily="18" charset="0"/>
                                  </a:rPr>
                                </m:ctrlPr>
                              </m:sSupPr>
                              <m:e>
                                <m:r>
                                  <a:rPr lang="zh-CN" altLang="en-US" sz="1100" i="1">
                                    <a:solidFill>
                                      <a:srgbClr val="10D8A4"/>
                                    </a:solidFill>
                                    <a:latin typeface="Cambria Math" panose="02040503050406030204" pitchFamily="18" charset="0"/>
                                  </a:rPr>
                                  <m:t>𝑊</m:t>
                                </m:r>
                                <m:r>
                                  <a:rPr lang="en-US" altLang="zh-CN" sz="1100" b="0" i="1" smtClean="0">
                                    <a:solidFill>
                                      <a:srgbClr val="10D8A4"/>
                                    </a:solidFill>
                                    <a:latin typeface="Cambria Math" panose="02040503050406030204" pitchFamily="18" charset="0"/>
                                  </a:rPr>
                                  <m:t>𝑒</m:t>
                                </m:r>
                              </m:e>
                              <m:sup>
                                <m:r>
                                  <a:rPr lang="zh-CN" altLang="en-US" sz="1100" i="0" smtClean="0">
                                    <a:solidFill>
                                      <a:srgbClr val="10D8A4"/>
                                    </a:solidFill>
                                    <a:latin typeface="Cambria Math" panose="02040503050406030204" pitchFamily="18" charset="0"/>
                                  </a:rPr>
                                  <m:t>−</m:t>
                                </m:r>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𝑊</m:t>
                                    </m:r>
                                  </m:e>
                                  <m:sub>
                                    <m:r>
                                      <a:rPr lang="en-US" altLang="zh-CN" sz="1100" b="0" i="1" smtClean="0">
                                        <a:solidFill>
                                          <a:srgbClr val="10D8A4"/>
                                        </a:solidFill>
                                        <a:latin typeface="Cambria Math" panose="02040503050406030204" pitchFamily="18" charset="0"/>
                                      </a:rPr>
                                      <m:t> </m:t>
                                    </m:r>
                                  </m:sub>
                                </m:sSub>
                                <m:r>
                                  <a:rPr lang="en-US" altLang="zh-CN" sz="1100" b="0" i="1" smtClean="0">
                                    <a:solidFill>
                                      <a:srgbClr val="10D8A4"/>
                                    </a:solidFill>
                                    <a:latin typeface="Cambria Math" panose="02040503050406030204" pitchFamily="18" charset="0"/>
                                  </a:rPr>
                                  <m:t>𝑡</m:t>
                                </m:r>
                              </m:sup>
                            </m:sSup>
                            <m:r>
                              <a:rPr lang="zh-CN" altLang="en-US" sz="1100" i="0">
                                <a:solidFill>
                                  <a:srgbClr val="10D8A4"/>
                                </a:solidFill>
                                <a:latin typeface="Cambria Math" panose="02040503050406030204" pitchFamily="18" charset="0"/>
                              </a:rPr>
                              <m:t>+</m:t>
                            </m:r>
                            <m:f>
                              <m:fPr>
                                <m:ctrlPr>
                                  <a:rPr lang="zh-CN" altLang="en-US" sz="1100" i="1">
                                    <a:solidFill>
                                      <a:srgbClr val="10D8A4"/>
                                    </a:solidFill>
                                    <a:latin typeface="Cambria Math" panose="02040503050406030204" pitchFamily="18" charset="0"/>
                                  </a:rPr>
                                </m:ctrlPr>
                              </m:fPr>
                              <m:num>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3</m:t>
                                    </m:r>
                                  </m:sub>
                                </m:sSub>
                              </m:num>
                              <m:den>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𝑤</m:t>
                                    </m:r>
                                  </m:e>
                                  <m:sub>
                                    <m:r>
                                      <a:rPr lang="zh-CN" altLang="en-US" sz="1100" i="0">
                                        <a:solidFill>
                                          <a:srgbClr val="10D8A4"/>
                                        </a:solidFill>
                                        <a:latin typeface="Cambria Math" panose="02040503050406030204" pitchFamily="18" charset="0"/>
                                      </a:rPr>
                                      <m:t>2</m:t>
                                    </m:r>
                                  </m:sub>
                                </m:sSub>
                              </m:den>
                            </m:f>
                          </m:e>
                        </m:mr>
                        <m:mr>
                          <m:e>
                            <m:r>
                              <a:rPr lang="zh-CN" altLang="en-US" sz="1100" i="1">
                                <a:solidFill>
                                  <a:srgbClr val="10D8A4"/>
                                </a:solidFill>
                                <a:latin typeface="Cambria Math" panose="02040503050406030204" pitchFamily="18" charset="0"/>
                              </a:rPr>
                              <m:t>𝑎</m:t>
                            </m:r>
                            <m:r>
                              <a:rPr lang="zh-CN" altLang="en-US" sz="1100" i="0">
                                <a:solidFill>
                                  <a:srgbClr val="10D8A4"/>
                                </a:solidFill>
                                <a:latin typeface="Cambria Math" panose="02040503050406030204" pitchFamily="18" charset="0"/>
                              </a:rPr>
                              <m:t>=</m:t>
                            </m:r>
                          </m:e>
                          <m:e>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1</m:t>
                                </m:r>
                              </m:sub>
                            </m:sSub>
                            <m:sSup>
                              <m:sSupPr>
                                <m:ctrlPr>
                                  <a:rPr lang="zh-CN" altLang="en-US" sz="1100" i="1">
                                    <a:solidFill>
                                      <a:srgbClr val="10D8A4"/>
                                    </a:solidFill>
                                    <a:latin typeface="Cambria Math" panose="02040503050406030204" pitchFamily="18" charset="0"/>
                                  </a:rPr>
                                </m:ctrlPr>
                              </m:sSupPr>
                              <m:e>
                                <m:r>
                                  <a:rPr lang="zh-CN" altLang="en-US" sz="1100" i="1">
                                    <a:solidFill>
                                      <a:srgbClr val="10D8A4"/>
                                    </a:solidFill>
                                    <a:latin typeface="Cambria Math" panose="02040503050406030204" pitchFamily="18" charset="0"/>
                                  </a:rPr>
                                  <m:t>𝑒</m:t>
                                </m:r>
                              </m:e>
                              <m:sup>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𝑊</m:t>
                                    </m:r>
                                  </m:e>
                                  <m:sub>
                                    <m:r>
                                      <a:rPr lang="en-US" altLang="zh-CN" sz="1100" b="0" i="0" smtClean="0">
                                        <a:solidFill>
                                          <a:srgbClr val="10D8A4"/>
                                        </a:solidFill>
                                        <a:latin typeface="Cambria Math" panose="02040503050406030204" pitchFamily="18" charset="0"/>
                                      </a:rPr>
                                      <m:t> </m:t>
                                    </m:r>
                                  </m:sub>
                                </m:sSub>
                                <m:r>
                                  <m:rPr>
                                    <m:sty m:val="p"/>
                                  </m:rPr>
                                  <a:rPr lang="en-US" altLang="zh-CN" sz="1100" i="1">
                                    <a:solidFill>
                                      <a:srgbClr val="10D8A4"/>
                                    </a:solidFill>
                                    <a:latin typeface="Cambria Math" panose="02040503050406030204" pitchFamily="18" charset="0"/>
                                  </a:rPr>
                                  <m:t>t</m:t>
                                </m:r>
                              </m:sup>
                            </m:sSup>
                            <m:r>
                              <a:rPr lang="zh-CN" altLang="en-US" sz="1100" i="0">
                                <a:solidFill>
                                  <a:srgbClr val="10D8A4"/>
                                </a:solidFill>
                                <a:latin typeface="Cambria Math" panose="02040503050406030204" pitchFamily="18" charset="0"/>
                              </a:rPr>
                              <m:t>+</m:t>
                            </m:r>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2</m:t>
                                </m:r>
                              </m:sub>
                            </m:sSub>
                            <m:sSup>
                              <m:sSupPr>
                                <m:ctrlPr>
                                  <a:rPr lang="zh-CN" altLang="en-US" sz="1100" i="1">
                                    <a:solidFill>
                                      <a:srgbClr val="10D8A4"/>
                                    </a:solidFill>
                                    <a:latin typeface="Cambria Math" panose="02040503050406030204" pitchFamily="18" charset="0"/>
                                  </a:rPr>
                                </m:ctrlPr>
                              </m:sSupPr>
                              <m:e>
                                <m:r>
                                  <a:rPr lang="zh-CN" altLang="en-US" sz="1100" i="1">
                                    <a:solidFill>
                                      <a:srgbClr val="10D8A4"/>
                                    </a:solidFill>
                                    <a:latin typeface="Cambria Math" panose="02040503050406030204" pitchFamily="18" charset="0"/>
                                  </a:rPr>
                                  <m:t>𝑒</m:t>
                                </m:r>
                              </m:e>
                              <m:sup>
                                <m:r>
                                  <a:rPr lang="zh-CN" altLang="en-US" sz="1100" i="0">
                                    <a:solidFill>
                                      <a:srgbClr val="10D8A4"/>
                                    </a:solidFill>
                                    <a:latin typeface="Cambria Math" panose="02040503050406030204" pitchFamily="18" charset="0"/>
                                  </a:rPr>
                                  <m:t>−</m:t>
                                </m:r>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𝑊</m:t>
                                    </m:r>
                                  </m:e>
                                  <m:sub>
                                    <m:r>
                                      <a:rPr lang="en-US" altLang="zh-CN" sz="1100" b="0" i="0" smtClean="0">
                                        <a:solidFill>
                                          <a:srgbClr val="10D8A4"/>
                                        </a:solidFill>
                                        <a:latin typeface="Cambria Math" panose="02040503050406030204" pitchFamily="18" charset="0"/>
                                      </a:rPr>
                                      <m:t> </m:t>
                                    </m:r>
                                  </m:sub>
                                </m:sSub>
                                <m:r>
                                  <a:rPr lang="en-US" altLang="zh-CN" sz="1100" b="0" i="1" smtClean="0">
                                    <a:solidFill>
                                      <a:srgbClr val="10D8A4"/>
                                    </a:solidFill>
                                    <a:latin typeface="Cambria Math" panose="02040503050406030204" pitchFamily="18" charset="0"/>
                                  </a:rPr>
                                  <m:t>𝑡</m:t>
                                </m:r>
                              </m:sup>
                            </m:sSup>
                            <m:r>
                              <a:rPr lang="zh-CN" altLang="en-US" sz="1100" i="0">
                                <a:solidFill>
                                  <a:srgbClr val="10D8A4"/>
                                </a:solidFill>
                                <a:latin typeface="Cambria Math" panose="02040503050406030204" pitchFamily="18" charset="0"/>
                              </a:rPr>
                              <m:t>+</m:t>
                            </m:r>
                            <m:f>
                              <m:fPr>
                                <m:ctrlPr>
                                  <a:rPr lang="zh-CN" altLang="en-US" sz="1100" i="1">
                                    <a:solidFill>
                                      <a:srgbClr val="10D8A4"/>
                                    </a:solidFill>
                                    <a:latin typeface="Cambria Math" panose="02040503050406030204" pitchFamily="18" charset="0"/>
                                  </a:rPr>
                                </m:ctrlPr>
                              </m:fPr>
                              <m:num>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3</m:t>
                                    </m:r>
                                  </m:sub>
                                </m:sSub>
                              </m:num>
                              <m:den>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𝑤</m:t>
                                    </m:r>
                                  </m:e>
                                  <m:sub>
                                    <m:r>
                                      <a:rPr lang="zh-CN" altLang="en-US" sz="1100" i="0">
                                        <a:solidFill>
                                          <a:srgbClr val="10D8A4"/>
                                        </a:solidFill>
                                        <a:latin typeface="Cambria Math" panose="02040503050406030204" pitchFamily="18" charset="0"/>
                                      </a:rPr>
                                      <m:t>2</m:t>
                                    </m:r>
                                  </m:sub>
                                </m:sSub>
                              </m:den>
                            </m:f>
                            <m:r>
                              <a:rPr lang="zh-CN" altLang="en-US" sz="1100" i="1">
                                <a:solidFill>
                                  <a:srgbClr val="10D8A4"/>
                                </a:solidFill>
                                <a:latin typeface="Cambria Math" panose="02040503050406030204" pitchFamily="18" charset="0"/>
                              </a:rPr>
                              <m:t>𝑡</m:t>
                            </m:r>
                            <m:r>
                              <a:rPr lang="zh-CN" altLang="en-US" sz="1100" i="0">
                                <a:solidFill>
                                  <a:srgbClr val="10D8A4"/>
                                </a:solidFill>
                                <a:latin typeface="Cambria Math" panose="02040503050406030204" pitchFamily="18" charset="0"/>
                              </a:rPr>
                              <m:t>−</m:t>
                            </m:r>
                            <m:f>
                              <m:fPr>
                                <m:ctrlPr>
                                  <a:rPr lang="zh-CN" altLang="en-US" sz="1100" i="1">
                                    <a:solidFill>
                                      <a:srgbClr val="10D8A4"/>
                                    </a:solidFill>
                                    <a:latin typeface="Cambria Math" panose="02040503050406030204" pitchFamily="18" charset="0"/>
                                  </a:rPr>
                                </m:ctrlPr>
                              </m:fPr>
                              <m:num>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4</m:t>
                                    </m:r>
                                  </m:sub>
                                </m:sSub>
                              </m:num>
                              <m:den>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𝑤</m:t>
                                    </m:r>
                                  </m:e>
                                  <m:sub>
                                    <m:r>
                                      <a:rPr lang="zh-CN" altLang="en-US" sz="1100" i="0">
                                        <a:solidFill>
                                          <a:srgbClr val="10D8A4"/>
                                        </a:solidFill>
                                        <a:latin typeface="Cambria Math" panose="02040503050406030204" pitchFamily="18" charset="0"/>
                                      </a:rPr>
                                      <m:t>2</m:t>
                                    </m:r>
                                  </m:sub>
                                </m:sSub>
                              </m:den>
                            </m:f>
                          </m:e>
                        </m:mr>
                        <m:mr>
                          <m:e>
                            <m:r>
                              <a:rPr lang="zh-CN" altLang="en-US" sz="1100" i="1">
                                <a:solidFill>
                                  <a:srgbClr val="10D8A4"/>
                                </a:solidFill>
                                <a:latin typeface="Cambria Math" panose="02040503050406030204" pitchFamily="18" charset="0"/>
                              </a:rPr>
                              <m:t>𝑣</m:t>
                            </m:r>
                            <m:r>
                              <a:rPr lang="zh-CN" altLang="en-US" sz="1100" i="0">
                                <a:solidFill>
                                  <a:srgbClr val="10D8A4"/>
                                </a:solidFill>
                                <a:latin typeface="Cambria Math" panose="02040503050406030204" pitchFamily="18" charset="0"/>
                              </a:rPr>
                              <m:t>=</m:t>
                            </m:r>
                          </m:e>
                          <m:e>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1</m:t>
                                </m:r>
                              </m:sub>
                            </m:sSub>
                            <m:sSup>
                              <m:sSupPr>
                                <m:ctrlPr>
                                  <a:rPr lang="zh-CN" altLang="en-US" sz="1100" i="1">
                                    <a:solidFill>
                                      <a:srgbClr val="10D8A4"/>
                                    </a:solidFill>
                                    <a:latin typeface="Cambria Math" panose="02040503050406030204" pitchFamily="18" charset="0"/>
                                  </a:rPr>
                                </m:ctrlPr>
                              </m:sSupPr>
                              <m:e>
                                <m:r>
                                  <a:rPr lang="zh-CN" altLang="en-US" sz="1100" i="1">
                                    <a:solidFill>
                                      <a:srgbClr val="10D8A4"/>
                                    </a:solidFill>
                                    <a:latin typeface="Cambria Math" panose="02040503050406030204" pitchFamily="18" charset="0"/>
                                  </a:rPr>
                                  <m:t>𝑊</m:t>
                                </m:r>
                              </m:e>
                              <m:sup>
                                <m:r>
                                  <a:rPr lang="zh-CN" altLang="en-US" sz="1100" i="0">
                                    <a:solidFill>
                                      <a:srgbClr val="10D8A4"/>
                                    </a:solidFill>
                                    <a:latin typeface="Cambria Math" panose="02040503050406030204" pitchFamily="18" charset="0"/>
                                  </a:rPr>
                                  <m:t>−1</m:t>
                                </m:r>
                              </m:sup>
                            </m:sSup>
                            <m:sSup>
                              <m:sSupPr>
                                <m:ctrlPr>
                                  <a:rPr lang="zh-CN" altLang="en-US" sz="1100" i="1">
                                    <a:solidFill>
                                      <a:srgbClr val="10D8A4"/>
                                    </a:solidFill>
                                    <a:latin typeface="Cambria Math" panose="02040503050406030204" pitchFamily="18" charset="0"/>
                                  </a:rPr>
                                </m:ctrlPr>
                              </m:sSupPr>
                              <m:e>
                                <m:r>
                                  <a:rPr lang="zh-CN" altLang="en-US" sz="1100" i="1">
                                    <a:solidFill>
                                      <a:srgbClr val="10D8A4"/>
                                    </a:solidFill>
                                    <a:latin typeface="Cambria Math" panose="02040503050406030204" pitchFamily="18" charset="0"/>
                                  </a:rPr>
                                  <m:t>𝑒</m:t>
                                </m:r>
                              </m:e>
                              <m:sup>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𝑊</m:t>
                                    </m:r>
                                  </m:e>
                                  <m:sub>
                                    <m:r>
                                      <a:rPr lang="zh-CN" altLang="en-US" sz="1100" i="0">
                                        <a:solidFill>
                                          <a:srgbClr val="10D8A4"/>
                                        </a:solidFill>
                                        <a:latin typeface="Cambria Math" panose="02040503050406030204" pitchFamily="18" charset="0"/>
                                      </a:rPr>
                                      <m:t>2</m:t>
                                    </m:r>
                                  </m:sub>
                                </m:sSub>
                              </m:sup>
                            </m:sSup>
                            <m:r>
                              <a:rPr lang="zh-CN" altLang="en-US" sz="1100" i="0">
                                <a:solidFill>
                                  <a:srgbClr val="10D8A4"/>
                                </a:solidFill>
                                <a:latin typeface="Cambria Math" panose="02040503050406030204" pitchFamily="18" charset="0"/>
                              </a:rPr>
                              <m:t>−</m:t>
                            </m:r>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2</m:t>
                                </m:r>
                              </m:sub>
                            </m:sSub>
                            <m:sSup>
                              <m:sSupPr>
                                <m:ctrlPr>
                                  <a:rPr lang="zh-CN" altLang="en-US" sz="1100" i="1">
                                    <a:solidFill>
                                      <a:srgbClr val="10D8A4"/>
                                    </a:solidFill>
                                    <a:latin typeface="Cambria Math" panose="02040503050406030204" pitchFamily="18" charset="0"/>
                                  </a:rPr>
                                </m:ctrlPr>
                              </m:sSupPr>
                              <m:e>
                                <m:r>
                                  <a:rPr lang="zh-CN" altLang="en-US" sz="1100" i="1">
                                    <a:solidFill>
                                      <a:srgbClr val="10D8A4"/>
                                    </a:solidFill>
                                    <a:latin typeface="Cambria Math" panose="02040503050406030204" pitchFamily="18" charset="0"/>
                                  </a:rPr>
                                  <m:t>𝑊</m:t>
                                </m:r>
                              </m:e>
                              <m:sup>
                                <m:r>
                                  <a:rPr lang="zh-CN" altLang="en-US" sz="1100" i="0">
                                    <a:solidFill>
                                      <a:srgbClr val="10D8A4"/>
                                    </a:solidFill>
                                    <a:latin typeface="Cambria Math" panose="02040503050406030204" pitchFamily="18" charset="0"/>
                                  </a:rPr>
                                  <m:t>−1</m:t>
                                </m:r>
                              </m:sup>
                            </m:sSup>
                            <m:sSup>
                              <m:sSupPr>
                                <m:ctrlPr>
                                  <a:rPr lang="zh-CN" altLang="en-US" sz="1100" i="1">
                                    <a:solidFill>
                                      <a:srgbClr val="10D8A4"/>
                                    </a:solidFill>
                                    <a:latin typeface="Cambria Math" panose="02040503050406030204" pitchFamily="18" charset="0"/>
                                  </a:rPr>
                                </m:ctrlPr>
                              </m:sSupPr>
                              <m:e>
                                <m:r>
                                  <a:rPr lang="zh-CN" altLang="en-US" sz="1100" i="1">
                                    <a:solidFill>
                                      <a:srgbClr val="10D8A4"/>
                                    </a:solidFill>
                                    <a:latin typeface="Cambria Math" panose="02040503050406030204" pitchFamily="18" charset="0"/>
                                  </a:rPr>
                                  <m:t>𝑒</m:t>
                                </m:r>
                              </m:e>
                              <m:sup>
                                <m:r>
                                  <a:rPr lang="zh-CN" altLang="en-US" sz="1100" i="0">
                                    <a:solidFill>
                                      <a:srgbClr val="10D8A4"/>
                                    </a:solidFill>
                                    <a:latin typeface="Cambria Math" panose="02040503050406030204" pitchFamily="18" charset="0"/>
                                  </a:rPr>
                                  <m:t>−</m:t>
                                </m:r>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𝑊</m:t>
                                    </m:r>
                                  </m:e>
                                  <m:sub>
                                    <m:r>
                                      <a:rPr lang="zh-CN" altLang="en-US" sz="1100" i="1">
                                        <a:solidFill>
                                          <a:srgbClr val="10D8A4"/>
                                        </a:solidFill>
                                        <a:latin typeface="Cambria Math" panose="02040503050406030204" pitchFamily="18" charset="0"/>
                                      </a:rPr>
                                      <m:t>𝑡</m:t>
                                    </m:r>
                                  </m:sub>
                                </m:sSub>
                              </m:sup>
                            </m:sSup>
                            <m:r>
                              <a:rPr lang="zh-CN" altLang="en-US" sz="1100" i="0">
                                <a:solidFill>
                                  <a:srgbClr val="10D8A4"/>
                                </a:solidFill>
                                <a:latin typeface="Cambria Math" panose="02040503050406030204" pitchFamily="18" charset="0"/>
                              </a:rPr>
                              <m:t>+</m:t>
                            </m:r>
                            <m:f>
                              <m:fPr>
                                <m:ctrlPr>
                                  <a:rPr lang="zh-CN" altLang="en-US" sz="1100" i="1">
                                    <a:solidFill>
                                      <a:srgbClr val="10D8A4"/>
                                    </a:solidFill>
                                    <a:latin typeface="Cambria Math" panose="02040503050406030204" pitchFamily="18" charset="0"/>
                                  </a:rPr>
                                </m:ctrlPr>
                              </m:fPr>
                              <m:num>
                                <m:r>
                                  <a:rPr lang="zh-CN" altLang="en-US" sz="1100" i="0">
                                    <a:solidFill>
                                      <a:srgbClr val="10D8A4"/>
                                    </a:solidFill>
                                    <a:latin typeface="Cambria Math" panose="02040503050406030204" pitchFamily="18" charset="0"/>
                                  </a:rPr>
                                  <m:t>1</m:t>
                                </m:r>
                              </m:num>
                              <m:den>
                                <m:r>
                                  <a:rPr lang="zh-CN" altLang="en-US" sz="1100" i="0">
                                    <a:solidFill>
                                      <a:srgbClr val="10D8A4"/>
                                    </a:solidFill>
                                    <a:latin typeface="Cambria Math" panose="02040503050406030204" pitchFamily="18" charset="0"/>
                                  </a:rPr>
                                  <m:t>2</m:t>
                                </m:r>
                              </m:den>
                            </m:f>
                            <m:f>
                              <m:fPr>
                                <m:ctrlPr>
                                  <a:rPr lang="zh-CN" altLang="en-US" sz="1100" i="1">
                                    <a:solidFill>
                                      <a:srgbClr val="10D8A4"/>
                                    </a:solidFill>
                                    <a:latin typeface="Cambria Math" panose="02040503050406030204" pitchFamily="18" charset="0"/>
                                  </a:rPr>
                                </m:ctrlPr>
                              </m:fPr>
                              <m:num>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3</m:t>
                                    </m:r>
                                  </m:sub>
                                </m:sSub>
                              </m:num>
                              <m:den>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𝑤</m:t>
                                    </m:r>
                                  </m:e>
                                  <m:sub>
                                    <m:r>
                                      <a:rPr lang="zh-CN" altLang="en-US" sz="1100" i="0">
                                        <a:solidFill>
                                          <a:srgbClr val="10D8A4"/>
                                        </a:solidFill>
                                        <a:latin typeface="Cambria Math" panose="02040503050406030204" pitchFamily="18" charset="0"/>
                                      </a:rPr>
                                      <m:t>2</m:t>
                                    </m:r>
                                  </m:sub>
                                </m:sSub>
                              </m:den>
                            </m:f>
                            <m:sSup>
                              <m:sSupPr>
                                <m:ctrlPr>
                                  <a:rPr lang="zh-CN" altLang="en-US" sz="1100" i="1">
                                    <a:solidFill>
                                      <a:srgbClr val="10D8A4"/>
                                    </a:solidFill>
                                    <a:latin typeface="Cambria Math" panose="02040503050406030204" pitchFamily="18" charset="0"/>
                                  </a:rPr>
                                </m:ctrlPr>
                              </m:sSupPr>
                              <m:e>
                                <m:r>
                                  <a:rPr lang="zh-CN" altLang="en-US" sz="1100" i="1">
                                    <a:solidFill>
                                      <a:srgbClr val="10D8A4"/>
                                    </a:solidFill>
                                    <a:latin typeface="Cambria Math" panose="02040503050406030204" pitchFamily="18" charset="0"/>
                                  </a:rPr>
                                  <m:t>𝑡</m:t>
                                </m:r>
                              </m:e>
                              <m:sup>
                                <m:r>
                                  <a:rPr lang="zh-CN" altLang="en-US" sz="1100" i="0">
                                    <a:solidFill>
                                      <a:srgbClr val="10D8A4"/>
                                    </a:solidFill>
                                    <a:latin typeface="Cambria Math" panose="02040503050406030204" pitchFamily="18" charset="0"/>
                                  </a:rPr>
                                  <m:t>2</m:t>
                                </m:r>
                              </m:sup>
                            </m:sSup>
                            <m:r>
                              <a:rPr lang="zh-CN" altLang="en-US" sz="1100" i="0">
                                <a:solidFill>
                                  <a:srgbClr val="10D8A4"/>
                                </a:solidFill>
                                <a:latin typeface="Cambria Math" panose="02040503050406030204" pitchFamily="18" charset="0"/>
                              </a:rPr>
                              <m:t>−</m:t>
                            </m:r>
                            <m:f>
                              <m:fPr>
                                <m:ctrlPr>
                                  <a:rPr lang="zh-CN" altLang="en-US" sz="1100" i="1">
                                    <a:solidFill>
                                      <a:srgbClr val="10D8A4"/>
                                    </a:solidFill>
                                    <a:latin typeface="Cambria Math" panose="02040503050406030204" pitchFamily="18" charset="0"/>
                                  </a:rPr>
                                </m:ctrlPr>
                              </m:fPr>
                              <m:num>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4</m:t>
                                    </m:r>
                                  </m:sub>
                                </m:sSub>
                              </m:num>
                              <m:den>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𝑤</m:t>
                                    </m:r>
                                  </m:e>
                                  <m:sub>
                                    <m:r>
                                      <a:rPr lang="zh-CN" altLang="en-US" sz="1100" i="0">
                                        <a:solidFill>
                                          <a:srgbClr val="10D8A4"/>
                                        </a:solidFill>
                                        <a:latin typeface="Cambria Math" panose="02040503050406030204" pitchFamily="18" charset="0"/>
                                      </a:rPr>
                                      <m:t>2</m:t>
                                    </m:r>
                                  </m:sub>
                                </m:sSub>
                              </m:den>
                            </m:f>
                            <m:r>
                              <a:rPr lang="zh-CN" altLang="en-US" sz="1100" i="1">
                                <a:solidFill>
                                  <a:srgbClr val="10D8A4"/>
                                </a:solidFill>
                                <a:latin typeface="Cambria Math" panose="02040503050406030204" pitchFamily="18" charset="0"/>
                              </a:rPr>
                              <m:t>𝑡</m:t>
                            </m:r>
                            <m:r>
                              <a:rPr lang="zh-CN" altLang="en-US" sz="1100" i="0">
                                <a:solidFill>
                                  <a:srgbClr val="10D8A4"/>
                                </a:solidFill>
                                <a:latin typeface="Cambria Math" panose="02040503050406030204" pitchFamily="18" charset="0"/>
                              </a:rPr>
                              <m:t>+</m:t>
                            </m:r>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5</m:t>
                                </m:r>
                              </m:sub>
                            </m:sSub>
                          </m:e>
                        </m:mr>
                        <m:mr>
                          <m:e>
                            <m:r>
                              <a:rPr lang="zh-CN" altLang="en-US" sz="1100" i="1">
                                <a:solidFill>
                                  <a:srgbClr val="10D8A4"/>
                                </a:solidFill>
                                <a:latin typeface="Cambria Math" panose="02040503050406030204" pitchFamily="18" charset="0"/>
                              </a:rPr>
                              <m:t>𝑝</m:t>
                            </m:r>
                            <m:r>
                              <a:rPr lang="zh-CN" altLang="en-US" sz="1100" i="0">
                                <a:solidFill>
                                  <a:srgbClr val="10D8A4"/>
                                </a:solidFill>
                                <a:latin typeface="Cambria Math" panose="02040503050406030204" pitchFamily="18" charset="0"/>
                              </a:rPr>
                              <m:t>=</m:t>
                            </m:r>
                          </m:e>
                          <m:e>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1</m:t>
                                </m:r>
                              </m:sub>
                            </m:sSub>
                            <m:sSup>
                              <m:sSupPr>
                                <m:ctrlPr>
                                  <a:rPr lang="zh-CN" altLang="en-US" sz="1100" i="1">
                                    <a:solidFill>
                                      <a:srgbClr val="10D8A4"/>
                                    </a:solidFill>
                                    <a:latin typeface="Cambria Math" panose="02040503050406030204" pitchFamily="18" charset="0"/>
                                  </a:rPr>
                                </m:ctrlPr>
                              </m:sSupPr>
                              <m:e>
                                <m:r>
                                  <a:rPr lang="zh-CN" altLang="en-US" sz="1100" i="1">
                                    <a:solidFill>
                                      <a:srgbClr val="10D8A4"/>
                                    </a:solidFill>
                                    <a:latin typeface="Cambria Math" panose="02040503050406030204" pitchFamily="18" charset="0"/>
                                  </a:rPr>
                                  <m:t>𝑊</m:t>
                                </m:r>
                              </m:e>
                              <m:sup>
                                <m:r>
                                  <a:rPr lang="zh-CN" altLang="en-US" sz="1100" i="0">
                                    <a:solidFill>
                                      <a:srgbClr val="10D8A4"/>
                                    </a:solidFill>
                                    <a:latin typeface="Cambria Math" panose="02040503050406030204" pitchFamily="18" charset="0"/>
                                  </a:rPr>
                                  <m:t>−2</m:t>
                                </m:r>
                              </m:sup>
                            </m:sSup>
                            <m:sSup>
                              <m:sSupPr>
                                <m:ctrlPr>
                                  <a:rPr lang="zh-CN" altLang="en-US" sz="1100" i="1">
                                    <a:solidFill>
                                      <a:srgbClr val="10D8A4"/>
                                    </a:solidFill>
                                    <a:latin typeface="Cambria Math" panose="02040503050406030204" pitchFamily="18" charset="0"/>
                                  </a:rPr>
                                </m:ctrlPr>
                              </m:sSupPr>
                              <m:e>
                                <m:r>
                                  <a:rPr lang="zh-CN" altLang="en-US" sz="1100" i="1">
                                    <a:solidFill>
                                      <a:srgbClr val="10D8A4"/>
                                    </a:solidFill>
                                    <a:latin typeface="Cambria Math" panose="02040503050406030204" pitchFamily="18" charset="0"/>
                                  </a:rPr>
                                  <m:t>𝑒</m:t>
                                </m:r>
                              </m:e>
                              <m:sup>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𝑊</m:t>
                                    </m:r>
                                  </m:e>
                                  <m:sub>
                                    <m:r>
                                      <a:rPr lang="zh-CN" altLang="en-US" sz="1100" i="1">
                                        <a:solidFill>
                                          <a:srgbClr val="10D8A4"/>
                                        </a:solidFill>
                                        <a:latin typeface="Cambria Math" panose="02040503050406030204" pitchFamily="18" charset="0"/>
                                      </a:rPr>
                                      <m:t>𝑡</m:t>
                                    </m:r>
                                  </m:sub>
                                </m:sSub>
                              </m:sup>
                            </m:sSup>
                            <m:r>
                              <a:rPr lang="zh-CN" altLang="en-US" sz="1100" i="0">
                                <a:solidFill>
                                  <a:srgbClr val="10D8A4"/>
                                </a:solidFill>
                                <a:latin typeface="Cambria Math" panose="02040503050406030204" pitchFamily="18" charset="0"/>
                              </a:rPr>
                              <m:t>+</m:t>
                            </m:r>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2</m:t>
                                </m:r>
                              </m:sub>
                            </m:sSub>
                            <m:sSup>
                              <m:sSupPr>
                                <m:ctrlPr>
                                  <a:rPr lang="zh-CN" altLang="en-US" sz="1100" i="1">
                                    <a:solidFill>
                                      <a:srgbClr val="10D8A4"/>
                                    </a:solidFill>
                                    <a:latin typeface="Cambria Math" panose="02040503050406030204" pitchFamily="18" charset="0"/>
                                  </a:rPr>
                                </m:ctrlPr>
                              </m:sSupPr>
                              <m:e>
                                <m:r>
                                  <a:rPr lang="zh-CN" altLang="en-US" sz="1100" i="1">
                                    <a:solidFill>
                                      <a:srgbClr val="10D8A4"/>
                                    </a:solidFill>
                                    <a:latin typeface="Cambria Math" panose="02040503050406030204" pitchFamily="18" charset="0"/>
                                  </a:rPr>
                                  <m:t>𝑊</m:t>
                                </m:r>
                              </m:e>
                              <m:sup>
                                <m:r>
                                  <a:rPr lang="zh-CN" altLang="en-US" sz="1100" i="0">
                                    <a:solidFill>
                                      <a:srgbClr val="10D8A4"/>
                                    </a:solidFill>
                                    <a:latin typeface="Cambria Math" panose="02040503050406030204" pitchFamily="18" charset="0"/>
                                  </a:rPr>
                                  <m:t>−2</m:t>
                                </m:r>
                              </m:sup>
                            </m:sSup>
                            <m:sSup>
                              <m:sSupPr>
                                <m:ctrlPr>
                                  <a:rPr lang="zh-CN" altLang="en-US" sz="1100" i="1">
                                    <a:solidFill>
                                      <a:srgbClr val="10D8A4"/>
                                    </a:solidFill>
                                    <a:latin typeface="Cambria Math" panose="02040503050406030204" pitchFamily="18" charset="0"/>
                                  </a:rPr>
                                </m:ctrlPr>
                              </m:sSupPr>
                              <m:e>
                                <m:r>
                                  <a:rPr lang="zh-CN" altLang="en-US" sz="1100" i="1">
                                    <a:solidFill>
                                      <a:srgbClr val="10D8A4"/>
                                    </a:solidFill>
                                    <a:latin typeface="Cambria Math" panose="02040503050406030204" pitchFamily="18" charset="0"/>
                                  </a:rPr>
                                  <m:t>𝑒</m:t>
                                </m:r>
                              </m:e>
                              <m:sup>
                                <m:r>
                                  <a:rPr lang="zh-CN" altLang="en-US" sz="1100" i="0">
                                    <a:solidFill>
                                      <a:srgbClr val="10D8A4"/>
                                    </a:solidFill>
                                    <a:latin typeface="Cambria Math" panose="02040503050406030204" pitchFamily="18" charset="0"/>
                                  </a:rPr>
                                  <m:t>−</m:t>
                                </m:r>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𝑊</m:t>
                                    </m:r>
                                  </m:e>
                                  <m:sub>
                                    <m:r>
                                      <a:rPr lang="zh-CN" altLang="en-US" sz="1100" i="1">
                                        <a:solidFill>
                                          <a:srgbClr val="10D8A4"/>
                                        </a:solidFill>
                                        <a:latin typeface="Cambria Math" panose="02040503050406030204" pitchFamily="18" charset="0"/>
                                      </a:rPr>
                                      <m:t>𝑡</m:t>
                                    </m:r>
                                  </m:sub>
                                </m:sSub>
                              </m:sup>
                            </m:sSup>
                            <m:r>
                              <a:rPr lang="zh-CN" altLang="en-US" sz="1100" i="0">
                                <a:solidFill>
                                  <a:srgbClr val="10D8A4"/>
                                </a:solidFill>
                                <a:latin typeface="Cambria Math" panose="02040503050406030204" pitchFamily="18" charset="0"/>
                              </a:rPr>
                              <m:t>+</m:t>
                            </m:r>
                            <m:f>
                              <m:fPr>
                                <m:ctrlPr>
                                  <a:rPr lang="zh-CN" altLang="en-US" sz="1100" i="1">
                                    <a:solidFill>
                                      <a:srgbClr val="10D8A4"/>
                                    </a:solidFill>
                                    <a:latin typeface="Cambria Math" panose="02040503050406030204" pitchFamily="18" charset="0"/>
                                  </a:rPr>
                                </m:ctrlPr>
                              </m:fPr>
                              <m:num>
                                <m:r>
                                  <a:rPr lang="zh-CN" altLang="en-US" sz="1100" i="0">
                                    <a:solidFill>
                                      <a:srgbClr val="10D8A4"/>
                                    </a:solidFill>
                                    <a:latin typeface="Cambria Math" panose="02040503050406030204" pitchFamily="18" charset="0"/>
                                  </a:rPr>
                                  <m:t>1</m:t>
                                </m:r>
                              </m:num>
                              <m:den>
                                <m:r>
                                  <a:rPr lang="zh-CN" altLang="en-US" sz="1100" i="0">
                                    <a:solidFill>
                                      <a:srgbClr val="10D8A4"/>
                                    </a:solidFill>
                                    <a:latin typeface="Cambria Math" panose="02040503050406030204" pitchFamily="18" charset="0"/>
                                  </a:rPr>
                                  <m:t>6</m:t>
                                </m:r>
                              </m:den>
                            </m:f>
                            <m:f>
                              <m:fPr>
                                <m:ctrlPr>
                                  <a:rPr lang="zh-CN" altLang="en-US" sz="1100" i="1">
                                    <a:solidFill>
                                      <a:srgbClr val="10D8A4"/>
                                    </a:solidFill>
                                    <a:latin typeface="Cambria Math" panose="02040503050406030204" pitchFamily="18" charset="0"/>
                                  </a:rPr>
                                </m:ctrlPr>
                              </m:fPr>
                              <m:num>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3</m:t>
                                    </m:r>
                                  </m:sub>
                                </m:sSub>
                              </m:num>
                              <m:den>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𝑤</m:t>
                                    </m:r>
                                  </m:e>
                                  <m:sub>
                                    <m:r>
                                      <a:rPr lang="zh-CN" altLang="en-US" sz="1100" i="0">
                                        <a:solidFill>
                                          <a:srgbClr val="10D8A4"/>
                                        </a:solidFill>
                                        <a:latin typeface="Cambria Math" panose="02040503050406030204" pitchFamily="18" charset="0"/>
                                      </a:rPr>
                                      <m:t>2</m:t>
                                    </m:r>
                                  </m:sub>
                                </m:sSub>
                              </m:den>
                            </m:f>
                            <m:sSup>
                              <m:sSupPr>
                                <m:ctrlPr>
                                  <a:rPr lang="zh-CN" altLang="en-US" sz="1100" i="1">
                                    <a:solidFill>
                                      <a:srgbClr val="10D8A4"/>
                                    </a:solidFill>
                                    <a:latin typeface="Cambria Math" panose="02040503050406030204" pitchFamily="18" charset="0"/>
                                  </a:rPr>
                                </m:ctrlPr>
                              </m:sSupPr>
                              <m:e>
                                <m:r>
                                  <a:rPr lang="zh-CN" altLang="en-US" sz="1100" i="1">
                                    <a:solidFill>
                                      <a:srgbClr val="10D8A4"/>
                                    </a:solidFill>
                                    <a:latin typeface="Cambria Math" panose="02040503050406030204" pitchFamily="18" charset="0"/>
                                  </a:rPr>
                                  <m:t>𝑡</m:t>
                                </m:r>
                              </m:e>
                              <m:sup>
                                <m:r>
                                  <a:rPr lang="zh-CN" altLang="en-US" sz="1100" i="0">
                                    <a:solidFill>
                                      <a:srgbClr val="10D8A4"/>
                                    </a:solidFill>
                                    <a:latin typeface="Cambria Math" panose="02040503050406030204" pitchFamily="18" charset="0"/>
                                  </a:rPr>
                                  <m:t>3</m:t>
                                </m:r>
                              </m:sup>
                            </m:sSup>
                            <m:r>
                              <a:rPr lang="zh-CN" altLang="en-US" sz="1100" i="0">
                                <a:solidFill>
                                  <a:srgbClr val="10D8A4"/>
                                </a:solidFill>
                                <a:latin typeface="Cambria Math" panose="02040503050406030204" pitchFamily="18" charset="0"/>
                              </a:rPr>
                              <m:t>−</m:t>
                            </m:r>
                            <m:f>
                              <m:fPr>
                                <m:ctrlPr>
                                  <a:rPr lang="zh-CN" altLang="en-US" sz="1100" i="1">
                                    <a:solidFill>
                                      <a:srgbClr val="10D8A4"/>
                                    </a:solidFill>
                                    <a:latin typeface="Cambria Math" panose="02040503050406030204" pitchFamily="18" charset="0"/>
                                  </a:rPr>
                                </m:ctrlPr>
                              </m:fPr>
                              <m:num>
                                <m:r>
                                  <a:rPr lang="zh-CN" altLang="en-US" sz="1100" i="0">
                                    <a:solidFill>
                                      <a:srgbClr val="10D8A4"/>
                                    </a:solidFill>
                                    <a:latin typeface="Cambria Math" panose="02040503050406030204" pitchFamily="18" charset="0"/>
                                  </a:rPr>
                                  <m:t>1</m:t>
                                </m:r>
                              </m:num>
                              <m:den>
                                <m:r>
                                  <a:rPr lang="zh-CN" altLang="en-US" sz="1100" i="0">
                                    <a:solidFill>
                                      <a:srgbClr val="10D8A4"/>
                                    </a:solidFill>
                                    <a:latin typeface="Cambria Math" panose="02040503050406030204" pitchFamily="18" charset="0"/>
                                  </a:rPr>
                                  <m:t>2</m:t>
                                </m:r>
                              </m:den>
                            </m:f>
                            <m:f>
                              <m:fPr>
                                <m:ctrlPr>
                                  <a:rPr lang="zh-CN" altLang="en-US" sz="1100" i="1">
                                    <a:solidFill>
                                      <a:srgbClr val="10D8A4"/>
                                    </a:solidFill>
                                    <a:latin typeface="Cambria Math" panose="02040503050406030204" pitchFamily="18" charset="0"/>
                                  </a:rPr>
                                </m:ctrlPr>
                              </m:fPr>
                              <m:num>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i="0">
                                        <a:solidFill>
                                          <a:srgbClr val="10D8A4"/>
                                        </a:solidFill>
                                        <a:latin typeface="Cambria Math" panose="02040503050406030204" pitchFamily="18" charset="0"/>
                                      </a:rPr>
                                      <m:t>4</m:t>
                                    </m:r>
                                  </m:sub>
                                </m:sSub>
                              </m:num>
                              <m:den>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𝑤</m:t>
                                    </m:r>
                                  </m:e>
                                  <m:sub>
                                    <m:r>
                                      <a:rPr lang="zh-CN" altLang="en-US" sz="1100" i="0">
                                        <a:solidFill>
                                          <a:srgbClr val="10D8A4"/>
                                        </a:solidFill>
                                        <a:latin typeface="Cambria Math" panose="02040503050406030204" pitchFamily="18" charset="0"/>
                                      </a:rPr>
                                      <m:t>2</m:t>
                                    </m:r>
                                  </m:sub>
                                </m:sSub>
                              </m:den>
                            </m:f>
                            <m:sSup>
                              <m:sSupPr>
                                <m:ctrlPr>
                                  <a:rPr lang="zh-CN" altLang="en-US" sz="1100" i="1">
                                    <a:solidFill>
                                      <a:srgbClr val="10D8A4"/>
                                    </a:solidFill>
                                    <a:latin typeface="Cambria Math" panose="02040503050406030204" pitchFamily="18" charset="0"/>
                                  </a:rPr>
                                </m:ctrlPr>
                              </m:sSupPr>
                              <m:e>
                                <m:r>
                                  <a:rPr lang="zh-CN" altLang="en-US" sz="1100" i="1">
                                    <a:solidFill>
                                      <a:srgbClr val="10D8A4"/>
                                    </a:solidFill>
                                    <a:latin typeface="Cambria Math" panose="02040503050406030204" pitchFamily="18" charset="0"/>
                                  </a:rPr>
                                  <m:t>𝑡</m:t>
                                </m:r>
                              </m:e>
                              <m:sup>
                                <m:r>
                                  <a:rPr lang="zh-CN" altLang="en-US" sz="1100" i="0">
                                    <a:solidFill>
                                      <a:srgbClr val="10D8A4"/>
                                    </a:solidFill>
                                    <a:latin typeface="Cambria Math" panose="02040503050406030204" pitchFamily="18" charset="0"/>
                                  </a:rPr>
                                  <m:t>2</m:t>
                                </m:r>
                              </m:sup>
                            </m:sSup>
                            <m:r>
                              <a:rPr lang="zh-CN" altLang="en-US" sz="1100">
                                <a:solidFill>
                                  <a:srgbClr val="10D8A4"/>
                                </a:solidFill>
                                <a:latin typeface="Cambria Math" panose="02040503050406030204" pitchFamily="18" charset="0"/>
                              </a:rPr>
                              <m:t>+</m:t>
                            </m:r>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a:solidFill>
                                      <a:srgbClr val="10D8A4"/>
                                    </a:solidFill>
                                    <a:latin typeface="Cambria Math" panose="02040503050406030204" pitchFamily="18" charset="0"/>
                                  </a:rPr>
                                  <m:t>5</m:t>
                                </m:r>
                              </m:sub>
                            </m:sSub>
                            <m:r>
                              <a:rPr lang="zh-CN" altLang="en-US" sz="1100" i="1">
                                <a:solidFill>
                                  <a:srgbClr val="10D8A4"/>
                                </a:solidFill>
                                <a:latin typeface="Cambria Math" panose="02040503050406030204" pitchFamily="18" charset="0"/>
                              </a:rPr>
                              <m:t>𝑡</m:t>
                            </m:r>
                            <m:r>
                              <a:rPr lang="zh-CN" altLang="en-US" sz="1100">
                                <a:solidFill>
                                  <a:srgbClr val="10D8A4"/>
                                </a:solidFill>
                                <a:latin typeface="Cambria Math" panose="02040503050406030204" pitchFamily="18" charset="0"/>
                              </a:rPr>
                              <m:t>+</m:t>
                            </m:r>
                            <m:sSub>
                              <m:sSubPr>
                                <m:ctrlPr>
                                  <a:rPr lang="zh-CN" altLang="en-US" sz="1100" i="1">
                                    <a:solidFill>
                                      <a:srgbClr val="10D8A4"/>
                                    </a:solidFill>
                                    <a:latin typeface="Cambria Math" panose="02040503050406030204" pitchFamily="18" charset="0"/>
                                  </a:rPr>
                                </m:ctrlPr>
                              </m:sSubPr>
                              <m:e>
                                <m:r>
                                  <a:rPr lang="zh-CN" altLang="en-US" sz="1100" i="1">
                                    <a:solidFill>
                                      <a:srgbClr val="10D8A4"/>
                                    </a:solidFill>
                                    <a:latin typeface="Cambria Math" panose="02040503050406030204" pitchFamily="18" charset="0"/>
                                  </a:rPr>
                                  <m:t>𝑐</m:t>
                                </m:r>
                              </m:e>
                              <m:sub>
                                <m:r>
                                  <a:rPr lang="zh-CN" altLang="en-US" sz="1100">
                                    <a:solidFill>
                                      <a:srgbClr val="10D8A4"/>
                                    </a:solidFill>
                                    <a:latin typeface="Cambria Math" panose="02040503050406030204" pitchFamily="18" charset="0"/>
                                  </a:rPr>
                                  <m:t>6</m:t>
                                </m:r>
                              </m:sub>
                            </m:sSub>
                          </m:e>
                        </m:mr>
                        <m:mr>
                          <m:e/>
                          <m:e>
                            <m:r>
                              <a:rPr lang="zh-CN" altLang="en-US" sz="1100" i="0">
                                <a:solidFill>
                                  <a:srgbClr val="10D8A4"/>
                                </a:solidFill>
                                <a:latin typeface="Cambria Math" panose="02040503050406030204" pitchFamily="18" charset="0"/>
                              </a:rPr>
                              <m:t> </m:t>
                            </m:r>
                          </m:e>
                        </m:mr>
                      </m:m>
                    </m:oMath>
                  </m:oMathPara>
                </a14:m>
                <a:endParaRPr lang="zh-CN" altLang="en-US" sz="1100" dirty="0">
                  <a:solidFill>
                    <a:srgbClr val="10D8A4"/>
                  </a:solidFill>
                </a:endParaRPr>
              </a:p>
            </p:txBody>
          </p:sp>
        </mc:Choice>
        <mc:Fallback xmlns="">
          <p:sp>
            <p:nvSpPr>
              <p:cNvPr id="31" name="文本框 30">
                <a:extLst>
                  <a:ext uri="{FF2B5EF4-FFF2-40B4-BE49-F238E27FC236}">
                    <a16:creationId xmlns:a16="http://schemas.microsoft.com/office/drawing/2014/main" id="{307411C0-6782-47EF-B729-0E1150379DE1}"/>
                  </a:ext>
                </a:extLst>
              </p:cNvPr>
              <p:cNvSpPr txBox="1">
                <a:spLocks noRot="1" noChangeAspect="1" noMove="1" noResize="1" noEditPoints="1" noAdjustHandles="1" noChangeArrowheads="1" noChangeShapeType="1" noTextEdit="1"/>
              </p:cNvSpPr>
              <p:nvPr/>
            </p:nvSpPr>
            <p:spPr>
              <a:xfrm>
                <a:off x="-73086" y="3250360"/>
                <a:ext cx="4710246" cy="153663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408820"/>
      </p:ext>
    </p:extLst>
  </p:cSld>
  <p:clrMapOvr>
    <a:masterClrMapping/>
  </p:clrMapOvr>
  <p:transition spd="slow" advClick="0" advTm="2000">
    <p:random/>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224180D-6834-460C-A701-F3C630890667}"/>
                  </a:ext>
                </a:extLst>
              </p:cNvPr>
              <p:cNvSpPr txBox="1"/>
              <p:nvPr/>
            </p:nvSpPr>
            <p:spPr>
              <a:xfrm>
                <a:off x="228600" y="370325"/>
                <a:ext cx="8686800" cy="1323311"/>
              </a:xfrm>
              <a:prstGeom prst="rect">
                <a:avLst/>
              </a:prstGeom>
              <a:noFill/>
            </p:spPr>
            <p:txBody>
              <a:bodyPr wrap="square">
                <a:spAutoFit/>
              </a:bodyPr>
              <a:lstStyle/>
              <a:p>
                <a:pPr algn="just">
                  <a:lnSpc>
                    <a:spcPct val="150000"/>
                  </a:lnSpc>
                  <a:spcAft>
                    <a:spcPts val="1200"/>
                  </a:spcAft>
                </a:pPr>
                <a:r>
                  <a:rPr lang="zh-CN" altLang="zh-CN" dirty="0">
                    <a:solidFill>
                      <a:schemeClr val="bg1"/>
                    </a:solidFill>
                    <a:latin typeface="华文宋体" panose="02010600040101010101" pitchFamily="2" charset="-122"/>
                    <a:ea typeface="华文宋体" panose="02010600040101010101" pitchFamily="2" charset="-122"/>
                  </a:rPr>
                  <a:t>得到积分常数后，可以计算出每辆车在不同合作博弈策略下的收益</a:t>
                </a:r>
                <a14:m>
                  <m:oMath xmlns:m="http://schemas.openxmlformats.org/officeDocument/2006/math">
                    <m:sSubSup>
                      <m:sSubSupPr>
                        <m:ctrlPr>
                          <a:rPr lang="zh-CN" altLang="zh-CN"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a:solidFill>
                              <a:schemeClr val="bg1"/>
                            </a:solidFill>
                            <a:latin typeface="Cambria Math" panose="02040503050406030204" pitchFamily="18" charset="0"/>
                            <a:cs typeface="Times New Roman" panose="02020603050405020304" pitchFamily="18" charset="0"/>
                          </a:rPr>
                          <m:t>𝐻</m:t>
                        </m:r>
                      </m:e>
                      <m:sub>
                        <m:r>
                          <a:rPr lang="en-US" altLang="zh-CN" i="1">
                            <a:solidFill>
                              <a:schemeClr val="bg1"/>
                            </a:solidFill>
                            <a:latin typeface="Cambria Math" panose="02040503050406030204" pitchFamily="18" charset="0"/>
                            <a:cs typeface="Times New Roman" panose="02020603050405020304" pitchFamily="18" charset="0"/>
                          </a:rPr>
                          <m:t>𝑙</m:t>
                        </m:r>
                      </m:sub>
                      <m:sup>
                        <m:r>
                          <a:rPr lang="en-US" altLang="zh-CN" i="1">
                            <a:solidFill>
                              <a:schemeClr val="bg1"/>
                            </a:solidFill>
                            <a:latin typeface="Cambria Math" panose="02040503050406030204" pitchFamily="18" charset="0"/>
                            <a:cs typeface="Times New Roman" panose="02020603050405020304" pitchFamily="18" charset="0"/>
                          </a:rPr>
                          <m:t>𝑖</m:t>
                        </m:r>
                      </m:sup>
                    </m:sSubSup>
                    <m:r>
                      <a:rPr lang="en-US" altLang="zh-CN" i="1">
                        <a:solidFill>
                          <a:schemeClr val="bg1"/>
                        </a:solidFill>
                        <a:latin typeface="Cambria Math" panose="02040503050406030204" pitchFamily="18" charset="0"/>
                        <a:cs typeface="Times New Roman" panose="02020603050405020304" pitchFamily="18" charset="0"/>
                      </a:rPr>
                      <m:t> </m:t>
                    </m:r>
                  </m:oMath>
                </a14:m>
                <a:r>
                  <a:rPr lang="en-US" altLang="zh-CN" dirty="0">
                    <a:solidFill>
                      <a:schemeClr val="bg1"/>
                    </a:solidFill>
                    <a:latin typeface="华文宋体" panose="02010600040101010101" pitchFamily="2" charset="-122"/>
                    <a:ea typeface="华文宋体" panose="02010600040101010101" pitchFamily="2" charset="-122"/>
                    <a:cs typeface="Times New Roman" panose="02020603050405020304" pitchFamily="18" charset="0"/>
                  </a:rPr>
                  <a:t>and </a:t>
                </a:r>
                <a14:m>
                  <m:oMath xmlns:m="http://schemas.openxmlformats.org/officeDocument/2006/math">
                    <m:d>
                      <m:dPr>
                        <m:begChr m:val=""/>
                        <m:ctrlPr>
                          <a:rPr lang="zh-CN" altLang="zh-CN"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bg1"/>
                                </a:solidFill>
                                <a:latin typeface="Cambria Math" panose="02040503050406030204" pitchFamily="18" charset="0"/>
                                <a:cs typeface="Times New Roman" panose="02020603050405020304" pitchFamily="18" charset="0"/>
                              </a:rPr>
                              <m:t>𝐻</m:t>
                            </m:r>
                          </m:e>
                          <m:sub>
                            <m:r>
                              <a:rPr lang="en-US" altLang="zh-CN" i="1">
                                <a:solidFill>
                                  <a:schemeClr val="bg1"/>
                                </a:solidFill>
                                <a:latin typeface="Cambria Math" panose="02040503050406030204" pitchFamily="18" charset="0"/>
                                <a:cs typeface="Times New Roman" panose="02020603050405020304" pitchFamily="18" charset="0"/>
                              </a:rPr>
                              <m:t>𝐼</m:t>
                            </m:r>
                            <m:r>
                              <a:rPr lang="en-US" altLang="zh-CN" i="1">
                                <a:solidFill>
                                  <a:schemeClr val="bg1"/>
                                </a:solidFill>
                                <a:latin typeface="Cambria Math" panose="02040503050406030204" pitchFamily="18" charset="0"/>
                                <a:cs typeface="Times New Roman" panose="02020603050405020304" pitchFamily="18" charset="0"/>
                              </a:rPr>
                              <m:t>−</m:t>
                            </m:r>
                            <m:r>
                              <a:rPr lang="en-US" altLang="zh-CN">
                                <a:solidFill>
                                  <a:schemeClr val="bg1"/>
                                </a:solidFill>
                                <a:latin typeface="Cambria Math" panose="02040503050406030204" pitchFamily="18" charset="0"/>
                                <a:cs typeface="Times New Roman" panose="02020603050405020304" pitchFamily="18" charset="0"/>
                              </a:rPr>
                              <m:t>1</m:t>
                            </m:r>
                          </m:sub>
                        </m:sSub>
                      </m:e>
                    </m:d>
                  </m:oMath>
                </a14:m>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收益矩阵</a:t>
                </a:r>
                <a:r>
                  <a:rPr lang="en-US" altLang="zh-CN" dirty="0">
                    <a:solidFill>
                      <a:schemeClr val="bg1"/>
                    </a:solidFill>
                    <a:latin typeface="华文宋体" panose="02010600040101010101" pitchFamily="2" charset="-122"/>
                    <a:ea typeface="华文宋体" panose="02010600040101010101" pitchFamily="2" charset="-122"/>
                  </a:rPr>
                  <a:t>A</a:t>
                </a:r>
                <a:r>
                  <a:rPr lang="zh-CN" altLang="en-US" dirty="0">
                    <a:solidFill>
                      <a:schemeClr val="bg1"/>
                    </a:solidFill>
                    <a:latin typeface="华文宋体" panose="02010600040101010101" pitchFamily="2" charset="-122"/>
                    <a:ea typeface="华文宋体" panose="02010600040101010101" pitchFamily="2" charset="-122"/>
                  </a:rPr>
                  <a:t>、</a:t>
                </a:r>
                <a:r>
                  <a:rPr lang="en-US" altLang="zh-CN" dirty="0">
                    <a:solidFill>
                      <a:schemeClr val="bg1"/>
                    </a:solidFill>
                    <a:latin typeface="华文宋体" panose="02010600040101010101" pitchFamily="2" charset="-122"/>
                    <a:ea typeface="华文宋体" panose="02010600040101010101" pitchFamily="2" charset="-122"/>
                  </a:rPr>
                  <a:t>B)</a:t>
                </a:r>
                <a:r>
                  <a:rPr lang="zh-CN" altLang="zh-CN" dirty="0">
                    <a:solidFill>
                      <a:schemeClr val="bg1"/>
                    </a:solidFill>
                    <a:latin typeface="华文宋体" panose="02010600040101010101" pitchFamily="2" charset="-122"/>
                    <a:ea typeface="华文宋体" panose="02010600040101010101" pitchFamily="2" charset="-122"/>
                  </a:rPr>
                  <a:t>，然后中央控制器可以确定 MS 和</a:t>
                </a:r>
                <a:r>
                  <a:rPr lang="zh-CN" altLang="en-US" dirty="0">
                    <a:solidFill>
                      <a:schemeClr val="bg1"/>
                    </a:solidFill>
                    <a:latin typeface="华文宋体" panose="02010600040101010101" pitchFamily="2" charset="-122"/>
                    <a:ea typeface="华文宋体" panose="02010600040101010101" pitchFamily="2" charset="-122"/>
                  </a:rPr>
                  <a:t>边</a:t>
                </a:r>
                <a:r>
                  <a:rPr lang="zh-CN" altLang="zh-CN" dirty="0">
                    <a:solidFill>
                      <a:schemeClr val="bg1"/>
                    </a:solidFill>
                    <a:latin typeface="华文宋体" panose="02010600040101010101" pitchFamily="2" charset="-122"/>
                    <a:ea typeface="华文宋体" panose="02010600040101010101" pitchFamily="2" charset="-122"/>
                  </a:rPr>
                  <a:t>支付。同时，还规划了控制区域内各车辆的</a:t>
                </a:r>
                <a:r>
                  <a:rPr lang="zh-CN" altLang="en-US" dirty="0">
                    <a:solidFill>
                      <a:schemeClr val="bg1"/>
                    </a:solidFill>
                    <a:latin typeface="华文宋体" panose="02010600040101010101" pitchFamily="2" charset="-122"/>
                    <a:ea typeface="华文宋体" panose="02010600040101010101" pitchFamily="2" charset="-122"/>
                  </a:rPr>
                  <a:t>运动状态方程</a:t>
                </a:r>
                <a:r>
                  <a:rPr lang="zh-CN" altLang="zh-CN" dirty="0">
                    <a:solidFill>
                      <a:schemeClr val="bg1"/>
                    </a:solidFill>
                    <a:latin typeface="华文宋体" panose="02010600040101010101" pitchFamily="2" charset="-122"/>
                    <a:ea typeface="华文宋体" panose="02010600040101010101" pitchFamily="2" charset="-122"/>
                  </a:rPr>
                  <a:t>。</a:t>
                </a:r>
                <a:r>
                  <a:rPr lang="zh-CN" altLang="zh-CN" sz="400" dirty="0">
                    <a:solidFill>
                      <a:schemeClr val="bg1"/>
                    </a:solidFill>
                    <a:latin typeface="华文宋体" panose="02010600040101010101" pitchFamily="2" charset="-122"/>
                    <a:ea typeface="华文宋体" panose="02010600040101010101" pitchFamily="2" charset="-122"/>
                  </a:rPr>
                  <a:t> </a:t>
                </a:r>
                <a:endParaRPr lang="zh-CN" altLang="zh-CN" sz="1800" dirty="0">
                  <a:solidFill>
                    <a:schemeClr val="bg1"/>
                  </a:solidFill>
                  <a:effectLst/>
                  <a:latin typeface="华文宋体" panose="02010600040101010101" pitchFamily="2" charset="-122"/>
                  <a:ea typeface="华文宋体" panose="02010600040101010101" pitchFamily="2"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B224180D-6834-460C-A701-F3C630890667}"/>
                  </a:ext>
                </a:extLst>
              </p:cNvPr>
              <p:cNvSpPr txBox="1">
                <a:spLocks noRot="1" noChangeAspect="1" noMove="1" noResize="1" noEditPoints="1" noAdjustHandles="1" noChangeArrowheads="1" noChangeShapeType="1" noTextEdit="1"/>
              </p:cNvSpPr>
              <p:nvPr/>
            </p:nvSpPr>
            <p:spPr>
              <a:xfrm>
                <a:off x="228600" y="370325"/>
                <a:ext cx="8686800" cy="1323311"/>
              </a:xfrm>
              <a:prstGeom prst="rect">
                <a:avLst/>
              </a:prstGeom>
              <a:blipFill>
                <a:blip r:embed="rId3"/>
                <a:stretch>
                  <a:fillRect l="-632" t="-24424" r="-561" b="-7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C0E34F3-E29B-472F-A1C8-9C154F30A5B8}"/>
                  </a:ext>
                </a:extLst>
              </p:cNvPr>
              <p:cNvSpPr txBox="1"/>
              <p:nvPr/>
            </p:nvSpPr>
            <p:spPr>
              <a:xfrm>
                <a:off x="2286000" y="1918170"/>
                <a:ext cx="4572000" cy="3543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200" b="0" i="1" smtClean="0">
                          <a:solidFill>
                            <a:schemeClr val="bg1"/>
                          </a:solidFill>
                          <a:latin typeface="Cambria Math" panose="02040503050406030204" pitchFamily="18" charset="0"/>
                        </a:rPr>
                        <m:t>{</m:t>
                      </m:r>
                      <m:sSup>
                        <m:sSupPr>
                          <m:ctrlPr>
                            <a:rPr lang="en-US" altLang="zh-CN" sz="1200" b="0" i="1" smtClean="0">
                              <a:solidFill>
                                <a:schemeClr val="bg1"/>
                              </a:solidFill>
                              <a:latin typeface="Cambria Math" panose="02040503050406030204" pitchFamily="18" charset="0"/>
                            </a:rPr>
                          </m:ctrlPr>
                        </m:sSupPr>
                        <m:e>
                          <m:r>
                            <a:rPr lang="zh-CN" altLang="en-US" sz="1200" i="1">
                              <a:solidFill>
                                <a:schemeClr val="bg1"/>
                              </a:solidFill>
                              <a:latin typeface="Cambria Math" panose="02040503050406030204" pitchFamily="18" charset="0"/>
                            </a:rPr>
                            <m:t>𝑚</m:t>
                          </m:r>
                        </m:e>
                        <m:sup>
                          <m:r>
                            <a:rPr lang="en-US" altLang="zh-CN" sz="1200" b="0" i="0" smtClean="0">
                              <a:solidFill>
                                <a:schemeClr val="bg1"/>
                              </a:solidFill>
                              <a:latin typeface="Cambria Math" panose="02040503050406030204" pitchFamily="18" charset="0"/>
                            </a:rPr>
                            <m:t>∗</m:t>
                          </m:r>
                        </m:sup>
                      </m:sSup>
                      <m:r>
                        <a:rPr lang="zh-CN" altLang="en-US" sz="1200">
                          <a:solidFill>
                            <a:schemeClr val="bg1"/>
                          </a:solidFill>
                          <a:latin typeface="Cambria Math" panose="02040503050406030204" pitchFamily="18" charset="0"/>
                        </a:rPr>
                        <m:t>,</m:t>
                      </m:r>
                      <m:sSup>
                        <m:sSupPr>
                          <m:ctrlPr>
                            <a:rPr lang="en-US" altLang="zh-CN" sz="1200" b="0" i="1" smtClean="0">
                              <a:solidFill>
                                <a:schemeClr val="bg1"/>
                              </a:solidFill>
                              <a:latin typeface="Cambria Math" panose="02040503050406030204" pitchFamily="18" charset="0"/>
                            </a:rPr>
                          </m:ctrlPr>
                        </m:sSupPr>
                        <m:e>
                          <m:r>
                            <a:rPr lang="zh-CN" altLang="en-US" sz="1200" i="1">
                              <a:solidFill>
                                <a:schemeClr val="bg1"/>
                              </a:solidFill>
                              <a:latin typeface="Cambria Math" panose="02040503050406030204" pitchFamily="18" charset="0"/>
                            </a:rPr>
                            <m:t>𝑛</m:t>
                          </m:r>
                        </m:e>
                        <m:sup>
                          <m:r>
                            <a:rPr lang="en-US" altLang="zh-CN" sz="1200" b="0" i="1" smtClean="0">
                              <a:solidFill>
                                <a:schemeClr val="bg1"/>
                              </a:solidFill>
                              <a:latin typeface="Cambria Math" panose="02040503050406030204" pitchFamily="18" charset="0"/>
                            </a:rPr>
                            <m:t>∗</m:t>
                          </m:r>
                        </m:sup>
                      </m:sSup>
                      <m:r>
                        <a:rPr lang="en-US" altLang="zh-CN" sz="1200" b="0" i="1" smtClean="0">
                          <a:solidFill>
                            <a:schemeClr val="bg1"/>
                          </a:solidFill>
                          <a:latin typeface="Cambria Math" panose="02040503050406030204" pitchFamily="18" charset="0"/>
                        </a:rPr>
                        <m:t>}=</m:t>
                      </m:r>
                      <m:limLow>
                        <m:limLowPr>
                          <m:ctrlPr>
                            <a:rPr lang="zh-CN" altLang="en-US" sz="1200" i="1" smtClean="0">
                              <a:solidFill>
                                <a:schemeClr val="bg1"/>
                              </a:solidFill>
                              <a:latin typeface="Cambria Math" panose="02040503050406030204" pitchFamily="18" charset="0"/>
                            </a:rPr>
                          </m:ctrlPr>
                        </m:limLowPr>
                        <m:e>
                          <m:r>
                            <m:rPr>
                              <m:sty m:val="p"/>
                            </m:rPr>
                            <a:rPr lang="zh-CN" altLang="en-US" sz="1200" i="0">
                              <a:solidFill>
                                <a:schemeClr val="bg1"/>
                              </a:solidFill>
                              <a:latin typeface="Cambria Math" panose="02040503050406030204" pitchFamily="18" charset="0"/>
                            </a:rPr>
                            <m:t>max</m:t>
                          </m:r>
                        </m:e>
                        <m:lim>
                          <m:r>
                            <a:rPr lang="zh-CN" altLang="en-US" sz="1200" i="1">
                              <a:solidFill>
                                <a:schemeClr val="bg1"/>
                              </a:solidFill>
                              <a:latin typeface="Cambria Math" panose="02040503050406030204" pitchFamily="18" charset="0"/>
                            </a:rPr>
                            <m:t>𝑚</m:t>
                          </m:r>
                          <m:r>
                            <a:rPr lang="zh-CN" altLang="en-US" sz="1200" i="0">
                              <a:solidFill>
                                <a:schemeClr val="bg1"/>
                              </a:solidFill>
                              <a:latin typeface="Cambria Math" panose="02040503050406030204" pitchFamily="18" charset="0"/>
                            </a:rPr>
                            <m:t>,</m:t>
                          </m:r>
                          <m:r>
                            <a:rPr lang="zh-CN" altLang="en-US" sz="1200" i="1">
                              <a:solidFill>
                                <a:schemeClr val="bg1"/>
                              </a:solidFill>
                              <a:latin typeface="Cambria Math" panose="02040503050406030204" pitchFamily="18" charset="0"/>
                            </a:rPr>
                            <m:t>𝑛</m:t>
                          </m:r>
                          <m:r>
                            <a:rPr lang="zh-CN" altLang="en-US" sz="1200" i="0">
                              <a:solidFill>
                                <a:schemeClr val="bg1"/>
                              </a:solidFill>
                              <a:latin typeface="Cambria Math" panose="02040503050406030204" pitchFamily="18" charset="0"/>
                            </a:rPr>
                            <m:t>∈</m:t>
                          </m:r>
                          <m:d>
                            <m:dPr>
                              <m:begChr m:val="{"/>
                              <m:endChr m:val="}"/>
                              <m:ctrlPr>
                                <a:rPr lang="zh-CN" altLang="en-US" sz="1200" i="1">
                                  <a:solidFill>
                                    <a:schemeClr val="bg1"/>
                                  </a:solidFill>
                                  <a:latin typeface="Cambria Math" panose="02040503050406030204" pitchFamily="18" charset="0"/>
                                </a:rPr>
                              </m:ctrlPr>
                            </m:dPr>
                            <m:e>
                              <m:r>
                                <a:rPr lang="zh-CN" altLang="en-US" sz="1200" i="0">
                                  <a:solidFill>
                                    <a:schemeClr val="bg1"/>
                                  </a:solidFill>
                                  <a:latin typeface="Cambria Math" panose="02040503050406030204" pitchFamily="18" charset="0"/>
                                </a:rPr>
                                <m:t>1,2</m:t>
                              </m:r>
                            </m:e>
                          </m:d>
                          <m:r>
                            <a:rPr lang="zh-CN" altLang="en-US" sz="1200" i="0">
                              <a:solidFill>
                                <a:schemeClr val="bg1"/>
                              </a:solidFill>
                              <a:latin typeface="Cambria Math" panose="02040503050406030204" pitchFamily="18" charset="0"/>
                            </a:rPr>
                            <m:t>×</m:t>
                          </m:r>
                          <m:d>
                            <m:dPr>
                              <m:begChr m:val="{"/>
                              <m:endChr m:val="}"/>
                              <m:ctrlPr>
                                <a:rPr lang="zh-CN" altLang="en-US" sz="1200" i="1">
                                  <a:solidFill>
                                    <a:schemeClr val="bg1"/>
                                  </a:solidFill>
                                  <a:latin typeface="Cambria Math" panose="02040503050406030204" pitchFamily="18" charset="0"/>
                                </a:rPr>
                              </m:ctrlPr>
                            </m:dPr>
                            <m:e>
                              <m:r>
                                <a:rPr lang="zh-CN" altLang="en-US" sz="1200" i="0">
                                  <a:solidFill>
                                    <a:schemeClr val="bg1"/>
                                  </a:solidFill>
                                  <a:latin typeface="Cambria Math" panose="02040503050406030204" pitchFamily="18" charset="0"/>
                                </a:rPr>
                                <m:t>1,2</m:t>
                              </m:r>
                            </m:e>
                          </m:d>
                        </m:lim>
                      </m:limLow>
                      <m:r>
                        <a:rPr lang="zh-CN" altLang="en-US" sz="1200" i="0">
                          <a:solidFill>
                            <a:schemeClr val="bg1"/>
                          </a:solidFill>
                          <a:latin typeface="Cambria Math" panose="02040503050406030204" pitchFamily="18" charset="0"/>
                        </a:rPr>
                        <m:t> </m:t>
                      </m:r>
                      <m:d>
                        <m:dPr>
                          <m:ctrlPr>
                            <a:rPr lang="zh-CN" altLang="en-US" sz="1200" i="1">
                              <a:solidFill>
                                <a:schemeClr val="bg1"/>
                              </a:solidFill>
                              <a:latin typeface="Cambria Math" panose="02040503050406030204" pitchFamily="18" charset="0"/>
                            </a:rPr>
                          </m:ctrlPr>
                        </m:dPr>
                        <m:e>
                          <m:sSub>
                            <m:sSubPr>
                              <m:ctrlPr>
                                <a:rPr lang="zh-CN" altLang="en-US" sz="1200" i="1">
                                  <a:solidFill>
                                    <a:schemeClr val="bg1"/>
                                  </a:solidFill>
                                  <a:latin typeface="Cambria Math" panose="02040503050406030204" pitchFamily="18" charset="0"/>
                                </a:rPr>
                              </m:ctrlPr>
                            </m:sSubPr>
                            <m:e>
                              <m:r>
                                <a:rPr lang="zh-CN" altLang="en-US" sz="1200" i="1">
                                  <a:solidFill>
                                    <a:schemeClr val="bg1"/>
                                  </a:solidFill>
                                  <a:latin typeface="Cambria Math" panose="02040503050406030204" pitchFamily="18" charset="0"/>
                                </a:rPr>
                                <m:t>𝐴</m:t>
                              </m:r>
                            </m:e>
                            <m:sub>
                              <m:r>
                                <a:rPr lang="zh-CN" altLang="en-US" sz="1200" i="1">
                                  <a:solidFill>
                                    <a:schemeClr val="bg1"/>
                                  </a:solidFill>
                                  <a:latin typeface="Cambria Math" panose="02040503050406030204" pitchFamily="18" charset="0"/>
                                </a:rPr>
                                <m:t>𝑚𝑛</m:t>
                              </m:r>
                            </m:sub>
                          </m:sSub>
                          <m:r>
                            <a:rPr lang="zh-CN" altLang="en-US" sz="1200" i="0">
                              <a:solidFill>
                                <a:schemeClr val="bg1"/>
                              </a:solidFill>
                              <a:latin typeface="Cambria Math" panose="02040503050406030204" pitchFamily="18" charset="0"/>
                            </a:rPr>
                            <m:t>+</m:t>
                          </m:r>
                          <m:sSub>
                            <m:sSubPr>
                              <m:ctrlPr>
                                <a:rPr lang="zh-CN" altLang="en-US" sz="1200" i="1">
                                  <a:solidFill>
                                    <a:schemeClr val="bg1"/>
                                  </a:solidFill>
                                  <a:latin typeface="Cambria Math" panose="02040503050406030204" pitchFamily="18" charset="0"/>
                                </a:rPr>
                              </m:ctrlPr>
                            </m:sSubPr>
                            <m:e>
                              <m:r>
                                <a:rPr lang="zh-CN" altLang="en-US" sz="1200" i="1">
                                  <a:solidFill>
                                    <a:schemeClr val="bg1"/>
                                  </a:solidFill>
                                  <a:latin typeface="Cambria Math" panose="02040503050406030204" pitchFamily="18" charset="0"/>
                                </a:rPr>
                                <m:t>𝐵</m:t>
                              </m:r>
                            </m:e>
                            <m:sub>
                              <m:r>
                                <a:rPr lang="zh-CN" altLang="en-US" sz="1200" i="1">
                                  <a:solidFill>
                                    <a:schemeClr val="bg1"/>
                                  </a:solidFill>
                                  <a:latin typeface="Cambria Math" panose="02040503050406030204" pitchFamily="18" charset="0"/>
                                </a:rPr>
                                <m:t>𝑚𝑛</m:t>
                              </m:r>
                            </m:sub>
                          </m:sSub>
                        </m:e>
                      </m:d>
                    </m:oMath>
                  </m:oMathPara>
                </a14:m>
                <a:endParaRPr lang="zh-CN" altLang="en-US" sz="1200" dirty="0"/>
              </a:p>
            </p:txBody>
          </p:sp>
        </mc:Choice>
        <mc:Fallback xmlns="">
          <p:sp>
            <p:nvSpPr>
              <p:cNvPr id="12" name="文本框 11">
                <a:extLst>
                  <a:ext uri="{FF2B5EF4-FFF2-40B4-BE49-F238E27FC236}">
                    <a16:creationId xmlns:a16="http://schemas.microsoft.com/office/drawing/2014/main" id="{BC0E34F3-E29B-472F-A1C8-9C154F30A5B8}"/>
                  </a:ext>
                </a:extLst>
              </p:cNvPr>
              <p:cNvSpPr txBox="1">
                <a:spLocks noRot="1" noChangeAspect="1" noMove="1" noResize="1" noEditPoints="1" noAdjustHandles="1" noChangeArrowheads="1" noChangeShapeType="1" noTextEdit="1"/>
              </p:cNvSpPr>
              <p:nvPr/>
            </p:nvSpPr>
            <p:spPr>
              <a:xfrm>
                <a:off x="2286000" y="1918170"/>
                <a:ext cx="4572000" cy="354392"/>
              </a:xfrm>
              <a:prstGeom prst="rect">
                <a:avLst/>
              </a:prstGeom>
              <a:blipFill>
                <a:blip r:embed="rId4"/>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522E708F-0BE8-4EB0-8DB6-BF531BC119F1}"/>
              </a:ext>
            </a:extLst>
          </p:cNvPr>
          <p:cNvSpPr txBox="1"/>
          <p:nvPr/>
        </p:nvSpPr>
        <p:spPr>
          <a:xfrm>
            <a:off x="1346201" y="1884909"/>
            <a:ext cx="624114" cy="369332"/>
          </a:xfrm>
          <a:prstGeom prst="rect">
            <a:avLst/>
          </a:prstGeom>
          <a:noFill/>
        </p:spPr>
        <p:txBody>
          <a:bodyPr wrap="square">
            <a:spAutoFit/>
          </a:bodyPr>
          <a:lstStyle/>
          <a:p>
            <a:r>
              <a:rPr lang="zh-CN" altLang="zh-CN" dirty="0">
                <a:solidFill>
                  <a:srgbClr val="10D8A4"/>
                </a:solidFill>
                <a:latin typeface="Arial Unicode MS"/>
              </a:rPr>
              <a:t>MS</a:t>
            </a:r>
            <a:endParaRPr lang="zh-CN" altLang="en-US" dirty="0">
              <a:solidFill>
                <a:srgbClr val="10D8A4"/>
              </a:solidFill>
              <a:latin typeface="Arial Unicode MS"/>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00303A0-51CB-4438-8AA2-5EF7F260FCD9}"/>
                  </a:ext>
                </a:extLst>
              </p:cNvPr>
              <p:cNvSpPr txBox="1"/>
              <p:nvPr/>
            </p:nvSpPr>
            <p:spPr>
              <a:xfrm>
                <a:off x="2387600" y="2497096"/>
                <a:ext cx="4572000" cy="8849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sz="12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mPr>
                        <m:mr>
                          <m:e/>
                          <m:e>
                            <m:r>
                              <a:rPr lang="en-US" altLang="zh-CN" sz="1200" i="1">
                                <a:solidFill>
                                  <a:schemeClr val="bg1"/>
                                </a:solidFill>
                                <a:latin typeface="Cambria Math" panose="02040503050406030204" pitchFamily="18" charset="0"/>
                                <a:cs typeface="Times New Roman" panose="02020603050405020304" pitchFamily="18" charset="0"/>
                              </a:rPr>
                              <m:t>𝜎</m:t>
                            </m:r>
                            <m:r>
                              <a:rPr lang="en-US" altLang="zh-CN" sz="12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2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2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num>
                              <m:den>
                                <m:r>
                                  <a:rPr lang="en-US" altLang="zh-CN" sz="12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𝐴</m:t>
                                </m:r>
                              </m:e>
                              <m:sub>
                                <m:sSup>
                                  <m:sSup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𝑚</m:t>
                                    </m:r>
                                  </m:e>
                                  <m:sup>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sSup>
                                  <m:sSup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𝑛</m:t>
                                    </m:r>
                                  </m:e>
                                  <m:sup>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sub>
                            </m:sSub>
                          </m:e>
                        </m:mr>
                        <m:mr>
                          <m:e/>
                          <m:e>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2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2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𝐼</m:t>
                                        </m:r>
                                      </m:sub>
                                    </m:sSub>
                                    <m:r>
                                      <a:rPr lang="en-US" altLang="zh-CN" sz="12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𝐺</m:t>
                                        </m:r>
                                      </m:e>
                                      <m:sup>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num>
                                  <m:den>
                                    <m:r>
                                      <a:rPr lang="en-US" altLang="zh-CN" sz="120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𝐵</m:t>
                                    </m:r>
                                  </m:e>
                                  <m:sub>
                                    <m:sSup>
                                      <m:sSup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𝑚</m:t>
                                        </m:r>
                                      </m:e>
                                      <m:sup>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sSup>
                                      <m:sSupPr>
                                        <m:ctrlPr>
                                          <a:rPr lang="zh-CN" altLang="zh-CN" sz="12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𝑛</m:t>
                                        </m:r>
                                      </m:e>
                                      <m:sup>
                                        <m:r>
                                          <a:rPr lang="en-US" altLang="zh-CN" sz="12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sup>
                                    </m:sSup>
                                  </m:sub>
                                </m:sSub>
                              </m:e>
                            </m:d>
                          </m:e>
                        </m:mr>
                      </m:m>
                    </m:oMath>
                  </m:oMathPara>
                </a14:m>
                <a:endParaRPr lang="zh-CN" altLang="en-US" sz="1200" dirty="0"/>
              </a:p>
            </p:txBody>
          </p:sp>
        </mc:Choice>
        <mc:Fallback xmlns="">
          <p:sp>
            <p:nvSpPr>
              <p:cNvPr id="16" name="文本框 15">
                <a:extLst>
                  <a:ext uri="{FF2B5EF4-FFF2-40B4-BE49-F238E27FC236}">
                    <a16:creationId xmlns:a16="http://schemas.microsoft.com/office/drawing/2014/main" id="{900303A0-51CB-4438-8AA2-5EF7F260FCD9}"/>
                  </a:ext>
                </a:extLst>
              </p:cNvPr>
              <p:cNvSpPr txBox="1">
                <a:spLocks noRot="1" noChangeAspect="1" noMove="1" noResize="1" noEditPoints="1" noAdjustHandles="1" noChangeArrowheads="1" noChangeShapeType="1" noTextEdit="1"/>
              </p:cNvSpPr>
              <p:nvPr/>
            </p:nvSpPr>
            <p:spPr>
              <a:xfrm>
                <a:off x="2387600" y="2497096"/>
                <a:ext cx="4572000" cy="884986"/>
              </a:xfrm>
              <a:prstGeom prst="rect">
                <a:avLst/>
              </a:prstGeom>
              <a:blipFill>
                <a:blip r:embed="rId5"/>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A26EC32A-271B-485C-B002-2FEF246AEFD4}"/>
              </a:ext>
            </a:extLst>
          </p:cNvPr>
          <p:cNvSpPr txBox="1"/>
          <p:nvPr/>
        </p:nvSpPr>
        <p:spPr>
          <a:xfrm>
            <a:off x="1168401" y="2750290"/>
            <a:ext cx="994228" cy="369332"/>
          </a:xfrm>
          <a:prstGeom prst="rect">
            <a:avLst/>
          </a:prstGeom>
          <a:noFill/>
        </p:spPr>
        <p:txBody>
          <a:bodyPr wrap="square">
            <a:spAutoFit/>
          </a:bodyPr>
          <a:lstStyle/>
          <a:p>
            <a:r>
              <a:rPr lang="zh-CN" altLang="en-US" dirty="0">
                <a:solidFill>
                  <a:srgbClr val="10D8A4"/>
                </a:solidFill>
                <a:latin typeface="Arial Unicode MS"/>
              </a:rPr>
              <a:t>边</a:t>
            </a:r>
            <a:r>
              <a:rPr lang="zh-CN" altLang="zh-CN" dirty="0">
                <a:solidFill>
                  <a:srgbClr val="10D8A4"/>
                </a:solidFill>
                <a:latin typeface="Arial Unicode MS"/>
              </a:rPr>
              <a:t>支付</a:t>
            </a:r>
            <a:endParaRPr lang="zh-CN" altLang="en-US" dirty="0">
              <a:solidFill>
                <a:srgbClr val="10D8A4"/>
              </a:solidFill>
              <a:latin typeface="Arial Unicode MS"/>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AE4D4C8-8EA9-4FCC-9887-BA2EBA0A8233}"/>
                  </a:ext>
                </a:extLst>
              </p:cNvPr>
              <p:cNvSpPr txBox="1"/>
              <p:nvPr/>
            </p:nvSpPr>
            <p:spPr>
              <a:xfrm>
                <a:off x="2387600" y="3509554"/>
                <a:ext cx="5465349" cy="153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1100" i="1" smtClean="0">
                              <a:solidFill>
                                <a:schemeClr val="bg1"/>
                              </a:solidFill>
                              <a:latin typeface="Cambria Math" panose="02040503050406030204" pitchFamily="18" charset="0"/>
                            </a:rPr>
                          </m:ctrlPr>
                        </m:mPr>
                        <m:mr>
                          <m:e>
                            <m:r>
                              <a:rPr lang="zh-CN" altLang="en-US" sz="1100" i="1">
                                <a:solidFill>
                                  <a:schemeClr val="bg1"/>
                                </a:solidFill>
                                <a:latin typeface="Cambria Math" panose="02040503050406030204" pitchFamily="18" charset="0"/>
                              </a:rPr>
                              <m:t>𝑢</m:t>
                            </m:r>
                            <m:r>
                              <a:rPr lang="zh-CN" altLang="en-US" sz="1100" i="0">
                                <a:solidFill>
                                  <a:schemeClr val="bg1"/>
                                </a:solidFill>
                                <a:latin typeface="Cambria Math" panose="02040503050406030204" pitchFamily="18" charset="0"/>
                              </a:rPr>
                              <m:t>=</m:t>
                            </m:r>
                          </m:e>
                          <m:e>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1</m:t>
                                </m:r>
                              </m:sub>
                            </m:sSub>
                            <m:sSup>
                              <m:sSupPr>
                                <m:ctrlPr>
                                  <a:rPr lang="zh-CN" altLang="en-US" sz="1100" i="1">
                                    <a:solidFill>
                                      <a:schemeClr val="bg1"/>
                                    </a:solidFill>
                                    <a:latin typeface="Cambria Math" panose="02040503050406030204" pitchFamily="18" charset="0"/>
                                  </a:rPr>
                                </m:ctrlPr>
                              </m:sSupPr>
                              <m:e>
                                <m:r>
                                  <a:rPr lang="zh-CN" altLang="en-US" sz="1100" i="1">
                                    <a:solidFill>
                                      <a:schemeClr val="bg1"/>
                                    </a:solidFill>
                                    <a:latin typeface="Cambria Math" panose="02040503050406030204" pitchFamily="18" charset="0"/>
                                  </a:rPr>
                                  <m:t>𝑊</m:t>
                                </m:r>
                                <m:r>
                                  <a:rPr lang="en-US" altLang="zh-CN" sz="1100" b="0" i="1" smtClean="0">
                                    <a:solidFill>
                                      <a:schemeClr val="bg1"/>
                                    </a:solidFill>
                                    <a:latin typeface="Cambria Math" panose="02040503050406030204" pitchFamily="18" charset="0"/>
                                  </a:rPr>
                                  <m:t>𝑒</m:t>
                                </m:r>
                              </m:e>
                              <m:sup>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𝑊</m:t>
                                    </m:r>
                                  </m:e>
                                  <m:sub>
                                    <m:r>
                                      <a:rPr lang="en-US" altLang="zh-CN" sz="1100" b="0" i="1" smtClean="0">
                                        <a:solidFill>
                                          <a:schemeClr val="bg1"/>
                                        </a:solidFill>
                                        <a:latin typeface="Cambria Math" panose="02040503050406030204" pitchFamily="18" charset="0"/>
                                      </a:rPr>
                                      <m:t> </m:t>
                                    </m:r>
                                  </m:sub>
                                </m:sSub>
                                <m:r>
                                  <a:rPr lang="en-US" altLang="zh-CN" sz="1100" b="0" i="1" smtClean="0">
                                    <a:solidFill>
                                      <a:schemeClr val="bg1"/>
                                    </a:solidFill>
                                    <a:latin typeface="Cambria Math" panose="02040503050406030204" pitchFamily="18" charset="0"/>
                                  </a:rPr>
                                  <m:t>𝑡</m:t>
                                </m:r>
                              </m:sup>
                            </m:sSup>
                            <m:r>
                              <a:rPr lang="zh-CN" altLang="en-US" sz="1100" i="0">
                                <a:solidFill>
                                  <a:schemeClr val="bg1"/>
                                </a:solidFill>
                                <a:latin typeface="Cambria Math" panose="02040503050406030204" pitchFamily="18" charset="0"/>
                              </a:rPr>
                              <m:t>−</m:t>
                            </m:r>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2</m:t>
                                </m:r>
                              </m:sub>
                            </m:sSub>
                            <m:sSup>
                              <m:sSupPr>
                                <m:ctrlPr>
                                  <a:rPr lang="zh-CN" altLang="en-US" sz="1100" i="1">
                                    <a:solidFill>
                                      <a:schemeClr val="bg1"/>
                                    </a:solidFill>
                                    <a:latin typeface="Cambria Math" panose="02040503050406030204" pitchFamily="18" charset="0"/>
                                  </a:rPr>
                                </m:ctrlPr>
                              </m:sSupPr>
                              <m:e>
                                <m:r>
                                  <a:rPr lang="zh-CN" altLang="en-US" sz="1100" i="1">
                                    <a:solidFill>
                                      <a:schemeClr val="bg1"/>
                                    </a:solidFill>
                                    <a:latin typeface="Cambria Math" panose="02040503050406030204" pitchFamily="18" charset="0"/>
                                  </a:rPr>
                                  <m:t>𝑊</m:t>
                                </m:r>
                                <m:r>
                                  <a:rPr lang="en-US" altLang="zh-CN" sz="1100" b="0" i="1" smtClean="0">
                                    <a:solidFill>
                                      <a:schemeClr val="bg1"/>
                                    </a:solidFill>
                                    <a:latin typeface="Cambria Math" panose="02040503050406030204" pitchFamily="18" charset="0"/>
                                  </a:rPr>
                                  <m:t>𝑒</m:t>
                                </m:r>
                              </m:e>
                              <m:sup>
                                <m:r>
                                  <a:rPr lang="zh-CN" altLang="en-US" sz="1100" i="0" smtClean="0">
                                    <a:solidFill>
                                      <a:schemeClr val="bg1"/>
                                    </a:solidFill>
                                    <a:latin typeface="Cambria Math" panose="02040503050406030204" pitchFamily="18" charset="0"/>
                                  </a:rPr>
                                  <m:t>−</m:t>
                                </m:r>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𝑊</m:t>
                                    </m:r>
                                  </m:e>
                                  <m:sub>
                                    <m:r>
                                      <a:rPr lang="en-US" altLang="zh-CN" sz="1100" b="0" i="1" smtClean="0">
                                        <a:solidFill>
                                          <a:schemeClr val="bg1"/>
                                        </a:solidFill>
                                        <a:latin typeface="Cambria Math" panose="02040503050406030204" pitchFamily="18" charset="0"/>
                                      </a:rPr>
                                      <m:t> </m:t>
                                    </m:r>
                                  </m:sub>
                                </m:sSub>
                                <m:r>
                                  <a:rPr lang="en-US" altLang="zh-CN" sz="1100" b="0" i="1" smtClean="0">
                                    <a:solidFill>
                                      <a:schemeClr val="bg1"/>
                                    </a:solidFill>
                                    <a:latin typeface="Cambria Math" panose="02040503050406030204" pitchFamily="18" charset="0"/>
                                  </a:rPr>
                                  <m:t>𝑡</m:t>
                                </m:r>
                              </m:sup>
                            </m:sSup>
                            <m:r>
                              <a:rPr lang="zh-CN" altLang="en-US" sz="1100" i="0">
                                <a:solidFill>
                                  <a:schemeClr val="bg1"/>
                                </a:solidFill>
                                <a:latin typeface="Cambria Math" panose="02040503050406030204" pitchFamily="18" charset="0"/>
                              </a:rPr>
                              <m:t>+</m:t>
                            </m:r>
                            <m:f>
                              <m:fPr>
                                <m:ctrlPr>
                                  <a:rPr lang="zh-CN" altLang="en-US" sz="1100" i="1">
                                    <a:solidFill>
                                      <a:schemeClr val="bg1"/>
                                    </a:solidFill>
                                    <a:latin typeface="Cambria Math" panose="02040503050406030204" pitchFamily="18" charset="0"/>
                                  </a:rPr>
                                </m:ctrlPr>
                              </m:fPr>
                              <m:num>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3</m:t>
                                    </m:r>
                                  </m:sub>
                                </m:sSub>
                              </m:num>
                              <m:den>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𝑤</m:t>
                                    </m:r>
                                  </m:e>
                                  <m:sub>
                                    <m:r>
                                      <a:rPr lang="zh-CN" altLang="en-US" sz="1100" i="0">
                                        <a:solidFill>
                                          <a:schemeClr val="bg1"/>
                                        </a:solidFill>
                                        <a:latin typeface="Cambria Math" panose="02040503050406030204" pitchFamily="18" charset="0"/>
                                      </a:rPr>
                                      <m:t>2</m:t>
                                    </m:r>
                                  </m:sub>
                                </m:sSub>
                              </m:den>
                            </m:f>
                          </m:e>
                        </m:mr>
                        <m:mr>
                          <m:e>
                            <m:r>
                              <a:rPr lang="zh-CN" altLang="en-US" sz="1100" i="1">
                                <a:solidFill>
                                  <a:schemeClr val="bg1"/>
                                </a:solidFill>
                                <a:latin typeface="Cambria Math" panose="02040503050406030204" pitchFamily="18" charset="0"/>
                              </a:rPr>
                              <m:t>𝑎</m:t>
                            </m:r>
                            <m:r>
                              <a:rPr lang="zh-CN" altLang="en-US" sz="1100" i="0">
                                <a:solidFill>
                                  <a:schemeClr val="bg1"/>
                                </a:solidFill>
                                <a:latin typeface="Cambria Math" panose="02040503050406030204" pitchFamily="18" charset="0"/>
                              </a:rPr>
                              <m:t>=</m:t>
                            </m:r>
                          </m:e>
                          <m:e>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1</m:t>
                                </m:r>
                              </m:sub>
                            </m:sSub>
                            <m:sSup>
                              <m:sSupPr>
                                <m:ctrlPr>
                                  <a:rPr lang="zh-CN" altLang="en-US" sz="1100" i="1">
                                    <a:solidFill>
                                      <a:schemeClr val="bg1"/>
                                    </a:solidFill>
                                    <a:latin typeface="Cambria Math" panose="02040503050406030204" pitchFamily="18" charset="0"/>
                                  </a:rPr>
                                </m:ctrlPr>
                              </m:sSupPr>
                              <m:e>
                                <m:r>
                                  <a:rPr lang="zh-CN" altLang="en-US" sz="1100" i="1">
                                    <a:solidFill>
                                      <a:schemeClr val="bg1"/>
                                    </a:solidFill>
                                    <a:latin typeface="Cambria Math" panose="02040503050406030204" pitchFamily="18" charset="0"/>
                                  </a:rPr>
                                  <m:t>𝑒</m:t>
                                </m:r>
                              </m:e>
                              <m:sup>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𝑊</m:t>
                                    </m:r>
                                  </m:e>
                                  <m:sub>
                                    <m:r>
                                      <a:rPr lang="en-US" altLang="zh-CN" sz="1100" b="0" i="0" smtClean="0">
                                        <a:solidFill>
                                          <a:schemeClr val="bg1"/>
                                        </a:solidFill>
                                        <a:latin typeface="Cambria Math" panose="02040503050406030204" pitchFamily="18" charset="0"/>
                                      </a:rPr>
                                      <m:t> </m:t>
                                    </m:r>
                                  </m:sub>
                                </m:sSub>
                                <m:r>
                                  <m:rPr>
                                    <m:sty m:val="p"/>
                                  </m:rPr>
                                  <a:rPr lang="en-US" altLang="zh-CN" sz="1100" i="1">
                                    <a:solidFill>
                                      <a:schemeClr val="bg1"/>
                                    </a:solidFill>
                                    <a:latin typeface="Cambria Math" panose="02040503050406030204" pitchFamily="18" charset="0"/>
                                  </a:rPr>
                                  <m:t>t</m:t>
                                </m:r>
                              </m:sup>
                            </m:sSup>
                            <m:r>
                              <a:rPr lang="zh-CN" altLang="en-US" sz="1100" i="0">
                                <a:solidFill>
                                  <a:schemeClr val="bg1"/>
                                </a:solidFill>
                                <a:latin typeface="Cambria Math" panose="02040503050406030204" pitchFamily="18" charset="0"/>
                              </a:rPr>
                              <m:t>+</m:t>
                            </m:r>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2</m:t>
                                </m:r>
                              </m:sub>
                            </m:sSub>
                            <m:sSup>
                              <m:sSupPr>
                                <m:ctrlPr>
                                  <a:rPr lang="zh-CN" altLang="en-US" sz="1100" i="1">
                                    <a:solidFill>
                                      <a:schemeClr val="bg1"/>
                                    </a:solidFill>
                                    <a:latin typeface="Cambria Math" panose="02040503050406030204" pitchFamily="18" charset="0"/>
                                  </a:rPr>
                                </m:ctrlPr>
                              </m:sSupPr>
                              <m:e>
                                <m:r>
                                  <a:rPr lang="zh-CN" altLang="en-US" sz="1100" i="1">
                                    <a:solidFill>
                                      <a:schemeClr val="bg1"/>
                                    </a:solidFill>
                                    <a:latin typeface="Cambria Math" panose="02040503050406030204" pitchFamily="18" charset="0"/>
                                  </a:rPr>
                                  <m:t>𝑒</m:t>
                                </m:r>
                              </m:e>
                              <m:sup>
                                <m:r>
                                  <a:rPr lang="zh-CN" altLang="en-US" sz="1100" i="0">
                                    <a:solidFill>
                                      <a:schemeClr val="bg1"/>
                                    </a:solidFill>
                                    <a:latin typeface="Cambria Math" panose="02040503050406030204" pitchFamily="18" charset="0"/>
                                  </a:rPr>
                                  <m:t>−</m:t>
                                </m:r>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𝑊</m:t>
                                    </m:r>
                                  </m:e>
                                  <m:sub>
                                    <m:r>
                                      <a:rPr lang="en-US" altLang="zh-CN" sz="1100" b="0" i="0" smtClean="0">
                                        <a:solidFill>
                                          <a:schemeClr val="bg1"/>
                                        </a:solidFill>
                                        <a:latin typeface="Cambria Math" panose="02040503050406030204" pitchFamily="18" charset="0"/>
                                      </a:rPr>
                                      <m:t> </m:t>
                                    </m:r>
                                  </m:sub>
                                </m:sSub>
                                <m:r>
                                  <a:rPr lang="en-US" altLang="zh-CN" sz="1100" b="0" i="1" smtClean="0">
                                    <a:solidFill>
                                      <a:schemeClr val="bg1"/>
                                    </a:solidFill>
                                    <a:latin typeface="Cambria Math" panose="02040503050406030204" pitchFamily="18" charset="0"/>
                                  </a:rPr>
                                  <m:t>𝑡</m:t>
                                </m:r>
                              </m:sup>
                            </m:sSup>
                            <m:r>
                              <a:rPr lang="zh-CN" altLang="en-US" sz="1100" i="0">
                                <a:solidFill>
                                  <a:schemeClr val="bg1"/>
                                </a:solidFill>
                                <a:latin typeface="Cambria Math" panose="02040503050406030204" pitchFamily="18" charset="0"/>
                              </a:rPr>
                              <m:t>+</m:t>
                            </m:r>
                            <m:f>
                              <m:fPr>
                                <m:ctrlPr>
                                  <a:rPr lang="zh-CN" altLang="en-US" sz="1100" i="1">
                                    <a:solidFill>
                                      <a:schemeClr val="bg1"/>
                                    </a:solidFill>
                                    <a:latin typeface="Cambria Math" panose="02040503050406030204" pitchFamily="18" charset="0"/>
                                  </a:rPr>
                                </m:ctrlPr>
                              </m:fPr>
                              <m:num>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3</m:t>
                                    </m:r>
                                  </m:sub>
                                </m:sSub>
                              </m:num>
                              <m:den>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𝑤</m:t>
                                    </m:r>
                                  </m:e>
                                  <m:sub>
                                    <m:r>
                                      <a:rPr lang="zh-CN" altLang="en-US" sz="1100" i="0">
                                        <a:solidFill>
                                          <a:schemeClr val="bg1"/>
                                        </a:solidFill>
                                        <a:latin typeface="Cambria Math" panose="02040503050406030204" pitchFamily="18" charset="0"/>
                                      </a:rPr>
                                      <m:t>2</m:t>
                                    </m:r>
                                  </m:sub>
                                </m:sSub>
                              </m:den>
                            </m:f>
                            <m:r>
                              <a:rPr lang="zh-CN" altLang="en-US" sz="1100" i="1">
                                <a:solidFill>
                                  <a:schemeClr val="bg1"/>
                                </a:solidFill>
                                <a:latin typeface="Cambria Math" panose="02040503050406030204" pitchFamily="18" charset="0"/>
                              </a:rPr>
                              <m:t>𝑡</m:t>
                            </m:r>
                            <m:r>
                              <a:rPr lang="zh-CN" altLang="en-US" sz="1100" i="0">
                                <a:solidFill>
                                  <a:schemeClr val="bg1"/>
                                </a:solidFill>
                                <a:latin typeface="Cambria Math" panose="02040503050406030204" pitchFamily="18" charset="0"/>
                              </a:rPr>
                              <m:t>−</m:t>
                            </m:r>
                            <m:f>
                              <m:fPr>
                                <m:ctrlPr>
                                  <a:rPr lang="zh-CN" altLang="en-US" sz="1100" i="1">
                                    <a:solidFill>
                                      <a:schemeClr val="bg1"/>
                                    </a:solidFill>
                                    <a:latin typeface="Cambria Math" panose="02040503050406030204" pitchFamily="18" charset="0"/>
                                  </a:rPr>
                                </m:ctrlPr>
                              </m:fPr>
                              <m:num>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4</m:t>
                                    </m:r>
                                  </m:sub>
                                </m:sSub>
                              </m:num>
                              <m:den>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𝑤</m:t>
                                    </m:r>
                                  </m:e>
                                  <m:sub>
                                    <m:r>
                                      <a:rPr lang="zh-CN" altLang="en-US" sz="1100" i="0">
                                        <a:solidFill>
                                          <a:schemeClr val="bg1"/>
                                        </a:solidFill>
                                        <a:latin typeface="Cambria Math" panose="02040503050406030204" pitchFamily="18" charset="0"/>
                                      </a:rPr>
                                      <m:t>2</m:t>
                                    </m:r>
                                  </m:sub>
                                </m:sSub>
                              </m:den>
                            </m:f>
                          </m:e>
                        </m:mr>
                        <m:mr>
                          <m:e>
                            <m:r>
                              <a:rPr lang="zh-CN" altLang="en-US" sz="1100" i="1">
                                <a:solidFill>
                                  <a:schemeClr val="bg1"/>
                                </a:solidFill>
                                <a:latin typeface="Cambria Math" panose="02040503050406030204" pitchFamily="18" charset="0"/>
                              </a:rPr>
                              <m:t>𝑣</m:t>
                            </m:r>
                            <m:r>
                              <a:rPr lang="zh-CN" altLang="en-US" sz="1100" i="0">
                                <a:solidFill>
                                  <a:schemeClr val="bg1"/>
                                </a:solidFill>
                                <a:latin typeface="Cambria Math" panose="02040503050406030204" pitchFamily="18" charset="0"/>
                              </a:rPr>
                              <m:t>=</m:t>
                            </m:r>
                          </m:e>
                          <m:e>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1</m:t>
                                </m:r>
                              </m:sub>
                            </m:sSub>
                            <m:sSup>
                              <m:sSupPr>
                                <m:ctrlPr>
                                  <a:rPr lang="zh-CN" altLang="en-US" sz="1100" i="1">
                                    <a:solidFill>
                                      <a:schemeClr val="bg1"/>
                                    </a:solidFill>
                                    <a:latin typeface="Cambria Math" panose="02040503050406030204" pitchFamily="18" charset="0"/>
                                  </a:rPr>
                                </m:ctrlPr>
                              </m:sSupPr>
                              <m:e>
                                <m:r>
                                  <a:rPr lang="zh-CN" altLang="en-US" sz="1100" i="1">
                                    <a:solidFill>
                                      <a:schemeClr val="bg1"/>
                                    </a:solidFill>
                                    <a:latin typeface="Cambria Math" panose="02040503050406030204" pitchFamily="18" charset="0"/>
                                  </a:rPr>
                                  <m:t>𝑊</m:t>
                                </m:r>
                              </m:e>
                              <m:sup>
                                <m:r>
                                  <a:rPr lang="zh-CN" altLang="en-US" sz="1100" i="0">
                                    <a:solidFill>
                                      <a:schemeClr val="bg1"/>
                                    </a:solidFill>
                                    <a:latin typeface="Cambria Math" panose="02040503050406030204" pitchFamily="18" charset="0"/>
                                  </a:rPr>
                                  <m:t>−1</m:t>
                                </m:r>
                              </m:sup>
                            </m:sSup>
                            <m:sSup>
                              <m:sSupPr>
                                <m:ctrlPr>
                                  <a:rPr lang="zh-CN" altLang="en-US" sz="1100" i="1">
                                    <a:solidFill>
                                      <a:schemeClr val="bg1"/>
                                    </a:solidFill>
                                    <a:latin typeface="Cambria Math" panose="02040503050406030204" pitchFamily="18" charset="0"/>
                                  </a:rPr>
                                </m:ctrlPr>
                              </m:sSupPr>
                              <m:e>
                                <m:r>
                                  <a:rPr lang="zh-CN" altLang="en-US" sz="1100" i="1">
                                    <a:solidFill>
                                      <a:schemeClr val="bg1"/>
                                    </a:solidFill>
                                    <a:latin typeface="Cambria Math" panose="02040503050406030204" pitchFamily="18" charset="0"/>
                                  </a:rPr>
                                  <m:t>𝑒</m:t>
                                </m:r>
                              </m:e>
                              <m:sup>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𝑊</m:t>
                                    </m:r>
                                  </m:e>
                                  <m:sub>
                                    <m:r>
                                      <a:rPr lang="zh-CN" altLang="en-US" sz="1100" i="0">
                                        <a:solidFill>
                                          <a:schemeClr val="bg1"/>
                                        </a:solidFill>
                                        <a:latin typeface="Cambria Math" panose="02040503050406030204" pitchFamily="18" charset="0"/>
                                      </a:rPr>
                                      <m:t>2</m:t>
                                    </m:r>
                                  </m:sub>
                                </m:sSub>
                              </m:sup>
                            </m:sSup>
                            <m:r>
                              <a:rPr lang="zh-CN" altLang="en-US" sz="1100" i="0">
                                <a:solidFill>
                                  <a:schemeClr val="bg1"/>
                                </a:solidFill>
                                <a:latin typeface="Cambria Math" panose="02040503050406030204" pitchFamily="18" charset="0"/>
                              </a:rPr>
                              <m:t>−</m:t>
                            </m:r>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2</m:t>
                                </m:r>
                              </m:sub>
                            </m:sSub>
                            <m:sSup>
                              <m:sSupPr>
                                <m:ctrlPr>
                                  <a:rPr lang="zh-CN" altLang="en-US" sz="1100" i="1">
                                    <a:solidFill>
                                      <a:schemeClr val="bg1"/>
                                    </a:solidFill>
                                    <a:latin typeface="Cambria Math" panose="02040503050406030204" pitchFamily="18" charset="0"/>
                                  </a:rPr>
                                </m:ctrlPr>
                              </m:sSupPr>
                              <m:e>
                                <m:r>
                                  <a:rPr lang="zh-CN" altLang="en-US" sz="1100" i="1">
                                    <a:solidFill>
                                      <a:schemeClr val="bg1"/>
                                    </a:solidFill>
                                    <a:latin typeface="Cambria Math" panose="02040503050406030204" pitchFamily="18" charset="0"/>
                                  </a:rPr>
                                  <m:t>𝑊</m:t>
                                </m:r>
                              </m:e>
                              <m:sup>
                                <m:r>
                                  <a:rPr lang="zh-CN" altLang="en-US" sz="1100" i="0">
                                    <a:solidFill>
                                      <a:schemeClr val="bg1"/>
                                    </a:solidFill>
                                    <a:latin typeface="Cambria Math" panose="02040503050406030204" pitchFamily="18" charset="0"/>
                                  </a:rPr>
                                  <m:t>−1</m:t>
                                </m:r>
                              </m:sup>
                            </m:sSup>
                            <m:sSup>
                              <m:sSupPr>
                                <m:ctrlPr>
                                  <a:rPr lang="zh-CN" altLang="en-US" sz="1100" i="1">
                                    <a:solidFill>
                                      <a:schemeClr val="bg1"/>
                                    </a:solidFill>
                                    <a:latin typeface="Cambria Math" panose="02040503050406030204" pitchFamily="18" charset="0"/>
                                  </a:rPr>
                                </m:ctrlPr>
                              </m:sSupPr>
                              <m:e>
                                <m:r>
                                  <a:rPr lang="zh-CN" altLang="en-US" sz="1100" i="1">
                                    <a:solidFill>
                                      <a:schemeClr val="bg1"/>
                                    </a:solidFill>
                                    <a:latin typeface="Cambria Math" panose="02040503050406030204" pitchFamily="18" charset="0"/>
                                  </a:rPr>
                                  <m:t>𝑒</m:t>
                                </m:r>
                              </m:e>
                              <m:sup>
                                <m:r>
                                  <a:rPr lang="zh-CN" altLang="en-US" sz="1100" i="0">
                                    <a:solidFill>
                                      <a:schemeClr val="bg1"/>
                                    </a:solidFill>
                                    <a:latin typeface="Cambria Math" panose="02040503050406030204" pitchFamily="18" charset="0"/>
                                  </a:rPr>
                                  <m:t>−</m:t>
                                </m:r>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𝑊</m:t>
                                    </m:r>
                                  </m:e>
                                  <m:sub>
                                    <m:r>
                                      <a:rPr lang="zh-CN" altLang="en-US" sz="1100" i="1">
                                        <a:solidFill>
                                          <a:schemeClr val="bg1"/>
                                        </a:solidFill>
                                        <a:latin typeface="Cambria Math" panose="02040503050406030204" pitchFamily="18" charset="0"/>
                                      </a:rPr>
                                      <m:t>𝑡</m:t>
                                    </m:r>
                                  </m:sub>
                                </m:sSub>
                              </m:sup>
                            </m:sSup>
                            <m:r>
                              <a:rPr lang="zh-CN" altLang="en-US" sz="1100" i="0">
                                <a:solidFill>
                                  <a:schemeClr val="bg1"/>
                                </a:solidFill>
                                <a:latin typeface="Cambria Math" panose="02040503050406030204" pitchFamily="18" charset="0"/>
                              </a:rPr>
                              <m:t>+</m:t>
                            </m:r>
                            <m:f>
                              <m:fPr>
                                <m:ctrlPr>
                                  <a:rPr lang="zh-CN" altLang="en-US" sz="1100" i="1">
                                    <a:solidFill>
                                      <a:schemeClr val="bg1"/>
                                    </a:solidFill>
                                    <a:latin typeface="Cambria Math" panose="02040503050406030204" pitchFamily="18" charset="0"/>
                                  </a:rPr>
                                </m:ctrlPr>
                              </m:fPr>
                              <m:num>
                                <m:r>
                                  <a:rPr lang="zh-CN" altLang="en-US" sz="1100" i="0">
                                    <a:solidFill>
                                      <a:schemeClr val="bg1"/>
                                    </a:solidFill>
                                    <a:latin typeface="Cambria Math" panose="02040503050406030204" pitchFamily="18" charset="0"/>
                                  </a:rPr>
                                  <m:t>1</m:t>
                                </m:r>
                              </m:num>
                              <m:den>
                                <m:r>
                                  <a:rPr lang="zh-CN" altLang="en-US" sz="1100" i="0">
                                    <a:solidFill>
                                      <a:schemeClr val="bg1"/>
                                    </a:solidFill>
                                    <a:latin typeface="Cambria Math" panose="02040503050406030204" pitchFamily="18" charset="0"/>
                                  </a:rPr>
                                  <m:t>2</m:t>
                                </m:r>
                              </m:den>
                            </m:f>
                            <m:f>
                              <m:fPr>
                                <m:ctrlPr>
                                  <a:rPr lang="zh-CN" altLang="en-US" sz="1100" i="1">
                                    <a:solidFill>
                                      <a:schemeClr val="bg1"/>
                                    </a:solidFill>
                                    <a:latin typeface="Cambria Math" panose="02040503050406030204" pitchFamily="18" charset="0"/>
                                  </a:rPr>
                                </m:ctrlPr>
                              </m:fPr>
                              <m:num>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3</m:t>
                                    </m:r>
                                  </m:sub>
                                </m:sSub>
                              </m:num>
                              <m:den>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𝑤</m:t>
                                    </m:r>
                                  </m:e>
                                  <m:sub>
                                    <m:r>
                                      <a:rPr lang="zh-CN" altLang="en-US" sz="1100" i="0">
                                        <a:solidFill>
                                          <a:schemeClr val="bg1"/>
                                        </a:solidFill>
                                        <a:latin typeface="Cambria Math" panose="02040503050406030204" pitchFamily="18" charset="0"/>
                                      </a:rPr>
                                      <m:t>2</m:t>
                                    </m:r>
                                  </m:sub>
                                </m:sSub>
                              </m:den>
                            </m:f>
                            <m:sSup>
                              <m:sSupPr>
                                <m:ctrlPr>
                                  <a:rPr lang="zh-CN" altLang="en-US" sz="1100" i="1">
                                    <a:solidFill>
                                      <a:schemeClr val="bg1"/>
                                    </a:solidFill>
                                    <a:latin typeface="Cambria Math" panose="02040503050406030204" pitchFamily="18" charset="0"/>
                                  </a:rPr>
                                </m:ctrlPr>
                              </m:sSupPr>
                              <m:e>
                                <m:r>
                                  <a:rPr lang="zh-CN" altLang="en-US" sz="1100" i="1">
                                    <a:solidFill>
                                      <a:schemeClr val="bg1"/>
                                    </a:solidFill>
                                    <a:latin typeface="Cambria Math" panose="02040503050406030204" pitchFamily="18" charset="0"/>
                                  </a:rPr>
                                  <m:t>𝑡</m:t>
                                </m:r>
                              </m:e>
                              <m:sup>
                                <m:r>
                                  <a:rPr lang="zh-CN" altLang="en-US" sz="1100" i="0">
                                    <a:solidFill>
                                      <a:schemeClr val="bg1"/>
                                    </a:solidFill>
                                    <a:latin typeface="Cambria Math" panose="02040503050406030204" pitchFamily="18" charset="0"/>
                                  </a:rPr>
                                  <m:t>2</m:t>
                                </m:r>
                              </m:sup>
                            </m:sSup>
                            <m:r>
                              <a:rPr lang="zh-CN" altLang="en-US" sz="1100" i="0">
                                <a:solidFill>
                                  <a:schemeClr val="bg1"/>
                                </a:solidFill>
                                <a:latin typeface="Cambria Math" panose="02040503050406030204" pitchFamily="18" charset="0"/>
                              </a:rPr>
                              <m:t>−</m:t>
                            </m:r>
                            <m:f>
                              <m:fPr>
                                <m:ctrlPr>
                                  <a:rPr lang="zh-CN" altLang="en-US" sz="1100" i="1">
                                    <a:solidFill>
                                      <a:schemeClr val="bg1"/>
                                    </a:solidFill>
                                    <a:latin typeface="Cambria Math" panose="02040503050406030204" pitchFamily="18" charset="0"/>
                                  </a:rPr>
                                </m:ctrlPr>
                              </m:fPr>
                              <m:num>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4</m:t>
                                    </m:r>
                                  </m:sub>
                                </m:sSub>
                              </m:num>
                              <m:den>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𝑤</m:t>
                                    </m:r>
                                  </m:e>
                                  <m:sub>
                                    <m:r>
                                      <a:rPr lang="zh-CN" altLang="en-US" sz="1100" i="0">
                                        <a:solidFill>
                                          <a:schemeClr val="bg1"/>
                                        </a:solidFill>
                                        <a:latin typeface="Cambria Math" panose="02040503050406030204" pitchFamily="18" charset="0"/>
                                      </a:rPr>
                                      <m:t>2</m:t>
                                    </m:r>
                                  </m:sub>
                                </m:sSub>
                              </m:den>
                            </m:f>
                            <m:r>
                              <a:rPr lang="zh-CN" altLang="en-US" sz="1100" i="1">
                                <a:solidFill>
                                  <a:schemeClr val="bg1"/>
                                </a:solidFill>
                                <a:latin typeface="Cambria Math" panose="02040503050406030204" pitchFamily="18" charset="0"/>
                              </a:rPr>
                              <m:t>𝑡</m:t>
                            </m:r>
                            <m:r>
                              <a:rPr lang="zh-CN" altLang="en-US" sz="1100" i="0">
                                <a:solidFill>
                                  <a:schemeClr val="bg1"/>
                                </a:solidFill>
                                <a:latin typeface="Cambria Math" panose="02040503050406030204" pitchFamily="18" charset="0"/>
                              </a:rPr>
                              <m:t>+</m:t>
                            </m:r>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5</m:t>
                                </m:r>
                              </m:sub>
                            </m:sSub>
                          </m:e>
                        </m:mr>
                        <m:mr>
                          <m:e>
                            <m:r>
                              <a:rPr lang="zh-CN" altLang="en-US" sz="1100" i="1">
                                <a:solidFill>
                                  <a:schemeClr val="bg1"/>
                                </a:solidFill>
                                <a:latin typeface="Cambria Math" panose="02040503050406030204" pitchFamily="18" charset="0"/>
                              </a:rPr>
                              <m:t>𝑝</m:t>
                            </m:r>
                            <m:r>
                              <a:rPr lang="zh-CN" altLang="en-US" sz="1100" i="0">
                                <a:solidFill>
                                  <a:schemeClr val="bg1"/>
                                </a:solidFill>
                                <a:latin typeface="Cambria Math" panose="02040503050406030204" pitchFamily="18" charset="0"/>
                              </a:rPr>
                              <m:t>=</m:t>
                            </m:r>
                          </m:e>
                          <m:e>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1</m:t>
                                </m:r>
                              </m:sub>
                            </m:sSub>
                            <m:sSup>
                              <m:sSupPr>
                                <m:ctrlPr>
                                  <a:rPr lang="zh-CN" altLang="en-US" sz="1100" i="1">
                                    <a:solidFill>
                                      <a:schemeClr val="bg1"/>
                                    </a:solidFill>
                                    <a:latin typeface="Cambria Math" panose="02040503050406030204" pitchFamily="18" charset="0"/>
                                  </a:rPr>
                                </m:ctrlPr>
                              </m:sSupPr>
                              <m:e>
                                <m:r>
                                  <a:rPr lang="zh-CN" altLang="en-US" sz="1100" i="1">
                                    <a:solidFill>
                                      <a:schemeClr val="bg1"/>
                                    </a:solidFill>
                                    <a:latin typeface="Cambria Math" panose="02040503050406030204" pitchFamily="18" charset="0"/>
                                  </a:rPr>
                                  <m:t>𝑊</m:t>
                                </m:r>
                              </m:e>
                              <m:sup>
                                <m:r>
                                  <a:rPr lang="zh-CN" altLang="en-US" sz="1100" i="0">
                                    <a:solidFill>
                                      <a:schemeClr val="bg1"/>
                                    </a:solidFill>
                                    <a:latin typeface="Cambria Math" panose="02040503050406030204" pitchFamily="18" charset="0"/>
                                  </a:rPr>
                                  <m:t>−2</m:t>
                                </m:r>
                              </m:sup>
                            </m:sSup>
                            <m:sSup>
                              <m:sSupPr>
                                <m:ctrlPr>
                                  <a:rPr lang="zh-CN" altLang="en-US" sz="1100" i="1">
                                    <a:solidFill>
                                      <a:schemeClr val="bg1"/>
                                    </a:solidFill>
                                    <a:latin typeface="Cambria Math" panose="02040503050406030204" pitchFamily="18" charset="0"/>
                                  </a:rPr>
                                </m:ctrlPr>
                              </m:sSupPr>
                              <m:e>
                                <m:r>
                                  <a:rPr lang="zh-CN" altLang="en-US" sz="1100" i="1">
                                    <a:solidFill>
                                      <a:schemeClr val="bg1"/>
                                    </a:solidFill>
                                    <a:latin typeface="Cambria Math" panose="02040503050406030204" pitchFamily="18" charset="0"/>
                                  </a:rPr>
                                  <m:t>𝑒</m:t>
                                </m:r>
                              </m:e>
                              <m:sup>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𝑊</m:t>
                                    </m:r>
                                  </m:e>
                                  <m:sub>
                                    <m:r>
                                      <a:rPr lang="zh-CN" altLang="en-US" sz="1100" i="1">
                                        <a:solidFill>
                                          <a:schemeClr val="bg1"/>
                                        </a:solidFill>
                                        <a:latin typeface="Cambria Math" panose="02040503050406030204" pitchFamily="18" charset="0"/>
                                      </a:rPr>
                                      <m:t>𝑡</m:t>
                                    </m:r>
                                  </m:sub>
                                </m:sSub>
                              </m:sup>
                            </m:sSup>
                            <m:r>
                              <a:rPr lang="zh-CN" altLang="en-US" sz="1100" i="0">
                                <a:solidFill>
                                  <a:schemeClr val="bg1"/>
                                </a:solidFill>
                                <a:latin typeface="Cambria Math" panose="02040503050406030204" pitchFamily="18" charset="0"/>
                              </a:rPr>
                              <m:t>+</m:t>
                            </m:r>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2</m:t>
                                </m:r>
                              </m:sub>
                            </m:sSub>
                            <m:sSup>
                              <m:sSupPr>
                                <m:ctrlPr>
                                  <a:rPr lang="zh-CN" altLang="en-US" sz="1100" i="1">
                                    <a:solidFill>
                                      <a:schemeClr val="bg1"/>
                                    </a:solidFill>
                                    <a:latin typeface="Cambria Math" panose="02040503050406030204" pitchFamily="18" charset="0"/>
                                  </a:rPr>
                                </m:ctrlPr>
                              </m:sSupPr>
                              <m:e>
                                <m:r>
                                  <a:rPr lang="zh-CN" altLang="en-US" sz="1100" i="1">
                                    <a:solidFill>
                                      <a:schemeClr val="bg1"/>
                                    </a:solidFill>
                                    <a:latin typeface="Cambria Math" panose="02040503050406030204" pitchFamily="18" charset="0"/>
                                  </a:rPr>
                                  <m:t>𝑊</m:t>
                                </m:r>
                              </m:e>
                              <m:sup>
                                <m:r>
                                  <a:rPr lang="zh-CN" altLang="en-US" sz="1100" i="0">
                                    <a:solidFill>
                                      <a:schemeClr val="bg1"/>
                                    </a:solidFill>
                                    <a:latin typeface="Cambria Math" panose="02040503050406030204" pitchFamily="18" charset="0"/>
                                  </a:rPr>
                                  <m:t>−2</m:t>
                                </m:r>
                              </m:sup>
                            </m:sSup>
                            <m:sSup>
                              <m:sSupPr>
                                <m:ctrlPr>
                                  <a:rPr lang="zh-CN" altLang="en-US" sz="1100" i="1">
                                    <a:solidFill>
                                      <a:schemeClr val="bg1"/>
                                    </a:solidFill>
                                    <a:latin typeface="Cambria Math" panose="02040503050406030204" pitchFamily="18" charset="0"/>
                                  </a:rPr>
                                </m:ctrlPr>
                              </m:sSupPr>
                              <m:e>
                                <m:r>
                                  <a:rPr lang="zh-CN" altLang="en-US" sz="1100" i="1">
                                    <a:solidFill>
                                      <a:schemeClr val="bg1"/>
                                    </a:solidFill>
                                    <a:latin typeface="Cambria Math" panose="02040503050406030204" pitchFamily="18" charset="0"/>
                                  </a:rPr>
                                  <m:t>𝑒</m:t>
                                </m:r>
                              </m:e>
                              <m:sup>
                                <m:r>
                                  <a:rPr lang="zh-CN" altLang="en-US" sz="1100" i="0">
                                    <a:solidFill>
                                      <a:schemeClr val="bg1"/>
                                    </a:solidFill>
                                    <a:latin typeface="Cambria Math" panose="02040503050406030204" pitchFamily="18" charset="0"/>
                                  </a:rPr>
                                  <m:t>−</m:t>
                                </m:r>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𝑊</m:t>
                                    </m:r>
                                  </m:e>
                                  <m:sub>
                                    <m:r>
                                      <a:rPr lang="zh-CN" altLang="en-US" sz="1100" i="1">
                                        <a:solidFill>
                                          <a:schemeClr val="bg1"/>
                                        </a:solidFill>
                                        <a:latin typeface="Cambria Math" panose="02040503050406030204" pitchFamily="18" charset="0"/>
                                      </a:rPr>
                                      <m:t>𝑡</m:t>
                                    </m:r>
                                  </m:sub>
                                </m:sSub>
                              </m:sup>
                            </m:sSup>
                            <m:r>
                              <a:rPr lang="zh-CN" altLang="en-US" sz="1100" i="0">
                                <a:solidFill>
                                  <a:schemeClr val="bg1"/>
                                </a:solidFill>
                                <a:latin typeface="Cambria Math" panose="02040503050406030204" pitchFamily="18" charset="0"/>
                              </a:rPr>
                              <m:t>+</m:t>
                            </m:r>
                            <m:f>
                              <m:fPr>
                                <m:ctrlPr>
                                  <a:rPr lang="zh-CN" altLang="en-US" sz="1100" i="1">
                                    <a:solidFill>
                                      <a:schemeClr val="bg1"/>
                                    </a:solidFill>
                                    <a:latin typeface="Cambria Math" panose="02040503050406030204" pitchFamily="18" charset="0"/>
                                  </a:rPr>
                                </m:ctrlPr>
                              </m:fPr>
                              <m:num>
                                <m:r>
                                  <a:rPr lang="zh-CN" altLang="en-US" sz="1100" i="0">
                                    <a:solidFill>
                                      <a:schemeClr val="bg1"/>
                                    </a:solidFill>
                                    <a:latin typeface="Cambria Math" panose="02040503050406030204" pitchFamily="18" charset="0"/>
                                  </a:rPr>
                                  <m:t>1</m:t>
                                </m:r>
                              </m:num>
                              <m:den>
                                <m:r>
                                  <a:rPr lang="zh-CN" altLang="en-US" sz="1100" i="0">
                                    <a:solidFill>
                                      <a:schemeClr val="bg1"/>
                                    </a:solidFill>
                                    <a:latin typeface="Cambria Math" panose="02040503050406030204" pitchFamily="18" charset="0"/>
                                  </a:rPr>
                                  <m:t>6</m:t>
                                </m:r>
                              </m:den>
                            </m:f>
                            <m:f>
                              <m:fPr>
                                <m:ctrlPr>
                                  <a:rPr lang="zh-CN" altLang="en-US" sz="1100" i="1">
                                    <a:solidFill>
                                      <a:schemeClr val="bg1"/>
                                    </a:solidFill>
                                    <a:latin typeface="Cambria Math" panose="02040503050406030204" pitchFamily="18" charset="0"/>
                                  </a:rPr>
                                </m:ctrlPr>
                              </m:fPr>
                              <m:num>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3</m:t>
                                    </m:r>
                                  </m:sub>
                                </m:sSub>
                              </m:num>
                              <m:den>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𝑤</m:t>
                                    </m:r>
                                  </m:e>
                                  <m:sub>
                                    <m:r>
                                      <a:rPr lang="zh-CN" altLang="en-US" sz="1100" i="0">
                                        <a:solidFill>
                                          <a:schemeClr val="bg1"/>
                                        </a:solidFill>
                                        <a:latin typeface="Cambria Math" panose="02040503050406030204" pitchFamily="18" charset="0"/>
                                      </a:rPr>
                                      <m:t>2</m:t>
                                    </m:r>
                                  </m:sub>
                                </m:sSub>
                              </m:den>
                            </m:f>
                            <m:sSup>
                              <m:sSupPr>
                                <m:ctrlPr>
                                  <a:rPr lang="zh-CN" altLang="en-US" sz="1100" i="1">
                                    <a:solidFill>
                                      <a:schemeClr val="bg1"/>
                                    </a:solidFill>
                                    <a:latin typeface="Cambria Math" panose="02040503050406030204" pitchFamily="18" charset="0"/>
                                  </a:rPr>
                                </m:ctrlPr>
                              </m:sSupPr>
                              <m:e>
                                <m:r>
                                  <a:rPr lang="zh-CN" altLang="en-US" sz="1100" i="1">
                                    <a:solidFill>
                                      <a:schemeClr val="bg1"/>
                                    </a:solidFill>
                                    <a:latin typeface="Cambria Math" panose="02040503050406030204" pitchFamily="18" charset="0"/>
                                  </a:rPr>
                                  <m:t>𝑡</m:t>
                                </m:r>
                              </m:e>
                              <m:sup>
                                <m:r>
                                  <a:rPr lang="zh-CN" altLang="en-US" sz="1100" i="0">
                                    <a:solidFill>
                                      <a:schemeClr val="bg1"/>
                                    </a:solidFill>
                                    <a:latin typeface="Cambria Math" panose="02040503050406030204" pitchFamily="18" charset="0"/>
                                  </a:rPr>
                                  <m:t>3</m:t>
                                </m:r>
                              </m:sup>
                            </m:sSup>
                            <m:r>
                              <a:rPr lang="zh-CN" altLang="en-US" sz="1100" i="0">
                                <a:solidFill>
                                  <a:schemeClr val="bg1"/>
                                </a:solidFill>
                                <a:latin typeface="Cambria Math" panose="02040503050406030204" pitchFamily="18" charset="0"/>
                              </a:rPr>
                              <m:t>−</m:t>
                            </m:r>
                            <m:f>
                              <m:fPr>
                                <m:ctrlPr>
                                  <a:rPr lang="zh-CN" altLang="en-US" sz="1100" i="1">
                                    <a:solidFill>
                                      <a:schemeClr val="bg1"/>
                                    </a:solidFill>
                                    <a:latin typeface="Cambria Math" panose="02040503050406030204" pitchFamily="18" charset="0"/>
                                  </a:rPr>
                                </m:ctrlPr>
                              </m:fPr>
                              <m:num>
                                <m:r>
                                  <a:rPr lang="zh-CN" altLang="en-US" sz="1100" i="0">
                                    <a:solidFill>
                                      <a:schemeClr val="bg1"/>
                                    </a:solidFill>
                                    <a:latin typeface="Cambria Math" panose="02040503050406030204" pitchFamily="18" charset="0"/>
                                  </a:rPr>
                                  <m:t>1</m:t>
                                </m:r>
                              </m:num>
                              <m:den>
                                <m:r>
                                  <a:rPr lang="zh-CN" altLang="en-US" sz="1100" i="0">
                                    <a:solidFill>
                                      <a:schemeClr val="bg1"/>
                                    </a:solidFill>
                                    <a:latin typeface="Cambria Math" panose="02040503050406030204" pitchFamily="18" charset="0"/>
                                  </a:rPr>
                                  <m:t>2</m:t>
                                </m:r>
                              </m:den>
                            </m:f>
                            <m:f>
                              <m:fPr>
                                <m:ctrlPr>
                                  <a:rPr lang="zh-CN" altLang="en-US" sz="1100" i="1">
                                    <a:solidFill>
                                      <a:schemeClr val="bg1"/>
                                    </a:solidFill>
                                    <a:latin typeface="Cambria Math" panose="02040503050406030204" pitchFamily="18" charset="0"/>
                                  </a:rPr>
                                </m:ctrlPr>
                              </m:fPr>
                              <m:num>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i="0">
                                        <a:solidFill>
                                          <a:schemeClr val="bg1"/>
                                        </a:solidFill>
                                        <a:latin typeface="Cambria Math" panose="02040503050406030204" pitchFamily="18" charset="0"/>
                                      </a:rPr>
                                      <m:t>4</m:t>
                                    </m:r>
                                  </m:sub>
                                </m:sSub>
                              </m:num>
                              <m:den>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𝑤</m:t>
                                    </m:r>
                                  </m:e>
                                  <m:sub>
                                    <m:r>
                                      <a:rPr lang="zh-CN" altLang="en-US" sz="1100" i="0">
                                        <a:solidFill>
                                          <a:schemeClr val="bg1"/>
                                        </a:solidFill>
                                        <a:latin typeface="Cambria Math" panose="02040503050406030204" pitchFamily="18" charset="0"/>
                                      </a:rPr>
                                      <m:t>2</m:t>
                                    </m:r>
                                  </m:sub>
                                </m:sSub>
                              </m:den>
                            </m:f>
                            <m:sSup>
                              <m:sSupPr>
                                <m:ctrlPr>
                                  <a:rPr lang="zh-CN" altLang="en-US" sz="1100" i="1">
                                    <a:solidFill>
                                      <a:schemeClr val="bg1"/>
                                    </a:solidFill>
                                    <a:latin typeface="Cambria Math" panose="02040503050406030204" pitchFamily="18" charset="0"/>
                                  </a:rPr>
                                </m:ctrlPr>
                              </m:sSupPr>
                              <m:e>
                                <m:r>
                                  <a:rPr lang="zh-CN" altLang="en-US" sz="1100" i="1">
                                    <a:solidFill>
                                      <a:schemeClr val="bg1"/>
                                    </a:solidFill>
                                    <a:latin typeface="Cambria Math" panose="02040503050406030204" pitchFamily="18" charset="0"/>
                                  </a:rPr>
                                  <m:t>𝑡</m:t>
                                </m:r>
                              </m:e>
                              <m:sup>
                                <m:r>
                                  <a:rPr lang="zh-CN" altLang="en-US" sz="1100" i="0">
                                    <a:solidFill>
                                      <a:schemeClr val="bg1"/>
                                    </a:solidFill>
                                    <a:latin typeface="Cambria Math" panose="02040503050406030204" pitchFamily="18" charset="0"/>
                                  </a:rPr>
                                  <m:t>2</m:t>
                                </m:r>
                              </m:sup>
                            </m:sSup>
                            <m:r>
                              <a:rPr lang="zh-CN" altLang="en-US" sz="1100">
                                <a:solidFill>
                                  <a:schemeClr val="bg1"/>
                                </a:solidFill>
                                <a:latin typeface="Cambria Math" panose="02040503050406030204" pitchFamily="18" charset="0"/>
                              </a:rPr>
                              <m:t>+</m:t>
                            </m:r>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a:solidFill>
                                      <a:schemeClr val="bg1"/>
                                    </a:solidFill>
                                    <a:latin typeface="Cambria Math" panose="02040503050406030204" pitchFamily="18" charset="0"/>
                                  </a:rPr>
                                  <m:t>5</m:t>
                                </m:r>
                              </m:sub>
                            </m:sSub>
                            <m:r>
                              <a:rPr lang="zh-CN" altLang="en-US" sz="1100" i="1">
                                <a:solidFill>
                                  <a:schemeClr val="bg1"/>
                                </a:solidFill>
                                <a:latin typeface="Cambria Math" panose="02040503050406030204" pitchFamily="18" charset="0"/>
                              </a:rPr>
                              <m:t>𝑡</m:t>
                            </m:r>
                            <m:r>
                              <a:rPr lang="zh-CN" altLang="en-US" sz="1100">
                                <a:solidFill>
                                  <a:schemeClr val="bg1"/>
                                </a:solidFill>
                                <a:latin typeface="Cambria Math" panose="02040503050406030204" pitchFamily="18" charset="0"/>
                              </a:rPr>
                              <m:t>+</m:t>
                            </m:r>
                            <m:sSub>
                              <m:sSubPr>
                                <m:ctrlPr>
                                  <a:rPr lang="zh-CN" altLang="en-US" sz="1100" i="1">
                                    <a:solidFill>
                                      <a:schemeClr val="bg1"/>
                                    </a:solidFill>
                                    <a:latin typeface="Cambria Math" panose="02040503050406030204" pitchFamily="18" charset="0"/>
                                  </a:rPr>
                                </m:ctrlPr>
                              </m:sSubPr>
                              <m:e>
                                <m:r>
                                  <a:rPr lang="zh-CN" altLang="en-US" sz="1100" i="1">
                                    <a:solidFill>
                                      <a:schemeClr val="bg1"/>
                                    </a:solidFill>
                                    <a:latin typeface="Cambria Math" panose="02040503050406030204" pitchFamily="18" charset="0"/>
                                  </a:rPr>
                                  <m:t>𝑐</m:t>
                                </m:r>
                              </m:e>
                              <m:sub>
                                <m:r>
                                  <a:rPr lang="zh-CN" altLang="en-US" sz="1100">
                                    <a:solidFill>
                                      <a:schemeClr val="bg1"/>
                                    </a:solidFill>
                                    <a:latin typeface="Cambria Math" panose="02040503050406030204" pitchFamily="18" charset="0"/>
                                  </a:rPr>
                                  <m:t>6</m:t>
                                </m:r>
                              </m:sub>
                            </m:sSub>
                          </m:e>
                        </m:mr>
                        <m:mr>
                          <m:e/>
                          <m:e>
                            <m:r>
                              <a:rPr lang="zh-CN" altLang="en-US" sz="1100" i="0">
                                <a:solidFill>
                                  <a:schemeClr val="bg1"/>
                                </a:solidFill>
                                <a:latin typeface="Cambria Math" panose="02040503050406030204" pitchFamily="18" charset="0"/>
                              </a:rPr>
                              <m:t> </m:t>
                            </m:r>
                          </m:e>
                        </m:mr>
                      </m:m>
                    </m:oMath>
                  </m:oMathPara>
                </a14:m>
                <a:endParaRPr lang="zh-CN" altLang="en-US" sz="1100" dirty="0">
                  <a:solidFill>
                    <a:schemeClr val="bg1"/>
                  </a:solidFill>
                </a:endParaRPr>
              </a:p>
            </p:txBody>
          </p:sp>
        </mc:Choice>
        <mc:Fallback xmlns="">
          <p:sp>
            <p:nvSpPr>
              <p:cNvPr id="19" name="文本框 18">
                <a:extLst>
                  <a:ext uri="{FF2B5EF4-FFF2-40B4-BE49-F238E27FC236}">
                    <a16:creationId xmlns:a16="http://schemas.microsoft.com/office/drawing/2014/main" id="{EAE4D4C8-8EA9-4FCC-9887-BA2EBA0A8233}"/>
                  </a:ext>
                </a:extLst>
              </p:cNvPr>
              <p:cNvSpPr txBox="1">
                <a:spLocks noRot="1" noChangeAspect="1" noMove="1" noResize="1" noEditPoints="1" noAdjustHandles="1" noChangeArrowheads="1" noChangeShapeType="1" noTextEdit="1"/>
              </p:cNvSpPr>
              <p:nvPr/>
            </p:nvSpPr>
            <p:spPr>
              <a:xfrm>
                <a:off x="2387600" y="3509554"/>
                <a:ext cx="5465349" cy="1536639"/>
              </a:xfrm>
              <a:prstGeom prst="rect">
                <a:avLst/>
              </a:prstGeom>
              <a:blipFill>
                <a:blip r:embed="rId6"/>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3638C21E-BC8C-46F5-94A9-04AF4140C521}"/>
              </a:ext>
            </a:extLst>
          </p:cNvPr>
          <p:cNvSpPr txBox="1"/>
          <p:nvPr/>
        </p:nvSpPr>
        <p:spPr>
          <a:xfrm>
            <a:off x="870856" y="4093208"/>
            <a:ext cx="1574800" cy="369332"/>
          </a:xfrm>
          <a:prstGeom prst="rect">
            <a:avLst/>
          </a:prstGeom>
          <a:noFill/>
        </p:spPr>
        <p:txBody>
          <a:bodyPr wrap="square">
            <a:spAutoFit/>
          </a:bodyPr>
          <a:lstStyle/>
          <a:p>
            <a:r>
              <a:rPr lang="zh-CN" altLang="en-US" dirty="0">
                <a:solidFill>
                  <a:srgbClr val="10D8A4"/>
                </a:solidFill>
                <a:latin typeface="Arial Unicode MS"/>
              </a:rPr>
              <a:t>运动状态方程</a:t>
            </a:r>
          </a:p>
        </p:txBody>
      </p:sp>
    </p:spTree>
    <p:extLst>
      <p:ext uri="{BB962C8B-B14F-4D97-AF65-F5344CB8AC3E}">
        <p14:creationId xmlns:p14="http://schemas.microsoft.com/office/powerpoint/2010/main" val="4012638331"/>
      </p:ext>
    </p:extLst>
  </p:cSld>
  <p:clrMapOvr>
    <a:masterClrMapping/>
  </p:clrMapOvr>
  <p:transition spd="slow" advClick="0" advTm="2000">
    <p:random/>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28696" name="TextBox 10"/>
          <p:cNvSpPr txBox="1">
            <a:spLocks noChangeArrowheads="1"/>
          </p:cNvSpPr>
          <p:nvPr/>
        </p:nvSpPr>
        <p:spPr bwMode="auto">
          <a:xfrm>
            <a:off x="686190" y="618836"/>
            <a:ext cx="7242628"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algn="l">
              <a:lnSpc>
                <a:spcPct val="150000"/>
              </a:lnSpc>
              <a:spcBef>
                <a:spcPts val="600"/>
              </a:spcBef>
              <a:spcAft>
                <a:spcPts val="600"/>
              </a:spcAft>
            </a:pPr>
            <a:r>
              <a:rPr lang="en-US" altLang="zh-CN" sz="1400" b="1" dirty="0">
                <a:solidFill>
                  <a:schemeClr val="bg1"/>
                </a:solidFill>
                <a:latin typeface="华文宋体" panose="02010600040101010101" pitchFamily="2" charset="-122"/>
                <a:ea typeface="华文宋体" panose="02010600040101010101" pitchFamily="2" charset="-122"/>
              </a:rPr>
              <a:t>    </a:t>
            </a:r>
            <a:r>
              <a:rPr lang="zh-CN" altLang="en-US" sz="1400" b="1" i="0" dirty="0">
                <a:solidFill>
                  <a:schemeClr val="bg1"/>
                </a:solidFill>
                <a:effectLst/>
                <a:latin typeface="华文宋体" panose="02010600040101010101" pitchFamily="2" charset="-122"/>
                <a:ea typeface="华文宋体" panose="02010600040101010101" pitchFamily="2" charset="-122"/>
              </a:rPr>
              <a:t>博弈时，中央控制器应首先根据第</a:t>
            </a:r>
            <a:r>
              <a:rPr lang="en-US" altLang="zh-CN" sz="1400" b="1" i="0" dirty="0">
                <a:solidFill>
                  <a:schemeClr val="bg1"/>
                </a:solidFill>
                <a:effectLst/>
                <a:latin typeface="华文宋体" panose="02010600040101010101" pitchFamily="2" charset="-122"/>
                <a:ea typeface="华文宋体" panose="02010600040101010101" pitchFamily="2" charset="-122"/>
              </a:rPr>
              <a:t>III-B</a:t>
            </a:r>
            <a:r>
              <a:rPr lang="zh-CN" altLang="en-US" sz="1400" b="1" i="0" dirty="0">
                <a:solidFill>
                  <a:schemeClr val="bg1"/>
                </a:solidFill>
                <a:effectLst/>
                <a:latin typeface="华文宋体" panose="02010600040101010101" pitchFamily="2" charset="-122"/>
                <a:ea typeface="华文宋体" panose="02010600040101010101" pitchFamily="2" charset="-122"/>
              </a:rPr>
              <a:t>节中的解决方案计算每辆车的支付函数中的燃料和舒适成本项目</a:t>
            </a:r>
            <a:r>
              <a:rPr lang="en-US" altLang="zh-CN" sz="1400" b="1" i="0" dirty="0">
                <a:solidFill>
                  <a:schemeClr val="bg1"/>
                </a:solidFill>
                <a:effectLst/>
                <a:latin typeface="华文宋体" panose="02010600040101010101" pitchFamily="2" charset="-122"/>
                <a:ea typeface="华文宋体" panose="02010600040101010101" pitchFamily="2" charset="-122"/>
              </a:rPr>
              <a:t>J</a:t>
            </a:r>
            <a:r>
              <a:rPr lang="zh-CN" altLang="en-US" sz="1400" b="1" i="0" dirty="0">
                <a:solidFill>
                  <a:schemeClr val="bg1"/>
                </a:solidFill>
                <a:effectLst/>
                <a:latin typeface="华文宋体" panose="02010600040101010101" pitchFamily="2" charset="-122"/>
                <a:ea typeface="华文宋体" panose="02010600040101010101" pitchFamily="2" charset="-122"/>
              </a:rPr>
              <a:t>。游戏中的每辆车都有两种不同的策略，因此将计算两个不同的</a:t>
            </a:r>
            <a:r>
              <a:rPr lang="en-US" altLang="zh-CN" sz="1400" b="1" i="0" dirty="0">
                <a:solidFill>
                  <a:schemeClr val="bg1"/>
                </a:solidFill>
                <a:effectLst/>
                <a:latin typeface="华文宋体" panose="02010600040101010101" pitchFamily="2" charset="-122"/>
                <a:ea typeface="华文宋体" panose="02010600040101010101" pitchFamily="2" charset="-122"/>
              </a:rPr>
              <a:t>J</a:t>
            </a:r>
            <a:r>
              <a:rPr lang="zh-CN" altLang="en-US" sz="1400" b="1" i="0" dirty="0">
                <a:solidFill>
                  <a:schemeClr val="bg1"/>
                </a:solidFill>
                <a:effectLst/>
                <a:latin typeface="华文宋体" panose="02010600040101010101" pitchFamily="2" charset="-122"/>
                <a:ea typeface="华文宋体" panose="02010600040101010101" pitchFamily="2" charset="-122"/>
              </a:rPr>
              <a:t>。不同的策略只会导致不同最终条件。在获得项目</a:t>
            </a:r>
            <a:r>
              <a:rPr lang="en-US" altLang="zh-CN" sz="1400" b="1" i="0" dirty="0">
                <a:solidFill>
                  <a:schemeClr val="bg1"/>
                </a:solidFill>
                <a:effectLst/>
                <a:latin typeface="华文宋体" panose="02010600040101010101" pitchFamily="2" charset="-122"/>
                <a:ea typeface="华文宋体" panose="02010600040101010101" pitchFamily="2" charset="-122"/>
              </a:rPr>
              <a:t>J</a:t>
            </a:r>
            <a:r>
              <a:rPr lang="zh-CN" altLang="en-US" sz="1400" b="1" i="0" dirty="0">
                <a:solidFill>
                  <a:schemeClr val="bg1"/>
                </a:solidFill>
                <a:effectLst/>
                <a:latin typeface="华文宋体" panose="02010600040101010101" pitchFamily="2" charset="-122"/>
                <a:ea typeface="华文宋体" panose="02010600040101010101" pitchFamily="2" charset="-122"/>
              </a:rPr>
              <a:t>的值后，可以通过计算不同策略下每辆车的收益。</a:t>
            </a:r>
            <a:endParaRPr lang="zh-CN" altLang="en-US" sz="1400" b="1" dirty="0">
              <a:solidFill>
                <a:schemeClr val="bg1"/>
              </a:solidFill>
              <a:latin typeface="华文宋体" panose="02010600040101010101" pitchFamily="2" charset="-122"/>
              <a:ea typeface="华文宋体" panose="02010600040101010101" pitchFamily="2" charset="-122"/>
            </a:endParaRPr>
          </a:p>
        </p:txBody>
      </p:sp>
      <p:sp>
        <p:nvSpPr>
          <p:cNvPr id="2" name="文本框 1"/>
          <p:cNvSpPr txBox="1"/>
          <p:nvPr/>
        </p:nvSpPr>
        <p:spPr>
          <a:xfrm>
            <a:off x="3314700" y="273685"/>
            <a:ext cx="2515235" cy="460375"/>
          </a:xfrm>
          <a:prstGeom prst="rect">
            <a:avLst/>
          </a:prstGeom>
          <a:noFill/>
        </p:spPr>
        <p:txBody>
          <a:bodyPr wrap="square" rtlCol="0">
            <a:spAutoFit/>
          </a:bodyPr>
          <a:lstStyle/>
          <a:p>
            <a:pPr algn="ct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回顾</a:t>
            </a: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EA61DF36-5C56-4906-AFA7-B4B20F870662}"/>
                  </a:ext>
                </a:extLst>
              </p:cNvPr>
              <p:cNvSpPr txBox="1"/>
              <p:nvPr/>
            </p:nvSpPr>
            <p:spPr>
              <a:xfrm>
                <a:off x="950686" y="1857829"/>
                <a:ext cx="6335486" cy="8784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1400" i="1" smtClean="0">
                              <a:solidFill>
                                <a:schemeClr val="bg1"/>
                              </a:solidFill>
                              <a:latin typeface="Cambria Math" panose="02040503050406030204" pitchFamily="18" charset="0"/>
                            </a:rPr>
                          </m:ctrlPr>
                        </m:mPr>
                        <m:mr>
                          <m:e/>
                          <m:e>
                            <m:sSub>
                              <m:sSubPr>
                                <m:ctrlPr>
                                  <a:rPr lang="zh-CN" altLang="en-US" sz="1400" i="1">
                                    <a:solidFill>
                                      <a:schemeClr val="bg1"/>
                                    </a:solidFill>
                                    <a:latin typeface="Cambria Math" panose="02040503050406030204" pitchFamily="18" charset="0"/>
                                  </a:rPr>
                                </m:ctrlPr>
                              </m:sSubPr>
                              <m:e>
                                <m:r>
                                  <a:rPr lang="zh-CN" altLang="en-US" sz="1400">
                                    <a:solidFill>
                                      <a:schemeClr val="bg1"/>
                                    </a:solidFill>
                                    <a:latin typeface="Cambria Math" panose="02040503050406030204" pitchFamily="18" charset="0"/>
                                  </a:rPr>
                                  <m:t>ℒ</m:t>
                                </m:r>
                              </m:e>
                              <m:sub>
                                <m:r>
                                  <a:rPr lang="zh-CN" altLang="en-US" sz="1400" i="1">
                                    <a:solidFill>
                                      <a:schemeClr val="bg1"/>
                                    </a:solidFill>
                                    <a:latin typeface="Cambria Math" panose="02040503050406030204" pitchFamily="18" charset="0"/>
                                  </a:rPr>
                                  <m:t>𝑘</m:t>
                                </m:r>
                                <m:r>
                                  <a:rPr lang="zh-CN" altLang="en-US" sz="140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𝑝</m:t>
                                </m:r>
                              </m:sub>
                            </m:sSub>
                            <m:r>
                              <a:rPr lang="zh-CN" altLang="en-US" sz="1400" i="0">
                                <a:solidFill>
                                  <a:schemeClr val="bg1"/>
                                </a:solidFill>
                                <a:latin typeface="Cambria Math" panose="02040503050406030204" pitchFamily="18" charset="0"/>
                              </a:rPr>
                              <m:t>=</m:t>
                            </m:r>
                            <m:sSub>
                              <m:sSubPr>
                                <m:ctrlPr>
                                  <a:rPr lang="zh-CN" altLang="en-US" sz="1400" i="1">
                                    <a:solidFill>
                                      <a:schemeClr val="bg1"/>
                                    </a:solidFill>
                                    <a:latin typeface="Cambria Math" panose="02040503050406030204" pitchFamily="18" charset="0"/>
                                  </a:rPr>
                                </m:ctrlPr>
                              </m:sSubPr>
                              <m:e>
                                <m:r>
                                  <a:rPr lang="zh-CN" altLang="en-US" sz="1400" i="0">
                                    <a:solidFill>
                                      <a:schemeClr val="bg1"/>
                                    </a:solidFill>
                                    <a:latin typeface="Cambria Math" panose="02040503050406030204" pitchFamily="18" charset="0"/>
                                  </a:rPr>
                                  <m:t>ℳ</m:t>
                                </m:r>
                              </m:e>
                              <m:sub>
                                <m:r>
                                  <a:rPr lang="zh-CN" altLang="en-US" sz="1400" i="1">
                                    <a:solidFill>
                                      <a:schemeClr val="bg1"/>
                                    </a:solidFill>
                                    <a:latin typeface="Cambria Math" panose="02040503050406030204" pitchFamily="18" charset="0"/>
                                  </a:rPr>
                                  <m:t>𝑘</m:t>
                                </m:r>
                                <m:r>
                                  <a:rPr lang="zh-CN" altLang="en-US" sz="1400" i="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𝑝</m:t>
                                </m:r>
                              </m:sub>
                            </m:sSub>
                            <m:r>
                              <a:rPr lang="zh-CN" altLang="en-US" sz="1400" i="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𝛾</m:t>
                            </m:r>
                            <m:r>
                              <a:rPr lang="zh-CN" altLang="en-US" sz="1400" i="0">
                                <a:solidFill>
                                  <a:schemeClr val="bg1"/>
                                </a:solidFill>
                                <a:latin typeface="Cambria Math" panose="02040503050406030204" pitchFamily="18" charset="0"/>
                              </a:rPr>
                              <m:t>⋅</m:t>
                            </m:r>
                            <m:d>
                              <m:dPr>
                                <m:ctrlPr>
                                  <a:rPr lang="zh-CN" altLang="en-US" sz="1400" i="1">
                                    <a:solidFill>
                                      <a:schemeClr val="bg1"/>
                                    </a:solidFill>
                                    <a:latin typeface="Cambria Math" panose="02040503050406030204" pitchFamily="18" charset="0"/>
                                  </a:rPr>
                                </m:ctrlPr>
                              </m:dPr>
                              <m:e>
                                <m:sSub>
                                  <m:sSubPr>
                                    <m:ctrlPr>
                                      <a:rPr lang="zh-CN" altLang="en-US" sz="1400" i="1">
                                        <a:solidFill>
                                          <a:schemeClr val="bg1"/>
                                        </a:solidFill>
                                        <a:latin typeface="Cambria Math" panose="02040503050406030204" pitchFamily="18" charset="0"/>
                                      </a:rPr>
                                    </m:ctrlPr>
                                  </m:sSubPr>
                                  <m:e>
                                    <m:r>
                                      <a:rPr lang="zh-CN" altLang="en-US" sz="1400" i="0">
                                        <a:solidFill>
                                          <a:schemeClr val="bg1"/>
                                        </a:solidFill>
                                        <a:latin typeface="Cambria Math" panose="02040503050406030204" pitchFamily="18" charset="0"/>
                                      </a:rPr>
                                      <m:t>𝒥</m:t>
                                    </m:r>
                                  </m:e>
                                  <m:sub>
                                    <m:r>
                                      <a:rPr lang="zh-CN" altLang="en-US" sz="1400" i="1">
                                        <a:solidFill>
                                          <a:schemeClr val="bg1"/>
                                        </a:solidFill>
                                        <a:latin typeface="Cambria Math" panose="02040503050406030204" pitchFamily="18" charset="0"/>
                                      </a:rPr>
                                      <m:t>𝑘</m:t>
                                    </m:r>
                                    <m:r>
                                      <a:rPr lang="zh-CN" altLang="en-US" sz="1400" i="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𝑝</m:t>
                                    </m:r>
                                  </m:sub>
                                </m:sSub>
                              </m:e>
                            </m:d>
                          </m:e>
                        </m:mr>
                        <m:mr>
                          <m:e/>
                          <m:e>
                            <m:r>
                              <a:rPr lang="zh-CN" altLang="en-US" sz="1400" i="0">
                                <a:solidFill>
                                  <a:schemeClr val="bg1"/>
                                </a:solidFill>
                                <a:latin typeface="Cambria Math" panose="02040503050406030204" pitchFamily="18" charset="0"/>
                              </a:rPr>
                              <m:t> =</m:t>
                            </m:r>
                            <m:sSub>
                              <m:sSubPr>
                                <m:ctrlPr>
                                  <a:rPr lang="zh-CN" altLang="en-US" sz="1400" i="1">
                                    <a:solidFill>
                                      <a:schemeClr val="bg1"/>
                                    </a:solidFill>
                                    <a:latin typeface="Cambria Math" panose="02040503050406030204" pitchFamily="18" charset="0"/>
                                  </a:rPr>
                                </m:ctrlPr>
                              </m:sSubPr>
                              <m:e>
                                <m:r>
                                  <a:rPr lang="zh-CN" altLang="en-US" sz="1400" i="1">
                                    <a:solidFill>
                                      <a:schemeClr val="bg1"/>
                                    </a:solidFill>
                                    <a:latin typeface="Cambria Math" panose="02040503050406030204" pitchFamily="18" charset="0"/>
                                  </a:rPr>
                                  <m:t>𝐶</m:t>
                                </m:r>
                              </m:e>
                              <m:sub>
                                <m:r>
                                  <a:rPr lang="zh-CN" altLang="en-US" sz="1400" i="1">
                                    <a:solidFill>
                                      <a:schemeClr val="bg1"/>
                                    </a:solidFill>
                                    <a:latin typeface="Cambria Math" panose="02040503050406030204" pitchFamily="18" charset="0"/>
                                  </a:rPr>
                                  <m:t>𝑘</m:t>
                                </m:r>
                              </m:sub>
                            </m:sSub>
                            <m:sSub>
                              <m:sSubPr>
                                <m:ctrlPr>
                                  <a:rPr lang="zh-CN" altLang="en-US" sz="1400" i="1">
                                    <a:solidFill>
                                      <a:schemeClr val="bg1"/>
                                    </a:solidFill>
                                    <a:latin typeface="Cambria Math" panose="02040503050406030204" pitchFamily="18" charset="0"/>
                                  </a:rPr>
                                </m:ctrlPr>
                              </m:sSubPr>
                              <m:e>
                                <m:r>
                                  <a:rPr lang="zh-CN" altLang="en-US" sz="1400" i="0">
                                    <a:solidFill>
                                      <a:schemeClr val="bg1"/>
                                    </a:solidFill>
                                    <a:latin typeface="Cambria Math" panose="02040503050406030204" pitchFamily="18" charset="0"/>
                                  </a:rPr>
                                  <m:t>𝒯</m:t>
                                </m:r>
                              </m:e>
                              <m:sub>
                                <m:r>
                                  <a:rPr lang="zh-CN" altLang="en-US" sz="1400" i="1">
                                    <a:solidFill>
                                      <a:schemeClr val="bg1"/>
                                    </a:solidFill>
                                    <a:latin typeface="Cambria Math" panose="02040503050406030204" pitchFamily="18" charset="0"/>
                                  </a:rPr>
                                  <m:t>𝑘</m:t>
                                </m:r>
                                <m:r>
                                  <a:rPr lang="zh-CN" altLang="en-US" sz="1400" i="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𝑝</m:t>
                                </m:r>
                              </m:sub>
                            </m:sSub>
                            <m:r>
                              <a:rPr lang="zh-CN" altLang="en-US" sz="1400" i="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𝛾</m:t>
                            </m:r>
                            <m:f>
                              <m:fPr>
                                <m:ctrlPr>
                                  <a:rPr lang="zh-CN" altLang="en-US" sz="1400" i="1">
                                    <a:solidFill>
                                      <a:schemeClr val="bg1"/>
                                    </a:solidFill>
                                    <a:latin typeface="Cambria Math" panose="02040503050406030204" pitchFamily="18" charset="0"/>
                                  </a:rPr>
                                </m:ctrlPr>
                              </m:fPr>
                              <m:num>
                                <m:r>
                                  <a:rPr lang="zh-CN" altLang="en-US" sz="1400" i="0">
                                    <a:solidFill>
                                      <a:schemeClr val="bg1"/>
                                    </a:solidFill>
                                    <a:latin typeface="Cambria Math" panose="02040503050406030204" pitchFamily="18" charset="0"/>
                                  </a:rPr>
                                  <m:t>1</m:t>
                                </m:r>
                              </m:num>
                              <m:den>
                                <m:r>
                                  <a:rPr lang="zh-CN" altLang="en-US" sz="1400" i="0">
                                    <a:solidFill>
                                      <a:schemeClr val="bg1"/>
                                    </a:solidFill>
                                    <a:latin typeface="Cambria Math" panose="02040503050406030204" pitchFamily="18" charset="0"/>
                                  </a:rPr>
                                  <m:t>2</m:t>
                                </m:r>
                              </m:den>
                            </m:f>
                            <m:nary>
                              <m:naryPr>
                                <m:limLoc m:val="subSup"/>
                                <m:grow m:val="on"/>
                                <m:ctrlPr>
                                  <a:rPr lang="zh-CN" altLang="en-US" sz="1400" i="1">
                                    <a:solidFill>
                                      <a:schemeClr val="bg1"/>
                                    </a:solidFill>
                                    <a:latin typeface="Cambria Math" panose="02040503050406030204" pitchFamily="18" charset="0"/>
                                  </a:rPr>
                                </m:ctrlPr>
                              </m:naryPr>
                              <m:sub>
                                <m:sSup>
                                  <m:sSupPr>
                                    <m:ctrlPr>
                                      <a:rPr lang="zh-CN" altLang="en-US" sz="1400" i="1">
                                        <a:solidFill>
                                          <a:schemeClr val="bg1"/>
                                        </a:solidFill>
                                        <a:latin typeface="Cambria Math" panose="02040503050406030204" pitchFamily="18" charset="0"/>
                                      </a:rPr>
                                    </m:ctrlPr>
                                  </m:sSupPr>
                                  <m:e>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e>
                                  <m:sup>
                                    <m:r>
                                      <a:rPr lang="zh-CN" altLang="en-US" sz="1400" i="1">
                                        <a:solidFill>
                                          <a:schemeClr val="bg1"/>
                                        </a:solidFill>
                                        <a:latin typeface="Cambria Math" panose="02040503050406030204" pitchFamily="18" charset="0"/>
                                      </a:rPr>
                                      <m:t>𝑖</m:t>
                                    </m:r>
                                  </m:sup>
                                </m:sSup>
                              </m:sub>
                              <m:sup>
                                <m:sSub>
                                  <m:sSubPr>
                                    <m:ctrlPr>
                                      <a:rPr lang="zh-CN" altLang="en-US" sz="1400" i="1">
                                        <a:solidFill>
                                          <a:schemeClr val="bg1"/>
                                        </a:solidFill>
                                        <a:latin typeface="Cambria Math" panose="02040503050406030204" pitchFamily="18" charset="0"/>
                                      </a:rPr>
                                    </m:ctrlPr>
                                  </m:sSubPr>
                                  <m:e>
                                    <m:acc>
                                      <m:accPr>
                                        <m:chr m:val="̃"/>
                                        <m:ctrlPr>
                                          <a:rPr lang="zh-CN" altLang="en-US" sz="1400" i="1">
                                            <a:solidFill>
                                              <a:schemeClr val="bg1"/>
                                            </a:solidFill>
                                            <a:latin typeface="Cambria Math" panose="02040503050406030204" pitchFamily="18" charset="0"/>
                                          </a:rPr>
                                        </m:ctrlPr>
                                      </m:accPr>
                                      <m:e>
                                        <m:r>
                                          <a:rPr lang="zh-CN" altLang="en-US" sz="1400" i="1">
                                            <a:solidFill>
                                              <a:schemeClr val="bg1"/>
                                            </a:solidFill>
                                            <a:latin typeface="Cambria Math" panose="02040503050406030204" pitchFamily="18" charset="0"/>
                                          </a:rPr>
                                          <m:t>𝑇</m:t>
                                        </m:r>
                                      </m:e>
                                    </m:acc>
                                  </m:e>
                                  <m:sub>
                                    <m:r>
                                      <a:rPr lang="zh-CN" altLang="en-US" sz="1400" i="1">
                                        <a:solidFill>
                                          <a:schemeClr val="bg1"/>
                                        </a:solidFill>
                                        <a:latin typeface="Cambria Math" panose="02040503050406030204" pitchFamily="18" charset="0"/>
                                      </a:rPr>
                                      <m:t>𝑘</m:t>
                                    </m:r>
                                    <m:r>
                                      <a:rPr lang="zh-CN" altLang="en-US" sz="1400" i="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𝑝</m:t>
                                    </m:r>
                                  </m:sub>
                                </m:sSub>
                              </m:sup>
                              <m:e>
                                <m:r>
                                  <a:rPr lang="zh-CN" altLang="en-US" sz="1400" i="0">
                                    <a:solidFill>
                                      <a:schemeClr val="bg1"/>
                                    </a:solidFill>
                                    <a:latin typeface="Cambria Math" panose="02040503050406030204" pitchFamily="18" charset="0"/>
                                  </a:rPr>
                                  <m:t> </m:t>
                                </m:r>
                              </m:e>
                            </m:nary>
                            <m:r>
                              <a:rPr lang="zh-CN" altLang="en-US" sz="1400" i="0">
                                <a:solidFill>
                                  <a:schemeClr val="bg1"/>
                                </a:solidFill>
                                <a:latin typeface="Cambria Math" panose="02040503050406030204" pitchFamily="18" charset="0"/>
                              </a:rPr>
                              <m:t> </m:t>
                            </m:r>
                            <m:sSub>
                              <m:sSubPr>
                                <m:ctrlPr>
                                  <a:rPr lang="zh-CN" altLang="en-US" sz="1400" i="1">
                                    <a:solidFill>
                                      <a:schemeClr val="bg1"/>
                                    </a:solidFill>
                                    <a:latin typeface="Cambria Math" panose="02040503050406030204" pitchFamily="18" charset="0"/>
                                  </a:rPr>
                                </m:ctrlPr>
                              </m:sSubPr>
                              <m:e>
                                <m:r>
                                  <a:rPr lang="zh-CN" altLang="en-US" sz="1400" i="1">
                                    <a:solidFill>
                                      <a:schemeClr val="bg1"/>
                                    </a:solidFill>
                                    <a:latin typeface="Cambria Math" panose="02040503050406030204" pitchFamily="18" charset="0"/>
                                  </a:rPr>
                                  <m:t>𝑤</m:t>
                                </m:r>
                              </m:e>
                              <m:sub>
                                <m:r>
                                  <a:rPr lang="zh-CN" altLang="en-US" sz="1400" i="0">
                                    <a:solidFill>
                                      <a:schemeClr val="bg1"/>
                                    </a:solidFill>
                                    <a:latin typeface="Cambria Math" panose="02040503050406030204" pitchFamily="18" charset="0"/>
                                  </a:rPr>
                                  <m:t>2</m:t>
                                </m:r>
                              </m:sub>
                            </m:sSub>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d>
                                  <m:dPr>
                                    <m:ctrlPr>
                                      <a:rPr lang="zh-CN" altLang="en-US" sz="1400" i="1">
                                        <a:solidFill>
                                          <a:schemeClr val="bg1"/>
                                        </a:solidFill>
                                        <a:latin typeface="Cambria Math" panose="02040503050406030204" pitchFamily="18" charset="0"/>
                                      </a:rPr>
                                    </m:ctrlPr>
                                  </m:dPr>
                                  <m:e>
                                    <m:sSub>
                                      <m:sSubPr>
                                        <m:ctrlPr>
                                          <a:rPr lang="zh-CN" altLang="en-US" sz="1400" i="1">
                                            <a:solidFill>
                                              <a:schemeClr val="bg1"/>
                                            </a:solidFill>
                                            <a:latin typeface="Cambria Math" panose="02040503050406030204" pitchFamily="18" charset="0"/>
                                          </a:rPr>
                                        </m:ctrlPr>
                                      </m:sSubPr>
                                      <m:e>
                                        <m:r>
                                          <a:rPr lang="zh-CN" altLang="en-US" sz="1400" i="1">
                                            <a:solidFill>
                                              <a:schemeClr val="bg1"/>
                                            </a:solidFill>
                                            <a:latin typeface="Cambria Math" panose="02040503050406030204" pitchFamily="18" charset="0"/>
                                          </a:rPr>
                                          <m:t>𝑎</m:t>
                                        </m:r>
                                      </m:e>
                                      <m:sub>
                                        <m:r>
                                          <a:rPr lang="zh-CN" altLang="en-US" sz="1400" i="1">
                                            <a:solidFill>
                                              <a:schemeClr val="bg1"/>
                                            </a:solidFill>
                                            <a:latin typeface="Cambria Math" panose="02040503050406030204" pitchFamily="18" charset="0"/>
                                          </a:rPr>
                                          <m:t>𝑘</m:t>
                                        </m:r>
                                        <m:r>
                                          <a:rPr lang="zh-CN" altLang="en-US" sz="1400" i="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𝑝</m:t>
                                        </m:r>
                                      </m:sub>
                                    </m:sSub>
                                    <m:d>
                                      <m:dPr>
                                        <m:ctrlPr>
                                          <a:rPr lang="zh-CN" altLang="en-US" sz="1400" i="1">
                                            <a:solidFill>
                                              <a:schemeClr val="bg1"/>
                                            </a:solidFill>
                                            <a:latin typeface="Cambria Math" panose="02040503050406030204" pitchFamily="18" charset="0"/>
                                          </a:rPr>
                                        </m:ctrlPr>
                                      </m:dPr>
                                      <m:e>
                                        <m:r>
                                          <a:rPr lang="zh-CN" altLang="en-US" sz="1400" i="1">
                                            <a:solidFill>
                                              <a:schemeClr val="bg1"/>
                                            </a:solidFill>
                                            <a:latin typeface="Cambria Math" panose="02040503050406030204" pitchFamily="18" charset="0"/>
                                          </a:rPr>
                                          <m:t>𝑡</m:t>
                                        </m:r>
                                      </m:e>
                                    </m:d>
                                  </m:e>
                                </m:d>
                              </m:e>
                              <m:sup>
                                <m:r>
                                  <a:rPr lang="zh-CN" altLang="en-US" sz="1400" i="0">
                                    <a:solidFill>
                                      <a:schemeClr val="bg1"/>
                                    </a:solidFill>
                                    <a:latin typeface="Cambria Math" panose="02040503050406030204" pitchFamily="18" charset="0"/>
                                  </a:rPr>
                                  <m:t>2</m:t>
                                </m:r>
                              </m:sup>
                            </m:sSup>
                            <m:r>
                              <a:rPr lang="zh-CN" altLang="en-US" sz="1400" i="0">
                                <a:solidFill>
                                  <a:schemeClr val="bg1"/>
                                </a:solidFill>
                                <a:latin typeface="Cambria Math" panose="02040503050406030204" pitchFamily="18" charset="0"/>
                              </a:rPr>
                              <m:t>+</m:t>
                            </m:r>
                            <m:sSub>
                              <m:sSubPr>
                                <m:ctrlPr>
                                  <a:rPr lang="zh-CN" altLang="en-US" sz="1400" i="1">
                                    <a:solidFill>
                                      <a:schemeClr val="bg1"/>
                                    </a:solidFill>
                                    <a:latin typeface="Cambria Math" panose="02040503050406030204" pitchFamily="18" charset="0"/>
                                  </a:rPr>
                                </m:ctrlPr>
                              </m:sSubPr>
                              <m:e>
                                <m:r>
                                  <a:rPr lang="zh-CN" altLang="en-US" sz="1400" i="1">
                                    <a:solidFill>
                                      <a:schemeClr val="bg1"/>
                                    </a:solidFill>
                                    <a:latin typeface="Cambria Math" panose="02040503050406030204" pitchFamily="18" charset="0"/>
                                  </a:rPr>
                                  <m:t>𝑤</m:t>
                                </m:r>
                              </m:e>
                              <m:sub>
                                <m:r>
                                  <a:rPr lang="zh-CN" altLang="en-US" sz="1400" i="0">
                                    <a:solidFill>
                                      <a:schemeClr val="bg1"/>
                                    </a:solidFill>
                                    <a:latin typeface="Cambria Math" panose="02040503050406030204" pitchFamily="18" charset="0"/>
                                  </a:rPr>
                                  <m:t>1</m:t>
                                </m:r>
                              </m:sub>
                            </m:sSub>
                            <m:r>
                              <a:rPr lang="zh-CN" altLang="en-US" sz="1400" i="0">
                                <a:solidFill>
                                  <a:schemeClr val="bg1"/>
                                </a:solidFill>
                                <a:latin typeface="Cambria Math" panose="02040503050406030204" pitchFamily="18" charset="0"/>
                              </a:rPr>
                              <m:t>⋅</m:t>
                            </m:r>
                            <m:sSup>
                              <m:sSupPr>
                                <m:ctrlPr>
                                  <a:rPr lang="zh-CN" altLang="en-US" sz="1400" i="1">
                                    <a:solidFill>
                                      <a:schemeClr val="bg1"/>
                                    </a:solidFill>
                                    <a:latin typeface="Cambria Math" panose="02040503050406030204" pitchFamily="18" charset="0"/>
                                  </a:rPr>
                                </m:ctrlPr>
                              </m:sSupPr>
                              <m:e>
                                <m:d>
                                  <m:dPr>
                                    <m:ctrlPr>
                                      <a:rPr lang="zh-CN" altLang="en-US" sz="1400" i="1">
                                        <a:solidFill>
                                          <a:schemeClr val="bg1"/>
                                        </a:solidFill>
                                        <a:latin typeface="Cambria Math" panose="02040503050406030204" pitchFamily="18" charset="0"/>
                                      </a:rPr>
                                    </m:ctrlPr>
                                  </m:dPr>
                                  <m:e>
                                    <m:sSub>
                                      <m:sSubPr>
                                        <m:ctrlPr>
                                          <a:rPr lang="zh-CN" altLang="en-US" sz="1400" i="1">
                                            <a:solidFill>
                                              <a:schemeClr val="bg1"/>
                                            </a:solidFill>
                                            <a:latin typeface="Cambria Math" panose="02040503050406030204" pitchFamily="18" charset="0"/>
                                          </a:rPr>
                                        </m:ctrlPr>
                                      </m:sSubPr>
                                      <m:e>
                                        <m:r>
                                          <a:rPr lang="zh-CN" altLang="en-US" sz="1400" i="1">
                                            <a:solidFill>
                                              <a:schemeClr val="bg1"/>
                                            </a:solidFill>
                                            <a:latin typeface="Cambria Math" panose="02040503050406030204" pitchFamily="18" charset="0"/>
                                          </a:rPr>
                                          <m:t>𝑢</m:t>
                                        </m:r>
                                      </m:e>
                                      <m:sub>
                                        <m:r>
                                          <a:rPr lang="zh-CN" altLang="en-US" sz="1400" i="1">
                                            <a:solidFill>
                                              <a:schemeClr val="bg1"/>
                                            </a:solidFill>
                                            <a:latin typeface="Cambria Math" panose="02040503050406030204" pitchFamily="18" charset="0"/>
                                          </a:rPr>
                                          <m:t>𝑘</m:t>
                                        </m:r>
                                        <m:r>
                                          <a:rPr lang="zh-CN" altLang="en-US" sz="1400" i="0">
                                            <a:solidFill>
                                              <a:schemeClr val="bg1"/>
                                            </a:solidFill>
                                            <a:latin typeface="Cambria Math" panose="02040503050406030204" pitchFamily="18" charset="0"/>
                                          </a:rPr>
                                          <m:t>,</m:t>
                                        </m:r>
                                        <m:r>
                                          <a:rPr lang="zh-CN" altLang="en-US" sz="1400" i="1">
                                            <a:solidFill>
                                              <a:schemeClr val="bg1"/>
                                            </a:solidFill>
                                            <a:latin typeface="Cambria Math" panose="02040503050406030204" pitchFamily="18" charset="0"/>
                                          </a:rPr>
                                          <m:t>𝑝</m:t>
                                        </m:r>
                                      </m:sub>
                                    </m:sSub>
                                    <m:d>
                                      <m:dPr>
                                        <m:ctrlPr>
                                          <a:rPr lang="zh-CN" altLang="en-US" sz="1400" i="1">
                                            <a:solidFill>
                                              <a:schemeClr val="bg1"/>
                                            </a:solidFill>
                                            <a:latin typeface="Cambria Math" panose="02040503050406030204" pitchFamily="18" charset="0"/>
                                          </a:rPr>
                                        </m:ctrlPr>
                                      </m:dPr>
                                      <m:e>
                                        <m:r>
                                          <a:rPr lang="zh-CN" altLang="en-US" sz="1400" i="1">
                                            <a:solidFill>
                                              <a:schemeClr val="bg1"/>
                                            </a:solidFill>
                                            <a:latin typeface="Cambria Math" panose="02040503050406030204" pitchFamily="18" charset="0"/>
                                          </a:rPr>
                                          <m:t>𝑡</m:t>
                                        </m:r>
                                      </m:e>
                                    </m:d>
                                  </m:e>
                                </m:d>
                              </m:e>
                              <m:sup>
                                <m:r>
                                  <a:rPr lang="zh-CN" altLang="en-US" sz="1400" i="0">
                                    <a:solidFill>
                                      <a:schemeClr val="bg1"/>
                                    </a:solidFill>
                                    <a:latin typeface="Cambria Math" panose="02040503050406030204" pitchFamily="18" charset="0"/>
                                  </a:rPr>
                                  <m:t>2</m:t>
                                </m:r>
                              </m:sup>
                            </m:sSup>
                            <m:r>
                              <a:rPr lang="zh-CN" altLang="en-US" sz="1400" i="1">
                                <a:solidFill>
                                  <a:schemeClr val="bg1"/>
                                </a:solidFill>
                                <a:latin typeface="Cambria Math" panose="02040503050406030204" pitchFamily="18" charset="0"/>
                              </a:rPr>
                              <m:t>𝑑𝑡</m:t>
                            </m:r>
                          </m:e>
                        </m:mr>
                      </m:m>
                    </m:oMath>
                  </m:oMathPara>
                </a14:m>
                <a:endParaRPr lang="zh-CN" altLang="en-US" sz="1400" dirty="0">
                  <a:latin typeface="华文宋体" panose="02010600040101010101" pitchFamily="2" charset="-122"/>
                  <a:ea typeface="华文宋体" panose="02010600040101010101" pitchFamily="2" charset="-122"/>
                </a:endParaRPr>
              </a:p>
            </p:txBody>
          </p:sp>
        </mc:Choice>
        <mc:Fallback xmlns="">
          <p:sp>
            <p:nvSpPr>
              <p:cNvPr id="34" name="文本框 33">
                <a:extLst>
                  <a:ext uri="{FF2B5EF4-FFF2-40B4-BE49-F238E27FC236}">
                    <a16:creationId xmlns:a16="http://schemas.microsoft.com/office/drawing/2014/main" id="{EA61DF36-5C56-4906-AFA7-B4B20F870662}"/>
                  </a:ext>
                </a:extLst>
              </p:cNvPr>
              <p:cNvSpPr txBox="1">
                <a:spLocks noRot="1" noChangeAspect="1" noMove="1" noResize="1" noEditPoints="1" noAdjustHandles="1" noChangeArrowheads="1" noChangeShapeType="1" noTextEdit="1"/>
              </p:cNvSpPr>
              <p:nvPr/>
            </p:nvSpPr>
            <p:spPr>
              <a:xfrm>
                <a:off x="950686" y="1857829"/>
                <a:ext cx="6335486" cy="878446"/>
              </a:xfrm>
              <a:prstGeom prst="rect">
                <a:avLst/>
              </a:prstGeom>
              <a:blipFill>
                <a:blip r:embed="rId3"/>
                <a:stretch>
                  <a:fillRect/>
                </a:stretch>
              </a:blipFill>
            </p:spPr>
            <p:txBody>
              <a:bodyPr/>
              <a:lstStyle/>
              <a:p>
                <a:r>
                  <a:rPr lang="zh-CN" altLang="en-US">
                    <a:noFill/>
                  </a:rPr>
                  <a:t> </a:t>
                </a:r>
              </a:p>
            </p:txBody>
          </p:sp>
        </mc:Fallback>
      </mc:AlternateContent>
      <p:sp>
        <p:nvSpPr>
          <p:cNvPr id="36" name="文本框 35">
            <a:extLst>
              <a:ext uri="{FF2B5EF4-FFF2-40B4-BE49-F238E27FC236}">
                <a16:creationId xmlns:a16="http://schemas.microsoft.com/office/drawing/2014/main" id="{8D8D46C0-F712-4678-99D6-92710D90F641}"/>
              </a:ext>
            </a:extLst>
          </p:cNvPr>
          <p:cNvSpPr txBox="1"/>
          <p:nvPr/>
        </p:nvSpPr>
        <p:spPr>
          <a:xfrm>
            <a:off x="686190" y="2869267"/>
            <a:ext cx="7338786" cy="2000548"/>
          </a:xfrm>
          <a:prstGeom prst="rect">
            <a:avLst/>
          </a:prstGeom>
          <a:noFill/>
        </p:spPr>
        <p:txBody>
          <a:bodyPr wrap="square">
            <a:spAutoFit/>
          </a:bodyPr>
          <a:lstStyle/>
          <a:p>
            <a:pPr>
              <a:lnSpc>
                <a:spcPct val="150000"/>
              </a:lnSpc>
            </a:pPr>
            <a:r>
              <a:rPr lang="zh-CN" altLang="en-US" sz="1400" b="1" kern="3000" spc="31" dirty="0">
                <a:solidFill>
                  <a:schemeClr val="bg1"/>
                </a:solidFill>
                <a:latin typeface="华文宋体" panose="02010600040101010101" pitchFamily="2" charset="-122"/>
                <a:ea typeface="华文宋体" panose="02010600040101010101" pitchFamily="2" charset="-122"/>
              </a:rPr>
              <a:t>根据计算的收益，每个车辆的最终策略可以通过最高总收益</a:t>
            </a:r>
            <a:r>
              <a:rPr lang="en-US" altLang="zh-CN" sz="1400" b="1" kern="3000" spc="31" dirty="0">
                <a:solidFill>
                  <a:schemeClr val="bg1"/>
                </a:solidFill>
                <a:latin typeface="华文宋体" panose="02010600040101010101" pitchFamily="2" charset="-122"/>
                <a:ea typeface="华文宋体" panose="02010600040101010101" pitchFamily="2" charset="-122"/>
              </a:rPr>
              <a:t>G∗</a:t>
            </a:r>
            <a:r>
              <a:rPr lang="zh-CN" altLang="en-US" sz="1400" b="1" kern="3000" spc="31" dirty="0">
                <a:solidFill>
                  <a:schemeClr val="bg1"/>
                </a:solidFill>
                <a:latin typeface="华文宋体" panose="02010600040101010101" pitchFamily="2" charset="-122"/>
                <a:ea typeface="华文宋体" panose="02010600040101010101" pitchFamily="2" charset="-122"/>
              </a:rPr>
              <a:t>。虽然每辆车的最终策略实现了最高的总回报，但因为最终策略不一定对每辆车都是最佳的。为了实现双赢，需要确立边支付的份额，促使每辆车都满意当前结果。</a:t>
            </a:r>
            <a:endParaRPr lang="en-US" altLang="zh-CN" sz="1400" b="1" kern="3000" spc="31" dirty="0">
              <a:solidFill>
                <a:schemeClr val="bg1"/>
              </a:solidFill>
              <a:latin typeface="华文宋体" panose="02010600040101010101" pitchFamily="2" charset="-122"/>
              <a:ea typeface="华文宋体" panose="02010600040101010101" pitchFamily="2" charset="-122"/>
            </a:endParaRPr>
          </a:p>
          <a:p>
            <a:pPr>
              <a:lnSpc>
                <a:spcPct val="150000"/>
              </a:lnSpc>
            </a:pPr>
            <a:endParaRPr lang="en-US" altLang="zh-CN" sz="1400" b="1" kern="3000" spc="31" dirty="0">
              <a:solidFill>
                <a:schemeClr val="bg1"/>
              </a:solidFill>
              <a:latin typeface="华文宋体" panose="02010600040101010101" pitchFamily="2" charset="-122"/>
              <a:ea typeface="华文宋体" panose="02010600040101010101" pitchFamily="2" charset="-122"/>
            </a:endParaRPr>
          </a:p>
          <a:p>
            <a:pPr>
              <a:lnSpc>
                <a:spcPct val="150000"/>
              </a:lnSpc>
            </a:pPr>
            <a:endParaRPr lang="en-US" altLang="zh-CN" sz="1400" b="1" kern="3000" spc="31" dirty="0">
              <a:solidFill>
                <a:schemeClr val="bg1"/>
              </a:solidFill>
              <a:latin typeface="华文宋体" panose="02010600040101010101" pitchFamily="2" charset="-122"/>
              <a:ea typeface="华文宋体" panose="02010600040101010101" pitchFamily="2" charset="-122"/>
            </a:endParaRPr>
          </a:p>
          <a:p>
            <a:pPr>
              <a:lnSpc>
                <a:spcPct val="150000"/>
              </a:lnSpc>
            </a:pPr>
            <a:r>
              <a:rPr lang="zh-CN" altLang="en-US" sz="1400" b="1" kern="3000" spc="31" dirty="0">
                <a:solidFill>
                  <a:schemeClr val="bg1"/>
                </a:solidFill>
                <a:latin typeface="华文宋体" panose="02010600040101010101" pitchFamily="2" charset="-122"/>
                <a:ea typeface="华文宋体" panose="02010600040101010101" pitchFamily="2" charset="-122"/>
              </a:rPr>
              <a:t>在所有博弈结束后，确定</a:t>
            </a:r>
            <a:r>
              <a:rPr lang="en-US" altLang="zh-CN" sz="1400" b="1" kern="3000" spc="31" dirty="0">
                <a:solidFill>
                  <a:schemeClr val="bg1"/>
                </a:solidFill>
                <a:latin typeface="华文宋体" panose="02010600040101010101" pitchFamily="2" charset="-122"/>
                <a:ea typeface="华文宋体" panose="02010600040101010101" pitchFamily="2" charset="-122"/>
              </a:rPr>
              <a:t>MS</a:t>
            </a:r>
            <a:r>
              <a:rPr lang="zh-CN" altLang="en-US" sz="1400" b="1" kern="3000" spc="31" dirty="0">
                <a:solidFill>
                  <a:schemeClr val="bg1"/>
                </a:solidFill>
                <a:latin typeface="华文宋体" panose="02010600040101010101" pitchFamily="2" charset="-122"/>
                <a:ea typeface="华文宋体" panose="02010600040101010101" pitchFamily="2" charset="-122"/>
              </a:rPr>
              <a:t>。在确定</a:t>
            </a:r>
            <a:r>
              <a:rPr lang="en-US" altLang="zh-CN" sz="1400" b="1" kern="3000" spc="31" dirty="0">
                <a:solidFill>
                  <a:schemeClr val="bg1"/>
                </a:solidFill>
                <a:latin typeface="华文宋体" panose="02010600040101010101" pitchFamily="2" charset="-122"/>
                <a:ea typeface="华文宋体" panose="02010600040101010101" pitchFamily="2" charset="-122"/>
              </a:rPr>
              <a:t>MS</a:t>
            </a:r>
            <a:r>
              <a:rPr lang="zh-CN" altLang="en-US" sz="1400" b="1" kern="3000" spc="31" dirty="0">
                <a:solidFill>
                  <a:schemeClr val="bg1"/>
                </a:solidFill>
                <a:latin typeface="华文宋体" panose="02010600040101010101" pitchFamily="2" charset="-122"/>
                <a:ea typeface="华文宋体" panose="02010600040101010101" pitchFamily="2" charset="-122"/>
              </a:rPr>
              <a:t>时，同时确定车辆的动力学方程也随之确定。</a:t>
            </a: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1" y="451"/>
            <a:ext cx="3065930" cy="1711217"/>
          </a:xfrm>
          <a:prstGeom prst="rect">
            <a:avLst/>
          </a:prstGeom>
        </p:spPr>
      </p:pic>
      <p:grpSp>
        <p:nvGrpSpPr>
          <p:cNvPr id="14" name="组合 13"/>
          <p:cNvGrpSpPr/>
          <p:nvPr/>
        </p:nvGrpSpPr>
        <p:grpSpPr>
          <a:xfrm>
            <a:off x="483870" y="1576705"/>
            <a:ext cx="4453890" cy="1219200"/>
            <a:chOff x="1942" y="2483"/>
            <a:chExt cx="7014" cy="1920"/>
          </a:xfrm>
        </p:grpSpPr>
        <p:sp>
          <p:nvSpPr>
            <p:cNvPr id="6" name="文本框 12"/>
            <p:cNvSpPr txBox="1"/>
            <p:nvPr/>
          </p:nvSpPr>
          <p:spPr>
            <a:xfrm>
              <a:off x="2396" y="2901"/>
              <a:ext cx="6560" cy="1503"/>
            </a:xfrm>
            <a:prstGeom prst="rect">
              <a:avLst/>
            </a:prstGeom>
            <a:noFill/>
          </p:spPr>
          <p:txBody>
            <a:bodyPr wrap="square"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spcBef>
                  <a:spcPts val="600"/>
                </a:spcBef>
                <a:spcAft>
                  <a:spcPts val="600"/>
                </a:spcAft>
              </a:pPr>
              <a:r>
                <a:rPr lang="zh-CN" altLang="en-US" sz="1200" dirty="0">
                  <a:solidFill>
                    <a:schemeClr val="bg1"/>
                  </a:solidFill>
                  <a:latin typeface="+mn-ea"/>
                  <a:sym typeface="+mn-ea"/>
                </a:rPr>
                <a:t>在合流场景中，主要道路和匝道上的车辆之间会发生冲突和博弈。为了避免碰撞和事故，不同道路上的车辆必须减速，这将大大降低交通效率和驾驶舒适性。</a:t>
              </a:r>
              <a:endParaRPr lang="en-US" altLang="zh-CN" sz="1200" dirty="0">
                <a:solidFill>
                  <a:schemeClr val="bg1"/>
                </a:solidFill>
                <a:latin typeface="+mn-ea"/>
              </a:endParaRPr>
            </a:p>
          </p:txBody>
        </p:sp>
        <p:grpSp>
          <p:nvGrpSpPr>
            <p:cNvPr id="13" name="组合 12"/>
            <p:cNvGrpSpPr/>
            <p:nvPr/>
          </p:nvGrpSpPr>
          <p:grpSpPr>
            <a:xfrm>
              <a:off x="1942" y="2483"/>
              <a:ext cx="5159" cy="537"/>
              <a:chOff x="1942" y="2483"/>
              <a:chExt cx="5159" cy="537"/>
            </a:xfrm>
          </p:grpSpPr>
          <p:sp>
            <p:nvSpPr>
              <p:cNvPr id="5" name="矩形: 圆角 3"/>
              <p:cNvSpPr/>
              <p:nvPr/>
            </p:nvSpPr>
            <p:spPr>
              <a:xfrm>
                <a:off x="2427" y="2498"/>
                <a:ext cx="4674" cy="52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dirty="0">
                    <a:gradFill>
                      <a:gsLst>
                        <a:gs pos="0">
                          <a:srgbClr val="04D681"/>
                        </a:gs>
                        <a:gs pos="100000">
                          <a:srgbClr val="2ADCEF"/>
                        </a:gs>
                      </a:gsLst>
                      <a:lin ang="7200000" scaled="0"/>
                    </a:gradFill>
                    <a:latin typeface="+mn-ea"/>
                    <a:sym typeface="+mn-ea"/>
                  </a:rPr>
                  <a:t>拥堵成因</a:t>
                </a:r>
                <a:endParaRPr lang="en-US" altLang="zh-CN" b="1" dirty="0">
                  <a:gradFill>
                    <a:gsLst>
                      <a:gs pos="0">
                        <a:srgbClr val="04D681"/>
                      </a:gs>
                      <a:gs pos="100000">
                        <a:srgbClr val="2ADCEF"/>
                      </a:gs>
                    </a:gsLst>
                    <a:lin ang="7200000" scaled="0"/>
                  </a:gradFill>
                  <a:latin typeface="+mn-ea"/>
                  <a:sym typeface="+mn-ea"/>
                </a:endParaRPr>
              </a:p>
            </p:txBody>
          </p:sp>
          <p:sp>
            <p:nvSpPr>
              <p:cNvPr id="11" name="矩形: 圆角 7"/>
              <p:cNvSpPr/>
              <p:nvPr/>
            </p:nvSpPr>
            <p:spPr>
              <a:xfrm>
                <a:off x="1942" y="2483"/>
                <a:ext cx="505" cy="52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b="1" i="1">
                    <a:gradFill>
                      <a:gsLst>
                        <a:gs pos="0">
                          <a:srgbClr val="04D681"/>
                        </a:gs>
                        <a:gs pos="100000">
                          <a:srgbClr val="2ADCEF"/>
                        </a:gs>
                      </a:gsLst>
                      <a:lin ang="7200000" scaled="0"/>
                    </a:gradFill>
                    <a:latin typeface="+mn-ea"/>
                  </a:rPr>
                  <a:t>1</a:t>
                </a:r>
              </a:p>
            </p:txBody>
          </p:sp>
        </p:grpSp>
      </p:grpSp>
      <p:grpSp>
        <p:nvGrpSpPr>
          <p:cNvPr id="17" name="组合 16"/>
          <p:cNvGrpSpPr/>
          <p:nvPr/>
        </p:nvGrpSpPr>
        <p:grpSpPr>
          <a:xfrm>
            <a:off x="503555" y="2874511"/>
            <a:ext cx="4453890" cy="1197610"/>
            <a:chOff x="1942" y="4589"/>
            <a:chExt cx="7014" cy="1886"/>
          </a:xfrm>
        </p:grpSpPr>
        <p:sp>
          <p:nvSpPr>
            <p:cNvPr id="7" name="矩形: 圆角 5"/>
            <p:cNvSpPr/>
            <p:nvPr/>
          </p:nvSpPr>
          <p:spPr>
            <a:xfrm>
              <a:off x="2427" y="4604"/>
              <a:ext cx="4674" cy="52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dirty="0">
                  <a:gradFill>
                    <a:gsLst>
                      <a:gs pos="0">
                        <a:srgbClr val="04D681"/>
                      </a:gs>
                      <a:gs pos="100000">
                        <a:srgbClr val="2ADCEF"/>
                      </a:gs>
                    </a:gsLst>
                    <a:lin ang="7200000" scaled="0"/>
                  </a:gradFill>
                  <a:latin typeface="+mn-ea"/>
                  <a:sym typeface="+mn-ea"/>
                </a:rPr>
                <a:t>联网决策</a:t>
              </a:r>
              <a:endParaRPr lang="en-US" altLang="zh-CN" b="1" dirty="0">
                <a:solidFill>
                  <a:schemeClr val="bg1"/>
                </a:solidFill>
                <a:latin typeface="+mn-ea"/>
                <a:sym typeface="+mn-ea"/>
              </a:endParaRPr>
            </a:p>
          </p:txBody>
        </p:sp>
        <p:sp>
          <p:nvSpPr>
            <p:cNvPr id="8" name="文本框 12"/>
            <p:cNvSpPr txBox="1"/>
            <p:nvPr/>
          </p:nvSpPr>
          <p:spPr>
            <a:xfrm>
              <a:off x="2396" y="4972"/>
              <a:ext cx="6560" cy="1503"/>
            </a:xfrm>
            <a:prstGeom prst="rect">
              <a:avLst/>
            </a:prstGeom>
            <a:noFill/>
          </p:spPr>
          <p:txBody>
            <a:bodyPr wrap="square"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spcBef>
                  <a:spcPts val="600"/>
                </a:spcBef>
                <a:spcAft>
                  <a:spcPts val="600"/>
                </a:spcAft>
              </a:pPr>
              <a:r>
                <a:rPr lang="zh-CN" altLang="en-US" sz="1200" dirty="0">
                  <a:solidFill>
                    <a:schemeClr val="bg1"/>
                  </a:solidFill>
                  <a:latin typeface="+mn-ea"/>
                  <a:sym typeface="+mn-ea"/>
                </a:rPr>
                <a:t>联网自动化车辆（</a:t>
              </a:r>
              <a:r>
                <a:rPr lang="en-US" altLang="zh-CN" sz="1200" dirty="0">
                  <a:solidFill>
                    <a:schemeClr val="bg1"/>
                  </a:solidFill>
                  <a:latin typeface="+mn-ea"/>
                  <a:sym typeface="+mn-ea"/>
                </a:rPr>
                <a:t>CAV</a:t>
              </a:r>
              <a:r>
                <a:rPr lang="zh-CN" altLang="en-US" sz="1200" dirty="0">
                  <a:solidFill>
                    <a:schemeClr val="bg1"/>
                  </a:solidFill>
                  <a:latin typeface="+mn-ea"/>
                  <a:sym typeface="+mn-ea"/>
                </a:rPr>
                <a:t>）可以实现</a:t>
              </a:r>
              <a:r>
                <a:rPr lang="zh-CN" altLang="en-US" sz="1200" dirty="0">
                  <a:solidFill>
                    <a:srgbClr val="10D8A4"/>
                  </a:solidFill>
                  <a:latin typeface="+mn-ea"/>
                  <a:sym typeface="+mn-ea"/>
                </a:rPr>
                <a:t>协同合流</a:t>
              </a:r>
              <a:r>
                <a:rPr lang="zh-CN" altLang="en-US" sz="1200" dirty="0">
                  <a:solidFill>
                    <a:schemeClr val="bg1"/>
                  </a:solidFill>
                  <a:latin typeface="+mn-ea"/>
                  <a:sym typeface="+mn-ea"/>
                </a:rPr>
                <a:t>，提高交通效率，降低油耗，提高驾驶舒适性。</a:t>
              </a:r>
              <a:endParaRPr lang="zh-CN" altLang="en-US" sz="1200" dirty="0">
                <a:solidFill>
                  <a:schemeClr val="bg1"/>
                </a:solidFill>
                <a:latin typeface="+mn-ea"/>
              </a:endParaRPr>
            </a:p>
          </p:txBody>
        </p:sp>
        <p:sp>
          <p:nvSpPr>
            <p:cNvPr id="12" name="矩形: 圆角 8"/>
            <p:cNvSpPr/>
            <p:nvPr/>
          </p:nvSpPr>
          <p:spPr>
            <a:xfrm>
              <a:off x="1942" y="4589"/>
              <a:ext cx="505" cy="52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b="1" i="1">
                  <a:gradFill>
                    <a:gsLst>
                      <a:gs pos="0">
                        <a:srgbClr val="04D681"/>
                      </a:gs>
                      <a:gs pos="100000">
                        <a:srgbClr val="2ADCEF"/>
                      </a:gs>
                    </a:gsLst>
                    <a:lin ang="7200000" scaled="0"/>
                  </a:gradFill>
                  <a:latin typeface="+mn-ea"/>
                </a:rPr>
                <a:t>2</a:t>
              </a:r>
            </a:p>
          </p:txBody>
        </p:sp>
      </p:grpSp>
      <p:sp>
        <p:nvSpPr>
          <p:cNvPr id="2" name="文本框 1"/>
          <p:cNvSpPr txBox="1"/>
          <p:nvPr/>
        </p:nvSpPr>
        <p:spPr>
          <a:xfrm>
            <a:off x="3314700" y="273685"/>
            <a:ext cx="3065930" cy="523220"/>
          </a:xfrm>
          <a:prstGeom prst="rect">
            <a:avLst/>
          </a:prstGeom>
          <a:noFill/>
        </p:spPr>
        <p:txBody>
          <a:bodyPr wrap="square" rtlCol="0">
            <a:spAutoFit/>
          </a:bodyPr>
          <a:lstStyle/>
          <a:p>
            <a:pPr algn="ctr"/>
            <a:r>
              <a:rPr lang="en-US" altLang="zh-CN" sz="2800" dirty="0">
                <a:solidFill>
                  <a:srgbClr val="21DAD5"/>
                </a:solidFill>
                <a:latin typeface="+mn-ea"/>
                <a:cs typeface="Times New Roman" panose="02020603050405020304" pitchFamily="18" charset="0"/>
                <a:sym typeface="微软雅黑" panose="020B0503020204020204" pitchFamily="34" charset="-122"/>
              </a:rPr>
              <a:t>Vehicle merging</a:t>
            </a:r>
            <a:endParaRPr lang="zh-CN" altLang="en-US" sz="2800" dirty="0">
              <a:solidFill>
                <a:srgbClr val="21DAD5"/>
              </a:solidFill>
              <a:latin typeface="+mn-ea"/>
              <a:cs typeface="Times New Roman" panose="02020603050405020304" pitchFamily="18" charset="0"/>
              <a:sym typeface="微软雅黑" panose="020B0503020204020204" pitchFamily="34" charset="-122"/>
            </a:endParaRPr>
          </a:p>
        </p:txBody>
      </p:sp>
      <p:pic>
        <p:nvPicPr>
          <p:cNvPr id="1026" name="Picture 2" descr="Who Is Liable in a Merging Accident Between Two Vehicles? - Harris Lowry  Manton LLP">
            <a:extLst>
              <a:ext uri="{FF2B5EF4-FFF2-40B4-BE49-F238E27FC236}">
                <a16:creationId xmlns:a16="http://schemas.microsoft.com/office/drawing/2014/main" id="{4B34CEED-A70E-4AAC-81F2-BB35862DD1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445" y="1891665"/>
            <a:ext cx="3600450" cy="18827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par>
                          <p:cTn id="13" fill="hold">
                            <p:stCondLst>
                              <p:cond delay="500"/>
                            </p:stCondLst>
                            <p:childTnLst>
                              <p:par>
                                <p:cTn id="14" presetID="50" presetClass="entr" presetSubtype="0" decel="100000" fill="hold" nodeType="afterEffect">
                                  <p:stCondLst>
                                    <p:cond delay="0"/>
                                  </p:stCondLst>
                                  <p:childTnLst>
                                    <p:set>
                                      <p:cBhvr>
                                        <p:cTn id="15" dur="500"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strVal val="#ppt_w+.3"/>
                                          </p:val>
                                        </p:tav>
                                        <p:tav tm="100000">
                                          <p:val>
                                            <p:strVal val="#ppt_w"/>
                                          </p:val>
                                        </p:tav>
                                      </p:tavLst>
                                    </p:anim>
                                    <p:anim calcmode="lin" valueType="num">
                                      <p:cBhvr>
                                        <p:cTn id="17" dur="500" fill="hold"/>
                                        <p:tgtEl>
                                          <p:spTgt spid="14"/>
                                        </p:tgtEl>
                                        <p:attrNameLst>
                                          <p:attrName>ppt_h</p:attrName>
                                        </p:attrNameLst>
                                      </p:cBhvr>
                                      <p:tavLst>
                                        <p:tav tm="0">
                                          <p:val>
                                            <p:strVal val="#ppt_h"/>
                                          </p:val>
                                        </p:tav>
                                        <p:tav tm="100000">
                                          <p:val>
                                            <p:strVal val="#ppt_h"/>
                                          </p:val>
                                        </p:tav>
                                      </p:tavLst>
                                    </p:anim>
                                    <p:animEffect transition="in" filter="fade">
                                      <p:cBhvr>
                                        <p:cTn id="18" dur="500"/>
                                        <p:tgtEl>
                                          <p:spTgt spid="14"/>
                                        </p:tgtEl>
                                      </p:cBhvr>
                                    </p:animEffect>
                                  </p:childTnLst>
                                </p:cTn>
                              </p:par>
                              <p:par>
                                <p:cTn id="19" presetID="50" presetClass="entr" presetSubtype="0" decel="100000" fill="hold" nodeType="withEffect">
                                  <p:stCondLst>
                                    <p:cond delay="0"/>
                                  </p:stCondLst>
                                  <p:childTnLst>
                                    <p:set>
                                      <p:cBhvr>
                                        <p:cTn id="20" dur="500"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strVal val="#ppt_w+.3"/>
                                          </p:val>
                                        </p:tav>
                                        <p:tav tm="100000">
                                          <p:val>
                                            <p:strVal val="#ppt_w"/>
                                          </p:val>
                                        </p:tav>
                                      </p:tavLst>
                                    </p:anim>
                                    <p:anim calcmode="lin" valueType="num">
                                      <p:cBhvr>
                                        <p:cTn id="22" dur="500" fill="hold"/>
                                        <p:tgtEl>
                                          <p:spTgt spid="17"/>
                                        </p:tgtEl>
                                        <p:attrNameLst>
                                          <p:attrName>ppt_h</p:attrName>
                                        </p:attrNameLst>
                                      </p:cBhvr>
                                      <p:tavLst>
                                        <p:tav tm="0">
                                          <p:val>
                                            <p:strVal val="#ppt_h"/>
                                          </p:val>
                                        </p:tav>
                                        <p:tav tm="100000">
                                          <p:val>
                                            <p:strVal val="#ppt_h"/>
                                          </p:val>
                                        </p:tav>
                                      </p:tavLst>
                                    </p:anim>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0" y="450"/>
            <a:ext cx="6826091" cy="3810000"/>
          </a:xfrm>
          <a:prstGeom prst="rect">
            <a:avLst/>
          </a:prstGeom>
        </p:spPr>
      </p:pic>
      <p:sp>
        <p:nvSpPr>
          <p:cNvPr id="4" name="文本框 3"/>
          <p:cNvSpPr txBox="1"/>
          <p:nvPr/>
        </p:nvSpPr>
        <p:spPr>
          <a:xfrm>
            <a:off x="536311" y="318184"/>
            <a:ext cx="2870835" cy="852805"/>
          </a:xfrm>
          <a:prstGeom prst="rect">
            <a:avLst/>
          </a:prstGeom>
          <a:noFill/>
        </p:spPr>
        <p:txBody>
          <a:bodyPr wrap="none" rtlCol="0">
            <a:spAutoFit/>
          </a:bodyPr>
          <a:lstStyle/>
          <a:p>
            <a:r>
              <a:rPr lang="en-US" altLang="zh-CN" sz="4950" dirty="0">
                <a:gradFill>
                  <a:gsLst>
                    <a:gs pos="0">
                      <a:srgbClr val="04D681"/>
                    </a:gs>
                    <a:gs pos="100000">
                      <a:srgbClr val="2ADCEF"/>
                    </a:gs>
                  </a:gsLst>
                  <a:lin ang="7200000" scaled="0"/>
                </a:gradFill>
                <a:latin typeface="思源黑体 CN Medium" panose="020B0600000000000000" charset="-122"/>
                <a:ea typeface="思源黑体 CN Medium" panose="020B0600000000000000" charset="-122"/>
              </a:rPr>
              <a:t>PART   04</a:t>
            </a:r>
          </a:p>
        </p:txBody>
      </p:sp>
      <p:sp>
        <p:nvSpPr>
          <p:cNvPr id="8" name="文本框 7"/>
          <p:cNvSpPr txBox="1"/>
          <p:nvPr/>
        </p:nvSpPr>
        <p:spPr>
          <a:xfrm>
            <a:off x="3281836" y="2880353"/>
            <a:ext cx="4599528" cy="922020"/>
          </a:xfrm>
          <a:prstGeom prst="rect">
            <a:avLst/>
          </a:prstGeom>
          <a:noFill/>
        </p:spPr>
        <p:txBody>
          <a:bodyPr wrap="square" rtlCol="0">
            <a:spAutoFit/>
          </a:bodyPr>
          <a:lstStyle/>
          <a:p>
            <a:pPr algn="ctr"/>
            <a:r>
              <a:rPr lang="zh-CN" altLang="en-US" sz="5400"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sym typeface="微软雅黑" panose="020B0503020204020204" pitchFamily="34" charset="-122"/>
              </a:rPr>
              <a:t>仿真</a:t>
            </a:r>
          </a:p>
        </p:txBody>
      </p:sp>
      <p:sp>
        <p:nvSpPr>
          <p:cNvPr id="2" name="椭圆 1"/>
          <p:cNvSpPr/>
          <p:nvPr/>
        </p:nvSpPr>
        <p:spPr>
          <a:xfrm>
            <a:off x="8124349" y="4125251"/>
            <a:ext cx="1542098" cy="1542098"/>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椭圆 4"/>
          <p:cNvSpPr/>
          <p:nvPr/>
        </p:nvSpPr>
        <p:spPr>
          <a:xfrm>
            <a:off x="8124349" y="1873065"/>
            <a:ext cx="342900" cy="342900"/>
          </a:xfrm>
          <a:prstGeom prst="ellipse">
            <a:avLst/>
          </a:prstGeom>
          <a:gradFill>
            <a:gsLst>
              <a:gs pos="0">
                <a:srgbClr val="2A5480"/>
              </a:gs>
              <a:gs pos="100000">
                <a:srgbClr val="07B876">
                  <a:alpha val="2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椭圆 5"/>
          <p:cNvSpPr/>
          <p:nvPr/>
        </p:nvSpPr>
        <p:spPr>
          <a:xfrm>
            <a:off x="1443514" y="3465169"/>
            <a:ext cx="514350" cy="514350"/>
          </a:xfrm>
          <a:prstGeom prst="ellipse">
            <a:avLst/>
          </a:prstGeom>
          <a:gradFill>
            <a:gsLst>
              <a:gs pos="0">
                <a:srgbClr val="2A5480"/>
              </a:gs>
              <a:gs pos="100000">
                <a:srgbClr val="07B876">
                  <a:alpha val="2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500"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500"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500"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500"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par>
                          <p:cTn id="24" fill="hold">
                            <p:stCondLst>
                              <p:cond delay="1500"/>
                            </p:stCondLst>
                            <p:childTnLst>
                              <p:par>
                                <p:cTn id="25" presetID="3" presetClass="entr" presetSubtype="10" fill="hold" grpId="0" nodeType="afterEffect">
                                  <p:stCondLst>
                                    <p:cond delay="0"/>
                                  </p:stCondLst>
                                  <p:childTnLst>
                                    <p:set>
                                      <p:cBhvr>
                                        <p:cTn id="26" dur="500"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2" grpId="0" bldLvl="0" animBg="1"/>
      <p:bldP spid="2" grpId="1" animBg="1"/>
      <p:bldP spid="5" grpId="0" bldLvl="0" animBg="1"/>
      <p:bldP spid="5" grpId="1" animBg="1"/>
      <p:bldP spid="6" grpId="0" bldLvl="0" animBg="1"/>
      <p:bldP spid="6"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1" y="0"/>
            <a:ext cx="3065930" cy="1711217"/>
          </a:xfrm>
          <a:prstGeom prst="rect">
            <a:avLst/>
          </a:prstGeom>
        </p:spPr>
      </p:pic>
      <p:pic>
        <p:nvPicPr>
          <p:cNvPr id="23" name="图片 22">
            <a:extLst>
              <a:ext uri="{FF2B5EF4-FFF2-40B4-BE49-F238E27FC236}">
                <a16:creationId xmlns:a16="http://schemas.microsoft.com/office/drawing/2014/main" id="{02E0A7BD-A01B-4E65-8150-947C023BA2DA}"/>
              </a:ext>
            </a:extLst>
          </p:cNvPr>
          <p:cNvPicPr>
            <a:picLocks noChangeAspect="1"/>
          </p:cNvPicPr>
          <p:nvPr/>
        </p:nvPicPr>
        <p:blipFill>
          <a:blip r:embed="rId4"/>
          <a:stretch>
            <a:fillRect/>
          </a:stretch>
        </p:blipFill>
        <p:spPr>
          <a:xfrm>
            <a:off x="500355" y="1683677"/>
            <a:ext cx="2460559" cy="2500764"/>
          </a:xfrm>
          <a:prstGeom prst="rect">
            <a:avLst/>
          </a:prstGeom>
        </p:spPr>
      </p:pic>
      <p:pic>
        <p:nvPicPr>
          <p:cNvPr id="27" name="图片 26">
            <a:extLst>
              <a:ext uri="{FF2B5EF4-FFF2-40B4-BE49-F238E27FC236}">
                <a16:creationId xmlns:a16="http://schemas.microsoft.com/office/drawing/2014/main" id="{09B3702E-145F-4B29-8161-E37892CBD3EF}"/>
              </a:ext>
            </a:extLst>
          </p:cNvPr>
          <p:cNvPicPr>
            <a:picLocks noChangeAspect="1"/>
          </p:cNvPicPr>
          <p:nvPr/>
        </p:nvPicPr>
        <p:blipFill>
          <a:blip r:embed="rId5"/>
          <a:stretch>
            <a:fillRect/>
          </a:stretch>
        </p:blipFill>
        <p:spPr>
          <a:xfrm>
            <a:off x="4376057" y="1683677"/>
            <a:ext cx="3738562" cy="2607496"/>
          </a:xfrm>
          <a:prstGeom prst="rect">
            <a:avLst/>
          </a:prstGeom>
        </p:spPr>
      </p:pic>
      <p:sp>
        <p:nvSpPr>
          <p:cNvPr id="28" name="文本框 27">
            <a:extLst>
              <a:ext uri="{FF2B5EF4-FFF2-40B4-BE49-F238E27FC236}">
                <a16:creationId xmlns:a16="http://schemas.microsoft.com/office/drawing/2014/main" id="{E70FCEEE-5925-4595-A31A-55E7325B62D0}"/>
              </a:ext>
            </a:extLst>
          </p:cNvPr>
          <p:cNvSpPr txBox="1"/>
          <p:nvPr/>
        </p:nvSpPr>
        <p:spPr>
          <a:xfrm>
            <a:off x="3065929" y="288199"/>
            <a:ext cx="3313793" cy="461665"/>
          </a:xfrm>
          <a:prstGeom prst="rect">
            <a:avLst/>
          </a:prstGeom>
          <a:noFill/>
        </p:spPr>
        <p:txBody>
          <a:bodyPr wrap="square" rtlCol="0">
            <a:spAutoFit/>
          </a:bodyPr>
          <a:lstStyle/>
          <a:p>
            <a:pPr algn="ct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参数设置</a:t>
            </a:r>
            <a:r>
              <a:rPr lang="en-US" altLang="zh-CN"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传统场景</a:t>
            </a:r>
          </a:p>
        </p:txBody>
      </p:sp>
      <p:sp>
        <p:nvSpPr>
          <p:cNvPr id="29" name="文本框 28">
            <a:extLst>
              <a:ext uri="{FF2B5EF4-FFF2-40B4-BE49-F238E27FC236}">
                <a16:creationId xmlns:a16="http://schemas.microsoft.com/office/drawing/2014/main" id="{2FBD0533-568A-4208-AC27-B455060E340F}"/>
              </a:ext>
            </a:extLst>
          </p:cNvPr>
          <p:cNvSpPr txBox="1"/>
          <p:nvPr/>
        </p:nvSpPr>
        <p:spPr>
          <a:xfrm>
            <a:off x="4887472" y="854014"/>
            <a:ext cx="3625156" cy="369332"/>
          </a:xfrm>
          <a:prstGeom prst="rect">
            <a:avLst/>
          </a:prstGeom>
          <a:noFill/>
        </p:spPr>
        <p:txBody>
          <a:bodyPr wrap="square" rtlCol="0">
            <a:spAutoFit/>
          </a:bodyPr>
          <a:lstStyle/>
          <a:p>
            <a:pPr algn="ctr"/>
            <a:r>
              <a:rPr lang="zh-CN" altLang="en-US" dirty="0">
                <a:solidFill>
                  <a:schemeClr val="accent4"/>
                </a:solidFill>
                <a:latin typeface="华文宋体" panose="02010600040101010101" pitchFamily="2" charset="-122"/>
                <a:ea typeface="华文宋体" panose="02010600040101010101" pitchFamily="2" charset="-122"/>
                <a:sym typeface="微软雅黑" panose="020B0503020204020204" pitchFamily="34" charset="-122"/>
              </a:rPr>
              <a:t>主路车辆比辅路车辆更快</a:t>
            </a: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fade">
                                      <p:cBhvr>
                                        <p:cTn id="11" dur="500"/>
                                        <p:tgtEl>
                                          <p:spTgt spid="28">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Effect transition="in" filter="fade">
                                      <p:cBhvr>
                                        <p:cTn id="15"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1" y="0"/>
            <a:ext cx="3065930" cy="1711217"/>
          </a:xfrm>
          <a:prstGeom prst="rect">
            <a:avLst/>
          </a:prstGeom>
        </p:spPr>
      </p:pic>
      <p:pic>
        <p:nvPicPr>
          <p:cNvPr id="4" name="图片 3">
            <a:extLst>
              <a:ext uri="{FF2B5EF4-FFF2-40B4-BE49-F238E27FC236}">
                <a16:creationId xmlns:a16="http://schemas.microsoft.com/office/drawing/2014/main" id="{5B3466CB-BF7B-4C6E-AFDA-020AC5CF4FBF}"/>
              </a:ext>
            </a:extLst>
          </p:cNvPr>
          <p:cNvPicPr>
            <a:picLocks noChangeAspect="1"/>
          </p:cNvPicPr>
          <p:nvPr/>
        </p:nvPicPr>
        <p:blipFill>
          <a:blip r:embed="rId4"/>
          <a:stretch>
            <a:fillRect/>
          </a:stretch>
        </p:blipFill>
        <p:spPr>
          <a:xfrm>
            <a:off x="2162861" y="654064"/>
            <a:ext cx="4687648" cy="2901877"/>
          </a:xfrm>
          <a:prstGeom prst="rect">
            <a:avLst/>
          </a:prstGeom>
        </p:spPr>
      </p:pic>
      <p:sp>
        <p:nvSpPr>
          <p:cNvPr id="9" name="文本框 8">
            <a:extLst>
              <a:ext uri="{FF2B5EF4-FFF2-40B4-BE49-F238E27FC236}">
                <a16:creationId xmlns:a16="http://schemas.microsoft.com/office/drawing/2014/main" id="{DF22CE09-FCA4-4352-8929-4D973ADB2EB2}"/>
              </a:ext>
            </a:extLst>
          </p:cNvPr>
          <p:cNvSpPr txBox="1"/>
          <p:nvPr/>
        </p:nvSpPr>
        <p:spPr>
          <a:xfrm>
            <a:off x="3065929" y="139645"/>
            <a:ext cx="3313793" cy="461665"/>
          </a:xfrm>
          <a:prstGeom prst="rect">
            <a:avLst/>
          </a:prstGeom>
          <a:noFill/>
        </p:spPr>
        <p:txBody>
          <a:bodyPr wrap="square" rtlCol="0">
            <a:spAutoFit/>
          </a:bodyPr>
          <a:lstStyle/>
          <a:p>
            <a:pPr algn="ct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仿真结果</a:t>
            </a:r>
            <a:r>
              <a:rPr lang="en-US" altLang="zh-CN"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传统场景</a:t>
            </a:r>
          </a:p>
        </p:txBody>
      </p:sp>
      <p:sp>
        <p:nvSpPr>
          <p:cNvPr id="11" name="文本框 10">
            <a:extLst>
              <a:ext uri="{FF2B5EF4-FFF2-40B4-BE49-F238E27FC236}">
                <a16:creationId xmlns:a16="http://schemas.microsoft.com/office/drawing/2014/main" id="{078B376C-77D1-4876-9DAC-C340784560BE}"/>
              </a:ext>
            </a:extLst>
          </p:cNvPr>
          <p:cNvSpPr txBox="1"/>
          <p:nvPr/>
        </p:nvSpPr>
        <p:spPr>
          <a:xfrm>
            <a:off x="264671" y="3627441"/>
            <a:ext cx="8784986" cy="1165127"/>
          </a:xfrm>
          <a:prstGeom prst="rect">
            <a:avLst/>
          </a:prstGeom>
          <a:noFill/>
        </p:spPr>
        <p:txBody>
          <a:bodyPr wrap="square">
            <a:spAutoFit/>
          </a:bodyPr>
          <a:lstStyle/>
          <a:p>
            <a:pPr>
              <a:lnSpc>
                <a:spcPct val="150000"/>
              </a:lnSpc>
            </a:pPr>
            <a:r>
              <a:rPr lang="zh-CN" altLang="en-US" sz="1600" b="0" i="0" dirty="0">
                <a:solidFill>
                  <a:schemeClr val="bg1"/>
                </a:solidFill>
                <a:effectLst/>
                <a:latin typeface="华文宋体" panose="02010600040101010101" pitchFamily="2" charset="-122"/>
                <a:ea typeface="华文宋体" panose="02010600040101010101" pitchFamily="2" charset="-122"/>
              </a:rPr>
              <a:t>从表</a:t>
            </a:r>
            <a:r>
              <a:rPr lang="en-US" altLang="zh-CN" sz="1600" b="0" i="0" dirty="0">
                <a:solidFill>
                  <a:schemeClr val="bg1"/>
                </a:solidFill>
                <a:effectLst/>
                <a:latin typeface="华文宋体" panose="02010600040101010101" pitchFamily="2" charset="-122"/>
                <a:ea typeface="华文宋体" panose="02010600040101010101" pitchFamily="2" charset="-122"/>
              </a:rPr>
              <a:t>VII</a:t>
            </a:r>
            <a:r>
              <a:rPr lang="zh-CN" altLang="en-US" sz="1600" b="0" i="0" dirty="0">
                <a:solidFill>
                  <a:schemeClr val="bg1"/>
                </a:solidFill>
                <a:effectLst/>
                <a:latin typeface="华文宋体" panose="02010600040101010101" pitchFamily="2" charset="-122"/>
                <a:ea typeface="华文宋体" panose="02010600040101010101" pitchFamily="2" charset="-122"/>
              </a:rPr>
              <a:t>中可以获得</a:t>
            </a:r>
            <a:r>
              <a:rPr lang="en-US" altLang="zh-CN" sz="1600" b="0" i="0" dirty="0">
                <a:solidFill>
                  <a:schemeClr val="bg1"/>
                </a:solidFill>
                <a:effectLst/>
                <a:latin typeface="华文宋体" panose="02010600040101010101" pitchFamily="2" charset="-122"/>
                <a:ea typeface="华文宋体" panose="02010600040101010101" pitchFamily="2" charset="-122"/>
              </a:rPr>
              <a:t>MS</a:t>
            </a:r>
            <a:r>
              <a:rPr lang="zh-CN" altLang="en-US" sz="1600" b="0" i="0" dirty="0">
                <a:solidFill>
                  <a:schemeClr val="bg1"/>
                </a:solidFill>
                <a:effectLst/>
                <a:latin typeface="华文宋体" panose="02010600040101010101" pitchFamily="2" charset="-122"/>
                <a:ea typeface="华文宋体" panose="02010600040101010101" pitchFamily="2" charset="-122"/>
              </a:rPr>
              <a:t>，并且每辆车都将按照</a:t>
            </a:r>
            <a:r>
              <a:rPr lang="en-US" altLang="zh-CN" sz="1600" b="0" i="0" dirty="0">
                <a:solidFill>
                  <a:schemeClr val="bg1"/>
                </a:solidFill>
                <a:effectLst/>
                <a:latin typeface="华文宋体" panose="02010600040101010101" pitchFamily="2" charset="-122"/>
                <a:ea typeface="华文宋体" panose="02010600040101010101" pitchFamily="2" charset="-122"/>
              </a:rPr>
              <a:t>MS</a:t>
            </a:r>
            <a:r>
              <a:rPr lang="zh-CN" altLang="en-US" sz="1600" b="0" i="0" dirty="0">
                <a:solidFill>
                  <a:schemeClr val="bg1"/>
                </a:solidFill>
                <a:effectLst/>
                <a:latin typeface="华文宋体" panose="02010600040101010101" pitchFamily="2" charset="-122"/>
                <a:ea typeface="华文宋体" panose="02010600040101010101" pitchFamily="2" charset="-122"/>
              </a:rPr>
              <a:t>的顺序通过</a:t>
            </a:r>
            <a:r>
              <a:rPr lang="en-US" altLang="zh-CN" sz="1600" b="0" i="0" dirty="0">
                <a:solidFill>
                  <a:schemeClr val="bg1"/>
                </a:solidFill>
                <a:effectLst/>
                <a:latin typeface="华文宋体" panose="02010600040101010101" pitchFamily="2" charset="-122"/>
                <a:ea typeface="华文宋体" panose="02010600040101010101" pitchFamily="2" charset="-122"/>
              </a:rPr>
              <a:t>MP</a:t>
            </a:r>
            <a:r>
              <a:rPr lang="zh-CN" altLang="en-US" sz="1600" b="0" i="0" dirty="0">
                <a:solidFill>
                  <a:schemeClr val="bg1"/>
                </a:solidFill>
                <a:effectLst/>
                <a:latin typeface="华文宋体" panose="02010600040101010101" pitchFamily="2" charset="-122"/>
                <a:ea typeface="华文宋体" panose="02010600040101010101" pitchFamily="2" charset="-122"/>
              </a:rPr>
              <a:t>，没有冲突。一般来说，</a:t>
            </a:r>
            <a:r>
              <a:rPr lang="en-US" altLang="zh-CN" sz="1600" b="0" i="0" dirty="0" err="1">
                <a:solidFill>
                  <a:schemeClr val="bg1"/>
                </a:solidFill>
                <a:effectLst/>
                <a:latin typeface="华文宋体" panose="02010600040101010101" pitchFamily="2" charset="-122"/>
                <a:ea typeface="华文宋体" panose="02010600040101010101" pitchFamily="2" charset="-122"/>
              </a:rPr>
              <a:t>i</a:t>
            </a:r>
            <a:r>
              <a:rPr lang="en-US" altLang="zh-CN" sz="1600" b="0" i="0" dirty="0">
                <a:solidFill>
                  <a:schemeClr val="bg1"/>
                </a:solidFill>
                <a:effectLst/>
                <a:latin typeface="华文宋体" panose="02010600040101010101" pitchFamily="2" charset="-122"/>
                <a:ea typeface="华文宋体" panose="02010600040101010101" pitchFamily="2" charset="-122"/>
              </a:rPr>
              <a:t>&gt;I</a:t>
            </a:r>
            <a:r>
              <a:rPr lang="zh-CN" altLang="en-US" sz="1600" b="0" i="0" dirty="0">
                <a:solidFill>
                  <a:schemeClr val="bg1"/>
                </a:solidFill>
                <a:effectLst/>
                <a:latin typeface="华文宋体" panose="02010600040101010101" pitchFamily="2" charset="-122"/>
                <a:ea typeface="华文宋体" panose="02010600040101010101" pitchFamily="2" charset="-122"/>
              </a:rPr>
              <a:t>的车辆的收入小于</a:t>
            </a:r>
            <a:r>
              <a:rPr lang="en-US" altLang="zh-CN" sz="1600" b="0" i="0" dirty="0">
                <a:solidFill>
                  <a:schemeClr val="bg1"/>
                </a:solidFill>
                <a:effectLst/>
                <a:latin typeface="华文宋体" panose="02010600040101010101" pitchFamily="2" charset="-122"/>
                <a:ea typeface="华文宋体" panose="02010600040101010101" pitchFamily="2" charset="-122"/>
              </a:rPr>
              <a:t>0</a:t>
            </a:r>
            <a:r>
              <a:rPr lang="zh-CN" altLang="en-US" sz="1600" b="0" i="0" dirty="0">
                <a:solidFill>
                  <a:schemeClr val="bg1"/>
                </a:solidFill>
                <a:effectLst/>
                <a:latin typeface="华文宋体" panose="02010600040101010101" pitchFamily="2" charset="-122"/>
                <a:ea typeface="华文宋体" panose="02010600040101010101" pitchFamily="2" charset="-122"/>
              </a:rPr>
              <a:t>，因为它向他人支付费用以获得优先权，而</a:t>
            </a:r>
            <a:r>
              <a:rPr lang="en-US" altLang="zh-CN" sz="1600" b="0" i="0" dirty="0" err="1">
                <a:solidFill>
                  <a:schemeClr val="bg1"/>
                </a:solidFill>
                <a:effectLst/>
                <a:latin typeface="华文宋体" panose="02010600040101010101" pitchFamily="2" charset="-122"/>
                <a:ea typeface="华文宋体" panose="02010600040101010101" pitchFamily="2" charset="-122"/>
              </a:rPr>
              <a:t>i</a:t>
            </a:r>
            <a:r>
              <a:rPr lang="en-US" altLang="zh-CN" sz="1600" b="0" i="0" dirty="0">
                <a:solidFill>
                  <a:schemeClr val="bg1"/>
                </a:solidFill>
                <a:effectLst/>
                <a:latin typeface="华文宋体" panose="02010600040101010101" pitchFamily="2" charset="-122"/>
                <a:ea typeface="华文宋体" panose="02010600040101010101" pitchFamily="2" charset="-122"/>
              </a:rPr>
              <a:t>&gt;I</a:t>
            </a:r>
            <a:r>
              <a:rPr lang="zh-CN" altLang="en-US" sz="1600" b="0" i="0" dirty="0">
                <a:solidFill>
                  <a:schemeClr val="bg1"/>
                </a:solidFill>
                <a:effectLst/>
                <a:latin typeface="华文宋体" panose="02010600040101010101" pitchFamily="2" charset="-122"/>
                <a:ea typeface="华文宋体" panose="02010600040101010101" pitchFamily="2" charset="-122"/>
              </a:rPr>
              <a:t>车辆的收入大于</a:t>
            </a:r>
            <a:r>
              <a:rPr lang="en-US" altLang="zh-CN" sz="1600" b="0" i="0" dirty="0">
                <a:solidFill>
                  <a:schemeClr val="bg1"/>
                </a:solidFill>
                <a:effectLst/>
                <a:latin typeface="华文宋体" panose="02010600040101010101" pitchFamily="2" charset="-122"/>
                <a:ea typeface="华文宋体" panose="02010600040101010101" pitchFamily="2" charset="-122"/>
              </a:rPr>
              <a:t>0</a:t>
            </a:r>
            <a:r>
              <a:rPr lang="zh-CN" altLang="en-US" sz="1600" b="0" i="0" dirty="0">
                <a:solidFill>
                  <a:schemeClr val="bg1"/>
                </a:solidFill>
                <a:effectLst/>
                <a:latin typeface="华文宋体" panose="02010600040101010101" pitchFamily="2" charset="-122"/>
                <a:ea typeface="华文宋体" panose="02010600040101010101" pitchFamily="2" charset="-122"/>
              </a:rPr>
              <a:t>，因为其通过让路给他人获得费用。对于</a:t>
            </a:r>
            <a:r>
              <a:rPr lang="en-US" altLang="zh-CN" sz="1600" b="0" i="0" dirty="0">
                <a:solidFill>
                  <a:schemeClr val="bg1"/>
                </a:solidFill>
                <a:effectLst/>
                <a:latin typeface="华文宋体" panose="02010600040101010101" pitchFamily="2" charset="-122"/>
                <a:ea typeface="华文宋体" panose="02010600040101010101" pitchFamily="2" charset="-122"/>
              </a:rPr>
              <a:t>I=I</a:t>
            </a:r>
            <a:r>
              <a:rPr lang="zh-CN" altLang="en-US" sz="1600" b="0" i="0" dirty="0">
                <a:solidFill>
                  <a:schemeClr val="bg1"/>
                </a:solidFill>
                <a:effectLst/>
                <a:latin typeface="华文宋体" panose="02010600040101010101" pitchFamily="2" charset="-122"/>
                <a:ea typeface="华文宋体" panose="02010600040101010101" pitchFamily="2" charset="-122"/>
              </a:rPr>
              <a:t>的车辆，其收入主要受特定博弈过程中的支付矩阵的影响</a:t>
            </a:r>
            <a:r>
              <a:rPr lang="en-US" altLang="zh-CN" sz="1600" b="0" i="0" dirty="0">
                <a:solidFill>
                  <a:schemeClr val="bg1"/>
                </a:solidFill>
                <a:effectLst/>
                <a:latin typeface="华文宋体" panose="02010600040101010101" pitchFamily="2" charset="-122"/>
                <a:ea typeface="华文宋体" panose="02010600040101010101" pitchFamily="2" charset="-122"/>
              </a:rPr>
              <a:t>.</a:t>
            </a:r>
            <a:endParaRPr lang="zh-CN" altLang="en-US" sz="1600" dirty="0">
              <a:solidFill>
                <a:schemeClr val="bg1"/>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587000863"/>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F22CE09-FCA4-4352-8929-4D973ADB2EB2}"/>
              </a:ext>
            </a:extLst>
          </p:cNvPr>
          <p:cNvSpPr txBox="1"/>
          <p:nvPr/>
        </p:nvSpPr>
        <p:spPr>
          <a:xfrm>
            <a:off x="3065929" y="139645"/>
            <a:ext cx="3313793" cy="461665"/>
          </a:xfrm>
          <a:prstGeom prst="rect">
            <a:avLst/>
          </a:prstGeom>
          <a:noFill/>
        </p:spPr>
        <p:txBody>
          <a:bodyPr wrap="square" rtlCol="0">
            <a:spAutoFit/>
          </a:bodyPr>
          <a:lstStyle/>
          <a:p>
            <a:pPr algn="ct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仿真结果</a:t>
            </a:r>
            <a:r>
              <a:rPr lang="en-US" altLang="zh-CN"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传统场景</a:t>
            </a:r>
          </a:p>
        </p:txBody>
      </p:sp>
      <p:pic>
        <p:nvPicPr>
          <p:cNvPr id="5" name="图片 4">
            <a:extLst>
              <a:ext uri="{FF2B5EF4-FFF2-40B4-BE49-F238E27FC236}">
                <a16:creationId xmlns:a16="http://schemas.microsoft.com/office/drawing/2014/main" id="{445C71D8-D8A2-4457-959D-3821BC31FE23}"/>
              </a:ext>
            </a:extLst>
          </p:cNvPr>
          <p:cNvPicPr>
            <a:picLocks noChangeAspect="1"/>
          </p:cNvPicPr>
          <p:nvPr/>
        </p:nvPicPr>
        <p:blipFill>
          <a:blip r:embed="rId3"/>
          <a:stretch>
            <a:fillRect/>
          </a:stretch>
        </p:blipFill>
        <p:spPr>
          <a:xfrm>
            <a:off x="2713588" y="783885"/>
            <a:ext cx="3716824" cy="3084173"/>
          </a:xfrm>
          <a:prstGeom prst="rect">
            <a:avLst/>
          </a:prstGeom>
        </p:spPr>
      </p:pic>
      <p:sp>
        <p:nvSpPr>
          <p:cNvPr id="10" name="文本框 9">
            <a:extLst>
              <a:ext uri="{FF2B5EF4-FFF2-40B4-BE49-F238E27FC236}">
                <a16:creationId xmlns:a16="http://schemas.microsoft.com/office/drawing/2014/main" id="{BB3B278C-C725-40F0-BD9E-E1C883A8FE03}"/>
              </a:ext>
            </a:extLst>
          </p:cNvPr>
          <p:cNvSpPr txBox="1"/>
          <p:nvPr/>
        </p:nvSpPr>
        <p:spPr>
          <a:xfrm>
            <a:off x="3447534" y="4146383"/>
            <a:ext cx="2550582" cy="426463"/>
          </a:xfrm>
          <a:prstGeom prst="rect">
            <a:avLst/>
          </a:prstGeom>
          <a:noFill/>
        </p:spPr>
        <p:txBody>
          <a:bodyPr wrap="square">
            <a:spAutoFit/>
          </a:bodyPr>
          <a:lstStyle/>
          <a:p>
            <a:pPr>
              <a:lnSpc>
                <a:spcPct val="150000"/>
              </a:lnSpc>
            </a:pPr>
            <a:r>
              <a:rPr lang="zh-CN" altLang="en-US" sz="1600" dirty="0">
                <a:solidFill>
                  <a:schemeClr val="bg1"/>
                </a:solidFill>
                <a:latin typeface="华文宋体" panose="02010600040101010101" pitchFamily="2" charset="-122"/>
                <a:ea typeface="华文宋体" panose="02010600040101010101" pitchFamily="2" charset="-122"/>
              </a:rPr>
              <a:t>每辆车的位置轨迹变化图</a:t>
            </a:r>
          </a:p>
        </p:txBody>
      </p:sp>
    </p:spTree>
    <p:extLst>
      <p:ext uri="{BB962C8B-B14F-4D97-AF65-F5344CB8AC3E}">
        <p14:creationId xmlns:p14="http://schemas.microsoft.com/office/powerpoint/2010/main" val="753402770"/>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F22CE09-FCA4-4352-8929-4D973ADB2EB2}"/>
              </a:ext>
            </a:extLst>
          </p:cNvPr>
          <p:cNvSpPr txBox="1"/>
          <p:nvPr/>
        </p:nvSpPr>
        <p:spPr>
          <a:xfrm>
            <a:off x="3065929" y="139645"/>
            <a:ext cx="3313793" cy="461665"/>
          </a:xfrm>
          <a:prstGeom prst="rect">
            <a:avLst/>
          </a:prstGeom>
          <a:noFill/>
        </p:spPr>
        <p:txBody>
          <a:bodyPr wrap="square" rtlCol="0">
            <a:spAutoFit/>
          </a:bodyPr>
          <a:lstStyle/>
          <a:p>
            <a:pPr algn="ct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仿真结果</a:t>
            </a:r>
            <a:r>
              <a:rPr lang="en-US" altLang="zh-CN"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传统场景</a:t>
            </a:r>
          </a:p>
        </p:txBody>
      </p:sp>
      <p:sp>
        <p:nvSpPr>
          <p:cNvPr id="10" name="文本框 9">
            <a:extLst>
              <a:ext uri="{FF2B5EF4-FFF2-40B4-BE49-F238E27FC236}">
                <a16:creationId xmlns:a16="http://schemas.microsoft.com/office/drawing/2014/main" id="{BB3B278C-C725-40F0-BD9E-E1C883A8FE03}"/>
              </a:ext>
            </a:extLst>
          </p:cNvPr>
          <p:cNvSpPr txBox="1"/>
          <p:nvPr/>
        </p:nvSpPr>
        <p:spPr>
          <a:xfrm>
            <a:off x="3447534" y="4222410"/>
            <a:ext cx="2550582" cy="426463"/>
          </a:xfrm>
          <a:prstGeom prst="rect">
            <a:avLst/>
          </a:prstGeom>
          <a:noFill/>
        </p:spPr>
        <p:txBody>
          <a:bodyPr wrap="square">
            <a:spAutoFit/>
          </a:bodyPr>
          <a:lstStyle/>
          <a:p>
            <a:pPr>
              <a:lnSpc>
                <a:spcPct val="150000"/>
              </a:lnSpc>
            </a:pPr>
            <a:r>
              <a:rPr lang="zh-CN" altLang="en-US" sz="1600" dirty="0">
                <a:solidFill>
                  <a:schemeClr val="bg1"/>
                </a:solidFill>
                <a:latin typeface="华文宋体" panose="02010600040101010101" pitchFamily="2" charset="-122"/>
                <a:ea typeface="华文宋体" panose="02010600040101010101" pitchFamily="2" charset="-122"/>
              </a:rPr>
              <a:t>每辆车的速度变化图</a:t>
            </a:r>
          </a:p>
        </p:txBody>
      </p:sp>
      <p:pic>
        <p:nvPicPr>
          <p:cNvPr id="3" name="图片 2">
            <a:extLst>
              <a:ext uri="{FF2B5EF4-FFF2-40B4-BE49-F238E27FC236}">
                <a16:creationId xmlns:a16="http://schemas.microsoft.com/office/drawing/2014/main" id="{3D5E4F4C-EB67-4435-BC23-86329F4122CA}"/>
              </a:ext>
            </a:extLst>
          </p:cNvPr>
          <p:cNvPicPr>
            <a:picLocks noChangeAspect="1"/>
          </p:cNvPicPr>
          <p:nvPr/>
        </p:nvPicPr>
        <p:blipFill>
          <a:blip r:embed="rId3"/>
          <a:stretch>
            <a:fillRect/>
          </a:stretch>
        </p:blipFill>
        <p:spPr>
          <a:xfrm>
            <a:off x="2657475" y="707858"/>
            <a:ext cx="3829050" cy="3438525"/>
          </a:xfrm>
          <a:prstGeom prst="rect">
            <a:avLst/>
          </a:prstGeom>
        </p:spPr>
      </p:pic>
    </p:spTree>
    <p:extLst>
      <p:ext uri="{BB962C8B-B14F-4D97-AF65-F5344CB8AC3E}">
        <p14:creationId xmlns:p14="http://schemas.microsoft.com/office/powerpoint/2010/main" val="287822208"/>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F22CE09-FCA4-4352-8929-4D973ADB2EB2}"/>
              </a:ext>
            </a:extLst>
          </p:cNvPr>
          <p:cNvSpPr txBox="1"/>
          <p:nvPr/>
        </p:nvSpPr>
        <p:spPr>
          <a:xfrm>
            <a:off x="3065929" y="139645"/>
            <a:ext cx="3313793" cy="461665"/>
          </a:xfrm>
          <a:prstGeom prst="rect">
            <a:avLst/>
          </a:prstGeom>
          <a:noFill/>
        </p:spPr>
        <p:txBody>
          <a:bodyPr wrap="square" rtlCol="0">
            <a:spAutoFit/>
          </a:bodyPr>
          <a:lstStyle/>
          <a:p>
            <a:pPr algn="ct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仿真结果</a:t>
            </a:r>
            <a:r>
              <a:rPr lang="en-US" altLang="zh-CN"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传统场景</a:t>
            </a:r>
          </a:p>
        </p:txBody>
      </p:sp>
      <p:sp>
        <p:nvSpPr>
          <p:cNvPr id="10" name="文本框 9">
            <a:extLst>
              <a:ext uri="{FF2B5EF4-FFF2-40B4-BE49-F238E27FC236}">
                <a16:creationId xmlns:a16="http://schemas.microsoft.com/office/drawing/2014/main" id="{BB3B278C-C725-40F0-BD9E-E1C883A8FE03}"/>
              </a:ext>
            </a:extLst>
          </p:cNvPr>
          <p:cNvSpPr txBox="1"/>
          <p:nvPr/>
        </p:nvSpPr>
        <p:spPr>
          <a:xfrm>
            <a:off x="3447534" y="4222410"/>
            <a:ext cx="2550582" cy="426463"/>
          </a:xfrm>
          <a:prstGeom prst="rect">
            <a:avLst/>
          </a:prstGeom>
          <a:noFill/>
        </p:spPr>
        <p:txBody>
          <a:bodyPr wrap="square">
            <a:spAutoFit/>
          </a:bodyPr>
          <a:lstStyle/>
          <a:p>
            <a:pPr>
              <a:lnSpc>
                <a:spcPct val="150000"/>
              </a:lnSpc>
            </a:pPr>
            <a:r>
              <a:rPr lang="zh-CN" altLang="en-US" sz="1600" dirty="0">
                <a:solidFill>
                  <a:schemeClr val="bg1"/>
                </a:solidFill>
                <a:latin typeface="华文宋体" panose="02010600040101010101" pitchFamily="2" charset="-122"/>
                <a:ea typeface="华文宋体" panose="02010600040101010101" pitchFamily="2" charset="-122"/>
              </a:rPr>
              <a:t>每辆车的加速度变化图</a:t>
            </a:r>
          </a:p>
        </p:txBody>
      </p:sp>
      <p:pic>
        <p:nvPicPr>
          <p:cNvPr id="4" name="图片 3">
            <a:extLst>
              <a:ext uri="{FF2B5EF4-FFF2-40B4-BE49-F238E27FC236}">
                <a16:creationId xmlns:a16="http://schemas.microsoft.com/office/drawing/2014/main" id="{CD0AA088-FF0F-4364-9D9D-5CAFF63312AB}"/>
              </a:ext>
            </a:extLst>
          </p:cNvPr>
          <p:cNvPicPr>
            <a:picLocks noChangeAspect="1"/>
          </p:cNvPicPr>
          <p:nvPr/>
        </p:nvPicPr>
        <p:blipFill>
          <a:blip r:embed="rId3"/>
          <a:stretch>
            <a:fillRect/>
          </a:stretch>
        </p:blipFill>
        <p:spPr>
          <a:xfrm>
            <a:off x="2528887" y="749747"/>
            <a:ext cx="4086225" cy="3324225"/>
          </a:xfrm>
          <a:prstGeom prst="rect">
            <a:avLst/>
          </a:prstGeom>
        </p:spPr>
      </p:pic>
    </p:spTree>
    <p:extLst>
      <p:ext uri="{BB962C8B-B14F-4D97-AF65-F5344CB8AC3E}">
        <p14:creationId xmlns:p14="http://schemas.microsoft.com/office/powerpoint/2010/main" val="3338561626"/>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F22CE09-FCA4-4352-8929-4D973ADB2EB2}"/>
              </a:ext>
            </a:extLst>
          </p:cNvPr>
          <p:cNvSpPr txBox="1"/>
          <p:nvPr/>
        </p:nvSpPr>
        <p:spPr>
          <a:xfrm>
            <a:off x="2665078" y="139644"/>
            <a:ext cx="3813842" cy="461665"/>
          </a:xfrm>
          <a:prstGeom prst="rect">
            <a:avLst/>
          </a:prstGeom>
          <a:noFill/>
        </p:spPr>
        <p:txBody>
          <a:bodyPr wrap="square" rtlCol="0">
            <a:spAutoFit/>
          </a:bodyPr>
          <a:lstStyle/>
          <a:p>
            <a:pPr algn="ct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仿真结果</a:t>
            </a:r>
            <a:r>
              <a:rPr lang="en-US" altLang="zh-CN"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自动驾驶场景</a:t>
            </a:r>
          </a:p>
        </p:txBody>
      </p:sp>
      <p:sp>
        <p:nvSpPr>
          <p:cNvPr id="5" name="文本框 4">
            <a:extLst>
              <a:ext uri="{FF2B5EF4-FFF2-40B4-BE49-F238E27FC236}">
                <a16:creationId xmlns:a16="http://schemas.microsoft.com/office/drawing/2014/main" id="{9F82B3BF-ED86-4061-ACA8-8920A56E28B7}"/>
              </a:ext>
            </a:extLst>
          </p:cNvPr>
          <p:cNvSpPr txBox="1"/>
          <p:nvPr/>
        </p:nvSpPr>
        <p:spPr>
          <a:xfrm>
            <a:off x="4412341" y="734105"/>
            <a:ext cx="4133157" cy="369332"/>
          </a:xfrm>
          <a:prstGeom prst="rect">
            <a:avLst/>
          </a:prstGeom>
          <a:noFill/>
        </p:spPr>
        <p:txBody>
          <a:bodyPr wrap="square" rtlCol="0">
            <a:spAutoFit/>
          </a:bodyPr>
          <a:lstStyle/>
          <a:p>
            <a:pPr algn="ctr"/>
            <a:r>
              <a:rPr lang="zh-CN" altLang="en-US" dirty="0">
                <a:solidFill>
                  <a:schemeClr val="accent4"/>
                </a:solidFill>
                <a:latin typeface="华文宋体" panose="02010600040101010101" pitchFamily="2" charset="-122"/>
                <a:ea typeface="华文宋体" panose="02010600040101010101" pitchFamily="2" charset="-122"/>
                <a:sym typeface="微软雅黑" panose="020B0503020204020204" pitchFamily="34" charset="-122"/>
              </a:rPr>
              <a:t>主路车辆与辅路车辆速度、加速度随机</a:t>
            </a:r>
          </a:p>
        </p:txBody>
      </p:sp>
      <p:pic>
        <p:nvPicPr>
          <p:cNvPr id="3" name="图片 2">
            <a:extLst>
              <a:ext uri="{FF2B5EF4-FFF2-40B4-BE49-F238E27FC236}">
                <a16:creationId xmlns:a16="http://schemas.microsoft.com/office/drawing/2014/main" id="{064DD4F2-9732-4D08-8382-5CE56C35F702}"/>
              </a:ext>
            </a:extLst>
          </p:cNvPr>
          <p:cNvPicPr>
            <a:picLocks noChangeAspect="1"/>
          </p:cNvPicPr>
          <p:nvPr/>
        </p:nvPicPr>
        <p:blipFill>
          <a:blip r:embed="rId3"/>
          <a:stretch>
            <a:fillRect/>
          </a:stretch>
        </p:blipFill>
        <p:spPr>
          <a:xfrm>
            <a:off x="101601" y="1605565"/>
            <a:ext cx="2563478" cy="2166319"/>
          </a:xfrm>
          <a:prstGeom prst="rect">
            <a:avLst/>
          </a:prstGeom>
        </p:spPr>
      </p:pic>
      <p:pic>
        <p:nvPicPr>
          <p:cNvPr id="7" name="图片 6">
            <a:extLst>
              <a:ext uri="{FF2B5EF4-FFF2-40B4-BE49-F238E27FC236}">
                <a16:creationId xmlns:a16="http://schemas.microsoft.com/office/drawing/2014/main" id="{313B545A-332B-4BCF-8452-30611608719E}"/>
              </a:ext>
            </a:extLst>
          </p:cNvPr>
          <p:cNvPicPr>
            <a:picLocks noChangeAspect="1"/>
          </p:cNvPicPr>
          <p:nvPr/>
        </p:nvPicPr>
        <p:blipFill>
          <a:blip r:embed="rId4"/>
          <a:stretch>
            <a:fillRect/>
          </a:stretch>
        </p:blipFill>
        <p:spPr>
          <a:xfrm>
            <a:off x="3237545" y="1568620"/>
            <a:ext cx="2668908" cy="2174431"/>
          </a:xfrm>
          <a:prstGeom prst="rect">
            <a:avLst/>
          </a:prstGeom>
        </p:spPr>
      </p:pic>
      <p:pic>
        <p:nvPicPr>
          <p:cNvPr id="13" name="图片 12">
            <a:extLst>
              <a:ext uri="{FF2B5EF4-FFF2-40B4-BE49-F238E27FC236}">
                <a16:creationId xmlns:a16="http://schemas.microsoft.com/office/drawing/2014/main" id="{78150058-F23A-4ACE-9DBD-E8B89BB27261}"/>
              </a:ext>
            </a:extLst>
          </p:cNvPr>
          <p:cNvPicPr>
            <a:picLocks noChangeAspect="1"/>
          </p:cNvPicPr>
          <p:nvPr/>
        </p:nvPicPr>
        <p:blipFill>
          <a:blip r:embed="rId5"/>
          <a:stretch>
            <a:fillRect/>
          </a:stretch>
        </p:blipFill>
        <p:spPr>
          <a:xfrm>
            <a:off x="6319741" y="1568620"/>
            <a:ext cx="2722658" cy="2174431"/>
          </a:xfrm>
          <a:prstGeom prst="rect">
            <a:avLst/>
          </a:prstGeom>
        </p:spPr>
      </p:pic>
    </p:spTree>
    <p:extLst>
      <p:ext uri="{BB962C8B-B14F-4D97-AF65-F5344CB8AC3E}">
        <p14:creationId xmlns:p14="http://schemas.microsoft.com/office/powerpoint/2010/main" val="3205861653"/>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F22CE09-FCA4-4352-8929-4D973ADB2EB2}"/>
              </a:ext>
            </a:extLst>
          </p:cNvPr>
          <p:cNvSpPr txBox="1"/>
          <p:nvPr/>
        </p:nvSpPr>
        <p:spPr>
          <a:xfrm>
            <a:off x="1010449" y="175930"/>
            <a:ext cx="3813842" cy="461665"/>
          </a:xfrm>
          <a:prstGeom prst="rect">
            <a:avLst/>
          </a:prstGeom>
          <a:noFill/>
        </p:spPr>
        <p:txBody>
          <a:bodyPr wrap="square" rtlCol="0">
            <a:spAutoFit/>
          </a:bodyPr>
          <a:lstStyle/>
          <a:p>
            <a:pPr algn="ct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仿真结果</a:t>
            </a:r>
            <a:r>
              <a:rPr lang="en-US" altLang="zh-CN"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总效益</a:t>
            </a:r>
          </a:p>
        </p:txBody>
      </p:sp>
      <p:sp>
        <p:nvSpPr>
          <p:cNvPr id="8" name="文本框 7">
            <a:extLst>
              <a:ext uri="{FF2B5EF4-FFF2-40B4-BE49-F238E27FC236}">
                <a16:creationId xmlns:a16="http://schemas.microsoft.com/office/drawing/2014/main" id="{3EEC3C2B-D59B-4B86-BD13-BF0BBFFD128B}"/>
              </a:ext>
            </a:extLst>
          </p:cNvPr>
          <p:cNvSpPr txBox="1"/>
          <p:nvPr/>
        </p:nvSpPr>
        <p:spPr>
          <a:xfrm>
            <a:off x="4898570" y="406762"/>
            <a:ext cx="3715659" cy="795282"/>
          </a:xfrm>
          <a:prstGeom prst="rect">
            <a:avLst/>
          </a:prstGeom>
          <a:noFill/>
        </p:spPr>
        <p:txBody>
          <a:bodyPr wrap="square">
            <a:spAutoFit/>
          </a:bodyPr>
          <a:lstStyle/>
          <a:p>
            <a:pPr>
              <a:lnSpc>
                <a:spcPct val="150000"/>
              </a:lnSpc>
            </a:pPr>
            <a:r>
              <a:rPr lang="zh-CN" altLang="en-US"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总效益</a:t>
            </a:r>
            <a:r>
              <a:rPr lang="en-US" altLang="zh-CN"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所有车辆在所有一对一博弈中的收入</a:t>
            </a:r>
            <a:r>
              <a:rPr lang="en-US" altLang="zh-CN"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可以为负</a:t>
            </a:r>
            <a:r>
              <a:rPr lang="en-US" altLang="zh-CN"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与效益</a:t>
            </a:r>
            <a:r>
              <a:rPr lang="en-US" altLang="zh-CN"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可以为负</a:t>
            </a:r>
            <a:r>
              <a:rPr lang="en-US" altLang="zh-CN"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之和</a:t>
            </a:r>
            <a:endParaRPr lang="zh-CN" altLang="en-US" sz="1600" b="1" dirty="0">
              <a:solidFill>
                <a:schemeClr val="bg1"/>
              </a:solidFill>
            </a:endParaRPr>
          </a:p>
        </p:txBody>
      </p:sp>
      <p:pic>
        <p:nvPicPr>
          <p:cNvPr id="6" name="图片 5">
            <a:extLst>
              <a:ext uri="{FF2B5EF4-FFF2-40B4-BE49-F238E27FC236}">
                <a16:creationId xmlns:a16="http://schemas.microsoft.com/office/drawing/2014/main" id="{A20B9F71-22C7-4D34-A2B7-61123C52AA0C}"/>
              </a:ext>
            </a:extLst>
          </p:cNvPr>
          <p:cNvPicPr>
            <a:picLocks noChangeAspect="1"/>
          </p:cNvPicPr>
          <p:nvPr/>
        </p:nvPicPr>
        <p:blipFill>
          <a:blip r:embed="rId3"/>
          <a:stretch>
            <a:fillRect/>
          </a:stretch>
        </p:blipFill>
        <p:spPr>
          <a:xfrm>
            <a:off x="188687" y="1444382"/>
            <a:ext cx="4282533" cy="3448694"/>
          </a:xfrm>
          <a:prstGeom prst="rect">
            <a:avLst/>
          </a:prstGeom>
        </p:spPr>
      </p:pic>
      <p:sp>
        <p:nvSpPr>
          <p:cNvPr id="11" name="文本框 10">
            <a:extLst>
              <a:ext uri="{FF2B5EF4-FFF2-40B4-BE49-F238E27FC236}">
                <a16:creationId xmlns:a16="http://schemas.microsoft.com/office/drawing/2014/main" id="{706357EC-A320-4FE4-BBA7-67979365D6F9}"/>
              </a:ext>
            </a:extLst>
          </p:cNvPr>
          <p:cNvSpPr txBox="1"/>
          <p:nvPr/>
        </p:nvSpPr>
        <p:spPr>
          <a:xfrm>
            <a:off x="4616365" y="2822608"/>
            <a:ext cx="4484093" cy="425950"/>
          </a:xfrm>
          <a:prstGeom prst="rect">
            <a:avLst/>
          </a:prstGeom>
          <a:noFill/>
        </p:spPr>
        <p:txBody>
          <a:bodyPr wrap="square">
            <a:spAutoFit/>
          </a:bodyPr>
          <a:lstStyle/>
          <a:p>
            <a:pPr>
              <a:lnSpc>
                <a:spcPct val="150000"/>
              </a:lnSpc>
            </a:pPr>
            <a:r>
              <a:rPr lang="en-US" altLang="zh-CN"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FIFO----</a:t>
            </a:r>
            <a:r>
              <a:rPr lang="zh-CN" altLang="en-US"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无收入，无博弈，但是有效益</a:t>
            </a:r>
            <a:r>
              <a:rPr lang="en-US" altLang="zh-CN"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可以为负</a:t>
            </a:r>
            <a:r>
              <a:rPr lang="en-US" altLang="zh-CN"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b="1" dirty="0">
                <a:solidFill>
                  <a:schemeClr val="bg1"/>
                </a:solidFill>
                <a:latin typeface="华文宋体" panose="02010600040101010101" pitchFamily="2" charset="-122"/>
                <a:ea typeface="华文宋体" panose="02010600040101010101" pitchFamily="2" charset="-122"/>
                <a:sym typeface="微软雅黑" panose="020B0503020204020204" pitchFamily="34" charset="-122"/>
              </a:rPr>
              <a:t>。</a:t>
            </a:r>
            <a:endParaRPr lang="zh-CN" altLang="en-US" sz="1600" b="1" dirty="0">
              <a:solidFill>
                <a:schemeClr val="bg1"/>
              </a:solidFill>
            </a:endParaRPr>
          </a:p>
        </p:txBody>
      </p:sp>
    </p:spTree>
    <p:extLst>
      <p:ext uri="{BB962C8B-B14F-4D97-AF65-F5344CB8AC3E}">
        <p14:creationId xmlns:p14="http://schemas.microsoft.com/office/powerpoint/2010/main" val="3381213328"/>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0" y="450"/>
            <a:ext cx="6826091" cy="3810000"/>
          </a:xfrm>
          <a:prstGeom prst="rect">
            <a:avLst/>
          </a:prstGeom>
        </p:spPr>
      </p:pic>
      <p:sp>
        <p:nvSpPr>
          <p:cNvPr id="4" name="文本框 3"/>
          <p:cNvSpPr txBox="1"/>
          <p:nvPr/>
        </p:nvSpPr>
        <p:spPr>
          <a:xfrm>
            <a:off x="536311" y="318184"/>
            <a:ext cx="3034613" cy="854080"/>
          </a:xfrm>
          <a:prstGeom prst="rect">
            <a:avLst/>
          </a:prstGeom>
          <a:noFill/>
        </p:spPr>
        <p:txBody>
          <a:bodyPr wrap="none" rtlCol="0">
            <a:spAutoFit/>
          </a:bodyPr>
          <a:lstStyle/>
          <a:p>
            <a:r>
              <a:rPr lang="en-US" altLang="zh-CN" sz="4950" dirty="0">
                <a:gradFill>
                  <a:gsLst>
                    <a:gs pos="0">
                      <a:srgbClr val="04D681"/>
                    </a:gs>
                    <a:gs pos="100000">
                      <a:srgbClr val="2ADCEF"/>
                    </a:gs>
                  </a:gsLst>
                  <a:lin ang="7200000" scaled="0"/>
                </a:gradFill>
                <a:latin typeface="思源黑体 CN Medium" panose="020B0600000000000000" charset="-122"/>
                <a:ea typeface="思源黑体 CN Medium" panose="020B0600000000000000" charset="-122"/>
              </a:rPr>
              <a:t>PART   05</a:t>
            </a:r>
          </a:p>
        </p:txBody>
      </p:sp>
      <p:sp>
        <p:nvSpPr>
          <p:cNvPr id="8" name="文本框 7"/>
          <p:cNvSpPr txBox="1"/>
          <p:nvPr/>
        </p:nvSpPr>
        <p:spPr>
          <a:xfrm>
            <a:off x="3281836" y="2880353"/>
            <a:ext cx="4599528" cy="922020"/>
          </a:xfrm>
          <a:prstGeom prst="rect">
            <a:avLst/>
          </a:prstGeom>
          <a:noFill/>
        </p:spPr>
        <p:txBody>
          <a:bodyPr wrap="square" rtlCol="0">
            <a:spAutoFit/>
          </a:bodyPr>
          <a:lstStyle/>
          <a:p>
            <a:pPr algn="ctr"/>
            <a:r>
              <a:rPr lang="zh-CN" altLang="en-US" sz="5400"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sym typeface="微软雅黑" panose="020B0503020204020204" pitchFamily="34" charset="-122"/>
              </a:rPr>
              <a:t>总结及己见</a:t>
            </a:r>
          </a:p>
        </p:txBody>
      </p:sp>
      <p:sp>
        <p:nvSpPr>
          <p:cNvPr id="2" name="椭圆 1"/>
          <p:cNvSpPr/>
          <p:nvPr/>
        </p:nvSpPr>
        <p:spPr>
          <a:xfrm>
            <a:off x="8124349" y="4125251"/>
            <a:ext cx="1542098" cy="1542098"/>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椭圆 4"/>
          <p:cNvSpPr/>
          <p:nvPr/>
        </p:nvSpPr>
        <p:spPr>
          <a:xfrm>
            <a:off x="8124349" y="1873065"/>
            <a:ext cx="342900" cy="342900"/>
          </a:xfrm>
          <a:prstGeom prst="ellipse">
            <a:avLst/>
          </a:prstGeom>
          <a:gradFill>
            <a:gsLst>
              <a:gs pos="0">
                <a:srgbClr val="2A5480"/>
              </a:gs>
              <a:gs pos="100000">
                <a:srgbClr val="07B876">
                  <a:alpha val="2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椭圆 5"/>
          <p:cNvSpPr/>
          <p:nvPr/>
        </p:nvSpPr>
        <p:spPr>
          <a:xfrm>
            <a:off x="1443514" y="3465169"/>
            <a:ext cx="514350" cy="514350"/>
          </a:xfrm>
          <a:prstGeom prst="ellipse">
            <a:avLst/>
          </a:prstGeom>
          <a:gradFill>
            <a:gsLst>
              <a:gs pos="0">
                <a:srgbClr val="2A5480"/>
              </a:gs>
              <a:gs pos="100000">
                <a:srgbClr val="07B876">
                  <a:alpha val="2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889379609"/>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500"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500"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500"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500"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par>
                          <p:cTn id="24" fill="hold">
                            <p:stCondLst>
                              <p:cond delay="1500"/>
                            </p:stCondLst>
                            <p:childTnLst>
                              <p:par>
                                <p:cTn id="25" presetID="3" presetClass="entr" presetSubtype="10" fill="hold" grpId="0" nodeType="afterEffect">
                                  <p:stCondLst>
                                    <p:cond delay="0"/>
                                  </p:stCondLst>
                                  <p:childTnLst>
                                    <p:set>
                                      <p:cBhvr>
                                        <p:cTn id="26" dur="500"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2" grpId="0" bldLvl="0" animBg="1"/>
      <p:bldP spid="2" grpId="1" animBg="1"/>
      <p:bldP spid="5" grpId="0" bldLvl="0" animBg="1"/>
      <p:bldP spid="5" grpId="1" animBg="1"/>
      <p:bldP spid="6" grpId="0" bldLvl="0" animBg="1"/>
      <p:bldP spid="6"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4CE9A6D-DAC5-4B86-A466-98EAF39D1F95}"/>
              </a:ext>
            </a:extLst>
          </p:cNvPr>
          <p:cNvPicPr>
            <a:picLocks noChangeAspect="1"/>
          </p:cNvPicPr>
          <p:nvPr/>
        </p:nvPicPr>
        <p:blipFill>
          <a:blip r:embed="rId3"/>
          <a:stretch>
            <a:fillRect/>
          </a:stretch>
        </p:blipFill>
        <p:spPr>
          <a:xfrm>
            <a:off x="1725152" y="834774"/>
            <a:ext cx="5693696" cy="3473951"/>
          </a:xfrm>
          <a:prstGeom prst="rect">
            <a:avLst/>
          </a:prstGeom>
        </p:spPr>
      </p:pic>
    </p:spTree>
    <p:extLst>
      <p:ext uri="{BB962C8B-B14F-4D97-AF65-F5344CB8AC3E}">
        <p14:creationId xmlns:p14="http://schemas.microsoft.com/office/powerpoint/2010/main" val="352977677"/>
      </p:ext>
    </p:extLst>
  </p:cSld>
  <p:clrMapOvr>
    <a:masterClrMapping/>
  </p:clrMapOvr>
  <p:transition spd="slow" advClick="0" advTm="2000">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50801" y="-45984"/>
            <a:ext cx="3065930" cy="1711217"/>
          </a:xfrm>
          <a:prstGeom prst="rect">
            <a:avLst/>
          </a:prstGeom>
        </p:spPr>
      </p:pic>
      <p:grpSp>
        <p:nvGrpSpPr>
          <p:cNvPr id="19" name="组合 18"/>
          <p:cNvGrpSpPr/>
          <p:nvPr/>
        </p:nvGrpSpPr>
        <p:grpSpPr>
          <a:xfrm>
            <a:off x="3455670" y="1568450"/>
            <a:ext cx="2448560" cy="426720"/>
            <a:chOff x="5442" y="2470"/>
            <a:chExt cx="3856" cy="672"/>
          </a:xfrm>
        </p:grpSpPr>
        <p:sp>
          <p:nvSpPr>
            <p:cNvPr id="6" name="圆角矩形 5"/>
            <p:cNvSpPr/>
            <p:nvPr/>
          </p:nvSpPr>
          <p:spPr bwMode="auto">
            <a:xfrm>
              <a:off x="5442" y="2470"/>
              <a:ext cx="3856" cy="672"/>
            </a:xfrm>
            <a:custGeom>
              <a:avLst/>
              <a:gdLst/>
              <a:ahLst/>
              <a:cxnLst/>
              <a:rect l="l" t="t"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close/>
                </a:path>
              </a:pathLst>
            </a:custGeom>
            <a:gradFill>
              <a:gsLst>
                <a:gs pos="0">
                  <a:srgbClr val="04D681"/>
                </a:gs>
                <a:gs pos="100000">
                  <a:srgbClr val="2ADCEF"/>
                </a:gs>
              </a:gsLst>
              <a:lin ang="7200000" scaled="0"/>
            </a:gradFill>
            <a:ln w="9525" cap="flat" cmpd="sng" algn="ctr">
              <a:noFill/>
              <a:prstDash val="solid"/>
              <a:round/>
              <a:headEnd type="none" w="med" len="med"/>
              <a:tailEnd type="none" w="med" len="med"/>
            </a:ln>
            <a:effectLst/>
          </p:spPr>
          <p:txBody>
            <a:bodyPr vert="horz" wrap="square" lIns="68590" tIns="34295" rIns="68590" bIns="34295"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bg1"/>
                </a:solidFill>
                <a:effectLst/>
                <a:latin typeface="华文宋体" panose="02010600040101010101" pitchFamily="2" charset="-122"/>
                <a:ea typeface="华文宋体" panose="02010600040101010101" pitchFamily="2" charset="-122"/>
              </a:endParaRPr>
            </a:p>
          </p:txBody>
        </p:sp>
        <p:sp>
          <p:nvSpPr>
            <p:cNvPr id="7" name="TextBox 6"/>
            <p:cNvSpPr txBox="1"/>
            <p:nvPr/>
          </p:nvSpPr>
          <p:spPr>
            <a:xfrm>
              <a:off x="6201" y="2516"/>
              <a:ext cx="1745" cy="582"/>
            </a:xfrm>
            <a:prstGeom prst="rect">
              <a:avLst/>
            </a:prstGeom>
            <a:noFill/>
          </p:spPr>
          <p:txBody>
            <a:bodyPr wrap="none" rtlCol="0">
              <a:spAutoFit/>
            </a:bodyPr>
            <a:lstStyle/>
            <a:p>
              <a:pPr algn="l">
                <a:lnSpc>
                  <a:spcPct val="100000"/>
                </a:lnSpc>
              </a:pPr>
              <a:r>
                <a:rPr lang="zh-CN" altLang="en-US" dirty="0">
                  <a:solidFill>
                    <a:srgbClr val="131A37"/>
                  </a:solidFill>
                  <a:latin typeface="华文宋体" panose="02010600040101010101" pitchFamily="2" charset="-122"/>
                  <a:ea typeface="华文宋体" panose="02010600040101010101" pitchFamily="2" charset="-122"/>
                  <a:sym typeface="+mn-ea"/>
                </a:rPr>
                <a:t>合流顺序</a:t>
              </a:r>
              <a:endParaRPr lang="en-US" altLang="zh-CN" dirty="0">
                <a:solidFill>
                  <a:srgbClr val="131A37"/>
                </a:solidFill>
                <a:latin typeface="华文宋体" panose="02010600040101010101" pitchFamily="2" charset="-122"/>
                <a:ea typeface="华文宋体" panose="02010600040101010101" pitchFamily="2" charset="-122"/>
                <a:sym typeface="+mn-ea"/>
              </a:endParaRPr>
            </a:p>
          </p:txBody>
        </p:sp>
      </p:grpSp>
      <p:grpSp>
        <p:nvGrpSpPr>
          <p:cNvPr id="9" name="组合 8"/>
          <p:cNvGrpSpPr/>
          <p:nvPr/>
        </p:nvGrpSpPr>
        <p:grpSpPr>
          <a:xfrm>
            <a:off x="1656715" y="1233805"/>
            <a:ext cx="1998980" cy="3295015"/>
            <a:chOff x="2609" y="1943"/>
            <a:chExt cx="3148" cy="5189"/>
          </a:xfrm>
        </p:grpSpPr>
        <p:sp>
          <p:nvSpPr>
            <p:cNvPr id="8" name="空心弧 7"/>
            <p:cNvSpPr/>
            <p:nvPr/>
          </p:nvSpPr>
          <p:spPr bwMode="auto">
            <a:xfrm flipV="1">
              <a:off x="2609" y="1943"/>
              <a:ext cx="1725" cy="1725"/>
            </a:xfrm>
            <a:prstGeom prst="blockArc">
              <a:avLst>
                <a:gd name="adj1" fmla="val 5423681"/>
                <a:gd name="adj2" fmla="val 20860726"/>
                <a:gd name="adj3" fmla="val 17514"/>
              </a:avLst>
            </a:prstGeom>
            <a:solidFill>
              <a:schemeClr val="tx2"/>
            </a:solidFill>
            <a:ln w="9525" cap="flat" cmpd="sng" algn="ctr">
              <a:noFill/>
              <a:prstDash val="solid"/>
              <a:round/>
              <a:headEnd type="none" w="med" len="med"/>
              <a:tailEnd type="none" w="med" len="med"/>
            </a:ln>
            <a:effectLst/>
          </p:spPr>
          <p:txBody>
            <a:bodyPr vert="horz" wrap="square" lIns="68590" tIns="34295" rIns="68590" bIns="34295"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tx1">
                    <a:lumMod val="50000"/>
                    <a:lumOff val="50000"/>
                  </a:schemeClr>
                </a:solidFill>
                <a:effectLst/>
                <a:latin typeface="华文宋体" panose="02010600040101010101" pitchFamily="2" charset="-122"/>
                <a:ea typeface="华文宋体" panose="02010600040101010101" pitchFamily="2" charset="-122"/>
              </a:endParaRPr>
            </a:p>
          </p:txBody>
        </p:sp>
        <p:sp>
          <p:nvSpPr>
            <p:cNvPr id="4" name="空心弧 3"/>
            <p:cNvSpPr/>
            <p:nvPr/>
          </p:nvSpPr>
          <p:spPr bwMode="auto">
            <a:xfrm rot="10800000" flipV="1">
              <a:off x="3993" y="2251"/>
              <a:ext cx="1725" cy="1725"/>
            </a:xfrm>
            <a:prstGeom prst="blockArc">
              <a:avLst>
                <a:gd name="adj1" fmla="val 5423681"/>
                <a:gd name="adj2" fmla="val 20860726"/>
                <a:gd name="adj3" fmla="val 17514"/>
              </a:avLst>
            </a:prstGeom>
            <a:gradFill>
              <a:gsLst>
                <a:gs pos="0">
                  <a:srgbClr val="04D681"/>
                </a:gs>
                <a:gs pos="100000">
                  <a:srgbClr val="2ADCEF"/>
                </a:gs>
              </a:gsLst>
              <a:lin ang="7200000" scaled="0"/>
            </a:gradFill>
            <a:ln w="9525" cap="flat" cmpd="sng" algn="ctr">
              <a:noFill/>
              <a:prstDash val="solid"/>
              <a:round/>
              <a:headEnd type="none" w="med" len="med"/>
              <a:tailEnd type="none" w="med" len="med"/>
            </a:ln>
            <a:effectLst/>
          </p:spPr>
          <p:txBody>
            <a:bodyPr vert="horz" wrap="square" lIns="68590" tIns="34295" rIns="68590" bIns="34295"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tx1">
                    <a:lumMod val="50000"/>
                    <a:lumOff val="50000"/>
                  </a:schemeClr>
                </a:solidFill>
                <a:effectLst/>
                <a:latin typeface="华文宋体" panose="02010600040101010101" pitchFamily="2" charset="-122"/>
                <a:ea typeface="华文宋体" panose="02010600040101010101" pitchFamily="2" charset="-122"/>
              </a:endParaRPr>
            </a:p>
          </p:txBody>
        </p:sp>
        <p:sp>
          <p:nvSpPr>
            <p:cNvPr id="11" name="空心弧 10"/>
            <p:cNvSpPr/>
            <p:nvPr/>
          </p:nvSpPr>
          <p:spPr bwMode="auto">
            <a:xfrm rot="4631022" flipV="1">
              <a:off x="4033" y="3683"/>
              <a:ext cx="1725" cy="1725"/>
            </a:xfrm>
            <a:prstGeom prst="blockArc">
              <a:avLst>
                <a:gd name="adj1" fmla="val 10168821"/>
                <a:gd name="adj2" fmla="val 20860726"/>
                <a:gd name="adj3" fmla="val 17514"/>
              </a:avLst>
            </a:prstGeom>
            <a:gradFill>
              <a:gsLst>
                <a:gs pos="0">
                  <a:srgbClr val="04D681"/>
                </a:gs>
                <a:gs pos="100000">
                  <a:srgbClr val="2ADCEF"/>
                </a:gs>
              </a:gsLst>
              <a:lin ang="7200000" scaled="0"/>
            </a:gradFill>
            <a:ln w="9525" cap="flat" cmpd="sng" algn="ctr">
              <a:noFill/>
              <a:prstDash val="solid"/>
              <a:round/>
              <a:headEnd type="none" w="med" len="med"/>
              <a:tailEnd type="none" w="med" len="med"/>
            </a:ln>
            <a:effectLst/>
          </p:spPr>
          <p:txBody>
            <a:bodyPr vert="horz" wrap="square" lIns="68590" tIns="34295" rIns="68590" bIns="34295"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tx1">
                    <a:lumMod val="50000"/>
                    <a:lumOff val="50000"/>
                  </a:schemeClr>
                </a:solidFill>
                <a:effectLst/>
                <a:latin typeface="华文宋体" panose="02010600040101010101" pitchFamily="2" charset="-122"/>
                <a:ea typeface="华文宋体" panose="02010600040101010101" pitchFamily="2" charset="-122"/>
              </a:endParaRPr>
            </a:p>
          </p:txBody>
        </p:sp>
        <p:sp>
          <p:nvSpPr>
            <p:cNvPr id="12" name="空心弧 11"/>
            <p:cNvSpPr/>
            <p:nvPr/>
          </p:nvSpPr>
          <p:spPr bwMode="auto">
            <a:xfrm>
              <a:off x="2634" y="5408"/>
              <a:ext cx="1725" cy="1725"/>
            </a:xfrm>
            <a:prstGeom prst="blockArc">
              <a:avLst>
                <a:gd name="adj1" fmla="val 5423681"/>
                <a:gd name="adj2" fmla="val 20860726"/>
                <a:gd name="adj3" fmla="val 17514"/>
              </a:avLst>
            </a:prstGeom>
            <a:gradFill>
              <a:gsLst>
                <a:gs pos="0">
                  <a:srgbClr val="04D681"/>
                </a:gs>
                <a:gs pos="100000">
                  <a:srgbClr val="2ADCEF"/>
                </a:gs>
              </a:gsLst>
              <a:lin ang="7200000" scaled="0"/>
            </a:gradFill>
            <a:ln w="9525" cap="flat" cmpd="sng" algn="ctr">
              <a:noFill/>
              <a:prstDash val="solid"/>
              <a:round/>
              <a:headEnd type="none" w="med" len="med"/>
              <a:tailEnd type="none" w="med" len="med"/>
            </a:ln>
            <a:effectLst/>
          </p:spPr>
          <p:txBody>
            <a:bodyPr vert="horz" wrap="square" lIns="68590" tIns="34295" rIns="68590" bIns="34295"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tx1">
                    <a:lumMod val="50000"/>
                    <a:lumOff val="50000"/>
                  </a:schemeClr>
                </a:solidFill>
                <a:effectLst/>
                <a:latin typeface="华文宋体" panose="02010600040101010101" pitchFamily="2" charset="-122"/>
                <a:ea typeface="华文宋体" panose="02010600040101010101" pitchFamily="2" charset="-122"/>
              </a:endParaRPr>
            </a:p>
          </p:txBody>
        </p:sp>
        <p:sp>
          <p:nvSpPr>
            <p:cNvPr id="13" name="空心弧 12"/>
            <p:cNvSpPr/>
            <p:nvPr/>
          </p:nvSpPr>
          <p:spPr bwMode="auto">
            <a:xfrm rot="10800000">
              <a:off x="4018" y="5100"/>
              <a:ext cx="1725" cy="1725"/>
            </a:xfrm>
            <a:prstGeom prst="blockArc">
              <a:avLst>
                <a:gd name="adj1" fmla="val 5423681"/>
                <a:gd name="adj2" fmla="val 20860726"/>
                <a:gd name="adj3" fmla="val 17514"/>
              </a:avLst>
            </a:prstGeom>
            <a:solidFill>
              <a:srgbClr val="44546A"/>
            </a:solidFill>
            <a:ln w="9525" cap="flat" cmpd="sng" algn="ctr">
              <a:noFill/>
              <a:prstDash val="solid"/>
              <a:round/>
              <a:headEnd type="none" w="med" len="med"/>
              <a:tailEnd type="none" w="med" len="med"/>
            </a:ln>
            <a:effectLst/>
          </p:spPr>
          <p:txBody>
            <a:bodyPr vert="horz" wrap="square" lIns="68590" tIns="34295" rIns="68590" bIns="34295"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tx1">
                    <a:lumMod val="50000"/>
                    <a:lumOff val="50000"/>
                  </a:schemeClr>
                </a:solidFill>
                <a:effectLst/>
                <a:latin typeface="华文宋体" panose="02010600040101010101" pitchFamily="2" charset="-122"/>
                <a:ea typeface="华文宋体" panose="02010600040101010101" pitchFamily="2" charset="-122"/>
              </a:endParaRPr>
            </a:p>
          </p:txBody>
        </p:sp>
      </p:grpSp>
      <p:sp>
        <p:nvSpPr>
          <p:cNvPr id="14" name="TextBox 13"/>
          <p:cNvSpPr txBox="1"/>
          <p:nvPr/>
        </p:nvSpPr>
        <p:spPr>
          <a:xfrm>
            <a:off x="2905056" y="1718371"/>
            <a:ext cx="428322" cy="523220"/>
          </a:xfrm>
          <a:prstGeom prst="rect">
            <a:avLst/>
          </a:prstGeom>
          <a:noFill/>
        </p:spPr>
        <p:txBody>
          <a:bodyPr wrap="none" rtlCol="0">
            <a:spAutoFit/>
          </a:bodyPr>
          <a:lstStyle/>
          <a:p>
            <a:r>
              <a:rPr lang="en-US" altLang="zh-CN" sz="2800" b="1"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rPr>
              <a:t>A</a:t>
            </a:r>
          </a:p>
        </p:txBody>
      </p:sp>
      <p:sp>
        <p:nvSpPr>
          <p:cNvPr id="15" name="TextBox 14"/>
          <p:cNvSpPr txBox="1"/>
          <p:nvPr/>
        </p:nvSpPr>
        <p:spPr>
          <a:xfrm>
            <a:off x="2905056" y="3530395"/>
            <a:ext cx="421005" cy="521970"/>
          </a:xfrm>
          <a:prstGeom prst="rect">
            <a:avLst/>
          </a:prstGeom>
          <a:noFill/>
        </p:spPr>
        <p:txBody>
          <a:bodyPr wrap="none" rtlCol="0">
            <a:spAutoFit/>
          </a:bodyPr>
          <a:lstStyle/>
          <a:p>
            <a:r>
              <a:rPr lang="en-US" altLang="zh-CN" sz="2800" b="1"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rPr>
              <a:t>B</a:t>
            </a:r>
          </a:p>
        </p:txBody>
      </p:sp>
      <p:sp>
        <p:nvSpPr>
          <p:cNvPr id="16" name="TextBox 15"/>
          <p:cNvSpPr txBox="1"/>
          <p:nvPr/>
        </p:nvSpPr>
        <p:spPr>
          <a:xfrm>
            <a:off x="3682365" y="2080687"/>
            <a:ext cx="4443730" cy="890693"/>
          </a:xfrm>
          <a:prstGeom prst="rect">
            <a:avLst/>
          </a:prstGeom>
          <a:noFill/>
        </p:spPr>
        <p:txBody>
          <a:bodyPr wrap="square" rtlCol="0">
            <a:spAutoFit/>
          </a:bodyPr>
          <a:lstStyle/>
          <a:p>
            <a:pPr>
              <a:lnSpc>
                <a:spcPct val="150000"/>
              </a:lnSpc>
              <a:spcBef>
                <a:spcPts val="600"/>
              </a:spcBef>
              <a:spcAft>
                <a:spcPts val="600"/>
              </a:spcAft>
            </a:pPr>
            <a:r>
              <a:rPr lang="zh-CN" altLang="en-US" sz="1200" dirty="0">
                <a:solidFill>
                  <a:schemeClr val="bg1"/>
                </a:solidFill>
                <a:latin typeface="华文宋体" panose="02010600040101010101" pitchFamily="2" charset="-122"/>
                <a:ea typeface="华文宋体" panose="02010600040101010101" pitchFamily="2" charset="-122"/>
                <a:sym typeface="+mn-ea"/>
              </a:rPr>
              <a:t>实际上，无序合流会增加交通事故的概率。而确定合适的合流顺序（</a:t>
            </a:r>
            <a:r>
              <a:rPr lang="en-US" altLang="zh-CN" sz="1200" dirty="0">
                <a:solidFill>
                  <a:schemeClr val="bg1"/>
                </a:solidFill>
                <a:latin typeface="华文宋体" panose="02010600040101010101" pitchFamily="2" charset="-122"/>
                <a:ea typeface="华文宋体" panose="02010600040101010101" pitchFamily="2" charset="-122"/>
                <a:sym typeface="+mn-ea"/>
              </a:rPr>
              <a:t>MS</a:t>
            </a:r>
            <a:r>
              <a:rPr lang="zh-CN" altLang="en-US" sz="1200" dirty="0">
                <a:solidFill>
                  <a:schemeClr val="bg1"/>
                </a:solidFill>
                <a:latin typeface="华文宋体" panose="02010600040101010101" pitchFamily="2" charset="-122"/>
                <a:ea typeface="华文宋体" panose="02010600040101010101" pitchFamily="2" charset="-122"/>
                <a:sym typeface="+mn-ea"/>
              </a:rPr>
              <a:t>）是合流问题的关键。有许多不同的</a:t>
            </a:r>
            <a:r>
              <a:rPr lang="en-US" altLang="zh-CN" sz="1200" dirty="0">
                <a:solidFill>
                  <a:schemeClr val="bg1"/>
                </a:solidFill>
                <a:latin typeface="华文宋体" panose="02010600040101010101" pitchFamily="2" charset="-122"/>
                <a:ea typeface="华文宋体" panose="02010600040101010101" pitchFamily="2" charset="-122"/>
                <a:sym typeface="+mn-ea"/>
              </a:rPr>
              <a:t>MS</a:t>
            </a:r>
            <a:r>
              <a:rPr lang="zh-CN" altLang="en-US" sz="1200" dirty="0">
                <a:solidFill>
                  <a:schemeClr val="bg1"/>
                </a:solidFill>
                <a:latin typeface="华文宋体" panose="02010600040101010101" pitchFamily="2" charset="-122"/>
                <a:ea typeface="华文宋体" panose="02010600040101010101" pitchFamily="2" charset="-122"/>
                <a:sym typeface="+mn-ea"/>
              </a:rPr>
              <a:t>分配标准（如先进先出（</a:t>
            </a:r>
            <a:r>
              <a:rPr lang="en-US" altLang="zh-CN" sz="1200" dirty="0">
                <a:solidFill>
                  <a:schemeClr val="bg1"/>
                </a:solidFill>
                <a:latin typeface="华文宋体" panose="02010600040101010101" pitchFamily="2" charset="-122"/>
                <a:ea typeface="华文宋体" panose="02010600040101010101" pitchFamily="2" charset="-122"/>
                <a:sym typeface="+mn-ea"/>
              </a:rPr>
              <a:t>FIFO</a:t>
            </a:r>
            <a:r>
              <a:rPr lang="zh-CN" altLang="en-US" sz="1200" dirty="0">
                <a:solidFill>
                  <a:schemeClr val="bg1"/>
                </a:solidFill>
                <a:latin typeface="华文宋体" panose="02010600040101010101" pitchFamily="2" charset="-122"/>
                <a:ea typeface="华文宋体" panose="02010600040101010101" pitchFamily="2" charset="-122"/>
                <a:sym typeface="+mn-ea"/>
              </a:rPr>
              <a:t>）、车速、油耗）。</a:t>
            </a:r>
          </a:p>
        </p:txBody>
      </p:sp>
      <p:sp>
        <p:nvSpPr>
          <p:cNvPr id="17" name="TextBox 16"/>
          <p:cNvSpPr txBox="1"/>
          <p:nvPr/>
        </p:nvSpPr>
        <p:spPr>
          <a:xfrm>
            <a:off x="3764280" y="3844290"/>
            <a:ext cx="4444365" cy="342979"/>
          </a:xfrm>
          <a:prstGeom prst="rect">
            <a:avLst/>
          </a:prstGeom>
          <a:noFill/>
        </p:spPr>
        <p:txBody>
          <a:bodyPr wrap="square" rtlCol="0">
            <a:spAutoFit/>
          </a:bodyPr>
          <a:lstStyle/>
          <a:p>
            <a:pPr>
              <a:lnSpc>
                <a:spcPct val="150000"/>
              </a:lnSpc>
              <a:spcBef>
                <a:spcPts val="600"/>
              </a:spcBef>
              <a:spcAft>
                <a:spcPts val="600"/>
              </a:spcAft>
            </a:pPr>
            <a:r>
              <a:rPr lang="zh-CN" altLang="en-US" sz="1200" dirty="0">
                <a:solidFill>
                  <a:schemeClr val="bg1"/>
                </a:solidFill>
                <a:latin typeface="华文宋体" panose="02010600040101010101" pitchFamily="2" charset="-122"/>
                <a:ea typeface="华文宋体" panose="02010600040101010101" pitchFamily="2" charset="-122"/>
                <a:sym typeface="+mn-ea"/>
              </a:rPr>
              <a:t>不同的</a:t>
            </a:r>
            <a:r>
              <a:rPr lang="en-US" altLang="zh-CN" sz="1200" dirty="0">
                <a:solidFill>
                  <a:schemeClr val="bg1"/>
                </a:solidFill>
                <a:latin typeface="华文宋体" panose="02010600040101010101" pitchFamily="2" charset="-122"/>
                <a:ea typeface="华文宋体" panose="02010600040101010101" pitchFamily="2" charset="-122"/>
                <a:sym typeface="+mn-ea"/>
              </a:rPr>
              <a:t>MS</a:t>
            </a:r>
            <a:r>
              <a:rPr lang="zh-CN" altLang="en-US" sz="1200" dirty="0">
                <a:solidFill>
                  <a:schemeClr val="bg1"/>
                </a:solidFill>
                <a:latin typeface="华文宋体" panose="02010600040101010101" pitchFamily="2" charset="-122"/>
                <a:ea typeface="华文宋体" panose="02010600040101010101" pitchFamily="2" charset="-122"/>
                <a:sym typeface="+mn-ea"/>
              </a:rPr>
              <a:t>需要不同的控制策略，即如何规划车辆的行驶轨迹。</a:t>
            </a:r>
          </a:p>
        </p:txBody>
      </p:sp>
      <p:grpSp>
        <p:nvGrpSpPr>
          <p:cNvPr id="20" name="组合 19"/>
          <p:cNvGrpSpPr/>
          <p:nvPr/>
        </p:nvGrpSpPr>
        <p:grpSpPr>
          <a:xfrm>
            <a:off x="3455670" y="3434080"/>
            <a:ext cx="2448560" cy="426720"/>
            <a:chOff x="5442" y="5408"/>
            <a:chExt cx="3856" cy="672"/>
          </a:xfrm>
        </p:grpSpPr>
        <p:sp>
          <p:nvSpPr>
            <p:cNvPr id="5" name="圆角矩形 5"/>
            <p:cNvSpPr/>
            <p:nvPr/>
          </p:nvSpPr>
          <p:spPr bwMode="auto">
            <a:xfrm>
              <a:off x="5442" y="5408"/>
              <a:ext cx="3856" cy="672"/>
            </a:xfrm>
            <a:custGeom>
              <a:avLst/>
              <a:gdLst/>
              <a:ahLst/>
              <a:cxnLst/>
              <a:rect l="l" t="t"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close/>
                </a:path>
              </a:pathLst>
            </a:custGeom>
            <a:solidFill>
              <a:srgbClr val="44546A"/>
            </a:solidFill>
            <a:ln w="9525" cap="flat" cmpd="sng" algn="ctr">
              <a:noFill/>
              <a:prstDash val="solid"/>
              <a:round/>
              <a:headEnd type="none" w="med" len="med"/>
              <a:tailEnd type="none" w="med" len="med"/>
            </a:ln>
            <a:effectLst/>
          </p:spPr>
          <p:txBody>
            <a:bodyPr vert="horz" wrap="square" lIns="68590" tIns="34295" rIns="68590" bIns="34295"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350" b="0" i="0" u="none" strike="noStrike" cap="none" normalizeH="0" baseline="0">
                <a:ln>
                  <a:noFill/>
                </a:ln>
                <a:solidFill>
                  <a:schemeClr val="bg1"/>
                </a:solidFill>
                <a:effectLst/>
                <a:latin typeface="华文宋体" panose="02010600040101010101" pitchFamily="2" charset="-122"/>
                <a:ea typeface="华文宋体" panose="02010600040101010101" pitchFamily="2" charset="-122"/>
              </a:endParaRPr>
            </a:p>
          </p:txBody>
        </p:sp>
        <p:sp>
          <p:nvSpPr>
            <p:cNvPr id="18" name="TextBox 17"/>
            <p:cNvSpPr txBox="1"/>
            <p:nvPr/>
          </p:nvSpPr>
          <p:spPr>
            <a:xfrm>
              <a:off x="6201" y="5454"/>
              <a:ext cx="1853" cy="582"/>
            </a:xfrm>
            <a:prstGeom prst="rect">
              <a:avLst/>
            </a:prstGeom>
            <a:noFill/>
          </p:spPr>
          <p:txBody>
            <a:bodyPr wrap="none" rtlCol="0">
              <a:spAutoFit/>
            </a:bodyPr>
            <a:lstStyle/>
            <a:p>
              <a:pPr algn="l">
                <a:lnSpc>
                  <a:spcPct val="100000"/>
                </a:lnSpc>
              </a:pPr>
              <a:r>
                <a:rPr lang="zh-CN" altLang="en-US"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sym typeface="+mn-ea"/>
                </a:rPr>
                <a:t>控制策略</a:t>
              </a:r>
              <a:r>
                <a:rPr lang="en-US" altLang="zh-CN"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sym typeface="+mn-ea"/>
                </a:rPr>
                <a:t> </a:t>
              </a:r>
            </a:p>
          </p:txBody>
        </p:sp>
      </p:grpSp>
      <p:sp>
        <p:nvSpPr>
          <p:cNvPr id="2" name="文本框 1"/>
          <p:cNvSpPr txBox="1"/>
          <p:nvPr/>
        </p:nvSpPr>
        <p:spPr>
          <a:xfrm>
            <a:off x="3314700" y="273685"/>
            <a:ext cx="2515235" cy="460375"/>
          </a:xfrm>
          <a:prstGeom prst="rect">
            <a:avLst/>
          </a:prstGeom>
          <a:noFill/>
        </p:spPr>
        <p:txBody>
          <a:bodyPr wrap="square" rtlCol="0">
            <a:spAutoFit/>
          </a:bodyPr>
          <a:lstStyle/>
          <a:p>
            <a:pPr algn="ct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协同合流</a:t>
            </a: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2" presetClass="entr" presetSubtype="8"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par>
                                <p:cTn id="27" presetID="22" presetClass="entr" presetSubtype="8"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500"/>
                            </p:stCondLst>
                            <p:childTnLst>
                              <p:par>
                                <p:cTn id="31" presetID="3" presetClass="entr" presetSubtype="1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5" grpId="1"/>
      <p:bldP spid="16" grpId="0"/>
      <p:bldP spid="16" grpId="1"/>
      <p:bldP spid="17" grpId="0"/>
      <p:bldP spid="17" grpId="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F664C00-F34F-4E9C-87CC-F692912F3BCF}"/>
              </a:ext>
            </a:extLst>
          </p:cNvPr>
          <p:cNvSpPr txBox="1"/>
          <p:nvPr/>
        </p:nvSpPr>
        <p:spPr>
          <a:xfrm>
            <a:off x="2272236" y="2110740"/>
            <a:ext cx="4599528" cy="922020"/>
          </a:xfrm>
          <a:prstGeom prst="rect">
            <a:avLst/>
          </a:prstGeom>
          <a:noFill/>
        </p:spPr>
        <p:txBody>
          <a:bodyPr wrap="square" rtlCol="0">
            <a:spAutoFit/>
          </a:bodyPr>
          <a:lstStyle/>
          <a:p>
            <a:pPr algn="ctr"/>
            <a:r>
              <a:rPr lang="zh-CN" altLang="en-US" sz="5400"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sym typeface="微软雅黑" panose="020B0503020204020204" pitchFamily="34" charset="-122"/>
              </a:rPr>
              <a:t>己见</a:t>
            </a:r>
          </a:p>
        </p:txBody>
      </p:sp>
    </p:spTree>
    <p:extLst>
      <p:ext uri="{BB962C8B-B14F-4D97-AF65-F5344CB8AC3E}">
        <p14:creationId xmlns:p14="http://schemas.microsoft.com/office/powerpoint/2010/main" val="629538649"/>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500"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13259" t="42808" r="36875" b="26423"/>
          <a:stretch>
            <a:fillRect/>
          </a:stretch>
        </p:blipFill>
        <p:spPr>
          <a:xfrm>
            <a:off x="0" y="1803521"/>
            <a:ext cx="6035040" cy="3340430"/>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a:off x="2565593" y="449"/>
            <a:ext cx="6578407" cy="3671668"/>
          </a:xfrm>
          <a:prstGeom prst="rect">
            <a:avLst/>
          </a:prstGeom>
        </p:spPr>
      </p:pic>
      <p:sp>
        <p:nvSpPr>
          <p:cNvPr id="8" name="文本框 7"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185511" y="2133097"/>
            <a:ext cx="4772978" cy="783590"/>
          </a:xfrm>
          <a:prstGeom prst="rect">
            <a:avLst/>
          </a:prstGeom>
          <a:noFill/>
        </p:spPr>
        <p:txBody>
          <a:bodyPr wrap="square" rtlCol="0">
            <a:spAutoFit/>
          </a:bodyPr>
          <a:lstStyle/>
          <a:p>
            <a:pPr algn="ctr"/>
            <a:r>
              <a:rPr lang="zh-CN" altLang="en-US" sz="4500" dirty="0">
                <a:gradFill>
                  <a:gsLst>
                    <a:gs pos="0">
                      <a:srgbClr val="04D681"/>
                    </a:gs>
                    <a:gs pos="100000">
                      <a:srgbClr val="2ADCEF"/>
                    </a:gs>
                  </a:gsLst>
                  <a:lin ang="7200000" scaled="0"/>
                </a:gradFill>
                <a:latin typeface="思源黑体 CN Medium" panose="020B0600000000000000" charset="-122"/>
                <a:ea typeface="思源黑体 CN Medium" panose="020B0600000000000000" charset="-122"/>
                <a:cs typeface="Aharoni" panose="02010803020104030203" pitchFamily="2" charset="-79"/>
              </a:rPr>
              <a:t>谢谢各位的收看</a:t>
            </a:r>
          </a:p>
        </p:txBody>
      </p:sp>
      <p:sp>
        <p:nvSpPr>
          <p:cNvPr id="9" name="文本框 8"/>
          <p:cNvSpPr txBox="1"/>
          <p:nvPr/>
        </p:nvSpPr>
        <p:spPr>
          <a:xfrm>
            <a:off x="2633186" y="2778892"/>
            <a:ext cx="3878104" cy="64516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200" dirty="0">
                <a:gradFill>
                  <a:gsLst>
                    <a:gs pos="0">
                      <a:srgbClr val="04D681"/>
                    </a:gs>
                    <a:gs pos="100000">
                      <a:srgbClr val="2ADCEF"/>
                    </a:gs>
                  </a:gsLst>
                  <a:lin ang="7200000" scaled="0"/>
                </a:gradFill>
                <a:latin typeface="思源黑体 CN Normal" panose="020B0400000000000000" charset="-122"/>
                <a:ea typeface="思源黑体 CN Normal" panose="020B0400000000000000" charset="-122"/>
                <a:sym typeface="+mn-ea"/>
              </a:rPr>
              <a:t>Please click here to enter the title Please click here to enter the title Please click here to enter the title</a:t>
            </a:r>
            <a:endParaRPr lang="en-US" altLang="zh-CN" sz="1200" dirty="0">
              <a:gradFill>
                <a:gsLst>
                  <a:gs pos="0">
                    <a:srgbClr val="04D681"/>
                  </a:gs>
                  <a:gs pos="100000">
                    <a:srgbClr val="2ADCEF"/>
                  </a:gs>
                </a:gsLst>
                <a:lin ang="7200000" scaled="0"/>
              </a:gradFill>
              <a:latin typeface="思源黑体 CN Normal" panose="020B0400000000000000" charset="-122"/>
              <a:ea typeface="思源黑体 CN Normal" panose="020B0400000000000000" charset="-122"/>
            </a:endParaRPr>
          </a:p>
        </p:txBody>
      </p:sp>
      <p:sp>
        <p:nvSpPr>
          <p:cNvPr id="7" name="椭圆 6"/>
          <p:cNvSpPr/>
          <p:nvPr/>
        </p:nvSpPr>
        <p:spPr>
          <a:xfrm>
            <a:off x="-258127" y="-375788"/>
            <a:ext cx="970598" cy="970598"/>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5935028" y="1666372"/>
            <a:ext cx="340043" cy="340043"/>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p:nvPr/>
        </p:nvSpPr>
        <p:spPr>
          <a:xfrm>
            <a:off x="2633186" y="3529939"/>
            <a:ext cx="425768" cy="425768"/>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7086124" y="4068101"/>
            <a:ext cx="511493" cy="511493"/>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8066723" y="4068101"/>
            <a:ext cx="283845" cy="283845"/>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椭圆 13"/>
          <p:cNvSpPr/>
          <p:nvPr/>
        </p:nvSpPr>
        <p:spPr>
          <a:xfrm>
            <a:off x="959644" y="496702"/>
            <a:ext cx="654368" cy="654368"/>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500"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par>
                                <p:cTn id="10" presetID="50" presetClass="entr" presetSubtype="0" decel="100000" fill="hold" nodeType="withEffect">
                                  <p:stCondLst>
                                    <p:cond delay="0"/>
                                  </p:stCondLst>
                                  <p:childTnLst>
                                    <p:set>
                                      <p:cBhvr>
                                        <p:cTn id="11" dur="500"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strVal val="#ppt_w+.3"/>
                                          </p:val>
                                        </p:tav>
                                        <p:tav tm="100000">
                                          <p:val>
                                            <p:strVal val="#ppt_w"/>
                                          </p:val>
                                        </p:tav>
                                      </p:tavLst>
                                    </p:anim>
                                    <p:anim calcmode="lin" valueType="num">
                                      <p:cBhvr>
                                        <p:cTn id="13" dur="500" fill="hold"/>
                                        <p:tgtEl>
                                          <p:spTgt spid="4"/>
                                        </p:tgtEl>
                                        <p:attrNameLst>
                                          <p:attrName>ppt_h</p:attrName>
                                        </p:attrNameLst>
                                      </p:cBhvr>
                                      <p:tavLst>
                                        <p:tav tm="0">
                                          <p:val>
                                            <p:strVal val="#ppt_h"/>
                                          </p:val>
                                        </p:tav>
                                        <p:tav tm="100000">
                                          <p:val>
                                            <p:strVal val="#ppt_h"/>
                                          </p:val>
                                        </p:tav>
                                      </p:tavLst>
                                    </p:anim>
                                    <p:animEffect transition="in" filter="fade">
                                      <p:cBhvr>
                                        <p:cTn id="14" dur="500"/>
                                        <p:tgtEl>
                                          <p:spTgt spid="4"/>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500"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500"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500"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500"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500"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500"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1000"/>
                            </p:stCondLst>
                            <p:childTnLst>
                              <p:par>
                                <p:cTn id="35" presetID="3" presetClass="entr" presetSubtype="10" fill="hold" grpId="0" nodeType="afterEffect">
                                  <p:stCondLst>
                                    <p:cond delay="0"/>
                                  </p:stCondLst>
                                  <p:childTnLst>
                                    <p:set>
                                      <p:cBhvr>
                                        <p:cTn id="36" dur="500"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grpId="0" nodeType="withEffect">
                                  <p:stCondLst>
                                    <p:cond delay="0"/>
                                  </p:stCondLst>
                                  <p:childTnLst>
                                    <p:set>
                                      <p:cBhvr>
                                        <p:cTn id="39" dur="500"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7" grpId="0" bldLvl="0" animBg="1"/>
      <p:bldP spid="7" grpId="1" animBg="1"/>
      <p:bldP spid="10" grpId="0" bldLvl="0" animBg="1"/>
      <p:bldP spid="10" grpId="1" animBg="1"/>
      <p:bldP spid="11" grpId="0" bldLvl="0" animBg="1"/>
      <p:bldP spid="11" grpId="1" animBg="1"/>
      <p:bldP spid="12" grpId="0" bldLvl="0" animBg="1"/>
      <p:bldP spid="12" grpId="1" animBg="1"/>
      <p:bldP spid="13" grpId="0" bldLvl="0" animBg="1"/>
      <p:bldP spid="13" grpId="1" animBg="1"/>
      <p:bldP spid="14" grpId="0" bldLvl="0" animBg="1"/>
      <p:bldP spid="1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1" y="451"/>
            <a:ext cx="3065930" cy="1711217"/>
          </a:xfrm>
          <a:prstGeom prst="rect">
            <a:avLst/>
          </a:prstGeom>
        </p:spPr>
      </p:pic>
      <p:grpSp>
        <p:nvGrpSpPr>
          <p:cNvPr id="13" name="组合 12"/>
          <p:cNvGrpSpPr/>
          <p:nvPr/>
        </p:nvGrpSpPr>
        <p:grpSpPr>
          <a:xfrm>
            <a:off x="1007746" y="891460"/>
            <a:ext cx="3275965" cy="664210"/>
            <a:chOff x="1942" y="2483"/>
            <a:chExt cx="5159" cy="1046"/>
          </a:xfrm>
        </p:grpSpPr>
        <p:sp>
          <p:nvSpPr>
            <p:cNvPr id="5" name="矩形: 圆角 3"/>
            <p:cNvSpPr/>
            <p:nvPr/>
          </p:nvSpPr>
          <p:spPr>
            <a:xfrm>
              <a:off x="2427" y="2498"/>
              <a:ext cx="4674" cy="1031"/>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b="1" dirty="0">
                  <a:solidFill>
                    <a:schemeClr val="bg2"/>
                  </a:solidFill>
                  <a:latin typeface="华文宋体" panose="02010600040101010101" pitchFamily="2" charset="-122"/>
                  <a:ea typeface="华文宋体" panose="02010600040101010101" pitchFamily="2" charset="-122"/>
                  <a:sym typeface="+mn-ea"/>
                </a:rPr>
                <a:t>根据特定规则</a:t>
              </a:r>
              <a:r>
                <a:rPr lang="en-US" altLang="zh-CN" sz="1400" b="1" dirty="0">
                  <a:solidFill>
                    <a:schemeClr val="bg2"/>
                  </a:solidFill>
                  <a:latin typeface="华文宋体" panose="02010600040101010101" pitchFamily="2" charset="-122"/>
                  <a:ea typeface="华文宋体" panose="02010600040101010101" pitchFamily="2" charset="-122"/>
                  <a:sym typeface="+mn-ea"/>
                </a:rPr>
                <a:t>(</a:t>
              </a:r>
              <a:r>
                <a:rPr lang="zh-CN" altLang="en-US" sz="1400" b="1" dirty="0">
                  <a:solidFill>
                    <a:schemeClr val="bg2"/>
                  </a:solidFill>
                  <a:latin typeface="华文宋体" panose="02010600040101010101" pitchFamily="2" charset="-122"/>
                  <a:ea typeface="华文宋体" panose="02010600040101010101" pitchFamily="2" charset="-122"/>
                  <a:sym typeface="+mn-ea"/>
                </a:rPr>
                <a:t>如</a:t>
              </a:r>
              <a:r>
                <a:rPr lang="en-US" altLang="zh-CN" sz="1400" b="1" dirty="0">
                  <a:solidFill>
                    <a:schemeClr val="bg2"/>
                  </a:solidFill>
                  <a:latin typeface="华文宋体" panose="02010600040101010101" pitchFamily="2" charset="-122"/>
                  <a:ea typeface="华文宋体" panose="02010600040101010101" pitchFamily="2" charset="-122"/>
                  <a:sym typeface="+mn-ea"/>
                </a:rPr>
                <a:t>FIFO</a:t>
              </a:r>
              <a:r>
                <a:rPr lang="zh-CN" altLang="en-US" sz="1400" b="1" dirty="0">
                  <a:solidFill>
                    <a:schemeClr val="bg2"/>
                  </a:solidFill>
                  <a:latin typeface="华文宋体" panose="02010600040101010101" pitchFamily="2" charset="-122"/>
                  <a:ea typeface="华文宋体" panose="02010600040101010101" pitchFamily="2" charset="-122"/>
                  <a:sym typeface="+mn-ea"/>
                </a:rPr>
                <a:t>，预植入</a:t>
              </a:r>
              <a:r>
                <a:rPr lang="en-US" altLang="zh-CN" sz="1400" b="1" dirty="0">
                  <a:solidFill>
                    <a:schemeClr val="bg2"/>
                  </a:solidFill>
                  <a:latin typeface="华文宋体" panose="02010600040101010101" pitchFamily="2" charset="-122"/>
                  <a:ea typeface="华文宋体" panose="02010600040101010101" pitchFamily="2" charset="-122"/>
                  <a:sym typeface="+mn-ea"/>
                </a:rPr>
                <a:t>)</a:t>
              </a:r>
              <a:r>
                <a:rPr lang="zh-CN" altLang="en-US" sz="1400" b="1" dirty="0">
                  <a:solidFill>
                    <a:schemeClr val="bg2"/>
                  </a:solidFill>
                  <a:latin typeface="华文宋体" panose="02010600040101010101" pitchFamily="2" charset="-122"/>
                  <a:ea typeface="华文宋体" panose="02010600040101010101" pitchFamily="2" charset="-122"/>
                  <a:sym typeface="+mn-ea"/>
                </a:rPr>
                <a:t>确定</a:t>
              </a:r>
              <a:r>
                <a:rPr lang="en-US" altLang="zh-CN" sz="1400" b="1" dirty="0">
                  <a:solidFill>
                    <a:schemeClr val="bg2"/>
                  </a:solidFill>
                  <a:latin typeface="华文宋体" panose="02010600040101010101" pitchFamily="2" charset="-122"/>
                  <a:ea typeface="华文宋体" panose="02010600040101010101" pitchFamily="2" charset="-122"/>
                  <a:sym typeface="+mn-ea"/>
                </a:rPr>
                <a:t>MS</a:t>
              </a:r>
              <a:r>
                <a:rPr lang="zh-CN" altLang="en-US" sz="1400" b="1" dirty="0">
                  <a:solidFill>
                    <a:schemeClr val="bg2"/>
                  </a:solidFill>
                  <a:latin typeface="华文宋体" panose="02010600040101010101" pitchFamily="2" charset="-122"/>
                  <a:ea typeface="华文宋体" panose="02010600040101010101" pitchFamily="2" charset="-122"/>
                  <a:sym typeface="+mn-ea"/>
                </a:rPr>
                <a:t>，然后规划每辆车的轨迹。</a:t>
              </a:r>
              <a:endParaRPr lang="en-US" altLang="zh-CN" sz="1400" b="1" dirty="0">
                <a:solidFill>
                  <a:schemeClr val="bg2"/>
                </a:solidFill>
                <a:latin typeface="华文宋体" panose="02010600040101010101" pitchFamily="2" charset="-122"/>
                <a:ea typeface="华文宋体" panose="02010600040101010101" pitchFamily="2" charset="-122"/>
                <a:sym typeface="+mn-ea"/>
              </a:endParaRPr>
            </a:p>
          </p:txBody>
        </p:sp>
        <p:sp>
          <p:nvSpPr>
            <p:cNvPr id="11" name="矩形: 圆角 7"/>
            <p:cNvSpPr/>
            <p:nvPr/>
          </p:nvSpPr>
          <p:spPr>
            <a:xfrm>
              <a:off x="1942" y="2483"/>
              <a:ext cx="505" cy="52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b="1" i="1">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rPr>
                <a:t>1</a:t>
              </a:r>
            </a:p>
          </p:txBody>
        </p:sp>
      </p:grpSp>
      <p:sp>
        <p:nvSpPr>
          <p:cNvPr id="2" name="文本框 1"/>
          <p:cNvSpPr txBox="1"/>
          <p:nvPr/>
        </p:nvSpPr>
        <p:spPr>
          <a:xfrm>
            <a:off x="3314700" y="273685"/>
            <a:ext cx="2515235" cy="460375"/>
          </a:xfrm>
          <a:prstGeom prst="rect">
            <a:avLst/>
          </a:prstGeom>
          <a:noFill/>
        </p:spPr>
        <p:txBody>
          <a:bodyPr wrap="square" rtlCol="0">
            <a:spAutoFit/>
          </a:bodyPr>
          <a:lstStyle/>
          <a:p>
            <a:pPr algn="ctr"/>
            <a:r>
              <a:rPr lang="zh-CN" altLang="en-US" sz="2400" dirty="0">
                <a:solidFill>
                  <a:srgbClr val="21DAD5"/>
                </a:solidFill>
                <a:latin typeface="华文宋体" panose="02010600040101010101" pitchFamily="2" charset="-122"/>
                <a:ea typeface="华文宋体" panose="02010600040101010101" pitchFamily="2" charset="-122"/>
                <a:sym typeface="微软雅黑" panose="020B0503020204020204" pitchFamily="34" charset="-122"/>
              </a:rPr>
              <a:t>常用方法</a:t>
            </a:r>
          </a:p>
        </p:txBody>
      </p:sp>
      <p:pic>
        <p:nvPicPr>
          <p:cNvPr id="15" name="图片 14">
            <a:extLst>
              <a:ext uri="{FF2B5EF4-FFF2-40B4-BE49-F238E27FC236}">
                <a16:creationId xmlns:a16="http://schemas.microsoft.com/office/drawing/2014/main" id="{99A99679-32D3-41E1-9F24-AC80408EEC6A}"/>
              </a:ext>
            </a:extLst>
          </p:cNvPr>
          <p:cNvPicPr>
            <a:picLocks noChangeAspect="1"/>
          </p:cNvPicPr>
          <p:nvPr/>
        </p:nvPicPr>
        <p:blipFill>
          <a:blip r:embed="rId4"/>
          <a:stretch>
            <a:fillRect/>
          </a:stretch>
        </p:blipFill>
        <p:spPr>
          <a:xfrm>
            <a:off x="523875" y="2458745"/>
            <a:ext cx="8096250" cy="2619375"/>
          </a:xfrm>
          <a:prstGeom prst="rect">
            <a:avLst/>
          </a:prstGeom>
        </p:spPr>
      </p:pic>
      <p:grpSp>
        <p:nvGrpSpPr>
          <p:cNvPr id="18" name="组合 17">
            <a:extLst>
              <a:ext uri="{FF2B5EF4-FFF2-40B4-BE49-F238E27FC236}">
                <a16:creationId xmlns:a16="http://schemas.microsoft.com/office/drawing/2014/main" id="{9EA521C5-3455-4134-A397-58CB63D2C737}"/>
              </a:ext>
            </a:extLst>
          </p:cNvPr>
          <p:cNvGrpSpPr/>
          <p:nvPr/>
        </p:nvGrpSpPr>
        <p:grpSpPr>
          <a:xfrm>
            <a:off x="4989196" y="850820"/>
            <a:ext cx="3691255" cy="801370"/>
            <a:chOff x="1942" y="2404"/>
            <a:chExt cx="5813" cy="1262"/>
          </a:xfrm>
        </p:grpSpPr>
        <p:sp>
          <p:nvSpPr>
            <p:cNvPr id="19" name="矩形: 圆角 3">
              <a:extLst>
                <a:ext uri="{FF2B5EF4-FFF2-40B4-BE49-F238E27FC236}">
                  <a16:creationId xmlns:a16="http://schemas.microsoft.com/office/drawing/2014/main" id="{AD014364-68F0-404D-B078-1DE015432B71}"/>
                </a:ext>
              </a:extLst>
            </p:cNvPr>
            <p:cNvSpPr/>
            <p:nvPr/>
          </p:nvSpPr>
          <p:spPr>
            <a:xfrm>
              <a:off x="2357" y="2404"/>
              <a:ext cx="5398" cy="126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400" b="1" dirty="0">
                  <a:solidFill>
                    <a:schemeClr val="bg1"/>
                  </a:solidFill>
                  <a:latin typeface="华文宋体" panose="02010600040101010101" pitchFamily="2" charset="-122"/>
                  <a:ea typeface="华文宋体" panose="02010600040101010101" pitchFamily="2" charset="-122"/>
                  <a:sym typeface="+mn-ea"/>
                </a:rPr>
                <a:t>使用基于优化的算法</a:t>
              </a:r>
              <a:r>
                <a:rPr lang="en-US" altLang="zh-CN" sz="1400" b="1" dirty="0">
                  <a:solidFill>
                    <a:schemeClr val="bg1"/>
                  </a:solidFill>
                  <a:latin typeface="华文宋体" panose="02010600040101010101" pitchFamily="2" charset="-122"/>
                  <a:ea typeface="华文宋体" panose="02010600040101010101" pitchFamily="2" charset="-122"/>
                  <a:sym typeface="+mn-ea"/>
                </a:rPr>
                <a:t>(</a:t>
              </a:r>
              <a:r>
                <a:rPr lang="zh-CN" altLang="en-US" sz="1400" b="1" dirty="0">
                  <a:solidFill>
                    <a:schemeClr val="bg1"/>
                  </a:solidFill>
                  <a:latin typeface="华文宋体" panose="02010600040101010101" pitchFamily="2" charset="-122"/>
                  <a:ea typeface="华文宋体" panose="02010600040101010101" pitchFamily="2" charset="-122"/>
                  <a:sym typeface="+mn-ea"/>
                </a:rPr>
                <a:t>优化固定指标，如时间，油耗</a:t>
              </a:r>
              <a:r>
                <a:rPr lang="en-US" altLang="zh-CN" sz="1400" b="1" dirty="0">
                  <a:solidFill>
                    <a:schemeClr val="bg1"/>
                  </a:solidFill>
                  <a:latin typeface="华文宋体" panose="02010600040101010101" pitchFamily="2" charset="-122"/>
                  <a:ea typeface="华文宋体" panose="02010600040101010101" pitchFamily="2" charset="-122"/>
                  <a:sym typeface="+mn-ea"/>
                </a:rPr>
                <a:t>)</a:t>
              </a:r>
              <a:r>
                <a:rPr lang="zh-CN" altLang="en-US" sz="1400" b="1" dirty="0">
                  <a:solidFill>
                    <a:schemeClr val="bg1"/>
                  </a:solidFill>
                  <a:latin typeface="华文宋体" panose="02010600040101010101" pitchFamily="2" charset="-122"/>
                  <a:ea typeface="华文宋体" panose="02010600040101010101" pitchFamily="2" charset="-122"/>
                  <a:sym typeface="+mn-ea"/>
                </a:rPr>
                <a:t>来确定</a:t>
              </a:r>
              <a:r>
                <a:rPr lang="en-US" altLang="zh-CN" sz="1400" b="1" dirty="0">
                  <a:solidFill>
                    <a:schemeClr val="bg1"/>
                  </a:solidFill>
                  <a:latin typeface="华文宋体" panose="02010600040101010101" pitchFamily="2" charset="-122"/>
                  <a:ea typeface="华文宋体" panose="02010600040101010101" pitchFamily="2" charset="-122"/>
                  <a:sym typeface="+mn-ea"/>
                </a:rPr>
                <a:t>MS</a:t>
              </a:r>
              <a:r>
                <a:rPr lang="zh-CN" altLang="en-US" sz="1400" b="1" dirty="0">
                  <a:solidFill>
                    <a:schemeClr val="bg1"/>
                  </a:solidFill>
                  <a:latin typeface="华文宋体" panose="02010600040101010101" pitchFamily="2" charset="-122"/>
                  <a:ea typeface="华文宋体" panose="02010600040101010101" pitchFamily="2" charset="-122"/>
                  <a:sym typeface="+mn-ea"/>
                </a:rPr>
                <a:t>，规划合并轨迹</a:t>
              </a:r>
              <a:endParaRPr lang="en-US" altLang="zh-CN" sz="1400" b="1" dirty="0">
                <a:solidFill>
                  <a:schemeClr val="bg1"/>
                </a:solidFill>
                <a:latin typeface="华文宋体" panose="02010600040101010101" pitchFamily="2" charset="-122"/>
                <a:ea typeface="华文宋体" panose="02010600040101010101" pitchFamily="2" charset="-122"/>
                <a:sym typeface="+mn-ea"/>
              </a:endParaRPr>
            </a:p>
          </p:txBody>
        </p:sp>
        <p:sp>
          <p:nvSpPr>
            <p:cNvPr id="20" name="矩形: 圆角 7">
              <a:extLst>
                <a:ext uri="{FF2B5EF4-FFF2-40B4-BE49-F238E27FC236}">
                  <a16:creationId xmlns:a16="http://schemas.microsoft.com/office/drawing/2014/main" id="{B77CBC6F-BDFC-4248-A62C-1A6C8CA56E05}"/>
                </a:ext>
              </a:extLst>
            </p:cNvPr>
            <p:cNvSpPr/>
            <p:nvPr/>
          </p:nvSpPr>
          <p:spPr>
            <a:xfrm>
              <a:off x="1942" y="2483"/>
              <a:ext cx="505" cy="52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b="1" i="1"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rPr>
                <a:t>2</a:t>
              </a:r>
            </a:p>
          </p:txBody>
        </p:sp>
      </p:grpSp>
      <p:sp>
        <p:nvSpPr>
          <p:cNvPr id="23" name="TextBox 17">
            <a:extLst>
              <a:ext uri="{FF2B5EF4-FFF2-40B4-BE49-F238E27FC236}">
                <a16:creationId xmlns:a16="http://schemas.microsoft.com/office/drawing/2014/main" id="{CBD3A449-6C75-4A5A-A7A8-03AD2CBF0C83}"/>
              </a:ext>
            </a:extLst>
          </p:cNvPr>
          <p:cNvSpPr txBox="1"/>
          <p:nvPr/>
        </p:nvSpPr>
        <p:spPr>
          <a:xfrm>
            <a:off x="2748424" y="1819115"/>
            <a:ext cx="3647152" cy="369332"/>
          </a:xfrm>
          <a:prstGeom prst="rect">
            <a:avLst/>
          </a:prstGeom>
          <a:noFill/>
        </p:spPr>
        <p:txBody>
          <a:bodyPr wrap="none" rtlCol="0">
            <a:spAutoFit/>
          </a:bodyPr>
          <a:lstStyle/>
          <a:p>
            <a:r>
              <a:rPr lang="zh-CN" altLang="en-US" b="1"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sym typeface="+mn-ea"/>
              </a:rPr>
              <a:t>不同乘客的不同需求特性未被考虑</a:t>
            </a:r>
            <a:endParaRPr lang="en-US" altLang="zh-CN" b="1"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sym typeface="+mn-ea"/>
            </a:endParaRPr>
          </a:p>
        </p:txBody>
      </p:sp>
    </p:spTree>
    <p:extLst>
      <p:ext uri="{BB962C8B-B14F-4D97-AF65-F5344CB8AC3E}">
        <p14:creationId xmlns:p14="http://schemas.microsoft.com/office/powerpoint/2010/main" val="1921144677"/>
      </p:ext>
    </p:extLst>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par>
                                <p:cTn id="17" presetID="50" presetClass="entr" presetSubtype="0" decel="10000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strVal val="#ppt_w+.3"/>
                                          </p:val>
                                        </p:tav>
                                        <p:tav tm="100000">
                                          <p:val>
                                            <p:strVal val="#ppt_w"/>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animEffect transition="in" filter="fade">
                                      <p:cBhvr>
                                        <p:cTn id="21" dur="1000"/>
                                        <p:tgtEl>
                                          <p:spTgt spid="13"/>
                                        </p:tgtEl>
                                      </p:cBhvr>
                                    </p:animEffect>
                                  </p:childTnLst>
                                </p:cTn>
                              </p:par>
                              <p:par>
                                <p:cTn id="22" presetID="50" presetClass="entr" presetSubtype="0" decel="10000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1000" fill="hold"/>
                                        <p:tgtEl>
                                          <p:spTgt spid="18"/>
                                        </p:tgtEl>
                                        <p:attrNameLst>
                                          <p:attrName>ppt_w</p:attrName>
                                        </p:attrNameLst>
                                      </p:cBhvr>
                                      <p:tavLst>
                                        <p:tav tm="0">
                                          <p:val>
                                            <p:strVal val="#ppt_w+.3"/>
                                          </p:val>
                                        </p:tav>
                                        <p:tav tm="100000">
                                          <p:val>
                                            <p:strVal val="#ppt_w"/>
                                          </p:val>
                                        </p:tav>
                                      </p:tavLst>
                                    </p:anim>
                                    <p:anim calcmode="lin" valueType="num">
                                      <p:cBhvr>
                                        <p:cTn id="25" dur="1000" fill="hold"/>
                                        <p:tgtEl>
                                          <p:spTgt spid="18"/>
                                        </p:tgtEl>
                                        <p:attrNameLst>
                                          <p:attrName>ppt_h</p:attrName>
                                        </p:attrNameLst>
                                      </p:cBhvr>
                                      <p:tavLst>
                                        <p:tav tm="0">
                                          <p:val>
                                            <p:strVal val="#ppt_h"/>
                                          </p:val>
                                        </p:tav>
                                        <p:tav tm="100000">
                                          <p:val>
                                            <p:strVal val="#ppt_h"/>
                                          </p:val>
                                        </p:tav>
                                      </p:tavLst>
                                    </p:anim>
                                    <p:animEffect transition="in" filter="fade">
                                      <p:cBhvr>
                                        <p:cTn id="26" dur="10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1" y="451"/>
            <a:ext cx="3065930" cy="1711217"/>
          </a:xfrm>
          <a:prstGeom prst="rect">
            <a:avLst/>
          </a:prstGeom>
        </p:spPr>
      </p:pic>
      <p:sp>
        <p:nvSpPr>
          <p:cNvPr id="2" name="文本框 1"/>
          <p:cNvSpPr txBox="1"/>
          <p:nvPr/>
        </p:nvSpPr>
        <p:spPr>
          <a:xfrm>
            <a:off x="3314700" y="273685"/>
            <a:ext cx="2515235" cy="460375"/>
          </a:xfrm>
          <a:prstGeom prst="rect">
            <a:avLst/>
          </a:prstGeom>
          <a:noFill/>
        </p:spPr>
        <p:txBody>
          <a:bodyPr wrap="square" rtlCol="0">
            <a:spAutoFit/>
          </a:bodyPr>
          <a:lstStyle/>
          <a:p>
            <a:pPr algn="ctr"/>
            <a:r>
              <a:rPr lang="zh-CN" altLang="en-US" sz="2400" dirty="0">
                <a:solidFill>
                  <a:srgbClr val="21DAD5"/>
                </a:solidFill>
                <a:latin typeface="+mn-ea"/>
                <a:sym typeface="微软雅黑" panose="020B0503020204020204" pitchFamily="34" charset="-122"/>
              </a:rPr>
              <a:t>本文的考虑</a:t>
            </a:r>
          </a:p>
        </p:txBody>
      </p:sp>
      <p:grpSp>
        <p:nvGrpSpPr>
          <p:cNvPr id="6" name="组合 5"/>
          <p:cNvGrpSpPr/>
          <p:nvPr/>
        </p:nvGrpSpPr>
        <p:grpSpPr>
          <a:xfrm>
            <a:off x="3971925" y="2493645"/>
            <a:ext cx="1135380" cy="1510665"/>
            <a:chOff x="6255" y="3927"/>
            <a:chExt cx="1788" cy="2379"/>
          </a:xfrm>
        </p:grpSpPr>
        <p:cxnSp>
          <p:nvCxnSpPr>
            <p:cNvPr id="31" name="Straight Connector 23"/>
            <p:cNvCxnSpPr>
              <a:cxnSpLocks/>
            </p:cNvCxnSpPr>
            <p:nvPr/>
          </p:nvCxnSpPr>
          <p:spPr>
            <a:xfrm>
              <a:off x="7164" y="4785"/>
              <a:ext cx="0" cy="1521"/>
            </a:xfrm>
            <a:prstGeom prst="line">
              <a:avLst/>
            </a:prstGeom>
            <a:ln w="19050">
              <a:gradFill>
                <a:gsLst>
                  <a:gs pos="100000">
                    <a:srgbClr val="2ADCEF"/>
                  </a:gs>
                  <a:gs pos="0">
                    <a:srgbClr val="04D681"/>
                  </a:gs>
                </a:gsLst>
                <a:lin ang="7200000" scaled="0"/>
              </a:gradFill>
              <a:prstDash val="dashDot"/>
              <a:tailEnd type="oval"/>
            </a:ln>
          </p:spPr>
          <p:style>
            <a:lnRef idx="1">
              <a:schemeClr val="accent1"/>
            </a:lnRef>
            <a:fillRef idx="0">
              <a:schemeClr val="accent1"/>
            </a:fillRef>
            <a:effectRef idx="0">
              <a:schemeClr val="accent1"/>
            </a:effectRef>
            <a:fontRef idx="minor">
              <a:schemeClr val="tx1"/>
            </a:fontRef>
          </p:style>
        </p:cxnSp>
        <p:sp>
          <p:nvSpPr>
            <p:cNvPr id="34" name="Oval 12"/>
            <p:cNvSpPr/>
            <p:nvPr/>
          </p:nvSpPr>
          <p:spPr>
            <a:xfrm>
              <a:off x="6255" y="3927"/>
              <a:ext cx="1788" cy="1740"/>
            </a:xfrm>
            <a:prstGeom prst="ellipse">
              <a:avLst/>
            </a:prstGeom>
            <a:gradFill>
              <a:gsLst>
                <a:gs pos="0">
                  <a:srgbClr val="04D681"/>
                </a:gs>
                <a:gs pos="100000">
                  <a:srgbClr val="2ADCEF"/>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131A37"/>
                  </a:solidFill>
                  <a:latin typeface="+mn-ea"/>
                </a:rPr>
                <a:t>0</a:t>
              </a:r>
              <a:r>
                <a:rPr lang="en-US" altLang="zh-CN" sz="2400" b="1" dirty="0">
                  <a:solidFill>
                    <a:srgbClr val="131A37"/>
                  </a:solidFill>
                  <a:latin typeface="+mn-ea"/>
                </a:rPr>
                <a:t>2</a:t>
              </a:r>
              <a:endParaRPr lang="en-US" sz="2400" b="1" dirty="0">
                <a:solidFill>
                  <a:srgbClr val="131A37"/>
                </a:solidFill>
                <a:latin typeface="+mn-ea"/>
              </a:endParaRPr>
            </a:p>
          </p:txBody>
        </p:sp>
      </p:grpSp>
      <p:grpSp>
        <p:nvGrpSpPr>
          <p:cNvPr id="8" name="组合 7"/>
          <p:cNvGrpSpPr/>
          <p:nvPr/>
        </p:nvGrpSpPr>
        <p:grpSpPr>
          <a:xfrm>
            <a:off x="6294120" y="2286635"/>
            <a:ext cx="707390" cy="1102360"/>
            <a:chOff x="9912" y="3601"/>
            <a:chExt cx="1114" cy="1736"/>
          </a:xfrm>
        </p:grpSpPr>
        <p:cxnSp>
          <p:nvCxnSpPr>
            <p:cNvPr id="41" name="Straight Connector 23"/>
            <p:cNvCxnSpPr/>
            <p:nvPr/>
          </p:nvCxnSpPr>
          <p:spPr>
            <a:xfrm flipV="1">
              <a:off x="10466" y="3601"/>
              <a:ext cx="0" cy="1052"/>
            </a:xfrm>
            <a:prstGeom prst="line">
              <a:avLst/>
            </a:prstGeom>
            <a:ln w="19050">
              <a:gradFill>
                <a:gsLst>
                  <a:gs pos="100000">
                    <a:srgbClr val="2ADCEF"/>
                  </a:gs>
                  <a:gs pos="0">
                    <a:srgbClr val="04D681"/>
                  </a:gs>
                </a:gsLst>
                <a:lin ang="7200000" scaled="0"/>
              </a:gradFill>
              <a:prstDash val="dashDot"/>
              <a:tailEnd type="oval"/>
            </a:ln>
          </p:spPr>
          <p:style>
            <a:lnRef idx="1">
              <a:schemeClr val="accent1"/>
            </a:lnRef>
            <a:fillRef idx="0">
              <a:schemeClr val="accent1"/>
            </a:fillRef>
            <a:effectRef idx="0">
              <a:schemeClr val="accent1"/>
            </a:effectRef>
            <a:fontRef idx="minor">
              <a:schemeClr val="tx1"/>
            </a:fontRef>
          </p:style>
        </p:cxnSp>
        <p:sp>
          <p:nvSpPr>
            <p:cNvPr id="36" name="Oval 19"/>
            <p:cNvSpPr/>
            <p:nvPr/>
          </p:nvSpPr>
          <p:spPr>
            <a:xfrm>
              <a:off x="9912" y="4255"/>
              <a:ext cx="1114" cy="1083"/>
            </a:xfrm>
            <a:prstGeom prst="ellipse">
              <a:avLst/>
            </a:prstGeom>
            <a:gradFill>
              <a:gsLst>
                <a:gs pos="0">
                  <a:srgbClr val="04D681"/>
                </a:gs>
                <a:gs pos="97000">
                  <a:srgbClr val="2ADCEF"/>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rgbClr val="131A37"/>
                  </a:solidFill>
                  <a:latin typeface="+mn-ea"/>
                </a:rPr>
                <a:t>0</a:t>
              </a:r>
              <a:r>
                <a:rPr lang="en-US" altLang="zh-CN" sz="1400" b="1" dirty="0">
                  <a:solidFill>
                    <a:srgbClr val="131A37"/>
                  </a:solidFill>
                  <a:latin typeface="+mn-ea"/>
                </a:rPr>
                <a:t>3</a:t>
              </a:r>
              <a:endParaRPr lang="en-US" sz="1400" b="1" dirty="0">
                <a:solidFill>
                  <a:srgbClr val="131A37"/>
                </a:solidFill>
                <a:latin typeface="+mn-ea"/>
              </a:endParaRPr>
            </a:p>
          </p:txBody>
        </p:sp>
      </p:grpSp>
      <p:grpSp>
        <p:nvGrpSpPr>
          <p:cNvPr id="4" name="组合 3"/>
          <p:cNvGrpSpPr/>
          <p:nvPr/>
        </p:nvGrpSpPr>
        <p:grpSpPr>
          <a:xfrm>
            <a:off x="2077085" y="2286635"/>
            <a:ext cx="707390" cy="1102360"/>
            <a:chOff x="3271" y="3601"/>
            <a:chExt cx="1114" cy="1736"/>
          </a:xfrm>
        </p:grpSpPr>
        <p:cxnSp>
          <p:nvCxnSpPr>
            <p:cNvPr id="42" name="Straight Connector 23"/>
            <p:cNvCxnSpPr/>
            <p:nvPr/>
          </p:nvCxnSpPr>
          <p:spPr>
            <a:xfrm flipV="1">
              <a:off x="3848" y="3601"/>
              <a:ext cx="0" cy="1052"/>
            </a:xfrm>
            <a:prstGeom prst="line">
              <a:avLst/>
            </a:prstGeom>
            <a:ln w="19050">
              <a:gradFill>
                <a:gsLst>
                  <a:gs pos="100000">
                    <a:srgbClr val="2ADCEF"/>
                  </a:gs>
                  <a:gs pos="0">
                    <a:srgbClr val="04D681"/>
                  </a:gs>
                </a:gsLst>
                <a:lin ang="7200000" scaled="0"/>
              </a:gradFill>
              <a:prstDash val="dashDot"/>
              <a:tailEnd type="oval"/>
            </a:ln>
          </p:spPr>
          <p:style>
            <a:lnRef idx="1">
              <a:schemeClr val="accent1"/>
            </a:lnRef>
            <a:fillRef idx="0">
              <a:schemeClr val="accent1"/>
            </a:fillRef>
            <a:effectRef idx="0">
              <a:schemeClr val="accent1"/>
            </a:effectRef>
            <a:fontRef idx="minor">
              <a:schemeClr val="tx1"/>
            </a:fontRef>
          </p:style>
        </p:cxnSp>
        <p:sp>
          <p:nvSpPr>
            <p:cNvPr id="37" name="Oval 4"/>
            <p:cNvSpPr/>
            <p:nvPr/>
          </p:nvSpPr>
          <p:spPr>
            <a:xfrm>
              <a:off x="3271" y="4255"/>
              <a:ext cx="1114" cy="1083"/>
            </a:xfrm>
            <a:prstGeom prst="ellipse">
              <a:avLst/>
            </a:prstGeom>
            <a:gradFill>
              <a:gsLst>
                <a:gs pos="0">
                  <a:srgbClr val="04D681"/>
                </a:gs>
                <a:gs pos="100000">
                  <a:srgbClr val="2ADCEF"/>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a:solidFill>
                    <a:srgbClr val="131A37"/>
                  </a:solidFill>
                  <a:latin typeface="+mn-ea"/>
                </a:rPr>
                <a:t>01</a:t>
              </a:r>
            </a:p>
          </p:txBody>
        </p:sp>
      </p:grpSp>
      <p:sp>
        <p:nvSpPr>
          <p:cNvPr id="58" name="TextBox 10"/>
          <p:cNvSpPr txBox="1">
            <a:spLocks noChangeArrowheads="1"/>
          </p:cNvSpPr>
          <p:nvPr/>
        </p:nvSpPr>
        <p:spPr bwMode="auto">
          <a:xfrm>
            <a:off x="1226740" y="1316103"/>
            <a:ext cx="2433480"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algn="ctr">
              <a:lnSpc>
                <a:spcPct val="150000"/>
              </a:lnSpc>
              <a:spcBef>
                <a:spcPts val="600"/>
              </a:spcBef>
              <a:spcAft>
                <a:spcPts val="600"/>
              </a:spcAft>
            </a:pPr>
            <a:r>
              <a:rPr lang="zh-CN" altLang="en-US" dirty="0">
                <a:solidFill>
                  <a:schemeClr val="bg1"/>
                </a:solidFill>
                <a:latin typeface="+mn-ea"/>
                <a:ea typeface="+mn-ea"/>
              </a:rPr>
              <a:t>构建经济回报函数，包括时间成本（由</a:t>
            </a:r>
            <a:r>
              <a:rPr lang="en-US" altLang="zh-CN" dirty="0">
                <a:solidFill>
                  <a:schemeClr val="bg1"/>
                </a:solidFill>
                <a:latin typeface="+mn-ea"/>
                <a:ea typeface="+mn-ea"/>
              </a:rPr>
              <a:t>VOT</a:t>
            </a:r>
            <a:r>
              <a:rPr lang="zh-CN" altLang="en-US" dirty="0">
                <a:solidFill>
                  <a:schemeClr val="bg1"/>
                </a:solidFill>
                <a:latin typeface="+mn-ea"/>
                <a:ea typeface="+mn-ea"/>
              </a:rPr>
              <a:t>，即时间价值计算）、燃油和驾驶舒适度成本</a:t>
            </a:r>
          </a:p>
        </p:txBody>
      </p:sp>
      <p:sp>
        <p:nvSpPr>
          <p:cNvPr id="46" name="TextBox 10"/>
          <p:cNvSpPr txBox="1">
            <a:spLocks noChangeArrowheads="1"/>
          </p:cNvSpPr>
          <p:nvPr/>
        </p:nvSpPr>
        <p:spPr bwMode="auto">
          <a:xfrm>
            <a:off x="3424135" y="4003822"/>
            <a:ext cx="2295730"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algn="ctr">
              <a:lnSpc>
                <a:spcPct val="150000"/>
              </a:lnSpc>
              <a:spcBef>
                <a:spcPts val="600"/>
              </a:spcBef>
              <a:spcAft>
                <a:spcPts val="600"/>
              </a:spcAft>
            </a:pPr>
            <a:r>
              <a:rPr lang="zh-CN" altLang="en-US" dirty="0">
                <a:solidFill>
                  <a:schemeClr val="bg1"/>
                </a:solidFill>
                <a:latin typeface="+mn-ea"/>
                <a:ea typeface="+mn-ea"/>
              </a:rPr>
              <a:t>通过</a:t>
            </a:r>
            <a:r>
              <a:rPr lang="zh-CN" altLang="en-US" b="1" dirty="0">
                <a:solidFill>
                  <a:schemeClr val="bg1"/>
                </a:solidFill>
                <a:latin typeface="+mn-ea"/>
                <a:ea typeface="+mn-ea"/>
              </a:rPr>
              <a:t>合作博弈</a:t>
            </a:r>
            <a:r>
              <a:rPr lang="zh-CN" altLang="en-US" dirty="0">
                <a:solidFill>
                  <a:schemeClr val="bg1"/>
                </a:solidFill>
                <a:latin typeface="+mn-ea"/>
                <a:ea typeface="+mn-ea"/>
              </a:rPr>
              <a:t>理论与边支付和</a:t>
            </a:r>
            <a:r>
              <a:rPr lang="zh-CN" altLang="en-US" b="1" dirty="0">
                <a:solidFill>
                  <a:srgbClr val="12D8A9"/>
                </a:solidFill>
                <a:latin typeface="+mn-ea"/>
                <a:ea typeface="+mn-ea"/>
              </a:rPr>
              <a:t>最优控制理论</a:t>
            </a:r>
            <a:r>
              <a:rPr lang="zh-CN" altLang="en-US" dirty="0">
                <a:solidFill>
                  <a:schemeClr val="bg1"/>
                </a:solidFill>
                <a:latin typeface="+mn-ea"/>
                <a:ea typeface="+mn-ea"/>
              </a:rPr>
              <a:t>确定</a:t>
            </a:r>
            <a:r>
              <a:rPr lang="en-US" altLang="zh-CN" dirty="0">
                <a:solidFill>
                  <a:schemeClr val="bg1"/>
                </a:solidFill>
                <a:latin typeface="+mn-ea"/>
                <a:ea typeface="+mn-ea"/>
              </a:rPr>
              <a:t>MS</a:t>
            </a:r>
            <a:r>
              <a:rPr lang="zh-CN" altLang="en-US" dirty="0">
                <a:solidFill>
                  <a:schemeClr val="bg1"/>
                </a:solidFill>
                <a:latin typeface="+mn-ea"/>
                <a:ea typeface="+mn-ea"/>
              </a:rPr>
              <a:t>，实现双赢协同合流</a:t>
            </a:r>
          </a:p>
        </p:txBody>
      </p:sp>
      <p:sp>
        <p:nvSpPr>
          <p:cNvPr id="49" name="TextBox 10"/>
          <p:cNvSpPr txBox="1">
            <a:spLocks noChangeArrowheads="1"/>
          </p:cNvSpPr>
          <p:nvPr/>
        </p:nvSpPr>
        <p:spPr bwMode="auto">
          <a:xfrm>
            <a:off x="5483782" y="1369682"/>
            <a:ext cx="2433475"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algn="ctr">
              <a:lnSpc>
                <a:spcPct val="150000"/>
              </a:lnSpc>
              <a:spcBef>
                <a:spcPts val="600"/>
              </a:spcBef>
              <a:spcAft>
                <a:spcPts val="600"/>
              </a:spcAft>
            </a:pPr>
            <a:r>
              <a:rPr lang="zh-CN" altLang="en-US" dirty="0">
                <a:solidFill>
                  <a:schemeClr val="bg1"/>
                </a:solidFill>
                <a:latin typeface="+mn-ea"/>
                <a:ea typeface="+mn-ea"/>
              </a:rPr>
              <a:t>通过仿真对协同合流方法的性能进行评估，并对车辆的经济效益进行分析</a:t>
            </a: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6" presetClass="entr" presetSubtype="42" fill="hold" nodeType="afterEffect">
                                  <p:stCondLst>
                                    <p:cond delay="0"/>
                                  </p:stCondLst>
                                  <p:childTnLst>
                                    <p:set>
                                      <p:cBhvr>
                                        <p:cTn id="14" dur="500" fill="hold">
                                          <p:stCondLst>
                                            <p:cond delay="0"/>
                                          </p:stCondLst>
                                        </p:cTn>
                                        <p:tgtEl>
                                          <p:spTgt spid="4"/>
                                        </p:tgtEl>
                                        <p:attrNameLst>
                                          <p:attrName>style.visibility</p:attrName>
                                        </p:attrNameLst>
                                      </p:cBhvr>
                                      <p:to>
                                        <p:strVal val="visible"/>
                                      </p:to>
                                    </p:set>
                                    <p:animEffect transition="in" filter="barn(outHorizontal)">
                                      <p:cBhvr>
                                        <p:cTn id="15" dur="500"/>
                                        <p:tgtEl>
                                          <p:spTgt spid="4"/>
                                        </p:tgtEl>
                                      </p:cBhvr>
                                    </p:animEffect>
                                  </p:childTnLst>
                                </p:cTn>
                              </p:par>
                              <p:par>
                                <p:cTn id="16" presetID="16" presetClass="entr" presetSubtype="42" fill="hold" nodeType="withEffect">
                                  <p:stCondLst>
                                    <p:cond delay="0"/>
                                  </p:stCondLst>
                                  <p:childTnLst>
                                    <p:set>
                                      <p:cBhvr>
                                        <p:cTn id="17" dur="500" fill="hold">
                                          <p:stCondLst>
                                            <p:cond delay="0"/>
                                          </p:stCondLst>
                                        </p:cTn>
                                        <p:tgtEl>
                                          <p:spTgt spid="6"/>
                                        </p:tgtEl>
                                        <p:attrNameLst>
                                          <p:attrName>style.visibility</p:attrName>
                                        </p:attrNameLst>
                                      </p:cBhvr>
                                      <p:to>
                                        <p:strVal val="visible"/>
                                      </p:to>
                                    </p:set>
                                    <p:animEffect transition="in" filter="barn(outHorizontal)">
                                      <p:cBhvr>
                                        <p:cTn id="18" dur="500"/>
                                        <p:tgtEl>
                                          <p:spTgt spid="6"/>
                                        </p:tgtEl>
                                      </p:cBhvr>
                                    </p:animEffect>
                                  </p:childTnLst>
                                </p:cTn>
                              </p:par>
                              <p:par>
                                <p:cTn id="19" presetID="16" presetClass="entr" presetSubtype="42" fill="hold" nodeType="withEffect">
                                  <p:stCondLst>
                                    <p:cond delay="0"/>
                                  </p:stCondLst>
                                  <p:childTnLst>
                                    <p:set>
                                      <p:cBhvr>
                                        <p:cTn id="20" dur="500" fill="hold">
                                          <p:stCondLst>
                                            <p:cond delay="0"/>
                                          </p:stCondLst>
                                        </p:cTn>
                                        <p:tgtEl>
                                          <p:spTgt spid="8"/>
                                        </p:tgtEl>
                                        <p:attrNameLst>
                                          <p:attrName>style.visibility</p:attrName>
                                        </p:attrNameLst>
                                      </p:cBhvr>
                                      <p:to>
                                        <p:strVal val="visible"/>
                                      </p:to>
                                    </p:set>
                                    <p:animEffect transition="in" filter="barn(outHorizontal)">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0" y="450"/>
            <a:ext cx="6826091" cy="3810000"/>
          </a:xfrm>
          <a:prstGeom prst="rect">
            <a:avLst/>
          </a:prstGeom>
        </p:spPr>
      </p:pic>
      <p:sp>
        <p:nvSpPr>
          <p:cNvPr id="4" name="文本框 3"/>
          <p:cNvSpPr txBox="1"/>
          <p:nvPr/>
        </p:nvSpPr>
        <p:spPr>
          <a:xfrm>
            <a:off x="536311" y="318184"/>
            <a:ext cx="2870835" cy="852805"/>
          </a:xfrm>
          <a:prstGeom prst="rect">
            <a:avLst/>
          </a:prstGeom>
          <a:noFill/>
        </p:spPr>
        <p:txBody>
          <a:bodyPr wrap="none" rtlCol="0">
            <a:spAutoFit/>
          </a:bodyPr>
          <a:lstStyle/>
          <a:p>
            <a:r>
              <a:rPr lang="en-US" altLang="zh-CN" sz="4950" dirty="0">
                <a:gradFill>
                  <a:gsLst>
                    <a:gs pos="0">
                      <a:srgbClr val="04D681"/>
                    </a:gs>
                    <a:gs pos="100000">
                      <a:srgbClr val="2ADCEF"/>
                    </a:gs>
                  </a:gsLst>
                  <a:lin ang="7200000" scaled="0"/>
                </a:gradFill>
                <a:latin typeface="思源黑体 CN Medium" panose="020B0600000000000000" charset="-122"/>
                <a:ea typeface="思源黑体 CN Medium" panose="020B0600000000000000" charset="-122"/>
              </a:rPr>
              <a:t>PART   02</a:t>
            </a:r>
          </a:p>
        </p:txBody>
      </p:sp>
      <p:sp>
        <p:nvSpPr>
          <p:cNvPr id="8" name="文本框 7"/>
          <p:cNvSpPr txBox="1"/>
          <p:nvPr/>
        </p:nvSpPr>
        <p:spPr>
          <a:xfrm>
            <a:off x="3281836" y="2880353"/>
            <a:ext cx="4599528" cy="922020"/>
          </a:xfrm>
          <a:prstGeom prst="rect">
            <a:avLst/>
          </a:prstGeom>
          <a:noFill/>
        </p:spPr>
        <p:txBody>
          <a:bodyPr wrap="square" rtlCol="0">
            <a:spAutoFit/>
          </a:bodyPr>
          <a:lstStyle/>
          <a:p>
            <a:pPr algn="ctr"/>
            <a:r>
              <a:rPr lang="zh-CN" altLang="en-US" sz="5400" dirty="0">
                <a:gradFill>
                  <a:gsLst>
                    <a:gs pos="0">
                      <a:srgbClr val="04D681"/>
                    </a:gs>
                    <a:gs pos="100000">
                      <a:srgbClr val="2ADCEF"/>
                    </a:gs>
                  </a:gsLst>
                  <a:lin ang="7200000" scaled="0"/>
                </a:gradFill>
                <a:latin typeface="华文宋体" panose="02010600040101010101" pitchFamily="2" charset="-122"/>
                <a:ea typeface="华文宋体" panose="02010600040101010101" pitchFamily="2" charset="-122"/>
                <a:sym typeface="微软雅黑" panose="020B0503020204020204" pitchFamily="34" charset="-122"/>
              </a:rPr>
              <a:t>问题</a:t>
            </a:r>
          </a:p>
        </p:txBody>
      </p:sp>
      <p:sp>
        <p:nvSpPr>
          <p:cNvPr id="2" name="椭圆 1"/>
          <p:cNvSpPr/>
          <p:nvPr/>
        </p:nvSpPr>
        <p:spPr>
          <a:xfrm>
            <a:off x="8124349" y="4125251"/>
            <a:ext cx="1542098" cy="1542098"/>
          </a:xfrm>
          <a:prstGeom prst="ellipse">
            <a:avLst/>
          </a:prstGeom>
          <a:gradFill>
            <a:gsLst>
              <a:gs pos="0">
                <a:srgbClr val="2A5480"/>
              </a:gs>
              <a:gs pos="100000">
                <a:srgbClr val="07B876">
                  <a:alpha val="3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椭圆 4"/>
          <p:cNvSpPr/>
          <p:nvPr/>
        </p:nvSpPr>
        <p:spPr>
          <a:xfrm>
            <a:off x="8124349" y="1873065"/>
            <a:ext cx="342900" cy="342900"/>
          </a:xfrm>
          <a:prstGeom prst="ellipse">
            <a:avLst/>
          </a:prstGeom>
          <a:gradFill>
            <a:gsLst>
              <a:gs pos="0">
                <a:srgbClr val="2A5480"/>
              </a:gs>
              <a:gs pos="100000">
                <a:srgbClr val="07B876">
                  <a:alpha val="2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椭圆 5"/>
          <p:cNvSpPr/>
          <p:nvPr/>
        </p:nvSpPr>
        <p:spPr>
          <a:xfrm>
            <a:off x="1443514" y="3465169"/>
            <a:ext cx="514350" cy="514350"/>
          </a:xfrm>
          <a:prstGeom prst="ellipse">
            <a:avLst/>
          </a:prstGeom>
          <a:gradFill>
            <a:gsLst>
              <a:gs pos="0">
                <a:srgbClr val="2A5480"/>
              </a:gs>
              <a:gs pos="100000">
                <a:srgbClr val="07B876">
                  <a:alpha val="2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500"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500"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500"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500"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par>
                          <p:cTn id="24" fill="hold">
                            <p:stCondLst>
                              <p:cond delay="1500"/>
                            </p:stCondLst>
                            <p:childTnLst>
                              <p:par>
                                <p:cTn id="25" presetID="3" presetClass="entr" presetSubtype="10" fill="hold" grpId="0" nodeType="afterEffect">
                                  <p:stCondLst>
                                    <p:cond delay="0"/>
                                  </p:stCondLst>
                                  <p:childTnLst>
                                    <p:set>
                                      <p:cBhvr>
                                        <p:cTn id="26" dur="500"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2" grpId="0" bldLvl="0" animBg="1"/>
      <p:bldP spid="2" grpId="1" animBg="1"/>
      <p:bldP spid="5" grpId="0" bldLvl="0" animBg="1"/>
      <p:bldP spid="5" grpId="1" animBg="1"/>
      <p:bldP spid="6" grpId="0" bldLvl="0" animBg="1"/>
      <p:bldP spid="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1A37"/>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34420" t="25577" r="10193" b="39961"/>
          <a:stretch>
            <a:fillRect/>
          </a:stretch>
        </p:blipFill>
        <p:spPr>
          <a:xfrm flipH="1">
            <a:off x="-1" y="451"/>
            <a:ext cx="3065930" cy="1711217"/>
          </a:xfrm>
          <a:prstGeom prst="rect">
            <a:avLst/>
          </a:prstGeom>
        </p:spPr>
      </p:pic>
      <p:sp>
        <p:nvSpPr>
          <p:cNvPr id="5" name="矩形 4">
            <a:extLst>
              <a:ext uri="{FF2B5EF4-FFF2-40B4-BE49-F238E27FC236}">
                <a16:creationId xmlns:a16="http://schemas.microsoft.com/office/drawing/2014/main" id="{2F941872-57A5-4CCF-9CB7-C7E7AED75E26}"/>
              </a:ext>
            </a:extLst>
          </p:cNvPr>
          <p:cNvSpPr/>
          <p:nvPr/>
        </p:nvSpPr>
        <p:spPr>
          <a:xfrm>
            <a:off x="725924" y="3112043"/>
            <a:ext cx="7692152" cy="1532151"/>
          </a:xfrm>
          <a:prstGeom prst="rect">
            <a:avLst/>
          </a:prstGeom>
        </p:spPr>
        <p:txBody>
          <a:bodyPr wrap="square">
            <a:spAutoFit/>
          </a:bodyPr>
          <a:lstStyle/>
          <a:p>
            <a:pPr algn="ctr">
              <a:lnSpc>
                <a:spcPct val="150000"/>
              </a:lnSpc>
            </a:pPr>
            <a:r>
              <a:rPr lang="zh-CN" altLang="en-US" sz="1600" dirty="0">
                <a:solidFill>
                  <a:schemeClr val="bg2"/>
                </a:solidFill>
              </a:rPr>
              <a:t>考虑的入口匝道合流场景包括一条单车道主路和一条匝道。假设路边有一个中央控制器，可以协调控制控制区内的车辆。此外，在主路上定义了一个汇合点（</a:t>
            </a:r>
            <a:r>
              <a:rPr lang="en-US" altLang="zh-CN" sz="1600" dirty="0">
                <a:solidFill>
                  <a:schemeClr val="bg2"/>
                </a:solidFill>
              </a:rPr>
              <a:t>MP</a:t>
            </a:r>
            <a:r>
              <a:rPr lang="zh-CN" altLang="en-US" sz="1600" dirty="0">
                <a:solidFill>
                  <a:schemeClr val="bg2"/>
                </a:solidFill>
              </a:rPr>
              <a:t>），在该汇合点处，匝道上的车辆必须汇入主路。对于主路和匝道，从控制区入口到</a:t>
            </a:r>
            <a:r>
              <a:rPr lang="en-US" altLang="zh-CN" sz="1600" dirty="0">
                <a:solidFill>
                  <a:schemeClr val="bg2"/>
                </a:solidFill>
              </a:rPr>
              <a:t>MP</a:t>
            </a:r>
            <a:r>
              <a:rPr lang="zh-CN" altLang="en-US" sz="1600" dirty="0">
                <a:solidFill>
                  <a:schemeClr val="bg2"/>
                </a:solidFill>
              </a:rPr>
              <a:t>的距离为</a:t>
            </a:r>
            <a:r>
              <a:rPr lang="en-US" altLang="zh-CN" sz="1600" dirty="0">
                <a:solidFill>
                  <a:schemeClr val="bg2"/>
                </a:solidFill>
              </a:rPr>
              <a:t>D</a:t>
            </a:r>
            <a:r>
              <a:rPr lang="zh-CN" altLang="en-US" sz="1600" dirty="0">
                <a:solidFill>
                  <a:schemeClr val="bg2"/>
                </a:solidFill>
              </a:rPr>
              <a:t>，如图所示。</a:t>
            </a:r>
          </a:p>
        </p:txBody>
      </p:sp>
      <p:pic>
        <p:nvPicPr>
          <p:cNvPr id="6" name="图片 5">
            <a:extLst>
              <a:ext uri="{FF2B5EF4-FFF2-40B4-BE49-F238E27FC236}">
                <a16:creationId xmlns:a16="http://schemas.microsoft.com/office/drawing/2014/main" id="{1366D917-8075-435C-9652-74AD59AFD424}"/>
              </a:ext>
            </a:extLst>
          </p:cNvPr>
          <p:cNvPicPr>
            <a:picLocks noChangeAspect="1"/>
          </p:cNvPicPr>
          <p:nvPr/>
        </p:nvPicPr>
        <p:blipFill>
          <a:blip r:embed="rId4"/>
          <a:stretch>
            <a:fillRect/>
          </a:stretch>
        </p:blipFill>
        <p:spPr>
          <a:xfrm>
            <a:off x="3065929" y="466677"/>
            <a:ext cx="4081002" cy="2489982"/>
          </a:xfrm>
          <a:prstGeom prst="rect">
            <a:avLst/>
          </a:prstGeom>
        </p:spPr>
      </p:pic>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等线 Light"/>
        <a:ea typeface="等线 Light"/>
        <a:cs typeface=""/>
      </a:majorFont>
      <a:minorFont>
        <a:latin typeface="等线"/>
        <a:ea typeface="华文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1713</TotalTime>
  <Words>3804</Words>
  <Application>Microsoft Office PowerPoint</Application>
  <PresentationFormat>全屏显示(16:9)</PresentationFormat>
  <Paragraphs>358</Paragraphs>
  <Slides>51</Slides>
  <Notes>51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51</vt:i4>
      </vt:variant>
    </vt:vector>
  </HeadingPairs>
  <TitlesOfParts>
    <vt:vector size="69" baseType="lpstr">
      <vt:lpstr>Arial Unicode MS</vt:lpstr>
      <vt:lpstr>Times-Bold</vt:lpstr>
      <vt:lpstr>Times-Roman</vt:lpstr>
      <vt:lpstr>等线</vt:lpstr>
      <vt:lpstr>等线 Light</vt:lpstr>
      <vt:lpstr>华文宋体</vt:lpstr>
      <vt:lpstr>思源黑体 CN Medium</vt:lpstr>
      <vt:lpstr>思源黑体 CN Normal</vt:lpstr>
      <vt:lpstr>宋体</vt:lpstr>
      <vt:lpstr>微软雅黑</vt:lpstr>
      <vt:lpstr>Aharoni</vt:lpstr>
      <vt:lpstr>Arial</vt:lpstr>
      <vt:lpstr>Cambria Math</vt:lpstr>
      <vt:lpstr>Georgia</vt:lpstr>
      <vt:lpstr>Kartika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赵高升</cp:lastModifiedBy>
  <cp:revision>470</cp:revision>
  <dcterms:created xsi:type="dcterms:W3CDTF">2020-09-22T02:00:00Z</dcterms:created>
  <dcterms:modified xsi:type="dcterms:W3CDTF">2022-10-12T14:36:41Z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2052-11.1.0.10011</vt:lpwstr>
  </property>
</Properties>
</file>