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435" r:id="rId4"/>
    <p:sldId id="443" r:id="rId5"/>
    <p:sldId id="444" r:id="rId6"/>
    <p:sldId id="448" r:id="rId7"/>
    <p:sldId id="445" r:id="rId8"/>
    <p:sldId id="446" r:id="rId9"/>
  </p:sldIdLst>
  <p:sldSz cx="9144000" cy="6858000" type="screen4x3"/>
  <p:notesSz cx="6759575" cy="9940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ao" initials="wc" lastIdx="1" clrIdx="0">
    <p:extLst>
      <p:ext uri="{19B8F6BF-5375-455C-9EA6-DF929625EA0E}">
        <p15:presenceInfo xmlns:p15="http://schemas.microsoft.com/office/powerpoint/2012/main" userId="e8048cf29d71dd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6" autoAdjust="0"/>
    <p:restoredTop sz="87706" autoAdjust="0"/>
  </p:normalViewPr>
  <p:slideViewPr>
    <p:cSldViewPr snapToGrid="0">
      <p:cViewPr varScale="1">
        <p:scale>
          <a:sx n="75" d="100"/>
          <a:sy n="75" d="100"/>
        </p:scale>
        <p:origin x="15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27025" y="745650"/>
            <a:ext cx="4507425" cy="37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6075" y="4722525"/>
            <a:ext cx="5408650" cy="447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5116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34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2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8271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3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451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4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28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5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32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6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8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76080" y="4722840"/>
            <a:ext cx="5408640" cy="447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 panose="02080604020202020204" charset="0"/>
              <a:ea typeface="Arial" panose="02080604020202020204" charset="0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829680" y="9443520"/>
            <a:ext cx="292932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7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88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79640" y="386388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60728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17964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86360" y="1268280"/>
            <a:ext cx="6226920" cy="496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86360" y="1268280"/>
            <a:ext cx="6226920" cy="496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28600" y="228600"/>
            <a:ext cx="6327360" cy="283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7964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60728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60728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179640" y="386388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179640" y="386388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460728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17964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86360" y="1268280"/>
            <a:ext cx="6226920" cy="496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86360" y="1268280"/>
            <a:ext cx="6226920" cy="496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228600" y="228600"/>
            <a:ext cx="6327360" cy="283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17964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0728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07280" y="386388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07280" y="1268640"/>
            <a:ext cx="42163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179640" y="3863880"/>
            <a:ext cx="864072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8215200" y="0"/>
            <a:ext cx="882000" cy="8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0" y="5970600"/>
            <a:ext cx="9143640" cy="887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-9360" y="6477120"/>
            <a:ext cx="2249280" cy="288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2359080" y="6477120"/>
            <a:ext cx="6784560" cy="28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259640" y="213300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42920" y="142920"/>
            <a:ext cx="1285560" cy="12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1907280" cy="162828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323640" y="511200"/>
            <a:ext cx="2952000" cy="726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990720"/>
            <a:ext cx="9143640" cy="318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914400"/>
            <a:ext cx="533160" cy="2282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90400" y="914400"/>
            <a:ext cx="8553240" cy="2282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300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8215200" y="0"/>
            <a:ext cx="882000" cy="8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640" y="1268640"/>
            <a:ext cx="8640720" cy="496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095880" y="6400800"/>
            <a:ext cx="266652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500940" y="2118420"/>
            <a:ext cx="7857720" cy="154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en-US" sz="4000" b="1" i="0" u="none" strike="noStrike" cap="none" dirty="0">
                <a:solidFill>
                  <a:srgbClr val="B95B22"/>
                </a:solidFill>
                <a:latin typeface="Consolas" panose="020B0609020204030204" pitchFamily="49" charset="0"/>
                <a:ea typeface="Questrial"/>
                <a:cs typeface="Calibri" panose="020F0502020204030204" pitchFamily="34" charset="0"/>
                <a:sym typeface="Questrial"/>
              </a:rPr>
              <a:t>Summary of work in week IV</a:t>
            </a:r>
            <a:endParaRPr sz="4000" b="0" i="0" u="none" strike="noStrike" cap="none" dirty="0">
              <a:solidFill>
                <a:srgbClr val="FFFFFF"/>
              </a:solidFill>
              <a:latin typeface="Consolas" panose="020B0609020204030204" pitchFamily="49" charset="0"/>
              <a:ea typeface="Questrial"/>
              <a:cs typeface="Calibri" panose="020F0502020204030204" pitchFamily="34" charset="0"/>
              <a:sym typeface="Questrial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077120" y="4149000"/>
            <a:ext cx="6705360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汇报人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：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高海涵</a:t>
            </a:r>
            <a:endParaRPr sz="24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Arial" panose="0208060402020202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2020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年</a:t>
            </a:r>
            <a:r>
              <a:rPr lang="en-US" altLang="zh-CN"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10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月</a:t>
            </a:r>
            <a:r>
              <a:rPr lang="en-US" altLang="zh-CN"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11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Arial" panose="02080604020202020204" charset="0"/>
              </a:rPr>
              <a:t>日</a:t>
            </a:r>
            <a:endParaRPr sz="3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0"/>
            <a:ext cx="1907280" cy="162828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640" y="511200"/>
            <a:ext cx="2952000" cy="72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2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9574" y="1537117"/>
            <a:ext cx="8925386" cy="501277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上周工作总结：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+mj-lt"/>
              <a:buAutoNum type="arabicPeriod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指令访存段代码阅读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+mj-lt"/>
              <a:buAutoNum type="arabicPeriod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接口注释和访存段逻辑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71500" indent="-34290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715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（注释，下面是本周工作对整体工作的作用）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715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整体工作思路（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RPU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）：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+mj-lt"/>
              <a:buAutoNum type="arabicPeriod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实验平台搭建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485900" lvl="2" indent="-342900">
              <a:buFont typeface="+mj-lt"/>
              <a:buAutoNum type="arabicPeriod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完成仿真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+mj-lt"/>
              <a:buAutoNum type="arabicPeriod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添加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TTI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指令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+mj-lt"/>
              <a:buAutoNum type="arabicPeriod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添加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CMT</a:t>
            </a:r>
          </a:p>
          <a:p>
            <a:pPr marL="1028700" lvl="1" indent="-342900">
              <a:buFont typeface="+mj-lt"/>
              <a:buAutoNum type="arabicPeriod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完成测试用例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Shape 196"/>
          <p:cNvSpPr txBox="1"/>
          <p:nvPr/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CN" sz="2800" b="1" dirty="0">
                <a:solidFill>
                  <a:srgbClr val="B95B22"/>
                </a:solidFill>
                <a:latin typeface="Consolas" panose="020B0609020204030204" pitchFamily="49" charset="0"/>
              </a:rPr>
              <a:t>SUMMARY</a:t>
            </a:r>
            <a:endParaRPr lang="zh-CN" altLang="en-US" sz="1600" dirty="0">
              <a:latin typeface="Consolas" panose="020B0609020204030204" pitchFamily="49" charset="0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72086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3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7091C56-98AE-4C81-B699-CECA6A022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" y="1443037"/>
            <a:ext cx="7972425" cy="3971925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9574" y="1537117"/>
            <a:ext cx="8925386" cy="501277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Shape 196"/>
          <p:cNvSpPr txBox="1"/>
          <p:nvPr/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CN" altLang="en-US" sz="2800" b="1" dirty="0">
                <a:solidFill>
                  <a:srgbClr val="B95B22"/>
                </a:solidFill>
                <a:latin typeface="Consolas" panose="020B0609020204030204" pitchFamily="49" charset="0"/>
              </a:rPr>
              <a:t>主要工作</a:t>
            </a:r>
            <a:r>
              <a:rPr lang="en-US" altLang="zh-CN" sz="2800" b="1" dirty="0">
                <a:solidFill>
                  <a:srgbClr val="B95B22"/>
                </a:solidFill>
                <a:latin typeface="Consolas" panose="020B0609020204030204" pitchFamily="49" charset="0"/>
              </a:rPr>
              <a:t> 1.</a:t>
            </a:r>
            <a:r>
              <a:rPr lang="zh-CN" altLang="en-US" sz="2800" b="1" dirty="0">
                <a:solidFill>
                  <a:srgbClr val="B95B22"/>
                </a:solidFill>
                <a:latin typeface="Consolas" panose="020B0609020204030204" pitchFamily="49" charset="0"/>
              </a:rPr>
              <a:t>访存模块层次分析</a:t>
            </a:r>
            <a:endParaRPr lang="zh-CN" altLang="en-US" sz="1600" dirty="0">
              <a:latin typeface="Consolas" panose="020B0609020204030204" pitchFamily="49" charset="0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19931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4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9574" y="1537117"/>
            <a:ext cx="8925386" cy="501277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Compressed decoder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可以判断指令是否是压缩指令，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aligner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用于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段向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ID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段发送握手信号等同步信号，这两个模块暂时不动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Prefetch_buffer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是用来加速获取指令的模块，下面有三个部分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Controller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：控制器，可以控制剩下两个部分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FIFO 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一个指令队列，存放着一些指令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OBI_interface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实际上的总线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-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处理器接口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指令从何而来：</a:t>
            </a:r>
            <a:r>
              <a:rPr lang="en-US" altLang="zh-CN" sz="1600" b="1" dirty="0">
                <a:solidFill>
                  <a:srgbClr val="A9B5AD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zh-CN" sz="1600" b="0" dirty="0">
                <a:solidFill>
                  <a:srgbClr val="E0E0D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E0E0D0"/>
                </a:solidFill>
                <a:effectLst/>
                <a:latin typeface="Consolas" panose="020B0609020204030204" pitchFamily="49" charset="0"/>
              </a:rPr>
              <a:t>fetch_rdata_o</a:t>
            </a:r>
            <a:r>
              <a:rPr lang="en-US" altLang="zh-CN" sz="1600" b="0" dirty="0">
                <a:solidFill>
                  <a:srgbClr val="E0E0D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A9B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E0E0D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E0E0D0"/>
                </a:solidFill>
                <a:effectLst/>
                <a:latin typeface="Consolas" panose="020B0609020204030204" pitchFamily="49" charset="0"/>
              </a:rPr>
              <a:t>fifo_empty</a:t>
            </a:r>
            <a:r>
              <a:rPr lang="en-US" altLang="zh-CN" sz="1600" b="0" dirty="0">
                <a:solidFill>
                  <a:srgbClr val="E0E0D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A9B5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600" b="0" dirty="0">
                <a:solidFill>
                  <a:srgbClr val="E0E0D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E0E0D0"/>
                </a:solidFill>
                <a:effectLst/>
                <a:latin typeface="Consolas" panose="020B0609020204030204" pitchFamily="49" charset="0"/>
              </a:rPr>
              <a:t>resp_rdata</a:t>
            </a:r>
            <a:r>
              <a:rPr lang="en-US" altLang="zh-CN" sz="1600" b="0" dirty="0">
                <a:solidFill>
                  <a:srgbClr val="E0E0D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A9B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E0E0D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E0E0D0"/>
                </a:solidFill>
                <a:effectLst/>
                <a:latin typeface="Consolas" panose="020B0609020204030204" pitchFamily="49" charset="0"/>
              </a:rPr>
              <a:t>fifo_rdata</a:t>
            </a:r>
            <a:r>
              <a:rPr lang="en-US" altLang="zh-CN" sz="1600" b="0" dirty="0">
                <a:solidFill>
                  <a:srgbClr val="E0E0D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971550" lvl="1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队列空则来自于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OBI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访存的结果，否则直接从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FIFO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取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OBI R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channel passed directly</a:t>
            </a:r>
          </a:p>
          <a:p>
            <a:pPr marL="971550" lvl="1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OBI A channel stable &amp;&amp; unstable</a:t>
            </a:r>
          </a:p>
          <a:p>
            <a:pPr marL="971550" lvl="1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地址来源于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prefetch_controller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Shape 196"/>
          <p:cNvSpPr txBox="1"/>
          <p:nvPr/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CN" altLang="en-US" sz="2800" b="1" dirty="0">
                <a:solidFill>
                  <a:srgbClr val="B95B2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主要工作</a:t>
            </a:r>
            <a:r>
              <a:rPr lang="en-US" altLang="zh-CN" sz="2800" b="1" dirty="0">
                <a:solidFill>
                  <a:srgbClr val="B95B2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1.</a:t>
            </a:r>
            <a:r>
              <a:rPr lang="zh-CN" altLang="en-US" sz="2800" b="1" dirty="0">
                <a:solidFill>
                  <a:srgbClr val="B95B2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访存段层次分析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63442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5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9574" y="1537117"/>
            <a:ext cx="8925386" cy="5012770"/>
          </a:xfrm>
        </p:spPr>
        <p:txBody>
          <a:bodyPr/>
          <a:lstStyle/>
          <a:p>
            <a:pPr marL="971550" lvl="1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段需要实现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PC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的跳转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RISC-V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里没有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PC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寄存器的概念，需要告诉下级模块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branch_address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和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branch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是否发生，决定传给下级模块的地址是顺序地址还是跳转地址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Pc_id_o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由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id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段产生，可能是顺序执行的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pc</a:t>
            </a:r>
          </a:p>
          <a:p>
            <a:pPr marL="971550" lvl="1" indent="-285750"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Branch_addr_n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</a:p>
          <a:p>
            <a:pPr marL="971550" lvl="1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需要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flush FIFO</a:t>
            </a:r>
          </a:p>
        </p:txBody>
      </p:sp>
      <p:sp>
        <p:nvSpPr>
          <p:cNvPr id="8" name="Shape 196"/>
          <p:cNvSpPr txBox="1"/>
          <p:nvPr/>
        </p:nvSpPr>
        <p:spPr>
          <a:xfrm>
            <a:off x="149040" y="15444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CN" altLang="en-US" sz="2800" b="1" dirty="0">
                <a:solidFill>
                  <a:srgbClr val="B95B2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主要工作</a:t>
            </a:r>
            <a:r>
              <a:rPr lang="en-US" altLang="zh-CN" sz="2800" b="1" dirty="0">
                <a:solidFill>
                  <a:srgbClr val="B95B2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2.IF</a:t>
            </a:r>
            <a:r>
              <a:rPr lang="zh-CN" altLang="en-US" sz="2800" b="1" dirty="0">
                <a:solidFill>
                  <a:srgbClr val="B95B2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段异常跳转的实现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  <a:cs typeface="Questrial"/>
              <a:sym typeface="Quest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78A8A7-5521-460A-B33A-F86921398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20" y="2890103"/>
            <a:ext cx="7985760" cy="24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8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6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9574" y="1537117"/>
            <a:ext cx="8925386" cy="501277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访存段进一步优化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访存段删去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FIFO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和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OBI_interface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后功能仿真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Shape 196"/>
          <p:cNvSpPr txBox="1"/>
          <p:nvPr/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CN" altLang="en-US" sz="2800" b="1" dirty="0">
                <a:solidFill>
                  <a:srgbClr val="B95B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51465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0" y="91440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Arial" panose="02080604020202020204" charset="0"/>
              </a:rPr>
              <a:t>7</a:t>
            </a:fld>
            <a:endParaRPr sz="1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172360" y="-27360"/>
            <a:ext cx="959040" cy="8956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2360" y="188640"/>
            <a:ext cx="2622600" cy="6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9574" y="1537117"/>
            <a:ext cx="8925386" cy="501277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论文：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+mj-lt"/>
              <a:buAutoNum type="arabicPeriod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设计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CPU</a:t>
            </a:r>
          </a:p>
          <a:p>
            <a:pPr marL="5715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网页：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+mj-lt"/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RISC-V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指令集官网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71500" indent="-34290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总结文档：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1028700" lvl="1" indent="-34290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2020-10-11-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高海涵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-RPU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仿真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.md</a:t>
            </a:r>
          </a:p>
        </p:txBody>
      </p:sp>
      <p:sp>
        <p:nvSpPr>
          <p:cNvPr id="8" name="Shape 196"/>
          <p:cNvSpPr txBox="1"/>
          <p:nvPr/>
        </p:nvSpPr>
        <p:spPr>
          <a:xfrm>
            <a:off x="228600" y="228600"/>
            <a:ext cx="6327360" cy="61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CN" altLang="en-US" sz="2800" b="1" dirty="0">
                <a:solidFill>
                  <a:srgbClr val="B95B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参考文献及总结文档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4024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4340</TotalTime>
  <Words>349</Words>
  <Application>Microsoft Office PowerPoint</Application>
  <PresentationFormat>全屏显示(4:3)</PresentationFormat>
  <Paragraphs>68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Consolas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wang</dc:creator>
  <cp:lastModifiedBy>海涵 高</cp:lastModifiedBy>
  <cp:revision>1245</cp:revision>
  <dcterms:created xsi:type="dcterms:W3CDTF">2018-07-05T12:14:30Z</dcterms:created>
  <dcterms:modified xsi:type="dcterms:W3CDTF">2020-10-11T14:56:03Z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