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1"/>
  </p:notesMasterIdLst>
  <p:sldIdLst>
    <p:sldId id="256" r:id="rId3"/>
    <p:sldId id="435" r:id="rId4"/>
    <p:sldId id="443" r:id="rId5"/>
    <p:sldId id="466" r:id="rId6"/>
    <p:sldId id="444" r:id="rId7"/>
    <p:sldId id="465" r:id="rId8"/>
    <p:sldId id="445" r:id="rId9"/>
    <p:sldId id="446" r:id="rId10"/>
  </p:sldIdLst>
  <p:sldSz cx="9144000" cy="6858000" type="screen4x3"/>
  <p:notesSz cx="6759575" cy="99409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hao" initials="wc" lastIdx="1" clrIdx="0">
    <p:extLst>
      <p:ext uri="{19B8F6BF-5375-455C-9EA6-DF929625EA0E}">
        <p15:presenceInfo xmlns:p15="http://schemas.microsoft.com/office/powerpoint/2012/main" userId="e8048cf29d71dd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6" autoAdjust="0"/>
    <p:restoredTop sz="87706" autoAdjust="0"/>
  </p:normalViewPr>
  <p:slideViewPr>
    <p:cSldViewPr snapToGrid="0">
      <p:cViewPr varScale="1">
        <p:scale>
          <a:sx n="76" d="100"/>
          <a:sy n="76" d="100"/>
        </p:scale>
        <p:origin x="1546" y="48"/>
      </p:cViewPr>
      <p:guideLst/>
    </p:cSldViewPr>
  </p:slideViewPr>
  <p:notesTextViewPr>
    <p:cViewPr>
      <p:scale>
        <a:sx n="1" d="1"/>
        <a:sy n="1" d="1"/>
      </p:scale>
      <p:origin x="0" y="0"/>
    </p:cViewPr>
  </p:notesTextViewPr>
  <p:sorterViewPr>
    <p:cViewPr>
      <p:scale>
        <a:sx n="100" d="100"/>
        <a:sy n="100" d="100"/>
      </p:scale>
      <p:origin x="0" y="-3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27025" y="745650"/>
            <a:ext cx="4507425" cy="3728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76075" y="4722525"/>
            <a:ext cx="5408650" cy="44739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85116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20" name="Shape 120"/>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rPr>
              <a:t>1</a:t>
            </a:fld>
            <a:endParaRPr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34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2</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27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3</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51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4</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5</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8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6</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2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7</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38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8</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88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79640" y="1268640"/>
            <a:ext cx="8640720" cy="4968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179640" y="126864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8" name="Shape 48"/>
          <p:cNvSpPr txBox="1">
            <a:spLocks noGrp="1"/>
          </p:cNvSpPr>
          <p:nvPr>
            <p:ph type="body" idx="2"/>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2" name="Shape 52"/>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3" name="Shape 53"/>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4" name="Shape 54"/>
          <p:cNvSpPr txBox="1">
            <a:spLocks noGrp="1"/>
          </p:cNvSpPr>
          <p:nvPr>
            <p:ph type="body" idx="4"/>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8" name="Shape 58"/>
          <p:cNvSpPr txBox="1">
            <a:spLocks noGrp="1"/>
          </p:cNvSpPr>
          <p:nvPr>
            <p:ph type="body" idx="2"/>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pic>
        <p:nvPicPr>
          <p:cNvPr id="59" name="Shape 59"/>
          <p:cNvPicPr preferRelativeResize="0"/>
          <p:nvPr/>
        </p:nvPicPr>
        <p:blipFill rotWithShape="1">
          <a:blip r:embed="rId2"/>
          <a:srcRect/>
          <a:stretch>
            <a:fillRect/>
          </a:stretch>
        </p:blipFill>
        <p:spPr>
          <a:xfrm>
            <a:off x="1386360" y="1268280"/>
            <a:ext cx="6226920" cy="4968360"/>
          </a:xfrm>
          <a:prstGeom prst="rect">
            <a:avLst/>
          </a:prstGeom>
          <a:noFill/>
          <a:ln>
            <a:noFill/>
          </a:ln>
        </p:spPr>
      </p:pic>
      <p:pic>
        <p:nvPicPr>
          <p:cNvPr id="60" name="Shape 60"/>
          <p:cNvPicPr preferRelativeResize="0"/>
          <p:nvPr/>
        </p:nvPicPr>
        <p:blipFill rotWithShape="1">
          <a:blip r:embed="rId2"/>
          <a:srcRect/>
          <a:stretch>
            <a:fillRect/>
          </a:stretch>
        </p:blipFill>
        <p:spPr>
          <a:xfrm>
            <a:off x="1386360" y="1268280"/>
            <a:ext cx="6226920" cy="49683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Shape 78"/>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82" name="Shape 82"/>
          <p:cNvSpPr txBox="1">
            <a:spLocks noGrp="1"/>
          </p:cNvSpPr>
          <p:nvPr>
            <p:ph type="body" idx="2"/>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Shape 86"/>
          <p:cNvSpPr txBox="1">
            <a:spLocks noGrp="1"/>
          </p:cNvSpPr>
          <p:nvPr>
            <p:ph type="subTitle" idx="1"/>
          </p:nvPr>
        </p:nvSpPr>
        <p:spPr>
          <a:xfrm>
            <a:off x="228600" y="228600"/>
            <a:ext cx="6327360" cy="283968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Shape 89"/>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0" name="Shape 90"/>
          <p:cNvSpPr txBox="1">
            <a:spLocks noGrp="1"/>
          </p:cNvSpPr>
          <p:nvPr>
            <p:ph type="body" idx="2"/>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1" name="Shape 91"/>
          <p:cNvSpPr txBox="1">
            <a:spLocks noGrp="1"/>
          </p:cNvSpPr>
          <p:nvPr>
            <p:ph type="body" idx="3"/>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Shape 94"/>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5" name="Shape 95"/>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6" name="Shape 96"/>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Shape 99"/>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0" name="Shape 100"/>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1" name="Shape 101"/>
          <p:cNvSpPr txBox="1">
            <a:spLocks noGrp="1"/>
          </p:cNvSpPr>
          <p:nvPr>
            <p:ph type="body" idx="3"/>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Shape 104"/>
          <p:cNvSpPr txBox="1">
            <a:spLocks noGrp="1"/>
          </p:cNvSpPr>
          <p:nvPr>
            <p:ph type="body" idx="1"/>
          </p:nvPr>
        </p:nvSpPr>
        <p:spPr>
          <a:xfrm>
            <a:off x="179640" y="126864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5" name="Shape 105"/>
          <p:cNvSpPr txBox="1">
            <a:spLocks noGrp="1"/>
          </p:cNvSpPr>
          <p:nvPr>
            <p:ph type="body" idx="2"/>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Shape 108"/>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9" name="Shape 109"/>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0" name="Shape 110"/>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1" name="Shape 111"/>
          <p:cNvSpPr txBox="1">
            <a:spLocks noGrp="1"/>
          </p:cNvSpPr>
          <p:nvPr>
            <p:ph type="body" idx="4"/>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Shape 114"/>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5" name="Shape 115"/>
          <p:cNvSpPr txBox="1">
            <a:spLocks noGrp="1"/>
          </p:cNvSpPr>
          <p:nvPr>
            <p:ph type="body" idx="2"/>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pic>
        <p:nvPicPr>
          <p:cNvPr id="116" name="Shape 116"/>
          <p:cNvPicPr preferRelativeResize="0"/>
          <p:nvPr/>
        </p:nvPicPr>
        <p:blipFill rotWithShape="1">
          <a:blip r:embed="rId2"/>
          <a:srcRect/>
          <a:stretch>
            <a:fillRect/>
          </a:stretch>
        </p:blipFill>
        <p:spPr>
          <a:xfrm>
            <a:off x="1386360" y="1268280"/>
            <a:ext cx="6226920" cy="4968360"/>
          </a:xfrm>
          <a:prstGeom prst="rect">
            <a:avLst/>
          </a:prstGeom>
          <a:noFill/>
          <a:ln>
            <a:noFill/>
          </a:ln>
        </p:spPr>
      </p:pic>
      <p:pic>
        <p:nvPicPr>
          <p:cNvPr id="117" name="Shape 117"/>
          <p:cNvPicPr preferRelativeResize="0"/>
          <p:nvPr/>
        </p:nvPicPr>
        <p:blipFill rotWithShape="1">
          <a:blip r:embed="rId2"/>
          <a:srcRect/>
          <a:stretch>
            <a:fillRect/>
          </a:stretch>
        </p:blipFill>
        <p:spPr>
          <a:xfrm>
            <a:off x="1386360" y="1268280"/>
            <a:ext cx="6226920" cy="49683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Shape 24"/>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 name="Shape 25"/>
          <p:cNvSpPr txBox="1">
            <a:spLocks noGrp="1"/>
          </p:cNvSpPr>
          <p:nvPr>
            <p:ph type="body" idx="2"/>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Shape 29"/>
          <p:cNvSpPr txBox="1">
            <a:spLocks noGrp="1"/>
          </p:cNvSpPr>
          <p:nvPr>
            <p:ph type="subTitle" idx="1"/>
          </p:nvPr>
        </p:nvSpPr>
        <p:spPr>
          <a:xfrm>
            <a:off x="228600" y="228600"/>
            <a:ext cx="6327360" cy="283968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Shape 33"/>
          <p:cNvSpPr txBox="1">
            <a:spLocks noGrp="1"/>
          </p:cNvSpPr>
          <p:nvPr>
            <p:ph type="body" idx="2"/>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4" name="Shape 34"/>
          <p:cNvSpPr txBox="1">
            <a:spLocks noGrp="1"/>
          </p:cNvSpPr>
          <p:nvPr>
            <p:ph type="body" idx="3"/>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8" name="Shape 38"/>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9" name="Shape 39"/>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3" name="Shape 43"/>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4" name="Shape 44"/>
          <p:cNvSpPr txBox="1">
            <a:spLocks noGrp="1"/>
          </p:cNvSpPr>
          <p:nvPr>
            <p:ph type="body" idx="3"/>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srcRect/>
          <a:stretch>
            <a:fillRect/>
          </a:stretch>
        </p:blipFill>
        <p:spPr>
          <a:xfrm>
            <a:off x="8215200" y="0"/>
            <a:ext cx="882000" cy="877680"/>
          </a:xfrm>
          <a:prstGeom prst="rect">
            <a:avLst/>
          </a:prstGeom>
          <a:noFill/>
          <a:ln>
            <a:noFill/>
          </a:ln>
        </p:spPr>
      </p:pic>
      <p:sp>
        <p:nvSpPr>
          <p:cNvPr id="7" name="Shape 7"/>
          <p:cNvSpPr/>
          <p:nvPr/>
        </p:nvSpPr>
        <p:spPr>
          <a:xfrm>
            <a:off x="0" y="5970600"/>
            <a:ext cx="9143640" cy="887040"/>
          </a:xfrm>
          <a:prstGeom prst="rect">
            <a:avLst/>
          </a:prstGeom>
          <a:solidFill>
            <a:srgbClr val="FFFFFF"/>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8"/>
          <p:cNvSpPr/>
          <p:nvPr/>
        </p:nvSpPr>
        <p:spPr>
          <a:xfrm>
            <a:off x="-9360" y="6477120"/>
            <a:ext cx="2249280" cy="288720"/>
          </a:xfrm>
          <a:prstGeom prst="rect">
            <a:avLst/>
          </a:prstGeom>
          <a:solidFill>
            <a:schemeClr val="accent2"/>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p:nvPr/>
        </p:nvSpPr>
        <p:spPr>
          <a:xfrm>
            <a:off x="2359080" y="6477120"/>
            <a:ext cx="6784560" cy="280800"/>
          </a:xfrm>
          <a:prstGeom prst="rect">
            <a:avLst/>
          </a:prstGeom>
          <a:solidFill>
            <a:schemeClr val="accent1"/>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txBox="1">
            <a:spLocks noGrp="1"/>
          </p:cNvSpPr>
          <p:nvPr>
            <p:ph type="title"/>
          </p:nvPr>
        </p:nvSpPr>
        <p:spPr>
          <a:xfrm>
            <a:off x="1259640" y="2133000"/>
            <a:ext cx="6476760" cy="1828440"/>
          </a:xfrm>
          <a:prstGeom prst="rect">
            <a:avLst/>
          </a:prstGeom>
          <a:noFill/>
          <a:ln>
            <a:noFill/>
          </a:ln>
        </p:spPr>
        <p:txBody>
          <a:bodyPr spcFirstLastPara="1" wrap="square" lIns="91425" tIns="45700" rIns="91425" bIns="45700" anchor="b"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 name="Shape 11"/>
          <p:cNvPicPr preferRelativeResize="0"/>
          <p:nvPr/>
        </p:nvPicPr>
        <p:blipFill rotWithShape="1">
          <a:blip r:embed="rId15"/>
          <a:srcRect/>
          <a:stretch>
            <a:fillRect/>
          </a:stretch>
        </p:blipFill>
        <p:spPr>
          <a:xfrm>
            <a:off x="142920" y="142920"/>
            <a:ext cx="1285560" cy="1279440"/>
          </a:xfrm>
          <a:prstGeom prst="rect">
            <a:avLst/>
          </a:prstGeom>
          <a:noFill/>
          <a:ln>
            <a:noFill/>
          </a:ln>
        </p:spPr>
      </p:pic>
      <p:sp>
        <p:nvSpPr>
          <p:cNvPr id="12" name="Shape 12"/>
          <p:cNvSpPr/>
          <p:nvPr/>
        </p:nvSpPr>
        <p:spPr>
          <a:xfrm>
            <a:off x="0" y="0"/>
            <a:ext cx="1907280" cy="162828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3" name="Shape 13"/>
          <p:cNvPicPr preferRelativeResize="0"/>
          <p:nvPr/>
        </p:nvPicPr>
        <p:blipFill rotWithShape="1">
          <a:blip r:embed="rId16"/>
          <a:srcRect/>
          <a:stretch>
            <a:fillRect/>
          </a:stretch>
        </p:blipFill>
        <p:spPr>
          <a:xfrm>
            <a:off x="323640" y="511200"/>
            <a:ext cx="2952000" cy="726480"/>
          </a:xfrm>
          <a:prstGeom prst="rect">
            <a:avLst/>
          </a:prstGeom>
          <a:noFill/>
          <a:ln>
            <a:noFill/>
          </a:ln>
        </p:spPr>
      </p:pic>
      <p:sp>
        <p:nvSpPr>
          <p:cNvPr id="14" name="Shape 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990720"/>
            <a:ext cx="9143640" cy="318600"/>
          </a:xfrm>
          <a:prstGeom prst="rect">
            <a:avLst/>
          </a:prstGeom>
          <a:solidFill>
            <a:srgbClr val="FFFFFF"/>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0" y="914400"/>
            <a:ext cx="533160" cy="228240"/>
          </a:xfrm>
          <a:prstGeom prst="rect">
            <a:avLst/>
          </a:prstGeom>
          <a:solidFill>
            <a:schemeClr val="accent2"/>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590400" y="914400"/>
            <a:ext cx="8553240" cy="228240"/>
          </a:xfrm>
          <a:prstGeom prst="rect">
            <a:avLst/>
          </a:prstGeom>
          <a:solidFill>
            <a:schemeClr val="accent1"/>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5" name="Shape 65"/>
          <p:cNvPicPr preferRelativeResize="0"/>
          <p:nvPr/>
        </p:nvPicPr>
        <p:blipFill rotWithShape="1">
          <a:blip r:embed="rId12"/>
          <a:srcRect/>
          <a:stretch>
            <a:fillRect/>
          </a:stretch>
        </p:blipFill>
        <p:spPr>
          <a:xfrm>
            <a:off x="8215200" y="0"/>
            <a:ext cx="882000" cy="877680"/>
          </a:xfrm>
          <a:prstGeom prst="rect">
            <a:avLst/>
          </a:prstGeom>
          <a:noFill/>
          <a:ln>
            <a:noFill/>
          </a:ln>
        </p:spPr>
      </p:pic>
      <p:sp>
        <p:nvSpPr>
          <p:cNvPr id="66" name="Shape 66"/>
          <p:cNvSpPr txBox="1">
            <a:spLocks noGrp="1"/>
          </p:cNvSpPr>
          <p:nvPr>
            <p:ph type="title"/>
          </p:nvPr>
        </p:nvSpPr>
        <p:spPr>
          <a:xfrm>
            <a:off x="228600" y="228600"/>
            <a:ext cx="6327360" cy="612360"/>
          </a:xfrm>
          <a:prstGeom prst="rect">
            <a:avLst/>
          </a:prstGeom>
          <a:noFill/>
          <a:ln>
            <a:noFill/>
          </a:ln>
        </p:spPr>
        <p:txBody>
          <a:bodyPr spcFirstLastPara="1" wrap="square" lIns="91425" tIns="45700" rIns="91425" bIns="4570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body" idx="1"/>
          </p:nvPr>
        </p:nvSpPr>
        <p:spPr>
          <a:xfrm>
            <a:off x="179640" y="1268640"/>
            <a:ext cx="8640720" cy="4968360"/>
          </a:xfrm>
          <a:prstGeom prst="rect">
            <a:avLst/>
          </a:prstGeom>
          <a:noFill/>
          <a:ln>
            <a:noFill/>
          </a:ln>
        </p:spPr>
        <p:txBody>
          <a:bodyPr spcFirstLastPara="1" wrap="square" lIns="91425" tIns="45700" rIns="91425" bIns="4570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68" name="Shape 68"/>
          <p:cNvSpPr txBox="1">
            <a:spLocks noGrp="1"/>
          </p:cNvSpPr>
          <p:nvPr>
            <p:ph type="dt" idx="10"/>
          </p:nvPr>
        </p:nvSpPr>
        <p:spPr>
          <a:xfrm>
            <a:off x="6095880" y="6400800"/>
            <a:ext cx="2666520" cy="212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9pPr>
          </a:lstStyle>
          <a:p>
            <a:endParaRPr/>
          </a:p>
        </p:txBody>
      </p:sp>
      <p:sp>
        <p:nvSpPr>
          <p:cNvPr id="69" name="Shape 69"/>
          <p:cNvSpPr txBox="1">
            <a:spLocks noGrp="1"/>
          </p:cNvSpPr>
          <p:nvPr>
            <p:ph type="sldNum" idx="12"/>
          </p:nvPr>
        </p:nvSpPr>
        <p:spPr>
          <a:xfrm>
            <a:off x="0" y="914400"/>
            <a:ext cx="533160" cy="2440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1pPr>
            <a:lvl2pPr marL="0" marR="0" lvl="1"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2pPr>
            <a:lvl3pPr marL="0" marR="0" lvl="2"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3pPr>
            <a:lvl4pPr marL="0" marR="0" lvl="3"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4pPr>
            <a:lvl5pPr marL="0" marR="0" lvl="4"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5pPr>
            <a:lvl6pPr marL="0" marR="0" lvl="5"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6pPr>
            <a:lvl7pPr marL="0" marR="0" lvl="6"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7pPr>
            <a:lvl8pPr marL="0" marR="0" lvl="7"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8pPr>
            <a:lvl9pPr marL="0" marR="0" lvl="8"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9pPr>
          </a:lstStyle>
          <a:p>
            <a:pPr marL="0" lvl="0" indent="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70" name="Shape 70"/>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1" name="Shape 71"/>
          <p:cNvPicPr preferRelativeResize="0"/>
          <p:nvPr/>
        </p:nvPicPr>
        <p:blipFill rotWithShape="1">
          <a:blip r:embed="rId13"/>
          <a:srcRect/>
          <a:stretch>
            <a:fillRect/>
          </a:stretch>
        </p:blipFill>
        <p:spPr>
          <a:xfrm>
            <a:off x="6372360" y="188640"/>
            <a:ext cx="2622600" cy="6454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643140" y="1923120"/>
            <a:ext cx="7857720" cy="1540440"/>
          </a:xfrm>
          <a:prstGeom prst="rect">
            <a:avLst/>
          </a:prstGeom>
          <a:noFill/>
          <a:ln>
            <a:noFill/>
          </a:ln>
        </p:spPr>
        <p:txBody>
          <a:bodyPr spcFirstLastPara="1" wrap="square" lIns="91425" tIns="45700" rIns="91425" bIns="45700" anchor="b" anchorCtr="0">
            <a:noAutofit/>
          </a:bodyPr>
          <a:lstStyle/>
          <a:p>
            <a:pPr lvl="0" algn="ctr"/>
            <a:r>
              <a:rPr lang="en-US" altLang="zh-CN" sz="4000" b="1" i="0" u="none" strike="noStrike" cap="none" dirty="0">
                <a:solidFill>
                  <a:srgbClr val="B95B22"/>
                </a:solidFill>
                <a:latin typeface="Consolas" panose="020B0609020204030204" pitchFamily="49" charset="0"/>
                <a:ea typeface="Questrial"/>
                <a:cs typeface="Calibri" panose="020F0502020204030204" pitchFamily="34" charset="0"/>
                <a:sym typeface="Questrial"/>
              </a:rPr>
              <a:t>Report </a:t>
            </a:r>
            <a:r>
              <a:rPr lang="en-US" altLang="zh-CN" sz="4000" b="1" dirty="0">
                <a:solidFill>
                  <a:srgbClr val="B95B22"/>
                </a:solidFill>
                <a:latin typeface="Consolas" panose="020B0609020204030204" pitchFamily="49" charset="0"/>
                <a:ea typeface="Questrial"/>
                <a:cs typeface="Calibri" panose="020F0502020204030204" pitchFamily="34" charset="0"/>
                <a:sym typeface="Questrial"/>
              </a:rPr>
              <a:t>of</a:t>
            </a:r>
            <a:r>
              <a:rPr lang="zh-CN" altLang="en-US" sz="4000" b="1" dirty="0">
                <a:solidFill>
                  <a:srgbClr val="B95B22"/>
                </a:solidFill>
                <a:latin typeface="Consolas" panose="020B0609020204030204" pitchFamily="49" charset="0"/>
                <a:ea typeface="Questrial"/>
                <a:cs typeface="Calibri" panose="020F0502020204030204" pitchFamily="34" charset="0"/>
                <a:sym typeface="Questrial"/>
              </a:rPr>
              <a:t> </a:t>
            </a:r>
            <a:r>
              <a:rPr lang="en-US" altLang="zh-CN" sz="4000" b="1" dirty="0">
                <a:solidFill>
                  <a:srgbClr val="B95B22"/>
                </a:solidFill>
                <a:latin typeface="Consolas" panose="020B0609020204030204" pitchFamily="49" charset="0"/>
                <a:ea typeface="Questrial"/>
                <a:cs typeface="Calibri" panose="020F0502020204030204" pitchFamily="34" charset="0"/>
                <a:sym typeface="Questrial"/>
              </a:rPr>
              <a:t>last</a:t>
            </a:r>
            <a:r>
              <a:rPr lang="zh-CN" altLang="en-US" sz="4000" b="1" dirty="0">
                <a:solidFill>
                  <a:srgbClr val="B95B22"/>
                </a:solidFill>
                <a:latin typeface="Consolas" panose="020B0609020204030204" pitchFamily="49" charset="0"/>
                <a:ea typeface="Questrial"/>
                <a:cs typeface="Calibri" panose="020F0502020204030204" pitchFamily="34" charset="0"/>
                <a:sym typeface="Questrial"/>
              </a:rPr>
              <a:t> </a:t>
            </a:r>
            <a:r>
              <a:rPr lang="en-US" altLang="zh-CN" sz="4000" b="1" dirty="0">
                <a:solidFill>
                  <a:srgbClr val="B95B22"/>
                </a:solidFill>
                <a:latin typeface="Consolas" panose="020B0609020204030204" pitchFamily="49" charset="0"/>
                <a:ea typeface="Questrial"/>
                <a:cs typeface="Calibri" panose="020F0502020204030204" pitchFamily="34" charset="0"/>
                <a:sym typeface="Questrial"/>
              </a:rPr>
              <a:t>week</a:t>
            </a:r>
            <a:endParaRPr sz="4000" b="0" i="0" u="none" strike="noStrike" cap="none" dirty="0">
              <a:solidFill>
                <a:srgbClr val="FFFFFF"/>
              </a:solidFill>
              <a:latin typeface="Consolas" panose="020B0609020204030204" pitchFamily="49" charset="0"/>
              <a:ea typeface="Questrial"/>
              <a:cs typeface="Calibri" panose="020F0502020204030204" pitchFamily="34" charset="0"/>
              <a:sym typeface="Questrial"/>
            </a:endParaRPr>
          </a:p>
        </p:txBody>
      </p:sp>
      <p:sp>
        <p:nvSpPr>
          <p:cNvPr id="124" name="Shape 124"/>
          <p:cNvSpPr txBox="1"/>
          <p:nvPr/>
        </p:nvSpPr>
        <p:spPr>
          <a:xfrm>
            <a:off x="1077120" y="4149000"/>
            <a:ext cx="6705360" cy="165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err="1">
                <a:solidFill>
                  <a:srgbClr val="000000"/>
                </a:solidFill>
                <a:latin typeface="Consolas" panose="020B0609020204030204" pitchFamily="49" charset="0"/>
                <a:ea typeface="微软雅黑" panose="020B0503020204020204" pitchFamily="34" charset="-122"/>
                <a:sym typeface="Arial" panose="02080604020202020204" charset="0"/>
              </a:rPr>
              <a:t>汇报人</a:t>
            </a:r>
            <a:r>
              <a:rPr lang="en-US"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rPr>
              <a:t>：</a:t>
            </a:r>
            <a:r>
              <a:rPr lang="zh-CN" altLang="en-US"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rPr>
              <a:t>高海涵</a:t>
            </a:r>
            <a:endParaRPr lang="en-US" altLang="zh-CN"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Consolas" panose="020B0609020204030204" pitchFamily="49" charset="0"/>
                <a:ea typeface="微软雅黑" panose="020B0503020204020204" pitchFamily="34" charset="-122"/>
                <a:sym typeface="Arial" panose="02080604020202020204" charset="0"/>
              </a:rPr>
              <a:t>2021年1月3日</a:t>
            </a:r>
            <a:endParaRPr sz="3200" b="0"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endParaRPr>
          </a:p>
        </p:txBody>
      </p:sp>
      <p:sp>
        <p:nvSpPr>
          <p:cNvPr id="125" name="Shape 125"/>
          <p:cNvSpPr/>
          <p:nvPr/>
        </p:nvSpPr>
        <p:spPr>
          <a:xfrm>
            <a:off x="0" y="0"/>
            <a:ext cx="1907280" cy="162828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6" name="Shape 126"/>
          <p:cNvPicPr preferRelativeResize="0"/>
          <p:nvPr/>
        </p:nvPicPr>
        <p:blipFill rotWithShape="1">
          <a:blip r:embed="rId3"/>
          <a:srcRect/>
          <a:stretch>
            <a:fillRect/>
          </a:stretch>
        </p:blipFill>
        <p:spPr>
          <a:xfrm>
            <a:off x="323640" y="511200"/>
            <a:ext cx="2952000" cy="726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2</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上周工作总结：</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完成了自定义汇编器的设计，支持内联汇编</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调研了</a:t>
            </a:r>
            <a:r>
              <a:rPr lang="en-US" altLang="zh-CN" sz="1600" dirty="0">
                <a:latin typeface="Consolas" panose="020B0609020204030204" pitchFamily="49" charset="0"/>
                <a:ea typeface="微软雅黑" panose="020B0503020204020204" pitchFamily="34" charset="-122"/>
                <a:cs typeface="Calibri" panose="020F0502020204030204" pitchFamily="34" charset="0"/>
              </a:rPr>
              <a:t>bin</a:t>
            </a:r>
            <a:r>
              <a:rPr lang="zh-CN" altLang="en-US" sz="1600" dirty="0">
                <a:latin typeface="Consolas" panose="020B0609020204030204" pitchFamily="49" charset="0"/>
                <a:ea typeface="微软雅黑" panose="020B0503020204020204" pitchFamily="34" charset="-122"/>
                <a:cs typeface="Calibri" panose="020F0502020204030204" pitchFamily="34" charset="0"/>
              </a:rPr>
              <a:t>生成</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coe</a:t>
            </a:r>
            <a:r>
              <a:rPr lang="zh-CN" altLang="en-US" sz="1600" dirty="0">
                <a:latin typeface="Consolas" panose="020B0609020204030204" pitchFamily="49" charset="0"/>
                <a:ea typeface="微软雅黑" panose="020B0503020204020204" pitchFamily="34" charset="-122"/>
                <a:cs typeface="Calibri" panose="020F0502020204030204" pitchFamily="34" charset="0"/>
              </a:rPr>
              <a:t>文件的方法</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整体工作思路（</a:t>
            </a:r>
            <a:r>
              <a:rPr lang="en-US" altLang="zh-CN" sz="1600" dirty="0">
                <a:latin typeface="Consolas" panose="020B0609020204030204" pitchFamily="49" charset="0"/>
                <a:ea typeface="微软雅黑" panose="020B0503020204020204" pitchFamily="34" charset="-122"/>
                <a:cs typeface="Calibri" panose="020F0502020204030204" pitchFamily="34" charset="0"/>
              </a:rPr>
              <a:t>RPU</a:t>
            </a:r>
            <a:r>
              <a:rPr lang="zh-CN" altLang="en-US" sz="1600" dirty="0">
                <a:latin typeface="Consolas" panose="020B0609020204030204" pitchFamily="49" charset="0"/>
                <a:ea typeface="微软雅黑" panose="020B0503020204020204" pitchFamily="34" charset="-122"/>
                <a:cs typeface="Calibri" panose="020F0502020204030204" pitchFamily="34" charset="0"/>
              </a:rPr>
              <a:t>）：</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实验平台搭建</a:t>
            </a:r>
            <a:r>
              <a:rPr lang="en-US" altLang="zh-CN" sz="1600" dirty="0">
                <a:latin typeface="Consolas" panose="020B0609020204030204" pitchFamily="49" charset="0"/>
                <a:ea typeface="微软雅黑" panose="020B0503020204020204" pitchFamily="34" charset="-122"/>
                <a:cs typeface="Calibri" panose="020F0502020204030204" pitchFamily="34" charset="0"/>
              </a:rPr>
              <a:t>	</a:t>
            </a:r>
            <a:r>
              <a:rPr lang="zh-CN" altLang="en-US" sz="1600" dirty="0">
                <a:latin typeface="Consolas" panose="020B0609020204030204" pitchFamily="49" charset="0"/>
                <a:ea typeface="微软雅黑" panose="020B0503020204020204" pitchFamily="34" charset="-122"/>
                <a:cs typeface="Calibri" panose="020F0502020204030204" pitchFamily="34" charset="0"/>
              </a:rPr>
              <a:t>仿真环境都已经有了</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85900" lvl="2"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完成仿真</a:t>
            </a:r>
            <a:r>
              <a:rPr lang="en-US" altLang="zh-CN" sz="1600" dirty="0">
                <a:latin typeface="Consolas" panose="020B0609020204030204" pitchFamily="49" charset="0"/>
                <a:ea typeface="微软雅黑" panose="020B0503020204020204" pitchFamily="34" charset="-122"/>
                <a:cs typeface="Calibri" panose="020F0502020204030204" pitchFamily="34" charset="0"/>
              </a:rPr>
              <a:t>	</a:t>
            </a: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添加</a:t>
            </a:r>
            <a:r>
              <a:rPr lang="en-US" altLang="zh-CN" sz="1600" dirty="0">
                <a:latin typeface="Consolas" panose="020B0609020204030204" pitchFamily="49" charset="0"/>
                <a:ea typeface="微软雅黑" panose="020B0503020204020204" pitchFamily="34" charset="-122"/>
                <a:cs typeface="Calibri" panose="020F0502020204030204" pitchFamily="34" charset="0"/>
              </a:rPr>
              <a:t>TTI</a:t>
            </a:r>
            <a:r>
              <a:rPr lang="zh-CN" altLang="en-US" sz="1600" dirty="0">
                <a:latin typeface="Consolas" panose="020B0609020204030204" pitchFamily="49" charset="0"/>
                <a:ea typeface="微软雅黑" panose="020B0503020204020204" pitchFamily="34" charset="-122"/>
                <a:cs typeface="Calibri" panose="020F0502020204030204" pitchFamily="34" charset="0"/>
              </a:rPr>
              <a:t>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添加</a:t>
            </a:r>
            <a:r>
              <a:rPr lang="en-US" altLang="zh-CN" sz="1600" dirty="0">
                <a:latin typeface="Consolas" panose="020B0609020204030204" pitchFamily="49" charset="0"/>
                <a:ea typeface="微软雅黑" panose="020B0503020204020204" pitchFamily="34" charset="-122"/>
                <a:cs typeface="Calibri" panose="020F0502020204030204" pitchFamily="34" charset="0"/>
              </a:rPr>
              <a:t>CMT</a:t>
            </a: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完成测试用例</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en-US" altLang="zh-CN" sz="2800" b="1" dirty="0">
                <a:solidFill>
                  <a:srgbClr val="B95B22"/>
                </a:solidFill>
                <a:latin typeface="Consolas" panose="020B0609020204030204" pitchFamily="49" charset="0"/>
              </a:rPr>
              <a:t>SUMMARY</a:t>
            </a:r>
            <a:endParaRPr lang="zh-CN" altLang="en-US" sz="1600" dirty="0">
              <a:latin typeface="Consolas" panose="020B0609020204030204" pitchFamily="49" charset="0"/>
              <a:ea typeface="Questrial"/>
              <a:cs typeface="Questrial"/>
              <a:sym typeface="Questrial"/>
            </a:endParaRPr>
          </a:p>
        </p:txBody>
      </p:sp>
    </p:spTree>
    <p:extLst>
      <p:ext uri="{BB962C8B-B14F-4D97-AF65-F5344CB8AC3E}">
        <p14:creationId xmlns:p14="http://schemas.microsoft.com/office/powerpoint/2010/main" val="372086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3</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生成的是</a:t>
            </a:r>
            <a:r>
              <a:rPr lang="en-US" altLang="zh-CN" b="1" dirty="0"/>
              <a:t>riscv32-unknown-elf-gcc</a:t>
            </a: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这个编译器硬件架构是</a:t>
            </a:r>
            <a:r>
              <a:rPr lang="zh-CN" altLang="en-US" dirty="0"/>
              <a:t>针对于</a:t>
            </a:r>
            <a:r>
              <a:rPr lang="en-US" altLang="zh-CN" dirty="0"/>
              <a:t>riscv32</a:t>
            </a:r>
            <a:r>
              <a:rPr lang="zh-CN" altLang="en-US" dirty="0"/>
              <a:t>架构的编译器，使用的</a:t>
            </a:r>
            <a:r>
              <a:rPr lang="en-US" altLang="zh-CN" dirty="0"/>
              <a:t>C</a:t>
            </a:r>
            <a:r>
              <a:rPr lang="zh-CN" altLang="en-US" dirty="0"/>
              <a:t>运行库为</a:t>
            </a:r>
            <a:r>
              <a:rPr lang="en-US" altLang="zh-CN" dirty="0" err="1"/>
              <a:t>newlib</a:t>
            </a:r>
            <a:endParaRPr lang="en-US" altLang="zh-CN" dirty="0"/>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169558"/>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rPr>
              <a:t>主要工作</a:t>
            </a:r>
            <a:r>
              <a:rPr lang="en-US" altLang="zh-CN" sz="2800" b="1" dirty="0">
                <a:solidFill>
                  <a:srgbClr val="B95B22"/>
                </a:solidFill>
                <a:latin typeface="Consolas" panose="020B0609020204030204" pitchFamily="49" charset="0"/>
              </a:rPr>
              <a:t> 1.</a:t>
            </a:r>
            <a:r>
              <a:rPr lang="zh-CN" altLang="en-US" sz="2800" b="1" dirty="0">
                <a:solidFill>
                  <a:srgbClr val="B95B22"/>
                </a:solidFill>
                <a:latin typeface="Consolas" panose="020B0609020204030204" pitchFamily="49" charset="0"/>
              </a:rPr>
              <a:t>完成了汇编器的设计</a:t>
            </a:r>
            <a:endParaRPr lang="zh-CN" altLang="en-US" sz="1600" dirty="0">
              <a:latin typeface="Consolas" panose="020B0609020204030204" pitchFamily="49" charset="0"/>
              <a:ea typeface="Questrial"/>
              <a:cs typeface="Questrial"/>
              <a:sym typeface="Questrial"/>
            </a:endParaRPr>
          </a:p>
        </p:txBody>
      </p:sp>
      <p:pic>
        <p:nvPicPr>
          <p:cNvPr id="2" name="图片 1">
            <a:extLst>
              <a:ext uri="{FF2B5EF4-FFF2-40B4-BE49-F238E27FC236}">
                <a16:creationId xmlns:a16="http://schemas.microsoft.com/office/drawing/2014/main" id="{70CEAE3C-030F-4AA5-A069-C78EF92661A0}"/>
              </a:ext>
            </a:extLst>
          </p:cNvPr>
          <p:cNvPicPr>
            <a:picLocks noChangeAspect="1"/>
          </p:cNvPicPr>
          <p:nvPr/>
        </p:nvPicPr>
        <p:blipFill>
          <a:blip r:embed="rId4"/>
          <a:stretch>
            <a:fillRect/>
          </a:stretch>
        </p:blipFill>
        <p:spPr>
          <a:xfrm>
            <a:off x="123568" y="2623458"/>
            <a:ext cx="5493461" cy="4234542"/>
          </a:xfrm>
          <a:prstGeom prst="rect">
            <a:avLst/>
          </a:prstGeom>
        </p:spPr>
      </p:pic>
    </p:spTree>
    <p:extLst>
      <p:ext uri="{BB962C8B-B14F-4D97-AF65-F5344CB8AC3E}">
        <p14:creationId xmlns:p14="http://schemas.microsoft.com/office/powerpoint/2010/main" val="119931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4</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关于运行库</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newlib</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这是一个开源的，面向嵌入式系统的运行库</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我们的产品上不会运行一个操作系统，所以需要采用静态链接，这样就会造成链接生成的可执行文件较大的弊端</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我们的工具链貌似只能进行静态链接。。</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169558"/>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rPr>
              <a:t>主要工作</a:t>
            </a:r>
            <a:r>
              <a:rPr lang="en-US" altLang="zh-CN" sz="2800" b="1" dirty="0">
                <a:solidFill>
                  <a:srgbClr val="B95B22"/>
                </a:solidFill>
                <a:latin typeface="Consolas" panose="020B0609020204030204" pitchFamily="49" charset="0"/>
              </a:rPr>
              <a:t> 1.</a:t>
            </a:r>
            <a:r>
              <a:rPr lang="zh-CN" altLang="en-US" sz="2800" b="1" dirty="0">
                <a:solidFill>
                  <a:srgbClr val="B95B22"/>
                </a:solidFill>
                <a:latin typeface="Consolas" panose="020B0609020204030204" pitchFamily="49" charset="0"/>
              </a:rPr>
              <a:t>完成了汇编器的设计</a:t>
            </a:r>
            <a:endParaRPr lang="zh-CN" altLang="en-US" sz="1600" dirty="0">
              <a:latin typeface="Consolas" panose="020B0609020204030204" pitchFamily="49" charset="0"/>
              <a:ea typeface="Questrial"/>
              <a:cs typeface="Questrial"/>
              <a:sym typeface="Questrial"/>
            </a:endParaRPr>
          </a:p>
        </p:txBody>
      </p:sp>
    </p:spTree>
    <p:extLst>
      <p:ext uri="{BB962C8B-B14F-4D97-AF65-F5344CB8AC3E}">
        <p14:creationId xmlns:p14="http://schemas.microsoft.com/office/powerpoint/2010/main" val="213826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5</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en-US" altLang="zh-CN" sz="1600" dirty="0">
                <a:latin typeface="Consolas" panose="020B0609020204030204" pitchFamily="49" charset="0"/>
                <a:ea typeface="微软雅黑" panose="020B0503020204020204" pitchFamily="34" charset="-122"/>
                <a:cs typeface="Calibri" panose="020F0502020204030204" pitchFamily="34" charset="0"/>
              </a:rPr>
              <a:t>Coe</a:t>
            </a:r>
            <a:r>
              <a:rPr lang="zh-CN" altLang="en-US" sz="1600" dirty="0">
                <a:latin typeface="Consolas" panose="020B0609020204030204" pitchFamily="49" charset="0"/>
                <a:ea typeface="微软雅黑" panose="020B0503020204020204" pitchFamily="34" charset="-122"/>
                <a:cs typeface="Calibri" panose="020F0502020204030204" pitchFamily="34" charset="0"/>
              </a:rPr>
              <a:t>文件的格式：本质上是一个</a:t>
            </a:r>
            <a:r>
              <a:rPr lang="en-US" altLang="zh-CN" sz="1600" dirty="0">
                <a:latin typeface="Consolas" panose="020B0609020204030204" pitchFamily="49" charset="0"/>
                <a:ea typeface="微软雅黑" panose="020B0503020204020204" pitchFamily="34" charset="-122"/>
                <a:cs typeface="Calibri" panose="020F0502020204030204" pitchFamily="34" charset="0"/>
              </a:rPr>
              <a:t>vector</a:t>
            </a:r>
            <a:r>
              <a:rPr lang="zh-CN" altLang="en-US" sz="1600" dirty="0">
                <a:latin typeface="Consolas" panose="020B0609020204030204" pitchFamily="49" charset="0"/>
                <a:ea typeface="微软雅黑" panose="020B0503020204020204" pitchFamily="34" charset="-122"/>
                <a:cs typeface="Calibri" panose="020F0502020204030204" pitchFamily="34" charset="0"/>
              </a:rPr>
              <a:t>，每个元素是一个内存单元的值</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533160" y="308113"/>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ea typeface="微软雅黑" panose="020B0503020204020204" pitchFamily="34" charset="-122"/>
              </a:rPr>
              <a:t>主要工作</a:t>
            </a:r>
            <a:r>
              <a:rPr lang="en-US" altLang="zh-CN" sz="2800" b="1" dirty="0">
                <a:solidFill>
                  <a:srgbClr val="B95B22"/>
                </a:solidFill>
                <a:latin typeface="Consolas" panose="020B0609020204030204" pitchFamily="49" charset="0"/>
                <a:ea typeface="微软雅黑" panose="020B0503020204020204" pitchFamily="34" charset="-122"/>
              </a:rPr>
              <a:t> 2.</a:t>
            </a:r>
            <a:r>
              <a:rPr lang="zh-CN" altLang="en-US" sz="2800" b="1" dirty="0">
                <a:solidFill>
                  <a:srgbClr val="B95B22"/>
                </a:solidFill>
                <a:latin typeface="Consolas" panose="020B0609020204030204" pitchFamily="49" charset="0"/>
                <a:ea typeface="微软雅黑" panose="020B0503020204020204" pitchFamily="34" charset="-122"/>
              </a:rPr>
              <a:t>调研</a:t>
            </a:r>
            <a:r>
              <a:rPr lang="en-US" altLang="zh-CN" sz="2800" b="1" dirty="0">
                <a:solidFill>
                  <a:srgbClr val="B95B22"/>
                </a:solidFill>
                <a:latin typeface="Consolas" panose="020B0609020204030204" pitchFamily="49" charset="0"/>
                <a:ea typeface="微软雅黑" panose="020B0503020204020204" pitchFamily="34" charset="-122"/>
              </a:rPr>
              <a:t>bin</a:t>
            </a:r>
            <a:r>
              <a:rPr lang="zh-CN" altLang="en-US" sz="2800" b="1" dirty="0">
                <a:solidFill>
                  <a:srgbClr val="B95B22"/>
                </a:solidFill>
                <a:latin typeface="Consolas" panose="020B0609020204030204" pitchFamily="49" charset="0"/>
                <a:ea typeface="微软雅黑" panose="020B0503020204020204" pitchFamily="34" charset="-122"/>
              </a:rPr>
              <a:t>生成</a:t>
            </a:r>
            <a:r>
              <a:rPr lang="en-US" altLang="zh-CN" sz="2800" b="1" dirty="0" err="1">
                <a:solidFill>
                  <a:srgbClr val="B95B22"/>
                </a:solidFill>
                <a:latin typeface="Consolas" panose="020B0609020204030204" pitchFamily="49" charset="0"/>
                <a:ea typeface="微软雅黑" panose="020B0503020204020204" pitchFamily="34" charset="-122"/>
              </a:rPr>
              <a:t>coe</a:t>
            </a:r>
            <a:r>
              <a:rPr lang="zh-CN" altLang="en-US" sz="2800" b="1" dirty="0">
                <a:solidFill>
                  <a:srgbClr val="B95B22"/>
                </a:solidFill>
                <a:latin typeface="Consolas" panose="020B0609020204030204" pitchFamily="49" charset="0"/>
                <a:ea typeface="微软雅黑" panose="020B0503020204020204" pitchFamily="34" charset="-122"/>
              </a:rPr>
              <a:t>文件的相关工程问题</a:t>
            </a:r>
            <a:endParaRPr lang="zh-CN" altLang="en-US" sz="1600" dirty="0">
              <a:latin typeface="Consolas" panose="020B0609020204030204" pitchFamily="49" charset="0"/>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163442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6</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仿真器可以允许我们在主机上判断</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riscv</a:t>
            </a:r>
            <a:r>
              <a:rPr lang="zh-CN" altLang="en-US" sz="1600" dirty="0">
                <a:latin typeface="Consolas" panose="020B0609020204030204" pitchFamily="49" charset="0"/>
                <a:ea typeface="微软雅黑" panose="020B0503020204020204" pitchFamily="34" charset="-122"/>
                <a:cs typeface="Calibri" panose="020F0502020204030204" pitchFamily="34" charset="0"/>
              </a:rPr>
              <a:t>代码的正确性，但是我目前还没有成功修改仿真器使之可以执行我们自身的自定义指令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a:latin typeface="Consolas" panose="020B0609020204030204" pitchFamily="49" charset="0"/>
                <a:ea typeface="微软雅黑" panose="020B0503020204020204" pitchFamily="34" charset="-122"/>
                <a:cs typeface="Calibri" panose="020F0502020204030204" pitchFamily="34" charset="0"/>
              </a:rPr>
              <a:t>下一步总结文档完善一下</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ea typeface="微软雅黑" panose="020B0503020204020204" pitchFamily="34" charset="-122"/>
              </a:rPr>
              <a:t>主要工作</a:t>
            </a:r>
            <a:r>
              <a:rPr lang="en-US" altLang="zh-CN" sz="2800" b="1" dirty="0">
                <a:solidFill>
                  <a:srgbClr val="B95B22"/>
                </a:solidFill>
                <a:latin typeface="Consolas" panose="020B0609020204030204" pitchFamily="49" charset="0"/>
                <a:ea typeface="微软雅黑" panose="020B0503020204020204" pitchFamily="34" charset="-122"/>
              </a:rPr>
              <a:t> 3.</a:t>
            </a:r>
            <a:r>
              <a:rPr lang="zh-CN" altLang="en-US" sz="2800" b="1" dirty="0">
                <a:solidFill>
                  <a:srgbClr val="B95B22"/>
                </a:solidFill>
                <a:latin typeface="Consolas" panose="020B0609020204030204" pitchFamily="49" charset="0"/>
                <a:ea typeface="微软雅黑" panose="020B0503020204020204" pitchFamily="34" charset="-122"/>
              </a:rPr>
              <a:t>仿真器</a:t>
            </a:r>
            <a:endParaRPr lang="zh-CN" altLang="en-US" sz="1600" dirty="0">
              <a:latin typeface="Consolas" panose="020B0609020204030204" pitchFamily="49" charset="0"/>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82937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7</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完成自定义指令的添加</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微软雅黑" panose="020B0503020204020204" pitchFamily="34" charset="-122"/>
                <a:ea typeface="微软雅黑" panose="020B0503020204020204" pitchFamily="34" charset="-122"/>
              </a:rPr>
              <a:t>下周工作计划</a:t>
            </a:r>
            <a:endParaRPr lang="zh-CN" altLang="en-US" sz="1600" dirty="0">
              <a:latin typeface="微软雅黑" panose="020B0503020204020204" pitchFamily="34" charset="-122"/>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251465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8</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论文：</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en-US" altLang="zh-CN" sz="1600" dirty="0">
                <a:latin typeface="Consolas" panose="020B0609020204030204" pitchFamily="49" charset="0"/>
                <a:ea typeface="微软雅黑" panose="020B0503020204020204" pitchFamily="34" charset="-122"/>
                <a:cs typeface="Calibri" panose="020F0502020204030204" pitchFamily="34" charset="0"/>
              </a:rPr>
              <a:t>RV32I</a:t>
            </a:r>
            <a:r>
              <a:rPr lang="zh-CN" altLang="en-US" sz="1600" dirty="0">
                <a:latin typeface="Consolas" panose="020B0609020204030204" pitchFamily="49" charset="0"/>
                <a:ea typeface="微软雅黑" panose="020B0503020204020204" pitchFamily="34" charset="-122"/>
                <a:cs typeface="Calibri" panose="020F0502020204030204" pitchFamily="34" charset="0"/>
              </a:rPr>
              <a:t>的文档</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网页：</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en-US" altLang="zh-CN" sz="1600" dirty="0">
                <a:latin typeface="Consolas" panose="020B0609020204030204" pitchFamily="49" charset="0"/>
                <a:ea typeface="微软雅黑" panose="020B0503020204020204" pitchFamily="34" charset="-122"/>
                <a:cs typeface="Calibri" panose="020F0502020204030204" pitchFamily="34" charset="0"/>
              </a:rPr>
              <a:t>cv32e40p</a:t>
            </a:r>
            <a:r>
              <a:rPr lang="zh-CN" altLang="en-US" sz="1600" dirty="0">
                <a:latin typeface="Consolas" panose="020B0609020204030204" pitchFamily="49" charset="0"/>
                <a:ea typeface="微软雅黑" panose="020B0503020204020204" pitchFamily="34" charset="-122"/>
                <a:cs typeface="Calibri" panose="020F0502020204030204" pitchFamily="34" charset="0"/>
              </a:rPr>
              <a:t> </a:t>
            </a:r>
            <a:r>
              <a:rPr lang="en-US" altLang="zh-CN" sz="1600" dirty="0">
                <a:latin typeface="Consolas" panose="020B0609020204030204" pitchFamily="49" charset="0"/>
                <a:ea typeface="微软雅黑" panose="020B0503020204020204" pitchFamily="34" charset="-122"/>
                <a:cs typeface="Calibri" panose="020F0502020204030204" pitchFamily="34" charset="0"/>
              </a:rPr>
              <a:t>User</a:t>
            </a:r>
            <a:r>
              <a:rPr lang="zh-CN" altLang="en-US" sz="1600" dirty="0">
                <a:latin typeface="Consolas" panose="020B0609020204030204" pitchFamily="49" charset="0"/>
                <a:ea typeface="微软雅黑" panose="020B0503020204020204" pitchFamily="34" charset="-122"/>
                <a:cs typeface="Calibri" panose="020F0502020204030204" pitchFamily="34" charset="0"/>
              </a:rPr>
              <a:t> </a:t>
            </a:r>
            <a:r>
              <a:rPr lang="en-US" altLang="zh-CN" sz="1600" dirty="0">
                <a:latin typeface="Consolas" panose="020B0609020204030204" pitchFamily="49" charset="0"/>
                <a:ea typeface="微软雅黑" panose="020B0503020204020204" pitchFamily="34" charset="-122"/>
                <a:cs typeface="Calibri" panose="020F0502020204030204" pitchFamily="34" charset="0"/>
              </a:rPr>
              <a:t>Manual</a:t>
            </a: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总结文档：</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Wingdings" panose="05000000000000000000" pitchFamily="2" charset="2"/>
              <a:buChar char="p"/>
            </a:pPr>
            <a:r>
              <a:rPr lang="en-US" altLang="zh-CN" sz="1600" dirty="0">
                <a:latin typeface="Consolas" panose="020B0609020204030204" pitchFamily="49" charset="0"/>
                <a:ea typeface="微软雅黑" panose="020B0503020204020204" pitchFamily="34" charset="-122"/>
                <a:cs typeface="Calibri" panose="020F0502020204030204" pitchFamily="34" charset="0"/>
              </a:rPr>
              <a:t>2020-09-26-</a:t>
            </a:r>
            <a:r>
              <a:rPr lang="zh-CN" altLang="en-US" sz="1600" dirty="0">
                <a:latin typeface="Consolas" panose="020B0609020204030204" pitchFamily="49" charset="0"/>
                <a:ea typeface="微软雅黑" panose="020B0503020204020204" pitchFamily="34" charset="-122"/>
                <a:cs typeface="Calibri" panose="020F0502020204030204" pitchFamily="34" charset="0"/>
              </a:rPr>
              <a:t>汪超</a:t>
            </a:r>
            <a:r>
              <a:rPr lang="en-US" altLang="zh-CN" sz="1600" dirty="0">
                <a:latin typeface="Consolas" panose="020B0609020204030204" pitchFamily="49" charset="0"/>
                <a:ea typeface="微软雅黑" panose="020B0503020204020204" pitchFamily="34" charset="-122"/>
                <a:cs typeface="Calibri" panose="020F0502020204030204" pitchFamily="34" charset="0"/>
              </a:rPr>
              <a:t>-RPU</a:t>
            </a:r>
            <a:r>
              <a:rPr lang="zh-CN" altLang="en-US" sz="1600" dirty="0">
                <a:latin typeface="Consolas" panose="020B0609020204030204" pitchFamily="49" charset="0"/>
                <a:ea typeface="微软雅黑" panose="020B0503020204020204" pitchFamily="34" charset="-122"/>
                <a:cs typeface="Calibri" panose="020F0502020204030204" pitchFamily="34" charset="0"/>
              </a:rPr>
              <a:t>仿真</a:t>
            </a:r>
            <a:r>
              <a:rPr lang="en-US" altLang="zh-CN" sz="1600" dirty="0">
                <a:latin typeface="Consolas" panose="020B0609020204030204" pitchFamily="49" charset="0"/>
                <a:ea typeface="微软雅黑" panose="020B0503020204020204" pitchFamily="34" charset="-122"/>
                <a:cs typeface="Calibri" panose="020F0502020204030204" pitchFamily="34" charset="0"/>
              </a:rPr>
              <a:t>.md</a:t>
            </a: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微软雅黑" panose="020B0503020204020204" pitchFamily="34" charset="-122"/>
                <a:ea typeface="微软雅黑" panose="020B0503020204020204" pitchFamily="34" charset="-122"/>
              </a:rPr>
              <a:t>参考文献及总结文档</a:t>
            </a:r>
            <a:endParaRPr lang="zh-CN" altLang="en-US" sz="1600" dirty="0">
              <a:latin typeface="微软雅黑" panose="020B0503020204020204" pitchFamily="34" charset="-122"/>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3402485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5069</TotalTime>
  <Words>268</Words>
  <Application>Microsoft Office PowerPoint</Application>
  <PresentationFormat>全屏显示(4:3)</PresentationFormat>
  <Paragraphs>59</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Questrial</vt:lpstr>
      <vt:lpstr>微软雅黑</vt:lpstr>
      <vt:lpstr>Arial</vt:lpstr>
      <vt:lpstr>Calibri</vt:lpstr>
      <vt:lpstr>Consolas</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 wang</dc:creator>
  <cp:lastModifiedBy>Lenovo</cp:lastModifiedBy>
  <cp:revision>1265</cp:revision>
  <dcterms:created xsi:type="dcterms:W3CDTF">2018-07-05T12:14:30Z</dcterms:created>
  <dcterms:modified xsi:type="dcterms:W3CDTF">2021-01-03T07:01:15Z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