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1"/>
  </p:notesMasterIdLst>
  <p:sldIdLst>
    <p:sldId id="256" r:id="rId3"/>
    <p:sldId id="435" r:id="rId4"/>
    <p:sldId id="443" r:id="rId5"/>
    <p:sldId id="466" r:id="rId6"/>
    <p:sldId id="444" r:id="rId7"/>
    <p:sldId id="465" r:id="rId8"/>
    <p:sldId id="445" r:id="rId9"/>
    <p:sldId id="446" r:id="rId10"/>
  </p:sldIdLst>
  <p:sldSz cx="9144000" cy="6858000" type="screen4x3"/>
  <p:notesSz cx="6759575" cy="99409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chao" initials="wc" lastIdx="1" clrIdx="0">
    <p:extLst>
      <p:ext uri="{19B8F6BF-5375-455C-9EA6-DF929625EA0E}">
        <p15:presenceInfo xmlns:p15="http://schemas.microsoft.com/office/powerpoint/2012/main" userId="e8048cf29d71dd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6" autoAdjust="0"/>
    <p:restoredTop sz="87706" autoAdjust="0"/>
  </p:normalViewPr>
  <p:slideViewPr>
    <p:cSldViewPr snapToGrid="0">
      <p:cViewPr varScale="1">
        <p:scale>
          <a:sx n="76" d="100"/>
          <a:sy n="76" d="100"/>
        </p:scale>
        <p:origin x="1546" y="53"/>
      </p:cViewPr>
      <p:guideLst/>
    </p:cSldViewPr>
  </p:slideViewPr>
  <p:notesTextViewPr>
    <p:cViewPr>
      <p:scale>
        <a:sx n="1" d="1"/>
        <a:sy n="1" d="1"/>
      </p:scale>
      <p:origin x="0" y="0"/>
    </p:cViewPr>
  </p:notesTextViewPr>
  <p:sorterViewPr>
    <p:cViewPr>
      <p:scale>
        <a:sx n="100" d="100"/>
        <a:sy n="100" d="100"/>
      </p:scale>
      <p:origin x="0" y="-3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27025" y="745650"/>
            <a:ext cx="4507425" cy="37283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76075" y="4722525"/>
            <a:ext cx="5408650" cy="4473975"/>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585116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20" name="Shape 120"/>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rPr>
              <a:t>1</a:t>
            </a:fld>
            <a:endParaRPr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7343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2</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271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3</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510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4</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20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5</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28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6</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26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7</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4380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76080" y="4722840"/>
            <a:ext cx="5408640" cy="4473720"/>
          </a:xfrm>
          <a:prstGeom prst="rect">
            <a:avLst/>
          </a:prstGeom>
          <a:noFill/>
          <a:ln>
            <a:noFill/>
          </a:ln>
        </p:spPr>
        <p:txBody>
          <a:bodyPr spcFirstLastPara="1" wrap="square" lIns="0" tIns="0" rIns="0" bIns="0" anchor="t" anchorCtr="0">
            <a:noAutofit/>
          </a:bodyPr>
          <a:lstStyle/>
          <a:p>
            <a:pPr marL="0" lvl="0" indent="0">
              <a:spcBef>
                <a:spcPts val="0"/>
              </a:spcBef>
              <a:spcAft>
                <a:spcPts val="0"/>
              </a:spcAft>
              <a:buNone/>
            </a:pPr>
            <a:endParaRPr sz="20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
        <p:nvSpPr>
          <p:cNvPr id="193" name="Shape 193"/>
          <p:cNvSpPr txBox="1"/>
          <p:nvPr/>
        </p:nvSpPr>
        <p:spPr>
          <a:xfrm>
            <a:off x="3829680" y="9443520"/>
            <a:ext cx="2929320" cy="4968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panose="02080604020202020204" charset="0"/>
                <a:ea typeface="Arial" panose="02080604020202020204" charset="0"/>
                <a:cs typeface="Arial" panose="02080604020202020204" charset="0"/>
                <a:sym typeface="Arial" panose="02080604020202020204" charset="0"/>
              </a:rPr>
              <a:t>8</a:t>
            </a:fld>
            <a:endParaRPr sz="1400" b="0" strike="noStrike">
              <a:solidFill>
                <a:srgbClr val="000000"/>
              </a:solidFill>
              <a:latin typeface="Times New Roman"/>
              <a:ea typeface="Times New Roman"/>
              <a:cs typeface="Times New Roman"/>
              <a:sym typeface="Times New Roman"/>
            </a:endParaRPr>
          </a:p>
        </p:txBody>
      </p:sp>
      <p:sp>
        <p:nvSpPr>
          <p:cNvPr id="194" name="Shape 194"/>
          <p:cNvSpPr>
            <a:spLocks noGrp="1" noRot="1" noChangeAspect="1"/>
          </p:cNvSpPr>
          <p:nvPr>
            <p:ph type="sldImg" idx="2"/>
          </p:nvPr>
        </p:nvSpPr>
        <p:spPr>
          <a:xfrm>
            <a:off x="896938" y="746125"/>
            <a:ext cx="4967287"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88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179640" y="1268640"/>
            <a:ext cx="8640720" cy="4968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body" idx="1"/>
          </p:nvPr>
        </p:nvSpPr>
        <p:spPr>
          <a:xfrm>
            <a:off x="179640" y="1268640"/>
            <a:ext cx="86407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48" name="Shape 48"/>
          <p:cNvSpPr txBox="1">
            <a:spLocks noGrp="1"/>
          </p:cNvSpPr>
          <p:nvPr>
            <p:ph type="body" idx="2"/>
          </p:nvPr>
        </p:nvSpPr>
        <p:spPr>
          <a:xfrm>
            <a:off x="179640" y="3863880"/>
            <a:ext cx="86407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body" idx="1"/>
          </p:nvPr>
        </p:nvSpPr>
        <p:spPr>
          <a:xfrm>
            <a:off x="17964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52" name="Shape 52"/>
          <p:cNvSpPr txBox="1">
            <a:spLocks noGrp="1"/>
          </p:cNvSpPr>
          <p:nvPr>
            <p:ph type="body" idx="2"/>
          </p:nvPr>
        </p:nvSpPr>
        <p:spPr>
          <a:xfrm>
            <a:off x="460728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53" name="Shape 53"/>
          <p:cNvSpPr txBox="1">
            <a:spLocks noGrp="1"/>
          </p:cNvSpPr>
          <p:nvPr>
            <p:ph type="body" idx="3"/>
          </p:nvPr>
        </p:nvSpPr>
        <p:spPr>
          <a:xfrm>
            <a:off x="460728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54" name="Shape 54"/>
          <p:cNvSpPr txBox="1">
            <a:spLocks noGrp="1"/>
          </p:cNvSpPr>
          <p:nvPr>
            <p:ph type="body" idx="4"/>
          </p:nvPr>
        </p:nvSpPr>
        <p:spPr>
          <a:xfrm>
            <a:off x="17964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Shape 57"/>
          <p:cNvSpPr txBox="1">
            <a:spLocks noGrp="1"/>
          </p:cNvSpPr>
          <p:nvPr>
            <p:ph type="body" idx="1"/>
          </p:nvPr>
        </p:nvSpPr>
        <p:spPr>
          <a:xfrm>
            <a:off x="179640" y="1268640"/>
            <a:ext cx="86407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58" name="Shape 58"/>
          <p:cNvSpPr txBox="1">
            <a:spLocks noGrp="1"/>
          </p:cNvSpPr>
          <p:nvPr>
            <p:ph type="body" idx="2"/>
          </p:nvPr>
        </p:nvSpPr>
        <p:spPr>
          <a:xfrm>
            <a:off x="179640" y="1268640"/>
            <a:ext cx="86407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pic>
        <p:nvPicPr>
          <p:cNvPr id="59" name="Shape 59"/>
          <p:cNvPicPr preferRelativeResize="0"/>
          <p:nvPr/>
        </p:nvPicPr>
        <p:blipFill rotWithShape="1">
          <a:blip r:embed="rId2"/>
          <a:srcRect/>
          <a:stretch>
            <a:fillRect/>
          </a:stretch>
        </p:blipFill>
        <p:spPr>
          <a:xfrm>
            <a:off x="1386360" y="1268280"/>
            <a:ext cx="6226920" cy="4968360"/>
          </a:xfrm>
          <a:prstGeom prst="rect">
            <a:avLst/>
          </a:prstGeom>
          <a:noFill/>
          <a:ln>
            <a:noFill/>
          </a:ln>
        </p:spPr>
      </p:pic>
      <p:pic>
        <p:nvPicPr>
          <p:cNvPr id="60" name="Shape 60"/>
          <p:cNvPicPr preferRelativeResize="0"/>
          <p:nvPr/>
        </p:nvPicPr>
        <p:blipFill rotWithShape="1">
          <a:blip r:embed="rId2"/>
          <a:srcRect/>
          <a:stretch>
            <a:fillRect/>
          </a:stretch>
        </p:blipFill>
        <p:spPr>
          <a:xfrm>
            <a:off x="1386360" y="1268280"/>
            <a:ext cx="6226920" cy="496836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Shape 78"/>
          <p:cNvSpPr txBox="1">
            <a:spLocks noGrp="1"/>
          </p:cNvSpPr>
          <p:nvPr>
            <p:ph type="body" idx="1"/>
          </p:nvPr>
        </p:nvSpPr>
        <p:spPr>
          <a:xfrm>
            <a:off x="179640" y="1268640"/>
            <a:ext cx="86407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Shape 81"/>
          <p:cNvSpPr txBox="1">
            <a:spLocks noGrp="1"/>
          </p:cNvSpPr>
          <p:nvPr>
            <p:ph type="body" idx="1"/>
          </p:nvPr>
        </p:nvSpPr>
        <p:spPr>
          <a:xfrm>
            <a:off x="17964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82" name="Shape 82"/>
          <p:cNvSpPr txBox="1">
            <a:spLocks noGrp="1"/>
          </p:cNvSpPr>
          <p:nvPr>
            <p:ph type="body" idx="2"/>
          </p:nvPr>
        </p:nvSpPr>
        <p:spPr>
          <a:xfrm>
            <a:off x="460728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5"/>
        <p:cNvGrpSpPr/>
        <p:nvPr/>
      </p:nvGrpSpPr>
      <p:grpSpPr>
        <a:xfrm>
          <a:off x="0" y="0"/>
          <a:ext cx="0" cy="0"/>
          <a:chOff x="0" y="0"/>
          <a:chExt cx="0" cy="0"/>
        </a:xfrm>
      </p:grpSpPr>
      <p:sp>
        <p:nvSpPr>
          <p:cNvPr id="86" name="Shape 86"/>
          <p:cNvSpPr txBox="1">
            <a:spLocks noGrp="1"/>
          </p:cNvSpPr>
          <p:nvPr>
            <p:ph type="subTitle" idx="1"/>
          </p:nvPr>
        </p:nvSpPr>
        <p:spPr>
          <a:xfrm>
            <a:off x="228600" y="228600"/>
            <a:ext cx="6327360" cy="283968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Shape 89"/>
          <p:cNvSpPr txBox="1">
            <a:spLocks noGrp="1"/>
          </p:cNvSpPr>
          <p:nvPr>
            <p:ph type="body" idx="1"/>
          </p:nvPr>
        </p:nvSpPr>
        <p:spPr>
          <a:xfrm>
            <a:off x="17964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90" name="Shape 90"/>
          <p:cNvSpPr txBox="1">
            <a:spLocks noGrp="1"/>
          </p:cNvSpPr>
          <p:nvPr>
            <p:ph type="body" idx="2"/>
          </p:nvPr>
        </p:nvSpPr>
        <p:spPr>
          <a:xfrm>
            <a:off x="17964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91" name="Shape 91"/>
          <p:cNvSpPr txBox="1">
            <a:spLocks noGrp="1"/>
          </p:cNvSpPr>
          <p:nvPr>
            <p:ph type="body" idx="3"/>
          </p:nvPr>
        </p:nvSpPr>
        <p:spPr>
          <a:xfrm>
            <a:off x="460728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Shape 94"/>
          <p:cNvSpPr txBox="1">
            <a:spLocks noGrp="1"/>
          </p:cNvSpPr>
          <p:nvPr>
            <p:ph type="body" idx="1"/>
          </p:nvPr>
        </p:nvSpPr>
        <p:spPr>
          <a:xfrm>
            <a:off x="17964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95" name="Shape 95"/>
          <p:cNvSpPr txBox="1">
            <a:spLocks noGrp="1"/>
          </p:cNvSpPr>
          <p:nvPr>
            <p:ph type="body" idx="2"/>
          </p:nvPr>
        </p:nvSpPr>
        <p:spPr>
          <a:xfrm>
            <a:off x="460728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96" name="Shape 96"/>
          <p:cNvSpPr txBox="1">
            <a:spLocks noGrp="1"/>
          </p:cNvSpPr>
          <p:nvPr>
            <p:ph type="body" idx="3"/>
          </p:nvPr>
        </p:nvSpPr>
        <p:spPr>
          <a:xfrm>
            <a:off x="460728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9" name="Shape 99"/>
          <p:cNvSpPr txBox="1">
            <a:spLocks noGrp="1"/>
          </p:cNvSpPr>
          <p:nvPr>
            <p:ph type="body" idx="1"/>
          </p:nvPr>
        </p:nvSpPr>
        <p:spPr>
          <a:xfrm>
            <a:off x="17964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00" name="Shape 100"/>
          <p:cNvSpPr txBox="1">
            <a:spLocks noGrp="1"/>
          </p:cNvSpPr>
          <p:nvPr>
            <p:ph type="body" idx="2"/>
          </p:nvPr>
        </p:nvSpPr>
        <p:spPr>
          <a:xfrm>
            <a:off x="460728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01" name="Shape 101"/>
          <p:cNvSpPr txBox="1">
            <a:spLocks noGrp="1"/>
          </p:cNvSpPr>
          <p:nvPr>
            <p:ph type="body" idx="3"/>
          </p:nvPr>
        </p:nvSpPr>
        <p:spPr>
          <a:xfrm>
            <a:off x="179640" y="3863880"/>
            <a:ext cx="86407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Shape 104"/>
          <p:cNvSpPr txBox="1">
            <a:spLocks noGrp="1"/>
          </p:cNvSpPr>
          <p:nvPr>
            <p:ph type="body" idx="1"/>
          </p:nvPr>
        </p:nvSpPr>
        <p:spPr>
          <a:xfrm>
            <a:off x="179640" y="1268640"/>
            <a:ext cx="86407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05" name="Shape 105"/>
          <p:cNvSpPr txBox="1">
            <a:spLocks noGrp="1"/>
          </p:cNvSpPr>
          <p:nvPr>
            <p:ph type="body" idx="2"/>
          </p:nvPr>
        </p:nvSpPr>
        <p:spPr>
          <a:xfrm>
            <a:off x="179640" y="3863880"/>
            <a:ext cx="86407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Shape 108"/>
          <p:cNvSpPr txBox="1">
            <a:spLocks noGrp="1"/>
          </p:cNvSpPr>
          <p:nvPr>
            <p:ph type="body" idx="1"/>
          </p:nvPr>
        </p:nvSpPr>
        <p:spPr>
          <a:xfrm>
            <a:off x="17964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09" name="Shape 109"/>
          <p:cNvSpPr txBox="1">
            <a:spLocks noGrp="1"/>
          </p:cNvSpPr>
          <p:nvPr>
            <p:ph type="body" idx="2"/>
          </p:nvPr>
        </p:nvSpPr>
        <p:spPr>
          <a:xfrm>
            <a:off x="460728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10" name="Shape 110"/>
          <p:cNvSpPr txBox="1">
            <a:spLocks noGrp="1"/>
          </p:cNvSpPr>
          <p:nvPr>
            <p:ph type="body" idx="3"/>
          </p:nvPr>
        </p:nvSpPr>
        <p:spPr>
          <a:xfrm>
            <a:off x="460728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11" name="Shape 111"/>
          <p:cNvSpPr txBox="1">
            <a:spLocks noGrp="1"/>
          </p:cNvSpPr>
          <p:nvPr>
            <p:ph type="body" idx="4"/>
          </p:nvPr>
        </p:nvSpPr>
        <p:spPr>
          <a:xfrm>
            <a:off x="17964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4" name="Shape 114"/>
          <p:cNvSpPr txBox="1">
            <a:spLocks noGrp="1"/>
          </p:cNvSpPr>
          <p:nvPr>
            <p:ph type="body" idx="1"/>
          </p:nvPr>
        </p:nvSpPr>
        <p:spPr>
          <a:xfrm>
            <a:off x="179640" y="1268640"/>
            <a:ext cx="86407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15" name="Shape 115"/>
          <p:cNvSpPr txBox="1">
            <a:spLocks noGrp="1"/>
          </p:cNvSpPr>
          <p:nvPr>
            <p:ph type="body" idx="2"/>
          </p:nvPr>
        </p:nvSpPr>
        <p:spPr>
          <a:xfrm>
            <a:off x="179640" y="1268640"/>
            <a:ext cx="86407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pic>
        <p:nvPicPr>
          <p:cNvPr id="116" name="Shape 116"/>
          <p:cNvPicPr preferRelativeResize="0"/>
          <p:nvPr/>
        </p:nvPicPr>
        <p:blipFill rotWithShape="1">
          <a:blip r:embed="rId2"/>
          <a:srcRect/>
          <a:stretch>
            <a:fillRect/>
          </a:stretch>
        </p:blipFill>
        <p:spPr>
          <a:xfrm>
            <a:off x="1386360" y="1268280"/>
            <a:ext cx="6226920" cy="4968360"/>
          </a:xfrm>
          <a:prstGeom prst="rect">
            <a:avLst/>
          </a:prstGeom>
          <a:noFill/>
          <a:ln>
            <a:noFill/>
          </a:ln>
        </p:spPr>
      </p:pic>
      <p:pic>
        <p:nvPicPr>
          <p:cNvPr id="117" name="Shape 117"/>
          <p:cNvPicPr preferRelativeResize="0"/>
          <p:nvPr/>
        </p:nvPicPr>
        <p:blipFill rotWithShape="1">
          <a:blip r:embed="rId2"/>
          <a:srcRect/>
          <a:stretch>
            <a:fillRect/>
          </a:stretch>
        </p:blipFill>
        <p:spPr>
          <a:xfrm>
            <a:off x="1386360" y="1268280"/>
            <a:ext cx="6226920" cy="49683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Shape 21"/>
          <p:cNvSpPr txBox="1">
            <a:spLocks noGrp="1"/>
          </p:cNvSpPr>
          <p:nvPr>
            <p:ph type="body" idx="1"/>
          </p:nvPr>
        </p:nvSpPr>
        <p:spPr>
          <a:xfrm>
            <a:off x="179640" y="1268640"/>
            <a:ext cx="86407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Shape 24"/>
          <p:cNvSpPr txBox="1">
            <a:spLocks noGrp="1"/>
          </p:cNvSpPr>
          <p:nvPr>
            <p:ph type="body" idx="1"/>
          </p:nvPr>
        </p:nvSpPr>
        <p:spPr>
          <a:xfrm>
            <a:off x="17964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25" name="Shape 25"/>
          <p:cNvSpPr txBox="1">
            <a:spLocks noGrp="1"/>
          </p:cNvSpPr>
          <p:nvPr>
            <p:ph type="body" idx="2"/>
          </p:nvPr>
        </p:nvSpPr>
        <p:spPr>
          <a:xfrm>
            <a:off x="460728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Shape 29"/>
          <p:cNvSpPr txBox="1">
            <a:spLocks noGrp="1"/>
          </p:cNvSpPr>
          <p:nvPr>
            <p:ph type="subTitle" idx="1"/>
          </p:nvPr>
        </p:nvSpPr>
        <p:spPr>
          <a:xfrm>
            <a:off x="228600" y="228600"/>
            <a:ext cx="6327360" cy="283968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Shape 32"/>
          <p:cNvSpPr txBox="1">
            <a:spLocks noGrp="1"/>
          </p:cNvSpPr>
          <p:nvPr>
            <p:ph type="body" idx="1"/>
          </p:nvPr>
        </p:nvSpPr>
        <p:spPr>
          <a:xfrm>
            <a:off x="17964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3" name="Shape 33"/>
          <p:cNvSpPr txBox="1">
            <a:spLocks noGrp="1"/>
          </p:cNvSpPr>
          <p:nvPr>
            <p:ph type="body" idx="2"/>
          </p:nvPr>
        </p:nvSpPr>
        <p:spPr>
          <a:xfrm>
            <a:off x="17964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4" name="Shape 34"/>
          <p:cNvSpPr txBox="1">
            <a:spLocks noGrp="1"/>
          </p:cNvSpPr>
          <p:nvPr>
            <p:ph type="body" idx="3"/>
          </p:nvPr>
        </p:nvSpPr>
        <p:spPr>
          <a:xfrm>
            <a:off x="460728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Shape 37"/>
          <p:cNvSpPr txBox="1">
            <a:spLocks noGrp="1"/>
          </p:cNvSpPr>
          <p:nvPr>
            <p:ph type="body" idx="1"/>
          </p:nvPr>
        </p:nvSpPr>
        <p:spPr>
          <a:xfrm>
            <a:off x="179640" y="1268640"/>
            <a:ext cx="4216320" cy="496836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8" name="Shape 38"/>
          <p:cNvSpPr txBox="1">
            <a:spLocks noGrp="1"/>
          </p:cNvSpPr>
          <p:nvPr>
            <p:ph type="body" idx="2"/>
          </p:nvPr>
        </p:nvSpPr>
        <p:spPr>
          <a:xfrm>
            <a:off x="460728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9" name="Shape 39"/>
          <p:cNvSpPr txBox="1">
            <a:spLocks noGrp="1"/>
          </p:cNvSpPr>
          <p:nvPr>
            <p:ph type="body" idx="3"/>
          </p:nvPr>
        </p:nvSpPr>
        <p:spPr>
          <a:xfrm>
            <a:off x="4607280" y="386388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228600" y="228600"/>
            <a:ext cx="6327360" cy="612360"/>
          </a:xfrm>
          <a:prstGeom prst="rect">
            <a:avLst/>
          </a:prstGeom>
          <a:noFill/>
          <a:ln>
            <a:noFill/>
          </a:ln>
        </p:spPr>
        <p:txBody>
          <a:bodyPr spcFirstLastPara="1" wrap="square" lIns="0" tIns="0" rIns="0" bIns="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17964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43" name="Shape 43"/>
          <p:cNvSpPr txBox="1">
            <a:spLocks noGrp="1"/>
          </p:cNvSpPr>
          <p:nvPr>
            <p:ph type="body" idx="2"/>
          </p:nvPr>
        </p:nvSpPr>
        <p:spPr>
          <a:xfrm>
            <a:off x="4607280" y="1268640"/>
            <a:ext cx="42163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44" name="Shape 44"/>
          <p:cNvSpPr txBox="1">
            <a:spLocks noGrp="1"/>
          </p:cNvSpPr>
          <p:nvPr>
            <p:ph type="body" idx="3"/>
          </p:nvPr>
        </p:nvSpPr>
        <p:spPr>
          <a:xfrm>
            <a:off x="179640" y="3863880"/>
            <a:ext cx="8640720" cy="23698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4"/>
          <a:srcRect/>
          <a:stretch>
            <a:fillRect/>
          </a:stretch>
        </p:blipFill>
        <p:spPr>
          <a:xfrm>
            <a:off x="8215200" y="0"/>
            <a:ext cx="882000" cy="877680"/>
          </a:xfrm>
          <a:prstGeom prst="rect">
            <a:avLst/>
          </a:prstGeom>
          <a:noFill/>
          <a:ln>
            <a:noFill/>
          </a:ln>
        </p:spPr>
      </p:pic>
      <p:sp>
        <p:nvSpPr>
          <p:cNvPr id="7" name="Shape 7"/>
          <p:cNvSpPr/>
          <p:nvPr/>
        </p:nvSpPr>
        <p:spPr>
          <a:xfrm>
            <a:off x="0" y="5970600"/>
            <a:ext cx="9143640" cy="887040"/>
          </a:xfrm>
          <a:prstGeom prst="rect">
            <a:avLst/>
          </a:prstGeom>
          <a:solidFill>
            <a:srgbClr val="FFFFFF"/>
          </a:solidFill>
          <a:ln>
            <a:noFill/>
          </a:ln>
          <a:effectLst>
            <a:outerShdw blurRad="38100" dist="300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8"/>
          <p:cNvSpPr/>
          <p:nvPr/>
        </p:nvSpPr>
        <p:spPr>
          <a:xfrm>
            <a:off x="-9360" y="6477120"/>
            <a:ext cx="2249280" cy="288720"/>
          </a:xfrm>
          <a:prstGeom prst="rect">
            <a:avLst/>
          </a:prstGeom>
          <a:solidFill>
            <a:schemeClr val="accent2"/>
          </a:solidFill>
          <a:ln>
            <a:noFill/>
          </a:ln>
          <a:effectLst>
            <a:outerShdw blurRad="38100" dist="300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9"/>
          <p:cNvSpPr/>
          <p:nvPr/>
        </p:nvSpPr>
        <p:spPr>
          <a:xfrm>
            <a:off x="2359080" y="6477120"/>
            <a:ext cx="6784560" cy="280800"/>
          </a:xfrm>
          <a:prstGeom prst="rect">
            <a:avLst/>
          </a:prstGeom>
          <a:solidFill>
            <a:schemeClr val="accent1"/>
          </a:solidFill>
          <a:ln>
            <a:noFill/>
          </a:ln>
          <a:effectLst>
            <a:outerShdw blurRad="38100" dist="300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10"/>
          <p:cNvSpPr txBox="1">
            <a:spLocks noGrp="1"/>
          </p:cNvSpPr>
          <p:nvPr>
            <p:ph type="title"/>
          </p:nvPr>
        </p:nvSpPr>
        <p:spPr>
          <a:xfrm>
            <a:off x="1259640" y="2133000"/>
            <a:ext cx="6476760" cy="1828440"/>
          </a:xfrm>
          <a:prstGeom prst="rect">
            <a:avLst/>
          </a:prstGeom>
          <a:noFill/>
          <a:ln>
            <a:noFill/>
          </a:ln>
        </p:spPr>
        <p:txBody>
          <a:bodyPr spcFirstLastPara="1" wrap="square" lIns="91425" tIns="45700" rIns="91425" bIns="45700" anchor="b"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1" name="Shape 11"/>
          <p:cNvPicPr preferRelativeResize="0"/>
          <p:nvPr/>
        </p:nvPicPr>
        <p:blipFill rotWithShape="1">
          <a:blip r:embed="rId15"/>
          <a:srcRect/>
          <a:stretch>
            <a:fillRect/>
          </a:stretch>
        </p:blipFill>
        <p:spPr>
          <a:xfrm>
            <a:off x="142920" y="142920"/>
            <a:ext cx="1285560" cy="1279440"/>
          </a:xfrm>
          <a:prstGeom prst="rect">
            <a:avLst/>
          </a:prstGeom>
          <a:noFill/>
          <a:ln>
            <a:noFill/>
          </a:ln>
        </p:spPr>
      </p:pic>
      <p:sp>
        <p:nvSpPr>
          <p:cNvPr id="12" name="Shape 12"/>
          <p:cNvSpPr/>
          <p:nvPr/>
        </p:nvSpPr>
        <p:spPr>
          <a:xfrm>
            <a:off x="0" y="0"/>
            <a:ext cx="1907280" cy="1628280"/>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3" name="Shape 13"/>
          <p:cNvPicPr preferRelativeResize="0"/>
          <p:nvPr/>
        </p:nvPicPr>
        <p:blipFill rotWithShape="1">
          <a:blip r:embed="rId16"/>
          <a:srcRect/>
          <a:stretch>
            <a:fillRect/>
          </a:stretch>
        </p:blipFill>
        <p:spPr>
          <a:xfrm>
            <a:off x="323640" y="511200"/>
            <a:ext cx="2952000" cy="726480"/>
          </a:xfrm>
          <a:prstGeom prst="rect">
            <a:avLst/>
          </a:prstGeom>
          <a:noFill/>
          <a:ln>
            <a:noFill/>
          </a:ln>
        </p:spPr>
      </p:pic>
      <p:sp>
        <p:nvSpPr>
          <p:cNvPr id="14" name="Shape 1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Shape 62"/>
          <p:cNvSpPr/>
          <p:nvPr/>
        </p:nvSpPr>
        <p:spPr>
          <a:xfrm>
            <a:off x="0" y="990720"/>
            <a:ext cx="9143640" cy="318600"/>
          </a:xfrm>
          <a:prstGeom prst="rect">
            <a:avLst/>
          </a:prstGeom>
          <a:solidFill>
            <a:srgbClr val="FFFFFF"/>
          </a:solidFill>
          <a:ln>
            <a:noFill/>
          </a:ln>
          <a:effectLst>
            <a:outerShdw blurRad="38100" dist="300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0" y="914400"/>
            <a:ext cx="533160" cy="228240"/>
          </a:xfrm>
          <a:prstGeom prst="rect">
            <a:avLst/>
          </a:prstGeom>
          <a:solidFill>
            <a:schemeClr val="accent2"/>
          </a:solidFill>
          <a:ln>
            <a:noFill/>
          </a:ln>
          <a:effectLst>
            <a:outerShdw blurRad="38100" dist="300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590400" y="914400"/>
            <a:ext cx="8553240" cy="228240"/>
          </a:xfrm>
          <a:prstGeom prst="rect">
            <a:avLst/>
          </a:prstGeom>
          <a:solidFill>
            <a:schemeClr val="accent1"/>
          </a:solidFill>
          <a:ln>
            <a:noFill/>
          </a:ln>
          <a:effectLst>
            <a:outerShdw blurRad="38100" dist="300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5" name="Shape 65"/>
          <p:cNvPicPr preferRelativeResize="0"/>
          <p:nvPr/>
        </p:nvPicPr>
        <p:blipFill rotWithShape="1">
          <a:blip r:embed="rId12"/>
          <a:srcRect/>
          <a:stretch>
            <a:fillRect/>
          </a:stretch>
        </p:blipFill>
        <p:spPr>
          <a:xfrm>
            <a:off x="8215200" y="0"/>
            <a:ext cx="882000" cy="877680"/>
          </a:xfrm>
          <a:prstGeom prst="rect">
            <a:avLst/>
          </a:prstGeom>
          <a:noFill/>
          <a:ln>
            <a:noFill/>
          </a:ln>
        </p:spPr>
      </p:pic>
      <p:sp>
        <p:nvSpPr>
          <p:cNvPr id="66" name="Shape 66"/>
          <p:cNvSpPr txBox="1">
            <a:spLocks noGrp="1"/>
          </p:cNvSpPr>
          <p:nvPr>
            <p:ph type="title"/>
          </p:nvPr>
        </p:nvSpPr>
        <p:spPr>
          <a:xfrm>
            <a:off x="228600" y="228600"/>
            <a:ext cx="6327360" cy="612360"/>
          </a:xfrm>
          <a:prstGeom prst="rect">
            <a:avLst/>
          </a:prstGeom>
          <a:noFill/>
          <a:ln>
            <a:noFill/>
          </a:ln>
        </p:spPr>
        <p:txBody>
          <a:bodyPr spcFirstLastPara="1" wrap="square" lIns="91425" tIns="45700" rIns="91425" bIns="45700" anchor="ctr" anchorCtr="0"/>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txBox="1">
            <a:spLocks noGrp="1"/>
          </p:cNvSpPr>
          <p:nvPr>
            <p:ph type="body" idx="1"/>
          </p:nvPr>
        </p:nvSpPr>
        <p:spPr>
          <a:xfrm>
            <a:off x="179640" y="1268640"/>
            <a:ext cx="8640720" cy="4968360"/>
          </a:xfrm>
          <a:prstGeom prst="rect">
            <a:avLst/>
          </a:prstGeom>
          <a:noFill/>
          <a:ln>
            <a:noFill/>
          </a:ln>
        </p:spPr>
        <p:txBody>
          <a:bodyPr spcFirstLastPara="1" wrap="square" lIns="91425" tIns="45700" rIns="91425" bIns="45700" anchor="t" anchorCtr="0"/>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68" name="Shape 68"/>
          <p:cNvSpPr txBox="1">
            <a:spLocks noGrp="1"/>
          </p:cNvSpPr>
          <p:nvPr>
            <p:ph type="dt" idx="10"/>
          </p:nvPr>
        </p:nvSpPr>
        <p:spPr>
          <a:xfrm>
            <a:off x="6095880" y="6400800"/>
            <a:ext cx="2666520" cy="212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spcBef>
                <a:spcPts val="0"/>
              </a:spcBef>
              <a:spcAft>
                <a:spcPts val="0"/>
              </a:spcAft>
              <a:buSzPts val="1400"/>
              <a:buNone/>
              <a:defRPr sz="1800" b="0" i="0" u="none" strike="noStrike" cap="none">
                <a:solidFill>
                  <a:schemeClr val="dk1"/>
                </a:solidFill>
                <a:latin typeface="Arial" panose="02080604020202020204" charset="0"/>
                <a:ea typeface="Arial" panose="02080604020202020204" charset="0"/>
                <a:cs typeface="Arial" panose="02080604020202020204" charset="0"/>
                <a:sym typeface="Arial" panose="02080604020202020204" charset="0"/>
              </a:defRPr>
            </a:lvl9pPr>
          </a:lstStyle>
          <a:p>
            <a:endParaRPr/>
          </a:p>
        </p:txBody>
      </p:sp>
      <p:sp>
        <p:nvSpPr>
          <p:cNvPr id="69" name="Shape 69"/>
          <p:cNvSpPr txBox="1">
            <a:spLocks noGrp="1"/>
          </p:cNvSpPr>
          <p:nvPr>
            <p:ph type="sldNum" idx="12"/>
          </p:nvPr>
        </p:nvSpPr>
        <p:spPr>
          <a:xfrm>
            <a:off x="0" y="914400"/>
            <a:ext cx="533160" cy="2440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1pPr>
            <a:lvl2pPr marL="0" marR="0" lvl="1"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2pPr>
            <a:lvl3pPr marL="0" marR="0" lvl="2"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3pPr>
            <a:lvl4pPr marL="0" marR="0" lvl="3"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4pPr>
            <a:lvl5pPr marL="0" marR="0" lvl="4"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5pPr>
            <a:lvl6pPr marL="0" marR="0" lvl="5"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6pPr>
            <a:lvl7pPr marL="0" marR="0" lvl="6"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7pPr>
            <a:lvl8pPr marL="0" marR="0" lvl="7"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8pPr>
            <a:lvl9pPr marL="0" marR="0" lvl="8" indent="0" algn="ctr" rtl="0">
              <a:lnSpc>
                <a:spcPct val="100000"/>
              </a:lnSpc>
              <a:spcBef>
                <a:spcPts val="0"/>
              </a:spcBef>
              <a:buNone/>
              <a:defRPr sz="1400" b="0" i="0" u="none" strike="noStrike" cap="none">
                <a:solidFill>
                  <a:srgbClr val="FFFFFF"/>
                </a:solidFill>
                <a:latin typeface="Arial" panose="02080604020202020204" charset="0"/>
                <a:ea typeface="Arial" panose="02080604020202020204" charset="0"/>
                <a:cs typeface="Arial" panose="02080604020202020204" charset="0"/>
                <a:sym typeface="Arial" panose="02080604020202020204" charset="0"/>
              </a:defRPr>
            </a:lvl9pPr>
          </a:lstStyle>
          <a:p>
            <a:pPr marL="0" lvl="0" indent="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70" name="Shape 70"/>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1" name="Shape 71"/>
          <p:cNvPicPr preferRelativeResize="0"/>
          <p:nvPr/>
        </p:nvPicPr>
        <p:blipFill rotWithShape="1">
          <a:blip r:embed="rId13"/>
          <a:srcRect/>
          <a:stretch>
            <a:fillRect/>
          </a:stretch>
        </p:blipFill>
        <p:spPr>
          <a:xfrm>
            <a:off x="6372360" y="188640"/>
            <a:ext cx="2622600" cy="64548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p:nvPr/>
        </p:nvSpPr>
        <p:spPr>
          <a:xfrm>
            <a:off x="500940" y="1923120"/>
            <a:ext cx="7857720" cy="1540440"/>
          </a:xfrm>
          <a:prstGeom prst="rect">
            <a:avLst/>
          </a:prstGeom>
          <a:noFill/>
          <a:ln>
            <a:noFill/>
          </a:ln>
        </p:spPr>
        <p:txBody>
          <a:bodyPr spcFirstLastPara="1" wrap="square" lIns="91425" tIns="45700" rIns="91425" bIns="45700" anchor="b" anchorCtr="0">
            <a:noAutofit/>
          </a:bodyPr>
          <a:lstStyle/>
          <a:p>
            <a:pPr lvl="0" algn="ctr"/>
            <a:r>
              <a:rPr lang="en-US" altLang="zh-CN" sz="4000" b="1" i="0" u="none" strike="noStrike" cap="none" dirty="0">
                <a:solidFill>
                  <a:srgbClr val="B95B22"/>
                </a:solidFill>
                <a:latin typeface="Consolas" panose="020B0609020204030204" pitchFamily="49" charset="0"/>
                <a:ea typeface="Questrial"/>
                <a:cs typeface="Calibri" panose="020F0502020204030204" pitchFamily="34" charset="0"/>
                <a:sym typeface="Questrial"/>
              </a:rPr>
              <a:t>Report </a:t>
            </a:r>
            <a:r>
              <a:rPr lang="en-US" altLang="zh-CN" sz="4000" b="1" dirty="0">
                <a:solidFill>
                  <a:srgbClr val="B95B22"/>
                </a:solidFill>
                <a:latin typeface="Consolas" panose="020B0609020204030204" pitchFamily="49" charset="0"/>
                <a:ea typeface="Questrial"/>
                <a:cs typeface="Calibri" panose="020F0502020204030204" pitchFamily="34" charset="0"/>
                <a:sym typeface="Questrial"/>
              </a:rPr>
              <a:t>of</a:t>
            </a:r>
            <a:r>
              <a:rPr lang="zh-CN" altLang="en-US" sz="4000" b="1" dirty="0">
                <a:solidFill>
                  <a:srgbClr val="B95B22"/>
                </a:solidFill>
                <a:latin typeface="Consolas" panose="020B0609020204030204" pitchFamily="49" charset="0"/>
                <a:ea typeface="Questrial"/>
                <a:cs typeface="Calibri" panose="020F0502020204030204" pitchFamily="34" charset="0"/>
                <a:sym typeface="Questrial"/>
              </a:rPr>
              <a:t> </a:t>
            </a:r>
            <a:r>
              <a:rPr lang="en-US" altLang="zh-CN" sz="4000" b="1" dirty="0">
                <a:solidFill>
                  <a:srgbClr val="B95B22"/>
                </a:solidFill>
                <a:latin typeface="Consolas" panose="020B0609020204030204" pitchFamily="49" charset="0"/>
                <a:ea typeface="Questrial"/>
                <a:cs typeface="Calibri" panose="020F0502020204030204" pitchFamily="34" charset="0"/>
                <a:sym typeface="Questrial"/>
              </a:rPr>
              <a:t>Previous work</a:t>
            </a:r>
            <a:endParaRPr sz="4000" b="0" i="0" u="none" strike="noStrike" cap="none" dirty="0">
              <a:solidFill>
                <a:srgbClr val="FFFFFF"/>
              </a:solidFill>
              <a:latin typeface="Consolas" panose="020B0609020204030204" pitchFamily="49" charset="0"/>
              <a:ea typeface="Questrial"/>
              <a:cs typeface="Calibri" panose="020F0502020204030204" pitchFamily="34" charset="0"/>
              <a:sym typeface="Questrial"/>
            </a:endParaRPr>
          </a:p>
        </p:txBody>
      </p:sp>
      <p:sp>
        <p:nvSpPr>
          <p:cNvPr id="124" name="Shape 124"/>
          <p:cNvSpPr txBox="1"/>
          <p:nvPr/>
        </p:nvSpPr>
        <p:spPr>
          <a:xfrm>
            <a:off x="1077120" y="4149000"/>
            <a:ext cx="6705360" cy="1656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1" i="0" u="none" strike="noStrike" cap="none" dirty="0" err="1">
                <a:solidFill>
                  <a:srgbClr val="000000"/>
                </a:solidFill>
                <a:latin typeface="Consolas" panose="020B0609020204030204" pitchFamily="49" charset="0"/>
                <a:ea typeface="微软雅黑" panose="020B0503020204020204" pitchFamily="34" charset="-122"/>
                <a:sym typeface="Arial" panose="02080604020202020204" charset="0"/>
              </a:rPr>
              <a:t>汇报人</a:t>
            </a:r>
            <a:r>
              <a:rPr lang="en-US" sz="2400" b="1" i="0" u="none" strike="noStrike" cap="none" dirty="0">
                <a:solidFill>
                  <a:srgbClr val="000000"/>
                </a:solidFill>
                <a:latin typeface="Consolas" panose="020B0609020204030204" pitchFamily="49" charset="0"/>
                <a:ea typeface="微软雅黑" panose="020B0503020204020204" pitchFamily="34" charset="-122"/>
                <a:sym typeface="Arial" panose="02080604020202020204" charset="0"/>
              </a:rPr>
              <a:t>：</a:t>
            </a:r>
            <a:r>
              <a:rPr lang="zh-CN" altLang="en-US" sz="2400" b="1" i="0" u="none" strike="noStrike" cap="none" dirty="0">
                <a:solidFill>
                  <a:srgbClr val="000000"/>
                </a:solidFill>
                <a:latin typeface="Consolas" panose="020B0609020204030204" pitchFamily="49" charset="0"/>
                <a:ea typeface="微软雅黑" panose="020B0503020204020204" pitchFamily="34" charset="-122"/>
                <a:sym typeface="Arial" panose="02080604020202020204" charset="0"/>
              </a:rPr>
              <a:t>高海涵</a:t>
            </a:r>
            <a:endParaRPr lang="en-US" altLang="zh-CN" sz="2400" b="1" i="0" u="none" strike="noStrike" cap="none" dirty="0">
              <a:solidFill>
                <a:srgbClr val="000000"/>
              </a:solidFill>
              <a:latin typeface="Consolas" panose="020B0609020204030204" pitchFamily="49" charset="0"/>
              <a:ea typeface="微软雅黑" panose="020B0503020204020204" pitchFamily="34" charset="-122"/>
              <a:sym typeface="Arial" panose="02080604020202020204" charset="0"/>
            </a:endParaRPr>
          </a:p>
          <a:p>
            <a:pPr marL="0" marR="0" lvl="0" indent="0" algn="ctr" rtl="0">
              <a:lnSpc>
                <a:spcPct val="100000"/>
              </a:lnSpc>
              <a:spcBef>
                <a:spcPts val="0"/>
              </a:spcBef>
              <a:spcAft>
                <a:spcPts val="0"/>
              </a:spcAft>
              <a:buNone/>
            </a:pPr>
            <a:r>
              <a:rPr lang="en-US" sz="2400" b="1" i="0" u="none" strike="noStrike" cap="none" dirty="0">
                <a:solidFill>
                  <a:srgbClr val="000000"/>
                </a:solidFill>
                <a:latin typeface="Consolas" panose="020B0609020204030204" pitchFamily="49" charset="0"/>
                <a:ea typeface="微软雅黑" panose="020B0503020204020204" pitchFamily="34" charset="-122"/>
                <a:sym typeface="Arial" panose="02080604020202020204" charset="0"/>
              </a:rPr>
              <a:t>2021年1月27日</a:t>
            </a:r>
            <a:endParaRPr sz="3200" b="0" i="0" u="none" strike="noStrike" cap="none" dirty="0">
              <a:solidFill>
                <a:srgbClr val="000000"/>
              </a:solidFill>
              <a:latin typeface="Consolas" panose="020B0609020204030204" pitchFamily="49" charset="0"/>
              <a:ea typeface="微软雅黑" panose="020B0503020204020204" pitchFamily="34" charset="-122"/>
              <a:sym typeface="Arial" panose="02080604020202020204" charset="0"/>
            </a:endParaRPr>
          </a:p>
        </p:txBody>
      </p:sp>
      <p:sp>
        <p:nvSpPr>
          <p:cNvPr id="125" name="Shape 125"/>
          <p:cNvSpPr/>
          <p:nvPr/>
        </p:nvSpPr>
        <p:spPr>
          <a:xfrm>
            <a:off x="0" y="0"/>
            <a:ext cx="1907280" cy="1628280"/>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26" name="Shape 126"/>
          <p:cNvPicPr preferRelativeResize="0"/>
          <p:nvPr/>
        </p:nvPicPr>
        <p:blipFill rotWithShape="1">
          <a:blip r:embed="rId3"/>
          <a:srcRect/>
          <a:stretch>
            <a:fillRect/>
          </a:stretch>
        </p:blipFill>
        <p:spPr>
          <a:xfrm>
            <a:off x="323640" y="511200"/>
            <a:ext cx="2952000" cy="7264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2</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71500" indent="-34290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现在工作的重点在于移植实时处理器到一个硬件平台上</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71500" indent="-34290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我负责的是一个交叉编译工具链的改编，使其可以支持内联汇编形式的</a:t>
            </a:r>
            <a:r>
              <a:rPr lang="en-US" altLang="zh-CN" sz="1600" dirty="0">
                <a:latin typeface="Consolas" panose="020B0609020204030204" pitchFamily="49" charset="0"/>
                <a:ea typeface="微软雅黑" panose="020B0503020204020204" pitchFamily="34" charset="-122"/>
                <a:cs typeface="Calibri" panose="020F0502020204030204" pitchFamily="34" charset="0"/>
              </a:rPr>
              <a:t>TTL</a:t>
            </a:r>
            <a:r>
              <a:rPr lang="zh-CN" altLang="en-US" sz="1600" dirty="0">
                <a:latin typeface="Consolas" panose="020B0609020204030204" pitchFamily="49" charset="0"/>
                <a:ea typeface="微软雅黑" panose="020B0503020204020204" pitchFamily="34" charset="-122"/>
                <a:cs typeface="Calibri" panose="020F0502020204030204" pitchFamily="34" charset="0"/>
              </a:rPr>
              <a:t>指令</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71500" indent="-34290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目前内联汇编的功能已经实现</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71500" indent="-34290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整体工作思路（</a:t>
            </a:r>
            <a:r>
              <a:rPr lang="en-US" altLang="zh-CN" sz="1600" dirty="0">
                <a:latin typeface="Consolas" panose="020B0609020204030204" pitchFamily="49" charset="0"/>
                <a:ea typeface="微软雅黑" panose="020B0503020204020204" pitchFamily="34" charset="-122"/>
                <a:cs typeface="Calibri" panose="020F0502020204030204" pitchFamily="34" charset="0"/>
              </a:rPr>
              <a:t>RPU</a:t>
            </a:r>
            <a:r>
              <a:rPr lang="zh-CN" altLang="en-US" sz="1600" dirty="0">
                <a:latin typeface="Consolas" panose="020B0609020204030204" pitchFamily="49" charset="0"/>
                <a:ea typeface="微软雅黑" panose="020B0503020204020204" pitchFamily="34" charset="-122"/>
                <a:cs typeface="Calibri" panose="020F0502020204030204" pitchFamily="34" charset="0"/>
              </a:rPr>
              <a:t>）：</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028700" lvl="1" indent="-342900">
              <a:buFont typeface="+mj-lt"/>
              <a:buAutoNum type="arabicPeriod"/>
            </a:pPr>
            <a:r>
              <a:rPr lang="zh-CN" altLang="en-US" sz="1600" dirty="0">
                <a:latin typeface="Consolas" panose="020B0609020204030204" pitchFamily="49" charset="0"/>
                <a:ea typeface="微软雅黑" panose="020B0503020204020204" pitchFamily="34" charset="-122"/>
                <a:cs typeface="Calibri" panose="020F0502020204030204" pitchFamily="34" charset="0"/>
              </a:rPr>
              <a:t>实验平台搭建</a:t>
            </a:r>
            <a:r>
              <a:rPr lang="en-US" altLang="zh-CN" sz="1600" dirty="0">
                <a:latin typeface="Consolas" panose="020B0609020204030204" pitchFamily="49" charset="0"/>
                <a:ea typeface="微软雅黑" panose="020B0503020204020204" pitchFamily="34" charset="-122"/>
                <a:cs typeface="Calibri" panose="020F0502020204030204" pitchFamily="34" charset="0"/>
              </a:rPr>
              <a:t>	</a:t>
            </a:r>
            <a:r>
              <a:rPr lang="zh-CN" altLang="en-US" sz="1600" dirty="0">
                <a:latin typeface="Consolas" panose="020B0609020204030204" pitchFamily="49" charset="0"/>
                <a:ea typeface="微软雅黑" panose="020B0503020204020204" pitchFamily="34" charset="-122"/>
                <a:cs typeface="Calibri" panose="020F0502020204030204" pitchFamily="34" charset="0"/>
              </a:rPr>
              <a:t>仿真环境都已经有了</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485900" lvl="2" indent="-342900">
              <a:buFont typeface="+mj-lt"/>
              <a:buAutoNum type="arabicPeriod"/>
            </a:pPr>
            <a:r>
              <a:rPr lang="zh-CN" altLang="en-US" sz="1600" dirty="0">
                <a:latin typeface="Consolas" panose="020B0609020204030204" pitchFamily="49" charset="0"/>
                <a:ea typeface="微软雅黑" panose="020B0503020204020204" pitchFamily="34" charset="-122"/>
                <a:cs typeface="Calibri" panose="020F0502020204030204" pitchFamily="34" charset="0"/>
              </a:rPr>
              <a:t>完成仿真</a:t>
            </a:r>
            <a:r>
              <a:rPr lang="en-US" altLang="zh-CN" sz="1600" dirty="0">
                <a:latin typeface="Consolas" panose="020B0609020204030204" pitchFamily="49" charset="0"/>
                <a:ea typeface="微软雅黑" panose="020B0503020204020204" pitchFamily="34" charset="-122"/>
                <a:cs typeface="Calibri" panose="020F0502020204030204" pitchFamily="34" charset="0"/>
              </a:rPr>
              <a:t>	</a:t>
            </a:r>
          </a:p>
          <a:p>
            <a:pPr marL="1028700" lvl="1" indent="-342900">
              <a:buFont typeface="+mj-lt"/>
              <a:buAutoNum type="arabicPeriod"/>
            </a:pPr>
            <a:r>
              <a:rPr lang="zh-CN" altLang="en-US" sz="1600" dirty="0">
                <a:latin typeface="Consolas" panose="020B0609020204030204" pitchFamily="49" charset="0"/>
                <a:ea typeface="微软雅黑" panose="020B0503020204020204" pitchFamily="34" charset="-122"/>
                <a:cs typeface="Calibri" panose="020F0502020204030204" pitchFamily="34" charset="0"/>
              </a:rPr>
              <a:t>添加</a:t>
            </a:r>
            <a:r>
              <a:rPr lang="en-US" altLang="zh-CN" sz="1600" dirty="0">
                <a:latin typeface="Consolas" panose="020B0609020204030204" pitchFamily="49" charset="0"/>
                <a:ea typeface="微软雅黑" panose="020B0503020204020204" pitchFamily="34" charset="-122"/>
                <a:cs typeface="Calibri" panose="020F0502020204030204" pitchFamily="34" charset="0"/>
              </a:rPr>
              <a:t>TTI</a:t>
            </a:r>
            <a:r>
              <a:rPr lang="zh-CN" altLang="en-US" sz="1600" dirty="0">
                <a:latin typeface="Consolas" panose="020B0609020204030204" pitchFamily="49" charset="0"/>
                <a:ea typeface="微软雅黑" panose="020B0503020204020204" pitchFamily="34" charset="-122"/>
                <a:cs typeface="Calibri" panose="020F0502020204030204" pitchFamily="34" charset="0"/>
              </a:rPr>
              <a:t>指令</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028700" lvl="1" indent="-342900">
              <a:buFont typeface="+mj-lt"/>
              <a:buAutoNum type="arabicPeriod"/>
            </a:pPr>
            <a:r>
              <a:rPr lang="zh-CN" altLang="en-US" sz="1600" dirty="0">
                <a:latin typeface="Consolas" panose="020B0609020204030204" pitchFamily="49" charset="0"/>
                <a:ea typeface="微软雅黑" panose="020B0503020204020204" pitchFamily="34" charset="-122"/>
                <a:cs typeface="Calibri" panose="020F0502020204030204" pitchFamily="34" charset="0"/>
              </a:rPr>
              <a:t>添加</a:t>
            </a:r>
            <a:r>
              <a:rPr lang="en-US" altLang="zh-CN" sz="1600" dirty="0">
                <a:latin typeface="Consolas" panose="020B0609020204030204" pitchFamily="49" charset="0"/>
                <a:ea typeface="微软雅黑" panose="020B0503020204020204" pitchFamily="34" charset="-122"/>
                <a:cs typeface="Calibri" panose="020F0502020204030204" pitchFamily="34" charset="0"/>
              </a:rPr>
              <a:t>CMT</a:t>
            </a:r>
          </a:p>
          <a:p>
            <a:pPr marL="1028700" lvl="1" indent="-342900">
              <a:buFont typeface="+mj-lt"/>
              <a:buAutoNum type="arabicPeriod"/>
            </a:pPr>
            <a:r>
              <a:rPr lang="zh-CN" altLang="en-US" sz="1600" dirty="0">
                <a:latin typeface="Consolas" panose="020B0609020204030204" pitchFamily="49" charset="0"/>
                <a:ea typeface="微软雅黑" panose="020B0503020204020204" pitchFamily="34" charset="-122"/>
                <a:cs typeface="Calibri" panose="020F0502020204030204" pitchFamily="34" charset="0"/>
              </a:rPr>
              <a:t>完成测试用例</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p:txBody>
      </p:sp>
      <p:sp>
        <p:nvSpPr>
          <p:cNvPr id="8" name="Shape 196"/>
          <p:cNvSpPr txBox="1"/>
          <p:nvPr/>
        </p:nvSpPr>
        <p:spPr>
          <a:xfrm>
            <a:off x="228600" y="228600"/>
            <a:ext cx="6327360" cy="612360"/>
          </a:xfrm>
          <a:prstGeom prst="rect">
            <a:avLst/>
          </a:prstGeom>
          <a:noFill/>
          <a:ln>
            <a:noFill/>
          </a:ln>
        </p:spPr>
        <p:txBody>
          <a:bodyPr spcFirstLastPara="1" wrap="square" lIns="91425" tIns="45700" rIns="91425" bIns="45700" anchor="ctr" anchorCtr="0">
            <a:noAutofit/>
          </a:bodyPr>
          <a:lstStyle/>
          <a:p>
            <a:pPr lvl="0"/>
            <a:r>
              <a:rPr lang="en-US" altLang="zh-CN" sz="2800" b="1" dirty="0">
                <a:solidFill>
                  <a:srgbClr val="B95B22"/>
                </a:solidFill>
                <a:latin typeface="Consolas" panose="020B0609020204030204" pitchFamily="49" charset="0"/>
              </a:rPr>
              <a:t>SUMMARY</a:t>
            </a:r>
            <a:endParaRPr lang="zh-CN" altLang="en-US" sz="1600" dirty="0">
              <a:latin typeface="Consolas" panose="020B0609020204030204" pitchFamily="49" charset="0"/>
              <a:ea typeface="Questrial"/>
              <a:cs typeface="Questrial"/>
              <a:sym typeface="Questrial"/>
            </a:endParaRPr>
          </a:p>
        </p:txBody>
      </p:sp>
    </p:spTree>
    <p:extLst>
      <p:ext uri="{BB962C8B-B14F-4D97-AF65-F5344CB8AC3E}">
        <p14:creationId xmlns:p14="http://schemas.microsoft.com/office/powerpoint/2010/main" val="372086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3</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生成的是</a:t>
            </a:r>
            <a:r>
              <a:rPr lang="en-US" altLang="zh-CN" b="1" dirty="0"/>
              <a:t>riscv32-unknown-elf-gcc</a:t>
            </a:r>
          </a:p>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这个编译器硬件架构是</a:t>
            </a:r>
            <a:r>
              <a:rPr lang="zh-CN" altLang="en-US" dirty="0"/>
              <a:t>针对于</a:t>
            </a:r>
            <a:r>
              <a:rPr lang="en-US" altLang="zh-CN" dirty="0"/>
              <a:t>riscv32</a:t>
            </a:r>
            <a:r>
              <a:rPr lang="zh-CN" altLang="en-US" dirty="0"/>
              <a:t>架构的编译器，使用的</a:t>
            </a:r>
            <a:r>
              <a:rPr lang="en-US" altLang="zh-CN" dirty="0"/>
              <a:t>C</a:t>
            </a:r>
            <a:r>
              <a:rPr lang="zh-CN" altLang="en-US" dirty="0"/>
              <a:t>运行库为</a:t>
            </a:r>
            <a:r>
              <a:rPr lang="en-US" altLang="zh-CN" dirty="0" err="1"/>
              <a:t>newlib</a:t>
            </a:r>
            <a:endParaRPr lang="en-US" altLang="zh-CN" dirty="0"/>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p:txBody>
      </p:sp>
      <p:sp>
        <p:nvSpPr>
          <p:cNvPr id="8" name="Shape 196"/>
          <p:cNvSpPr txBox="1"/>
          <p:nvPr/>
        </p:nvSpPr>
        <p:spPr>
          <a:xfrm>
            <a:off x="159089" y="188640"/>
            <a:ext cx="6327360" cy="612360"/>
          </a:xfrm>
          <a:prstGeom prst="rect">
            <a:avLst/>
          </a:prstGeom>
          <a:noFill/>
          <a:ln>
            <a:noFill/>
          </a:ln>
        </p:spPr>
        <p:txBody>
          <a:bodyPr spcFirstLastPara="1" wrap="square" lIns="91425" tIns="45700" rIns="91425" bIns="45700" anchor="ctr" anchorCtr="0">
            <a:noAutofit/>
          </a:bodyPr>
          <a:lstStyle/>
          <a:p>
            <a:pPr lvl="0"/>
            <a:r>
              <a:rPr lang="zh-CN" altLang="en-US" sz="2800" b="1" dirty="0">
                <a:solidFill>
                  <a:srgbClr val="B95B22"/>
                </a:solidFill>
                <a:latin typeface="Consolas" panose="020B0609020204030204" pitchFamily="49" charset="0"/>
              </a:rPr>
              <a:t>主要工作</a:t>
            </a:r>
            <a:r>
              <a:rPr lang="en-US" altLang="zh-CN" sz="2800" b="1" dirty="0">
                <a:solidFill>
                  <a:srgbClr val="B95B22"/>
                </a:solidFill>
                <a:latin typeface="Consolas" panose="020B0609020204030204" pitchFamily="49" charset="0"/>
              </a:rPr>
              <a:t> 1.</a:t>
            </a:r>
            <a:r>
              <a:rPr lang="zh-CN" altLang="en-US" sz="2800" b="1" dirty="0">
                <a:solidFill>
                  <a:srgbClr val="B95B22"/>
                </a:solidFill>
                <a:latin typeface="Consolas" panose="020B0609020204030204" pitchFamily="49" charset="0"/>
              </a:rPr>
              <a:t>完成了汇编器的改造</a:t>
            </a:r>
            <a:endParaRPr lang="zh-CN" altLang="en-US" sz="1600" dirty="0">
              <a:latin typeface="Consolas" panose="020B0609020204030204" pitchFamily="49" charset="0"/>
              <a:ea typeface="Questrial"/>
              <a:cs typeface="Questrial"/>
              <a:sym typeface="Questrial"/>
            </a:endParaRPr>
          </a:p>
        </p:txBody>
      </p:sp>
      <p:pic>
        <p:nvPicPr>
          <p:cNvPr id="2" name="图片 1">
            <a:extLst>
              <a:ext uri="{FF2B5EF4-FFF2-40B4-BE49-F238E27FC236}">
                <a16:creationId xmlns:a16="http://schemas.microsoft.com/office/drawing/2014/main" id="{70CEAE3C-030F-4AA5-A069-C78EF92661A0}"/>
              </a:ext>
            </a:extLst>
          </p:cNvPr>
          <p:cNvPicPr>
            <a:picLocks noChangeAspect="1"/>
          </p:cNvPicPr>
          <p:nvPr/>
        </p:nvPicPr>
        <p:blipFill>
          <a:blip r:embed="rId4"/>
          <a:stretch>
            <a:fillRect/>
          </a:stretch>
        </p:blipFill>
        <p:spPr>
          <a:xfrm>
            <a:off x="123568" y="2623458"/>
            <a:ext cx="5493461" cy="4234542"/>
          </a:xfrm>
          <a:prstGeom prst="rect">
            <a:avLst/>
          </a:prstGeom>
        </p:spPr>
      </p:pic>
    </p:spTree>
    <p:extLst>
      <p:ext uri="{BB962C8B-B14F-4D97-AF65-F5344CB8AC3E}">
        <p14:creationId xmlns:p14="http://schemas.microsoft.com/office/powerpoint/2010/main" val="119931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4</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关于运行库</a:t>
            </a:r>
            <a:r>
              <a:rPr lang="en-US" altLang="zh-CN" sz="1600" dirty="0" err="1">
                <a:latin typeface="Consolas" panose="020B0609020204030204" pitchFamily="49" charset="0"/>
                <a:ea typeface="微软雅黑" panose="020B0503020204020204" pitchFamily="34" charset="-122"/>
                <a:cs typeface="Calibri" panose="020F0502020204030204" pitchFamily="34" charset="0"/>
              </a:rPr>
              <a:t>newlib</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并非</a:t>
            </a:r>
            <a:r>
              <a:rPr lang="en-US" altLang="zh-CN" sz="1600" dirty="0">
                <a:latin typeface="Consolas" panose="020B0609020204030204" pitchFamily="49" charset="0"/>
                <a:ea typeface="微软雅黑" panose="020B0503020204020204" pitchFamily="34" charset="-122"/>
                <a:cs typeface="Calibri" panose="020F0502020204030204" pitchFamily="34" charset="0"/>
              </a:rPr>
              <a:t>Linux</a:t>
            </a:r>
            <a:r>
              <a:rPr lang="zh-CN" altLang="en-US" sz="1600" dirty="0">
                <a:latin typeface="Consolas" panose="020B0609020204030204" pitchFamily="49" charset="0"/>
                <a:ea typeface="微软雅黑" panose="020B0503020204020204" pitchFamily="34" charset="-122"/>
                <a:cs typeface="Calibri" panose="020F0502020204030204" pitchFamily="34" charset="0"/>
              </a:rPr>
              <a:t>系统自带的动态链接库，常用于嵌入式设备</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编译器支持静态编译选项，可以将动态链接库和源代码汇编生成一个大的目标代码，这样就可以在裸机上运行程序</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定义了编译器</a:t>
            </a:r>
            <a:r>
              <a:rPr lang="en-US" altLang="zh-CN" sz="1600" dirty="0">
                <a:latin typeface="Consolas" panose="020B0609020204030204" pitchFamily="49" charset="0"/>
                <a:ea typeface="微软雅黑" panose="020B0503020204020204" pitchFamily="34" charset="-122"/>
                <a:cs typeface="Calibri" panose="020F0502020204030204" pitchFamily="34" charset="0"/>
              </a:rPr>
              <a:t>-</a:t>
            </a:r>
            <a:r>
              <a:rPr lang="zh-CN" altLang="en-US" sz="1600" dirty="0">
                <a:latin typeface="Consolas" panose="020B0609020204030204" pitchFamily="49" charset="0"/>
                <a:ea typeface="微软雅黑" panose="020B0503020204020204" pitchFamily="34" charset="-122"/>
                <a:cs typeface="Calibri" panose="020F0502020204030204" pitchFamily="34" charset="0"/>
              </a:rPr>
              <a:t>程序员的编程接口，在已有的指令基础上做了若干修改</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p:txBody>
      </p:sp>
      <p:sp>
        <p:nvSpPr>
          <p:cNvPr id="8" name="Shape 196"/>
          <p:cNvSpPr txBox="1"/>
          <p:nvPr/>
        </p:nvSpPr>
        <p:spPr>
          <a:xfrm>
            <a:off x="228600" y="169558"/>
            <a:ext cx="6327360" cy="612360"/>
          </a:xfrm>
          <a:prstGeom prst="rect">
            <a:avLst/>
          </a:prstGeom>
          <a:noFill/>
          <a:ln>
            <a:noFill/>
          </a:ln>
        </p:spPr>
        <p:txBody>
          <a:bodyPr spcFirstLastPara="1" wrap="square" lIns="91425" tIns="45700" rIns="91425" bIns="45700" anchor="ctr" anchorCtr="0">
            <a:noAutofit/>
          </a:bodyPr>
          <a:lstStyle/>
          <a:p>
            <a:pPr lvl="0"/>
            <a:r>
              <a:rPr lang="zh-CN" altLang="en-US" sz="2800" b="1" dirty="0">
                <a:solidFill>
                  <a:srgbClr val="B95B22"/>
                </a:solidFill>
                <a:latin typeface="Consolas" panose="020B0609020204030204" pitchFamily="49" charset="0"/>
              </a:rPr>
              <a:t>主要工作</a:t>
            </a:r>
            <a:r>
              <a:rPr lang="en-US" altLang="zh-CN" sz="2800" b="1" dirty="0">
                <a:solidFill>
                  <a:srgbClr val="B95B22"/>
                </a:solidFill>
                <a:latin typeface="Consolas" panose="020B0609020204030204" pitchFamily="49" charset="0"/>
              </a:rPr>
              <a:t> 1.</a:t>
            </a:r>
            <a:r>
              <a:rPr lang="zh-CN" altLang="en-US" sz="2800" b="1" dirty="0">
                <a:solidFill>
                  <a:srgbClr val="B95B22"/>
                </a:solidFill>
                <a:latin typeface="Consolas" panose="020B0609020204030204" pitchFamily="49" charset="0"/>
              </a:rPr>
              <a:t>完成了汇编器的设计</a:t>
            </a:r>
            <a:endParaRPr lang="zh-CN" altLang="en-US" sz="1600" dirty="0">
              <a:latin typeface="Consolas" panose="020B0609020204030204" pitchFamily="49" charset="0"/>
              <a:ea typeface="Questrial"/>
              <a:cs typeface="Questrial"/>
              <a:sym typeface="Questrial"/>
            </a:endParaRPr>
          </a:p>
        </p:txBody>
      </p:sp>
    </p:spTree>
    <p:extLst>
      <p:ext uri="{BB962C8B-B14F-4D97-AF65-F5344CB8AC3E}">
        <p14:creationId xmlns:p14="http://schemas.microsoft.com/office/powerpoint/2010/main" val="213826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5</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目前使用较为广泛的方式是手写一段代码，可以是</a:t>
            </a:r>
            <a:r>
              <a:rPr lang="en-US" altLang="zh-CN" sz="1600" dirty="0" err="1">
                <a:latin typeface="Consolas" panose="020B0609020204030204" pitchFamily="49" charset="0"/>
                <a:ea typeface="微软雅黑" panose="020B0503020204020204" pitchFamily="34" charset="-122"/>
                <a:cs typeface="Calibri" panose="020F0502020204030204" pitchFamily="34" charset="0"/>
              </a:rPr>
              <a:t>matlab</a:t>
            </a:r>
            <a:r>
              <a:rPr lang="zh-CN" altLang="en-US" sz="1600" dirty="0">
                <a:latin typeface="Consolas" panose="020B0609020204030204" pitchFamily="49" charset="0"/>
                <a:ea typeface="微软雅黑" panose="020B0503020204020204" pitchFamily="34" charset="-122"/>
                <a:cs typeface="Calibri" panose="020F0502020204030204" pitchFamily="34" charset="0"/>
              </a:rPr>
              <a:t>或者说</a:t>
            </a:r>
            <a:r>
              <a:rPr lang="en-US" altLang="zh-CN" sz="1600" dirty="0">
                <a:latin typeface="Consolas" panose="020B0609020204030204" pitchFamily="49" charset="0"/>
                <a:ea typeface="微软雅黑" panose="020B0503020204020204" pitchFamily="34" charset="-122"/>
                <a:cs typeface="Calibri" panose="020F0502020204030204" pitchFamily="34" charset="0"/>
              </a:rPr>
              <a:t>C</a:t>
            </a:r>
            <a:r>
              <a:rPr lang="zh-CN" altLang="en-US" sz="1600" dirty="0">
                <a:latin typeface="Consolas" panose="020B0609020204030204" pitchFamily="49" charset="0"/>
                <a:ea typeface="微软雅黑" panose="020B0503020204020204" pitchFamily="34" charset="-122"/>
                <a:cs typeface="Calibri" panose="020F0502020204030204" pitchFamily="34" charset="0"/>
              </a:rPr>
              <a:t>语言，将文件转化为</a:t>
            </a:r>
            <a:r>
              <a:rPr lang="en-US" altLang="zh-CN" sz="1600" dirty="0" err="1">
                <a:latin typeface="Consolas" panose="020B0609020204030204" pitchFamily="49" charset="0"/>
                <a:ea typeface="微软雅黑" panose="020B0503020204020204" pitchFamily="34" charset="-122"/>
                <a:cs typeface="Calibri" panose="020F0502020204030204" pitchFamily="34" charset="0"/>
              </a:rPr>
              <a:t>coe</a:t>
            </a:r>
            <a:r>
              <a:rPr lang="zh-CN" altLang="en-US" sz="1600" dirty="0">
                <a:latin typeface="Consolas" panose="020B0609020204030204" pitchFamily="49" charset="0"/>
                <a:ea typeface="微软雅黑" panose="020B0503020204020204" pitchFamily="34" charset="-122"/>
                <a:cs typeface="Calibri" panose="020F0502020204030204" pitchFamily="34" charset="0"/>
              </a:rPr>
              <a:t>文件</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这一部分的工作正在调研当中，应该可以在寒假期间完成</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或者求助于</a:t>
            </a:r>
            <a:r>
              <a:rPr lang="en-US" altLang="zh-CN" sz="1600" dirty="0">
                <a:latin typeface="Consolas" panose="020B0609020204030204" pitchFamily="49" charset="0"/>
                <a:ea typeface="微软雅黑" panose="020B0503020204020204" pitchFamily="34" charset="-122"/>
                <a:cs typeface="Calibri" panose="020F0502020204030204" pitchFamily="34" charset="0"/>
              </a:rPr>
              <a:t>bin</a:t>
            </a:r>
            <a:r>
              <a:rPr lang="zh-CN" altLang="en-US" sz="1600" dirty="0">
                <a:latin typeface="Consolas" panose="020B0609020204030204" pitchFamily="49" charset="0"/>
                <a:ea typeface="微软雅黑" panose="020B0503020204020204" pitchFamily="34" charset="-122"/>
                <a:cs typeface="Calibri" panose="020F0502020204030204" pitchFamily="34" charset="0"/>
              </a:rPr>
              <a:t>转</a:t>
            </a:r>
            <a:r>
              <a:rPr lang="en-US" altLang="zh-CN" sz="1600" dirty="0" err="1">
                <a:latin typeface="Consolas" panose="020B0609020204030204" pitchFamily="49" charset="0"/>
                <a:ea typeface="微软雅黑" panose="020B0503020204020204" pitchFamily="34" charset="-122"/>
                <a:cs typeface="Calibri" panose="020F0502020204030204" pitchFamily="34" charset="0"/>
              </a:rPr>
              <a:t>coe</a:t>
            </a:r>
            <a:r>
              <a:rPr lang="zh-CN" altLang="en-US" sz="1600" dirty="0">
                <a:latin typeface="Consolas" panose="020B0609020204030204" pitchFamily="49" charset="0"/>
                <a:ea typeface="微软雅黑" panose="020B0503020204020204" pitchFamily="34" charset="-122"/>
                <a:cs typeface="Calibri" panose="020F0502020204030204" pitchFamily="34" charset="0"/>
              </a:rPr>
              <a:t>的工具，这样比较快，但是目前还没有找到这方面的工具</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p:txBody>
      </p:sp>
      <p:sp>
        <p:nvSpPr>
          <p:cNvPr id="8" name="Shape 196"/>
          <p:cNvSpPr txBox="1"/>
          <p:nvPr/>
        </p:nvSpPr>
        <p:spPr>
          <a:xfrm>
            <a:off x="533160" y="308113"/>
            <a:ext cx="6327360" cy="612360"/>
          </a:xfrm>
          <a:prstGeom prst="rect">
            <a:avLst/>
          </a:prstGeom>
          <a:noFill/>
          <a:ln>
            <a:noFill/>
          </a:ln>
        </p:spPr>
        <p:txBody>
          <a:bodyPr spcFirstLastPara="1" wrap="square" lIns="91425" tIns="45700" rIns="91425" bIns="45700" anchor="ctr" anchorCtr="0">
            <a:noAutofit/>
          </a:bodyPr>
          <a:lstStyle/>
          <a:p>
            <a:pPr lvl="0"/>
            <a:r>
              <a:rPr lang="zh-CN" altLang="en-US" sz="2800" b="1" dirty="0">
                <a:solidFill>
                  <a:srgbClr val="B95B22"/>
                </a:solidFill>
                <a:latin typeface="Consolas" panose="020B0609020204030204" pitchFamily="49" charset="0"/>
                <a:ea typeface="微软雅黑" panose="020B0503020204020204" pitchFamily="34" charset="-122"/>
              </a:rPr>
              <a:t>主要工作</a:t>
            </a:r>
            <a:r>
              <a:rPr lang="en-US" altLang="zh-CN" sz="2800" b="1" dirty="0">
                <a:solidFill>
                  <a:srgbClr val="B95B22"/>
                </a:solidFill>
                <a:latin typeface="Consolas" panose="020B0609020204030204" pitchFamily="49" charset="0"/>
                <a:ea typeface="微软雅黑" panose="020B0503020204020204" pitchFamily="34" charset="-122"/>
              </a:rPr>
              <a:t> 2.</a:t>
            </a:r>
            <a:r>
              <a:rPr lang="zh-CN" altLang="en-US" sz="2800" b="1" dirty="0">
                <a:solidFill>
                  <a:srgbClr val="B95B22"/>
                </a:solidFill>
                <a:latin typeface="Consolas" panose="020B0609020204030204" pitchFamily="49" charset="0"/>
                <a:ea typeface="微软雅黑" panose="020B0503020204020204" pitchFamily="34" charset="-122"/>
              </a:rPr>
              <a:t>从可执行文件到</a:t>
            </a:r>
            <a:r>
              <a:rPr lang="en-US" altLang="zh-CN" sz="2800" b="1" dirty="0" err="1">
                <a:solidFill>
                  <a:srgbClr val="B95B22"/>
                </a:solidFill>
                <a:latin typeface="Consolas" panose="020B0609020204030204" pitchFamily="49" charset="0"/>
                <a:ea typeface="微软雅黑" panose="020B0503020204020204" pitchFamily="34" charset="-122"/>
              </a:rPr>
              <a:t>coe</a:t>
            </a:r>
            <a:endParaRPr lang="zh-CN" altLang="en-US" sz="1600" dirty="0">
              <a:latin typeface="Consolas" panose="020B0609020204030204" pitchFamily="49" charset="0"/>
              <a:ea typeface="微软雅黑" panose="020B0503020204020204" pitchFamily="34" charset="-122"/>
              <a:cs typeface="Questrial"/>
              <a:sym typeface="Questrial"/>
            </a:endParaRPr>
          </a:p>
        </p:txBody>
      </p:sp>
    </p:spTree>
    <p:extLst>
      <p:ext uri="{BB962C8B-B14F-4D97-AF65-F5344CB8AC3E}">
        <p14:creationId xmlns:p14="http://schemas.microsoft.com/office/powerpoint/2010/main" val="163442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6</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仿真器可以允许我们在主机上判断</a:t>
            </a:r>
            <a:r>
              <a:rPr lang="en-US" altLang="zh-CN" sz="1600" dirty="0" err="1">
                <a:latin typeface="Consolas" panose="020B0609020204030204" pitchFamily="49" charset="0"/>
                <a:ea typeface="微软雅黑" panose="020B0503020204020204" pitchFamily="34" charset="-122"/>
                <a:cs typeface="Calibri" panose="020F0502020204030204" pitchFamily="34" charset="0"/>
              </a:rPr>
              <a:t>riscv</a:t>
            </a:r>
            <a:r>
              <a:rPr lang="zh-CN" altLang="en-US" sz="1600" dirty="0">
                <a:latin typeface="Consolas" panose="020B0609020204030204" pitchFamily="49" charset="0"/>
                <a:ea typeface="微软雅黑" panose="020B0503020204020204" pitchFamily="34" charset="-122"/>
                <a:cs typeface="Calibri" panose="020F0502020204030204" pitchFamily="34" charset="0"/>
              </a:rPr>
              <a:t>代码的正确性，但是我目前还没有成功修改仿真器使之可以执行我们自身的自定义指令</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对于交叉编译生成的代码，调试的方法貌似只有</a:t>
            </a:r>
            <a:r>
              <a:rPr lang="en-US" altLang="zh-CN" sz="1600" dirty="0" err="1">
                <a:latin typeface="Consolas" panose="020B0609020204030204" pitchFamily="49" charset="0"/>
                <a:ea typeface="微软雅黑" panose="020B0503020204020204" pitchFamily="34" charset="-122"/>
                <a:cs typeface="Calibri" panose="020F0502020204030204" pitchFamily="34" charset="0"/>
              </a:rPr>
              <a:t>gdb</a:t>
            </a:r>
            <a:r>
              <a:rPr lang="zh-CN" altLang="en-US" sz="1600" dirty="0">
                <a:latin typeface="Consolas" panose="020B0609020204030204" pitchFamily="49" charset="0"/>
                <a:ea typeface="微软雅黑" panose="020B0503020204020204" pitchFamily="34" charset="-122"/>
                <a:cs typeface="Calibri" panose="020F0502020204030204" pitchFamily="34" charset="0"/>
              </a:rPr>
              <a:t>可以用</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下一步总结文档完善一下</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硬件多线程与软件多线程</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428750" lvl="2"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这里实现了硬件多线程，可以避免保存现场</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428750" lvl="2"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但是由于硬件数目的限制，导致调度的线程存在限制</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多线程调度的模拟</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428750" lvl="2"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如何模拟多个线程之间的切换</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428750" lvl="2"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建议稍微修改硬件，将当前执行的线程的</a:t>
            </a:r>
            <a:r>
              <a:rPr lang="en-US" altLang="zh-CN" sz="1600" dirty="0">
                <a:latin typeface="Consolas" panose="020B0609020204030204" pitchFamily="49" charset="0"/>
                <a:ea typeface="微软雅黑" panose="020B0503020204020204" pitchFamily="34" charset="-122"/>
                <a:cs typeface="Calibri" panose="020F0502020204030204" pitchFamily="34" charset="0"/>
              </a:rPr>
              <a:t>ID</a:t>
            </a:r>
            <a:r>
              <a:rPr lang="zh-CN" altLang="en-US" sz="1600" dirty="0">
                <a:latin typeface="Consolas" panose="020B0609020204030204" pitchFamily="49" charset="0"/>
                <a:ea typeface="微软雅黑" panose="020B0503020204020204" pitchFamily="34" charset="-122"/>
                <a:cs typeface="Calibri" panose="020F0502020204030204" pitchFamily="34" charset="0"/>
              </a:rPr>
              <a:t>存到某个专用寄存器当中</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428750" lvl="2"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线程如何切换，切换的策略</a:t>
            </a:r>
            <a:r>
              <a:rPr lang="en-US" altLang="zh-CN" sz="1600" dirty="0">
                <a:latin typeface="Consolas" panose="020B0609020204030204" pitchFamily="49" charset="0"/>
                <a:ea typeface="微软雅黑" panose="020B0503020204020204" pitchFamily="34" charset="-122"/>
                <a:cs typeface="Calibri" panose="020F0502020204030204" pitchFamily="34" charset="0"/>
              </a:rPr>
              <a:t>(</a:t>
            </a:r>
            <a:r>
              <a:rPr lang="zh-CN" altLang="en-US" sz="1600" dirty="0">
                <a:latin typeface="Consolas" panose="020B0609020204030204" pitchFamily="49" charset="0"/>
                <a:ea typeface="微软雅黑" panose="020B0503020204020204" pitchFamily="34" charset="-122"/>
                <a:cs typeface="Calibri" panose="020F0502020204030204" pitchFamily="34" charset="0"/>
              </a:rPr>
              <a:t>轮询 </a:t>
            </a:r>
            <a:r>
              <a:rPr lang="en-US" altLang="zh-CN" sz="1600" dirty="0">
                <a:latin typeface="Consolas" panose="020B0609020204030204" pitchFamily="49" charset="0"/>
                <a:ea typeface="微软雅黑" panose="020B0503020204020204" pitchFamily="34" charset="-122"/>
                <a:cs typeface="Calibri" panose="020F0502020204030204" pitchFamily="34" charset="0"/>
              </a:rPr>
              <a:t>or </a:t>
            </a:r>
            <a:r>
              <a:rPr lang="zh-CN" altLang="en-US" sz="1600" dirty="0">
                <a:latin typeface="Consolas" panose="020B0609020204030204" pitchFamily="49" charset="0"/>
                <a:ea typeface="微软雅黑" panose="020B0503020204020204" pitchFamily="34" charset="-122"/>
                <a:cs typeface="Calibri" panose="020F0502020204030204" pitchFamily="34" charset="0"/>
              </a:rPr>
              <a:t>带权的任务调度</a:t>
            </a:r>
            <a:r>
              <a:rPr lang="en-US" altLang="zh-CN" sz="1600" dirty="0">
                <a:latin typeface="Consolas" panose="020B0609020204030204" pitchFamily="49" charset="0"/>
                <a:ea typeface="微软雅黑" panose="020B0503020204020204" pitchFamily="34" charset="-122"/>
                <a:cs typeface="Calibri" panose="020F0502020204030204" pitchFamily="34" charset="0"/>
              </a:rPr>
              <a:t>)</a:t>
            </a:r>
          </a:p>
        </p:txBody>
      </p:sp>
      <p:sp>
        <p:nvSpPr>
          <p:cNvPr id="8" name="Shape 196"/>
          <p:cNvSpPr txBox="1"/>
          <p:nvPr/>
        </p:nvSpPr>
        <p:spPr>
          <a:xfrm>
            <a:off x="228600" y="228600"/>
            <a:ext cx="6327360" cy="612360"/>
          </a:xfrm>
          <a:prstGeom prst="rect">
            <a:avLst/>
          </a:prstGeom>
          <a:noFill/>
          <a:ln>
            <a:noFill/>
          </a:ln>
        </p:spPr>
        <p:txBody>
          <a:bodyPr spcFirstLastPara="1" wrap="square" lIns="91425" tIns="45700" rIns="91425" bIns="45700" anchor="ctr" anchorCtr="0">
            <a:noAutofit/>
          </a:bodyPr>
          <a:lstStyle/>
          <a:p>
            <a:pPr lvl="0"/>
            <a:r>
              <a:rPr lang="zh-CN" altLang="en-US" sz="2800" b="1" dirty="0">
                <a:solidFill>
                  <a:srgbClr val="B95B22"/>
                </a:solidFill>
                <a:latin typeface="Consolas" panose="020B0609020204030204" pitchFamily="49" charset="0"/>
                <a:ea typeface="微软雅黑" panose="020B0503020204020204" pitchFamily="34" charset="-122"/>
              </a:rPr>
              <a:t>主要工作</a:t>
            </a:r>
            <a:r>
              <a:rPr lang="en-US" altLang="zh-CN" sz="2800" b="1" dirty="0">
                <a:solidFill>
                  <a:srgbClr val="B95B22"/>
                </a:solidFill>
                <a:latin typeface="Consolas" panose="020B0609020204030204" pitchFamily="49" charset="0"/>
                <a:ea typeface="微软雅黑" panose="020B0503020204020204" pitchFamily="34" charset="-122"/>
              </a:rPr>
              <a:t> 3.</a:t>
            </a:r>
            <a:r>
              <a:rPr lang="zh-CN" altLang="en-US" sz="2800" b="1" dirty="0">
                <a:solidFill>
                  <a:srgbClr val="B95B22"/>
                </a:solidFill>
                <a:latin typeface="Consolas" panose="020B0609020204030204" pitchFamily="49" charset="0"/>
                <a:ea typeface="微软雅黑" panose="020B0503020204020204" pitchFamily="34" charset="-122"/>
              </a:rPr>
              <a:t>仿真器</a:t>
            </a:r>
            <a:endParaRPr lang="zh-CN" altLang="en-US" sz="1600" dirty="0">
              <a:latin typeface="Consolas" panose="020B0609020204030204" pitchFamily="49" charset="0"/>
              <a:ea typeface="微软雅黑" panose="020B0503020204020204" pitchFamily="34" charset="-122"/>
              <a:cs typeface="Questrial"/>
              <a:sym typeface="Questrial"/>
            </a:endParaRPr>
          </a:p>
        </p:txBody>
      </p:sp>
    </p:spTree>
    <p:extLst>
      <p:ext uri="{BB962C8B-B14F-4D97-AF65-F5344CB8AC3E}">
        <p14:creationId xmlns:p14="http://schemas.microsoft.com/office/powerpoint/2010/main" val="82937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7</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希望可以负责软件相关的工作，比如添加时间语义指令</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感觉目前的要求还不是很明确，关于我们最终需要实现的小车功能希望可以有更加详细的需求文档</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971550" lvl="1"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比如：时间控制要达到什么层次，最终需要实现什么功能</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阅读小车控制的代码</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p:txBody>
      </p:sp>
      <p:sp>
        <p:nvSpPr>
          <p:cNvPr id="8" name="Shape 196"/>
          <p:cNvSpPr txBox="1"/>
          <p:nvPr/>
        </p:nvSpPr>
        <p:spPr>
          <a:xfrm>
            <a:off x="228600" y="228600"/>
            <a:ext cx="6327360" cy="612360"/>
          </a:xfrm>
          <a:prstGeom prst="rect">
            <a:avLst/>
          </a:prstGeom>
          <a:noFill/>
          <a:ln>
            <a:noFill/>
          </a:ln>
        </p:spPr>
        <p:txBody>
          <a:bodyPr spcFirstLastPara="1" wrap="square" lIns="91425" tIns="45700" rIns="91425" bIns="45700" anchor="ctr" anchorCtr="0">
            <a:noAutofit/>
          </a:bodyPr>
          <a:lstStyle/>
          <a:p>
            <a:pPr lvl="0"/>
            <a:r>
              <a:rPr lang="zh-CN" altLang="en-US" sz="2800" b="1" dirty="0">
                <a:solidFill>
                  <a:srgbClr val="B95B22"/>
                </a:solidFill>
                <a:latin typeface="微软雅黑" panose="020B0503020204020204" pitchFamily="34" charset="-122"/>
                <a:ea typeface="微软雅黑" panose="020B0503020204020204" pitchFamily="34" charset="-122"/>
              </a:rPr>
              <a:t>后期工作计划</a:t>
            </a:r>
            <a:endParaRPr lang="zh-CN" altLang="en-US" sz="1600" dirty="0">
              <a:latin typeface="微软雅黑" panose="020B0503020204020204" pitchFamily="34" charset="-122"/>
              <a:ea typeface="微软雅黑" panose="020B0503020204020204" pitchFamily="34" charset="-122"/>
              <a:cs typeface="Questrial"/>
              <a:sym typeface="Questrial"/>
            </a:endParaRPr>
          </a:p>
        </p:txBody>
      </p:sp>
    </p:spTree>
    <p:extLst>
      <p:ext uri="{BB962C8B-B14F-4D97-AF65-F5344CB8AC3E}">
        <p14:creationId xmlns:p14="http://schemas.microsoft.com/office/powerpoint/2010/main" val="251465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p:nvPr/>
        </p:nvSpPr>
        <p:spPr>
          <a:xfrm>
            <a:off x="0" y="914400"/>
            <a:ext cx="533160" cy="244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400" b="0" strike="noStrike">
                <a:solidFill>
                  <a:srgbClr val="FFFFFF"/>
                </a:solidFill>
                <a:latin typeface="Arial" panose="02080604020202020204" charset="0"/>
                <a:ea typeface="Arial" panose="02080604020202020204" charset="0"/>
                <a:cs typeface="Arial" panose="02080604020202020204" charset="0"/>
                <a:sym typeface="Arial" panose="02080604020202020204" charset="0"/>
              </a:rPr>
              <a:t>8</a:t>
            </a:fld>
            <a:endParaRPr sz="1400" b="0" strike="noStrike">
              <a:solidFill>
                <a:srgbClr val="000000"/>
              </a:solidFill>
              <a:latin typeface="Times New Roman"/>
              <a:ea typeface="Times New Roman"/>
              <a:cs typeface="Times New Roman"/>
              <a:sym typeface="Times New Roman"/>
            </a:endParaRPr>
          </a:p>
        </p:txBody>
      </p:sp>
      <p:sp>
        <p:nvSpPr>
          <p:cNvPr id="198" name="Shape 198"/>
          <p:cNvSpPr/>
          <p:nvPr/>
        </p:nvSpPr>
        <p:spPr>
          <a:xfrm>
            <a:off x="8172360" y="-27360"/>
            <a:ext cx="959040" cy="89568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99" name="Shape 199"/>
          <p:cNvPicPr preferRelativeResize="0"/>
          <p:nvPr/>
        </p:nvPicPr>
        <p:blipFill rotWithShape="1">
          <a:blip r:embed="rId3"/>
          <a:srcRect/>
          <a:stretch>
            <a:fillRect/>
          </a:stretch>
        </p:blipFill>
        <p:spPr>
          <a:xfrm>
            <a:off x="6372360" y="188640"/>
            <a:ext cx="2622600" cy="645480"/>
          </a:xfrm>
          <a:prstGeom prst="rect">
            <a:avLst/>
          </a:prstGeom>
          <a:noFill/>
          <a:ln>
            <a:noFill/>
          </a:ln>
        </p:spPr>
      </p:pic>
      <p:sp>
        <p:nvSpPr>
          <p:cNvPr id="7" name="文本占位符 2"/>
          <p:cNvSpPr>
            <a:spLocks noGrp="1"/>
          </p:cNvSpPr>
          <p:nvPr>
            <p:ph type="body" idx="1"/>
          </p:nvPr>
        </p:nvSpPr>
        <p:spPr>
          <a:xfrm>
            <a:off x="69574" y="1537117"/>
            <a:ext cx="8925386" cy="5012770"/>
          </a:xfrm>
        </p:spPr>
        <p:txBody>
          <a:bodyPr/>
          <a:lstStyle/>
          <a:p>
            <a:pPr marL="514350" indent="-28575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论文：</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028700" lvl="1" indent="-342900">
              <a:buFont typeface="+mj-lt"/>
              <a:buAutoNum type="arabicPeriod"/>
            </a:pPr>
            <a:r>
              <a:rPr lang="en-US" altLang="zh-CN" sz="1600" dirty="0">
                <a:latin typeface="Consolas" panose="020B0609020204030204" pitchFamily="49" charset="0"/>
                <a:ea typeface="微软雅黑" panose="020B0503020204020204" pitchFamily="34" charset="-122"/>
                <a:cs typeface="Calibri" panose="020F0502020204030204" pitchFamily="34" charset="0"/>
              </a:rPr>
              <a:t>RV32I</a:t>
            </a:r>
            <a:r>
              <a:rPr lang="zh-CN" altLang="en-US" sz="1600" dirty="0">
                <a:latin typeface="Consolas" panose="020B0609020204030204" pitchFamily="49" charset="0"/>
                <a:ea typeface="微软雅黑" panose="020B0503020204020204" pitchFamily="34" charset="-122"/>
                <a:cs typeface="Calibri" panose="020F0502020204030204" pitchFamily="34" charset="0"/>
              </a:rPr>
              <a:t>的文档</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571500" indent="-34290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网页：</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028700" lvl="1" indent="-342900">
              <a:buFont typeface="+mj-lt"/>
              <a:buAutoNum type="arabicPeriod"/>
            </a:pPr>
            <a:r>
              <a:rPr lang="en-US" altLang="zh-CN" sz="1600" dirty="0">
                <a:latin typeface="Consolas" panose="020B0609020204030204" pitchFamily="49" charset="0"/>
                <a:ea typeface="微软雅黑" panose="020B0503020204020204" pitchFamily="34" charset="-122"/>
                <a:cs typeface="Calibri" panose="020F0502020204030204" pitchFamily="34" charset="0"/>
              </a:rPr>
              <a:t>cv32e40p</a:t>
            </a:r>
            <a:r>
              <a:rPr lang="zh-CN" altLang="en-US" sz="1600" dirty="0">
                <a:latin typeface="Consolas" panose="020B0609020204030204" pitchFamily="49" charset="0"/>
                <a:ea typeface="微软雅黑" panose="020B0503020204020204" pitchFamily="34" charset="-122"/>
                <a:cs typeface="Calibri" panose="020F0502020204030204" pitchFamily="34" charset="0"/>
              </a:rPr>
              <a:t> </a:t>
            </a:r>
            <a:r>
              <a:rPr lang="en-US" altLang="zh-CN" sz="1600" dirty="0">
                <a:latin typeface="Consolas" panose="020B0609020204030204" pitchFamily="49" charset="0"/>
                <a:ea typeface="微软雅黑" panose="020B0503020204020204" pitchFamily="34" charset="-122"/>
                <a:cs typeface="Calibri" panose="020F0502020204030204" pitchFamily="34" charset="0"/>
              </a:rPr>
              <a:t>User</a:t>
            </a:r>
            <a:r>
              <a:rPr lang="zh-CN" altLang="en-US" sz="1600" dirty="0">
                <a:latin typeface="Consolas" panose="020B0609020204030204" pitchFamily="49" charset="0"/>
                <a:ea typeface="微软雅黑" panose="020B0503020204020204" pitchFamily="34" charset="-122"/>
                <a:cs typeface="Calibri" panose="020F0502020204030204" pitchFamily="34" charset="0"/>
              </a:rPr>
              <a:t> </a:t>
            </a:r>
            <a:r>
              <a:rPr lang="en-US" altLang="zh-CN" sz="1600" dirty="0">
                <a:latin typeface="Consolas" panose="020B0609020204030204" pitchFamily="49" charset="0"/>
                <a:ea typeface="微软雅黑" panose="020B0503020204020204" pitchFamily="34" charset="-122"/>
                <a:cs typeface="Calibri" panose="020F0502020204030204" pitchFamily="34" charset="0"/>
              </a:rPr>
              <a:t>Manual</a:t>
            </a:r>
          </a:p>
          <a:p>
            <a:pPr marL="571500" indent="-342900">
              <a:buFont typeface="Wingdings" panose="05000000000000000000" pitchFamily="2" charset="2"/>
              <a:buChar char="p"/>
            </a:pPr>
            <a:r>
              <a:rPr lang="zh-CN" altLang="en-US" sz="1600" dirty="0">
                <a:latin typeface="Consolas" panose="020B0609020204030204" pitchFamily="49" charset="0"/>
                <a:ea typeface="微软雅黑" panose="020B0503020204020204" pitchFamily="34" charset="-122"/>
                <a:cs typeface="Calibri" panose="020F0502020204030204" pitchFamily="34" charset="0"/>
              </a:rPr>
              <a:t>总结文档：</a:t>
            </a:r>
            <a:endParaRPr lang="en-US" altLang="zh-CN" sz="1600" dirty="0">
              <a:latin typeface="Consolas" panose="020B0609020204030204" pitchFamily="49" charset="0"/>
              <a:ea typeface="微软雅黑" panose="020B0503020204020204" pitchFamily="34" charset="-122"/>
              <a:cs typeface="Calibri" panose="020F0502020204030204" pitchFamily="34" charset="0"/>
            </a:endParaRPr>
          </a:p>
          <a:p>
            <a:pPr marL="1028700" lvl="1" indent="-342900">
              <a:buFont typeface="Wingdings" panose="05000000000000000000" pitchFamily="2" charset="2"/>
              <a:buChar char="p"/>
            </a:pPr>
            <a:r>
              <a:rPr lang="en-US" altLang="zh-CN" sz="1600" dirty="0">
                <a:latin typeface="Consolas" panose="020B0609020204030204" pitchFamily="49" charset="0"/>
                <a:ea typeface="微软雅黑" panose="020B0503020204020204" pitchFamily="34" charset="-122"/>
                <a:cs typeface="Calibri" panose="020F0502020204030204" pitchFamily="34" charset="0"/>
              </a:rPr>
              <a:t>2020-09-26-</a:t>
            </a:r>
            <a:r>
              <a:rPr lang="zh-CN" altLang="en-US" sz="1600" dirty="0">
                <a:latin typeface="Consolas" panose="020B0609020204030204" pitchFamily="49" charset="0"/>
                <a:ea typeface="微软雅黑" panose="020B0503020204020204" pitchFamily="34" charset="-122"/>
                <a:cs typeface="Calibri" panose="020F0502020204030204" pitchFamily="34" charset="0"/>
              </a:rPr>
              <a:t>汪超</a:t>
            </a:r>
            <a:r>
              <a:rPr lang="en-US" altLang="zh-CN" sz="1600" dirty="0">
                <a:latin typeface="Consolas" panose="020B0609020204030204" pitchFamily="49" charset="0"/>
                <a:ea typeface="微软雅黑" panose="020B0503020204020204" pitchFamily="34" charset="-122"/>
                <a:cs typeface="Calibri" panose="020F0502020204030204" pitchFamily="34" charset="0"/>
              </a:rPr>
              <a:t>-RPU</a:t>
            </a:r>
            <a:r>
              <a:rPr lang="zh-CN" altLang="en-US" sz="1600" dirty="0">
                <a:latin typeface="Consolas" panose="020B0609020204030204" pitchFamily="49" charset="0"/>
                <a:ea typeface="微软雅黑" panose="020B0503020204020204" pitchFamily="34" charset="-122"/>
                <a:cs typeface="Calibri" panose="020F0502020204030204" pitchFamily="34" charset="0"/>
              </a:rPr>
              <a:t>仿真</a:t>
            </a:r>
            <a:r>
              <a:rPr lang="en-US" altLang="zh-CN" sz="1600" dirty="0">
                <a:latin typeface="Consolas" panose="020B0609020204030204" pitchFamily="49" charset="0"/>
                <a:ea typeface="微软雅黑" panose="020B0503020204020204" pitchFamily="34" charset="-122"/>
                <a:cs typeface="Calibri" panose="020F0502020204030204" pitchFamily="34" charset="0"/>
              </a:rPr>
              <a:t>.md</a:t>
            </a:r>
          </a:p>
        </p:txBody>
      </p:sp>
      <p:sp>
        <p:nvSpPr>
          <p:cNvPr id="8" name="Shape 196"/>
          <p:cNvSpPr txBox="1"/>
          <p:nvPr/>
        </p:nvSpPr>
        <p:spPr>
          <a:xfrm>
            <a:off x="228600" y="228600"/>
            <a:ext cx="6327360" cy="612360"/>
          </a:xfrm>
          <a:prstGeom prst="rect">
            <a:avLst/>
          </a:prstGeom>
          <a:noFill/>
          <a:ln>
            <a:noFill/>
          </a:ln>
        </p:spPr>
        <p:txBody>
          <a:bodyPr spcFirstLastPara="1" wrap="square" lIns="91425" tIns="45700" rIns="91425" bIns="45700" anchor="ctr" anchorCtr="0">
            <a:noAutofit/>
          </a:bodyPr>
          <a:lstStyle/>
          <a:p>
            <a:pPr lvl="0"/>
            <a:r>
              <a:rPr lang="zh-CN" altLang="en-US" sz="2800" b="1" dirty="0">
                <a:solidFill>
                  <a:srgbClr val="B95B22"/>
                </a:solidFill>
                <a:latin typeface="微软雅黑" panose="020B0503020204020204" pitchFamily="34" charset="-122"/>
                <a:ea typeface="微软雅黑" panose="020B0503020204020204" pitchFamily="34" charset="-122"/>
              </a:rPr>
              <a:t>参考文献及总结文档</a:t>
            </a:r>
            <a:endParaRPr lang="zh-CN" altLang="en-US" sz="1600" dirty="0">
              <a:latin typeface="微软雅黑" panose="020B0503020204020204" pitchFamily="34" charset="-122"/>
              <a:ea typeface="微软雅黑" panose="020B0503020204020204" pitchFamily="34" charset="-122"/>
              <a:cs typeface="Questrial"/>
              <a:sym typeface="Questrial"/>
            </a:endParaRPr>
          </a:p>
        </p:txBody>
      </p:sp>
    </p:spTree>
    <p:extLst>
      <p:ext uri="{BB962C8B-B14F-4D97-AF65-F5344CB8AC3E}">
        <p14:creationId xmlns:p14="http://schemas.microsoft.com/office/powerpoint/2010/main" val="3402485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5255</TotalTime>
  <Words>481</Words>
  <Application>Microsoft Office PowerPoint</Application>
  <PresentationFormat>全屏显示(4:3)</PresentationFormat>
  <Paragraphs>72</Paragraphs>
  <Slides>8</Slides>
  <Notes>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8</vt:i4>
      </vt:variant>
    </vt:vector>
  </HeadingPairs>
  <TitlesOfParts>
    <vt:vector size="17" baseType="lpstr">
      <vt:lpstr>Questrial</vt:lpstr>
      <vt:lpstr>微软雅黑</vt:lpstr>
      <vt:lpstr>Arial</vt:lpstr>
      <vt:lpstr>Calibri</vt:lpstr>
      <vt:lpstr>Consolas</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chao wang</dc:creator>
  <cp:lastModifiedBy>Lenovo</cp:lastModifiedBy>
  <cp:revision>1272</cp:revision>
  <dcterms:created xsi:type="dcterms:W3CDTF">2018-07-05T12:14:30Z</dcterms:created>
  <dcterms:modified xsi:type="dcterms:W3CDTF">2021-01-27T07:00:09Z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