
<file path=[Content_Types].xml><?xml version="1.0" encoding="utf-8"?>
<Types xmlns="http://schemas.openxmlformats.org/package/2006/content-types">
  <Default Extension="xml" ContentType="application/xml"/>
  <Default Extension="jpeg" ContentType="image/jpeg"/>
  <Default Extension="jpg" ContentType="image/pn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8" r:id="rId3"/>
    <p:sldId id="260" r:id="rId4"/>
    <p:sldId id="261" r:id="rId5"/>
    <p:sldId id="264" r:id="rId6"/>
    <p:sldId id="266" r:id="rId7"/>
    <p:sldId id="267" r:id="rId8"/>
    <p:sldId id="268" r:id="rId9"/>
    <p:sldId id="276" r:id="rId10"/>
    <p:sldId id="269" r:id="rId11"/>
    <p:sldId id="271" r:id="rId12"/>
    <p:sldId id="272" r:id="rId13"/>
    <p:sldId id="274" r:id="rId14"/>
    <p:sldId id="275" r:id="rId15"/>
    <p:sldId id="277" r:id="rId16"/>
    <p:sldId id="278" r:id="rId17"/>
    <p:sldId id="279" r:id="rId18"/>
    <p:sldId id="280" r:id="rId19"/>
    <p:sldId id="281" r:id="rId20"/>
    <p:sldId id="283" r:id="rId21"/>
    <p:sldId id="284" r:id="rId22"/>
    <p:sldId id="285" r:id="rId23"/>
    <p:sldId id="282" r:id="rId24"/>
    <p:sldId id="286" r:id="rId25"/>
    <p:sldId id="288" r:id="rId26"/>
    <p:sldId id="290"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BEBDED"/>
    <a:srgbClr val="CDD1D7"/>
    <a:srgbClr val="CCC6C3"/>
    <a:srgbClr val="C2C1CA"/>
    <a:srgbClr val="191919"/>
    <a:srgbClr val="181818"/>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76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53E0E-BC68-634B-AB40-38AE874DC80E}" type="doc">
      <dgm:prSet loTypeId="urn:microsoft.com/office/officeart/2005/8/layout/hList1" loCatId="" qsTypeId="urn:microsoft.com/office/officeart/2005/8/quickstyle/simple4" qsCatId="simple" csTypeId="urn:microsoft.com/office/officeart/2005/8/colors/accent4_3" csCatId="accent4" phldr="1"/>
      <dgm:spPr/>
    </dgm:pt>
    <dgm:pt modelId="{31F8D78E-B32C-1C42-BAE7-37E6A89D07E6}">
      <dgm:prSet phldrT="[文本]" custT="1">
        <dgm:style>
          <a:lnRef idx="3">
            <a:schemeClr val="lt1"/>
          </a:lnRef>
          <a:fillRef idx="1">
            <a:schemeClr val="accent3"/>
          </a:fillRef>
          <a:effectRef idx="1">
            <a:schemeClr val="accent3"/>
          </a:effectRef>
          <a:fontRef idx="minor">
            <a:schemeClr val="lt1"/>
          </a:fontRef>
        </dgm:style>
      </dgm:prSet>
      <dgm:spPr/>
      <dgm:t>
        <a:bodyPr/>
        <a:lstStyle/>
        <a:p>
          <a:r>
            <a:rPr lang="zh-CN" altLang="en-US" sz="1600" dirty="0" smtClean="0">
              <a:latin typeface="华文楷体"/>
              <a:ea typeface="华文楷体"/>
              <a:cs typeface="华文楷体"/>
            </a:rPr>
            <a:t>比赛专用数据</a:t>
          </a:r>
          <a:endParaRPr lang="zh-CN" altLang="en-US" sz="1600" dirty="0">
            <a:latin typeface="华文楷体"/>
            <a:ea typeface="华文楷体"/>
            <a:cs typeface="华文楷体"/>
          </a:endParaRPr>
        </a:p>
      </dgm:t>
    </dgm:pt>
    <dgm:pt modelId="{119096CC-F6F2-D541-9FD6-7B63B8F7FDF4}" type="parTrans" cxnId="{8BD042DC-6ECB-064F-94C5-4A420CD4ED73}">
      <dgm:prSet/>
      <dgm:spPr/>
      <dgm:t>
        <a:bodyPr/>
        <a:lstStyle/>
        <a:p>
          <a:endParaRPr lang="zh-CN" altLang="en-US"/>
        </a:p>
      </dgm:t>
    </dgm:pt>
    <dgm:pt modelId="{77B93BD8-35E0-3946-A715-57FA9342B831}" type="sibTrans" cxnId="{8BD042DC-6ECB-064F-94C5-4A420CD4ED73}">
      <dgm:prSet/>
      <dgm:spPr/>
      <dgm:t>
        <a:bodyPr/>
        <a:lstStyle/>
        <a:p>
          <a:endParaRPr lang="zh-CN" altLang="en-US"/>
        </a:p>
      </dgm:t>
    </dgm:pt>
    <dgm:pt modelId="{5D785C7F-7D1C-7C40-93C7-5920659FF40F}">
      <dgm:prSet phldrT="[文本]" custT="1">
        <dgm:style>
          <a:lnRef idx="3">
            <a:schemeClr val="lt1"/>
          </a:lnRef>
          <a:fillRef idx="1">
            <a:schemeClr val="accent3"/>
          </a:fillRef>
          <a:effectRef idx="1">
            <a:schemeClr val="accent3"/>
          </a:effectRef>
          <a:fontRef idx="minor">
            <a:schemeClr val="lt1"/>
          </a:fontRef>
        </dgm:style>
      </dgm:prSet>
      <dgm:spPr/>
      <dgm:t>
        <a:bodyPr/>
        <a:lstStyle/>
        <a:p>
          <a:pPr>
            <a:lnSpc>
              <a:spcPct val="100000"/>
            </a:lnSpc>
            <a:spcAft>
              <a:spcPts val="0"/>
            </a:spcAft>
          </a:pPr>
          <a:r>
            <a:rPr kumimoji="1" lang="en-US" altLang="zh-CN" sz="1400" dirty="0" smtClean="0">
              <a:latin typeface="华文楷体"/>
              <a:ea typeface="华文楷体"/>
              <a:cs typeface="华文楷体"/>
            </a:rPr>
            <a:t>Datashanghai</a:t>
          </a:r>
          <a:endParaRPr kumimoji="1" lang="zh-CN" altLang="en-US" sz="1400" dirty="0" smtClean="0">
            <a:latin typeface="华文楷体"/>
            <a:ea typeface="华文楷体"/>
            <a:cs typeface="华文楷体"/>
          </a:endParaRPr>
        </a:p>
        <a:p>
          <a:pPr>
            <a:lnSpc>
              <a:spcPct val="100000"/>
            </a:lnSpc>
            <a:spcAft>
              <a:spcPts val="0"/>
            </a:spcAft>
          </a:pPr>
          <a:r>
            <a:rPr kumimoji="1" lang="zh-CN" altLang="en-US" sz="1400" dirty="0" smtClean="0">
              <a:latin typeface="华文楷体"/>
              <a:ea typeface="华文楷体"/>
              <a:cs typeface="华文楷体"/>
            </a:rPr>
            <a:t>开放数据</a:t>
          </a:r>
          <a:endParaRPr lang="zh-CN" altLang="en-US" sz="1400" dirty="0">
            <a:latin typeface="华文楷体"/>
            <a:ea typeface="华文楷体"/>
            <a:cs typeface="华文楷体"/>
          </a:endParaRPr>
        </a:p>
      </dgm:t>
    </dgm:pt>
    <dgm:pt modelId="{674B427B-4215-0F44-93F4-A250853F1CD9}" type="parTrans" cxnId="{AE4A4D20-7980-AE45-9E5A-F242FFBD40E2}">
      <dgm:prSet/>
      <dgm:spPr/>
      <dgm:t>
        <a:bodyPr/>
        <a:lstStyle/>
        <a:p>
          <a:endParaRPr lang="zh-CN" altLang="en-US"/>
        </a:p>
      </dgm:t>
    </dgm:pt>
    <dgm:pt modelId="{455B1586-E78C-E040-B8DD-F0E5D0D1D135}" type="sibTrans" cxnId="{AE4A4D20-7980-AE45-9E5A-F242FFBD40E2}">
      <dgm:prSet/>
      <dgm:spPr/>
      <dgm:t>
        <a:bodyPr/>
        <a:lstStyle/>
        <a:p>
          <a:endParaRPr lang="zh-CN" altLang="en-US"/>
        </a:p>
      </dgm:t>
    </dgm:pt>
    <dgm:pt modelId="{C8F2CA14-9B63-A04F-B7D0-5645D23B385A}">
      <dgm:prSet phldrT="[文本]" custT="1">
        <dgm:style>
          <a:lnRef idx="3">
            <a:schemeClr val="lt1"/>
          </a:lnRef>
          <a:fillRef idx="1">
            <a:schemeClr val="accent3"/>
          </a:fillRef>
          <a:effectRef idx="1">
            <a:schemeClr val="accent3"/>
          </a:effectRef>
          <a:fontRef idx="minor">
            <a:schemeClr val="lt1"/>
          </a:fontRef>
        </dgm:style>
      </dgm:prSet>
      <dgm:spPr/>
      <dgm:t>
        <a:bodyPr/>
        <a:lstStyle/>
        <a:p>
          <a:r>
            <a:rPr lang="zh-CN" altLang="en-US" sz="1600" dirty="0" smtClean="0">
              <a:latin typeface="华文楷体"/>
              <a:ea typeface="华文楷体"/>
              <a:cs typeface="华文楷体"/>
            </a:rPr>
            <a:t>网络爬取数据</a:t>
          </a:r>
          <a:endParaRPr lang="zh-CN" altLang="en-US" sz="1600" dirty="0">
            <a:latin typeface="华文楷体"/>
            <a:ea typeface="华文楷体"/>
            <a:cs typeface="华文楷体"/>
          </a:endParaRPr>
        </a:p>
      </dgm:t>
    </dgm:pt>
    <dgm:pt modelId="{0FB347E6-CE59-DC46-B44A-36E4CBF9A603}" type="parTrans" cxnId="{FCC010B4-7786-484B-9921-55B7E50C67E6}">
      <dgm:prSet/>
      <dgm:spPr/>
      <dgm:t>
        <a:bodyPr/>
        <a:lstStyle/>
        <a:p>
          <a:endParaRPr lang="zh-CN" altLang="en-US"/>
        </a:p>
      </dgm:t>
    </dgm:pt>
    <dgm:pt modelId="{DF138D59-0680-EC47-A7EA-EF4AA8FE281B}" type="sibTrans" cxnId="{FCC010B4-7786-484B-9921-55B7E50C67E6}">
      <dgm:prSet/>
      <dgm:spPr/>
      <dgm:t>
        <a:bodyPr/>
        <a:lstStyle/>
        <a:p>
          <a:endParaRPr lang="zh-CN" altLang="en-US"/>
        </a:p>
      </dgm:t>
    </dgm:pt>
    <dgm:pt modelId="{AC08D265-7A65-2F42-9913-BA9B0B4CE5CA}">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城市道路交通指数</a:t>
          </a:r>
          <a:endParaRPr lang="zh-CN" altLang="en-US" sz="1400" dirty="0">
            <a:solidFill>
              <a:schemeClr val="bg1">
                <a:lumMod val="65000"/>
                <a:lumOff val="35000"/>
              </a:schemeClr>
            </a:solidFill>
            <a:latin typeface="华文楷体"/>
            <a:ea typeface="华文楷体"/>
            <a:cs typeface="华文楷体"/>
          </a:endParaRPr>
        </a:p>
      </dgm:t>
    </dgm:pt>
    <dgm:pt modelId="{295A28FA-BAF5-7243-AFA5-8AB5AFF08FD5}" type="parTrans" cxnId="{983AE76D-6D1C-234D-A1A6-21E0642DEBB2}">
      <dgm:prSet/>
      <dgm:spPr/>
      <dgm:t>
        <a:bodyPr/>
        <a:lstStyle/>
        <a:p>
          <a:endParaRPr lang="zh-CN" altLang="en-US"/>
        </a:p>
      </dgm:t>
    </dgm:pt>
    <dgm:pt modelId="{026D331A-FA6B-024F-8F93-CDA342329BDA}" type="sibTrans" cxnId="{983AE76D-6D1C-234D-A1A6-21E0642DEBB2}">
      <dgm:prSet/>
      <dgm:spPr/>
      <dgm:t>
        <a:bodyPr/>
        <a:lstStyle/>
        <a:p>
          <a:endParaRPr lang="zh-CN" altLang="en-US"/>
        </a:p>
      </dgm:t>
    </dgm:pt>
    <dgm:pt modelId="{502EDB82-6C02-E149-9B04-3394599E6570}">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地铁运行数据</a:t>
          </a:r>
          <a:endParaRPr kumimoji="1" lang="en-US" altLang="zh-CN" sz="1400" dirty="0" smtClean="0">
            <a:solidFill>
              <a:schemeClr val="bg1">
                <a:lumMod val="65000"/>
                <a:lumOff val="35000"/>
              </a:schemeClr>
            </a:solidFill>
            <a:latin typeface="华文楷体"/>
            <a:ea typeface="华文楷体"/>
            <a:cs typeface="华文楷体"/>
          </a:endParaRPr>
        </a:p>
      </dgm:t>
    </dgm:pt>
    <dgm:pt modelId="{4B99E5E0-5909-9544-8672-1FB41D3A242F}" type="parTrans" cxnId="{077923E7-C3A8-1F48-8ECD-9ECED82317DA}">
      <dgm:prSet/>
      <dgm:spPr/>
      <dgm:t>
        <a:bodyPr/>
        <a:lstStyle/>
        <a:p>
          <a:endParaRPr lang="zh-CN" altLang="en-US"/>
        </a:p>
      </dgm:t>
    </dgm:pt>
    <dgm:pt modelId="{CD2CA91C-ED74-574F-BAFE-C5CA0E1BFC9D}" type="sibTrans" cxnId="{077923E7-C3A8-1F48-8ECD-9ECED82317DA}">
      <dgm:prSet/>
      <dgm:spPr/>
      <dgm:t>
        <a:bodyPr/>
        <a:lstStyle/>
        <a:p>
          <a:endParaRPr lang="zh-CN" altLang="en-US"/>
        </a:p>
      </dgm:t>
    </dgm:pt>
    <dgm:pt modelId="{CAFC7147-B280-C445-8B1F-C9162847B22F}">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一卡通乘客刷卡数据</a:t>
          </a:r>
          <a:endParaRPr kumimoji="1" lang="en-US" altLang="zh-CN" sz="1400" dirty="0" smtClean="0">
            <a:solidFill>
              <a:schemeClr val="bg1">
                <a:lumMod val="65000"/>
                <a:lumOff val="35000"/>
              </a:schemeClr>
            </a:solidFill>
            <a:latin typeface="华文楷体"/>
            <a:ea typeface="华文楷体"/>
            <a:cs typeface="华文楷体"/>
          </a:endParaRPr>
        </a:p>
      </dgm:t>
    </dgm:pt>
    <dgm:pt modelId="{DB2CA85E-5C19-0346-A3D9-290EF7FF96BB}" type="parTrans" cxnId="{EF079C17-0426-8D44-927C-96FB57B71170}">
      <dgm:prSet/>
      <dgm:spPr/>
      <dgm:t>
        <a:bodyPr/>
        <a:lstStyle/>
        <a:p>
          <a:endParaRPr lang="zh-CN" altLang="en-US"/>
        </a:p>
      </dgm:t>
    </dgm:pt>
    <dgm:pt modelId="{D0AEB4B7-7573-9C4F-8260-54B5B3533F75}" type="sibTrans" cxnId="{EF079C17-0426-8D44-927C-96FB57B71170}">
      <dgm:prSet/>
      <dgm:spPr/>
      <dgm:t>
        <a:bodyPr/>
        <a:lstStyle/>
        <a:p>
          <a:endParaRPr lang="zh-CN" altLang="en-US"/>
        </a:p>
      </dgm:t>
    </dgm:pt>
    <dgm:pt modelId="{CA959A6D-628C-A243-B18C-6632F7EE7498}">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浦东公交车实时数据</a:t>
          </a:r>
          <a:endParaRPr kumimoji="1" lang="en-US" altLang="zh-CN" sz="1400" dirty="0" smtClean="0">
            <a:solidFill>
              <a:schemeClr val="bg1">
                <a:lumMod val="65000"/>
                <a:lumOff val="35000"/>
              </a:schemeClr>
            </a:solidFill>
            <a:latin typeface="华文楷体"/>
            <a:ea typeface="华文楷体"/>
            <a:cs typeface="华文楷体"/>
          </a:endParaRPr>
        </a:p>
      </dgm:t>
    </dgm:pt>
    <dgm:pt modelId="{CF436EBD-2EC3-3E48-B43B-AEB4CA4888E8}" type="parTrans" cxnId="{67F9BB24-4374-D440-B367-A57688C10A50}">
      <dgm:prSet/>
      <dgm:spPr/>
      <dgm:t>
        <a:bodyPr/>
        <a:lstStyle/>
        <a:p>
          <a:endParaRPr lang="zh-CN" altLang="en-US"/>
        </a:p>
      </dgm:t>
    </dgm:pt>
    <dgm:pt modelId="{30910E18-1329-C24D-85B1-18FC9C0ADA65}" type="sibTrans" cxnId="{67F9BB24-4374-D440-B367-A57688C10A50}">
      <dgm:prSet/>
      <dgm:spPr/>
      <dgm:t>
        <a:bodyPr/>
        <a:lstStyle/>
        <a:p>
          <a:endParaRPr lang="zh-CN" altLang="en-US"/>
        </a:p>
      </dgm:t>
    </dgm:pt>
    <dgm:pt modelId="{803069D7-B85C-8947-919C-3DE9CDD295D6}">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强生出租车行车数据</a:t>
          </a:r>
          <a:endParaRPr kumimoji="1" lang="en-US" altLang="zh-CN" sz="1400" dirty="0" smtClean="0">
            <a:solidFill>
              <a:schemeClr val="bg1">
                <a:lumMod val="65000"/>
                <a:lumOff val="35000"/>
              </a:schemeClr>
            </a:solidFill>
            <a:latin typeface="华文楷体"/>
            <a:ea typeface="华文楷体"/>
            <a:cs typeface="华文楷体"/>
          </a:endParaRPr>
        </a:p>
      </dgm:t>
    </dgm:pt>
    <dgm:pt modelId="{5D726EE7-2F3D-E94F-8125-6BDF73D392E1}" type="parTrans" cxnId="{E843741E-9B30-354C-A530-3C5DBBA66B7F}">
      <dgm:prSet/>
      <dgm:spPr/>
      <dgm:t>
        <a:bodyPr/>
        <a:lstStyle/>
        <a:p>
          <a:endParaRPr lang="zh-CN" altLang="en-US"/>
        </a:p>
      </dgm:t>
    </dgm:pt>
    <dgm:pt modelId="{06F7BB77-3ED2-1A4E-9352-1A715BAA8ABC}" type="sibTrans" cxnId="{E843741E-9B30-354C-A530-3C5DBBA66B7F}">
      <dgm:prSet/>
      <dgm:spPr/>
      <dgm:t>
        <a:bodyPr/>
        <a:lstStyle/>
        <a:p>
          <a:endParaRPr lang="zh-CN" altLang="en-US"/>
        </a:p>
      </dgm:t>
    </dgm:pt>
    <dgm:pt modelId="{082BC703-EBD6-0D4D-9740-3A6F71E267CE}">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高架匝道关闭数据</a:t>
          </a:r>
          <a:endParaRPr kumimoji="1" lang="en-US" altLang="zh-CN" sz="1400" dirty="0" smtClean="0">
            <a:solidFill>
              <a:schemeClr val="bg1">
                <a:lumMod val="65000"/>
                <a:lumOff val="35000"/>
              </a:schemeClr>
            </a:solidFill>
            <a:latin typeface="华文楷体"/>
            <a:ea typeface="华文楷体"/>
            <a:cs typeface="华文楷体"/>
          </a:endParaRPr>
        </a:p>
      </dgm:t>
    </dgm:pt>
    <dgm:pt modelId="{99809124-BCB7-2D47-B7AA-6DFD447D19F8}" type="parTrans" cxnId="{61131D82-7341-234F-98A7-12647D749867}">
      <dgm:prSet/>
      <dgm:spPr/>
      <dgm:t>
        <a:bodyPr/>
        <a:lstStyle/>
        <a:p>
          <a:endParaRPr lang="zh-CN" altLang="en-US"/>
        </a:p>
      </dgm:t>
    </dgm:pt>
    <dgm:pt modelId="{2768C59B-5D7C-304E-B1CA-587F8085D50E}" type="sibTrans" cxnId="{61131D82-7341-234F-98A7-12647D749867}">
      <dgm:prSet/>
      <dgm:spPr/>
      <dgm:t>
        <a:bodyPr/>
        <a:lstStyle/>
        <a:p>
          <a:endParaRPr lang="zh-CN" altLang="en-US"/>
        </a:p>
      </dgm:t>
    </dgm:pt>
    <dgm:pt modelId="{4B04E125-3447-0649-A3FD-9578178D9570}">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新浪微博交通数据</a:t>
          </a:r>
          <a:endParaRPr kumimoji="1" lang="en-US" altLang="zh-CN" sz="1400" dirty="0" smtClean="0">
            <a:solidFill>
              <a:schemeClr val="bg1">
                <a:lumMod val="65000"/>
                <a:lumOff val="35000"/>
              </a:schemeClr>
            </a:solidFill>
            <a:latin typeface="华文楷体"/>
            <a:ea typeface="华文楷体"/>
            <a:cs typeface="华文楷体"/>
          </a:endParaRPr>
        </a:p>
      </dgm:t>
    </dgm:pt>
    <dgm:pt modelId="{8CF78EFF-F696-2E43-A18A-FAF928D758DE}" type="parTrans" cxnId="{0BD5382A-5AB2-2B40-BB0B-B2C44D4A14F3}">
      <dgm:prSet/>
      <dgm:spPr/>
      <dgm:t>
        <a:bodyPr/>
        <a:lstStyle/>
        <a:p>
          <a:endParaRPr lang="zh-CN" altLang="en-US"/>
        </a:p>
      </dgm:t>
    </dgm:pt>
    <dgm:pt modelId="{D7F038AC-2C22-4545-94FB-84128C76D708}" type="sibTrans" cxnId="{0BD5382A-5AB2-2B40-BB0B-B2C44D4A14F3}">
      <dgm:prSet/>
      <dgm:spPr/>
      <dgm:t>
        <a:bodyPr/>
        <a:lstStyle/>
        <a:p>
          <a:endParaRPr lang="zh-CN" altLang="en-US"/>
        </a:p>
      </dgm:t>
    </dgm:pt>
    <dgm:pt modelId="{9FED18EF-8B89-884B-B4A0-D62563E12F4A}">
      <dgm:prSet custT="1"/>
      <dgm:spPr>
        <a:solidFill>
          <a:schemeClr val="tx1">
            <a:alpha val="90000"/>
          </a:schemeClr>
        </a:solidFill>
      </dgm:spPr>
      <dgm:t>
        <a:bodyPr/>
        <a:lstStyle/>
        <a:p>
          <a:pPr algn="l">
            <a:lnSpc>
              <a:spcPct val="100000"/>
            </a:lnSpc>
          </a:pPr>
          <a:r>
            <a:rPr kumimoji="1" lang="zh-CN" altLang="en-US" sz="1400" dirty="0" smtClean="0">
              <a:solidFill>
                <a:schemeClr val="bg1">
                  <a:lumMod val="65000"/>
                  <a:lumOff val="35000"/>
                </a:schemeClr>
              </a:solidFill>
              <a:latin typeface="华文楷体"/>
              <a:ea typeface="华文楷体"/>
              <a:cs typeface="华文楷体"/>
            </a:rPr>
            <a:t>气象数据</a:t>
          </a:r>
          <a:endParaRPr kumimoji="1" lang="en-US" altLang="zh-CN" sz="1400" dirty="0" smtClean="0">
            <a:solidFill>
              <a:schemeClr val="bg1">
                <a:lumMod val="65000"/>
                <a:lumOff val="35000"/>
              </a:schemeClr>
            </a:solidFill>
            <a:latin typeface="华文楷体"/>
            <a:ea typeface="华文楷体"/>
            <a:cs typeface="华文楷体"/>
          </a:endParaRPr>
        </a:p>
      </dgm:t>
    </dgm:pt>
    <dgm:pt modelId="{78C6B17C-B085-6A44-8732-1F3BEE508694}" type="parTrans" cxnId="{A8571D65-4CA5-334F-8A24-963DA23E8860}">
      <dgm:prSet/>
      <dgm:spPr/>
      <dgm:t>
        <a:bodyPr/>
        <a:lstStyle/>
        <a:p>
          <a:endParaRPr lang="zh-CN" altLang="en-US"/>
        </a:p>
      </dgm:t>
    </dgm:pt>
    <dgm:pt modelId="{AE12E6C5-DEDF-AD40-B422-B975AB80D2B8}" type="sibTrans" cxnId="{A8571D65-4CA5-334F-8A24-963DA23E8860}">
      <dgm:prSet/>
      <dgm:spPr/>
      <dgm:t>
        <a:bodyPr/>
        <a:lstStyle/>
        <a:p>
          <a:endParaRPr lang="zh-CN" altLang="en-US"/>
        </a:p>
      </dgm:t>
    </dgm:pt>
    <dgm:pt modelId="{9065138A-D4A5-F249-B563-656313209A2B}">
      <dgm:prSet custT="1"/>
      <dgm:spPr>
        <a:solidFill>
          <a:srgbClr val="FFFFFF">
            <a:alpha val="90000"/>
          </a:srgbClr>
        </a:solidFill>
      </dgm:spPr>
      <dgm:t>
        <a:bodyPr/>
        <a:lstStyle/>
        <a:p>
          <a:pPr>
            <a:lnSpc>
              <a:spcPct val="100000"/>
            </a:lnSpc>
          </a:pPr>
          <a:r>
            <a:rPr kumimoji="1" lang="zh-CN" altLang="en-US" sz="1400" dirty="0" smtClean="0">
              <a:solidFill>
                <a:schemeClr val="bg1">
                  <a:lumMod val="65000"/>
                  <a:lumOff val="35000"/>
                </a:schemeClr>
              </a:solidFill>
              <a:latin typeface="华文楷体"/>
              <a:ea typeface="华文楷体"/>
              <a:cs typeface="华文楷体"/>
            </a:rPr>
            <a:t>上海所有电影院信息</a:t>
          </a:r>
          <a:endParaRPr kumimoji="1" lang="zh-CN" altLang="en-US" sz="1400" dirty="0">
            <a:solidFill>
              <a:schemeClr val="bg1">
                <a:lumMod val="65000"/>
                <a:lumOff val="35000"/>
              </a:schemeClr>
            </a:solidFill>
            <a:latin typeface="华文楷体"/>
            <a:ea typeface="华文楷体"/>
            <a:cs typeface="华文楷体"/>
          </a:endParaRPr>
        </a:p>
      </dgm:t>
    </dgm:pt>
    <dgm:pt modelId="{649D1BF8-30B4-E54F-8C1C-C1FCFB4A4C16}" type="parTrans" cxnId="{26B5F29E-B8BA-CF4E-982B-2D491109EB99}">
      <dgm:prSet/>
      <dgm:spPr/>
      <dgm:t>
        <a:bodyPr/>
        <a:lstStyle/>
        <a:p>
          <a:endParaRPr lang="zh-CN" altLang="en-US"/>
        </a:p>
      </dgm:t>
    </dgm:pt>
    <dgm:pt modelId="{254D7D4E-37F4-A348-92BA-A4ACC1D1272B}" type="sibTrans" cxnId="{26B5F29E-B8BA-CF4E-982B-2D491109EB99}">
      <dgm:prSet/>
      <dgm:spPr/>
      <dgm:t>
        <a:bodyPr/>
        <a:lstStyle/>
        <a:p>
          <a:endParaRPr lang="zh-CN" altLang="en-US"/>
        </a:p>
      </dgm:t>
    </dgm:pt>
    <dgm:pt modelId="{F22CB41D-6267-6543-B614-7FBCCDF0B0AB}">
      <dgm:prSet custT="1"/>
      <dgm:spPr>
        <a:solidFill>
          <a:srgbClr val="FFFFFF">
            <a:alpha val="90000"/>
          </a:srgbClr>
        </a:solidFill>
      </dgm:spPr>
      <dgm:t>
        <a:bodyPr/>
        <a:lstStyle/>
        <a:p>
          <a:pPr>
            <a:lnSpc>
              <a:spcPct val="100000"/>
            </a:lnSpc>
          </a:pPr>
          <a:r>
            <a:rPr kumimoji="1" lang="zh-CN" altLang="en-US" sz="1400" dirty="0" smtClean="0">
              <a:solidFill>
                <a:schemeClr val="bg1">
                  <a:lumMod val="65000"/>
                  <a:lumOff val="35000"/>
                </a:schemeClr>
              </a:solidFill>
              <a:latin typeface="华文楷体"/>
              <a:ea typeface="华文楷体"/>
              <a:cs typeface="华文楷体"/>
            </a:rPr>
            <a:t>公交车首末班信息</a:t>
          </a:r>
          <a:endParaRPr kumimoji="1" lang="en-US" altLang="zh-CN" sz="1400" dirty="0" smtClean="0">
            <a:solidFill>
              <a:schemeClr val="bg1">
                <a:lumMod val="65000"/>
                <a:lumOff val="35000"/>
              </a:schemeClr>
            </a:solidFill>
            <a:latin typeface="华文楷体"/>
            <a:ea typeface="华文楷体"/>
            <a:cs typeface="华文楷体"/>
          </a:endParaRPr>
        </a:p>
      </dgm:t>
    </dgm:pt>
    <dgm:pt modelId="{5BE769F3-5316-2D46-BE9E-EC4F52694A21}" type="parTrans" cxnId="{22C27CF1-25C9-9945-B7D7-E0EF68D40C29}">
      <dgm:prSet/>
      <dgm:spPr/>
      <dgm:t>
        <a:bodyPr/>
        <a:lstStyle/>
        <a:p>
          <a:endParaRPr lang="zh-CN" altLang="en-US"/>
        </a:p>
      </dgm:t>
    </dgm:pt>
    <dgm:pt modelId="{3D60CB20-8138-A646-A6DF-BDE5A70C3085}" type="sibTrans" cxnId="{22C27CF1-25C9-9945-B7D7-E0EF68D40C29}">
      <dgm:prSet/>
      <dgm:spPr/>
      <dgm:t>
        <a:bodyPr/>
        <a:lstStyle/>
        <a:p>
          <a:endParaRPr lang="zh-CN" altLang="en-US"/>
        </a:p>
      </dgm:t>
    </dgm:pt>
    <dgm:pt modelId="{707C9D18-A474-BF47-92F2-D7316571294A}">
      <dgm:prSet phldrT="[文本]" custT="1"/>
      <dgm:spPr>
        <a:solidFill>
          <a:srgbClr val="FFFFFF">
            <a:alpha val="90000"/>
          </a:srgbClr>
        </a:solidFill>
      </dgm:spPr>
      <dgm:t>
        <a:bodyPr/>
        <a:lstStyle/>
        <a:p>
          <a:pPr>
            <a:lnSpc>
              <a:spcPct val="100000"/>
            </a:lnSpc>
          </a:pPr>
          <a:r>
            <a:rPr kumimoji="1" lang="zh-CN" altLang="en-US" sz="1400" dirty="0" smtClean="0">
              <a:solidFill>
                <a:schemeClr val="bg1">
                  <a:lumMod val="65000"/>
                  <a:lumOff val="35000"/>
                </a:schemeClr>
              </a:solidFill>
              <a:latin typeface="华文楷体"/>
              <a:ea typeface="华文楷体"/>
              <a:cs typeface="华文楷体"/>
            </a:rPr>
            <a:t>大型活动举行时间、地点信息</a:t>
          </a:r>
          <a:endParaRPr kumimoji="1" lang="zh-CN" altLang="en-US" sz="1400" dirty="0">
            <a:solidFill>
              <a:schemeClr val="bg1">
                <a:lumMod val="65000"/>
                <a:lumOff val="35000"/>
              </a:schemeClr>
            </a:solidFill>
            <a:latin typeface="华文楷体"/>
            <a:ea typeface="华文楷体"/>
            <a:cs typeface="华文楷体"/>
          </a:endParaRPr>
        </a:p>
      </dgm:t>
    </dgm:pt>
    <dgm:pt modelId="{4CE1BE86-E474-BC49-93C9-DF835DA2D694}" type="parTrans" cxnId="{E86768A4-34B5-4F44-8979-9DA7B95D2954}">
      <dgm:prSet/>
      <dgm:spPr/>
      <dgm:t>
        <a:bodyPr/>
        <a:lstStyle/>
        <a:p>
          <a:endParaRPr lang="zh-CN" altLang="en-US"/>
        </a:p>
      </dgm:t>
    </dgm:pt>
    <dgm:pt modelId="{60A1F768-60C3-AF4A-9E9F-ADB861259007}" type="sibTrans" cxnId="{E86768A4-34B5-4F44-8979-9DA7B95D2954}">
      <dgm:prSet/>
      <dgm:spPr/>
      <dgm:t>
        <a:bodyPr/>
        <a:lstStyle/>
        <a:p>
          <a:endParaRPr lang="zh-CN" altLang="en-US"/>
        </a:p>
      </dgm:t>
    </dgm:pt>
    <dgm:pt modelId="{7EAD95AC-BFF4-744D-84D4-2D05A8DBC53D}">
      <dgm:prSet custT="1">
        <dgm:style>
          <a:lnRef idx="3">
            <a:schemeClr val="lt1"/>
          </a:lnRef>
          <a:fillRef idx="1">
            <a:schemeClr val="accent3"/>
          </a:fillRef>
          <a:effectRef idx="1">
            <a:schemeClr val="accent3"/>
          </a:effectRef>
          <a:fontRef idx="minor">
            <a:schemeClr val="lt1"/>
          </a:fontRef>
        </dgm:style>
      </dgm:prSet>
      <dgm:spPr/>
      <dgm:t>
        <a:bodyPr/>
        <a:lstStyle/>
        <a:p>
          <a:pPr rtl="0"/>
          <a:r>
            <a:rPr lang="zh-CN" altLang="en-US" sz="1600" dirty="0" smtClean="0">
              <a:latin typeface="华文楷体"/>
              <a:ea typeface="华文楷体"/>
              <a:cs typeface="华文楷体"/>
            </a:rPr>
            <a:t>用户需求数据</a:t>
          </a:r>
          <a:endParaRPr lang="zh-CN" altLang="en-US" sz="1600" dirty="0">
            <a:latin typeface="华文楷体"/>
            <a:ea typeface="华文楷体"/>
            <a:cs typeface="华文楷体"/>
          </a:endParaRPr>
        </a:p>
      </dgm:t>
    </dgm:pt>
    <dgm:pt modelId="{5F4F1322-1744-BA42-A912-F5E0356E8D57}" type="parTrans" cxnId="{499319B8-93A2-7948-AF58-04750D81F17A}">
      <dgm:prSet/>
      <dgm:spPr/>
      <dgm:t>
        <a:bodyPr/>
        <a:lstStyle/>
        <a:p>
          <a:endParaRPr lang="zh-CN" altLang="en-US"/>
        </a:p>
      </dgm:t>
    </dgm:pt>
    <dgm:pt modelId="{80CF8019-D470-3A49-8EE5-9296BB47FC67}" type="sibTrans" cxnId="{499319B8-93A2-7948-AF58-04750D81F17A}">
      <dgm:prSet/>
      <dgm:spPr/>
      <dgm:t>
        <a:bodyPr/>
        <a:lstStyle/>
        <a:p>
          <a:endParaRPr lang="zh-CN" altLang="en-US"/>
        </a:p>
      </dgm:t>
    </dgm:pt>
    <dgm:pt modelId="{F610F926-7A10-174A-9191-BBB9EC2D7E5F}">
      <dgm:prSet phldrT="[文本]" custT="1"/>
      <dgm:spPr>
        <a:solidFill>
          <a:srgbClr val="FFFFFF">
            <a:alpha val="90000"/>
          </a:srgbClr>
        </a:solidFill>
      </dgm:spPr>
      <dgm:t>
        <a:bodyPr/>
        <a:lstStyle/>
        <a:p>
          <a:pPr>
            <a:lnSpc>
              <a:spcPct val="100000"/>
            </a:lnSpc>
          </a:pPr>
          <a:r>
            <a:rPr kumimoji="1" lang="zh-CN" altLang="en-US" sz="1400" dirty="0" smtClean="0">
              <a:solidFill>
                <a:schemeClr val="bg1">
                  <a:lumMod val="65000"/>
                  <a:lumOff val="35000"/>
                </a:schemeClr>
              </a:solidFill>
              <a:latin typeface="华文楷体"/>
              <a:ea typeface="华文楷体"/>
              <a:cs typeface="华文楷体"/>
            </a:rPr>
            <a:t>大麦网、永乐票务、活动行</a:t>
          </a:r>
          <a:endParaRPr kumimoji="1" lang="zh-CN" altLang="en-US" sz="1400" dirty="0">
            <a:solidFill>
              <a:schemeClr val="bg1">
                <a:lumMod val="65000"/>
                <a:lumOff val="35000"/>
              </a:schemeClr>
            </a:solidFill>
            <a:latin typeface="华文楷体"/>
            <a:ea typeface="华文楷体"/>
            <a:cs typeface="华文楷体"/>
          </a:endParaRPr>
        </a:p>
      </dgm:t>
    </dgm:pt>
    <dgm:pt modelId="{F326A35E-128E-604F-8589-12138B16569E}" type="parTrans" cxnId="{340DBB00-4B70-1247-8F22-D6820E6B3D87}">
      <dgm:prSet/>
      <dgm:spPr/>
      <dgm:t>
        <a:bodyPr/>
        <a:lstStyle/>
        <a:p>
          <a:endParaRPr lang="zh-CN" altLang="en-US"/>
        </a:p>
      </dgm:t>
    </dgm:pt>
    <dgm:pt modelId="{A4DC7DDB-27AF-9044-8E1D-118A7AA026B7}" type="sibTrans" cxnId="{340DBB00-4B70-1247-8F22-D6820E6B3D87}">
      <dgm:prSet/>
      <dgm:spPr/>
      <dgm:t>
        <a:bodyPr/>
        <a:lstStyle/>
        <a:p>
          <a:endParaRPr lang="zh-CN" altLang="en-US"/>
        </a:p>
      </dgm:t>
    </dgm:pt>
    <dgm:pt modelId="{66FBCFF8-C8CC-344E-A3DF-2493B2260566}">
      <dgm:prSet phldrT="[文本]" custT="1"/>
      <dgm:spPr>
        <a:solidFill>
          <a:srgbClr val="FFFFFF">
            <a:alpha val="90000"/>
          </a:srgbClr>
        </a:solidFill>
      </dgm:spPr>
      <dgm:t>
        <a:bodyPr/>
        <a:lstStyle/>
        <a:p>
          <a:pPr>
            <a:lnSpc>
              <a:spcPct val="100000"/>
            </a:lnSpc>
          </a:pPr>
          <a:r>
            <a:rPr kumimoji="1" lang="zh-CN" altLang="en-US" sz="1400" dirty="0" smtClean="0">
              <a:solidFill>
                <a:schemeClr val="bg1">
                  <a:lumMod val="65000"/>
                  <a:lumOff val="35000"/>
                </a:schemeClr>
              </a:solidFill>
              <a:latin typeface="华文楷体"/>
              <a:ea typeface="华文楷体"/>
              <a:cs typeface="华文楷体"/>
            </a:rPr>
            <a:t>百度指数</a:t>
          </a:r>
          <a:endParaRPr kumimoji="1" lang="zh-CN" altLang="en-US" sz="1400" dirty="0">
            <a:solidFill>
              <a:schemeClr val="bg1">
                <a:lumMod val="65000"/>
                <a:lumOff val="35000"/>
              </a:schemeClr>
            </a:solidFill>
            <a:latin typeface="华文楷体"/>
            <a:ea typeface="华文楷体"/>
            <a:cs typeface="华文楷体"/>
          </a:endParaRPr>
        </a:p>
      </dgm:t>
    </dgm:pt>
    <dgm:pt modelId="{2C0D5854-9FB8-2444-B74B-679C15000665}" type="parTrans" cxnId="{7D96E829-C997-C842-918F-0538209F1D77}">
      <dgm:prSet/>
      <dgm:spPr/>
      <dgm:t>
        <a:bodyPr/>
        <a:lstStyle/>
        <a:p>
          <a:endParaRPr lang="zh-CN" altLang="en-US"/>
        </a:p>
      </dgm:t>
    </dgm:pt>
    <dgm:pt modelId="{ACBC812B-FA52-B547-8ECC-43405DD28596}" type="sibTrans" cxnId="{7D96E829-C997-C842-918F-0538209F1D77}">
      <dgm:prSet/>
      <dgm:spPr/>
      <dgm:t>
        <a:bodyPr/>
        <a:lstStyle/>
        <a:p>
          <a:endParaRPr lang="zh-CN" altLang="en-US"/>
        </a:p>
      </dgm:t>
    </dgm:pt>
    <dgm:pt modelId="{7EA02E41-301D-B543-85CA-D8DCBA74A999}">
      <dgm:prSet phldrT="[文本]" custT="1"/>
      <dgm:spPr>
        <a:solidFill>
          <a:srgbClr val="FFFFFF">
            <a:alpha val="90000"/>
          </a:srgbClr>
        </a:solidFill>
      </dgm:spPr>
      <dgm:t>
        <a:bodyPr/>
        <a:lstStyle/>
        <a:p>
          <a:pPr>
            <a:lnSpc>
              <a:spcPct val="100000"/>
            </a:lnSpc>
          </a:pPr>
          <a:r>
            <a:rPr kumimoji="1" lang="zh-CN" altLang="en-US" sz="1400" dirty="0" smtClean="0">
              <a:solidFill>
                <a:schemeClr val="bg1">
                  <a:lumMod val="65000"/>
                  <a:lumOff val="35000"/>
                </a:schemeClr>
              </a:solidFill>
              <a:latin typeface="华文楷体"/>
              <a:ea typeface="华文楷体"/>
              <a:cs typeface="华文楷体"/>
            </a:rPr>
            <a:t>城市路网数据</a:t>
          </a:r>
          <a:endParaRPr kumimoji="1" lang="zh-CN" altLang="en-US" sz="1400" dirty="0">
            <a:solidFill>
              <a:schemeClr val="bg1">
                <a:lumMod val="65000"/>
                <a:lumOff val="35000"/>
              </a:schemeClr>
            </a:solidFill>
            <a:latin typeface="华文楷体"/>
            <a:ea typeface="华文楷体"/>
            <a:cs typeface="华文楷体"/>
          </a:endParaRPr>
        </a:p>
      </dgm:t>
    </dgm:pt>
    <dgm:pt modelId="{4C9189D3-ED7B-6149-A011-8DB6B0A47EE6}" type="parTrans" cxnId="{D6A8C789-866A-CD47-A492-9F13D54B4BD7}">
      <dgm:prSet/>
      <dgm:spPr/>
      <dgm:t>
        <a:bodyPr/>
        <a:lstStyle/>
        <a:p>
          <a:endParaRPr lang="zh-CN" altLang="en-US"/>
        </a:p>
      </dgm:t>
    </dgm:pt>
    <dgm:pt modelId="{511CAD4F-17C4-FE41-B7A1-8A290E866A8F}" type="sibTrans" cxnId="{D6A8C789-866A-CD47-A492-9F13D54B4BD7}">
      <dgm:prSet/>
      <dgm:spPr/>
      <dgm:t>
        <a:bodyPr/>
        <a:lstStyle/>
        <a:p>
          <a:endParaRPr lang="zh-CN" altLang="en-US"/>
        </a:p>
      </dgm:t>
    </dgm:pt>
    <dgm:pt modelId="{97A7F23A-8E74-A841-9AE9-3C7BB0A780FB}">
      <dgm:prSet custT="1"/>
      <dgm:spPr>
        <a:solidFill>
          <a:srgbClr val="FFFFFF">
            <a:alpha val="90000"/>
          </a:srgbClr>
        </a:solidFill>
      </dgm:spPr>
      <dgm:t>
        <a:bodyPr/>
        <a:lstStyle/>
        <a:p>
          <a:pPr rtl="0">
            <a:lnSpc>
              <a:spcPct val="100000"/>
            </a:lnSpc>
          </a:pPr>
          <a:r>
            <a:rPr kumimoji="1" lang="zh-CN" altLang="en-US" sz="1400" dirty="0" smtClean="0">
              <a:solidFill>
                <a:schemeClr val="bg1">
                  <a:lumMod val="65000"/>
                  <a:lumOff val="35000"/>
                </a:schemeClr>
              </a:solidFill>
              <a:latin typeface="华文楷体"/>
              <a:ea typeface="华文楷体"/>
              <a:cs typeface="华文楷体"/>
            </a:rPr>
            <a:t>用户当前所在地</a:t>
          </a:r>
          <a:endParaRPr kumimoji="1" lang="zh-CN" altLang="en-US" sz="1400" dirty="0">
            <a:solidFill>
              <a:schemeClr val="bg1">
                <a:lumMod val="65000"/>
                <a:lumOff val="35000"/>
              </a:schemeClr>
            </a:solidFill>
            <a:latin typeface="华文楷体"/>
            <a:ea typeface="华文楷体"/>
            <a:cs typeface="华文楷体"/>
          </a:endParaRPr>
        </a:p>
      </dgm:t>
    </dgm:pt>
    <dgm:pt modelId="{0FF287B7-2C7A-8A4B-8D77-8A317F9BE4F1}" type="parTrans" cxnId="{4C50A1B4-48A5-5847-A086-39E158D18045}">
      <dgm:prSet/>
      <dgm:spPr/>
      <dgm:t>
        <a:bodyPr/>
        <a:lstStyle/>
        <a:p>
          <a:endParaRPr lang="zh-CN" altLang="en-US"/>
        </a:p>
      </dgm:t>
    </dgm:pt>
    <dgm:pt modelId="{4243C14D-5706-024C-B520-BD8FE213E832}" type="sibTrans" cxnId="{4C50A1B4-48A5-5847-A086-39E158D18045}">
      <dgm:prSet/>
      <dgm:spPr/>
      <dgm:t>
        <a:bodyPr/>
        <a:lstStyle/>
        <a:p>
          <a:endParaRPr lang="zh-CN" altLang="en-US"/>
        </a:p>
      </dgm:t>
    </dgm:pt>
    <dgm:pt modelId="{C05FA676-EE16-EC40-8115-B3724E2066A5}">
      <dgm:prSet custT="1"/>
      <dgm:spPr>
        <a:solidFill>
          <a:srgbClr val="FFFFFF">
            <a:alpha val="90000"/>
          </a:srgbClr>
        </a:solidFill>
      </dgm:spPr>
      <dgm:t>
        <a:bodyPr/>
        <a:lstStyle/>
        <a:p>
          <a:pPr rtl="0">
            <a:lnSpc>
              <a:spcPct val="100000"/>
            </a:lnSpc>
          </a:pPr>
          <a:r>
            <a:rPr kumimoji="1" lang="zh-CN" altLang="en-US" sz="1400" dirty="0" smtClean="0">
              <a:solidFill>
                <a:schemeClr val="bg1">
                  <a:lumMod val="65000"/>
                  <a:lumOff val="35000"/>
                </a:schemeClr>
              </a:solidFill>
              <a:latin typeface="华文楷体"/>
              <a:ea typeface="华文楷体"/>
              <a:cs typeface="华文楷体"/>
            </a:rPr>
            <a:t>用户目的地</a:t>
          </a:r>
          <a:r>
            <a:rPr kumimoji="1" lang="en-US" altLang="zh-CN" sz="1400" dirty="0" smtClean="0">
              <a:solidFill>
                <a:schemeClr val="bg1">
                  <a:lumMod val="65000"/>
                  <a:lumOff val="35000"/>
                </a:schemeClr>
              </a:solidFill>
              <a:latin typeface="华文楷体"/>
              <a:ea typeface="华文楷体"/>
              <a:cs typeface="华文楷体"/>
            </a:rPr>
            <a:t>(</a:t>
          </a:r>
          <a:r>
            <a:rPr kumimoji="1" lang="zh-CN" altLang="en-US" sz="1400" dirty="0" smtClean="0">
              <a:solidFill>
                <a:schemeClr val="bg1">
                  <a:lumMod val="65000"/>
                  <a:lumOff val="35000"/>
                </a:schemeClr>
              </a:solidFill>
              <a:latin typeface="华文楷体"/>
              <a:ea typeface="华文楷体"/>
              <a:cs typeface="华文楷体"/>
            </a:rPr>
            <a:t>部分可以根据公交卡数据分析得出</a:t>
          </a:r>
          <a:r>
            <a:rPr kumimoji="1" lang="en-US" altLang="zh-CN" sz="1400" dirty="0" smtClean="0">
              <a:solidFill>
                <a:schemeClr val="bg1">
                  <a:lumMod val="65000"/>
                  <a:lumOff val="35000"/>
                </a:schemeClr>
              </a:solidFill>
              <a:latin typeface="华文楷体"/>
              <a:ea typeface="华文楷体"/>
              <a:cs typeface="华文楷体"/>
            </a:rPr>
            <a:t>)</a:t>
          </a:r>
          <a:endParaRPr kumimoji="1" lang="zh-CN" altLang="en-US" sz="1400" dirty="0">
            <a:solidFill>
              <a:schemeClr val="bg1">
                <a:lumMod val="65000"/>
                <a:lumOff val="35000"/>
              </a:schemeClr>
            </a:solidFill>
            <a:latin typeface="华文楷体"/>
            <a:ea typeface="华文楷体"/>
            <a:cs typeface="华文楷体"/>
          </a:endParaRPr>
        </a:p>
      </dgm:t>
    </dgm:pt>
    <dgm:pt modelId="{F83CFC68-D939-5847-9314-55105E553878}" type="parTrans" cxnId="{131D77CA-CC3D-C44D-A24A-F76E756C5147}">
      <dgm:prSet/>
      <dgm:spPr/>
      <dgm:t>
        <a:bodyPr/>
        <a:lstStyle/>
        <a:p>
          <a:endParaRPr lang="zh-CN" altLang="en-US"/>
        </a:p>
      </dgm:t>
    </dgm:pt>
    <dgm:pt modelId="{20CB72D4-BCF3-4E4F-A168-320C3458A1D5}" type="sibTrans" cxnId="{131D77CA-CC3D-C44D-A24A-F76E756C5147}">
      <dgm:prSet/>
      <dgm:spPr/>
      <dgm:t>
        <a:bodyPr/>
        <a:lstStyle/>
        <a:p>
          <a:endParaRPr lang="zh-CN" altLang="en-US"/>
        </a:p>
      </dgm:t>
    </dgm:pt>
    <dgm:pt modelId="{D6CFE0B6-D9F4-D74E-A73C-4923539C5EA9}">
      <dgm:prSet custT="1"/>
      <dgm:spPr>
        <a:solidFill>
          <a:srgbClr val="FFFFFF">
            <a:alpha val="90000"/>
          </a:srgbClr>
        </a:solidFill>
      </dgm:spPr>
      <dgm:t>
        <a:bodyPr/>
        <a:lstStyle/>
        <a:p>
          <a:pPr rtl="0">
            <a:lnSpc>
              <a:spcPct val="100000"/>
            </a:lnSpc>
          </a:pPr>
          <a:r>
            <a:rPr kumimoji="1" lang="zh-CN" altLang="en-US" sz="1400" dirty="0" smtClean="0">
              <a:solidFill>
                <a:schemeClr val="bg1">
                  <a:lumMod val="65000"/>
                  <a:lumOff val="35000"/>
                </a:schemeClr>
              </a:solidFill>
              <a:latin typeface="华文楷体"/>
              <a:ea typeface="华文楷体"/>
              <a:cs typeface="华文楷体"/>
            </a:rPr>
            <a:t>用户极限等待时间</a:t>
          </a:r>
          <a:endParaRPr kumimoji="1" lang="zh-CN" altLang="en-US" sz="1400" dirty="0">
            <a:solidFill>
              <a:schemeClr val="bg1">
                <a:lumMod val="65000"/>
                <a:lumOff val="35000"/>
              </a:schemeClr>
            </a:solidFill>
            <a:latin typeface="华文楷体"/>
            <a:ea typeface="华文楷体"/>
            <a:cs typeface="华文楷体"/>
          </a:endParaRPr>
        </a:p>
      </dgm:t>
    </dgm:pt>
    <dgm:pt modelId="{5B6A87C8-5601-0248-B371-6F99BA725E55}" type="parTrans" cxnId="{86FA16FF-187C-6B4D-820B-B74C61E9EC94}">
      <dgm:prSet/>
      <dgm:spPr/>
      <dgm:t>
        <a:bodyPr/>
        <a:lstStyle/>
        <a:p>
          <a:endParaRPr lang="zh-CN" altLang="en-US"/>
        </a:p>
      </dgm:t>
    </dgm:pt>
    <dgm:pt modelId="{66DF0BC3-0D61-AE44-9449-0DCA612CFCBA}" type="sibTrans" cxnId="{86FA16FF-187C-6B4D-820B-B74C61E9EC94}">
      <dgm:prSet/>
      <dgm:spPr/>
      <dgm:t>
        <a:bodyPr/>
        <a:lstStyle/>
        <a:p>
          <a:endParaRPr lang="zh-CN" altLang="en-US"/>
        </a:p>
      </dgm:t>
    </dgm:pt>
    <dgm:pt modelId="{8C816470-4E99-ED4F-9E75-3FDE47CC233A}">
      <dgm:prSet custT="1"/>
      <dgm:spPr>
        <a:solidFill>
          <a:srgbClr val="FFFFFF">
            <a:alpha val="90000"/>
          </a:srgbClr>
        </a:solidFill>
      </dgm:spPr>
      <dgm:t>
        <a:bodyPr/>
        <a:lstStyle/>
        <a:p>
          <a:pPr rtl="0">
            <a:lnSpc>
              <a:spcPct val="100000"/>
            </a:lnSpc>
          </a:pPr>
          <a:r>
            <a:rPr kumimoji="1" lang="zh-CN" altLang="en-US" sz="1400" dirty="0" smtClean="0">
              <a:solidFill>
                <a:schemeClr val="bg1">
                  <a:lumMod val="65000"/>
                  <a:lumOff val="35000"/>
                </a:schemeClr>
              </a:solidFill>
              <a:latin typeface="华文楷体"/>
              <a:ea typeface="华文楷体"/>
              <a:cs typeface="华文楷体"/>
            </a:rPr>
            <a:t>用户要求的舒适程度</a:t>
          </a:r>
          <a:r>
            <a:rPr kumimoji="1" lang="en-US" altLang="zh-CN" sz="1400" dirty="0" smtClean="0">
              <a:solidFill>
                <a:schemeClr val="bg1">
                  <a:lumMod val="65000"/>
                  <a:lumOff val="35000"/>
                </a:schemeClr>
              </a:solidFill>
              <a:latin typeface="华文楷体"/>
              <a:ea typeface="华文楷体"/>
              <a:cs typeface="华文楷体"/>
            </a:rPr>
            <a:t>(</a:t>
          </a:r>
          <a:r>
            <a:rPr kumimoji="1" lang="zh-CN" altLang="en-US" sz="1400" dirty="0" smtClean="0">
              <a:solidFill>
                <a:schemeClr val="bg1">
                  <a:lumMod val="65000"/>
                  <a:lumOff val="35000"/>
                </a:schemeClr>
              </a:solidFill>
              <a:latin typeface="华文楷体"/>
              <a:ea typeface="华文楷体"/>
              <a:cs typeface="华文楷体"/>
            </a:rPr>
            <a:t>是否拥挤</a:t>
          </a:r>
          <a:r>
            <a:rPr kumimoji="1" lang="en-US" altLang="zh-CN" sz="1400" dirty="0" smtClean="0">
              <a:solidFill>
                <a:schemeClr val="bg1">
                  <a:lumMod val="65000"/>
                  <a:lumOff val="35000"/>
                </a:schemeClr>
              </a:solidFill>
              <a:latin typeface="华文楷体"/>
              <a:ea typeface="华文楷体"/>
              <a:cs typeface="华文楷体"/>
            </a:rPr>
            <a:t>)</a:t>
          </a:r>
          <a:endParaRPr kumimoji="1" lang="zh-CN" altLang="en-US" sz="1400" dirty="0">
            <a:solidFill>
              <a:schemeClr val="bg1">
                <a:lumMod val="65000"/>
                <a:lumOff val="35000"/>
              </a:schemeClr>
            </a:solidFill>
            <a:latin typeface="华文楷体"/>
            <a:ea typeface="华文楷体"/>
            <a:cs typeface="华文楷体"/>
          </a:endParaRPr>
        </a:p>
      </dgm:t>
    </dgm:pt>
    <dgm:pt modelId="{599A79A8-7488-7948-A709-2A8EE04DC3E9}" type="parTrans" cxnId="{8FB67F31-4CE0-054B-92F6-606EF65FCD71}">
      <dgm:prSet/>
      <dgm:spPr/>
      <dgm:t>
        <a:bodyPr/>
        <a:lstStyle/>
        <a:p>
          <a:endParaRPr lang="zh-CN" altLang="en-US"/>
        </a:p>
      </dgm:t>
    </dgm:pt>
    <dgm:pt modelId="{05DCEAD9-038C-8C4D-B3D1-71549BAE36E6}" type="sibTrans" cxnId="{8FB67F31-4CE0-054B-92F6-606EF65FCD71}">
      <dgm:prSet/>
      <dgm:spPr/>
      <dgm:t>
        <a:bodyPr/>
        <a:lstStyle/>
        <a:p>
          <a:endParaRPr lang="zh-CN" altLang="en-US"/>
        </a:p>
      </dgm:t>
    </dgm:pt>
    <dgm:pt modelId="{05C0EF10-0D06-C44C-9730-4905F39F8AFD}" type="pres">
      <dgm:prSet presAssocID="{C6D53E0E-BC68-634B-AB40-38AE874DC80E}" presName="Name0" presStyleCnt="0">
        <dgm:presLayoutVars>
          <dgm:dir/>
          <dgm:animLvl val="lvl"/>
          <dgm:resizeHandles val="exact"/>
        </dgm:presLayoutVars>
      </dgm:prSet>
      <dgm:spPr/>
    </dgm:pt>
    <dgm:pt modelId="{F9B54AB0-9E38-824B-88D2-B2627EE74571}" type="pres">
      <dgm:prSet presAssocID="{31F8D78E-B32C-1C42-BAE7-37E6A89D07E6}" presName="composite" presStyleCnt="0"/>
      <dgm:spPr/>
    </dgm:pt>
    <dgm:pt modelId="{C07233D5-8FAA-4444-BE77-D825838FE00B}" type="pres">
      <dgm:prSet presAssocID="{31F8D78E-B32C-1C42-BAE7-37E6A89D07E6}" presName="parTx" presStyleLbl="alignNode1" presStyleIdx="0" presStyleCnt="4" custScaleX="121598">
        <dgm:presLayoutVars>
          <dgm:chMax val="0"/>
          <dgm:chPref val="0"/>
          <dgm:bulletEnabled val="1"/>
        </dgm:presLayoutVars>
      </dgm:prSet>
      <dgm:spPr/>
      <dgm:t>
        <a:bodyPr/>
        <a:lstStyle/>
        <a:p>
          <a:endParaRPr lang="zh-CN" altLang="en-US"/>
        </a:p>
      </dgm:t>
    </dgm:pt>
    <dgm:pt modelId="{D1312846-6A0C-D94C-8CC6-C24E90E63CD6}" type="pres">
      <dgm:prSet presAssocID="{31F8D78E-B32C-1C42-BAE7-37E6A89D07E6}" presName="desTx" presStyleLbl="alignAccFollowNode1" presStyleIdx="0" presStyleCnt="4" custScaleX="121443" custLinFactNeighborY="459">
        <dgm:presLayoutVars>
          <dgm:bulletEnabled val="1"/>
        </dgm:presLayoutVars>
      </dgm:prSet>
      <dgm:spPr/>
      <dgm:t>
        <a:bodyPr/>
        <a:lstStyle/>
        <a:p>
          <a:endParaRPr lang="zh-CN" altLang="en-US"/>
        </a:p>
      </dgm:t>
    </dgm:pt>
    <dgm:pt modelId="{D38F4181-CD93-8E4E-8EA6-7D2867699A27}" type="pres">
      <dgm:prSet presAssocID="{77B93BD8-35E0-3946-A715-57FA9342B831}" presName="space" presStyleCnt="0"/>
      <dgm:spPr/>
    </dgm:pt>
    <dgm:pt modelId="{E72D5146-FE4C-F94F-B4F8-8BE79FE8CDEA}" type="pres">
      <dgm:prSet presAssocID="{5D785C7F-7D1C-7C40-93C7-5920659FF40F}" presName="composite" presStyleCnt="0"/>
      <dgm:spPr/>
    </dgm:pt>
    <dgm:pt modelId="{230DE10A-06FA-B941-8593-9B47AAF64FDA}" type="pres">
      <dgm:prSet presAssocID="{5D785C7F-7D1C-7C40-93C7-5920659FF40F}" presName="parTx" presStyleLbl="alignNode1" presStyleIdx="1" presStyleCnt="4" custScaleX="86317">
        <dgm:presLayoutVars>
          <dgm:chMax val="0"/>
          <dgm:chPref val="0"/>
          <dgm:bulletEnabled val="1"/>
        </dgm:presLayoutVars>
      </dgm:prSet>
      <dgm:spPr/>
      <dgm:t>
        <a:bodyPr/>
        <a:lstStyle/>
        <a:p>
          <a:endParaRPr lang="zh-CN" altLang="en-US"/>
        </a:p>
      </dgm:t>
    </dgm:pt>
    <dgm:pt modelId="{364A77EF-2665-494E-87B3-3B5A5FF19B0C}" type="pres">
      <dgm:prSet presAssocID="{5D785C7F-7D1C-7C40-93C7-5920659FF40F}" presName="desTx" presStyleLbl="alignAccFollowNode1" presStyleIdx="1" presStyleCnt="4" custScaleX="84693" custLinFactNeighborY="459">
        <dgm:presLayoutVars>
          <dgm:bulletEnabled val="1"/>
        </dgm:presLayoutVars>
      </dgm:prSet>
      <dgm:spPr/>
      <dgm:t>
        <a:bodyPr/>
        <a:lstStyle/>
        <a:p>
          <a:endParaRPr lang="zh-CN" altLang="en-US"/>
        </a:p>
      </dgm:t>
    </dgm:pt>
    <dgm:pt modelId="{9D3821BF-65A2-ED41-B02A-49B023E73D46}" type="pres">
      <dgm:prSet presAssocID="{455B1586-E78C-E040-B8DD-F0E5D0D1D135}" presName="space" presStyleCnt="0"/>
      <dgm:spPr/>
    </dgm:pt>
    <dgm:pt modelId="{7CFC07EF-7400-2C4D-986E-2A6FFE29D168}" type="pres">
      <dgm:prSet presAssocID="{C8F2CA14-9B63-A04F-B7D0-5645D23B385A}" presName="composite" presStyleCnt="0"/>
      <dgm:spPr/>
    </dgm:pt>
    <dgm:pt modelId="{9E36B854-E246-6249-9B37-B92F1FBA03E0}" type="pres">
      <dgm:prSet presAssocID="{C8F2CA14-9B63-A04F-B7D0-5645D23B385A}" presName="parTx" presStyleLbl="alignNode1" presStyleIdx="2" presStyleCnt="4" custScaleX="84865">
        <dgm:presLayoutVars>
          <dgm:chMax val="0"/>
          <dgm:chPref val="0"/>
          <dgm:bulletEnabled val="1"/>
        </dgm:presLayoutVars>
      </dgm:prSet>
      <dgm:spPr/>
      <dgm:t>
        <a:bodyPr/>
        <a:lstStyle/>
        <a:p>
          <a:endParaRPr lang="zh-CN" altLang="en-US"/>
        </a:p>
      </dgm:t>
    </dgm:pt>
    <dgm:pt modelId="{55D3C516-A4A0-DA43-A9F9-D8F3A10F3B70}" type="pres">
      <dgm:prSet presAssocID="{C8F2CA14-9B63-A04F-B7D0-5645D23B385A}" presName="desTx" presStyleLbl="alignAccFollowNode1" presStyleIdx="2" presStyleCnt="4" custScaleX="84333" custLinFactNeighborY="474">
        <dgm:presLayoutVars>
          <dgm:bulletEnabled val="1"/>
        </dgm:presLayoutVars>
      </dgm:prSet>
      <dgm:spPr/>
      <dgm:t>
        <a:bodyPr/>
        <a:lstStyle/>
        <a:p>
          <a:endParaRPr lang="zh-CN" altLang="en-US"/>
        </a:p>
      </dgm:t>
    </dgm:pt>
    <dgm:pt modelId="{6E9D210B-2160-2146-BC18-61496F0F7869}" type="pres">
      <dgm:prSet presAssocID="{DF138D59-0680-EC47-A7EA-EF4AA8FE281B}" presName="space" presStyleCnt="0"/>
      <dgm:spPr/>
    </dgm:pt>
    <dgm:pt modelId="{EBD848A4-1821-AC4D-B96C-BC069A8BA920}" type="pres">
      <dgm:prSet presAssocID="{7EAD95AC-BFF4-744D-84D4-2D05A8DBC53D}" presName="composite" presStyleCnt="0"/>
      <dgm:spPr/>
    </dgm:pt>
    <dgm:pt modelId="{24C648BD-7DC7-6E4C-9C66-C22EA9899881}" type="pres">
      <dgm:prSet presAssocID="{7EAD95AC-BFF4-744D-84D4-2D05A8DBC53D}" presName="parTx" presStyleLbl="alignNode1" presStyleIdx="3" presStyleCnt="4" custScaleX="116134">
        <dgm:presLayoutVars>
          <dgm:chMax val="0"/>
          <dgm:chPref val="0"/>
          <dgm:bulletEnabled val="1"/>
        </dgm:presLayoutVars>
      </dgm:prSet>
      <dgm:spPr/>
      <dgm:t>
        <a:bodyPr/>
        <a:lstStyle/>
        <a:p>
          <a:endParaRPr lang="zh-CN" altLang="en-US"/>
        </a:p>
      </dgm:t>
    </dgm:pt>
    <dgm:pt modelId="{49D1BD7D-DF20-D94D-9BC2-653497A7D37D}" type="pres">
      <dgm:prSet presAssocID="{7EAD95AC-BFF4-744D-84D4-2D05A8DBC53D}" presName="desTx" presStyleLbl="alignAccFollowNode1" presStyleIdx="3" presStyleCnt="4" custScaleX="112304" custLinFactNeighborY="474">
        <dgm:presLayoutVars>
          <dgm:bulletEnabled val="1"/>
        </dgm:presLayoutVars>
      </dgm:prSet>
      <dgm:spPr/>
      <dgm:t>
        <a:bodyPr/>
        <a:lstStyle/>
        <a:p>
          <a:endParaRPr lang="zh-CN" altLang="en-US"/>
        </a:p>
      </dgm:t>
    </dgm:pt>
  </dgm:ptLst>
  <dgm:cxnLst>
    <dgm:cxn modelId="{E843741E-9B30-354C-A530-3C5DBBA66B7F}" srcId="{31F8D78E-B32C-1C42-BAE7-37E6A89D07E6}" destId="{803069D7-B85C-8947-919C-3DE9CDD295D6}" srcOrd="4" destOrd="0" parTransId="{5D726EE7-2F3D-E94F-8125-6BDF73D392E1}" sibTransId="{06F7BB77-3ED2-1A4E-9352-1A715BAA8ABC}"/>
    <dgm:cxn modelId="{98CAB9A2-FA7A-0D40-8F91-0392D5900B10}" type="presOf" srcId="{CAFC7147-B280-C445-8B1F-C9162847B22F}" destId="{D1312846-6A0C-D94C-8CC6-C24E90E63CD6}" srcOrd="0" destOrd="2" presId="urn:microsoft.com/office/officeart/2005/8/layout/hList1"/>
    <dgm:cxn modelId="{983AE76D-6D1C-234D-A1A6-21E0642DEBB2}" srcId="{31F8D78E-B32C-1C42-BAE7-37E6A89D07E6}" destId="{AC08D265-7A65-2F42-9913-BA9B0B4CE5CA}" srcOrd="0" destOrd="0" parTransId="{295A28FA-BAF5-7243-AFA5-8AB5AFF08FD5}" sibTransId="{026D331A-FA6B-024F-8F93-CDA342329BDA}"/>
    <dgm:cxn modelId="{411333E9-7AE9-8E4F-8C73-A778C652CFFF}" type="presOf" srcId="{8C816470-4E99-ED4F-9E75-3FDE47CC233A}" destId="{49D1BD7D-DF20-D94D-9BC2-653497A7D37D}" srcOrd="0" destOrd="3" presId="urn:microsoft.com/office/officeart/2005/8/layout/hList1"/>
    <dgm:cxn modelId="{8FB67F31-4CE0-054B-92F6-606EF65FCD71}" srcId="{7EAD95AC-BFF4-744D-84D4-2D05A8DBC53D}" destId="{8C816470-4E99-ED4F-9E75-3FDE47CC233A}" srcOrd="3" destOrd="0" parTransId="{599A79A8-7488-7948-A709-2A8EE04DC3E9}" sibTransId="{05DCEAD9-038C-8C4D-B3D1-71549BAE36E6}"/>
    <dgm:cxn modelId="{03DA0F62-5AB3-2444-9416-C7BFD4E41C60}" type="presOf" srcId="{7EA02E41-301D-B543-85CA-D8DCBA74A999}" destId="{55D3C516-A4A0-DA43-A9F9-D8F3A10F3B70}" srcOrd="0" destOrd="3" presId="urn:microsoft.com/office/officeart/2005/8/layout/hList1"/>
    <dgm:cxn modelId="{E86768A4-34B5-4F44-8979-9DA7B95D2954}" srcId="{C8F2CA14-9B63-A04F-B7D0-5645D23B385A}" destId="{707C9D18-A474-BF47-92F2-D7316571294A}" srcOrd="0" destOrd="0" parTransId="{4CE1BE86-E474-BC49-93C9-DF835DA2D694}" sibTransId="{60A1F768-60C3-AF4A-9E9F-ADB861259007}"/>
    <dgm:cxn modelId="{FCC010B4-7786-484B-9921-55B7E50C67E6}" srcId="{C6D53E0E-BC68-634B-AB40-38AE874DC80E}" destId="{C8F2CA14-9B63-A04F-B7D0-5645D23B385A}" srcOrd="2" destOrd="0" parTransId="{0FB347E6-CE59-DC46-B44A-36E4CBF9A603}" sibTransId="{DF138D59-0680-EC47-A7EA-EF4AA8FE281B}"/>
    <dgm:cxn modelId="{B91A1B78-6CE8-8D41-90C6-79C4EFF1D7FE}" type="presOf" srcId="{97A7F23A-8E74-A841-9AE9-3C7BB0A780FB}" destId="{49D1BD7D-DF20-D94D-9BC2-653497A7D37D}" srcOrd="0" destOrd="0" presId="urn:microsoft.com/office/officeart/2005/8/layout/hList1"/>
    <dgm:cxn modelId="{E275D417-8154-4142-9119-9234AD5EB1EF}" type="presOf" srcId="{082BC703-EBD6-0D4D-9740-3A6F71E267CE}" destId="{D1312846-6A0C-D94C-8CC6-C24E90E63CD6}" srcOrd="0" destOrd="5" presId="urn:microsoft.com/office/officeart/2005/8/layout/hList1"/>
    <dgm:cxn modelId="{340DBB00-4B70-1247-8F22-D6820E6B3D87}" srcId="{C8F2CA14-9B63-A04F-B7D0-5645D23B385A}" destId="{F610F926-7A10-174A-9191-BBB9EC2D7E5F}" srcOrd="1" destOrd="0" parTransId="{F326A35E-128E-604F-8589-12138B16569E}" sibTransId="{A4DC7DDB-27AF-9044-8E1D-118A7AA026B7}"/>
    <dgm:cxn modelId="{077923E7-C3A8-1F48-8ECD-9ECED82317DA}" srcId="{31F8D78E-B32C-1C42-BAE7-37E6A89D07E6}" destId="{502EDB82-6C02-E149-9B04-3394599E6570}" srcOrd="1" destOrd="0" parTransId="{4B99E5E0-5909-9544-8672-1FB41D3A242F}" sibTransId="{CD2CA91C-ED74-574F-BAFE-C5CA0E1BFC9D}"/>
    <dgm:cxn modelId="{EF079C17-0426-8D44-927C-96FB57B71170}" srcId="{31F8D78E-B32C-1C42-BAE7-37E6A89D07E6}" destId="{CAFC7147-B280-C445-8B1F-C9162847B22F}" srcOrd="2" destOrd="0" parTransId="{DB2CA85E-5C19-0346-A3D9-290EF7FF96BB}" sibTransId="{D0AEB4B7-7573-9C4F-8260-54B5B3533F75}"/>
    <dgm:cxn modelId="{AE4A4D20-7980-AE45-9E5A-F242FFBD40E2}" srcId="{C6D53E0E-BC68-634B-AB40-38AE874DC80E}" destId="{5D785C7F-7D1C-7C40-93C7-5920659FF40F}" srcOrd="1" destOrd="0" parTransId="{674B427B-4215-0F44-93F4-A250853F1CD9}" sibTransId="{455B1586-E78C-E040-B8DD-F0E5D0D1D135}"/>
    <dgm:cxn modelId="{D6A8C789-866A-CD47-A492-9F13D54B4BD7}" srcId="{C8F2CA14-9B63-A04F-B7D0-5645D23B385A}" destId="{7EA02E41-301D-B543-85CA-D8DCBA74A999}" srcOrd="3" destOrd="0" parTransId="{4C9189D3-ED7B-6149-A011-8DB6B0A47EE6}" sibTransId="{511CAD4F-17C4-FE41-B7A1-8A290E866A8F}"/>
    <dgm:cxn modelId="{B315DD20-563B-A449-9AAE-BB2D1D90B0D0}" type="presOf" srcId="{C6D53E0E-BC68-634B-AB40-38AE874DC80E}" destId="{05C0EF10-0D06-C44C-9730-4905F39F8AFD}" srcOrd="0" destOrd="0" presId="urn:microsoft.com/office/officeart/2005/8/layout/hList1"/>
    <dgm:cxn modelId="{8BD042DC-6ECB-064F-94C5-4A420CD4ED73}" srcId="{C6D53E0E-BC68-634B-AB40-38AE874DC80E}" destId="{31F8D78E-B32C-1C42-BAE7-37E6A89D07E6}" srcOrd="0" destOrd="0" parTransId="{119096CC-F6F2-D541-9FD6-7B63B8F7FDF4}" sibTransId="{77B93BD8-35E0-3946-A715-57FA9342B831}"/>
    <dgm:cxn modelId="{67F9BB24-4374-D440-B367-A57688C10A50}" srcId="{31F8D78E-B32C-1C42-BAE7-37E6A89D07E6}" destId="{CA959A6D-628C-A243-B18C-6632F7EE7498}" srcOrd="3" destOrd="0" parTransId="{CF436EBD-2EC3-3E48-B43B-AEB4CA4888E8}" sibTransId="{30910E18-1329-C24D-85B1-18FC9C0ADA65}"/>
    <dgm:cxn modelId="{9202743B-FE93-224A-900B-6B2B9196027E}" type="presOf" srcId="{AC08D265-7A65-2F42-9913-BA9B0B4CE5CA}" destId="{D1312846-6A0C-D94C-8CC6-C24E90E63CD6}" srcOrd="0" destOrd="0" presId="urn:microsoft.com/office/officeart/2005/8/layout/hList1"/>
    <dgm:cxn modelId="{61131D82-7341-234F-98A7-12647D749867}" srcId="{31F8D78E-B32C-1C42-BAE7-37E6A89D07E6}" destId="{082BC703-EBD6-0D4D-9740-3A6F71E267CE}" srcOrd="5" destOrd="0" parTransId="{99809124-BCB7-2D47-B7AA-6DFD447D19F8}" sibTransId="{2768C59B-5D7C-304E-B1CA-587F8085D50E}"/>
    <dgm:cxn modelId="{B45E5D07-7E90-034B-BC3B-319174C96EB2}" type="presOf" srcId="{F610F926-7A10-174A-9191-BBB9EC2D7E5F}" destId="{55D3C516-A4A0-DA43-A9F9-D8F3A10F3B70}" srcOrd="0" destOrd="1" presId="urn:microsoft.com/office/officeart/2005/8/layout/hList1"/>
    <dgm:cxn modelId="{22C27CF1-25C9-9945-B7D7-E0EF68D40C29}" srcId="{5D785C7F-7D1C-7C40-93C7-5920659FF40F}" destId="{F22CB41D-6267-6543-B614-7FBCCDF0B0AB}" srcOrd="1" destOrd="0" parTransId="{5BE769F3-5316-2D46-BE9E-EC4F52694A21}" sibTransId="{3D60CB20-8138-A646-A6DF-BDE5A70C3085}"/>
    <dgm:cxn modelId="{26B5F29E-B8BA-CF4E-982B-2D491109EB99}" srcId="{5D785C7F-7D1C-7C40-93C7-5920659FF40F}" destId="{9065138A-D4A5-F249-B563-656313209A2B}" srcOrd="0" destOrd="0" parTransId="{649D1BF8-30B4-E54F-8C1C-C1FCFB4A4C16}" sibTransId="{254D7D4E-37F4-A348-92BA-A4ACC1D1272B}"/>
    <dgm:cxn modelId="{0BD5382A-5AB2-2B40-BB0B-B2C44D4A14F3}" srcId="{31F8D78E-B32C-1C42-BAE7-37E6A89D07E6}" destId="{4B04E125-3447-0649-A3FD-9578178D9570}" srcOrd="6" destOrd="0" parTransId="{8CF78EFF-F696-2E43-A18A-FAF928D758DE}" sibTransId="{D7F038AC-2C22-4545-94FB-84128C76D708}"/>
    <dgm:cxn modelId="{4C50A1B4-48A5-5847-A086-39E158D18045}" srcId="{7EAD95AC-BFF4-744D-84D4-2D05A8DBC53D}" destId="{97A7F23A-8E74-A841-9AE9-3C7BB0A780FB}" srcOrd="0" destOrd="0" parTransId="{0FF287B7-2C7A-8A4B-8D77-8A317F9BE4F1}" sibTransId="{4243C14D-5706-024C-B520-BD8FE213E832}"/>
    <dgm:cxn modelId="{0F525940-4D9B-3642-B57D-976187B994D4}" type="presOf" srcId="{F22CB41D-6267-6543-B614-7FBCCDF0B0AB}" destId="{364A77EF-2665-494E-87B3-3B5A5FF19B0C}" srcOrd="0" destOrd="1" presId="urn:microsoft.com/office/officeart/2005/8/layout/hList1"/>
    <dgm:cxn modelId="{7D96E829-C997-C842-918F-0538209F1D77}" srcId="{C8F2CA14-9B63-A04F-B7D0-5645D23B385A}" destId="{66FBCFF8-C8CC-344E-A3DF-2493B2260566}" srcOrd="2" destOrd="0" parTransId="{2C0D5854-9FB8-2444-B74B-679C15000665}" sibTransId="{ACBC812B-FA52-B547-8ECC-43405DD28596}"/>
    <dgm:cxn modelId="{49164BFE-5EE2-D043-8EE0-2356B82536A7}" type="presOf" srcId="{C05FA676-EE16-EC40-8115-B3724E2066A5}" destId="{49D1BD7D-DF20-D94D-9BC2-653497A7D37D}" srcOrd="0" destOrd="1" presId="urn:microsoft.com/office/officeart/2005/8/layout/hList1"/>
    <dgm:cxn modelId="{499319B8-93A2-7948-AF58-04750D81F17A}" srcId="{C6D53E0E-BC68-634B-AB40-38AE874DC80E}" destId="{7EAD95AC-BFF4-744D-84D4-2D05A8DBC53D}" srcOrd="3" destOrd="0" parTransId="{5F4F1322-1744-BA42-A912-F5E0356E8D57}" sibTransId="{80CF8019-D470-3A49-8EE5-9296BB47FC67}"/>
    <dgm:cxn modelId="{E3503D81-BF59-044F-84D1-B10532783C01}" type="presOf" srcId="{707C9D18-A474-BF47-92F2-D7316571294A}" destId="{55D3C516-A4A0-DA43-A9F9-D8F3A10F3B70}" srcOrd="0" destOrd="0" presId="urn:microsoft.com/office/officeart/2005/8/layout/hList1"/>
    <dgm:cxn modelId="{49C8E34D-1F19-0941-869C-F090694AA568}" type="presOf" srcId="{5D785C7F-7D1C-7C40-93C7-5920659FF40F}" destId="{230DE10A-06FA-B941-8593-9B47AAF64FDA}" srcOrd="0" destOrd="0" presId="urn:microsoft.com/office/officeart/2005/8/layout/hList1"/>
    <dgm:cxn modelId="{131D77CA-CC3D-C44D-A24A-F76E756C5147}" srcId="{7EAD95AC-BFF4-744D-84D4-2D05A8DBC53D}" destId="{C05FA676-EE16-EC40-8115-B3724E2066A5}" srcOrd="1" destOrd="0" parTransId="{F83CFC68-D939-5847-9314-55105E553878}" sibTransId="{20CB72D4-BCF3-4E4F-A168-320C3458A1D5}"/>
    <dgm:cxn modelId="{B9062423-B52E-E140-ACEF-791D13054FA3}" type="presOf" srcId="{502EDB82-6C02-E149-9B04-3394599E6570}" destId="{D1312846-6A0C-D94C-8CC6-C24E90E63CD6}" srcOrd="0" destOrd="1" presId="urn:microsoft.com/office/officeart/2005/8/layout/hList1"/>
    <dgm:cxn modelId="{CF4252E0-59FB-8742-9880-3E0DE12512F5}" type="presOf" srcId="{CA959A6D-628C-A243-B18C-6632F7EE7498}" destId="{D1312846-6A0C-D94C-8CC6-C24E90E63CD6}" srcOrd="0" destOrd="3" presId="urn:microsoft.com/office/officeart/2005/8/layout/hList1"/>
    <dgm:cxn modelId="{64038FEA-D5FF-854E-9D64-36E7EB5D021A}" type="presOf" srcId="{31F8D78E-B32C-1C42-BAE7-37E6A89D07E6}" destId="{C07233D5-8FAA-4444-BE77-D825838FE00B}" srcOrd="0" destOrd="0" presId="urn:microsoft.com/office/officeart/2005/8/layout/hList1"/>
    <dgm:cxn modelId="{AA437439-9E04-D347-BB30-D23A51472698}" type="presOf" srcId="{9FED18EF-8B89-884B-B4A0-D62563E12F4A}" destId="{D1312846-6A0C-D94C-8CC6-C24E90E63CD6}" srcOrd="0" destOrd="7" presId="urn:microsoft.com/office/officeart/2005/8/layout/hList1"/>
    <dgm:cxn modelId="{7C2225BB-255B-0A4B-BECD-DED9926C319A}" type="presOf" srcId="{9065138A-D4A5-F249-B563-656313209A2B}" destId="{364A77EF-2665-494E-87B3-3B5A5FF19B0C}" srcOrd="0" destOrd="0" presId="urn:microsoft.com/office/officeart/2005/8/layout/hList1"/>
    <dgm:cxn modelId="{706999E3-AF1E-774F-8F74-FB7CF24EBBD0}" type="presOf" srcId="{C8F2CA14-9B63-A04F-B7D0-5645D23B385A}" destId="{9E36B854-E246-6249-9B37-B92F1FBA03E0}" srcOrd="0" destOrd="0" presId="urn:microsoft.com/office/officeart/2005/8/layout/hList1"/>
    <dgm:cxn modelId="{708ACA0A-A2ED-1843-BCEC-4ECB50256D72}" type="presOf" srcId="{7EAD95AC-BFF4-744D-84D4-2D05A8DBC53D}" destId="{24C648BD-7DC7-6E4C-9C66-C22EA9899881}" srcOrd="0" destOrd="0" presId="urn:microsoft.com/office/officeart/2005/8/layout/hList1"/>
    <dgm:cxn modelId="{F3A964BC-1FC4-EF41-9318-9A396B1D1E92}" type="presOf" srcId="{D6CFE0B6-D9F4-D74E-A73C-4923539C5EA9}" destId="{49D1BD7D-DF20-D94D-9BC2-653497A7D37D}" srcOrd="0" destOrd="2" presId="urn:microsoft.com/office/officeart/2005/8/layout/hList1"/>
    <dgm:cxn modelId="{A8571D65-4CA5-334F-8A24-963DA23E8860}" srcId="{31F8D78E-B32C-1C42-BAE7-37E6A89D07E6}" destId="{9FED18EF-8B89-884B-B4A0-D62563E12F4A}" srcOrd="7" destOrd="0" parTransId="{78C6B17C-B085-6A44-8732-1F3BEE508694}" sibTransId="{AE12E6C5-DEDF-AD40-B422-B975AB80D2B8}"/>
    <dgm:cxn modelId="{86FA16FF-187C-6B4D-820B-B74C61E9EC94}" srcId="{7EAD95AC-BFF4-744D-84D4-2D05A8DBC53D}" destId="{D6CFE0B6-D9F4-D74E-A73C-4923539C5EA9}" srcOrd="2" destOrd="0" parTransId="{5B6A87C8-5601-0248-B371-6F99BA725E55}" sibTransId="{66DF0BC3-0D61-AE44-9449-0DCA612CFCBA}"/>
    <dgm:cxn modelId="{00BA7F55-F0D0-6F41-9444-29E88A5CFAEC}" type="presOf" srcId="{803069D7-B85C-8947-919C-3DE9CDD295D6}" destId="{D1312846-6A0C-D94C-8CC6-C24E90E63CD6}" srcOrd="0" destOrd="4" presId="urn:microsoft.com/office/officeart/2005/8/layout/hList1"/>
    <dgm:cxn modelId="{FEE8108D-C749-C74A-9083-65BCD0DD0737}" type="presOf" srcId="{4B04E125-3447-0649-A3FD-9578178D9570}" destId="{D1312846-6A0C-D94C-8CC6-C24E90E63CD6}" srcOrd="0" destOrd="6" presId="urn:microsoft.com/office/officeart/2005/8/layout/hList1"/>
    <dgm:cxn modelId="{137990DF-BB38-454F-AC58-2F53D6E52097}" type="presOf" srcId="{66FBCFF8-C8CC-344E-A3DF-2493B2260566}" destId="{55D3C516-A4A0-DA43-A9F9-D8F3A10F3B70}" srcOrd="0" destOrd="2" presId="urn:microsoft.com/office/officeart/2005/8/layout/hList1"/>
    <dgm:cxn modelId="{33ACADD9-E1A3-744B-BB42-4FF3E426DC65}" type="presParOf" srcId="{05C0EF10-0D06-C44C-9730-4905F39F8AFD}" destId="{F9B54AB0-9E38-824B-88D2-B2627EE74571}" srcOrd="0" destOrd="0" presId="urn:microsoft.com/office/officeart/2005/8/layout/hList1"/>
    <dgm:cxn modelId="{D9E122F7-BEE6-474C-9F4A-D0DED8CC18BE}" type="presParOf" srcId="{F9B54AB0-9E38-824B-88D2-B2627EE74571}" destId="{C07233D5-8FAA-4444-BE77-D825838FE00B}" srcOrd="0" destOrd="0" presId="urn:microsoft.com/office/officeart/2005/8/layout/hList1"/>
    <dgm:cxn modelId="{6CF8CFFD-2530-B843-A72E-C1C29E2A357C}" type="presParOf" srcId="{F9B54AB0-9E38-824B-88D2-B2627EE74571}" destId="{D1312846-6A0C-D94C-8CC6-C24E90E63CD6}" srcOrd="1" destOrd="0" presId="urn:microsoft.com/office/officeart/2005/8/layout/hList1"/>
    <dgm:cxn modelId="{C754BA99-E02F-7A46-BF43-45BEAB11BA33}" type="presParOf" srcId="{05C0EF10-0D06-C44C-9730-4905F39F8AFD}" destId="{D38F4181-CD93-8E4E-8EA6-7D2867699A27}" srcOrd="1" destOrd="0" presId="urn:microsoft.com/office/officeart/2005/8/layout/hList1"/>
    <dgm:cxn modelId="{42C21B75-D54B-E742-8CB1-EF7617AE6771}" type="presParOf" srcId="{05C0EF10-0D06-C44C-9730-4905F39F8AFD}" destId="{E72D5146-FE4C-F94F-B4F8-8BE79FE8CDEA}" srcOrd="2" destOrd="0" presId="urn:microsoft.com/office/officeart/2005/8/layout/hList1"/>
    <dgm:cxn modelId="{AFEE2BFA-6C3B-4C45-85D9-5FC682825C4C}" type="presParOf" srcId="{E72D5146-FE4C-F94F-B4F8-8BE79FE8CDEA}" destId="{230DE10A-06FA-B941-8593-9B47AAF64FDA}" srcOrd="0" destOrd="0" presId="urn:microsoft.com/office/officeart/2005/8/layout/hList1"/>
    <dgm:cxn modelId="{FE58A498-EF57-3E4C-A12A-064FF05A6F6E}" type="presParOf" srcId="{E72D5146-FE4C-F94F-B4F8-8BE79FE8CDEA}" destId="{364A77EF-2665-494E-87B3-3B5A5FF19B0C}" srcOrd="1" destOrd="0" presId="urn:microsoft.com/office/officeart/2005/8/layout/hList1"/>
    <dgm:cxn modelId="{3A395995-3107-444B-B937-FEF9808A360C}" type="presParOf" srcId="{05C0EF10-0D06-C44C-9730-4905F39F8AFD}" destId="{9D3821BF-65A2-ED41-B02A-49B023E73D46}" srcOrd="3" destOrd="0" presId="urn:microsoft.com/office/officeart/2005/8/layout/hList1"/>
    <dgm:cxn modelId="{C6AE5BF1-5D26-3947-9799-5BAEEC636558}" type="presParOf" srcId="{05C0EF10-0D06-C44C-9730-4905F39F8AFD}" destId="{7CFC07EF-7400-2C4D-986E-2A6FFE29D168}" srcOrd="4" destOrd="0" presId="urn:microsoft.com/office/officeart/2005/8/layout/hList1"/>
    <dgm:cxn modelId="{6A533D1B-774A-EC43-A19E-0C6974D37EA0}" type="presParOf" srcId="{7CFC07EF-7400-2C4D-986E-2A6FFE29D168}" destId="{9E36B854-E246-6249-9B37-B92F1FBA03E0}" srcOrd="0" destOrd="0" presId="urn:microsoft.com/office/officeart/2005/8/layout/hList1"/>
    <dgm:cxn modelId="{4F6F9E9B-1AC6-FB43-B3FD-A067F360EEEF}" type="presParOf" srcId="{7CFC07EF-7400-2C4D-986E-2A6FFE29D168}" destId="{55D3C516-A4A0-DA43-A9F9-D8F3A10F3B70}" srcOrd="1" destOrd="0" presId="urn:microsoft.com/office/officeart/2005/8/layout/hList1"/>
    <dgm:cxn modelId="{1FDAE7D4-E44E-4A4B-AAD2-95824842E3CA}" type="presParOf" srcId="{05C0EF10-0D06-C44C-9730-4905F39F8AFD}" destId="{6E9D210B-2160-2146-BC18-61496F0F7869}" srcOrd="5" destOrd="0" presId="urn:microsoft.com/office/officeart/2005/8/layout/hList1"/>
    <dgm:cxn modelId="{C725A82A-6DC2-BE44-97AD-75C4E1F6D55D}" type="presParOf" srcId="{05C0EF10-0D06-C44C-9730-4905F39F8AFD}" destId="{EBD848A4-1821-AC4D-B96C-BC069A8BA920}" srcOrd="6" destOrd="0" presId="urn:microsoft.com/office/officeart/2005/8/layout/hList1"/>
    <dgm:cxn modelId="{EDF2215F-A268-214B-B3DF-5E8607C0C7E5}" type="presParOf" srcId="{EBD848A4-1821-AC4D-B96C-BC069A8BA920}" destId="{24C648BD-7DC7-6E4C-9C66-C22EA9899881}" srcOrd="0" destOrd="0" presId="urn:microsoft.com/office/officeart/2005/8/layout/hList1"/>
    <dgm:cxn modelId="{ED875A85-95F5-8546-A876-74BEF5E2189F}" type="presParOf" srcId="{EBD848A4-1821-AC4D-B96C-BC069A8BA920}" destId="{49D1BD7D-DF20-D94D-9BC2-653497A7D3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D036FF-5003-4944-AC4A-F2EB69D6C527}" type="doc">
      <dgm:prSet loTypeId="urn:microsoft.com/office/officeart/2005/8/layout/equation1" loCatId="" qsTypeId="urn:microsoft.com/office/officeart/2005/8/quickstyle/simple4" qsCatId="simple" csTypeId="urn:microsoft.com/office/officeart/2005/8/colors/accent2_3" csCatId="accent2" phldr="1"/>
      <dgm:spPr/>
    </dgm:pt>
    <dgm:pt modelId="{F45433B7-719C-7D40-A4C7-AFD44F34EEBE}">
      <dgm:prSet phldrT="[文本]" custT="1">
        <dgm:style>
          <a:lnRef idx="3">
            <a:schemeClr val="lt1"/>
          </a:lnRef>
          <a:fillRef idx="1">
            <a:schemeClr val="accent2"/>
          </a:fillRef>
          <a:effectRef idx="1">
            <a:schemeClr val="accent2"/>
          </a:effectRef>
          <a:fontRef idx="minor">
            <a:schemeClr val="lt1"/>
          </a:fontRef>
        </dgm:style>
      </dgm:prSet>
      <dgm:spPr/>
      <dgm:t>
        <a:bodyPr/>
        <a:lstStyle/>
        <a:p>
          <a:pPr>
            <a:lnSpc>
              <a:spcPct val="100000"/>
            </a:lnSpc>
            <a:spcAft>
              <a:spcPts val="0"/>
            </a:spcAft>
          </a:pPr>
          <a:r>
            <a:rPr lang="zh-CN" altLang="en-US" sz="1800" dirty="0" smtClean="0">
              <a:solidFill>
                <a:schemeClr val="tx1"/>
              </a:solidFill>
              <a:latin typeface="华文楷体"/>
              <a:ea typeface="华文楷体"/>
              <a:cs typeface="华文楷体"/>
            </a:rPr>
            <a:t>专用</a:t>
          </a:r>
        </a:p>
        <a:p>
          <a:pPr>
            <a:lnSpc>
              <a:spcPct val="100000"/>
            </a:lnSpc>
            <a:spcAft>
              <a:spcPts val="0"/>
            </a:spcAft>
          </a:pPr>
          <a:r>
            <a:rPr lang="zh-CN" altLang="en-US" sz="1800" dirty="0" smtClean="0">
              <a:solidFill>
                <a:schemeClr val="tx1"/>
              </a:solidFill>
              <a:latin typeface="华文楷体"/>
              <a:ea typeface="华文楷体"/>
              <a:cs typeface="华文楷体"/>
            </a:rPr>
            <a:t>数据</a:t>
          </a:r>
          <a:endParaRPr lang="zh-CN" altLang="en-US" sz="1800" dirty="0">
            <a:solidFill>
              <a:schemeClr val="tx1"/>
            </a:solidFill>
            <a:latin typeface="华文楷体"/>
            <a:ea typeface="华文楷体"/>
            <a:cs typeface="华文楷体"/>
          </a:endParaRPr>
        </a:p>
      </dgm:t>
    </dgm:pt>
    <dgm:pt modelId="{5EB3C3B8-B377-E04D-BB3A-170BCA32986A}" type="parTrans" cxnId="{8998203D-EBFF-B84C-8F2D-FF10DD3D0192}">
      <dgm:prSet/>
      <dgm:spPr/>
      <dgm:t>
        <a:bodyPr/>
        <a:lstStyle/>
        <a:p>
          <a:endParaRPr lang="zh-CN" altLang="en-US"/>
        </a:p>
      </dgm:t>
    </dgm:pt>
    <dgm:pt modelId="{8DF323B5-6A80-8946-8DFC-43FA7C15A9E0}" type="sibTrans" cxnId="{8998203D-EBFF-B84C-8F2D-FF10DD3D0192}">
      <dgm:prSet>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3B90B761-6C15-6344-AD15-C104E48A71D2}">
      <dgm:prSet phldrT="[文本]" custT="1">
        <dgm:style>
          <a:lnRef idx="3">
            <a:schemeClr val="lt1"/>
          </a:lnRef>
          <a:fillRef idx="1">
            <a:schemeClr val="accent5"/>
          </a:fillRef>
          <a:effectRef idx="1">
            <a:schemeClr val="accent5"/>
          </a:effectRef>
          <a:fontRef idx="minor">
            <a:schemeClr val="lt1"/>
          </a:fontRef>
        </dgm:style>
      </dgm:prSet>
      <dgm:spPr/>
      <dgm:t>
        <a:bodyPr/>
        <a:lstStyle/>
        <a:p>
          <a:pPr>
            <a:lnSpc>
              <a:spcPct val="100000"/>
            </a:lnSpc>
            <a:spcAft>
              <a:spcPts val="0"/>
            </a:spcAft>
          </a:pPr>
          <a:r>
            <a:rPr lang="zh-CN" altLang="en-US" sz="1800" dirty="0" smtClean="0">
              <a:solidFill>
                <a:schemeClr val="tx1"/>
              </a:solidFill>
              <a:latin typeface="华文楷体"/>
              <a:ea typeface="华文楷体"/>
              <a:cs typeface="华文楷体"/>
            </a:rPr>
            <a:t>扩充数据</a:t>
          </a:r>
          <a:endParaRPr lang="zh-CN" altLang="en-US" sz="1800" dirty="0">
            <a:solidFill>
              <a:schemeClr val="tx1"/>
            </a:solidFill>
            <a:latin typeface="华文楷体"/>
            <a:ea typeface="华文楷体"/>
            <a:cs typeface="华文楷体"/>
          </a:endParaRPr>
        </a:p>
      </dgm:t>
    </dgm:pt>
    <dgm:pt modelId="{496F3422-FA29-2A4F-928A-C8AFA8C85A0F}" type="parTrans" cxnId="{A203E961-2AD8-AC48-805B-8C7E1FB695A1}">
      <dgm:prSet/>
      <dgm:spPr/>
      <dgm:t>
        <a:bodyPr/>
        <a:lstStyle/>
        <a:p>
          <a:endParaRPr lang="zh-CN" altLang="en-US"/>
        </a:p>
      </dgm:t>
    </dgm:pt>
    <dgm:pt modelId="{327EE18B-2391-B247-9F9F-6561504938C9}" type="sibTrans" cxnId="{A203E961-2AD8-AC48-805B-8C7E1FB695A1}">
      <dgm:prSet>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976BA64C-596C-A04A-BF69-D196AEEB9713}">
      <dgm:prSet phldrT="[文本]" custT="1">
        <dgm:style>
          <a:lnRef idx="3">
            <a:schemeClr val="lt1"/>
          </a:lnRef>
          <a:fillRef idx="1">
            <a:schemeClr val="accent6"/>
          </a:fillRef>
          <a:effectRef idx="1">
            <a:schemeClr val="accent6"/>
          </a:effectRef>
          <a:fontRef idx="minor">
            <a:schemeClr val="lt1"/>
          </a:fontRef>
        </dgm:style>
      </dgm:prSet>
      <dgm:spPr/>
      <dgm:t>
        <a:bodyPr/>
        <a:lstStyle/>
        <a:p>
          <a:pPr>
            <a:lnSpc>
              <a:spcPct val="100000"/>
            </a:lnSpc>
            <a:spcAft>
              <a:spcPts val="0"/>
            </a:spcAft>
          </a:pPr>
          <a:r>
            <a:rPr lang="zh-CN" altLang="en-US" sz="1800" dirty="0" smtClean="0">
              <a:solidFill>
                <a:schemeClr val="tx1"/>
              </a:solidFill>
              <a:latin typeface="华文楷体"/>
              <a:ea typeface="华文楷体"/>
              <a:cs typeface="华文楷体"/>
            </a:rPr>
            <a:t>最终数据</a:t>
          </a:r>
          <a:endParaRPr lang="zh-CN" altLang="en-US" sz="1800" dirty="0">
            <a:solidFill>
              <a:schemeClr val="tx1"/>
            </a:solidFill>
            <a:latin typeface="华文楷体"/>
            <a:ea typeface="华文楷体"/>
            <a:cs typeface="华文楷体"/>
          </a:endParaRPr>
        </a:p>
      </dgm:t>
    </dgm:pt>
    <dgm:pt modelId="{D4BF9606-9978-F348-9BFA-22970059CA96}" type="parTrans" cxnId="{BF91FC38-9B2A-3643-9B38-B9CBBD19EAFF}">
      <dgm:prSet/>
      <dgm:spPr/>
      <dgm:t>
        <a:bodyPr/>
        <a:lstStyle/>
        <a:p>
          <a:endParaRPr lang="zh-CN" altLang="en-US"/>
        </a:p>
      </dgm:t>
    </dgm:pt>
    <dgm:pt modelId="{98C88CF4-5BF4-4542-A1D4-B8BBA542090E}" type="sibTrans" cxnId="{BF91FC38-9B2A-3643-9B38-B9CBBD19EAFF}">
      <dgm:prSet/>
      <dgm:spPr/>
      <dgm:t>
        <a:bodyPr/>
        <a:lstStyle/>
        <a:p>
          <a:endParaRPr lang="zh-CN" altLang="en-US"/>
        </a:p>
      </dgm:t>
    </dgm:pt>
    <dgm:pt modelId="{A65F50DE-D45A-654C-9C30-D42BAE6AAB4D}">
      <dgm:prSet phldrT="[文本]" custT="1">
        <dgm:style>
          <a:lnRef idx="3">
            <a:schemeClr val="lt1"/>
          </a:lnRef>
          <a:fillRef idx="1">
            <a:schemeClr val="accent4"/>
          </a:fillRef>
          <a:effectRef idx="1">
            <a:schemeClr val="accent4"/>
          </a:effectRef>
          <a:fontRef idx="minor">
            <a:schemeClr val="lt1"/>
          </a:fontRef>
        </dgm:style>
      </dgm:prSet>
      <dgm:spPr/>
      <dgm:t>
        <a:bodyPr/>
        <a:lstStyle/>
        <a:p>
          <a:pPr>
            <a:lnSpc>
              <a:spcPct val="100000"/>
            </a:lnSpc>
            <a:spcAft>
              <a:spcPts val="0"/>
            </a:spcAft>
          </a:pPr>
          <a:r>
            <a:rPr lang="zh-CN" altLang="en-US" sz="1800" dirty="0" smtClean="0">
              <a:solidFill>
                <a:schemeClr val="tx1"/>
              </a:solidFill>
              <a:latin typeface="华文楷体"/>
              <a:ea typeface="华文楷体"/>
              <a:cs typeface="华文楷体"/>
            </a:rPr>
            <a:t>开放数据</a:t>
          </a:r>
          <a:endParaRPr lang="zh-CN" altLang="en-US" sz="1800" dirty="0">
            <a:solidFill>
              <a:schemeClr val="tx1"/>
            </a:solidFill>
            <a:latin typeface="华文楷体"/>
            <a:ea typeface="华文楷体"/>
            <a:cs typeface="华文楷体"/>
          </a:endParaRPr>
        </a:p>
      </dgm:t>
    </dgm:pt>
    <dgm:pt modelId="{EE274D72-15B5-8B44-A08C-82B980E42E5D}" type="parTrans" cxnId="{5921A543-DCC4-4E49-A3C8-2B6872367527}">
      <dgm:prSet/>
      <dgm:spPr/>
      <dgm:t>
        <a:bodyPr/>
        <a:lstStyle/>
        <a:p>
          <a:endParaRPr lang="zh-CN" altLang="en-US"/>
        </a:p>
      </dgm:t>
    </dgm:pt>
    <dgm:pt modelId="{CF0F521C-1F91-0A49-B2FA-EB1D562152B4}" type="sibTrans" cxnId="{5921A543-DCC4-4E49-A3C8-2B6872367527}">
      <dgm:prSet>
        <dgm:style>
          <a:lnRef idx="2">
            <a:schemeClr val="dk1"/>
          </a:lnRef>
          <a:fillRef idx="1">
            <a:schemeClr val="lt1"/>
          </a:fillRef>
          <a:effectRef idx="0">
            <a:schemeClr val="dk1"/>
          </a:effectRef>
          <a:fontRef idx="minor">
            <a:schemeClr val="dk1"/>
          </a:fontRef>
        </dgm:style>
      </dgm:prSet>
      <dgm:spPr/>
      <dgm:t>
        <a:bodyPr/>
        <a:lstStyle/>
        <a:p>
          <a:endParaRPr lang="zh-CN" altLang="en-US"/>
        </a:p>
      </dgm:t>
    </dgm:pt>
    <dgm:pt modelId="{05BDDE54-42BC-6A42-B33E-853488B8244E}" type="pres">
      <dgm:prSet presAssocID="{1FD036FF-5003-4944-AC4A-F2EB69D6C527}" presName="linearFlow" presStyleCnt="0">
        <dgm:presLayoutVars>
          <dgm:dir/>
          <dgm:resizeHandles val="exact"/>
        </dgm:presLayoutVars>
      </dgm:prSet>
      <dgm:spPr/>
    </dgm:pt>
    <dgm:pt modelId="{0AE05A9F-D0E0-7D4F-AD1F-53DB6EEE2FFF}" type="pres">
      <dgm:prSet presAssocID="{F45433B7-719C-7D40-A4C7-AFD44F34EEBE}" presName="node" presStyleLbl="node1" presStyleIdx="0" presStyleCnt="4" custLinFactNeighborX="-86609" custLinFactNeighborY="81">
        <dgm:presLayoutVars>
          <dgm:bulletEnabled val="1"/>
        </dgm:presLayoutVars>
      </dgm:prSet>
      <dgm:spPr/>
      <dgm:t>
        <a:bodyPr/>
        <a:lstStyle/>
        <a:p>
          <a:endParaRPr lang="zh-CN" altLang="en-US"/>
        </a:p>
      </dgm:t>
    </dgm:pt>
    <dgm:pt modelId="{25E239E6-7CCE-6D4C-8C89-90518AD4F7FB}" type="pres">
      <dgm:prSet presAssocID="{8DF323B5-6A80-8946-8DFC-43FA7C15A9E0}" presName="spacerL" presStyleCnt="0"/>
      <dgm:spPr/>
    </dgm:pt>
    <dgm:pt modelId="{9D38344A-4172-0E47-8F57-B192DE320A42}" type="pres">
      <dgm:prSet presAssocID="{8DF323B5-6A80-8946-8DFC-43FA7C15A9E0}" presName="sibTrans" presStyleLbl="sibTrans2D1" presStyleIdx="0" presStyleCnt="3" custLinFactX="2166" custLinFactNeighborX="100000"/>
      <dgm:spPr/>
      <dgm:t>
        <a:bodyPr/>
        <a:lstStyle/>
        <a:p>
          <a:endParaRPr lang="zh-CN" altLang="en-US"/>
        </a:p>
      </dgm:t>
    </dgm:pt>
    <dgm:pt modelId="{2E05FF8B-EF7C-8D45-8637-594C5B5881A8}" type="pres">
      <dgm:prSet presAssocID="{8DF323B5-6A80-8946-8DFC-43FA7C15A9E0}" presName="spacerR" presStyleCnt="0"/>
      <dgm:spPr/>
    </dgm:pt>
    <dgm:pt modelId="{B1615CF2-1E72-154B-8C12-E0C105C2F743}" type="pres">
      <dgm:prSet presAssocID="{A65F50DE-D45A-654C-9C30-D42BAE6AAB4D}" presName="node" presStyleLbl="node1" presStyleIdx="1" presStyleCnt="4" custLinFactX="14149" custLinFactNeighborX="100000" custLinFactNeighborY="81">
        <dgm:presLayoutVars>
          <dgm:bulletEnabled val="1"/>
        </dgm:presLayoutVars>
      </dgm:prSet>
      <dgm:spPr/>
      <dgm:t>
        <a:bodyPr/>
        <a:lstStyle/>
        <a:p>
          <a:endParaRPr lang="zh-CN" altLang="en-US"/>
        </a:p>
      </dgm:t>
    </dgm:pt>
    <dgm:pt modelId="{41285EE0-B43D-BD47-9066-F190D0A9BB8C}" type="pres">
      <dgm:prSet presAssocID="{CF0F521C-1F91-0A49-B2FA-EB1D562152B4}" presName="spacerL" presStyleCnt="0"/>
      <dgm:spPr/>
    </dgm:pt>
    <dgm:pt modelId="{D384B2B3-3F41-2C48-875C-E158C7C2C378}" type="pres">
      <dgm:prSet presAssocID="{CF0F521C-1F91-0A49-B2FA-EB1D562152B4}" presName="sibTrans" presStyleLbl="sibTrans2D1" presStyleIdx="1" presStyleCnt="3" custLinFactX="26414" custLinFactNeighborX="100000" custLinFactNeighborY="2021"/>
      <dgm:spPr/>
      <dgm:t>
        <a:bodyPr/>
        <a:lstStyle/>
        <a:p>
          <a:endParaRPr lang="zh-CN" altLang="en-US"/>
        </a:p>
      </dgm:t>
    </dgm:pt>
    <dgm:pt modelId="{33A9D64A-0714-0C49-AA76-FF3BCDF50B3A}" type="pres">
      <dgm:prSet presAssocID="{CF0F521C-1F91-0A49-B2FA-EB1D562152B4}" presName="spacerR" presStyleCnt="0"/>
      <dgm:spPr/>
    </dgm:pt>
    <dgm:pt modelId="{180F23C2-5CE3-464E-A191-E1CC78FAB26C}" type="pres">
      <dgm:prSet presAssocID="{3B90B761-6C15-6344-AD15-C104E48A71D2}" presName="node" presStyleLbl="node1" presStyleIdx="2" presStyleCnt="4" custLinFactX="15321" custLinFactNeighborX="100000" custLinFactNeighborY="81">
        <dgm:presLayoutVars>
          <dgm:bulletEnabled val="1"/>
        </dgm:presLayoutVars>
      </dgm:prSet>
      <dgm:spPr/>
      <dgm:t>
        <a:bodyPr/>
        <a:lstStyle/>
        <a:p>
          <a:endParaRPr lang="zh-CN" altLang="en-US"/>
        </a:p>
      </dgm:t>
    </dgm:pt>
    <dgm:pt modelId="{022E9564-EC38-8E44-8D28-E332CDF10FEB}" type="pres">
      <dgm:prSet presAssocID="{327EE18B-2391-B247-9F9F-6561504938C9}" presName="spacerL" presStyleCnt="0"/>
      <dgm:spPr/>
    </dgm:pt>
    <dgm:pt modelId="{7D212DC9-E97F-664F-A05B-AF3919D3D63D}" type="pres">
      <dgm:prSet presAssocID="{327EE18B-2391-B247-9F9F-6561504938C9}" presName="sibTrans" presStyleLbl="sibTrans2D1" presStyleIdx="2" presStyleCnt="3" custLinFactX="56725" custLinFactNeighborX="100000"/>
      <dgm:spPr/>
      <dgm:t>
        <a:bodyPr/>
        <a:lstStyle/>
        <a:p>
          <a:endParaRPr lang="zh-CN" altLang="en-US"/>
        </a:p>
      </dgm:t>
    </dgm:pt>
    <dgm:pt modelId="{49F418B7-2CBD-3345-91C2-05E21DCBC95A}" type="pres">
      <dgm:prSet presAssocID="{327EE18B-2391-B247-9F9F-6561504938C9}" presName="spacerR" presStyleCnt="0"/>
      <dgm:spPr/>
    </dgm:pt>
    <dgm:pt modelId="{00CF7D22-641B-8442-8C97-07E4927DD308}" type="pres">
      <dgm:prSet presAssocID="{976BA64C-596C-A04A-BF69-D196AEEB9713}" presName="node" presStyleLbl="node1" presStyleIdx="3" presStyleCnt="4" custLinFactX="43449" custLinFactNeighborX="100000" custLinFactNeighborY="-550">
        <dgm:presLayoutVars>
          <dgm:bulletEnabled val="1"/>
        </dgm:presLayoutVars>
      </dgm:prSet>
      <dgm:spPr/>
      <dgm:t>
        <a:bodyPr/>
        <a:lstStyle/>
        <a:p>
          <a:endParaRPr lang="zh-CN" altLang="en-US"/>
        </a:p>
      </dgm:t>
    </dgm:pt>
  </dgm:ptLst>
  <dgm:cxnLst>
    <dgm:cxn modelId="{E0886679-9D54-3C49-85CB-F8D1E88B89CD}" type="presOf" srcId="{8DF323B5-6A80-8946-8DFC-43FA7C15A9E0}" destId="{9D38344A-4172-0E47-8F57-B192DE320A42}" srcOrd="0" destOrd="0" presId="urn:microsoft.com/office/officeart/2005/8/layout/equation1"/>
    <dgm:cxn modelId="{545A20CF-738B-2042-BD7A-2A73C34C6559}" type="presOf" srcId="{F45433B7-719C-7D40-A4C7-AFD44F34EEBE}" destId="{0AE05A9F-D0E0-7D4F-AD1F-53DB6EEE2FFF}" srcOrd="0" destOrd="0" presId="urn:microsoft.com/office/officeart/2005/8/layout/equation1"/>
    <dgm:cxn modelId="{2E81355C-7368-2F47-8CD0-345272688294}" type="presOf" srcId="{1FD036FF-5003-4944-AC4A-F2EB69D6C527}" destId="{05BDDE54-42BC-6A42-B33E-853488B8244E}" srcOrd="0" destOrd="0" presId="urn:microsoft.com/office/officeart/2005/8/layout/equation1"/>
    <dgm:cxn modelId="{115AF338-FC7C-824D-8EF9-E673D363C17E}" type="presOf" srcId="{A65F50DE-D45A-654C-9C30-D42BAE6AAB4D}" destId="{B1615CF2-1E72-154B-8C12-E0C105C2F743}" srcOrd="0" destOrd="0" presId="urn:microsoft.com/office/officeart/2005/8/layout/equation1"/>
    <dgm:cxn modelId="{5921A543-DCC4-4E49-A3C8-2B6872367527}" srcId="{1FD036FF-5003-4944-AC4A-F2EB69D6C527}" destId="{A65F50DE-D45A-654C-9C30-D42BAE6AAB4D}" srcOrd="1" destOrd="0" parTransId="{EE274D72-15B5-8B44-A08C-82B980E42E5D}" sibTransId="{CF0F521C-1F91-0A49-B2FA-EB1D562152B4}"/>
    <dgm:cxn modelId="{C420A61D-3219-AF4C-8F89-F3F706BB3615}" type="presOf" srcId="{327EE18B-2391-B247-9F9F-6561504938C9}" destId="{7D212DC9-E97F-664F-A05B-AF3919D3D63D}" srcOrd="0" destOrd="0" presId="urn:microsoft.com/office/officeart/2005/8/layout/equation1"/>
    <dgm:cxn modelId="{871F129A-2DE5-6644-AD77-B4944E06F194}" type="presOf" srcId="{976BA64C-596C-A04A-BF69-D196AEEB9713}" destId="{00CF7D22-641B-8442-8C97-07E4927DD308}" srcOrd="0" destOrd="0" presId="urn:microsoft.com/office/officeart/2005/8/layout/equation1"/>
    <dgm:cxn modelId="{BF91FC38-9B2A-3643-9B38-B9CBBD19EAFF}" srcId="{1FD036FF-5003-4944-AC4A-F2EB69D6C527}" destId="{976BA64C-596C-A04A-BF69-D196AEEB9713}" srcOrd="3" destOrd="0" parTransId="{D4BF9606-9978-F348-9BFA-22970059CA96}" sibTransId="{98C88CF4-5BF4-4542-A1D4-B8BBA542090E}"/>
    <dgm:cxn modelId="{A203E961-2AD8-AC48-805B-8C7E1FB695A1}" srcId="{1FD036FF-5003-4944-AC4A-F2EB69D6C527}" destId="{3B90B761-6C15-6344-AD15-C104E48A71D2}" srcOrd="2" destOrd="0" parTransId="{496F3422-FA29-2A4F-928A-C8AFA8C85A0F}" sibTransId="{327EE18B-2391-B247-9F9F-6561504938C9}"/>
    <dgm:cxn modelId="{8998203D-EBFF-B84C-8F2D-FF10DD3D0192}" srcId="{1FD036FF-5003-4944-AC4A-F2EB69D6C527}" destId="{F45433B7-719C-7D40-A4C7-AFD44F34EEBE}" srcOrd="0" destOrd="0" parTransId="{5EB3C3B8-B377-E04D-BB3A-170BCA32986A}" sibTransId="{8DF323B5-6A80-8946-8DFC-43FA7C15A9E0}"/>
    <dgm:cxn modelId="{F295FBBE-01C9-FD44-B974-24BD2E04BF68}" type="presOf" srcId="{3B90B761-6C15-6344-AD15-C104E48A71D2}" destId="{180F23C2-5CE3-464E-A191-E1CC78FAB26C}" srcOrd="0" destOrd="0" presId="urn:microsoft.com/office/officeart/2005/8/layout/equation1"/>
    <dgm:cxn modelId="{55FEF108-EEAB-9F4E-BB97-D62E4E53311D}" type="presOf" srcId="{CF0F521C-1F91-0A49-B2FA-EB1D562152B4}" destId="{D384B2B3-3F41-2C48-875C-E158C7C2C378}" srcOrd="0" destOrd="0" presId="urn:microsoft.com/office/officeart/2005/8/layout/equation1"/>
    <dgm:cxn modelId="{82DBA047-27C5-5C41-8007-E89BD6246CED}" type="presParOf" srcId="{05BDDE54-42BC-6A42-B33E-853488B8244E}" destId="{0AE05A9F-D0E0-7D4F-AD1F-53DB6EEE2FFF}" srcOrd="0" destOrd="0" presId="urn:microsoft.com/office/officeart/2005/8/layout/equation1"/>
    <dgm:cxn modelId="{7F7DC49A-8720-914B-AF8E-DBBFACD40769}" type="presParOf" srcId="{05BDDE54-42BC-6A42-B33E-853488B8244E}" destId="{25E239E6-7CCE-6D4C-8C89-90518AD4F7FB}" srcOrd="1" destOrd="0" presId="urn:microsoft.com/office/officeart/2005/8/layout/equation1"/>
    <dgm:cxn modelId="{4B7BDB19-AC08-7F43-9744-59E186C7CDB5}" type="presParOf" srcId="{05BDDE54-42BC-6A42-B33E-853488B8244E}" destId="{9D38344A-4172-0E47-8F57-B192DE320A42}" srcOrd="2" destOrd="0" presId="urn:microsoft.com/office/officeart/2005/8/layout/equation1"/>
    <dgm:cxn modelId="{784C882A-D9B2-9C43-903D-558099475828}" type="presParOf" srcId="{05BDDE54-42BC-6A42-B33E-853488B8244E}" destId="{2E05FF8B-EF7C-8D45-8637-594C5B5881A8}" srcOrd="3" destOrd="0" presId="urn:microsoft.com/office/officeart/2005/8/layout/equation1"/>
    <dgm:cxn modelId="{49E2C3E2-251C-EE43-9248-11DBB3B464F8}" type="presParOf" srcId="{05BDDE54-42BC-6A42-B33E-853488B8244E}" destId="{B1615CF2-1E72-154B-8C12-E0C105C2F743}" srcOrd="4" destOrd="0" presId="urn:microsoft.com/office/officeart/2005/8/layout/equation1"/>
    <dgm:cxn modelId="{7DF91E11-6F0C-C04D-AEED-91D58855C911}" type="presParOf" srcId="{05BDDE54-42BC-6A42-B33E-853488B8244E}" destId="{41285EE0-B43D-BD47-9066-F190D0A9BB8C}" srcOrd="5" destOrd="0" presId="urn:microsoft.com/office/officeart/2005/8/layout/equation1"/>
    <dgm:cxn modelId="{4AB51378-0A12-064B-A673-C0B3905783D5}" type="presParOf" srcId="{05BDDE54-42BC-6A42-B33E-853488B8244E}" destId="{D384B2B3-3F41-2C48-875C-E158C7C2C378}" srcOrd="6" destOrd="0" presId="urn:microsoft.com/office/officeart/2005/8/layout/equation1"/>
    <dgm:cxn modelId="{1C89F782-38DD-A446-8A3A-98C912F9CC62}" type="presParOf" srcId="{05BDDE54-42BC-6A42-B33E-853488B8244E}" destId="{33A9D64A-0714-0C49-AA76-FF3BCDF50B3A}" srcOrd="7" destOrd="0" presId="urn:microsoft.com/office/officeart/2005/8/layout/equation1"/>
    <dgm:cxn modelId="{137154A9-7919-1945-A468-E75218BA605F}" type="presParOf" srcId="{05BDDE54-42BC-6A42-B33E-853488B8244E}" destId="{180F23C2-5CE3-464E-A191-E1CC78FAB26C}" srcOrd="8" destOrd="0" presId="urn:microsoft.com/office/officeart/2005/8/layout/equation1"/>
    <dgm:cxn modelId="{1104047C-E2E0-D945-9BEA-1E47ECE49DD2}" type="presParOf" srcId="{05BDDE54-42BC-6A42-B33E-853488B8244E}" destId="{022E9564-EC38-8E44-8D28-E332CDF10FEB}" srcOrd="9" destOrd="0" presId="urn:microsoft.com/office/officeart/2005/8/layout/equation1"/>
    <dgm:cxn modelId="{AF4B2417-6316-6B45-BBEC-A4438365AE94}" type="presParOf" srcId="{05BDDE54-42BC-6A42-B33E-853488B8244E}" destId="{7D212DC9-E97F-664F-A05B-AF3919D3D63D}" srcOrd="10" destOrd="0" presId="urn:microsoft.com/office/officeart/2005/8/layout/equation1"/>
    <dgm:cxn modelId="{F0871DBE-9809-2B43-800A-8C350F6266FC}" type="presParOf" srcId="{05BDDE54-42BC-6A42-B33E-853488B8244E}" destId="{49F418B7-2CBD-3345-91C2-05E21DCBC95A}" srcOrd="11" destOrd="0" presId="urn:microsoft.com/office/officeart/2005/8/layout/equation1"/>
    <dgm:cxn modelId="{15E9E60B-D74E-1540-B360-1B5A41601EFD}" type="presParOf" srcId="{05BDDE54-42BC-6A42-B33E-853488B8244E}" destId="{00CF7D22-641B-8442-8C97-07E4927DD308}" srcOrd="12"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41811C-23E8-4448-8B96-309B9A557659}"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zh-CN" altLang="en-US"/>
        </a:p>
      </dgm:t>
    </dgm:pt>
    <dgm:pt modelId="{A3F4329E-53AD-E54E-9146-0AC48BFBEE12}">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000" dirty="0" smtClean="0">
              <a:solidFill>
                <a:srgbClr val="FFFFFF"/>
              </a:solidFill>
              <a:latin typeface="华文楷体"/>
              <a:ea typeface="华文楷体"/>
              <a:cs typeface="华文楷体"/>
            </a:rPr>
            <a:t>数据挖掘算法</a:t>
          </a:r>
          <a:endParaRPr lang="zh-CN" altLang="en-US" sz="1000" dirty="0">
            <a:solidFill>
              <a:srgbClr val="FFFFFF"/>
            </a:solidFill>
            <a:latin typeface="华文楷体"/>
            <a:ea typeface="华文楷体"/>
            <a:cs typeface="华文楷体"/>
          </a:endParaRPr>
        </a:p>
      </dgm:t>
    </dgm:pt>
    <dgm:pt modelId="{12E74DCE-E4BC-3640-B9D5-546CA0135879}" type="parTrans" cxnId="{D7E517CE-8F9C-3140-B750-E7117D0A9D2F}">
      <dgm:prSet/>
      <dgm:spPr/>
      <dgm:t>
        <a:bodyPr/>
        <a:lstStyle/>
        <a:p>
          <a:endParaRPr lang="zh-CN" altLang="en-US"/>
        </a:p>
      </dgm:t>
    </dgm:pt>
    <dgm:pt modelId="{6A241961-A52A-614C-A55A-6ABD36FE8F7A}" type="sibTrans" cxnId="{D7E517CE-8F9C-3140-B750-E7117D0A9D2F}">
      <dgm:prSet/>
      <dgm:spPr/>
      <dgm:t>
        <a:bodyPr/>
        <a:lstStyle/>
        <a:p>
          <a:endParaRPr lang="zh-CN" altLang="en-US"/>
        </a:p>
      </dgm:t>
    </dgm:pt>
    <dgm:pt modelId="{81A6CC4E-FDA5-264D-B452-3ED2D5D90463}">
      <dgm:prSet phldrT="[文本]" custT="1">
        <dgm:style>
          <a:lnRef idx="3">
            <a:schemeClr val="lt1"/>
          </a:lnRef>
          <a:fillRef idx="1">
            <a:schemeClr val="accent2"/>
          </a:fillRef>
          <a:effectRef idx="1">
            <a:schemeClr val="accent2"/>
          </a:effectRef>
          <a:fontRef idx="minor">
            <a:schemeClr val="lt1"/>
          </a:fontRef>
        </dgm:style>
      </dgm:prSet>
      <dgm:spPr/>
      <dgm:t>
        <a:bodyPr/>
        <a:lstStyle/>
        <a:p>
          <a:pPr>
            <a:spcAft>
              <a:spcPts val="0"/>
            </a:spcAft>
          </a:pPr>
          <a:r>
            <a:rPr lang="zh-CN" altLang="en-US" sz="1000" dirty="0" smtClean="0">
              <a:solidFill>
                <a:srgbClr val="FFFFFF"/>
              </a:solidFill>
              <a:latin typeface="华文楷体"/>
              <a:ea typeface="华文楷体"/>
              <a:cs typeface="华文楷体"/>
            </a:rPr>
            <a:t>机器</a:t>
          </a:r>
        </a:p>
        <a:p>
          <a:pPr>
            <a:spcAft>
              <a:spcPts val="0"/>
            </a:spcAft>
          </a:pPr>
          <a:r>
            <a:rPr lang="zh-CN" altLang="en-US" sz="1000" dirty="0" smtClean="0">
              <a:solidFill>
                <a:srgbClr val="FFFFFF"/>
              </a:solidFill>
              <a:latin typeface="华文楷体"/>
              <a:ea typeface="华文楷体"/>
              <a:cs typeface="华文楷体"/>
            </a:rPr>
            <a:t>学习</a:t>
          </a:r>
          <a:endParaRPr lang="zh-CN" altLang="en-US" sz="700" dirty="0">
            <a:solidFill>
              <a:srgbClr val="FFFFFF"/>
            </a:solidFill>
            <a:latin typeface="华文楷体"/>
            <a:ea typeface="华文楷体"/>
            <a:cs typeface="华文楷体"/>
          </a:endParaRPr>
        </a:p>
      </dgm:t>
    </dgm:pt>
    <dgm:pt modelId="{FD105A5E-2CF5-CE40-86B6-C5520504F6A3}" type="parTrans" cxnId="{4C94B5F8-9401-144C-8E16-BA7BBEA2ECCA}">
      <dgm:prSet/>
      <dgm:spPr/>
      <dgm:t>
        <a:bodyPr/>
        <a:lstStyle/>
        <a:p>
          <a:endParaRPr lang="zh-CN" altLang="en-US"/>
        </a:p>
      </dgm:t>
    </dgm:pt>
    <dgm:pt modelId="{1B6EFC11-61AB-2E40-ADC2-474D0AB3F06E}" type="sibTrans" cxnId="{4C94B5F8-9401-144C-8E16-BA7BBEA2ECCA}">
      <dgm:prSet/>
      <dgm:spPr/>
      <dgm:t>
        <a:bodyPr/>
        <a:lstStyle/>
        <a:p>
          <a:endParaRPr lang="zh-CN" altLang="en-US"/>
        </a:p>
      </dgm:t>
    </dgm:pt>
    <dgm:pt modelId="{0078FD2C-FC80-D146-A534-17D9190DF1B7}">
      <dgm:prSet phldrT="[文本]" custT="1">
        <dgm:style>
          <a:lnRef idx="3">
            <a:schemeClr val="lt1"/>
          </a:lnRef>
          <a:fillRef idx="1">
            <a:schemeClr val="accent5"/>
          </a:fillRef>
          <a:effectRef idx="1">
            <a:schemeClr val="accent5"/>
          </a:effectRef>
          <a:fontRef idx="minor">
            <a:schemeClr val="lt1"/>
          </a:fontRef>
        </dgm:style>
      </dgm:prSet>
      <dgm:spPr/>
      <dgm:t>
        <a:bodyPr/>
        <a:lstStyle/>
        <a:p>
          <a:r>
            <a:rPr lang="zh-CN" altLang="en-US" sz="1000" dirty="0" smtClean="0">
              <a:solidFill>
                <a:srgbClr val="FFFFFF"/>
              </a:solidFill>
              <a:latin typeface="华文楷体"/>
              <a:ea typeface="华文楷体"/>
              <a:cs typeface="华文楷体"/>
            </a:rPr>
            <a:t>聚类</a:t>
          </a:r>
          <a:endParaRPr lang="zh-CN" altLang="en-US" sz="500" dirty="0">
            <a:solidFill>
              <a:srgbClr val="FFFFFF"/>
            </a:solidFill>
            <a:latin typeface="华文楷体"/>
            <a:ea typeface="华文楷体"/>
            <a:cs typeface="华文楷体"/>
          </a:endParaRPr>
        </a:p>
      </dgm:t>
    </dgm:pt>
    <dgm:pt modelId="{2425E0FB-4167-9E41-9512-0A3E10C6A53D}" type="parTrans" cxnId="{4D75759D-B93E-0747-88AF-54C825DA05E4}">
      <dgm:prSet/>
      <dgm:spPr/>
      <dgm:t>
        <a:bodyPr/>
        <a:lstStyle/>
        <a:p>
          <a:endParaRPr lang="zh-CN" altLang="en-US"/>
        </a:p>
      </dgm:t>
    </dgm:pt>
    <dgm:pt modelId="{6EDC1D09-F463-194D-AED0-042865978E74}" type="sibTrans" cxnId="{4D75759D-B93E-0747-88AF-54C825DA05E4}">
      <dgm:prSet/>
      <dgm:spPr/>
      <dgm:t>
        <a:bodyPr/>
        <a:lstStyle/>
        <a:p>
          <a:endParaRPr lang="zh-CN" altLang="en-US"/>
        </a:p>
      </dgm:t>
    </dgm:pt>
    <dgm:pt modelId="{FF78FC58-AAD9-CA4C-B794-CCD867200925}">
      <dgm:prSet phldrT="[文本]" custT="1">
        <dgm:style>
          <a:lnRef idx="3">
            <a:schemeClr val="lt1"/>
          </a:lnRef>
          <a:fillRef idx="1">
            <a:schemeClr val="accent5"/>
          </a:fillRef>
          <a:effectRef idx="1">
            <a:schemeClr val="accent5"/>
          </a:effectRef>
          <a:fontRef idx="minor">
            <a:schemeClr val="lt1"/>
          </a:fontRef>
        </dgm:style>
      </dgm:prSet>
      <dgm:spPr/>
      <dgm:t>
        <a:bodyPr/>
        <a:lstStyle/>
        <a:p>
          <a:r>
            <a:rPr lang="zh-CN" altLang="en-US" sz="1000" dirty="0" smtClean="0">
              <a:solidFill>
                <a:srgbClr val="FFFFFF"/>
              </a:solidFill>
              <a:latin typeface="华文楷体"/>
              <a:ea typeface="华文楷体"/>
              <a:cs typeface="华文楷体"/>
            </a:rPr>
            <a:t>分类</a:t>
          </a:r>
          <a:endParaRPr lang="zh-CN" altLang="en-US" sz="1000" dirty="0">
            <a:solidFill>
              <a:srgbClr val="FFFFFF"/>
            </a:solidFill>
            <a:latin typeface="华文楷体"/>
            <a:ea typeface="华文楷体"/>
            <a:cs typeface="华文楷体"/>
          </a:endParaRPr>
        </a:p>
      </dgm:t>
    </dgm:pt>
    <dgm:pt modelId="{7CE4E126-5CD6-B943-9F96-3E1AF3D7BF09}" type="parTrans" cxnId="{AD965356-7FCC-DB4F-B378-C662015901B2}">
      <dgm:prSet/>
      <dgm:spPr/>
      <dgm:t>
        <a:bodyPr/>
        <a:lstStyle/>
        <a:p>
          <a:endParaRPr lang="zh-CN" altLang="en-US"/>
        </a:p>
      </dgm:t>
    </dgm:pt>
    <dgm:pt modelId="{9392467C-B7CA-8B40-9D06-B445F1E8747D}" type="sibTrans" cxnId="{AD965356-7FCC-DB4F-B378-C662015901B2}">
      <dgm:prSet/>
      <dgm:spPr/>
      <dgm:t>
        <a:bodyPr/>
        <a:lstStyle/>
        <a:p>
          <a:endParaRPr lang="zh-CN" altLang="en-US"/>
        </a:p>
      </dgm:t>
    </dgm:pt>
    <dgm:pt modelId="{B653D4EE-A249-3643-B80C-F86E6656D1D7}">
      <dgm:prSet phldrT="[文本]" custT="1">
        <dgm:style>
          <a:lnRef idx="3">
            <a:schemeClr val="lt1"/>
          </a:lnRef>
          <a:fillRef idx="1">
            <a:schemeClr val="accent2"/>
          </a:fillRef>
          <a:effectRef idx="1">
            <a:schemeClr val="accent2"/>
          </a:effectRef>
          <a:fontRef idx="minor">
            <a:schemeClr val="lt1"/>
          </a:fontRef>
        </dgm:style>
      </dgm:prSet>
      <dgm:spPr/>
      <dgm:t>
        <a:bodyPr/>
        <a:lstStyle/>
        <a:p>
          <a:r>
            <a:rPr lang="zh-CN" altLang="en-US" sz="1000" dirty="0" smtClean="0">
              <a:solidFill>
                <a:srgbClr val="FFFFFF"/>
              </a:solidFill>
              <a:latin typeface="华文楷体"/>
              <a:ea typeface="华文楷体"/>
              <a:cs typeface="华文楷体"/>
            </a:rPr>
            <a:t>统计学习</a:t>
          </a:r>
          <a:endParaRPr lang="zh-CN" altLang="en-US" sz="800" dirty="0">
            <a:solidFill>
              <a:srgbClr val="FFFFFF"/>
            </a:solidFill>
            <a:latin typeface="华文楷体"/>
            <a:ea typeface="华文楷体"/>
            <a:cs typeface="华文楷体"/>
          </a:endParaRPr>
        </a:p>
      </dgm:t>
    </dgm:pt>
    <dgm:pt modelId="{E509B124-9B03-F84B-9ADF-A4A18E1983F1}" type="parTrans" cxnId="{902529A4-D893-C843-B6BF-9BB1CB2AD6FD}">
      <dgm:prSet/>
      <dgm:spPr/>
      <dgm:t>
        <a:bodyPr/>
        <a:lstStyle/>
        <a:p>
          <a:endParaRPr lang="zh-CN" altLang="en-US"/>
        </a:p>
      </dgm:t>
    </dgm:pt>
    <dgm:pt modelId="{C9931925-B6F7-674E-AF5F-A20B839DE67D}" type="sibTrans" cxnId="{902529A4-D893-C843-B6BF-9BB1CB2AD6FD}">
      <dgm:prSet/>
      <dgm:spPr/>
      <dgm:t>
        <a:bodyPr/>
        <a:lstStyle/>
        <a:p>
          <a:endParaRPr lang="zh-CN" altLang="en-US"/>
        </a:p>
      </dgm:t>
    </dgm:pt>
    <dgm:pt modelId="{6D12CAE1-EDE4-354A-B88B-18D9381E6B38}">
      <dgm:prSet phldrT="[文本]" custT="1">
        <dgm:style>
          <a:lnRef idx="3">
            <a:schemeClr val="lt1"/>
          </a:lnRef>
          <a:fillRef idx="1">
            <a:schemeClr val="accent5"/>
          </a:fillRef>
          <a:effectRef idx="1">
            <a:schemeClr val="accent5"/>
          </a:effectRef>
          <a:fontRef idx="minor">
            <a:schemeClr val="lt1"/>
          </a:fontRef>
        </dgm:style>
      </dgm:prSet>
      <dgm:spPr/>
      <dgm:t>
        <a:bodyPr/>
        <a:lstStyle/>
        <a:p>
          <a:r>
            <a:rPr lang="zh-CN" altLang="en-US" sz="1000" dirty="0" smtClean="0">
              <a:solidFill>
                <a:srgbClr val="FFFFFF"/>
              </a:solidFill>
              <a:latin typeface="华文楷体"/>
              <a:ea typeface="华文楷体"/>
              <a:cs typeface="华文楷体"/>
            </a:rPr>
            <a:t>贝叶斯</a:t>
          </a:r>
          <a:endParaRPr lang="zh-CN" altLang="en-US" sz="700" dirty="0">
            <a:solidFill>
              <a:srgbClr val="FFFFFF"/>
            </a:solidFill>
            <a:latin typeface="华文楷体"/>
            <a:ea typeface="华文楷体"/>
            <a:cs typeface="华文楷体"/>
          </a:endParaRPr>
        </a:p>
      </dgm:t>
    </dgm:pt>
    <dgm:pt modelId="{E4F91D40-68DE-7D4C-87D7-66A9E7EDD2C9}" type="parTrans" cxnId="{E4F89B7A-554E-D64A-A749-148266B0C512}">
      <dgm:prSet/>
      <dgm:spPr/>
      <dgm:t>
        <a:bodyPr/>
        <a:lstStyle/>
        <a:p>
          <a:endParaRPr lang="zh-CN" altLang="en-US"/>
        </a:p>
      </dgm:t>
    </dgm:pt>
    <dgm:pt modelId="{245AC6B9-6AA0-4349-8723-BDE3D8AC39F8}" type="sibTrans" cxnId="{E4F89B7A-554E-D64A-A749-148266B0C512}">
      <dgm:prSet/>
      <dgm:spPr/>
      <dgm:t>
        <a:bodyPr/>
        <a:lstStyle/>
        <a:p>
          <a:endParaRPr lang="zh-CN" altLang="en-US"/>
        </a:p>
      </dgm:t>
    </dgm:pt>
    <dgm:pt modelId="{CCECE6E7-646C-5F48-BA95-6D6F4CA2E624}">
      <dgm:prSet phldrT="[文本]" custT="1">
        <dgm:style>
          <a:lnRef idx="3">
            <a:schemeClr val="lt1"/>
          </a:lnRef>
          <a:fillRef idx="1">
            <a:schemeClr val="accent5"/>
          </a:fillRef>
          <a:effectRef idx="1">
            <a:schemeClr val="accent5"/>
          </a:effectRef>
          <a:fontRef idx="minor">
            <a:schemeClr val="lt1"/>
          </a:fontRef>
        </dgm:style>
      </dgm:prSet>
      <dgm:spPr/>
      <dgm:t>
        <a:bodyPr/>
        <a:lstStyle/>
        <a:p>
          <a:r>
            <a:rPr lang="zh-CN" altLang="en-US" sz="1000" dirty="0" smtClean="0">
              <a:solidFill>
                <a:srgbClr val="FFFFFF"/>
              </a:solidFill>
              <a:latin typeface="华文楷体"/>
              <a:ea typeface="华文楷体"/>
              <a:cs typeface="华文楷体"/>
            </a:rPr>
            <a:t>回归</a:t>
          </a:r>
          <a:endParaRPr lang="zh-CN" altLang="en-US" sz="1000" dirty="0">
            <a:solidFill>
              <a:srgbClr val="FFFFFF"/>
            </a:solidFill>
            <a:latin typeface="华文楷体"/>
            <a:ea typeface="华文楷体"/>
            <a:cs typeface="华文楷体"/>
          </a:endParaRPr>
        </a:p>
      </dgm:t>
    </dgm:pt>
    <dgm:pt modelId="{A8E7A89A-0E0E-674B-9A52-F17FCED1257A}" type="parTrans" cxnId="{F2447119-15F5-204C-AAE3-E407C52CDB8B}">
      <dgm:prSet/>
      <dgm:spPr/>
      <dgm:t>
        <a:bodyPr/>
        <a:lstStyle/>
        <a:p>
          <a:endParaRPr lang="zh-CN" altLang="en-US"/>
        </a:p>
      </dgm:t>
    </dgm:pt>
    <dgm:pt modelId="{E870691E-236D-2A4B-AE09-94123D32F931}" type="sibTrans" cxnId="{F2447119-15F5-204C-AAE3-E407C52CDB8B}">
      <dgm:prSet/>
      <dgm:spPr/>
      <dgm:t>
        <a:bodyPr/>
        <a:lstStyle/>
        <a:p>
          <a:endParaRPr lang="zh-CN" altLang="en-US"/>
        </a:p>
      </dgm:t>
    </dgm:pt>
    <dgm:pt modelId="{2E2B9F4F-0447-2748-8234-5B543E5CB631}">
      <dgm:prSet phldrT="[文本]" custT="1">
        <dgm:style>
          <a:lnRef idx="3">
            <a:schemeClr val="lt1"/>
          </a:lnRef>
          <a:fillRef idx="1">
            <a:schemeClr val="accent5"/>
          </a:fillRef>
          <a:effectRef idx="1">
            <a:schemeClr val="accent5"/>
          </a:effectRef>
          <a:fontRef idx="minor">
            <a:schemeClr val="lt1"/>
          </a:fontRef>
        </dgm:style>
      </dgm:prSet>
      <dgm:spPr/>
      <dgm:t>
        <a:bodyPr/>
        <a:lstStyle/>
        <a:p>
          <a:r>
            <a:rPr lang="en-US" altLang="zh-CN" sz="1000" dirty="0" smtClean="0">
              <a:solidFill>
                <a:srgbClr val="FFFFFF"/>
              </a:solidFill>
              <a:latin typeface="华文楷体"/>
              <a:ea typeface="华文楷体"/>
              <a:cs typeface="华文楷体"/>
            </a:rPr>
            <a:t>HMM</a:t>
          </a:r>
          <a:endParaRPr lang="zh-CN" altLang="en-US" sz="1000" dirty="0">
            <a:solidFill>
              <a:srgbClr val="FFFFFF"/>
            </a:solidFill>
            <a:latin typeface="华文楷体"/>
            <a:ea typeface="华文楷体"/>
            <a:cs typeface="华文楷体"/>
          </a:endParaRPr>
        </a:p>
      </dgm:t>
    </dgm:pt>
    <dgm:pt modelId="{7B9B5661-8225-4A42-9BD2-CC3CCE7589E9}" type="parTrans" cxnId="{E524F018-A94E-5241-8FE5-AB3B14166A6A}">
      <dgm:prSet/>
      <dgm:spPr/>
      <dgm:t>
        <a:bodyPr/>
        <a:lstStyle/>
        <a:p>
          <a:endParaRPr lang="zh-CN" altLang="en-US"/>
        </a:p>
      </dgm:t>
    </dgm:pt>
    <dgm:pt modelId="{F0A8678D-A636-E047-AC48-15B7C18C85E2}" type="sibTrans" cxnId="{E524F018-A94E-5241-8FE5-AB3B14166A6A}">
      <dgm:prSet/>
      <dgm:spPr/>
      <dgm:t>
        <a:bodyPr/>
        <a:lstStyle/>
        <a:p>
          <a:endParaRPr lang="zh-CN" altLang="en-US"/>
        </a:p>
      </dgm:t>
    </dgm:pt>
    <dgm:pt modelId="{E3ED8790-D5EA-DF4B-A4F6-CF8D48C80C2A}" type="pres">
      <dgm:prSet presAssocID="{2C41811C-23E8-4448-8B96-309B9A557659}" presName="Name0" presStyleCnt="0">
        <dgm:presLayoutVars>
          <dgm:chPref val="1"/>
          <dgm:dir/>
          <dgm:animOne val="branch"/>
          <dgm:animLvl val="lvl"/>
          <dgm:resizeHandles/>
        </dgm:presLayoutVars>
      </dgm:prSet>
      <dgm:spPr/>
      <dgm:t>
        <a:bodyPr/>
        <a:lstStyle/>
        <a:p>
          <a:endParaRPr lang="zh-CN" altLang="en-US"/>
        </a:p>
      </dgm:t>
    </dgm:pt>
    <dgm:pt modelId="{686E903B-07ED-C643-AF86-5F70CD612036}" type="pres">
      <dgm:prSet presAssocID="{A3F4329E-53AD-E54E-9146-0AC48BFBEE12}" presName="vertOne" presStyleCnt="0"/>
      <dgm:spPr/>
    </dgm:pt>
    <dgm:pt modelId="{F71B1C0C-92FD-884E-8893-AB34FA73D72D}" type="pres">
      <dgm:prSet presAssocID="{A3F4329E-53AD-E54E-9146-0AC48BFBEE12}" presName="txOne" presStyleLbl="node0" presStyleIdx="0" presStyleCnt="1" custScaleX="98351" custScaleY="63110" custLinFactNeighborX="162" custLinFactNeighborY="-2745">
        <dgm:presLayoutVars>
          <dgm:chPref val="3"/>
        </dgm:presLayoutVars>
      </dgm:prSet>
      <dgm:spPr/>
      <dgm:t>
        <a:bodyPr/>
        <a:lstStyle/>
        <a:p>
          <a:endParaRPr lang="zh-CN" altLang="en-US"/>
        </a:p>
      </dgm:t>
    </dgm:pt>
    <dgm:pt modelId="{1B801D45-CB94-3A48-B1DB-D30BF048BC10}" type="pres">
      <dgm:prSet presAssocID="{A3F4329E-53AD-E54E-9146-0AC48BFBEE12}" presName="parTransOne" presStyleCnt="0"/>
      <dgm:spPr/>
    </dgm:pt>
    <dgm:pt modelId="{8AB80C82-4EE3-AB48-85FB-4DBEAD9E1A8B}" type="pres">
      <dgm:prSet presAssocID="{A3F4329E-53AD-E54E-9146-0AC48BFBEE12}" presName="horzOne" presStyleCnt="0"/>
      <dgm:spPr/>
    </dgm:pt>
    <dgm:pt modelId="{3E9BC6E1-E4EA-5C44-8EE9-108EDDF049DF}" type="pres">
      <dgm:prSet presAssocID="{81A6CC4E-FDA5-264D-B452-3ED2D5D90463}" presName="vertTwo" presStyleCnt="0"/>
      <dgm:spPr/>
    </dgm:pt>
    <dgm:pt modelId="{69E8D08F-C94E-9444-9AA3-9BE2F003C482}" type="pres">
      <dgm:prSet presAssocID="{81A6CC4E-FDA5-264D-B452-3ED2D5D90463}" presName="txTwo" presStyleLbl="node2" presStyleIdx="0" presStyleCnt="2" custScaleX="99010" custScaleY="84744">
        <dgm:presLayoutVars>
          <dgm:chPref val="3"/>
        </dgm:presLayoutVars>
      </dgm:prSet>
      <dgm:spPr/>
      <dgm:t>
        <a:bodyPr/>
        <a:lstStyle/>
        <a:p>
          <a:endParaRPr lang="zh-CN" altLang="en-US"/>
        </a:p>
      </dgm:t>
    </dgm:pt>
    <dgm:pt modelId="{98004762-BFD7-854F-997B-2EECC28288C6}" type="pres">
      <dgm:prSet presAssocID="{81A6CC4E-FDA5-264D-B452-3ED2D5D90463}" presName="parTransTwo" presStyleCnt="0"/>
      <dgm:spPr/>
    </dgm:pt>
    <dgm:pt modelId="{5F06FF21-E345-4F47-8AAA-97AA82ADDF88}" type="pres">
      <dgm:prSet presAssocID="{81A6CC4E-FDA5-264D-B452-3ED2D5D90463}" presName="horzTwo" presStyleCnt="0"/>
      <dgm:spPr/>
    </dgm:pt>
    <dgm:pt modelId="{3144B17E-A8C6-3E4B-841C-32AB81CE43B5}" type="pres">
      <dgm:prSet presAssocID="{0078FD2C-FC80-D146-A534-17D9190DF1B7}" presName="vertThree" presStyleCnt="0"/>
      <dgm:spPr/>
    </dgm:pt>
    <dgm:pt modelId="{280F1A98-77BE-A04C-A721-164F50186C0E}" type="pres">
      <dgm:prSet presAssocID="{0078FD2C-FC80-D146-A534-17D9190DF1B7}" presName="txThree" presStyleLbl="node3" presStyleIdx="0" presStyleCnt="5">
        <dgm:presLayoutVars>
          <dgm:chPref val="3"/>
        </dgm:presLayoutVars>
      </dgm:prSet>
      <dgm:spPr/>
      <dgm:t>
        <a:bodyPr/>
        <a:lstStyle/>
        <a:p>
          <a:endParaRPr lang="zh-CN" altLang="en-US"/>
        </a:p>
      </dgm:t>
    </dgm:pt>
    <dgm:pt modelId="{A64FD753-7E96-E043-B371-A66368BB35FC}" type="pres">
      <dgm:prSet presAssocID="{0078FD2C-FC80-D146-A534-17D9190DF1B7}" presName="horzThree" presStyleCnt="0"/>
      <dgm:spPr/>
    </dgm:pt>
    <dgm:pt modelId="{C6B9DA44-AE23-4F4E-B5BB-BD61A1AB1024}" type="pres">
      <dgm:prSet presAssocID="{6EDC1D09-F463-194D-AED0-042865978E74}" presName="sibSpaceThree" presStyleCnt="0"/>
      <dgm:spPr/>
    </dgm:pt>
    <dgm:pt modelId="{DC5694A4-1824-C348-96E1-A009C373F016}" type="pres">
      <dgm:prSet presAssocID="{FF78FC58-AAD9-CA4C-B794-CCD867200925}" presName="vertThree" presStyleCnt="0"/>
      <dgm:spPr/>
    </dgm:pt>
    <dgm:pt modelId="{431529A9-002A-8146-B830-7C2E460DCAAF}" type="pres">
      <dgm:prSet presAssocID="{FF78FC58-AAD9-CA4C-B794-CCD867200925}" presName="txThree" presStyleLbl="node3" presStyleIdx="1" presStyleCnt="5">
        <dgm:presLayoutVars>
          <dgm:chPref val="3"/>
        </dgm:presLayoutVars>
      </dgm:prSet>
      <dgm:spPr/>
      <dgm:t>
        <a:bodyPr/>
        <a:lstStyle/>
        <a:p>
          <a:endParaRPr lang="zh-CN" altLang="en-US"/>
        </a:p>
      </dgm:t>
    </dgm:pt>
    <dgm:pt modelId="{ACBFC347-79CB-D245-ABE7-D1726E17A339}" type="pres">
      <dgm:prSet presAssocID="{FF78FC58-AAD9-CA4C-B794-CCD867200925}" presName="horzThree" presStyleCnt="0"/>
      <dgm:spPr/>
    </dgm:pt>
    <dgm:pt modelId="{4219EA7D-446F-C349-8D97-3869F22D0E80}" type="pres">
      <dgm:prSet presAssocID="{9392467C-B7CA-8B40-9D06-B445F1E8747D}" presName="sibSpaceThree" presStyleCnt="0"/>
      <dgm:spPr/>
    </dgm:pt>
    <dgm:pt modelId="{04AEB712-764D-7A43-91B9-3A0E9E6F4B80}" type="pres">
      <dgm:prSet presAssocID="{CCECE6E7-646C-5F48-BA95-6D6F4CA2E624}" presName="vertThree" presStyleCnt="0"/>
      <dgm:spPr/>
    </dgm:pt>
    <dgm:pt modelId="{32E0973B-4F74-CF48-A573-09E26FFA0D59}" type="pres">
      <dgm:prSet presAssocID="{CCECE6E7-646C-5F48-BA95-6D6F4CA2E624}" presName="txThree" presStyleLbl="node3" presStyleIdx="2" presStyleCnt="5">
        <dgm:presLayoutVars>
          <dgm:chPref val="3"/>
        </dgm:presLayoutVars>
      </dgm:prSet>
      <dgm:spPr/>
      <dgm:t>
        <a:bodyPr/>
        <a:lstStyle/>
        <a:p>
          <a:endParaRPr lang="zh-CN" altLang="en-US"/>
        </a:p>
      </dgm:t>
    </dgm:pt>
    <dgm:pt modelId="{C5028017-7224-D347-A98D-BE0C2FA4B09F}" type="pres">
      <dgm:prSet presAssocID="{CCECE6E7-646C-5F48-BA95-6D6F4CA2E624}" presName="horzThree" presStyleCnt="0"/>
      <dgm:spPr/>
    </dgm:pt>
    <dgm:pt modelId="{7258B858-A3A3-8144-A9DC-3E0775A46044}" type="pres">
      <dgm:prSet presAssocID="{1B6EFC11-61AB-2E40-ADC2-474D0AB3F06E}" presName="sibSpaceTwo" presStyleCnt="0"/>
      <dgm:spPr/>
    </dgm:pt>
    <dgm:pt modelId="{14EBF211-F67E-6C4F-9762-8461600A4C0A}" type="pres">
      <dgm:prSet presAssocID="{B653D4EE-A249-3643-B80C-F86E6656D1D7}" presName="vertTwo" presStyleCnt="0"/>
      <dgm:spPr/>
    </dgm:pt>
    <dgm:pt modelId="{6A3EA145-AACD-D743-827F-572D773CF0C1}" type="pres">
      <dgm:prSet presAssocID="{B653D4EE-A249-3643-B80C-F86E6656D1D7}" presName="txTwo" presStyleLbl="node2" presStyleIdx="1" presStyleCnt="2" custScaleX="99390" custScaleY="84744">
        <dgm:presLayoutVars>
          <dgm:chPref val="3"/>
        </dgm:presLayoutVars>
      </dgm:prSet>
      <dgm:spPr/>
      <dgm:t>
        <a:bodyPr/>
        <a:lstStyle/>
        <a:p>
          <a:endParaRPr lang="zh-CN" altLang="en-US"/>
        </a:p>
      </dgm:t>
    </dgm:pt>
    <dgm:pt modelId="{5EB2E0FB-B2E9-594C-A75D-9D9B9D3EA3C7}" type="pres">
      <dgm:prSet presAssocID="{B653D4EE-A249-3643-B80C-F86E6656D1D7}" presName="parTransTwo" presStyleCnt="0"/>
      <dgm:spPr/>
    </dgm:pt>
    <dgm:pt modelId="{C1C17916-974F-9640-8E50-E073A461D61C}" type="pres">
      <dgm:prSet presAssocID="{B653D4EE-A249-3643-B80C-F86E6656D1D7}" presName="horzTwo" presStyleCnt="0"/>
      <dgm:spPr/>
    </dgm:pt>
    <dgm:pt modelId="{8EB8407F-C3AC-DF45-876B-02AAB5F9562D}" type="pres">
      <dgm:prSet presAssocID="{6D12CAE1-EDE4-354A-B88B-18D9381E6B38}" presName="vertThree" presStyleCnt="0"/>
      <dgm:spPr/>
    </dgm:pt>
    <dgm:pt modelId="{0B3BE42D-8605-8144-A9E7-8E4AF1B84FD2}" type="pres">
      <dgm:prSet presAssocID="{6D12CAE1-EDE4-354A-B88B-18D9381E6B38}" presName="txThree" presStyleLbl="node3" presStyleIdx="3" presStyleCnt="5">
        <dgm:presLayoutVars>
          <dgm:chPref val="3"/>
        </dgm:presLayoutVars>
      </dgm:prSet>
      <dgm:spPr/>
      <dgm:t>
        <a:bodyPr/>
        <a:lstStyle/>
        <a:p>
          <a:endParaRPr lang="zh-CN" altLang="en-US"/>
        </a:p>
      </dgm:t>
    </dgm:pt>
    <dgm:pt modelId="{59C7FC74-5FC9-744A-AC72-2CD2E3E99EF3}" type="pres">
      <dgm:prSet presAssocID="{6D12CAE1-EDE4-354A-B88B-18D9381E6B38}" presName="horzThree" presStyleCnt="0"/>
      <dgm:spPr/>
    </dgm:pt>
    <dgm:pt modelId="{9E8DE712-1587-C946-85DB-F6E32B6E2F25}" type="pres">
      <dgm:prSet presAssocID="{245AC6B9-6AA0-4349-8723-BDE3D8AC39F8}" presName="sibSpaceThree" presStyleCnt="0"/>
      <dgm:spPr/>
    </dgm:pt>
    <dgm:pt modelId="{E4936986-8E5A-D34E-ADD5-35E0B9EA0EAC}" type="pres">
      <dgm:prSet presAssocID="{2E2B9F4F-0447-2748-8234-5B543E5CB631}" presName="vertThree" presStyleCnt="0"/>
      <dgm:spPr/>
    </dgm:pt>
    <dgm:pt modelId="{47C81924-8E85-0D47-9F22-BC4B2965D450}" type="pres">
      <dgm:prSet presAssocID="{2E2B9F4F-0447-2748-8234-5B543E5CB631}" presName="txThree" presStyleLbl="node3" presStyleIdx="4" presStyleCnt="5">
        <dgm:presLayoutVars>
          <dgm:chPref val="3"/>
        </dgm:presLayoutVars>
      </dgm:prSet>
      <dgm:spPr/>
      <dgm:t>
        <a:bodyPr/>
        <a:lstStyle/>
        <a:p>
          <a:endParaRPr lang="zh-CN" altLang="en-US"/>
        </a:p>
      </dgm:t>
    </dgm:pt>
    <dgm:pt modelId="{ED35A50E-4485-6945-859C-33A71CEFBDC9}" type="pres">
      <dgm:prSet presAssocID="{2E2B9F4F-0447-2748-8234-5B543E5CB631}" presName="horzThree" presStyleCnt="0"/>
      <dgm:spPr/>
    </dgm:pt>
  </dgm:ptLst>
  <dgm:cxnLst>
    <dgm:cxn modelId="{0DBEFE43-FF62-384B-BB58-87B3C7E4A537}" type="presOf" srcId="{2E2B9F4F-0447-2748-8234-5B543E5CB631}" destId="{47C81924-8E85-0D47-9F22-BC4B2965D450}" srcOrd="0" destOrd="0" presId="urn:microsoft.com/office/officeart/2005/8/layout/hierarchy4"/>
    <dgm:cxn modelId="{D7E517CE-8F9C-3140-B750-E7117D0A9D2F}" srcId="{2C41811C-23E8-4448-8B96-309B9A557659}" destId="{A3F4329E-53AD-E54E-9146-0AC48BFBEE12}" srcOrd="0" destOrd="0" parTransId="{12E74DCE-E4BC-3640-B9D5-546CA0135879}" sibTransId="{6A241961-A52A-614C-A55A-6ABD36FE8F7A}"/>
    <dgm:cxn modelId="{E524F018-A94E-5241-8FE5-AB3B14166A6A}" srcId="{B653D4EE-A249-3643-B80C-F86E6656D1D7}" destId="{2E2B9F4F-0447-2748-8234-5B543E5CB631}" srcOrd="1" destOrd="0" parTransId="{7B9B5661-8225-4A42-9BD2-CC3CCE7589E9}" sibTransId="{F0A8678D-A636-E047-AC48-15B7C18C85E2}"/>
    <dgm:cxn modelId="{8D198AEC-042B-2B47-8F59-D890FD94CB75}" type="presOf" srcId="{CCECE6E7-646C-5F48-BA95-6D6F4CA2E624}" destId="{32E0973B-4F74-CF48-A573-09E26FFA0D59}" srcOrd="0" destOrd="0" presId="urn:microsoft.com/office/officeart/2005/8/layout/hierarchy4"/>
    <dgm:cxn modelId="{3E85B348-F019-7340-926B-1451B39A1314}" type="presOf" srcId="{FF78FC58-AAD9-CA4C-B794-CCD867200925}" destId="{431529A9-002A-8146-B830-7C2E460DCAAF}" srcOrd="0" destOrd="0" presId="urn:microsoft.com/office/officeart/2005/8/layout/hierarchy4"/>
    <dgm:cxn modelId="{AF0EF323-8E3F-464D-8BA3-6E42593A2912}" type="presOf" srcId="{B653D4EE-A249-3643-B80C-F86E6656D1D7}" destId="{6A3EA145-AACD-D743-827F-572D773CF0C1}" srcOrd="0" destOrd="0" presId="urn:microsoft.com/office/officeart/2005/8/layout/hierarchy4"/>
    <dgm:cxn modelId="{E4F89B7A-554E-D64A-A749-148266B0C512}" srcId="{B653D4EE-A249-3643-B80C-F86E6656D1D7}" destId="{6D12CAE1-EDE4-354A-B88B-18D9381E6B38}" srcOrd="0" destOrd="0" parTransId="{E4F91D40-68DE-7D4C-87D7-66A9E7EDD2C9}" sibTransId="{245AC6B9-6AA0-4349-8723-BDE3D8AC39F8}"/>
    <dgm:cxn modelId="{209EA38C-A1BB-F142-9885-8E1801F2F6CF}" type="presOf" srcId="{0078FD2C-FC80-D146-A534-17D9190DF1B7}" destId="{280F1A98-77BE-A04C-A721-164F50186C0E}" srcOrd="0" destOrd="0" presId="urn:microsoft.com/office/officeart/2005/8/layout/hierarchy4"/>
    <dgm:cxn modelId="{902529A4-D893-C843-B6BF-9BB1CB2AD6FD}" srcId="{A3F4329E-53AD-E54E-9146-0AC48BFBEE12}" destId="{B653D4EE-A249-3643-B80C-F86E6656D1D7}" srcOrd="1" destOrd="0" parTransId="{E509B124-9B03-F84B-9ADF-A4A18E1983F1}" sibTransId="{C9931925-B6F7-674E-AF5F-A20B839DE67D}"/>
    <dgm:cxn modelId="{3E594708-0F55-D249-AEF7-233ACD555768}" type="presOf" srcId="{2C41811C-23E8-4448-8B96-309B9A557659}" destId="{E3ED8790-D5EA-DF4B-A4F6-CF8D48C80C2A}" srcOrd="0" destOrd="0" presId="urn:microsoft.com/office/officeart/2005/8/layout/hierarchy4"/>
    <dgm:cxn modelId="{F2447119-15F5-204C-AAE3-E407C52CDB8B}" srcId="{81A6CC4E-FDA5-264D-B452-3ED2D5D90463}" destId="{CCECE6E7-646C-5F48-BA95-6D6F4CA2E624}" srcOrd="2" destOrd="0" parTransId="{A8E7A89A-0E0E-674B-9A52-F17FCED1257A}" sibTransId="{E870691E-236D-2A4B-AE09-94123D32F931}"/>
    <dgm:cxn modelId="{85393849-7D27-4C47-A133-D3D3A308CD05}" type="presOf" srcId="{A3F4329E-53AD-E54E-9146-0AC48BFBEE12}" destId="{F71B1C0C-92FD-884E-8893-AB34FA73D72D}" srcOrd="0" destOrd="0" presId="urn:microsoft.com/office/officeart/2005/8/layout/hierarchy4"/>
    <dgm:cxn modelId="{20E81630-936E-8449-B124-914808985779}" type="presOf" srcId="{81A6CC4E-FDA5-264D-B452-3ED2D5D90463}" destId="{69E8D08F-C94E-9444-9AA3-9BE2F003C482}" srcOrd="0" destOrd="0" presId="urn:microsoft.com/office/officeart/2005/8/layout/hierarchy4"/>
    <dgm:cxn modelId="{4D75759D-B93E-0747-88AF-54C825DA05E4}" srcId="{81A6CC4E-FDA5-264D-B452-3ED2D5D90463}" destId="{0078FD2C-FC80-D146-A534-17D9190DF1B7}" srcOrd="0" destOrd="0" parTransId="{2425E0FB-4167-9E41-9512-0A3E10C6A53D}" sibTransId="{6EDC1D09-F463-194D-AED0-042865978E74}"/>
    <dgm:cxn modelId="{AD965356-7FCC-DB4F-B378-C662015901B2}" srcId="{81A6CC4E-FDA5-264D-B452-3ED2D5D90463}" destId="{FF78FC58-AAD9-CA4C-B794-CCD867200925}" srcOrd="1" destOrd="0" parTransId="{7CE4E126-5CD6-B943-9F96-3E1AF3D7BF09}" sibTransId="{9392467C-B7CA-8B40-9D06-B445F1E8747D}"/>
    <dgm:cxn modelId="{0738137E-79F0-DB4E-B819-6B14CF333B18}" type="presOf" srcId="{6D12CAE1-EDE4-354A-B88B-18D9381E6B38}" destId="{0B3BE42D-8605-8144-A9E7-8E4AF1B84FD2}" srcOrd="0" destOrd="0" presId="urn:microsoft.com/office/officeart/2005/8/layout/hierarchy4"/>
    <dgm:cxn modelId="{4C94B5F8-9401-144C-8E16-BA7BBEA2ECCA}" srcId="{A3F4329E-53AD-E54E-9146-0AC48BFBEE12}" destId="{81A6CC4E-FDA5-264D-B452-3ED2D5D90463}" srcOrd="0" destOrd="0" parTransId="{FD105A5E-2CF5-CE40-86B6-C5520504F6A3}" sibTransId="{1B6EFC11-61AB-2E40-ADC2-474D0AB3F06E}"/>
    <dgm:cxn modelId="{FC2D0CB4-C82E-9B4F-81B5-E153FC8834E9}" type="presParOf" srcId="{E3ED8790-D5EA-DF4B-A4F6-CF8D48C80C2A}" destId="{686E903B-07ED-C643-AF86-5F70CD612036}" srcOrd="0" destOrd="0" presId="urn:microsoft.com/office/officeart/2005/8/layout/hierarchy4"/>
    <dgm:cxn modelId="{BBF4B561-122D-CE4E-89AB-B20E248B0976}" type="presParOf" srcId="{686E903B-07ED-C643-AF86-5F70CD612036}" destId="{F71B1C0C-92FD-884E-8893-AB34FA73D72D}" srcOrd="0" destOrd="0" presId="urn:microsoft.com/office/officeart/2005/8/layout/hierarchy4"/>
    <dgm:cxn modelId="{CF6C108F-EE00-C94C-B8A0-7716CAF414F9}" type="presParOf" srcId="{686E903B-07ED-C643-AF86-5F70CD612036}" destId="{1B801D45-CB94-3A48-B1DB-D30BF048BC10}" srcOrd="1" destOrd="0" presId="urn:microsoft.com/office/officeart/2005/8/layout/hierarchy4"/>
    <dgm:cxn modelId="{31CD9B4F-C5F9-5E4B-BE20-D5B14E4DCCBA}" type="presParOf" srcId="{686E903B-07ED-C643-AF86-5F70CD612036}" destId="{8AB80C82-4EE3-AB48-85FB-4DBEAD9E1A8B}" srcOrd="2" destOrd="0" presId="urn:microsoft.com/office/officeart/2005/8/layout/hierarchy4"/>
    <dgm:cxn modelId="{494BDAC2-2F4A-424C-A526-40D33EEFD9B0}" type="presParOf" srcId="{8AB80C82-4EE3-AB48-85FB-4DBEAD9E1A8B}" destId="{3E9BC6E1-E4EA-5C44-8EE9-108EDDF049DF}" srcOrd="0" destOrd="0" presId="urn:microsoft.com/office/officeart/2005/8/layout/hierarchy4"/>
    <dgm:cxn modelId="{8C308CA5-10CC-314B-8E31-3D3DE9215EED}" type="presParOf" srcId="{3E9BC6E1-E4EA-5C44-8EE9-108EDDF049DF}" destId="{69E8D08F-C94E-9444-9AA3-9BE2F003C482}" srcOrd="0" destOrd="0" presId="urn:microsoft.com/office/officeart/2005/8/layout/hierarchy4"/>
    <dgm:cxn modelId="{51337C27-568D-FE42-88EC-E76B90FC347B}" type="presParOf" srcId="{3E9BC6E1-E4EA-5C44-8EE9-108EDDF049DF}" destId="{98004762-BFD7-854F-997B-2EECC28288C6}" srcOrd="1" destOrd="0" presId="urn:microsoft.com/office/officeart/2005/8/layout/hierarchy4"/>
    <dgm:cxn modelId="{64D06EFE-03FF-8A45-A654-E534AE5D3528}" type="presParOf" srcId="{3E9BC6E1-E4EA-5C44-8EE9-108EDDF049DF}" destId="{5F06FF21-E345-4F47-8AAA-97AA82ADDF88}" srcOrd="2" destOrd="0" presId="urn:microsoft.com/office/officeart/2005/8/layout/hierarchy4"/>
    <dgm:cxn modelId="{4B42B25F-9886-BF48-A28A-2ADBEED0368F}" type="presParOf" srcId="{5F06FF21-E345-4F47-8AAA-97AA82ADDF88}" destId="{3144B17E-A8C6-3E4B-841C-32AB81CE43B5}" srcOrd="0" destOrd="0" presId="urn:microsoft.com/office/officeart/2005/8/layout/hierarchy4"/>
    <dgm:cxn modelId="{EFA3A7AE-0309-C44C-A907-6ECFB5FBA40B}" type="presParOf" srcId="{3144B17E-A8C6-3E4B-841C-32AB81CE43B5}" destId="{280F1A98-77BE-A04C-A721-164F50186C0E}" srcOrd="0" destOrd="0" presId="urn:microsoft.com/office/officeart/2005/8/layout/hierarchy4"/>
    <dgm:cxn modelId="{2B45FB48-4B66-204A-8D26-9566DA024E18}" type="presParOf" srcId="{3144B17E-A8C6-3E4B-841C-32AB81CE43B5}" destId="{A64FD753-7E96-E043-B371-A66368BB35FC}" srcOrd="1" destOrd="0" presId="urn:microsoft.com/office/officeart/2005/8/layout/hierarchy4"/>
    <dgm:cxn modelId="{113D6C1F-19C4-514E-9DE2-07DFC238B2BE}" type="presParOf" srcId="{5F06FF21-E345-4F47-8AAA-97AA82ADDF88}" destId="{C6B9DA44-AE23-4F4E-B5BB-BD61A1AB1024}" srcOrd="1" destOrd="0" presId="urn:microsoft.com/office/officeart/2005/8/layout/hierarchy4"/>
    <dgm:cxn modelId="{2771C758-9960-0143-BCBD-C160CD6CDF35}" type="presParOf" srcId="{5F06FF21-E345-4F47-8AAA-97AA82ADDF88}" destId="{DC5694A4-1824-C348-96E1-A009C373F016}" srcOrd="2" destOrd="0" presId="urn:microsoft.com/office/officeart/2005/8/layout/hierarchy4"/>
    <dgm:cxn modelId="{99B19D33-96DF-FD44-8D90-48C1E6E23123}" type="presParOf" srcId="{DC5694A4-1824-C348-96E1-A009C373F016}" destId="{431529A9-002A-8146-B830-7C2E460DCAAF}" srcOrd="0" destOrd="0" presId="urn:microsoft.com/office/officeart/2005/8/layout/hierarchy4"/>
    <dgm:cxn modelId="{7F220B2E-29F6-A344-A3ED-B207BE8D1899}" type="presParOf" srcId="{DC5694A4-1824-C348-96E1-A009C373F016}" destId="{ACBFC347-79CB-D245-ABE7-D1726E17A339}" srcOrd="1" destOrd="0" presId="urn:microsoft.com/office/officeart/2005/8/layout/hierarchy4"/>
    <dgm:cxn modelId="{290717EE-0C73-1E41-ABE4-561942FEBF47}" type="presParOf" srcId="{5F06FF21-E345-4F47-8AAA-97AA82ADDF88}" destId="{4219EA7D-446F-C349-8D97-3869F22D0E80}" srcOrd="3" destOrd="0" presId="urn:microsoft.com/office/officeart/2005/8/layout/hierarchy4"/>
    <dgm:cxn modelId="{EAD3056A-894D-D640-B322-B3DF152AD085}" type="presParOf" srcId="{5F06FF21-E345-4F47-8AAA-97AA82ADDF88}" destId="{04AEB712-764D-7A43-91B9-3A0E9E6F4B80}" srcOrd="4" destOrd="0" presId="urn:microsoft.com/office/officeart/2005/8/layout/hierarchy4"/>
    <dgm:cxn modelId="{D84F456B-B080-4940-8EC7-D5336D9A5222}" type="presParOf" srcId="{04AEB712-764D-7A43-91B9-3A0E9E6F4B80}" destId="{32E0973B-4F74-CF48-A573-09E26FFA0D59}" srcOrd="0" destOrd="0" presId="urn:microsoft.com/office/officeart/2005/8/layout/hierarchy4"/>
    <dgm:cxn modelId="{676117EA-64E8-6C41-B702-ACFF78A4C74B}" type="presParOf" srcId="{04AEB712-764D-7A43-91B9-3A0E9E6F4B80}" destId="{C5028017-7224-D347-A98D-BE0C2FA4B09F}" srcOrd="1" destOrd="0" presId="urn:microsoft.com/office/officeart/2005/8/layout/hierarchy4"/>
    <dgm:cxn modelId="{C9F77BCD-B36A-474A-A16D-8C4987B4A88C}" type="presParOf" srcId="{8AB80C82-4EE3-AB48-85FB-4DBEAD9E1A8B}" destId="{7258B858-A3A3-8144-A9DC-3E0775A46044}" srcOrd="1" destOrd="0" presId="urn:microsoft.com/office/officeart/2005/8/layout/hierarchy4"/>
    <dgm:cxn modelId="{85677731-9D1F-E645-A401-A630A114FE03}" type="presParOf" srcId="{8AB80C82-4EE3-AB48-85FB-4DBEAD9E1A8B}" destId="{14EBF211-F67E-6C4F-9762-8461600A4C0A}" srcOrd="2" destOrd="0" presId="urn:microsoft.com/office/officeart/2005/8/layout/hierarchy4"/>
    <dgm:cxn modelId="{64AB29FB-6767-E945-B75C-073D225165B4}" type="presParOf" srcId="{14EBF211-F67E-6C4F-9762-8461600A4C0A}" destId="{6A3EA145-AACD-D743-827F-572D773CF0C1}" srcOrd="0" destOrd="0" presId="urn:microsoft.com/office/officeart/2005/8/layout/hierarchy4"/>
    <dgm:cxn modelId="{05CE9BE5-A37E-F24D-BB4D-6612EB17E343}" type="presParOf" srcId="{14EBF211-F67E-6C4F-9762-8461600A4C0A}" destId="{5EB2E0FB-B2E9-594C-A75D-9D9B9D3EA3C7}" srcOrd="1" destOrd="0" presId="urn:microsoft.com/office/officeart/2005/8/layout/hierarchy4"/>
    <dgm:cxn modelId="{A3C42A12-B663-6A49-AB8A-249815E87E83}" type="presParOf" srcId="{14EBF211-F67E-6C4F-9762-8461600A4C0A}" destId="{C1C17916-974F-9640-8E50-E073A461D61C}" srcOrd="2" destOrd="0" presId="urn:microsoft.com/office/officeart/2005/8/layout/hierarchy4"/>
    <dgm:cxn modelId="{BB90DDEE-C518-2940-A534-A7A757E02246}" type="presParOf" srcId="{C1C17916-974F-9640-8E50-E073A461D61C}" destId="{8EB8407F-C3AC-DF45-876B-02AAB5F9562D}" srcOrd="0" destOrd="0" presId="urn:microsoft.com/office/officeart/2005/8/layout/hierarchy4"/>
    <dgm:cxn modelId="{EAECF8FA-B34D-3745-A692-79C4BC411B81}" type="presParOf" srcId="{8EB8407F-C3AC-DF45-876B-02AAB5F9562D}" destId="{0B3BE42D-8605-8144-A9E7-8E4AF1B84FD2}" srcOrd="0" destOrd="0" presId="urn:microsoft.com/office/officeart/2005/8/layout/hierarchy4"/>
    <dgm:cxn modelId="{4FCC5D5F-AC7C-3647-9D12-117138EA5758}" type="presParOf" srcId="{8EB8407F-C3AC-DF45-876B-02AAB5F9562D}" destId="{59C7FC74-5FC9-744A-AC72-2CD2E3E99EF3}" srcOrd="1" destOrd="0" presId="urn:microsoft.com/office/officeart/2005/8/layout/hierarchy4"/>
    <dgm:cxn modelId="{56B07A6E-8647-C243-AB84-7A363B7912BE}" type="presParOf" srcId="{C1C17916-974F-9640-8E50-E073A461D61C}" destId="{9E8DE712-1587-C946-85DB-F6E32B6E2F25}" srcOrd="1" destOrd="0" presId="urn:microsoft.com/office/officeart/2005/8/layout/hierarchy4"/>
    <dgm:cxn modelId="{D934DF5C-D620-9F4D-9E77-EB4CC3C169E3}" type="presParOf" srcId="{C1C17916-974F-9640-8E50-E073A461D61C}" destId="{E4936986-8E5A-D34E-ADD5-35E0B9EA0EAC}" srcOrd="2" destOrd="0" presId="urn:microsoft.com/office/officeart/2005/8/layout/hierarchy4"/>
    <dgm:cxn modelId="{E5CAB230-6C6A-A143-85D6-2EA65A7144E1}" type="presParOf" srcId="{E4936986-8E5A-D34E-ADD5-35E0B9EA0EAC}" destId="{47C81924-8E85-0D47-9F22-BC4B2965D450}" srcOrd="0" destOrd="0" presId="urn:microsoft.com/office/officeart/2005/8/layout/hierarchy4"/>
    <dgm:cxn modelId="{F80C39E3-84EC-A344-8F32-8F25DA186245}" type="presParOf" srcId="{E4936986-8E5A-D34E-ADD5-35E0B9EA0EAC}" destId="{ED35A50E-4485-6945-859C-33A71CEFBDC9}" srcOrd="1" destOrd="0" presId="urn:microsoft.com/office/officeart/2005/8/layout/hierarchy4"/>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00DF35-8560-8943-B8A9-6F3B7F339FFF}" type="doc">
      <dgm:prSet loTypeId="urn:microsoft.com/office/officeart/2005/8/layout/hList9" loCatId="" qsTypeId="urn:microsoft.com/office/officeart/2005/8/quickstyle/simple4" qsCatId="simple" csTypeId="urn:microsoft.com/office/officeart/2005/8/colors/accent2_4" csCatId="accent2" phldr="1"/>
      <dgm:spPr/>
      <dgm:t>
        <a:bodyPr/>
        <a:lstStyle/>
        <a:p>
          <a:endParaRPr lang="zh-CN" altLang="en-US"/>
        </a:p>
      </dgm:t>
    </dgm:pt>
    <dgm:pt modelId="{6FC1AFF2-146B-7140-B014-6E6376A02406}">
      <dgm:prSet phldrT="[文本]" custT="1">
        <dgm:style>
          <a:lnRef idx="3">
            <a:schemeClr val="lt1"/>
          </a:lnRef>
          <a:fillRef idx="1">
            <a:schemeClr val="accent6"/>
          </a:fillRef>
          <a:effectRef idx="1">
            <a:schemeClr val="accent6"/>
          </a:effectRef>
          <a:fontRef idx="minor">
            <a:schemeClr val="lt1"/>
          </a:fontRef>
        </dgm:style>
      </dgm:prSet>
      <dgm:spPr/>
      <dgm:t>
        <a:bodyPr/>
        <a:lstStyle/>
        <a:p>
          <a:r>
            <a:rPr lang="zh-CN" altLang="en-US" sz="1800" dirty="0" smtClean="0">
              <a:latin typeface="华文楷体"/>
              <a:ea typeface="华文楷体"/>
              <a:cs typeface="华文楷体"/>
            </a:rPr>
            <a:t>他们</a:t>
          </a:r>
          <a:endParaRPr lang="zh-CN" altLang="en-US" sz="1800" dirty="0">
            <a:latin typeface="华文楷体"/>
            <a:ea typeface="华文楷体"/>
            <a:cs typeface="华文楷体"/>
          </a:endParaRPr>
        </a:p>
      </dgm:t>
    </dgm:pt>
    <dgm:pt modelId="{E2FBEDDB-FF84-1A4E-BE3A-4AD21CC38A96}" type="parTrans" cxnId="{7B6F02A9-1184-014F-96A4-490490E43587}">
      <dgm:prSet/>
      <dgm:spPr/>
      <dgm:t>
        <a:bodyPr/>
        <a:lstStyle/>
        <a:p>
          <a:endParaRPr lang="zh-CN" altLang="en-US"/>
        </a:p>
      </dgm:t>
    </dgm:pt>
    <dgm:pt modelId="{03D04A52-2E71-DF4B-AB44-975792C67215}" type="sibTrans" cxnId="{7B6F02A9-1184-014F-96A4-490490E43587}">
      <dgm:prSet/>
      <dgm:spPr/>
      <dgm:t>
        <a:bodyPr/>
        <a:lstStyle/>
        <a:p>
          <a:endParaRPr lang="zh-CN" altLang="en-US"/>
        </a:p>
      </dgm:t>
    </dgm:pt>
    <dgm:pt modelId="{559C2BCD-6395-ED46-B3AB-07FC11D60C5E}">
      <dgm:prSet phldrT="[文本]" custT="1">
        <dgm:style>
          <a:lnRef idx="3">
            <a:schemeClr val="lt1"/>
          </a:lnRef>
          <a:fillRef idx="1">
            <a:schemeClr val="accent5"/>
          </a:fillRef>
          <a:effectRef idx="1">
            <a:schemeClr val="accent5"/>
          </a:effectRef>
          <a:fontRef idx="minor">
            <a:schemeClr val="lt1"/>
          </a:fontRef>
        </dgm:style>
      </dgm:prSet>
      <dgm:spPr/>
      <dgm:t>
        <a:bodyPr/>
        <a:lstStyle/>
        <a:p>
          <a:pPr algn="ctr"/>
          <a:r>
            <a:rPr lang="zh-CN" altLang="en-US" sz="1600" dirty="0" smtClean="0">
              <a:solidFill>
                <a:schemeClr val="tx1"/>
              </a:solidFill>
              <a:latin typeface="华文楷体"/>
              <a:ea typeface="华文楷体"/>
              <a:cs typeface="华文楷体"/>
            </a:rPr>
            <a:t>载客量大</a:t>
          </a:r>
          <a:endParaRPr lang="zh-CN" altLang="en-US" sz="1600" dirty="0">
            <a:solidFill>
              <a:schemeClr val="tx1"/>
            </a:solidFill>
            <a:latin typeface="华文楷体"/>
            <a:ea typeface="华文楷体"/>
            <a:cs typeface="华文楷体"/>
          </a:endParaRPr>
        </a:p>
      </dgm:t>
    </dgm:pt>
    <dgm:pt modelId="{51341C2E-FF30-7344-A625-83D0D044B2A7}" type="parTrans" cxnId="{1F102DBA-F320-D44F-869A-15FDDB83E862}">
      <dgm:prSet/>
      <dgm:spPr/>
      <dgm:t>
        <a:bodyPr/>
        <a:lstStyle/>
        <a:p>
          <a:endParaRPr lang="zh-CN" altLang="en-US"/>
        </a:p>
      </dgm:t>
    </dgm:pt>
    <dgm:pt modelId="{6E92258E-6297-3C43-BEBB-2610E55D9296}" type="sibTrans" cxnId="{1F102DBA-F320-D44F-869A-15FDDB83E862}">
      <dgm:prSet/>
      <dgm:spPr/>
      <dgm:t>
        <a:bodyPr/>
        <a:lstStyle/>
        <a:p>
          <a:endParaRPr lang="zh-CN" altLang="en-US"/>
        </a:p>
      </dgm:t>
    </dgm:pt>
    <dgm:pt modelId="{73C5004E-B1E7-7A43-AEEC-07C92E26A991}">
      <dgm:prSet phldrT="[文本]" custT="1">
        <dgm:style>
          <a:lnRef idx="3">
            <a:schemeClr val="lt1"/>
          </a:lnRef>
          <a:fillRef idx="1">
            <a:schemeClr val="accent5"/>
          </a:fillRef>
          <a:effectRef idx="1">
            <a:schemeClr val="accent5"/>
          </a:effectRef>
          <a:fontRef idx="minor">
            <a:schemeClr val="lt1"/>
          </a:fontRef>
        </dgm:style>
      </dgm:prSet>
      <dgm:spPr/>
      <dgm:t>
        <a:bodyPr/>
        <a:lstStyle/>
        <a:p>
          <a:pPr algn="ctr"/>
          <a:r>
            <a:rPr lang="zh-CN" altLang="en-US" sz="1600" dirty="0" smtClean="0">
              <a:solidFill>
                <a:schemeClr val="tx1"/>
              </a:solidFill>
              <a:latin typeface="华文楷体"/>
              <a:ea typeface="华文楷体"/>
              <a:cs typeface="华文楷体"/>
            </a:rPr>
            <a:t>调配灵活</a:t>
          </a:r>
          <a:endParaRPr lang="zh-CN" altLang="en-US" sz="1600" dirty="0">
            <a:solidFill>
              <a:schemeClr val="tx1"/>
            </a:solidFill>
            <a:latin typeface="华文楷体"/>
            <a:ea typeface="华文楷体"/>
            <a:cs typeface="华文楷体"/>
          </a:endParaRPr>
        </a:p>
      </dgm:t>
    </dgm:pt>
    <dgm:pt modelId="{76A81085-99EB-1E47-82EB-03F4DAEBE23D}" type="parTrans" cxnId="{2AC5C452-9BE1-7941-B357-1894505A0230}">
      <dgm:prSet/>
      <dgm:spPr/>
      <dgm:t>
        <a:bodyPr/>
        <a:lstStyle/>
        <a:p>
          <a:endParaRPr lang="zh-CN" altLang="en-US"/>
        </a:p>
      </dgm:t>
    </dgm:pt>
    <dgm:pt modelId="{ACEA9345-6EE1-994D-BC57-C217FFBE5E58}" type="sibTrans" cxnId="{2AC5C452-9BE1-7941-B357-1894505A0230}">
      <dgm:prSet/>
      <dgm:spPr/>
      <dgm:t>
        <a:bodyPr/>
        <a:lstStyle/>
        <a:p>
          <a:endParaRPr lang="zh-CN" altLang="en-US"/>
        </a:p>
      </dgm:t>
    </dgm:pt>
    <dgm:pt modelId="{37B08922-87D8-5844-AC31-DDAFF5BBDA07}">
      <dgm:prSet phldrT="[文本]" custT="1">
        <dgm:style>
          <a:lnRef idx="3">
            <a:schemeClr val="lt1"/>
          </a:lnRef>
          <a:fillRef idx="1">
            <a:schemeClr val="accent5"/>
          </a:fillRef>
          <a:effectRef idx="1">
            <a:schemeClr val="accent5"/>
          </a:effectRef>
          <a:fontRef idx="minor">
            <a:schemeClr val="lt1"/>
          </a:fontRef>
        </dgm:style>
      </dgm:prSet>
      <dgm:spPr/>
      <dgm:t>
        <a:bodyPr/>
        <a:lstStyle/>
        <a:p>
          <a:pPr algn="ctr"/>
          <a:r>
            <a:rPr lang="zh-CN" altLang="en-US" sz="1600" dirty="0" smtClean="0">
              <a:solidFill>
                <a:schemeClr val="tx1"/>
              </a:solidFill>
              <a:latin typeface="华文楷体"/>
              <a:ea typeface="华文楷体"/>
              <a:cs typeface="华文楷体"/>
            </a:rPr>
            <a:t>价格合理</a:t>
          </a:r>
          <a:endParaRPr lang="zh-CN" altLang="en-US" sz="1600" dirty="0">
            <a:solidFill>
              <a:schemeClr val="tx1"/>
            </a:solidFill>
            <a:latin typeface="华文楷体"/>
            <a:ea typeface="华文楷体"/>
            <a:cs typeface="华文楷体"/>
          </a:endParaRPr>
        </a:p>
      </dgm:t>
    </dgm:pt>
    <dgm:pt modelId="{AFE82DD3-2143-7147-884B-77462F188701}" type="parTrans" cxnId="{099555B4-0F1F-4A4A-B13B-F586DD24CEE3}">
      <dgm:prSet/>
      <dgm:spPr/>
      <dgm:t>
        <a:bodyPr/>
        <a:lstStyle/>
        <a:p>
          <a:endParaRPr lang="zh-CN" altLang="en-US"/>
        </a:p>
      </dgm:t>
    </dgm:pt>
    <dgm:pt modelId="{07F39440-2F9B-2648-8DFD-7A6994945420}" type="sibTrans" cxnId="{099555B4-0F1F-4A4A-B13B-F586DD24CEE3}">
      <dgm:prSet/>
      <dgm:spPr/>
      <dgm:t>
        <a:bodyPr/>
        <a:lstStyle/>
        <a:p>
          <a:endParaRPr lang="zh-CN" altLang="en-US"/>
        </a:p>
      </dgm:t>
    </dgm:pt>
    <dgm:pt modelId="{523FFA1F-3082-1948-BC29-7DFAA8745A28}" type="pres">
      <dgm:prSet presAssocID="{A400DF35-8560-8943-B8A9-6F3B7F339FFF}" presName="list" presStyleCnt="0">
        <dgm:presLayoutVars>
          <dgm:dir/>
          <dgm:animLvl val="lvl"/>
        </dgm:presLayoutVars>
      </dgm:prSet>
      <dgm:spPr/>
      <dgm:t>
        <a:bodyPr/>
        <a:lstStyle/>
        <a:p>
          <a:endParaRPr lang="zh-CN" altLang="en-US"/>
        </a:p>
      </dgm:t>
    </dgm:pt>
    <dgm:pt modelId="{2B85F495-716E-8941-9744-B937675485CD}" type="pres">
      <dgm:prSet presAssocID="{6FC1AFF2-146B-7140-B014-6E6376A02406}" presName="posSpace" presStyleCnt="0"/>
      <dgm:spPr/>
    </dgm:pt>
    <dgm:pt modelId="{3EE371EE-CAB2-4C4B-BE5C-648B69D62CDB}" type="pres">
      <dgm:prSet presAssocID="{6FC1AFF2-146B-7140-B014-6E6376A02406}" presName="vertFlow" presStyleCnt="0"/>
      <dgm:spPr/>
    </dgm:pt>
    <dgm:pt modelId="{F4188925-6B6E-0C42-9622-CC34416D7BEF}" type="pres">
      <dgm:prSet presAssocID="{6FC1AFF2-146B-7140-B014-6E6376A02406}" presName="topSpace" presStyleCnt="0"/>
      <dgm:spPr/>
    </dgm:pt>
    <dgm:pt modelId="{E279BDF6-7982-564B-8535-F9F86BBE034B}" type="pres">
      <dgm:prSet presAssocID="{6FC1AFF2-146B-7140-B014-6E6376A02406}" presName="firstComp" presStyleCnt="0"/>
      <dgm:spPr/>
    </dgm:pt>
    <dgm:pt modelId="{6D05BECD-3DF1-A04B-BF0A-9D0FDBAFA343}" type="pres">
      <dgm:prSet presAssocID="{6FC1AFF2-146B-7140-B014-6E6376A02406}" presName="firstChild" presStyleLbl="bgAccFollowNode1" presStyleIdx="0" presStyleCnt="3" custScaleX="128845"/>
      <dgm:spPr/>
      <dgm:t>
        <a:bodyPr/>
        <a:lstStyle/>
        <a:p>
          <a:endParaRPr lang="zh-CN" altLang="en-US"/>
        </a:p>
      </dgm:t>
    </dgm:pt>
    <dgm:pt modelId="{797797D8-424D-6140-A7F5-D078C716775D}" type="pres">
      <dgm:prSet presAssocID="{6FC1AFF2-146B-7140-B014-6E6376A02406}" presName="firstChildTx" presStyleLbl="bgAccFollowNode1" presStyleIdx="0" presStyleCnt="3">
        <dgm:presLayoutVars>
          <dgm:bulletEnabled val="1"/>
        </dgm:presLayoutVars>
      </dgm:prSet>
      <dgm:spPr/>
      <dgm:t>
        <a:bodyPr/>
        <a:lstStyle/>
        <a:p>
          <a:endParaRPr lang="zh-CN" altLang="en-US"/>
        </a:p>
      </dgm:t>
    </dgm:pt>
    <dgm:pt modelId="{FE607220-4B0D-CD47-9E77-566835F81D5D}" type="pres">
      <dgm:prSet presAssocID="{73C5004E-B1E7-7A43-AEEC-07C92E26A991}" presName="comp" presStyleCnt="0"/>
      <dgm:spPr/>
    </dgm:pt>
    <dgm:pt modelId="{1438FC4A-1FDE-8E41-8E93-6FD7D4C642A8}" type="pres">
      <dgm:prSet presAssocID="{73C5004E-B1E7-7A43-AEEC-07C92E26A991}" presName="child" presStyleLbl="bgAccFollowNode1" presStyleIdx="1" presStyleCnt="3" custScaleX="128845"/>
      <dgm:spPr/>
      <dgm:t>
        <a:bodyPr/>
        <a:lstStyle/>
        <a:p>
          <a:endParaRPr lang="zh-CN" altLang="en-US"/>
        </a:p>
      </dgm:t>
    </dgm:pt>
    <dgm:pt modelId="{48AD1558-DB9C-4D4E-8939-8B3FEFE27B93}" type="pres">
      <dgm:prSet presAssocID="{73C5004E-B1E7-7A43-AEEC-07C92E26A991}" presName="childTx" presStyleLbl="bgAccFollowNode1" presStyleIdx="1" presStyleCnt="3">
        <dgm:presLayoutVars>
          <dgm:bulletEnabled val="1"/>
        </dgm:presLayoutVars>
      </dgm:prSet>
      <dgm:spPr/>
      <dgm:t>
        <a:bodyPr/>
        <a:lstStyle/>
        <a:p>
          <a:endParaRPr lang="zh-CN" altLang="en-US"/>
        </a:p>
      </dgm:t>
    </dgm:pt>
    <dgm:pt modelId="{8DE7EACE-C808-2649-8B6B-EACCD9859D0C}" type="pres">
      <dgm:prSet presAssocID="{37B08922-87D8-5844-AC31-DDAFF5BBDA07}" presName="comp" presStyleCnt="0"/>
      <dgm:spPr/>
    </dgm:pt>
    <dgm:pt modelId="{D231EF5F-93C2-8544-A18B-9600ECA60725}" type="pres">
      <dgm:prSet presAssocID="{37B08922-87D8-5844-AC31-DDAFF5BBDA07}" presName="child" presStyleLbl="bgAccFollowNode1" presStyleIdx="2" presStyleCnt="3" custScaleX="128845"/>
      <dgm:spPr/>
      <dgm:t>
        <a:bodyPr/>
        <a:lstStyle/>
        <a:p>
          <a:endParaRPr lang="zh-CN" altLang="en-US"/>
        </a:p>
      </dgm:t>
    </dgm:pt>
    <dgm:pt modelId="{06D285ED-7CAF-EF49-A8AA-E0297E2235EB}" type="pres">
      <dgm:prSet presAssocID="{37B08922-87D8-5844-AC31-DDAFF5BBDA07}" presName="childTx" presStyleLbl="bgAccFollowNode1" presStyleIdx="2" presStyleCnt="3">
        <dgm:presLayoutVars>
          <dgm:bulletEnabled val="1"/>
        </dgm:presLayoutVars>
      </dgm:prSet>
      <dgm:spPr/>
      <dgm:t>
        <a:bodyPr/>
        <a:lstStyle/>
        <a:p>
          <a:endParaRPr lang="zh-CN" altLang="en-US"/>
        </a:p>
      </dgm:t>
    </dgm:pt>
    <dgm:pt modelId="{AAA4BA6E-327D-4549-B218-B75F883B2629}" type="pres">
      <dgm:prSet presAssocID="{6FC1AFF2-146B-7140-B014-6E6376A02406}" presName="negSpace" presStyleCnt="0"/>
      <dgm:spPr/>
    </dgm:pt>
    <dgm:pt modelId="{310C4171-A4BB-E64D-86DF-2F03F940B812}" type="pres">
      <dgm:prSet presAssocID="{6FC1AFF2-146B-7140-B014-6E6376A02406}" presName="circle" presStyleLbl="node1" presStyleIdx="0" presStyleCnt="1" custScaleX="170141" custScaleY="122626" custLinFactNeighborX="-76436" custLinFactNeighborY="-275"/>
      <dgm:spPr/>
      <dgm:t>
        <a:bodyPr/>
        <a:lstStyle/>
        <a:p>
          <a:endParaRPr lang="zh-CN" altLang="en-US"/>
        </a:p>
      </dgm:t>
    </dgm:pt>
  </dgm:ptLst>
  <dgm:cxnLst>
    <dgm:cxn modelId="{7B6F02A9-1184-014F-96A4-490490E43587}" srcId="{A400DF35-8560-8943-B8A9-6F3B7F339FFF}" destId="{6FC1AFF2-146B-7140-B014-6E6376A02406}" srcOrd="0" destOrd="0" parTransId="{E2FBEDDB-FF84-1A4E-BE3A-4AD21CC38A96}" sibTransId="{03D04A52-2E71-DF4B-AB44-975792C67215}"/>
    <dgm:cxn modelId="{F5223229-2CE2-AE44-910F-499D6AB22E09}" type="presOf" srcId="{37B08922-87D8-5844-AC31-DDAFF5BBDA07}" destId="{D231EF5F-93C2-8544-A18B-9600ECA60725}" srcOrd="0" destOrd="0" presId="urn:microsoft.com/office/officeart/2005/8/layout/hList9"/>
    <dgm:cxn modelId="{1BD9B202-94CC-B440-826F-8A070CB4C7CE}" type="presOf" srcId="{A400DF35-8560-8943-B8A9-6F3B7F339FFF}" destId="{523FFA1F-3082-1948-BC29-7DFAA8745A28}" srcOrd="0" destOrd="0" presId="urn:microsoft.com/office/officeart/2005/8/layout/hList9"/>
    <dgm:cxn modelId="{BE01B085-2C44-6F46-8722-61D2FB6A35DA}" type="presOf" srcId="{559C2BCD-6395-ED46-B3AB-07FC11D60C5E}" destId="{797797D8-424D-6140-A7F5-D078C716775D}" srcOrd="1" destOrd="0" presId="urn:microsoft.com/office/officeart/2005/8/layout/hList9"/>
    <dgm:cxn modelId="{099555B4-0F1F-4A4A-B13B-F586DD24CEE3}" srcId="{6FC1AFF2-146B-7140-B014-6E6376A02406}" destId="{37B08922-87D8-5844-AC31-DDAFF5BBDA07}" srcOrd="2" destOrd="0" parTransId="{AFE82DD3-2143-7147-884B-77462F188701}" sibTransId="{07F39440-2F9B-2648-8DFD-7A6994945420}"/>
    <dgm:cxn modelId="{B3910D98-2DD9-7F4D-B0B0-AA27B53D91CC}" type="presOf" srcId="{559C2BCD-6395-ED46-B3AB-07FC11D60C5E}" destId="{6D05BECD-3DF1-A04B-BF0A-9D0FDBAFA343}" srcOrd="0" destOrd="0" presId="urn:microsoft.com/office/officeart/2005/8/layout/hList9"/>
    <dgm:cxn modelId="{63D72546-098F-234D-BCFE-261CC6AB9833}" type="presOf" srcId="{6FC1AFF2-146B-7140-B014-6E6376A02406}" destId="{310C4171-A4BB-E64D-86DF-2F03F940B812}" srcOrd="0" destOrd="0" presId="urn:microsoft.com/office/officeart/2005/8/layout/hList9"/>
    <dgm:cxn modelId="{DC3FEB7A-647A-7641-BC8E-AC10471AEFE8}" type="presOf" srcId="{73C5004E-B1E7-7A43-AEEC-07C92E26A991}" destId="{48AD1558-DB9C-4D4E-8939-8B3FEFE27B93}" srcOrd="1" destOrd="0" presId="urn:microsoft.com/office/officeart/2005/8/layout/hList9"/>
    <dgm:cxn modelId="{F2FBD0F1-22AB-094B-95ED-54692D893C31}" type="presOf" srcId="{73C5004E-B1E7-7A43-AEEC-07C92E26A991}" destId="{1438FC4A-1FDE-8E41-8E93-6FD7D4C642A8}" srcOrd="0" destOrd="0" presId="urn:microsoft.com/office/officeart/2005/8/layout/hList9"/>
    <dgm:cxn modelId="{DAAEA985-7D2B-034E-8DB9-C6CE53ACC8D7}" type="presOf" srcId="{37B08922-87D8-5844-AC31-DDAFF5BBDA07}" destId="{06D285ED-7CAF-EF49-A8AA-E0297E2235EB}" srcOrd="1" destOrd="0" presId="urn:microsoft.com/office/officeart/2005/8/layout/hList9"/>
    <dgm:cxn modelId="{2AC5C452-9BE1-7941-B357-1894505A0230}" srcId="{6FC1AFF2-146B-7140-B014-6E6376A02406}" destId="{73C5004E-B1E7-7A43-AEEC-07C92E26A991}" srcOrd="1" destOrd="0" parTransId="{76A81085-99EB-1E47-82EB-03F4DAEBE23D}" sibTransId="{ACEA9345-6EE1-994D-BC57-C217FFBE5E58}"/>
    <dgm:cxn modelId="{1F102DBA-F320-D44F-869A-15FDDB83E862}" srcId="{6FC1AFF2-146B-7140-B014-6E6376A02406}" destId="{559C2BCD-6395-ED46-B3AB-07FC11D60C5E}" srcOrd="0" destOrd="0" parTransId="{51341C2E-FF30-7344-A625-83D0D044B2A7}" sibTransId="{6E92258E-6297-3C43-BEBB-2610E55D9296}"/>
    <dgm:cxn modelId="{1E582D2C-D5D9-1D47-9575-BDBF7025AD61}" type="presParOf" srcId="{523FFA1F-3082-1948-BC29-7DFAA8745A28}" destId="{2B85F495-716E-8941-9744-B937675485CD}" srcOrd="0" destOrd="0" presId="urn:microsoft.com/office/officeart/2005/8/layout/hList9"/>
    <dgm:cxn modelId="{236D6ADC-06BA-4243-A96A-396044BA0AC4}" type="presParOf" srcId="{523FFA1F-3082-1948-BC29-7DFAA8745A28}" destId="{3EE371EE-CAB2-4C4B-BE5C-648B69D62CDB}" srcOrd="1" destOrd="0" presId="urn:microsoft.com/office/officeart/2005/8/layout/hList9"/>
    <dgm:cxn modelId="{4022A67A-7945-9648-99B7-5E9BA97DDDFE}" type="presParOf" srcId="{3EE371EE-CAB2-4C4B-BE5C-648B69D62CDB}" destId="{F4188925-6B6E-0C42-9622-CC34416D7BEF}" srcOrd="0" destOrd="0" presId="urn:microsoft.com/office/officeart/2005/8/layout/hList9"/>
    <dgm:cxn modelId="{2FA95B3D-8613-3443-98C1-B155E942DDB4}" type="presParOf" srcId="{3EE371EE-CAB2-4C4B-BE5C-648B69D62CDB}" destId="{E279BDF6-7982-564B-8535-F9F86BBE034B}" srcOrd="1" destOrd="0" presId="urn:microsoft.com/office/officeart/2005/8/layout/hList9"/>
    <dgm:cxn modelId="{BD9961E4-9DC8-7346-8B07-322E01462F31}" type="presParOf" srcId="{E279BDF6-7982-564B-8535-F9F86BBE034B}" destId="{6D05BECD-3DF1-A04B-BF0A-9D0FDBAFA343}" srcOrd="0" destOrd="0" presId="urn:microsoft.com/office/officeart/2005/8/layout/hList9"/>
    <dgm:cxn modelId="{3E0B99F3-CA2F-D042-9441-8882B25DF9B1}" type="presParOf" srcId="{E279BDF6-7982-564B-8535-F9F86BBE034B}" destId="{797797D8-424D-6140-A7F5-D078C716775D}" srcOrd="1" destOrd="0" presId="urn:microsoft.com/office/officeart/2005/8/layout/hList9"/>
    <dgm:cxn modelId="{617E4678-4973-9D48-A30E-A5477C70C93D}" type="presParOf" srcId="{3EE371EE-CAB2-4C4B-BE5C-648B69D62CDB}" destId="{FE607220-4B0D-CD47-9E77-566835F81D5D}" srcOrd="2" destOrd="0" presId="urn:microsoft.com/office/officeart/2005/8/layout/hList9"/>
    <dgm:cxn modelId="{8C369BA5-B6EC-164D-9EDC-AFE8F546BD48}" type="presParOf" srcId="{FE607220-4B0D-CD47-9E77-566835F81D5D}" destId="{1438FC4A-1FDE-8E41-8E93-6FD7D4C642A8}" srcOrd="0" destOrd="0" presId="urn:microsoft.com/office/officeart/2005/8/layout/hList9"/>
    <dgm:cxn modelId="{45E9CA24-7C37-2040-87AD-7B22E7684093}" type="presParOf" srcId="{FE607220-4B0D-CD47-9E77-566835F81D5D}" destId="{48AD1558-DB9C-4D4E-8939-8B3FEFE27B93}" srcOrd="1" destOrd="0" presId="urn:microsoft.com/office/officeart/2005/8/layout/hList9"/>
    <dgm:cxn modelId="{667D908A-5A2F-8A43-B70C-9DE1CB150465}" type="presParOf" srcId="{3EE371EE-CAB2-4C4B-BE5C-648B69D62CDB}" destId="{8DE7EACE-C808-2649-8B6B-EACCD9859D0C}" srcOrd="3" destOrd="0" presId="urn:microsoft.com/office/officeart/2005/8/layout/hList9"/>
    <dgm:cxn modelId="{0DB19EF1-FE7C-DE4F-B4BC-1DCC8F6BC230}" type="presParOf" srcId="{8DE7EACE-C808-2649-8B6B-EACCD9859D0C}" destId="{D231EF5F-93C2-8544-A18B-9600ECA60725}" srcOrd="0" destOrd="0" presId="urn:microsoft.com/office/officeart/2005/8/layout/hList9"/>
    <dgm:cxn modelId="{A4813FC4-5C94-DD48-AD0F-6298545536EF}" type="presParOf" srcId="{8DE7EACE-C808-2649-8B6B-EACCD9859D0C}" destId="{06D285ED-7CAF-EF49-A8AA-E0297E2235EB}" srcOrd="1" destOrd="0" presId="urn:microsoft.com/office/officeart/2005/8/layout/hList9"/>
    <dgm:cxn modelId="{9853904F-6824-9649-9BAF-571FCAA1F1E6}" type="presParOf" srcId="{523FFA1F-3082-1948-BC29-7DFAA8745A28}" destId="{AAA4BA6E-327D-4549-B218-B75F883B2629}" srcOrd="2" destOrd="0" presId="urn:microsoft.com/office/officeart/2005/8/layout/hList9"/>
    <dgm:cxn modelId="{2D8E774F-EB82-7740-86F2-91E1339384D5}" type="presParOf" srcId="{523FFA1F-3082-1948-BC29-7DFAA8745A28}" destId="{310C4171-A4BB-E64D-86DF-2F03F940B812}"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00DF35-8560-8943-B8A9-6F3B7F339FFF}" type="doc">
      <dgm:prSet loTypeId="urn:microsoft.com/office/officeart/2005/8/layout/hList9" loCatId="" qsTypeId="urn:microsoft.com/office/officeart/2005/8/quickstyle/simple4" qsCatId="simple" csTypeId="urn:microsoft.com/office/officeart/2005/8/colors/accent2_4" csCatId="accent2" phldr="1"/>
      <dgm:spPr/>
      <dgm:t>
        <a:bodyPr/>
        <a:lstStyle/>
        <a:p>
          <a:endParaRPr lang="zh-CN" altLang="en-US"/>
        </a:p>
      </dgm:t>
    </dgm:pt>
    <dgm:pt modelId="{6FC1AFF2-146B-7140-B014-6E6376A02406}">
      <dgm:prSet phldrT="[文本]" custT="1">
        <dgm:style>
          <a:lnRef idx="3">
            <a:schemeClr val="lt1"/>
          </a:lnRef>
          <a:fillRef idx="1">
            <a:schemeClr val="accent6"/>
          </a:fillRef>
          <a:effectRef idx="1">
            <a:schemeClr val="accent6"/>
          </a:effectRef>
          <a:fontRef idx="minor">
            <a:schemeClr val="lt1"/>
          </a:fontRef>
        </dgm:style>
      </dgm:prSet>
      <dgm:spPr/>
      <dgm:t>
        <a:bodyPr/>
        <a:lstStyle/>
        <a:p>
          <a:r>
            <a:rPr lang="zh-CN" altLang="en-US" sz="1800" dirty="0" smtClean="0">
              <a:latin typeface="华文楷体"/>
              <a:ea typeface="华文楷体"/>
              <a:cs typeface="华文楷体"/>
            </a:rPr>
            <a:t>我们</a:t>
          </a:r>
          <a:endParaRPr lang="zh-CN" altLang="en-US" sz="1800" dirty="0">
            <a:latin typeface="华文楷体"/>
            <a:ea typeface="华文楷体"/>
            <a:cs typeface="华文楷体"/>
          </a:endParaRPr>
        </a:p>
      </dgm:t>
    </dgm:pt>
    <dgm:pt modelId="{E2FBEDDB-FF84-1A4E-BE3A-4AD21CC38A96}" type="parTrans" cxnId="{7B6F02A9-1184-014F-96A4-490490E43587}">
      <dgm:prSet/>
      <dgm:spPr/>
      <dgm:t>
        <a:bodyPr/>
        <a:lstStyle/>
        <a:p>
          <a:endParaRPr lang="zh-CN" altLang="en-US"/>
        </a:p>
      </dgm:t>
    </dgm:pt>
    <dgm:pt modelId="{03D04A52-2E71-DF4B-AB44-975792C67215}" type="sibTrans" cxnId="{7B6F02A9-1184-014F-96A4-490490E43587}">
      <dgm:prSet/>
      <dgm:spPr/>
      <dgm:t>
        <a:bodyPr/>
        <a:lstStyle/>
        <a:p>
          <a:endParaRPr lang="zh-CN" altLang="en-US"/>
        </a:p>
      </dgm:t>
    </dgm:pt>
    <dgm:pt modelId="{559C2BCD-6395-ED46-B3AB-07FC11D60C5E}">
      <dgm:prSet phldrT="[文本]" custT="1">
        <dgm:style>
          <a:lnRef idx="3">
            <a:schemeClr val="lt1"/>
          </a:lnRef>
          <a:fillRef idx="1">
            <a:schemeClr val="accent5"/>
          </a:fillRef>
          <a:effectRef idx="1">
            <a:schemeClr val="accent5"/>
          </a:effectRef>
          <a:fontRef idx="minor">
            <a:schemeClr val="lt1"/>
          </a:fontRef>
        </dgm:style>
      </dgm:prSet>
      <dgm:spPr/>
      <dgm:t>
        <a:bodyPr/>
        <a:lstStyle/>
        <a:p>
          <a:pPr algn="ctr"/>
          <a:r>
            <a:rPr lang="zh-CN" altLang="en-US" sz="1600" dirty="0" smtClean="0">
              <a:solidFill>
                <a:schemeClr val="tx1"/>
              </a:solidFill>
              <a:latin typeface="华文楷体"/>
              <a:ea typeface="华文楷体"/>
              <a:cs typeface="华文楷体"/>
            </a:rPr>
            <a:t>提供客源</a:t>
          </a:r>
          <a:endParaRPr lang="zh-CN" altLang="en-US" sz="1600" dirty="0">
            <a:solidFill>
              <a:schemeClr val="tx1"/>
            </a:solidFill>
            <a:latin typeface="华文楷体"/>
            <a:ea typeface="华文楷体"/>
            <a:cs typeface="华文楷体"/>
          </a:endParaRPr>
        </a:p>
      </dgm:t>
    </dgm:pt>
    <dgm:pt modelId="{51341C2E-FF30-7344-A625-83D0D044B2A7}" type="parTrans" cxnId="{1F102DBA-F320-D44F-869A-15FDDB83E862}">
      <dgm:prSet/>
      <dgm:spPr/>
      <dgm:t>
        <a:bodyPr/>
        <a:lstStyle/>
        <a:p>
          <a:endParaRPr lang="zh-CN" altLang="en-US"/>
        </a:p>
      </dgm:t>
    </dgm:pt>
    <dgm:pt modelId="{6E92258E-6297-3C43-BEBB-2610E55D9296}" type="sibTrans" cxnId="{1F102DBA-F320-D44F-869A-15FDDB83E862}">
      <dgm:prSet/>
      <dgm:spPr/>
      <dgm:t>
        <a:bodyPr/>
        <a:lstStyle/>
        <a:p>
          <a:endParaRPr lang="zh-CN" altLang="en-US"/>
        </a:p>
      </dgm:t>
    </dgm:pt>
    <dgm:pt modelId="{73C5004E-B1E7-7A43-AEEC-07C92E26A991}">
      <dgm:prSet phldrT="[文本]" custT="1">
        <dgm:style>
          <a:lnRef idx="3">
            <a:schemeClr val="lt1"/>
          </a:lnRef>
          <a:fillRef idx="1">
            <a:schemeClr val="accent5"/>
          </a:fillRef>
          <a:effectRef idx="1">
            <a:schemeClr val="accent5"/>
          </a:effectRef>
          <a:fontRef idx="minor">
            <a:schemeClr val="lt1"/>
          </a:fontRef>
        </dgm:style>
      </dgm:prSet>
      <dgm:spPr/>
      <dgm:t>
        <a:bodyPr/>
        <a:lstStyle/>
        <a:p>
          <a:pPr algn="ctr"/>
          <a:r>
            <a:rPr lang="zh-CN" altLang="en-US" sz="1600" dirty="0" smtClean="0">
              <a:solidFill>
                <a:schemeClr val="tx1"/>
              </a:solidFill>
              <a:latin typeface="华文楷体"/>
              <a:ea typeface="华文楷体"/>
              <a:cs typeface="华文楷体"/>
            </a:rPr>
            <a:t>疏散建议</a:t>
          </a:r>
          <a:endParaRPr lang="zh-CN" altLang="en-US" sz="1600" dirty="0">
            <a:solidFill>
              <a:schemeClr val="tx1"/>
            </a:solidFill>
            <a:latin typeface="华文楷体"/>
            <a:ea typeface="华文楷体"/>
            <a:cs typeface="华文楷体"/>
          </a:endParaRPr>
        </a:p>
      </dgm:t>
    </dgm:pt>
    <dgm:pt modelId="{76A81085-99EB-1E47-82EB-03F4DAEBE23D}" type="parTrans" cxnId="{2AC5C452-9BE1-7941-B357-1894505A0230}">
      <dgm:prSet/>
      <dgm:spPr/>
      <dgm:t>
        <a:bodyPr/>
        <a:lstStyle/>
        <a:p>
          <a:endParaRPr lang="zh-CN" altLang="en-US"/>
        </a:p>
      </dgm:t>
    </dgm:pt>
    <dgm:pt modelId="{ACEA9345-6EE1-994D-BC57-C217FFBE5E58}" type="sibTrans" cxnId="{2AC5C452-9BE1-7941-B357-1894505A0230}">
      <dgm:prSet/>
      <dgm:spPr/>
      <dgm:t>
        <a:bodyPr/>
        <a:lstStyle/>
        <a:p>
          <a:endParaRPr lang="zh-CN" altLang="en-US"/>
        </a:p>
      </dgm:t>
    </dgm:pt>
    <dgm:pt modelId="{37B08922-87D8-5844-AC31-DDAFF5BBDA07}">
      <dgm:prSet phldrT="[文本]" custT="1">
        <dgm:style>
          <a:lnRef idx="3">
            <a:schemeClr val="lt1"/>
          </a:lnRef>
          <a:fillRef idx="1">
            <a:schemeClr val="accent5"/>
          </a:fillRef>
          <a:effectRef idx="1">
            <a:schemeClr val="accent5"/>
          </a:effectRef>
          <a:fontRef idx="minor">
            <a:schemeClr val="lt1"/>
          </a:fontRef>
        </dgm:style>
      </dgm:prSet>
      <dgm:spPr/>
      <dgm:t>
        <a:bodyPr/>
        <a:lstStyle/>
        <a:p>
          <a:pPr algn="ctr"/>
          <a:r>
            <a:rPr lang="zh-CN" altLang="en-US" sz="1600" dirty="0" smtClean="0">
              <a:solidFill>
                <a:schemeClr val="tx1"/>
              </a:solidFill>
              <a:latin typeface="华文楷体"/>
              <a:ea typeface="华文楷体"/>
              <a:cs typeface="华文楷体"/>
            </a:rPr>
            <a:t>提供收入</a:t>
          </a:r>
          <a:endParaRPr lang="zh-CN" altLang="en-US" sz="1600" dirty="0">
            <a:solidFill>
              <a:schemeClr val="tx1"/>
            </a:solidFill>
            <a:latin typeface="华文楷体"/>
            <a:ea typeface="华文楷体"/>
            <a:cs typeface="华文楷体"/>
          </a:endParaRPr>
        </a:p>
      </dgm:t>
    </dgm:pt>
    <dgm:pt modelId="{AFE82DD3-2143-7147-884B-77462F188701}" type="parTrans" cxnId="{099555B4-0F1F-4A4A-B13B-F586DD24CEE3}">
      <dgm:prSet/>
      <dgm:spPr/>
      <dgm:t>
        <a:bodyPr/>
        <a:lstStyle/>
        <a:p>
          <a:endParaRPr lang="zh-CN" altLang="en-US"/>
        </a:p>
      </dgm:t>
    </dgm:pt>
    <dgm:pt modelId="{07F39440-2F9B-2648-8DFD-7A6994945420}" type="sibTrans" cxnId="{099555B4-0F1F-4A4A-B13B-F586DD24CEE3}">
      <dgm:prSet/>
      <dgm:spPr/>
      <dgm:t>
        <a:bodyPr/>
        <a:lstStyle/>
        <a:p>
          <a:endParaRPr lang="zh-CN" altLang="en-US"/>
        </a:p>
      </dgm:t>
    </dgm:pt>
    <dgm:pt modelId="{523FFA1F-3082-1948-BC29-7DFAA8745A28}" type="pres">
      <dgm:prSet presAssocID="{A400DF35-8560-8943-B8A9-6F3B7F339FFF}" presName="list" presStyleCnt="0">
        <dgm:presLayoutVars>
          <dgm:dir/>
          <dgm:animLvl val="lvl"/>
        </dgm:presLayoutVars>
      </dgm:prSet>
      <dgm:spPr/>
      <dgm:t>
        <a:bodyPr/>
        <a:lstStyle/>
        <a:p>
          <a:endParaRPr lang="zh-CN" altLang="en-US"/>
        </a:p>
      </dgm:t>
    </dgm:pt>
    <dgm:pt modelId="{2B85F495-716E-8941-9744-B937675485CD}" type="pres">
      <dgm:prSet presAssocID="{6FC1AFF2-146B-7140-B014-6E6376A02406}" presName="posSpace" presStyleCnt="0"/>
      <dgm:spPr/>
    </dgm:pt>
    <dgm:pt modelId="{3EE371EE-CAB2-4C4B-BE5C-648B69D62CDB}" type="pres">
      <dgm:prSet presAssocID="{6FC1AFF2-146B-7140-B014-6E6376A02406}" presName="vertFlow" presStyleCnt="0"/>
      <dgm:spPr/>
    </dgm:pt>
    <dgm:pt modelId="{F4188925-6B6E-0C42-9622-CC34416D7BEF}" type="pres">
      <dgm:prSet presAssocID="{6FC1AFF2-146B-7140-B014-6E6376A02406}" presName="topSpace" presStyleCnt="0"/>
      <dgm:spPr/>
    </dgm:pt>
    <dgm:pt modelId="{E279BDF6-7982-564B-8535-F9F86BBE034B}" type="pres">
      <dgm:prSet presAssocID="{6FC1AFF2-146B-7140-B014-6E6376A02406}" presName="firstComp" presStyleCnt="0"/>
      <dgm:spPr/>
    </dgm:pt>
    <dgm:pt modelId="{6D05BECD-3DF1-A04B-BF0A-9D0FDBAFA343}" type="pres">
      <dgm:prSet presAssocID="{6FC1AFF2-146B-7140-B014-6E6376A02406}" presName="firstChild" presStyleLbl="bgAccFollowNode1" presStyleIdx="0" presStyleCnt="3" custScaleX="128845"/>
      <dgm:spPr/>
      <dgm:t>
        <a:bodyPr/>
        <a:lstStyle/>
        <a:p>
          <a:endParaRPr lang="zh-CN" altLang="en-US"/>
        </a:p>
      </dgm:t>
    </dgm:pt>
    <dgm:pt modelId="{797797D8-424D-6140-A7F5-D078C716775D}" type="pres">
      <dgm:prSet presAssocID="{6FC1AFF2-146B-7140-B014-6E6376A02406}" presName="firstChildTx" presStyleLbl="bgAccFollowNode1" presStyleIdx="0" presStyleCnt="3">
        <dgm:presLayoutVars>
          <dgm:bulletEnabled val="1"/>
        </dgm:presLayoutVars>
      </dgm:prSet>
      <dgm:spPr/>
      <dgm:t>
        <a:bodyPr/>
        <a:lstStyle/>
        <a:p>
          <a:endParaRPr lang="zh-CN" altLang="en-US"/>
        </a:p>
      </dgm:t>
    </dgm:pt>
    <dgm:pt modelId="{FE607220-4B0D-CD47-9E77-566835F81D5D}" type="pres">
      <dgm:prSet presAssocID="{73C5004E-B1E7-7A43-AEEC-07C92E26A991}" presName="comp" presStyleCnt="0"/>
      <dgm:spPr/>
    </dgm:pt>
    <dgm:pt modelId="{1438FC4A-1FDE-8E41-8E93-6FD7D4C642A8}" type="pres">
      <dgm:prSet presAssocID="{73C5004E-B1E7-7A43-AEEC-07C92E26A991}" presName="child" presStyleLbl="bgAccFollowNode1" presStyleIdx="1" presStyleCnt="3" custScaleX="128845"/>
      <dgm:spPr/>
      <dgm:t>
        <a:bodyPr/>
        <a:lstStyle/>
        <a:p>
          <a:endParaRPr lang="zh-CN" altLang="en-US"/>
        </a:p>
      </dgm:t>
    </dgm:pt>
    <dgm:pt modelId="{48AD1558-DB9C-4D4E-8939-8B3FEFE27B93}" type="pres">
      <dgm:prSet presAssocID="{73C5004E-B1E7-7A43-AEEC-07C92E26A991}" presName="childTx" presStyleLbl="bgAccFollowNode1" presStyleIdx="1" presStyleCnt="3">
        <dgm:presLayoutVars>
          <dgm:bulletEnabled val="1"/>
        </dgm:presLayoutVars>
      </dgm:prSet>
      <dgm:spPr/>
      <dgm:t>
        <a:bodyPr/>
        <a:lstStyle/>
        <a:p>
          <a:endParaRPr lang="zh-CN" altLang="en-US"/>
        </a:p>
      </dgm:t>
    </dgm:pt>
    <dgm:pt modelId="{8DE7EACE-C808-2649-8B6B-EACCD9859D0C}" type="pres">
      <dgm:prSet presAssocID="{37B08922-87D8-5844-AC31-DDAFF5BBDA07}" presName="comp" presStyleCnt="0"/>
      <dgm:spPr/>
    </dgm:pt>
    <dgm:pt modelId="{D231EF5F-93C2-8544-A18B-9600ECA60725}" type="pres">
      <dgm:prSet presAssocID="{37B08922-87D8-5844-AC31-DDAFF5BBDA07}" presName="child" presStyleLbl="bgAccFollowNode1" presStyleIdx="2" presStyleCnt="3" custScaleX="128845"/>
      <dgm:spPr/>
      <dgm:t>
        <a:bodyPr/>
        <a:lstStyle/>
        <a:p>
          <a:endParaRPr lang="zh-CN" altLang="en-US"/>
        </a:p>
      </dgm:t>
    </dgm:pt>
    <dgm:pt modelId="{06D285ED-7CAF-EF49-A8AA-E0297E2235EB}" type="pres">
      <dgm:prSet presAssocID="{37B08922-87D8-5844-AC31-DDAFF5BBDA07}" presName="childTx" presStyleLbl="bgAccFollowNode1" presStyleIdx="2" presStyleCnt="3">
        <dgm:presLayoutVars>
          <dgm:bulletEnabled val="1"/>
        </dgm:presLayoutVars>
      </dgm:prSet>
      <dgm:spPr/>
      <dgm:t>
        <a:bodyPr/>
        <a:lstStyle/>
        <a:p>
          <a:endParaRPr lang="zh-CN" altLang="en-US"/>
        </a:p>
      </dgm:t>
    </dgm:pt>
    <dgm:pt modelId="{AAA4BA6E-327D-4549-B218-B75F883B2629}" type="pres">
      <dgm:prSet presAssocID="{6FC1AFF2-146B-7140-B014-6E6376A02406}" presName="negSpace" presStyleCnt="0"/>
      <dgm:spPr/>
    </dgm:pt>
    <dgm:pt modelId="{310C4171-A4BB-E64D-86DF-2F03F940B812}" type="pres">
      <dgm:prSet presAssocID="{6FC1AFF2-146B-7140-B014-6E6376A02406}" presName="circle" presStyleLbl="node1" presStyleIdx="0" presStyleCnt="1" custScaleX="170141" custScaleY="122626" custLinFactNeighborX="-76436" custLinFactNeighborY="-275"/>
      <dgm:spPr/>
      <dgm:t>
        <a:bodyPr/>
        <a:lstStyle/>
        <a:p>
          <a:endParaRPr lang="zh-CN" altLang="en-US"/>
        </a:p>
      </dgm:t>
    </dgm:pt>
  </dgm:ptLst>
  <dgm:cxnLst>
    <dgm:cxn modelId="{E87DADFA-5D8E-334A-AF82-CBE1985765FB}" type="presOf" srcId="{73C5004E-B1E7-7A43-AEEC-07C92E26A991}" destId="{48AD1558-DB9C-4D4E-8939-8B3FEFE27B93}" srcOrd="1" destOrd="0" presId="urn:microsoft.com/office/officeart/2005/8/layout/hList9"/>
    <dgm:cxn modelId="{7B6F02A9-1184-014F-96A4-490490E43587}" srcId="{A400DF35-8560-8943-B8A9-6F3B7F339FFF}" destId="{6FC1AFF2-146B-7140-B014-6E6376A02406}" srcOrd="0" destOrd="0" parTransId="{E2FBEDDB-FF84-1A4E-BE3A-4AD21CC38A96}" sibTransId="{03D04A52-2E71-DF4B-AB44-975792C67215}"/>
    <dgm:cxn modelId="{2AC5C452-9BE1-7941-B357-1894505A0230}" srcId="{6FC1AFF2-146B-7140-B014-6E6376A02406}" destId="{73C5004E-B1E7-7A43-AEEC-07C92E26A991}" srcOrd="1" destOrd="0" parTransId="{76A81085-99EB-1E47-82EB-03F4DAEBE23D}" sibTransId="{ACEA9345-6EE1-994D-BC57-C217FFBE5E58}"/>
    <dgm:cxn modelId="{3D38DCCA-14D1-CA47-98CF-406C0040C849}" type="presOf" srcId="{A400DF35-8560-8943-B8A9-6F3B7F339FFF}" destId="{523FFA1F-3082-1948-BC29-7DFAA8745A28}" srcOrd="0" destOrd="0" presId="urn:microsoft.com/office/officeart/2005/8/layout/hList9"/>
    <dgm:cxn modelId="{099555B4-0F1F-4A4A-B13B-F586DD24CEE3}" srcId="{6FC1AFF2-146B-7140-B014-6E6376A02406}" destId="{37B08922-87D8-5844-AC31-DDAFF5BBDA07}" srcOrd="2" destOrd="0" parTransId="{AFE82DD3-2143-7147-884B-77462F188701}" sibTransId="{07F39440-2F9B-2648-8DFD-7A6994945420}"/>
    <dgm:cxn modelId="{7F96C8BD-3CDE-2B4F-BBB0-CE096554C6B4}" type="presOf" srcId="{6FC1AFF2-146B-7140-B014-6E6376A02406}" destId="{310C4171-A4BB-E64D-86DF-2F03F940B812}" srcOrd="0" destOrd="0" presId="urn:microsoft.com/office/officeart/2005/8/layout/hList9"/>
    <dgm:cxn modelId="{6130CF72-676A-F843-82A8-CE75057C6131}" type="presOf" srcId="{559C2BCD-6395-ED46-B3AB-07FC11D60C5E}" destId="{6D05BECD-3DF1-A04B-BF0A-9D0FDBAFA343}" srcOrd="0" destOrd="0" presId="urn:microsoft.com/office/officeart/2005/8/layout/hList9"/>
    <dgm:cxn modelId="{594DF35D-8502-6144-8C35-B6526C0671C2}" type="presOf" srcId="{37B08922-87D8-5844-AC31-DDAFF5BBDA07}" destId="{06D285ED-7CAF-EF49-A8AA-E0297E2235EB}" srcOrd="1" destOrd="0" presId="urn:microsoft.com/office/officeart/2005/8/layout/hList9"/>
    <dgm:cxn modelId="{4719FA35-FA32-8B4A-AB59-387E7798353E}" type="presOf" srcId="{559C2BCD-6395-ED46-B3AB-07FC11D60C5E}" destId="{797797D8-424D-6140-A7F5-D078C716775D}" srcOrd="1" destOrd="0" presId="urn:microsoft.com/office/officeart/2005/8/layout/hList9"/>
    <dgm:cxn modelId="{0EAD03ED-DE42-0A46-AF9A-08C94206C83B}" type="presOf" srcId="{37B08922-87D8-5844-AC31-DDAFF5BBDA07}" destId="{D231EF5F-93C2-8544-A18B-9600ECA60725}" srcOrd="0" destOrd="0" presId="urn:microsoft.com/office/officeart/2005/8/layout/hList9"/>
    <dgm:cxn modelId="{1F102DBA-F320-D44F-869A-15FDDB83E862}" srcId="{6FC1AFF2-146B-7140-B014-6E6376A02406}" destId="{559C2BCD-6395-ED46-B3AB-07FC11D60C5E}" srcOrd="0" destOrd="0" parTransId="{51341C2E-FF30-7344-A625-83D0D044B2A7}" sibTransId="{6E92258E-6297-3C43-BEBB-2610E55D9296}"/>
    <dgm:cxn modelId="{FCEC0404-CEAB-1543-9E9D-434F15E4A578}" type="presOf" srcId="{73C5004E-B1E7-7A43-AEEC-07C92E26A991}" destId="{1438FC4A-1FDE-8E41-8E93-6FD7D4C642A8}" srcOrd="0" destOrd="0" presId="urn:microsoft.com/office/officeart/2005/8/layout/hList9"/>
    <dgm:cxn modelId="{B91C9ECC-B802-FF42-BC0A-7218DF5CDEF3}" type="presParOf" srcId="{523FFA1F-3082-1948-BC29-7DFAA8745A28}" destId="{2B85F495-716E-8941-9744-B937675485CD}" srcOrd="0" destOrd="0" presId="urn:microsoft.com/office/officeart/2005/8/layout/hList9"/>
    <dgm:cxn modelId="{07634A4A-4249-6F47-96B1-C77932B48D38}" type="presParOf" srcId="{523FFA1F-3082-1948-BC29-7DFAA8745A28}" destId="{3EE371EE-CAB2-4C4B-BE5C-648B69D62CDB}" srcOrd="1" destOrd="0" presId="urn:microsoft.com/office/officeart/2005/8/layout/hList9"/>
    <dgm:cxn modelId="{776AF2DB-5B2B-5444-B078-323B023622B3}" type="presParOf" srcId="{3EE371EE-CAB2-4C4B-BE5C-648B69D62CDB}" destId="{F4188925-6B6E-0C42-9622-CC34416D7BEF}" srcOrd="0" destOrd="0" presId="urn:microsoft.com/office/officeart/2005/8/layout/hList9"/>
    <dgm:cxn modelId="{80C59231-4E2B-354F-A4C3-678DA1F2A2B6}" type="presParOf" srcId="{3EE371EE-CAB2-4C4B-BE5C-648B69D62CDB}" destId="{E279BDF6-7982-564B-8535-F9F86BBE034B}" srcOrd="1" destOrd="0" presId="urn:microsoft.com/office/officeart/2005/8/layout/hList9"/>
    <dgm:cxn modelId="{FDC7A2FC-A34C-214E-9F87-C48B05E9C46F}" type="presParOf" srcId="{E279BDF6-7982-564B-8535-F9F86BBE034B}" destId="{6D05BECD-3DF1-A04B-BF0A-9D0FDBAFA343}" srcOrd="0" destOrd="0" presId="urn:microsoft.com/office/officeart/2005/8/layout/hList9"/>
    <dgm:cxn modelId="{845EEE63-9894-8E40-B281-A442F08D348A}" type="presParOf" srcId="{E279BDF6-7982-564B-8535-F9F86BBE034B}" destId="{797797D8-424D-6140-A7F5-D078C716775D}" srcOrd="1" destOrd="0" presId="urn:microsoft.com/office/officeart/2005/8/layout/hList9"/>
    <dgm:cxn modelId="{705F624B-C010-124D-9AE7-B4DBD1C989A9}" type="presParOf" srcId="{3EE371EE-CAB2-4C4B-BE5C-648B69D62CDB}" destId="{FE607220-4B0D-CD47-9E77-566835F81D5D}" srcOrd="2" destOrd="0" presId="urn:microsoft.com/office/officeart/2005/8/layout/hList9"/>
    <dgm:cxn modelId="{B237B523-5FA6-C44C-BF4A-49B5F6D0411E}" type="presParOf" srcId="{FE607220-4B0D-CD47-9E77-566835F81D5D}" destId="{1438FC4A-1FDE-8E41-8E93-6FD7D4C642A8}" srcOrd="0" destOrd="0" presId="urn:microsoft.com/office/officeart/2005/8/layout/hList9"/>
    <dgm:cxn modelId="{364CBDA5-463F-F44F-A21A-A7A8264647E4}" type="presParOf" srcId="{FE607220-4B0D-CD47-9E77-566835F81D5D}" destId="{48AD1558-DB9C-4D4E-8939-8B3FEFE27B93}" srcOrd="1" destOrd="0" presId="urn:microsoft.com/office/officeart/2005/8/layout/hList9"/>
    <dgm:cxn modelId="{7DD2E780-56E1-624E-A1B4-8CF14B4CCE2D}" type="presParOf" srcId="{3EE371EE-CAB2-4C4B-BE5C-648B69D62CDB}" destId="{8DE7EACE-C808-2649-8B6B-EACCD9859D0C}" srcOrd="3" destOrd="0" presId="urn:microsoft.com/office/officeart/2005/8/layout/hList9"/>
    <dgm:cxn modelId="{86588DE1-E44C-F84D-8720-ADFA808D6974}" type="presParOf" srcId="{8DE7EACE-C808-2649-8B6B-EACCD9859D0C}" destId="{D231EF5F-93C2-8544-A18B-9600ECA60725}" srcOrd="0" destOrd="0" presId="urn:microsoft.com/office/officeart/2005/8/layout/hList9"/>
    <dgm:cxn modelId="{A22D6BDE-0DDA-D648-85F8-A3B191ED6DDF}" type="presParOf" srcId="{8DE7EACE-C808-2649-8B6B-EACCD9859D0C}" destId="{06D285ED-7CAF-EF49-A8AA-E0297E2235EB}" srcOrd="1" destOrd="0" presId="urn:microsoft.com/office/officeart/2005/8/layout/hList9"/>
    <dgm:cxn modelId="{AD56390E-B727-D24F-9D9D-208B3B401518}" type="presParOf" srcId="{523FFA1F-3082-1948-BC29-7DFAA8745A28}" destId="{AAA4BA6E-327D-4549-B218-B75F883B2629}" srcOrd="2" destOrd="0" presId="urn:microsoft.com/office/officeart/2005/8/layout/hList9"/>
    <dgm:cxn modelId="{8A217A57-7270-4F46-8AF0-5925753D0951}" type="presParOf" srcId="{523FFA1F-3082-1948-BC29-7DFAA8745A28}" destId="{310C4171-A4BB-E64D-86DF-2F03F940B812}" srcOrd="3" destOrd="0" presId="urn:microsoft.com/office/officeart/2005/8/layout/hList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233D5-8FAA-4444-BE77-D825838FE00B}">
      <dsp:nvSpPr>
        <dsp:cNvPr id="0" name=""/>
        <dsp:cNvSpPr/>
      </dsp:nvSpPr>
      <dsp:spPr>
        <a:xfrm>
          <a:off x="1613" y="3862"/>
          <a:ext cx="2094382" cy="688952"/>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a:ea typeface="华文楷体"/>
              <a:cs typeface="华文楷体"/>
            </a:rPr>
            <a:t>比赛专用数据</a:t>
          </a:r>
          <a:endParaRPr lang="zh-CN" altLang="en-US" sz="1600" kern="1200" dirty="0">
            <a:latin typeface="华文楷体"/>
            <a:ea typeface="华文楷体"/>
            <a:cs typeface="华文楷体"/>
          </a:endParaRPr>
        </a:p>
      </dsp:txBody>
      <dsp:txXfrm>
        <a:off x="1613" y="3862"/>
        <a:ext cx="2094382" cy="688952"/>
      </dsp:txXfrm>
    </dsp:sp>
    <dsp:sp modelId="{D1312846-6A0C-D94C-8CC6-C24E90E63CD6}">
      <dsp:nvSpPr>
        <dsp:cNvPr id="0" name=""/>
        <dsp:cNvSpPr/>
      </dsp:nvSpPr>
      <dsp:spPr>
        <a:xfrm>
          <a:off x="2948" y="696677"/>
          <a:ext cx="2091712" cy="2766959"/>
        </a:xfrm>
        <a:prstGeom prst="rect">
          <a:avLst/>
        </a:prstGeom>
        <a:solidFill>
          <a:schemeClr val="tx1">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城市道路交通指数</a:t>
          </a:r>
          <a:endParaRPr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地铁运行数据</a:t>
          </a:r>
          <a:endParaRPr kumimoji="1" lang="en-US" altLang="zh-CN" sz="1400" kern="1200" dirty="0" smtClean="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一卡通乘客刷卡数据</a:t>
          </a:r>
          <a:endParaRPr kumimoji="1" lang="en-US" altLang="zh-CN" sz="1400" kern="1200" dirty="0" smtClean="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浦东公交车实时数据</a:t>
          </a:r>
          <a:endParaRPr kumimoji="1" lang="en-US" altLang="zh-CN" sz="1400" kern="1200" dirty="0" smtClean="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强生出租车行车数据</a:t>
          </a:r>
          <a:endParaRPr kumimoji="1" lang="en-US" altLang="zh-CN" sz="1400" kern="1200" dirty="0" smtClean="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高架匝道关闭数据</a:t>
          </a:r>
          <a:endParaRPr kumimoji="1" lang="en-US" altLang="zh-CN" sz="1400" kern="1200" dirty="0" smtClean="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新浪微博交通数据</a:t>
          </a:r>
          <a:endParaRPr kumimoji="1" lang="en-US" altLang="zh-CN" sz="1400" kern="1200" dirty="0" smtClean="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气象数据</a:t>
          </a:r>
          <a:endParaRPr kumimoji="1" lang="en-US" altLang="zh-CN" sz="1400" kern="1200" dirty="0" smtClean="0">
            <a:solidFill>
              <a:schemeClr val="bg1">
                <a:lumMod val="65000"/>
                <a:lumOff val="35000"/>
              </a:schemeClr>
            </a:solidFill>
            <a:latin typeface="华文楷体"/>
            <a:ea typeface="华文楷体"/>
            <a:cs typeface="华文楷体"/>
          </a:endParaRPr>
        </a:p>
      </dsp:txBody>
      <dsp:txXfrm>
        <a:off x="2948" y="696677"/>
        <a:ext cx="2091712" cy="2766959"/>
      </dsp:txXfrm>
    </dsp:sp>
    <dsp:sp modelId="{230DE10A-06FA-B941-8593-9B47AAF64FDA}">
      <dsp:nvSpPr>
        <dsp:cNvPr id="0" name=""/>
        <dsp:cNvSpPr/>
      </dsp:nvSpPr>
      <dsp:spPr>
        <a:xfrm>
          <a:off x="2337129" y="3862"/>
          <a:ext cx="1486708" cy="688952"/>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100000"/>
            </a:lnSpc>
            <a:spcBef>
              <a:spcPct val="0"/>
            </a:spcBef>
            <a:spcAft>
              <a:spcPts val="0"/>
            </a:spcAft>
          </a:pPr>
          <a:r>
            <a:rPr kumimoji="1" lang="en-US" altLang="zh-CN" sz="1400" kern="1200" dirty="0" smtClean="0">
              <a:latin typeface="华文楷体"/>
              <a:ea typeface="华文楷体"/>
              <a:cs typeface="华文楷体"/>
            </a:rPr>
            <a:t>Datashanghai</a:t>
          </a:r>
          <a:endParaRPr kumimoji="1" lang="zh-CN" altLang="en-US" sz="1400" kern="1200" dirty="0" smtClean="0">
            <a:latin typeface="华文楷体"/>
            <a:ea typeface="华文楷体"/>
            <a:cs typeface="华文楷体"/>
          </a:endParaRPr>
        </a:p>
        <a:p>
          <a:pPr lvl="0" algn="ctr" defTabSz="622300">
            <a:lnSpc>
              <a:spcPct val="100000"/>
            </a:lnSpc>
            <a:spcBef>
              <a:spcPct val="0"/>
            </a:spcBef>
            <a:spcAft>
              <a:spcPts val="0"/>
            </a:spcAft>
          </a:pPr>
          <a:r>
            <a:rPr kumimoji="1" lang="zh-CN" altLang="en-US" sz="1400" kern="1200" dirty="0" smtClean="0">
              <a:latin typeface="华文楷体"/>
              <a:ea typeface="华文楷体"/>
              <a:cs typeface="华文楷体"/>
            </a:rPr>
            <a:t>开放数据</a:t>
          </a:r>
          <a:endParaRPr lang="zh-CN" altLang="en-US" sz="1400" kern="1200" dirty="0">
            <a:latin typeface="华文楷体"/>
            <a:ea typeface="华文楷体"/>
            <a:cs typeface="华文楷体"/>
          </a:endParaRPr>
        </a:p>
      </dsp:txBody>
      <dsp:txXfrm>
        <a:off x="2337129" y="3862"/>
        <a:ext cx="1486708" cy="688952"/>
      </dsp:txXfrm>
    </dsp:sp>
    <dsp:sp modelId="{364A77EF-2665-494E-87B3-3B5A5FF19B0C}">
      <dsp:nvSpPr>
        <dsp:cNvPr id="0" name=""/>
        <dsp:cNvSpPr/>
      </dsp:nvSpPr>
      <dsp:spPr>
        <a:xfrm>
          <a:off x="2351115" y="696677"/>
          <a:ext cx="1458737" cy="2766959"/>
        </a:xfrm>
        <a:prstGeom prst="rect">
          <a:avLst/>
        </a:prstGeom>
        <a:solidFill>
          <a:srgbClr val="FFFFFF">
            <a:alpha val="90000"/>
          </a:srgb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上海所有电影院信息</a:t>
          </a:r>
          <a:endParaRPr kumimoji="1"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公交车首末班信息</a:t>
          </a:r>
          <a:endParaRPr kumimoji="1" lang="en-US" altLang="zh-CN" sz="1400" kern="1200" dirty="0" smtClean="0">
            <a:solidFill>
              <a:schemeClr val="bg1">
                <a:lumMod val="65000"/>
                <a:lumOff val="35000"/>
              </a:schemeClr>
            </a:solidFill>
            <a:latin typeface="华文楷体"/>
            <a:ea typeface="华文楷体"/>
            <a:cs typeface="华文楷体"/>
          </a:endParaRPr>
        </a:p>
      </dsp:txBody>
      <dsp:txXfrm>
        <a:off x="2351115" y="696677"/>
        <a:ext cx="1458737" cy="2766959"/>
      </dsp:txXfrm>
    </dsp:sp>
    <dsp:sp modelId="{9E36B854-E246-6249-9B37-B92F1FBA03E0}">
      <dsp:nvSpPr>
        <dsp:cNvPr id="0" name=""/>
        <dsp:cNvSpPr/>
      </dsp:nvSpPr>
      <dsp:spPr>
        <a:xfrm>
          <a:off x="4064971" y="3862"/>
          <a:ext cx="1461699" cy="688952"/>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a:ea typeface="华文楷体"/>
              <a:cs typeface="华文楷体"/>
            </a:rPr>
            <a:t>网络爬取数据</a:t>
          </a:r>
          <a:endParaRPr lang="zh-CN" altLang="en-US" sz="1600" kern="1200" dirty="0">
            <a:latin typeface="华文楷体"/>
            <a:ea typeface="华文楷体"/>
            <a:cs typeface="华文楷体"/>
          </a:endParaRPr>
        </a:p>
      </dsp:txBody>
      <dsp:txXfrm>
        <a:off x="4064971" y="3862"/>
        <a:ext cx="1461699" cy="688952"/>
      </dsp:txXfrm>
    </dsp:sp>
    <dsp:sp modelId="{55D3C516-A4A0-DA43-A9F9-D8F3A10F3B70}">
      <dsp:nvSpPr>
        <dsp:cNvPr id="0" name=""/>
        <dsp:cNvSpPr/>
      </dsp:nvSpPr>
      <dsp:spPr>
        <a:xfrm>
          <a:off x="4069553" y="696677"/>
          <a:ext cx="1452536" cy="2766959"/>
        </a:xfrm>
        <a:prstGeom prst="rect">
          <a:avLst/>
        </a:prstGeom>
        <a:solidFill>
          <a:srgbClr val="FFFFFF">
            <a:alpha val="90000"/>
          </a:srgb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大型活动举行时间、地点信息</a:t>
          </a:r>
          <a:endParaRPr kumimoji="1"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大麦网、永乐票务、活动行</a:t>
          </a:r>
          <a:endParaRPr kumimoji="1"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百度指数</a:t>
          </a:r>
          <a:endParaRPr kumimoji="1"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城市路网数据</a:t>
          </a:r>
          <a:endParaRPr kumimoji="1" lang="zh-CN" altLang="en-US" sz="1400" kern="1200" dirty="0">
            <a:solidFill>
              <a:schemeClr val="bg1">
                <a:lumMod val="65000"/>
                <a:lumOff val="35000"/>
              </a:schemeClr>
            </a:solidFill>
            <a:latin typeface="华文楷体"/>
            <a:ea typeface="华文楷体"/>
            <a:cs typeface="华文楷体"/>
          </a:endParaRPr>
        </a:p>
      </dsp:txBody>
      <dsp:txXfrm>
        <a:off x="4069553" y="696677"/>
        <a:ext cx="1452536" cy="2766959"/>
      </dsp:txXfrm>
    </dsp:sp>
    <dsp:sp modelId="{24C648BD-7DC7-6E4C-9C66-C22EA9899881}">
      <dsp:nvSpPr>
        <dsp:cNvPr id="0" name=""/>
        <dsp:cNvSpPr/>
      </dsp:nvSpPr>
      <dsp:spPr>
        <a:xfrm>
          <a:off x="5767805" y="3862"/>
          <a:ext cx="2000271" cy="688952"/>
        </a:xfrm>
        <a:prstGeom prst="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zh-CN" altLang="en-US" sz="1600" kern="1200" dirty="0" smtClean="0">
              <a:latin typeface="华文楷体"/>
              <a:ea typeface="华文楷体"/>
              <a:cs typeface="华文楷体"/>
            </a:rPr>
            <a:t>用户需求数据</a:t>
          </a:r>
          <a:endParaRPr lang="zh-CN" altLang="en-US" sz="1600" kern="1200" dirty="0">
            <a:latin typeface="华文楷体"/>
            <a:ea typeface="华文楷体"/>
            <a:cs typeface="华文楷体"/>
          </a:endParaRPr>
        </a:p>
      </dsp:txBody>
      <dsp:txXfrm>
        <a:off x="5767805" y="3862"/>
        <a:ext cx="2000271" cy="688952"/>
      </dsp:txXfrm>
    </dsp:sp>
    <dsp:sp modelId="{49D1BD7D-DF20-D94D-9BC2-653497A7D37D}">
      <dsp:nvSpPr>
        <dsp:cNvPr id="0" name=""/>
        <dsp:cNvSpPr/>
      </dsp:nvSpPr>
      <dsp:spPr>
        <a:xfrm>
          <a:off x="5800788" y="696677"/>
          <a:ext cx="1934304" cy="2766959"/>
        </a:xfrm>
        <a:prstGeom prst="rect">
          <a:avLst/>
        </a:prstGeom>
        <a:solidFill>
          <a:srgbClr val="FFFFFF">
            <a:alpha val="90000"/>
          </a:srgb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用户当前所在地</a:t>
          </a:r>
          <a:endParaRPr kumimoji="1"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rtl="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用户目的地</a:t>
          </a:r>
          <a:r>
            <a:rPr kumimoji="1" lang="en-US" altLang="zh-CN" sz="1400" kern="1200" dirty="0" smtClean="0">
              <a:solidFill>
                <a:schemeClr val="bg1">
                  <a:lumMod val="65000"/>
                  <a:lumOff val="35000"/>
                </a:schemeClr>
              </a:solidFill>
              <a:latin typeface="华文楷体"/>
              <a:ea typeface="华文楷体"/>
              <a:cs typeface="华文楷体"/>
            </a:rPr>
            <a:t>(</a:t>
          </a:r>
          <a:r>
            <a:rPr kumimoji="1" lang="zh-CN" altLang="en-US" sz="1400" kern="1200" dirty="0" smtClean="0">
              <a:solidFill>
                <a:schemeClr val="bg1">
                  <a:lumMod val="65000"/>
                  <a:lumOff val="35000"/>
                </a:schemeClr>
              </a:solidFill>
              <a:latin typeface="华文楷体"/>
              <a:ea typeface="华文楷体"/>
              <a:cs typeface="华文楷体"/>
            </a:rPr>
            <a:t>部分可以根据公交卡数据分析得出</a:t>
          </a:r>
          <a:r>
            <a:rPr kumimoji="1" lang="en-US" altLang="zh-CN" sz="1400" kern="1200" dirty="0" smtClean="0">
              <a:solidFill>
                <a:schemeClr val="bg1">
                  <a:lumMod val="65000"/>
                  <a:lumOff val="35000"/>
                </a:schemeClr>
              </a:solidFill>
              <a:latin typeface="华文楷体"/>
              <a:ea typeface="华文楷体"/>
              <a:cs typeface="华文楷体"/>
            </a:rPr>
            <a:t>)</a:t>
          </a:r>
          <a:endParaRPr kumimoji="1"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rtl="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用户极限等待时间</a:t>
          </a:r>
          <a:endParaRPr kumimoji="1" lang="zh-CN" altLang="en-US" sz="1400" kern="1200" dirty="0">
            <a:solidFill>
              <a:schemeClr val="bg1">
                <a:lumMod val="65000"/>
                <a:lumOff val="35000"/>
              </a:schemeClr>
            </a:solidFill>
            <a:latin typeface="华文楷体"/>
            <a:ea typeface="华文楷体"/>
            <a:cs typeface="华文楷体"/>
          </a:endParaRPr>
        </a:p>
        <a:p>
          <a:pPr marL="114300" lvl="1" indent="-114300" algn="l" defTabSz="622300" rtl="0">
            <a:lnSpc>
              <a:spcPct val="100000"/>
            </a:lnSpc>
            <a:spcBef>
              <a:spcPct val="0"/>
            </a:spcBef>
            <a:spcAft>
              <a:spcPct val="15000"/>
            </a:spcAft>
            <a:buChar char="••"/>
          </a:pPr>
          <a:r>
            <a:rPr kumimoji="1" lang="zh-CN" altLang="en-US" sz="1400" kern="1200" dirty="0" smtClean="0">
              <a:solidFill>
                <a:schemeClr val="bg1">
                  <a:lumMod val="65000"/>
                  <a:lumOff val="35000"/>
                </a:schemeClr>
              </a:solidFill>
              <a:latin typeface="华文楷体"/>
              <a:ea typeface="华文楷体"/>
              <a:cs typeface="华文楷体"/>
            </a:rPr>
            <a:t>用户要求的舒适程度</a:t>
          </a:r>
          <a:r>
            <a:rPr kumimoji="1" lang="en-US" altLang="zh-CN" sz="1400" kern="1200" dirty="0" smtClean="0">
              <a:solidFill>
                <a:schemeClr val="bg1">
                  <a:lumMod val="65000"/>
                  <a:lumOff val="35000"/>
                </a:schemeClr>
              </a:solidFill>
              <a:latin typeface="华文楷体"/>
              <a:ea typeface="华文楷体"/>
              <a:cs typeface="华文楷体"/>
            </a:rPr>
            <a:t>(</a:t>
          </a:r>
          <a:r>
            <a:rPr kumimoji="1" lang="zh-CN" altLang="en-US" sz="1400" kern="1200" dirty="0" smtClean="0">
              <a:solidFill>
                <a:schemeClr val="bg1">
                  <a:lumMod val="65000"/>
                  <a:lumOff val="35000"/>
                </a:schemeClr>
              </a:solidFill>
              <a:latin typeface="华文楷体"/>
              <a:ea typeface="华文楷体"/>
              <a:cs typeface="华文楷体"/>
            </a:rPr>
            <a:t>是否拥挤</a:t>
          </a:r>
          <a:r>
            <a:rPr kumimoji="1" lang="en-US" altLang="zh-CN" sz="1400" kern="1200" dirty="0" smtClean="0">
              <a:solidFill>
                <a:schemeClr val="bg1">
                  <a:lumMod val="65000"/>
                  <a:lumOff val="35000"/>
                </a:schemeClr>
              </a:solidFill>
              <a:latin typeface="华文楷体"/>
              <a:ea typeface="华文楷体"/>
              <a:cs typeface="华文楷体"/>
            </a:rPr>
            <a:t>)</a:t>
          </a:r>
          <a:endParaRPr kumimoji="1" lang="zh-CN" altLang="en-US" sz="1400" kern="1200" dirty="0">
            <a:solidFill>
              <a:schemeClr val="bg1">
                <a:lumMod val="65000"/>
                <a:lumOff val="35000"/>
              </a:schemeClr>
            </a:solidFill>
            <a:latin typeface="华文楷体"/>
            <a:ea typeface="华文楷体"/>
            <a:cs typeface="华文楷体"/>
          </a:endParaRPr>
        </a:p>
      </dsp:txBody>
      <dsp:txXfrm>
        <a:off x="5800788" y="696677"/>
        <a:ext cx="1934304" cy="2766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05A9F-D0E0-7D4F-AD1F-53DB6EEE2FFF}">
      <dsp:nvSpPr>
        <dsp:cNvPr id="0" name=""/>
        <dsp:cNvSpPr/>
      </dsp:nvSpPr>
      <dsp:spPr>
        <a:xfrm>
          <a:off x="558529" y="1594"/>
          <a:ext cx="985080" cy="985080"/>
        </a:xfrm>
        <a:prstGeom prst="ellipse">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kern="1200" dirty="0" smtClean="0">
              <a:solidFill>
                <a:schemeClr val="tx1"/>
              </a:solidFill>
              <a:latin typeface="华文楷体"/>
              <a:ea typeface="华文楷体"/>
              <a:cs typeface="华文楷体"/>
            </a:rPr>
            <a:t>专用</a:t>
          </a:r>
        </a:p>
        <a:p>
          <a:pPr lvl="0" algn="ctr" defTabSz="800100">
            <a:lnSpc>
              <a:spcPct val="100000"/>
            </a:lnSpc>
            <a:spcBef>
              <a:spcPct val="0"/>
            </a:spcBef>
            <a:spcAft>
              <a:spcPts val="0"/>
            </a:spcAft>
          </a:pPr>
          <a:r>
            <a:rPr lang="zh-CN" altLang="en-US" sz="1800" kern="1200" dirty="0" smtClean="0">
              <a:solidFill>
                <a:schemeClr val="tx1"/>
              </a:solidFill>
              <a:latin typeface="华文楷体"/>
              <a:ea typeface="华文楷体"/>
              <a:cs typeface="华文楷体"/>
            </a:rPr>
            <a:t>数据</a:t>
          </a:r>
          <a:endParaRPr lang="zh-CN" altLang="en-US" sz="1800" kern="1200" dirty="0">
            <a:solidFill>
              <a:schemeClr val="tx1"/>
            </a:solidFill>
            <a:latin typeface="华文楷体"/>
            <a:ea typeface="华文楷体"/>
            <a:cs typeface="华文楷体"/>
          </a:endParaRPr>
        </a:p>
      </dsp:txBody>
      <dsp:txXfrm>
        <a:off x="702791" y="145856"/>
        <a:ext cx="696556" cy="696556"/>
      </dsp:txXfrm>
    </dsp:sp>
    <dsp:sp modelId="{9D38344A-4172-0E47-8F57-B192DE320A42}">
      <dsp:nvSpPr>
        <dsp:cNvPr id="0" name=""/>
        <dsp:cNvSpPr/>
      </dsp:nvSpPr>
      <dsp:spPr>
        <a:xfrm>
          <a:off x="1785239" y="207664"/>
          <a:ext cx="571346" cy="571346"/>
        </a:xfrm>
        <a:prstGeom prst="mathPlus">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860971" y="426147"/>
        <a:ext cx="419882" cy="134380"/>
      </dsp:txXfrm>
    </dsp:sp>
    <dsp:sp modelId="{B1615CF2-1E72-154B-8C12-E0C105C2F743}">
      <dsp:nvSpPr>
        <dsp:cNvPr id="0" name=""/>
        <dsp:cNvSpPr/>
      </dsp:nvSpPr>
      <dsp:spPr>
        <a:xfrm>
          <a:off x="2563578" y="1594"/>
          <a:ext cx="985080" cy="985080"/>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kern="1200" dirty="0" smtClean="0">
              <a:solidFill>
                <a:schemeClr val="tx1"/>
              </a:solidFill>
              <a:latin typeface="华文楷体"/>
              <a:ea typeface="华文楷体"/>
              <a:cs typeface="华文楷体"/>
            </a:rPr>
            <a:t>开放数据</a:t>
          </a:r>
          <a:endParaRPr lang="zh-CN" altLang="en-US" sz="1800" kern="1200" dirty="0">
            <a:solidFill>
              <a:schemeClr val="tx1"/>
            </a:solidFill>
            <a:latin typeface="华文楷体"/>
            <a:ea typeface="华文楷体"/>
            <a:cs typeface="华文楷体"/>
          </a:endParaRPr>
        </a:p>
      </dsp:txBody>
      <dsp:txXfrm>
        <a:off x="2707840" y="145856"/>
        <a:ext cx="696556" cy="696556"/>
      </dsp:txXfrm>
    </dsp:sp>
    <dsp:sp modelId="{D384B2B3-3F41-2C48-875C-E158C7C2C378}">
      <dsp:nvSpPr>
        <dsp:cNvPr id="0" name=""/>
        <dsp:cNvSpPr/>
      </dsp:nvSpPr>
      <dsp:spPr>
        <a:xfrm>
          <a:off x="3640183" y="219211"/>
          <a:ext cx="571346" cy="571346"/>
        </a:xfrm>
        <a:prstGeom prst="mathPlus">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715915" y="437694"/>
        <a:ext cx="419882" cy="134380"/>
      </dsp:txXfrm>
    </dsp:sp>
    <dsp:sp modelId="{180F23C2-5CE3-464E-A191-E1CC78FAB26C}">
      <dsp:nvSpPr>
        <dsp:cNvPr id="0" name=""/>
        <dsp:cNvSpPr/>
      </dsp:nvSpPr>
      <dsp:spPr>
        <a:xfrm>
          <a:off x="4291526" y="1594"/>
          <a:ext cx="985080" cy="985080"/>
        </a:xfrm>
        <a:prstGeom prst="ellipse">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kern="1200" dirty="0" smtClean="0">
              <a:solidFill>
                <a:schemeClr val="tx1"/>
              </a:solidFill>
              <a:latin typeface="华文楷体"/>
              <a:ea typeface="华文楷体"/>
              <a:cs typeface="华文楷体"/>
            </a:rPr>
            <a:t>扩充数据</a:t>
          </a:r>
          <a:endParaRPr lang="zh-CN" altLang="en-US" sz="1800" kern="1200" dirty="0">
            <a:solidFill>
              <a:schemeClr val="tx1"/>
            </a:solidFill>
            <a:latin typeface="华文楷体"/>
            <a:ea typeface="华文楷体"/>
            <a:cs typeface="华文楷体"/>
          </a:endParaRPr>
        </a:p>
      </dsp:txBody>
      <dsp:txXfrm>
        <a:off x="4435788" y="145856"/>
        <a:ext cx="696556" cy="696556"/>
      </dsp:txXfrm>
    </dsp:sp>
    <dsp:sp modelId="{7D212DC9-E97F-664F-A05B-AF3919D3D63D}">
      <dsp:nvSpPr>
        <dsp:cNvPr id="0" name=""/>
        <dsp:cNvSpPr/>
      </dsp:nvSpPr>
      <dsp:spPr>
        <a:xfrm>
          <a:off x="5529767" y="207664"/>
          <a:ext cx="571346" cy="571346"/>
        </a:xfrm>
        <a:prstGeom prst="mathEqual">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5605499" y="325361"/>
        <a:ext cx="419882" cy="335952"/>
      </dsp:txXfrm>
    </dsp:sp>
    <dsp:sp modelId="{00CF7D22-641B-8442-8C97-07E4927DD308}">
      <dsp:nvSpPr>
        <dsp:cNvPr id="0" name=""/>
        <dsp:cNvSpPr/>
      </dsp:nvSpPr>
      <dsp:spPr>
        <a:xfrm>
          <a:off x="6285013" y="0"/>
          <a:ext cx="985080" cy="985080"/>
        </a:xfrm>
        <a:prstGeom prst="ellipse">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kern="1200" dirty="0" smtClean="0">
              <a:solidFill>
                <a:schemeClr val="tx1"/>
              </a:solidFill>
              <a:latin typeface="华文楷体"/>
              <a:ea typeface="华文楷体"/>
              <a:cs typeface="华文楷体"/>
            </a:rPr>
            <a:t>最终数据</a:t>
          </a:r>
          <a:endParaRPr lang="zh-CN" altLang="en-US" sz="1800" kern="1200" dirty="0">
            <a:solidFill>
              <a:schemeClr val="tx1"/>
            </a:solidFill>
            <a:latin typeface="华文楷体"/>
            <a:ea typeface="华文楷体"/>
            <a:cs typeface="华文楷体"/>
          </a:endParaRPr>
        </a:p>
      </dsp:txBody>
      <dsp:txXfrm>
        <a:off x="6429275" y="144262"/>
        <a:ext cx="696556" cy="696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B1C0C-92FD-884E-8893-AB34FA73D72D}">
      <dsp:nvSpPr>
        <dsp:cNvPr id="0" name=""/>
        <dsp:cNvSpPr/>
      </dsp:nvSpPr>
      <dsp:spPr>
        <a:xfrm>
          <a:off x="11403" y="0"/>
          <a:ext cx="1123780" cy="354573"/>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FFFFFF"/>
              </a:solidFill>
              <a:latin typeface="华文楷体"/>
              <a:ea typeface="华文楷体"/>
              <a:cs typeface="华文楷体"/>
            </a:rPr>
            <a:t>数据挖掘算法</a:t>
          </a:r>
          <a:endParaRPr lang="zh-CN" altLang="en-US" sz="1000" kern="1200" dirty="0">
            <a:solidFill>
              <a:srgbClr val="FFFFFF"/>
            </a:solidFill>
            <a:latin typeface="华文楷体"/>
            <a:ea typeface="华文楷体"/>
            <a:cs typeface="华文楷体"/>
          </a:endParaRPr>
        </a:p>
      </dsp:txBody>
      <dsp:txXfrm>
        <a:off x="21788" y="10385"/>
        <a:ext cx="1103010" cy="333803"/>
      </dsp:txXfrm>
    </dsp:sp>
    <dsp:sp modelId="{69E8D08F-C94E-9444-9AA3-9BE2F003C482}">
      <dsp:nvSpPr>
        <dsp:cNvPr id="0" name=""/>
        <dsp:cNvSpPr/>
      </dsp:nvSpPr>
      <dsp:spPr>
        <a:xfrm>
          <a:off x="4587" y="380163"/>
          <a:ext cx="668359" cy="476120"/>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ts val="0"/>
            </a:spcAft>
          </a:pPr>
          <a:r>
            <a:rPr lang="zh-CN" altLang="en-US" sz="1000" kern="1200" dirty="0" smtClean="0">
              <a:solidFill>
                <a:srgbClr val="FFFFFF"/>
              </a:solidFill>
              <a:latin typeface="华文楷体"/>
              <a:ea typeface="华文楷体"/>
              <a:cs typeface="华文楷体"/>
            </a:rPr>
            <a:t>机器</a:t>
          </a:r>
        </a:p>
        <a:p>
          <a:pPr lvl="0" algn="ctr" defTabSz="444500">
            <a:lnSpc>
              <a:spcPct val="90000"/>
            </a:lnSpc>
            <a:spcBef>
              <a:spcPct val="0"/>
            </a:spcBef>
            <a:spcAft>
              <a:spcPts val="0"/>
            </a:spcAft>
          </a:pPr>
          <a:r>
            <a:rPr lang="zh-CN" altLang="en-US" sz="1000" kern="1200" dirty="0" smtClean="0">
              <a:solidFill>
                <a:srgbClr val="FFFFFF"/>
              </a:solidFill>
              <a:latin typeface="华文楷体"/>
              <a:ea typeface="华文楷体"/>
              <a:cs typeface="华文楷体"/>
            </a:rPr>
            <a:t>学习</a:t>
          </a:r>
          <a:endParaRPr lang="zh-CN" altLang="en-US" sz="700" kern="1200" dirty="0">
            <a:solidFill>
              <a:srgbClr val="FFFFFF"/>
            </a:solidFill>
            <a:latin typeface="华文楷体"/>
            <a:ea typeface="华文楷体"/>
            <a:cs typeface="华文楷体"/>
          </a:endParaRPr>
        </a:p>
      </dsp:txBody>
      <dsp:txXfrm>
        <a:off x="18532" y="394108"/>
        <a:ext cx="640469" cy="448230"/>
      </dsp:txXfrm>
    </dsp:sp>
    <dsp:sp modelId="{280F1A98-77BE-A04C-A721-164F50186C0E}">
      <dsp:nvSpPr>
        <dsp:cNvPr id="0" name=""/>
        <dsp:cNvSpPr/>
      </dsp:nvSpPr>
      <dsp:spPr>
        <a:xfrm>
          <a:off x="1246" y="881191"/>
          <a:ext cx="218885" cy="561834"/>
        </a:xfrm>
        <a:prstGeom prst="roundRect">
          <a:avLst>
            <a:gd name="adj" fmla="val 10000"/>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FFFFFF"/>
              </a:solidFill>
              <a:latin typeface="华文楷体"/>
              <a:ea typeface="华文楷体"/>
              <a:cs typeface="华文楷体"/>
            </a:rPr>
            <a:t>聚类</a:t>
          </a:r>
          <a:endParaRPr lang="zh-CN" altLang="en-US" sz="500" kern="1200" dirty="0">
            <a:solidFill>
              <a:srgbClr val="FFFFFF"/>
            </a:solidFill>
            <a:latin typeface="华文楷体"/>
            <a:ea typeface="华文楷体"/>
            <a:cs typeface="华文楷体"/>
          </a:endParaRPr>
        </a:p>
      </dsp:txBody>
      <dsp:txXfrm>
        <a:off x="7657" y="887602"/>
        <a:ext cx="206063" cy="549012"/>
      </dsp:txXfrm>
    </dsp:sp>
    <dsp:sp modelId="{431529A9-002A-8146-B830-7C2E460DCAAF}">
      <dsp:nvSpPr>
        <dsp:cNvPr id="0" name=""/>
        <dsp:cNvSpPr/>
      </dsp:nvSpPr>
      <dsp:spPr>
        <a:xfrm>
          <a:off x="229324" y="881191"/>
          <a:ext cx="218885" cy="561834"/>
        </a:xfrm>
        <a:prstGeom prst="roundRect">
          <a:avLst>
            <a:gd name="adj" fmla="val 10000"/>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FFFFFF"/>
              </a:solidFill>
              <a:latin typeface="华文楷体"/>
              <a:ea typeface="华文楷体"/>
              <a:cs typeface="华文楷体"/>
            </a:rPr>
            <a:t>分类</a:t>
          </a:r>
          <a:endParaRPr lang="zh-CN" altLang="en-US" sz="1000" kern="1200" dirty="0">
            <a:solidFill>
              <a:srgbClr val="FFFFFF"/>
            </a:solidFill>
            <a:latin typeface="华文楷体"/>
            <a:ea typeface="华文楷体"/>
            <a:cs typeface="华文楷体"/>
          </a:endParaRPr>
        </a:p>
      </dsp:txBody>
      <dsp:txXfrm>
        <a:off x="235735" y="887602"/>
        <a:ext cx="206063" cy="549012"/>
      </dsp:txXfrm>
    </dsp:sp>
    <dsp:sp modelId="{32E0973B-4F74-CF48-A573-09E26FFA0D59}">
      <dsp:nvSpPr>
        <dsp:cNvPr id="0" name=""/>
        <dsp:cNvSpPr/>
      </dsp:nvSpPr>
      <dsp:spPr>
        <a:xfrm>
          <a:off x="457403" y="881191"/>
          <a:ext cx="218885" cy="561834"/>
        </a:xfrm>
        <a:prstGeom prst="roundRect">
          <a:avLst>
            <a:gd name="adj" fmla="val 10000"/>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FFFFFF"/>
              </a:solidFill>
              <a:latin typeface="华文楷体"/>
              <a:ea typeface="华文楷体"/>
              <a:cs typeface="华文楷体"/>
            </a:rPr>
            <a:t>回归</a:t>
          </a:r>
          <a:endParaRPr lang="zh-CN" altLang="en-US" sz="1000" kern="1200" dirty="0">
            <a:solidFill>
              <a:srgbClr val="FFFFFF"/>
            </a:solidFill>
            <a:latin typeface="华文楷体"/>
            <a:ea typeface="华文楷体"/>
            <a:cs typeface="华文楷体"/>
          </a:endParaRPr>
        </a:p>
      </dsp:txBody>
      <dsp:txXfrm>
        <a:off x="463814" y="887602"/>
        <a:ext cx="206063" cy="549012"/>
      </dsp:txXfrm>
    </dsp:sp>
    <dsp:sp modelId="{6A3EA145-AACD-D743-827F-572D773CF0C1}">
      <dsp:nvSpPr>
        <dsp:cNvPr id="0" name=""/>
        <dsp:cNvSpPr/>
      </dsp:nvSpPr>
      <dsp:spPr>
        <a:xfrm>
          <a:off x="696038" y="380163"/>
          <a:ext cx="444237" cy="476120"/>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FFFFFF"/>
              </a:solidFill>
              <a:latin typeface="华文楷体"/>
              <a:ea typeface="华文楷体"/>
              <a:cs typeface="华文楷体"/>
            </a:rPr>
            <a:t>统计学习</a:t>
          </a:r>
          <a:endParaRPr lang="zh-CN" altLang="en-US" sz="800" kern="1200" dirty="0">
            <a:solidFill>
              <a:srgbClr val="FFFFFF"/>
            </a:solidFill>
            <a:latin typeface="华文楷体"/>
            <a:ea typeface="华文楷体"/>
            <a:cs typeface="华文楷体"/>
          </a:endParaRPr>
        </a:p>
      </dsp:txBody>
      <dsp:txXfrm>
        <a:off x="709049" y="393174"/>
        <a:ext cx="418215" cy="450098"/>
      </dsp:txXfrm>
    </dsp:sp>
    <dsp:sp modelId="{0B3BE42D-8605-8144-A9E7-8E4AF1B84FD2}">
      <dsp:nvSpPr>
        <dsp:cNvPr id="0" name=""/>
        <dsp:cNvSpPr/>
      </dsp:nvSpPr>
      <dsp:spPr>
        <a:xfrm>
          <a:off x="694674" y="881191"/>
          <a:ext cx="218885" cy="561834"/>
        </a:xfrm>
        <a:prstGeom prst="roundRect">
          <a:avLst>
            <a:gd name="adj" fmla="val 10000"/>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solidFill>
                <a:srgbClr val="FFFFFF"/>
              </a:solidFill>
              <a:latin typeface="华文楷体"/>
              <a:ea typeface="华文楷体"/>
              <a:cs typeface="华文楷体"/>
            </a:rPr>
            <a:t>贝叶斯</a:t>
          </a:r>
          <a:endParaRPr lang="zh-CN" altLang="en-US" sz="700" kern="1200" dirty="0">
            <a:solidFill>
              <a:srgbClr val="FFFFFF"/>
            </a:solidFill>
            <a:latin typeface="华文楷体"/>
            <a:ea typeface="华文楷体"/>
            <a:cs typeface="华文楷体"/>
          </a:endParaRPr>
        </a:p>
      </dsp:txBody>
      <dsp:txXfrm>
        <a:off x="701085" y="887602"/>
        <a:ext cx="206063" cy="549012"/>
      </dsp:txXfrm>
    </dsp:sp>
    <dsp:sp modelId="{47C81924-8E85-0D47-9F22-BC4B2965D450}">
      <dsp:nvSpPr>
        <dsp:cNvPr id="0" name=""/>
        <dsp:cNvSpPr/>
      </dsp:nvSpPr>
      <dsp:spPr>
        <a:xfrm>
          <a:off x="922753" y="881191"/>
          <a:ext cx="218885" cy="561834"/>
        </a:xfrm>
        <a:prstGeom prst="roundRect">
          <a:avLst>
            <a:gd name="adj" fmla="val 10000"/>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solidFill>
                <a:srgbClr val="FFFFFF"/>
              </a:solidFill>
              <a:latin typeface="华文楷体"/>
              <a:ea typeface="华文楷体"/>
              <a:cs typeface="华文楷体"/>
            </a:rPr>
            <a:t>HMM</a:t>
          </a:r>
          <a:endParaRPr lang="zh-CN" altLang="en-US" sz="1000" kern="1200" dirty="0">
            <a:solidFill>
              <a:srgbClr val="FFFFFF"/>
            </a:solidFill>
            <a:latin typeface="华文楷体"/>
            <a:ea typeface="华文楷体"/>
            <a:cs typeface="华文楷体"/>
          </a:endParaRPr>
        </a:p>
      </dsp:txBody>
      <dsp:txXfrm>
        <a:off x="929164" y="887602"/>
        <a:ext cx="206063" cy="549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5BECD-3DF1-A04B-BF0A-9D0FDBAFA343}">
      <dsp:nvSpPr>
        <dsp:cNvPr id="0" name=""/>
        <dsp:cNvSpPr/>
      </dsp:nvSpPr>
      <dsp:spPr>
        <a:xfrm>
          <a:off x="612142" y="187511"/>
          <a:ext cx="1164993" cy="468073"/>
        </a:xfrm>
        <a:prstGeom prst="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华文楷体"/>
              <a:ea typeface="华文楷体"/>
              <a:cs typeface="华文楷体"/>
            </a:rPr>
            <a:t>载客量大</a:t>
          </a:r>
          <a:endParaRPr lang="zh-CN" altLang="en-US" sz="1600" kern="1200" dirty="0">
            <a:solidFill>
              <a:schemeClr val="tx1"/>
            </a:solidFill>
            <a:latin typeface="华文楷体"/>
            <a:ea typeface="华文楷体"/>
            <a:cs typeface="华文楷体"/>
          </a:endParaRPr>
        </a:p>
      </dsp:txBody>
      <dsp:txXfrm>
        <a:off x="798541" y="187511"/>
        <a:ext cx="978594" cy="468073"/>
      </dsp:txXfrm>
    </dsp:sp>
    <dsp:sp modelId="{1438FC4A-1FDE-8E41-8E93-6FD7D4C642A8}">
      <dsp:nvSpPr>
        <dsp:cNvPr id="0" name=""/>
        <dsp:cNvSpPr/>
      </dsp:nvSpPr>
      <dsp:spPr>
        <a:xfrm>
          <a:off x="612142" y="655585"/>
          <a:ext cx="1164993" cy="468073"/>
        </a:xfrm>
        <a:prstGeom prst="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华文楷体"/>
              <a:ea typeface="华文楷体"/>
              <a:cs typeface="华文楷体"/>
            </a:rPr>
            <a:t>调配灵活</a:t>
          </a:r>
          <a:endParaRPr lang="zh-CN" altLang="en-US" sz="1600" kern="1200" dirty="0">
            <a:solidFill>
              <a:schemeClr val="tx1"/>
            </a:solidFill>
            <a:latin typeface="华文楷体"/>
            <a:ea typeface="华文楷体"/>
            <a:cs typeface="华文楷体"/>
          </a:endParaRPr>
        </a:p>
      </dsp:txBody>
      <dsp:txXfrm>
        <a:off x="798541" y="655585"/>
        <a:ext cx="978594" cy="468073"/>
      </dsp:txXfrm>
    </dsp:sp>
    <dsp:sp modelId="{D231EF5F-93C2-8544-A18B-9600ECA60725}">
      <dsp:nvSpPr>
        <dsp:cNvPr id="0" name=""/>
        <dsp:cNvSpPr/>
      </dsp:nvSpPr>
      <dsp:spPr>
        <a:xfrm>
          <a:off x="612142" y="1123659"/>
          <a:ext cx="1164993" cy="468073"/>
        </a:xfrm>
        <a:prstGeom prst="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华文楷体"/>
              <a:ea typeface="华文楷体"/>
              <a:cs typeface="华文楷体"/>
            </a:rPr>
            <a:t>价格合理</a:t>
          </a:r>
          <a:endParaRPr lang="zh-CN" altLang="en-US" sz="1600" kern="1200" dirty="0">
            <a:solidFill>
              <a:schemeClr val="tx1"/>
            </a:solidFill>
            <a:latin typeface="华文楷体"/>
            <a:ea typeface="华文楷体"/>
            <a:cs typeface="华文楷体"/>
          </a:endParaRPr>
        </a:p>
      </dsp:txBody>
      <dsp:txXfrm>
        <a:off x="798541" y="1123659"/>
        <a:ext cx="978594" cy="468073"/>
      </dsp:txXfrm>
    </dsp:sp>
    <dsp:sp modelId="{310C4171-A4BB-E64D-86DF-2F03F940B812}">
      <dsp:nvSpPr>
        <dsp:cNvPr id="0" name=""/>
        <dsp:cNvSpPr/>
      </dsp:nvSpPr>
      <dsp:spPr>
        <a:xfrm>
          <a:off x="0" y="0"/>
          <a:ext cx="795987" cy="573693"/>
        </a:xfrm>
        <a:prstGeom prst="ellipse">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楷体"/>
              <a:ea typeface="华文楷体"/>
              <a:cs typeface="华文楷体"/>
            </a:rPr>
            <a:t>他们</a:t>
          </a:r>
          <a:endParaRPr lang="zh-CN" altLang="en-US" sz="1800" kern="1200" dirty="0">
            <a:latin typeface="华文楷体"/>
            <a:ea typeface="华文楷体"/>
            <a:cs typeface="华文楷体"/>
          </a:endParaRPr>
        </a:p>
      </dsp:txBody>
      <dsp:txXfrm>
        <a:off x="116570" y="84015"/>
        <a:ext cx="562847" cy="4056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5BECD-3DF1-A04B-BF0A-9D0FDBAFA343}">
      <dsp:nvSpPr>
        <dsp:cNvPr id="0" name=""/>
        <dsp:cNvSpPr/>
      </dsp:nvSpPr>
      <dsp:spPr>
        <a:xfrm>
          <a:off x="612142" y="187511"/>
          <a:ext cx="1164993" cy="468073"/>
        </a:xfrm>
        <a:prstGeom prst="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华文楷体"/>
              <a:ea typeface="华文楷体"/>
              <a:cs typeface="华文楷体"/>
            </a:rPr>
            <a:t>提供客源</a:t>
          </a:r>
          <a:endParaRPr lang="zh-CN" altLang="en-US" sz="1600" kern="1200" dirty="0">
            <a:solidFill>
              <a:schemeClr val="tx1"/>
            </a:solidFill>
            <a:latin typeface="华文楷体"/>
            <a:ea typeface="华文楷体"/>
            <a:cs typeface="华文楷体"/>
          </a:endParaRPr>
        </a:p>
      </dsp:txBody>
      <dsp:txXfrm>
        <a:off x="798541" y="187511"/>
        <a:ext cx="978594" cy="468073"/>
      </dsp:txXfrm>
    </dsp:sp>
    <dsp:sp modelId="{1438FC4A-1FDE-8E41-8E93-6FD7D4C642A8}">
      <dsp:nvSpPr>
        <dsp:cNvPr id="0" name=""/>
        <dsp:cNvSpPr/>
      </dsp:nvSpPr>
      <dsp:spPr>
        <a:xfrm>
          <a:off x="612142" y="655585"/>
          <a:ext cx="1164993" cy="468073"/>
        </a:xfrm>
        <a:prstGeom prst="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华文楷体"/>
              <a:ea typeface="华文楷体"/>
              <a:cs typeface="华文楷体"/>
            </a:rPr>
            <a:t>疏散建议</a:t>
          </a:r>
          <a:endParaRPr lang="zh-CN" altLang="en-US" sz="1600" kern="1200" dirty="0">
            <a:solidFill>
              <a:schemeClr val="tx1"/>
            </a:solidFill>
            <a:latin typeface="华文楷体"/>
            <a:ea typeface="华文楷体"/>
            <a:cs typeface="华文楷体"/>
          </a:endParaRPr>
        </a:p>
      </dsp:txBody>
      <dsp:txXfrm>
        <a:off x="798541" y="655585"/>
        <a:ext cx="978594" cy="468073"/>
      </dsp:txXfrm>
    </dsp:sp>
    <dsp:sp modelId="{D231EF5F-93C2-8544-A18B-9600ECA60725}">
      <dsp:nvSpPr>
        <dsp:cNvPr id="0" name=""/>
        <dsp:cNvSpPr/>
      </dsp:nvSpPr>
      <dsp:spPr>
        <a:xfrm>
          <a:off x="612142" y="1123659"/>
          <a:ext cx="1164993" cy="468073"/>
        </a:xfrm>
        <a:prstGeom prst="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华文楷体"/>
              <a:ea typeface="华文楷体"/>
              <a:cs typeface="华文楷体"/>
            </a:rPr>
            <a:t>提供收入</a:t>
          </a:r>
          <a:endParaRPr lang="zh-CN" altLang="en-US" sz="1600" kern="1200" dirty="0">
            <a:solidFill>
              <a:schemeClr val="tx1"/>
            </a:solidFill>
            <a:latin typeface="华文楷体"/>
            <a:ea typeface="华文楷体"/>
            <a:cs typeface="华文楷体"/>
          </a:endParaRPr>
        </a:p>
      </dsp:txBody>
      <dsp:txXfrm>
        <a:off x="798541" y="1123659"/>
        <a:ext cx="978594" cy="468073"/>
      </dsp:txXfrm>
    </dsp:sp>
    <dsp:sp modelId="{310C4171-A4BB-E64D-86DF-2F03F940B812}">
      <dsp:nvSpPr>
        <dsp:cNvPr id="0" name=""/>
        <dsp:cNvSpPr/>
      </dsp:nvSpPr>
      <dsp:spPr>
        <a:xfrm>
          <a:off x="0" y="0"/>
          <a:ext cx="795987" cy="573693"/>
        </a:xfrm>
        <a:prstGeom prst="ellipse">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华文楷体"/>
              <a:ea typeface="华文楷体"/>
              <a:cs typeface="华文楷体"/>
            </a:rPr>
            <a:t>我们</a:t>
          </a:r>
          <a:endParaRPr lang="zh-CN" altLang="en-US" sz="1800" kern="1200" dirty="0">
            <a:latin typeface="华文楷体"/>
            <a:ea typeface="华文楷体"/>
            <a:cs typeface="华文楷体"/>
          </a:endParaRPr>
        </a:p>
      </dsp:txBody>
      <dsp:txXfrm>
        <a:off x="116570" y="84015"/>
        <a:ext cx="562847" cy="40566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6" Type="http://schemas.openxmlformats.org/officeDocument/2006/relationships/image" Target="../media/image51.emf"/><Relationship Id="rId7" Type="http://schemas.openxmlformats.org/officeDocument/2006/relationships/image" Target="../media/image52.emf"/><Relationship Id="rId8" Type="http://schemas.openxmlformats.org/officeDocument/2006/relationships/image" Target="../media/image53.emf"/><Relationship Id="rId1" Type="http://schemas.openxmlformats.org/officeDocument/2006/relationships/image" Target="../media/image46.emf"/><Relationship Id="rId2"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D8A22F-5AB3-8E41-AEDE-A7D79EE396D5}" type="datetimeFigureOut">
              <a:rPr kumimoji="1" lang="zh-CN" altLang="en-US" smtClean="0"/>
              <a:t>16/3/27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A76F2-5B59-8546-9145-BCF8E94F89D2}" type="slidenum">
              <a:rPr kumimoji="1" lang="zh-CN" altLang="en-US" smtClean="0"/>
              <a:t>‹#›</a:t>
            </a:fld>
            <a:endParaRPr kumimoji="1" lang="zh-CN" altLang="en-US"/>
          </a:p>
        </p:txBody>
      </p:sp>
    </p:spTree>
    <p:extLst>
      <p:ext uri="{BB962C8B-B14F-4D97-AF65-F5344CB8AC3E}">
        <p14:creationId xmlns:p14="http://schemas.microsoft.com/office/powerpoint/2010/main" val="2968452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75DEA5-EA8C-E247-97ED-C4C8E7E2D762}" type="datetimeFigureOut">
              <a:rPr kumimoji="1" lang="zh-CN" altLang="en-US" smtClean="0"/>
              <a:t>16/3/27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9E30B-D173-2A41-8755-CC3967A2B505}" type="slidenum">
              <a:rPr kumimoji="1" lang="zh-CN" altLang="en-US" smtClean="0"/>
              <a:t>‹#›</a:t>
            </a:fld>
            <a:endParaRPr kumimoji="1" lang="zh-CN" altLang="en-US"/>
          </a:p>
        </p:txBody>
      </p:sp>
    </p:spTree>
    <p:extLst>
      <p:ext uri="{BB962C8B-B14F-4D97-AF65-F5344CB8AC3E}">
        <p14:creationId xmlns:p14="http://schemas.microsoft.com/office/powerpoint/2010/main" val="2736250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160A9E2-DC08-0047-A3FE-F628368B51E7}" type="slidenum">
              <a:rPr kumimoji="1" lang="zh-CN" altLang="en-US" smtClean="0"/>
              <a:t>5</a:t>
            </a:fld>
            <a:endParaRPr kumimoji="1" lang="zh-CN" altLang="en-US"/>
          </a:p>
        </p:txBody>
      </p:sp>
    </p:spTree>
    <p:extLst>
      <p:ext uri="{BB962C8B-B14F-4D97-AF65-F5344CB8AC3E}">
        <p14:creationId xmlns:p14="http://schemas.microsoft.com/office/powerpoint/2010/main" val="330458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160A9E2-DC08-0047-A3FE-F628368B51E7}" type="slidenum">
              <a:rPr kumimoji="1" lang="zh-CN" altLang="en-US" smtClean="0"/>
              <a:t>7</a:t>
            </a:fld>
            <a:endParaRPr kumimoji="1" lang="zh-CN" altLang="en-US"/>
          </a:p>
        </p:txBody>
      </p:sp>
    </p:spTree>
    <p:extLst>
      <p:ext uri="{BB962C8B-B14F-4D97-AF65-F5344CB8AC3E}">
        <p14:creationId xmlns:p14="http://schemas.microsoft.com/office/powerpoint/2010/main" val="156448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160A9E2-DC08-0047-A3FE-F628368B51E7}" type="slidenum">
              <a:rPr kumimoji="1" lang="zh-CN" altLang="en-US" smtClean="0"/>
              <a:t>8</a:t>
            </a:fld>
            <a:endParaRPr kumimoji="1" lang="zh-CN" altLang="en-US"/>
          </a:p>
        </p:txBody>
      </p:sp>
    </p:spTree>
    <p:extLst>
      <p:ext uri="{BB962C8B-B14F-4D97-AF65-F5344CB8AC3E}">
        <p14:creationId xmlns:p14="http://schemas.microsoft.com/office/powerpoint/2010/main" val="156448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160A9E2-DC08-0047-A3FE-F628368B51E7}" type="slidenum">
              <a:rPr kumimoji="1" lang="zh-CN" altLang="en-US" smtClean="0"/>
              <a:t>9</a:t>
            </a:fld>
            <a:endParaRPr kumimoji="1" lang="zh-CN" altLang="en-US"/>
          </a:p>
        </p:txBody>
      </p:sp>
    </p:spTree>
    <p:extLst>
      <p:ext uri="{BB962C8B-B14F-4D97-AF65-F5344CB8AC3E}">
        <p14:creationId xmlns:p14="http://schemas.microsoft.com/office/powerpoint/2010/main" val="156448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160A9E2-DC08-0047-A3FE-F628368B51E7}" type="slidenum">
              <a:rPr kumimoji="1" lang="zh-CN" altLang="en-US" smtClean="0"/>
              <a:t>10</a:t>
            </a:fld>
            <a:endParaRPr kumimoji="1" lang="zh-CN" altLang="en-US"/>
          </a:p>
        </p:txBody>
      </p:sp>
    </p:spTree>
    <p:extLst>
      <p:ext uri="{BB962C8B-B14F-4D97-AF65-F5344CB8AC3E}">
        <p14:creationId xmlns:p14="http://schemas.microsoft.com/office/powerpoint/2010/main" val="156448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160A9E2-DC08-0047-A3FE-F628368B51E7}" type="slidenum">
              <a:rPr kumimoji="1" lang="zh-CN" altLang="en-US" smtClean="0"/>
              <a:t>11</a:t>
            </a:fld>
            <a:endParaRPr kumimoji="1" lang="zh-CN" altLang="en-US"/>
          </a:p>
        </p:txBody>
      </p:sp>
    </p:spTree>
    <p:extLst>
      <p:ext uri="{BB962C8B-B14F-4D97-AF65-F5344CB8AC3E}">
        <p14:creationId xmlns:p14="http://schemas.microsoft.com/office/powerpoint/2010/main" val="156448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79E30B-D173-2A41-8755-CC3967A2B505}" type="slidenum">
              <a:rPr kumimoji="1" lang="zh-CN" altLang="en-US" smtClean="0"/>
              <a:t>12</a:t>
            </a:fld>
            <a:endParaRPr kumimoji="1" lang="zh-CN" altLang="en-US"/>
          </a:p>
        </p:txBody>
      </p:sp>
    </p:spTree>
    <p:extLst>
      <p:ext uri="{BB962C8B-B14F-4D97-AF65-F5344CB8AC3E}">
        <p14:creationId xmlns:p14="http://schemas.microsoft.com/office/powerpoint/2010/main" val="107429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16/3/27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16/3/27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16/3/27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16/3/27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smtClean="0"/>
              <a:pPr/>
              <a:t>16/3/27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16/3/27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16/3/27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16/3/27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16/3/27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16/3/27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16/3/27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16/3/27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1" Type="http://schemas.openxmlformats.org/officeDocument/2006/relationships/image" Target="../media/image40.png"/><Relationship Id="rId12" Type="http://schemas.openxmlformats.org/officeDocument/2006/relationships/image" Target="../media/image41.png"/><Relationship Id="rId13" Type="http://schemas.openxmlformats.org/officeDocument/2006/relationships/image" Target="../media/image42.png"/><Relationship Id="rId14" Type="http://schemas.openxmlformats.org/officeDocument/2006/relationships/image" Target="../media/image43.jpeg"/><Relationship Id="rId15" Type="http://schemas.openxmlformats.org/officeDocument/2006/relationships/image" Target="../media/image44.png"/><Relationship Id="rId16" Type="http://schemas.openxmlformats.org/officeDocument/2006/relationships/image" Target="../media/image45.jpeg"/><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bin"/><Relationship Id="rId20" Type="http://schemas.openxmlformats.org/officeDocument/2006/relationships/image" Target="../media/image53.emf"/><Relationship Id="rId21" Type="http://schemas.openxmlformats.org/officeDocument/2006/relationships/oleObject" Target="../embeddings/oleObject11.bin"/><Relationship Id="rId22" Type="http://schemas.openxmlformats.org/officeDocument/2006/relationships/image" Target="../media/image54.png"/><Relationship Id="rId10" Type="http://schemas.openxmlformats.org/officeDocument/2006/relationships/image" Target="../media/image49.emf"/><Relationship Id="rId11" Type="http://schemas.openxmlformats.org/officeDocument/2006/relationships/oleObject" Target="../embeddings/oleObject5.bin"/><Relationship Id="rId12" Type="http://schemas.openxmlformats.org/officeDocument/2006/relationships/oleObject" Target="../embeddings/oleObject6.bin"/><Relationship Id="rId13" Type="http://schemas.openxmlformats.org/officeDocument/2006/relationships/image" Target="../media/image50.emf"/><Relationship Id="rId14" Type="http://schemas.openxmlformats.org/officeDocument/2006/relationships/oleObject" Target="../embeddings/oleObject7.bin"/><Relationship Id="rId15" Type="http://schemas.openxmlformats.org/officeDocument/2006/relationships/image" Target="../media/image51.emf"/><Relationship Id="rId16" Type="http://schemas.openxmlformats.org/officeDocument/2006/relationships/oleObject" Target="../embeddings/oleObject8.bin"/><Relationship Id="rId17" Type="http://schemas.openxmlformats.org/officeDocument/2006/relationships/image" Target="../media/image52.emf"/><Relationship Id="rId18" Type="http://schemas.openxmlformats.org/officeDocument/2006/relationships/oleObject" Target="../embeddings/oleObject9.bin"/><Relationship Id="rId19" Type="http://schemas.openxmlformats.org/officeDocument/2006/relationships/oleObject" Target="../embeddings/oleObject10.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46.emf"/><Relationship Id="rId5" Type="http://schemas.openxmlformats.org/officeDocument/2006/relationships/oleObject" Target="../embeddings/oleObject2.bin"/><Relationship Id="rId6" Type="http://schemas.openxmlformats.org/officeDocument/2006/relationships/image" Target="../media/image47.emf"/><Relationship Id="rId7" Type="http://schemas.openxmlformats.org/officeDocument/2006/relationships/oleObject" Target="../embeddings/oleObject3.bin"/><Relationship Id="rId8" Type="http://schemas.openxmlformats.org/officeDocument/2006/relationships/image" Target="../media/image48.emf"/></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5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 Id="rId3" Type="http://schemas.openxmlformats.org/officeDocument/2006/relationships/image" Target="../media/image64.png"/></Relationships>
</file>

<file path=ppt/slides/_rels/slide22.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3"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diagramData" Target="../diagrams/data4.xml"/><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65.jpeg"/><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 Id="rId3" Type="http://schemas.openxmlformats.org/officeDocument/2006/relationships/image" Target="../media/image6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3.png"/><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diagramData" Target="../diagrams/data3.xml"/><Relationship Id="rId14" Type="http://schemas.openxmlformats.org/officeDocument/2006/relationships/diagramLayout" Target="../diagrams/layout3.xml"/><Relationship Id="rId15" Type="http://schemas.openxmlformats.org/officeDocument/2006/relationships/diagramQuickStyle" Target="../diagrams/quickStyle3.xml"/><Relationship Id="rId16" Type="http://schemas.openxmlformats.org/officeDocument/2006/relationships/diagramColors" Target="../diagrams/colors3.xml"/><Relationship Id="rId17" Type="http://schemas.microsoft.com/office/2007/relationships/diagramDrawing" Target="../diagrams/drawing3.xml"/><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63392" y="2578100"/>
            <a:ext cx="8096724" cy="1058680"/>
          </a:xfrm>
        </p:spPr>
        <p:txBody>
          <a:bodyPr>
            <a:noAutofit/>
          </a:bodyPr>
          <a:lstStyle/>
          <a:p>
            <a:r>
              <a:rPr kumimoji="1" lang="zh-CN" altLang="en-US" sz="3600" dirty="0" smtClean="0">
                <a:latin typeface="Hiragino Sans GB W3"/>
                <a:ea typeface="Hiragino Sans GB W3"/>
                <a:cs typeface="Hiragino Sans GB W3"/>
              </a:rPr>
              <a:t>深</a:t>
            </a:r>
            <a:r>
              <a:rPr kumimoji="1" lang="zh-CN" altLang="en-US" sz="3600" dirty="0" smtClean="0">
                <a:latin typeface="Hiragino Sans GB W3"/>
                <a:ea typeface="Hiragino Sans GB W3"/>
                <a:cs typeface="Hiragino Sans GB W3"/>
              </a:rPr>
              <a:t>度</a:t>
            </a:r>
            <a:r>
              <a:rPr kumimoji="1" lang="zh-CN" altLang="en-US" sz="3600" dirty="0" smtClean="0">
                <a:latin typeface="Hiragino Sans GB W3"/>
                <a:ea typeface="Hiragino Sans GB W3"/>
                <a:cs typeface="Hiragino Sans GB W3"/>
              </a:rPr>
              <a:t>透视</a:t>
            </a:r>
            <a:r>
              <a:rPr kumimoji="1" lang="en-US" altLang="zh-CN" sz="3600" dirty="0">
                <a:latin typeface="Hiragino Sans GB W3"/>
                <a:ea typeface="Hiragino Sans GB W3"/>
                <a:cs typeface="Hiragino Sans GB W3"/>
              </a:rPr>
              <a:t>P2P</a:t>
            </a:r>
            <a:r>
              <a:rPr kumimoji="1" lang="zh-CN" altLang="en-US" sz="3600" dirty="0">
                <a:latin typeface="Hiragino Sans GB W3"/>
                <a:ea typeface="Hiragino Sans GB W3"/>
                <a:cs typeface="Hiragino Sans GB W3"/>
              </a:rPr>
              <a:t>网贷平台</a:t>
            </a:r>
            <a:endParaRPr kumimoji="1" lang="zh-CN" altLang="en-US" sz="3600" dirty="0">
              <a:solidFill>
                <a:schemeClr val="accent6"/>
              </a:solidFill>
              <a:latin typeface="Adobe Garamond Pro"/>
              <a:cs typeface="Adobe Garamond Pro"/>
            </a:endParaRPr>
          </a:p>
        </p:txBody>
      </p:sp>
      <p:sp>
        <p:nvSpPr>
          <p:cNvPr id="3" name="副标题 2"/>
          <p:cNvSpPr>
            <a:spLocks noGrp="1"/>
          </p:cNvSpPr>
          <p:nvPr>
            <p:ph type="subTitle" idx="1"/>
          </p:nvPr>
        </p:nvSpPr>
        <p:spPr>
          <a:xfrm>
            <a:off x="1298968" y="3918726"/>
            <a:ext cx="6400800" cy="1037837"/>
          </a:xfrm>
        </p:spPr>
        <p:txBody>
          <a:bodyPr>
            <a:normAutofit/>
          </a:bodyPr>
          <a:lstStyle/>
          <a:p>
            <a:r>
              <a:rPr kumimoji="1" lang="zh-CN" altLang="en-US" sz="2000" dirty="0">
                <a:solidFill>
                  <a:srgbClr val="C8C8C8"/>
                </a:solidFill>
                <a:latin typeface="仿宋"/>
                <a:ea typeface="仿宋"/>
                <a:cs typeface="仿宋"/>
              </a:rPr>
              <a:t>舆情</a:t>
            </a:r>
            <a:r>
              <a:rPr kumimoji="1" lang="en-US" altLang="zh-CN" sz="2000" dirty="0">
                <a:solidFill>
                  <a:srgbClr val="C8C8C8"/>
                </a:solidFill>
                <a:latin typeface="仿宋"/>
                <a:ea typeface="仿宋"/>
                <a:cs typeface="仿宋"/>
              </a:rPr>
              <a:t> </a:t>
            </a:r>
            <a:r>
              <a:rPr kumimoji="1" lang="zh-CN" altLang="en-US" sz="2000" dirty="0">
                <a:solidFill>
                  <a:srgbClr val="C8C8C8"/>
                </a:solidFill>
                <a:latin typeface="仿宋"/>
                <a:ea typeface="仿宋"/>
                <a:cs typeface="仿宋"/>
              </a:rPr>
              <a:t>数据</a:t>
            </a:r>
            <a:r>
              <a:rPr kumimoji="1" lang="en-US" altLang="zh-CN" sz="2000" dirty="0">
                <a:solidFill>
                  <a:srgbClr val="C8C8C8"/>
                </a:solidFill>
                <a:latin typeface="仿宋"/>
                <a:ea typeface="仿宋"/>
                <a:cs typeface="仿宋"/>
              </a:rPr>
              <a:t> </a:t>
            </a:r>
            <a:r>
              <a:rPr kumimoji="1" lang="zh-CN" altLang="en-US" sz="2000" dirty="0">
                <a:solidFill>
                  <a:srgbClr val="C8C8C8"/>
                </a:solidFill>
                <a:latin typeface="仿宋"/>
                <a:ea typeface="仿宋"/>
                <a:cs typeface="仿宋"/>
              </a:rPr>
              <a:t>分析</a:t>
            </a:r>
            <a:r>
              <a:rPr kumimoji="1" lang="en-US" altLang="zh-CN" sz="2000" dirty="0">
                <a:solidFill>
                  <a:srgbClr val="C8C8C8"/>
                </a:solidFill>
                <a:latin typeface="仿宋"/>
                <a:ea typeface="仿宋"/>
                <a:cs typeface="仿宋"/>
              </a:rPr>
              <a:t> </a:t>
            </a:r>
            <a:r>
              <a:rPr kumimoji="1" lang="zh-CN" altLang="en-US" sz="2000" dirty="0" smtClean="0">
                <a:solidFill>
                  <a:srgbClr val="C8C8C8"/>
                </a:solidFill>
                <a:latin typeface="仿宋"/>
                <a:ea typeface="仿宋"/>
                <a:cs typeface="仿宋"/>
              </a:rPr>
              <a:t>可视化</a:t>
            </a:r>
            <a:endParaRPr kumimoji="1" lang="zh-CN" altLang="en-US" sz="2000" dirty="0">
              <a:solidFill>
                <a:srgbClr val="C8C8C8"/>
              </a:solidFill>
              <a:latin typeface="仿宋"/>
              <a:ea typeface="仿宋"/>
              <a:cs typeface="仿宋"/>
            </a:endParaRPr>
          </a:p>
        </p:txBody>
      </p:sp>
    </p:spTree>
    <p:extLst>
      <p:ext uri="{BB962C8B-B14F-4D97-AF65-F5344CB8AC3E}">
        <p14:creationId xmlns:p14="http://schemas.microsoft.com/office/powerpoint/2010/main" val="30119793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数据应用</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成果</a:t>
            </a:r>
            <a:endParaRPr kumimoji="1" lang="zh-CN" altLang="en-US" sz="4000" dirty="0">
              <a:solidFill>
                <a:schemeClr val="accent6"/>
              </a:solidFill>
              <a:latin typeface="Hiragino Sans GB W3"/>
              <a:ea typeface="Hiragino Sans GB W3"/>
              <a:cs typeface="Hiragino Sans GB W3"/>
            </a:endParaRPr>
          </a:p>
        </p:txBody>
      </p:sp>
      <p:sp>
        <p:nvSpPr>
          <p:cNvPr id="2" name="文本框 1"/>
          <p:cNvSpPr txBox="1"/>
          <p:nvPr/>
        </p:nvSpPr>
        <p:spPr>
          <a:xfrm>
            <a:off x="448734" y="1307839"/>
            <a:ext cx="8351973" cy="747897"/>
          </a:xfrm>
          <a:prstGeom prst="rect">
            <a:avLst/>
          </a:prstGeom>
          <a:noFill/>
        </p:spPr>
        <p:txBody>
          <a:bodyPr wrap="square" rtlCol="0">
            <a:spAutoFit/>
          </a:bodyPr>
          <a:lstStyle/>
          <a:p>
            <a:pPr>
              <a:lnSpc>
                <a:spcPct val="120000"/>
              </a:lnSpc>
            </a:pPr>
            <a:r>
              <a:rPr kumimoji="1" lang="zh-CN" altLang="en-US" dirty="0" smtClean="0">
                <a:latin typeface="华文楷体"/>
                <a:ea typeface="华文楷体"/>
                <a:cs typeface="华文楷体"/>
              </a:rPr>
              <a:t>基于</a:t>
            </a:r>
            <a:r>
              <a:rPr kumimoji="1" lang="en-US" altLang="zh-CN" dirty="0" smtClean="0">
                <a:latin typeface="华文楷体"/>
                <a:ea typeface="华文楷体"/>
                <a:cs typeface="华文楷体"/>
              </a:rPr>
              <a:t>4</a:t>
            </a:r>
            <a:r>
              <a:rPr kumimoji="1" lang="zh-CN" altLang="en-US" dirty="0" smtClean="0">
                <a:latin typeface="华文楷体"/>
                <a:ea typeface="华文楷体"/>
                <a:cs typeface="华文楷体"/>
              </a:rPr>
              <a:t>月</a:t>
            </a:r>
            <a:r>
              <a:rPr kumimoji="1" lang="en-US" altLang="zh-CN" dirty="0" smtClean="0">
                <a:latin typeface="华文楷体"/>
                <a:ea typeface="华文楷体"/>
                <a:cs typeface="华文楷体"/>
              </a:rPr>
              <a:t>11</a:t>
            </a:r>
            <a:r>
              <a:rPr kumimoji="1" lang="zh-CN" altLang="en-US" dirty="0" smtClean="0">
                <a:latin typeface="华文楷体"/>
                <a:ea typeface="华文楷体"/>
                <a:cs typeface="华文楷体"/>
              </a:rPr>
              <a:t>日数据搭建的</a:t>
            </a:r>
            <a:r>
              <a:rPr kumimoji="1" lang="zh-CN" altLang="en-US" dirty="0" smtClean="0">
                <a:solidFill>
                  <a:schemeClr val="accent6"/>
                </a:solidFill>
                <a:latin typeface="华文楷体"/>
                <a:ea typeface="华文楷体"/>
                <a:cs typeface="华文楷体"/>
              </a:rPr>
              <a:t>实时监测系统</a:t>
            </a:r>
            <a:r>
              <a:rPr kumimoji="1" lang="zh-CN" altLang="en-US" dirty="0" smtClean="0">
                <a:latin typeface="华文楷体"/>
                <a:ea typeface="华文楷体"/>
                <a:cs typeface="华文楷体"/>
              </a:rPr>
              <a:t>，根据当前时刻调取最新数据，提供道路状况、车辆分布、人群流向等监测内容的实时分析和可视化</a:t>
            </a:r>
            <a:endParaRPr kumimoji="1" lang="en-US" altLang="zh-CN" dirty="0" smtClean="0">
              <a:latin typeface="华文楷体"/>
              <a:ea typeface="华文楷体"/>
              <a:cs typeface="华文楷体"/>
            </a:endParaRPr>
          </a:p>
        </p:txBody>
      </p:sp>
      <p:pic>
        <p:nvPicPr>
          <p:cNvPr id="4" name="图片 3" descr="实时监测主页.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900" y="2338966"/>
            <a:ext cx="6909620" cy="4049134"/>
          </a:xfrm>
          <a:prstGeom prst="rect">
            <a:avLst/>
          </a:prstGeom>
          <a:ln>
            <a:noFill/>
          </a:ln>
          <a:effectLst>
            <a:outerShdw blurRad="292100" dist="139700" dir="2700000" algn="tl" rotWithShape="0">
              <a:srgbClr val="333333">
                <a:alpha val="65000"/>
              </a:srgbClr>
            </a:outerShdw>
          </a:effectLst>
        </p:spPr>
      </p:pic>
      <p:sp>
        <p:nvSpPr>
          <p:cNvPr id="5" name="矩形 4"/>
          <p:cNvSpPr/>
          <p:nvPr/>
        </p:nvSpPr>
        <p:spPr>
          <a:xfrm>
            <a:off x="7795047" y="3683000"/>
            <a:ext cx="711200" cy="12954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实时</a:t>
            </a:r>
            <a:endParaRPr kumimoji="1" lang="en-US" altLang="zh-CN" dirty="0" smtClean="0"/>
          </a:p>
          <a:p>
            <a:pPr algn="ctr"/>
            <a:r>
              <a:rPr kumimoji="1" lang="zh-CN" altLang="en-US" dirty="0" smtClean="0"/>
              <a:t>监测</a:t>
            </a:r>
            <a:endParaRPr kumimoji="1" lang="en-US" altLang="zh-CN" dirty="0" smtClean="0"/>
          </a:p>
          <a:p>
            <a:pPr algn="ctr"/>
            <a:r>
              <a:rPr kumimoji="1" lang="zh-CN" altLang="en-US" dirty="0" smtClean="0"/>
              <a:t>系统</a:t>
            </a:r>
            <a:endParaRPr kumimoji="1" lang="en-US" altLang="zh-CN" dirty="0" smtClean="0"/>
          </a:p>
          <a:p>
            <a:pPr algn="ctr"/>
            <a:r>
              <a:rPr kumimoji="1" lang="zh-CN" altLang="en-US" dirty="0" smtClean="0"/>
              <a:t>主页</a:t>
            </a:r>
            <a:endParaRPr kumimoji="1" lang="zh-CN" altLang="en-US" dirty="0"/>
          </a:p>
        </p:txBody>
      </p:sp>
    </p:spTree>
    <p:extLst>
      <p:ext uri="{BB962C8B-B14F-4D97-AF65-F5344CB8AC3E}">
        <p14:creationId xmlns:p14="http://schemas.microsoft.com/office/powerpoint/2010/main" val="30998427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数据应用</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成果</a:t>
            </a:r>
            <a:endParaRPr kumimoji="1" lang="zh-CN" altLang="en-US" sz="4000" dirty="0">
              <a:solidFill>
                <a:schemeClr val="accent6"/>
              </a:solidFill>
              <a:latin typeface="Hiragino Sans GB W3"/>
              <a:ea typeface="Hiragino Sans GB W3"/>
              <a:cs typeface="Hiragino Sans GB W3"/>
            </a:endParaRPr>
          </a:p>
        </p:txBody>
      </p:sp>
      <p:pic>
        <p:nvPicPr>
          <p:cNvPr id="4" name="图片 3" descr="屏幕快照 2015-10-24 下午7.40.10.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8800" y="1408426"/>
            <a:ext cx="6667500" cy="3044425"/>
          </a:xfrm>
          <a:prstGeom prst="rect">
            <a:avLst/>
          </a:prstGeom>
          <a:ln>
            <a:noFill/>
          </a:ln>
          <a:effectLst>
            <a:outerShdw blurRad="292100" dist="139700" dir="2700000" algn="tl" rotWithShape="0">
              <a:srgbClr val="333333">
                <a:alpha val="65000"/>
              </a:srgbClr>
            </a:outerShdw>
          </a:effectLst>
        </p:spPr>
      </p:pic>
      <p:pic>
        <p:nvPicPr>
          <p:cNvPr id="3" name="图片 2" descr="markpoint.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03600" y="3983358"/>
            <a:ext cx="5321300" cy="2433432"/>
          </a:xfrm>
          <a:prstGeom prst="rect">
            <a:avLst/>
          </a:prstGeom>
          <a:ln>
            <a:noFill/>
          </a:ln>
          <a:effectLst>
            <a:outerShdw blurRad="292100" dist="139700" dir="2700000" algn="tl" rotWithShape="0">
              <a:srgbClr val="333333">
                <a:alpha val="65000"/>
              </a:srgbClr>
            </a:outerShdw>
          </a:effectLst>
        </p:spPr>
      </p:pic>
      <p:sp>
        <p:nvSpPr>
          <p:cNvPr id="5" name="文本框 4"/>
          <p:cNvSpPr txBox="1"/>
          <p:nvPr/>
        </p:nvSpPr>
        <p:spPr>
          <a:xfrm>
            <a:off x="558800" y="4688062"/>
            <a:ext cx="186690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kumimoji="1" lang="zh-CN" altLang="en-US" dirty="0" smtClean="0">
                <a:latin typeface="华文楷体"/>
                <a:ea typeface="华文楷体"/>
                <a:cs typeface="华文楷体"/>
              </a:rPr>
              <a:t>实时车辆热力图和未来流量预测</a:t>
            </a:r>
            <a:endParaRPr kumimoji="1" lang="en-US" altLang="zh-CN" dirty="0" smtClean="0">
              <a:latin typeface="华文楷体"/>
              <a:ea typeface="华文楷体"/>
              <a:cs typeface="华文楷体"/>
            </a:endParaRPr>
          </a:p>
        </p:txBody>
      </p:sp>
      <p:sp>
        <p:nvSpPr>
          <p:cNvPr id="7" name="文本框 6"/>
          <p:cNvSpPr txBox="1"/>
          <p:nvPr/>
        </p:nvSpPr>
        <p:spPr>
          <a:xfrm>
            <a:off x="1081072" y="6009358"/>
            <a:ext cx="2133600"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kumimoji="1" lang="zh-CN" altLang="en-US" dirty="0" smtClean="0">
                <a:latin typeface="华文楷体"/>
                <a:ea typeface="华文楷体"/>
                <a:cs typeface="华文楷体"/>
              </a:rPr>
              <a:t>不同车速车辆分布</a:t>
            </a:r>
            <a:endParaRPr kumimoji="1" lang="en-US" altLang="zh-CN" dirty="0" smtClean="0">
              <a:latin typeface="华文楷体"/>
              <a:ea typeface="华文楷体"/>
              <a:cs typeface="华文楷体"/>
            </a:endParaRPr>
          </a:p>
        </p:txBody>
      </p:sp>
    </p:spTree>
    <p:extLst>
      <p:ext uri="{BB962C8B-B14F-4D97-AF65-F5344CB8AC3E}">
        <p14:creationId xmlns:p14="http://schemas.microsoft.com/office/powerpoint/2010/main" val="25313958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数据应用</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成果</a:t>
            </a:r>
            <a:endParaRPr kumimoji="1" lang="zh-CN" altLang="en-US" sz="4000" dirty="0">
              <a:solidFill>
                <a:schemeClr val="accent6"/>
              </a:solidFill>
              <a:latin typeface="Hiragino Sans GB W3"/>
              <a:ea typeface="Hiragino Sans GB W3"/>
              <a:cs typeface="Hiragino Sans GB W3"/>
            </a:endParaRPr>
          </a:p>
        </p:txBody>
      </p:sp>
      <p:pic>
        <p:nvPicPr>
          <p:cNvPr id="5" name="图片 4" descr="人流OD信息.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57821" y="1475356"/>
            <a:ext cx="6400799" cy="3731946"/>
          </a:xfrm>
          <a:prstGeom prst="rect">
            <a:avLst/>
          </a:prstGeom>
          <a:ln>
            <a:noFill/>
          </a:ln>
          <a:effectLst>
            <a:outerShdw blurRad="292100" dist="139700" dir="2700000" algn="tl" rotWithShape="0">
              <a:srgbClr val="333333">
                <a:alpha val="65000"/>
              </a:srgbClr>
            </a:outerShdw>
          </a:effectLst>
        </p:spPr>
      </p:pic>
      <p:sp>
        <p:nvSpPr>
          <p:cNvPr id="8" name="文本框 7"/>
          <p:cNvSpPr txBox="1"/>
          <p:nvPr/>
        </p:nvSpPr>
        <p:spPr>
          <a:xfrm>
            <a:off x="584593" y="1500756"/>
            <a:ext cx="1256907"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kumimoji="1" lang="zh-CN" altLang="en-US" dirty="0">
                <a:latin typeface="华文楷体"/>
                <a:cs typeface="华文楷体"/>
              </a:rPr>
              <a:t>动态更新的人流移动趋势</a:t>
            </a:r>
            <a:endParaRPr kumimoji="1" lang="en-US" altLang="zh-CN" dirty="0" smtClean="0">
              <a:latin typeface="华文楷体"/>
              <a:ea typeface="华文楷体"/>
              <a:cs typeface="华文楷体"/>
            </a:endParaRPr>
          </a:p>
        </p:txBody>
      </p:sp>
      <p:sp>
        <p:nvSpPr>
          <p:cNvPr id="9" name="文本框 8"/>
          <p:cNvSpPr txBox="1"/>
          <p:nvPr/>
        </p:nvSpPr>
        <p:spPr>
          <a:xfrm>
            <a:off x="6411927" y="5813731"/>
            <a:ext cx="1460501"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kumimoji="1" lang="zh-CN" altLang="en-US" dirty="0" smtClean="0">
                <a:latin typeface="华文楷体"/>
                <a:ea typeface="华文楷体"/>
                <a:cs typeface="华文楷体"/>
              </a:rPr>
              <a:t>1</a:t>
            </a:r>
            <a:r>
              <a:rPr kumimoji="1" lang="en-US" altLang="zh-CN" dirty="0" smtClean="0">
                <a:latin typeface="华文楷体"/>
                <a:ea typeface="华文楷体"/>
                <a:cs typeface="华文楷体"/>
              </a:rPr>
              <a:t>7:00</a:t>
            </a:r>
            <a:r>
              <a:rPr kumimoji="1" lang="zh-CN" altLang="en-US" dirty="0" smtClean="0">
                <a:latin typeface="华文楷体"/>
                <a:ea typeface="华文楷体"/>
                <a:cs typeface="华文楷体"/>
              </a:rPr>
              <a:t>～</a:t>
            </a:r>
            <a:r>
              <a:rPr kumimoji="1" lang="en-US" altLang="zh-CN" dirty="0" smtClean="0">
                <a:latin typeface="华文楷体"/>
                <a:ea typeface="华文楷体"/>
                <a:cs typeface="华文楷体"/>
              </a:rPr>
              <a:t>19:00</a:t>
            </a:r>
          </a:p>
          <a:p>
            <a:r>
              <a:rPr kumimoji="1" lang="zh-CN" altLang="en-US" dirty="0" smtClean="0">
                <a:latin typeface="华文楷体"/>
                <a:ea typeface="华文楷体"/>
                <a:cs typeface="华文楷体"/>
              </a:rPr>
              <a:t>人流</a:t>
            </a:r>
            <a:r>
              <a:rPr kumimoji="1" lang="en-US" altLang="zh-CN" dirty="0" smtClean="0">
                <a:latin typeface="华文楷体"/>
                <a:ea typeface="华文楷体"/>
                <a:cs typeface="华文楷体"/>
              </a:rPr>
              <a:t>OD</a:t>
            </a:r>
            <a:r>
              <a:rPr kumimoji="1" lang="zh-CN" altLang="en-US" dirty="0" smtClean="0">
                <a:latin typeface="华文楷体"/>
                <a:ea typeface="华文楷体"/>
                <a:cs typeface="华文楷体"/>
              </a:rPr>
              <a:t>信息</a:t>
            </a:r>
            <a:endParaRPr kumimoji="1" lang="en-US" altLang="zh-CN" dirty="0" smtClean="0">
              <a:latin typeface="华文楷体"/>
              <a:ea typeface="华文楷体"/>
              <a:cs typeface="华文楷体"/>
            </a:endParaRPr>
          </a:p>
        </p:txBody>
      </p:sp>
      <p:pic>
        <p:nvPicPr>
          <p:cNvPr id="2" name="图片 1" descr="8BD2896B-77D3-4769-AF6F-550F67602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4593" y="3931005"/>
            <a:ext cx="5608515" cy="25421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36306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2A4F48FC-B33D-924A-B0A2-80A98F523832}" type="slidenum">
              <a:rPr kumimoji="1" lang="zh-CN" altLang="en-US" smtClean="0"/>
              <a:t>13</a:t>
            </a:fld>
            <a:endParaRPr kumimoji="1" lang="zh-CN" altLang="en-US"/>
          </a:p>
        </p:txBody>
      </p:sp>
      <p:sp>
        <p:nvSpPr>
          <p:cNvPr id="5" name="文本框 4"/>
          <p:cNvSpPr txBox="1"/>
          <p:nvPr/>
        </p:nvSpPr>
        <p:spPr>
          <a:xfrm>
            <a:off x="2923887" y="1814995"/>
            <a:ext cx="184666" cy="369332"/>
          </a:xfrm>
          <a:prstGeom prst="rect">
            <a:avLst/>
          </a:prstGeom>
          <a:noFill/>
        </p:spPr>
        <p:txBody>
          <a:bodyPr wrap="none" rtlCol="0">
            <a:spAutoFit/>
          </a:bodyPr>
          <a:lstStyle/>
          <a:p>
            <a:endParaRPr kumimoji="1" lang="zh-CN" altLang="en-US" dirty="0"/>
          </a:p>
        </p:txBody>
      </p:sp>
      <p:grpSp>
        <p:nvGrpSpPr>
          <p:cNvPr id="6" name="组 5"/>
          <p:cNvGrpSpPr/>
          <p:nvPr/>
        </p:nvGrpSpPr>
        <p:grpSpPr>
          <a:xfrm>
            <a:off x="51231" y="1616493"/>
            <a:ext cx="8809226" cy="4802431"/>
            <a:chOff x="51228" y="572145"/>
            <a:chExt cx="8809226" cy="5846770"/>
          </a:xfrm>
        </p:grpSpPr>
        <p:sp>
          <p:nvSpPr>
            <p:cNvPr id="9" name="圆角矩形 8"/>
            <p:cNvSpPr/>
            <p:nvPr/>
          </p:nvSpPr>
          <p:spPr>
            <a:xfrm>
              <a:off x="3794103" y="4436188"/>
              <a:ext cx="2487849" cy="1027688"/>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a:endParaRPr kumimoji="1" lang="zh-CN" altLang="en-US" sz="1400">
                <a:solidFill>
                  <a:prstClr val="white"/>
                </a:solidFill>
                <a:latin typeface="Calibri"/>
                <a:ea typeface="宋体"/>
              </a:endParaRPr>
            </a:p>
          </p:txBody>
        </p:sp>
        <p:sp>
          <p:nvSpPr>
            <p:cNvPr id="14" name="圆角矩形 13"/>
            <p:cNvSpPr/>
            <p:nvPr/>
          </p:nvSpPr>
          <p:spPr>
            <a:xfrm>
              <a:off x="3071569" y="1009369"/>
              <a:ext cx="3931430" cy="1170652"/>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a:endParaRPr kumimoji="1" lang="zh-CN" altLang="en-US" sz="1400">
                <a:solidFill>
                  <a:prstClr val="white"/>
                </a:solidFill>
                <a:latin typeface="Calibri"/>
                <a:ea typeface="宋体"/>
              </a:endParaRPr>
            </a:p>
          </p:txBody>
        </p:sp>
        <p:grpSp>
          <p:nvGrpSpPr>
            <p:cNvPr id="7" name="组 6"/>
            <p:cNvGrpSpPr/>
            <p:nvPr/>
          </p:nvGrpSpPr>
          <p:grpSpPr>
            <a:xfrm>
              <a:off x="3871977" y="4507384"/>
              <a:ext cx="2329992" cy="901574"/>
              <a:chOff x="5105400" y="4331732"/>
              <a:chExt cx="2917904" cy="1059418"/>
            </a:xfrm>
          </p:grpSpPr>
          <p:pic>
            <p:nvPicPr>
              <p:cNvPr id="76" name="图片 7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05400" y="4350782"/>
                <a:ext cx="735568" cy="735568"/>
              </a:xfrm>
              <a:prstGeom prst="rect">
                <a:avLst/>
              </a:prstGeom>
            </p:spPr>
          </p:pic>
          <p:pic>
            <p:nvPicPr>
              <p:cNvPr id="77" name="图片 7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3368" y="4331732"/>
                <a:ext cx="735568" cy="735568"/>
              </a:xfrm>
              <a:prstGeom prst="rect">
                <a:avLst/>
              </a:prstGeom>
            </p:spPr>
          </p:pic>
          <p:pic>
            <p:nvPicPr>
              <p:cNvPr id="78" name="图片 7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57800" y="4503182"/>
                <a:ext cx="735568" cy="735568"/>
              </a:xfrm>
              <a:prstGeom prst="rect">
                <a:avLst/>
              </a:prstGeom>
            </p:spPr>
          </p:pic>
          <p:pic>
            <p:nvPicPr>
              <p:cNvPr id="79" name="图片 7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10200" y="4655582"/>
                <a:ext cx="735568" cy="735568"/>
              </a:xfrm>
              <a:prstGeom prst="rect">
                <a:avLst/>
              </a:prstGeom>
            </p:spPr>
          </p:pic>
          <p:pic>
            <p:nvPicPr>
              <p:cNvPr id="80" name="图片 7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45768" y="4484132"/>
                <a:ext cx="735568" cy="735568"/>
              </a:xfrm>
              <a:prstGeom prst="rect">
                <a:avLst/>
              </a:prstGeom>
            </p:spPr>
          </p:pic>
          <p:pic>
            <p:nvPicPr>
              <p:cNvPr id="81" name="图片 8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98168" y="4636532"/>
                <a:ext cx="735568" cy="735568"/>
              </a:xfrm>
              <a:prstGeom prst="rect">
                <a:avLst/>
              </a:prstGeom>
            </p:spPr>
          </p:pic>
          <p:pic>
            <p:nvPicPr>
              <p:cNvPr id="82" name="图片 8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82936" y="4350782"/>
                <a:ext cx="735568" cy="735568"/>
              </a:xfrm>
              <a:prstGeom prst="rect">
                <a:avLst/>
              </a:prstGeom>
            </p:spPr>
          </p:pic>
          <p:pic>
            <p:nvPicPr>
              <p:cNvPr id="83" name="图片 8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35336" y="4503182"/>
                <a:ext cx="735568" cy="735568"/>
              </a:xfrm>
              <a:prstGeom prst="rect">
                <a:avLst/>
              </a:prstGeom>
            </p:spPr>
          </p:pic>
          <p:pic>
            <p:nvPicPr>
              <p:cNvPr id="84" name="图片 8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87736" y="4655582"/>
                <a:ext cx="735568" cy="735568"/>
              </a:xfrm>
              <a:prstGeom prst="rect">
                <a:avLst/>
              </a:prstGeom>
            </p:spPr>
          </p:pic>
        </p:grpSp>
        <p:sp>
          <p:nvSpPr>
            <p:cNvPr id="8" name="文本框 7"/>
            <p:cNvSpPr txBox="1"/>
            <p:nvPr/>
          </p:nvSpPr>
          <p:spPr>
            <a:xfrm>
              <a:off x="5330966" y="5494623"/>
              <a:ext cx="1945379" cy="374706"/>
            </a:xfrm>
            <a:prstGeom prst="rect">
              <a:avLst/>
            </a:prstGeom>
            <a:noFill/>
          </p:spPr>
          <p:txBody>
            <a:bodyPr wrap="none" rtlCol="0">
              <a:spAutoFit/>
            </a:bodyPr>
            <a:lstStyle/>
            <a:p>
              <a:pPr algn="ctr" defTabSz="914400"/>
              <a:r>
                <a:rPr kumimoji="1" lang="zh-CN" altLang="en-US" sz="1400" dirty="0" smtClean="0">
                  <a:solidFill>
                    <a:srgbClr val="FFFFFF"/>
                  </a:solidFill>
                  <a:latin typeface="华文楷体"/>
                  <a:ea typeface="华文楷体"/>
                  <a:cs typeface="华文楷体"/>
                </a:rPr>
                <a:t>基于</a:t>
              </a:r>
              <a:r>
                <a:rPr kumimoji="1" lang="en-US" altLang="zh-CN" sz="1400" dirty="0" smtClean="0">
                  <a:solidFill>
                    <a:srgbClr val="FFFFFF"/>
                  </a:solidFill>
                  <a:latin typeface="华文楷体"/>
                  <a:ea typeface="华文楷体"/>
                  <a:cs typeface="华文楷体"/>
                </a:rPr>
                <a:t>HDFS</a:t>
              </a:r>
              <a:r>
                <a:rPr kumimoji="1" lang="zh-CN" altLang="en-US" sz="1400" dirty="0" smtClean="0">
                  <a:solidFill>
                    <a:srgbClr val="FFFFFF"/>
                  </a:solidFill>
                  <a:latin typeface="华文楷体"/>
                  <a:ea typeface="华文楷体"/>
                  <a:cs typeface="华文楷体"/>
                </a:rPr>
                <a:t>的数据仓库</a:t>
              </a:r>
              <a:endParaRPr kumimoji="1" lang="zh-CN" altLang="en-US" sz="1400" dirty="0">
                <a:solidFill>
                  <a:srgbClr val="FFFFFF"/>
                </a:solidFill>
                <a:latin typeface="华文楷体"/>
                <a:ea typeface="华文楷体"/>
                <a:cs typeface="华文楷体"/>
              </a:endParaRPr>
            </a:p>
          </p:txBody>
        </p:sp>
        <p:sp>
          <p:nvSpPr>
            <p:cNvPr id="74" name="文本框 73"/>
            <p:cNvSpPr txBox="1"/>
            <p:nvPr/>
          </p:nvSpPr>
          <p:spPr>
            <a:xfrm>
              <a:off x="3112134" y="1755353"/>
              <a:ext cx="1071627" cy="318500"/>
            </a:xfrm>
            <a:prstGeom prst="rect">
              <a:avLst/>
            </a:prstGeom>
            <a:noFill/>
          </p:spPr>
          <p:txBody>
            <a:bodyPr wrap="square" rtlCol="0">
              <a:spAutoFit/>
            </a:bodyPr>
            <a:lstStyle/>
            <a:p>
              <a:pPr defTabSz="914400"/>
              <a:r>
                <a:rPr kumimoji="1" lang="zh-CN" altLang="en-US" sz="1100" dirty="0" smtClean="0">
                  <a:solidFill>
                    <a:prstClr val="black"/>
                  </a:solidFill>
                  <a:latin typeface="华文楷体"/>
                  <a:ea typeface="华文楷体"/>
                  <a:cs typeface="华文楷体"/>
                </a:rPr>
                <a:t>出租车数据</a:t>
              </a:r>
              <a:endParaRPr kumimoji="1" lang="zh-CN" altLang="en-US" sz="1100" dirty="0">
                <a:solidFill>
                  <a:prstClr val="black"/>
                </a:solidFill>
                <a:latin typeface="华文楷体"/>
                <a:ea typeface="华文楷体"/>
                <a:cs typeface="华文楷体"/>
              </a:endParaRPr>
            </a:p>
          </p:txBody>
        </p:sp>
        <p:sp>
          <p:nvSpPr>
            <p:cNvPr id="72" name="文本框 71"/>
            <p:cNvSpPr txBox="1"/>
            <p:nvPr/>
          </p:nvSpPr>
          <p:spPr>
            <a:xfrm>
              <a:off x="3990727" y="1762502"/>
              <a:ext cx="1172116" cy="318500"/>
            </a:xfrm>
            <a:prstGeom prst="rect">
              <a:avLst/>
            </a:prstGeom>
            <a:noFill/>
          </p:spPr>
          <p:txBody>
            <a:bodyPr wrap="none" rtlCol="0">
              <a:spAutoFit/>
            </a:bodyPr>
            <a:lstStyle/>
            <a:p>
              <a:pPr defTabSz="914400"/>
              <a:r>
                <a:rPr kumimoji="1" lang="zh-CN" altLang="en-US" sz="1100" dirty="0" smtClean="0">
                  <a:solidFill>
                    <a:prstClr val="black"/>
                  </a:solidFill>
                  <a:latin typeface="华文楷体"/>
                  <a:ea typeface="华文楷体"/>
                  <a:cs typeface="华文楷体"/>
                </a:rPr>
                <a:t>公交车实时数据</a:t>
              </a:r>
              <a:endParaRPr kumimoji="1" lang="zh-CN" altLang="en-US" sz="1100" dirty="0">
                <a:solidFill>
                  <a:prstClr val="black"/>
                </a:solidFill>
                <a:latin typeface="华文楷体"/>
                <a:ea typeface="华文楷体"/>
                <a:cs typeface="华文楷体"/>
              </a:endParaRPr>
            </a:p>
          </p:txBody>
        </p:sp>
        <p:sp>
          <p:nvSpPr>
            <p:cNvPr id="70" name="文本框 69"/>
            <p:cNvSpPr txBox="1"/>
            <p:nvPr/>
          </p:nvSpPr>
          <p:spPr>
            <a:xfrm>
              <a:off x="5109835" y="1763338"/>
              <a:ext cx="1172116" cy="318500"/>
            </a:xfrm>
            <a:prstGeom prst="rect">
              <a:avLst/>
            </a:prstGeom>
            <a:noFill/>
          </p:spPr>
          <p:txBody>
            <a:bodyPr wrap="none" rtlCol="0">
              <a:spAutoFit/>
            </a:bodyPr>
            <a:lstStyle/>
            <a:p>
              <a:pPr defTabSz="914400"/>
              <a:r>
                <a:rPr kumimoji="1" lang="zh-CN" altLang="en-US" sz="1100" dirty="0" smtClean="0">
                  <a:solidFill>
                    <a:prstClr val="black"/>
                  </a:solidFill>
                  <a:latin typeface="华文楷体"/>
                  <a:ea typeface="华文楷体"/>
                  <a:cs typeface="华文楷体"/>
                </a:rPr>
                <a:t>公交卡刷卡数据</a:t>
              </a:r>
              <a:endParaRPr kumimoji="1" lang="zh-CN" altLang="en-US" sz="1100" dirty="0">
                <a:solidFill>
                  <a:prstClr val="black"/>
                </a:solidFill>
                <a:latin typeface="华文楷体"/>
                <a:ea typeface="华文楷体"/>
                <a:cs typeface="华文楷体"/>
              </a:endParaRPr>
            </a:p>
          </p:txBody>
        </p:sp>
        <p:sp>
          <p:nvSpPr>
            <p:cNvPr id="68" name="文本框 67"/>
            <p:cNvSpPr txBox="1"/>
            <p:nvPr/>
          </p:nvSpPr>
          <p:spPr>
            <a:xfrm>
              <a:off x="6233108" y="1385904"/>
              <a:ext cx="543739" cy="374706"/>
            </a:xfrm>
            <a:prstGeom prst="rect">
              <a:avLst/>
            </a:prstGeom>
            <a:noFill/>
          </p:spPr>
          <p:txBody>
            <a:bodyPr wrap="none" rtlCol="0">
              <a:spAutoFit/>
            </a:bodyPr>
            <a:lstStyle/>
            <a:p>
              <a:pPr defTabSz="914400"/>
              <a:r>
                <a:rPr kumimoji="1" lang="en-US" altLang="zh-CN" sz="1400" dirty="0" smtClean="0">
                  <a:solidFill>
                    <a:prstClr val="black"/>
                  </a:solidFill>
                  <a:latin typeface="华文楷体"/>
                  <a:ea typeface="华文楷体"/>
                  <a:cs typeface="华文楷体"/>
                </a:rPr>
                <a:t>……</a:t>
              </a:r>
              <a:endParaRPr kumimoji="1" lang="zh-CN" altLang="en-US" sz="1400" dirty="0">
                <a:solidFill>
                  <a:prstClr val="black"/>
                </a:solidFill>
                <a:latin typeface="华文楷体"/>
                <a:ea typeface="华文楷体"/>
                <a:cs typeface="华文楷体"/>
              </a:endParaRPr>
            </a:p>
          </p:txBody>
        </p:sp>
        <p:sp>
          <p:nvSpPr>
            <p:cNvPr id="15" name="文本框 14"/>
            <p:cNvSpPr txBox="1"/>
            <p:nvPr/>
          </p:nvSpPr>
          <p:spPr>
            <a:xfrm>
              <a:off x="3902979" y="572145"/>
              <a:ext cx="2277341" cy="374706"/>
            </a:xfrm>
            <a:prstGeom prst="rect">
              <a:avLst/>
            </a:prstGeom>
            <a:noFill/>
          </p:spPr>
          <p:txBody>
            <a:bodyPr wrap="none" rtlCol="0">
              <a:spAutoFit/>
            </a:bodyPr>
            <a:lstStyle/>
            <a:p>
              <a:pPr algn="ctr" defTabSz="914400"/>
              <a:r>
                <a:rPr kumimoji="1" lang="zh-CN" altLang="en-US" sz="1400" dirty="0" smtClean="0">
                  <a:solidFill>
                    <a:srgbClr val="FFFFFF"/>
                  </a:solidFill>
                  <a:latin typeface="华文楷体"/>
                  <a:ea typeface="华文楷体"/>
                  <a:cs typeface="华文楷体"/>
                </a:rPr>
                <a:t>交通数据源</a:t>
              </a:r>
              <a:r>
                <a:rPr kumimoji="1" lang="en-US" altLang="zh-CN" sz="1400" dirty="0" smtClean="0">
                  <a:solidFill>
                    <a:srgbClr val="FFFFFF"/>
                  </a:solidFill>
                  <a:latin typeface="华文楷体"/>
                  <a:ea typeface="华文楷体"/>
                  <a:cs typeface="华文楷体"/>
                </a:rPr>
                <a:t>+</a:t>
              </a:r>
              <a:r>
                <a:rPr kumimoji="1" lang="zh-CN" altLang="en-US" sz="1400" dirty="0" smtClean="0">
                  <a:solidFill>
                    <a:srgbClr val="FFFFFF"/>
                  </a:solidFill>
                  <a:latin typeface="华文楷体"/>
                  <a:ea typeface="华文楷体"/>
                  <a:cs typeface="华文楷体"/>
                </a:rPr>
                <a:t>静态扩充数据</a:t>
              </a:r>
              <a:endParaRPr kumimoji="1" lang="zh-CN" altLang="en-US" sz="1400" dirty="0">
                <a:solidFill>
                  <a:srgbClr val="FFFFFF"/>
                </a:solidFill>
                <a:latin typeface="华文楷体"/>
                <a:ea typeface="华文楷体"/>
                <a:cs typeface="华文楷体"/>
              </a:endParaRPr>
            </a:p>
          </p:txBody>
        </p:sp>
        <p:grpSp>
          <p:nvGrpSpPr>
            <p:cNvPr id="16" name="组 15"/>
            <p:cNvGrpSpPr/>
            <p:nvPr/>
          </p:nvGrpSpPr>
          <p:grpSpPr>
            <a:xfrm>
              <a:off x="4743601" y="2716199"/>
              <a:ext cx="595559" cy="1348275"/>
              <a:chOff x="3961368" y="3251676"/>
              <a:chExt cx="745833" cy="1584325"/>
            </a:xfrm>
          </p:grpSpPr>
          <p:sp>
            <p:nvSpPr>
              <p:cNvPr id="66" name="圆角矩形 65"/>
              <p:cNvSpPr/>
              <p:nvPr/>
            </p:nvSpPr>
            <p:spPr>
              <a:xfrm>
                <a:off x="3961368" y="3251676"/>
                <a:ext cx="735568" cy="158432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defTabSz="914400"/>
                <a:endParaRPr kumimoji="1" lang="zh-CN" altLang="en-US" sz="1400">
                  <a:solidFill>
                    <a:prstClr val="white"/>
                  </a:solidFill>
                  <a:latin typeface="Calibri"/>
                  <a:ea typeface="宋体"/>
                </a:endParaRPr>
              </a:p>
            </p:txBody>
          </p:sp>
          <p:sp>
            <p:nvSpPr>
              <p:cNvPr id="67" name="文本框 66"/>
              <p:cNvSpPr txBox="1"/>
              <p:nvPr/>
            </p:nvSpPr>
            <p:spPr>
              <a:xfrm rot="16200000">
                <a:off x="3969987" y="3748934"/>
                <a:ext cx="748523" cy="725905"/>
              </a:xfrm>
              <a:prstGeom prst="rect">
                <a:avLst/>
              </a:prstGeom>
              <a:noFill/>
            </p:spPr>
            <p:txBody>
              <a:bodyPr vert="eaVert" wrap="none" rtlCol="0">
                <a:spAutoFit/>
              </a:bodyPr>
              <a:lstStyle/>
              <a:p>
                <a:pPr algn="ctr" defTabSz="914400"/>
                <a:r>
                  <a:rPr kumimoji="1" lang="en-US" altLang="zh-CN" sz="1100" dirty="0" smtClean="0">
                    <a:solidFill>
                      <a:schemeClr val="bg1"/>
                    </a:solidFill>
                    <a:latin typeface="华文楷体"/>
                    <a:ea typeface="华文楷体"/>
                    <a:cs typeface="华文楷体"/>
                  </a:rPr>
                  <a:t>KAFKA</a:t>
                </a:r>
              </a:p>
              <a:p>
                <a:pPr algn="ctr" defTabSz="914400"/>
                <a:r>
                  <a:rPr kumimoji="1" lang="en-US" altLang="zh-CN" sz="1100" dirty="0" smtClean="0">
                    <a:solidFill>
                      <a:schemeClr val="bg1"/>
                    </a:solidFill>
                    <a:latin typeface="华文楷体"/>
                    <a:ea typeface="华文楷体"/>
                    <a:cs typeface="华文楷体"/>
                  </a:rPr>
                  <a:t>(Topics)</a:t>
                </a:r>
                <a:endParaRPr kumimoji="1" lang="zh-CN" altLang="en-US" sz="1100" dirty="0">
                  <a:solidFill>
                    <a:schemeClr val="bg1"/>
                  </a:solidFill>
                  <a:latin typeface="华文楷体"/>
                  <a:ea typeface="华文楷体"/>
                  <a:cs typeface="华文楷体"/>
                </a:endParaRPr>
              </a:p>
            </p:txBody>
          </p:sp>
        </p:grpSp>
        <p:cxnSp>
          <p:nvCxnSpPr>
            <p:cNvPr id="17" name="直线箭头连接符 16"/>
            <p:cNvCxnSpPr>
              <a:stCxn id="14" idx="2"/>
              <a:endCxn id="66" idx="0"/>
            </p:cNvCxnSpPr>
            <p:nvPr/>
          </p:nvCxnSpPr>
          <p:spPr>
            <a:xfrm>
              <a:off x="5037284" y="2180021"/>
              <a:ext cx="0" cy="536178"/>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66" idx="2"/>
              <a:endCxn id="9" idx="0"/>
            </p:cNvCxnSpPr>
            <p:nvPr/>
          </p:nvCxnSpPr>
          <p:spPr>
            <a:xfrm>
              <a:off x="5037285" y="4064474"/>
              <a:ext cx="743" cy="37171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64" idx="3"/>
              <a:endCxn id="66" idx="1"/>
            </p:cNvCxnSpPr>
            <p:nvPr/>
          </p:nvCxnSpPr>
          <p:spPr>
            <a:xfrm flipV="1">
              <a:off x="4165487" y="3390337"/>
              <a:ext cx="578116" cy="3221"/>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nvGrpSpPr>
            <p:cNvPr id="20" name="组 19"/>
            <p:cNvGrpSpPr/>
            <p:nvPr/>
          </p:nvGrpSpPr>
          <p:grpSpPr>
            <a:xfrm>
              <a:off x="3254054" y="2995781"/>
              <a:ext cx="1082348" cy="1127342"/>
              <a:chOff x="2147165" y="3712510"/>
              <a:chExt cx="1355451" cy="1324711"/>
            </a:xfrm>
          </p:grpSpPr>
          <p:pic>
            <p:nvPicPr>
              <p:cNvPr id="64" name="图片 6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26604" y="3712510"/>
                <a:ext cx="861967" cy="934838"/>
              </a:xfrm>
              <a:prstGeom prst="rect">
                <a:avLst/>
              </a:prstGeom>
            </p:spPr>
          </p:pic>
          <p:sp>
            <p:nvSpPr>
              <p:cNvPr id="65" name="文本框 64"/>
              <p:cNvSpPr txBox="1"/>
              <p:nvPr/>
            </p:nvSpPr>
            <p:spPr>
              <a:xfrm>
                <a:off x="2147165" y="4596913"/>
                <a:ext cx="1355451" cy="440308"/>
              </a:xfrm>
              <a:prstGeom prst="rect">
                <a:avLst/>
              </a:prstGeom>
              <a:noFill/>
            </p:spPr>
            <p:txBody>
              <a:bodyPr wrap="none" rtlCol="0">
                <a:spAutoFit/>
              </a:bodyPr>
              <a:lstStyle/>
              <a:p>
                <a:pPr defTabSz="914400"/>
                <a:r>
                  <a:rPr kumimoji="1" lang="zh-CN" altLang="en-US" sz="1400" dirty="0" smtClean="0">
                    <a:solidFill>
                      <a:srgbClr val="FFFFFF"/>
                    </a:solidFill>
                    <a:latin typeface="华文楷体"/>
                    <a:ea typeface="华文楷体"/>
                    <a:cs typeface="华文楷体"/>
                  </a:rPr>
                  <a:t>话题管理者</a:t>
                </a:r>
                <a:endParaRPr kumimoji="1" lang="zh-CN" altLang="en-US" sz="1400" dirty="0">
                  <a:solidFill>
                    <a:srgbClr val="FFFFFF"/>
                  </a:solidFill>
                  <a:latin typeface="华文楷体"/>
                  <a:ea typeface="华文楷体"/>
                  <a:cs typeface="华文楷体"/>
                </a:endParaRPr>
              </a:p>
            </p:txBody>
          </p:sp>
        </p:grpSp>
        <p:sp>
          <p:nvSpPr>
            <p:cNvPr id="21" name="文本框 20"/>
            <p:cNvSpPr txBox="1"/>
            <p:nvPr/>
          </p:nvSpPr>
          <p:spPr>
            <a:xfrm>
              <a:off x="6473647" y="2358268"/>
              <a:ext cx="2249334" cy="374706"/>
            </a:xfrm>
            <a:prstGeom prst="rect">
              <a:avLst/>
            </a:prstGeom>
            <a:noFill/>
          </p:spPr>
          <p:txBody>
            <a:bodyPr wrap="none" rtlCol="0">
              <a:spAutoFit/>
            </a:bodyPr>
            <a:lstStyle/>
            <a:p>
              <a:pPr algn="ctr" defTabSz="914400"/>
              <a:r>
                <a:rPr kumimoji="1" lang="zh-CN" altLang="en-US" sz="1400" dirty="0" smtClean="0">
                  <a:solidFill>
                    <a:srgbClr val="FFFFFF"/>
                  </a:solidFill>
                  <a:latin typeface="华文楷体"/>
                  <a:ea typeface="华文楷体"/>
                  <a:cs typeface="华文楷体"/>
                </a:rPr>
                <a:t>海量数据实时处理</a:t>
              </a:r>
              <a:r>
                <a:rPr kumimoji="1" lang="en-US" altLang="zh-CN" sz="1400" dirty="0" smtClean="0">
                  <a:solidFill>
                    <a:srgbClr val="FFFFFF"/>
                  </a:solidFill>
                  <a:latin typeface="华文楷体"/>
                  <a:ea typeface="华文楷体"/>
                  <a:cs typeface="华文楷体"/>
                </a:rPr>
                <a:t>/</a:t>
              </a:r>
              <a:r>
                <a:rPr kumimoji="1" lang="zh-CN" altLang="en-US" sz="1400" dirty="0" smtClean="0">
                  <a:solidFill>
                    <a:srgbClr val="FFFFFF"/>
                  </a:solidFill>
                  <a:latin typeface="华文楷体"/>
                  <a:ea typeface="华文楷体"/>
                  <a:cs typeface="华文楷体"/>
                </a:rPr>
                <a:t>可视化</a:t>
              </a:r>
              <a:endParaRPr kumimoji="1" lang="zh-CN" altLang="en-US" sz="1400" dirty="0">
                <a:solidFill>
                  <a:srgbClr val="FFFFFF"/>
                </a:solidFill>
                <a:latin typeface="华文楷体"/>
                <a:ea typeface="华文楷体"/>
                <a:cs typeface="华文楷体"/>
              </a:endParaRPr>
            </a:p>
          </p:txBody>
        </p:sp>
        <p:sp>
          <p:nvSpPr>
            <p:cNvPr id="22" name="文本框 21"/>
            <p:cNvSpPr txBox="1"/>
            <p:nvPr/>
          </p:nvSpPr>
          <p:spPr>
            <a:xfrm>
              <a:off x="6856726" y="4018577"/>
              <a:ext cx="1441420" cy="374706"/>
            </a:xfrm>
            <a:prstGeom prst="rect">
              <a:avLst/>
            </a:prstGeom>
            <a:noFill/>
          </p:spPr>
          <p:txBody>
            <a:bodyPr wrap="none" rtlCol="0">
              <a:spAutoFit/>
            </a:bodyPr>
            <a:lstStyle/>
            <a:p>
              <a:pPr algn="ctr" defTabSz="914400"/>
              <a:r>
                <a:rPr kumimoji="1" lang="zh-CN" altLang="en-US" sz="1400" dirty="0" smtClean="0">
                  <a:solidFill>
                    <a:srgbClr val="FFFFFF"/>
                  </a:solidFill>
                  <a:latin typeface="华文楷体"/>
                  <a:ea typeface="华文楷体"/>
                  <a:cs typeface="华文楷体"/>
                </a:rPr>
                <a:t>海量数据批处理</a:t>
              </a:r>
              <a:endParaRPr kumimoji="1" lang="zh-CN" altLang="en-US" sz="1400" dirty="0">
                <a:solidFill>
                  <a:srgbClr val="FFFFFF"/>
                </a:solidFill>
                <a:latin typeface="华文楷体"/>
                <a:ea typeface="华文楷体"/>
                <a:cs typeface="华文楷体"/>
              </a:endParaRPr>
            </a:p>
          </p:txBody>
        </p:sp>
        <p:sp>
          <p:nvSpPr>
            <p:cNvPr id="23" name="圆角矩形 22"/>
            <p:cNvSpPr/>
            <p:nvPr/>
          </p:nvSpPr>
          <p:spPr>
            <a:xfrm>
              <a:off x="6722030" y="4436188"/>
              <a:ext cx="1754027" cy="1027688"/>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a:endParaRPr kumimoji="1" lang="zh-CN" altLang="en-US" sz="1400">
                <a:solidFill>
                  <a:prstClr val="white"/>
                </a:solidFill>
                <a:latin typeface="Calibri"/>
                <a:ea typeface="宋体"/>
              </a:endParaRPr>
            </a:p>
          </p:txBody>
        </p:sp>
        <p:cxnSp>
          <p:nvCxnSpPr>
            <p:cNvPr id="24" name="直线箭头连接符 23"/>
            <p:cNvCxnSpPr>
              <a:stCxn id="9" idx="3"/>
              <a:endCxn id="23" idx="1"/>
            </p:cNvCxnSpPr>
            <p:nvPr/>
          </p:nvCxnSpPr>
          <p:spPr>
            <a:xfrm>
              <a:off x="6281952" y="4950032"/>
              <a:ext cx="440078" cy="0"/>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图片 2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66819" y="4758937"/>
              <a:ext cx="619493" cy="633809"/>
            </a:xfrm>
            <a:prstGeom prst="rect">
              <a:avLst/>
            </a:prstGeom>
          </p:spPr>
        </p:pic>
        <p:pic>
          <p:nvPicPr>
            <p:cNvPr id="26" name="图片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62891" y="4518494"/>
              <a:ext cx="1225216" cy="399889"/>
            </a:xfrm>
            <a:prstGeom prst="rect">
              <a:avLst/>
            </a:prstGeom>
          </p:spPr>
        </p:pic>
        <p:pic>
          <p:nvPicPr>
            <p:cNvPr id="27" name="图片 2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01949" y="4915947"/>
              <a:ext cx="794459" cy="440983"/>
            </a:xfrm>
            <a:prstGeom prst="rect">
              <a:avLst/>
            </a:prstGeom>
          </p:spPr>
        </p:pic>
        <p:sp>
          <p:nvSpPr>
            <p:cNvPr id="28" name="圆角矩形 27"/>
            <p:cNvSpPr/>
            <p:nvPr/>
          </p:nvSpPr>
          <p:spPr>
            <a:xfrm>
              <a:off x="6227327" y="2768509"/>
              <a:ext cx="2621157" cy="124377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a:endParaRPr kumimoji="1" lang="zh-CN" altLang="en-US" sz="1400">
                <a:solidFill>
                  <a:prstClr val="white"/>
                </a:solidFill>
                <a:latin typeface="Calibri"/>
                <a:ea typeface="宋体"/>
              </a:endParaRPr>
            </a:p>
          </p:txBody>
        </p:sp>
        <p:cxnSp>
          <p:nvCxnSpPr>
            <p:cNvPr id="29" name="直线箭头连接符 28"/>
            <p:cNvCxnSpPr>
              <a:stCxn id="66" idx="3"/>
              <a:endCxn id="28" idx="1"/>
            </p:cNvCxnSpPr>
            <p:nvPr/>
          </p:nvCxnSpPr>
          <p:spPr>
            <a:xfrm>
              <a:off x="5330965" y="3390337"/>
              <a:ext cx="896362" cy="6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30" name="文本框 29"/>
            <p:cNvSpPr txBox="1"/>
            <p:nvPr/>
          </p:nvSpPr>
          <p:spPr>
            <a:xfrm>
              <a:off x="5512716" y="2510970"/>
              <a:ext cx="596427" cy="936764"/>
            </a:xfrm>
            <a:prstGeom prst="rect">
              <a:avLst/>
            </a:prstGeom>
            <a:noFill/>
          </p:spPr>
          <p:txBody>
            <a:bodyPr wrap="none" rtlCol="0">
              <a:spAutoFit/>
            </a:bodyPr>
            <a:lstStyle/>
            <a:p>
              <a:pPr algn="ctr" defTabSz="914400"/>
              <a:r>
                <a:rPr kumimoji="1" lang="en-US" altLang="zh-CN" sz="1100" dirty="0" smtClean="0">
                  <a:solidFill>
                    <a:srgbClr val="FFFFFF"/>
                  </a:solidFill>
                  <a:latin typeface="华文楷体"/>
                  <a:ea typeface="华文楷体"/>
                  <a:cs typeface="华文楷体"/>
                </a:rPr>
                <a:t>Python</a:t>
              </a:r>
            </a:p>
            <a:p>
              <a:pPr algn="ctr" defTabSz="914400"/>
              <a:r>
                <a:rPr kumimoji="1" lang="en-US" altLang="zh-CN" sz="1100" dirty="0" smtClean="0">
                  <a:solidFill>
                    <a:srgbClr val="FFFFFF"/>
                  </a:solidFill>
                  <a:latin typeface="华文楷体"/>
                  <a:ea typeface="华文楷体"/>
                  <a:cs typeface="华文楷体"/>
                </a:rPr>
                <a:t>Java</a:t>
              </a:r>
            </a:p>
            <a:p>
              <a:pPr algn="ctr" defTabSz="914400"/>
              <a:r>
                <a:rPr kumimoji="1" lang="en-US" altLang="zh-CN" sz="1100" dirty="0" smtClean="0">
                  <a:solidFill>
                    <a:srgbClr val="FFFFFF"/>
                  </a:solidFill>
                  <a:latin typeface="华文楷体"/>
                  <a:ea typeface="华文楷体"/>
                  <a:cs typeface="华文楷体"/>
                </a:rPr>
                <a:t>REST</a:t>
              </a:r>
            </a:p>
            <a:p>
              <a:pPr algn="ctr" defTabSz="914400"/>
              <a:r>
                <a:rPr kumimoji="1" lang="en-US" altLang="zh-CN" sz="1100" dirty="0" smtClean="0">
                  <a:solidFill>
                    <a:srgbClr val="FFFFFF"/>
                  </a:solidFill>
                  <a:latin typeface="华文楷体"/>
                  <a:ea typeface="华文楷体"/>
                  <a:cs typeface="华文楷体"/>
                </a:rPr>
                <a:t>…</a:t>
              </a:r>
              <a:endParaRPr kumimoji="1" lang="zh-CN" altLang="en-US" sz="1050" dirty="0">
                <a:solidFill>
                  <a:srgbClr val="FFFFFF"/>
                </a:solidFill>
                <a:latin typeface="华文楷体"/>
                <a:ea typeface="华文楷体"/>
                <a:cs typeface="华文楷体"/>
              </a:endParaRPr>
            </a:p>
          </p:txBody>
        </p:sp>
        <p:pic>
          <p:nvPicPr>
            <p:cNvPr id="32" name="图片 3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10593" y="3241735"/>
              <a:ext cx="1056962" cy="411153"/>
            </a:xfrm>
            <a:prstGeom prst="rect">
              <a:avLst/>
            </a:prstGeom>
          </p:spPr>
        </p:pic>
        <p:grpSp>
          <p:nvGrpSpPr>
            <p:cNvPr id="33" name="组 32"/>
            <p:cNvGrpSpPr/>
            <p:nvPr/>
          </p:nvGrpSpPr>
          <p:grpSpPr>
            <a:xfrm>
              <a:off x="7677667" y="3012223"/>
              <a:ext cx="1182787" cy="695978"/>
              <a:chOff x="7588814" y="1328162"/>
              <a:chExt cx="1197513" cy="704643"/>
            </a:xfrm>
          </p:grpSpPr>
          <p:pic>
            <p:nvPicPr>
              <p:cNvPr id="62" name="图片 6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588814" y="1328162"/>
                <a:ext cx="794459" cy="440983"/>
              </a:xfrm>
              <a:prstGeom prst="rect">
                <a:avLst/>
              </a:prstGeom>
            </p:spPr>
          </p:pic>
          <p:sp>
            <p:nvSpPr>
              <p:cNvPr id="63" name="文本框 62"/>
              <p:cNvSpPr txBox="1"/>
              <p:nvPr/>
            </p:nvSpPr>
            <p:spPr>
              <a:xfrm>
                <a:off x="7800827" y="1653433"/>
                <a:ext cx="985500" cy="379372"/>
              </a:xfrm>
              <a:prstGeom prst="rect">
                <a:avLst/>
              </a:prstGeom>
              <a:noFill/>
              <a:ln>
                <a:noFill/>
              </a:ln>
            </p:spPr>
            <p:txBody>
              <a:bodyPr wrap="none" rtlCol="0">
                <a:spAutoFit/>
              </a:bodyPr>
              <a:lstStyle/>
              <a:p>
                <a:pPr defTabSz="914400"/>
                <a:r>
                  <a:rPr kumimoji="1" lang="en-US" altLang="zh-CN" sz="1400" dirty="0" smtClean="0">
                    <a:solidFill>
                      <a:srgbClr val="65615F"/>
                    </a:solidFill>
                    <a:latin typeface="Bauhaus 93"/>
                    <a:ea typeface="宋体"/>
                    <a:cs typeface="Bauhaus 93"/>
                  </a:rPr>
                  <a:t>Streaming</a:t>
                </a:r>
                <a:endParaRPr kumimoji="1" lang="zh-CN" altLang="en-US" sz="1400" dirty="0">
                  <a:solidFill>
                    <a:srgbClr val="65615F"/>
                  </a:solidFill>
                  <a:latin typeface="Bauhaus 93"/>
                  <a:ea typeface="宋体"/>
                  <a:cs typeface="Bauhaus 93"/>
                </a:endParaRPr>
              </a:p>
            </p:txBody>
          </p:sp>
        </p:grpSp>
        <p:grpSp>
          <p:nvGrpSpPr>
            <p:cNvPr id="35" name="组 34"/>
            <p:cNvGrpSpPr/>
            <p:nvPr/>
          </p:nvGrpSpPr>
          <p:grpSpPr>
            <a:xfrm>
              <a:off x="51228" y="4292946"/>
              <a:ext cx="1261884" cy="1598628"/>
              <a:chOff x="2221858" y="2787650"/>
              <a:chExt cx="1499890" cy="1900147"/>
            </a:xfrm>
          </p:grpSpPr>
          <p:pic>
            <p:nvPicPr>
              <p:cNvPr id="60" name="图片 5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413000" y="2787650"/>
                <a:ext cx="1143000" cy="1143000"/>
              </a:xfrm>
              <a:prstGeom prst="rect">
                <a:avLst/>
              </a:prstGeom>
            </p:spPr>
          </p:pic>
          <p:sp>
            <p:nvSpPr>
              <p:cNvPr id="61" name="文本框 60"/>
              <p:cNvSpPr txBox="1"/>
              <p:nvPr/>
            </p:nvSpPr>
            <p:spPr>
              <a:xfrm>
                <a:off x="2221858" y="3930652"/>
                <a:ext cx="1499890" cy="757145"/>
              </a:xfrm>
              <a:prstGeom prst="rect">
                <a:avLst/>
              </a:prstGeom>
              <a:noFill/>
            </p:spPr>
            <p:txBody>
              <a:bodyPr wrap="none" rtlCol="0">
                <a:spAutoFit/>
              </a:bodyPr>
              <a:lstStyle/>
              <a:p>
                <a:pPr algn="ctr" defTabSz="914400"/>
                <a:r>
                  <a:rPr kumimoji="1" lang="zh-CN" altLang="en-US" sz="1400" dirty="0" smtClean="0">
                    <a:solidFill>
                      <a:srgbClr val="FFFFFF"/>
                    </a:solidFill>
                    <a:latin typeface="华文楷体"/>
                    <a:ea typeface="华文楷体"/>
                    <a:cs typeface="华文楷体"/>
                  </a:rPr>
                  <a:t>未来用户需求</a:t>
                </a:r>
                <a:endParaRPr kumimoji="1" lang="en-US" altLang="zh-CN" sz="1400" dirty="0" smtClean="0">
                  <a:solidFill>
                    <a:srgbClr val="FFFFFF"/>
                  </a:solidFill>
                  <a:latin typeface="华文楷体"/>
                  <a:ea typeface="华文楷体"/>
                  <a:cs typeface="华文楷体"/>
                </a:endParaRPr>
              </a:p>
              <a:p>
                <a:pPr algn="ctr" defTabSz="914400"/>
                <a:r>
                  <a:rPr kumimoji="1" lang="zh-CN" altLang="en-US" sz="1400" dirty="0" smtClean="0">
                    <a:solidFill>
                      <a:srgbClr val="FFFFFF"/>
                    </a:solidFill>
                    <a:latin typeface="华文楷体"/>
                    <a:ea typeface="华文楷体"/>
                    <a:cs typeface="华文楷体"/>
                  </a:rPr>
                  <a:t>数据服务器</a:t>
                </a:r>
                <a:endParaRPr kumimoji="1" lang="zh-CN" altLang="en-US" sz="1400" dirty="0">
                  <a:solidFill>
                    <a:srgbClr val="FFFFFF"/>
                  </a:solidFill>
                  <a:latin typeface="华文楷体"/>
                  <a:ea typeface="华文楷体"/>
                  <a:cs typeface="华文楷体"/>
                </a:endParaRPr>
              </a:p>
            </p:txBody>
          </p:sp>
        </p:grpSp>
        <p:grpSp>
          <p:nvGrpSpPr>
            <p:cNvPr id="36" name="组 35"/>
            <p:cNvGrpSpPr/>
            <p:nvPr/>
          </p:nvGrpSpPr>
          <p:grpSpPr>
            <a:xfrm>
              <a:off x="1676917" y="4308971"/>
              <a:ext cx="1287532" cy="1591965"/>
              <a:chOff x="4281173" y="2787650"/>
              <a:chExt cx="1530375" cy="1892229"/>
            </a:xfrm>
          </p:grpSpPr>
          <p:pic>
            <p:nvPicPr>
              <p:cNvPr id="58" name="图片 5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483100" y="2787650"/>
                <a:ext cx="1130300" cy="1130300"/>
              </a:xfrm>
              <a:prstGeom prst="rect">
                <a:avLst/>
              </a:prstGeom>
            </p:spPr>
          </p:pic>
          <p:sp>
            <p:nvSpPr>
              <p:cNvPr id="59" name="文本框 58"/>
              <p:cNvSpPr txBox="1"/>
              <p:nvPr/>
            </p:nvSpPr>
            <p:spPr>
              <a:xfrm>
                <a:off x="4281173" y="3922734"/>
                <a:ext cx="1530375" cy="757145"/>
              </a:xfrm>
              <a:prstGeom prst="rect">
                <a:avLst/>
              </a:prstGeom>
              <a:noFill/>
            </p:spPr>
            <p:txBody>
              <a:bodyPr wrap="none" rtlCol="0">
                <a:spAutoFit/>
              </a:bodyPr>
              <a:lstStyle/>
              <a:p>
                <a:pPr algn="ctr" defTabSz="914400"/>
                <a:r>
                  <a:rPr kumimoji="1" lang="zh-CN" altLang="en-US" sz="1400" dirty="0" smtClean="0">
                    <a:solidFill>
                      <a:srgbClr val="FFFFFF"/>
                    </a:solidFill>
                    <a:latin typeface="华文楷体"/>
                    <a:ea typeface="华文楷体"/>
                    <a:cs typeface="华文楷体"/>
                  </a:rPr>
                  <a:t>数据库</a:t>
                </a:r>
                <a:r>
                  <a:rPr kumimoji="1" lang="en-US" altLang="zh-CN" sz="1400" dirty="0" smtClean="0">
                    <a:solidFill>
                      <a:srgbClr val="FFFFFF"/>
                    </a:solidFill>
                    <a:latin typeface="华文楷体"/>
                    <a:ea typeface="华文楷体"/>
                    <a:cs typeface="华文楷体"/>
                  </a:rPr>
                  <a:t>MySQL</a:t>
                </a:r>
              </a:p>
              <a:p>
                <a:pPr algn="ctr" defTabSz="914400"/>
                <a:r>
                  <a:rPr kumimoji="1" lang="en-US" altLang="zh-CN" sz="1400" dirty="0" smtClean="0">
                    <a:solidFill>
                      <a:srgbClr val="FFFFFF"/>
                    </a:solidFill>
                    <a:latin typeface="华文楷体"/>
                    <a:ea typeface="华文楷体"/>
                    <a:cs typeface="华文楷体"/>
                  </a:rPr>
                  <a:t>PostgreSQL</a:t>
                </a:r>
                <a:endParaRPr kumimoji="1" lang="zh-CN" altLang="en-US" sz="1400" dirty="0">
                  <a:solidFill>
                    <a:srgbClr val="FFFFFF"/>
                  </a:solidFill>
                  <a:latin typeface="华文楷体"/>
                  <a:ea typeface="华文楷体"/>
                  <a:cs typeface="华文楷体"/>
                </a:endParaRPr>
              </a:p>
            </p:txBody>
          </p:sp>
        </p:grpSp>
        <p:pic>
          <p:nvPicPr>
            <p:cNvPr id="37" name="图片 3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85009" y="3490722"/>
              <a:ext cx="867499" cy="587661"/>
            </a:xfrm>
            <a:prstGeom prst="rect">
              <a:avLst/>
            </a:prstGeom>
          </p:spPr>
        </p:pic>
        <p:pic>
          <p:nvPicPr>
            <p:cNvPr id="40" name="图片 3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173663" y="2358269"/>
              <a:ext cx="699721" cy="699720"/>
            </a:xfrm>
            <a:prstGeom prst="rect">
              <a:avLst/>
            </a:prstGeom>
          </p:spPr>
        </p:pic>
        <p:sp>
          <p:nvSpPr>
            <p:cNvPr id="43" name="文本框 42"/>
            <p:cNvSpPr txBox="1"/>
            <p:nvPr/>
          </p:nvSpPr>
          <p:spPr>
            <a:xfrm>
              <a:off x="964026" y="1959375"/>
              <a:ext cx="1274708" cy="374706"/>
            </a:xfrm>
            <a:prstGeom prst="rect">
              <a:avLst/>
            </a:prstGeom>
            <a:noFill/>
          </p:spPr>
          <p:txBody>
            <a:bodyPr wrap="none" rtlCol="0">
              <a:spAutoFit/>
            </a:bodyPr>
            <a:lstStyle/>
            <a:p>
              <a:pPr algn="ctr" defTabSz="914400"/>
              <a:r>
                <a:rPr kumimoji="1" lang="zh-CN" altLang="en-US" sz="1400" dirty="0" smtClean="0">
                  <a:solidFill>
                    <a:srgbClr val="FFFFFF"/>
                  </a:solidFill>
                  <a:latin typeface="华文楷体"/>
                  <a:ea typeface="华文楷体"/>
                  <a:cs typeface="华文楷体"/>
                </a:rPr>
                <a:t>网络爬虫服务</a:t>
              </a:r>
              <a:endParaRPr kumimoji="1" lang="zh-CN" altLang="en-US" sz="1400" dirty="0">
                <a:solidFill>
                  <a:srgbClr val="FFFFFF"/>
                </a:solidFill>
                <a:latin typeface="华文楷体"/>
                <a:ea typeface="华文楷体"/>
                <a:cs typeface="华文楷体"/>
              </a:endParaRPr>
            </a:p>
          </p:txBody>
        </p:sp>
        <p:cxnSp>
          <p:nvCxnSpPr>
            <p:cNvPr id="44" name="直线箭头连接符 43"/>
            <p:cNvCxnSpPr>
              <a:stCxn id="37" idx="2"/>
              <a:endCxn id="60" idx="0"/>
            </p:cNvCxnSpPr>
            <p:nvPr/>
          </p:nvCxnSpPr>
          <p:spPr>
            <a:xfrm flipH="1">
              <a:off x="692850" y="4078382"/>
              <a:ext cx="825909" cy="214563"/>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37" idx="2"/>
              <a:endCxn id="58" idx="0"/>
            </p:cNvCxnSpPr>
            <p:nvPr/>
          </p:nvCxnSpPr>
          <p:spPr>
            <a:xfrm>
              <a:off x="1518759" y="4078382"/>
              <a:ext cx="803513" cy="23059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肘形连接符 45"/>
            <p:cNvCxnSpPr>
              <a:stCxn id="61" idx="2"/>
              <a:endCxn id="9" idx="2"/>
            </p:cNvCxnSpPr>
            <p:nvPr/>
          </p:nvCxnSpPr>
          <p:spPr>
            <a:xfrm rot="5400000" flipH="1" flipV="1">
              <a:off x="2646250" y="3499796"/>
              <a:ext cx="427699" cy="4355858"/>
            </a:xfrm>
            <a:prstGeom prst="bentConnector3">
              <a:avLst>
                <a:gd name="adj1" fmla="val -65072"/>
              </a:avLst>
            </a:prstGeom>
            <a:ln w="19050" cmpd="sng">
              <a:solidFill>
                <a:srgbClr val="FFFFFF"/>
              </a:solidFill>
              <a:prstDash val="dash"/>
              <a:headEnd type="none"/>
              <a:tailEnd type="arrow"/>
            </a:ln>
          </p:spPr>
          <p:style>
            <a:lnRef idx="2">
              <a:schemeClr val="accent1"/>
            </a:lnRef>
            <a:fillRef idx="0">
              <a:schemeClr val="accent1"/>
            </a:fillRef>
            <a:effectRef idx="1">
              <a:schemeClr val="accent1"/>
            </a:effectRef>
            <a:fontRef idx="minor">
              <a:schemeClr val="tx1"/>
            </a:fontRef>
          </p:style>
        </p:cxnSp>
        <p:cxnSp>
          <p:nvCxnSpPr>
            <p:cNvPr id="48" name="直线箭头连接符 47"/>
            <p:cNvCxnSpPr/>
            <p:nvPr/>
          </p:nvCxnSpPr>
          <p:spPr>
            <a:xfrm>
              <a:off x="1505978" y="3105449"/>
              <a:ext cx="12781" cy="340782"/>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0" name="肘形连接符 49"/>
            <p:cNvCxnSpPr/>
            <p:nvPr/>
          </p:nvCxnSpPr>
          <p:spPr>
            <a:xfrm flipV="1">
              <a:off x="1814278" y="2207326"/>
              <a:ext cx="1833670" cy="425375"/>
            </a:xfrm>
            <a:prstGeom prst="bentConnector2">
              <a:avLst/>
            </a:prstGeom>
            <a:ln w="19050" cmpd="sng">
              <a:solidFill>
                <a:srgbClr val="FFFFFF"/>
              </a:solidFill>
              <a:prstDash val="dash"/>
              <a:headEnd type="none"/>
              <a:tailEnd type="arrow"/>
            </a:ln>
          </p:spPr>
          <p:style>
            <a:lnRef idx="2">
              <a:schemeClr val="accent1"/>
            </a:lnRef>
            <a:fillRef idx="0">
              <a:schemeClr val="accent1"/>
            </a:fillRef>
            <a:effectRef idx="1">
              <a:schemeClr val="accent1"/>
            </a:effectRef>
            <a:fontRef idx="minor">
              <a:schemeClr val="tx1"/>
            </a:fontRef>
          </p:style>
        </p:cxnSp>
        <p:sp>
          <p:nvSpPr>
            <p:cNvPr id="51" name="任意形状 50"/>
            <p:cNvSpPr/>
            <p:nvPr/>
          </p:nvSpPr>
          <p:spPr>
            <a:xfrm>
              <a:off x="2775069" y="1322068"/>
              <a:ext cx="992431" cy="5096847"/>
            </a:xfrm>
            <a:custGeom>
              <a:avLst/>
              <a:gdLst>
                <a:gd name="connsiteX0" fmla="*/ 65732 w 992431"/>
                <a:gd name="connsiteY0" fmla="*/ 0 h 5938355"/>
                <a:gd name="connsiteX1" fmla="*/ 19969 w 992431"/>
                <a:gd name="connsiteY1" fmla="*/ 1155633 h 5938355"/>
                <a:gd name="connsiteX2" fmla="*/ 351750 w 992431"/>
                <a:gd name="connsiteY2" fmla="*/ 2654525 h 5938355"/>
                <a:gd name="connsiteX3" fmla="*/ 283106 w 992431"/>
                <a:gd name="connsiteY3" fmla="*/ 4038997 h 5938355"/>
                <a:gd name="connsiteX4" fmla="*/ 992431 w 992431"/>
                <a:gd name="connsiteY4" fmla="*/ 5938355 h 5938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431" h="5938355">
                  <a:moveTo>
                    <a:pt x="65732" y="0"/>
                  </a:moveTo>
                  <a:cubicBezTo>
                    <a:pt x="19015" y="356606"/>
                    <a:pt x="-27701" y="713212"/>
                    <a:pt x="19969" y="1155633"/>
                  </a:cubicBezTo>
                  <a:cubicBezTo>
                    <a:pt x="67639" y="1598054"/>
                    <a:pt x="307894" y="2173964"/>
                    <a:pt x="351750" y="2654525"/>
                  </a:cubicBezTo>
                  <a:cubicBezTo>
                    <a:pt x="395606" y="3135086"/>
                    <a:pt x="176326" y="3491692"/>
                    <a:pt x="283106" y="4038997"/>
                  </a:cubicBezTo>
                  <a:cubicBezTo>
                    <a:pt x="389886" y="4586302"/>
                    <a:pt x="992431" y="5938355"/>
                    <a:pt x="992431" y="5938355"/>
                  </a:cubicBezTo>
                </a:path>
              </a:pathLst>
            </a:custGeom>
            <a:ln w="19050" cmpd="sng">
              <a:solidFill>
                <a:schemeClr val="accent6"/>
              </a:solidFill>
              <a:prstDash val="dashDot"/>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kumimoji="1" lang="zh-CN" altLang="en-US">
                <a:solidFill>
                  <a:prstClr val="black"/>
                </a:solidFill>
                <a:latin typeface="Calibri"/>
                <a:ea typeface="宋体"/>
              </a:endParaRPr>
            </a:p>
          </p:txBody>
        </p:sp>
        <p:cxnSp>
          <p:nvCxnSpPr>
            <p:cNvPr id="53" name="曲线连接符 52"/>
            <p:cNvCxnSpPr/>
            <p:nvPr/>
          </p:nvCxnSpPr>
          <p:spPr>
            <a:xfrm rot="10800000">
              <a:off x="2759659" y="4830498"/>
              <a:ext cx="996360" cy="165589"/>
            </a:xfrm>
            <a:prstGeom prst="curvedConnector3">
              <a:avLst/>
            </a:prstGeom>
            <a:ln w="19050" cmpd="sng">
              <a:solidFill>
                <a:srgbClr val="FFFFF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4" name="文本框 53"/>
            <p:cNvSpPr txBox="1"/>
            <p:nvPr/>
          </p:nvSpPr>
          <p:spPr>
            <a:xfrm>
              <a:off x="2816262" y="4456870"/>
              <a:ext cx="800219" cy="337235"/>
            </a:xfrm>
            <a:prstGeom prst="rect">
              <a:avLst/>
            </a:prstGeom>
            <a:noFill/>
          </p:spPr>
          <p:txBody>
            <a:bodyPr wrap="none" rtlCol="0">
              <a:spAutoFit/>
            </a:bodyPr>
            <a:lstStyle/>
            <a:p>
              <a:pPr algn="ctr" defTabSz="914400"/>
              <a:r>
                <a:rPr kumimoji="1" lang="zh-CN" altLang="en-US" sz="1200" dirty="0" smtClean="0">
                  <a:solidFill>
                    <a:srgbClr val="FFFFFF"/>
                  </a:solidFill>
                  <a:latin typeface="华文楷体"/>
                  <a:ea typeface="华文楷体"/>
                  <a:cs typeface="华文楷体"/>
                </a:rPr>
                <a:t>分析结果</a:t>
              </a:r>
              <a:endParaRPr kumimoji="1" lang="zh-CN" altLang="en-US" sz="1200" dirty="0">
                <a:solidFill>
                  <a:srgbClr val="FFFFFF"/>
                </a:solidFill>
                <a:latin typeface="华文楷体"/>
                <a:ea typeface="华文楷体"/>
                <a:cs typeface="华文楷体"/>
              </a:endParaRPr>
            </a:p>
          </p:txBody>
        </p:sp>
        <p:cxnSp>
          <p:nvCxnSpPr>
            <p:cNvPr id="55" name="直线箭头连接符 54"/>
            <p:cNvCxnSpPr/>
            <p:nvPr/>
          </p:nvCxnSpPr>
          <p:spPr>
            <a:xfrm flipH="1">
              <a:off x="6096486" y="3998607"/>
              <a:ext cx="296158" cy="437581"/>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56" name="文本框 55"/>
            <p:cNvSpPr txBox="1"/>
            <p:nvPr/>
          </p:nvSpPr>
          <p:spPr>
            <a:xfrm>
              <a:off x="1952664" y="3591325"/>
              <a:ext cx="556563" cy="374706"/>
            </a:xfrm>
            <a:prstGeom prst="rect">
              <a:avLst/>
            </a:prstGeom>
            <a:noFill/>
          </p:spPr>
          <p:txBody>
            <a:bodyPr wrap="none" rtlCol="0">
              <a:spAutoFit/>
            </a:bodyPr>
            <a:lstStyle/>
            <a:p>
              <a:pPr defTabSz="914400"/>
              <a:r>
                <a:rPr kumimoji="1" lang="zh-CN" altLang="en-US" sz="1400" dirty="0" smtClean="0">
                  <a:solidFill>
                    <a:srgbClr val="FFFFFF"/>
                  </a:solidFill>
                  <a:latin typeface="华文楷体"/>
                  <a:ea typeface="华文楷体"/>
                  <a:cs typeface="华文楷体"/>
                </a:rPr>
                <a:t>网络</a:t>
              </a:r>
              <a:endParaRPr kumimoji="1" lang="zh-CN" altLang="en-US" sz="1400" dirty="0">
                <a:solidFill>
                  <a:srgbClr val="FFFFFF"/>
                </a:solidFill>
                <a:latin typeface="华文楷体"/>
                <a:ea typeface="华文楷体"/>
                <a:cs typeface="华文楷体"/>
              </a:endParaRPr>
            </a:p>
          </p:txBody>
        </p:sp>
      </p:grpSp>
      <p:pic>
        <p:nvPicPr>
          <p:cNvPr id="86" name="图片 8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81230" y="1440589"/>
            <a:ext cx="1063559" cy="912131"/>
          </a:xfrm>
          <a:prstGeom prst="rect">
            <a:avLst/>
          </a:prstGeom>
          <a:ln>
            <a:noFill/>
          </a:ln>
          <a:effectLst>
            <a:outerShdw blurRad="292100" dist="139700" dir="2700000" algn="tl" rotWithShape="0">
              <a:srgbClr val="333333">
                <a:alpha val="65000"/>
              </a:srgbClr>
            </a:outerShdw>
          </a:effectLst>
        </p:spPr>
      </p:pic>
      <p:cxnSp>
        <p:nvCxnSpPr>
          <p:cNvPr id="88" name="曲线连接符 87"/>
          <p:cNvCxnSpPr>
            <a:stCxn id="86" idx="2"/>
            <a:endCxn id="43" idx="0"/>
          </p:cNvCxnSpPr>
          <p:nvPr/>
        </p:nvCxnSpPr>
        <p:spPr>
          <a:xfrm rot="5400000">
            <a:off x="1555588" y="2398516"/>
            <a:ext cx="403219" cy="311627"/>
          </a:xfrm>
          <a:prstGeom prst="curved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510338" y="1570490"/>
            <a:ext cx="870892" cy="523220"/>
          </a:xfrm>
          <a:prstGeom prst="rect">
            <a:avLst/>
          </a:prstGeom>
          <a:noFill/>
        </p:spPr>
        <p:txBody>
          <a:bodyPr wrap="square" rtlCol="0">
            <a:spAutoFit/>
          </a:bodyPr>
          <a:lstStyle/>
          <a:p>
            <a:pPr algn="ctr" defTabSz="914400"/>
            <a:r>
              <a:rPr kumimoji="1" lang="zh-CN" altLang="en-US" sz="1400" dirty="0" smtClean="0">
                <a:solidFill>
                  <a:srgbClr val="FFFFFF"/>
                </a:solidFill>
                <a:latin typeface="华文楷体"/>
                <a:ea typeface="华文楷体"/>
                <a:cs typeface="华文楷体"/>
              </a:rPr>
              <a:t>动态扩充数据</a:t>
            </a:r>
            <a:endParaRPr kumimoji="1" lang="zh-CN" altLang="en-US" sz="1400" dirty="0">
              <a:solidFill>
                <a:srgbClr val="FFFFFF"/>
              </a:solidFill>
              <a:latin typeface="华文楷体"/>
              <a:ea typeface="华文楷体"/>
              <a:cs typeface="华文楷体"/>
            </a:endParaRPr>
          </a:p>
        </p:txBody>
      </p:sp>
      <p:pic>
        <p:nvPicPr>
          <p:cNvPr id="91" name="图片 90" descr="出租车.jp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293047" y="2050986"/>
            <a:ext cx="517130" cy="598062"/>
          </a:xfrm>
          <a:prstGeom prst="rect">
            <a:avLst/>
          </a:prstGeom>
        </p:spPr>
      </p:pic>
      <p:pic>
        <p:nvPicPr>
          <p:cNvPr id="92" name="图片 91" descr="公交车.jp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314249" y="2087537"/>
            <a:ext cx="497583" cy="507194"/>
          </a:xfrm>
          <a:prstGeom prst="rect">
            <a:avLst/>
          </a:prstGeom>
        </p:spPr>
      </p:pic>
      <p:pic>
        <p:nvPicPr>
          <p:cNvPr id="93" name="图片 92" descr="公交卡.jp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363189" y="2103351"/>
            <a:ext cx="575955" cy="476123"/>
          </a:xfrm>
          <a:prstGeom prst="rect">
            <a:avLst/>
          </a:prstGeom>
        </p:spPr>
      </p:pic>
      <p:sp>
        <p:nvSpPr>
          <p:cNvPr id="75"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框架</a:t>
            </a:r>
            <a:endParaRPr kumimoji="1" lang="zh-CN" altLang="en-US" sz="4000" dirty="0">
              <a:solidFill>
                <a:schemeClr val="accent6"/>
              </a:solidFill>
              <a:latin typeface="Hiragino Sans GB W3"/>
              <a:ea typeface="Hiragino Sans GB W3"/>
              <a:cs typeface="Hiragino Sans GB W3"/>
            </a:endParaRPr>
          </a:p>
        </p:txBody>
      </p:sp>
    </p:spTree>
    <p:extLst>
      <p:ext uri="{BB962C8B-B14F-4D97-AF65-F5344CB8AC3E}">
        <p14:creationId xmlns:p14="http://schemas.microsoft.com/office/powerpoint/2010/main" val="30111317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宏观</a:t>
            </a:r>
            <a:endParaRPr kumimoji="1" lang="zh-CN" altLang="en-US" sz="4000" dirty="0">
              <a:solidFill>
                <a:schemeClr val="accent6"/>
              </a:solidFill>
              <a:latin typeface="Hiragino Sans GB W3"/>
              <a:ea typeface="Hiragino Sans GB W3"/>
              <a:cs typeface="Hiragino Sans GB W3"/>
            </a:endParaRPr>
          </a:p>
        </p:txBody>
      </p:sp>
      <p:sp>
        <p:nvSpPr>
          <p:cNvPr id="6" name="文本框 5"/>
          <p:cNvSpPr txBox="1"/>
          <p:nvPr/>
        </p:nvSpPr>
        <p:spPr>
          <a:xfrm>
            <a:off x="584200" y="1373002"/>
            <a:ext cx="8001000" cy="747897"/>
          </a:xfrm>
          <a:prstGeom prst="rect">
            <a:avLst/>
          </a:prstGeom>
          <a:noFill/>
        </p:spPr>
        <p:txBody>
          <a:bodyPr wrap="square" rtlCol="0">
            <a:spAutoFit/>
          </a:bodyPr>
          <a:lstStyle/>
          <a:p>
            <a:pPr>
              <a:lnSpc>
                <a:spcPct val="120000"/>
              </a:lnSpc>
            </a:pPr>
            <a:r>
              <a:rPr kumimoji="1" lang="zh-CN" altLang="en-US" dirty="0" smtClean="0">
                <a:solidFill>
                  <a:srgbClr val="CC5439"/>
                </a:solidFill>
              </a:rPr>
              <a:t>宏观尺度分析城市行为</a:t>
            </a:r>
            <a:r>
              <a:rPr kumimoji="1" lang="zh-CN" altLang="en-US" dirty="0" smtClean="0"/>
              <a:t>。将城市划分为不同区域，基于客流量计算区域权重，权重越大则区域越重要，也越有可能成为大型活动举办场所</a:t>
            </a:r>
            <a:endParaRPr kumimoji="1" lang="zh-CN" altLang="en-US" dirty="0"/>
          </a:p>
        </p:txBody>
      </p:sp>
      <p:sp>
        <p:nvSpPr>
          <p:cNvPr id="7" name="矩形 6"/>
          <p:cNvSpPr/>
          <p:nvPr/>
        </p:nvSpPr>
        <p:spPr>
          <a:xfrm>
            <a:off x="685800" y="2425700"/>
            <a:ext cx="1231900" cy="1016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latin typeface="华文楷体"/>
                <a:ea typeface="华文楷体"/>
                <a:cs typeface="华文楷体"/>
              </a:rPr>
              <a:t>参考谷歌</a:t>
            </a:r>
            <a:r>
              <a:rPr kumimoji="1" lang="en-US" altLang="zh-CN" dirty="0" smtClean="0">
                <a:latin typeface="华文楷体"/>
                <a:ea typeface="华文楷体"/>
                <a:cs typeface="华文楷体"/>
              </a:rPr>
              <a:t>PageRank</a:t>
            </a:r>
          </a:p>
          <a:p>
            <a:pPr algn="ctr"/>
            <a:r>
              <a:rPr kumimoji="1" lang="zh-CN" altLang="en-US" dirty="0" smtClean="0">
                <a:latin typeface="华文楷体"/>
                <a:ea typeface="华文楷体"/>
                <a:cs typeface="华文楷体"/>
              </a:rPr>
              <a:t>算法</a:t>
            </a:r>
            <a:endParaRPr kumimoji="1" lang="zh-CN" altLang="en-US" dirty="0">
              <a:latin typeface="华文楷体"/>
              <a:ea typeface="华文楷体"/>
              <a:cs typeface="华文楷体"/>
            </a:endParaRPr>
          </a:p>
        </p:txBody>
      </p:sp>
      <p:sp>
        <p:nvSpPr>
          <p:cNvPr id="8" name="矩形 7"/>
          <p:cNvSpPr/>
          <p:nvPr/>
        </p:nvSpPr>
        <p:spPr>
          <a:xfrm>
            <a:off x="2738754" y="2425700"/>
            <a:ext cx="1363345" cy="1016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t>统计各区域到其他区域的客流量</a:t>
            </a:r>
            <a:endParaRPr kumimoji="1" lang="zh-CN" altLang="en-US" dirty="0"/>
          </a:p>
        </p:txBody>
      </p:sp>
      <p:sp>
        <p:nvSpPr>
          <p:cNvPr id="9" name="矩形 8"/>
          <p:cNvSpPr/>
          <p:nvPr/>
        </p:nvSpPr>
        <p:spPr>
          <a:xfrm>
            <a:off x="4948554" y="2425700"/>
            <a:ext cx="1363345" cy="1016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计算各区域入度和出度</a:t>
            </a:r>
            <a:endParaRPr kumimoji="1" lang="zh-CN" altLang="en-US" dirty="0"/>
          </a:p>
        </p:txBody>
      </p:sp>
      <p:sp>
        <p:nvSpPr>
          <p:cNvPr id="10" name="矩形 9"/>
          <p:cNvSpPr/>
          <p:nvPr/>
        </p:nvSpPr>
        <p:spPr>
          <a:xfrm>
            <a:off x="7120254" y="2425700"/>
            <a:ext cx="1363345" cy="1016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smtClean="0"/>
              <a:t>基于流量转移矩阵计算区域特征值</a:t>
            </a:r>
            <a:endParaRPr kumimoji="1" lang="zh-CN" altLang="en-US" dirty="0"/>
          </a:p>
        </p:txBody>
      </p:sp>
      <p:cxnSp>
        <p:nvCxnSpPr>
          <p:cNvPr id="12" name="直线箭头连接符 11"/>
          <p:cNvCxnSpPr>
            <a:stCxn id="7" idx="3"/>
            <a:endCxn id="8" idx="1"/>
          </p:cNvCxnSpPr>
          <p:nvPr/>
        </p:nvCxnSpPr>
        <p:spPr>
          <a:xfrm>
            <a:off x="1917700" y="2933700"/>
            <a:ext cx="821054"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stCxn id="8" idx="3"/>
            <a:endCxn id="9" idx="1"/>
          </p:cNvCxnSpPr>
          <p:nvPr/>
        </p:nvCxnSpPr>
        <p:spPr>
          <a:xfrm>
            <a:off x="4102099" y="2933700"/>
            <a:ext cx="846455"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stCxn id="9" idx="3"/>
            <a:endCxn id="10" idx="1"/>
          </p:cNvCxnSpPr>
          <p:nvPr/>
        </p:nvCxnSpPr>
        <p:spPr>
          <a:xfrm>
            <a:off x="6311899" y="2933700"/>
            <a:ext cx="808355"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18" name="矩形 17"/>
          <p:cNvSpPr/>
          <p:nvPr/>
        </p:nvSpPr>
        <p:spPr>
          <a:xfrm>
            <a:off x="685800" y="3900476"/>
            <a:ext cx="4669340" cy="2540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013604703"/>
              </p:ext>
            </p:extLst>
          </p:nvPr>
        </p:nvGraphicFramePr>
        <p:xfrm>
          <a:off x="933534" y="4126318"/>
          <a:ext cx="1270000" cy="2082800"/>
        </p:xfrm>
        <a:graphic>
          <a:graphicData uri="http://schemas.openxmlformats.org/presentationml/2006/ole">
            <mc:AlternateContent xmlns:mc="http://schemas.openxmlformats.org/markup-compatibility/2006">
              <mc:Choice xmlns:v="urn:schemas-microsoft-com:vml" Requires="v">
                <p:oleObj spid="_x0000_s1702" name="公式" r:id="rId3" imgW="635000" imgH="1041400" progId="Equation.3">
                  <p:embed/>
                </p:oleObj>
              </mc:Choice>
              <mc:Fallback>
                <p:oleObj name="公式" r:id="rId3" imgW="635000" imgH="1041400" progId="Equation.3">
                  <p:embed/>
                  <p:pic>
                    <p:nvPicPr>
                      <p:cNvPr id="0" name=""/>
                      <p:cNvPicPr/>
                      <p:nvPr/>
                    </p:nvPicPr>
                    <p:blipFill>
                      <a:blip r:embed="rId4"/>
                      <a:stretch>
                        <a:fillRect/>
                      </a:stretch>
                    </p:blipFill>
                    <p:spPr>
                      <a:xfrm>
                        <a:off x="933534" y="4126318"/>
                        <a:ext cx="1270000" cy="2082800"/>
                      </a:xfrm>
                      <a:prstGeom prst="rect">
                        <a:avLst/>
                      </a:prstGeom>
                    </p:spPr>
                  </p:pic>
                </p:oleObj>
              </mc:Fallback>
            </mc:AlternateContent>
          </a:graphicData>
        </a:graphic>
      </p:graphicFrame>
      <p:sp>
        <p:nvSpPr>
          <p:cNvPr id="3" name="文本框 2"/>
          <p:cNvSpPr txBox="1"/>
          <p:nvPr/>
        </p:nvSpPr>
        <p:spPr>
          <a:xfrm>
            <a:off x="2277749" y="4090490"/>
            <a:ext cx="2943384" cy="2231380"/>
          </a:xfrm>
          <a:prstGeom prst="rect">
            <a:avLst/>
          </a:prstGeom>
          <a:noFill/>
        </p:spPr>
        <p:txBody>
          <a:bodyPr wrap="none" rtlCol="0">
            <a:spAutoFit/>
          </a:bodyPr>
          <a:lstStyle/>
          <a:p>
            <a:pPr>
              <a:lnSpc>
                <a:spcPct val="120000"/>
              </a:lnSpc>
            </a:pPr>
            <a:r>
              <a:rPr kumimoji="1" lang="zh-CN" altLang="en-US" dirty="0" smtClean="0">
                <a:solidFill>
                  <a:schemeClr val="bg1"/>
                </a:solidFill>
              </a:rPr>
              <a:t>其中</a:t>
            </a:r>
            <a:r>
              <a:rPr kumimoji="1" lang="en-US" altLang="zh-CN" dirty="0" smtClean="0">
                <a:solidFill>
                  <a:schemeClr val="bg1"/>
                </a:solidFill>
              </a:rPr>
              <a:t>    </a:t>
            </a:r>
            <a:r>
              <a:rPr kumimoji="1" lang="zh-CN" altLang="en-US" dirty="0" smtClean="0">
                <a:solidFill>
                  <a:schemeClr val="bg1"/>
                </a:solidFill>
              </a:rPr>
              <a:t>为向量，</a:t>
            </a:r>
            <a:r>
              <a:rPr kumimoji="1" lang="en-US" altLang="zh-CN" dirty="0" smtClean="0">
                <a:solidFill>
                  <a:schemeClr val="bg1"/>
                </a:solidFill>
              </a:rPr>
              <a:t>   </a:t>
            </a:r>
            <a:r>
              <a:rPr kumimoji="1" lang="zh-CN" altLang="en-US" dirty="0" smtClean="0">
                <a:solidFill>
                  <a:schemeClr val="bg1"/>
                </a:solidFill>
              </a:rPr>
              <a:t>为矩阵，</a:t>
            </a:r>
            <a:endParaRPr kumimoji="1" lang="en-US" altLang="zh-CN" dirty="0" smtClean="0">
              <a:solidFill>
                <a:schemeClr val="bg1"/>
              </a:solidFill>
            </a:endParaRPr>
          </a:p>
          <a:p>
            <a:pPr>
              <a:lnSpc>
                <a:spcPct val="120000"/>
              </a:lnSpc>
            </a:pPr>
            <a:r>
              <a:rPr kumimoji="1" lang="en-US" altLang="zh-CN" dirty="0" smtClean="0">
                <a:solidFill>
                  <a:schemeClr val="bg1"/>
                </a:solidFill>
              </a:rPr>
              <a:t>      </a:t>
            </a:r>
            <a:r>
              <a:rPr kumimoji="1" lang="zh-CN" altLang="en-US" dirty="0" smtClean="0">
                <a:solidFill>
                  <a:schemeClr val="bg1"/>
                </a:solidFill>
              </a:rPr>
              <a:t>表示区域</a:t>
            </a:r>
            <a:r>
              <a:rPr kumimoji="1" lang="en-US" altLang="zh-CN" dirty="0" smtClean="0">
                <a:solidFill>
                  <a:schemeClr val="bg1"/>
                </a:solidFill>
              </a:rPr>
              <a:t>   </a:t>
            </a:r>
            <a:r>
              <a:rPr kumimoji="1" lang="zh-CN" altLang="en-US" dirty="0" smtClean="0">
                <a:solidFill>
                  <a:schemeClr val="bg1"/>
                </a:solidFill>
              </a:rPr>
              <a:t>去往区域</a:t>
            </a:r>
            <a:r>
              <a:rPr kumimoji="1" lang="en-US" altLang="zh-CN" dirty="0" smtClean="0">
                <a:solidFill>
                  <a:schemeClr val="bg1"/>
                </a:solidFill>
              </a:rPr>
              <a:t>   </a:t>
            </a:r>
            <a:r>
              <a:rPr kumimoji="1" lang="zh-CN" altLang="en-US" dirty="0" smtClean="0">
                <a:solidFill>
                  <a:schemeClr val="bg1"/>
                </a:solidFill>
              </a:rPr>
              <a:t>的</a:t>
            </a:r>
            <a:endParaRPr kumimoji="1" lang="en-US" altLang="zh-CN" dirty="0" smtClean="0">
              <a:solidFill>
                <a:schemeClr val="bg1"/>
              </a:solidFill>
            </a:endParaRPr>
          </a:p>
          <a:p>
            <a:pPr>
              <a:lnSpc>
                <a:spcPct val="120000"/>
              </a:lnSpc>
            </a:pPr>
            <a:r>
              <a:rPr kumimoji="1" lang="zh-CN" altLang="en-US" dirty="0" smtClean="0">
                <a:solidFill>
                  <a:schemeClr val="bg1"/>
                </a:solidFill>
              </a:rPr>
              <a:t>客流量，则</a:t>
            </a:r>
            <a:r>
              <a:rPr kumimoji="1" lang="en-US" altLang="zh-CN" dirty="0" smtClean="0">
                <a:solidFill>
                  <a:schemeClr val="bg1"/>
                </a:solidFill>
              </a:rPr>
              <a:t>    </a:t>
            </a:r>
            <a:r>
              <a:rPr kumimoji="1" lang="zh-CN" altLang="en-US" dirty="0" smtClean="0">
                <a:solidFill>
                  <a:schemeClr val="bg1"/>
                </a:solidFill>
              </a:rPr>
              <a:t>即为区域权</a:t>
            </a:r>
            <a:endParaRPr kumimoji="1" lang="en-US" altLang="zh-CN" dirty="0" smtClean="0">
              <a:solidFill>
                <a:schemeClr val="bg1"/>
              </a:solidFill>
            </a:endParaRPr>
          </a:p>
          <a:p>
            <a:pPr>
              <a:lnSpc>
                <a:spcPct val="120000"/>
              </a:lnSpc>
            </a:pPr>
            <a:r>
              <a:rPr kumimoji="1" lang="zh-CN" altLang="en-US" dirty="0" smtClean="0">
                <a:solidFill>
                  <a:schemeClr val="bg1"/>
                </a:solidFill>
              </a:rPr>
              <a:t>重向量</a:t>
            </a:r>
            <a:endParaRPr kumimoji="1" lang="en-US" altLang="zh-CN" dirty="0" smtClean="0">
              <a:solidFill>
                <a:schemeClr val="bg1"/>
              </a:solidFill>
            </a:endParaRPr>
          </a:p>
          <a:p>
            <a:pPr>
              <a:lnSpc>
                <a:spcPct val="120000"/>
              </a:lnSpc>
              <a:spcBef>
                <a:spcPts val="600"/>
              </a:spcBef>
            </a:pPr>
            <a:r>
              <a:rPr kumimoji="1" lang="en-US" altLang="zh-CN" dirty="0">
                <a:solidFill>
                  <a:schemeClr val="bg1"/>
                </a:solidFill>
              </a:rPr>
              <a:t> </a:t>
            </a:r>
            <a:r>
              <a:rPr kumimoji="1" lang="en-US" altLang="zh-CN" dirty="0" smtClean="0">
                <a:solidFill>
                  <a:schemeClr val="bg1"/>
                </a:solidFill>
              </a:rPr>
              <a:t>     </a:t>
            </a:r>
            <a:r>
              <a:rPr kumimoji="1" lang="zh-CN" altLang="en-US" dirty="0" smtClean="0">
                <a:solidFill>
                  <a:schemeClr val="bg1"/>
                </a:solidFill>
              </a:rPr>
              <a:t>表示区域</a:t>
            </a:r>
            <a:r>
              <a:rPr kumimoji="1" lang="en-US" altLang="zh-CN" dirty="0" smtClean="0">
                <a:solidFill>
                  <a:schemeClr val="bg1"/>
                </a:solidFill>
              </a:rPr>
              <a:t>   </a:t>
            </a:r>
            <a:r>
              <a:rPr kumimoji="1" lang="zh-CN" altLang="en-US" dirty="0" smtClean="0">
                <a:solidFill>
                  <a:schemeClr val="bg1"/>
                </a:solidFill>
              </a:rPr>
              <a:t>的出度，</a:t>
            </a:r>
            <a:r>
              <a:rPr kumimoji="1" lang="en-US" altLang="zh-CN" dirty="0" smtClean="0">
                <a:solidFill>
                  <a:schemeClr val="bg1"/>
                </a:solidFill>
              </a:rPr>
              <a:t>    </a:t>
            </a:r>
            <a:r>
              <a:rPr kumimoji="1" lang="zh-CN" altLang="en-US" dirty="0" smtClean="0">
                <a:solidFill>
                  <a:schemeClr val="bg1"/>
                </a:solidFill>
              </a:rPr>
              <a:t>表</a:t>
            </a:r>
            <a:endParaRPr kumimoji="1" lang="en-US" altLang="zh-CN" dirty="0" smtClean="0">
              <a:solidFill>
                <a:schemeClr val="bg1"/>
              </a:solidFill>
            </a:endParaRPr>
          </a:p>
          <a:p>
            <a:pPr>
              <a:lnSpc>
                <a:spcPct val="120000"/>
              </a:lnSpc>
            </a:pPr>
            <a:r>
              <a:rPr kumimoji="1" lang="zh-CN" altLang="en-US" dirty="0" smtClean="0">
                <a:solidFill>
                  <a:schemeClr val="bg1"/>
                </a:solidFill>
              </a:rPr>
              <a:t>示区域</a:t>
            </a:r>
            <a:r>
              <a:rPr kumimoji="1" lang="en-US" altLang="zh-CN" dirty="0" smtClean="0">
                <a:solidFill>
                  <a:schemeClr val="bg1"/>
                </a:solidFill>
              </a:rPr>
              <a:t>   </a:t>
            </a:r>
            <a:r>
              <a:rPr kumimoji="1" lang="zh-CN" altLang="en-US" dirty="0" smtClean="0">
                <a:solidFill>
                  <a:schemeClr val="bg1"/>
                </a:solidFill>
              </a:rPr>
              <a:t>的入度</a:t>
            </a:r>
            <a:endParaRPr kumimoji="1" lang="zh-CN" altLang="en-US" dirty="0">
              <a:solidFill>
                <a:schemeClr val="bg1"/>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708049409"/>
              </p:ext>
            </p:extLst>
          </p:nvPr>
        </p:nvGraphicFramePr>
        <p:xfrm>
          <a:off x="2783264" y="4087036"/>
          <a:ext cx="330200" cy="381000"/>
        </p:xfrm>
        <a:graphic>
          <a:graphicData uri="http://schemas.openxmlformats.org/presentationml/2006/ole">
            <mc:AlternateContent xmlns:mc="http://schemas.openxmlformats.org/markup-compatibility/2006">
              <mc:Choice xmlns:v="urn:schemas-microsoft-com:vml" Requires="v">
                <p:oleObj spid="_x0000_s1703" name="公式" r:id="rId5" imgW="165100" imgH="190500" progId="Equation.3">
                  <p:embed/>
                </p:oleObj>
              </mc:Choice>
              <mc:Fallback>
                <p:oleObj name="公式" r:id="rId5" imgW="165100" imgH="190500" progId="Equation.3">
                  <p:embed/>
                  <p:pic>
                    <p:nvPicPr>
                      <p:cNvPr id="0" name=""/>
                      <p:cNvPicPr/>
                      <p:nvPr/>
                    </p:nvPicPr>
                    <p:blipFill>
                      <a:blip r:embed="rId6"/>
                      <a:stretch>
                        <a:fillRect/>
                      </a:stretch>
                    </p:blipFill>
                    <p:spPr>
                      <a:xfrm>
                        <a:off x="2783264" y="4087036"/>
                        <a:ext cx="330200" cy="3810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268421741"/>
              </p:ext>
            </p:extLst>
          </p:nvPr>
        </p:nvGraphicFramePr>
        <p:xfrm>
          <a:off x="3878764" y="4177895"/>
          <a:ext cx="304800" cy="304800"/>
        </p:xfrm>
        <a:graphic>
          <a:graphicData uri="http://schemas.openxmlformats.org/presentationml/2006/ole">
            <mc:AlternateContent xmlns:mc="http://schemas.openxmlformats.org/markup-compatibility/2006">
              <mc:Choice xmlns:v="urn:schemas-microsoft-com:vml" Requires="v">
                <p:oleObj spid="_x0000_s1704" name="公式" r:id="rId7" imgW="152400" imgH="152400" progId="Equation.3">
                  <p:embed/>
                </p:oleObj>
              </mc:Choice>
              <mc:Fallback>
                <p:oleObj name="公式" r:id="rId7" imgW="152400" imgH="152400" progId="Equation.3">
                  <p:embed/>
                  <p:pic>
                    <p:nvPicPr>
                      <p:cNvPr id="0" name=""/>
                      <p:cNvPicPr/>
                      <p:nvPr/>
                    </p:nvPicPr>
                    <p:blipFill>
                      <a:blip r:embed="rId8"/>
                      <a:stretch>
                        <a:fillRect/>
                      </a:stretch>
                    </p:blipFill>
                    <p:spPr>
                      <a:xfrm>
                        <a:off x="3878764" y="4177895"/>
                        <a:ext cx="304800" cy="3048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160532382"/>
              </p:ext>
            </p:extLst>
          </p:nvPr>
        </p:nvGraphicFramePr>
        <p:xfrm>
          <a:off x="2343621" y="4508883"/>
          <a:ext cx="355600" cy="304800"/>
        </p:xfrm>
        <a:graphic>
          <a:graphicData uri="http://schemas.openxmlformats.org/presentationml/2006/ole">
            <mc:AlternateContent xmlns:mc="http://schemas.openxmlformats.org/markup-compatibility/2006">
              <mc:Choice xmlns:v="urn:schemas-microsoft-com:vml" Requires="v">
                <p:oleObj spid="_x0000_s1705" name="公式" r:id="rId9" imgW="177800" imgH="152400" progId="Equation.3">
                  <p:embed/>
                </p:oleObj>
              </mc:Choice>
              <mc:Fallback>
                <p:oleObj name="公式" r:id="rId9" imgW="177800" imgH="152400" progId="Equation.3">
                  <p:embed/>
                  <p:pic>
                    <p:nvPicPr>
                      <p:cNvPr id="0" name=""/>
                      <p:cNvPicPr/>
                      <p:nvPr/>
                    </p:nvPicPr>
                    <p:blipFill>
                      <a:blip r:embed="rId10"/>
                      <a:stretch>
                        <a:fillRect/>
                      </a:stretch>
                    </p:blipFill>
                    <p:spPr>
                      <a:xfrm>
                        <a:off x="2343621" y="4508883"/>
                        <a:ext cx="355600" cy="3048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551556236"/>
              </p:ext>
            </p:extLst>
          </p:nvPr>
        </p:nvGraphicFramePr>
        <p:xfrm>
          <a:off x="3475686" y="4738271"/>
          <a:ext cx="330200" cy="381000"/>
        </p:xfrm>
        <a:graphic>
          <a:graphicData uri="http://schemas.openxmlformats.org/presentationml/2006/ole">
            <mc:AlternateContent xmlns:mc="http://schemas.openxmlformats.org/markup-compatibility/2006">
              <mc:Choice xmlns:v="urn:schemas-microsoft-com:vml" Requires="v">
                <p:oleObj spid="_x0000_s1706" name="公式" r:id="rId11" imgW="165100" imgH="190500" progId="Equation.3">
                  <p:embed/>
                </p:oleObj>
              </mc:Choice>
              <mc:Fallback>
                <p:oleObj name="公式" r:id="rId11" imgW="165100" imgH="190500" progId="Equation.3">
                  <p:embed/>
                  <p:pic>
                    <p:nvPicPr>
                      <p:cNvPr id="0" name=""/>
                      <p:cNvPicPr/>
                      <p:nvPr/>
                    </p:nvPicPr>
                    <p:blipFill>
                      <a:blip r:embed="rId6"/>
                      <a:stretch>
                        <a:fillRect/>
                      </a:stretch>
                    </p:blipFill>
                    <p:spPr>
                      <a:xfrm>
                        <a:off x="3475686" y="4738271"/>
                        <a:ext cx="330200" cy="3810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508773401"/>
              </p:ext>
            </p:extLst>
          </p:nvPr>
        </p:nvGraphicFramePr>
        <p:xfrm>
          <a:off x="3581632" y="4479554"/>
          <a:ext cx="177800" cy="330200"/>
        </p:xfrm>
        <a:graphic>
          <a:graphicData uri="http://schemas.openxmlformats.org/presentationml/2006/ole">
            <mc:AlternateContent xmlns:mc="http://schemas.openxmlformats.org/markup-compatibility/2006">
              <mc:Choice xmlns:v="urn:schemas-microsoft-com:vml" Requires="v">
                <p:oleObj spid="_x0000_s1707" name="公式" r:id="rId12" imgW="88900" imgH="165100" progId="Equation.3">
                  <p:embed/>
                </p:oleObj>
              </mc:Choice>
              <mc:Fallback>
                <p:oleObj name="公式" r:id="rId12" imgW="88900" imgH="165100" progId="Equation.3">
                  <p:embed/>
                  <p:pic>
                    <p:nvPicPr>
                      <p:cNvPr id="0" name=""/>
                      <p:cNvPicPr/>
                      <p:nvPr/>
                    </p:nvPicPr>
                    <p:blipFill>
                      <a:blip r:embed="rId13"/>
                      <a:stretch>
                        <a:fillRect/>
                      </a:stretch>
                    </p:blipFill>
                    <p:spPr>
                      <a:xfrm>
                        <a:off x="3581632" y="4479554"/>
                        <a:ext cx="177800" cy="3302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501199946"/>
              </p:ext>
            </p:extLst>
          </p:nvPr>
        </p:nvGraphicFramePr>
        <p:xfrm>
          <a:off x="4591125" y="4494224"/>
          <a:ext cx="228600" cy="381000"/>
        </p:xfrm>
        <a:graphic>
          <a:graphicData uri="http://schemas.openxmlformats.org/presentationml/2006/ole">
            <mc:AlternateContent xmlns:mc="http://schemas.openxmlformats.org/markup-compatibility/2006">
              <mc:Choice xmlns:v="urn:schemas-microsoft-com:vml" Requires="v">
                <p:oleObj spid="_x0000_s1708" name="公式" r:id="rId14" imgW="114300" imgH="190500" progId="Equation.3">
                  <p:embed/>
                </p:oleObj>
              </mc:Choice>
              <mc:Fallback>
                <p:oleObj name="公式" r:id="rId14" imgW="114300" imgH="190500" progId="Equation.3">
                  <p:embed/>
                  <p:pic>
                    <p:nvPicPr>
                      <p:cNvPr id="0" name=""/>
                      <p:cNvPicPr/>
                      <p:nvPr/>
                    </p:nvPicPr>
                    <p:blipFill>
                      <a:blip r:embed="rId15"/>
                      <a:stretch>
                        <a:fillRect/>
                      </a:stretch>
                    </p:blipFill>
                    <p:spPr>
                      <a:xfrm>
                        <a:off x="4591125" y="4494224"/>
                        <a:ext cx="228600" cy="3810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082273148"/>
              </p:ext>
            </p:extLst>
          </p:nvPr>
        </p:nvGraphicFramePr>
        <p:xfrm>
          <a:off x="2343621" y="5569233"/>
          <a:ext cx="355600" cy="330200"/>
        </p:xfrm>
        <a:graphic>
          <a:graphicData uri="http://schemas.openxmlformats.org/presentationml/2006/ole">
            <mc:AlternateContent xmlns:mc="http://schemas.openxmlformats.org/markup-compatibility/2006">
              <mc:Choice xmlns:v="urn:schemas-microsoft-com:vml" Requires="v">
                <p:oleObj spid="_x0000_s1709" name="公式" r:id="rId16" imgW="177800" imgH="165100" progId="Equation.3">
                  <p:embed/>
                </p:oleObj>
              </mc:Choice>
              <mc:Fallback>
                <p:oleObj name="公式" r:id="rId16" imgW="177800" imgH="165100" progId="Equation.3">
                  <p:embed/>
                  <p:pic>
                    <p:nvPicPr>
                      <p:cNvPr id="0" name=""/>
                      <p:cNvPicPr/>
                      <p:nvPr/>
                    </p:nvPicPr>
                    <p:blipFill>
                      <a:blip r:embed="rId17"/>
                      <a:stretch>
                        <a:fillRect/>
                      </a:stretch>
                    </p:blipFill>
                    <p:spPr>
                      <a:xfrm>
                        <a:off x="2343621" y="5569233"/>
                        <a:ext cx="355600" cy="3302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554306174"/>
              </p:ext>
            </p:extLst>
          </p:nvPr>
        </p:nvGraphicFramePr>
        <p:xfrm>
          <a:off x="3582530" y="5551082"/>
          <a:ext cx="177800" cy="330200"/>
        </p:xfrm>
        <a:graphic>
          <a:graphicData uri="http://schemas.openxmlformats.org/presentationml/2006/ole">
            <mc:AlternateContent xmlns:mc="http://schemas.openxmlformats.org/markup-compatibility/2006">
              <mc:Choice xmlns:v="urn:schemas-microsoft-com:vml" Requires="v">
                <p:oleObj spid="_x0000_s1710" name="公式" r:id="rId18" imgW="88900" imgH="165100" progId="Equation.3">
                  <p:embed/>
                </p:oleObj>
              </mc:Choice>
              <mc:Fallback>
                <p:oleObj name="公式" r:id="rId18" imgW="88900" imgH="165100" progId="Equation.3">
                  <p:embed/>
                  <p:pic>
                    <p:nvPicPr>
                      <p:cNvPr id="0" name=""/>
                      <p:cNvPicPr/>
                      <p:nvPr/>
                    </p:nvPicPr>
                    <p:blipFill>
                      <a:blip r:embed="rId13"/>
                      <a:stretch>
                        <a:fillRect/>
                      </a:stretch>
                    </p:blipFill>
                    <p:spPr>
                      <a:xfrm>
                        <a:off x="3582530" y="5551082"/>
                        <a:ext cx="177800" cy="3302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628000382"/>
              </p:ext>
            </p:extLst>
          </p:nvPr>
        </p:nvGraphicFramePr>
        <p:xfrm>
          <a:off x="4555776" y="5551082"/>
          <a:ext cx="355600" cy="330200"/>
        </p:xfrm>
        <a:graphic>
          <a:graphicData uri="http://schemas.openxmlformats.org/presentationml/2006/ole">
            <mc:AlternateContent xmlns:mc="http://schemas.openxmlformats.org/markup-compatibility/2006">
              <mc:Choice xmlns:v="urn:schemas-microsoft-com:vml" Requires="v">
                <p:oleObj spid="_x0000_s1711" name="公式" r:id="rId19" imgW="177800" imgH="165100" progId="Equation.3">
                  <p:embed/>
                </p:oleObj>
              </mc:Choice>
              <mc:Fallback>
                <p:oleObj name="公式" r:id="rId19" imgW="177800" imgH="165100" progId="Equation.3">
                  <p:embed/>
                  <p:pic>
                    <p:nvPicPr>
                      <p:cNvPr id="0" name=""/>
                      <p:cNvPicPr/>
                      <p:nvPr/>
                    </p:nvPicPr>
                    <p:blipFill>
                      <a:blip r:embed="rId20"/>
                      <a:stretch>
                        <a:fillRect/>
                      </a:stretch>
                    </p:blipFill>
                    <p:spPr>
                      <a:xfrm>
                        <a:off x="4555776" y="5551082"/>
                        <a:ext cx="355600" cy="330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858921840"/>
              </p:ext>
            </p:extLst>
          </p:nvPr>
        </p:nvGraphicFramePr>
        <p:xfrm>
          <a:off x="3063843" y="5878918"/>
          <a:ext cx="177800" cy="330200"/>
        </p:xfrm>
        <a:graphic>
          <a:graphicData uri="http://schemas.openxmlformats.org/presentationml/2006/ole">
            <mc:AlternateContent xmlns:mc="http://schemas.openxmlformats.org/markup-compatibility/2006">
              <mc:Choice xmlns:v="urn:schemas-microsoft-com:vml" Requires="v">
                <p:oleObj spid="_x0000_s1712" name="公式" r:id="rId21" imgW="88900" imgH="165100" progId="Equation.3">
                  <p:embed/>
                </p:oleObj>
              </mc:Choice>
              <mc:Fallback>
                <p:oleObj name="公式" r:id="rId21" imgW="88900" imgH="165100" progId="Equation.3">
                  <p:embed/>
                  <p:pic>
                    <p:nvPicPr>
                      <p:cNvPr id="0" name=""/>
                      <p:cNvPicPr/>
                      <p:nvPr/>
                    </p:nvPicPr>
                    <p:blipFill>
                      <a:blip r:embed="rId13"/>
                      <a:stretch>
                        <a:fillRect/>
                      </a:stretch>
                    </p:blipFill>
                    <p:spPr>
                      <a:xfrm>
                        <a:off x="3063843" y="5878918"/>
                        <a:ext cx="177800" cy="330200"/>
                      </a:xfrm>
                      <a:prstGeom prst="rect">
                        <a:avLst/>
                      </a:prstGeom>
                    </p:spPr>
                  </p:pic>
                </p:oleObj>
              </mc:Fallback>
            </mc:AlternateContent>
          </a:graphicData>
        </a:graphic>
      </p:graphicFrame>
      <p:pic>
        <p:nvPicPr>
          <p:cNvPr id="13" name="图片 12"/>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5643320" y="4738271"/>
            <a:ext cx="2840279" cy="1702205"/>
          </a:xfrm>
          <a:prstGeom prst="rect">
            <a:avLst/>
          </a:prstGeom>
          <a:ln>
            <a:noFill/>
          </a:ln>
          <a:effectLst>
            <a:outerShdw blurRad="292100" dist="139700" dir="2700000" algn="tl" rotWithShape="0">
              <a:srgbClr val="333333">
                <a:alpha val="65000"/>
              </a:srgbClr>
            </a:outerShdw>
          </a:effectLst>
        </p:spPr>
      </p:pic>
      <p:sp>
        <p:nvSpPr>
          <p:cNvPr id="26" name="文本框 25"/>
          <p:cNvSpPr txBox="1"/>
          <p:nvPr/>
        </p:nvSpPr>
        <p:spPr>
          <a:xfrm>
            <a:off x="5821387" y="3965946"/>
            <a:ext cx="2492990" cy="646331"/>
          </a:xfrm>
          <a:prstGeom prst="rect">
            <a:avLst/>
          </a:prstGeom>
          <a:noFill/>
        </p:spPr>
        <p:txBody>
          <a:bodyPr wrap="none" rtlCol="0">
            <a:spAutoFit/>
          </a:bodyPr>
          <a:lstStyle/>
          <a:p>
            <a:pPr algn="ctr"/>
            <a:r>
              <a:rPr kumimoji="1" lang="zh-CN" altLang="en-US" dirty="0" smtClean="0"/>
              <a:t>区域出度、入度、权重</a:t>
            </a:r>
            <a:endParaRPr kumimoji="1" lang="en-US" altLang="zh-CN" dirty="0" smtClean="0"/>
          </a:p>
          <a:p>
            <a:pPr algn="ctr"/>
            <a:r>
              <a:rPr kumimoji="1" lang="zh-CN" altLang="en-US" dirty="0" smtClean="0"/>
              <a:t>热力图可视化</a:t>
            </a:r>
            <a:endParaRPr kumimoji="1" lang="zh-CN" altLang="en-US" dirty="0"/>
          </a:p>
        </p:txBody>
      </p:sp>
    </p:spTree>
    <p:extLst>
      <p:ext uri="{BB962C8B-B14F-4D97-AF65-F5344CB8AC3E}">
        <p14:creationId xmlns:p14="http://schemas.microsoft.com/office/powerpoint/2010/main" val="1600083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宏观</a:t>
            </a:r>
            <a:endParaRPr kumimoji="1" lang="zh-CN" altLang="en-US" sz="4000" dirty="0">
              <a:solidFill>
                <a:schemeClr val="accent6"/>
              </a:solidFill>
              <a:latin typeface="Hiragino Sans GB W3"/>
              <a:ea typeface="Hiragino Sans GB W3"/>
              <a:cs typeface="Hiragino Sans GB W3"/>
            </a:endParaRPr>
          </a:p>
        </p:txBody>
      </p:sp>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75587" y="1379508"/>
            <a:ext cx="6254095" cy="2308352"/>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2423" y="3339255"/>
            <a:ext cx="6231322" cy="2308352"/>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15562" y="4323208"/>
            <a:ext cx="2214120" cy="2055186"/>
          </a:xfrm>
          <a:prstGeom prst="rect">
            <a:avLst/>
          </a:prstGeom>
          <a:ln>
            <a:noFill/>
          </a:ln>
          <a:effectLst>
            <a:outerShdw blurRad="292100" dist="139700" dir="2700000" algn="tl" rotWithShape="0">
              <a:srgbClr val="333333">
                <a:alpha val="65000"/>
              </a:srgbClr>
            </a:outerShdw>
          </a:effectLst>
        </p:spPr>
      </p:pic>
      <p:sp>
        <p:nvSpPr>
          <p:cNvPr id="9" name="文本框 8"/>
          <p:cNvSpPr txBox="1"/>
          <p:nvPr/>
        </p:nvSpPr>
        <p:spPr>
          <a:xfrm>
            <a:off x="1596739" y="6034462"/>
            <a:ext cx="4718823" cy="338554"/>
          </a:xfrm>
          <a:prstGeom prst="rect">
            <a:avLst/>
          </a:prstGeom>
          <a:noFill/>
        </p:spPr>
        <p:txBody>
          <a:bodyPr wrap="none" rtlCol="0">
            <a:spAutoFit/>
          </a:bodyPr>
          <a:lstStyle/>
          <a:p>
            <a:r>
              <a:rPr kumimoji="1" lang="zh-CN" altLang="en-US" sz="1600" dirty="0" smtClean="0">
                <a:latin typeface="华文楷体"/>
                <a:ea typeface="华文楷体"/>
                <a:cs typeface="华文楷体"/>
              </a:rPr>
              <a:t>地铁站点</a:t>
            </a:r>
            <a:r>
              <a:rPr kumimoji="1" lang="en-US" altLang="zh-CN" sz="1600" dirty="0" smtClean="0">
                <a:latin typeface="华文楷体"/>
                <a:ea typeface="华文楷体"/>
                <a:cs typeface="华文楷体"/>
              </a:rPr>
              <a:t>OD</a:t>
            </a:r>
            <a:r>
              <a:rPr kumimoji="1" lang="zh-CN" altLang="en-US" sz="1600" dirty="0" smtClean="0">
                <a:latin typeface="华文楷体"/>
                <a:ea typeface="华文楷体"/>
                <a:cs typeface="华文楷体"/>
              </a:rPr>
              <a:t>、地铁站点权重、地铁线路</a:t>
            </a:r>
            <a:r>
              <a:rPr kumimoji="1" lang="en-US" altLang="zh-CN" sz="1600" dirty="0" smtClean="0">
                <a:latin typeface="华文楷体"/>
                <a:ea typeface="华文楷体"/>
                <a:cs typeface="华文楷体"/>
              </a:rPr>
              <a:t>OD</a:t>
            </a:r>
            <a:r>
              <a:rPr kumimoji="1" lang="zh-CN" altLang="en-US" sz="1600" dirty="0" smtClean="0">
                <a:latin typeface="华文楷体"/>
                <a:ea typeface="华文楷体"/>
                <a:cs typeface="华文楷体"/>
              </a:rPr>
              <a:t>可视化</a:t>
            </a:r>
            <a:endParaRPr kumimoji="1" lang="zh-CN" altLang="en-US" sz="1600" dirty="0">
              <a:latin typeface="华文楷体"/>
              <a:ea typeface="华文楷体"/>
              <a:cs typeface="华文楷体"/>
            </a:endParaRPr>
          </a:p>
        </p:txBody>
      </p:sp>
      <p:sp>
        <p:nvSpPr>
          <p:cNvPr id="10" name="文本框 9"/>
          <p:cNvSpPr txBox="1"/>
          <p:nvPr/>
        </p:nvSpPr>
        <p:spPr>
          <a:xfrm>
            <a:off x="622423" y="1793883"/>
            <a:ext cx="1351652" cy="923330"/>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kumimoji="1" lang="zh-CN" altLang="en-US" dirty="0" smtClean="0"/>
              <a:t>可视化效果</a:t>
            </a:r>
            <a:endParaRPr kumimoji="1" lang="en-US" altLang="zh-CN" dirty="0" smtClean="0"/>
          </a:p>
          <a:p>
            <a:r>
              <a:rPr kumimoji="1" lang="zh-CN" altLang="en-US" dirty="0" smtClean="0"/>
              <a:t>可访问网站</a:t>
            </a:r>
            <a:endParaRPr kumimoji="1" lang="en-US" altLang="zh-CN" dirty="0" smtClean="0"/>
          </a:p>
          <a:p>
            <a:r>
              <a:rPr kumimoji="1" lang="zh-CN" altLang="en-US" dirty="0" smtClean="0"/>
              <a:t>查看</a:t>
            </a:r>
            <a:endParaRPr kumimoji="1" lang="zh-CN" altLang="en-US" dirty="0"/>
          </a:p>
        </p:txBody>
      </p:sp>
    </p:spTree>
    <p:extLst>
      <p:ext uri="{BB962C8B-B14F-4D97-AF65-F5344CB8AC3E}">
        <p14:creationId xmlns:p14="http://schemas.microsoft.com/office/powerpoint/2010/main" val="27013241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微观</a:t>
            </a:r>
            <a:endParaRPr kumimoji="1" lang="zh-CN" altLang="en-US" sz="4000" dirty="0">
              <a:solidFill>
                <a:schemeClr val="accent6"/>
              </a:solidFill>
              <a:latin typeface="Hiragino Sans GB W3"/>
              <a:ea typeface="Hiragino Sans GB W3"/>
              <a:cs typeface="Hiragino Sans GB W3"/>
            </a:endParaRPr>
          </a:p>
        </p:txBody>
      </p:sp>
      <p:sp>
        <p:nvSpPr>
          <p:cNvPr id="5" name="文本框 4"/>
          <p:cNvSpPr txBox="1"/>
          <p:nvPr/>
        </p:nvSpPr>
        <p:spPr>
          <a:xfrm>
            <a:off x="584200" y="1373002"/>
            <a:ext cx="8001000" cy="747897"/>
          </a:xfrm>
          <a:prstGeom prst="rect">
            <a:avLst/>
          </a:prstGeom>
          <a:noFill/>
        </p:spPr>
        <p:txBody>
          <a:bodyPr wrap="square" rtlCol="0">
            <a:spAutoFit/>
          </a:bodyPr>
          <a:lstStyle/>
          <a:p>
            <a:pPr>
              <a:lnSpc>
                <a:spcPct val="120000"/>
              </a:lnSpc>
            </a:pPr>
            <a:r>
              <a:rPr kumimoji="1" lang="zh-CN" altLang="en-US" dirty="0" smtClean="0">
                <a:solidFill>
                  <a:srgbClr val="CC5439"/>
                </a:solidFill>
              </a:rPr>
              <a:t>微观尺度分析个人行为</a:t>
            </a:r>
            <a:r>
              <a:rPr kumimoji="1" lang="zh-CN" altLang="en-US" dirty="0" smtClean="0"/>
              <a:t>。以一卡通为例，个人行为包括</a:t>
            </a:r>
            <a:r>
              <a:rPr kumimoji="1" lang="en-US" altLang="zh-CN" dirty="0" smtClean="0">
                <a:latin typeface="华文楷体"/>
                <a:ea typeface="华文楷体"/>
                <a:cs typeface="华文楷体"/>
              </a:rPr>
              <a:t>4</a:t>
            </a:r>
            <a:r>
              <a:rPr kumimoji="1" lang="zh-CN" altLang="en-US" dirty="0" smtClean="0"/>
              <a:t>月内刷卡总次数、出入的不同地铁站总数等，后者越大的用户越有可能参与大型活动</a:t>
            </a:r>
            <a:endParaRPr kumimoji="1" lang="zh-CN" altLang="en-US" dirty="0">
              <a:latin typeface="华文楷体"/>
              <a:ea typeface="华文楷体"/>
              <a:cs typeface="华文楷体"/>
            </a:endParaRPr>
          </a:p>
        </p:txBody>
      </p:sp>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4200" y="2351023"/>
            <a:ext cx="4103185" cy="3129407"/>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98660" y="3215230"/>
            <a:ext cx="4086540" cy="3129407"/>
          </a:xfrm>
          <a:prstGeom prst="rect">
            <a:avLst/>
          </a:prstGeom>
          <a:ln>
            <a:noFill/>
          </a:ln>
          <a:effectLst>
            <a:outerShdw blurRad="292100" dist="139700" dir="2700000" algn="tl" rotWithShape="0">
              <a:srgbClr val="333333">
                <a:alpha val="65000"/>
              </a:srgbClr>
            </a:outerShdw>
          </a:effectLst>
        </p:spPr>
      </p:pic>
      <p:sp>
        <p:nvSpPr>
          <p:cNvPr id="9" name="文本框 8"/>
          <p:cNvSpPr txBox="1"/>
          <p:nvPr/>
        </p:nvSpPr>
        <p:spPr>
          <a:xfrm>
            <a:off x="4980555" y="2371582"/>
            <a:ext cx="3402005"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kumimoji="1" lang="zh-CN" altLang="en-US" dirty="0" smtClean="0"/>
              <a:t>大多用户出入地铁站数量低于</a:t>
            </a:r>
            <a:r>
              <a:rPr kumimoji="1" lang="en-US" altLang="zh-CN" dirty="0" smtClean="0">
                <a:latin typeface="华文楷体"/>
                <a:ea typeface="华文楷体"/>
                <a:cs typeface="华文楷体"/>
              </a:rPr>
              <a:t>10</a:t>
            </a:r>
            <a:endParaRPr kumimoji="1" lang="zh-CN" altLang="en-US" dirty="0"/>
          </a:p>
        </p:txBody>
      </p:sp>
      <p:sp>
        <p:nvSpPr>
          <p:cNvPr id="10" name="文本框 9"/>
          <p:cNvSpPr txBox="1"/>
          <p:nvPr/>
        </p:nvSpPr>
        <p:spPr>
          <a:xfrm>
            <a:off x="1296633" y="5962211"/>
            <a:ext cx="2954655"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kumimoji="1" lang="zh-CN" altLang="en-US" dirty="0" smtClean="0"/>
              <a:t>用户刷卡总次数以偶数居多</a:t>
            </a:r>
            <a:endParaRPr kumimoji="1" lang="zh-CN" altLang="en-US" dirty="0"/>
          </a:p>
        </p:txBody>
      </p:sp>
    </p:spTree>
    <p:extLst>
      <p:ext uri="{BB962C8B-B14F-4D97-AF65-F5344CB8AC3E}">
        <p14:creationId xmlns:p14="http://schemas.microsoft.com/office/powerpoint/2010/main" val="36844202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7376" y="2424947"/>
            <a:ext cx="6610921" cy="3711161"/>
          </a:xfrm>
          <a:prstGeom prst="rect">
            <a:avLst/>
          </a:prstGeom>
          <a:ln>
            <a:noFill/>
          </a:ln>
          <a:effectLst>
            <a:outerShdw blurRad="292100" dist="139700" dir="2700000" algn="tl" rotWithShape="0">
              <a:srgbClr val="333333">
                <a:alpha val="65000"/>
              </a:srgbClr>
            </a:outerShdw>
          </a:effectLst>
        </p:spPr>
      </p:pic>
      <p:sp>
        <p:nvSpPr>
          <p:cNvPr id="5"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微观</a:t>
            </a:r>
            <a:endParaRPr kumimoji="1" lang="zh-CN" altLang="en-US" sz="4000" dirty="0">
              <a:solidFill>
                <a:schemeClr val="accent6"/>
              </a:solidFill>
              <a:latin typeface="Hiragino Sans GB W3"/>
              <a:ea typeface="Hiragino Sans GB W3"/>
              <a:cs typeface="Hiragino Sans GB W3"/>
            </a:endParaRPr>
          </a:p>
        </p:txBody>
      </p:sp>
      <p:sp>
        <p:nvSpPr>
          <p:cNvPr id="6" name="文本框 5"/>
          <p:cNvSpPr txBox="1"/>
          <p:nvPr/>
        </p:nvSpPr>
        <p:spPr>
          <a:xfrm>
            <a:off x="584200" y="1373002"/>
            <a:ext cx="8001000" cy="747897"/>
          </a:xfrm>
          <a:prstGeom prst="rect">
            <a:avLst/>
          </a:prstGeom>
          <a:noFill/>
        </p:spPr>
        <p:txBody>
          <a:bodyPr wrap="square" rtlCol="0">
            <a:spAutoFit/>
          </a:bodyPr>
          <a:lstStyle/>
          <a:p>
            <a:pPr>
              <a:lnSpc>
                <a:spcPct val="120000"/>
              </a:lnSpc>
            </a:pPr>
            <a:r>
              <a:rPr kumimoji="1" lang="zh-CN" altLang="en-US" dirty="0" smtClean="0">
                <a:solidFill>
                  <a:srgbClr val="CC5439"/>
                </a:solidFill>
              </a:rPr>
              <a:t>个人行为可抽象为模序（</a:t>
            </a:r>
            <a:r>
              <a:rPr kumimoji="1" lang="en-US" altLang="zh-CN" dirty="0" smtClean="0">
                <a:solidFill>
                  <a:srgbClr val="CC5439"/>
                </a:solidFill>
                <a:latin typeface="华文楷体"/>
                <a:ea typeface="华文楷体"/>
                <a:cs typeface="华文楷体"/>
              </a:rPr>
              <a:t>motif</a:t>
            </a:r>
            <a:r>
              <a:rPr kumimoji="1" lang="zh-CN" altLang="en-US" dirty="0" smtClean="0">
                <a:solidFill>
                  <a:srgbClr val="CC5439"/>
                </a:solidFill>
              </a:rPr>
              <a:t>）</a:t>
            </a:r>
            <a:r>
              <a:rPr kumimoji="1" lang="zh-CN" altLang="en-US" dirty="0" smtClean="0"/>
              <a:t>。使用有向图表示用户轨迹，通过轨迹提取可识别出个人行为中的停留点（</a:t>
            </a:r>
            <a:r>
              <a:rPr kumimoji="1" lang="en-US" altLang="zh-CN" dirty="0" smtClean="0">
                <a:latin typeface="华文楷体"/>
                <a:ea typeface="华文楷体"/>
                <a:cs typeface="华文楷体"/>
              </a:rPr>
              <a:t>stay point</a:t>
            </a:r>
            <a:r>
              <a:rPr kumimoji="1" lang="zh-CN" altLang="en-US" dirty="0" smtClean="0"/>
              <a:t>）和</a:t>
            </a:r>
            <a:r>
              <a:rPr kumimoji="1" lang="zh-CN" altLang="en-US" dirty="0" smtClean="0">
                <a:latin typeface="华文楷体"/>
                <a:ea typeface="华文楷体"/>
                <a:cs typeface="华文楷体"/>
              </a:rPr>
              <a:t>模序</a:t>
            </a:r>
            <a:endParaRPr kumimoji="1" lang="zh-CN" altLang="en-US" dirty="0">
              <a:latin typeface="华文楷体"/>
              <a:ea typeface="华文楷体"/>
              <a:cs typeface="华文楷体"/>
            </a:endParaRPr>
          </a:p>
        </p:txBody>
      </p:sp>
      <p:sp>
        <p:nvSpPr>
          <p:cNvPr id="30" name="矩形 29"/>
          <p:cNvSpPr/>
          <p:nvPr/>
        </p:nvSpPr>
        <p:spPr>
          <a:xfrm>
            <a:off x="7516021" y="3973414"/>
            <a:ext cx="1172116" cy="646331"/>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pPr algn="ctr"/>
            <a:r>
              <a:rPr kumimoji="1" lang="zh-CN" altLang="en-US" dirty="0" smtClean="0">
                <a:latin typeface="华文楷体"/>
                <a:cs typeface="华文楷体"/>
              </a:rPr>
              <a:t>十大</a:t>
            </a:r>
            <a:r>
              <a:rPr kumimoji="1" lang="en-US" altLang="zh-CN" dirty="0" smtClean="0">
                <a:latin typeface="华文楷体"/>
                <a:cs typeface="华文楷体"/>
              </a:rPr>
              <a:t>motif</a:t>
            </a:r>
            <a:endParaRPr kumimoji="1" lang="en-US" altLang="zh-CN" dirty="0">
              <a:latin typeface="华文楷体"/>
              <a:cs typeface="华文楷体"/>
            </a:endParaRPr>
          </a:p>
          <a:p>
            <a:pPr algn="ctr"/>
            <a:r>
              <a:rPr kumimoji="1" lang="zh-CN" altLang="en-US" dirty="0" smtClean="0">
                <a:latin typeface="华文楷体"/>
                <a:cs typeface="华文楷体"/>
              </a:rPr>
              <a:t>及占比</a:t>
            </a:r>
            <a:endParaRPr lang="zh-CN" altLang="en-US" dirty="0"/>
          </a:p>
        </p:txBody>
      </p:sp>
    </p:spTree>
    <p:extLst>
      <p:ext uri="{BB962C8B-B14F-4D97-AF65-F5344CB8AC3E}">
        <p14:creationId xmlns:p14="http://schemas.microsoft.com/office/powerpoint/2010/main" val="37230831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微观</a:t>
            </a:r>
            <a:endParaRPr kumimoji="1" lang="zh-CN" altLang="en-US" sz="4000" dirty="0">
              <a:solidFill>
                <a:schemeClr val="accent6"/>
              </a:solidFill>
              <a:latin typeface="Hiragino Sans GB W3"/>
              <a:ea typeface="Hiragino Sans GB W3"/>
              <a:cs typeface="Hiragino Sans GB W3"/>
            </a:endParaRPr>
          </a:p>
        </p:txBody>
      </p:sp>
      <p:pic>
        <p:nvPicPr>
          <p:cNvPr id="5" name="图片 4" descr="moti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75853" y="3237561"/>
            <a:ext cx="4330700" cy="3009900"/>
          </a:xfrm>
          <a:prstGeom prst="rect">
            <a:avLst/>
          </a:prstGeom>
          <a:ln>
            <a:noFill/>
          </a:ln>
          <a:effectLst>
            <a:outerShdw blurRad="292100" dist="139700" dir="2700000" algn="tl" rotWithShape="0">
              <a:srgbClr val="333333">
                <a:alpha val="65000"/>
              </a:srgbClr>
            </a:outerShdw>
          </a:effectLst>
        </p:spPr>
      </p:pic>
      <p:sp>
        <p:nvSpPr>
          <p:cNvPr id="6" name="椭圆 5"/>
          <p:cNvSpPr/>
          <p:nvPr/>
        </p:nvSpPr>
        <p:spPr>
          <a:xfrm>
            <a:off x="2182535" y="5376496"/>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657285" y="3393116"/>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094344" y="4062365"/>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4141804" y="3512974"/>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657353" y="4756348"/>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4533921" y="5013621"/>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4300941" y="5655668"/>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971210" y="5022253"/>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150372" y="5882291"/>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1112544" y="3983801"/>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07362" y="5196500"/>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268984" y="5762432"/>
            <a:ext cx="239717" cy="239717"/>
          </a:xfrm>
          <a:prstGeom prst="ellipse">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235686" y="4667365"/>
            <a:ext cx="304954" cy="400110"/>
          </a:xfrm>
          <a:prstGeom prst="rect">
            <a:avLst/>
          </a:prstGeom>
          <a:noFill/>
        </p:spPr>
        <p:txBody>
          <a:bodyPr wrap="none" rtlCol="0">
            <a:spAutoFit/>
          </a:bodyPr>
          <a:lstStyle/>
          <a:p>
            <a:r>
              <a:rPr kumimoji="1" lang="en-US" altLang="zh-CN" sz="2000" b="1" dirty="0" smtClean="0">
                <a:latin typeface="华文楷体"/>
                <a:ea typeface="华文楷体"/>
                <a:cs typeface="华文楷体"/>
              </a:rPr>
              <a:t>1</a:t>
            </a:r>
            <a:endParaRPr kumimoji="1" lang="zh-CN" altLang="en-US" sz="2000" b="1" dirty="0">
              <a:latin typeface="华文楷体"/>
              <a:ea typeface="华文楷体"/>
              <a:cs typeface="华文楷体"/>
            </a:endParaRPr>
          </a:p>
        </p:txBody>
      </p:sp>
      <p:sp>
        <p:nvSpPr>
          <p:cNvPr id="19" name="文本框 18"/>
          <p:cNvSpPr txBox="1"/>
          <p:nvPr/>
        </p:nvSpPr>
        <p:spPr>
          <a:xfrm>
            <a:off x="1401179" y="5225679"/>
            <a:ext cx="312906" cy="400110"/>
          </a:xfrm>
          <a:prstGeom prst="rect">
            <a:avLst/>
          </a:prstGeom>
          <a:noFill/>
        </p:spPr>
        <p:txBody>
          <a:bodyPr wrap="none" rtlCol="0">
            <a:spAutoFit/>
          </a:bodyPr>
          <a:lstStyle/>
          <a:p>
            <a:r>
              <a:rPr kumimoji="1" lang="zh-CN" altLang="zh-CN" sz="2000" b="1" dirty="0">
                <a:latin typeface="华文楷体"/>
                <a:ea typeface="华文楷体"/>
                <a:cs typeface="华文楷体"/>
              </a:rPr>
              <a:t>2</a:t>
            </a:r>
            <a:endParaRPr kumimoji="1" lang="zh-CN" altLang="en-US" sz="2000" b="1" dirty="0">
              <a:latin typeface="华文楷体"/>
              <a:ea typeface="华文楷体"/>
              <a:cs typeface="华文楷体"/>
            </a:endParaRPr>
          </a:p>
        </p:txBody>
      </p:sp>
      <p:sp>
        <p:nvSpPr>
          <p:cNvPr id="20" name="文本框 19"/>
          <p:cNvSpPr txBox="1"/>
          <p:nvPr/>
        </p:nvSpPr>
        <p:spPr>
          <a:xfrm>
            <a:off x="1882722" y="4313002"/>
            <a:ext cx="312906" cy="400110"/>
          </a:xfrm>
          <a:prstGeom prst="rect">
            <a:avLst/>
          </a:prstGeom>
          <a:noFill/>
        </p:spPr>
        <p:txBody>
          <a:bodyPr wrap="none" rtlCol="0">
            <a:spAutoFit/>
          </a:bodyPr>
          <a:lstStyle/>
          <a:p>
            <a:r>
              <a:rPr kumimoji="1" lang="zh-CN" altLang="zh-CN" sz="2000" b="1" dirty="0">
                <a:latin typeface="华文楷体"/>
                <a:ea typeface="华文楷体"/>
                <a:cs typeface="华文楷体"/>
              </a:rPr>
              <a:t>3</a:t>
            </a:r>
            <a:endParaRPr kumimoji="1" lang="zh-CN" altLang="en-US" sz="2000" b="1" dirty="0">
              <a:latin typeface="华文楷体"/>
              <a:ea typeface="华文楷体"/>
              <a:cs typeface="华文楷体"/>
            </a:endParaRPr>
          </a:p>
        </p:txBody>
      </p:sp>
      <p:sp>
        <p:nvSpPr>
          <p:cNvPr id="21" name="文本框 20"/>
          <p:cNvSpPr txBox="1"/>
          <p:nvPr/>
        </p:nvSpPr>
        <p:spPr>
          <a:xfrm>
            <a:off x="2746283" y="4414934"/>
            <a:ext cx="325730" cy="400110"/>
          </a:xfrm>
          <a:prstGeom prst="rect">
            <a:avLst/>
          </a:prstGeom>
          <a:noFill/>
        </p:spPr>
        <p:txBody>
          <a:bodyPr wrap="none" rtlCol="0">
            <a:spAutoFit/>
          </a:bodyPr>
          <a:lstStyle/>
          <a:p>
            <a:r>
              <a:rPr kumimoji="1" lang="zh-CN" altLang="zh-CN" sz="2000" b="1" dirty="0">
                <a:latin typeface="华文楷体"/>
                <a:ea typeface="华文楷体"/>
                <a:cs typeface="华文楷体"/>
              </a:rPr>
              <a:t>4</a:t>
            </a:r>
            <a:endParaRPr kumimoji="1" lang="zh-CN" altLang="en-US" sz="2000" b="1" dirty="0">
              <a:latin typeface="华文楷体"/>
              <a:ea typeface="华文楷体"/>
              <a:cs typeface="华文楷体"/>
            </a:endParaRPr>
          </a:p>
        </p:txBody>
      </p:sp>
      <p:sp>
        <p:nvSpPr>
          <p:cNvPr id="22" name="文本框 21"/>
          <p:cNvSpPr txBox="1"/>
          <p:nvPr/>
        </p:nvSpPr>
        <p:spPr>
          <a:xfrm>
            <a:off x="3602890" y="5284838"/>
            <a:ext cx="312906" cy="400110"/>
          </a:xfrm>
          <a:prstGeom prst="rect">
            <a:avLst/>
          </a:prstGeom>
          <a:noFill/>
        </p:spPr>
        <p:txBody>
          <a:bodyPr wrap="none" rtlCol="0">
            <a:spAutoFit/>
          </a:bodyPr>
          <a:lstStyle/>
          <a:p>
            <a:r>
              <a:rPr kumimoji="1" lang="zh-CN" altLang="zh-CN" sz="2000" b="1" dirty="0">
                <a:latin typeface="华文楷体"/>
                <a:ea typeface="华文楷体"/>
                <a:cs typeface="华文楷体"/>
              </a:rPr>
              <a:t>5</a:t>
            </a:r>
            <a:endParaRPr kumimoji="1" lang="zh-CN" altLang="en-US" sz="2000" b="1" dirty="0">
              <a:latin typeface="华文楷体"/>
              <a:ea typeface="华文楷体"/>
              <a:cs typeface="华文楷体"/>
            </a:endParaRPr>
          </a:p>
        </p:txBody>
      </p:sp>
      <p:sp>
        <p:nvSpPr>
          <p:cNvPr id="23" name="文本框 22"/>
          <p:cNvSpPr txBox="1"/>
          <p:nvPr/>
        </p:nvSpPr>
        <p:spPr>
          <a:xfrm>
            <a:off x="4097424" y="4311912"/>
            <a:ext cx="312906" cy="400110"/>
          </a:xfrm>
          <a:prstGeom prst="rect">
            <a:avLst/>
          </a:prstGeom>
          <a:noFill/>
        </p:spPr>
        <p:txBody>
          <a:bodyPr wrap="none" rtlCol="0">
            <a:spAutoFit/>
          </a:bodyPr>
          <a:lstStyle/>
          <a:p>
            <a:r>
              <a:rPr kumimoji="1" lang="zh-CN" altLang="zh-CN" sz="2000" b="1" dirty="0">
                <a:latin typeface="华文楷体"/>
                <a:ea typeface="华文楷体"/>
                <a:cs typeface="华文楷体"/>
              </a:rPr>
              <a:t>6</a:t>
            </a:r>
            <a:endParaRPr kumimoji="1" lang="zh-CN" altLang="en-US" sz="2000" b="1" dirty="0">
              <a:latin typeface="华文楷体"/>
              <a:ea typeface="华文楷体"/>
              <a:cs typeface="华文楷体"/>
            </a:endParaRPr>
          </a:p>
        </p:txBody>
      </p:sp>
      <p:sp>
        <p:nvSpPr>
          <p:cNvPr id="24" name="矩形 23"/>
          <p:cNvSpPr/>
          <p:nvPr/>
        </p:nvSpPr>
        <p:spPr>
          <a:xfrm>
            <a:off x="5737320" y="3974545"/>
            <a:ext cx="2404049" cy="146167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某用户</a:t>
            </a:r>
            <a:r>
              <a:rPr kumimoji="1" lang="zh-CN" altLang="zh-CN" dirty="0" smtClean="0"/>
              <a:t>4</a:t>
            </a:r>
            <a:r>
              <a:rPr kumimoji="1" lang="zh-CN" altLang="en-US" dirty="0" smtClean="0"/>
              <a:t>月行为轨迹</a:t>
            </a:r>
            <a:endParaRPr kumimoji="1" lang="en-US" altLang="zh-CN" dirty="0" smtClean="0"/>
          </a:p>
          <a:p>
            <a:pPr algn="ctr"/>
            <a:r>
              <a:rPr kumimoji="1" lang="zh-CN" altLang="en-US" dirty="0" smtClean="0"/>
              <a:t>共</a:t>
            </a:r>
            <a:r>
              <a:rPr kumimoji="1" lang="en-US" altLang="zh-CN" dirty="0" smtClean="0">
                <a:latin typeface="华文楷体"/>
                <a:ea typeface="华文楷体"/>
                <a:cs typeface="华文楷体"/>
              </a:rPr>
              <a:t>12</a:t>
            </a:r>
            <a:r>
              <a:rPr kumimoji="1" lang="zh-CN" altLang="en-US" dirty="0" smtClean="0"/>
              <a:t>个停留点</a:t>
            </a:r>
            <a:endParaRPr kumimoji="1" lang="en-US" altLang="zh-CN" dirty="0" smtClean="0"/>
          </a:p>
          <a:p>
            <a:pPr algn="ctr"/>
            <a:r>
              <a:rPr kumimoji="1" lang="en-US" altLang="zh-CN" dirty="0" smtClean="0">
                <a:latin typeface="华文楷体"/>
                <a:ea typeface="华文楷体"/>
                <a:cs typeface="华文楷体"/>
              </a:rPr>
              <a:t>6</a:t>
            </a:r>
            <a:r>
              <a:rPr kumimoji="1" lang="zh-CN" altLang="en-US" dirty="0" smtClean="0"/>
              <a:t>种不同的模序</a:t>
            </a:r>
            <a:endParaRPr kumimoji="1" lang="en-US" altLang="zh-CN" dirty="0" smtClean="0">
              <a:latin typeface="华文楷体"/>
              <a:ea typeface="华文楷体"/>
              <a:cs typeface="华文楷体"/>
            </a:endParaRPr>
          </a:p>
          <a:p>
            <a:pPr algn="ctr"/>
            <a:r>
              <a:rPr kumimoji="1" lang="zh-CN" altLang="en-US" dirty="0" smtClean="0">
                <a:latin typeface="华文楷体"/>
                <a:ea typeface="华文楷体"/>
                <a:cs typeface="华文楷体"/>
              </a:rPr>
              <a:t>共</a:t>
            </a:r>
            <a:r>
              <a:rPr kumimoji="1" lang="en-US" altLang="zh-CN" dirty="0" smtClean="0">
                <a:latin typeface="华文楷体"/>
                <a:ea typeface="华文楷体"/>
                <a:cs typeface="华文楷体"/>
              </a:rPr>
              <a:t>3</a:t>
            </a:r>
            <a:r>
              <a:rPr kumimoji="1" lang="zh-CN" altLang="en-US" dirty="0" smtClean="0">
                <a:latin typeface="华文楷体"/>
                <a:ea typeface="华文楷体"/>
                <a:cs typeface="华文楷体"/>
              </a:rPr>
              <a:t>大类模序</a:t>
            </a:r>
            <a:endParaRPr kumimoji="1" lang="en-US" altLang="zh-CN" dirty="0" smtClean="0">
              <a:latin typeface="华文楷体"/>
              <a:ea typeface="华文楷体"/>
              <a:cs typeface="华文楷体"/>
            </a:endParaRPr>
          </a:p>
        </p:txBody>
      </p:sp>
      <p:sp>
        <p:nvSpPr>
          <p:cNvPr id="25" name="文本框 24"/>
          <p:cNvSpPr txBox="1"/>
          <p:nvPr/>
        </p:nvSpPr>
        <p:spPr>
          <a:xfrm>
            <a:off x="584200" y="1373002"/>
            <a:ext cx="8001000" cy="747897"/>
          </a:xfrm>
          <a:prstGeom prst="rect">
            <a:avLst/>
          </a:prstGeom>
          <a:noFill/>
        </p:spPr>
        <p:txBody>
          <a:bodyPr wrap="square" rtlCol="0">
            <a:spAutoFit/>
          </a:bodyPr>
          <a:lstStyle/>
          <a:p>
            <a:pPr>
              <a:lnSpc>
                <a:spcPct val="120000"/>
              </a:lnSpc>
            </a:pPr>
            <a:r>
              <a:rPr kumimoji="1" lang="zh-CN" altLang="en-US" dirty="0" smtClean="0">
                <a:solidFill>
                  <a:schemeClr val="accent6"/>
                </a:solidFill>
              </a:rPr>
              <a:t>基于</a:t>
            </a:r>
            <a:r>
              <a:rPr kumimoji="1" lang="zh-CN" altLang="en-US" dirty="0" smtClean="0">
                <a:solidFill>
                  <a:schemeClr val="accent6"/>
                </a:solidFill>
                <a:latin typeface="华文楷体"/>
                <a:ea typeface="华文楷体"/>
                <a:cs typeface="华文楷体"/>
              </a:rPr>
              <a:t>模序</a:t>
            </a:r>
            <a:r>
              <a:rPr kumimoji="1" lang="zh-CN" altLang="en-US" dirty="0" smtClean="0">
                <a:solidFill>
                  <a:schemeClr val="accent6"/>
                </a:solidFill>
              </a:rPr>
              <a:t>可以进行用户分类</a:t>
            </a:r>
            <a:r>
              <a:rPr kumimoji="1" lang="zh-CN" altLang="en-US" dirty="0" smtClean="0"/>
              <a:t>。</a:t>
            </a:r>
            <a:r>
              <a:rPr kumimoji="1" lang="zh-CN" altLang="en-US" dirty="0" smtClean="0">
                <a:latin typeface="华文楷体"/>
                <a:ea typeface="华文楷体"/>
                <a:cs typeface="华文楷体"/>
              </a:rPr>
              <a:t>模序种类越多越丰富，说明用户出行习惯越为多样化，越有可能参与大型活动</a:t>
            </a:r>
            <a:endParaRPr kumimoji="1" lang="zh-CN" altLang="en-US" dirty="0">
              <a:latin typeface="华文楷体"/>
              <a:ea typeface="华文楷体"/>
              <a:cs typeface="华文楷体"/>
            </a:endParaRPr>
          </a:p>
        </p:txBody>
      </p:sp>
      <p:sp>
        <p:nvSpPr>
          <p:cNvPr id="26" name="文本框 25"/>
          <p:cNvSpPr txBox="1"/>
          <p:nvPr/>
        </p:nvSpPr>
        <p:spPr>
          <a:xfrm>
            <a:off x="604388" y="2210096"/>
            <a:ext cx="8001000" cy="747897"/>
          </a:xfrm>
          <a:prstGeom prst="rect">
            <a:avLst/>
          </a:prstGeom>
          <a:noFill/>
        </p:spPr>
        <p:txBody>
          <a:bodyPr wrap="square" rtlCol="0">
            <a:spAutoFit/>
          </a:bodyPr>
          <a:lstStyle/>
          <a:p>
            <a:pPr>
              <a:lnSpc>
                <a:spcPct val="120000"/>
              </a:lnSpc>
            </a:pPr>
            <a:r>
              <a:rPr kumimoji="1" lang="zh-CN" altLang="en-US" dirty="0" smtClean="0">
                <a:solidFill>
                  <a:srgbClr val="CC5439"/>
                </a:solidFill>
                <a:latin typeface="华文楷体"/>
                <a:ea typeface="华文楷体"/>
                <a:cs typeface="华文楷体"/>
              </a:rPr>
              <a:t>模序的变化暗示着行为异常</a:t>
            </a:r>
            <a:r>
              <a:rPr kumimoji="1" lang="zh-CN" altLang="en-US" dirty="0" smtClean="0">
                <a:latin typeface="华文楷体"/>
                <a:ea typeface="华文楷体"/>
                <a:cs typeface="华文楷体"/>
              </a:rPr>
              <a:t>。如果某天大量用户从各自最频繁出现的模序变更为另一种且停留点相同，那么他们极有可能共同去参加同一场大型活动</a:t>
            </a:r>
            <a:endParaRPr kumimoji="1" lang="zh-CN" altLang="en-US" dirty="0">
              <a:latin typeface="华文楷体"/>
              <a:ea typeface="华文楷体"/>
              <a:cs typeface="华文楷体"/>
            </a:endParaRPr>
          </a:p>
        </p:txBody>
      </p:sp>
    </p:spTree>
    <p:extLst>
      <p:ext uri="{BB962C8B-B14F-4D97-AF65-F5344CB8AC3E}">
        <p14:creationId xmlns:p14="http://schemas.microsoft.com/office/powerpoint/2010/main" val="1944904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介观</a:t>
            </a:r>
            <a:endParaRPr kumimoji="1" lang="zh-CN" altLang="en-US" sz="4000" dirty="0">
              <a:solidFill>
                <a:schemeClr val="accent6"/>
              </a:solidFill>
              <a:latin typeface="Hiragino Sans GB W3"/>
              <a:ea typeface="Hiragino Sans GB W3"/>
              <a:cs typeface="Hiragino Sans GB W3"/>
            </a:endParaRPr>
          </a:p>
        </p:txBody>
      </p:sp>
      <p:sp>
        <p:nvSpPr>
          <p:cNvPr id="5" name="文本框 4"/>
          <p:cNvSpPr txBox="1"/>
          <p:nvPr/>
        </p:nvSpPr>
        <p:spPr>
          <a:xfrm>
            <a:off x="584200" y="1373002"/>
            <a:ext cx="8001000" cy="747897"/>
          </a:xfrm>
          <a:prstGeom prst="rect">
            <a:avLst/>
          </a:prstGeom>
          <a:noFill/>
        </p:spPr>
        <p:txBody>
          <a:bodyPr wrap="square" rtlCol="0">
            <a:spAutoFit/>
          </a:bodyPr>
          <a:lstStyle/>
          <a:p>
            <a:pPr>
              <a:lnSpc>
                <a:spcPct val="120000"/>
              </a:lnSpc>
            </a:pPr>
            <a:r>
              <a:rPr kumimoji="1" lang="zh-CN" altLang="en-US" dirty="0" smtClean="0">
                <a:solidFill>
                  <a:srgbClr val="CC5439"/>
                </a:solidFill>
              </a:rPr>
              <a:t>介观尺度分析群体行为</a:t>
            </a:r>
            <a:r>
              <a:rPr kumimoji="1" lang="zh-CN" altLang="en-US" dirty="0" smtClean="0"/>
              <a:t>。介观基于宏观和微观，处理对象是具有共同点的人群。通过分析区域性人群聚集行为，即可识别该区域该时段是否将发生大型活动</a:t>
            </a:r>
            <a:endParaRPr kumimoji="1" lang="zh-CN" altLang="en-US" dirty="0">
              <a:latin typeface="华文楷体"/>
              <a:ea typeface="华文楷体"/>
              <a:cs typeface="华文楷体"/>
            </a:endParaRPr>
          </a:p>
        </p:txBody>
      </p:sp>
      <p:pic>
        <p:nvPicPr>
          <p:cNvPr id="7" name="图片 6" descr="中华艺术宫.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72002" y="3296458"/>
            <a:ext cx="4037631" cy="3028224"/>
          </a:xfrm>
          <a:prstGeom prst="rect">
            <a:avLst/>
          </a:prstGeom>
          <a:ln>
            <a:noFill/>
          </a:ln>
          <a:effectLst>
            <a:outerShdw blurRad="292100" dist="139700" dir="2700000" algn="tl" rotWithShape="0">
              <a:srgbClr val="333333">
                <a:alpha val="65000"/>
              </a:srgbClr>
            </a:outerShdw>
          </a:effectLst>
        </p:spPr>
      </p:pic>
      <p:sp>
        <p:nvSpPr>
          <p:cNvPr id="8" name="文本框 7"/>
          <p:cNvSpPr txBox="1"/>
          <p:nvPr/>
        </p:nvSpPr>
        <p:spPr>
          <a:xfrm>
            <a:off x="581056" y="2255142"/>
            <a:ext cx="8001000" cy="747897"/>
          </a:xfrm>
          <a:prstGeom prst="rect">
            <a:avLst/>
          </a:prstGeom>
          <a:noFill/>
        </p:spPr>
        <p:txBody>
          <a:bodyPr wrap="square" rtlCol="0">
            <a:spAutoFit/>
          </a:bodyPr>
          <a:lstStyle/>
          <a:p>
            <a:pPr>
              <a:lnSpc>
                <a:spcPct val="120000"/>
              </a:lnSpc>
            </a:pPr>
            <a:r>
              <a:rPr kumimoji="1" lang="zh-CN" altLang="en-US" dirty="0" smtClean="0">
                <a:latin typeface="华文楷体"/>
                <a:ea typeface="华文楷体"/>
                <a:cs typeface="华文楷体"/>
              </a:rPr>
              <a:t>同一时段进入地铁站的用户构成人群，一场大型活动的参与者同样构成人群。他们由微观个体组成，其群体行为是宏观事件流中的一次具体实现</a:t>
            </a:r>
            <a:endParaRPr kumimoji="1" lang="zh-CN" altLang="en-US" dirty="0">
              <a:latin typeface="华文楷体"/>
              <a:ea typeface="华文楷体"/>
              <a:cs typeface="华文楷体"/>
            </a:endParaRPr>
          </a:p>
        </p:txBody>
      </p:sp>
      <p:sp>
        <p:nvSpPr>
          <p:cNvPr id="9" name="矩形 8"/>
          <p:cNvSpPr/>
          <p:nvPr/>
        </p:nvSpPr>
        <p:spPr>
          <a:xfrm>
            <a:off x="1427164" y="3296193"/>
            <a:ext cx="1793776" cy="72367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t>中华艺术馆站</a:t>
            </a:r>
            <a:endParaRPr kumimoji="1" lang="en-US" altLang="zh-CN" dirty="0" smtClean="0"/>
          </a:p>
          <a:p>
            <a:pPr algn="ctr"/>
            <a:r>
              <a:rPr kumimoji="1" lang="zh-CN" altLang="en-US" dirty="0" smtClean="0"/>
              <a:t>客流量统计</a:t>
            </a:r>
            <a:endParaRPr kumimoji="1" lang="zh-CN" altLang="en-US" dirty="0"/>
          </a:p>
        </p:txBody>
      </p:sp>
      <p:sp>
        <p:nvSpPr>
          <p:cNvPr id="10" name="矩形 9"/>
          <p:cNvSpPr/>
          <p:nvPr/>
        </p:nvSpPr>
        <p:spPr>
          <a:xfrm>
            <a:off x="1427164" y="4422544"/>
            <a:ext cx="1793776" cy="72341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dirty="0" smtClean="0">
                <a:latin typeface="华文楷体"/>
                <a:ea typeface="华文楷体"/>
                <a:cs typeface="华文楷体"/>
              </a:rPr>
              <a:t>04-15</a:t>
            </a:r>
            <a:r>
              <a:rPr kumimoji="1" lang="zh-CN" altLang="en-US" dirty="0" smtClean="0">
                <a:latin typeface="华文楷体"/>
                <a:ea typeface="华文楷体"/>
                <a:cs typeface="华文楷体"/>
              </a:rPr>
              <a:t>为工作日</a:t>
            </a:r>
            <a:endParaRPr kumimoji="1" lang="en-US" altLang="zh-CN" dirty="0" smtClean="0">
              <a:latin typeface="华文楷体"/>
              <a:ea typeface="华文楷体"/>
              <a:cs typeface="华文楷体"/>
            </a:endParaRPr>
          </a:p>
          <a:p>
            <a:pPr algn="ctr"/>
            <a:r>
              <a:rPr kumimoji="1" lang="zh-CN" altLang="zh-CN" dirty="0" smtClean="0">
                <a:latin typeface="华文楷体"/>
                <a:ea typeface="华文楷体"/>
                <a:cs typeface="华文楷体"/>
              </a:rPr>
              <a:t>1</a:t>
            </a:r>
            <a:r>
              <a:rPr kumimoji="1" lang="en-US" altLang="zh-CN" dirty="0" smtClean="0">
                <a:latin typeface="华文楷体"/>
                <a:ea typeface="华文楷体"/>
                <a:cs typeface="华文楷体"/>
              </a:rPr>
              <a:t>8</a:t>
            </a:r>
            <a:r>
              <a:rPr kumimoji="1" lang="zh-CN" altLang="en-US" dirty="0" smtClean="0">
                <a:latin typeface="华文楷体"/>
                <a:ea typeface="华文楷体"/>
                <a:cs typeface="华文楷体"/>
              </a:rPr>
              <a:t>、</a:t>
            </a:r>
            <a:r>
              <a:rPr kumimoji="1" lang="en-US" altLang="zh-CN" dirty="0" smtClean="0">
                <a:latin typeface="华文楷体"/>
                <a:ea typeface="华文楷体"/>
                <a:cs typeface="华文楷体"/>
              </a:rPr>
              <a:t>19</a:t>
            </a:r>
            <a:r>
              <a:rPr kumimoji="1" lang="zh-CN" altLang="en-US" dirty="0" smtClean="0">
                <a:latin typeface="华文楷体"/>
                <a:ea typeface="华文楷体"/>
                <a:cs typeface="华文楷体"/>
              </a:rPr>
              <a:t>为周末</a:t>
            </a:r>
            <a:endParaRPr kumimoji="1" lang="zh-CN" altLang="en-US" dirty="0">
              <a:latin typeface="华文楷体"/>
              <a:ea typeface="华文楷体"/>
              <a:cs typeface="华文楷体"/>
            </a:endParaRPr>
          </a:p>
        </p:txBody>
      </p:sp>
      <p:sp>
        <p:nvSpPr>
          <p:cNvPr id="11" name="矩形 10"/>
          <p:cNvSpPr/>
          <p:nvPr/>
        </p:nvSpPr>
        <p:spPr>
          <a:xfrm>
            <a:off x="1427164" y="5601272"/>
            <a:ext cx="1793776" cy="72341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smtClean="0">
                <a:latin typeface="华文楷体"/>
                <a:ea typeface="华文楷体"/>
                <a:cs typeface="华文楷体"/>
              </a:rPr>
              <a:t>04-18</a:t>
            </a:r>
            <a:r>
              <a:rPr kumimoji="1" lang="zh-CN" altLang="en-US" dirty="0" smtClean="0">
                <a:latin typeface="华文楷体"/>
                <a:ea typeface="华文楷体"/>
                <a:cs typeface="华文楷体"/>
              </a:rPr>
              <a:t>晚该站附近举办了演唱会</a:t>
            </a:r>
            <a:endParaRPr kumimoji="1" lang="zh-CN" altLang="en-US" dirty="0">
              <a:latin typeface="华文楷体"/>
              <a:ea typeface="华文楷体"/>
              <a:cs typeface="华文楷体"/>
            </a:endParaRPr>
          </a:p>
        </p:txBody>
      </p:sp>
    </p:spTree>
    <p:extLst>
      <p:ext uri="{BB962C8B-B14F-4D97-AF65-F5344CB8AC3E}">
        <p14:creationId xmlns:p14="http://schemas.microsoft.com/office/powerpoint/2010/main" val="119820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6758662" y="3204930"/>
            <a:ext cx="1358908" cy="1198037"/>
          </a:xfrm>
          <a:prstGeom prst="rect">
            <a:avLst/>
          </a:prstGeom>
          <a:solidFill>
            <a:schemeClr val="tx1">
              <a:lumMod val="95000"/>
            </a:schemeClr>
          </a:solidFill>
          <a:ln>
            <a:solidFill>
              <a:srgbClr val="FFFFFF"/>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600" dirty="0" smtClean="0">
                <a:solidFill>
                  <a:srgbClr val="404040"/>
                </a:solidFill>
                <a:latin typeface="华文楷体"/>
                <a:ea typeface="华文楷体"/>
                <a:cs typeface="华文楷体"/>
              </a:rPr>
              <a:t>行业指数</a:t>
            </a:r>
            <a:endParaRPr kumimoji="1" lang="en-US" altLang="zh-CN" sz="1600" dirty="0" smtClean="0">
              <a:solidFill>
                <a:srgbClr val="404040"/>
              </a:solidFill>
              <a:latin typeface="华文楷体"/>
              <a:ea typeface="华文楷体"/>
              <a:cs typeface="华文楷体"/>
            </a:endParaRPr>
          </a:p>
          <a:p>
            <a:pPr algn="ctr"/>
            <a:r>
              <a:rPr kumimoji="1" lang="zh-CN" altLang="en-US" sz="1600" dirty="0" smtClean="0">
                <a:solidFill>
                  <a:srgbClr val="404040"/>
                </a:solidFill>
                <a:latin typeface="华文楷体"/>
                <a:ea typeface="华文楷体"/>
                <a:cs typeface="华文楷体"/>
              </a:rPr>
              <a:t>平台指标</a:t>
            </a:r>
            <a:endParaRPr kumimoji="1" lang="en-US" altLang="zh-CN" sz="1600" dirty="0" smtClean="0">
              <a:solidFill>
                <a:srgbClr val="404040"/>
              </a:solidFill>
              <a:latin typeface="华文楷体"/>
              <a:ea typeface="华文楷体"/>
              <a:cs typeface="华文楷体"/>
            </a:endParaRPr>
          </a:p>
          <a:p>
            <a:pPr algn="ctr"/>
            <a:r>
              <a:rPr kumimoji="1" lang="zh-CN" altLang="en-US" sz="1600" dirty="0" smtClean="0">
                <a:solidFill>
                  <a:srgbClr val="404040"/>
                </a:solidFill>
                <a:latin typeface="华文楷体"/>
                <a:ea typeface="华文楷体"/>
                <a:cs typeface="华文楷体"/>
              </a:rPr>
              <a:t>时空</a:t>
            </a:r>
            <a:r>
              <a:rPr kumimoji="1" lang="zh-CN" altLang="en-US" sz="1600" dirty="0" smtClean="0">
                <a:solidFill>
                  <a:srgbClr val="404040"/>
                </a:solidFill>
                <a:latin typeface="华文楷体"/>
                <a:ea typeface="华文楷体"/>
                <a:cs typeface="华文楷体"/>
              </a:rPr>
              <a:t>分析</a:t>
            </a:r>
            <a:endParaRPr kumimoji="1" lang="en-US" altLang="zh-CN" sz="1600" dirty="0" smtClean="0">
              <a:solidFill>
                <a:srgbClr val="404040"/>
              </a:solidFill>
              <a:latin typeface="华文楷体"/>
              <a:ea typeface="华文楷体"/>
              <a:cs typeface="华文楷体"/>
            </a:endParaRPr>
          </a:p>
        </p:txBody>
      </p:sp>
      <p:sp>
        <p:nvSpPr>
          <p:cNvPr id="36" name="矩形 35"/>
          <p:cNvSpPr/>
          <p:nvPr/>
        </p:nvSpPr>
        <p:spPr>
          <a:xfrm>
            <a:off x="4779577" y="3204930"/>
            <a:ext cx="1358908" cy="1198037"/>
          </a:xfrm>
          <a:prstGeom prst="rect">
            <a:avLst/>
          </a:prstGeom>
          <a:solidFill>
            <a:schemeClr val="tx1">
              <a:lumMod val="9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en-US" altLang="zh-CN" sz="1600" dirty="0">
              <a:solidFill>
                <a:srgbClr val="404040"/>
              </a:solidFill>
              <a:latin typeface="华文楷体"/>
              <a:ea typeface="华文楷体"/>
              <a:cs typeface="华文楷体"/>
            </a:endParaRPr>
          </a:p>
        </p:txBody>
      </p:sp>
      <p:sp>
        <p:nvSpPr>
          <p:cNvPr id="35" name="矩形 34"/>
          <p:cNvSpPr/>
          <p:nvPr/>
        </p:nvSpPr>
        <p:spPr>
          <a:xfrm>
            <a:off x="2800494" y="3194347"/>
            <a:ext cx="1358908" cy="1198037"/>
          </a:xfrm>
          <a:prstGeom prst="rect">
            <a:avLst/>
          </a:prstGeom>
          <a:solidFill>
            <a:schemeClr val="tx1">
              <a:lumMod val="9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600" dirty="0" smtClean="0">
                <a:solidFill>
                  <a:schemeClr val="bg1">
                    <a:lumMod val="75000"/>
                    <a:lumOff val="25000"/>
                  </a:schemeClr>
                </a:solidFill>
                <a:latin typeface="华文楷体"/>
                <a:ea typeface="华文楷体"/>
                <a:cs typeface="华文楷体"/>
              </a:rPr>
              <a:t>知识图谱</a:t>
            </a:r>
            <a:endParaRPr kumimoji="1" lang="en-US" altLang="zh-CN" sz="1600" dirty="0" smtClean="0">
              <a:solidFill>
                <a:schemeClr val="bg1">
                  <a:lumMod val="75000"/>
                  <a:lumOff val="25000"/>
                </a:schemeClr>
              </a:solidFill>
              <a:latin typeface="华文楷体"/>
              <a:ea typeface="华文楷体"/>
              <a:cs typeface="华文楷体"/>
            </a:endParaRPr>
          </a:p>
          <a:p>
            <a:pPr algn="ctr"/>
            <a:r>
              <a:rPr kumimoji="1" lang="zh-CN" altLang="en-US" sz="1600" dirty="0">
                <a:solidFill>
                  <a:schemeClr val="bg1">
                    <a:lumMod val="75000"/>
                    <a:lumOff val="25000"/>
                  </a:schemeClr>
                </a:solidFill>
                <a:latin typeface="华文楷体"/>
                <a:cs typeface="华文楷体"/>
              </a:rPr>
              <a:t>关键词提</a:t>
            </a:r>
            <a:r>
              <a:rPr kumimoji="1" lang="zh-CN" altLang="en-US" sz="1600" dirty="0" smtClean="0">
                <a:solidFill>
                  <a:schemeClr val="bg1">
                    <a:lumMod val="75000"/>
                    <a:lumOff val="25000"/>
                  </a:schemeClr>
                </a:solidFill>
                <a:latin typeface="华文楷体"/>
                <a:cs typeface="华文楷体"/>
              </a:rPr>
              <a:t>取</a:t>
            </a:r>
            <a:endParaRPr kumimoji="1" lang="en-US" altLang="zh-CN" sz="1600" dirty="0" smtClean="0">
              <a:solidFill>
                <a:schemeClr val="bg1">
                  <a:lumMod val="75000"/>
                  <a:lumOff val="25000"/>
                </a:schemeClr>
              </a:solidFill>
              <a:latin typeface="华文楷体"/>
              <a:ea typeface="华文楷体"/>
              <a:cs typeface="华文楷体"/>
            </a:endParaRPr>
          </a:p>
          <a:p>
            <a:pPr algn="ctr"/>
            <a:r>
              <a:rPr kumimoji="1" lang="zh-CN" altLang="en-US" sz="1600" dirty="0" smtClean="0">
                <a:solidFill>
                  <a:schemeClr val="bg1">
                    <a:lumMod val="75000"/>
                    <a:lumOff val="25000"/>
                  </a:schemeClr>
                </a:solidFill>
                <a:latin typeface="华文楷体"/>
                <a:ea typeface="华文楷体"/>
                <a:cs typeface="华文楷体"/>
              </a:rPr>
              <a:t>情感分析</a:t>
            </a:r>
            <a:endParaRPr kumimoji="1" lang="en-US" altLang="zh-CN" sz="1600" dirty="0">
              <a:solidFill>
                <a:schemeClr val="bg1">
                  <a:lumMod val="75000"/>
                  <a:lumOff val="25000"/>
                </a:schemeClr>
              </a:solidFill>
              <a:latin typeface="华文楷体"/>
              <a:ea typeface="华文楷体"/>
              <a:cs typeface="华文楷体"/>
            </a:endParaRPr>
          </a:p>
        </p:txBody>
      </p:sp>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产品</a:t>
            </a:r>
            <a:r>
              <a:rPr kumimoji="1" lang="zh-CN" altLang="en-US" sz="4000" dirty="0" smtClean="0">
                <a:latin typeface="Hiragino Sans GB W3"/>
                <a:ea typeface="Hiragino Sans GB W3"/>
                <a:cs typeface="Hiragino Sans GB W3"/>
              </a:rPr>
              <a:t>概要</a:t>
            </a:r>
            <a:endParaRPr kumimoji="1" lang="zh-CN" altLang="en-US" sz="4000" dirty="0">
              <a:latin typeface="Hiragino Sans GB W3"/>
              <a:ea typeface="Hiragino Sans GB W3"/>
              <a:cs typeface="Hiragino Sans GB W3"/>
            </a:endParaRPr>
          </a:p>
        </p:txBody>
      </p:sp>
      <p:sp>
        <p:nvSpPr>
          <p:cNvPr id="11" name="矩形 10"/>
          <p:cNvSpPr/>
          <p:nvPr/>
        </p:nvSpPr>
        <p:spPr>
          <a:xfrm>
            <a:off x="804334" y="1612899"/>
            <a:ext cx="1365250" cy="8572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2000" dirty="0" smtClean="0">
                <a:latin typeface="华文楷体"/>
                <a:ea typeface="华文楷体"/>
                <a:cs typeface="华文楷体"/>
              </a:rPr>
              <a:t>多源数据爬取融合</a:t>
            </a:r>
            <a:endParaRPr kumimoji="1" lang="en-US" altLang="zh-CN" sz="2000" dirty="0">
              <a:latin typeface="华文楷体"/>
              <a:ea typeface="华文楷体"/>
              <a:cs typeface="华文楷体"/>
            </a:endParaRPr>
          </a:p>
        </p:txBody>
      </p:sp>
      <p:sp>
        <p:nvSpPr>
          <p:cNvPr id="12" name="矩形 11"/>
          <p:cNvSpPr/>
          <p:nvPr/>
        </p:nvSpPr>
        <p:spPr>
          <a:xfrm>
            <a:off x="804334" y="2897718"/>
            <a:ext cx="1365250" cy="122343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2000" dirty="0" smtClean="0">
                <a:latin typeface="华文楷体"/>
                <a:ea typeface="华文楷体"/>
                <a:cs typeface="华文楷体"/>
              </a:rPr>
              <a:t>数据舆情分析和</a:t>
            </a:r>
            <a:endParaRPr kumimoji="1" lang="en-US" altLang="zh-CN" sz="2000" dirty="0" smtClean="0">
              <a:latin typeface="华文楷体"/>
              <a:ea typeface="华文楷体"/>
              <a:cs typeface="华文楷体"/>
            </a:endParaRPr>
          </a:p>
          <a:p>
            <a:pPr algn="ctr"/>
            <a:r>
              <a:rPr kumimoji="1" lang="zh-CN" altLang="en-US" sz="2000" dirty="0" smtClean="0">
                <a:latin typeface="华文楷体"/>
                <a:ea typeface="华文楷体"/>
                <a:cs typeface="华文楷体"/>
              </a:rPr>
              <a:t>可视化</a:t>
            </a:r>
            <a:endParaRPr kumimoji="1" lang="en-US" altLang="zh-CN" sz="2000" dirty="0">
              <a:latin typeface="华文楷体"/>
              <a:ea typeface="华文楷体"/>
              <a:cs typeface="华文楷体"/>
            </a:endParaRPr>
          </a:p>
        </p:txBody>
      </p:sp>
      <p:sp>
        <p:nvSpPr>
          <p:cNvPr id="14" name="矩形 13"/>
          <p:cNvSpPr/>
          <p:nvPr/>
        </p:nvSpPr>
        <p:spPr>
          <a:xfrm>
            <a:off x="804334" y="5621850"/>
            <a:ext cx="1365250" cy="57362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sz="2000" dirty="0" smtClean="0">
                <a:latin typeface="华文楷体"/>
                <a:ea typeface="华文楷体"/>
                <a:cs typeface="华文楷体"/>
              </a:rPr>
              <a:t>在线产品</a:t>
            </a:r>
            <a:endParaRPr kumimoji="1" lang="en-US" altLang="zh-CN" sz="2000" dirty="0" smtClean="0">
              <a:latin typeface="华文楷体"/>
              <a:ea typeface="华文楷体"/>
              <a:cs typeface="华文楷体"/>
            </a:endParaRPr>
          </a:p>
        </p:txBody>
      </p:sp>
      <p:sp>
        <p:nvSpPr>
          <p:cNvPr id="20" name="矩形 19"/>
          <p:cNvSpPr/>
          <p:nvPr/>
        </p:nvSpPr>
        <p:spPr>
          <a:xfrm>
            <a:off x="2800494" y="2790067"/>
            <a:ext cx="1358908" cy="41910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t>舆情分析</a:t>
            </a:r>
            <a:endParaRPr kumimoji="1" lang="zh-CN" altLang="en-US" dirty="0"/>
          </a:p>
        </p:txBody>
      </p:sp>
      <p:sp>
        <p:nvSpPr>
          <p:cNvPr id="21" name="矩形 20"/>
          <p:cNvSpPr/>
          <p:nvPr/>
        </p:nvSpPr>
        <p:spPr>
          <a:xfrm>
            <a:off x="4779577" y="2794298"/>
            <a:ext cx="1358908" cy="41910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t>平台透视</a:t>
            </a:r>
            <a:endParaRPr kumimoji="1" lang="zh-CN" altLang="en-US" dirty="0"/>
          </a:p>
        </p:txBody>
      </p:sp>
      <p:sp>
        <p:nvSpPr>
          <p:cNvPr id="22" name="矩形 21"/>
          <p:cNvSpPr/>
          <p:nvPr/>
        </p:nvSpPr>
        <p:spPr>
          <a:xfrm>
            <a:off x="6758662" y="2794298"/>
            <a:ext cx="1358908" cy="41910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smtClean="0"/>
              <a:t>数据分析</a:t>
            </a:r>
            <a:endParaRPr kumimoji="1" lang="zh-CN" altLang="en-US" dirty="0"/>
          </a:p>
        </p:txBody>
      </p:sp>
      <p:cxnSp>
        <p:nvCxnSpPr>
          <p:cNvPr id="39" name="直线箭头连接符 38"/>
          <p:cNvCxnSpPr>
            <a:stCxn id="20" idx="3"/>
            <a:endCxn id="21" idx="1"/>
          </p:cNvCxnSpPr>
          <p:nvPr/>
        </p:nvCxnSpPr>
        <p:spPr>
          <a:xfrm>
            <a:off x="4159402" y="2999619"/>
            <a:ext cx="620175" cy="4231"/>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stCxn id="22" idx="1"/>
            <a:endCxn id="21" idx="3"/>
          </p:cNvCxnSpPr>
          <p:nvPr/>
        </p:nvCxnSpPr>
        <p:spPr>
          <a:xfrm flipH="1">
            <a:off x="6138485" y="3003850"/>
            <a:ext cx="620177"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48" name="直线箭头连接符 47"/>
          <p:cNvCxnSpPr>
            <a:stCxn id="36" idx="2"/>
            <a:endCxn id="43" idx="0"/>
          </p:cNvCxnSpPr>
          <p:nvPr/>
        </p:nvCxnSpPr>
        <p:spPr>
          <a:xfrm>
            <a:off x="5459031" y="4402967"/>
            <a:ext cx="2039" cy="367238"/>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52" name="直线箭头连接符 51"/>
          <p:cNvCxnSpPr>
            <a:stCxn id="11" idx="2"/>
            <a:endCxn id="12" idx="0"/>
          </p:cNvCxnSpPr>
          <p:nvPr/>
        </p:nvCxnSpPr>
        <p:spPr>
          <a:xfrm>
            <a:off x="1486959" y="2470151"/>
            <a:ext cx="0" cy="427567"/>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54" name="直线箭头连接符 53"/>
          <p:cNvCxnSpPr>
            <a:stCxn id="12" idx="2"/>
            <a:endCxn id="14" idx="0"/>
          </p:cNvCxnSpPr>
          <p:nvPr/>
        </p:nvCxnSpPr>
        <p:spPr>
          <a:xfrm>
            <a:off x="1486959" y="4121154"/>
            <a:ext cx="0" cy="150069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67" name="矩形 66"/>
          <p:cNvSpPr/>
          <p:nvPr/>
        </p:nvSpPr>
        <p:spPr>
          <a:xfrm>
            <a:off x="2800494" y="5621850"/>
            <a:ext cx="971406" cy="6138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舆情</a:t>
            </a:r>
            <a:endParaRPr kumimoji="1" lang="en-US" altLang="zh-CN" sz="1600" dirty="0" smtClean="0">
              <a:solidFill>
                <a:srgbClr val="FFFFFF"/>
              </a:solidFill>
              <a:latin typeface="华文楷体"/>
              <a:ea typeface="华文楷体"/>
              <a:cs typeface="华文楷体"/>
            </a:endParaRPr>
          </a:p>
          <a:p>
            <a:pPr algn="ctr"/>
            <a:r>
              <a:rPr kumimoji="1" lang="zh-CN" altLang="en-US" sz="1600" dirty="0" smtClean="0">
                <a:solidFill>
                  <a:srgbClr val="FFFFFF"/>
                </a:solidFill>
                <a:latin typeface="华文楷体"/>
                <a:ea typeface="华文楷体"/>
                <a:cs typeface="华文楷体"/>
              </a:rPr>
              <a:t>可视化</a:t>
            </a:r>
            <a:endParaRPr kumimoji="1" lang="en-US" altLang="zh-CN" sz="1600" dirty="0" smtClean="0">
              <a:solidFill>
                <a:srgbClr val="FFFFFF"/>
              </a:solidFill>
              <a:latin typeface="华文楷体"/>
              <a:ea typeface="华文楷体"/>
              <a:cs typeface="华文楷体"/>
            </a:endParaRPr>
          </a:p>
        </p:txBody>
      </p:sp>
      <p:sp>
        <p:nvSpPr>
          <p:cNvPr id="31" name="矩形 30"/>
          <p:cNvSpPr/>
          <p:nvPr/>
        </p:nvSpPr>
        <p:spPr>
          <a:xfrm>
            <a:off x="4293874" y="5630274"/>
            <a:ext cx="971406" cy="60539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数据</a:t>
            </a:r>
            <a:endParaRPr kumimoji="1" lang="en-US" altLang="zh-CN" sz="1600" dirty="0" smtClean="0">
              <a:solidFill>
                <a:srgbClr val="FFFFFF"/>
              </a:solidFill>
              <a:latin typeface="华文楷体"/>
              <a:ea typeface="华文楷体"/>
              <a:cs typeface="华文楷体"/>
            </a:endParaRPr>
          </a:p>
          <a:p>
            <a:pPr algn="ctr"/>
            <a:r>
              <a:rPr kumimoji="1" lang="zh-CN" altLang="en-US" sz="1600" dirty="0" smtClean="0">
                <a:solidFill>
                  <a:srgbClr val="FFFFFF"/>
                </a:solidFill>
                <a:latin typeface="华文楷体"/>
                <a:ea typeface="华文楷体"/>
                <a:cs typeface="华文楷体"/>
              </a:rPr>
              <a:t>可视化</a:t>
            </a:r>
            <a:endParaRPr kumimoji="1" lang="en-US" altLang="zh-CN" sz="1600" dirty="0" smtClean="0">
              <a:solidFill>
                <a:srgbClr val="FFFFFF"/>
              </a:solidFill>
              <a:latin typeface="华文楷体"/>
              <a:ea typeface="华文楷体"/>
              <a:cs typeface="华文楷体"/>
            </a:endParaRPr>
          </a:p>
        </p:txBody>
      </p:sp>
      <p:sp>
        <p:nvSpPr>
          <p:cNvPr id="32" name="矩形 31"/>
          <p:cNvSpPr/>
          <p:nvPr/>
        </p:nvSpPr>
        <p:spPr>
          <a:xfrm>
            <a:off x="7146164" y="5621850"/>
            <a:ext cx="971406" cy="61382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平台</a:t>
            </a:r>
            <a:endParaRPr kumimoji="1" lang="en-US" altLang="zh-CN" sz="1600" dirty="0" smtClean="0">
              <a:solidFill>
                <a:srgbClr val="FFFFFF"/>
              </a:solidFill>
              <a:latin typeface="华文楷体"/>
              <a:ea typeface="华文楷体"/>
              <a:cs typeface="华文楷体"/>
            </a:endParaRPr>
          </a:p>
          <a:p>
            <a:pPr algn="ctr"/>
            <a:r>
              <a:rPr kumimoji="1" lang="zh-CN" altLang="en-US" sz="1600" dirty="0" smtClean="0">
                <a:solidFill>
                  <a:srgbClr val="FFFFFF"/>
                </a:solidFill>
                <a:latin typeface="华文楷体"/>
                <a:ea typeface="华文楷体"/>
                <a:cs typeface="华文楷体"/>
              </a:rPr>
              <a:t>对比</a:t>
            </a:r>
            <a:endParaRPr kumimoji="1" lang="en-US" altLang="zh-CN" sz="1600" dirty="0" smtClean="0">
              <a:solidFill>
                <a:srgbClr val="FFFFFF"/>
              </a:solidFill>
              <a:latin typeface="华文楷体"/>
              <a:ea typeface="华文楷体"/>
              <a:cs typeface="华文楷体"/>
            </a:endParaRPr>
          </a:p>
        </p:txBody>
      </p:sp>
      <p:sp>
        <p:nvSpPr>
          <p:cNvPr id="33" name="矩形 32"/>
          <p:cNvSpPr/>
          <p:nvPr/>
        </p:nvSpPr>
        <p:spPr>
          <a:xfrm>
            <a:off x="5749156" y="5628188"/>
            <a:ext cx="971406" cy="60748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平台</a:t>
            </a:r>
            <a:endParaRPr kumimoji="1" lang="en-US" altLang="zh-CN" sz="1600" dirty="0" smtClean="0">
              <a:solidFill>
                <a:srgbClr val="FFFFFF"/>
              </a:solidFill>
              <a:latin typeface="华文楷体"/>
              <a:ea typeface="华文楷体"/>
              <a:cs typeface="华文楷体"/>
            </a:endParaRPr>
          </a:p>
          <a:p>
            <a:pPr algn="ctr"/>
            <a:r>
              <a:rPr kumimoji="1" lang="zh-CN" altLang="en-US" sz="1600" dirty="0" smtClean="0">
                <a:solidFill>
                  <a:srgbClr val="FFFFFF"/>
                </a:solidFill>
                <a:latin typeface="华文楷体"/>
                <a:ea typeface="华文楷体"/>
                <a:cs typeface="华文楷体"/>
              </a:rPr>
              <a:t>详情</a:t>
            </a:r>
          </a:p>
        </p:txBody>
      </p:sp>
      <p:sp>
        <p:nvSpPr>
          <p:cNvPr id="34" name="矩形 33"/>
          <p:cNvSpPr/>
          <p:nvPr/>
        </p:nvSpPr>
        <p:spPr>
          <a:xfrm>
            <a:off x="2800494" y="1612899"/>
            <a:ext cx="1073006" cy="613821"/>
          </a:xfrm>
          <a:prstGeom prst="rect">
            <a:avLst/>
          </a:prstGeom>
          <a:solidFill>
            <a:schemeClr val="bg2">
              <a:lumMod val="50000"/>
              <a:lumOff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新闻</a:t>
            </a:r>
            <a:r>
              <a:rPr kumimoji="1" lang="zh-CN" altLang="en-US" sz="1600" dirty="0" smtClean="0">
                <a:solidFill>
                  <a:srgbClr val="FFFFFF"/>
                </a:solidFill>
                <a:latin typeface="华文楷体"/>
                <a:ea typeface="华文楷体"/>
                <a:cs typeface="华文楷体"/>
              </a:rPr>
              <a:t>门户</a:t>
            </a:r>
            <a:endParaRPr kumimoji="1" lang="en-US" altLang="zh-CN" sz="1600" dirty="0" smtClean="0">
              <a:solidFill>
                <a:srgbClr val="FFFFFF"/>
              </a:solidFill>
              <a:latin typeface="华文楷体"/>
              <a:ea typeface="华文楷体"/>
              <a:cs typeface="华文楷体"/>
            </a:endParaRPr>
          </a:p>
        </p:txBody>
      </p:sp>
      <p:sp>
        <p:nvSpPr>
          <p:cNvPr id="38" name="矩形 37"/>
          <p:cNvSpPr/>
          <p:nvPr/>
        </p:nvSpPr>
        <p:spPr>
          <a:xfrm>
            <a:off x="4231553" y="1615232"/>
            <a:ext cx="1073006" cy="613821"/>
          </a:xfrm>
          <a:prstGeom prst="rect">
            <a:avLst/>
          </a:prstGeom>
          <a:solidFill>
            <a:schemeClr val="bg2">
              <a:lumMod val="50000"/>
              <a:lumOff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新浪微博</a:t>
            </a:r>
            <a:endParaRPr kumimoji="1" lang="en-US" altLang="zh-CN" sz="1600" dirty="0" smtClean="0">
              <a:solidFill>
                <a:srgbClr val="FFFFFF"/>
              </a:solidFill>
              <a:latin typeface="华文楷体"/>
              <a:ea typeface="华文楷体"/>
              <a:cs typeface="华文楷体"/>
            </a:endParaRPr>
          </a:p>
        </p:txBody>
      </p:sp>
      <p:sp>
        <p:nvSpPr>
          <p:cNvPr id="40" name="矩形 39"/>
          <p:cNvSpPr/>
          <p:nvPr/>
        </p:nvSpPr>
        <p:spPr>
          <a:xfrm>
            <a:off x="5648705" y="1615232"/>
            <a:ext cx="1073006" cy="613821"/>
          </a:xfrm>
          <a:prstGeom prst="rect">
            <a:avLst/>
          </a:prstGeom>
          <a:solidFill>
            <a:schemeClr val="bg2">
              <a:lumMod val="50000"/>
              <a:lumOff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网贷社区</a:t>
            </a:r>
            <a:endParaRPr kumimoji="1" lang="en-US" altLang="zh-CN" sz="1600" dirty="0" smtClean="0">
              <a:solidFill>
                <a:srgbClr val="FFFFFF"/>
              </a:solidFill>
              <a:latin typeface="华文楷体"/>
              <a:ea typeface="华文楷体"/>
              <a:cs typeface="华文楷体"/>
            </a:endParaRPr>
          </a:p>
        </p:txBody>
      </p:sp>
      <p:sp>
        <p:nvSpPr>
          <p:cNvPr id="42" name="矩形 41"/>
          <p:cNvSpPr/>
          <p:nvPr/>
        </p:nvSpPr>
        <p:spPr>
          <a:xfrm>
            <a:off x="7044564" y="1615232"/>
            <a:ext cx="1073006" cy="613821"/>
          </a:xfrm>
          <a:prstGeom prst="rect">
            <a:avLst/>
          </a:prstGeom>
          <a:solidFill>
            <a:schemeClr val="bg2">
              <a:lumMod val="50000"/>
              <a:lumOff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600" dirty="0" smtClean="0">
                <a:solidFill>
                  <a:srgbClr val="FFFFFF"/>
                </a:solidFill>
                <a:latin typeface="华文楷体"/>
                <a:ea typeface="华文楷体"/>
                <a:cs typeface="华文楷体"/>
              </a:rPr>
              <a:t>平台官网</a:t>
            </a:r>
            <a:endParaRPr kumimoji="1" lang="en-US" altLang="zh-CN" sz="1600" dirty="0" smtClean="0">
              <a:solidFill>
                <a:srgbClr val="FFFFFF"/>
              </a:solidFill>
              <a:latin typeface="华文楷体"/>
              <a:ea typeface="华文楷体"/>
              <a:cs typeface="华文楷体"/>
            </a:endParaRPr>
          </a:p>
        </p:txBody>
      </p:sp>
      <p:sp>
        <p:nvSpPr>
          <p:cNvPr id="43" name="手动操作 42"/>
          <p:cNvSpPr/>
          <p:nvPr/>
        </p:nvSpPr>
        <p:spPr>
          <a:xfrm>
            <a:off x="3762444" y="4770205"/>
            <a:ext cx="3397251" cy="400049"/>
          </a:xfrm>
          <a:prstGeom prst="flowChartManualOperation">
            <a:avLst/>
          </a:prstGeom>
          <a:solidFill>
            <a:schemeClr val="tx2">
              <a:lumMod val="5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t>在线可视化产品</a:t>
            </a:r>
            <a:endParaRPr kumimoji="1" lang="zh-CN" altLang="en-US" dirty="0"/>
          </a:p>
        </p:txBody>
      </p:sp>
      <p:cxnSp>
        <p:nvCxnSpPr>
          <p:cNvPr id="53" name="直线箭头连接符 52"/>
          <p:cNvCxnSpPr>
            <a:endCxn id="67" idx="0"/>
          </p:cNvCxnSpPr>
          <p:nvPr/>
        </p:nvCxnSpPr>
        <p:spPr>
          <a:xfrm flipH="1">
            <a:off x="3286197" y="5170254"/>
            <a:ext cx="1171503" cy="45159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46" name="直线箭头连接符 45"/>
          <p:cNvCxnSpPr>
            <a:stCxn id="35" idx="2"/>
          </p:cNvCxnSpPr>
          <p:nvPr/>
        </p:nvCxnSpPr>
        <p:spPr>
          <a:xfrm>
            <a:off x="3479948" y="4392384"/>
            <a:ext cx="679454" cy="377821"/>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50" name="直线箭头连接符 49"/>
          <p:cNvCxnSpPr>
            <a:stCxn id="37" idx="2"/>
          </p:cNvCxnSpPr>
          <p:nvPr/>
        </p:nvCxnSpPr>
        <p:spPr>
          <a:xfrm flipH="1">
            <a:off x="6758662" y="4402967"/>
            <a:ext cx="679454" cy="367238"/>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a:endCxn id="33" idx="0"/>
          </p:cNvCxnSpPr>
          <p:nvPr/>
        </p:nvCxnSpPr>
        <p:spPr>
          <a:xfrm>
            <a:off x="5749156" y="5170254"/>
            <a:ext cx="485703" cy="45793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endCxn id="31" idx="0"/>
          </p:cNvCxnSpPr>
          <p:nvPr/>
        </p:nvCxnSpPr>
        <p:spPr>
          <a:xfrm flipH="1">
            <a:off x="4779577" y="5170254"/>
            <a:ext cx="485703" cy="46002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线箭头连接符 54"/>
          <p:cNvCxnSpPr>
            <a:endCxn id="32" idx="0"/>
          </p:cNvCxnSpPr>
          <p:nvPr/>
        </p:nvCxnSpPr>
        <p:spPr>
          <a:xfrm>
            <a:off x="6426200" y="5170254"/>
            <a:ext cx="1205667" cy="45159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63" name="直线箭头连接符 62"/>
          <p:cNvCxnSpPr>
            <a:stCxn id="34" idx="2"/>
            <a:endCxn id="20" idx="0"/>
          </p:cNvCxnSpPr>
          <p:nvPr/>
        </p:nvCxnSpPr>
        <p:spPr>
          <a:xfrm>
            <a:off x="3336997" y="2226720"/>
            <a:ext cx="142951" cy="563347"/>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66" name="直线箭头连接符 65"/>
          <p:cNvCxnSpPr>
            <a:stCxn id="38" idx="2"/>
            <a:endCxn id="20" idx="0"/>
          </p:cNvCxnSpPr>
          <p:nvPr/>
        </p:nvCxnSpPr>
        <p:spPr>
          <a:xfrm flipH="1">
            <a:off x="3479948" y="2229053"/>
            <a:ext cx="1288108" cy="56101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70" name="直线箭头连接符 69"/>
          <p:cNvCxnSpPr>
            <a:stCxn id="40" idx="2"/>
            <a:endCxn id="22" idx="0"/>
          </p:cNvCxnSpPr>
          <p:nvPr/>
        </p:nvCxnSpPr>
        <p:spPr>
          <a:xfrm>
            <a:off x="6185208" y="2229053"/>
            <a:ext cx="1252908" cy="565245"/>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线箭头连接符 71"/>
          <p:cNvCxnSpPr>
            <a:stCxn id="42" idx="2"/>
            <a:endCxn id="22" idx="0"/>
          </p:cNvCxnSpPr>
          <p:nvPr/>
        </p:nvCxnSpPr>
        <p:spPr>
          <a:xfrm flipH="1">
            <a:off x="7438116" y="2229053"/>
            <a:ext cx="142951" cy="565245"/>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4" idx="3"/>
            <a:endCxn id="38" idx="1"/>
          </p:cNvCxnSpPr>
          <p:nvPr/>
        </p:nvCxnSpPr>
        <p:spPr>
          <a:xfrm>
            <a:off x="3873500" y="1919810"/>
            <a:ext cx="358053" cy="2333"/>
          </a:xfrm>
          <a:prstGeom prst="straightConnector1">
            <a:avLst/>
          </a:prstGeom>
          <a:ln>
            <a:solidFill>
              <a:srgbClr val="FFFF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8" name="直线箭头连接符 77"/>
          <p:cNvCxnSpPr>
            <a:stCxn id="38" idx="3"/>
            <a:endCxn id="40" idx="1"/>
          </p:cNvCxnSpPr>
          <p:nvPr/>
        </p:nvCxnSpPr>
        <p:spPr>
          <a:xfrm>
            <a:off x="5304559" y="1922143"/>
            <a:ext cx="344146" cy="0"/>
          </a:xfrm>
          <a:prstGeom prst="straightConnector1">
            <a:avLst/>
          </a:prstGeom>
          <a:ln>
            <a:solidFill>
              <a:srgbClr val="FFFF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1" name="直线箭头连接符 80"/>
          <p:cNvCxnSpPr>
            <a:stCxn id="40" idx="3"/>
            <a:endCxn id="42" idx="1"/>
          </p:cNvCxnSpPr>
          <p:nvPr/>
        </p:nvCxnSpPr>
        <p:spPr>
          <a:xfrm>
            <a:off x="6721711" y="1922143"/>
            <a:ext cx="322853" cy="0"/>
          </a:xfrm>
          <a:prstGeom prst="straightConnector1">
            <a:avLst/>
          </a:prstGeom>
          <a:ln>
            <a:solidFill>
              <a:srgbClr val="FFFFFF"/>
            </a:solidFill>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1910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介观</a:t>
            </a:r>
            <a:endParaRPr kumimoji="1" lang="zh-CN" altLang="en-US" sz="4000" dirty="0">
              <a:solidFill>
                <a:schemeClr val="accent6"/>
              </a:solidFill>
              <a:latin typeface="Hiragino Sans GB W3"/>
              <a:ea typeface="Hiragino Sans GB W3"/>
              <a:cs typeface="Hiragino Sans GB W3"/>
            </a:endParaRPr>
          </a:p>
        </p:txBody>
      </p:sp>
      <p:sp>
        <p:nvSpPr>
          <p:cNvPr id="2" name="矩形 1"/>
          <p:cNvSpPr/>
          <p:nvPr/>
        </p:nvSpPr>
        <p:spPr>
          <a:xfrm>
            <a:off x="3600644" y="1597472"/>
            <a:ext cx="1584284" cy="7332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某地铁站某天客流量数据</a:t>
            </a:r>
            <a:endParaRPr kumimoji="1" lang="zh-CN" altLang="en-US" dirty="0"/>
          </a:p>
        </p:txBody>
      </p:sp>
      <p:sp>
        <p:nvSpPr>
          <p:cNvPr id="13" name="矩形 12"/>
          <p:cNvSpPr/>
          <p:nvPr/>
        </p:nvSpPr>
        <p:spPr>
          <a:xfrm>
            <a:off x="3600644" y="2718831"/>
            <a:ext cx="1584284" cy="7332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与客流量</a:t>
            </a:r>
            <a:endParaRPr kumimoji="1" lang="en-US" altLang="zh-CN" dirty="0" smtClean="0"/>
          </a:p>
          <a:p>
            <a:pPr algn="ctr"/>
            <a:r>
              <a:rPr kumimoji="1" lang="zh-CN" altLang="en-US" dirty="0" smtClean="0"/>
              <a:t>基准线比较</a:t>
            </a:r>
            <a:endParaRPr kumimoji="1" lang="zh-CN" altLang="en-US" dirty="0"/>
          </a:p>
        </p:txBody>
      </p:sp>
      <p:sp>
        <p:nvSpPr>
          <p:cNvPr id="14" name="矩形 13"/>
          <p:cNvSpPr/>
          <p:nvPr/>
        </p:nvSpPr>
        <p:spPr>
          <a:xfrm>
            <a:off x="6175296" y="2709375"/>
            <a:ext cx="1584284" cy="7332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客流量</a:t>
            </a:r>
            <a:endParaRPr kumimoji="1" lang="en-US" altLang="zh-CN" dirty="0" smtClean="0"/>
          </a:p>
          <a:p>
            <a:pPr algn="ctr"/>
            <a:r>
              <a:rPr kumimoji="1" lang="zh-CN" altLang="en-US" dirty="0" smtClean="0"/>
              <a:t>增加不显著</a:t>
            </a:r>
            <a:endParaRPr kumimoji="1" lang="zh-CN" altLang="en-US" dirty="0"/>
          </a:p>
        </p:txBody>
      </p:sp>
      <p:sp>
        <p:nvSpPr>
          <p:cNvPr id="15" name="矩形 14"/>
          <p:cNvSpPr/>
          <p:nvPr/>
        </p:nvSpPr>
        <p:spPr>
          <a:xfrm>
            <a:off x="1029648" y="2727197"/>
            <a:ext cx="1584284" cy="7332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客流量</a:t>
            </a:r>
            <a:endParaRPr kumimoji="1" lang="en-US" altLang="zh-CN" dirty="0" smtClean="0"/>
          </a:p>
          <a:p>
            <a:pPr algn="ctr"/>
            <a:r>
              <a:rPr kumimoji="1" lang="zh-CN" altLang="en-US" dirty="0" smtClean="0"/>
              <a:t>显著增加</a:t>
            </a:r>
            <a:endParaRPr kumimoji="1" lang="zh-CN" altLang="en-US" dirty="0"/>
          </a:p>
        </p:txBody>
      </p:sp>
      <p:sp>
        <p:nvSpPr>
          <p:cNvPr id="16" name="矩形 15"/>
          <p:cNvSpPr/>
          <p:nvPr/>
        </p:nvSpPr>
        <p:spPr>
          <a:xfrm>
            <a:off x="1029648" y="1597472"/>
            <a:ext cx="1584284" cy="7332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发生</a:t>
            </a:r>
            <a:endParaRPr kumimoji="1" lang="en-US" altLang="zh-CN" dirty="0" smtClean="0"/>
          </a:p>
          <a:p>
            <a:pPr algn="ctr"/>
            <a:r>
              <a:rPr kumimoji="1" lang="zh-CN" altLang="en-US" dirty="0" smtClean="0"/>
              <a:t>大型活动</a:t>
            </a:r>
            <a:endParaRPr kumimoji="1" lang="en-US" altLang="zh-CN" dirty="0" smtClean="0"/>
          </a:p>
        </p:txBody>
      </p:sp>
      <p:sp>
        <p:nvSpPr>
          <p:cNvPr id="17" name="矩形 16"/>
          <p:cNvSpPr/>
          <p:nvPr/>
        </p:nvSpPr>
        <p:spPr>
          <a:xfrm>
            <a:off x="6175296" y="1597472"/>
            <a:ext cx="1584284" cy="73326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未发生</a:t>
            </a:r>
            <a:endParaRPr kumimoji="1" lang="en-US" altLang="zh-CN" dirty="0" smtClean="0"/>
          </a:p>
          <a:p>
            <a:pPr algn="ctr"/>
            <a:r>
              <a:rPr kumimoji="1" lang="zh-CN" altLang="en-US" dirty="0" smtClean="0"/>
              <a:t>大型活动</a:t>
            </a:r>
            <a:endParaRPr kumimoji="1" lang="zh-CN" altLang="en-US" dirty="0"/>
          </a:p>
        </p:txBody>
      </p:sp>
      <p:cxnSp>
        <p:nvCxnSpPr>
          <p:cNvPr id="6" name="直线箭头连接符 5"/>
          <p:cNvCxnSpPr>
            <a:stCxn id="2" idx="2"/>
            <a:endCxn id="13" idx="0"/>
          </p:cNvCxnSpPr>
          <p:nvPr/>
        </p:nvCxnSpPr>
        <p:spPr>
          <a:xfrm>
            <a:off x="4392786" y="2330738"/>
            <a:ext cx="0" cy="388093"/>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13" idx="3"/>
            <a:endCxn id="14" idx="1"/>
          </p:cNvCxnSpPr>
          <p:nvPr/>
        </p:nvCxnSpPr>
        <p:spPr>
          <a:xfrm flipV="1">
            <a:off x="5184928" y="3076008"/>
            <a:ext cx="990368" cy="945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3" idx="1"/>
            <a:endCxn id="15" idx="3"/>
          </p:cNvCxnSpPr>
          <p:nvPr/>
        </p:nvCxnSpPr>
        <p:spPr>
          <a:xfrm flipH="1">
            <a:off x="2613932" y="3085464"/>
            <a:ext cx="986712" cy="836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15" idx="0"/>
            <a:endCxn id="16" idx="2"/>
          </p:cNvCxnSpPr>
          <p:nvPr/>
        </p:nvCxnSpPr>
        <p:spPr>
          <a:xfrm flipV="1">
            <a:off x="1821790" y="2330738"/>
            <a:ext cx="0" cy="39645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线箭头连接符 24"/>
          <p:cNvCxnSpPr>
            <a:stCxn id="14" idx="0"/>
            <a:endCxn id="17" idx="2"/>
          </p:cNvCxnSpPr>
          <p:nvPr/>
        </p:nvCxnSpPr>
        <p:spPr>
          <a:xfrm flipV="1">
            <a:off x="6967438" y="2330738"/>
            <a:ext cx="0" cy="378637"/>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6175296" y="3853287"/>
            <a:ext cx="1584284" cy="122719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smtClean="0"/>
              <a:t>基准线每个点初始化为</a:t>
            </a:r>
            <a:r>
              <a:rPr kumimoji="1" lang="en-US" altLang="zh-CN" dirty="0" smtClean="0">
                <a:latin typeface="华文楷体"/>
                <a:ea typeface="华文楷体"/>
                <a:cs typeface="华文楷体"/>
              </a:rPr>
              <a:t>30</a:t>
            </a:r>
            <a:r>
              <a:rPr kumimoji="1" lang="zh-CN" altLang="en-US" dirty="0" smtClean="0"/>
              <a:t>天该时刻流量的中位数</a:t>
            </a:r>
            <a:endParaRPr kumimoji="1" lang="zh-CN" altLang="en-US" dirty="0"/>
          </a:p>
        </p:txBody>
      </p:sp>
      <p:sp>
        <p:nvSpPr>
          <p:cNvPr id="30" name="矩形 29"/>
          <p:cNvSpPr/>
          <p:nvPr/>
        </p:nvSpPr>
        <p:spPr>
          <a:xfrm>
            <a:off x="896356" y="3853287"/>
            <a:ext cx="1850867" cy="122719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一段时间内小范围超出基准线</a:t>
            </a:r>
            <a:endParaRPr kumimoji="1" lang="en-US" altLang="zh-CN" dirty="0" smtClean="0"/>
          </a:p>
          <a:p>
            <a:pPr algn="ctr"/>
            <a:r>
              <a:rPr kumimoji="1" lang="zh-CN" altLang="en-US" dirty="0" smtClean="0"/>
              <a:t>某时刻大范围超出基准线</a:t>
            </a:r>
            <a:endParaRPr kumimoji="1" lang="zh-CN" altLang="en-US" dirty="0"/>
          </a:p>
        </p:txBody>
      </p:sp>
      <p:sp>
        <p:nvSpPr>
          <p:cNvPr id="31" name="矩形 30"/>
          <p:cNvSpPr/>
          <p:nvPr/>
        </p:nvSpPr>
        <p:spPr>
          <a:xfrm>
            <a:off x="3345326" y="3853287"/>
            <a:ext cx="2094920" cy="122719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初始化参数，基于前半月数据训练</a:t>
            </a:r>
            <a:endParaRPr kumimoji="1" lang="en-US" altLang="zh-CN" dirty="0" smtClean="0"/>
          </a:p>
          <a:p>
            <a:pPr algn="ctr"/>
            <a:r>
              <a:rPr kumimoji="1" lang="zh-CN" altLang="en-US" dirty="0" smtClean="0"/>
              <a:t>使用网络大型活动信息校验</a:t>
            </a:r>
            <a:endParaRPr kumimoji="1" lang="zh-CN" altLang="en-US" dirty="0"/>
          </a:p>
        </p:txBody>
      </p:sp>
      <p:sp>
        <p:nvSpPr>
          <p:cNvPr id="41" name="矩形 40"/>
          <p:cNvSpPr/>
          <p:nvPr/>
        </p:nvSpPr>
        <p:spPr>
          <a:xfrm>
            <a:off x="896356" y="5499494"/>
            <a:ext cx="1850867" cy="7903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调整参数</a:t>
            </a:r>
            <a:endParaRPr kumimoji="1" lang="en-US" altLang="zh-CN" dirty="0" smtClean="0"/>
          </a:p>
          <a:p>
            <a:pPr algn="ctr"/>
            <a:r>
              <a:rPr kumimoji="1" lang="zh-CN" altLang="en-US" dirty="0" smtClean="0"/>
              <a:t>确定最优模型</a:t>
            </a:r>
            <a:endParaRPr kumimoji="1" lang="zh-CN" altLang="en-US" dirty="0"/>
          </a:p>
        </p:txBody>
      </p:sp>
      <p:cxnSp>
        <p:nvCxnSpPr>
          <p:cNvPr id="43" name="直线箭头连接符 42"/>
          <p:cNvCxnSpPr>
            <a:stCxn id="15" idx="2"/>
            <a:endCxn id="30" idx="0"/>
          </p:cNvCxnSpPr>
          <p:nvPr/>
        </p:nvCxnSpPr>
        <p:spPr>
          <a:xfrm>
            <a:off x="1821790" y="3460463"/>
            <a:ext cx="0" cy="392824"/>
          </a:xfrm>
          <a:prstGeom prst="straightConnector1">
            <a:avLst/>
          </a:prstGeom>
          <a:ln>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30" idx="3"/>
            <a:endCxn id="31" idx="1"/>
          </p:cNvCxnSpPr>
          <p:nvPr/>
        </p:nvCxnSpPr>
        <p:spPr>
          <a:xfrm>
            <a:off x="2747223" y="4466886"/>
            <a:ext cx="598103" cy="0"/>
          </a:xfrm>
          <a:prstGeom prst="straightConnector1">
            <a:avLst/>
          </a:prstGeom>
          <a:ln>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a:stCxn id="31" idx="2"/>
            <a:endCxn id="41" idx="0"/>
          </p:cNvCxnSpPr>
          <p:nvPr/>
        </p:nvCxnSpPr>
        <p:spPr>
          <a:xfrm flipH="1">
            <a:off x="1821790" y="5080485"/>
            <a:ext cx="2570996" cy="419009"/>
          </a:xfrm>
          <a:prstGeom prst="straightConnector1">
            <a:avLst/>
          </a:prstGeom>
          <a:ln>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1" name="直线箭头连接符 50"/>
          <p:cNvCxnSpPr>
            <a:stCxn id="13" idx="2"/>
            <a:endCxn id="26" idx="0"/>
          </p:cNvCxnSpPr>
          <p:nvPr/>
        </p:nvCxnSpPr>
        <p:spPr>
          <a:xfrm>
            <a:off x="4392786" y="3452097"/>
            <a:ext cx="2574652" cy="401190"/>
          </a:xfrm>
          <a:prstGeom prst="straightConnector1">
            <a:avLst/>
          </a:prstGeom>
          <a:ln>
            <a:solidFill>
              <a:srgbClr val="FFFF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7" name="文本框 6"/>
          <p:cNvSpPr txBox="1"/>
          <p:nvPr/>
        </p:nvSpPr>
        <p:spPr>
          <a:xfrm>
            <a:off x="4718009" y="5698905"/>
            <a:ext cx="2749471" cy="400110"/>
          </a:xfrm>
          <a:prstGeom prst="rect">
            <a:avLst/>
          </a:prstGeom>
          <a:noFill/>
        </p:spPr>
        <p:txBody>
          <a:bodyPr wrap="none" rtlCol="0">
            <a:spAutoFit/>
          </a:bodyPr>
          <a:lstStyle/>
          <a:p>
            <a:r>
              <a:rPr kumimoji="1" lang="zh-CN" altLang="en-US" sz="2000" dirty="0" smtClean="0"/>
              <a:t>群体聚集行为识别算法</a:t>
            </a:r>
            <a:endParaRPr kumimoji="1" lang="zh-CN" altLang="en-US" sz="2000" dirty="0"/>
          </a:p>
        </p:txBody>
      </p:sp>
    </p:spTree>
    <p:extLst>
      <p:ext uri="{BB962C8B-B14F-4D97-AF65-F5344CB8AC3E}">
        <p14:creationId xmlns:p14="http://schemas.microsoft.com/office/powerpoint/2010/main" val="4040220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介观</a:t>
            </a:r>
            <a:endParaRPr kumimoji="1" lang="zh-CN" altLang="en-US" sz="4000" dirty="0">
              <a:solidFill>
                <a:schemeClr val="accent6"/>
              </a:solidFill>
              <a:latin typeface="Hiragino Sans GB W3"/>
              <a:ea typeface="Hiragino Sans GB W3"/>
              <a:cs typeface="Hiragino Sans GB W3"/>
            </a:endParaRPr>
          </a:p>
        </p:txBody>
      </p:sp>
      <p:pic>
        <p:nvPicPr>
          <p:cNvPr id="5" name="图片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11367" y="1338370"/>
            <a:ext cx="5844500" cy="3467178"/>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809" y="3821870"/>
            <a:ext cx="4308744" cy="2581792"/>
          </a:xfrm>
          <a:prstGeom prst="rect">
            <a:avLst/>
          </a:prstGeom>
          <a:ln>
            <a:noFill/>
          </a:ln>
          <a:effectLst>
            <a:outerShdw blurRad="292100" dist="139700" dir="2700000" algn="tl" rotWithShape="0">
              <a:srgbClr val="333333">
                <a:alpha val="65000"/>
              </a:srgbClr>
            </a:outerShdw>
          </a:effectLst>
        </p:spPr>
      </p:pic>
      <p:sp>
        <p:nvSpPr>
          <p:cNvPr id="24" name="文本框 23"/>
          <p:cNvSpPr txBox="1"/>
          <p:nvPr/>
        </p:nvSpPr>
        <p:spPr>
          <a:xfrm>
            <a:off x="622423" y="2068857"/>
            <a:ext cx="1351652" cy="923330"/>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kumimoji="1" lang="zh-CN" altLang="en-US" dirty="0" smtClean="0"/>
              <a:t>可视化效果</a:t>
            </a:r>
            <a:endParaRPr kumimoji="1" lang="en-US" altLang="zh-CN" dirty="0" smtClean="0"/>
          </a:p>
          <a:p>
            <a:r>
              <a:rPr kumimoji="1" lang="zh-CN" altLang="en-US" dirty="0" smtClean="0"/>
              <a:t>可访问网站</a:t>
            </a:r>
            <a:endParaRPr kumimoji="1" lang="en-US" altLang="zh-CN" dirty="0" smtClean="0"/>
          </a:p>
          <a:p>
            <a:r>
              <a:rPr kumimoji="1" lang="zh-CN" altLang="en-US" dirty="0" smtClean="0"/>
              <a:t>查看</a:t>
            </a:r>
            <a:endParaRPr kumimoji="1" lang="zh-CN" altLang="en-US" dirty="0"/>
          </a:p>
        </p:txBody>
      </p:sp>
      <p:sp>
        <p:nvSpPr>
          <p:cNvPr id="7" name="文本框 6"/>
          <p:cNvSpPr txBox="1"/>
          <p:nvPr/>
        </p:nvSpPr>
        <p:spPr>
          <a:xfrm>
            <a:off x="5394420" y="5183888"/>
            <a:ext cx="2723823" cy="923330"/>
          </a:xfrm>
          <a:prstGeom prst="rect">
            <a:avLst/>
          </a:prstGeom>
          <a:noFill/>
        </p:spPr>
        <p:txBody>
          <a:bodyPr wrap="none" rtlCol="0">
            <a:spAutoFit/>
          </a:bodyPr>
          <a:lstStyle/>
          <a:p>
            <a:pPr algn="ctr"/>
            <a:r>
              <a:rPr kumimoji="1" lang="zh-CN" altLang="en-US" dirty="0" smtClean="0"/>
              <a:t>各地铁站识别结果可视化</a:t>
            </a:r>
            <a:endParaRPr kumimoji="1" lang="en-US" altLang="zh-CN" dirty="0" smtClean="0"/>
          </a:p>
          <a:p>
            <a:pPr algn="ctr"/>
            <a:r>
              <a:rPr kumimoji="1" lang="zh-CN" altLang="en-US" dirty="0" smtClean="0"/>
              <a:t>矩形大小代表正例数量</a:t>
            </a:r>
            <a:endParaRPr kumimoji="1" lang="en-US" altLang="zh-CN" dirty="0" smtClean="0"/>
          </a:p>
          <a:p>
            <a:pPr algn="ctr"/>
            <a:r>
              <a:rPr kumimoji="1" lang="zh-CN" altLang="en-US" dirty="0" smtClean="0"/>
              <a:t>点击即可查看站点详情</a:t>
            </a:r>
            <a:endParaRPr kumimoji="1" lang="zh-CN" altLang="en-US" dirty="0"/>
          </a:p>
        </p:txBody>
      </p:sp>
    </p:spTree>
    <p:extLst>
      <p:ext uri="{BB962C8B-B14F-4D97-AF65-F5344CB8AC3E}">
        <p14:creationId xmlns:p14="http://schemas.microsoft.com/office/powerpoint/2010/main" val="25261024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9331" y="5483700"/>
            <a:ext cx="7890614" cy="369332"/>
          </a:xfrm>
          <a:prstGeom prst="rect">
            <a:avLst/>
          </a:prstGeom>
          <a:noFill/>
        </p:spPr>
        <p:txBody>
          <a:bodyPr wrap="none" rtlCol="0">
            <a:spAutoFit/>
          </a:bodyPr>
          <a:lstStyle/>
          <a:p>
            <a:r>
              <a:rPr kumimoji="1" lang="zh-CN" altLang="en-US" dirty="0" smtClean="0">
                <a:solidFill>
                  <a:srgbClr val="CC5439"/>
                </a:solidFill>
              </a:rPr>
              <a:t>需考虑的问题</a:t>
            </a:r>
            <a:r>
              <a:rPr kumimoji="1" lang="zh-CN" altLang="en-US" dirty="0" smtClean="0"/>
              <a:t>：使用多少辆专用巴士、每辆载客量多少、如何制定疏散策略</a:t>
            </a:r>
            <a:endParaRPr kumimoji="1" lang="zh-CN" altLang="en-US" dirty="0"/>
          </a:p>
        </p:txBody>
      </p:sp>
      <p:sp>
        <p:nvSpPr>
          <p:cNvPr id="5"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疏散</a:t>
            </a:r>
            <a:endParaRPr kumimoji="1" lang="zh-CN" altLang="en-US" sz="4000" dirty="0">
              <a:solidFill>
                <a:schemeClr val="accent6"/>
              </a:solidFill>
              <a:latin typeface="Hiragino Sans GB W3"/>
              <a:ea typeface="Hiragino Sans GB W3"/>
              <a:cs typeface="Hiragino Sans GB W3"/>
            </a:endParaRPr>
          </a:p>
        </p:txBody>
      </p:sp>
      <p:sp>
        <p:nvSpPr>
          <p:cNvPr id="6" name="文本框 5"/>
          <p:cNvSpPr txBox="1"/>
          <p:nvPr/>
        </p:nvSpPr>
        <p:spPr>
          <a:xfrm>
            <a:off x="459331" y="5887585"/>
            <a:ext cx="6186309" cy="369332"/>
          </a:xfrm>
          <a:prstGeom prst="rect">
            <a:avLst/>
          </a:prstGeom>
          <a:noFill/>
        </p:spPr>
        <p:txBody>
          <a:bodyPr wrap="none" rtlCol="0">
            <a:spAutoFit/>
          </a:bodyPr>
          <a:lstStyle/>
          <a:p>
            <a:r>
              <a:rPr kumimoji="1" lang="zh-CN" altLang="en-US" dirty="0" smtClean="0">
                <a:solidFill>
                  <a:srgbClr val="CC5439"/>
                </a:solidFill>
              </a:rPr>
              <a:t>多目标决策疏散</a:t>
            </a:r>
            <a:r>
              <a:rPr kumimoji="1" lang="zh-CN" altLang="en-US" dirty="0" smtClean="0"/>
              <a:t>：最小成本疏散、最小延误疏散、分级疏散</a:t>
            </a:r>
            <a:endParaRPr kumimoji="1" lang="zh-CN" altLang="en-US" dirty="0"/>
          </a:p>
        </p:txBody>
      </p:sp>
      <p:graphicFrame>
        <p:nvGraphicFramePr>
          <p:cNvPr id="8" name="图表 7"/>
          <p:cNvGraphicFramePr/>
          <p:nvPr>
            <p:extLst>
              <p:ext uri="{D42A27DB-BD31-4B8C-83A1-F6EECF244321}">
                <p14:modId xmlns:p14="http://schemas.microsoft.com/office/powerpoint/2010/main" val="3595246592"/>
              </p:ext>
            </p:extLst>
          </p:nvPr>
        </p:nvGraphicFramePr>
        <p:xfrm>
          <a:off x="556315" y="1445707"/>
          <a:ext cx="2015007" cy="1592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2571322" y="3971063"/>
            <a:ext cx="184666" cy="369332"/>
          </a:xfrm>
          <a:prstGeom prst="rect">
            <a:avLst/>
          </a:prstGeom>
          <a:noFill/>
        </p:spPr>
        <p:txBody>
          <a:bodyPr wrap="none" rtlCol="0">
            <a:spAutoFit/>
          </a:bodyPr>
          <a:lstStyle/>
          <a:p>
            <a:endParaRPr kumimoji="1" lang="zh-CN" altLang="en-US" dirty="0"/>
          </a:p>
        </p:txBody>
      </p:sp>
      <p:pic>
        <p:nvPicPr>
          <p:cNvPr id="11" name="Picture 2" descr="http://read.html5.qq.com/image?src=forum&amp;q=5&amp;r=0&amp;imgflag=7&amp;imageUrl=http://mmbiz.qpic.cn/mmbiz/uCNWZJfOT35uKtZ3dYibWcdSvUibckBibOUf7tNV90ejj2u6iap5RcbEdcnFtC9DYslJqicztVSZPsXf8YjeVGWDjicA/0?wx_fmt=jpeg"/>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3029421" y="2607181"/>
            <a:ext cx="1890585" cy="1337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2" name="矩形 11"/>
          <p:cNvSpPr/>
          <p:nvPr/>
        </p:nvSpPr>
        <p:spPr>
          <a:xfrm>
            <a:off x="3371885" y="4064256"/>
            <a:ext cx="1210588" cy="400110"/>
          </a:xfrm>
          <a:prstGeom prst="rect">
            <a:avLst/>
          </a:prstGeom>
        </p:spPr>
        <p:txBody>
          <a:bodyPr wrap="none">
            <a:spAutoFit/>
          </a:bodyPr>
          <a:lstStyle/>
          <a:p>
            <a:r>
              <a:rPr lang="zh-CN" altLang="en-US" sz="2000" dirty="0">
                <a:latin typeface="华文楷体"/>
                <a:ea typeface="华文楷体"/>
                <a:cs typeface="华文楷体"/>
              </a:rPr>
              <a:t>专用巴士</a:t>
            </a:r>
            <a:endParaRPr lang="en-US" altLang="zh-CN" sz="2000" dirty="0">
              <a:latin typeface="华文楷体"/>
              <a:ea typeface="华文楷体"/>
              <a:cs typeface="华文楷体"/>
            </a:endParaRPr>
          </a:p>
        </p:txBody>
      </p:sp>
      <p:sp>
        <p:nvSpPr>
          <p:cNvPr id="13" name="矩形 12"/>
          <p:cNvSpPr/>
          <p:nvPr/>
        </p:nvSpPr>
        <p:spPr>
          <a:xfrm>
            <a:off x="2859209" y="4464366"/>
            <a:ext cx="2262158" cy="369332"/>
          </a:xfrm>
          <a:prstGeom prst="rect">
            <a:avLst/>
          </a:prstGeom>
        </p:spPr>
        <p:txBody>
          <a:bodyPr wrap="none">
            <a:spAutoFit/>
          </a:bodyPr>
          <a:lstStyle/>
          <a:p>
            <a:r>
              <a:rPr lang="zh-CN" altLang="en-US" dirty="0" smtClean="0">
                <a:solidFill>
                  <a:srgbClr val="FFFFFF"/>
                </a:solidFill>
                <a:latin typeface="华文楷体"/>
                <a:ea typeface="华文楷体"/>
                <a:cs typeface="华文楷体"/>
              </a:rPr>
              <a:t>滴滴巴士、小龙巴士</a:t>
            </a:r>
            <a:endParaRPr lang="en-US" altLang="zh-CN" dirty="0">
              <a:solidFill>
                <a:srgbClr val="FFFFFF"/>
              </a:solidFill>
              <a:latin typeface="华文楷体"/>
              <a:ea typeface="华文楷体"/>
              <a:cs typeface="华文楷体"/>
            </a:endParaRPr>
          </a:p>
        </p:txBody>
      </p:sp>
      <p:graphicFrame>
        <p:nvGraphicFramePr>
          <p:cNvPr id="17" name="图表 16"/>
          <p:cNvGraphicFramePr/>
          <p:nvPr>
            <p:extLst>
              <p:ext uri="{D42A27DB-BD31-4B8C-83A1-F6EECF244321}">
                <p14:modId xmlns:p14="http://schemas.microsoft.com/office/powerpoint/2010/main" val="2825230976"/>
              </p:ext>
            </p:extLst>
          </p:nvPr>
        </p:nvGraphicFramePr>
        <p:xfrm>
          <a:off x="525408" y="3318405"/>
          <a:ext cx="2015007" cy="15921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9" name="直线箭头连接符 18"/>
          <p:cNvCxnSpPr/>
          <p:nvPr/>
        </p:nvCxnSpPr>
        <p:spPr>
          <a:xfrm>
            <a:off x="2343692" y="2343832"/>
            <a:ext cx="685729" cy="69398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p:nvPr/>
        </p:nvCxnSpPr>
        <p:spPr>
          <a:xfrm flipV="1">
            <a:off x="2343692" y="3574671"/>
            <a:ext cx="685729" cy="61542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pic>
        <p:nvPicPr>
          <p:cNvPr id="22" name="图片 2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108067" y="2860990"/>
            <a:ext cx="1457123" cy="429851"/>
          </a:xfrm>
          <a:prstGeom prst="rect">
            <a:avLst/>
          </a:prstGeom>
        </p:spPr>
      </p:pic>
      <p:sp>
        <p:nvSpPr>
          <p:cNvPr id="26" name="矩形 25"/>
          <p:cNvSpPr/>
          <p:nvPr/>
        </p:nvSpPr>
        <p:spPr>
          <a:xfrm>
            <a:off x="5501407" y="1937099"/>
            <a:ext cx="2723823" cy="677108"/>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lgn="ctr"/>
            <a:r>
              <a:rPr lang="zh-CN" altLang="en-US" sz="2000" dirty="0" smtClean="0">
                <a:latin typeface="华文楷体"/>
                <a:ea typeface="华文楷体"/>
                <a:cs typeface="华文楷体"/>
              </a:rPr>
              <a:t>小龙巴士</a:t>
            </a:r>
            <a:endParaRPr lang="en-US" altLang="zh-CN" sz="2000" dirty="0" smtClean="0">
              <a:latin typeface="华文楷体"/>
              <a:ea typeface="华文楷体"/>
              <a:cs typeface="华文楷体"/>
            </a:endParaRPr>
          </a:p>
          <a:p>
            <a:pPr algn="ctr"/>
            <a:r>
              <a:rPr lang="zh-CN" altLang="en-US" dirty="0" smtClean="0">
                <a:latin typeface="华文楷体"/>
                <a:ea typeface="华文楷体"/>
                <a:cs typeface="华文楷体"/>
              </a:rPr>
              <a:t>网上预约</a:t>
            </a:r>
            <a:r>
              <a:rPr lang="zh-CN" altLang="en-US" dirty="0">
                <a:latin typeface="华文楷体"/>
                <a:ea typeface="华文楷体"/>
                <a:cs typeface="华文楷体"/>
              </a:rPr>
              <a:t>巴士去看大师赛</a:t>
            </a:r>
          </a:p>
        </p:txBody>
      </p:sp>
      <p:sp>
        <p:nvSpPr>
          <p:cNvPr id="28" name="矩形 27"/>
          <p:cNvSpPr/>
          <p:nvPr/>
        </p:nvSpPr>
        <p:spPr>
          <a:xfrm>
            <a:off x="6048414" y="3561317"/>
            <a:ext cx="1584284" cy="10543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t>和小龙巴士达成合作，项目</a:t>
            </a:r>
            <a:r>
              <a:rPr kumimoji="1" lang="zh-CN" altLang="en-US" dirty="0" smtClean="0">
                <a:solidFill>
                  <a:schemeClr val="accent6"/>
                </a:solidFill>
              </a:rPr>
              <a:t>正在落地中</a:t>
            </a:r>
            <a:endParaRPr kumimoji="1" lang="en-US" altLang="zh-CN" dirty="0" smtClean="0">
              <a:solidFill>
                <a:schemeClr val="accent6"/>
              </a:solidFill>
            </a:endParaRPr>
          </a:p>
        </p:txBody>
      </p:sp>
    </p:spTree>
    <p:extLst>
      <p:ext uri="{BB962C8B-B14F-4D97-AF65-F5344CB8AC3E}">
        <p14:creationId xmlns:p14="http://schemas.microsoft.com/office/powerpoint/2010/main" val="32649180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技术能力</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疏散</a:t>
            </a:r>
            <a:endParaRPr kumimoji="1" lang="zh-CN" altLang="en-US" sz="4000" dirty="0">
              <a:solidFill>
                <a:schemeClr val="accent6"/>
              </a:solidFill>
              <a:latin typeface="Hiragino Sans GB W3"/>
              <a:ea typeface="Hiragino Sans GB W3"/>
              <a:cs typeface="Hiragino Sans GB W3"/>
            </a:endParaRPr>
          </a:p>
        </p:txBody>
      </p:sp>
      <p:sp>
        <p:nvSpPr>
          <p:cNvPr id="6" name="文本框 5"/>
          <p:cNvSpPr txBox="1"/>
          <p:nvPr/>
        </p:nvSpPr>
        <p:spPr>
          <a:xfrm>
            <a:off x="1562101" y="2339095"/>
            <a:ext cx="1351652" cy="923330"/>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kumimoji="1" lang="zh-CN" altLang="en-US" dirty="0" smtClean="0"/>
              <a:t>可视化效果</a:t>
            </a:r>
            <a:endParaRPr kumimoji="1" lang="en-US" altLang="zh-CN" dirty="0" smtClean="0"/>
          </a:p>
          <a:p>
            <a:r>
              <a:rPr kumimoji="1" lang="zh-CN" altLang="en-US" dirty="0" smtClean="0"/>
              <a:t>可访问网站</a:t>
            </a:r>
            <a:endParaRPr kumimoji="1" lang="en-US" altLang="zh-CN" dirty="0" smtClean="0"/>
          </a:p>
          <a:p>
            <a:r>
              <a:rPr kumimoji="1" lang="zh-CN" altLang="en-US" dirty="0" smtClean="0"/>
              <a:t>查看</a:t>
            </a:r>
            <a:endParaRPr kumimoji="1" lang="zh-CN" altLang="en-US" dirty="0"/>
          </a:p>
        </p:txBody>
      </p:sp>
      <p:sp>
        <p:nvSpPr>
          <p:cNvPr id="7" name="文本框 6"/>
          <p:cNvSpPr txBox="1"/>
          <p:nvPr/>
        </p:nvSpPr>
        <p:spPr>
          <a:xfrm>
            <a:off x="508000" y="1259884"/>
            <a:ext cx="8001000" cy="415498"/>
          </a:xfrm>
          <a:prstGeom prst="rect">
            <a:avLst/>
          </a:prstGeom>
          <a:noFill/>
        </p:spPr>
        <p:txBody>
          <a:bodyPr wrap="square" rtlCol="0">
            <a:spAutoFit/>
          </a:bodyPr>
          <a:lstStyle/>
          <a:p>
            <a:pPr>
              <a:lnSpc>
                <a:spcPct val="120000"/>
              </a:lnSpc>
            </a:pPr>
            <a:r>
              <a:rPr kumimoji="1" lang="zh-CN" altLang="en-US" dirty="0" smtClean="0">
                <a:latin typeface="华文楷体"/>
                <a:ea typeface="华文楷体"/>
                <a:cs typeface="华文楷体"/>
              </a:rPr>
              <a:t>基于虹口足球场站</a:t>
            </a:r>
            <a:r>
              <a:rPr kumimoji="1" lang="en-US" altLang="zh-CN" dirty="0" smtClean="0">
                <a:latin typeface="华文楷体"/>
                <a:ea typeface="华文楷体"/>
                <a:cs typeface="华文楷体"/>
              </a:rPr>
              <a:t>4</a:t>
            </a:r>
            <a:r>
              <a:rPr kumimoji="1" lang="zh-CN" altLang="en-US" dirty="0" smtClean="0">
                <a:latin typeface="华文楷体"/>
                <a:ea typeface="华文楷体"/>
                <a:cs typeface="华文楷体"/>
              </a:rPr>
              <a:t>月</a:t>
            </a:r>
            <a:r>
              <a:rPr kumimoji="1" lang="en-US" altLang="zh-CN" dirty="0" smtClean="0">
                <a:latin typeface="华文楷体"/>
                <a:ea typeface="华文楷体"/>
                <a:cs typeface="华文楷体"/>
              </a:rPr>
              <a:t>11</a:t>
            </a:r>
            <a:r>
              <a:rPr kumimoji="1" lang="zh-CN" altLang="en-US" dirty="0" smtClean="0">
                <a:latin typeface="华文楷体"/>
                <a:ea typeface="华文楷体"/>
                <a:cs typeface="华文楷体"/>
              </a:rPr>
              <a:t>日晚数据的</a:t>
            </a:r>
            <a:r>
              <a:rPr kumimoji="1" lang="zh-CN" altLang="en-US" dirty="0" smtClean="0">
                <a:solidFill>
                  <a:srgbClr val="CC5439"/>
                </a:solidFill>
                <a:latin typeface="华文楷体"/>
                <a:ea typeface="华文楷体"/>
                <a:cs typeface="华文楷体"/>
              </a:rPr>
              <a:t>大规模人群疏散模型研究</a:t>
            </a:r>
            <a:endParaRPr kumimoji="1" lang="zh-CN" altLang="en-US" dirty="0">
              <a:solidFill>
                <a:srgbClr val="CC5439"/>
              </a:solidFill>
              <a:latin typeface="华文楷体"/>
              <a:ea typeface="华文楷体"/>
              <a:cs typeface="华文楷体"/>
            </a:endParaRPr>
          </a:p>
        </p:txBody>
      </p:sp>
      <p:pic>
        <p:nvPicPr>
          <p:cNvPr id="3" name="图片 2" descr="屏幕快照 2015-10-25 上午11.54.0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56700" y="1878621"/>
            <a:ext cx="5252299" cy="3023579"/>
          </a:xfrm>
          <a:prstGeom prst="rect">
            <a:avLst/>
          </a:prstGeom>
          <a:ln>
            <a:noFill/>
          </a:ln>
          <a:effectLst>
            <a:outerShdw blurRad="292100" dist="139700" dir="2700000" algn="tl" rotWithShape="0">
              <a:srgbClr val="333333">
                <a:alpha val="65000"/>
              </a:srgbClr>
            </a:outerShdw>
          </a:effectLst>
        </p:spPr>
      </p:pic>
      <p:pic>
        <p:nvPicPr>
          <p:cNvPr id="5" name="图片 4" descr="虹口足球场_2015-04-1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901" y="3997325"/>
            <a:ext cx="3136899" cy="2352674"/>
          </a:xfrm>
          <a:prstGeom prst="rect">
            <a:avLst/>
          </a:prstGeom>
          <a:ln>
            <a:noFill/>
          </a:ln>
          <a:effectLst>
            <a:outerShdw blurRad="292100" dist="139700" dir="2700000" algn="tl" rotWithShape="0">
              <a:srgbClr val="333333">
                <a:alpha val="65000"/>
              </a:srgbClr>
            </a:outerShdw>
          </a:effectLst>
        </p:spPr>
      </p:pic>
      <p:sp>
        <p:nvSpPr>
          <p:cNvPr id="8" name="文本框 7"/>
          <p:cNvSpPr txBox="1"/>
          <p:nvPr/>
        </p:nvSpPr>
        <p:spPr>
          <a:xfrm>
            <a:off x="3949606" y="5363162"/>
            <a:ext cx="4083169" cy="970522"/>
          </a:xfrm>
          <a:prstGeom prst="rect">
            <a:avLst/>
          </a:prstGeom>
          <a:noFill/>
        </p:spPr>
        <p:txBody>
          <a:bodyPr wrap="none" rtlCol="0">
            <a:spAutoFit/>
          </a:bodyPr>
          <a:lstStyle/>
          <a:p>
            <a:pPr>
              <a:lnSpc>
                <a:spcPct val="120000"/>
              </a:lnSpc>
            </a:pPr>
            <a:r>
              <a:rPr kumimoji="1" lang="zh-CN" altLang="en-US" sz="1600" dirty="0" smtClean="0"/>
              <a:t>调配巴士数量越多、载客量越大，疏散越快</a:t>
            </a:r>
            <a:endParaRPr kumimoji="1" lang="en-US" altLang="zh-CN" sz="1600" dirty="0" smtClean="0"/>
          </a:p>
          <a:p>
            <a:pPr>
              <a:lnSpc>
                <a:spcPct val="120000"/>
              </a:lnSpc>
            </a:pPr>
            <a:r>
              <a:rPr kumimoji="1" lang="zh-CN" altLang="en-US" sz="1600" dirty="0" smtClean="0"/>
              <a:t>但也有可能造成巴士资源浪费、造成损失</a:t>
            </a:r>
            <a:endParaRPr kumimoji="1" lang="en-US" altLang="zh-CN" sz="1600" dirty="0" smtClean="0"/>
          </a:p>
          <a:p>
            <a:pPr>
              <a:lnSpc>
                <a:spcPct val="120000"/>
              </a:lnSpc>
            </a:pPr>
            <a:r>
              <a:rPr kumimoji="1" lang="zh-CN" altLang="en-US" sz="1600" dirty="0" smtClean="0"/>
              <a:t>存在使得盈利最大和疏散最快的</a:t>
            </a:r>
            <a:r>
              <a:rPr kumimoji="1" lang="zh-CN" altLang="en-US" sz="1600" dirty="0" smtClean="0">
                <a:solidFill>
                  <a:srgbClr val="CC5439"/>
                </a:solidFill>
              </a:rPr>
              <a:t>最优点</a:t>
            </a:r>
            <a:endParaRPr kumimoji="1" lang="zh-CN" altLang="en-US" sz="1600" dirty="0">
              <a:solidFill>
                <a:srgbClr val="CC5439"/>
              </a:solidFill>
            </a:endParaRPr>
          </a:p>
        </p:txBody>
      </p:sp>
    </p:spTree>
    <p:extLst>
      <p:ext uri="{BB962C8B-B14F-4D97-AF65-F5344CB8AC3E}">
        <p14:creationId xmlns:p14="http://schemas.microsoft.com/office/powerpoint/2010/main" val="24836698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产品设计</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公交</a:t>
            </a:r>
            <a:r>
              <a:rPr kumimoji="1" lang="en-US" altLang="zh-CN" sz="4000" dirty="0" smtClean="0">
                <a:solidFill>
                  <a:schemeClr val="accent6"/>
                </a:solidFill>
                <a:latin typeface="Hiragino Sans GB W3"/>
                <a:ea typeface="Hiragino Sans GB W3"/>
                <a:cs typeface="Hiragino Sans GB W3"/>
              </a:rPr>
              <a:t>3.0</a:t>
            </a:r>
            <a:endParaRPr kumimoji="1" lang="zh-CN" altLang="en-US" sz="4000" dirty="0">
              <a:solidFill>
                <a:schemeClr val="accent6"/>
              </a:solidFill>
              <a:latin typeface="Hiragino Sans GB W3"/>
              <a:ea typeface="Hiragino Sans GB W3"/>
              <a:cs typeface="Hiragino Sans GB W3"/>
            </a:endParaRPr>
          </a:p>
        </p:txBody>
      </p:sp>
      <p:sp>
        <p:nvSpPr>
          <p:cNvPr id="5" name="文本框 4"/>
          <p:cNvSpPr txBox="1"/>
          <p:nvPr/>
        </p:nvSpPr>
        <p:spPr>
          <a:xfrm>
            <a:off x="584200" y="1412284"/>
            <a:ext cx="8001000" cy="415498"/>
          </a:xfrm>
          <a:prstGeom prst="rect">
            <a:avLst/>
          </a:prstGeom>
          <a:noFill/>
        </p:spPr>
        <p:txBody>
          <a:bodyPr wrap="square" rtlCol="0">
            <a:spAutoFit/>
          </a:bodyPr>
          <a:lstStyle/>
          <a:p>
            <a:pPr>
              <a:lnSpc>
                <a:spcPct val="120000"/>
              </a:lnSpc>
            </a:pPr>
            <a:r>
              <a:rPr kumimoji="1" lang="zh-CN" altLang="en-US" dirty="0" smtClean="0">
                <a:latin typeface="华文楷体"/>
                <a:ea typeface="华文楷体"/>
                <a:cs typeface="华文楷体"/>
              </a:rPr>
              <a:t>我们能做的，不仅仅只是大规模人群的识别和疏散</a:t>
            </a:r>
            <a:endParaRPr kumimoji="1" lang="zh-CN" altLang="en-US" dirty="0">
              <a:latin typeface="华文楷体"/>
              <a:ea typeface="华文楷体"/>
              <a:cs typeface="华文楷体"/>
            </a:endParaRPr>
          </a:p>
        </p:txBody>
      </p:sp>
      <p:sp>
        <p:nvSpPr>
          <p:cNvPr id="6" name="矩形 5"/>
          <p:cNvSpPr/>
          <p:nvPr/>
        </p:nvSpPr>
        <p:spPr>
          <a:xfrm>
            <a:off x="702317" y="2186704"/>
            <a:ext cx="1222391" cy="4713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目前状况</a:t>
            </a:r>
            <a:endParaRPr kumimoji="1" lang="en-US" altLang="zh-CN" dirty="0" smtClean="0"/>
          </a:p>
        </p:txBody>
      </p:sp>
      <p:sp>
        <p:nvSpPr>
          <p:cNvPr id="7" name="矩形 6"/>
          <p:cNvSpPr/>
          <p:nvPr/>
        </p:nvSpPr>
        <p:spPr>
          <a:xfrm>
            <a:off x="702317" y="3879468"/>
            <a:ext cx="1222391" cy="47138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smtClean="0"/>
              <a:t>我们希望</a:t>
            </a:r>
            <a:endParaRPr kumimoji="1" lang="en-US" altLang="zh-CN" dirty="0" smtClean="0"/>
          </a:p>
        </p:txBody>
      </p:sp>
      <p:sp>
        <p:nvSpPr>
          <p:cNvPr id="8" name="矩形 7"/>
          <p:cNvSpPr/>
          <p:nvPr/>
        </p:nvSpPr>
        <p:spPr>
          <a:xfrm>
            <a:off x="2465187" y="2173610"/>
            <a:ext cx="1855586" cy="12392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通过流量统计和活动识别挖掘乘车需求</a:t>
            </a:r>
            <a:r>
              <a:rPr kumimoji="1" lang="zh-CN" altLang="en-US" dirty="0">
                <a:solidFill>
                  <a:schemeClr val="tx1"/>
                </a:solidFill>
              </a:rPr>
              <a:t>。</a:t>
            </a:r>
            <a:r>
              <a:rPr kumimoji="1" lang="zh-CN" altLang="en-US" dirty="0" smtClean="0">
                <a:solidFill>
                  <a:schemeClr val="tx1"/>
                </a:solidFill>
              </a:rPr>
              <a:t>响应慢、效率低</a:t>
            </a:r>
            <a:endParaRPr kumimoji="1" lang="en-US" altLang="zh-CN" dirty="0" smtClean="0">
              <a:solidFill>
                <a:schemeClr val="tx1"/>
              </a:solidFill>
            </a:endParaRPr>
          </a:p>
        </p:txBody>
      </p:sp>
      <p:sp>
        <p:nvSpPr>
          <p:cNvPr id="10" name="矩形 9"/>
          <p:cNvSpPr/>
          <p:nvPr/>
        </p:nvSpPr>
        <p:spPr>
          <a:xfrm>
            <a:off x="4594668" y="2173610"/>
            <a:ext cx="1611534" cy="12392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私家车数量较多，道路利用率低且易拥堵</a:t>
            </a:r>
            <a:endParaRPr kumimoji="1" lang="en-US" altLang="zh-CN" dirty="0" smtClean="0">
              <a:solidFill>
                <a:schemeClr val="tx1"/>
              </a:solidFill>
            </a:endParaRPr>
          </a:p>
        </p:txBody>
      </p:sp>
      <p:sp>
        <p:nvSpPr>
          <p:cNvPr id="11" name="矩形 10"/>
          <p:cNvSpPr/>
          <p:nvPr/>
        </p:nvSpPr>
        <p:spPr>
          <a:xfrm>
            <a:off x="6501565" y="2155788"/>
            <a:ext cx="1611534" cy="12392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大型活动大规模人群的识别和疏散问题</a:t>
            </a:r>
            <a:endParaRPr kumimoji="1" lang="en-US" altLang="zh-CN" dirty="0" smtClean="0">
              <a:solidFill>
                <a:schemeClr val="tx1"/>
              </a:solidFill>
            </a:endParaRPr>
          </a:p>
        </p:txBody>
      </p:sp>
      <p:sp>
        <p:nvSpPr>
          <p:cNvPr id="12" name="矩形 11"/>
          <p:cNvSpPr/>
          <p:nvPr/>
        </p:nvSpPr>
        <p:spPr>
          <a:xfrm>
            <a:off x="2465187" y="3879468"/>
            <a:ext cx="1855586" cy="12392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用户主动提交出行需求，包括起始点和时间。响应充分、效率高</a:t>
            </a:r>
            <a:endParaRPr kumimoji="1" lang="en-US" altLang="zh-CN" dirty="0" smtClean="0">
              <a:solidFill>
                <a:schemeClr val="tx1"/>
              </a:solidFill>
            </a:endParaRPr>
          </a:p>
        </p:txBody>
      </p:sp>
      <p:sp>
        <p:nvSpPr>
          <p:cNvPr id="13" name="矩形 12"/>
          <p:cNvSpPr/>
          <p:nvPr/>
        </p:nvSpPr>
        <p:spPr>
          <a:xfrm>
            <a:off x="4594668" y="3874740"/>
            <a:ext cx="1611534" cy="12392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少开私家车，增加公共交通工具的使用</a:t>
            </a:r>
            <a:endParaRPr kumimoji="1" lang="en-US" altLang="zh-CN" dirty="0" smtClean="0">
              <a:solidFill>
                <a:schemeClr val="tx1"/>
              </a:solidFill>
            </a:endParaRPr>
          </a:p>
        </p:txBody>
      </p:sp>
      <p:sp>
        <p:nvSpPr>
          <p:cNvPr id="14" name="矩形 13"/>
          <p:cNvSpPr/>
          <p:nvPr/>
        </p:nvSpPr>
        <p:spPr>
          <a:xfrm>
            <a:off x="6501565" y="3874740"/>
            <a:ext cx="1611534" cy="12392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日常生活出行问题，优化交通资源、解决道路拥堵</a:t>
            </a:r>
            <a:endParaRPr kumimoji="1" lang="en-US" altLang="zh-CN" dirty="0" smtClean="0">
              <a:solidFill>
                <a:schemeClr val="tx1"/>
              </a:solidFill>
            </a:endParaRPr>
          </a:p>
        </p:txBody>
      </p:sp>
      <p:cxnSp>
        <p:nvCxnSpPr>
          <p:cNvPr id="16" name="直线箭头连接符 15"/>
          <p:cNvCxnSpPr>
            <a:stCxn id="8" idx="2"/>
            <a:endCxn id="12" idx="0"/>
          </p:cNvCxnSpPr>
          <p:nvPr/>
        </p:nvCxnSpPr>
        <p:spPr>
          <a:xfrm>
            <a:off x="3392980" y="3412814"/>
            <a:ext cx="0" cy="46665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10" idx="2"/>
            <a:endCxn id="13" idx="0"/>
          </p:cNvCxnSpPr>
          <p:nvPr/>
        </p:nvCxnSpPr>
        <p:spPr>
          <a:xfrm>
            <a:off x="5400435" y="3412814"/>
            <a:ext cx="0" cy="4619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stCxn id="11" idx="2"/>
            <a:endCxn id="14" idx="0"/>
          </p:cNvCxnSpPr>
          <p:nvPr/>
        </p:nvCxnSpPr>
        <p:spPr>
          <a:xfrm>
            <a:off x="7307332" y="3394992"/>
            <a:ext cx="0" cy="4797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594168" y="5361954"/>
            <a:ext cx="8001000" cy="1080296"/>
          </a:xfrm>
          <a:prstGeom prst="rect">
            <a:avLst/>
          </a:prstGeom>
          <a:noFill/>
        </p:spPr>
        <p:txBody>
          <a:bodyPr wrap="square" rtlCol="0">
            <a:spAutoFit/>
          </a:bodyPr>
          <a:lstStyle/>
          <a:p>
            <a:pPr marL="285750" indent="-285750">
              <a:lnSpc>
                <a:spcPct val="120000"/>
              </a:lnSpc>
              <a:buFont typeface="Wingdings" charset="2"/>
              <a:buChar char="ü"/>
            </a:pPr>
            <a:r>
              <a:rPr kumimoji="1" lang="zh-CN" altLang="en-US" dirty="0" smtClean="0">
                <a:latin typeface="华文楷体"/>
                <a:ea typeface="华文楷体"/>
                <a:cs typeface="华文楷体"/>
              </a:rPr>
              <a:t>从大规模到中小规模</a:t>
            </a:r>
            <a:endParaRPr kumimoji="1" lang="en-US" altLang="zh-CN" dirty="0" smtClean="0">
              <a:latin typeface="华文楷体"/>
              <a:ea typeface="华文楷体"/>
              <a:cs typeface="华文楷体"/>
            </a:endParaRPr>
          </a:p>
          <a:p>
            <a:pPr marL="285750" indent="-285750">
              <a:lnSpc>
                <a:spcPct val="120000"/>
              </a:lnSpc>
              <a:buFont typeface="Wingdings" charset="2"/>
              <a:buChar char="ü"/>
            </a:pPr>
            <a:r>
              <a:rPr kumimoji="1" lang="zh-CN" altLang="en-US" dirty="0" smtClean="0">
                <a:latin typeface="华文楷体"/>
                <a:ea typeface="华文楷体"/>
                <a:cs typeface="华文楷体"/>
              </a:rPr>
              <a:t>从特殊场景到一般场景</a:t>
            </a:r>
            <a:endParaRPr kumimoji="1" lang="en-US" altLang="zh-CN" dirty="0" smtClean="0">
              <a:latin typeface="华文楷体"/>
              <a:ea typeface="华文楷体"/>
              <a:cs typeface="华文楷体"/>
            </a:endParaRPr>
          </a:p>
          <a:p>
            <a:pPr marL="285750" indent="-285750">
              <a:lnSpc>
                <a:spcPct val="120000"/>
              </a:lnSpc>
              <a:buFont typeface="Wingdings" charset="2"/>
              <a:buChar char="ü"/>
            </a:pPr>
            <a:r>
              <a:rPr kumimoji="1" lang="zh-CN" altLang="en-US" dirty="0" smtClean="0">
                <a:latin typeface="华文楷体"/>
                <a:ea typeface="华文楷体"/>
                <a:cs typeface="华文楷体"/>
              </a:rPr>
              <a:t>从人群疏散到绿色出行</a:t>
            </a:r>
            <a:endParaRPr kumimoji="1" lang="zh-CN" altLang="en-US" dirty="0">
              <a:latin typeface="华文楷体"/>
              <a:ea typeface="华文楷体"/>
              <a:cs typeface="华文楷体"/>
            </a:endParaRPr>
          </a:p>
        </p:txBody>
      </p:sp>
      <p:sp>
        <p:nvSpPr>
          <p:cNvPr id="17" name="矩形 16"/>
          <p:cNvSpPr/>
          <p:nvPr/>
        </p:nvSpPr>
        <p:spPr>
          <a:xfrm>
            <a:off x="4914788" y="5575998"/>
            <a:ext cx="3198311" cy="646331"/>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lgn="ctr"/>
            <a:r>
              <a:rPr lang="zh-CN" altLang="en-US" dirty="0" smtClean="0">
                <a:latin typeface="华文楷体"/>
                <a:ea typeface="华文楷体"/>
                <a:cs typeface="华文楷体"/>
              </a:rPr>
              <a:t>整合出行需求、汇聚相似人流</a:t>
            </a:r>
            <a:endParaRPr lang="en-US" altLang="zh-CN" dirty="0">
              <a:latin typeface="华文楷体"/>
              <a:ea typeface="华文楷体"/>
              <a:cs typeface="华文楷体"/>
            </a:endParaRPr>
          </a:p>
          <a:p>
            <a:pPr algn="ctr"/>
            <a:r>
              <a:rPr lang="zh-CN" altLang="en-US" dirty="0" smtClean="0">
                <a:latin typeface="华文楷体"/>
                <a:ea typeface="华文楷体"/>
                <a:cs typeface="华文楷体"/>
              </a:rPr>
              <a:t>缓解道路拥堵、改善出行体验</a:t>
            </a:r>
            <a:endParaRPr lang="zh-CN" altLang="en-US" dirty="0">
              <a:latin typeface="华文楷体"/>
              <a:ea typeface="华文楷体"/>
              <a:cs typeface="华文楷体"/>
            </a:endParaRPr>
          </a:p>
        </p:txBody>
      </p:sp>
      <p:cxnSp>
        <p:nvCxnSpPr>
          <p:cNvPr id="3" name="直线箭头连接符 2"/>
          <p:cNvCxnSpPr>
            <a:stCxn id="12" idx="2"/>
          </p:cNvCxnSpPr>
          <p:nvPr/>
        </p:nvCxnSpPr>
        <p:spPr>
          <a:xfrm>
            <a:off x="3392980" y="5118672"/>
            <a:ext cx="2007455" cy="45732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a:stCxn id="13" idx="2"/>
          </p:cNvCxnSpPr>
          <p:nvPr/>
        </p:nvCxnSpPr>
        <p:spPr>
          <a:xfrm>
            <a:off x="5400435" y="5113944"/>
            <a:ext cx="1101130" cy="46205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4" idx="2"/>
          </p:cNvCxnSpPr>
          <p:nvPr/>
        </p:nvCxnSpPr>
        <p:spPr>
          <a:xfrm>
            <a:off x="7307332" y="5113944"/>
            <a:ext cx="0" cy="46205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3911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28"/>
          <p:cNvSpPr/>
          <p:nvPr/>
        </p:nvSpPr>
        <p:spPr bwMode="auto">
          <a:xfrm>
            <a:off x="5157362" y="4362189"/>
            <a:ext cx="3347948" cy="537779"/>
          </a:xfrm>
          <a:prstGeom prst="chevron">
            <a:avLst>
              <a:gd name="adj" fmla="val 34018"/>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0" tIns="45713" rIns="0" bIns="45713" numCol="1" rtlCol="0" anchor="ctr" anchorCtr="0" compatLnSpc="1">
            <a:prstTxWarp prst="textNoShape">
              <a:avLst/>
            </a:prstTxWarp>
          </a:bodyPr>
          <a:lstStyle/>
          <a:p>
            <a:pPr lvl="0" algn="ctr" defTabSz="913927">
              <a:defRPr/>
            </a:pPr>
            <a:r>
              <a:rPr lang="zh-CN" altLang="en-US" sz="2000" kern="0" dirty="0" smtClean="0">
                <a:gradFill>
                  <a:gsLst>
                    <a:gs pos="0">
                      <a:srgbClr val="FFFFFF"/>
                    </a:gs>
                    <a:gs pos="100000">
                      <a:srgbClr val="FFFFFF"/>
                    </a:gs>
                  </a:gsLst>
                  <a:lin ang="5400000" scaled="0"/>
                </a:gradFill>
                <a:latin typeface="华文楷体"/>
                <a:ea typeface="华文楷体"/>
                <a:cs typeface="华文楷体"/>
              </a:rPr>
              <a:t>公交</a:t>
            </a:r>
            <a:r>
              <a:rPr lang="en-US" altLang="zh-CN" sz="2000" kern="0" dirty="0" smtClean="0">
                <a:gradFill>
                  <a:gsLst>
                    <a:gs pos="0">
                      <a:srgbClr val="FFFFFF"/>
                    </a:gs>
                    <a:gs pos="100000">
                      <a:srgbClr val="FFFFFF"/>
                    </a:gs>
                  </a:gsLst>
                  <a:lin ang="5400000" scaled="0"/>
                </a:gradFill>
                <a:latin typeface="华文楷体"/>
                <a:ea typeface="华文楷体"/>
                <a:cs typeface="华文楷体"/>
              </a:rPr>
              <a:t>3.0</a:t>
            </a:r>
            <a:endParaRPr lang="en-US" altLang="zh-CN" sz="2000" kern="0" dirty="0">
              <a:gradFill>
                <a:gsLst>
                  <a:gs pos="0">
                    <a:srgbClr val="FFFFFF"/>
                  </a:gs>
                  <a:gs pos="100000">
                    <a:srgbClr val="FFFFFF"/>
                  </a:gs>
                </a:gsLst>
                <a:lin ang="5400000" scaled="0"/>
              </a:gradFill>
              <a:latin typeface="华文楷体"/>
              <a:ea typeface="华文楷体"/>
              <a:cs typeface="华文楷体"/>
            </a:endParaRPr>
          </a:p>
        </p:txBody>
      </p:sp>
      <p:sp>
        <p:nvSpPr>
          <p:cNvPr id="8" name="Rectangle 29"/>
          <p:cNvSpPr/>
          <p:nvPr/>
        </p:nvSpPr>
        <p:spPr bwMode="auto">
          <a:xfrm>
            <a:off x="5258458" y="1324867"/>
            <a:ext cx="48434" cy="300792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华文楷体"/>
              <a:ea typeface="华文楷体"/>
              <a:cs typeface="华文楷体"/>
            </a:endParaRPr>
          </a:p>
        </p:txBody>
      </p:sp>
      <p:sp>
        <p:nvSpPr>
          <p:cNvPr id="9" name="Title 3"/>
          <p:cNvSpPr txBox="1">
            <a:spLocks/>
          </p:cNvSpPr>
          <p:nvPr/>
        </p:nvSpPr>
        <p:spPr>
          <a:xfrm>
            <a:off x="2838138" y="3601151"/>
            <a:ext cx="2174238" cy="6521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marR="0" indent="0" algn="ctr" fontAlgn="auto">
              <a:lnSpc>
                <a:spcPct val="100000"/>
              </a:lnSpc>
              <a:spcAft>
                <a:spcPts val="0"/>
              </a:spcAft>
              <a:buClrTx/>
              <a:buSzTx/>
              <a:tabLst/>
              <a:defRPr/>
            </a:pPr>
            <a:r>
              <a:rPr lang="zh-CN" altLang="en-US" sz="1800" kern="0" dirty="0">
                <a:solidFill>
                  <a:schemeClr val="tx1"/>
                </a:solidFill>
                <a:latin typeface="华文楷体"/>
                <a:ea typeface="华文楷体"/>
                <a:cs typeface="华文楷体"/>
              </a:rPr>
              <a:t>通过导航软</a:t>
            </a:r>
            <a:r>
              <a:rPr lang="zh-CN" altLang="en-US" sz="1800" kern="0" dirty="0" smtClean="0">
                <a:solidFill>
                  <a:schemeClr val="tx1"/>
                </a:solidFill>
                <a:latin typeface="华文楷体"/>
                <a:ea typeface="华文楷体"/>
                <a:cs typeface="华文楷体"/>
              </a:rPr>
              <a:t>件</a:t>
            </a:r>
            <a:endParaRPr lang="en-US" altLang="zh-CN" sz="1800" kern="0" dirty="0" smtClean="0">
              <a:solidFill>
                <a:schemeClr val="tx1"/>
              </a:solidFill>
              <a:latin typeface="华文楷体"/>
              <a:ea typeface="华文楷体"/>
              <a:cs typeface="华文楷体"/>
            </a:endParaRPr>
          </a:p>
          <a:p>
            <a:pPr marR="0" indent="0" algn="ctr" fontAlgn="auto">
              <a:lnSpc>
                <a:spcPct val="100000"/>
              </a:lnSpc>
              <a:spcAft>
                <a:spcPts val="0"/>
              </a:spcAft>
              <a:buClrTx/>
              <a:buSzTx/>
              <a:tabLst/>
              <a:defRPr/>
            </a:pPr>
            <a:r>
              <a:rPr lang="zh-CN" altLang="en-US" sz="1800" kern="0" dirty="0" smtClean="0">
                <a:solidFill>
                  <a:schemeClr val="tx1"/>
                </a:solidFill>
                <a:latin typeface="华文楷体"/>
                <a:ea typeface="华文楷体"/>
                <a:cs typeface="华文楷体"/>
              </a:rPr>
              <a:t>设计路线</a:t>
            </a:r>
            <a:endParaRPr lang="en-US" sz="1800" kern="0" dirty="0">
              <a:solidFill>
                <a:schemeClr val="tx1"/>
              </a:solidFill>
              <a:latin typeface="华文楷体"/>
              <a:ea typeface="华文楷体"/>
              <a:cs typeface="华文楷体"/>
            </a:endParaRPr>
          </a:p>
        </p:txBody>
      </p:sp>
      <p:sp>
        <p:nvSpPr>
          <p:cNvPr id="10" name="Title 3"/>
          <p:cNvSpPr txBox="1">
            <a:spLocks/>
          </p:cNvSpPr>
          <p:nvPr/>
        </p:nvSpPr>
        <p:spPr>
          <a:xfrm>
            <a:off x="2838138" y="2978965"/>
            <a:ext cx="2174238" cy="5275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lvl="0" algn="ctr">
              <a:lnSpc>
                <a:spcPct val="100000"/>
              </a:lnSpc>
              <a:defRPr/>
            </a:pPr>
            <a:r>
              <a:rPr lang="zh-CN" altLang="en-US" sz="1800" kern="0" dirty="0">
                <a:solidFill>
                  <a:schemeClr val="tx1"/>
                </a:solidFill>
                <a:latin typeface="华文楷体"/>
                <a:ea typeface="华文楷体"/>
                <a:cs typeface="华文楷体"/>
              </a:rPr>
              <a:t>规划动态</a:t>
            </a:r>
          </a:p>
        </p:txBody>
      </p:sp>
      <p:sp>
        <p:nvSpPr>
          <p:cNvPr id="11" name="Title 3"/>
          <p:cNvSpPr txBox="1">
            <a:spLocks/>
          </p:cNvSpPr>
          <p:nvPr/>
        </p:nvSpPr>
        <p:spPr>
          <a:xfrm>
            <a:off x="5308417" y="3601151"/>
            <a:ext cx="3008213" cy="6835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algn="ctr">
              <a:lnSpc>
                <a:spcPct val="100000"/>
              </a:lnSpc>
              <a:defRPr/>
            </a:pPr>
            <a:r>
              <a:rPr lang="zh-CN" altLang="en-US" sz="1800" kern="0" dirty="0">
                <a:solidFill>
                  <a:schemeClr val="tx1"/>
                </a:solidFill>
                <a:latin typeface="华文楷体"/>
                <a:ea typeface="华文楷体"/>
                <a:cs typeface="华文楷体"/>
              </a:rPr>
              <a:t>更</a:t>
            </a:r>
            <a:r>
              <a:rPr lang="zh-CN" altLang="en-US" sz="1800" kern="0" dirty="0" smtClean="0">
                <a:solidFill>
                  <a:schemeClr val="tx1"/>
                </a:solidFill>
                <a:latin typeface="华文楷体"/>
                <a:ea typeface="华文楷体"/>
                <a:cs typeface="华文楷体"/>
              </a:rPr>
              <a:t>好地利用</a:t>
            </a:r>
            <a:endParaRPr lang="en-US" altLang="zh-CN" sz="1800" kern="0" dirty="0" smtClean="0">
              <a:solidFill>
                <a:schemeClr val="tx1"/>
              </a:solidFill>
              <a:latin typeface="华文楷体"/>
              <a:ea typeface="华文楷体"/>
              <a:cs typeface="华文楷体"/>
            </a:endParaRPr>
          </a:p>
          <a:p>
            <a:pPr algn="ctr">
              <a:lnSpc>
                <a:spcPct val="100000"/>
              </a:lnSpc>
              <a:defRPr/>
            </a:pPr>
            <a:r>
              <a:rPr lang="zh-CN" altLang="en-US" sz="1800" kern="0" dirty="0" smtClean="0">
                <a:solidFill>
                  <a:schemeClr val="tx1"/>
                </a:solidFill>
                <a:latin typeface="华文楷体"/>
                <a:ea typeface="华文楷体"/>
                <a:cs typeface="华文楷体"/>
              </a:rPr>
              <a:t>道路和车辆资源</a:t>
            </a:r>
            <a:endParaRPr lang="en-US" sz="1800" kern="0" dirty="0">
              <a:solidFill>
                <a:schemeClr val="tx1"/>
              </a:solidFill>
              <a:latin typeface="华文楷体"/>
              <a:ea typeface="华文楷体"/>
              <a:cs typeface="华文楷体"/>
            </a:endParaRPr>
          </a:p>
        </p:txBody>
      </p:sp>
      <p:sp>
        <p:nvSpPr>
          <p:cNvPr id="12" name="Title 3"/>
          <p:cNvSpPr txBox="1">
            <a:spLocks/>
          </p:cNvSpPr>
          <p:nvPr/>
        </p:nvSpPr>
        <p:spPr>
          <a:xfrm>
            <a:off x="5309774" y="2822167"/>
            <a:ext cx="3008213" cy="6823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marR="0" lvl="0" indent="0" algn="ctr" fontAlgn="auto">
              <a:lnSpc>
                <a:spcPct val="100000"/>
              </a:lnSpc>
              <a:spcAft>
                <a:spcPts val="0"/>
              </a:spcAft>
              <a:buClrTx/>
              <a:buSzTx/>
              <a:tabLst/>
              <a:defRPr/>
            </a:pPr>
            <a:r>
              <a:rPr lang="zh-CN" altLang="en-US" sz="1800" kern="0" dirty="0">
                <a:solidFill>
                  <a:schemeClr val="tx1"/>
                </a:solidFill>
                <a:latin typeface="华文楷体"/>
                <a:ea typeface="华文楷体"/>
                <a:cs typeface="华文楷体"/>
              </a:rPr>
              <a:t>路线根据用户需</a:t>
            </a:r>
            <a:r>
              <a:rPr lang="zh-CN" altLang="en-US" sz="1800" kern="0" dirty="0" smtClean="0">
                <a:solidFill>
                  <a:schemeClr val="tx1"/>
                </a:solidFill>
                <a:latin typeface="华文楷体"/>
                <a:ea typeface="华文楷体"/>
                <a:cs typeface="华文楷体"/>
              </a:rPr>
              <a:t>求</a:t>
            </a:r>
            <a:endParaRPr lang="en-US" altLang="zh-CN" sz="1800" kern="0" dirty="0" smtClean="0">
              <a:solidFill>
                <a:schemeClr val="tx1"/>
              </a:solidFill>
              <a:latin typeface="华文楷体"/>
              <a:ea typeface="华文楷体"/>
              <a:cs typeface="华文楷体"/>
            </a:endParaRPr>
          </a:p>
          <a:p>
            <a:pPr marR="0" lvl="0" indent="0" algn="ctr" fontAlgn="auto">
              <a:lnSpc>
                <a:spcPct val="100000"/>
              </a:lnSpc>
              <a:spcAft>
                <a:spcPts val="0"/>
              </a:spcAft>
              <a:buClrTx/>
              <a:buSzTx/>
              <a:tabLst/>
              <a:defRPr/>
            </a:pPr>
            <a:r>
              <a:rPr lang="zh-CN" altLang="en-US" sz="1800" kern="0" dirty="0" smtClean="0">
                <a:solidFill>
                  <a:schemeClr val="tx1"/>
                </a:solidFill>
                <a:latin typeface="华文楷体"/>
                <a:ea typeface="华文楷体"/>
                <a:cs typeface="华文楷体"/>
              </a:rPr>
              <a:t>动态调</a:t>
            </a:r>
            <a:r>
              <a:rPr lang="zh-CN" altLang="en-US" sz="1800" kern="0" dirty="0">
                <a:solidFill>
                  <a:schemeClr val="tx1"/>
                </a:solidFill>
                <a:latin typeface="华文楷体"/>
                <a:ea typeface="华文楷体"/>
                <a:cs typeface="华文楷体"/>
              </a:rPr>
              <a:t>整</a:t>
            </a:r>
            <a:endParaRPr lang="en-US" sz="1800" kern="0" dirty="0">
              <a:solidFill>
                <a:schemeClr val="tx1"/>
              </a:solidFill>
              <a:latin typeface="华文楷体"/>
              <a:ea typeface="华文楷体"/>
              <a:cs typeface="华文楷体"/>
            </a:endParaRPr>
          </a:p>
        </p:txBody>
      </p:sp>
      <p:sp>
        <p:nvSpPr>
          <p:cNvPr id="13" name="Chevron 42"/>
          <p:cNvSpPr/>
          <p:nvPr/>
        </p:nvSpPr>
        <p:spPr bwMode="auto">
          <a:xfrm>
            <a:off x="629485" y="4348437"/>
            <a:ext cx="2131195" cy="537779"/>
          </a:xfrm>
          <a:prstGeom prst="chevron">
            <a:avLst>
              <a:gd name="adj" fmla="val 34018"/>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华文楷体"/>
                <a:ea typeface="华文楷体"/>
                <a:cs typeface="华文楷体"/>
              </a:rPr>
              <a:t>公交</a:t>
            </a:r>
            <a:r>
              <a:rPr kumimoji="0" lang="en-US" altLang="zh-CN"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华文楷体"/>
                <a:ea typeface="华文楷体"/>
                <a:cs typeface="华文楷体"/>
              </a:rPr>
              <a:t>1.0</a:t>
            </a:r>
            <a:endPar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华文楷体"/>
              <a:ea typeface="华文楷体"/>
              <a:cs typeface="华文楷体"/>
            </a:endParaRPr>
          </a:p>
        </p:txBody>
      </p:sp>
      <p:sp>
        <p:nvSpPr>
          <p:cNvPr id="14" name="Chevron 43"/>
          <p:cNvSpPr/>
          <p:nvPr/>
        </p:nvSpPr>
        <p:spPr bwMode="auto">
          <a:xfrm>
            <a:off x="2703584" y="4362189"/>
            <a:ext cx="2509520" cy="537779"/>
          </a:xfrm>
          <a:prstGeom prst="chevron">
            <a:avLst>
              <a:gd name="adj" fmla="val 34018"/>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13" rIns="0" bIns="45713" numCol="1" rtlCol="0" anchor="ctr" anchorCtr="0" compatLnSpc="1">
            <a:prstTxWarp prst="textNoShape">
              <a:avLst/>
            </a:prstTxWarp>
          </a:bodyPr>
          <a:lstStyle/>
          <a:p>
            <a:pPr lvl="0" algn="ctr" defTabSz="913927">
              <a:defRPr/>
            </a:pPr>
            <a:r>
              <a:rPr lang="zh-CN" altLang="en-US" sz="2000" kern="0" dirty="0" smtClean="0">
                <a:gradFill>
                  <a:gsLst>
                    <a:gs pos="0">
                      <a:srgbClr val="FFFFFF"/>
                    </a:gs>
                    <a:gs pos="100000">
                      <a:srgbClr val="FFFFFF"/>
                    </a:gs>
                  </a:gsLst>
                  <a:lin ang="5400000" scaled="0"/>
                </a:gradFill>
                <a:latin typeface="华文楷体"/>
                <a:ea typeface="华文楷体"/>
                <a:cs typeface="华文楷体"/>
              </a:rPr>
              <a:t>公交</a:t>
            </a:r>
            <a:r>
              <a:rPr lang="en-US" altLang="zh-CN" sz="2000" kern="0" dirty="0" smtClean="0">
                <a:gradFill>
                  <a:gsLst>
                    <a:gs pos="0">
                      <a:srgbClr val="FFFFFF"/>
                    </a:gs>
                    <a:gs pos="100000">
                      <a:srgbClr val="FFFFFF"/>
                    </a:gs>
                  </a:gsLst>
                  <a:lin ang="5400000" scaled="0"/>
                </a:gradFill>
                <a:latin typeface="华文楷体"/>
                <a:ea typeface="华文楷体"/>
                <a:cs typeface="华文楷体"/>
              </a:rPr>
              <a:t>2.0</a:t>
            </a:r>
            <a:endParaRPr lang="en-US" altLang="zh-CN" sz="2000" kern="0" dirty="0">
              <a:gradFill>
                <a:gsLst>
                  <a:gs pos="0">
                    <a:srgbClr val="FFFFFF"/>
                  </a:gs>
                  <a:gs pos="100000">
                    <a:srgbClr val="FFFFFF"/>
                  </a:gs>
                </a:gsLst>
                <a:lin ang="5400000" scaled="0"/>
              </a:gradFill>
              <a:latin typeface="华文楷体"/>
              <a:ea typeface="华文楷体"/>
              <a:cs typeface="华文楷体"/>
            </a:endParaRPr>
          </a:p>
        </p:txBody>
      </p:sp>
      <p:sp>
        <p:nvSpPr>
          <p:cNvPr id="15" name="Title 3"/>
          <p:cNvSpPr txBox="1">
            <a:spLocks/>
          </p:cNvSpPr>
          <p:nvPr/>
        </p:nvSpPr>
        <p:spPr>
          <a:xfrm>
            <a:off x="744843" y="2347421"/>
            <a:ext cx="1904605" cy="52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lvl="0" algn="ctr">
              <a:lnSpc>
                <a:spcPct val="100000"/>
              </a:lnSpc>
              <a:defRPr/>
            </a:pPr>
            <a:r>
              <a:rPr lang="zh-CN" altLang="en-US" sz="1800" kern="0" dirty="0">
                <a:solidFill>
                  <a:schemeClr val="tx1"/>
                </a:solidFill>
                <a:latin typeface="华文楷体"/>
                <a:ea typeface="华文楷体"/>
                <a:cs typeface="华文楷体"/>
              </a:rPr>
              <a:t>站点</a:t>
            </a:r>
            <a:r>
              <a:rPr lang="zh-CN" altLang="en-US" sz="1800" kern="0" dirty="0" smtClean="0">
                <a:solidFill>
                  <a:schemeClr val="tx1"/>
                </a:solidFill>
                <a:latin typeface="华文楷体"/>
                <a:ea typeface="华文楷体"/>
                <a:cs typeface="华文楷体"/>
              </a:rPr>
              <a:t>静态</a:t>
            </a:r>
            <a:endParaRPr lang="zh-CN" altLang="en-US" sz="1800" kern="0" dirty="0">
              <a:solidFill>
                <a:schemeClr val="tx1"/>
              </a:solidFill>
              <a:latin typeface="华文楷体"/>
              <a:ea typeface="华文楷体"/>
              <a:cs typeface="华文楷体"/>
            </a:endParaRPr>
          </a:p>
        </p:txBody>
      </p:sp>
      <p:sp>
        <p:nvSpPr>
          <p:cNvPr id="16" name="Title 3"/>
          <p:cNvSpPr txBox="1">
            <a:spLocks/>
          </p:cNvSpPr>
          <p:nvPr/>
        </p:nvSpPr>
        <p:spPr>
          <a:xfrm>
            <a:off x="740822" y="3601151"/>
            <a:ext cx="1908622" cy="655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lvl="0" algn="ctr">
              <a:lnSpc>
                <a:spcPct val="100000"/>
              </a:lnSpc>
              <a:defRPr/>
            </a:pPr>
            <a:r>
              <a:rPr lang="zh-CN" altLang="en-US" sz="1800" kern="0" dirty="0">
                <a:solidFill>
                  <a:schemeClr val="tx1"/>
                </a:solidFill>
                <a:latin typeface="华文楷体"/>
                <a:ea typeface="华文楷体"/>
                <a:cs typeface="华文楷体"/>
              </a:rPr>
              <a:t>根据公交线路设计出行路线</a:t>
            </a:r>
          </a:p>
        </p:txBody>
      </p:sp>
      <p:sp>
        <p:nvSpPr>
          <p:cNvPr id="17" name="Rectangle 47"/>
          <p:cNvSpPr/>
          <p:nvPr/>
        </p:nvSpPr>
        <p:spPr bwMode="auto">
          <a:xfrm flipH="1">
            <a:off x="731464" y="2168673"/>
            <a:ext cx="42324" cy="215111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华文楷体"/>
              <a:ea typeface="华文楷体"/>
              <a:cs typeface="华文楷体"/>
            </a:endParaRPr>
          </a:p>
        </p:txBody>
      </p:sp>
      <p:sp>
        <p:nvSpPr>
          <p:cNvPr id="18" name="Rectangle 48"/>
          <p:cNvSpPr/>
          <p:nvPr/>
        </p:nvSpPr>
        <p:spPr bwMode="auto">
          <a:xfrm flipH="1">
            <a:off x="2790674" y="2155579"/>
            <a:ext cx="47463" cy="217720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华文楷体"/>
              <a:ea typeface="华文楷体"/>
              <a:cs typeface="华文楷体"/>
            </a:endParaRPr>
          </a:p>
        </p:txBody>
      </p:sp>
      <p:sp>
        <p:nvSpPr>
          <p:cNvPr id="19" name="Title 3"/>
          <p:cNvSpPr txBox="1">
            <a:spLocks/>
          </p:cNvSpPr>
          <p:nvPr/>
        </p:nvSpPr>
        <p:spPr>
          <a:xfrm>
            <a:off x="2838138" y="2354329"/>
            <a:ext cx="2174238" cy="5275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algn="ctr">
              <a:lnSpc>
                <a:spcPct val="100000"/>
              </a:lnSpc>
              <a:defRPr/>
            </a:pPr>
            <a:r>
              <a:rPr lang="zh-CN" altLang="en-US" sz="1800" kern="0" dirty="0">
                <a:solidFill>
                  <a:schemeClr val="tx1"/>
                </a:solidFill>
                <a:latin typeface="华文楷体"/>
                <a:ea typeface="华文楷体"/>
                <a:cs typeface="华文楷体"/>
              </a:rPr>
              <a:t>站点静态</a:t>
            </a:r>
          </a:p>
        </p:txBody>
      </p:sp>
      <p:sp>
        <p:nvSpPr>
          <p:cNvPr id="20" name="Title 3"/>
          <p:cNvSpPr txBox="1">
            <a:spLocks/>
          </p:cNvSpPr>
          <p:nvPr/>
        </p:nvSpPr>
        <p:spPr>
          <a:xfrm>
            <a:off x="761170" y="2980761"/>
            <a:ext cx="1904605" cy="52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algn="ctr">
              <a:lnSpc>
                <a:spcPct val="100000"/>
              </a:lnSpc>
              <a:defRPr/>
            </a:pPr>
            <a:r>
              <a:rPr lang="zh-CN" altLang="en-US" sz="1800" kern="0" dirty="0">
                <a:solidFill>
                  <a:schemeClr val="tx1"/>
                </a:solidFill>
                <a:latin typeface="华文楷体"/>
                <a:ea typeface="华文楷体"/>
                <a:cs typeface="华文楷体"/>
              </a:rPr>
              <a:t>规划静态</a:t>
            </a:r>
          </a:p>
        </p:txBody>
      </p:sp>
      <p:sp>
        <p:nvSpPr>
          <p:cNvPr id="21" name="Title 3"/>
          <p:cNvSpPr txBox="1">
            <a:spLocks/>
          </p:cNvSpPr>
          <p:nvPr/>
        </p:nvSpPr>
        <p:spPr>
          <a:xfrm>
            <a:off x="5315251" y="2194861"/>
            <a:ext cx="3008213" cy="5362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algn="ctr">
              <a:lnSpc>
                <a:spcPct val="100000"/>
              </a:lnSpc>
              <a:defRPr/>
            </a:pPr>
            <a:r>
              <a:rPr lang="zh-CN" altLang="en-US" sz="1800" kern="0" dirty="0">
                <a:solidFill>
                  <a:schemeClr val="tx1"/>
                </a:solidFill>
                <a:latin typeface="华文楷体"/>
                <a:ea typeface="华文楷体"/>
                <a:cs typeface="华文楷体"/>
              </a:rPr>
              <a:t>规划动态</a:t>
            </a:r>
            <a:endParaRPr lang="en-US" sz="1800" kern="0" dirty="0">
              <a:solidFill>
                <a:schemeClr val="tx1"/>
              </a:solidFill>
              <a:latin typeface="华文楷体"/>
              <a:ea typeface="华文楷体"/>
              <a:cs typeface="华文楷体"/>
            </a:endParaRPr>
          </a:p>
        </p:txBody>
      </p:sp>
      <p:sp>
        <p:nvSpPr>
          <p:cNvPr id="22" name="Title 3"/>
          <p:cNvSpPr txBox="1">
            <a:spLocks/>
          </p:cNvSpPr>
          <p:nvPr/>
        </p:nvSpPr>
        <p:spPr>
          <a:xfrm>
            <a:off x="5306903" y="1567989"/>
            <a:ext cx="3008213" cy="5434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182828" tIns="0" rIns="91414" bIns="0" rtlCol="0" anchor="ctr">
            <a:noAutofit/>
          </a:bodyPr>
          <a:lstStyle>
            <a:defPPr>
              <a:defRPr lang="en-US"/>
            </a:defPPr>
            <a:lvl1pPr defTabSz="914367">
              <a:lnSpc>
                <a:spcPct val="200000"/>
              </a:lnSpc>
              <a:spcBef>
                <a:spcPct val="0"/>
              </a:spcBef>
              <a:buNone/>
              <a:defRPr sz="2800" b="1" cap="none" spc="-100" baseline="0">
                <a:ln w="3175">
                  <a:noFill/>
                </a:ln>
                <a:gradFill>
                  <a:gsLst>
                    <a:gs pos="1250">
                      <a:schemeClr val="tx1"/>
                    </a:gs>
                    <a:gs pos="100000">
                      <a:schemeClr val="tx1"/>
                    </a:gs>
                  </a:gsLst>
                  <a:lin ang="5400000" scaled="0"/>
                </a:gradFill>
                <a:effectLst/>
                <a:latin typeface="+mj-lt"/>
                <a:cs typeface="Segoe UI" pitchFamily="34" charset="0"/>
              </a:defRPr>
            </a:lvl1pPr>
          </a:lstStyle>
          <a:p>
            <a:pPr marR="0" lvl="0" indent="0" algn="ctr" fontAlgn="auto">
              <a:lnSpc>
                <a:spcPct val="100000"/>
              </a:lnSpc>
              <a:spcAft>
                <a:spcPts val="0"/>
              </a:spcAft>
              <a:buClrTx/>
              <a:buSzTx/>
              <a:tabLst/>
              <a:defRPr/>
            </a:pPr>
            <a:r>
              <a:rPr lang="zh-CN" altLang="en-US" sz="1800" kern="0" dirty="0">
                <a:solidFill>
                  <a:schemeClr val="tx1"/>
                </a:solidFill>
                <a:latin typeface="华文楷体"/>
                <a:ea typeface="华文楷体"/>
                <a:cs typeface="华文楷体"/>
              </a:rPr>
              <a:t>站点动态</a:t>
            </a:r>
            <a:endParaRPr lang="en-US" sz="1800" kern="0" dirty="0">
              <a:solidFill>
                <a:schemeClr val="tx1"/>
              </a:solidFill>
              <a:latin typeface="华文楷体"/>
              <a:ea typeface="华文楷体"/>
              <a:cs typeface="华文楷体"/>
            </a:endParaRPr>
          </a:p>
        </p:txBody>
      </p:sp>
      <p:sp>
        <p:nvSpPr>
          <p:cNvPr id="2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产品设计</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公交</a:t>
            </a:r>
            <a:r>
              <a:rPr kumimoji="1" lang="en-US" altLang="zh-CN" sz="4000" dirty="0" smtClean="0">
                <a:solidFill>
                  <a:schemeClr val="accent6"/>
                </a:solidFill>
                <a:latin typeface="Hiragino Sans GB W3"/>
                <a:ea typeface="Hiragino Sans GB W3"/>
                <a:cs typeface="Hiragino Sans GB W3"/>
              </a:rPr>
              <a:t>3.0</a:t>
            </a:r>
            <a:endParaRPr kumimoji="1" lang="zh-CN" altLang="en-US" sz="4000" dirty="0">
              <a:solidFill>
                <a:schemeClr val="accent6"/>
              </a:solidFill>
              <a:latin typeface="Hiragino Sans GB W3"/>
              <a:ea typeface="Hiragino Sans GB W3"/>
              <a:cs typeface="Hiragino Sans GB W3"/>
            </a:endParaRPr>
          </a:p>
        </p:txBody>
      </p:sp>
      <p:sp>
        <p:nvSpPr>
          <p:cNvPr id="25" name="矩形 24"/>
          <p:cNvSpPr/>
          <p:nvPr/>
        </p:nvSpPr>
        <p:spPr>
          <a:xfrm>
            <a:off x="1045700" y="5355459"/>
            <a:ext cx="1337270" cy="7725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用户提交个人出行需求</a:t>
            </a:r>
            <a:endParaRPr kumimoji="1" lang="en-US" altLang="zh-CN" dirty="0" smtClean="0">
              <a:solidFill>
                <a:schemeClr val="tx1"/>
              </a:solidFill>
            </a:endParaRPr>
          </a:p>
        </p:txBody>
      </p:sp>
      <p:sp>
        <p:nvSpPr>
          <p:cNvPr id="26" name="矩形 25"/>
          <p:cNvSpPr/>
          <p:nvPr/>
        </p:nvSpPr>
        <p:spPr>
          <a:xfrm>
            <a:off x="2839238" y="5355457"/>
            <a:ext cx="1330906" cy="7725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rgbClr val="FFFFFF"/>
                </a:solidFill>
              </a:rPr>
              <a:t>云端整理</a:t>
            </a:r>
            <a:endParaRPr kumimoji="1" lang="en-US" altLang="zh-CN" dirty="0" smtClean="0">
              <a:solidFill>
                <a:srgbClr val="FFFFFF"/>
              </a:solidFill>
            </a:endParaRPr>
          </a:p>
          <a:p>
            <a:pPr algn="ctr"/>
            <a:r>
              <a:rPr kumimoji="1" lang="zh-CN" altLang="en-US" dirty="0" smtClean="0">
                <a:solidFill>
                  <a:srgbClr val="FFFFFF"/>
                </a:solidFill>
              </a:rPr>
              <a:t>需求和资源</a:t>
            </a:r>
            <a:endParaRPr kumimoji="1" lang="en-US" altLang="zh-CN" dirty="0" smtClean="0">
              <a:solidFill>
                <a:srgbClr val="FFFFFF"/>
              </a:solidFill>
            </a:endParaRPr>
          </a:p>
        </p:txBody>
      </p:sp>
      <p:sp>
        <p:nvSpPr>
          <p:cNvPr id="27" name="矩形 26"/>
          <p:cNvSpPr/>
          <p:nvPr/>
        </p:nvSpPr>
        <p:spPr>
          <a:xfrm>
            <a:off x="4626339" y="5355459"/>
            <a:ext cx="1166789" cy="7725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rgbClr val="FFFFFF"/>
                </a:solidFill>
              </a:rPr>
              <a:t>规划路线</a:t>
            </a:r>
            <a:endParaRPr kumimoji="1" lang="en-US" altLang="zh-CN" dirty="0" smtClean="0">
              <a:solidFill>
                <a:srgbClr val="FFFFFF"/>
              </a:solidFill>
            </a:endParaRPr>
          </a:p>
          <a:p>
            <a:pPr algn="ctr"/>
            <a:r>
              <a:rPr kumimoji="1" lang="zh-CN" altLang="en-US" dirty="0" smtClean="0">
                <a:solidFill>
                  <a:srgbClr val="FFFFFF"/>
                </a:solidFill>
              </a:rPr>
              <a:t>调度巴士</a:t>
            </a:r>
            <a:endParaRPr kumimoji="1" lang="en-US" altLang="zh-CN" dirty="0" smtClean="0">
              <a:solidFill>
                <a:srgbClr val="FFFFFF"/>
              </a:solidFill>
            </a:endParaRPr>
          </a:p>
        </p:txBody>
      </p:sp>
      <p:sp>
        <p:nvSpPr>
          <p:cNvPr id="28" name="矩形 27"/>
          <p:cNvSpPr/>
          <p:nvPr/>
        </p:nvSpPr>
        <p:spPr>
          <a:xfrm>
            <a:off x="6278282" y="5355457"/>
            <a:ext cx="1616947" cy="7725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用户选择所需巴士绿色出行</a:t>
            </a:r>
            <a:endParaRPr kumimoji="1" lang="en-US" altLang="zh-CN" dirty="0" smtClean="0">
              <a:solidFill>
                <a:schemeClr val="tx1"/>
              </a:solidFill>
            </a:endParaRPr>
          </a:p>
        </p:txBody>
      </p:sp>
      <p:cxnSp>
        <p:nvCxnSpPr>
          <p:cNvPr id="5" name="直线箭头连接符 4"/>
          <p:cNvCxnSpPr>
            <a:stCxn id="25" idx="3"/>
            <a:endCxn id="26" idx="1"/>
          </p:cNvCxnSpPr>
          <p:nvPr/>
        </p:nvCxnSpPr>
        <p:spPr>
          <a:xfrm flipV="1">
            <a:off x="2382970" y="5741731"/>
            <a:ext cx="456268" cy="2"/>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线箭头连接符 29"/>
          <p:cNvCxnSpPr>
            <a:stCxn id="26" idx="3"/>
            <a:endCxn id="27" idx="1"/>
          </p:cNvCxnSpPr>
          <p:nvPr/>
        </p:nvCxnSpPr>
        <p:spPr>
          <a:xfrm>
            <a:off x="4170144" y="5741731"/>
            <a:ext cx="456195" cy="2"/>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33" name="直线箭头连接符 32"/>
          <p:cNvCxnSpPr>
            <a:stCxn id="27" idx="3"/>
          </p:cNvCxnSpPr>
          <p:nvPr/>
        </p:nvCxnSpPr>
        <p:spPr>
          <a:xfrm>
            <a:off x="5793128" y="5741733"/>
            <a:ext cx="485155"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 name="文本框 1"/>
          <p:cNvSpPr txBox="1"/>
          <p:nvPr/>
        </p:nvSpPr>
        <p:spPr>
          <a:xfrm>
            <a:off x="1676692" y="1435100"/>
            <a:ext cx="2387417" cy="461665"/>
          </a:xfrm>
          <a:prstGeom prst="rect">
            <a:avLst/>
          </a:prstGeom>
          <a:noFill/>
        </p:spPr>
        <p:txBody>
          <a:bodyPr wrap="none" rtlCol="0">
            <a:spAutoFit/>
          </a:bodyPr>
          <a:lstStyle/>
          <a:p>
            <a:r>
              <a:rPr kumimoji="1" lang="zh-CN" altLang="en-US" sz="2400" dirty="0" smtClean="0">
                <a:latin typeface="华文楷体"/>
                <a:ea typeface="华文楷体"/>
                <a:cs typeface="华文楷体"/>
              </a:rPr>
              <a:t>什么是公交</a:t>
            </a:r>
            <a:r>
              <a:rPr kumimoji="1" lang="en-US" altLang="zh-CN" sz="2400" dirty="0" smtClean="0">
                <a:latin typeface="华文楷体"/>
                <a:ea typeface="华文楷体"/>
                <a:cs typeface="华文楷体"/>
              </a:rPr>
              <a:t>3.0</a:t>
            </a:r>
            <a:r>
              <a:rPr kumimoji="1" lang="zh-CN" altLang="en-US" sz="2400" dirty="0" smtClean="0">
                <a:latin typeface="华文楷体"/>
                <a:ea typeface="华文楷体"/>
                <a:cs typeface="华文楷体"/>
              </a:rPr>
              <a:t>？</a:t>
            </a:r>
            <a:endParaRPr kumimoji="1" lang="zh-CN" altLang="en-US" sz="2400" dirty="0">
              <a:latin typeface="华文楷体"/>
              <a:ea typeface="华文楷体"/>
              <a:cs typeface="华文楷体"/>
            </a:endParaRPr>
          </a:p>
        </p:txBody>
      </p:sp>
    </p:spTree>
    <p:extLst>
      <p:ext uri="{BB962C8B-B14F-4D97-AF65-F5344CB8AC3E}">
        <p14:creationId xmlns:p14="http://schemas.microsoft.com/office/powerpoint/2010/main" val="20916581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产品设计</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原型</a:t>
            </a:r>
            <a:endParaRPr kumimoji="1" lang="zh-CN" altLang="en-US" sz="4000" dirty="0">
              <a:solidFill>
                <a:schemeClr val="accent6"/>
              </a:solidFill>
              <a:latin typeface="Hiragino Sans GB W3"/>
              <a:ea typeface="Hiragino Sans GB W3"/>
              <a:cs typeface="Hiragino Sans GB W3"/>
            </a:endParaRPr>
          </a:p>
        </p:txBody>
      </p:sp>
      <p:pic>
        <p:nvPicPr>
          <p:cNvPr id="5" name="图片 4" descr="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74869" y="1155002"/>
            <a:ext cx="3768403" cy="4605826"/>
          </a:xfrm>
          <a:prstGeom prst="rect">
            <a:avLst/>
          </a:prstGeom>
        </p:spPr>
      </p:pic>
      <p:pic>
        <p:nvPicPr>
          <p:cNvPr id="6" name="图片 5" descr="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96270" y="1250196"/>
            <a:ext cx="2674995" cy="3269438"/>
          </a:xfrm>
          <a:prstGeom prst="rect">
            <a:avLst/>
          </a:prstGeom>
        </p:spPr>
      </p:pic>
      <p:pic>
        <p:nvPicPr>
          <p:cNvPr id="7" name="图片 6" descr="3.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43712" y="3571398"/>
            <a:ext cx="2689038" cy="3286602"/>
          </a:xfrm>
          <a:prstGeom prst="rect">
            <a:avLst/>
          </a:prstGeom>
        </p:spPr>
      </p:pic>
      <p:pic>
        <p:nvPicPr>
          <p:cNvPr id="8" name="图片 7" descr="4.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8573" y="1250196"/>
            <a:ext cx="2655476" cy="3245582"/>
          </a:xfrm>
          <a:prstGeom prst="rect">
            <a:avLst/>
          </a:prstGeom>
        </p:spPr>
      </p:pic>
      <p:pic>
        <p:nvPicPr>
          <p:cNvPr id="9" name="图片 8" descr="5.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119608" y="3571398"/>
            <a:ext cx="2700799" cy="3300977"/>
          </a:xfrm>
          <a:prstGeom prst="rect">
            <a:avLst/>
          </a:prstGeom>
        </p:spPr>
      </p:pic>
      <p:sp>
        <p:nvSpPr>
          <p:cNvPr id="22" name="矩形 21"/>
          <p:cNvSpPr/>
          <p:nvPr/>
        </p:nvSpPr>
        <p:spPr>
          <a:xfrm>
            <a:off x="1805811" y="1715318"/>
            <a:ext cx="1222391" cy="70436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t>查看实时巴士分布</a:t>
            </a:r>
            <a:endParaRPr kumimoji="1" lang="en-US" altLang="zh-CN" dirty="0" smtClean="0"/>
          </a:p>
        </p:txBody>
      </p:sp>
      <p:sp>
        <p:nvSpPr>
          <p:cNvPr id="23" name="矩形 22"/>
          <p:cNvSpPr/>
          <p:nvPr/>
        </p:nvSpPr>
        <p:spPr>
          <a:xfrm>
            <a:off x="710265" y="5760828"/>
            <a:ext cx="1222391" cy="70436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dirty="0" smtClean="0"/>
              <a:t>提交新的出行需求</a:t>
            </a:r>
            <a:endParaRPr kumimoji="1" lang="en-US" altLang="zh-CN" dirty="0" smtClean="0"/>
          </a:p>
        </p:txBody>
      </p:sp>
      <p:sp>
        <p:nvSpPr>
          <p:cNvPr id="24" name="矩形 23"/>
          <p:cNvSpPr/>
          <p:nvPr/>
        </p:nvSpPr>
        <p:spPr>
          <a:xfrm>
            <a:off x="6044970" y="1715318"/>
            <a:ext cx="1222391" cy="70436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查看全部可乘路线</a:t>
            </a:r>
            <a:endParaRPr kumimoji="1" lang="en-US" altLang="zh-CN" dirty="0" smtClean="0"/>
          </a:p>
        </p:txBody>
      </p:sp>
      <p:sp>
        <p:nvSpPr>
          <p:cNvPr id="25" name="矩形 24"/>
          <p:cNvSpPr/>
          <p:nvPr/>
        </p:nvSpPr>
        <p:spPr>
          <a:xfrm>
            <a:off x="7227257" y="5760828"/>
            <a:ext cx="1448853" cy="70436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smtClean="0"/>
              <a:t>我的出行和关注路线</a:t>
            </a:r>
            <a:endParaRPr kumimoji="1" lang="en-US" altLang="zh-CN" dirty="0" smtClean="0"/>
          </a:p>
        </p:txBody>
      </p:sp>
    </p:spTree>
    <p:extLst>
      <p:ext uri="{BB962C8B-B14F-4D97-AF65-F5344CB8AC3E}">
        <p14:creationId xmlns:p14="http://schemas.microsoft.com/office/powerpoint/2010/main" val="13389501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46836" y="3653659"/>
            <a:ext cx="5507171" cy="1117229"/>
          </a:xfrm>
          <a:prstGeom prst="rect">
            <a:avLst/>
          </a:prstGeom>
        </p:spPr>
        <p:txBody>
          <a:bodyPr wrap="square">
            <a:spAutoFit/>
          </a:bodyPr>
          <a:lstStyle/>
          <a:p>
            <a:pPr defTabSz="914367" fontAlgn="auto">
              <a:lnSpc>
                <a:spcPct val="120000"/>
              </a:lnSpc>
              <a:spcBef>
                <a:spcPts val="0"/>
              </a:spcBef>
              <a:spcAft>
                <a:spcPts val="0"/>
              </a:spcAft>
            </a:pPr>
            <a:r>
              <a:rPr lang="zh-CN" altLang="en-US" dirty="0" smtClean="0">
                <a:solidFill>
                  <a:srgbClr val="FFFFFF"/>
                </a:solidFill>
                <a:latin typeface="华文楷体"/>
                <a:ea typeface="华文楷体"/>
                <a:cs typeface="华文楷体"/>
              </a:rPr>
              <a:t>基于多源开放数据和创意运营模式，</a:t>
            </a:r>
            <a:r>
              <a:rPr lang="zh-CN" altLang="en-US" sz="2000" dirty="0" smtClean="0">
                <a:solidFill>
                  <a:schemeClr val="accent6"/>
                </a:solidFill>
                <a:latin typeface="华文楷体"/>
                <a:ea typeface="华文楷体"/>
                <a:cs typeface="华文楷体"/>
              </a:rPr>
              <a:t>公交</a:t>
            </a:r>
            <a:r>
              <a:rPr lang="en-US" altLang="zh-CN" sz="2000" dirty="0" smtClean="0">
                <a:solidFill>
                  <a:schemeClr val="accent6"/>
                </a:solidFill>
                <a:latin typeface="华文楷体"/>
                <a:ea typeface="华文楷体"/>
                <a:cs typeface="华文楷体"/>
              </a:rPr>
              <a:t>3.0 </a:t>
            </a:r>
            <a:r>
              <a:rPr lang="zh-CN" altLang="en-US" dirty="0" smtClean="0">
                <a:solidFill>
                  <a:srgbClr val="FFFFFF"/>
                </a:solidFill>
                <a:latin typeface="华文楷体"/>
                <a:ea typeface="华文楷体"/>
                <a:cs typeface="华文楷体"/>
              </a:rPr>
              <a:t>提倡多乘公交车</a:t>
            </a:r>
            <a:r>
              <a:rPr lang="zh-CN" altLang="en-US" dirty="0">
                <a:solidFill>
                  <a:srgbClr val="FFFFFF"/>
                </a:solidFill>
                <a:latin typeface="华文楷体"/>
                <a:ea typeface="华文楷体"/>
                <a:cs typeface="华文楷体"/>
              </a:rPr>
              <a:t>、</a:t>
            </a:r>
            <a:r>
              <a:rPr lang="zh-CN" altLang="en-US" dirty="0" smtClean="0">
                <a:solidFill>
                  <a:srgbClr val="FFFFFF"/>
                </a:solidFill>
                <a:latin typeface="华文楷体"/>
                <a:ea typeface="华文楷体"/>
                <a:cs typeface="华文楷体"/>
              </a:rPr>
              <a:t>少乘小型车、绿色出行、文明减排，能有效缓解道路拥挤</a:t>
            </a:r>
            <a:r>
              <a:rPr lang="zh-CN" altLang="en-US" dirty="0">
                <a:solidFill>
                  <a:srgbClr val="FFFFFF"/>
                </a:solidFill>
                <a:latin typeface="华文楷体"/>
                <a:ea typeface="华文楷体"/>
                <a:cs typeface="华文楷体"/>
              </a:rPr>
              <a:t>、减少</a:t>
            </a:r>
            <a:r>
              <a:rPr lang="en-US" altLang="en-US" dirty="0">
                <a:solidFill>
                  <a:srgbClr val="FFFFFF"/>
                </a:solidFill>
                <a:latin typeface="华文楷体"/>
                <a:ea typeface="华文楷体"/>
                <a:cs typeface="华文楷体"/>
              </a:rPr>
              <a:t>尾气排放</a:t>
            </a:r>
            <a:r>
              <a:rPr lang="zh-CN" altLang="en-US" dirty="0">
                <a:solidFill>
                  <a:srgbClr val="FFFFFF"/>
                </a:solidFill>
                <a:latin typeface="华文楷体"/>
                <a:ea typeface="华文楷体"/>
                <a:cs typeface="华文楷体"/>
              </a:rPr>
              <a:t>、</a:t>
            </a:r>
            <a:r>
              <a:rPr lang="zh-CN" altLang="en-US" dirty="0" smtClean="0">
                <a:solidFill>
                  <a:srgbClr val="FFFFFF"/>
                </a:solidFill>
                <a:latin typeface="华文楷体"/>
                <a:ea typeface="华文楷体"/>
                <a:cs typeface="华文楷体"/>
              </a:rPr>
              <a:t>节约能耗使用。</a:t>
            </a:r>
            <a:endParaRPr lang="en-CA" altLang="zh-CN" dirty="0">
              <a:solidFill>
                <a:srgbClr val="FFFFFF"/>
              </a:solidFill>
              <a:latin typeface="华文楷体"/>
              <a:ea typeface="华文楷体"/>
              <a:cs typeface="华文楷体"/>
            </a:endParaRPr>
          </a:p>
        </p:txBody>
      </p:sp>
      <p:sp>
        <p:nvSpPr>
          <p:cNvPr id="5"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产品设计</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评估</a:t>
            </a:r>
            <a:endParaRPr kumimoji="1" lang="zh-CN" altLang="en-US" sz="4000" dirty="0">
              <a:solidFill>
                <a:schemeClr val="accent6"/>
              </a:solidFill>
              <a:latin typeface="Hiragino Sans GB W3"/>
              <a:ea typeface="Hiragino Sans GB W3"/>
              <a:cs typeface="Hiragino Sans GB W3"/>
            </a:endParaRPr>
          </a:p>
        </p:txBody>
      </p:sp>
      <p:sp>
        <p:nvSpPr>
          <p:cNvPr id="6" name="文本框 5"/>
          <p:cNvSpPr txBox="1"/>
          <p:nvPr/>
        </p:nvSpPr>
        <p:spPr>
          <a:xfrm>
            <a:off x="700108" y="1760361"/>
            <a:ext cx="1159292" cy="461665"/>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kumimoji="1" lang="zh-CN" altLang="en-US" sz="2400" dirty="0" smtClean="0">
                <a:latin typeface="华文楷体"/>
                <a:ea typeface="华文楷体"/>
                <a:cs typeface="华文楷体"/>
              </a:rPr>
              <a:t>公交</a:t>
            </a:r>
            <a:r>
              <a:rPr kumimoji="1" lang="en-US" altLang="zh-CN" sz="2400" dirty="0" smtClean="0">
                <a:latin typeface="华文楷体"/>
                <a:ea typeface="华文楷体"/>
                <a:cs typeface="华文楷体"/>
              </a:rPr>
              <a:t>3.0</a:t>
            </a:r>
            <a:endParaRPr kumimoji="1" lang="zh-CN" altLang="en-US" sz="2400" dirty="0">
              <a:latin typeface="华文楷体"/>
              <a:ea typeface="华文楷体"/>
              <a:cs typeface="华文楷体"/>
            </a:endParaRPr>
          </a:p>
        </p:txBody>
      </p:sp>
      <p:sp>
        <p:nvSpPr>
          <p:cNvPr id="7" name="文本框 6"/>
          <p:cNvSpPr txBox="1"/>
          <p:nvPr/>
        </p:nvSpPr>
        <p:spPr>
          <a:xfrm>
            <a:off x="3196775" y="1770944"/>
            <a:ext cx="954107" cy="40011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zh-CN" altLang="en-US" sz="2000" dirty="0" smtClean="0">
                <a:solidFill>
                  <a:schemeClr val="tx1"/>
                </a:solidFill>
                <a:latin typeface="华文楷体"/>
                <a:ea typeface="华文楷体"/>
                <a:cs typeface="华文楷体"/>
              </a:rPr>
              <a:t>不仅是</a:t>
            </a:r>
            <a:endParaRPr kumimoji="1" lang="zh-CN" altLang="en-US" sz="2000" dirty="0">
              <a:solidFill>
                <a:schemeClr val="tx1"/>
              </a:solidFill>
              <a:latin typeface="华文楷体"/>
              <a:ea typeface="华文楷体"/>
              <a:cs typeface="华文楷体"/>
            </a:endParaRPr>
          </a:p>
        </p:txBody>
      </p:sp>
      <p:sp>
        <p:nvSpPr>
          <p:cNvPr id="8" name="文本框 7"/>
          <p:cNvSpPr txBox="1"/>
          <p:nvPr/>
        </p:nvSpPr>
        <p:spPr>
          <a:xfrm>
            <a:off x="6248278" y="1773061"/>
            <a:ext cx="954107" cy="40011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kumimoji="1" lang="zh-CN" altLang="en-US" sz="2000" dirty="0" smtClean="0">
                <a:solidFill>
                  <a:schemeClr val="tx1"/>
                </a:solidFill>
                <a:latin typeface="华文楷体"/>
                <a:ea typeface="华文楷体"/>
                <a:cs typeface="华文楷体"/>
              </a:rPr>
              <a:t>而且是</a:t>
            </a:r>
            <a:endParaRPr kumimoji="1" lang="zh-CN" altLang="en-US" sz="2000" dirty="0">
              <a:solidFill>
                <a:schemeClr val="tx1"/>
              </a:solidFill>
              <a:latin typeface="华文楷体"/>
              <a:ea typeface="华文楷体"/>
              <a:cs typeface="华文楷体"/>
            </a:endParaRPr>
          </a:p>
        </p:txBody>
      </p:sp>
      <p:sp>
        <p:nvSpPr>
          <p:cNvPr id="9" name="文本框 8"/>
          <p:cNvSpPr txBox="1"/>
          <p:nvPr/>
        </p:nvSpPr>
        <p:spPr>
          <a:xfrm>
            <a:off x="2746837" y="2318476"/>
            <a:ext cx="1864613" cy="1080296"/>
          </a:xfrm>
          <a:prstGeom prst="rect">
            <a:avLst/>
          </a:prstGeom>
          <a:noFill/>
        </p:spPr>
        <p:txBody>
          <a:bodyPr wrap="none" rtlCol="0">
            <a:spAutoFit/>
          </a:bodyPr>
          <a:lstStyle/>
          <a:p>
            <a:pPr marL="285750" indent="-285750">
              <a:lnSpc>
                <a:spcPct val="120000"/>
              </a:lnSpc>
              <a:buFont typeface="Wingdings" charset="2"/>
              <a:buChar char="ü"/>
            </a:pPr>
            <a:r>
              <a:rPr kumimoji="1" lang="zh-CN" altLang="en-US" dirty="0" smtClean="0"/>
              <a:t>一个创意想法</a:t>
            </a:r>
            <a:endParaRPr kumimoji="1" lang="en-US" altLang="zh-CN" dirty="0" smtClean="0"/>
          </a:p>
          <a:p>
            <a:pPr marL="285750" indent="-285750">
              <a:lnSpc>
                <a:spcPct val="120000"/>
              </a:lnSpc>
              <a:buFont typeface="Wingdings" charset="2"/>
              <a:buChar char="ü"/>
            </a:pPr>
            <a:r>
              <a:rPr kumimoji="1" lang="zh-CN" altLang="en-US" dirty="0" smtClean="0"/>
              <a:t>一款创新产品</a:t>
            </a:r>
            <a:endParaRPr kumimoji="1" lang="en-US" altLang="zh-CN" dirty="0" smtClean="0">
              <a:latin typeface="华文楷体"/>
              <a:ea typeface="华文楷体"/>
              <a:cs typeface="华文楷体"/>
            </a:endParaRPr>
          </a:p>
          <a:p>
            <a:pPr marL="285750" indent="-285750">
              <a:lnSpc>
                <a:spcPct val="120000"/>
              </a:lnSpc>
              <a:buFont typeface="Wingdings" charset="2"/>
              <a:buChar char="ü"/>
            </a:pPr>
            <a:r>
              <a:rPr kumimoji="1" lang="zh-CN" altLang="en-US" dirty="0" smtClean="0"/>
              <a:t>一家创业公司</a:t>
            </a:r>
            <a:endParaRPr kumimoji="1" lang="zh-CN" altLang="en-US" dirty="0"/>
          </a:p>
        </p:txBody>
      </p:sp>
      <p:sp>
        <p:nvSpPr>
          <p:cNvPr id="10" name="文本框 9"/>
          <p:cNvSpPr txBox="1"/>
          <p:nvPr/>
        </p:nvSpPr>
        <p:spPr>
          <a:xfrm>
            <a:off x="5235233" y="2312852"/>
            <a:ext cx="3018775" cy="1080296"/>
          </a:xfrm>
          <a:prstGeom prst="rect">
            <a:avLst/>
          </a:prstGeom>
          <a:noFill/>
        </p:spPr>
        <p:txBody>
          <a:bodyPr wrap="none" rtlCol="0">
            <a:spAutoFit/>
          </a:bodyPr>
          <a:lstStyle/>
          <a:p>
            <a:pPr marL="285750" indent="-285750">
              <a:lnSpc>
                <a:spcPct val="120000"/>
              </a:lnSpc>
              <a:buFont typeface="Wingdings" charset="2"/>
              <a:buChar char="ü"/>
            </a:pPr>
            <a:r>
              <a:rPr kumimoji="1" lang="zh-CN" altLang="en-US" dirty="0" smtClean="0"/>
              <a:t>一种绿色健康的出行习惯</a:t>
            </a:r>
            <a:endParaRPr kumimoji="1" lang="en-US" altLang="zh-CN" dirty="0" smtClean="0"/>
          </a:p>
          <a:p>
            <a:pPr marL="285750" indent="-285750">
              <a:lnSpc>
                <a:spcPct val="120000"/>
              </a:lnSpc>
              <a:buFont typeface="Wingdings" charset="2"/>
              <a:buChar char="ü"/>
            </a:pPr>
            <a:r>
              <a:rPr kumimoji="1" lang="zh-CN" altLang="en-US" dirty="0" smtClean="0"/>
              <a:t>一种创新智慧的生活理念</a:t>
            </a:r>
            <a:endParaRPr kumimoji="1" lang="en-US" altLang="zh-CN" dirty="0" smtClean="0">
              <a:latin typeface="华文楷体"/>
              <a:ea typeface="华文楷体"/>
              <a:cs typeface="华文楷体"/>
            </a:endParaRPr>
          </a:p>
          <a:p>
            <a:pPr marL="285750" indent="-285750">
              <a:lnSpc>
                <a:spcPct val="120000"/>
              </a:lnSpc>
              <a:buFont typeface="Wingdings" charset="2"/>
              <a:buChar char="ü"/>
            </a:pPr>
            <a:r>
              <a:rPr kumimoji="1" lang="zh-CN" altLang="en-US" dirty="0" smtClean="0"/>
              <a:t>一种持续发展的思考模式</a:t>
            </a:r>
            <a:endParaRPr kumimoji="1" lang="zh-CN" altLang="en-US" dirty="0"/>
          </a:p>
        </p:txBody>
      </p:sp>
      <p:sp>
        <p:nvSpPr>
          <p:cNvPr id="15" name="矩形 14"/>
          <p:cNvSpPr/>
          <p:nvPr/>
        </p:nvSpPr>
        <p:spPr>
          <a:xfrm>
            <a:off x="700108" y="3818759"/>
            <a:ext cx="1159292" cy="61354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solidFill>
                  <a:schemeClr val="tx1"/>
                </a:solidFill>
              </a:rPr>
              <a:t>应用价值</a:t>
            </a:r>
            <a:endParaRPr kumimoji="1" lang="en-US" altLang="zh-CN" dirty="0" smtClean="0">
              <a:solidFill>
                <a:schemeClr val="tx1"/>
              </a:solidFill>
            </a:endParaRPr>
          </a:p>
        </p:txBody>
      </p:sp>
      <p:sp>
        <p:nvSpPr>
          <p:cNvPr id="16" name="矩形 15"/>
          <p:cNvSpPr/>
          <p:nvPr/>
        </p:nvSpPr>
        <p:spPr>
          <a:xfrm>
            <a:off x="700108" y="5300718"/>
            <a:ext cx="1159292" cy="61354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solidFill>
                  <a:schemeClr val="tx1"/>
                </a:solidFill>
              </a:rPr>
              <a:t>创新性</a:t>
            </a:r>
            <a:endParaRPr kumimoji="1" lang="en-US" altLang="zh-CN" dirty="0" smtClean="0">
              <a:solidFill>
                <a:schemeClr val="tx1"/>
              </a:solidFill>
            </a:endParaRPr>
          </a:p>
        </p:txBody>
      </p:sp>
      <p:sp>
        <p:nvSpPr>
          <p:cNvPr id="17" name="矩形 16"/>
          <p:cNvSpPr/>
          <p:nvPr/>
        </p:nvSpPr>
        <p:spPr>
          <a:xfrm>
            <a:off x="2746837" y="5139559"/>
            <a:ext cx="5507171" cy="1080296"/>
          </a:xfrm>
          <a:prstGeom prst="rect">
            <a:avLst/>
          </a:prstGeom>
        </p:spPr>
        <p:txBody>
          <a:bodyPr wrap="square">
            <a:spAutoFit/>
          </a:bodyPr>
          <a:lstStyle/>
          <a:p>
            <a:pPr defTabSz="914367" fontAlgn="auto">
              <a:lnSpc>
                <a:spcPct val="120000"/>
              </a:lnSpc>
              <a:spcBef>
                <a:spcPts val="0"/>
              </a:spcBef>
              <a:spcAft>
                <a:spcPts val="0"/>
              </a:spcAft>
            </a:pPr>
            <a:r>
              <a:rPr lang="zh-CN" altLang="en-US" dirty="0" smtClean="0">
                <a:solidFill>
                  <a:srgbClr val="FFFFFF"/>
                </a:solidFill>
                <a:latin typeface="华文楷体"/>
                <a:ea typeface="华文楷体"/>
                <a:cs typeface="华文楷体"/>
              </a:rPr>
              <a:t>打破传统固有出行方式，真正实现按需分配资源、数据驱动决策、动态平衡供需，在提高道路使用效率、缓解交通拥堵的同时促进环保节能</a:t>
            </a:r>
            <a:endParaRPr lang="en-CA" altLang="zh-CN" dirty="0">
              <a:solidFill>
                <a:srgbClr val="FFFFFF"/>
              </a:solidFill>
              <a:latin typeface="华文楷体"/>
              <a:ea typeface="华文楷体"/>
              <a:cs typeface="华文楷体"/>
            </a:endParaRPr>
          </a:p>
        </p:txBody>
      </p:sp>
    </p:spTree>
    <p:extLst>
      <p:ext uri="{BB962C8B-B14F-4D97-AF65-F5344CB8AC3E}">
        <p14:creationId xmlns:p14="http://schemas.microsoft.com/office/powerpoint/2010/main" val="9836971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3350287" y="3589211"/>
            <a:ext cx="2392255" cy="1954736"/>
            <a:chOff x="587466" y="4177727"/>
            <a:chExt cx="2392255" cy="1913804"/>
          </a:xfrm>
        </p:grpSpPr>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7466" y="4177727"/>
              <a:ext cx="2392255" cy="1913804"/>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1228384" y="5583119"/>
              <a:ext cx="1120820" cy="369332"/>
            </a:xfrm>
            <a:prstGeom prst="rect">
              <a:avLst/>
            </a:prstGeom>
            <a:noFill/>
          </p:spPr>
          <p:txBody>
            <a:bodyPr wrap="none" rtlCol="0">
              <a:spAutoFit/>
            </a:bodyPr>
            <a:lstStyle/>
            <a:p>
              <a:r>
                <a:rPr kumimoji="1" lang="zh-CN" altLang="en-US" dirty="0">
                  <a:solidFill>
                    <a:srgbClr val="FFFFFF"/>
                  </a:solidFill>
                  <a:latin typeface="华文楷体"/>
                  <a:ea typeface="华文楷体"/>
                  <a:cs typeface="华文楷体"/>
                </a:rPr>
                <a:t>露天聚会</a:t>
              </a:r>
            </a:p>
          </p:txBody>
        </p:sp>
      </p:grpSp>
      <p:grpSp>
        <p:nvGrpSpPr>
          <p:cNvPr id="8" name="组 7"/>
          <p:cNvGrpSpPr/>
          <p:nvPr/>
        </p:nvGrpSpPr>
        <p:grpSpPr>
          <a:xfrm>
            <a:off x="4702071" y="1401867"/>
            <a:ext cx="2388251" cy="1910600"/>
            <a:chOff x="591472" y="1774823"/>
            <a:chExt cx="2388251" cy="1910600"/>
          </a:xfrm>
          <a:effectLst/>
        </p:grpSpPr>
        <p:pic>
          <p:nvPicPr>
            <p:cNvPr id="9" name="图片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472" y="1774823"/>
              <a:ext cx="2388251" cy="1910600"/>
            </a:xfrm>
            <a:prstGeom prst="rect">
              <a:avLst/>
            </a:prstGeom>
            <a:ln>
              <a:noFill/>
            </a:ln>
            <a:effectLst>
              <a:outerShdw blurRad="292100" dist="139700" dir="2700000" algn="tl" rotWithShape="0">
                <a:srgbClr val="333333">
                  <a:alpha val="65000"/>
                </a:srgbClr>
              </a:outerShdw>
            </a:effectLst>
          </p:spPr>
        </p:pic>
        <p:sp>
          <p:nvSpPr>
            <p:cNvPr id="10" name="文本框 9"/>
            <p:cNvSpPr txBox="1"/>
            <p:nvPr/>
          </p:nvSpPr>
          <p:spPr>
            <a:xfrm>
              <a:off x="1120291" y="3192980"/>
              <a:ext cx="1338828" cy="369332"/>
            </a:xfrm>
            <a:prstGeom prst="rect">
              <a:avLst/>
            </a:prstGeom>
            <a:noFill/>
          </p:spPr>
          <p:txBody>
            <a:bodyPr wrap="none" rtlCol="0">
              <a:spAutoFit/>
            </a:bodyPr>
            <a:lstStyle/>
            <a:p>
              <a:r>
                <a:rPr kumimoji="1" lang="zh-CN" altLang="en-US" dirty="0">
                  <a:solidFill>
                    <a:srgbClr val="FFFFFF"/>
                  </a:solidFill>
                  <a:latin typeface="华文楷体"/>
                  <a:ea typeface="华文楷体"/>
                  <a:cs typeface="华文楷体"/>
                </a:rPr>
                <a:t>大型演唱会</a:t>
              </a:r>
            </a:p>
          </p:txBody>
        </p:sp>
      </p:grpSp>
      <p:grpSp>
        <p:nvGrpSpPr>
          <p:cNvPr id="11" name="组 10"/>
          <p:cNvGrpSpPr/>
          <p:nvPr/>
        </p:nvGrpSpPr>
        <p:grpSpPr>
          <a:xfrm>
            <a:off x="596730" y="3589211"/>
            <a:ext cx="2382993" cy="1954736"/>
            <a:chOff x="3301582" y="1754769"/>
            <a:chExt cx="2382993" cy="1906395"/>
          </a:xfrm>
        </p:grpSpPr>
        <p:pic>
          <p:nvPicPr>
            <p:cNvPr id="12" name="图片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01582" y="1754769"/>
              <a:ext cx="2382993" cy="1906395"/>
            </a:xfrm>
            <a:prstGeom prst="rect">
              <a:avLst/>
            </a:prstGeom>
            <a:ln>
              <a:noFill/>
            </a:ln>
            <a:effectLst>
              <a:outerShdw blurRad="292100" dist="139700" dir="2700000" algn="tl" rotWithShape="0">
                <a:srgbClr val="333333">
                  <a:alpha val="65000"/>
                </a:srgbClr>
              </a:outerShdw>
            </a:effectLst>
          </p:spPr>
        </p:pic>
        <p:sp>
          <p:nvSpPr>
            <p:cNvPr id="13" name="文本框 12"/>
            <p:cNvSpPr txBox="1"/>
            <p:nvPr/>
          </p:nvSpPr>
          <p:spPr>
            <a:xfrm>
              <a:off x="4121738" y="3143951"/>
              <a:ext cx="877163" cy="369332"/>
            </a:xfrm>
            <a:prstGeom prst="rect">
              <a:avLst/>
            </a:prstGeom>
            <a:noFill/>
          </p:spPr>
          <p:txBody>
            <a:bodyPr wrap="none" rtlCol="0">
              <a:spAutoFit/>
            </a:bodyPr>
            <a:lstStyle/>
            <a:p>
              <a:r>
                <a:rPr kumimoji="1" lang="zh-CN" altLang="en-US" dirty="0" smtClean="0">
                  <a:solidFill>
                    <a:srgbClr val="FFFFFF"/>
                  </a:solidFill>
                  <a:latin typeface="华文楷体"/>
                  <a:ea typeface="华文楷体"/>
                  <a:cs typeface="华文楷体"/>
                </a:rPr>
                <a:t>足球赛</a:t>
              </a:r>
              <a:endParaRPr kumimoji="1" lang="zh-CN" altLang="en-US" dirty="0">
                <a:solidFill>
                  <a:srgbClr val="FFFFFF"/>
                </a:solidFill>
                <a:latin typeface="华文楷体"/>
                <a:ea typeface="华文楷体"/>
                <a:cs typeface="华文楷体"/>
              </a:endParaRPr>
            </a:p>
          </p:txBody>
        </p:sp>
      </p:grpSp>
      <p:grpSp>
        <p:nvGrpSpPr>
          <p:cNvPr id="14" name="组 13"/>
          <p:cNvGrpSpPr/>
          <p:nvPr/>
        </p:nvGrpSpPr>
        <p:grpSpPr>
          <a:xfrm>
            <a:off x="6075872" y="3589211"/>
            <a:ext cx="2443421" cy="1954736"/>
            <a:chOff x="3241154" y="4177724"/>
            <a:chExt cx="2443421" cy="1954736"/>
          </a:xfrm>
        </p:grpSpPr>
        <p:pic>
          <p:nvPicPr>
            <p:cNvPr id="15" name="图片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41154" y="4177724"/>
              <a:ext cx="2443421" cy="1954736"/>
            </a:xfrm>
            <a:prstGeom prst="rect">
              <a:avLst/>
            </a:prstGeom>
            <a:ln>
              <a:noFill/>
            </a:ln>
            <a:effectLst>
              <a:outerShdw blurRad="292100" dist="139700" dir="2700000" algn="tl" rotWithShape="0">
                <a:srgbClr val="333333">
                  <a:alpha val="65000"/>
                </a:srgbClr>
              </a:outerShdw>
            </a:effectLst>
          </p:spPr>
        </p:pic>
        <p:sp>
          <p:nvSpPr>
            <p:cNvPr id="16" name="文本框 15"/>
            <p:cNvSpPr txBox="1"/>
            <p:nvPr/>
          </p:nvSpPr>
          <p:spPr>
            <a:xfrm>
              <a:off x="3902246" y="5599085"/>
              <a:ext cx="1107996" cy="369332"/>
            </a:xfrm>
            <a:prstGeom prst="rect">
              <a:avLst/>
            </a:prstGeom>
            <a:noFill/>
          </p:spPr>
          <p:txBody>
            <a:bodyPr wrap="none" rtlCol="0">
              <a:spAutoFit/>
            </a:bodyPr>
            <a:lstStyle/>
            <a:p>
              <a:r>
                <a:rPr kumimoji="1" lang="zh-CN" altLang="en-US" dirty="0">
                  <a:solidFill>
                    <a:srgbClr val="FFFFFF"/>
                  </a:solidFill>
                  <a:latin typeface="华文楷体"/>
                  <a:ea typeface="华文楷体"/>
                  <a:cs typeface="华文楷体"/>
                </a:rPr>
                <a:t>跨年活动</a:t>
              </a:r>
            </a:p>
          </p:txBody>
        </p:sp>
      </p:grpSp>
      <p:sp>
        <p:nvSpPr>
          <p:cNvPr id="17" name="矩形 16"/>
          <p:cNvSpPr/>
          <p:nvPr/>
        </p:nvSpPr>
        <p:spPr>
          <a:xfrm>
            <a:off x="1119796" y="1512945"/>
            <a:ext cx="3719854" cy="1712264"/>
          </a:xfrm>
          <a:prstGeom prst="rect">
            <a:avLst/>
          </a:prstGeom>
        </p:spPr>
        <p:txBody>
          <a:bodyPr wrap="square">
            <a:spAutoFit/>
          </a:bodyPr>
          <a:lstStyle/>
          <a:p>
            <a:pPr>
              <a:spcAft>
                <a:spcPts val="600"/>
              </a:spcAft>
            </a:pPr>
            <a:r>
              <a:rPr kumimoji="1" lang="zh-CN" altLang="en-US" sz="2400" dirty="0" smtClean="0">
                <a:solidFill>
                  <a:schemeClr val="accent6"/>
                </a:solidFill>
                <a:latin typeface="华文楷体"/>
                <a:ea typeface="华文楷体"/>
                <a:cs typeface="华文楷体"/>
              </a:rPr>
              <a:t>大型活动</a:t>
            </a:r>
            <a:r>
              <a:rPr kumimoji="1" lang="en-US" altLang="zh-CN" sz="2400" dirty="0" smtClean="0">
                <a:solidFill>
                  <a:schemeClr val="accent6"/>
                </a:solidFill>
                <a:latin typeface="华文楷体"/>
                <a:ea typeface="华文楷体"/>
                <a:cs typeface="华文楷体"/>
              </a:rPr>
              <a:t> </a:t>
            </a:r>
            <a:r>
              <a:rPr kumimoji="1" lang="zh-CN" altLang="en-US" dirty="0" smtClean="0">
                <a:solidFill>
                  <a:srgbClr val="FFFFFF"/>
                </a:solidFill>
                <a:latin typeface="华文楷体"/>
                <a:ea typeface="华文楷体"/>
                <a:cs typeface="华文楷体"/>
              </a:rPr>
              <a:t>的特点</a:t>
            </a:r>
            <a:endParaRPr kumimoji="1" lang="en-US" altLang="zh-CN" dirty="0">
              <a:solidFill>
                <a:srgbClr val="FFFFFF"/>
              </a:solidFill>
              <a:latin typeface="华文楷体"/>
              <a:ea typeface="华文楷体"/>
              <a:cs typeface="华文楷体"/>
            </a:endParaRPr>
          </a:p>
          <a:p>
            <a:pPr marL="285750" indent="-285750">
              <a:lnSpc>
                <a:spcPct val="120000"/>
              </a:lnSpc>
              <a:buFont typeface="Wingdings" charset="2"/>
              <a:buChar char="ü"/>
            </a:pPr>
            <a:r>
              <a:rPr kumimoji="1" lang="zh-CN" altLang="en-US" sz="1600" dirty="0" smtClean="0">
                <a:solidFill>
                  <a:srgbClr val="FFFFFF"/>
                </a:solidFill>
                <a:latin typeface="华文楷体"/>
                <a:ea typeface="华文楷体"/>
                <a:cs typeface="华文楷体"/>
              </a:rPr>
              <a:t>多发于空闲时段</a:t>
            </a:r>
            <a:endParaRPr kumimoji="1" lang="en-US" altLang="zh-CN" sz="1600" dirty="0">
              <a:solidFill>
                <a:srgbClr val="FFFFFF"/>
              </a:solidFill>
              <a:latin typeface="华文楷体"/>
              <a:ea typeface="华文楷体"/>
              <a:cs typeface="华文楷体"/>
            </a:endParaRPr>
          </a:p>
          <a:p>
            <a:pPr marL="285750" indent="-285750">
              <a:lnSpc>
                <a:spcPct val="120000"/>
              </a:lnSpc>
              <a:buFont typeface="Wingdings" charset="2"/>
              <a:buChar char="ü"/>
            </a:pPr>
            <a:r>
              <a:rPr kumimoji="1" lang="zh-CN" altLang="en-US" sz="1600" dirty="0" smtClean="0">
                <a:solidFill>
                  <a:srgbClr val="FFFFFF"/>
                </a:solidFill>
                <a:latin typeface="华文楷体"/>
                <a:ea typeface="华文楷体"/>
                <a:cs typeface="华文楷体"/>
              </a:rPr>
              <a:t>人群分批聚集</a:t>
            </a:r>
            <a:r>
              <a:rPr kumimoji="1" lang="zh-CN" altLang="zh-CN" sz="1600" dirty="0">
                <a:solidFill>
                  <a:srgbClr val="FFFFFF"/>
                </a:solidFill>
                <a:latin typeface="华文楷体"/>
                <a:ea typeface="华文楷体"/>
                <a:cs typeface="华文楷体"/>
              </a:rPr>
              <a:t>、</a:t>
            </a:r>
            <a:r>
              <a:rPr kumimoji="1" lang="zh-CN" altLang="en-US" sz="1600" dirty="0" smtClean="0">
                <a:solidFill>
                  <a:srgbClr val="FFFFFF"/>
                </a:solidFill>
                <a:latin typeface="华文楷体"/>
                <a:ea typeface="华文楷体"/>
                <a:cs typeface="华文楷体"/>
              </a:rPr>
              <a:t>集中疏散</a:t>
            </a:r>
            <a:endParaRPr kumimoji="1" lang="en-US" altLang="zh-CN" sz="1600" dirty="0">
              <a:solidFill>
                <a:srgbClr val="FFFFFF"/>
              </a:solidFill>
              <a:latin typeface="华文楷体"/>
              <a:ea typeface="华文楷体"/>
              <a:cs typeface="华文楷体"/>
            </a:endParaRPr>
          </a:p>
          <a:p>
            <a:pPr marL="285750" indent="-285750">
              <a:lnSpc>
                <a:spcPct val="120000"/>
              </a:lnSpc>
              <a:buFont typeface="Wingdings" charset="2"/>
              <a:buChar char="ü"/>
            </a:pPr>
            <a:r>
              <a:rPr kumimoji="1" lang="zh-CN" altLang="en-US" sz="1600" dirty="0" smtClean="0">
                <a:solidFill>
                  <a:srgbClr val="FFFFFF"/>
                </a:solidFill>
                <a:latin typeface="华文楷体"/>
                <a:ea typeface="华文楷体"/>
                <a:cs typeface="华文楷体"/>
              </a:rPr>
              <a:t>活动信息可提前预知</a:t>
            </a:r>
            <a:endParaRPr kumimoji="1" lang="en-US" altLang="zh-CN" sz="1600" dirty="0" smtClean="0">
              <a:solidFill>
                <a:srgbClr val="FFFFFF"/>
              </a:solidFill>
              <a:latin typeface="华文楷体"/>
              <a:ea typeface="华文楷体"/>
              <a:cs typeface="华文楷体"/>
            </a:endParaRPr>
          </a:p>
          <a:p>
            <a:pPr marL="285750" indent="-285750">
              <a:lnSpc>
                <a:spcPct val="120000"/>
              </a:lnSpc>
              <a:buFont typeface="Wingdings" charset="2"/>
              <a:buChar char="ü"/>
            </a:pPr>
            <a:r>
              <a:rPr kumimoji="1" lang="zh-CN" altLang="en-US" sz="1600" dirty="0" smtClean="0">
                <a:solidFill>
                  <a:srgbClr val="FFFFFF"/>
                </a:solidFill>
                <a:latin typeface="华文楷体"/>
                <a:ea typeface="华文楷体"/>
                <a:cs typeface="华文楷体"/>
              </a:rPr>
              <a:t>人数少则数千多则上万</a:t>
            </a:r>
            <a:endParaRPr kumimoji="1" lang="en-US" altLang="zh-CN" sz="1600" dirty="0">
              <a:solidFill>
                <a:srgbClr val="FFFFFF"/>
              </a:solidFill>
              <a:latin typeface="华文楷体"/>
              <a:ea typeface="华文楷体"/>
              <a:cs typeface="华文楷体"/>
            </a:endParaRPr>
          </a:p>
        </p:txBody>
      </p:sp>
      <p:sp>
        <p:nvSpPr>
          <p:cNvPr id="18" name="文本框 17"/>
          <p:cNvSpPr txBox="1"/>
          <p:nvPr/>
        </p:nvSpPr>
        <p:spPr>
          <a:xfrm>
            <a:off x="797105" y="5711521"/>
            <a:ext cx="7571303" cy="747897"/>
          </a:xfrm>
          <a:prstGeom prst="rect">
            <a:avLst/>
          </a:prstGeom>
          <a:noFill/>
        </p:spPr>
        <p:txBody>
          <a:bodyPr wrap="none" rtlCol="0">
            <a:spAutoFit/>
          </a:bodyPr>
          <a:lstStyle/>
          <a:p>
            <a:pPr>
              <a:lnSpc>
                <a:spcPct val="120000"/>
              </a:lnSpc>
            </a:pPr>
            <a:r>
              <a:rPr kumimoji="1" lang="zh-CN" altLang="en-US" dirty="0" smtClean="0">
                <a:latin typeface="华文楷体"/>
                <a:ea typeface="华文楷体"/>
                <a:cs typeface="华文楷体"/>
              </a:rPr>
              <a:t>上海市未来一个月：演唱会         场，音乐会          场，大型体育赛事</a:t>
            </a:r>
            <a:r>
              <a:rPr kumimoji="1" lang="zh-CN" altLang="zh-CN" dirty="0">
                <a:latin typeface="华文楷体"/>
                <a:ea typeface="华文楷体"/>
                <a:cs typeface="华文楷体"/>
              </a:rPr>
              <a:t> </a:t>
            </a:r>
            <a:r>
              <a:rPr kumimoji="1" lang="zh-CN" altLang="en-US" dirty="0" smtClean="0">
                <a:latin typeface="华文楷体"/>
                <a:ea typeface="华文楷体"/>
                <a:cs typeface="华文楷体"/>
              </a:rPr>
              <a:t>    项</a:t>
            </a:r>
            <a:endParaRPr kumimoji="1" lang="en-US" altLang="zh-CN" dirty="0" smtClean="0">
              <a:latin typeface="华文楷体"/>
              <a:ea typeface="华文楷体"/>
              <a:cs typeface="华文楷体"/>
            </a:endParaRPr>
          </a:p>
          <a:p>
            <a:pPr>
              <a:lnSpc>
                <a:spcPct val="120000"/>
              </a:lnSpc>
            </a:pPr>
            <a:r>
              <a:rPr kumimoji="1" lang="zh-CN" altLang="en-US" dirty="0" smtClean="0">
                <a:latin typeface="华文楷体"/>
                <a:ea typeface="华文楷体"/>
                <a:cs typeface="华文楷体"/>
              </a:rPr>
              <a:t>此外还包括平时的节日庆典、跨年晚会、旅游旺季等</a:t>
            </a:r>
            <a:endParaRPr kumimoji="1" lang="en-US" altLang="zh-CN" dirty="0">
              <a:latin typeface="华文楷体"/>
              <a:ea typeface="华文楷体"/>
              <a:cs typeface="华文楷体"/>
            </a:endParaRPr>
          </a:p>
        </p:txBody>
      </p:sp>
      <p:sp>
        <p:nvSpPr>
          <p:cNvPr id="22" name="矩形 21"/>
          <p:cNvSpPr/>
          <p:nvPr/>
        </p:nvSpPr>
        <p:spPr>
          <a:xfrm>
            <a:off x="6268282" y="6140338"/>
            <a:ext cx="2159566" cy="307777"/>
          </a:xfrm>
          <a:prstGeom prst="rect">
            <a:avLst/>
          </a:prstGeom>
        </p:spPr>
        <p:txBody>
          <a:bodyPr wrap="none">
            <a:spAutoFit/>
          </a:bodyPr>
          <a:lstStyle/>
          <a:p>
            <a:r>
              <a:rPr kumimoji="1" lang="zh-CN" altLang="en-US" sz="1400" dirty="0">
                <a:solidFill>
                  <a:srgbClr val="FFFFFF"/>
                </a:solidFill>
                <a:latin typeface="华文楷体"/>
                <a:ea typeface="华文楷体"/>
                <a:cs typeface="华文楷体"/>
              </a:rPr>
              <a:t>（</a:t>
            </a:r>
            <a:r>
              <a:rPr kumimoji="1" lang="zh-CN" altLang="en-US" sz="1400" dirty="0" smtClean="0">
                <a:solidFill>
                  <a:srgbClr val="FFFFFF"/>
                </a:solidFill>
                <a:latin typeface="华文楷体"/>
                <a:ea typeface="华文楷体"/>
                <a:cs typeface="华文楷体"/>
              </a:rPr>
              <a:t>以上信息来</a:t>
            </a:r>
            <a:r>
              <a:rPr kumimoji="1" lang="zh-CN" altLang="en-US" sz="1400" dirty="0">
                <a:solidFill>
                  <a:srgbClr val="FFFFFF"/>
                </a:solidFill>
                <a:latin typeface="华文楷体"/>
                <a:ea typeface="华文楷体"/>
                <a:cs typeface="华文楷体"/>
              </a:rPr>
              <a:t>自大麦网）</a:t>
            </a:r>
            <a:endParaRPr kumimoji="1" lang="en-US" altLang="zh-CN" sz="1400" dirty="0">
              <a:solidFill>
                <a:srgbClr val="FFFFFF"/>
              </a:solidFill>
              <a:latin typeface="华文楷体"/>
              <a:ea typeface="华文楷体"/>
              <a:cs typeface="华文楷体"/>
            </a:endParaRPr>
          </a:p>
        </p:txBody>
      </p:sp>
      <p:sp>
        <p:nvSpPr>
          <p:cNvPr id="3" name="文本框 2"/>
          <p:cNvSpPr txBox="1"/>
          <p:nvPr/>
        </p:nvSpPr>
        <p:spPr>
          <a:xfrm>
            <a:off x="3603593" y="5629551"/>
            <a:ext cx="705544" cy="584776"/>
          </a:xfrm>
          <a:prstGeom prst="rect">
            <a:avLst/>
          </a:prstGeom>
          <a:noFill/>
        </p:spPr>
        <p:txBody>
          <a:bodyPr wrap="square" rtlCol="0">
            <a:spAutoFit/>
          </a:bodyPr>
          <a:lstStyle/>
          <a:p>
            <a:r>
              <a:rPr kumimoji="1" lang="en-US" altLang="zh-CN" sz="3200" dirty="0" smtClean="0">
                <a:solidFill>
                  <a:schemeClr val="accent6"/>
                </a:solidFill>
                <a:latin typeface="华文楷体"/>
                <a:ea typeface="华文楷体"/>
                <a:cs typeface="华文楷体"/>
              </a:rPr>
              <a:t>28</a:t>
            </a:r>
            <a:endParaRPr kumimoji="1" lang="zh-CN" altLang="en-US" sz="3200" dirty="0">
              <a:solidFill>
                <a:schemeClr val="accent6"/>
              </a:solidFill>
              <a:latin typeface="华文楷体"/>
              <a:ea typeface="华文楷体"/>
              <a:cs typeface="华文楷体"/>
            </a:endParaRPr>
          </a:p>
        </p:txBody>
      </p:sp>
      <p:sp>
        <p:nvSpPr>
          <p:cNvPr id="25" name="文本框 24"/>
          <p:cNvSpPr txBox="1"/>
          <p:nvPr/>
        </p:nvSpPr>
        <p:spPr>
          <a:xfrm>
            <a:off x="5296247" y="5616274"/>
            <a:ext cx="705544" cy="584776"/>
          </a:xfrm>
          <a:prstGeom prst="rect">
            <a:avLst/>
          </a:prstGeom>
          <a:noFill/>
        </p:spPr>
        <p:txBody>
          <a:bodyPr wrap="square" rtlCol="0">
            <a:spAutoFit/>
          </a:bodyPr>
          <a:lstStyle/>
          <a:p>
            <a:r>
              <a:rPr kumimoji="1" lang="en-US" altLang="zh-CN" sz="3200" dirty="0">
                <a:solidFill>
                  <a:schemeClr val="accent6"/>
                </a:solidFill>
                <a:latin typeface="华文楷体"/>
                <a:ea typeface="华文楷体"/>
                <a:cs typeface="华文楷体"/>
              </a:rPr>
              <a:t>55</a:t>
            </a:r>
            <a:endParaRPr kumimoji="1" lang="zh-CN" altLang="en-US" sz="3200" dirty="0">
              <a:solidFill>
                <a:schemeClr val="accent6"/>
              </a:solidFill>
              <a:latin typeface="华文楷体"/>
              <a:ea typeface="华文楷体"/>
              <a:cs typeface="华文楷体"/>
            </a:endParaRPr>
          </a:p>
        </p:txBody>
      </p:sp>
      <p:sp>
        <p:nvSpPr>
          <p:cNvPr id="26" name="文本框 25"/>
          <p:cNvSpPr txBox="1"/>
          <p:nvPr/>
        </p:nvSpPr>
        <p:spPr>
          <a:xfrm>
            <a:off x="7643922" y="5629551"/>
            <a:ext cx="705544" cy="584776"/>
          </a:xfrm>
          <a:prstGeom prst="rect">
            <a:avLst/>
          </a:prstGeom>
          <a:noFill/>
        </p:spPr>
        <p:txBody>
          <a:bodyPr wrap="square" rtlCol="0">
            <a:spAutoFit/>
          </a:bodyPr>
          <a:lstStyle/>
          <a:p>
            <a:r>
              <a:rPr kumimoji="1" lang="en-US" altLang="zh-CN" sz="3200" dirty="0">
                <a:solidFill>
                  <a:schemeClr val="accent6"/>
                </a:solidFill>
                <a:latin typeface="华文楷体"/>
                <a:ea typeface="华文楷体"/>
                <a:cs typeface="华文楷体"/>
              </a:rPr>
              <a:t>5</a:t>
            </a:r>
            <a:endParaRPr kumimoji="1" lang="zh-CN" altLang="en-US" sz="3200" dirty="0">
              <a:solidFill>
                <a:schemeClr val="accent6"/>
              </a:solidFill>
              <a:latin typeface="华文楷体"/>
              <a:ea typeface="华文楷体"/>
              <a:cs typeface="华文楷体"/>
            </a:endParaRPr>
          </a:p>
        </p:txBody>
      </p:sp>
      <p:sp>
        <p:nvSpPr>
          <p:cNvPr id="23"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问题定义</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场景</a:t>
            </a:r>
            <a:endParaRPr kumimoji="1" lang="zh-CN" altLang="en-US" sz="4000" dirty="0">
              <a:solidFill>
                <a:schemeClr val="accent6"/>
              </a:solidFill>
              <a:latin typeface="Hiragino Sans GB W3"/>
              <a:ea typeface="Hiragino Sans GB W3"/>
              <a:cs typeface="Hiragino Sans GB W3"/>
            </a:endParaRPr>
          </a:p>
        </p:txBody>
      </p:sp>
    </p:spTree>
    <p:extLst>
      <p:ext uri="{BB962C8B-B14F-4D97-AF65-F5344CB8AC3E}">
        <p14:creationId xmlns:p14="http://schemas.microsoft.com/office/powerpoint/2010/main" val="1058940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70411329429323578.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5075" y="1897649"/>
            <a:ext cx="2454005" cy="1574423"/>
          </a:xfrm>
          <a:prstGeom prst="ellipse">
            <a:avLst/>
          </a:prstGeom>
          <a:ln>
            <a:noFill/>
          </a:ln>
          <a:effectLst>
            <a:softEdge rad="112500"/>
          </a:effectLst>
        </p:spPr>
      </p:pic>
      <p:pic>
        <p:nvPicPr>
          <p:cNvPr id="6" name="图片 5" descr="146670c8bb6e55cebf46f4d1d7f4643f.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71407" y="1897650"/>
            <a:ext cx="2400315" cy="1574422"/>
          </a:xfrm>
          <a:prstGeom prst="ellipse">
            <a:avLst/>
          </a:prstGeom>
          <a:ln>
            <a:noFill/>
          </a:ln>
          <a:effectLst>
            <a:softEdge rad="112500"/>
          </a:effectLst>
        </p:spPr>
      </p:pic>
      <p:pic>
        <p:nvPicPr>
          <p:cNvPr id="7" name="图片 6" descr="9dc4d405f1c78bad11577f5cea3b09e9.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17911" y="1897650"/>
            <a:ext cx="2331306" cy="1574423"/>
          </a:xfrm>
          <a:prstGeom prst="ellipse">
            <a:avLst/>
          </a:prstGeom>
          <a:ln>
            <a:noFill/>
          </a:ln>
          <a:effectLst>
            <a:softEdge rad="112500"/>
          </a:effectLst>
        </p:spPr>
      </p:pic>
      <p:sp>
        <p:nvSpPr>
          <p:cNvPr id="8" name="文本框 7"/>
          <p:cNvSpPr txBox="1"/>
          <p:nvPr/>
        </p:nvSpPr>
        <p:spPr>
          <a:xfrm>
            <a:off x="879591" y="3472073"/>
            <a:ext cx="1800493" cy="747897"/>
          </a:xfrm>
          <a:prstGeom prst="rect">
            <a:avLst/>
          </a:prstGeom>
          <a:noFill/>
        </p:spPr>
        <p:txBody>
          <a:bodyPr wrap="none" rtlCol="0">
            <a:spAutoFit/>
          </a:bodyPr>
          <a:lstStyle/>
          <a:p>
            <a:pPr algn="ctr">
              <a:lnSpc>
                <a:spcPct val="120000"/>
              </a:lnSpc>
            </a:pPr>
            <a:r>
              <a:rPr kumimoji="1" lang="zh-CN" altLang="en-US" dirty="0" smtClean="0">
                <a:solidFill>
                  <a:srgbClr val="FFFFFF"/>
                </a:solidFill>
                <a:latin typeface="华文楷体"/>
                <a:ea typeface="华文楷体"/>
                <a:cs typeface="华文楷体"/>
              </a:rPr>
              <a:t>公交车数量太少</a:t>
            </a:r>
            <a:endParaRPr kumimoji="1" lang="en-US" altLang="zh-CN" dirty="0" smtClean="0">
              <a:solidFill>
                <a:srgbClr val="FFFFFF"/>
              </a:solidFill>
              <a:latin typeface="华文楷体"/>
              <a:ea typeface="华文楷体"/>
              <a:cs typeface="华文楷体"/>
            </a:endParaRPr>
          </a:p>
          <a:p>
            <a:pPr algn="ctr">
              <a:lnSpc>
                <a:spcPct val="120000"/>
              </a:lnSpc>
            </a:pPr>
            <a:r>
              <a:rPr kumimoji="1" lang="zh-CN" altLang="en-US" dirty="0" smtClean="0">
                <a:solidFill>
                  <a:schemeClr val="accent6"/>
                </a:solidFill>
                <a:latin typeface="华文楷体"/>
                <a:ea typeface="华文楷体"/>
                <a:cs typeface="华文楷体"/>
              </a:rPr>
              <a:t>甚至几乎没有</a:t>
            </a:r>
            <a:endParaRPr kumimoji="1" lang="zh-CN" altLang="en-US" dirty="0">
              <a:solidFill>
                <a:schemeClr val="accent6"/>
              </a:solidFill>
              <a:latin typeface="华文楷体"/>
              <a:ea typeface="华文楷体"/>
              <a:cs typeface="华文楷体"/>
            </a:endParaRPr>
          </a:p>
        </p:txBody>
      </p:sp>
      <p:sp>
        <p:nvSpPr>
          <p:cNvPr id="9" name="文本框 8"/>
          <p:cNvSpPr txBox="1"/>
          <p:nvPr/>
        </p:nvSpPr>
        <p:spPr>
          <a:xfrm>
            <a:off x="3719487" y="3472073"/>
            <a:ext cx="1800493" cy="747897"/>
          </a:xfrm>
          <a:prstGeom prst="rect">
            <a:avLst/>
          </a:prstGeom>
          <a:noFill/>
        </p:spPr>
        <p:txBody>
          <a:bodyPr wrap="none" rtlCol="0">
            <a:spAutoFit/>
          </a:bodyPr>
          <a:lstStyle/>
          <a:p>
            <a:pPr algn="ctr">
              <a:lnSpc>
                <a:spcPct val="120000"/>
              </a:lnSpc>
            </a:pPr>
            <a:r>
              <a:rPr kumimoji="1" lang="zh-CN" altLang="en-US" dirty="0" smtClean="0">
                <a:solidFill>
                  <a:srgbClr val="FFFFFF"/>
                </a:solidFill>
                <a:latin typeface="华文楷体"/>
                <a:ea typeface="华文楷体"/>
                <a:cs typeface="华文楷体"/>
              </a:rPr>
              <a:t>黑车出租车超载</a:t>
            </a:r>
            <a:endParaRPr kumimoji="1" lang="en-US" altLang="zh-CN" dirty="0" smtClean="0">
              <a:solidFill>
                <a:srgbClr val="FFFFFF"/>
              </a:solidFill>
              <a:latin typeface="华文楷体"/>
              <a:ea typeface="华文楷体"/>
              <a:cs typeface="华文楷体"/>
            </a:endParaRPr>
          </a:p>
          <a:p>
            <a:pPr algn="ctr">
              <a:lnSpc>
                <a:spcPct val="120000"/>
              </a:lnSpc>
            </a:pPr>
            <a:r>
              <a:rPr kumimoji="1" lang="zh-CN" altLang="en-US" dirty="0" smtClean="0">
                <a:solidFill>
                  <a:srgbClr val="CC5439"/>
                </a:solidFill>
                <a:latin typeface="华文楷体"/>
                <a:ea typeface="华文楷体"/>
                <a:cs typeface="华文楷体"/>
              </a:rPr>
              <a:t>而且漫天要价</a:t>
            </a:r>
            <a:endParaRPr kumimoji="1" lang="zh-CN" altLang="en-US" dirty="0">
              <a:solidFill>
                <a:srgbClr val="CC5439"/>
              </a:solidFill>
              <a:latin typeface="华文楷体"/>
              <a:ea typeface="华文楷体"/>
              <a:cs typeface="华文楷体"/>
            </a:endParaRPr>
          </a:p>
        </p:txBody>
      </p:sp>
      <p:sp>
        <p:nvSpPr>
          <p:cNvPr id="10" name="文本框 9"/>
          <p:cNvSpPr txBox="1"/>
          <p:nvPr/>
        </p:nvSpPr>
        <p:spPr>
          <a:xfrm>
            <a:off x="6488242" y="3472073"/>
            <a:ext cx="1800493" cy="747897"/>
          </a:xfrm>
          <a:prstGeom prst="rect">
            <a:avLst/>
          </a:prstGeom>
          <a:noFill/>
        </p:spPr>
        <p:txBody>
          <a:bodyPr wrap="none" rtlCol="0">
            <a:spAutoFit/>
          </a:bodyPr>
          <a:lstStyle/>
          <a:p>
            <a:pPr algn="ctr">
              <a:lnSpc>
                <a:spcPct val="120000"/>
              </a:lnSpc>
            </a:pPr>
            <a:r>
              <a:rPr kumimoji="1" lang="zh-CN" altLang="en-US" dirty="0" smtClean="0">
                <a:solidFill>
                  <a:srgbClr val="FFFFFF"/>
                </a:solidFill>
                <a:latin typeface="华文楷体"/>
                <a:ea typeface="华文楷体"/>
                <a:cs typeface="华文楷体"/>
              </a:rPr>
              <a:t>私家车数量太多</a:t>
            </a:r>
            <a:endParaRPr kumimoji="1" lang="en-US" altLang="zh-CN" dirty="0" smtClean="0">
              <a:solidFill>
                <a:srgbClr val="FFFFFF"/>
              </a:solidFill>
              <a:latin typeface="华文楷体"/>
              <a:ea typeface="华文楷体"/>
              <a:cs typeface="华文楷体"/>
            </a:endParaRPr>
          </a:p>
          <a:p>
            <a:pPr algn="ctr">
              <a:lnSpc>
                <a:spcPct val="120000"/>
              </a:lnSpc>
            </a:pPr>
            <a:r>
              <a:rPr kumimoji="1" lang="zh-CN" altLang="en-US" dirty="0">
                <a:solidFill>
                  <a:srgbClr val="CC5439"/>
                </a:solidFill>
                <a:latin typeface="华文楷体"/>
                <a:cs typeface="华文楷体"/>
              </a:rPr>
              <a:t>道路直接瘫痪</a:t>
            </a:r>
            <a:endParaRPr kumimoji="1" lang="zh-CN" altLang="en-US" dirty="0">
              <a:solidFill>
                <a:srgbClr val="CC5439"/>
              </a:solidFill>
              <a:latin typeface="华文楷体"/>
              <a:ea typeface="华文楷体"/>
              <a:cs typeface="华文楷体"/>
            </a:endParaRPr>
          </a:p>
        </p:txBody>
      </p:sp>
      <p:sp>
        <p:nvSpPr>
          <p:cNvPr id="3" name="文本框 2"/>
          <p:cNvSpPr txBox="1"/>
          <p:nvPr/>
        </p:nvSpPr>
        <p:spPr>
          <a:xfrm>
            <a:off x="3223333" y="1222177"/>
            <a:ext cx="2698175" cy="523220"/>
          </a:xfrm>
          <a:prstGeom prst="rect">
            <a:avLst/>
          </a:prstGeom>
          <a:noFill/>
        </p:spPr>
        <p:txBody>
          <a:bodyPr wrap="none" rtlCol="0">
            <a:spAutoFit/>
          </a:bodyPr>
          <a:lstStyle/>
          <a:p>
            <a:r>
              <a:rPr kumimoji="1" lang="zh-CN" altLang="en-US" sz="2800" dirty="0">
                <a:solidFill>
                  <a:srgbClr val="FFFFFF"/>
                </a:solidFill>
                <a:latin typeface="华文楷体"/>
                <a:ea typeface="华文楷体"/>
                <a:cs typeface="华文楷体"/>
              </a:rPr>
              <a:t>大型活动结束后</a:t>
            </a:r>
          </a:p>
        </p:txBody>
      </p:sp>
      <p:sp>
        <p:nvSpPr>
          <p:cNvPr id="14"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问题定义</a:t>
            </a:r>
            <a:r>
              <a:rPr kumimoji="1" lang="en-US" altLang="zh-CN" sz="4000" dirty="0" smtClean="0">
                <a:latin typeface="Hiragino Sans GB W3"/>
                <a:ea typeface="Hiragino Sans GB W3"/>
                <a:cs typeface="Hiragino Sans GB W3"/>
              </a:rPr>
              <a:t> </a:t>
            </a:r>
            <a:r>
              <a:rPr kumimoji="1" lang="zh-CN" altLang="en-US" sz="4000" dirty="0" smtClean="0">
                <a:solidFill>
                  <a:srgbClr val="CC5439"/>
                </a:solidFill>
                <a:latin typeface="Hiragino Sans GB W3"/>
                <a:ea typeface="Hiragino Sans GB W3"/>
                <a:cs typeface="Hiragino Sans GB W3"/>
              </a:rPr>
              <a:t>痛点</a:t>
            </a:r>
            <a:endParaRPr kumimoji="1" lang="zh-CN" altLang="en-US" sz="4000" dirty="0">
              <a:solidFill>
                <a:srgbClr val="CC5439"/>
              </a:solidFill>
              <a:latin typeface="Hiragino Sans GB W3"/>
              <a:ea typeface="Hiragino Sans GB W3"/>
              <a:cs typeface="Hiragino Sans GB W3"/>
            </a:endParaRPr>
          </a:p>
        </p:txBody>
      </p:sp>
      <p:sp>
        <p:nvSpPr>
          <p:cNvPr id="16" name="矩形 15"/>
          <p:cNvSpPr/>
          <p:nvPr/>
        </p:nvSpPr>
        <p:spPr>
          <a:xfrm>
            <a:off x="1396155" y="4540249"/>
            <a:ext cx="755508" cy="38100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dirty="0" smtClean="0"/>
              <a:t>政府</a:t>
            </a:r>
            <a:endParaRPr kumimoji="1" lang="zh-CN" altLang="en-US" dirty="0"/>
          </a:p>
        </p:txBody>
      </p:sp>
      <p:sp>
        <p:nvSpPr>
          <p:cNvPr id="17" name="矩形 16"/>
          <p:cNvSpPr/>
          <p:nvPr/>
        </p:nvSpPr>
        <p:spPr>
          <a:xfrm>
            <a:off x="2256753" y="4551918"/>
            <a:ext cx="4572000" cy="369332"/>
          </a:xfrm>
          <a:prstGeom prst="rect">
            <a:avLst/>
          </a:prstGeom>
        </p:spPr>
        <p:txBody>
          <a:bodyPr>
            <a:spAutoFit/>
          </a:bodyPr>
          <a:lstStyle/>
          <a:p>
            <a:pPr lvl="0" algn="ctr"/>
            <a:r>
              <a:rPr kumimoji="1" lang="zh-CN" altLang="en-US" dirty="0">
                <a:solidFill>
                  <a:schemeClr val="lt1"/>
                </a:solidFill>
              </a:rPr>
              <a:t>群众</a:t>
            </a:r>
            <a:r>
              <a:rPr kumimoji="1" lang="zh-CN" altLang="en-US" dirty="0" smtClean="0">
                <a:solidFill>
                  <a:schemeClr val="lt1"/>
                </a:solidFill>
              </a:rPr>
              <a:t>安全隐患</a:t>
            </a:r>
            <a:r>
              <a:rPr kumimoji="1" lang="zh-CN" altLang="en-US" dirty="0">
                <a:solidFill>
                  <a:schemeClr val="lt1"/>
                </a:solidFill>
              </a:rPr>
              <a:t>，</a:t>
            </a:r>
            <a:r>
              <a:rPr kumimoji="1" lang="zh-CN" altLang="en-US" dirty="0" smtClean="0">
                <a:solidFill>
                  <a:schemeClr val="lt1"/>
                </a:solidFill>
              </a:rPr>
              <a:t>慢疏散一分就多一分风险</a:t>
            </a:r>
            <a:endParaRPr kumimoji="1" lang="zh-CN" altLang="en-US" dirty="0">
              <a:solidFill>
                <a:schemeClr val="lt1"/>
              </a:solidFill>
            </a:endParaRPr>
          </a:p>
        </p:txBody>
      </p:sp>
      <p:sp>
        <p:nvSpPr>
          <p:cNvPr id="20" name="矩形 19"/>
          <p:cNvSpPr/>
          <p:nvPr/>
        </p:nvSpPr>
        <p:spPr>
          <a:xfrm>
            <a:off x="1396155" y="5211980"/>
            <a:ext cx="755508" cy="38100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dirty="0" smtClean="0"/>
              <a:t>乘客</a:t>
            </a:r>
            <a:endParaRPr kumimoji="1" lang="zh-CN" altLang="en-US" dirty="0"/>
          </a:p>
        </p:txBody>
      </p:sp>
      <p:sp>
        <p:nvSpPr>
          <p:cNvPr id="21" name="矩形 20"/>
          <p:cNvSpPr/>
          <p:nvPr/>
        </p:nvSpPr>
        <p:spPr>
          <a:xfrm>
            <a:off x="1396156" y="5877980"/>
            <a:ext cx="755508" cy="5990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400" dirty="0" smtClean="0"/>
              <a:t>专用巴</a:t>
            </a:r>
            <a:endParaRPr kumimoji="1" lang="en-US" altLang="zh-CN" sz="1400" dirty="0" smtClean="0"/>
          </a:p>
          <a:p>
            <a:pPr algn="ctr"/>
            <a:r>
              <a:rPr kumimoji="1" lang="zh-CN" altLang="en-US" sz="1400" dirty="0" smtClean="0"/>
              <a:t>士公司</a:t>
            </a:r>
            <a:endParaRPr kumimoji="1" lang="zh-CN" altLang="en-US" sz="1400" dirty="0"/>
          </a:p>
        </p:txBody>
      </p:sp>
      <p:sp>
        <p:nvSpPr>
          <p:cNvPr id="22" name="矩形 21"/>
          <p:cNvSpPr/>
          <p:nvPr/>
        </p:nvSpPr>
        <p:spPr>
          <a:xfrm>
            <a:off x="2676128" y="5211980"/>
            <a:ext cx="3780365" cy="369332"/>
          </a:xfrm>
          <a:prstGeom prst="rect">
            <a:avLst/>
          </a:prstGeom>
        </p:spPr>
        <p:txBody>
          <a:bodyPr wrap="square">
            <a:spAutoFit/>
          </a:bodyPr>
          <a:lstStyle/>
          <a:p>
            <a:pPr algn="ctr"/>
            <a:r>
              <a:rPr kumimoji="1" lang="zh-CN" altLang="en-US" dirty="0">
                <a:solidFill>
                  <a:schemeClr val="lt1"/>
                </a:solidFill>
              </a:rPr>
              <a:t>无公交车，打车贵，回家难</a:t>
            </a:r>
          </a:p>
        </p:txBody>
      </p:sp>
      <p:sp>
        <p:nvSpPr>
          <p:cNvPr id="23" name="矩形 22"/>
          <p:cNvSpPr/>
          <p:nvPr/>
        </p:nvSpPr>
        <p:spPr>
          <a:xfrm>
            <a:off x="3022256" y="5877980"/>
            <a:ext cx="3130643" cy="369332"/>
          </a:xfrm>
          <a:prstGeom prst="rect">
            <a:avLst/>
          </a:prstGeom>
        </p:spPr>
        <p:txBody>
          <a:bodyPr wrap="square">
            <a:spAutoFit/>
          </a:bodyPr>
          <a:lstStyle/>
          <a:p>
            <a:pPr lvl="0" algn="ctr"/>
            <a:r>
              <a:rPr kumimoji="1" lang="zh-CN" altLang="en-US" dirty="0" smtClean="0">
                <a:solidFill>
                  <a:schemeClr val="lt1"/>
                </a:solidFill>
              </a:rPr>
              <a:t>找客源难</a:t>
            </a:r>
            <a:r>
              <a:rPr kumimoji="1" lang="zh-CN" altLang="zh-CN" dirty="0" smtClean="0">
                <a:solidFill>
                  <a:schemeClr val="lt1"/>
                </a:solidFill>
              </a:rPr>
              <a:t>，</a:t>
            </a:r>
            <a:r>
              <a:rPr kumimoji="1" lang="zh-CN" altLang="en-US" dirty="0" smtClean="0">
                <a:solidFill>
                  <a:schemeClr val="lt1"/>
                </a:solidFill>
              </a:rPr>
              <a:t>制定路线难</a:t>
            </a:r>
            <a:endParaRPr kumimoji="1" lang="zh-CN" altLang="en-US" dirty="0">
              <a:solidFill>
                <a:schemeClr val="lt1"/>
              </a:solidFill>
            </a:endParaRPr>
          </a:p>
        </p:txBody>
      </p:sp>
      <p:sp>
        <p:nvSpPr>
          <p:cNvPr id="25" name="矩形 24"/>
          <p:cNvSpPr/>
          <p:nvPr/>
        </p:nvSpPr>
        <p:spPr>
          <a:xfrm>
            <a:off x="6902834" y="4795338"/>
            <a:ext cx="1108749" cy="120541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20000"/>
              </a:lnSpc>
            </a:pPr>
            <a:r>
              <a:rPr kumimoji="1" lang="zh-CN" altLang="en-US" dirty="0"/>
              <a:t>三者隔离</a:t>
            </a:r>
            <a:endParaRPr kumimoji="1" lang="en-US" altLang="zh-CN" dirty="0"/>
          </a:p>
          <a:p>
            <a:pPr algn="ctr">
              <a:lnSpc>
                <a:spcPct val="120000"/>
              </a:lnSpc>
            </a:pPr>
            <a:r>
              <a:rPr kumimoji="1" lang="zh-CN" altLang="en-US" dirty="0"/>
              <a:t>联系脆弱</a:t>
            </a:r>
            <a:endParaRPr kumimoji="1" lang="en-US" altLang="zh-CN" dirty="0"/>
          </a:p>
          <a:p>
            <a:pPr algn="ctr">
              <a:lnSpc>
                <a:spcPct val="120000"/>
              </a:lnSpc>
            </a:pPr>
            <a:r>
              <a:rPr kumimoji="1" lang="zh-CN" altLang="en-US" dirty="0"/>
              <a:t>信息孤立</a:t>
            </a:r>
          </a:p>
        </p:txBody>
      </p:sp>
      <p:cxnSp>
        <p:nvCxnSpPr>
          <p:cNvPr id="27" name="直线连接符 26"/>
          <p:cNvCxnSpPr/>
          <p:nvPr/>
        </p:nvCxnSpPr>
        <p:spPr>
          <a:xfrm flipV="1">
            <a:off x="1047750" y="5037666"/>
            <a:ext cx="5855084" cy="31750"/>
          </a:xfrm>
          <a:prstGeom prst="line">
            <a:avLst/>
          </a:prstGeom>
          <a:ln w="12700" cmpd="sng">
            <a:solidFill>
              <a:srgbClr val="FFFFFF"/>
            </a:solidFill>
            <a:prstDash val="dash"/>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V="1">
            <a:off x="1047750" y="5708649"/>
            <a:ext cx="5855084" cy="31750"/>
          </a:xfrm>
          <a:prstGeom prst="line">
            <a:avLst/>
          </a:prstGeom>
          <a:ln w="12700" cmpd="sng">
            <a:solidFill>
              <a:srgbClr val="FFFFFF"/>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4900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3793075" y="1526295"/>
            <a:ext cx="1320801" cy="112067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2000" dirty="0" smtClean="0">
                <a:latin typeface="华文楷体"/>
                <a:ea typeface="华文楷体"/>
                <a:cs typeface="华文楷体"/>
              </a:rPr>
              <a:t>政府</a:t>
            </a:r>
            <a:endParaRPr kumimoji="1" lang="zh-CN" altLang="en-US" sz="2000" dirty="0">
              <a:latin typeface="华文楷体"/>
              <a:ea typeface="华文楷体"/>
              <a:cs typeface="华文楷体"/>
            </a:endParaRPr>
          </a:p>
        </p:txBody>
      </p:sp>
      <p:sp>
        <p:nvSpPr>
          <p:cNvPr id="11" name="椭圆 10"/>
          <p:cNvSpPr/>
          <p:nvPr/>
        </p:nvSpPr>
        <p:spPr>
          <a:xfrm>
            <a:off x="1405473" y="4809072"/>
            <a:ext cx="1320801" cy="1120679"/>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2000" dirty="0">
                <a:latin typeface="华文楷体"/>
                <a:ea typeface="华文楷体"/>
                <a:cs typeface="华文楷体"/>
              </a:rPr>
              <a:t>乘客</a:t>
            </a:r>
          </a:p>
        </p:txBody>
      </p:sp>
      <p:sp>
        <p:nvSpPr>
          <p:cNvPr id="12" name="椭圆 11"/>
          <p:cNvSpPr/>
          <p:nvPr/>
        </p:nvSpPr>
        <p:spPr>
          <a:xfrm>
            <a:off x="6345704" y="4809072"/>
            <a:ext cx="1320801" cy="112067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a:latin typeface="华文楷体"/>
                <a:ea typeface="华文楷体"/>
                <a:cs typeface="华文楷体"/>
              </a:rPr>
              <a:t>专用巴士公司</a:t>
            </a:r>
          </a:p>
        </p:txBody>
      </p:sp>
      <p:sp>
        <p:nvSpPr>
          <p:cNvPr id="15" name="云形 14"/>
          <p:cNvSpPr/>
          <p:nvPr/>
        </p:nvSpPr>
        <p:spPr>
          <a:xfrm>
            <a:off x="3444440" y="3606732"/>
            <a:ext cx="2045281" cy="1051859"/>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smtClean="0">
                <a:latin typeface="Hiragino Sans GB W3"/>
                <a:ea typeface="Hiragino Sans GB W3"/>
                <a:cs typeface="Hiragino Sans GB W3"/>
              </a:rPr>
              <a:t> </a:t>
            </a:r>
            <a:r>
              <a:rPr kumimoji="1" lang="zh-CN" altLang="en-US" sz="2000" dirty="0">
                <a:latin typeface="华文楷体"/>
                <a:ea typeface="华文楷体"/>
                <a:cs typeface="华文楷体"/>
              </a:rPr>
              <a:t>我们</a:t>
            </a:r>
          </a:p>
        </p:txBody>
      </p:sp>
      <p:cxnSp>
        <p:nvCxnSpPr>
          <p:cNvPr id="66" name="直线箭头连接符 65"/>
          <p:cNvCxnSpPr/>
          <p:nvPr/>
        </p:nvCxnSpPr>
        <p:spPr>
          <a:xfrm flipV="1">
            <a:off x="4309198" y="2784969"/>
            <a:ext cx="1" cy="79487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p:nvPr/>
        </p:nvCxnSpPr>
        <p:spPr>
          <a:xfrm>
            <a:off x="4603594" y="2784969"/>
            <a:ext cx="0" cy="79487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70" name="直线箭头连接符 69"/>
          <p:cNvCxnSpPr/>
          <p:nvPr/>
        </p:nvCxnSpPr>
        <p:spPr>
          <a:xfrm>
            <a:off x="5328837" y="4554004"/>
            <a:ext cx="960598" cy="66175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p:nvPr/>
        </p:nvCxnSpPr>
        <p:spPr>
          <a:xfrm flipH="1">
            <a:off x="2577811" y="4384138"/>
            <a:ext cx="814066" cy="520963"/>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76" name="直线箭头连接符 75"/>
          <p:cNvCxnSpPr/>
          <p:nvPr/>
        </p:nvCxnSpPr>
        <p:spPr>
          <a:xfrm flipV="1">
            <a:off x="2773195" y="4554006"/>
            <a:ext cx="781503" cy="531516"/>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7" name="文本框 6"/>
          <p:cNvSpPr txBox="1"/>
          <p:nvPr/>
        </p:nvSpPr>
        <p:spPr>
          <a:xfrm rot="19530268">
            <a:off x="2337450" y="4218646"/>
            <a:ext cx="1139693" cy="369332"/>
          </a:xfrm>
          <a:prstGeom prst="rect">
            <a:avLst/>
          </a:prstGeom>
          <a:noFill/>
        </p:spPr>
        <p:txBody>
          <a:bodyPr wrap="square" rtlCol="0">
            <a:spAutoFit/>
          </a:bodyPr>
          <a:lstStyle/>
          <a:p>
            <a:r>
              <a:rPr kumimoji="1" lang="zh-CN" altLang="en-US" dirty="0">
                <a:latin typeface="华文楷体"/>
                <a:ea typeface="华文楷体"/>
                <a:cs typeface="华文楷体"/>
              </a:rPr>
              <a:t>巴士信息</a:t>
            </a:r>
          </a:p>
        </p:txBody>
      </p:sp>
      <p:sp>
        <p:nvSpPr>
          <p:cNvPr id="27" name="文本框 26"/>
          <p:cNvSpPr txBox="1"/>
          <p:nvPr/>
        </p:nvSpPr>
        <p:spPr>
          <a:xfrm rot="19530268">
            <a:off x="2723256" y="4763005"/>
            <a:ext cx="1139693" cy="369332"/>
          </a:xfrm>
          <a:prstGeom prst="rect">
            <a:avLst/>
          </a:prstGeom>
          <a:noFill/>
        </p:spPr>
        <p:txBody>
          <a:bodyPr wrap="square" rtlCol="0">
            <a:spAutoFit/>
          </a:bodyPr>
          <a:lstStyle/>
          <a:p>
            <a:r>
              <a:rPr kumimoji="1" lang="zh-CN" altLang="en-US" dirty="0">
                <a:latin typeface="华文楷体"/>
                <a:ea typeface="华文楷体"/>
                <a:cs typeface="华文楷体"/>
              </a:rPr>
              <a:t>乘客需求</a:t>
            </a:r>
          </a:p>
        </p:txBody>
      </p:sp>
      <p:sp>
        <p:nvSpPr>
          <p:cNvPr id="8" name="文本框 7"/>
          <p:cNvSpPr txBox="1"/>
          <p:nvPr/>
        </p:nvSpPr>
        <p:spPr>
          <a:xfrm rot="2187603">
            <a:off x="5086895" y="4912399"/>
            <a:ext cx="1405243" cy="369332"/>
          </a:xfrm>
          <a:prstGeom prst="rect">
            <a:avLst/>
          </a:prstGeom>
          <a:noFill/>
        </p:spPr>
        <p:txBody>
          <a:bodyPr wrap="square" rtlCol="0">
            <a:spAutoFit/>
          </a:bodyPr>
          <a:lstStyle/>
          <a:p>
            <a:r>
              <a:rPr kumimoji="1" lang="zh-CN" altLang="en-US" dirty="0">
                <a:latin typeface="华文楷体"/>
                <a:ea typeface="华文楷体"/>
                <a:cs typeface="华文楷体"/>
              </a:rPr>
              <a:t>客源信息</a:t>
            </a:r>
          </a:p>
        </p:txBody>
      </p:sp>
      <p:cxnSp>
        <p:nvCxnSpPr>
          <p:cNvPr id="6" name="直线箭头连接符 5"/>
          <p:cNvCxnSpPr/>
          <p:nvPr/>
        </p:nvCxnSpPr>
        <p:spPr>
          <a:xfrm flipH="1" flipV="1">
            <a:off x="5453348" y="4370803"/>
            <a:ext cx="960343" cy="629494"/>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rot="1994012">
            <a:off x="5513659" y="4399580"/>
            <a:ext cx="1405243" cy="369332"/>
          </a:xfrm>
          <a:prstGeom prst="rect">
            <a:avLst/>
          </a:prstGeom>
          <a:noFill/>
        </p:spPr>
        <p:txBody>
          <a:bodyPr wrap="square" rtlCol="0">
            <a:spAutoFit/>
          </a:bodyPr>
          <a:lstStyle/>
          <a:p>
            <a:r>
              <a:rPr kumimoji="1" lang="zh-CN" altLang="en-US" dirty="0" smtClean="0">
                <a:latin typeface="华文楷体"/>
                <a:ea typeface="华文楷体"/>
                <a:cs typeface="华文楷体"/>
              </a:rPr>
              <a:t>巴士资源</a:t>
            </a:r>
            <a:endParaRPr kumimoji="1" lang="zh-CN" altLang="en-US" dirty="0">
              <a:latin typeface="华文楷体"/>
              <a:ea typeface="华文楷体"/>
              <a:cs typeface="华文楷体"/>
            </a:endParaRPr>
          </a:p>
        </p:txBody>
      </p:sp>
      <p:cxnSp>
        <p:nvCxnSpPr>
          <p:cNvPr id="19" name="直线箭头连接符 18"/>
          <p:cNvCxnSpPr/>
          <p:nvPr/>
        </p:nvCxnSpPr>
        <p:spPr>
          <a:xfrm flipH="1">
            <a:off x="2832960" y="5825415"/>
            <a:ext cx="3432382" cy="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3996372" y="5892505"/>
            <a:ext cx="1132445" cy="369332"/>
          </a:xfrm>
          <a:prstGeom prst="rect">
            <a:avLst/>
          </a:prstGeom>
          <a:noFill/>
        </p:spPr>
        <p:txBody>
          <a:bodyPr wrap="square" rtlCol="0">
            <a:spAutoFit/>
          </a:bodyPr>
          <a:lstStyle/>
          <a:p>
            <a:r>
              <a:rPr kumimoji="1" lang="zh-CN" altLang="en-US" dirty="0">
                <a:latin typeface="华文楷体"/>
                <a:ea typeface="华文楷体"/>
                <a:cs typeface="华文楷体"/>
              </a:rPr>
              <a:t>公交服务</a:t>
            </a:r>
          </a:p>
        </p:txBody>
      </p:sp>
      <p:sp>
        <p:nvSpPr>
          <p:cNvPr id="5" name="文本框 4"/>
          <p:cNvSpPr txBox="1"/>
          <p:nvPr/>
        </p:nvSpPr>
        <p:spPr>
          <a:xfrm>
            <a:off x="2687557" y="2983401"/>
            <a:ext cx="1569660" cy="369332"/>
          </a:xfrm>
          <a:prstGeom prst="rect">
            <a:avLst/>
          </a:prstGeom>
          <a:noFill/>
        </p:spPr>
        <p:txBody>
          <a:bodyPr wrap="none" rtlCol="0">
            <a:spAutoFit/>
          </a:bodyPr>
          <a:lstStyle/>
          <a:p>
            <a:r>
              <a:rPr kumimoji="1" lang="zh-CN" altLang="en-US" dirty="0" smtClean="0">
                <a:latin typeface="华文楷体"/>
                <a:ea typeface="华文楷体"/>
                <a:cs typeface="华文楷体"/>
              </a:rPr>
              <a:t>解决社会问题</a:t>
            </a:r>
            <a:endParaRPr kumimoji="1" lang="zh-CN" altLang="en-US" dirty="0">
              <a:latin typeface="华文楷体"/>
              <a:ea typeface="华文楷体"/>
              <a:cs typeface="华文楷体"/>
            </a:endParaRPr>
          </a:p>
        </p:txBody>
      </p:sp>
      <p:sp>
        <p:nvSpPr>
          <p:cNvPr id="24" name="文本框 23"/>
          <p:cNvSpPr txBox="1"/>
          <p:nvPr/>
        </p:nvSpPr>
        <p:spPr>
          <a:xfrm>
            <a:off x="4637248" y="2983401"/>
            <a:ext cx="1569660" cy="369332"/>
          </a:xfrm>
          <a:prstGeom prst="rect">
            <a:avLst/>
          </a:prstGeom>
          <a:noFill/>
        </p:spPr>
        <p:txBody>
          <a:bodyPr wrap="none" rtlCol="0">
            <a:spAutoFit/>
          </a:bodyPr>
          <a:lstStyle/>
          <a:p>
            <a:r>
              <a:rPr kumimoji="1" lang="zh-CN" altLang="en-US" dirty="0">
                <a:latin typeface="华文楷体"/>
                <a:ea typeface="华文楷体"/>
                <a:cs typeface="华文楷体"/>
              </a:rPr>
              <a:t>提供开放数据</a:t>
            </a:r>
          </a:p>
        </p:txBody>
      </p:sp>
      <p:cxnSp>
        <p:nvCxnSpPr>
          <p:cNvPr id="26" name="直线箭头连接符 25"/>
          <p:cNvCxnSpPr/>
          <p:nvPr/>
        </p:nvCxnSpPr>
        <p:spPr>
          <a:xfrm>
            <a:off x="2864316" y="5651583"/>
            <a:ext cx="3413574" cy="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30" name="文本框 29"/>
          <p:cNvSpPr txBox="1"/>
          <p:nvPr/>
        </p:nvSpPr>
        <p:spPr>
          <a:xfrm>
            <a:off x="4006015" y="5231441"/>
            <a:ext cx="1132445" cy="369332"/>
          </a:xfrm>
          <a:prstGeom prst="rect">
            <a:avLst/>
          </a:prstGeom>
          <a:noFill/>
        </p:spPr>
        <p:txBody>
          <a:bodyPr wrap="square" rtlCol="0">
            <a:spAutoFit/>
          </a:bodyPr>
          <a:lstStyle/>
          <a:p>
            <a:r>
              <a:rPr kumimoji="1" lang="zh-CN" altLang="en-US" dirty="0">
                <a:latin typeface="华文楷体"/>
                <a:ea typeface="华文楷体"/>
                <a:cs typeface="华文楷体"/>
              </a:rPr>
              <a:t>经济收益</a:t>
            </a:r>
          </a:p>
        </p:txBody>
      </p:sp>
      <p:sp>
        <p:nvSpPr>
          <p:cNvPr id="25"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问题定义</a:t>
            </a:r>
            <a:r>
              <a:rPr kumimoji="1" lang="en-US" altLang="zh-CN" sz="4000" dirty="0" smtClean="0">
                <a:latin typeface="Hiragino Sans GB W3"/>
                <a:ea typeface="Hiragino Sans GB W3"/>
                <a:cs typeface="Hiragino Sans GB W3"/>
              </a:rPr>
              <a:t> </a:t>
            </a:r>
            <a:r>
              <a:rPr kumimoji="1" lang="zh-CN" altLang="en-US" sz="4000" dirty="0" smtClean="0">
                <a:solidFill>
                  <a:srgbClr val="CC5439"/>
                </a:solidFill>
                <a:latin typeface="Hiragino Sans GB W3"/>
                <a:ea typeface="Hiragino Sans GB W3"/>
                <a:cs typeface="Hiragino Sans GB W3"/>
              </a:rPr>
              <a:t>我们</a:t>
            </a:r>
            <a:endParaRPr kumimoji="1" lang="zh-CN" altLang="en-US" sz="4000" dirty="0">
              <a:solidFill>
                <a:srgbClr val="CC5439"/>
              </a:solidFill>
              <a:latin typeface="Hiragino Sans GB W3"/>
              <a:ea typeface="Hiragino Sans GB W3"/>
              <a:cs typeface="Hiragino Sans GB W3"/>
            </a:endParaRPr>
          </a:p>
        </p:txBody>
      </p:sp>
      <p:sp>
        <p:nvSpPr>
          <p:cNvPr id="13" name="文本框 12"/>
          <p:cNvSpPr txBox="1"/>
          <p:nvPr/>
        </p:nvSpPr>
        <p:spPr>
          <a:xfrm>
            <a:off x="5644230" y="1600200"/>
            <a:ext cx="1402948" cy="923330"/>
          </a:xfrm>
          <a:prstGeom prst="rect">
            <a:avLst/>
          </a:prstGeom>
          <a:noFill/>
        </p:spPr>
        <p:txBody>
          <a:bodyPr wrap="none" rtlCol="0">
            <a:spAutoFit/>
          </a:bodyPr>
          <a:lstStyle/>
          <a:p>
            <a:pPr marL="285750" indent="-285750">
              <a:buFont typeface="Wingdings" charset="2"/>
              <a:buChar char="ü"/>
            </a:pPr>
            <a:r>
              <a:rPr kumimoji="1" lang="zh-CN" altLang="en-US" dirty="0" smtClean="0">
                <a:latin typeface="华文楷体"/>
                <a:ea typeface="华文楷体"/>
                <a:cs typeface="华文楷体"/>
              </a:rPr>
              <a:t>实时监测</a:t>
            </a:r>
            <a:endParaRPr kumimoji="1" lang="en-US" altLang="zh-CN" dirty="0" smtClean="0">
              <a:latin typeface="华文楷体"/>
              <a:ea typeface="华文楷体"/>
              <a:cs typeface="华文楷体"/>
            </a:endParaRPr>
          </a:p>
          <a:p>
            <a:pPr marL="285750" indent="-285750">
              <a:buFont typeface="Wingdings" charset="2"/>
              <a:buChar char="ü"/>
            </a:pPr>
            <a:r>
              <a:rPr kumimoji="1" lang="zh-CN" altLang="en-US" dirty="0" smtClean="0">
                <a:latin typeface="华文楷体"/>
                <a:ea typeface="华文楷体"/>
                <a:cs typeface="华文楷体"/>
              </a:rPr>
              <a:t>人群预警</a:t>
            </a:r>
            <a:endParaRPr kumimoji="1" lang="en-US" altLang="zh-CN" dirty="0" smtClean="0">
              <a:latin typeface="华文楷体"/>
              <a:ea typeface="华文楷体"/>
              <a:cs typeface="华文楷体"/>
            </a:endParaRPr>
          </a:p>
          <a:p>
            <a:pPr marL="285750" indent="-285750">
              <a:buFont typeface="Wingdings" charset="2"/>
              <a:buChar char="ü"/>
            </a:pPr>
            <a:r>
              <a:rPr kumimoji="1" lang="zh-CN" altLang="en-US" dirty="0" smtClean="0">
                <a:latin typeface="华文楷体"/>
                <a:ea typeface="华文楷体"/>
                <a:cs typeface="华文楷体"/>
              </a:rPr>
              <a:t>流量预测</a:t>
            </a:r>
            <a:endParaRPr kumimoji="1" lang="zh-CN" altLang="en-US" dirty="0">
              <a:latin typeface="华文楷体"/>
              <a:ea typeface="华文楷体"/>
              <a:cs typeface="华文楷体"/>
            </a:endParaRPr>
          </a:p>
        </p:txBody>
      </p:sp>
      <p:sp>
        <p:nvSpPr>
          <p:cNvPr id="28" name="文本框 27"/>
          <p:cNvSpPr txBox="1"/>
          <p:nvPr/>
        </p:nvSpPr>
        <p:spPr>
          <a:xfrm>
            <a:off x="651407" y="3942990"/>
            <a:ext cx="1415772" cy="646331"/>
          </a:xfrm>
          <a:prstGeom prst="rect">
            <a:avLst/>
          </a:prstGeom>
          <a:noFill/>
        </p:spPr>
        <p:txBody>
          <a:bodyPr wrap="none" rtlCol="0">
            <a:spAutoFit/>
          </a:bodyPr>
          <a:lstStyle/>
          <a:p>
            <a:pPr marL="285750" indent="-285750">
              <a:buFont typeface="Wingdings" charset="2"/>
              <a:buChar char="ü"/>
            </a:pPr>
            <a:r>
              <a:rPr kumimoji="1" lang="zh-CN" altLang="en-US" dirty="0" smtClean="0">
                <a:latin typeface="华文楷体"/>
                <a:ea typeface="华文楷体"/>
                <a:cs typeface="华文楷体"/>
              </a:rPr>
              <a:t>疏散建议</a:t>
            </a:r>
            <a:endParaRPr kumimoji="1" lang="en-US" altLang="zh-CN" dirty="0" smtClean="0">
              <a:latin typeface="华文楷体"/>
              <a:ea typeface="华文楷体"/>
              <a:cs typeface="华文楷体"/>
            </a:endParaRPr>
          </a:p>
          <a:p>
            <a:pPr marL="285750" indent="-285750">
              <a:buFont typeface="Wingdings" charset="2"/>
              <a:buChar char="ü"/>
            </a:pPr>
            <a:r>
              <a:rPr kumimoji="1" lang="zh-CN" altLang="en-US" dirty="0" smtClean="0">
                <a:latin typeface="华文楷体"/>
                <a:ea typeface="华文楷体"/>
                <a:cs typeface="华文楷体"/>
              </a:rPr>
              <a:t>交通信息</a:t>
            </a:r>
            <a:endParaRPr kumimoji="1" lang="en-US" altLang="zh-CN" dirty="0" smtClean="0">
              <a:latin typeface="华文楷体"/>
              <a:ea typeface="华文楷体"/>
              <a:cs typeface="华文楷体"/>
            </a:endParaRPr>
          </a:p>
        </p:txBody>
      </p:sp>
      <p:sp>
        <p:nvSpPr>
          <p:cNvPr id="29" name="文本框 28"/>
          <p:cNvSpPr txBox="1"/>
          <p:nvPr/>
        </p:nvSpPr>
        <p:spPr>
          <a:xfrm>
            <a:off x="7047178" y="3942990"/>
            <a:ext cx="1402948" cy="646331"/>
          </a:xfrm>
          <a:prstGeom prst="rect">
            <a:avLst/>
          </a:prstGeom>
          <a:noFill/>
        </p:spPr>
        <p:txBody>
          <a:bodyPr wrap="none" rtlCol="0">
            <a:spAutoFit/>
          </a:bodyPr>
          <a:lstStyle/>
          <a:p>
            <a:pPr marL="285750" indent="-285750">
              <a:buFont typeface="Wingdings" charset="2"/>
              <a:buChar char="ü"/>
            </a:pPr>
            <a:r>
              <a:rPr kumimoji="1" lang="zh-CN" altLang="en-US" dirty="0" smtClean="0">
                <a:latin typeface="华文楷体"/>
                <a:ea typeface="华文楷体"/>
                <a:cs typeface="华文楷体"/>
              </a:rPr>
              <a:t>策略规划</a:t>
            </a:r>
            <a:endParaRPr kumimoji="1" lang="en-US" altLang="zh-CN" dirty="0" smtClean="0">
              <a:latin typeface="华文楷体"/>
              <a:ea typeface="华文楷体"/>
              <a:cs typeface="华文楷体"/>
            </a:endParaRPr>
          </a:p>
          <a:p>
            <a:pPr marL="285750" indent="-285750">
              <a:buFont typeface="Wingdings" charset="2"/>
              <a:buChar char="ü"/>
            </a:pPr>
            <a:r>
              <a:rPr kumimoji="1" lang="zh-CN" altLang="en-US" dirty="0" smtClean="0">
                <a:latin typeface="华文楷体"/>
                <a:ea typeface="华文楷体"/>
                <a:cs typeface="华文楷体"/>
              </a:rPr>
              <a:t>需求收集</a:t>
            </a:r>
            <a:endParaRPr kumimoji="1" lang="en-US" altLang="zh-CN" dirty="0" smtClean="0">
              <a:latin typeface="华文楷体"/>
              <a:ea typeface="华文楷体"/>
              <a:cs typeface="华文楷体"/>
            </a:endParaRPr>
          </a:p>
        </p:txBody>
      </p:sp>
    </p:spTree>
    <p:extLst>
      <p:ext uri="{BB962C8B-B14F-4D97-AF65-F5344CB8AC3E}">
        <p14:creationId xmlns:p14="http://schemas.microsoft.com/office/powerpoint/2010/main" val="12437070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281057515"/>
              </p:ext>
            </p:extLst>
          </p:nvPr>
        </p:nvGraphicFramePr>
        <p:xfrm>
          <a:off x="624221" y="2909451"/>
          <a:ext cx="7769690" cy="3463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表 2"/>
          <p:cNvGraphicFramePr/>
          <p:nvPr>
            <p:extLst>
              <p:ext uri="{D42A27DB-BD31-4B8C-83A1-F6EECF244321}">
                <p14:modId xmlns:p14="http://schemas.microsoft.com/office/powerpoint/2010/main" val="657417420"/>
              </p:ext>
            </p:extLst>
          </p:nvPr>
        </p:nvGraphicFramePr>
        <p:xfrm>
          <a:off x="624221" y="1553674"/>
          <a:ext cx="7389905" cy="9866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数据应用</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来源</a:t>
            </a:r>
            <a:endParaRPr kumimoji="1" lang="zh-CN" altLang="en-US" sz="4000" dirty="0">
              <a:solidFill>
                <a:schemeClr val="accent6"/>
              </a:solidFill>
              <a:latin typeface="Hiragino Sans GB W3"/>
              <a:ea typeface="Hiragino Sans GB W3"/>
              <a:cs typeface="Hiragino Sans GB W3"/>
            </a:endParaRPr>
          </a:p>
        </p:txBody>
      </p:sp>
    </p:spTree>
    <p:extLst>
      <p:ext uri="{BB962C8B-B14F-4D97-AF65-F5344CB8AC3E}">
        <p14:creationId xmlns:p14="http://schemas.microsoft.com/office/powerpoint/2010/main" val="27206193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电影院.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45106" y="6100060"/>
            <a:ext cx="677527" cy="584698"/>
          </a:xfrm>
          <a:prstGeom prst="rect">
            <a:avLst/>
          </a:prstGeom>
        </p:spPr>
      </p:pic>
      <p:grpSp>
        <p:nvGrpSpPr>
          <p:cNvPr id="163" name="组 162"/>
          <p:cNvGrpSpPr/>
          <p:nvPr/>
        </p:nvGrpSpPr>
        <p:grpSpPr>
          <a:xfrm>
            <a:off x="462716" y="1526530"/>
            <a:ext cx="8360460" cy="4763747"/>
            <a:chOff x="85145" y="1123519"/>
            <a:chExt cx="7566439" cy="3572810"/>
          </a:xfrm>
        </p:grpSpPr>
        <p:pic>
          <p:nvPicPr>
            <p:cNvPr id="157" name="图片 15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96633" y="1123519"/>
              <a:ext cx="1359068" cy="712792"/>
            </a:xfrm>
            <a:prstGeom prst="rect">
              <a:avLst/>
            </a:prstGeom>
            <a:ln>
              <a:noFill/>
            </a:ln>
            <a:effectLst>
              <a:outerShdw blurRad="292100" dist="139700" dir="2700000" algn="tl" rotWithShape="0">
                <a:srgbClr val="333333">
                  <a:alpha val="65000"/>
                </a:srgbClr>
              </a:outerShdw>
            </a:effectLst>
          </p:spPr>
        </p:pic>
        <p:pic>
          <p:nvPicPr>
            <p:cNvPr id="160" name="图片 15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55833" y="1918613"/>
              <a:ext cx="1203409" cy="588722"/>
            </a:xfrm>
            <a:prstGeom prst="rect">
              <a:avLst/>
            </a:prstGeom>
            <a:ln>
              <a:noFill/>
            </a:ln>
            <a:effectLst>
              <a:outerShdw blurRad="292100" dist="139700" dir="2700000" algn="tl" rotWithShape="0">
                <a:srgbClr val="333333">
                  <a:alpha val="65000"/>
                </a:srgbClr>
              </a:outerShdw>
            </a:effectLst>
          </p:spPr>
        </p:pic>
        <p:sp>
          <p:nvSpPr>
            <p:cNvPr id="94" name="矩形 93"/>
            <p:cNvSpPr/>
            <p:nvPr/>
          </p:nvSpPr>
          <p:spPr>
            <a:xfrm>
              <a:off x="694100" y="3225076"/>
              <a:ext cx="4452598" cy="59505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latin typeface="华文楷体"/>
                <a:ea typeface="华文楷体"/>
                <a:cs typeface="华文楷体"/>
              </a:endParaRPr>
            </a:p>
          </p:txBody>
        </p:sp>
        <p:sp>
          <p:nvSpPr>
            <p:cNvPr id="74" name="矩形 73"/>
            <p:cNvSpPr/>
            <p:nvPr/>
          </p:nvSpPr>
          <p:spPr>
            <a:xfrm>
              <a:off x="721836" y="4084420"/>
              <a:ext cx="3575110" cy="61160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latin typeface="华文楷体"/>
                <a:ea typeface="华文楷体"/>
                <a:cs typeface="华文楷体"/>
              </a:endParaRPr>
            </a:p>
          </p:txBody>
        </p:sp>
        <p:sp>
          <p:nvSpPr>
            <p:cNvPr id="54" name="矩形 53"/>
            <p:cNvSpPr/>
            <p:nvPr/>
          </p:nvSpPr>
          <p:spPr>
            <a:xfrm>
              <a:off x="3947332" y="2387084"/>
              <a:ext cx="1097606" cy="276999"/>
            </a:xfrm>
            <a:prstGeom prst="rect">
              <a:avLst/>
            </a:prstGeom>
          </p:spPr>
          <p:txBody>
            <a:bodyPr wrap="none">
              <a:spAutoFit/>
            </a:bodyPr>
            <a:lstStyle/>
            <a:p>
              <a:r>
                <a:rPr lang="zh-TW" altLang="en-US" dirty="0">
                  <a:latin typeface="华文楷体"/>
                  <a:ea typeface="华文楷体"/>
                  <a:cs typeface="华文楷体"/>
                </a:rPr>
                <a:t>大麦网</a:t>
              </a:r>
              <a:r>
                <a:rPr lang="en-US" altLang="zh-TW" dirty="0">
                  <a:latin typeface="华文楷体"/>
                  <a:ea typeface="华文楷体"/>
                  <a:cs typeface="华文楷体"/>
                </a:rPr>
                <a:t>.jpg</a:t>
              </a:r>
              <a:endParaRPr lang="zh-CN" altLang="en-US" dirty="0">
                <a:latin typeface="华文楷体"/>
                <a:ea typeface="华文楷体"/>
                <a:cs typeface="华文楷体"/>
              </a:endParaRPr>
            </a:p>
          </p:txBody>
        </p:sp>
        <p:grpSp>
          <p:nvGrpSpPr>
            <p:cNvPr id="65" name="组 64"/>
            <p:cNvGrpSpPr/>
            <p:nvPr/>
          </p:nvGrpSpPr>
          <p:grpSpPr>
            <a:xfrm>
              <a:off x="845587" y="4103402"/>
              <a:ext cx="4295634" cy="576521"/>
              <a:chOff x="435798" y="3809659"/>
              <a:chExt cx="3730741" cy="473619"/>
            </a:xfrm>
          </p:grpSpPr>
          <p:grpSp>
            <p:nvGrpSpPr>
              <p:cNvPr id="52" name="组 51"/>
              <p:cNvGrpSpPr/>
              <p:nvPr/>
            </p:nvGrpSpPr>
            <p:grpSpPr>
              <a:xfrm>
                <a:off x="435798" y="3809659"/>
                <a:ext cx="2854364" cy="473619"/>
                <a:chOff x="435798" y="3809659"/>
                <a:chExt cx="2854364" cy="473619"/>
              </a:xfrm>
            </p:grpSpPr>
            <p:sp>
              <p:nvSpPr>
                <p:cNvPr id="42" name="椭圆 41"/>
                <p:cNvSpPr/>
                <p:nvPr/>
              </p:nvSpPr>
              <p:spPr>
                <a:xfrm>
                  <a:off x="435798" y="3809659"/>
                  <a:ext cx="691556" cy="466068"/>
                </a:xfrm>
                <a:prstGeom prst="ellipse">
                  <a:avLst/>
                </a:prstGeom>
                <a:solidFill>
                  <a:srgbClr val="BEBDED"/>
                </a:solidFill>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000" dirty="0" smtClean="0">
                      <a:solidFill>
                        <a:schemeClr val="bg1"/>
                      </a:solidFill>
                      <a:latin typeface="华文楷体"/>
                      <a:ea typeface="华文楷体"/>
                      <a:cs typeface="华文楷体"/>
                    </a:rPr>
                    <a:t>交通卡刷卡</a:t>
                  </a:r>
                  <a:endParaRPr kumimoji="1" lang="zh-CN" altLang="en-US" sz="1000" dirty="0">
                    <a:solidFill>
                      <a:schemeClr val="bg1"/>
                    </a:solidFill>
                    <a:latin typeface="华文楷体"/>
                    <a:ea typeface="华文楷体"/>
                    <a:cs typeface="华文楷体"/>
                  </a:endParaRPr>
                </a:p>
              </p:txBody>
            </p:sp>
            <p:sp>
              <p:nvSpPr>
                <p:cNvPr id="49" name="椭圆 48"/>
                <p:cNvSpPr/>
                <p:nvPr/>
              </p:nvSpPr>
              <p:spPr>
                <a:xfrm>
                  <a:off x="979635" y="3817210"/>
                  <a:ext cx="671107" cy="466068"/>
                </a:xfrm>
                <a:prstGeom prst="ellipse">
                  <a:avLst/>
                </a:prstGeom>
                <a:solidFill>
                  <a:srgbClr val="BEBDED"/>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地铁运行数据</a:t>
                  </a:r>
                  <a:endParaRPr kumimoji="1" lang="zh-CN" altLang="en-US" sz="1000" dirty="0">
                    <a:solidFill>
                      <a:srgbClr val="000000"/>
                    </a:solidFill>
                    <a:latin typeface="华文楷体"/>
                    <a:ea typeface="华文楷体"/>
                    <a:cs typeface="华文楷体"/>
                  </a:endParaRPr>
                </a:p>
              </p:txBody>
            </p:sp>
            <p:sp>
              <p:nvSpPr>
                <p:cNvPr id="51" name="椭圆 50"/>
                <p:cNvSpPr/>
                <p:nvPr/>
              </p:nvSpPr>
              <p:spPr>
                <a:xfrm>
                  <a:off x="1507903" y="3817210"/>
                  <a:ext cx="692710" cy="458520"/>
                </a:xfrm>
                <a:prstGeom prst="ellipse">
                  <a:avLst/>
                </a:prstGeom>
                <a:solidFill>
                  <a:srgbClr val="BEBDED"/>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道路交通指数</a:t>
                  </a:r>
                  <a:endParaRPr kumimoji="1" lang="zh-CN" altLang="en-US" sz="1000" dirty="0">
                    <a:solidFill>
                      <a:srgbClr val="000000"/>
                    </a:solidFill>
                    <a:latin typeface="华文楷体"/>
                    <a:ea typeface="华文楷体"/>
                    <a:cs typeface="华文楷体"/>
                  </a:endParaRPr>
                </a:p>
              </p:txBody>
            </p:sp>
            <p:sp>
              <p:nvSpPr>
                <p:cNvPr id="48" name="椭圆 47"/>
                <p:cNvSpPr/>
                <p:nvPr/>
              </p:nvSpPr>
              <p:spPr>
                <a:xfrm>
                  <a:off x="2045182" y="3824757"/>
                  <a:ext cx="702772" cy="450972"/>
                </a:xfrm>
                <a:prstGeom prst="ellipse">
                  <a:avLst/>
                </a:prstGeom>
                <a:solidFill>
                  <a:srgbClr val="BEBDED"/>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公交实时数据</a:t>
                  </a:r>
                  <a:endParaRPr kumimoji="1" lang="zh-CN" altLang="en-US" sz="1000" dirty="0">
                    <a:solidFill>
                      <a:srgbClr val="000000"/>
                    </a:solidFill>
                    <a:latin typeface="华文楷体"/>
                    <a:ea typeface="华文楷体"/>
                    <a:cs typeface="华文楷体"/>
                  </a:endParaRPr>
                </a:p>
              </p:txBody>
            </p:sp>
            <p:sp>
              <p:nvSpPr>
                <p:cNvPr id="50" name="椭圆 49"/>
                <p:cNvSpPr/>
                <p:nvPr/>
              </p:nvSpPr>
              <p:spPr>
                <a:xfrm>
                  <a:off x="2629459" y="3824757"/>
                  <a:ext cx="660703" cy="450972"/>
                </a:xfrm>
                <a:prstGeom prst="ellipse">
                  <a:avLst/>
                </a:prstGeom>
                <a:solidFill>
                  <a:srgbClr val="BEBDED"/>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出租车轨迹</a:t>
                  </a:r>
                  <a:endParaRPr kumimoji="1" lang="zh-CN" altLang="en-US" sz="1000" dirty="0">
                    <a:solidFill>
                      <a:srgbClr val="000000"/>
                    </a:solidFill>
                    <a:latin typeface="华文楷体"/>
                    <a:ea typeface="华文楷体"/>
                    <a:cs typeface="华文楷体"/>
                  </a:endParaRPr>
                </a:p>
              </p:txBody>
            </p:sp>
          </p:grpSp>
          <p:sp>
            <p:nvSpPr>
              <p:cNvPr id="59" name="连接器 58"/>
              <p:cNvSpPr/>
              <p:nvPr/>
            </p:nvSpPr>
            <p:spPr>
              <a:xfrm>
                <a:off x="3499528" y="3836262"/>
                <a:ext cx="667011" cy="439091"/>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200" dirty="0" smtClean="0">
                    <a:solidFill>
                      <a:srgbClr val="FFFFFF"/>
                    </a:solidFill>
                    <a:latin typeface="华文楷体"/>
                    <a:ea typeface="华文楷体"/>
                    <a:cs typeface="华文楷体"/>
                  </a:rPr>
                  <a:t>扩充数据</a:t>
                </a:r>
                <a:endParaRPr kumimoji="1" lang="zh-CN" altLang="en-US" sz="1200" dirty="0">
                  <a:solidFill>
                    <a:srgbClr val="FFFFFF"/>
                  </a:solidFill>
                  <a:latin typeface="华文楷体"/>
                  <a:ea typeface="华文楷体"/>
                  <a:cs typeface="华文楷体"/>
                </a:endParaRPr>
              </a:p>
            </p:txBody>
          </p:sp>
        </p:grpSp>
        <p:grpSp>
          <p:nvGrpSpPr>
            <p:cNvPr id="64" name="组 63"/>
            <p:cNvGrpSpPr/>
            <p:nvPr/>
          </p:nvGrpSpPr>
          <p:grpSpPr>
            <a:xfrm>
              <a:off x="6012455" y="3857768"/>
              <a:ext cx="1639129" cy="791341"/>
              <a:chOff x="4353774" y="3590917"/>
              <a:chExt cx="1954533" cy="791341"/>
            </a:xfrm>
          </p:grpSpPr>
          <p:pic>
            <p:nvPicPr>
              <p:cNvPr id="56" name="图片 55" descr="大麦网.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26128" y="3997406"/>
                <a:ext cx="982179" cy="384852"/>
              </a:xfrm>
              <a:prstGeom prst="rect">
                <a:avLst/>
              </a:prstGeom>
            </p:spPr>
          </p:pic>
          <p:pic>
            <p:nvPicPr>
              <p:cNvPr id="57" name="图片 56" descr="永乐票务.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79253" y="3590917"/>
                <a:ext cx="1214726" cy="447140"/>
              </a:xfrm>
              <a:prstGeom prst="rect">
                <a:avLst/>
              </a:prstGeom>
            </p:spPr>
          </p:pic>
          <p:pic>
            <p:nvPicPr>
              <p:cNvPr id="61" name="图片 6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353774" y="3947082"/>
                <a:ext cx="1009731" cy="383248"/>
              </a:xfrm>
              <a:prstGeom prst="rect">
                <a:avLst/>
              </a:prstGeom>
            </p:spPr>
          </p:pic>
        </p:grpSp>
        <p:cxnSp>
          <p:nvCxnSpPr>
            <p:cNvPr id="82" name="直线箭头连接符 81"/>
            <p:cNvCxnSpPr/>
            <p:nvPr/>
          </p:nvCxnSpPr>
          <p:spPr>
            <a:xfrm flipV="1">
              <a:off x="2383792" y="3848048"/>
              <a:ext cx="0" cy="2048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8" name="文本框 87"/>
            <p:cNvSpPr txBox="1"/>
            <p:nvPr/>
          </p:nvSpPr>
          <p:spPr>
            <a:xfrm>
              <a:off x="5277609" y="4159769"/>
              <a:ext cx="865374" cy="207749"/>
            </a:xfrm>
            <a:prstGeom prst="rect">
              <a:avLst/>
            </a:prstGeom>
            <a:noFill/>
          </p:spPr>
          <p:txBody>
            <a:bodyPr wrap="square" rtlCol="0">
              <a:spAutoFit/>
            </a:bodyPr>
            <a:lstStyle/>
            <a:p>
              <a:r>
                <a:rPr kumimoji="1" lang="zh-CN" altLang="en-US" sz="1200" dirty="0" smtClean="0">
                  <a:latin typeface="华文楷体"/>
                  <a:ea typeface="华文楷体"/>
                  <a:cs typeface="华文楷体"/>
                </a:rPr>
                <a:t>网络爬虫</a:t>
              </a:r>
              <a:endParaRPr kumimoji="1" lang="zh-CN" altLang="en-US" sz="1200" dirty="0">
                <a:latin typeface="华文楷体"/>
                <a:ea typeface="华文楷体"/>
                <a:cs typeface="华文楷体"/>
              </a:endParaRPr>
            </a:p>
          </p:txBody>
        </p:sp>
        <p:cxnSp>
          <p:nvCxnSpPr>
            <p:cNvPr id="92" name="曲线连接符 91"/>
            <p:cNvCxnSpPr>
              <a:stCxn id="59" idx="0"/>
            </p:cNvCxnSpPr>
            <p:nvPr/>
          </p:nvCxnSpPr>
          <p:spPr>
            <a:xfrm rot="16200000" flipV="1">
              <a:off x="4385339" y="3763905"/>
              <a:ext cx="278017" cy="465743"/>
            </a:xfrm>
            <a:prstGeom prst="curvedConnector2">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5" name="矩形 94"/>
            <p:cNvSpPr/>
            <p:nvPr/>
          </p:nvSpPr>
          <p:spPr>
            <a:xfrm>
              <a:off x="752629" y="3299390"/>
              <a:ext cx="796269" cy="438522"/>
            </a:xfrm>
            <a:prstGeom prst="rect">
              <a:avLst/>
            </a:prstGeom>
            <a:solidFill>
              <a:srgbClr val="C2C1CA"/>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chemeClr val="bg1"/>
                  </a:solidFill>
                  <a:latin typeface="华文楷体"/>
                  <a:ea typeface="华文楷体"/>
                  <a:cs typeface="华文楷体"/>
                </a:rPr>
                <a:t>数据去噪</a:t>
              </a:r>
              <a:endParaRPr kumimoji="1" lang="zh-CN" altLang="en-US" sz="1000" dirty="0">
                <a:solidFill>
                  <a:schemeClr val="bg1"/>
                </a:solidFill>
                <a:latin typeface="华文楷体"/>
                <a:ea typeface="华文楷体"/>
                <a:cs typeface="华文楷体"/>
              </a:endParaRPr>
            </a:p>
          </p:txBody>
        </p:sp>
        <p:sp>
          <p:nvSpPr>
            <p:cNvPr id="110" name="矩形 109"/>
            <p:cNvSpPr/>
            <p:nvPr/>
          </p:nvSpPr>
          <p:spPr>
            <a:xfrm>
              <a:off x="1600062" y="3299390"/>
              <a:ext cx="843942" cy="438522"/>
            </a:xfrm>
            <a:prstGeom prst="rect">
              <a:avLst/>
            </a:prstGeom>
            <a:solidFill>
              <a:srgbClr val="C5C4CC"/>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chemeClr val="bg1"/>
                  </a:solidFill>
                  <a:latin typeface="华文楷体"/>
                  <a:ea typeface="华文楷体"/>
                  <a:cs typeface="华文楷体"/>
                </a:rPr>
                <a:t>数据融合</a:t>
              </a:r>
              <a:endParaRPr kumimoji="1" lang="zh-CN" altLang="en-US" sz="1000" dirty="0">
                <a:solidFill>
                  <a:schemeClr val="bg1"/>
                </a:solidFill>
                <a:latin typeface="华文楷体"/>
                <a:ea typeface="华文楷体"/>
                <a:cs typeface="华文楷体"/>
              </a:endParaRPr>
            </a:p>
          </p:txBody>
        </p:sp>
        <p:sp>
          <p:nvSpPr>
            <p:cNvPr id="111" name="矩形 110"/>
            <p:cNvSpPr/>
            <p:nvPr/>
          </p:nvSpPr>
          <p:spPr>
            <a:xfrm>
              <a:off x="2460293" y="3299390"/>
              <a:ext cx="817692" cy="438522"/>
            </a:xfrm>
            <a:prstGeom prst="rect">
              <a:avLst/>
            </a:prstGeom>
            <a:solidFill>
              <a:srgbClr val="C5C4CC"/>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chemeClr val="bg1"/>
                  </a:solidFill>
                  <a:latin typeface="华文楷体"/>
                  <a:ea typeface="华文楷体"/>
                  <a:cs typeface="华文楷体"/>
                </a:rPr>
                <a:t>轨迹压缩</a:t>
              </a:r>
              <a:endParaRPr kumimoji="1" lang="zh-CN" altLang="en-US" sz="1000" dirty="0">
                <a:solidFill>
                  <a:schemeClr val="bg1"/>
                </a:solidFill>
                <a:latin typeface="华文楷体"/>
                <a:ea typeface="华文楷体"/>
                <a:cs typeface="华文楷体"/>
              </a:endParaRPr>
            </a:p>
          </p:txBody>
        </p:sp>
        <p:sp>
          <p:nvSpPr>
            <p:cNvPr id="112" name="矩形 111"/>
            <p:cNvSpPr/>
            <p:nvPr/>
          </p:nvSpPr>
          <p:spPr>
            <a:xfrm>
              <a:off x="3306725" y="3299390"/>
              <a:ext cx="865863" cy="438522"/>
            </a:xfrm>
            <a:prstGeom prst="rect">
              <a:avLst/>
            </a:prstGeom>
            <a:solidFill>
              <a:srgbClr val="C5C4CC"/>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chemeClr val="bg1"/>
                  </a:solidFill>
                  <a:latin typeface="华文楷体"/>
                  <a:ea typeface="华文楷体"/>
                  <a:cs typeface="华文楷体"/>
                </a:rPr>
                <a:t>路网匹配</a:t>
              </a:r>
              <a:endParaRPr kumimoji="1" lang="zh-CN" altLang="en-US" sz="1000" dirty="0">
                <a:solidFill>
                  <a:schemeClr val="bg1"/>
                </a:solidFill>
                <a:latin typeface="华文楷体"/>
                <a:ea typeface="华文楷体"/>
                <a:cs typeface="华文楷体"/>
              </a:endParaRPr>
            </a:p>
          </p:txBody>
        </p:sp>
        <p:sp>
          <p:nvSpPr>
            <p:cNvPr id="113" name="矩形 112"/>
            <p:cNvSpPr/>
            <p:nvPr/>
          </p:nvSpPr>
          <p:spPr>
            <a:xfrm>
              <a:off x="4172586" y="3299390"/>
              <a:ext cx="926840" cy="438522"/>
            </a:xfrm>
            <a:prstGeom prst="rect">
              <a:avLst/>
            </a:prstGeom>
            <a:solidFill>
              <a:srgbClr val="C5C4CC"/>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smtClean="0">
                  <a:solidFill>
                    <a:schemeClr val="bg1"/>
                  </a:solidFill>
                  <a:latin typeface="华文楷体"/>
                  <a:ea typeface="华文楷体"/>
                  <a:cs typeface="华文楷体"/>
                </a:rPr>
                <a:t>轨迹分段</a:t>
              </a:r>
              <a:endParaRPr kumimoji="1" lang="zh-CN" altLang="en-US" sz="1000" dirty="0">
                <a:solidFill>
                  <a:schemeClr val="bg1"/>
                </a:solidFill>
                <a:latin typeface="华文楷体"/>
                <a:ea typeface="华文楷体"/>
                <a:cs typeface="华文楷体"/>
              </a:endParaRPr>
            </a:p>
          </p:txBody>
        </p:sp>
        <p:sp>
          <p:nvSpPr>
            <p:cNvPr id="114" name="矩形 113"/>
            <p:cNvSpPr/>
            <p:nvPr/>
          </p:nvSpPr>
          <p:spPr>
            <a:xfrm>
              <a:off x="127920" y="3225076"/>
              <a:ext cx="566180" cy="59459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1100" dirty="0" smtClean="0">
                  <a:solidFill>
                    <a:srgbClr val="FFFFFF"/>
                  </a:solidFill>
                  <a:latin typeface="华文楷体"/>
                  <a:ea typeface="华文楷体"/>
                  <a:cs typeface="华文楷体"/>
                </a:rPr>
                <a:t>数据预处理</a:t>
              </a:r>
              <a:endParaRPr kumimoji="1" lang="zh-CN" altLang="en-US" sz="1100" dirty="0">
                <a:solidFill>
                  <a:srgbClr val="FFFFFF"/>
                </a:solidFill>
                <a:latin typeface="华文楷体"/>
                <a:ea typeface="华文楷体"/>
                <a:cs typeface="华文楷体"/>
              </a:endParaRPr>
            </a:p>
          </p:txBody>
        </p:sp>
        <p:sp>
          <p:nvSpPr>
            <p:cNvPr id="115" name="矩形 114"/>
            <p:cNvSpPr/>
            <p:nvPr/>
          </p:nvSpPr>
          <p:spPr>
            <a:xfrm>
              <a:off x="158709" y="4084728"/>
              <a:ext cx="566180" cy="61160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100" dirty="0" smtClean="0">
                  <a:solidFill>
                    <a:srgbClr val="FFFFFF"/>
                  </a:solidFill>
                  <a:latin typeface="华文楷体"/>
                  <a:ea typeface="华文楷体"/>
                  <a:cs typeface="华文楷体"/>
                </a:rPr>
                <a:t>数据收集扩充</a:t>
              </a:r>
              <a:endParaRPr kumimoji="1" lang="zh-CN" altLang="en-US" sz="1100" dirty="0">
                <a:solidFill>
                  <a:srgbClr val="FFFFFF"/>
                </a:solidFill>
                <a:latin typeface="华文楷体"/>
                <a:ea typeface="华文楷体"/>
                <a:cs typeface="华文楷体"/>
              </a:endParaRPr>
            </a:p>
          </p:txBody>
        </p:sp>
        <p:sp>
          <p:nvSpPr>
            <p:cNvPr id="117" name="矩形 116"/>
            <p:cNvSpPr/>
            <p:nvPr/>
          </p:nvSpPr>
          <p:spPr>
            <a:xfrm>
              <a:off x="651325" y="1818040"/>
              <a:ext cx="4452598" cy="11641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latin typeface="华文楷体"/>
                <a:ea typeface="华文楷体"/>
                <a:cs typeface="华文楷体"/>
              </a:endParaRPr>
            </a:p>
          </p:txBody>
        </p:sp>
        <p:sp>
          <p:nvSpPr>
            <p:cNvPr id="118" name="矩形 117"/>
            <p:cNvSpPr/>
            <p:nvPr/>
          </p:nvSpPr>
          <p:spPr>
            <a:xfrm>
              <a:off x="721836" y="1881990"/>
              <a:ext cx="657873" cy="401979"/>
            </a:xfrm>
            <a:prstGeom prst="rect">
              <a:avLst/>
            </a:prstGeom>
            <a:solidFill>
              <a:srgbClr val="CCC6C3"/>
            </a:solidFill>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时序数据分析</a:t>
              </a:r>
              <a:endParaRPr kumimoji="1" lang="zh-CN" altLang="en-US" sz="1000" dirty="0">
                <a:solidFill>
                  <a:srgbClr val="000000"/>
                </a:solidFill>
                <a:latin typeface="华文楷体"/>
                <a:ea typeface="华文楷体"/>
                <a:cs typeface="华文楷体"/>
              </a:endParaRPr>
            </a:p>
          </p:txBody>
        </p:sp>
        <p:pic>
          <p:nvPicPr>
            <p:cNvPr id="119" name="图片 11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0720" y="2387084"/>
              <a:ext cx="708989" cy="532009"/>
            </a:xfrm>
            <a:prstGeom prst="ellipse">
              <a:avLst/>
            </a:prstGeom>
            <a:ln>
              <a:noFill/>
            </a:ln>
            <a:effectLst>
              <a:softEdge rad="112500"/>
            </a:effectLst>
          </p:spPr>
        </p:pic>
        <p:sp>
          <p:nvSpPr>
            <p:cNvPr id="120" name="矩形 119"/>
            <p:cNvSpPr/>
            <p:nvPr/>
          </p:nvSpPr>
          <p:spPr>
            <a:xfrm>
              <a:off x="1507305" y="1881990"/>
              <a:ext cx="626406" cy="401979"/>
            </a:xfrm>
            <a:prstGeom prst="rect">
              <a:avLst/>
            </a:prstGeom>
            <a:solidFill>
              <a:srgbClr val="CDC6C3"/>
            </a:solidFill>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空间数据分析</a:t>
              </a:r>
              <a:endParaRPr kumimoji="1" lang="zh-CN" altLang="en-US" sz="1000" dirty="0">
                <a:solidFill>
                  <a:srgbClr val="000000"/>
                </a:solidFill>
                <a:latin typeface="华文楷体"/>
                <a:ea typeface="华文楷体"/>
                <a:cs typeface="华文楷体"/>
              </a:endParaRPr>
            </a:p>
          </p:txBody>
        </p:sp>
        <p:pic>
          <p:nvPicPr>
            <p:cNvPr id="121" name="图片 12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379709" y="2387081"/>
              <a:ext cx="841221" cy="532010"/>
            </a:xfrm>
            <a:prstGeom prst="ellipse">
              <a:avLst/>
            </a:prstGeom>
            <a:ln>
              <a:noFill/>
            </a:ln>
            <a:effectLst>
              <a:softEdge rad="112500"/>
            </a:effectLst>
          </p:spPr>
        </p:pic>
        <p:sp>
          <p:nvSpPr>
            <p:cNvPr id="122" name="矩形 121"/>
            <p:cNvSpPr/>
            <p:nvPr/>
          </p:nvSpPr>
          <p:spPr>
            <a:xfrm>
              <a:off x="2273362" y="1881990"/>
              <a:ext cx="746110" cy="401979"/>
            </a:xfrm>
            <a:prstGeom prst="rect">
              <a:avLst/>
            </a:prstGeom>
            <a:solidFill>
              <a:srgbClr val="CDC6C3"/>
            </a:solidFill>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个体行为挖掘预测</a:t>
              </a:r>
              <a:endParaRPr kumimoji="1" lang="zh-CN" altLang="en-US" sz="1000" dirty="0">
                <a:solidFill>
                  <a:srgbClr val="000000"/>
                </a:solidFill>
                <a:latin typeface="华文楷体"/>
                <a:ea typeface="华文楷体"/>
                <a:cs typeface="华文楷体"/>
              </a:endParaRPr>
            </a:p>
          </p:txBody>
        </p:sp>
        <p:sp>
          <p:nvSpPr>
            <p:cNvPr id="123" name="矩形 122"/>
            <p:cNvSpPr/>
            <p:nvPr/>
          </p:nvSpPr>
          <p:spPr>
            <a:xfrm>
              <a:off x="3102868" y="1881990"/>
              <a:ext cx="734735" cy="401979"/>
            </a:xfrm>
            <a:prstGeom prst="rect">
              <a:avLst/>
            </a:prstGeom>
            <a:solidFill>
              <a:srgbClr val="CDC6C3"/>
            </a:solidFill>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群体行为挖掘预测</a:t>
              </a:r>
              <a:endParaRPr kumimoji="1" lang="zh-CN" altLang="en-US" sz="1000" dirty="0">
                <a:solidFill>
                  <a:srgbClr val="000000"/>
                </a:solidFill>
                <a:latin typeface="华文楷体"/>
                <a:ea typeface="华文楷体"/>
                <a:cs typeface="华文楷体"/>
              </a:endParaRPr>
            </a:p>
          </p:txBody>
        </p:sp>
        <p:pic>
          <p:nvPicPr>
            <p:cNvPr id="124" name="图片 12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183733" y="2387081"/>
              <a:ext cx="919135" cy="532009"/>
            </a:xfrm>
            <a:prstGeom prst="ellipse">
              <a:avLst/>
            </a:prstGeom>
            <a:ln>
              <a:noFill/>
            </a:ln>
            <a:effectLst>
              <a:softEdge rad="112500"/>
            </a:effectLst>
          </p:spPr>
        </p:pic>
        <p:pic>
          <p:nvPicPr>
            <p:cNvPr id="125" name="图片 124"/>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019471" y="2387080"/>
              <a:ext cx="976738" cy="532010"/>
            </a:xfrm>
            <a:prstGeom prst="ellipse">
              <a:avLst/>
            </a:prstGeom>
            <a:ln>
              <a:noFill/>
            </a:ln>
            <a:effectLst>
              <a:softEdge rad="112500"/>
            </a:effectLst>
          </p:spPr>
        </p:pic>
        <p:sp>
          <p:nvSpPr>
            <p:cNvPr id="126" name="矩形 125"/>
            <p:cNvSpPr/>
            <p:nvPr/>
          </p:nvSpPr>
          <p:spPr>
            <a:xfrm>
              <a:off x="127920" y="1818040"/>
              <a:ext cx="523405" cy="115544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sz="1100" dirty="0" smtClean="0">
                  <a:solidFill>
                    <a:schemeClr val="tx1"/>
                  </a:solidFill>
                  <a:latin typeface="华文楷体"/>
                  <a:ea typeface="华文楷体"/>
                  <a:cs typeface="华文楷体"/>
                </a:rPr>
                <a:t>数据分析挖掘</a:t>
              </a:r>
              <a:endParaRPr kumimoji="1" lang="zh-CN" altLang="en-US" sz="1100" dirty="0">
                <a:solidFill>
                  <a:schemeClr val="tx1"/>
                </a:solidFill>
                <a:latin typeface="华文楷体"/>
                <a:ea typeface="华文楷体"/>
                <a:cs typeface="华文楷体"/>
              </a:endParaRPr>
            </a:p>
          </p:txBody>
        </p:sp>
        <p:cxnSp>
          <p:nvCxnSpPr>
            <p:cNvPr id="128" name="直线连接符 127"/>
            <p:cNvCxnSpPr/>
            <p:nvPr/>
          </p:nvCxnSpPr>
          <p:spPr>
            <a:xfrm>
              <a:off x="3947332" y="1818040"/>
              <a:ext cx="0" cy="1141985"/>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30" name="图表 129"/>
            <p:cNvGraphicFramePr/>
            <p:nvPr>
              <p:extLst>
                <p:ext uri="{D42A27DB-BD31-4B8C-83A1-F6EECF244321}">
                  <p14:modId xmlns:p14="http://schemas.microsoft.com/office/powerpoint/2010/main" val="1306006798"/>
                </p:ext>
              </p:extLst>
            </p:nvPr>
          </p:nvGraphicFramePr>
          <p:xfrm>
            <a:off x="4010141" y="1859403"/>
            <a:ext cx="1034341" cy="108278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31" name="矩形 130"/>
            <p:cNvSpPr/>
            <p:nvPr/>
          </p:nvSpPr>
          <p:spPr>
            <a:xfrm>
              <a:off x="651325" y="1132849"/>
              <a:ext cx="4452598" cy="52842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latin typeface="华文楷体"/>
                <a:ea typeface="华文楷体"/>
                <a:cs typeface="华文楷体"/>
              </a:endParaRPr>
            </a:p>
          </p:txBody>
        </p:sp>
        <p:sp>
          <p:nvSpPr>
            <p:cNvPr id="132" name="矩形 131"/>
            <p:cNvSpPr/>
            <p:nvPr/>
          </p:nvSpPr>
          <p:spPr>
            <a:xfrm>
              <a:off x="85145" y="1124499"/>
              <a:ext cx="566180" cy="52842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100" dirty="0" smtClean="0">
                  <a:solidFill>
                    <a:schemeClr val="tx1"/>
                  </a:solidFill>
                  <a:latin typeface="华文楷体"/>
                  <a:ea typeface="华文楷体"/>
                  <a:cs typeface="华文楷体"/>
                </a:rPr>
                <a:t>分析</a:t>
              </a:r>
              <a:endParaRPr kumimoji="1" lang="en-US" altLang="zh-CN" sz="1100" dirty="0" smtClean="0">
                <a:solidFill>
                  <a:schemeClr val="tx1"/>
                </a:solidFill>
                <a:latin typeface="华文楷体"/>
                <a:ea typeface="华文楷体"/>
                <a:cs typeface="华文楷体"/>
              </a:endParaRPr>
            </a:p>
            <a:p>
              <a:pPr algn="ctr"/>
              <a:r>
                <a:rPr kumimoji="1" lang="zh-CN" altLang="en-US" sz="1100" dirty="0" smtClean="0">
                  <a:solidFill>
                    <a:schemeClr val="tx1"/>
                  </a:solidFill>
                  <a:latin typeface="华文楷体"/>
                  <a:ea typeface="华文楷体"/>
                  <a:cs typeface="华文楷体"/>
                </a:rPr>
                <a:t>结果</a:t>
              </a:r>
              <a:endParaRPr kumimoji="1" lang="zh-CN" altLang="en-US" sz="1100" dirty="0">
                <a:solidFill>
                  <a:schemeClr val="tx1"/>
                </a:solidFill>
                <a:latin typeface="华文楷体"/>
                <a:ea typeface="华文楷体"/>
                <a:cs typeface="华文楷体"/>
              </a:endParaRPr>
            </a:p>
          </p:txBody>
        </p:sp>
        <p:sp>
          <p:nvSpPr>
            <p:cNvPr id="140" name="矩形 139"/>
            <p:cNvSpPr/>
            <p:nvPr/>
          </p:nvSpPr>
          <p:spPr>
            <a:xfrm>
              <a:off x="670721" y="1143434"/>
              <a:ext cx="930419" cy="487517"/>
            </a:xfrm>
            <a:prstGeom prst="rect">
              <a:avLst/>
            </a:prstGeom>
            <a:solidFill>
              <a:srgbClr val="CDD1D7"/>
            </a:solidFill>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当前大型活动发生地点</a:t>
              </a:r>
              <a:endParaRPr kumimoji="1" lang="zh-CN" altLang="en-US" sz="1000" dirty="0">
                <a:solidFill>
                  <a:srgbClr val="000000"/>
                </a:solidFill>
                <a:latin typeface="华文楷体"/>
                <a:ea typeface="华文楷体"/>
                <a:cs typeface="华文楷体"/>
              </a:endParaRPr>
            </a:p>
          </p:txBody>
        </p:sp>
        <p:sp>
          <p:nvSpPr>
            <p:cNvPr id="141" name="矩形 140"/>
            <p:cNvSpPr/>
            <p:nvPr/>
          </p:nvSpPr>
          <p:spPr>
            <a:xfrm>
              <a:off x="1641856" y="1143433"/>
              <a:ext cx="1056801" cy="487519"/>
            </a:xfrm>
            <a:prstGeom prst="rect">
              <a:avLst/>
            </a:prstGeom>
            <a:solidFill>
              <a:srgbClr val="CDD1D7"/>
            </a:solidFill>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未来大型活动发生时间地点</a:t>
              </a:r>
              <a:endParaRPr kumimoji="1" lang="zh-CN" altLang="en-US" sz="1000" dirty="0">
                <a:solidFill>
                  <a:srgbClr val="000000"/>
                </a:solidFill>
                <a:latin typeface="华文楷体"/>
                <a:ea typeface="华文楷体"/>
                <a:cs typeface="华文楷体"/>
              </a:endParaRPr>
            </a:p>
          </p:txBody>
        </p:sp>
        <p:sp>
          <p:nvSpPr>
            <p:cNvPr id="142" name="矩形 141"/>
            <p:cNvSpPr/>
            <p:nvPr/>
          </p:nvSpPr>
          <p:spPr>
            <a:xfrm>
              <a:off x="2698658" y="1143442"/>
              <a:ext cx="1248674" cy="487519"/>
            </a:xfrm>
            <a:prstGeom prst="rect">
              <a:avLst/>
            </a:prstGeom>
            <a:solidFill>
              <a:srgbClr val="CDD1D7"/>
            </a:solidFill>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检测与预测大型活动的人群规模预测</a:t>
              </a:r>
              <a:endParaRPr kumimoji="1" lang="zh-CN" altLang="en-US" sz="1000" dirty="0">
                <a:solidFill>
                  <a:srgbClr val="000000"/>
                </a:solidFill>
                <a:latin typeface="华文楷体"/>
                <a:ea typeface="华文楷体"/>
                <a:cs typeface="华文楷体"/>
              </a:endParaRPr>
            </a:p>
          </p:txBody>
        </p:sp>
        <p:cxnSp>
          <p:nvCxnSpPr>
            <p:cNvPr id="154" name="曲线连接符 153"/>
            <p:cNvCxnSpPr/>
            <p:nvPr/>
          </p:nvCxnSpPr>
          <p:spPr>
            <a:xfrm>
              <a:off x="5103922" y="1388657"/>
              <a:ext cx="908530" cy="425018"/>
            </a:xfrm>
            <a:prstGeom prst="curvedConnector3">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pic>
          <p:nvPicPr>
            <p:cNvPr id="159" name="图片 158"/>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468096" y="2625756"/>
              <a:ext cx="1117012" cy="745945"/>
            </a:xfrm>
            <a:prstGeom prst="rect">
              <a:avLst/>
            </a:prstGeom>
            <a:ln>
              <a:noFill/>
            </a:ln>
            <a:effectLst>
              <a:outerShdw blurRad="292100" dist="139700" dir="2700000" algn="tl" rotWithShape="0">
                <a:srgbClr val="333333">
                  <a:alpha val="65000"/>
                </a:srgbClr>
              </a:outerShdw>
            </a:effectLst>
          </p:spPr>
        </p:pic>
        <p:sp>
          <p:nvSpPr>
            <p:cNvPr id="162" name="文本框 161"/>
            <p:cNvSpPr txBox="1"/>
            <p:nvPr/>
          </p:nvSpPr>
          <p:spPr>
            <a:xfrm rot="2098771">
              <a:off x="5155682" y="1408344"/>
              <a:ext cx="1235162" cy="207749"/>
            </a:xfrm>
            <a:prstGeom prst="rect">
              <a:avLst/>
            </a:prstGeom>
            <a:noFill/>
          </p:spPr>
          <p:txBody>
            <a:bodyPr wrap="square" rtlCol="0">
              <a:spAutoFit/>
            </a:bodyPr>
            <a:lstStyle/>
            <a:p>
              <a:r>
                <a:rPr kumimoji="1" lang="en-US" altLang="zh-CN" sz="1200" dirty="0" smtClean="0">
                  <a:solidFill>
                    <a:srgbClr val="FFFFFF"/>
                  </a:solidFill>
                  <a:latin typeface="华文楷体"/>
                  <a:ea typeface="华文楷体"/>
                  <a:cs typeface="华文楷体"/>
                </a:rPr>
                <a:t>d3,echarts,……</a:t>
              </a:r>
              <a:endParaRPr kumimoji="1" lang="zh-CN" altLang="en-US" sz="1200" dirty="0">
                <a:solidFill>
                  <a:srgbClr val="FFFFFF"/>
                </a:solidFill>
                <a:latin typeface="华文楷体"/>
                <a:ea typeface="华文楷体"/>
                <a:cs typeface="华文楷体"/>
              </a:endParaRPr>
            </a:p>
          </p:txBody>
        </p:sp>
      </p:grpSp>
      <p:pic>
        <p:nvPicPr>
          <p:cNvPr id="6" name="图片 5"/>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474503" y="6143206"/>
            <a:ext cx="982216" cy="344195"/>
          </a:xfrm>
          <a:prstGeom prst="rect">
            <a:avLst/>
          </a:prstGeom>
        </p:spPr>
      </p:pic>
      <p:sp>
        <p:nvSpPr>
          <p:cNvPr id="67" name="矩形 66"/>
          <p:cNvSpPr/>
          <p:nvPr/>
        </p:nvSpPr>
        <p:spPr>
          <a:xfrm>
            <a:off x="4747968" y="1555034"/>
            <a:ext cx="1260194" cy="650025"/>
          </a:xfrm>
          <a:prstGeom prst="rect">
            <a:avLst/>
          </a:prstGeom>
          <a:solidFill>
            <a:srgbClr val="CDD1D7"/>
          </a:solidFill>
        </p:spPr>
        <p:style>
          <a:lnRef idx="3">
            <a:schemeClr val="lt1"/>
          </a:lnRef>
          <a:fillRef idx="1">
            <a:schemeClr val="accent1"/>
          </a:fillRef>
          <a:effectRef idx="1">
            <a:schemeClr val="accent1"/>
          </a:effectRef>
          <a:fontRef idx="minor">
            <a:schemeClr val="lt1"/>
          </a:fontRef>
        </p:style>
        <p:txBody>
          <a:bodyPr rtlCol="0" anchor="ctr"/>
          <a:lstStyle/>
          <a:p>
            <a:pPr algn="ctr"/>
            <a:r>
              <a:rPr kumimoji="1" lang="zh-CN" altLang="en-US" sz="1000" dirty="0" smtClean="0">
                <a:solidFill>
                  <a:srgbClr val="000000"/>
                </a:solidFill>
                <a:latin typeface="华文楷体"/>
                <a:ea typeface="华文楷体"/>
                <a:cs typeface="华文楷体"/>
              </a:rPr>
              <a:t>数据地图展示</a:t>
            </a:r>
            <a:endParaRPr kumimoji="1" lang="en-US" altLang="zh-CN" sz="1000" dirty="0" smtClean="0">
              <a:solidFill>
                <a:srgbClr val="000000"/>
              </a:solidFill>
              <a:latin typeface="华文楷体"/>
              <a:ea typeface="华文楷体"/>
              <a:cs typeface="华文楷体"/>
            </a:endParaRPr>
          </a:p>
          <a:p>
            <a:pPr algn="ctr"/>
            <a:r>
              <a:rPr kumimoji="1" lang="zh-CN" altLang="en-US" sz="1000" dirty="0" smtClean="0">
                <a:solidFill>
                  <a:srgbClr val="000000"/>
                </a:solidFill>
                <a:latin typeface="华文楷体"/>
                <a:ea typeface="华文楷体"/>
                <a:cs typeface="华文楷体"/>
              </a:rPr>
              <a:t>和可视化</a:t>
            </a:r>
            <a:endParaRPr kumimoji="1" lang="zh-CN" altLang="en-US" sz="1000" dirty="0">
              <a:solidFill>
                <a:srgbClr val="000000"/>
              </a:solidFill>
              <a:latin typeface="华文楷体"/>
              <a:ea typeface="华文楷体"/>
              <a:cs typeface="华文楷体"/>
            </a:endParaRPr>
          </a:p>
        </p:txBody>
      </p:sp>
      <p:cxnSp>
        <p:nvCxnSpPr>
          <p:cNvPr id="69" name="直线箭头连接符 68"/>
          <p:cNvCxnSpPr/>
          <p:nvPr/>
        </p:nvCxnSpPr>
        <p:spPr>
          <a:xfrm flipV="1">
            <a:off x="3009699" y="4043571"/>
            <a:ext cx="0" cy="243163"/>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p:nvPr/>
        </p:nvCxnSpPr>
        <p:spPr>
          <a:xfrm flipV="1">
            <a:off x="3009699" y="2243539"/>
            <a:ext cx="0" cy="20576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60"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数据应用</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方法</a:t>
            </a:r>
            <a:endParaRPr kumimoji="1" lang="zh-CN" altLang="en-US" sz="4000" dirty="0">
              <a:solidFill>
                <a:schemeClr val="accent6"/>
              </a:solidFill>
              <a:latin typeface="Hiragino Sans GB W3"/>
              <a:ea typeface="Hiragino Sans GB W3"/>
              <a:cs typeface="Hiragino Sans GB W3"/>
            </a:endParaRPr>
          </a:p>
        </p:txBody>
      </p:sp>
      <p:cxnSp>
        <p:nvCxnSpPr>
          <p:cNvPr id="8" name="直线箭头连接符 7"/>
          <p:cNvCxnSpPr>
            <a:stCxn id="61" idx="1"/>
            <a:endCxn id="59" idx="6"/>
          </p:cNvCxnSpPr>
          <p:nvPr/>
        </p:nvCxnSpPr>
        <p:spPr>
          <a:xfrm flipH="1" flipV="1">
            <a:off x="6049376" y="5899213"/>
            <a:ext cx="962661" cy="336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6476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数据应用</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概览</a:t>
            </a:r>
            <a:endParaRPr kumimoji="1" lang="zh-CN" altLang="en-US" sz="4000" dirty="0">
              <a:solidFill>
                <a:schemeClr val="accent6"/>
              </a:solidFill>
              <a:latin typeface="Hiragino Sans GB W3"/>
              <a:ea typeface="Hiragino Sans GB W3"/>
              <a:cs typeface="Hiragino Sans GB W3"/>
            </a:endParaRPr>
          </a:p>
        </p:txBody>
      </p:sp>
      <p:pic>
        <p:nvPicPr>
          <p:cNvPr id="14" name="图片 13" descr="subway.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240" y="1493209"/>
            <a:ext cx="1438082" cy="1379144"/>
          </a:xfrm>
          <a:prstGeom prst="rect">
            <a:avLst/>
          </a:prstGeom>
          <a:ln>
            <a:noFill/>
          </a:ln>
          <a:effectLst>
            <a:outerShdw blurRad="292100" dist="139700" dir="2700000" algn="tl" rotWithShape="0">
              <a:srgbClr val="333333">
                <a:alpha val="65000"/>
              </a:srgbClr>
            </a:outerShdw>
          </a:effectLst>
        </p:spPr>
      </p:pic>
      <p:sp>
        <p:nvSpPr>
          <p:cNvPr id="70" name="文本框 69"/>
          <p:cNvSpPr txBox="1"/>
          <p:nvPr/>
        </p:nvSpPr>
        <p:spPr>
          <a:xfrm>
            <a:off x="457200" y="6196184"/>
            <a:ext cx="4892413" cy="338554"/>
          </a:xfrm>
          <a:prstGeom prst="rect">
            <a:avLst/>
          </a:prstGeom>
          <a:noFill/>
        </p:spPr>
        <p:txBody>
          <a:bodyPr wrap="none" rtlCol="0">
            <a:spAutoFit/>
          </a:bodyPr>
          <a:lstStyle/>
          <a:p>
            <a:r>
              <a:rPr kumimoji="1" lang="en-US" altLang="zh-CN" sz="1600" dirty="0" smtClean="0">
                <a:latin typeface="华文楷体"/>
                <a:ea typeface="华文楷体"/>
                <a:cs typeface="华文楷体"/>
              </a:rPr>
              <a:t>24</a:t>
            </a:r>
            <a:r>
              <a:rPr kumimoji="1" lang="zh-CN" altLang="en-US" sz="1600" dirty="0" smtClean="0">
                <a:latin typeface="华文楷体"/>
                <a:ea typeface="华文楷体"/>
                <a:cs typeface="华文楷体"/>
              </a:rPr>
              <a:t>小时</a:t>
            </a:r>
            <a:r>
              <a:rPr kumimoji="1" lang="zh-CN" altLang="en-US" sz="1600" dirty="0">
                <a:latin typeface="华文楷体"/>
                <a:cs typeface="华文楷体"/>
              </a:rPr>
              <a:t>客流量</a:t>
            </a:r>
            <a:r>
              <a:rPr kumimoji="1" lang="zh-CN" altLang="en-US" sz="1600" dirty="0" smtClean="0">
                <a:latin typeface="华文楷体"/>
                <a:ea typeface="华文楷体"/>
                <a:cs typeface="华文楷体"/>
              </a:rPr>
              <a:t>分布，地铁和巴士呈现出早晚两个高峰</a:t>
            </a:r>
            <a:endParaRPr kumimoji="1" lang="zh-CN" altLang="en-US" sz="1600" dirty="0">
              <a:latin typeface="华文楷体"/>
              <a:ea typeface="华文楷体"/>
              <a:cs typeface="华文楷体"/>
            </a:endParaRPr>
          </a:p>
        </p:txBody>
      </p:sp>
      <p:pic>
        <p:nvPicPr>
          <p:cNvPr id="15" name="图片 14" descr="bus.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900" y="3109396"/>
            <a:ext cx="1432422" cy="1387585"/>
          </a:xfrm>
          <a:prstGeom prst="rect">
            <a:avLst/>
          </a:prstGeom>
          <a:ln>
            <a:noFill/>
          </a:ln>
          <a:effectLst>
            <a:outerShdw blurRad="292100" dist="139700" dir="2700000" algn="tl" rotWithShape="0">
              <a:srgbClr val="333333">
                <a:alpha val="65000"/>
              </a:srgbClr>
            </a:outerShdw>
          </a:effectLst>
        </p:spPr>
      </p:pic>
      <p:pic>
        <p:nvPicPr>
          <p:cNvPr id="16" name="图片 15" descr="taxi.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6900" y="4712883"/>
            <a:ext cx="1432422" cy="1415456"/>
          </a:xfrm>
          <a:prstGeom prst="rect">
            <a:avLst/>
          </a:prstGeom>
          <a:ln>
            <a:noFill/>
          </a:ln>
          <a:effectLst>
            <a:outerShdw blurRad="292100" dist="139700" dir="2700000" algn="tl" rotWithShape="0">
              <a:srgbClr val="333333">
                <a:alpha val="65000"/>
              </a:srgbClr>
            </a:outerShdw>
          </a:effectLst>
        </p:spPr>
      </p:pic>
      <p:sp>
        <p:nvSpPr>
          <p:cNvPr id="17" name="矩形 16"/>
          <p:cNvSpPr/>
          <p:nvPr/>
        </p:nvSpPr>
        <p:spPr>
          <a:xfrm>
            <a:off x="2271848" y="2020482"/>
            <a:ext cx="801552" cy="3937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zh-CN" altLang="en-US" sz="1600" dirty="0" smtClean="0"/>
              <a:t>地铁</a:t>
            </a:r>
            <a:endParaRPr kumimoji="1" lang="zh-CN" altLang="en-US" sz="1600" dirty="0"/>
          </a:p>
        </p:txBody>
      </p:sp>
      <p:sp>
        <p:nvSpPr>
          <p:cNvPr id="73" name="矩形 72"/>
          <p:cNvSpPr/>
          <p:nvPr/>
        </p:nvSpPr>
        <p:spPr>
          <a:xfrm>
            <a:off x="2271848" y="3607982"/>
            <a:ext cx="801552" cy="3937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zh-CN" altLang="en-US" sz="1600" dirty="0" smtClean="0"/>
              <a:t>巴士</a:t>
            </a:r>
            <a:endParaRPr kumimoji="1" lang="zh-CN" altLang="en-US" sz="1600" dirty="0"/>
          </a:p>
        </p:txBody>
      </p:sp>
      <p:sp>
        <p:nvSpPr>
          <p:cNvPr id="76" name="矩形 75"/>
          <p:cNvSpPr/>
          <p:nvPr/>
        </p:nvSpPr>
        <p:spPr>
          <a:xfrm>
            <a:off x="2271848" y="5220882"/>
            <a:ext cx="801552" cy="3937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sz="1600" dirty="0" smtClean="0"/>
              <a:t>出租车</a:t>
            </a:r>
            <a:endParaRPr kumimoji="1" lang="zh-CN" altLang="en-US" sz="1600" dirty="0"/>
          </a:p>
        </p:txBody>
      </p:sp>
      <p:pic>
        <p:nvPicPr>
          <p:cNvPr id="2" name="图片 1" descr="2.pic.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30430" y="1700013"/>
            <a:ext cx="5087917" cy="3815938"/>
          </a:xfrm>
          <a:prstGeom prst="rect">
            <a:avLst/>
          </a:prstGeom>
          <a:ln>
            <a:noFill/>
          </a:ln>
          <a:effectLst>
            <a:outerShdw blurRad="292100" dist="139700" dir="2700000" algn="tl" rotWithShape="0">
              <a:srgbClr val="333333">
                <a:alpha val="65000"/>
              </a:srgbClr>
            </a:outerShdw>
          </a:effectLst>
        </p:spPr>
      </p:pic>
      <p:sp>
        <p:nvSpPr>
          <p:cNvPr id="12" name="文本框 11"/>
          <p:cNvSpPr txBox="1"/>
          <p:nvPr/>
        </p:nvSpPr>
        <p:spPr>
          <a:xfrm>
            <a:off x="3462580" y="5608482"/>
            <a:ext cx="5006499" cy="338554"/>
          </a:xfrm>
          <a:prstGeom prst="rect">
            <a:avLst/>
          </a:prstGeom>
          <a:noFill/>
        </p:spPr>
        <p:txBody>
          <a:bodyPr wrap="none" rtlCol="0">
            <a:spAutoFit/>
          </a:bodyPr>
          <a:lstStyle/>
          <a:p>
            <a:pPr algn="ctr"/>
            <a:r>
              <a:rPr kumimoji="1" lang="zh-CN" altLang="en-US" sz="1600" dirty="0" smtClean="0">
                <a:latin typeface="华文楷体"/>
                <a:ea typeface="华文楷体"/>
                <a:cs typeface="华文楷体"/>
              </a:rPr>
              <a:t>地铁、巴士、出租车</a:t>
            </a:r>
            <a:r>
              <a:rPr kumimoji="1" lang="zh-CN" altLang="zh-CN" sz="1600" dirty="0" smtClean="0">
                <a:latin typeface="华文楷体"/>
                <a:ea typeface="华文楷体"/>
                <a:cs typeface="华文楷体"/>
              </a:rPr>
              <a:t>4</a:t>
            </a:r>
            <a:r>
              <a:rPr kumimoji="1" lang="zh-CN" altLang="en-US" sz="1600" dirty="0" smtClean="0">
                <a:latin typeface="华文楷体"/>
                <a:ea typeface="华文楷体"/>
                <a:cs typeface="华文楷体"/>
              </a:rPr>
              <a:t>月日出行次数统计，周期性显著</a:t>
            </a:r>
            <a:endParaRPr kumimoji="1" lang="zh-CN" altLang="en-US" sz="1600" dirty="0">
              <a:latin typeface="华文楷体"/>
              <a:ea typeface="华文楷体"/>
              <a:cs typeface="华文楷体"/>
            </a:endParaRPr>
          </a:p>
        </p:txBody>
      </p:sp>
    </p:spTree>
    <p:extLst>
      <p:ext uri="{BB962C8B-B14F-4D97-AF65-F5344CB8AC3E}">
        <p14:creationId xmlns:p14="http://schemas.microsoft.com/office/powerpoint/2010/main" val="42464422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1"/>
          <p:cNvSpPr>
            <a:spLocks noGrp="1"/>
          </p:cNvSpPr>
          <p:nvPr>
            <p:ph type="title"/>
          </p:nvPr>
        </p:nvSpPr>
        <p:spPr>
          <a:xfrm>
            <a:off x="457200" y="457200"/>
            <a:ext cx="8229600" cy="1143000"/>
          </a:xfrm>
        </p:spPr>
        <p:txBody>
          <a:bodyPr>
            <a:normAutofit/>
          </a:bodyPr>
          <a:lstStyle/>
          <a:p>
            <a:pPr algn="l"/>
            <a:r>
              <a:rPr kumimoji="1" lang="zh-CN" altLang="en-US" sz="4000" dirty="0" smtClean="0">
                <a:latin typeface="Hiragino Sans GB W3"/>
                <a:ea typeface="Hiragino Sans GB W3"/>
                <a:cs typeface="Hiragino Sans GB W3"/>
              </a:rPr>
              <a:t>数据应用</a:t>
            </a:r>
            <a:r>
              <a:rPr kumimoji="1" lang="en-US" altLang="zh-CN" sz="4000" dirty="0" smtClean="0">
                <a:latin typeface="Hiragino Sans GB W3"/>
                <a:ea typeface="Hiragino Sans GB W3"/>
                <a:cs typeface="Hiragino Sans GB W3"/>
              </a:rPr>
              <a:t> </a:t>
            </a:r>
            <a:r>
              <a:rPr kumimoji="1" lang="zh-CN" altLang="en-US" sz="4000" dirty="0" smtClean="0">
                <a:solidFill>
                  <a:schemeClr val="accent6"/>
                </a:solidFill>
                <a:latin typeface="Hiragino Sans GB W3"/>
                <a:ea typeface="Hiragino Sans GB W3"/>
                <a:cs typeface="Hiragino Sans GB W3"/>
              </a:rPr>
              <a:t>概览</a:t>
            </a:r>
            <a:endParaRPr kumimoji="1" lang="zh-CN" altLang="en-US" sz="4000" dirty="0">
              <a:solidFill>
                <a:schemeClr val="accent6"/>
              </a:solidFill>
              <a:latin typeface="Hiragino Sans GB W3"/>
              <a:ea typeface="Hiragino Sans GB W3"/>
              <a:cs typeface="Hiragino Sans GB W3"/>
            </a:endParaRPr>
          </a:p>
        </p:txBody>
      </p:sp>
      <p:pic>
        <p:nvPicPr>
          <p:cNvPr id="2" name="图片 1" descr="1.pic.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56100" y="3128770"/>
            <a:ext cx="4134300" cy="3100725"/>
          </a:xfrm>
          <a:prstGeom prst="rect">
            <a:avLst/>
          </a:prstGeom>
          <a:ln>
            <a:noFill/>
          </a:ln>
          <a:effectLst>
            <a:outerShdw blurRad="292100" dist="139700" dir="2700000" algn="tl" rotWithShape="0">
              <a:srgbClr val="333333">
                <a:alpha val="65000"/>
              </a:srgbClr>
            </a:outerShdw>
          </a:effectLst>
        </p:spPr>
      </p:pic>
      <p:pic>
        <p:nvPicPr>
          <p:cNvPr id="3" name="图片 2" descr="dailyFeatures.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8133" y="1495448"/>
            <a:ext cx="3831137" cy="2873352"/>
          </a:xfrm>
          <a:prstGeom prst="rect">
            <a:avLst/>
          </a:prstGeom>
          <a:ln>
            <a:noFill/>
          </a:ln>
          <a:effectLst>
            <a:outerShdw blurRad="292100" dist="139700" dir="2700000" algn="tl" rotWithShape="0">
              <a:srgbClr val="333333">
                <a:alpha val="65000"/>
              </a:srgbClr>
            </a:outerShdw>
          </a:effectLst>
        </p:spPr>
      </p:pic>
      <p:sp>
        <p:nvSpPr>
          <p:cNvPr id="12" name="文本框 11"/>
          <p:cNvSpPr txBox="1"/>
          <p:nvPr/>
        </p:nvSpPr>
        <p:spPr>
          <a:xfrm>
            <a:off x="4652153" y="1495448"/>
            <a:ext cx="1847211"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kumimoji="1" lang="en-US" altLang="zh-CN" dirty="0" smtClean="0">
                <a:latin typeface="华文楷体"/>
                <a:ea typeface="华文楷体"/>
                <a:cs typeface="华文楷体"/>
              </a:rPr>
              <a:t>4</a:t>
            </a:r>
            <a:r>
              <a:rPr kumimoji="1" lang="zh-CN" altLang="en-US" dirty="0" smtClean="0">
                <a:latin typeface="华文楷体"/>
                <a:ea typeface="华文楷体"/>
                <a:cs typeface="华文楷体"/>
              </a:rPr>
              <a:t>月一卡通刷卡记录日参数统计</a:t>
            </a:r>
            <a:endParaRPr kumimoji="1" lang="en-US" altLang="zh-CN" dirty="0" smtClean="0">
              <a:latin typeface="华文楷体"/>
              <a:ea typeface="华文楷体"/>
              <a:cs typeface="华文楷体"/>
            </a:endParaRPr>
          </a:p>
        </p:txBody>
      </p:sp>
      <p:sp>
        <p:nvSpPr>
          <p:cNvPr id="13" name="文本框 12"/>
          <p:cNvSpPr txBox="1"/>
          <p:nvPr/>
        </p:nvSpPr>
        <p:spPr>
          <a:xfrm>
            <a:off x="2024296" y="4897364"/>
            <a:ext cx="213360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kumimoji="1" lang="zh-CN" altLang="en-US" dirty="0" smtClean="0">
                <a:latin typeface="华文楷体"/>
                <a:ea typeface="华文楷体"/>
                <a:cs typeface="华文楷体"/>
              </a:rPr>
              <a:t>晴雨天</a:t>
            </a:r>
            <a:r>
              <a:rPr kumimoji="1" lang="zh-CN" altLang="en-US" dirty="0">
                <a:latin typeface="华文楷体"/>
                <a:ea typeface="华文楷体"/>
                <a:cs typeface="华文楷体"/>
              </a:rPr>
              <a:t>、</a:t>
            </a:r>
            <a:r>
              <a:rPr kumimoji="1" lang="zh-CN" altLang="en-US" dirty="0" smtClean="0">
                <a:latin typeface="华文楷体"/>
                <a:ea typeface="华文楷体"/>
                <a:cs typeface="华文楷体"/>
              </a:rPr>
              <a:t>工作日与周末交通流量对比</a:t>
            </a:r>
            <a:endParaRPr kumimoji="1" lang="en-US" altLang="zh-CN" dirty="0" smtClean="0">
              <a:latin typeface="华文楷体"/>
              <a:ea typeface="华文楷体"/>
              <a:cs typeface="华文楷体"/>
            </a:endParaRPr>
          </a:p>
        </p:txBody>
      </p:sp>
      <p:sp>
        <p:nvSpPr>
          <p:cNvPr id="4" name="文本框 3"/>
          <p:cNvSpPr txBox="1"/>
          <p:nvPr/>
        </p:nvSpPr>
        <p:spPr>
          <a:xfrm>
            <a:off x="4525153" y="2259568"/>
            <a:ext cx="3672800" cy="338554"/>
          </a:xfrm>
          <a:prstGeom prst="rect">
            <a:avLst/>
          </a:prstGeom>
          <a:noFill/>
        </p:spPr>
        <p:txBody>
          <a:bodyPr wrap="none" rtlCol="0">
            <a:spAutoFit/>
          </a:bodyPr>
          <a:lstStyle/>
          <a:p>
            <a:r>
              <a:rPr kumimoji="1" lang="zh-CN" altLang="en-US" sz="1600" dirty="0" smtClean="0"/>
              <a:t>日用户数、交易次数和交易额呈正相关</a:t>
            </a:r>
            <a:endParaRPr kumimoji="1" lang="zh-CN" altLang="en-US" sz="1600" dirty="0"/>
          </a:p>
        </p:txBody>
      </p:sp>
      <p:sp>
        <p:nvSpPr>
          <p:cNvPr id="8" name="文本框 7"/>
          <p:cNvSpPr txBox="1"/>
          <p:nvPr/>
        </p:nvSpPr>
        <p:spPr>
          <a:xfrm>
            <a:off x="799460" y="5656963"/>
            <a:ext cx="3480440" cy="629916"/>
          </a:xfrm>
          <a:prstGeom prst="rect">
            <a:avLst/>
          </a:prstGeom>
          <a:noFill/>
        </p:spPr>
        <p:txBody>
          <a:bodyPr wrap="none" rtlCol="0">
            <a:spAutoFit/>
          </a:bodyPr>
          <a:lstStyle/>
          <a:p>
            <a:pPr algn="r">
              <a:lnSpc>
                <a:spcPct val="110000"/>
              </a:lnSpc>
            </a:pPr>
            <a:r>
              <a:rPr kumimoji="1" lang="zh-CN" altLang="en-US" sz="1600" dirty="0" smtClean="0"/>
              <a:t>工作日早晚高峰显著且流量高于周末</a:t>
            </a:r>
            <a:endParaRPr kumimoji="1" lang="en-US" altLang="zh-CN" sz="1600" dirty="0" smtClean="0"/>
          </a:p>
          <a:p>
            <a:pPr algn="r">
              <a:lnSpc>
                <a:spcPct val="110000"/>
              </a:lnSpc>
            </a:pPr>
            <a:r>
              <a:rPr kumimoji="1" lang="zh-CN" altLang="en-US" sz="1600" dirty="0" smtClean="0"/>
              <a:t>天气因素对交通流量影响不明显</a:t>
            </a:r>
            <a:endParaRPr kumimoji="1" lang="zh-CN" altLang="en-US" sz="1600" dirty="0"/>
          </a:p>
        </p:txBody>
      </p:sp>
    </p:spTree>
    <p:extLst>
      <p:ext uri="{BB962C8B-B14F-4D97-AF65-F5344CB8AC3E}">
        <p14:creationId xmlns:p14="http://schemas.microsoft.com/office/powerpoint/2010/main" val="24860298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黎明">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黎明.thmx</Template>
  <TotalTime>2713</TotalTime>
  <Words>1075</Words>
  <Application>Microsoft Macintosh PowerPoint</Application>
  <PresentationFormat>全屏显示(4:3)</PresentationFormat>
  <Paragraphs>366</Paragraphs>
  <Slides>27</Slides>
  <Notes>7</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27</vt:i4>
      </vt:variant>
    </vt:vector>
  </HeadingPairs>
  <TitlesOfParts>
    <vt:vector size="29" baseType="lpstr">
      <vt:lpstr>黎明</vt:lpstr>
      <vt:lpstr>公式</vt:lpstr>
      <vt:lpstr>深度透视P2P网贷平台</vt:lpstr>
      <vt:lpstr>产品概要</vt:lpstr>
      <vt:lpstr>问题定义 场景</vt:lpstr>
      <vt:lpstr>问题定义 痛点</vt:lpstr>
      <vt:lpstr>问题定义 我们</vt:lpstr>
      <vt:lpstr>数据应用 来源</vt:lpstr>
      <vt:lpstr>数据应用 方法</vt:lpstr>
      <vt:lpstr>数据应用 概览</vt:lpstr>
      <vt:lpstr>数据应用 概览</vt:lpstr>
      <vt:lpstr>数据应用 成果</vt:lpstr>
      <vt:lpstr>数据应用 成果</vt:lpstr>
      <vt:lpstr>数据应用 成果</vt:lpstr>
      <vt:lpstr>技术能力 框架</vt:lpstr>
      <vt:lpstr>技术能力 宏观</vt:lpstr>
      <vt:lpstr>技术能力 宏观</vt:lpstr>
      <vt:lpstr>技术能力 微观</vt:lpstr>
      <vt:lpstr>技术能力 微观</vt:lpstr>
      <vt:lpstr>技术能力 微观</vt:lpstr>
      <vt:lpstr>技术能力 介观</vt:lpstr>
      <vt:lpstr>技术能力 介观</vt:lpstr>
      <vt:lpstr>技术能力 介观</vt:lpstr>
      <vt:lpstr>技术能力 疏散</vt:lpstr>
      <vt:lpstr>技术能力 疏散</vt:lpstr>
      <vt:lpstr>产品设计 公交3.0</vt:lpstr>
      <vt:lpstr>产品设计 公交3.0</vt:lpstr>
      <vt:lpstr>产品设计 原型</vt:lpstr>
      <vt:lpstr>产品设计 评估</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大型活动大规模人群的识别和疏散</dc:title>
  <dc:creator>宏伦 张</dc:creator>
  <cp:lastModifiedBy>宏伦 张</cp:lastModifiedBy>
  <cp:revision>131</cp:revision>
  <dcterms:created xsi:type="dcterms:W3CDTF">2015-10-23T08:33:31Z</dcterms:created>
  <dcterms:modified xsi:type="dcterms:W3CDTF">2016-03-27T09:30:13Z</dcterms:modified>
</cp:coreProperties>
</file>