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3FF"/>
    <a:srgbClr val="3B50FF"/>
    <a:srgbClr val="FF2135"/>
    <a:srgbClr val="FF4A44"/>
    <a:srgbClr val="FF2828"/>
    <a:srgbClr val="C8C8C8"/>
    <a:srgbClr val="BEBDED"/>
    <a:srgbClr val="CDD1D7"/>
    <a:srgbClr val="CCC6C3"/>
    <a:srgbClr val="C2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5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8A22F-5AB3-8E41-AEDE-A7D79EE396D5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A76F2-5B59-8546-9145-BCF8E94F89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45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DEA5-EA8C-E247-97ED-C4C8E7E2D762}" type="datetimeFigureOut">
              <a:rPr kumimoji="1" lang="zh-CN" altLang="en-US" smtClean="0"/>
              <a:t>16/3/31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9E30B-D173-2A41-8755-CC3967A2B5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2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0A9E2-DC08-0047-A3FE-F628368B51E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58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16/3/31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hanghonglun.cn/pp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3392" y="2578100"/>
            <a:ext cx="8096724" cy="1058680"/>
          </a:xfrm>
        </p:spPr>
        <p:txBody>
          <a:bodyPr>
            <a:noAutofit/>
          </a:bodyPr>
          <a:lstStyle/>
          <a:p>
            <a:r>
              <a:rPr kumimoji="1" lang="zh-CN" altLang="en-US" sz="3600" dirty="0" smtClean="0">
                <a:latin typeface="Hiragino Sans GB W3"/>
                <a:ea typeface="Hiragino Sans GB W3"/>
                <a:cs typeface="Hiragino Sans GB W3"/>
              </a:rPr>
              <a:t>深度透视</a:t>
            </a:r>
            <a:r>
              <a:rPr kumimoji="1" lang="en-US" altLang="zh-CN" sz="3600" dirty="0">
                <a:ea typeface="Hiragino Sans GB W3"/>
                <a:cs typeface="Hiragino Sans GB W3"/>
              </a:rPr>
              <a:t>P2P</a:t>
            </a:r>
            <a:r>
              <a:rPr kumimoji="1" lang="zh-CN" altLang="en-US" sz="3600" dirty="0">
                <a:latin typeface="Hiragino Sans GB W3"/>
                <a:ea typeface="Hiragino Sans GB W3"/>
                <a:cs typeface="Hiragino Sans GB W3"/>
              </a:rPr>
              <a:t>网贷平台</a:t>
            </a:r>
            <a:endParaRPr kumimoji="1" lang="zh-CN" altLang="en-US" sz="3600" dirty="0">
              <a:solidFill>
                <a:schemeClr val="accent6"/>
              </a:solidFill>
              <a:latin typeface="Adobe Garamond Pro"/>
              <a:cs typeface="Adobe Garamond Pro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8968" y="3918726"/>
            <a:ext cx="6400800" cy="103783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舆情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数据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分析</a:t>
            </a:r>
            <a:r>
              <a:rPr kumimoji="1" lang="en-US" altLang="zh-CN" sz="2000" dirty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 </a:t>
            </a:r>
            <a:r>
              <a:rPr kumimoji="1" lang="zh-CN" altLang="en-US" sz="2000" dirty="0" smtClean="0">
                <a:solidFill>
                  <a:srgbClr val="C8C8C8"/>
                </a:solidFill>
                <a:latin typeface="仿宋"/>
                <a:ea typeface="仿宋"/>
                <a:cs typeface="仿宋"/>
              </a:rPr>
              <a:t>可视化</a:t>
            </a:r>
            <a:endParaRPr kumimoji="1" lang="zh-CN" altLang="en-US" sz="2000" dirty="0">
              <a:solidFill>
                <a:srgbClr val="C8C8C8"/>
              </a:solidFill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301197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排名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平台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" y="1519140"/>
            <a:ext cx="7768770" cy="3952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32088" y="5728005"/>
            <a:ext cx="636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各平台自</a:t>
            </a:r>
            <a:r>
              <a:rPr kumimoji="1" lang="en-US" altLang="zh-CN" dirty="0" smtClean="0">
                <a:solidFill>
                  <a:srgbClr val="FF6600"/>
                </a:solidFill>
              </a:rPr>
              <a:t>2014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年</a:t>
            </a:r>
            <a:r>
              <a:rPr kumimoji="1" lang="en-US" altLang="zh-CN" dirty="0" smtClean="0">
                <a:solidFill>
                  <a:srgbClr val="FF6600"/>
                </a:solidFill>
              </a:rPr>
              <a:t>1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</a:t>
            </a:r>
            <a:r>
              <a:rPr kumimoji="1" lang="zh-CN" altLang="en-US" dirty="0" smtClean="0">
                <a:solidFill>
                  <a:srgbClr val="FFFFFF"/>
                </a:solidFill>
              </a:rPr>
              <a:t>至</a:t>
            </a:r>
            <a:r>
              <a:rPr kumimoji="1" lang="en-US" altLang="zh-CN" dirty="0" smtClean="0">
                <a:solidFill>
                  <a:srgbClr val="FF6600"/>
                </a:solidFill>
              </a:rPr>
              <a:t>2016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年</a:t>
            </a:r>
            <a:r>
              <a:rPr kumimoji="1" lang="en-US" altLang="zh-CN" dirty="0" smtClean="0">
                <a:solidFill>
                  <a:srgbClr val="FF6600"/>
                </a:solidFill>
              </a:rPr>
              <a:t>2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</a:t>
            </a:r>
            <a:r>
              <a:rPr kumimoji="1" lang="zh-CN" altLang="en-US" dirty="0" smtClean="0">
                <a:solidFill>
                  <a:srgbClr val="FFFFFF"/>
                </a:solidFill>
              </a:rPr>
              <a:t>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月度指数排名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平行坐标轴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实现多实体多时间片多参数的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高维动态</a:t>
            </a:r>
            <a:r>
              <a:rPr kumimoji="1" lang="zh-CN" altLang="en-US" dirty="0" smtClean="0"/>
              <a:t>可视化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地区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地区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6" y="1478610"/>
            <a:ext cx="6607201" cy="4055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114649" y="1750117"/>
            <a:ext cx="830332" cy="3194534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5" name="直线连接符 4"/>
          <p:cNvCxnSpPr>
            <a:stCxn id="8" idx="1"/>
          </p:cNvCxnSpPr>
          <p:nvPr/>
        </p:nvCxnSpPr>
        <p:spPr>
          <a:xfrm flipH="1">
            <a:off x="6944985" y="2012898"/>
            <a:ext cx="746980" cy="74021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91965" y="1828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时间轴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416" y="5763424"/>
            <a:ext cx="548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北上广等</a:t>
            </a:r>
            <a:r>
              <a:rPr kumimoji="1" lang="zh-CN" altLang="en-US" dirty="0" smtClean="0">
                <a:solidFill>
                  <a:srgbClr val="FF6600"/>
                </a:solidFill>
              </a:rPr>
              <a:t>不同地区</a:t>
            </a:r>
            <a:r>
              <a:rPr kumimoji="1" lang="zh-CN" altLang="en-US" dirty="0" smtClean="0">
                <a:solidFill>
                  <a:srgbClr val="FFFFFF"/>
                </a:solidFill>
              </a:rPr>
              <a:t>各项历史数据</a:t>
            </a:r>
            <a:r>
              <a:rPr kumimoji="1" lang="zh-CN" altLang="en-US" dirty="0" smtClean="0">
                <a:solidFill>
                  <a:srgbClr val="FF6600"/>
                </a:solidFill>
              </a:rPr>
              <a:t>动态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可视化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zh-CN" altLang="en-US" dirty="0" smtClean="0">
                <a:solidFill>
                  <a:srgbClr val="FF6600"/>
                </a:solidFill>
              </a:rPr>
              <a:t>散点</a:t>
            </a:r>
            <a:r>
              <a:rPr kumimoji="1" lang="zh-CN" altLang="en-US" dirty="0" smtClean="0">
                <a:solidFill>
                  <a:srgbClr val="FFFFFF"/>
                </a:solidFill>
              </a:rPr>
              <a:t>表示地区，</a:t>
            </a:r>
            <a:r>
              <a:rPr kumimoji="1" lang="en-US" altLang="zh-CN" dirty="0" smtClean="0">
                <a:solidFill>
                  <a:srgbClr val="FF6600"/>
                </a:solidFill>
              </a:rPr>
              <a:t>X</a:t>
            </a:r>
            <a:r>
              <a:rPr kumimoji="1" lang="zh-CN" altLang="en-US" dirty="0" smtClean="0">
                <a:solidFill>
                  <a:srgbClr val="FF6600"/>
                </a:solidFill>
              </a:rPr>
              <a:t>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en-US" altLang="zh-CN" dirty="0" smtClean="0">
                <a:solidFill>
                  <a:srgbClr val="FF6600"/>
                </a:solidFill>
              </a:rPr>
              <a:t>Y</a:t>
            </a:r>
            <a:r>
              <a:rPr kumimoji="1" lang="zh-CN" altLang="en-US" dirty="0" smtClean="0">
                <a:solidFill>
                  <a:srgbClr val="FF6600"/>
                </a:solidFill>
              </a:rPr>
              <a:t>轴</a:t>
            </a:r>
            <a:r>
              <a:rPr kumimoji="1" lang="zh-CN" altLang="en-US" dirty="0" smtClean="0">
                <a:solidFill>
                  <a:srgbClr val="FFFFFF"/>
                </a:solidFill>
              </a:rPr>
              <a:t>、</a:t>
            </a:r>
            <a:r>
              <a:rPr kumimoji="1" lang="zh-CN" altLang="en-US" dirty="0" smtClean="0">
                <a:solidFill>
                  <a:srgbClr val="FF6600"/>
                </a:solidFill>
              </a:rPr>
              <a:t>散点大小</a:t>
            </a:r>
            <a:r>
              <a:rPr kumimoji="1" lang="zh-CN" altLang="en-US" dirty="0" smtClean="0">
                <a:solidFill>
                  <a:srgbClr val="FFFFFF"/>
                </a:solidFill>
              </a:rPr>
              <a:t>表示不同参数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图片 8" descr="参数选择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20" y="5355548"/>
            <a:ext cx="2391561" cy="106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7407086" y="372738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X</a:t>
            </a:r>
            <a:r>
              <a:rPr kumimoji="1" lang="zh-CN" altLang="en-US" dirty="0" smtClean="0">
                <a:solidFill>
                  <a:srgbClr val="FFFFFF"/>
                </a:solidFill>
              </a:rPr>
              <a:t>轴</a:t>
            </a:r>
            <a:r>
              <a:rPr kumimoji="1" lang="zh-CN" altLang="zh-CN" dirty="0">
                <a:solidFill>
                  <a:srgbClr val="FFFFFF"/>
                </a:solidFill>
              </a:rPr>
              <a:t>、</a:t>
            </a:r>
            <a:r>
              <a:rPr kumimoji="1" lang="en-US" altLang="zh-CN" dirty="0" smtClean="0">
                <a:solidFill>
                  <a:srgbClr val="FFFFFF"/>
                </a:solidFill>
              </a:rPr>
              <a:t>Y</a:t>
            </a:r>
            <a:r>
              <a:rPr kumimoji="1" lang="zh-CN" altLang="en-US" dirty="0" smtClean="0">
                <a:solidFill>
                  <a:srgbClr val="FFFFFF"/>
                </a:solidFill>
              </a:rPr>
              <a:t>轴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散点大小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均可自由映射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3" name="直线连接符 12"/>
          <p:cNvCxnSpPr>
            <a:stCxn id="12" idx="2"/>
            <a:endCxn id="9" idx="0"/>
          </p:cNvCxnSpPr>
          <p:nvPr/>
        </p:nvCxnSpPr>
        <p:spPr>
          <a:xfrm flipH="1">
            <a:off x="7391501" y="4650714"/>
            <a:ext cx="800415" cy="70483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类型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类型历史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0" y="1414132"/>
            <a:ext cx="5554304" cy="493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457200" y="2150085"/>
            <a:ext cx="2218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民营、风投、银行等</a:t>
            </a:r>
            <a:r>
              <a:rPr kumimoji="1" lang="zh-CN" altLang="en-US" dirty="0" smtClean="0">
                <a:solidFill>
                  <a:srgbClr val="FF6600"/>
                </a:solidFill>
              </a:rPr>
              <a:t>不同类型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平台各项历史数据</a:t>
            </a:r>
            <a:r>
              <a:rPr kumimoji="1" lang="zh-CN" altLang="en-US" dirty="0" smtClean="0">
                <a:solidFill>
                  <a:srgbClr val="FF6600"/>
                </a:solidFill>
              </a:rPr>
              <a:t>动态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可视化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4501541"/>
            <a:ext cx="221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雷达图</a:t>
            </a:r>
            <a:r>
              <a:rPr kumimoji="1" lang="zh-CN" altLang="en-US" dirty="0" smtClean="0"/>
              <a:t>实现同一时间片内各平台类型之间的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指数比较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7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信息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平台详情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8" y="2061357"/>
            <a:ext cx="7605869" cy="439202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70" y="1448287"/>
            <a:ext cx="53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控制面板</a:t>
            </a:r>
            <a:r>
              <a:rPr kumimoji="1" lang="zh-CN" altLang="en-US" dirty="0" smtClean="0"/>
              <a:t>的形式全面透视和平台相关的各项信息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14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舆情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9" y="2852236"/>
            <a:ext cx="8279255" cy="254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38270" y="1448287"/>
            <a:ext cx="533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透视和平台相关的</a:t>
            </a:r>
            <a:r>
              <a:rPr kumimoji="1" lang="zh-CN" altLang="en-US" dirty="0" smtClean="0">
                <a:solidFill>
                  <a:srgbClr val="FF6600"/>
                </a:solidFill>
              </a:rPr>
              <a:t>舆情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cxnSp>
        <p:nvCxnSpPr>
          <p:cNvPr id="8" name="直线连接符 7"/>
          <p:cNvCxnSpPr/>
          <p:nvPr/>
        </p:nvCxnSpPr>
        <p:spPr>
          <a:xfrm flipH="1">
            <a:off x="4310212" y="2584703"/>
            <a:ext cx="648559" cy="77017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479880" y="3354880"/>
            <a:ext cx="830332" cy="1657320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891211" y="22553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新闻和评论数量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9342" y="3250590"/>
            <a:ext cx="2745059" cy="82942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12" name="直线连接符 11"/>
          <p:cNvCxnSpPr/>
          <p:nvPr/>
        </p:nvCxnSpPr>
        <p:spPr>
          <a:xfrm flipH="1" flipV="1">
            <a:off x="1715978" y="2729015"/>
            <a:ext cx="351303" cy="52157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67974" y="23596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媒体新闻抽样展示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9342" y="4263222"/>
            <a:ext cx="2745059" cy="829422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22" name="直线连接符 21"/>
          <p:cNvCxnSpPr>
            <a:endCxn id="21" idx="2"/>
          </p:cNvCxnSpPr>
          <p:nvPr/>
        </p:nvCxnSpPr>
        <p:spPr>
          <a:xfrm flipV="1">
            <a:off x="1702468" y="5092644"/>
            <a:ext cx="289404" cy="63558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7974" y="57012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用户评论抽样展示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27" name="直线连接符 26"/>
          <p:cNvCxnSpPr/>
          <p:nvPr/>
        </p:nvCxnSpPr>
        <p:spPr>
          <a:xfrm flipH="1" flipV="1">
            <a:off x="6022263" y="5092645"/>
            <a:ext cx="260648" cy="635584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366510" y="5736582"/>
            <a:ext cx="434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矩形树图</a:t>
            </a:r>
            <a:r>
              <a:rPr kumimoji="1" lang="zh-CN" altLang="en-US" dirty="0" smtClean="0">
                <a:solidFill>
                  <a:srgbClr val="FFFFFF"/>
                </a:solidFill>
              </a:rPr>
              <a:t>实现新闻媒体源分布的可视化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3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平台透视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数据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4" name="图片 3" descr="平台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5890"/>
            <a:ext cx="8250036" cy="2165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538270" y="1448287"/>
            <a:ext cx="7339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 smtClean="0"/>
              <a:t>平台</a:t>
            </a:r>
            <a:r>
              <a:rPr kumimoji="1" lang="zh-CN" altLang="en-US" dirty="0" smtClean="0">
                <a:solidFill>
                  <a:srgbClr val="FF6600"/>
                </a:solidFill>
              </a:rPr>
              <a:t>过去一年</a:t>
            </a:r>
            <a:r>
              <a:rPr kumimoji="1" lang="zh-CN" altLang="en-US" dirty="0" smtClean="0"/>
              <a:t>各项</a:t>
            </a:r>
            <a:r>
              <a:rPr kumimoji="1" lang="zh-CN" altLang="en-US" dirty="0" smtClean="0">
                <a:solidFill>
                  <a:srgbClr val="FF6600"/>
                </a:solidFill>
              </a:rPr>
              <a:t>深度数据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r>
              <a:rPr kumimoji="1" lang="zh-CN" altLang="en-US" sz="1600" dirty="0" smtClean="0">
                <a:solidFill>
                  <a:schemeClr val="tx1">
                    <a:lumMod val="50000"/>
                  </a:schemeClr>
                </a:solidFill>
              </a:rPr>
              <a:t>成交量、利率、当日待还金额、资金净流入、投资人数、借款人数、人均投资金额、人均借款金额、借款标数、平均借款期限、待收投资人数、待还借款人数</a:t>
            </a:r>
            <a:endParaRPr kumimoji="1" lang="zh-CN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9" name="直线连接符 8"/>
          <p:cNvCxnSpPr>
            <a:stCxn id="11" idx="0"/>
          </p:cNvCxnSpPr>
          <p:nvPr/>
        </p:nvCxnSpPr>
        <p:spPr>
          <a:xfrm flipV="1">
            <a:off x="2790140" y="4842868"/>
            <a:ext cx="520211" cy="114232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42424" y="5985188"/>
            <a:ext cx="309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 </a:t>
            </a:r>
            <a:r>
              <a:rPr kumimoji="1" lang="zh-CN" altLang="en-US" dirty="0" smtClean="0">
                <a:solidFill>
                  <a:srgbClr val="FFFFFF"/>
                </a:solidFill>
              </a:rPr>
              <a:t>以</a:t>
            </a:r>
            <a:r>
              <a:rPr kumimoji="1" lang="zh-CN" altLang="en-US" dirty="0" smtClean="0">
                <a:solidFill>
                  <a:srgbClr val="FF6600"/>
                </a:solidFill>
              </a:rPr>
              <a:t>曲线图</a:t>
            </a:r>
            <a:r>
              <a:rPr kumimoji="1" lang="zh-CN" altLang="en-US" dirty="0" smtClean="0">
                <a:solidFill>
                  <a:srgbClr val="FFFFFF"/>
                </a:solidFill>
              </a:rPr>
              <a:t>展示指标变化趋势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990" y="3645856"/>
            <a:ext cx="724434" cy="26395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029055" y="3644380"/>
            <a:ext cx="657097" cy="26395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22" name="直线连接符 21"/>
          <p:cNvCxnSpPr>
            <a:stCxn id="12" idx="3"/>
            <a:endCxn id="28" idx="1"/>
          </p:cNvCxnSpPr>
          <p:nvPr/>
        </p:nvCxnSpPr>
        <p:spPr>
          <a:xfrm flipV="1">
            <a:off x="1242424" y="3102012"/>
            <a:ext cx="935374" cy="675823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>
            <a:stCxn id="28" idx="3"/>
            <a:endCxn id="21" idx="1"/>
          </p:cNvCxnSpPr>
          <p:nvPr/>
        </p:nvCxnSpPr>
        <p:spPr>
          <a:xfrm>
            <a:off x="6979112" y="3102012"/>
            <a:ext cx="1049943" cy="67434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77798" y="291734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更改指标，实现任意两指标之间的相关性分析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11511" y="5316869"/>
            <a:ext cx="1679362" cy="36458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cxnSp>
        <p:nvCxnSpPr>
          <p:cNvPr id="32" name="直线连接符 31"/>
          <p:cNvCxnSpPr>
            <a:stCxn id="31" idx="2"/>
            <a:endCxn id="35" idx="0"/>
          </p:cNvCxnSpPr>
          <p:nvPr/>
        </p:nvCxnSpPr>
        <p:spPr>
          <a:xfrm flipH="1">
            <a:off x="6937205" y="5681454"/>
            <a:ext cx="513987" cy="50298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90710" y="61844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自由选择数据时间范围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3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758662" y="3204930"/>
            <a:ext cx="1358908" cy="105071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行业指数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平台对比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时空分析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79577" y="3204930"/>
            <a:ext cx="1358908" cy="105071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cs typeface="华文楷体"/>
              </a:rPr>
              <a:t>信息网络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关联分析</a:t>
            </a:r>
            <a:endParaRPr kumimoji="1" lang="en-US" altLang="zh-CN" sz="1600" dirty="0" smtClean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rgbClr val="404040"/>
                </a:solidFill>
                <a:latin typeface="华文楷体"/>
                <a:ea typeface="华文楷体"/>
                <a:cs typeface="华文楷体"/>
              </a:rPr>
              <a:t>深度数据</a:t>
            </a:r>
            <a:endParaRPr kumimoji="1" lang="en-US" altLang="zh-CN" sz="1600" dirty="0">
              <a:solidFill>
                <a:srgbClr val="40404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00494" y="3194347"/>
            <a:ext cx="1358908" cy="106129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ea typeface="华文楷体"/>
                <a:cs typeface="华文楷体"/>
              </a:rPr>
              <a:t>知识图谱</a:t>
            </a:r>
            <a:endParaRPr kumimoji="1" lang="en-US" altLang="zh-CN" sz="1600" dirty="0" smtClean="0">
              <a:solidFill>
                <a:schemeClr val="bg1">
                  <a:lumMod val="75000"/>
                  <a:lumOff val="25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cs typeface="华文楷体"/>
              </a:rPr>
              <a:t>关键词提</a:t>
            </a:r>
            <a:r>
              <a:rPr kumimoji="1"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cs typeface="华文楷体"/>
              </a:rPr>
              <a:t>取</a:t>
            </a:r>
            <a:endParaRPr kumimoji="1" lang="en-US" altLang="zh-CN" sz="1600" dirty="0" smtClean="0">
              <a:solidFill>
                <a:schemeClr val="bg1">
                  <a:lumMod val="75000"/>
                  <a:lumOff val="25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华文楷体"/>
                <a:ea typeface="华文楷体"/>
                <a:cs typeface="华文楷体"/>
              </a:rPr>
              <a:t>情感分析</a:t>
            </a:r>
            <a:endParaRPr kumimoji="1" lang="en-US" altLang="zh-CN" sz="1600" dirty="0">
              <a:solidFill>
                <a:schemeClr val="bg1">
                  <a:lumMod val="75000"/>
                  <a:lumOff val="25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产品概要</a:t>
            </a:r>
            <a:endParaRPr kumimoji="1" lang="zh-CN" altLang="en-US" sz="40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4334" y="1612899"/>
            <a:ext cx="1365250" cy="857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多源数据爬取融合</a:t>
            </a:r>
            <a:endParaRPr kumimoji="1" lang="en-US" altLang="zh-CN" sz="20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4334" y="2794596"/>
            <a:ext cx="1365250" cy="9249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舆情感知数据分析</a:t>
            </a:r>
            <a:endParaRPr kumimoji="1" lang="en-US" altLang="zh-CN" sz="2000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4334" y="5459730"/>
            <a:ext cx="1365250" cy="5736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atin typeface="华文楷体"/>
                <a:ea typeface="华文楷体"/>
                <a:cs typeface="华文楷体"/>
              </a:rPr>
              <a:t>在线产品</a:t>
            </a:r>
            <a:endParaRPr kumimoji="1" lang="en-US" altLang="zh-CN" sz="2000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00494" y="2790067"/>
            <a:ext cx="1358908" cy="419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舆情感知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779577" y="2794298"/>
            <a:ext cx="1358908" cy="419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平台透视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58662" y="2794298"/>
            <a:ext cx="1358908" cy="419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  <p:cxnSp>
        <p:nvCxnSpPr>
          <p:cNvPr id="39" name="直线箭头连接符 38"/>
          <p:cNvCxnSpPr>
            <a:stCxn id="20" idx="3"/>
            <a:endCxn id="21" idx="1"/>
          </p:cNvCxnSpPr>
          <p:nvPr/>
        </p:nvCxnSpPr>
        <p:spPr>
          <a:xfrm>
            <a:off x="4159402" y="2999619"/>
            <a:ext cx="620175" cy="42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22" idx="1"/>
            <a:endCxn id="21" idx="3"/>
          </p:cNvCxnSpPr>
          <p:nvPr/>
        </p:nvCxnSpPr>
        <p:spPr>
          <a:xfrm flipH="1">
            <a:off x="6138485" y="3003850"/>
            <a:ext cx="620177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36" idx="2"/>
            <a:endCxn id="43" idx="0"/>
          </p:cNvCxnSpPr>
          <p:nvPr/>
        </p:nvCxnSpPr>
        <p:spPr>
          <a:xfrm>
            <a:off x="5459031" y="4255641"/>
            <a:ext cx="2039" cy="3794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11" idx="2"/>
            <a:endCxn id="12" idx="0"/>
          </p:cNvCxnSpPr>
          <p:nvPr/>
        </p:nvCxnSpPr>
        <p:spPr>
          <a:xfrm>
            <a:off x="1486959" y="2470151"/>
            <a:ext cx="0" cy="32444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2" idx="2"/>
            <a:endCxn id="14" idx="0"/>
          </p:cNvCxnSpPr>
          <p:nvPr/>
        </p:nvCxnSpPr>
        <p:spPr>
          <a:xfrm>
            <a:off x="1486959" y="3719578"/>
            <a:ext cx="0" cy="174015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800494" y="5468182"/>
            <a:ext cx="1358908" cy="5651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舆情可视化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81616" y="5459730"/>
            <a:ext cx="1358908" cy="5651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平台详情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58662" y="5468182"/>
            <a:ext cx="1358908" cy="5629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数据可视化</a:t>
            </a:r>
          </a:p>
        </p:txBody>
      </p:sp>
      <p:sp>
        <p:nvSpPr>
          <p:cNvPr id="34" name="矩形 33"/>
          <p:cNvSpPr/>
          <p:nvPr/>
        </p:nvSpPr>
        <p:spPr>
          <a:xfrm>
            <a:off x="2800494" y="1612899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新闻门户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31553" y="1615232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新浪微博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48705" y="1615232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网贷社区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44564" y="1615232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平台官网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3" name="手动操作 42"/>
          <p:cNvSpPr/>
          <p:nvPr/>
        </p:nvSpPr>
        <p:spPr>
          <a:xfrm>
            <a:off x="3762444" y="4635105"/>
            <a:ext cx="3397251" cy="400049"/>
          </a:xfrm>
          <a:prstGeom prst="flowChartManualOperation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在线可视化产品</a:t>
            </a:r>
            <a:endParaRPr kumimoji="1" lang="zh-CN" altLang="en-US" dirty="0"/>
          </a:p>
        </p:txBody>
      </p:sp>
      <p:cxnSp>
        <p:nvCxnSpPr>
          <p:cNvPr id="46" name="直线箭头连接符 45"/>
          <p:cNvCxnSpPr>
            <a:stCxn id="35" idx="2"/>
          </p:cNvCxnSpPr>
          <p:nvPr/>
        </p:nvCxnSpPr>
        <p:spPr>
          <a:xfrm>
            <a:off x="3479948" y="4255641"/>
            <a:ext cx="679454" cy="3794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7" idx="2"/>
          </p:cNvCxnSpPr>
          <p:nvPr/>
        </p:nvCxnSpPr>
        <p:spPr>
          <a:xfrm flipH="1">
            <a:off x="6758662" y="4255641"/>
            <a:ext cx="679454" cy="3794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34" idx="2"/>
            <a:endCxn id="20" idx="0"/>
          </p:cNvCxnSpPr>
          <p:nvPr/>
        </p:nvCxnSpPr>
        <p:spPr>
          <a:xfrm>
            <a:off x="3336997" y="2226720"/>
            <a:ext cx="142951" cy="56334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38" idx="2"/>
            <a:endCxn id="20" idx="0"/>
          </p:cNvCxnSpPr>
          <p:nvPr/>
        </p:nvCxnSpPr>
        <p:spPr>
          <a:xfrm flipH="1">
            <a:off x="3479948" y="2229053"/>
            <a:ext cx="1288108" cy="56101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>
            <a:stCxn id="40" idx="2"/>
            <a:endCxn id="22" idx="0"/>
          </p:cNvCxnSpPr>
          <p:nvPr/>
        </p:nvCxnSpPr>
        <p:spPr>
          <a:xfrm>
            <a:off x="6185208" y="2229053"/>
            <a:ext cx="1252908" cy="56524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42" idx="2"/>
            <a:endCxn id="22" idx="0"/>
          </p:cNvCxnSpPr>
          <p:nvPr/>
        </p:nvCxnSpPr>
        <p:spPr>
          <a:xfrm flipH="1">
            <a:off x="7438116" y="2229053"/>
            <a:ext cx="142951" cy="56524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>
            <a:stCxn id="34" idx="3"/>
            <a:endCxn id="38" idx="1"/>
          </p:cNvCxnSpPr>
          <p:nvPr/>
        </p:nvCxnSpPr>
        <p:spPr>
          <a:xfrm>
            <a:off x="3873500" y="1919810"/>
            <a:ext cx="358053" cy="2333"/>
          </a:xfrm>
          <a:prstGeom prst="straightConnector1">
            <a:avLst/>
          </a:prstGeom>
          <a:ln>
            <a:solidFill>
              <a:srgbClr val="FFFF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38" idx="3"/>
            <a:endCxn id="40" idx="1"/>
          </p:cNvCxnSpPr>
          <p:nvPr/>
        </p:nvCxnSpPr>
        <p:spPr>
          <a:xfrm>
            <a:off x="5304559" y="1922143"/>
            <a:ext cx="344146" cy="0"/>
          </a:xfrm>
          <a:prstGeom prst="straightConnector1">
            <a:avLst/>
          </a:prstGeom>
          <a:ln>
            <a:solidFill>
              <a:srgbClr val="FFFF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40" idx="3"/>
            <a:endCxn id="42" idx="1"/>
          </p:cNvCxnSpPr>
          <p:nvPr/>
        </p:nvCxnSpPr>
        <p:spPr>
          <a:xfrm>
            <a:off x="6721711" y="1922143"/>
            <a:ext cx="322853" cy="0"/>
          </a:xfrm>
          <a:prstGeom prst="straightConnector1">
            <a:avLst/>
          </a:prstGeom>
          <a:ln>
            <a:solidFill>
              <a:srgbClr val="FFFFFF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43" idx="2"/>
            <a:endCxn id="31" idx="0"/>
          </p:cNvCxnSpPr>
          <p:nvPr/>
        </p:nvCxnSpPr>
        <p:spPr>
          <a:xfrm>
            <a:off x="5461070" y="5035154"/>
            <a:ext cx="0" cy="42457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67" idx="0"/>
          </p:cNvCxnSpPr>
          <p:nvPr/>
        </p:nvCxnSpPr>
        <p:spPr>
          <a:xfrm flipH="1">
            <a:off x="3479948" y="5035154"/>
            <a:ext cx="977752" cy="43302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33" idx="0"/>
          </p:cNvCxnSpPr>
          <p:nvPr/>
        </p:nvCxnSpPr>
        <p:spPr>
          <a:xfrm>
            <a:off x="6489700" y="5035154"/>
            <a:ext cx="948416" cy="43302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28854" y="6294536"/>
            <a:ext cx="3843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i="1" dirty="0" smtClean="0"/>
              <a:t>可视化地址</a:t>
            </a:r>
            <a:r>
              <a:rPr kumimoji="1" lang="zh-CN" altLang="en-US" sz="1600" i="1" dirty="0" smtClean="0"/>
              <a:t>：</a:t>
            </a:r>
            <a:r>
              <a:rPr kumimoji="1" lang="en-US" altLang="zh-CN" sz="1600" i="1" dirty="0" smtClean="0">
                <a:solidFill>
                  <a:schemeClr val="bg1"/>
                </a:solidFill>
                <a:hlinkClick r:id="rId2"/>
              </a:rPr>
              <a:t>http://zhanghonglun.cn/ppd</a:t>
            </a:r>
            <a:r>
              <a:rPr kumimoji="1" lang="en-US" altLang="zh-CN" sz="1600" i="1" smtClean="0">
                <a:solidFill>
                  <a:schemeClr val="bg1"/>
                </a:solidFill>
                <a:hlinkClick r:id="rId2"/>
              </a:rPr>
              <a:t>/</a:t>
            </a:r>
            <a:endParaRPr kumimoji="1" lang="zh-CN" alt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9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问题背景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4334" y="1536700"/>
            <a:ext cx="598112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2007</a:t>
            </a:r>
            <a:r>
              <a:rPr kumimoji="1" lang="zh-CN" altLang="en-US" dirty="0" smtClean="0"/>
              <a:t>年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随互联网浪潮引入国内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ü"/>
            </a:pP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年：开始蓬勃发展</a:t>
            </a:r>
            <a:r>
              <a:rPr kumimoji="1" lang="zh-CN" altLang="en-US" dirty="0"/>
              <a:t>，平台数量和</a:t>
            </a:r>
            <a:r>
              <a:rPr kumimoji="1" lang="zh-CN" altLang="en-US" dirty="0" smtClean="0"/>
              <a:t>交易金额大幅增长</a:t>
            </a:r>
            <a:endParaRPr kumimoji="1" lang="en-US" altLang="zh-CN" dirty="0" smtClean="0"/>
          </a:p>
        </p:txBody>
      </p:sp>
      <p:sp>
        <p:nvSpPr>
          <p:cNvPr id="33" name="矩形 32"/>
          <p:cNvSpPr/>
          <p:nvPr/>
        </p:nvSpPr>
        <p:spPr>
          <a:xfrm>
            <a:off x="804334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哪些</a:t>
            </a:r>
            <a:r>
              <a:rPr kumimoji="1" lang="en-US" altLang="zh-CN" sz="1600" dirty="0"/>
              <a:t>P2P</a:t>
            </a:r>
            <a:r>
              <a:rPr kumimoji="1" lang="zh-CN" altLang="en-US" sz="1600" dirty="0" smtClean="0"/>
              <a:t>平台比较靠谱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21991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各个平台差别在哪里</a:t>
            </a:r>
            <a:endParaRPr kumimoji="1" lang="en-US" altLang="zh-CN" sz="1600" dirty="0"/>
          </a:p>
        </p:txBody>
      </p:sp>
      <p:sp>
        <p:nvSpPr>
          <p:cNvPr id="35" name="矩形 34"/>
          <p:cNvSpPr/>
          <p:nvPr/>
        </p:nvSpPr>
        <p:spPr>
          <a:xfrm>
            <a:off x="4860213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哪个平台资</a:t>
            </a:r>
            <a:r>
              <a:rPr kumimoji="1" lang="zh-CN" altLang="en-US" sz="1600" dirty="0"/>
              <a:t>金安全最有</a:t>
            </a:r>
            <a:r>
              <a:rPr kumimoji="1" lang="zh-CN" altLang="en-US" sz="1600" dirty="0" smtClean="0"/>
              <a:t>保障</a:t>
            </a:r>
            <a:endParaRPr kumimoji="1" lang="en-US" altLang="zh-CN" sz="1600" dirty="0"/>
          </a:p>
        </p:txBody>
      </p:sp>
      <p:sp>
        <p:nvSpPr>
          <p:cNvPr id="36" name="矩形 35"/>
          <p:cNvSpPr/>
          <p:nvPr/>
        </p:nvSpPr>
        <p:spPr>
          <a:xfrm>
            <a:off x="6830885" y="5558257"/>
            <a:ext cx="1421519" cy="728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快速选择适合自己的产品</a:t>
            </a:r>
            <a:endParaRPr kumimoji="1"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570912" y="2658538"/>
            <a:ext cx="5960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/>
              <a:t>与此同时，出现</a:t>
            </a:r>
            <a:r>
              <a:rPr kumimoji="1" lang="zh-CN" altLang="en-US" dirty="0"/>
              <a:t>了越来越多的</a:t>
            </a:r>
            <a:r>
              <a:rPr kumimoji="1" lang="zh-CN" altLang="en-US" sz="2800" dirty="0">
                <a:solidFill>
                  <a:srgbClr val="FF6600"/>
                </a:solidFill>
              </a:rPr>
              <a:t>问题</a:t>
            </a:r>
            <a:r>
              <a:rPr kumimoji="1" lang="zh-CN" altLang="en-US" dirty="0"/>
              <a:t>平台、</a:t>
            </a:r>
            <a:r>
              <a:rPr kumimoji="1" lang="zh-CN" altLang="en-US" sz="2800" dirty="0">
                <a:solidFill>
                  <a:srgbClr val="FF6600"/>
                </a:solidFill>
              </a:rPr>
              <a:t>跑路</a:t>
            </a:r>
            <a:r>
              <a:rPr kumimoji="1" lang="zh-CN" altLang="en-US" dirty="0" smtClean="0"/>
              <a:t>平台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04334" y="3706336"/>
            <a:ext cx="48654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截止至</a:t>
            </a:r>
            <a:r>
              <a:rPr kumimoji="1" lang="en-US" altLang="zh-CN" dirty="0" smtClean="0"/>
              <a:t>2016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月，国内</a:t>
            </a:r>
            <a:r>
              <a:rPr kumimoji="1" lang="en-US" altLang="zh-CN" dirty="0" smtClean="0"/>
              <a:t>P2P</a:t>
            </a:r>
            <a:r>
              <a:rPr kumimoji="1" lang="zh-CN" altLang="en-US" dirty="0" smtClean="0"/>
              <a:t>平台累计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3944</a:t>
            </a:r>
            <a:r>
              <a:rPr kumimoji="1" lang="zh-CN" altLang="en-US" dirty="0" smtClean="0"/>
              <a:t>家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其中问题平台达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1425</a:t>
            </a:r>
            <a:r>
              <a:rPr kumimoji="1" lang="zh-CN" altLang="en-US" dirty="0" smtClean="0"/>
              <a:t>家，占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36.1%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pic>
        <p:nvPicPr>
          <p:cNvPr id="14" name="图片 13" descr="tim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2" y="3613921"/>
            <a:ext cx="1970672" cy="1314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70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/>
        </p:nvCxnSpPr>
        <p:spPr>
          <a:xfrm flipH="1">
            <a:off x="4462373" y="2154211"/>
            <a:ext cx="225082" cy="6642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6132149" y="2413000"/>
            <a:ext cx="529578" cy="73550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6132149" y="3799215"/>
            <a:ext cx="806669" cy="18396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6132149" y="4452318"/>
            <a:ext cx="686376" cy="57580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4435763" y="4793875"/>
            <a:ext cx="459265" cy="39084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>
            <a:off x="2378800" y="4793875"/>
            <a:ext cx="721211" cy="38175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2228273" y="3801610"/>
            <a:ext cx="566938" cy="18157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1927801" y="2571067"/>
            <a:ext cx="855575" cy="62497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数据获取和清洗</a:t>
            </a:r>
            <a:endParaRPr kumimoji="1" lang="zh-CN" altLang="en-US" sz="4000" dirty="0">
              <a:solidFill>
                <a:srgbClr val="CC543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8605" y="2747169"/>
            <a:ext cx="1073006" cy="613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媒体新闻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9260" y="2747169"/>
            <a:ext cx="1073006" cy="613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用户评论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8605" y="3494699"/>
            <a:ext cx="1073006" cy="61382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平台信息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78605" y="4233097"/>
            <a:ext cx="1073006" cy="61382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人员信息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99260" y="4230790"/>
            <a:ext cx="1073006" cy="6138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指数评级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22620" y="2746162"/>
            <a:ext cx="1073006" cy="6138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行业数据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22620" y="3492304"/>
            <a:ext cx="1073006" cy="613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区域统计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22620" y="4230790"/>
            <a:ext cx="1073006" cy="61382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类别统计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5314" y="1600200"/>
            <a:ext cx="203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以百度新闻为入口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来自</a:t>
            </a:r>
            <a:r>
              <a:rPr kumimoji="1" lang="en-US" altLang="zh-CN" dirty="0" smtClean="0"/>
              <a:t>1908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个门户网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站的</a:t>
            </a:r>
            <a:r>
              <a:rPr kumimoji="1" lang="en-US" altLang="zh-CN" dirty="0" smtClean="0"/>
              <a:t>241997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条新闻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70200" y="1507880"/>
            <a:ext cx="180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22725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条和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相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关的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</a:rPr>
              <a:t>新浪微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博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67894" y="184259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行业</a:t>
            </a:r>
            <a:r>
              <a:rPr kumimoji="1" lang="zh-CN" altLang="en-US" dirty="0" smtClean="0"/>
              <a:t>指数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人气度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累计数量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/>
              <a:t>问题</a:t>
            </a:r>
            <a:r>
              <a:rPr kumimoji="1" lang="zh-CN" altLang="en-US" dirty="0">
                <a:solidFill>
                  <a:schemeClr val="tx1">
                    <a:lumMod val="50000"/>
                  </a:schemeClr>
                </a:solidFill>
              </a:rPr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数量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8525" y="342303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北京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上海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广州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等不同区域各项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指标历史数据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67894" y="502812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民营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风投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/>
              <a:t>银行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等不同类型平台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各项指标历史数据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62373" y="518472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2014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年至今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各平台</a:t>
            </a:r>
            <a:r>
              <a:rPr kumimoji="1" lang="zh-CN" altLang="en-US" dirty="0" smtClean="0"/>
              <a:t>指数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月评级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数据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8412" y="4858174"/>
            <a:ext cx="1708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6512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名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/>
              <a:t>高管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人员信息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5115" y="333306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/>
              <a:t>3050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家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的基本</a:t>
            </a:r>
            <a:r>
              <a:rPr kumimoji="1" lang="zh-CN" altLang="en-US" dirty="0" smtClean="0"/>
              <a:t>信息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、核心</a:t>
            </a:r>
            <a:endParaRPr kumimoji="1"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kumimoji="1" lang="zh-CN" altLang="en-US" dirty="0" smtClean="0"/>
              <a:t>指标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和历史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976387" y="3582307"/>
            <a:ext cx="918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smtClean="0"/>
              <a:t>RDPS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8854" y="6294536"/>
            <a:ext cx="395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smtClean="0">
                <a:solidFill>
                  <a:schemeClr val="tx1">
                    <a:lumMod val="65000"/>
                  </a:schemeClr>
                </a:solidFill>
              </a:rPr>
              <a:t>RDPS: Redis-based Distributed Python Spider</a:t>
            </a:r>
            <a:endParaRPr kumimoji="1" lang="zh-CN" altLang="en-US" sz="16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29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舆情感知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情感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45467" y="1977426"/>
            <a:ext cx="2040257" cy="794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2000" dirty="0" smtClean="0"/>
              <a:t>深度学习</a:t>
            </a:r>
            <a:endParaRPr kumimoji="1" lang="en-US" altLang="zh-CN" sz="2000" dirty="0" smtClean="0"/>
          </a:p>
          <a:p>
            <a:pPr algn="ctr"/>
            <a:r>
              <a:rPr kumimoji="1" lang="en-US" altLang="zh-CN" sz="1600" dirty="0" smtClean="0"/>
              <a:t>MLP CNN RNN LSTM</a:t>
            </a:r>
            <a:endParaRPr kumimoji="1" lang="en-US" altLang="zh-CN" sz="1600" dirty="0"/>
          </a:p>
        </p:txBody>
      </p:sp>
      <p:sp>
        <p:nvSpPr>
          <p:cNvPr id="40" name="矩形 39"/>
          <p:cNvSpPr/>
          <p:nvPr/>
        </p:nvSpPr>
        <p:spPr>
          <a:xfrm>
            <a:off x="3621118" y="2812118"/>
            <a:ext cx="1756513" cy="570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solidFill>
                  <a:srgbClr val="FFFFFF"/>
                </a:solidFill>
                <a:ea typeface="华文楷体"/>
                <a:cs typeface="华文楷体"/>
              </a:rPr>
              <a:t>NVIDIA GPU</a:t>
            </a:r>
            <a:endParaRPr kumimoji="1" lang="en-US" altLang="zh-CN" sz="20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3675" y="1817349"/>
            <a:ext cx="1567350" cy="111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zh-CN" altLang="en-US" sz="2000" dirty="0" smtClean="0"/>
              <a:t>标注训练集</a:t>
            </a:r>
            <a:endParaRPr kumimoji="1" lang="en-US" altLang="zh-CN" sz="2000" dirty="0" smtClean="0"/>
          </a:p>
          <a:p>
            <a:pPr algn="ctr"/>
            <a:r>
              <a:rPr kumimoji="1" lang="zh-CN" altLang="en-US" sz="1600" dirty="0" smtClean="0"/>
              <a:t>互联网</a:t>
            </a:r>
            <a:endParaRPr kumimoji="1" lang="en-US" altLang="zh-CN" sz="1600" dirty="0" smtClean="0"/>
          </a:p>
          <a:p>
            <a:pPr algn="ctr"/>
            <a:r>
              <a:rPr kumimoji="1" lang="zh-CN" altLang="en-US" sz="1600" dirty="0" smtClean="0"/>
              <a:t>买家评论</a:t>
            </a:r>
            <a:endParaRPr kumimoji="1"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6637985" y="1817349"/>
            <a:ext cx="1567350" cy="111431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kumimoji="1" lang="en-US" altLang="zh-CN" dirty="0" smtClean="0"/>
              <a:t>241997</a:t>
            </a:r>
            <a:r>
              <a:rPr kumimoji="1" lang="zh-CN" altLang="en-US" dirty="0" smtClean="0"/>
              <a:t>条新闻</a:t>
            </a:r>
            <a:endParaRPr kumimoji="1" lang="en-US" altLang="zh-CN" dirty="0" smtClean="0"/>
          </a:p>
          <a:p>
            <a:pPr algn="ctr">
              <a:spcAft>
                <a:spcPts val="600"/>
              </a:spcAft>
            </a:pPr>
            <a:r>
              <a:rPr kumimoji="1" lang="en-US" altLang="zh-CN" dirty="0" smtClean="0"/>
              <a:t>22752</a:t>
            </a:r>
            <a:r>
              <a:rPr kumimoji="1" lang="zh-CN" altLang="en-US" dirty="0" smtClean="0"/>
              <a:t>条评论</a:t>
            </a:r>
            <a:endParaRPr kumimoji="1" lang="zh-CN" altLang="en-US" dirty="0"/>
          </a:p>
        </p:txBody>
      </p:sp>
      <p:cxnSp>
        <p:nvCxnSpPr>
          <p:cNvPr id="45" name="直线箭头连接符 44"/>
          <p:cNvCxnSpPr>
            <a:stCxn id="43" idx="3"/>
            <a:endCxn id="39" idx="1"/>
          </p:cNvCxnSpPr>
          <p:nvPr/>
        </p:nvCxnSpPr>
        <p:spPr>
          <a:xfrm>
            <a:off x="2351025" y="2374507"/>
            <a:ext cx="109444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44" idx="1"/>
            <a:endCxn id="39" idx="3"/>
          </p:cNvCxnSpPr>
          <p:nvPr/>
        </p:nvCxnSpPr>
        <p:spPr>
          <a:xfrm flipH="1">
            <a:off x="5485724" y="2374507"/>
            <a:ext cx="1152261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607738" y="198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</a:rPr>
              <a:t>训练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42452" y="19859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95000"/>
                  </a:schemeClr>
                </a:solidFill>
              </a:rPr>
              <a:t>预测</a:t>
            </a:r>
            <a:endParaRPr kumimoji="1"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0" name="直线箭头连接符 49"/>
          <p:cNvCxnSpPr>
            <a:endCxn id="18" idx="1"/>
          </p:cNvCxnSpPr>
          <p:nvPr/>
        </p:nvCxnSpPr>
        <p:spPr>
          <a:xfrm>
            <a:off x="5391140" y="3122848"/>
            <a:ext cx="1246845" cy="64880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媒体新闻情感分析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32" y="4552380"/>
            <a:ext cx="6381461" cy="1954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文本框 17"/>
          <p:cNvSpPr txBox="1"/>
          <p:nvPr/>
        </p:nvSpPr>
        <p:spPr>
          <a:xfrm>
            <a:off x="6637985" y="357160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6600"/>
                </a:solidFill>
              </a:rPr>
              <a:t>积极</a:t>
            </a:r>
            <a:r>
              <a:rPr kumimoji="1" lang="en-US" altLang="zh-CN" dirty="0" smtClean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kumimoji="1" lang="zh-CN" altLang="en-US" sz="2000" dirty="0" smtClean="0">
                <a:solidFill>
                  <a:srgbClr val="FF6600"/>
                </a:solidFill>
              </a:rPr>
              <a:t>消极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3675" y="3844964"/>
            <a:ext cx="4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/>
              <a:t>行业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积极与消极的</a:t>
            </a:r>
            <a:r>
              <a:rPr kumimoji="1" lang="zh-CN" altLang="en-US" dirty="0" smtClean="0">
                <a:solidFill>
                  <a:srgbClr val="FFFFFF"/>
                </a:solidFill>
              </a:rPr>
              <a:t>新闻评论时域分布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7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关键词云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关键词云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0" y="1856890"/>
            <a:ext cx="6538450" cy="3007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21533" y="1600200"/>
            <a:ext cx="1202537" cy="480336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中文分词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534" y="2437911"/>
            <a:ext cx="1202536" cy="48033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词性标注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1534" y="3296527"/>
            <a:ext cx="1202536" cy="48033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语义分析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534" y="4167581"/>
            <a:ext cx="1202536" cy="480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关键词提取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9351" y="527702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红色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基于</a:t>
            </a:r>
            <a:r>
              <a:rPr kumimoji="1" lang="zh-CN" altLang="en-US" dirty="0" smtClean="0"/>
              <a:t>媒体新闻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提取的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平台关键词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29351" y="575202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5093FF"/>
                </a:solidFill>
              </a:rPr>
              <a:t>蓝色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基于</a:t>
            </a:r>
            <a:r>
              <a:rPr kumimoji="1" lang="zh-CN" altLang="en-US" dirty="0" smtClean="0"/>
              <a:t>用户评论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提取的</a:t>
            </a:r>
            <a:r>
              <a:rPr kumimoji="1" lang="zh-CN" altLang="en-US" dirty="0" smtClean="0"/>
              <a:t>平台关键词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1222802" y="2080536"/>
            <a:ext cx="0" cy="357375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2"/>
            <a:endCxn id="6" idx="0"/>
          </p:cNvCxnSpPr>
          <p:nvPr/>
        </p:nvCxnSpPr>
        <p:spPr>
          <a:xfrm>
            <a:off x="1222802" y="2918247"/>
            <a:ext cx="0" cy="37828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6" idx="2"/>
            <a:endCxn id="7" idx="0"/>
          </p:cNvCxnSpPr>
          <p:nvPr/>
        </p:nvCxnSpPr>
        <p:spPr>
          <a:xfrm>
            <a:off x="1222802" y="3776863"/>
            <a:ext cx="0" cy="3907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21534" y="5020886"/>
            <a:ext cx="1202536" cy="4803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权重计算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1534" y="5834695"/>
            <a:ext cx="1202536" cy="48033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rgbClr val="FFFFFF"/>
                </a:solidFill>
                <a:latin typeface="华文楷体"/>
                <a:ea typeface="华文楷体"/>
                <a:cs typeface="华文楷体"/>
              </a:rPr>
              <a:t>词云生成</a:t>
            </a:r>
            <a:endParaRPr kumimoji="1" lang="en-US" altLang="zh-CN" sz="1600" dirty="0" smtClean="0">
              <a:solidFill>
                <a:srgbClr val="FFFFFF"/>
              </a:solidFill>
              <a:latin typeface="华文楷体"/>
              <a:ea typeface="华文楷体"/>
              <a:cs typeface="华文楷体"/>
            </a:endParaRPr>
          </a:p>
        </p:txBody>
      </p:sp>
      <p:cxnSp>
        <p:nvCxnSpPr>
          <p:cNvPr id="21" name="直线箭头连接符 20"/>
          <p:cNvCxnSpPr>
            <a:stCxn id="7" idx="2"/>
            <a:endCxn id="19" idx="0"/>
          </p:cNvCxnSpPr>
          <p:nvPr/>
        </p:nvCxnSpPr>
        <p:spPr>
          <a:xfrm>
            <a:off x="1222802" y="4647917"/>
            <a:ext cx="0" cy="37296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9" idx="2"/>
            <a:endCxn id="20" idx="0"/>
          </p:cNvCxnSpPr>
          <p:nvPr/>
        </p:nvCxnSpPr>
        <p:spPr>
          <a:xfrm>
            <a:off x="1222802" y="5501222"/>
            <a:ext cx="0" cy="33347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>
                <a:latin typeface="Hiragino Sans GB W3"/>
                <a:ea typeface="Hiragino Sans GB W3"/>
                <a:cs typeface="Hiragino Sans GB W3"/>
              </a:rPr>
              <a:t>舆情</a:t>
            </a:r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感知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知识图谱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3" name="图片 2" descr="neo4j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0" y="1600200"/>
            <a:ext cx="1765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495534" y="2629067"/>
            <a:ext cx="23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存储：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图数据库</a:t>
            </a:r>
            <a:r>
              <a:rPr kumimoji="1" lang="en-US" altLang="zh-CN" dirty="0" smtClean="0">
                <a:solidFill>
                  <a:srgbClr val="FFFFFF"/>
                </a:solidFill>
              </a:rPr>
              <a:t>neo4j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8" name="图片 7" descr="知识图谱平台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60" y="1600200"/>
            <a:ext cx="5052171" cy="3418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知识图谱人物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31" y="4461394"/>
            <a:ext cx="3936280" cy="193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03631" y="3853356"/>
            <a:ext cx="13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6600"/>
                </a:solidFill>
              </a:rPr>
              <a:t>6512 </a:t>
            </a:r>
            <a:r>
              <a:rPr kumimoji="1" lang="zh-CN" altLang="en-US" dirty="0" smtClean="0">
                <a:solidFill>
                  <a:srgbClr val="FFFFFF"/>
                </a:solidFill>
              </a:rPr>
              <a:t>名人员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631" y="3389416"/>
            <a:ext cx="13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3</a:t>
            </a:r>
            <a:r>
              <a:rPr kumimoji="1" lang="en-US" altLang="zh-CN" dirty="0" smtClean="0">
                <a:solidFill>
                  <a:srgbClr val="FF6600"/>
                </a:solidFill>
              </a:rPr>
              <a:t>050 </a:t>
            </a:r>
            <a:r>
              <a:rPr kumimoji="1" lang="zh-CN" altLang="en-US" dirty="0" smtClean="0"/>
              <a:t>家平台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912303" y="5352153"/>
            <a:ext cx="150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8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r>
              <a:rPr kumimoji="1" lang="zh-CN" altLang="en-US" dirty="0" smtClean="0"/>
              <a:t>类平台性质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40079" y="5352153"/>
            <a:ext cx="161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2</a:t>
            </a:r>
            <a:r>
              <a:rPr kumimoji="1" lang="en-US" altLang="zh-CN" dirty="0" smtClean="0">
                <a:solidFill>
                  <a:srgbClr val="FF6600"/>
                </a:solidFill>
              </a:rPr>
              <a:t>9 </a:t>
            </a:r>
            <a:r>
              <a:rPr kumimoji="1" lang="zh-CN" altLang="en-US" dirty="0" smtClean="0"/>
              <a:t>处地理分布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885279" y="583176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1</a:t>
            </a:r>
            <a:r>
              <a:rPr kumimoji="1" lang="en-US" altLang="zh-CN" dirty="0" smtClean="0">
                <a:solidFill>
                  <a:srgbClr val="FF6600"/>
                </a:solidFill>
              </a:rPr>
              <a:t>5 </a:t>
            </a:r>
            <a:r>
              <a:rPr kumimoji="1" lang="zh-CN" altLang="en-US" dirty="0" smtClean="0"/>
              <a:t>种平台标签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0079" y="58317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>
                <a:solidFill>
                  <a:srgbClr val="FF6600"/>
                </a:solidFill>
              </a:rPr>
              <a:t>16</a:t>
            </a:r>
            <a:r>
              <a:rPr kumimoji="1" lang="en-US" altLang="zh-CN" dirty="0" smtClean="0">
                <a:solidFill>
                  <a:srgbClr val="FF6600"/>
                </a:solidFill>
              </a:rPr>
              <a:t>80 </a:t>
            </a:r>
            <a:r>
              <a:rPr kumimoji="1" lang="zh-CN" altLang="en-US" dirty="0" smtClean="0"/>
              <a:t>个职位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6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当月网贷指数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67" y="1600200"/>
            <a:ext cx="7900239" cy="2501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概览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93451" y="2344555"/>
            <a:ext cx="1532947" cy="101942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2418583" y="3363983"/>
            <a:ext cx="574868" cy="97728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999" y="4341264"/>
            <a:ext cx="688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网贷指数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呈现明显</a:t>
            </a:r>
            <a:r>
              <a:rPr kumimoji="1" lang="zh-CN" altLang="en-US" dirty="0" smtClean="0"/>
              <a:t>周期趋势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周一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周五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达到峰值，</a:t>
            </a:r>
            <a:r>
              <a:rPr kumimoji="1" lang="zh-CN" altLang="en-US" dirty="0" smtClean="0">
                <a:solidFill>
                  <a:srgbClr val="FFFFFF"/>
                </a:solidFill>
              </a:rPr>
              <a:t>周末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出现低谷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7310" y="5477197"/>
            <a:ext cx="1421519" cy="9265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全部平台和问题平台累计数量以及分布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8999" y="48582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FF"/>
                </a:solidFill>
              </a:rPr>
              <a:t>其他数据？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34852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各大平台核心指标历史排名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24835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不同地区平台</a:t>
            </a:r>
            <a:endParaRPr kumimoji="1" lang="en-US" altLang="zh-CN" sz="1600" dirty="0" smtClean="0">
              <a:latin typeface="华文楷体"/>
              <a:ea typeface="华文楷体"/>
              <a:cs typeface="华文楷体"/>
            </a:endParaRPr>
          </a:p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历史数据对比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63741" y="5477197"/>
            <a:ext cx="1421519" cy="9265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华文楷体"/>
                <a:ea typeface="华文楷体"/>
                <a:cs typeface="华文楷体"/>
              </a:rPr>
              <a:t>不同类型平台数据变化趋势</a:t>
            </a:r>
            <a:endParaRPr kumimoji="1" lang="en-US" altLang="zh-CN" sz="16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1758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000" dirty="0" smtClean="0">
                <a:latin typeface="Hiragino Sans GB W3"/>
                <a:ea typeface="Hiragino Sans GB W3"/>
                <a:cs typeface="Hiragino Sans GB W3"/>
              </a:rPr>
              <a:t>数据分析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kumimoji="1" lang="zh-CN" altLang="en-US" sz="4000" dirty="0" smtClean="0">
                <a:solidFill>
                  <a:srgbClr val="FF6600"/>
                </a:solidFill>
                <a:latin typeface="Hiragino Sans GB W3"/>
                <a:ea typeface="Hiragino Sans GB W3"/>
                <a:cs typeface="Hiragino Sans GB W3"/>
              </a:rPr>
              <a:t>分布</a:t>
            </a:r>
            <a:r>
              <a:rPr kumimoji="1" lang="en-US" altLang="zh-CN" sz="4000" dirty="0" smtClean="0">
                <a:latin typeface="Hiragino Sans GB W3"/>
                <a:ea typeface="Hiragino Sans GB W3"/>
                <a:cs typeface="Hiragino Sans GB W3"/>
              </a:rPr>
              <a:t> </a:t>
            </a:r>
            <a:endParaRPr kumimoji="1" lang="zh-CN" altLang="en-US" sz="4000" dirty="0">
              <a:solidFill>
                <a:srgbClr val="FF66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2" name="图片 1" descr="平台地理分布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538" y="1461139"/>
            <a:ext cx="5405948" cy="3643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867628" y="31559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问题平台以</a:t>
            </a:r>
            <a:r>
              <a:rPr kumimoji="1" lang="zh-CN" altLang="en-US" dirty="0" smtClean="0"/>
              <a:t>停</a:t>
            </a:r>
            <a:endParaRPr kumimoji="1" lang="en-US" altLang="zh-CN" dirty="0"/>
          </a:p>
          <a:p>
            <a:r>
              <a:rPr kumimoji="1" lang="zh-CN" altLang="en-US" dirty="0" smtClean="0"/>
              <a:t>业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、</a:t>
            </a:r>
            <a:r>
              <a:rPr kumimoji="1" lang="zh-CN" altLang="en-US" dirty="0" smtClean="0">
                <a:solidFill>
                  <a:srgbClr val="FFFFFF"/>
                </a:solidFill>
              </a:rPr>
              <a:t>跑路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居多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1248" y="576717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广东</a:t>
            </a:r>
            <a:r>
              <a:rPr kumimoji="1" lang="en-US" altLang="zh-CN" dirty="0" smtClean="0">
                <a:solidFill>
                  <a:schemeClr val="tx1">
                    <a:lumMod val="50000"/>
                  </a:schemeClr>
                </a:solidFill>
              </a:rPr>
              <a:t>P2P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</a:t>
            </a:r>
            <a:r>
              <a:rPr kumimoji="1" lang="zh-CN" altLang="en-US" dirty="0" smtClean="0">
                <a:solidFill>
                  <a:srgbClr val="FFFFFF"/>
                </a:solidFill>
              </a:rPr>
              <a:t>最多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问题</a:t>
            </a:r>
            <a:r>
              <a:rPr kumimoji="1" lang="zh-CN" altLang="en-US" dirty="0" smtClean="0">
                <a:solidFill>
                  <a:schemeClr val="tx1">
                    <a:lumMod val="50000"/>
                  </a:schemeClr>
                </a:solidFill>
              </a:rPr>
              <a:t>平台数量也最多</a:t>
            </a:r>
            <a:endParaRPr kumimoji="1"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图片 4" descr="问题平台地区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" y="4127598"/>
            <a:ext cx="2113471" cy="149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问题平台类型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" y="1461139"/>
            <a:ext cx="2113471" cy="149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文本框 21"/>
          <p:cNvSpPr txBox="1"/>
          <p:nvPr/>
        </p:nvSpPr>
        <p:spPr>
          <a:xfrm>
            <a:off x="4309022" y="5613282"/>
            <a:ext cx="42404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solidFill>
                  <a:srgbClr val="FFFFFF"/>
                </a:solidFill>
              </a:rPr>
              <a:t>总体而言，问题平台占</a:t>
            </a:r>
            <a:r>
              <a:rPr kumimoji="1" lang="en-US" altLang="zh-CN" sz="2800" dirty="0" smtClean="0">
                <a:solidFill>
                  <a:srgbClr val="FF6600"/>
                </a:solidFill>
              </a:rPr>
              <a:t>37.4%</a:t>
            </a:r>
            <a:endParaRPr kumimoji="1" lang="en-US" altLang="zh-CN" dirty="0" smtClean="0">
              <a:solidFill>
                <a:srgbClr val="FF6600"/>
              </a:solidFill>
            </a:endParaRPr>
          </a:p>
          <a:p>
            <a:pPr algn="r"/>
            <a:r>
              <a:rPr kumimoji="1" lang="zh-CN" altLang="en-US" dirty="0" smtClean="0">
                <a:solidFill>
                  <a:srgbClr val="FFFFFF"/>
                </a:solidFill>
              </a:rPr>
              <a:t>从地理分布来看，</a:t>
            </a:r>
            <a:r>
              <a:rPr kumimoji="1" lang="zh-CN" altLang="en-US" dirty="0" smtClean="0">
                <a:solidFill>
                  <a:srgbClr val="FF6600"/>
                </a:solidFill>
              </a:rPr>
              <a:t>北上广</a:t>
            </a:r>
            <a:r>
              <a:rPr kumimoji="1" lang="zh-CN" altLang="en-US" dirty="0" smtClean="0">
                <a:solidFill>
                  <a:srgbClr val="FFFFFF"/>
                </a:solidFill>
              </a:rPr>
              <a:t>平台数量居多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93011" y="5193668"/>
            <a:ext cx="4215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i="1" dirty="0" smtClean="0">
                <a:solidFill>
                  <a:schemeClr val="tx1">
                    <a:lumMod val="65000"/>
                  </a:schemeClr>
                </a:solidFill>
              </a:rPr>
              <a:t>上图仅包括获取到地理位置信息的</a:t>
            </a:r>
            <a:r>
              <a:rPr kumimoji="1" lang="en-US" altLang="zh-CN" sz="1600" i="1" dirty="0" smtClean="0">
                <a:solidFill>
                  <a:schemeClr val="tx1">
                    <a:lumMod val="65000"/>
                  </a:schemeClr>
                </a:solidFill>
              </a:rPr>
              <a:t>P2P</a:t>
            </a:r>
            <a:r>
              <a:rPr kumimoji="1" lang="zh-CN" altLang="en-US" sz="1600" i="1" dirty="0" smtClean="0">
                <a:solidFill>
                  <a:schemeClr val="tx1">
                    <a:lumMod val="65000"/>
                  </a:schemeClr>
                </a:solidFill>
              </a:rPr>
              <a:t>平台</a:t>
            </a:r>
            <a:endParaRPr kumimoji="1" lang="zh-CN" altLang="en-US" sz="16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73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5569</TotalTime>
  <Words>511</Words>
  <Application>Microsoft Macintosh PowerPoint</Application>
  <PresentationFormat>全屏显示(4:3)</PresentationFormat>
  <Paragraphs>156</Paragraphs>
  <Slides>15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黎明</vt:lpstr>
      <vt:lpstr>深度透视P2P网贷平台</vt:lpstr>
      <vt:lpstr>产品概要</vt:lpstr>
      <vt:lpstr>问题背景</vt:lpstr>
      <vt:lpstr>数据获取和清洗</vt:lpstr>
      <vt:lpstr>舆情感知 情感</vt:lpstr>
      <vt:lpstr>舆情感知 关键词云</vt:lpstr>
      <vt:lpstr>舆情感知 知识图谱</vt:lpstr>
      <vt:lpstr>数据分析 概览 </vt:lpstr>
      <vt:lpstr>数据分析 分布 </vt:lpstr>
      <vt:lpstr>数据分析 排名 </vt:lpstr>
      <vt:lpstr>数据分析 地区 </vt:lpstr>
      <vt:lpstr>数据分析 类型 </vt:lpstr>
      <vt:lpstr>平台透视 信息 </vt:lpstr>
      <vt:lpstr>平台透视 舆情 </vt:lpstr>
      <vt:lpstr>平台透视 数据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大型活动大规模人群的识别和疏散</dc:title>
  <dc:creator>宏伦 张</dc:creator>
  <cp:lastModifiedBy>宏伦 张</cp:lastModifiedBy>
  <cp:revision>200</cp:revision>
  <dcterms:created xsi:type="dcterms:W3CDTF">2015-10-23T08:33:31Z</dcterms:created>
  <dcterms:modified xsi:type="dcterms:W3CDTF">2016-03-31T02:37:49Z</dcterms:modified>
</cp:coreProperties>
</file>