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4" r:id="rId3"/>
    <p:sldId id="258" r:id="rId4"/>
    <p:sldId id="265" r:id="rId5"/>
    <p:sldId id="278" r:id="rId6"/>
    <p:sldId id="282" r:id="rId7"/>
    <p:sldId id="279" r:id="rId8"/>
    <p:sldId id="283" r:id="rId9"/>
    <p:sldId id="280" r:id="rId10"/>
    <p:sldId id="281" r:id="rId11"/>
    <p:sldId id="284" r:id="rId12"/>
    <p:sldId id="290" r:id="rId13"/>
    <p:sldId id="289" r:id="rId14"/>
    <p:sldId id="285" r:id="rId15"/>
    <p:sldId id="286" r:id="rId16"/>
    <p:sldId id="287" r:id="rId17"/>
    <p:sldId id="288" r:id="rId18"/>
    <p:sldId id="291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B41"/>
    <a:srgbClr val="4C5A5F"/>
    <a:srgbClr val="57666B"/>
    <a:srgbClr val="7E8F91"/>
    <a:srgbClr val="99ACAD"/>
    <a:srgbClr val="3C494F"/>
    <a:srgbClr val="647476"/>
    <a:srgbClr val="8E9FA2"/>
    <a:srgbClr val="B0C3C4"/>
    <a:srgbClr val="4F4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9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A22F-5AB3-8E41-AEDE-A7D79EE396D5}" type="datetimeFigureOut">
              <a:rPr kumimoji="1" lang="zh-CN" altLang="en-US" smtClean="0"/>
              <a:t>16/4/17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A76F2-5B59-8546-9145-BCF8E94F8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45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DEA5-EA8C-E247-97ED-C4C8E7E2D762}" type="datetimeFigureOut">
              <a:rPr kumimoji="1" lang="zh-CN" altLang="en-US" smtClean="0"/>
              <a:t>16/4/17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9E30B-D173-2A41-8755-CC3967A2B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直线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线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直线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线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16/4/17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anghonglun.cn/ppd/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8968" y="3918726"/>
            <a:ext cx="6400800" cy="103783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舆情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数据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分析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 smtClean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可视化</a:t>
            </a:r>
            <a:endParaRPr kumimoji="1" lang="zh-CN" altLang="en-US" sz="2000" dirty="0">
              <a:solidFill>
                <a:srgbClr val="C8C8C8"/>
              </a:solidFill>
              <a:latin typeface="仿宋"/>
              <a:ea typeface="仿宋"/>
              <a:cs typeface="仿宋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392" y="2578100"/>
            <a:ext cx="8096724" cy="1058680"/>
          </a:xfrm>
        </p:spPr>
        <p:txBody>
          <a:bodyPr>
            <a:no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深度透视</a:t>
            </a:r>
            <a:r>
              <a:rPr kumimoji="1" lang="en-US" altLang="zh-CN" sz="3600" dirty="0">
                <a:ea typeface="Hiragino Sans GB W3"/>
                <a:cs typeface="Hiragino Sans GB W3"/>
              </a:rPr>
              <a:t>P2P</a:t>
            </a:r>
            <a:r>
              <a:rPr kumimoji="1" lang="zh-CN" altLang="en-US" sz="3600" dirty="0">
                <a:latin typeface="Hiragino Sans GB W3"/>
                <a:ea typeface="Hiragino Sans GB W3"/>
                <a:cs typeface="Hiragino Sans GB W3"/>
              </a:rPr>
              <a:t>网贷平台</a:t>
            </a:r>
            <a:endParaRPr kumimoji="1" lang="zh-CN" altLang="en-US" sz="3600" dirty="0">
              <a:solidFill>
                <a:schemeClr val="accent6"/>
              </a:solidFill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01197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中括号 3"/>
          <p:cNvSpPr/>
          <p:nvPr/>
        </p:nvSpPr>
        <p:spPr>
          <a:xfrm>
            <a:off x="1949675" y="1507820"/>
            <a:ext cx="405842" cy="4453873"/>
          </a:xfrm>
          <a:prstGeom prst="rightBracket">
            <a:avLst/>
          </a:prstGeom>
          <a:noFill/>
          <a:ln w="28575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6" y="5182738"/>
            <a:ext cx="838888" cy="6869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3" y="1718271"/>
            <a:ext cx="777418" cy="7286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06" y="3563338"/>
            <a:ext cx="735355" cy="708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9133" y="24651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主数据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1222676" y="3453328"/>
            <a:ext cx="1013412" cy="435277"/>
          </a:xfrm>
          <a:prstGeom prst="can">
            <a:avLst>
              <a:gd name="adj" fmla="val 2905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500" dirty="0" smtClean="0">
                <a:latin typeface="华文楷体"/>
                <a:ea typeface="华文楷体"/>
                <a:cs typeface="华文楷体"/>
              </a:rPr>
              <a:t>新闻数据</a:t>
            </a:r>
          </a:p>
        </p:txBody>
      </p:sp>
      <p:sp>
        <p:nvSpPr>
          <p:cNvPr id="10" name="罐形 9"/>
          <p:cNvSpPr/>
          <p:nvPr/>
        </p:nvSpPr>
        <p:spPr>
          <a:xfrm>
            <a:off x="1222676" y="3967322"/>
            <a:ext cx="1013412" cy="435277"/>
          </a:xfrm>
          <a:prstGeom prst="can">
            <a:avLst>
              <a:gd name="adj" fmla="val 2905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500" dirty="0" smtClean="0">
                <a:latin typeface="华文楷体"/>
                <a:ea typeface="华文楷体"/>
                <a:cs typeface="华文楷体"/>
              </a:rPr>
              <a:t>评论数据</a:t>
            </a:r>
          </a:p>
        </p:txBody>
      </p:sp>
      <p:sp>
        <p:nvSpPr>
          <p:cNvPr id="11" name="罐形 10"/>
          <p:cNvSpPr/>
          <p:nvPr/>
        </p:nvSpPr>
        <p:spPr>
          <a:xfrm>
            <a:off x="1222676" y="5150303"/>
            <a:ext cx="1013412" cy="733124"/>
          </a:xfrm>
          <a:prstGeom prst="can">
            <a:avLst>
              <a:gd name="adj" fmla="val 2905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kumimoji="1" lang="zh-CN" altLang="en-US" sz="1500" dirty="0" smtClean="0">
                <a:latin typeface="华文楷体"/>
                <a:ea typeface="华文楷体"/>
                <a:cs typeface="华文楷体"/>
              </a:rPr>
              <a:t>平台指标</a:t>
            </a:r>
          </a:p>
          <a:p>
            <a:pPr algn="just"/>
            <a:r>
              <a:rPr kumimoji="1" lang="zh-CN" altLang="zh-CN" sz="1500" dirty="0" smtClean="0">
                <a:latin typeface="华文楷体"/>
                <a:ea typeface="华文楷体"/>
                <a:cs typeface="华文楷体"/>
              </a:rPr>
              <a:t>（</a:t>
            </a:r>
            <a:r>
              <a:rPr kumimoji="1" lang="en-US" altLang="zh-CN" sz="1500" dirty="0" smtClean="0">
                <a:latin typeface="华文楷体"/>
                <a:ea typeface="华文楷体"/>
                <a:cs typeface="华文楷体"/>
              </a:rPr>
              <a:t>16</a:t>
            </a:r>
            <a:r>
              <a:rPr kumimoji="1" lang="zh-CN" altLang="en-US" sz="1500" dirty="0" smtClean="0">
                <a:latin typeface="华文楷体"/>
                <a:ea typeface="华文楷体"/>
                <a:cs typeface="华文楷体"/>
              </a:rPr>
              <a:t>项）</a:t>
            </a:r>
          </a:p>
        </p:txBody>
      </p:sp>
      <p:sp>
        <p:nvSpPr>
          <p:cNvPr id="12" name="罐形 11"/>
          <p:cNvSpPr/>
          <p:nvPr/>
        </p:nvSpPr>
        <p:spPr>
          <a:xfrm>
            <a:off x="1200142" y="1602152"/>
            <a:ext cx="1013412" cy="435277"/>
          </a:xfrm>
          <a:prstGeom prst="can">
            <a:avLst>
              <a:gd name="adj" fmla="val 2905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500" dirty="0" smtClean="0">
                <a:latin typeface="华文楷体"/>
                <a:ea typeface="华文楷体"/>
                <a:cs typeface="华文楷体"/>
              </a:rPr>
              <a:t>基本信息</a:t>
            </a:r>
          </a:p>
        </p:txBody>
      </p:sp>
      <p:sp>
        <p:nvSpPr>
          <p:cNvPr id="13" name="罐形 12"/>
          <p:cNvSpPr/>
          <p:nvPr/>
        </p:nvSpPr>
        <p:spPr>
          <a:xfrm>
            <a:off x="1222676" y="2124147"/>
            <a:ext cx="1013412" cy="435277"/>
          </a:xfrm>
          <a:prstGeom prst="can">
            <a:avLst>
              <a:gd name="adj" fmla="val 2905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500" dirty="0" smtClean="0">
                <a:latin typeface="华文楷体"/>
                <a:ea typeface="华文楷体"/>
                <a:cs typeface="华文楷体"/>
              </a:rPr>
              <a:t>公司事记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6469" y="1507819"/>
            <a:ext cx="1496641" cy="4687371"/>
          </a:xfrm>
          <a:prstGeom prst="round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436" y="5162632"/>
            <a:ext cx="1010634" cy="79906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88617" y="4704174"/>
            <a:ext cx="109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智能分析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66889" y="3107703"/>
            <a:ext cx="11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决策管理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97203" y="1648617"/>
            <a:ext cx="1932803" cy="1134268"/>
          </a:xfrm>
          <a:prstGeom prst="round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空间分析</a:t>
            </a:r>
            <a:endParaRPr kumimoji="1" lang="en-US" altLang="zh-CN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点模式分析</a:t>
            </a:r>
            <a:endParaRPr kumimoji="1" lang="en-US" altLang="zh-CN" sz="16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关联挖掘</a:t>
            </a:r>
            <a:endParaRPr kumimoji="1" lang="en-US" altLang="zh-CN" sz="16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预测分析</a:t>
            </a:r>
            <a:endParaRPr kumimoji="1" lang="en-US" altLang="zh-CN" sz="16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 algn="ctr">
              <a:buFont typeface="Arial"/>
              <a:buChar char="•"/>
            </a:pPr>
            <a:endParaRPr kumimoji="1" lang="zh-CN" altLang="en-US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31483" y="3314920"/>
            <a:ext cx="1932803" cy="1147369"/>
          </a:xfrm>
          <a:prstGeom prst="round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文本挖掘</a:t>
            </a:r>
            <a:endParaRPr kumimoji="1" lang="en-US" altLang="zh-CN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1600" dirty="0">
                <a:solidFill>
                  <a:schemeClr val="tx1"/>
                </a:solidFill>
                <a:ea typeface="华文楷体"/>
                <a:cs typeface="华文楷体"/>
              </a:rPr>
              <a:t>LDA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主题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模型</a:t>
            </a:r>
            <a:endParaRPr kumimoji="1" lang="en-US" altLang="zh-CN" sz="1600" dirty="0" smtClean="0">
              <a:solidFill>
                <a:schemeClr val="tx1"/>
              </a:solidFill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关键词提取</a:t>
            </a:r>
            <a:endParaRPr kumimoji="1" lang="en-US" altLang="zh-CN" sz="16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舆情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评估</a:t>
            </a:r>
            <a:endParaRPr kumimoji="1" lang="zh-CN" altLang="en-US" sz="1600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31483" y="5001136"/>
            <a:ext cx="1932804" cy="1158688"/>
          </a:xfrm>
          <a:prstGeom prst="round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时序分析</a:t>
            </a:r>
            <a:endParaRPr kumimoji="1" lang="en-US" altLang="zh-CN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相似性度量</a:t>
            </a:r>
            <a:endParaRPr kumimoji="1" lang="en-US" altLang="zh-CN" sz="16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序列挖掘</a:t>
            </a:r>
            <a:endParaRPr kumimoji="1" lang="en-US" altLang="zh-CN" sz="16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峰值检测</a:t>
            </a:r>
            <a:endParaRPr kumimoji="1" lang="en-US" altLang="zh-CN" sz="16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285750" indent="-285750" algn="ctr">
              <a:buFont typeface="Arial"/>
              <a:buChar char="•"/>
            </a:pPr>
            <a:endParaRPr kumimoji="1" lang="zh-CN" altLang="en-US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67042" y="4208954"/>
            <a:ext cx="982837" cy="1147369"/>
          </a:xfrm>
          <a:prstGeom prst="round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平台推荐</a:t>
            </a:r>
            <a:endParaRPr kumimoji="1" lang="en-US" altLang="zh-CN" sz="20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61454" y="2176429"/>
            <a:ext cx="988425" cy="1147369"/>
          </a:xfrm>
          <a:prstGeom prst="round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知识</a:t>
            </a:r>
            <a:endParaRPr kumimoji="1" lang="en-US" altLang="zh-CN" sz="20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图谱</a:t>
            </a:r>
            <a:endParaRPr kumimoji="1" lang="zh-CN" altLang="en-US" sz="2000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2355517" y="2220540"/>
            <a:ext cx="841686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2389797" y="3918906"/>
            <a:ext cx="841686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2389797" y="5580480"/>
            <a:ext cx="841686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22" idx="1"/>
          </p:cNvCxnSpPr>
          <p:nvPr/>
        </p:nvCxnSpPr>
        <p:spPr>
          <a:xfrm>
            <a:off x="5164287" y="2176429"/>
            <a:ext cx="597167" cy="573685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9" idx="3"/>
            <a:endCxn id="22" idx="1"/>
          </p:cNvCxnSpPr>
          <p:nvPr/>
        </p:nvCxnSpPr>
        <p:spPr>
          <a:xfrm flipV="1">
            <a:off x="5164286" y="2750114"/>
            <a:ext cx="597168" cy="1138491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0" idx="3"/>
            <a:endCxn id="21" idx="1"/>
          </p:cNvCxnSpPr>
          <p:nvPr/>
        </p:nvCxnSpPr>
        <p:spPr>
          <a:xfrm flipV="1">
            <a:off x="5164287" y="4782639"/>
            <a:ext cx="602755" cy="797841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9" idx="3"/>
            <a:endCxn id="21" idx="1"/>
          </p:cNvCxnSpPr>
          <p:nvPr/>
        </p:nvCxnSpPr>
        <p:spPr>
          <a:xfrm>
            <a:off x="5164286" y="3888605"/>
            <a:ext cx="602756" cy="894034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5130006" y="1820803"/>
            <a:ext cx="2146463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5164286" y="3888605"/>
            <a:ext cx="2146463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183136" y="5883427"/>
            <a:ext cx="2146463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6749879" y="2750114"/>
            <a:ext cx="526590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6749879" y="4782639"/>
            <a:ext cx="526590" cy="0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521069" y="1643439"/>
            <a:ext cx="11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知识发现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445" y="2057772"/>
            <a:ext cx="1087547" cy="77681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185" y="3310981"/>
            <a:ext cx="748358" cy="55338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515" y="4978175"/>
            <a:ext cx="713608" cy="52768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5925" y="1755258"/>
            <a:ext cx="707298" cy="40587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8775" y="3528516"/>
            <a:ext cx="1072285" cy="950459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71983" y="4268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文本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数据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2842" y="5887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时序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数据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85024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文本处理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9493" y="2411137"/>
            <a:ext cx="1202537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中文分词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7016" y="2410851"/>
            <a:ext cx="1202536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移除停用词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87827" y="1895506"/>
            <a:ext cx="234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ea typeface="华文楷体"/>
                <a:cs typeface="华文楷体"/>
              </a:rPr>
              <a:t>基本处理：</a:t>
            </a:r>
            <a:r>
              <a:rPr kumimoji="1" lang="en-US" altLang="zh-CN" dirty="0" smtClean="0">
                <a:solidFill>
                  <a:schemeClr val="accent1"/>
                </a:solidFill>
                <a:ea typeface="华文楷体"/>
                <a:cs typeface="华文楷体"/>
              </a:rPr>
              <a:t>Jieba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楷体"/>
                <a:ea typeface="华文楷体"/>
                <a:cs typeface="华文楷体"/>
              </a:rPr>
              <a:t>分词</a:t>
            </a:r>
            <a:endParaRPr kumimoji="1" lang="zh-CN" altLang="en-US" dirty="0">
              <a:solidFill>
                <a:schemeClr val="accent1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63167" y="320671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ea typeface="华文楷体"/>
                <a:cs typeface="华文楷体"/>
              </a:rPr>
              <a:t>核心</a:t>
            </a:r>
            <a:r>
              <a:rPr kumimoji="1" lang="zh-CN" altLang="en-US" dirty="0" smtClean="0">
                <a:ea typeface="华文楷体"/>
                <a:cs typeface="华文楷体"/>
              </a:rPr>
              <a:t>处理：</a:t>
            </a:r>
            <a:r>
              <a:rPr kumimoji="1" lang="en-US" altLang="zh-CN" dirty="0" smtClean="0">
                <a:solidFill>
                  <a:srgbClr val="D16349"/>
                </a:solidFill>
                <a:ea typeface="华文楷体"/>
                <a:cs typeface="华文楷体"/>
              </a:rPr>
              <a:t>Word2Vec</a:t>
            </a:r>
            <a:endParaRPr kumimoji="1" lang="zh-CN" altLang="en-US" dirty="0">
              <a:solidFill>
                <a:srgbClr val="D16349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67332" y="2411137"/>
            <a:ext cx="1202536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词性分类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70195" y="2411137"/>
            <a:ext cx="1202536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语义分析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0727" y="2410851"/>
            <a:ext cx="1202536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关键词提取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38348" y="3713198"/>
            <a:ext cx="1296117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  <a:ea typeface="华文楷体"/>
                <a:cs typeface="华文楷体"/>
              </a:rPr>
              <a:t>Word2Vec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7332" y="3713198"/>
            <a:ext cx="1296117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  <a:ea typeface="华文楷体"/>
                <a:cs typeface="华文楷体"/>
              </a:rPr>
              <a:t>Dov</a:t>
            </a:r>
            <a:r>
              <a:rPr kumimoji="1" lang="en-US" altLang="zh-CN" sz="1600" dirty="0" smtClean="0">
                <a:solidFill>
                  <a:srgbClr val="FFFFFF"/>
                </a:solidFill>
                <a:ea typeface="华文楷体"/>
                <a:cs typeface="华文楷体"/>
              </a:rPr>
              <a:t>2Vec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17891" y="3713198"/>
            <a:ext cx="1602863" cy="480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  <a:ea typeface="华文楷体"/>
                <a:cs typeface="华文楷体"/>
              </a:rPr>
              <a:t>Platform</a:t>
            </a:r>
            <a:r>
              <a:rPr kumimoji="1" lang="en-US" altLang="zh-CN" sz="1600" dirty="0" smtClean="0">
                <a:solidFill>
                  <a:srgbClr val="FFFFFF"/>
                </a:solidFill>
                <a:ea typeface="华文楷体"/>
                <a:cs typeface="华文楷体"/>
              </a:rPr>
              <a:t>2Vec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cxnSp>
        <p:nvCxnSpPr>
          <p:cNvPr id="30" name="直线连接符 29"/>
          <p:cNvCxnSpPr>
            <a:stCxn id="5" idx="3"/>
            <a:endCxn id="6" idx="1"/>
          </p:cNvCxnSpPr>
          <p:nvPr/>
        </p:nvCxnSpPr>
        <p:spPr>
          <a:xfrm flipV="1">
            <a:off x="1972030" y="2651019"/>
            <a:ext cx="424986" cy="2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6" idx="3"/>
            <a:endCxn id="23" idx="1"/>
          </p:cNvCxnSpPr>
          <p:nvPr/>
        </p:nvCxnSpPr>
        <p:spPr>
          <a:xfrm>
            <a:off x="3599552" y="2651019"/>
            <a:ext cx="367780" cy="2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23" idx="3"/>
            <a:endCxn id="24" idx="1"/>
          </p:cNvCxnSpPr>
          <p:nvPr/>
        </p:nvCxnSpPr>
        <p:spPr>
          <a:xfrm>
            <a:off x="5169868" y="2651305"/>
            <a:ext cx="4003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24" idx="3"/>
            <a:endCxn id="25" idx="1"/>
          </p:cNvCxnSpPr>
          <p:nvPr/>
        </p:nvCxnSpPr>
        <p:spPr>
          <a:xfrm flipV="1">
            <a:off x="6772731" y="2651019"/>
            <a:ext cx="387996" cy="2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7" idx="3"/>
            <a:endCxn id="28" idx="1"/>
          </p:cNvCxnSpPr>
          <p:nvPr/>
        </p:nvCxnSpPr>
        <p:spPr>
          <a:xfrm>
            <a:off x="2934465" y="3953366"/>
            <a:ext cx="103286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28" idx="3"/>
            <a:endCxn id="29" idx="1"/>
          </p:cNvCxnSpPr>
          <p:nvPr/>
        </p:nvCxnSpPr>
        <p:spPr>
          <a:xfrm>
            <a:off x="5263449" y="3953366"/>
            <a:ext cx="95444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71780" y="4419411"/>
            <a:ext cx="716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ea typeface="华文楷体"/>
                <a:cs typeface="华文楷体"/>
              </a:rPr>
              <a:t>Word2Vec</a:t>
            </a:r>
            <a:r>
              <a:rPr kumimoji="1" lang="zh-CN" altLang="en-US" dirty="0" smtClean="0">
                <a:ea typeface="华文楷体"/>
                <a:cs typeface="华文楷体"/>
              </a:rPr>
              <a:t>基于词语的</a:t>
            </a:r>
            <a:r>
              <a:rPr kumimoji="1" lang="zh-CN" altLang="en-US" dirty="0" smtClean="0">
                <a:solidFill>
                  <a:srgbClr val="D16349"/>
                </a:solidFill>
                <a:ea typeface="华文楷体"/>
                <a:cs typeface="华文楷体"/>
              </a:rPr>
              <a:t>共现关系</a:t>
            </a:r>
            <a:r>
              <a:rPr kumimoji="1" lang="zh-CN" altLang="en-US" dirty="0" smtClean="0">
                <a:ea typeface="华文楷体"/>
                <a:cs typeface="华文楷体"/>
              </a:rPr>
              <a:t>，将词语训练为高维词向量，从而能更好地刻画词语所蕴含的语义以及词语之间的相似性</a:t>
            </a:r>
            <a:endParaRPr kumimoji="1" lang="zh-CN" altLang="en-US" dirty="0">
              <a:solidFill>
                <a:srgbClr val="D16349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00174" y="5242437"/>
            <a:ext cx="7165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将全部文本数据作为语料库</a:t>
            </a:r>
            <a:endParaRPr kumimoji="1"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使用</a:t>
            </a:r>
            <a:r>
              <a:rPr kumimoji="1" lang="en-US" altLang="zh-CN" sz="1600" dirty="0" smtClean="0">
                <a:latin typeface="华文楷体"/>
                <a:ea typeface="华文楷体"/>
                <a:cs typeface="华文楷体"/>
              </a:rPr>
              <a:t>Word2Vec</a:t>
            </a: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训练词向量模型</a:t>
            </a:r>
            <a:endParaRPr kumimoji="1"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使用词向量模型进行后续分析</a:t>
            </a:r>
            <a:endParaRPr kumimoji="1" lang="zh-CN" altLang="en-US" sz="16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82117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主题模型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25296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行业舆情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16023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行业数据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90000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平台对比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27205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平台详情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3051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平台推荐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9781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可视化和交互展示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16918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舆情感知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情感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45467" y="1977426"/>
            <a:ext cx="2040257" cy="794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2000" dirty="0" smtClean="0"/>
              <a:t>深度学习</a:t>
            </a:r>
            <a:endParaRPr kumimoji="1" lang="en-US" altLang="zh-CN" sz="2000" dirty="0" smtClean="0"/>
          </a:p>
          <a:p>
            <a:pPr algn="ctr"/>
            <a:r>
              <a:rPr kumimoji="1" lang="en-US" altLang="zh-CN" sz="1600" dirty="0" smtClean="0"/>
              <a:t>MLP CNN RNN LSTM</a:t>
            </a:r>
            <a:endParaRPr kumimoji="1" lang="en-US" altLang="zh-CN" sz="1600" dirty="0"/>
          </a:p>
        </p:txBody>
      </p:sp>
      <p:sp>
        <p:nvSpPr>
          <p:cNvPr id="40" name="矩形 39"/>
          <p:cNvSpPr/>
          <p:nvPr/>
        </p:nvSpPr>
        <p:spPr>
          <a:xfrm>
            <a:off x="3621118" y="2812118"/>
            <a:ext cx="1756513" cy="57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FFFF"/>
                </a:solidFill>
                <a:ea typeface="华文楷体"/>
                <a:cs typeface="华文楷体"/>
              </a:rPr>
              <a:t>NVIDIA GPU</a:t>
            </a:r>
            <a:endParaRPr kumimoji="1" lang="en-US" altLang="zh-CN" sz="20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3675" y="1817349"/>
            <a:ext cx="1567350" cy="111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2000" dirty="0" smtClean="0"/>
              <a:t>标注训练集</a:t>
            </a:r>
            <a:endParaRPr kumimoji="1" lang="en-US" altLang="zh-CN" sz="2000" dirty="0" smtClean="0"/>
          </a:p>
          <a:p>
            <a:pPr algn="ctr"/>
            <a:r>
              <a:rPr kumimoji="1" lang="zh-CN" altLang="en-US" sz="1600" dirty="0" smtClean="0"/>
              <a:t>互联网</a:t>
            </a:r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买家评论</a:t>
            </a:r>
            <a:endParaRPr kumimoji="1"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6637985" y="1817349"/>
            <a:ext cx="1567350" cy="111431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zh-CN" dirty="0" smtClean="0"/>
              <a:t>241997</a:t>
            </a:r>
            <a:r>
              <a:rPr kumimoji="1" lang="zh-CN" altLang="en-US" dirty="0" smtClean="0"/>
              <a:t>条新闻</a:t>
            </a:r>
            <a:endParaRPr kumimoji="1" lang="en-US" altLang="zh-CN" dirty="0" smtClean="0"/>
          </a:p>
          <a:p>
            <a:pPr algn="ctr">
              <a:spcAft>
                <a:spcPts val="600"/>
              </a:spcAft>
            </a:pPr>
            <a:r>
              <a:rPr kumimoji="1" lang="en-US" altLang="zh-CN" dirty="0" smtClean="0"/>
              <a:t>22752</a:t>
            </a:r>
            <a:r>
              <a:rPr kumimoji="1" lang="zh-CN" altLang="en-US" dirty="0" smtClean="0"/>
              <a:t>条评论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43" idx="3"/>
            <a:endCxn id="39" idx="1"/>
          </p:cNvCxnSpPr>
          <p:nvPr/>
        </p:nvCxnSpPr>
        <p:spPr>
          <a:xfrm>
            <a:off x="2351025" y="2374507"/>
            <a:ext cx="109444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44" idx="1"/>
            <a:endCxn id="39" idx="3"/>
          </p:cNvCxnSpPr>
          <p:nvPr/>
        </p:nvCxnSpPr>
        <p:spPr>
          <a:xfrm flipH="1">
            <a:off x="5485724" y="2374507"/>
            <a:ext cx="11522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607738" y="198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</a:rPr>
              <a:t>训练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42452" y="198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</a:rPr>
              <a:t>预测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0" name="直线箭头连接符 49"/>
          <p:cNvCxnSpPr>
            <a:endCxn id="18" idx="1"/>
          </p:cNvCxnSpPr>
          <p:nvPr/>
        </p:nvCxnSpPr>
        <p:spPr>
          <a:xfrm>
            <a:off x="5391140" y="3122848"/>
            <a:ext cx="1246845" cy="64880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媒体新闻情感分析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32" y="4552380"/>
            <a:ext cx="6381461" cy="1954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6637985" y="357160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6600"/>
                </a:solidFill>
              </a:rPr>
              <a:t>积极</a:t>
            </a:r>
            <a:r>
              <a:rPr kumimoji="1" lang="en-US" altLang="zh-CN" dirty="0" smtClean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kumimoji="1" lang="zh-CN" altLang="en-US" sz="2000" dirty="0" smtClean="0">
                <a:solidFill>
                  <a:srgbClr val="FF6600"/>
                </a:solidFill>
              </a:rPr>
              <a:t>消极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3675" y="3844964"/>
            <a:ext cx="4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/>
              <a:t>行业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积极与消极的</a:t>
            </a:r>
            <a:r>
              <a:rPr kumimoji="1" lang="zh-CN" altLang="en-US" dirty="0" smtClean="0">
                <a:solidFill>
                  <a:srgbClr val="FFFFFF"/>
                </a:solidFill>
              </a:rPr>
              <a:t>新闻评论时域分布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7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问题背景</a:t>
            </a:r>
            <a:endParaRPr kumimoji="1" lang="zh-CN" altLang="en-US" sz="4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4334" y="1536700"/>
            <a:ext cx="598112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>2007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年</a:t>
            </a:r>
            <a:r>
              <a:rPr kumimoji="1" lang="zh-CN" altLang="zh-CN" dirty="0" smtClean="0">
                <a:latin typeface="华文楷体"/>
                <a:ea typeface="华文楷体"/>
                <a:cs typeface="华文楷体"/>
              </a:rPr>
              <a:t>：</a:t>
            </a:r>
            <a:r>
              <a:rPr kumimoji="1" lang="en-US" altLang="zh-CN" dirty="0" smtClean="0">
                <a:ea typeface="华文楷体"/>
                <a:cs typeface="Corbel"/>
              </a:rPr>
              <a:t>P2P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随互联网浪潮引入国内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>2013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年：开始蓬勃发展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，平台数量和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交易金额大幅增长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8994" y="5397980"/>
            <a:ext cx="1421519" cy="7286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华文楷体"/>
                <a:ea typeface="华文楷体"/>
                <a:cs typeface="华文楷体"/>
              </a:rPr>
              <a:t>哪些</a:t>
            </a:r>
            <a:r>
              <a:rPr kumimoji="1" lang="en-US" altLang="zh-CN" sz="1600" dirty="0">
                <a:latin typeface="华文楷体"/>
                <a:ea typeface="华文楷体"/>
                <a:cs typeface="华文楷体"/>
              </a:rPr>
              <a:t>P2P</a:t>
            </a: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平台比较靠谱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46651" y="5397980"/>
            <a:ext cx="1421519" cy="728645"/>
          </a:xfrm>
          <a:prstGeom prst="rect">
            <a:avLst/>
          </a:prstGeom>
          <a:solidFill>
            <a:srgbClr val="546D7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各个平台差别在哪里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84873" y="5397980"/>
            <a:ext cx="1421519" cy="728645"/>
          </a:xfrm>
          <a:prstGeom prst="rect">
            <a:avLst/>
          </a:prstGeom>
          <a:solidFill>
            <a:srgbClr val="546D7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哪个平台资</a:t>
            </a:r>
            <a:r>
              <a:rPr kumimoji="1" lang="zh-CN" altLang="en-US" sz="1600" dirty="0">
                <a:latin typeface="华文楷体"/>
                <a:ea typeface="华文楷体"/>
                <a:cs typeface="华文楷体"/>
              </a:rPr>
              <a:t>金安全最有</a:t>
            </a: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保障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55545" y="5397980"/>
            <a:ext cx="1421519" cy="728645"/>
          </a:xfrm>
          <a:prstGeom prst="rect">
            <a:avLst/>
          </a:prstGeom>
          <a:solidFill>
            <a:srgbClr val="546D7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快速选择适合自己的产品</a:t>
            </a:r>
            <a:endParaRPr kumimoji="1" lang="zh-CN" altLang="en-US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0912" y="2658538"/>
            <a:ext cx="5960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与此同时，出现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了越来越多的</a:t>
            </a:r>
            <a:r>
              <a:rPr kumimoji="1" lang="zh-CN" altLang="en-US" sz="2800" dirty="0">
                <a:solidFill>
                  <a:schemeClr val="accent1"/>
                </a:solidFill>
                <a:latin typeface="华文楷体"/>
                <a:ea typeface="华文楷体"/>
                <a:cs typeface="华文楷体"/>
              </a:rPr>
              <a:t>问题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平台、</a:t>
            </a:r>
            <a:r>
              <a:rPr kumimoji="1" lang="zh-CN" altLang="en-US" sz="2800" dirty="0">
                <a:solidFill>
                  <a:srgbClr val="D16349"/>
                </a:solidFill>
                <a:latin typeface="华文楷体"/>
                <a:ea typeface="华文楷体"/>
                <a:cs typeface="华文楷体"/>
              </a:rPr>
              <a:t>跑路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平台</a:t>
            </a:r>
            <a:endParaRPr kumimoji="1"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334" y="3706336"/>
            <a:ext cx="5044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截止至</a:t>
            </a:r>
            <a:r>
              <a:rPr kumimoji="1" lang="en-US" altLang="zh-CN" dirty="0" smtClean="0">
                <a:ea typeface="华文楷体"/>
                <a:cs typeface="华文楷体"/>
              </a:rPr>
              <a:t>2016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年</a:t>
            </a:r>
            <a:r>
              <a:rPr kumimoji="1" lang="en-US" altLang="zh-CN" dirty="0" smtClean="0">
                <a:ea typeface="华文楷体"/>
                <a:cs typeface="华文楷体"/>
              </a:rPr>
              <a:t>2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月，国内</a:t>
            </a:r>
            <a:r>
              <a:rPr kumimoji="1" lang="en-US" altLang="zh-CN" dirty="0" smtClean="0">
                <a:ea typeface="华文楷体"/>
                <a:cs typeface="华文楷体"/>
              </a:rPr>
              <a:t>P2P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平台累计</a:t>
            </a:r>
            <a:r>
              <a:rPr kumimoji="1" lang="en-US" altLang="zh-CN" sz="2800" dirty="0" smtClean="0">
                <a:solidFill>
                  <a:srgbClr val="D16349"/>
                </a:solidFill>
                <a:cs typeface="华文楷体"/>
              </a:rPr>
              <a:t>3944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家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其中问题平台达</a:t>
            </a:r>
            <a:r>
              <a:rPr kumimoji="1" lang="en-US" altLang="zh-CN" sz="2800" dirty="0" smtClean="0">
                <a:solidFill>
                  <a:srgbClr val="D16349"/>
                </a:solidFill>
                <a:ea typeface="华文楷体"/>
                <a:cs typeface="华文楷体"/>
              </a:rPr>
              <a:t>1425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家，占</a:t>
            </a:r>
            <a:r>
              <a:rPr kumimoji="1" lang="en-US" altLang="zh-CN" sz="2800" dirty="0" smtClean="0">
                <a:solidFill>
                  <a:srgbClr val="D16349"/>
                </a:solidFill>
                <a:ea typeface="华文楷体"/>
                <a:cs typeface="华文楷体"/>
              </a:rPr>
              <a:t>36.1%</a:t>
            </a:r>
            <a:endParaRPr kumimoji="1" lang="zh-CN" altLang="en-US" dirty="0">
              <a:solidFill>
                <a:srgbClr val="D16349"/>
              </a:solidFill>
              <a:ea typeface="华文楷体"/>
              <a:cs typeface="华文楷体"/>
            </a:endParaRPr>
          </a:p>
        </p:txBody>
      </p:sp>
      <p:pic>
        <p:nvPicPr>
          <p:cNvPr id="14" name="图片 13" descr="tim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2" y="3613921"/>
            <a:ext cx="1970672" cy="1314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70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关键词云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关键词云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0" y="1856890"/>
            <a:ext cx="6538450" cy="3007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21533" y="1600200"/>
            <a:ext cx="1202537" cy="48033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中文分词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534" y="2437911"/>
            <a:ext cx="1202536" cy="48033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词性标注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534" y="3296527"/>
            <a:ext cx="1202536" cy="480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语义分析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534" y="4167581"/>
            <a:ext cx="1202536" cy="480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关键词提取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9351" y="527702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红色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基于</a:t>
            </a:r>
            <a:r>
              <a:rPr kumimoji="1" lang="zh-CN" altLang="en-US" dirty="0" smtClean="0"/>
              <a:t>媒体新闻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提取的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平台关键词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9351" y="575202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5093FF"/>
                </a:solidFill>
              </a:rPr>
              <a:t>蓝色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基于</a:t>
            </a:r>
            <a:r>
              <a:rPr kumimoji="1" lang="zh-CN" altLang="en-US" dirty="0" smtClean="0"/>
              <a:t>用户评论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提取的</a:t>
            </a:r>
            <a:r>
              <a:rPr kumimoji="1" lang="zh-CN" altLang="en-US" dirty="0" smtClean="0"/>
              <a:t>平台关键词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1222802" y="2080536"/>
            <a:ext cx="0" cy="3573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2"/>
            <a:endCxn id="6" idx="0"/>
          </p:cNvCxnSpPr>
          <p:nvPr/>
        </p:nvCxnSpPr>
        <p:spPr>
          <a:xfrm>
            <a:off x="1222802" y="2918247"/>
            <a:ext cx="0" cy="37828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1222802" y="3776863"/>
            <a:ext cx="0" cy="3907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1534" y="5020886"/>
            <a:ext cx="1202536" cy="4803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权重计算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1534" y="5834695"/>
            <a:ext cx="1202536" cy="4803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词云生成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21" name="直线箭头连接符 20"/>
          <p:cNvCxnSpPr>
            <a:stCxn id="7" idx="2"/>
            <a:endCxn id="19" idx="0"/>
          </p:cNvCxnSpPr>
          <p:nvPr/>
        </p:nvCxnSpPr>
        <p:spPr>
          <a:xfrm>
            <a:off x="1222802" y="4647917"/>
            <a:ext cx="0" cy="37296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9" idx="2"/>
            <a:endCxn id="20" idx="0"/>
          </p:cNvCxnSpPr>
          <p:nvPr/>
        </p:nvCxnSpPr>
        <p:spPr>
          <a:xfrm>
            <a:off x="1222802" y="5501222"/>
            <a:ext cx="0" cy="33347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知识图谱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neo4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0" y="1600200"/>
            <a:ext cx="1765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495534" y="2629067"/>
            <a:ext cx="23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存储：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图数据库</a:t>
            </a:r>
            <a:r>
              <a:rPr kumimoji="1" lang="en-US" altLang="zh-CN" dirty="0" smtClean="0">
                <a:solidFill>
                  <a:srgbClr val="FFFFFF"/>
                </a:solidFill>
              </a:rPr>
              <a:t>neo4j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8" name="图片 7" descr="知识图谱平台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60" y="1600200"/>
            <a:ext cx="5052171" cy="341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知识图谱人物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1" y="4461394"/>
            <a:ext cx="3936280" cy="193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03631" y="3853356"/>
            <a:ext cx="13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6600"/>
                </a:solidFill>
              </a:rPr>
              <a:t>6512 </a:t>
            </a:r>
            <a:r>
              <a:rPr kumimoji="1" lang="zh-CN" altLang="en-US" dirty="0" smtClean="0">
                <a:solidFill>
                  <a:srgbClr val="FFFFFF"/>
                </a:solidFill>
              </a:rPr>
              <a:t>名人员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631" y="3389416"/>
            <a:ext cx="13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3</a:t>
            </a:r>
            <a:r>
              <a:rPr kumimoji="1" lang="en-US" altLang="zh-CN" dirty="0" smtClean="0">
                <a:solidFill>
                  <a:srgbClr val="FF6600"/>
                </a:solidFill>
              </a:rPr>
              <a:t>050 </a:t>
            </a:r>
            <a:r>
              <a:rPr kumimoji="1" lang="zh-CN" altLang="en-US" dirty="0" smtClean="0"/>
              <a:t>家平台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12303" y="5352153"/>
            <a:ext cx="150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8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dirty="0" smtClean="0"/>
              <a:t>类平台性质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40079" y="5352153"/>
            <a:ext cx="161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2</a:t>
            </a:r>
            <a:r>
              <a:rPr kumimoji="1" lang="en-US" altLang="zh-CN" dirty="0" smtClean="0">
                <a:solidFill>
                  <a:srgbClr val="FF6600"/>
                </a:solidFill>
              </a:rPr>
              <a:t>9 </a:t>
            </a:r>
            <a:r>
              <a:rPr kumimoji="1" lang="zh-CN" altLang="en-US" dirty="0" smtClean="0"/>
              <a:t>处地理分布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85279" y="58317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1</a:t>
            </a:r>
            <a:r>
              <a:rPr kumimoji="1" lang="en-US" altLang="zh-CN" dirty="0" smtClean="0">
                <a:solidFill>
                  <a:srgbClr val="FF6600"/>
                </a:solidFill>
              </a:rPr>
              <a:t>5 </a:t>
            </a:r>
            <a:r>
              <a:rPr kumimoji="1" lang="zh-CN" altLang="en-US" dirty="0" smtClean="0"/>
              <a:t>种平台标签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0079" y="58317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16</a:t>
            </a:r>
            <a:r>
              <a:rPr kumimoji="1" lang="en-US" altLang="zh-CN" dirty="0" smtClean="0">
                <a:solidFill>
                  <a:srgbClr val="FF6600"/>
                </a:solidFill>
              </a:rPr>
              <a:t>80 </a:t>
            </a:r>
            <a:r>
              <a:rPr kumimoji="1" lang="zh-CN" altLang="en-US" dirty="0" smtClean="0"/>
              <a:t>个职位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6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当月网贷指数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7" y="1600200"/>
            <a:ext cx="7900239" cy="2501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概览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3451" y="2344555"/>
            <a:ext cx="1532947" cy="101942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2418583" y="3363983"/>
            <a:ext cx="574868" cy="97728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999" y="4341264"/>
            <a:ext cx="688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网贷指数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呈现明显</a:t>
            </a:r>
            <a:r>
              <a:rPr kumimoji="1" lang="zh-CN" altLang="en-US" dirty="0" smtClean="0"/>
              <a:t>周期趋势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周一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周五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达到峰值，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周末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出现低谷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310" y="5477197"/>
            <a:ext cx="1421519" cy="9265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全部平台和问题平台累计数量以及分布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8999" y="48582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其他数据？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34852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各大平台核心指标历史排名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24835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不同地区平台</a:t>
            </a:r>
            <a:endParaRPr kumimoji="1"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历史数据对比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63741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不同类型平台数据变化趋势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1758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分布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地理分布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38" y="1461139"/>
            <a:ext cx="5405948" cy="364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867628" y="31559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问题平台以</a:t>
            </a:r>
            <a:r>
              <a:rPr kumimoji="1" lang="zh-CN" altLang="en-US" dirty="0" smtClean="0"/>
              <a:t>停</a:t>
            </a:r>
            <a:endParaRPr kumimoji="1" lang="en-US" altLang="zh-CN" dirty="0"/>
          </a:p>
          <a:p>
            <a:r>
              <a:rPr kumimoji="1" lang="zh-CN" altLang="en-US" dirty="0" smtClean="0"/>
              <a:t>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跑路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居多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1248" y="576717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广东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</a:t>
            </a:r>
            <a:r>
              <a:rPr kumimoji="1" lang="zh-CN" altLang="en-US" dirty="0" smtClean="0">
                <a:solidFill>
                  <a:srgbClr val="FFFFFF"/>
                </a:solidFill>
              </a:rPr>
              <a:t>最多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问题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平台数量也最多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 descr="问题平台地区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" y="4127598"/>
            <a:ext cx="2113471" cy="149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问题平台类型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" y="1461139"/>
            <a:ext cx="2113471" cy="149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文本框 21"/>
          <p:cNvSpPr txBox="1"/>
          <p:nvPr/>
        </p:nvSpPr>
        <p:spPr>
          <a:xfrm>
            <a:off x="4309022" y="5613282"/>
            <a:ext cx="42404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solidFill>
                  <a:srgbClr val="FFFFFF"/>
                </a:solidFill>
              </a:rPr>
              <a:t>总体而言，问题平台占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37.4%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pPr algn="r"/>
            <a:r>
              <a:rPr kumimoji="1" lang="zh-CN" altLang="en-US" dirty="0" smtClean="0">
                <a:solidFill>
                  <a:srgbClr val="FFFFFF"/>
                </a:solidFill>
              </a:rPr>
              <a:t>从地理分布来看，</a:t>
            </a:r>
            <a:r>
              <a:rPr kumimoji="1" lang="zh-CN" altLang="en-US" dirty="0" smtClean="0">
                <a:solidFill>
                  <a:srgbClr val="FF6600"/>
                </a:solidFill>
              </a:rPr>
              <a:t>北上广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平台数量居多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93011" y="5193668"/>
            <a:ext cx="4215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i="1" dirty="0" smtClean="0">
                <a:solidFill>
                  <a:schemeClr val="tx1">
                    <a:lumMod val="65000"/>
                  </a:schemeClr>
                </a:solidFill>
              </a:rPr>
              <a:t>上图仅包括获取到地理位置信息的</a:t>
            </a:r>
            <a:r>
              <a:rPr kumimoji="1" lang="en-US" altLang="zh-CN" sz="1600" i="1" dirty="0" smtClean="0">
                <a:solidFill>
                  <a:schemeClr val="tx1">
                    <a:lumMod val="65000"/>
                  </a:schemeClr>
                </a:solidFill>
              </a:rPr>
              <a:t>P2P</a:t>
            </a:r>
            <a:r>
              <a:rPr kumimoji="1" lang="zh-CN" altLang="en-US" sz="1600" i="1" dirty="0" smtClean="0">
                <a:solidFill>
                  <a:schemeClr val="tx1">
                    <a:lumMod val="65000"/>
                  </a:schemeClr>
                </a:solidFill>
              </a:rPr>
              <a:t>平台</a:t>
            </a:r>
            <a:endParaRPr kumimoji="1" lang="zh-CN" altLang="en-US" sz="16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3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排名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平台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" y="1519140"/>
            <a:ext cx="7768770" cy="3952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32088" y="5728005"/>
            <a:ext cx="636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各平台自</a:t>
            </a:r>
            <a:r>
              <a:rPr kumimoji="1" lang="en-US" altLang="zh-CN" dirty="0" smtClean="0">
                <a:solidFill>
                  <a:srgbClr val="FF6600"/>
                </a:solidFill>
              </a:rPr>
              <a:t>2014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年</a:t>
            </a:r>
            <a:r>
              <a:rPr kumimoji="1" lang="en-US" altLang="zh-CN" dirty="0" smtClean="0">
                <a:solidFill>
                  <a:srgbClr val="FF6600"/>
                </a:solidFill>
              </a:rPr>
              <a:t>1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</a:t>
            </a:r>
            <a:r>
              <a:rPr kumimoji="1" lang="zh-CN" altLang="en-US" dirty="0" smtClean="0">
                <a:solidFill>
                  <a:srgbClr val="FFFFFF"/>
                </a:solidFill>
              </a:rPr>
              <a:t>至</a:t>
            </a:r>
            <a:r>
              <a:rPr kumimoji="1" lang="en-US" altLang="zh-CN" dirty="0" smtClean="0">
                <a:solidFill>
                  <a:srgbClr val="FF6600"/>
                </a:solidFill>
              </a:rPr>
              <a:t>2016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年</a:t>
            </a:r>
            <a:r>
              <a:rPr kumimoji="1" lang="en-US" altLang="zh-CN" dirty="0" smtClean="0">
                <a:solidFill>
                  <a:srgbClr val="FF6600"/>
                </a:solidFill>
              </a:rPr>
              <a:t>2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</a:t>
            </a:r>
            <a:r>
              <a:rPr kumimoji="1" lang="zh-CN" altLang="en-US" dirty="0" smtClean="0">
                <a:solidFill>
                  <a:srgbClr val="FFFFFF"/>
                </a:solidFill>
              </a:rPr>
              <a:t>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月度指数排名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平行坐标轴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实现多实体多时间片多参数的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高维动态</a:t>
            </a:r>
            <a:r>
              <a:rPr kumimoji="1" lang="zh-CN" altLang="en-US" dirty="0" smtClean="0"/>
              <a:t>可视化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地区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地区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6" y="1478610"/>
            <a:ext cx="6607201" cy="405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114649" y="1750117"/>
            <a:ext cx="830332" cy="319453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5" name="直线连接符 4"/>
          <p:cNvCxnSpPr>
            <a:stCxn id="8" idx="1"/>
          </p:cNvCxnSpPr>
          <p:nvPr/>
        </p:nvCxnSpPr>
        <p:spPr>
          <a:xfrm flipH="1">
            <a:off x="6944985" y="2012898"/>
            <a:ext cx="746980" cy="74021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91965" y="1828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时间轴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416" y="5763424"/>
            <a:ext cx="548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北上广等</a:t>
            </a:r>
            <a:r>
              <a:rPr kumimoji="1" lang="zh-CN" altLang="en-US" dirty="0" smtClean="0">
                <a:solidFill>
                  <a:srgbClr val="FF6600"/>
                </a:solidFill>
              </a:rPr>
              <a:t>不同地区</a:t>
            </a:r>
            <a:r>
              <a:rPr kumimoji="1" lang="zh-CN" altLang="en-US" dirty="0" smtClean="0">
                <a:solidFill>
                  <a:srgbClr val="FFFFFF"/>
                </a:solidFill>
              </a:rPr>
              <a:t>各项历史数据</a:t>
            </a:r>
            <a:r>
              <a:rPr kumimoji="1" lang="zh-CN" altLang="en-US" dirty="0" smtClean="0">
                <a:solidFill>
                  <a:srgbClr val="FF6600"/>
                </a:solidFill>
              </a:rPr>
              <a:t>动态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可视化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zh-CN" altLang="en-US" dirty="0" smtClean="0">
                <a:solidFill>
                  <a:srgbClr val="FF6600"/>
                </a:solidFill>
              </a:rPr>
              <a:t>散点</a:t>
            </a:r>
            <a:r>
              <a:rPr kumimoji="1" lang="zh-CN" altLang="en-US" dirty="0" smtClean="0">
                <a:solidFill>
                  <a:srgbClr val="FFFFFF"/>
                </a:solidFill>
              </a:rPr>
              <a:t>表示地区，</a:t>
            </a:r>
            <a:r>
              <a:rPr kumimoji="1" lang="en-US" altLang="zh-CN" dirty="0" smtClean="0">
                <a:solidFill>
                  <a:srgbClr val="FF6600"/>
                </a:solidFill>
              </a:rPr>
              <a:t>X</a:t>
            </a:r>
            <a:r>
              <a:rPr kumimoji="1" lang="zh-CN" altLang="en-US" dirty="0" smtClean="0">
                <a:solidFill>
                  <a:srgbClr val="FF6600"/>
                </a:solidFill>
              </a:rPr>
              <a:t>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en-US" altLang="zh-CN" dirty="0" smtClean="0">
                <a:solidFill>
                  <a:srgbClr val="FF6600"/>
                </a:solidFill>
              </a:rPr>
              <a:t>Y</a:t>
            </a:r>
            <a:r>
              <a:rPr kumimoji="1" lang="zh-CN" altLang="en-US" dirty="0" smtClean="0">
                <a:solidFill>
                  <a:srgbClr val="FF6600"/>
                </a:solidFill>
              </a:rPr>
              <a:t>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zh-CN" altLang="en-US" dirty="0" smtClean="0">
                <a:solidFill>
                  <a:srgbClr val="FF6600"/>
                </a:solidFill>
              </a:rPr>
              <a:t>散点大小</a:t>
            </a:r>
            <a:r>
              <a:rPr kumimoji="1" lang="zh-CN" altLang="en-US" dirty="0" smtClean="0">
                <a:solidFill>
                  <a:srgbClr val="FFFFFF"/>
                </a:solidFill>
              </a:rPr>
              <a:t>表示不同参数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8" descr="参数选择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20" y="5355548"/>
            <a:ext cx="2391561" cy="106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7407086" y="372738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X</a:t>
            </a:r>
            <a:r>
              <a:rPr kumimoji="1" lang="zh-CN" altLang="en-US" dirty="0" smtClean="0">
                <a:solidFill>
                  <a:srgbClr val="FFFFFF"/>
                </a:solidFill>
              </a:rPr>
              <a:t>轴</a:t>
            </a:r>
            <a:r>
              <a:rPr kumimoji="1" lang="zh-CN" altLang="zh-CN" dirty="0">
                <a:solidFill>
                  <a:srgbClr val="FFFFFF"/>
                </a:solidFill>
              </a:rPr>
              <a:t>、</a:t>
            </a:r>
            <a:r>
              <a:rPr kumimoji="1" lang="en-US" altLang="zh-CN" dirty="0" smtClean="0">
                <a:solidFill>
                  <a:srgbClr val="FFFFFF"/>
                </a:solidFill>
              </a:rPr>
              <a:t>Y</a:t>
            </a:r>
            <a:r>
              <a:rPr kumimoji="1" lang="zh-CN" altLang="en-US" dirty="0" smtClean="0">
                <a:solidFill>
                  <a:srgbClr val="FFFFFF"/>
                </a:solidFill>
              </a:rPr>
              <a:t>轴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散点大小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均可自由映射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3" name="直线连接符 12"/>
          <p:cNvCxnSpPr>
            <a:stCxn id="12" idx="2"/>
            <a:endCxn id="9" idx="0"/>
          </p:cNvCxnSpPr>
          <p:nvPr/>
        </p:nvCxnSpPr>
        <p:spPr>
          <a:xfrm flipH="1">
            <a:off x="7391501" y="4650714"/>
            <a:ext cx="800415" cy="70483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类型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类型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0" y="1414132"/>
            <a:ext cx="5554304" cy="493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57200" y="2150085"/>
            <a:ext cx="2218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民营、风投、银行等</a:t>
            </a:r>
            <a:r>
              <a:rPr kumimoji="1" lang="zh-CN" altLang="en-US" dirty="0" smtClean="0">
                <a:solidFill>
                  <a:srgbClr val="FF6600"/>
                </a:solidFill>
              </a:rPr>
              <a:t>不同类型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平台各项历史数据</a:t>
            </a:r>
            <a:r>
              <a:rPr kumimoji="1" lang="zh-CN" altLang="en-US" dirty="0" smtClean="0">
                <a:solidFill>
                  <a:srgbClr val="FF6600"/>
                </a:solidFill>
              </a:rPr>
              <a:t>动态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可视化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4501541"/>
            <a:ext cx="221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雷达图</a:t>
            </a:r>
            <a:r>
              <a:rPr kumimoji="1" lang="zh-CN" altLang="en-US" dirty="0" smtClean="0"/>
              <a:t>实现同一时间片内各平台类型之间的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指数比较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信息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平台详情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8" y="2061357"/>
            <a:ext cx="7605869" cy="43920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70" y="1448287"/>
            <a:ext cx="53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控制面板</a:t>
            </a:r>
            <a:r>
              <a:rPr kumimoji="1" lang="zh-CN" altLang="en-US" dirty="0" smtClean="0"/>
              <a:t>的形式全面透视和平台相关的各项信息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14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舆情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9" y="2852236"/>
            <a:ext cx="8279255" cy="254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38270" y="1448287"/>
            <a:ext cx="53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透视和平台相关的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舆情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4310212" y="2584703"/>
            <a:ext cx="648559" cy="77017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79880" y="3354880"/>
            <a:ext cx="830332" cy="165732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91211" y="22553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新闻和评论数量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9342" y="3250590"/>
            <a:ext cx="2745059" cy="82942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H="1" flipV="1">
            <a:off x="1715978" y="2729015"/>
            <a:ext cx="351303" cy="52157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7974" y="23596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媒体新闻抽样展示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342" y="4263222"/>
            <a:ext cx="2745059" cy="82942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22" name="直线连接符 21"/>
          <p:cNvCxnSpPr>
            <a:endCxn id="21" idx="2"/>
          </p:cNvCxnSpPr>
          <p:nvPr/>
        </p:nvCxnSpPr>
        <p:spPr>
          <a:xfrm flipV="1">
            <a:off x="1702468" y="5092644"/>
            <a:ext cx="289404" cy="63558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7974" y="57012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用户评论抽样展示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27" name="直线连接符 26"/>
          <p:cNvCxnSpPr/>
          <p:nvPr/>
        </p:nvCxnSpPr>
        <p:spPr>
          <a:xfrm flipH="1" flipV="1">
            <a:off x="6022263" y="5092645"/>
            <a:ext cx="260648" cy="63558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366510" y="5736582"/>
            <a:ext cx="434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矩形树图</a:t>
            </a:r>
            <a:r>
              <a:rPr kumimoji="1" lang="zh-CN" altLang="en-US" dirty="0" smtClean="0">
                <a:solidFill>
                  <a:srgbClr val="FFFFFF"/>
                </a:solidFill>
              </a:rPr>
              <a:t>实现新闻媒体源分布的可视化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3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平台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5890"/>
            <a:ext cx="8250036" cy="2165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538270" y="1448287"/>
            <a:ext cx="7339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/>
              <a:t>平台</a:t>
            </a:r>
            <a:r>
              <a:rPr kumimoji="1" lang="zh-CN" altLang="en-US" dirty="0" smtClean="0">
                <a:solidFill>
                  <a:srgbClr val="FF6600"/>
                </a:solidFill>
              </a:rPr>
              <a:t>过去一年</a:t>
            </a:r>
            <a:r>
              <a:rPr kumimoji="1" lang="zh-CN" altLang="en-US" dirty="0" smtClean="0"/>
              <a:t>各项</a:t>
            </a:r>
            <a:r>
              <a:rPr kumimoji="1" lang="zh-CN" altLang="en-US" dirty="0" smtClean="0">
                <a:solidFill>
                  <a:srgbClr val="FF6600"/>
                </a:solidFill>
              </a:rPr>
              <a:t>深度数据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成交量、利率、当日待还金额、资金净流入、投资人数、借款人数、人均投资金额、人均借款金额、借款标数、平均借款期限、待收投资人数、待还借款人数</a:t>
            </a:r>
            <a:endParaRPr kumimoji="1"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" name="直线连接符 8"/>
          <p:cNvCxnSpPr>
            <a:stCxn id="11" idx="0"/>
          </p:cNvCxnSpPr>
          <p:nvPr/>
        </p:nvCxnSpPr>
        <p:spPr>
          <a:xfrm flipV="1">
            <a:off x="2790140" y="4842868"/>
            <a:ext cx="520211" cy="114232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42424" y="5985188"/>
            <a:ext cx="309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曲线图</a:t>
            </a:r>
            <a:r>
              <a:rPr kumimoji="1" lang="zh-CN" altLang="en-US" dirty="0" smtClean="0">
                <a:solidFill>
                  <a:srgbClr val="FFFFFF"/>
                </a:solidFill>
              </a:rPr>
              <a:t>展示指标变化趋势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990" y="3645856"/>
            <a:ext cx="724434" cy="26395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29055" y="3644380"/>
            <a:ext cx="657097" cy="26395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22" name="直线连接符 21"/>
          <p:cNvCxnSpPr>
            <a:stCxn id="12" idx="3"/>
            <a:endCxn id="28" idx="1"/>
          </p:cNvCxnSpPr>
          <p:nvPr/>
        </p:nvCxnSpPr>
        <p:spPr>
          <a:xfrm flipV="1">
            <a:off x="1242424" y="3102012"/>
            <a:ext cx="935374" cy="675823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28" idx="3"/>
            <a:endCxn id="21" idx="1"/>
          </p:cNvCxnSpPr>
          <p:nvPr/>
        </p:nvCxnSpPr>
        <p:spPr>
          <a:xfrm>
            <a:off x="6979112" y="3102012"/>
            <a:ext cx="1049943" cy="67434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77798" y="291734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更改指标，实现任意两指标之间的相关性分析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11511" y="5316869"/>
            <a:ext cx="1679362" cy="36458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32" name="直线连接符 31"/>
          <p:cNvCxnSpPr>
            <a:stCxn id="31" idx="2"/>
            <a:endCxn id="35" idx="0"/>
          </p:cNvCxnSpPr>
          <p:nvPr/>
        </p:nvCxnSpPr>
        <p:spPr>
          <a:xfrm flipH="1">
            <a:off x="6937205" y="5681454"/>
            <a:ext cx="513987" cy="50298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90710" y="61844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自由选择数据时间范围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3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产品概要</a:t>
            </a:r>
            <a:endParaRPr kumimoji="1" lang="zh-CN" altLang="en-US" sz="4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8" name="圆角矩形 237"/>
          <p:cNvSpPr/>
          <p:nvPr/>
        </p:nvSpPr>
        <p:spPr>
          <a:xfrm>
            <a:off x="1443743" y="4262553"/>
            <a:ext cx="6163671" cy="975974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39" name="上箭头 238"/>
          <p:cNvSpPr/>
          <p:nvPr/>
        </p:nvSpPr>
        <p:spPr>
          <a:xfrm>
            <a:off x="8273801" y="962075"/>
            <a:ext cx="734216" cy="5556617"/>
          </a:xfrm>
          <a:prstGeom prst="upArrow">
            <a:avLst/>
          </a:prstGeom>
          <a:gradFill rotWithShape="1">
            <a:gsLst>
              <a:gs pos="0">
                <a:schemeClr val="accent3">
                  <a:lumMod val="60000"/>
                  <a:lumOff val="40000"/>
                </a:schemeClr>
              </a:gs>
              <a:gs pos="99000">
                <a:schemeClr val="bg2">
                  <a:lumMod val="2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数据流</a:t>
            </a:r>
            <a:endParaRPr kumimoji="1" lang="zh-CN" alt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0" name="圆角矩形 239"/>
          <p:cNvSpPr/>
          <p:nvPr/>
        </p:nvSpPr>
        <p:spPr>
          <a:xfrm>
            <a:off x="1443744" y="1417638"/>
            <a:ext cx="6163670" cy="1202122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1" name="圆角矩形 240"/>
          <p:cNvSpPr/>
          <p:nvPr/>
        </p:nvSpPr>
        <p:spPr>
          <a:xfrm>
            <a:off x="1443743" y="5365750"/>
            <a:ext cx="6163671" cy="1142695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2" name="圆角矩形 241"/>
          <p:cNvSpPr/>
          <p:nvPr/>
        </p:nvSpPr>
        <p:spPr>
          <a:xfrm>
            <a:off x="1443743" y="2698750"/>
            <a:ext cx="6163671" cy="1449917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321106" y="5557204"/>
            <a:ext cx="1118962" cy="630382"/>
          </a:xfrm>
          <a:prstGeom prst="rect">
            <a:avLst/>
          </a:prstGeom>
          <a:solidFill>
            <a:srgbClr val="B0C3C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数据爬取</a:t>
            </a:r>
            <a:endParaRPr kumimoji="1" lang="zh-CN" altLang="en-US" sz="18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304667" y="4411857"/>
            <a:ext cx="1118962" cy="569056"/>
          </a:xfrm>
          <a:prstGeom prst="rect">
            <a:avLst/>
          </a:prstGeom>
          <a:solidFill>
            <a:srgbClr val="8E9FA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数据清洗</a:t>
            </a:r>
            <a:endParaRPr kumimoji="1" lang="zh-CN" altLang="en-US" sz="18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329328" y="2975277"/>
            <a:ext cx="1118961" cy="587802"/>
          </a:xfrm>
          <a:prstGeom prst="rect">
            <a:avLst/>
          </a:prstGeom>
          <a:solidFill>
            <a:srgbClr val="647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数据分析</a:t>
            </a:r>
            <a:endParaRPr kumimoji="1" lang="zh-CN" altLang="en-US" sz="18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304668" y="1619250"/>
            <a:ext cx="1123070" cy="636955"/>
          </a:xfrm>
          <a:prstGeom prst="rect">
            <a:avLst/>
          </a:prstGeom>
          <a:solidFill>
            <a:srgbClr val="3C494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交互</a:t>
            </a:r>
            <a:endParaRPr kumimoji="1" lang="en-US" altLang="zh-CN" sz="1800" b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可视化</a:t>
            </a:r>
            <a:endParaRPr kumimoji="1" lang="zh-CN" altLang="en-US" sz="18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731873" y="2791422"/>
            <a:ext cx="1093859" cy="490047"/>
          </a:xfrm>
          <a:prstGeom prst="rect">
            <a:avLst/>
          </a:prstGeom>
          <a:solidFill>
            <a:srgbClr val="EEECE1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主题提取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1655164" y="4340386"/>
            <a:ext cx="1098280" cy="40817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数据去重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761653" y="4340385"/>
            <a:ext cx="1105695" cy="40817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空值处理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5032137" y="4340384"/>
            <a:ext cx="1190645" cy="40817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格式统一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876901" y="4340384"/>
            <a:ext cx="1146355" cy="40818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数据去噪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2834614" y="2787322"/>
            <a:ext cx="1123070" cy="490047"/>
          </a:xfrm>
          <a:prstGeom prst="rect">
            <a:avLst/>
          </a:prstGeom>
          <a:solidFill>
            <a:srgbClr val="EEECE1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事件检测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3966565" y="2791422"/>
            <a:ext cx="1105803" cy="490047"/>
          </a:xfrm>
          <a:prstGeom prst="rect">
            <a:avLst/>
          </a:prstGeom>
          <a:solidFill>
            <a:srgbClr val="EEECE1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知识图谱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5081249" y="2787322"/>
            <a:ext cx="1058121" cy="494147"/>
          </a:xfrm>
          <a:prstGeom prst="rect">
            <a:avLst/>
          </a:prstGeom>
          <a:solidFill>
            <a:srgbClr val="EEECE1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kern="0" dirty="0" smtClean="0">
                <a:solidFill>
                  <a:sysClr val="window" lastClr="FFFFFF"/>
                </a:solidFill>
                <a:latin typeface="华文楷体"/>
                <a:ea typeface="华文楷体"/>
                <a:cs typeface="华文楷体"/>
              </a:rPr>
              <a:t>情感分析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601632" y="1524000"/>
            <a:ext cx="1191597" cy="504591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kern="0" dirty="0" smtClean="0">
                <a:solidFill>
                  <a:sysClr val="window" lastClr="FFFFFF"/>
                </a:solidFill>
                <a:latin typeface="华文楷体"/>
                <a:ea typeface="华文楷体"/>
                <a:cs typeface="华文楷体"/>
              </a:rPr>
              <a:t>行业舆情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2806058" y="1524000"/>
            <a:ext cx="1220791" cy="504591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kern="0" dirty="0" smtClean="0">
                <a:solidFill>
                  <a:sysClr val="window" lastClr="FFFFFF"/>
                </a:solidFill>
                <a:latin typeface="华文楷体"/>
                <a:ea typeface="华文楷体"/>
                <a:cs typeface="华文楷体"/>
              </a:rPr>
              <a:t>行业数据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035315" y="1524000"/>
            <a:ext cx="1171533" cy="504591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平台</a:t>
            </a:r>
            <a:r>
              <a:rPr kumimoji="1" lang="zh-CN" altLang="en-US" sz="1500" kern="0" dirty="0" smtClean="0">
                <a:solidFill>
                  <a:sysClr val="window" lastClr="FFFFFF"/>
                </a:solidFill>
                <a:latin typeface="华文楷体"/>
                <a:ea typeface="华文楷体"/>
                <a:cs typeface="华文楷体"/>
              </a:rPr>
              <a:t>对比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5218462" y="1524000"/>
            <a:ext cx="1141686" cy="504591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kern="0" dirty="0" smtClean="0">
                <a:solidFill>
                  <a:sysClr val="window" lastClr="FFFFFF"/>
                </a:solidFill>
                <a:latin typeface="华文楷体"/>
                <a:ea typeface="华文楷体"/>
                <a:cs typeface="华文楷体"/>
              </a:rPr>
              <a:t>平台详情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6376054" y="1524000"/>
            <a:ext cx="1106363" cy="504591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kern="0" dirty="0" smtClean="0">
                <a:solidFill>
                  <a:sysClr val="window" lastClr="FFFFFF"/>
                </a:solidFill>
                <a:latin typeface="华文楷体"/>
                <a:ea typeface="华文楷体"/>
                <a:cs typeface="华文楷体"/>
              </a:rPr>
              <a:t>平台推荐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6148252" y="2791422"/>
            <a:ext cx="1146148" cy="490047"/>
          </a:xfrm>
          <a:prstGeom prst="rect">
            <a:avLst/>
          </a:prstGeom>
          <a:solidFill>
            <a:srgbClr val="EEECE1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时空关联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261" name="罐形 260"/>
          <p:cNvSpPr/>
          <p:nvPr/>
        </p:nvSpPr>
        <p:spPr>
          <a:xfrm>
            <a:off x="1779817" y="5469861"/>
            <a:ext cx="1013412" cy="435277"/>
          </a:xfrm>
          <a:prstGeom prst="can">
            <a:avLst>
              <a:gd name="adj" fmla="val 29053"/>
            </a:avLst>
          </a:prstGeom>
          <a:solidFill>
            <a:sysClr val="windowText" lastClr="000000">
              <a:lumMod val="50000"/>
              <a:lumOff val="50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新闻数据</a:t>
            </a:r>
          </a:p>
        </p:txBody>
      </p:sp>
      <p:sp>
        <p:nvSpPr>
          <p:cNvPr id="262" name="罐形 261"/>
          <p:cNvSpPr/>
          <p:nvPr/>
        </p:nvSpPr>
        <p:spPr>
          <a:xfrm>
            <a:off x="2949249" y="5468139"/>
            <a:ext cx="1013412" cy="435277"/>
          </a:xfrm>
          <a:prstGeom prst="can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用户评论</a:t>
            </a:r>
          </a:p>
        </p:txBody>
      </p:sp>
      <p:sp>
        <p:nvSpPr>
          <p:cNvPr id="263" name="罐形 262"/>
          <p:cNvSpPr/>
          <p:nvPr/>
        </p:nvSpPr>
        <p:spPr>
          <a:xfrm>
            <a:off x="4072319" y="5468139"/>
            <a:ext cx="1013412" cy="435277"/>
          </a:xfrm>
          <a:prstGeom prst="can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平台指标</a:t>
            </a:r>
          </a:p>
        </p:txBody>
      </p:sp>
      <p:sp>
        <p:nvSpPr>
          <p:cNvPr id="264" name="罐形 263"/>
          <p:cNvSpPr/>
          <p:nvPr/>
        </p:nvSpPr>
        <p:spPr>
          <a:xfrm>
            <a:off x="5206849" y="5469861"/>
            <a:ext cx="1013412" cy="435277"/>
          </a:xfrm>
          <a:prstGeom prst="can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基本信息</a:t>
            </a:r>
          </a:p>
        </p:txBody>
      </p:sp>
      <p:sp>
        <p:nvSpPr>
          <p:cNvPr id="265" name="矩形 264"/>
          <p:cNvSpPr/>
          <p:nvPr/>
        </p:nvSpPr>
        <p:spPr>
          <a:xfrm>
            <a:off x="6229142" y="4343316"/>
            <a:ext cx="1156124" cy="41016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对齐融合</a:t>
            </a:r>
            <a:endParaRPr kumimoji="1" lang="zh-CN" altLang="en-US" sz="15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66" name="图片 2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867" y="2121781"/>
            <a:ext cx="494957" cy="406283"/>
          </a:xfrm>
          <a:prstGeom prst="rect">
            <a:avLst/>
          </a:prstGeom>
        </p:spPr>
      </p:pic>
      <p:pic>
        <p:nvPicPr>
          <p:cNvPr id="267" name="图片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54" y="4799619"/>
            <a:ext cx="1228740" cy="374079"/>
          </a:xfrm>
          <a:prstGeom prst="rect">
            <a:avLst/>
          </a:prstGeom>
        </p:spPr>
      </p:pic>
      <p:pic>
        <p:nvPicPr>
          <p:cNvPr id="268" name="图片 2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03" y="4807508"/>
            <a:ext cx="662844" cy="364515"/>
          </a:xfrm>
          <a:prstGeom prst="rect">
            <a:avLst/>
          </a:prstGeom>
        </p:spPr>
      </p:pic>
      <p:pic>
        <p:nvPicPr>
          <p:cNvPr id="269" name="图片 2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721" y="2146439"/>
            <a:ext cx="1737079" cy="365818"/>
          </a:xfrm>
          <a:prstGeom prst="rect">
            <a:avLst/>
          </a:prstGeom>
        </p:spPr>
      </p:pic>
      <p:pic>
        <p:nvPicPr>
          <p:cNvPr id="270" name="图片 2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239" y="2146439"/>
            <a:ext cx="1955800" cy="365818"/>
          </a:xfrm>
          <a:prstGeom prst="rect">
            <a:avLst/>
          </a:prstGeom>
        </p:spPr>
      </p:pic>
      <p:pic>
        <p:nvPicPr>
          <p:cNvPr id="271" name="图片 2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701" y="4791421"/>
            <a:ext cx="1093900" cy="370291"/>
          </a:xfrm>
          <a:prstGeom prst="rect">
            <a:avLst/>
          </a:prstGeom>
        </p:spPr>
      </p:pic>
      <p:pic>
        <p:nvPicPr>
          <p:cNvPr id="272" name="图片 2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0760" y="4791421"/>
            <a:ext cx="1591261" cy="364515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1063" y="2146439"/>
            <a:ext cx="932166" cy="365818"/>
          </a:xfrm>
          <a:prstGeom prst="rect">
            <a:avLst/>
          </a:prstGeom>
        </p:spPr>
      </p:pic>
      <p:pic>
        <p:nvPicPr>
          <p:cNvPr id="274" name="图片 2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4108" y="3344150"/>
            <a:ext cx="1488400" cy="706700"/>
          </a:xfrm>
          <a:prstGeom prst="rect">
            <a:avLst/>
          </a:prstGeom>
        </p:spPr>
      </p:pic>
      <p:pic>
        <p:nvPicPr>
          <p:cNvPr id="275" name="图片 2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082" y="3344149"/>
            <a:ext cx="1208333" cy="706700"/>
          </a:xfrm>
          <a:prstGeom prst="rect">
            <a:avLst/>
          </a:prstGeom>
        </p:spPr>
      </p:pic>
      <p:sp>
        <p:nvSpPr>
          <p:cNvPr id="276" name="罐形 275"/>
          <p:cNvSpPr/>
          <p:nvPr/>
        </p:nvSpPr>
        <p:spPr>
          <a:xfrm>
            <a:off x="6351470" y="5469861"/>
            <a:ext cx="1013412" cy="435277"/>
          </a:xfrm>
          <a:prstGeom prst="can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公司事记</a:t>
            </a:r>
          </a:p>
        </p:txBody>
      </p:sp>
      <p:grpSp>
        <p:nvGrpSpPr>
          <p:cNvPr id="277" name="组 276"/>
          <p:cNvGrpSpPr/>
          <p:nvPr/>
        </p:nvGrpSpPr>
        <p:grpSpPr>
          <a:xfrm>
            <a:off x="1740916" y="5930265"/>
            <a:ext cx="5609674" cy="535124"/>
            <a:chOff x="1525512" y="5997206"/>
            <a:chExt cx="5956905" cy="588780"/>
          </a:xfrm>
        </p:grpSpPr>
        <p:pic>
          <p:nvPicPr>
            <p:cNvPr id="278" name="图片 2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98272" y="6026231"/>
              <a:ext cx="864486" cy="283771"/>
            </a:xfrm>
            <a:prstGeom prst="rect">
              <a:avLst/>
            </a:prstGeom>
          </p:spPr>
        </p:pic>
        <p:pic>
          <p:nvPicPr>
            <p:cNvPr id="279" name="图片 27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89775" y="6031287"/>
              <a:ext cx="710571" cy="296633"/>
            </a:xfrm>
            <a:prstGeom prst="rect">
              <a:avLst/>
            </a:prstGeom>
          </p:spPr>
        </p:pic>
        <p:pic>
          <p:nvPicPr>
            <p:cNvPr id="280" name="图片 27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33591" y="6010837"/>
              <a:ext cx="902320" cy="300542"/>
            </a:xfrm>
            <a:prstGeom prst="rect">
              <a:avLst/>
            </a:prstGeom>
          </p:spPr>
        </p:pic>
        <p:pic>
          <p:nvPicPr>
            <p:cNvPr id="281" name="图片 28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22667" y="6352561"/>
              <a:ext cx="710571" cy="216377"/>
            </a:xfrm>
            <a:prstGeom prst="rect">
              <a:avLst/>
            </a:prstGeom>
          </p:spPr>
        </p:pic>
        <p:pic>
          <p:nvPicPr>
            <p:cNvPr id="282" name="图片 28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525512" y="6359411"/>
              <a:ext cx="966958" cy="216887"/>
            </a:xfrm>
            <a:prstGeom prst="rect">
              <a:avLst/>
            </a:prstGeom>
          </p:spPr>
        </p:pic>
        <p:pic>
          <p:nvPicPr>
            <p:cNvPr id="283" name="图片 28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759681" y="6341559"/>
              <a:ext cx="622490" cy="227500"/>
            </a:xfrm>
            <a:prstGeom prst="rect">
              <a:avLst/>
            </a:prstGeom>
          </p:spPr>
        </p:pic>
        <p:pic>
          <p:nvPicPr>
            <p:cNvPr id="284" name="图片 28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650252" y="6346267"/>
              <a:ext cx="722694" cy="239719"/>
            </a:xfrm>
            <a:prstGeom prst="rect">
              <a:avLst/>
            </a:prstGeom>
          </p:spPr>
        </p:pic>
        <p:pic>
          <p:nvPicPr>
            <p:cNvPr id="285" name="图片 28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683034" y="6019415"/>
              <a:ext cx="696223" cy="248140"/>
            </a:xfrm>
            <a:prstGeom prst="rect">
              <a:avLst/>
            </a:prstGeom>
          </p:spPr>
        </p:pic>
        <p:pic>
          <p:nvPicPr>
            <p:cNvPr id="287" name="图片 28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09456" y="5997206"/>
              <a:ext cx="550021" cy="298573"/>
            </a:xfrm>
            <a:prstGeom prst="rect">
              <a:avLst/>
            </a:prstGeom>
          </p:spPr>
        </p:pic>
        <p:pic>
          <p:nvPicPr>
            <p:cNvPr id="288" name="图片 287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676510" y="6359379"/>
              <a:ext cx="788279" cy="215036"/>
            </a:xfrm>
            <a:prstGeom prst="rect">
              <a:avLst/>
            </a:prstGeom>
          </p:spPr>
        </p:pic>
        <p:pic>
          <p:nvPicPr>
            <p:cNvPr id="289" name="图片 288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683034" y="6350635"/>
              <a:ext cx="799383" cy="225328"/>
            </a:xfrm>
            <a:prstGeom prst="rect">
              <a:avLst/>
            </a:prstGeom>
          </p:spPr>
        </p:pic>
      </p:grpSp>
      <p:pic>
        <p:nvPicPr>
          <p:cNvPr id="290" name="图片 2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86282" y="3344150"/>
            <a:ext cx="1186524" cy="706699"/>
          </a:xfrm>
          <a:prstGeom prst="rect">
            <a:avLst/>
          </a:prstGeom>
        </p:spPr>
      </p:pic>
      <p:sp>
        <p:nvSpPr>
          <p:cNvPr id="291" name="罐形 290"/>
          <p:cNvSpPr/>
          <p:nvPr/>
        </p:nvSpPr>
        <p:spPr>
          <a:xfrm>
            <a:off x="7598110" y="5039348"/>
            <a:ext cx="885590" cy="492199"/>
          </a:xfrm>
          <a:prstGeom prst="can">
            <a:avLst/>
          </a:prstGeom>
          <a:solidFill>
            <a:srgbClr val="7E8F9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结构化</a:t>
            </a:r>
            <a:endParaRPr kumimoji="1" lang="en-US" altLang="zh-CN" sz="1200" b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</a:t>
            </a:r>
          </a:p>
        </p:txBody>
      </p:sp>
      <p:sp>
        <p:nvSpPr>
          <p:cNvPr id="292" name="罐形 291"/>
          <p:cNvSpPr/>
          <p:nvPr/>
        </p:nvSpPr>
        <p:spPr>
          <a:xfrm>
            <a:off x="7585281" y="5973174"/>
            <a:ext cx="885590" cy="545519"/>
          </a:xfrm>
          <a:prstGeom prst="can">
            <a:avLst/>
          </a:prstGeom>
          <a:solidFill>
            <a:srgbClr val="99ACA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原始数据</a:t>
            </a:r>
            <a:r>
              <a:rPr kumimoji="1" lang="zh-CN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(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多源异构）</a:t>
            </a:r>
          </a:p>
        </p:txBody>
      </p:sp>
      <p:sp>
        <p:nvSpPr>
          <p:cNvPr id="293" name="罐形 292"/>
          <p:cNvSpPr/>
          <p:nvPr/>
        </p:nvSpPr>
        <p:spPr>
          <a:xfrm>
            <a:off x="7572452" y="3916634"/>
            <a:ext cx="885590" cy="435277"/>
          </a:xfrm>
          <a:prstGeom prst="can">
            <a:avLst/>
          </a:prstGeom>
          <a:solidFill>
            <a:srgbClr val="57666B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信息</a:t>
            </a:r>
          </a:p>
        </p:txBody>
      </p:sp>
      <p:sp>
        <p:nvSpPr>
          <p:cNvPr id="294" name="罐形 293"/>
          <p:cNvSpPr/>
          <p:nvPr/>
        </p:nvSpPr>
        <p:spPr>
          <a:xfrm>
            <a:off x="7558493" y="2416971"/>
            <a:ext cx="938036" cy="435277"/>
          </a:xfrm>
          <a:prstGeom prst="can">
            <a:avLst/>
          </a:prstGeom>
          <a:solidFill>
            <a:srgbClr val="4C5A5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知识</a:t>
            </a:r>
          </a:p>
        </p:txBody>
      </p:sp>
      <p:sp>
        <p:nvSpPr>
          <p:cNvPr id="295" name="罐形 294"/>
          <p:cNvSpPr/>
          <p:nvPr/>
        </p:nvSpPr>
        <p:spPr>
          <a:xfrm>
            <a:off x="7585281" y="1376393"/>
            <a:ext cx="885590" cy="519944"/>
          </a:xfrm>
          <a:prstGeom prst="can">
            <a:avLst/>
          </a:prstGeom>
          <a:solidFill>
            <a:srgbClr val="2E3B4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交互</a:t>
            </a:r>
            <a:r>
              <a:rPr kumimoji="1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图表</a:t>
            </a:r>
          </a:p>
        </p:txBody>
      </p:sp>
      <p:pic>
        <p:nvPicPr>
          <p:cNvPr id="296" name="图片 2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36019" y="3344150"/>
            <a:ext cx="1274200" cy="706700"/>
          </a:xfrm>
          <a:prstGeom prst="rect">
            <a:avLst/>
          </a:prstGeom>
        </p:spPr>
      </p:pic>
      <p:pic>
        <p:nvPicPr>
          <p:cNvPr id="2" name="图片 1" descr="logo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66" y="5930362"/>
            <a:ext cx="806957" cy="2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854" y="6294536"/>
            <a:ext cx="3843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i="1" dirty="0" smtClean="0"/>
              <a:t>可视化地址：</a:t>
            </a:r>
            <a:r>
              <a:rPr kumimoji="1" lang="en-US" altLang="zh-CN" sz="1600" i="1" dirty="0" smtClean="0">
                <a:solidFill>
                  <a:schemeClr val="bg1"/>
                </a:solidFill>
                <a:hlinkClick r:id="rId2"/>
              </a:rPr>
              <a:t>http://zhanghonglun.cn/ppd/</a:t>
            </a:r>
            <a:endParaRPr kumimoji="1" lang="zh-CN" alt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2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源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9674" y="1945863"/>
            <a:ext cx="1242393" cy="6185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新闻门户</a:t>
            </a:r>
            <a:endParaRPr kumimoji="1"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674" y="3022937"/>
            <a:ext cx="1242393" cy="618567"/>
          </a:xfrm>
          <a:prstGeom prst="rect">
            <a:avLst/>
          </a:prstGeom>
          <a:solidFill>
            <a:srgbClr val="546D7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民意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评论</a:t>
            </a:r>
            <a:endParaRPr kumimoji="1"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9674" y="4157204"/>
            <a:ext cx="1242393" cy="618567"/>
          </a:xfrm>
          <a:prstGeom prst="rect">
            <a:avLst/>
          </a:prstGeom>
          <a:solidFill>
            <a:srgbClr val="546D7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网贷社区</a:t>
            </a:r>
            <a:endParaRPr kumimoji="1"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9674" y="5303800"/>
            <a:ext cx="1242393" cy="618567"/>
          </a:xfrm>
          <a:prstGeom prst="rect">
            <a:avLst/>
          </a:prstGeom>
          <a:solidFill>
            <a:srgbClr val="546D7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平台官网</a:t>
            </a:r>
            <a:endParaRPr kumimoji="1" lang="en-US" altLang="zh-CN" dirty="0">
              <a:latin typeface="华文楷体"/>
              <a:ea typeface="华文楷体"/>
              <a:cs typeface="华文楷体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2606249" y="1749499"/>
            <a:ext cx="5465521" cy="2931102"/>
            <a:chOff x="3807138" y="2882801"/>
            <a:chExt cx="4036627" cy="2243022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138" y="4772837"/>
              <a:ext cx="1075344" cy="35298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4137" y="4772837"/>
              <a:ext cx="883883" cy="352985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7138" y="2882801"/>
              <a:ext cx="902320" cy="300542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9504" y="2966456"/>
              <a:ext cx="710571" cy="216377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811" y="2966456"/>
              <a:ext cx="966958" cy="216887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02617" y="3332886"/>
              <a:ext cx="666952" cy="243750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21070" y="2966456"/>
              <a:ext cx="722694" cy="239719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23851" y="3332886"/>
              <a:ext cx="696223" cy="248140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58290" y="4772837"/>
              <a:ext cx="684175" cy="352985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07138" y="3332886"/>
              <a:ext cx="884108" cy="241178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21071" y="3355698"/>
              <a:ext cx="722694" cy="203711"/>
            </a:xfrm>
            <a:prstGeom prst="rect">
              <a:avLst/>
            </a:prstGeom>
          </p:spPr>
        </p:pic>
      </p:grpSp>
      <p:pic>
        <p:nvPicPr>
          <p:cNvPr id="52" name="图片 51" descr="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70" y="4219331"/>
            <a:ext cx="1291550" cy="4612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71968" y="3086803"/>
            <a:ext cx="777772" cy="4662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7886" y="3086803"/>
            <a:ext cx="1038943" cy="461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1462" y="3081799"/>
            <a:ext cx="745982" cy="4662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0816" y="3086803"/>
            <a:ext cx="1031286" cy="4673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26317" y="3072554"/>
            <a:ext cx="1626294" cy="4754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32258" y="5419392"/>
            <a:ext cx="858299" cy="3940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48013" y="5419393"/>
            <a:ext cx="894887" cy="39698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71459" y="5419392"/>
            <a:ext cx="938378" cy="394038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52541" y="5426957"/>
            <a:ext cx="991619" cy="394038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64771" y="5419393"/>
            <a:ext cx="1070939" cy="4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2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爬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取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3483597" y="1750740"/>
            <a:ext cx="2363845" cy="1269110"/>
          </a:xfrm>
          <a:prstGeom prst="roundRect">
            <a:avLst>
              <a:gd name="adj" fmla="val 20408"/>
            </a:avLst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29" y="2156358"/>
            <a:ext cx="1096560" cy="749981"/>
          </a:xfrm>
          <a:prstGeom prst="rect">
            <a:avLst/>
          </a:prstGeom>
        </p:spPr>
      </p:pic>
      <p:sp>
        <p:nvSpPr>
          <p:cNvPr id="158" name="菱形 157"/>
          <p:cNvSpPr/>
          <p:nvPr/>
        </p:nvSpPr>
        <p:spPr>
          <a:xfrm>
            <a:off x="3801173" y="3469578"/>
            <a:ext cx="1728694" cy="1269755"/>
          </a:xfrm>
          <a:prstGeom prst="diamond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kumimoji="1" lang="en-US" altLang="zh-CN" kern="0" dirty="0">
                <a:ea typeface="华文楷体"/>
                <a:cs typeface="华文楷体"/>
              </a:rPr>
              <a:t>OMNI</a:t>
            </a:r>
          </a:p>
          <a:p>
            <a:pPr algn="ctr"/>
            <a:r>
              <a:rPr kumimoji="1" lang="en-US" altLang="zh-CN" kern="0" dirty="0">
                <a:ea typeface="华文楷体"/>
                <a:cs typeface="华文楷体"/>
              </a:rPr>
              <a:t>Spider</a:t>
            </a:r>
            <a:endParaRPr kumimoji="1" lang="zh-CN" altLang="en-US" kern="0" dirty="0">
              <a:ea typeface="华文楷体"/>
              <a:cs typeface="华文楷体"/>
            </a:endParaRP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844" y="1733447"/>
            <a:ext cx="818876" cy="373923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997" y="1942310"/>
            <a:ext cx="767524" cy="299620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393" y="2213951"/>
            <a:ext cx="843191" cy="310391"/>
          </a:xfrm>
          <a:prstGeom prst="rect">
            <a:avLst/>
          </a:prstGeom>
        </p:spPr>
      </p:pic>
      <p:sp>
        <p:nvSpPr>
          <p:cNvPr id="162" name="六角星 161"/>
          <p:cNvSpPr/>
          <p:nvPr/>
        </p:nvSpPr>
        <p:spPr>
          <a:xfrm>
            <a:off x="6989570" y="2279228"/>
            <a:ext cx="1659150" cy="1158696"/>
          </a:xfrm>
          <a:prstGeom prst="star6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华文楷体"/>
                <a:cs typeface="华文楷体"/>
              </a:rPr>
              <a:t>I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华文楷体"/>
                <a:cs typeface="华文楷体"/>
              </a:rPr>
              <a:t>nternet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华文楷体"/>
              <a:cs typeface="华文楷体"/>
            </a:endParaRPr>
          </a:p>
        </p:txBody>
      </p:sp>
      <p:sp>
        <p:nvSpPr>
          <p:cNvPr id="163" name="罐形 162"/>
          <p:cNvSpPr/>
          <p:nvPr/>
        </p:nvSpPr>
        <p:spPr>
          <a:xfrm rot="5400000">
            <a:off x="3892502" y="1917826"/>
            <a:ext cx="629864" cy="1306457"/>
          </a:xfrm>
          <a:prstGeom prst="can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7009960" y="3838279"/>
            <a:ext cx="1607408" cy="558271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爬取模块</a:t>
            </a:r>
            <a:endParaRPr kumimoji="1" lang="zh-CN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1179168" y="3647449"/>
            <a:ext cx="1607408" cy="914013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华文楷体"/>
                <a:cs typeface="华文楷体"/>
              </a:rPr>
              <a:t>Pipeline</a:t>
            </a:r>
            <a:endParaRPr kumimoji="1" lang="zh-CN" altLang="en-US" sz="2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华文楷体"/>
              <a:cs typeface="华文楷体"/>
            </a:endParaRPr>
          </a:p>
        </p:txBody>
      </p:sp>
      <p:grpSp>
        <p:nvGrpSpPr>
          <p:cNvPr id="167" name="组 166"/>
          <p:cNvGrpSpPr/>
          <p:nvPr/>
        </p:nvGrpSpPr>
        <p:grpSpPr>
          <a:xfrm>
            <a:off x="1009815" y="4912057"/>
            <a:ext cx="2052393" cy="1138687"/>
            <a:chOff x="1090584" y="4756136"/>
            <a:chExt cx="2052393" cy="1138687"/>
          </a:xfrm>
        </p:grpSpPr>
        <p:pic>
          <p:nvPicPr>
            <p:cNvPr id="168" name="图片 1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0584" y="5309334"/>
              <a:ext cx="1148653" cy="585489"/>
            </a:xfrm>
            <a:prstGeom prst="rect">
              <a:avLst/>
            </a:prstGeom>
          </p:spPr>
        </p:pic>
        <p:pic>
          <p:nvPicPr>
            <p:cNvPr id="169" name="图片 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23526" y="4756136"/>
              <a:ext cx="1026671" cy="675764"/>
            </a:xfrm>
            <a:prstGeom prst="rect">
              <a:avLst/>
            </a:prstGeom>
          </p:spPr>
        </p:pic>
        <p:pic>
          <p:nvPicPr>
            <p:cNvPr id="170" name="图片 1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36862" y="5295722"/>
              <a:ext cx="1006115" cy="463482"/>
            </a:xfrm>
            <a:prstGeom prst="rect">
              <a:avLst/>
            </a:prstGeom>
          </p:spPr>
        </p:pic>
      </p:grpSp>
      <p:pic>
        <p:nvPicPr>
          <p:cNvPr id="171" name="图片 1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5242" y="2112755"/>
            <a:ext cx="779508" cy="419776"/>
          </a:xfrm>
          <a:prstGeom prst="rect">
            <a:avLst/>
          </a:prstGeom>
        </p:spPr>
      </p:pic>
      <p:cxnSp>
        <p:nvCxnSpPr>
          <p:cNvPr id="172" name="直线连接符 171"/>
          <p:cNvCxnSpPr>
            <a:stCxn id="162" idx="2"/>
            <a:endCxn id="164" idx="0"/>
          </p:cNvCxnSpPr>
          <p:nvPr/>
        </p:nvCxnSpPr>
        <p:spPr>
          <a:xfrm flipH="1">
            <a:off x="7813664" y="3437924"/>
            <a:ext cx="5481" cy="400355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3" name="直线连接符 172"/>
          <p:cNvCxnSpPr>
            <a:endCxn id="158" idx="0"/>
          </p:cNvCxnSpPr>
          <p:nvPr/>
        </p:nvCxnSpPr>
        <p:spPr>
          <a:xfrm>
            <a:off x="4665520" y="3044508"/>
            <a:ext cx="0" cy="425070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4" name="直线连接符 173"/>
          <p:cNvCxnSpPr>
            <a:stCxn id="158" idx="2"/>
            <a:endCxn id="182" idx="0"/>
          </p:cNvCxnSpPr>
          <p:nvPr/>
        </p:nvCxnSpPr>
        <p:spPr>
          <a:xfrm>
            <a:off x="4665520" y="4739333"/>
            <a:ext cx="0" cy="724895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5" name="右箭头 174"/>
          <p:cNvSpPr/>
          <p:nvPr/>
        </p:nvSpPr>
        <p:spPr>
          <a:xfrm>
            <a:off x="1111533" y="2524342"/>
            <a:ext cx="358926" cy="110126"/>
          </a:xfrm>
          <a:prstGeom prst="rightArrow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176" name="右箭头 175"/>
          <p:cNvSpPr/>
          <p:nvPr/>
        </p:nvSpPr>
        <p:spPr>
          <a:xfrm rot="5400000" flipV="1">
            <a:off x="1825989" y="4681951"/>
            <a:ext cx="303718" cy="156495"/>
          </a:xfrm>
          <a:prstGeom prst="rightArrow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078500" y="1775179"/>
            <a:ext cx="1326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调度模块</a:t>
            </a:r>
            <a:endParaRPr kumimoji="1" lang="zh-CN" altLang="en-US" sz="2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178" name="直线连接符 177"/>
          <p:cNvCxnSpPr>
            <a:stCxn id="158" idx="3"/>
          </p:cNvCxnSpPr>
          <p:nvPr/>
        </p:nvCxnSpPr>
        <p:spPr>
          <a:xfrm>
            <a:off x="5529867" y="4104456"/>
            <a:ext cx="1459703" cy="0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直线连接符 178"/>
          <p:cNvCxnSpPr>
            <a:stCxn id="165" idx="3"/>
            <a:endCxn id="158" idx="1"/>
          </p:cNvCxnSpPr>
          <p:nvPr/>
        </p:nvCxnSpPr>
        <p:spPr>
          <a:xfrm>
            <a:off x="2786576" y="4104456"/>
            <a:ext cx="1014597" cy="0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0" name="圆角矩形 179"/>
          <p:cNvSpPr/>
          <p:nvPr/>
        </p:nvSpPr>
        <p:spPr>
          <a:xfrm>
            <a:off x="1483831" y="1873811"/>
            <a:ext cx="1516727" cy="1381042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配置模块</a:t>
            </a:r>
            <a:endParaRPr kumimoji="1" lang="en-US" altLang="zh-CN" sz="1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285750" marR="0" lvl="0" indent="-28575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主页</a:t>
            </a:r>
            <a:r>
              <a:rPr kumimoji="1" lang="zh-CN" altLang="en-US" sz="15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域名</a:t>
            </a:r>
            <a:endParaRPr kumimoji="1" lang="en-US" altLang="zh-CN" sz="15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285750" marR="0" lvl="0" indent="-28575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路径配置</a:t>
            </a:r>
            <a:endParaRPr kumimoji="1" lang="en-US" altLang="zh-CN" sz="15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285750" marR="0" lvl="0" indent="-28575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字段配置</a:t>
            </a:r>
            <a:endParaRPr kumimoji="1" lang="zh-CN" altLang="en-US" sz="1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181" name="曲线连接符 180"/>
          <p:cNvCxnSpPr>
            <a:stCxn id="156" idx="2"/>
          </p:cNvCxnSpPr>
          <p:nvPr/>
        </p:nvCxnSpPr>
        <p:spPr>
          <a:xfrm rot="16200000" flipH="1">
            <a:off x="5284589" y="2400781"/>
            <a:ext cx="1093973" cy="2332110"/>
          </a:xfrm>
          <a:prstGeom prst="curvedConnector2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2" name="圆角矩形 181"/>
          <p:cNvSpPr/>
          <p:nvPr/>
        </p:nvSpPr>
        <p:spPr>
          <a:xfrm>
            <a:off x="3861816" y="5464228"/>
            <a:ext cx="1607408" cy="558271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解析模块</a:t>
            </a:r>
            <a:endParaRPr kumimoji="1" lang="zh-CN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183" name="曲线连接符 182"/>
          <p:cNvCxnSpPr>
            <a:stCxn id="164" idx="1"/>
            <a:endCxn id="182" idx="0"/>
          </p:cNvCxnSpPr>
          <p:nvPr/>
        </p:nvCxnSpPr>
        <p:spPr>
          <a:xfrm rot="10800000" flipV="1">
            <a:off x="4665520" y="4117414"/>
            <a:ext cx="2344440" cy="1346813"/>
          </a:xfrm>
          <a:prstGeom prst="curvedConnector2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4" name="曲线连接符 183"/>
          <p:cNvCxnSpPr>
            <a:stCxn id="182" idx="0"/>
          </p:cNvCxnSpPr>
          <p:nvPr/>
        </p:nvCxnSpPr>
        <p:spPr>
          <a:xfrm rot="16200000" flipV="1">
            <a:off x="3057871" y="3856579"/>
            <a:ext cx="1336355" cy="1878944"/>
          </a:xfrm>
          <a:prstGeom prst="curvedConnector2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5" name="文本框 184"/>
          <p:cNvSpPr txBox="1"/>
          <p:nvPr/>
        </p:nvSpPr>
        <p:spPr>
          <a:xfrm>
            <a:off x="3538508" y="2371000"/>
            <a:ext cx="122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kern="0" dirty="0">
                <a:ea typeface="华文楷体"/>
                <a:cs typeface="华文楷体"/>
              </a:rPr>
              <a:t>Link</a:t>
            </a:r>
            <a:r>
              <a:rPr kumimoji="1" lang="en-US" altLang="zh-CN" kern="0" dirty="0">
                <a:ea typeface="华文楷体"/>
                <a:cs typeface="华文楷体"/>
              </a:rPr>
              <a:t>s</a:t>
            </a:r>
            <a:r>
              <a:rPr kumimoji="1" lang="en-US" altLang="zh-CN" kern="0" dirty="0">
                <a:ea typeface="华文楷体"/>
                <a:cs typeface="华文楷体"/>
              </a:rPr>
              <a:t>-Base</a:t>
            </a:r>
            <a:endParaRPr kumimoji="1" lang="zh-CN" altLang="en-US" kern="0" dirty="0">
              <a:ea typeface="华文楷体"/>
              <a:cs typeface="华文楷体"/>
            </a:endParaRPr>
          </a:p>
        </p:txBody>
      </p:sp>
      <p:cxnSp>
        <p:nvCxnSpPr>
          <p:cNvPr id="186" name="直线箭头连接符 185"/>
          <p:cNvCxnSpPr>
            <a:stCxn id="180" idx="3"/>
          </p:cNvCxnSpPr>
          <p:nvPr/>
        </p:nvCxnSpPr>
        <p:spPr>
          <a:xfrm>
            <a:off x="3000558" y="2564332"/>
            <a:ext cx="483039" cy="6723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7" name="组 186"/>
          <p:cNvGrpSpPr/>
          <p:nvPr/>
        </p:nvGrpSpPr>
        <p:grpSpPr>
          <a:xfrm>
            <a:off x="6766393" y="4596444"/>
            <a:ext cx="1882327" cy="1260996"/>
            <a:chOff x="6333551" y="4494822"/>
            <a:chExt cx="2083705" cy="1586758"/>
          </a:xfrm>
        </p:grpSpPr>
        <p:grpSp>
          <p:nvGrpSpPr>
            <p:cNvPr id="188" name="组 187"/>
            <p:cNvGrpSpPr/>
            <p:nvPr/>
          </p:nvGrpSpPr>
          <p:grpSpPr>
            <a:xfrm>
              <a:off x="6342644" y="4494822"/>
              <a:ext cx="2074612" cy="782044"/>
              <a:chOff x="6263265" y="4494822"/>
              <a:chExt cx="2153991" cy="782044"/>
            </a:xfrm>
          </p:grpSpPr>
          <p:pic>
            <p:nvPicPr>
              <p:cNvPr id="193" name="图片 19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3265" y="4494822"/>
                <a:ext cx="728929" cy="728929"/>
              </a:xfrm>
              <a:prstGeom prst="rect">
                <a:avLst/>
              </a:prstGeom>
            </p:spPr>
          </p:pic>
          <p:pic>
            <p:nvPicPr>
              <p:cNvPr id="194" name="图片 19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9687" y="4547937"/>
                <a:ext cx="728929" cy="728929"/>
              </a:xfrm>
              <a:prstGeom prst="rect">
                <a:avLst/>
              </a:prstGeom>
            </p:spPr>
          </p:pic>
          <p:pic>
            <p:nvPicPr>
              <p:cNvPr id="195" name="图片 19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8327" y="4547937"/>
                <a:ext cx="728929" cy="728929"/>
              </a:xfrm>
              <a:prstGeom prst="rect">
                <a:avLst/>
              </a:prstGeom>
            </p:spPr>
          </p:pic>
        </p:grpSp>
        <p:grpSp>
          <p:nvGrpSpPr>
            <p:cNvPr id="189" name="组 188"/>
            <p:cNvGrpSpPr/>
            <p:nvPr/>
          </p:nvGrpSpPr>
          <p:grpSpPr>
            <a:xfrm>
              <a:off x="6333551" y="5299536"/>
              <a:ext cx="2074612" cy="782044"/>
              <a:chOff x="6263265" y="4494822"/>
              <a:chExt cx="2153991" cy="782044"/>
            </a:xfrm>
          </p:grpSpPr>
          <p:pic>
            <p:nvPicPr>
              <p:cNvPr id="190" name="图片 18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3265" y="4494822"/>
                <a:ext cx="728929" cy="728929"/>
              </a:xfrm>
              <a:prstGeom prst="rect">
                <a:avLst/>
              </a:prstGeom>
            </p:spPr>
          </p:pic>
          <p:pic>
            <p:nvPicPr>
              <p:cNvPr id="191" name="图片 19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9687" y="4547937"/>
                <a:ext cx="728929" cy="728929"/>
              </a:xfrm>
              <a:prstGeom prst="rect">
                <a:avLst/>
              </a:prstGeom>
            </p:spPr>
          </p:pic>
          <p:pic>
            <p:nvPicPr>
              <p:cNvPr id="192" name="图片 19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8327" y="4547937"/>
                <a:ext cx="728929" cy="728929"/>
              </a:xfrm>
              <a:prstGeom prst="rect">
                <a:avLst/>
              </a:prstGeom>
            </p:spPr>
          </p:pic>
        </p:grpSp>
      </p:grpSp>
      <p:pic>
        <p:nvPicPr>
          <p:cNvPr id="202" name="图片 2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997" y="2216675"/>
            <a:ext cx="768623" cy="7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爬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取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77435" y="1818313"/>
            <a:ext cx="8395675" cy="381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kumimoji="1" lang="en-US" altLang="zh-CN" dirty="0" smtClean="0">
                <a:solidFill>
                  <a:schemeClr val="accent1"/>
                </a:solidFill>
                <a:ea typeface="华文楷体"/>
                <a:cs typeface="华文楷体"/>
              </a:rPr>
              <a:t>OMNI Spider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大规模分布式爬虫框架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管理员通过配置模块管理爬虫配置，仅通过修改任务配置即可添加新的爬取任务或更新已有爬取任务，无需重构代码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调度模块定期读取爬虫配置，调用多台服务器并行执行爬取任务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爬取模块根据所分配任务，自动爬取网页内容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解析模块基于爬取任务的路径配置和字段配置，从网页内容中解析目标信息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存储模块讲解析结果存储至数据库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20000"/>
              </a:lnSpc>
            </a:pP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75" y="4671471"/>
            <a:ext cx="1096560" cy="74998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889" y="4671470"/>
            <a:ext cx="1628042" cy="749982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680755" y="5462137"/>
            <a:ext cx="1607408" cy="558271"/>
          </a:xfrm>
          <a:prstGeom prst="round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latin typeface="华文楷体"/>
                <a:ea typeface="华文楷体"/>
                <a:cs typeface="华文楷体"/>
              </a:rPr>
              <a:t>任务调度</a:t>
            </a:r>
            <a:endParaRPr kumimoji="1" lang="zh-CN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310" y="4671471"/>
            <a:ext cx="1953179" cy="749982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>
          <a:xfrm>
            <a:off x="3292025" y="5462137"/>
            <a:ext cx="2096464" cy="558271"/>
          </a:xfrm>
          <a:prstGeom prst="round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大规模分布式计算</a:t>
            </a:r>
            <a:endParaRPr kumimoji="1" lang="zh-CN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132296" y="5466589"/>
            <a:ext cx="2096464" cy="558271"/>
          </a:xfrm>
          <a:prstGeom prst="round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数据存储和管理</a:t>
            </a:r>
            <a:endParaRPr kumimoji="1" lang="zh-CN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09495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数据清洗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174874" y="2126310"/>
            <a:ext cx="1126385" cy="2849536"/>
            <a:chOff x="282887" y="2751515"/>
            <a:chExt cx="1126385" cy="2849536"/>
          </a:xfrm>
        </p:grpSpPr>
        <p:sp>
          <p:nvSpPr>
            <p:cNvPr id="61" name="矩形 60"/>
            <p:cNvSpPr/>
            <p:nvPr/>
          </p:nvSpPr>
          <p:spPr>
            <a:xfrm>
              <a:off x="282887" y="2751515"/>
              <a:ext cx="1126385" cy="284953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62" name="罐形 61"/>
            <p:cNvSpPr/>
            <p:nvPr/>
          </p:nvSpPr>
          <p:spPr>
            <a:xfrm>
              <a:off x="324657" y="2976089"/>
              <a:ext cx="1013412" cy="435277"/>
            </a:xfrm>
            <a:prstGeom prst="can">
              <a:avLst>
                <a:gd name="adj" fmla="val 29053"/>
              </a:avLst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华文楷体"/>
                  <a:ea typeface="华文楷体"/>
                  <a:cs typeface="华文楷体"/>
                </a:rPr>
                <a:t>新闻数据</a:t>
              </a:r>
            </a:p>
          </p:txBody>
        </p:sp>
        <p:sp>
          <p:nvSpPr>
            <p:cNvPr id="63" name="罐形 62"/>
            <p:cNvSpPr/>
            <p:nvPr/>
          </p:nvSpPr>
          <p:spPr>
            <a:xfrm>
              <a:off x="324657" y="3480459"/>
              <a:ext cx="1013412" cy="435277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华文楷体"/>
                  <a:ea typeface="华文楷体"/>
                  <a:cs typeface="华文楷体"/>
                </a:rPr>
                <a:t>用户评论</a:t>
              </a:r>
            </a:p>
          </p:txBody>
        </p:sp>
        <p:sp>
          <p:nvSpPr>
            <p:cNvPr id="64" name="罐形 63"/>
            <p:cNvSpPr/>
            <p:nvPr/>
          </p:nvSpPr>
          <p:spPr>
            <a:xfrm>
              <a:off x="324657" y="3994248"/>
              <a:ext cx="1013412" cy="435277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华文楷体"/>
                  <a:ea typeface="华文楷体"/>
                  <a:cs typeface="华文楷体"/>
                </a:rPr>
                <a:t>平台指标</a:t>
              </a:r>
            </a:p>
          </p:txBody>
        </p:sp>
        <p:sp>
          <p:nvSpPr>
            <p:cNvPr id="65" name="罐形 64"/>
            <p:cNvSpPr/>
            <p:nvPr/>
          </p:nvSpPr>
          <p:spPr>
            <a:xfrm>
              <a:off x="324657" y="4477032"/>
              <a:ext cx="1013412" cy="435277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华文楷体"/>
                  <a:ea typeface="华文楷体"/>
                  <a:cs typeface="华文楷体"/>
                </a:rPr>
                <a:t>基本信息</a:t>
              </a:r>
            </a:p>
          </p:txBody>
        </p:sp>
        <p:sp>
          <p:nvSpPr>
            <p:cNvPr id="66" name="罐形 65"/>
            <p:cNvSpPr/>
            <p:nvPr/>
          </p:nvSpPr>
          <p:spPr>
            <a:xfrm>
              <a:off x="324657" y="4978272"/>
              <a:ext cx="1013412" cy="435277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华文楷体"/>
                  <a:ea typeface="华文楷体"/>
                  <a:cs typeface="华文楷体"/>
                </a:rPr>
                <a:t>公司事记</a:t>
              </a:r>
            </a:p>
          </p:txBody>
        </p:sp>
      </p:grpSp>
      <p:sp>
        <p:nvSpPr>
          <p:cNvPr id="67" name="五边形 66"/>
          <p:cNvSpPr/>
          <p:nvPr/>
        </p:nvSpPr>
        <p:spPr>
          <a:xfrm>
            <a:off x="1872891" y="3559665"/>
            <a:ext cx="1075567" cy="1302653"/>
          </a:xfrm>
          <a:prstGeom prst="homePlate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去重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68" name="五边形 67"/>
          <p:cNvSpPr/>
          <p:nvPr/>
        </p:nvSpPr>
        <p:spPr>
          <a:xfrm>
            <a:off x="3051539" y="3911745"/>
            <a:ext cx="964477" cy="666923"/>
          </a:xfrm>
          <a:prstGeom prst="homePlate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空值处理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69" name="五边形 68"/>
          <p:cNvSpPr/>
          <p:nvPr/>
        </p:nvSpPr>
        <p:spPr>
          <a:xfrm>
            <a:off x="4109017" y="3518560"/>
            <a:ext cx="1097446" cy="1343758"/>
          </a:xfrm>
          <a:prstGeom prst="homePlate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去噪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5311284" y="3911745"/>
            <a:ext cx="964477" cy="666923"/>
          </a:xfrm>
          <a:prstGeom prst="homePlate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格式统一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sp>
        <p:nvSpPr>
          <p:cNvPr id="71" name="五边形 70"/>
          <p:cNvSpPr/>
          <p:nvPr/>
        </p:nvSpPr>
        <p:spPr>
          <a:xfrm>
            <a:off x="6366098" y="3552033"/>
            <a:ext cx="1118902" cy="1386826"/>
          </a:xfrm>
          <a:prstGeom prst="homePlate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对齐融合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51" y="2183045"/>
            <a:ext cx="1697877" cy="1068043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526" y="2183045"/>
            <a:ext cx="1923674" cy="1068044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16" y="2183045"/>
            <a:ext cx="1462088" cy="1078390"/>
          </a:xfrm>
          <a:prstGeom prst="rect">
            <a:avLst/>
          </a:prstGeom>
        </p:spPr>
      </p:pic>
      <p:sp>
        <p:nvSpPr>
          <p:cNvPr id="75" name="罐形 74"/>
          <p:cNvSpPr/>
          <p:nvPr/>
        </p:nvSpPr>
        <p:spPr>
          <a:xfrm>
            <a:off x="7818073" y="2481349"/>
            <a:ext cx="1097775" cy="2139458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融合信息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/>
                <a:ea typeface="华文楷体"/>
                <a:cs typeface="华文楷体"/>
              </a:rPr>
              <a:t>数据库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145" y="5359934"/>
            <a:ext cx="1907455" cy="73242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094" y="5359934"/>
            <a:ext cx="1396313" cy="732425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530" y="5359934"/>
            <a:ext cx="1678394" cy="732426"/>
          </a:xfrm>
          <a:prstGeom prst="rect">
            <a:avLst/>
          </a:prstGeom>
        </p:spPr>
      </p:pic>
      <p:sp>
        <p:nvSpPr>
          <p:cNvPr id="80" name="圆角矩形 79"/>
          <p:cNvSpPr/>
          <p:nvPr/>
        </p:nvSpPr>
        <p:spPr>
          <a:xfrm>
            <a:off x="1542271" y="1995605"/>
            <a:ext cx="6078360" cy="3103532"/>
          </a:xfrm>
          <a:prstGeom prst="roundRect">
            <a:avLst/>
          </a:prstGeom>
          <a:noFill/>
          <a:ln w="9525" cap="flat" cmpd="sng" algn="ctr">
            <a:solidFill>
              <a:srgbClr val="4B506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81" name="曲线连接符 80"/>
          <p:cNvCxnSpPr>
            <a:stCxn id="75" idx="1"/>
            <a:endCxn id="61" idx="0"/>
          </p:cNvCxnSpPr>
          <p:nvPr/>
        </p:nvCxnSpPr>
        <p:spPr>
          <a:xfrm rot="16200000" flipV="1">
            <a:off x="4374995" y="-1510617"/>
            <a:ext cx="355039" cy="7628894"/>
          </a:xfrm>
          <a:prstGeom prst="curvedConnector3">
            <a:avLst>
              <a:gd name="adj1" fmla="val 240783"/>
            </a:avLst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ys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直线箭头连接符 81"/>
          <p:cNvCxnSpPr>
            <a:stCxn id="61" idx="3"/>
            <a:endCxn id="80" idx="1"/>
          </p:cNvCxnSpPr>
          <p:nvPr/>
        </p:nvCxnSpPr>
        <p:spPr>
          <a:xfrm flipV="1">
            <a:off x="1301259" y="3547371"/>
            <a:ext cx="241012" cy="3707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直线箭头连接符 82"/>
          <p:cNvCxnSpPr>
            <a:stCxn id="80" idx="3"/>
            <a:endCxn id="75" idx="2"/>
          </p:cNvCxnSpPr>
          <p:nvPr/>
        </p:nvCxnSpPr>
        <p:spPr>
          <a:xfrm>
            <a:off x="7620631" y="3547371"/>
            <a:ext cx="197442" cy="3707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521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数据清洗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7435" y="1670365"/>
            <a:ext cx="8395675" cy="240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solidFill>
                  <a:srgbClr val="D16349"/>
                </a:solidFill>
                <a:latin typeface="华文楷体"/>
                <a:ea typeface="华文楷体"/>
                <a:cs typeface="华文楷体"/>
              </a:rPr>
              <a:t>数据去重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：去除重复的新闻报道、官方政策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solidFill>
                  <a:srgbClr val="D16349"/>
                </a:solidFill>
                <a:latin typeface="华文楷体"/>
                <a:ea typeface="华文楷体"/>
                <a:cs typeface="华文楷体"/>
              </a:rPr>
              <a:t>空值处理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：对于平台指标、基本信息中的空值添加相应的默认值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solidFill>
                  <a:srgbClr val="D16349"/>
                </a:solidFill>
                <a:latin typeface="华文楷体"/>
                <a:ea typeface="华文楷体"/>
                <a:cs typeface="华文楷体"/>
              </a:rPr>
              <a:t>数据去噪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：使用</a:t>
            </a:r>
            <a:r>
              <a:rPr kumimoji="1" lang="en-US" altLang="zh-CN" dirty="0" smtClean="0">
                <a:ea typeface="华文楷体"/>
                <a:cs typeface="华文楷体"/>
              </a:rPr>
              <a:t>UGC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算法去除用户评论中低质量的噪音，使用基于密度的聚类去除新闻报道中和主题无关的数据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solidFill>
                  <a:srgbClr val="D16349"/>
                </a:solidFill>
                <a:latin typeface="华文楷体"/>
                <a:ea typeface="华文楷体"/>
                <a:cs typeface="华文楷体"/>
              </a:rPr>
              <a:t>格式统一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：将多源异构数据（来自不同新闻门户的新闻报道、来自不同网贷社区的平台资料和历史数据）转换为统一的数据表达形式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dirty="0" smtClean="0">
                <a:solidFill>
                  <a:srgbClr val="D16349"/>
                </a:solidFill>
                <a:latin typeface="华文楷体"/>
                <a:ea typeface="华文楷体"/>
                <a:cs typeface="华文楷体"/>
              </a:rPr>
              <a:t>对齐融合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：识别多源异构数据中的一致部分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5337" y="4228843"/>
            <a:ext cx="81317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 smtClean="0"/>
              <a:t>UGC</a:t>
            </a: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清洗示例</a:t>
            </a:r>
            <a:endParaRPr kumimoji="1"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>
                <a:latin typeface="华文楷体"/>
                <a:ea typeface="华文楷体"/>
                <a:cs typeface="华文楷体"/>
              </a:rPr>
              <a:t>人气旺，一天</a:t>
            </a:r>
            <a:r>
              <a:rPr kumimoji="1" lang="en-US" altLang="zh-CN" sz="1600" dirty="0">
                <a:latin typeface="华文楷体"/>
                <a:ea typeface="华文楷体"/>
                <a:cs typeface="华文楷体"/>
              </a:rPr>
              <a:t>24</a:t>
            </a:r>
            <a:r>
              <a:rPr kumimoji="1" lang="zh-CN" altLang="en-US" sz="1600" dirty="0">
                <a:latin typeface="华文楷体"/>
                <a:ea typeface="华文楷体"/>
                <a:cs typeface="华文楷体"/>
              </a:rPr>
              <a:t>小时发标，但不难抢，资金不站岗。保护投资人利益，体验好。社区也热闹</a:t>
            </a:r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。</a:t>
            </a:r>
            <a:r>
              <a:rPr kumimoji="1" lang="en-US" altLang="zh-CN" sz="1600" dirty="0" smtClean="0">
                <a:latin typeface="华文楷体"/>
                <a:ea typeface="华文楷体"/>
                <a:cs typeface="华文楷体"/>
              </a:rPr>
              <a:t>                                                                                             </a:t>
            </a:r>
            <a:r>
              <a:rPr kumimoji="1" lang="en-US" altLang="zh-CN" sz="1600" dirty="0" smtClean="0">
                <a:ea typeface="华文楷体"/>
                <a:cs typeface="华文楷体"/>
              </a:rPr>
              <a:t>0.8835246266931195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sz="1600" dirty="0">
                <a:ea typeface="华文楷体"/>
                <a:cs typeface="华文楷体"/>
              </a:rPr>
              <a:t>今天上线的</a:t>
            </a:r>
            <a:r>
              <a:rPr kumimoji="1" lang="en-US" altLang="zh-CN" sz="1600" dirty="0">
                <a:ea typeface="华文楷体"/>
                <a:cs typeface="华文楷体"/>
              </a:rPr>
              <a:t>1</a:t>
            </a:r>
            <a:r>
              <a:rPr kumimoji="1" lang="zh-CN" altLang="en-US" sz="1600" dirty="0">
                <a:ea typeface="华文楷体"/>
                <a:cs typeface="华文楷体"/>
              </a:rPr>
              <a:t>个月的周转贷没有抢到，请问后期还会推出短期项目吗？</a:t>
            </a:r>
            <a:r>
              <a:rPr kumimoji="1" lang="zh-CN" altLang="en-US" sz="1600" dirty="0" smtClean="0">
                <a:ea typeface="华文楷体"/>
                <a:cs typeface="华文楷体"/>
              </a:rPr>
              <a:t>大概什么时候？</a:t>
            </a:r>
            <a:r>
              <a:rPr kumimoji="1" lang="en-US" altLang="zh-CN" sz="1600" dirty="0" smtClean="0">
                <a:ea typeface="华文楷体"/>
                <a:cs typeface="华文楷体"/>
              </a:rPr>
              <a:t>                                  </a:t>
            </a:r>
          </a:p>
          <a:p>
            <a:r>
              <a:rPr kumimoji="1" lang="en-US" altLang="zh-CN" sz="1600" dirty="0" smtClean="0">
                <a:ea typeface="华文楷体"/>
                <a:cs typeface="华文楷体"/>
              </a:rPr>
              <a:t>                                                                                                                      0.38041170512222044</a:t>
            </a:r>
            <a:endParaRPr kumimoji="1" lang="en-US" altLang="zh-CN" sz="1600" dirty="0">
              <a:ea typeface="华文楷体"/>
              <a:cs typeface="华文楷体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TW" altLang="en-US" sz="1600" dirty="0">
                <a:ea typeface="华文楷体"/>
                <a:cs typeface="华文楷体"/>
              </a:rPr>
              <a:t>䧏息太快</a:t>
            </a:r>
            <a:r>
              <a:rPr kumimoji="1" lang="zh-TW" altLang="en-US" sz="1600" dirty="0" smtClean="0">
                <a:ea typeface="华文楷体"/>
                <a:cs typeface="华文楷体"/>
              </a:rPr>
              <a:t>了</a:t>
            </a:r>
            <a:r>
              <a:rPr kumimoji="1" lang="en-US" altLang="zh-TW" sz="1600" dirty="0" smtClean="0">
                <a:ea typeface="华文楷体"/>
                <a:cs typeface="华文楷体"/>
              </a:rPr>
              <a:t>                                                                                           0.17652602940779483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zh-TW" altLang="en-US" sz="1600" dirty="0" smtClean="0">
                <a:ea typeface="华文楷体"/>
                <a:cs typeface="华文楷体"/>
              </a:rPr>
              <a:t>感觉可长靠</a:t>
            </a:r>
            <a:r>
              <a:rPr kumimoji="1" lang="en-US" altLang="zh-TW" sz="1600" dirty="0" smtClean="0">
                <a:ea typeface="华文楷体"/>
                <a:cs typeface="华文楷体"/>
              </a:rPr>
              <a:t>                                                                                           0.13332736687803784</a:t>
            </a:r>
            <a:endParaRPr kumimoji="1" lang="zh-CN" altLang="en-US" sz="1600" dirty="0"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84941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H="1">
            <a:off x="4474703" y="2277501"/>
            <a:ext cx="225082" cy="6642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6144479" y="2536290"/>
            <a:ext cx="529578" cy="73550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6144479" y="3922505"/>
            <a:ext cx="806669" cy="18396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6144479" y="4575608"/>
            <a:ext cx="686376" cy="57580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4448093" y="4917165"/>
            <a:ext cx="459265" cy="3908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>
            <a:off x="2391130" y="4917165"/>
            <a:ext cx="721211" cy="38175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2240603" y="3924900"/>
            <a:ext cx="566938" cy="18157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1940131" y="2694357"/>
            <a:ext cx="855575" cy="62497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资产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90935" y="2870459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媒体新闻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1590" y="2870459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用户评论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90935" y="3617989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平台信息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0935" y="4356387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人员信息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11590" y="4354080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指数评级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4950" y="2869452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行业数据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34950" y="3615594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区域统计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34950" y="4354080"/>
            <a:ext cx="1073006" cy="613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ea typeface="华文楷体"/>
                <a:cs typeface="华文楷体"/>
              </a:rPr>
              <a:t>类别统计</a:t>
            </a:r>
            <a:endParaRPr kumimoji="1" lang="en-US" altLang="zh-CN" sz="1600" dirty="0" smtClean="0">
              <a:solidFill>
                <a:srgbClr val="FFFFFF"/>
              </a:solidFill>
              <a:ea typeface="华文楷体"/>
              <a:cs typeface="华文楷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325" y="1970070"/>
            <a:ext cx="208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来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自</a:t>
            </a:r>
            <a:r>
              <a:rPr kumimoji="1" lang="en-US" altLang="zh-CN" dirty="0" smtClean="0">
                <a:ea typeface="华文楷体"/>
                <a:cs typeface="华文楷体"/>
              </a:rPr>
              <a:t>1908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个门户网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站的</a:t>
            </a:r>
            <a:r>
              <a:rPr kumimoji="1" lang="en-US" altLang="zh-CN" dirty="0" smtClean="0">
                <a:ea typeface="华文楷体"/>
                <a:cs typeface="华文楷体"/>
              </a:rPr>
              <a:t>270815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条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新闻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23245" y="1631170"/>
            <a:ext cx="192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ea typeface="华文楷体"/>
                <a:cs typeface="华文楷体"/>
              </a:rPr>
              <a:t>82725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条和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相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关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的微博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和评论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80224" y="196588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行业</a:t>
            </a:r>
            <a:r>
              <a:rPr kumimoji="1" lang="zh-CN" altLang="en-US" dirty="0" smtClean="0">
                <a:ea typeface="华文楷体"/>
                <a:cs typeface="华文楷体"/>
              </a:rPr>
              <a:t>指数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、</a:t>
            </a:r>
            <a:r>
              <a:rPr kumimoji="1" lang="zh-CN" altLang="en-US" dirty="0" smtClean="0">
                <a:ea typeface="华文楷体"/>
                <a:cs typeface="华文楷体"/>
              </a:rPr>
              <a:t>人气度</a:t>
            </a:r>
            <a:endParaRPr kumimoji="1" lang="en-US" altLang="zh-CN" dirty="0" smtClean="0"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累计数量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问题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数量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30855" y="354632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北京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、</a:t>
            </a:r>
            <a:r>
              <a:rPr kumimoji="1" lang="zh-CN" altLang="en-US" dirty="0" smtClean="0">
                <a:ea typeface="华文楷体"/>
                <a:cs typeface="华文楷体"/>
              </a:rPr>
              <a:t>上海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、</a:t>
            </a:r>
            <a:r>
              <a:rPr kumimoji="1" lang="zh-CN" altLang="en-US" dirty="0" smtClean="0">
                <a:ea typeface="华文楷体"/>
                <a:cs typeface="华文楷体"/>
              </a:rPr>
              <a:t>广州</a:t>
            </a:r>
            <a:endParaRPr kumimoji="1" lang="en-US" altLang="zh-CN" dirty="0" smtClean="0"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等不同区域各项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指标历史数据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80224" y="515141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民营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、</a:t>
            </a:r>
            <a:r>
              <a:rPr kumimoji="1" lang="zh-CN" altLang="en-US" dirty="0" smtClean="0">
                <a:ea typeface="华文楷体"/>
                <a:cs typeface="华文楷体"/>
              </a:rPr>
              <a:t>风投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、</a:t>
            </a:r>
            <a:r>
              <a:rPr kumimoji="1" lang="zh-CN" altLang="en-US" dirty="0" smtClean="0">
                <a:ea typeface="华文楷体"/>
                <a:cs typeface="华文楷体"/>
              </a:rPr>
              <a:t>银行</a:t>
            </a:r>
            <a:endParaRPr kumimoji="1" lang="en-US" altLang="zh-CN" dirty="0" smtClean="0"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等不同类型平台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各项指标历史数据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49055" y="5308010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ea typeface="华文楷体"/>
                <a:cs typeface="华文楷体"/>
              </a:rPr>
              <a:t>2014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年至今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各平台</a:t>
            </a:r>
            <a:r>
              <a:rPr kumimoji="1" lang="zh-CN" altLang="en-US" dirty="0" smtClean="0">
                <a:ea typeface="华文楷体"/>
                <a:cs typeface="华文楷体"/>
              </a:rPr>
              <a:t>指数</a:t>
            </a:r>
            <a:endParaRPr kumimoji="1" lang="en-US" altLang="zh-CN" dirty="0" smtClean="0"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月评级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649" y="4981464"/>
            <a:ext cx="1768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ea typeface="华文楷体"/>
                <a:cs typeface="华文楷体"/>
              </a:rPr>
              <a:t>6512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名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高管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人员信息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7448" y="345635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ea typeface="华文楷体"/>
                <a:cs typeface="华文楷体"/>
              </a:rPr>
              <a:t>3050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家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的基本</a:t>
            </a:r>
            <a:r>
              <a:rPr kumimoji="1" lang="zh-CN" altLang="en-US" dirty="0" smtClean="0">
                <a:ea typeface="华文楷体"/>
                <a:cs typeface="华文楷体"/>
              </a:rPr>
              <a:t>信息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、核心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指标</a:t>
            </a:r>
            <a:r>
              <a:rPr kumimoji="1" lang="zh-CN" altLang="zh-CN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、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历史</a:t>
            </a:r>
            <a:r>
              <a:rPr kumimoji="1" lang="zh-CN" altLang="en-US" dirty="0" smtClean="0">
                <a:ea typeface="华文楷体"/>
                <a:cs typeface="华文楷体"/>
              </a:rPr>
              <a:t>数据</a:t>
            </a:r>
            <a:r>
              <a:rPr kumimoji="1" lang="zh-CN" altLang="en-US" dirty="0" smtClean="0">
                <a:ea typeface="华文楷体"/>
                <a:cs typeface="华文楷体"/>
              </a:rPr>
              <a:t>、</a:t>
            </a:r>
            <a:endParaRPr kumimoji="1" lang="en-US" altLang="zh-CN" dirty="0" smtClean="0">
              <a:ea typeface="华文楷体"/>
              <a:cs typeface="华文楷体"/>
            </a:endParaRPr>
          </a:p>
          <a:p>
            <a:pPr algn="ctr"/>
            <a:r>
              <a:rPr kumimoji="1" lang="zh-CN" altLang="en-US" dirty="0" smtClean="0">
                <a:ea typeface="华文楷体"/>
                <a:cs typeface="华文楷体"/>
              </a:rPr>
              <a:t>事件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动态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8945" y="3635913"/>
            <a:ext cx="800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持续</a:t>
            </a:r>
            <a:endParaRPr kumimoji="1" lang="en-US" altLang="zh-CN" sz="1600" dirty="0" smtClean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</a:schemeClr>
                </a:solidFill>
                <a:ea typeface="华文楷体"/>
                <a:cs typeface="华文楷体"/>
              </a:rPr>
              <a:t>更新中</a:t>
            </a:r>
            <a:endParaRPr kumimoji="1" lang="zh-CN" altLang="en-US" sz="1600" dirty="0">
              <a:solidFill>
                <a:schemeClr val="tx1">
                  <a:lumMod val="50000"/>
                </a:schemeClr>
              </a:solidFill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0521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6464</TotalTime>
  <Words>825</Words>
  <Application>Microsoft Macintosh PowerPoint</Application>
  <PresentationFormat>全屏显示(4:3)</PresentationFormat>
  <Paragraphs>279</Paragraphs>
  <Slides>30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市镇</vt:lpstr>
      <vt:lpstr>深度透视P2P网贷平台</vt:lpstr>
      <vt:lpstr>问题背景</vt:lpstr>
      <vt:lpstr>产品概要</vt:lpstr>
      <vt:lpstr>数据源</vt:lpstr>
      <vt:lpstr>数据爬取</vt:lpstr>
      <vt:lpstr>数据爬取</vt:lpstr>
      <vt:lpstr>数据清洗</vt:lpstr>
      <vt:lpstr>数据清洗</vt:lpstr>
      <vt:lpstr>数据资产</vt:lpstr>
      <vt:lpstr>数据分析</vt:lpstr>
      <vt:lpstr>数据分析 文本处理</vt:lpstr>
      <vt:lpstr>数据分析 主题模型</vt:lpstr>
      <vt:lpstr>数据分析 行业舆情</vt:lpstr>
      <vt:lpstr>数据分析 行业数据</vt:lpstr>
      <vt:lpstr>数据分析 平台对比</vt:lpstr>
      <vt:lpstr>数据分析 平台详情</vt:lpstr>
      <vt:lpstr>数据分析 平台推荐</vt:lpstr>
      <vt:lpstr>数据可视化和交互展示</vt:lpstr>
      <vt:lpstr>舆情感知 情感</vt:lpstr>
      <vt:lpstr>舆情感知 关键词云</vt:lpstr>
      <vt:lpstr>舆情感知 知识图谱</vt:lpstr>
      <vt:lpstr>数据分析 概览 </vt:lpstr>
      <vt:lpstr>数据分析 分布 </vt:lpstr>
      <vt:lpstr>数据分析 排名 </vt:lpstr>
      <vt:lpstr>数据分析 地区 </vt:lpstr>
      <vt:lpstr>数据分析 类型 </vt:lpstr>
      <vt:lpstr>平台透视 信息 </vt:lpstr>
      <vt:lpstr>平台透视 舆情 </vt:lpstr>
      <vt:lpstr>平台透视 数据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大型活动大规模人群的识别和疏散</dc:title>
  <dc:creator>宏伦 张</dc:creator>
  <cp:lastModifiedBy>宏伦 张</cp:lastModifiedBy>
  <cp:revision>269</cp:revision>
  <dcterms:created xsi:type="dcterms:W3CDTF">2015-10-23T08:33:31Z</dcterms:created>
  <dcterms:modified xsi:type="dcterms:W3CDTF">2016-04-18T02:04:43Z</dcterms:modified>
</cp:coreProperties>
</file>